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49"/>
  </p:notesMasterIdLst>
  <p:handoutMasterIdLst>
    <p:handoutMasterId r:id="rId50"/>
  </p:handoutMasterIdLst>
  <p:sldIdLst>
    <p:sldId id="1300" r:id="rId2"/>
    <p:sldId id="1411" r:id="rId3"/>
    <p:sldId id="1368" r:id="rId4"/>
    <p:sldId id="1369" r:id="rId5"/>
    <p:sldId id="1370" r:id="rId6"/>
    <p:sldId id="1376" r:id="rId7"/>
    <p:sldId id="1360" r:id="rId8"/>
    <p:sldId id="1416" r:id="rId9"/>
    <p:sldId id="1417" r:id="rId10"/>
    <p:sldId id="1415" r:id="rId11"/>
    <p:sldId id="1378" r:id="rId12"/>
    <p:sldId id="1408" r:id="rId13"/>
    <p:sldId id="1379" r:id="rId14"/>
    <p:sldId id="1380" r:id="rId15"/>
    <p:sldId id="1381" r:id="rId16"/>
    <p:sldId id="1409" r:id="rId17"/>
    <p:sldId id="1373" r:id="rId18"/>
    <p:sldId id="1372" r:id="rId19"/>
    <p:sldId id="1375" r:id="rId20"/>
    <p:sldId id="1414" r:id="rId21"/>
    <p:sldId id="1382" r:id="rId22"/>
    <p:sldId id="1385" r:id="rId23"/>
    <p:sldId id="1386" r:id="rId24"/>
    <p:sldId id="1387" r:id="rId25"/>
    <p:sldId id="1389" r:id="rId26"/>
    <p:sldId id="1390" r:id="rId27"/>
    <p:sldId id="1391" r:id="rId28"/>
    <p:sldId id="1392" r:id="rId29"/>
    <p:sldId id="1318" r:id="rId30"/>
    <p:sldId id="1319" r:id="rId31"/>
    <p:sldId id="1397" r:id="rId32"/>
    <p:sldId id="1395" r:id="rId33"/>
    <p:sldId id="1394" r:id="rId34"/>
    <p:sldId id="1396" r:id="rId35"/>
    <p:sldId id="1322" r:id="rId36"/>
    <p:sldId id="1335" r:id="rId37"/>
    <p:sldId id="1339" r:id="rId38"/>
    <p:sldId id="1340" r:id="rId39"/>
    <p:sldId id="1402" r:id="rId40"/>
    <p:sldId id="1404" r:id="rId41"/>
    <p:sldId id="1412" r:id="rId42"/>
    <p:sldId id="1403" r:id="rId43"/>
    <p:sldId id="1405" r:id="rId44"/>
    <p:sldId id="1399" r:id="rId45"/>
    <p:sldId id="1400" r:id="rId46"/>
    <p:sldId id="1401" r:id="rId47"/>
    <p:sldId id="1407" r:id="rId48"/>
  </p:sldIdLst>
  <p:sldSz cx="9144000" cy="6858000" type="screen4x3"/>
  <p:notesSz cx="6731000" cy="9855200"/>
  <p:defaultTextStyle>
    <a:defPPr>
      <a:defRPr lang="en-GB"/>
    </a:defPPr>
    <a:lvl1pPr algn="ctr" rtl="0" fontAlgn="base">
      <a:spcBef>
        <a:spcPct val="0"/>
      </a:spcBef>
      <a:spcAft>
        <a:spcPct val="0"/>
      </a:spcAft>
      <a:defRPr sz="2400" kern="1200">
        <a:solidFill>
          <a:schemeClr val="bg1"/>
        </a:solidFill>
        <a:latin typeface="Arial" charset="0"/>
        <a:ea typeface="ＭＳ Ｐゴシック" charset="0"/>
        <a:cs typeface="ＭＳ Ｐゴシック" charset="0"/>
      </a:defRPr>
    </a:lvl1pPr>
    <a:lvl2pPr marL="4572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2pPr>
    <a:lvl3pPr marL="9144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3pPr>
    <a:lvl4pPr marL="13716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4pPr>
    <a:lvl5pPr marL="18288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5pPr>
    <a:lvl6pPr marL="2286000" algn="l" defTabSz="457200" rtl="0" eaLnBrk="1" latinLnBrk="0" hangingPunct="1">
      <a:defRPr sz="2400" kern="1200">
        <a:solidFill>
          <a:schemeClr val="bg1"/>
        </a:solidFill>
        <a:latin typeface="Arial" charset="0"/>
        <a:ea typeface="ＭＳ Ｐゴシック" charset="0"/>
        <a:cs typeface="ＭＳ Ｐゴシック" charset="0"/>
      </a:defRPr>
    </a:lvl6pPr>
    <a:lvl7pPr marL="2743200" algn="l" defTabSz="457200" rtl="0" eaLnBrk="1" latinLnBrk="0" hangingPunct="1">
      <a:defRPr sz="2400" kern="1200">
        <a:solidFill>
          <a:schemeClr val="bg1"/>
        </a:solidFill>
        <a:latin typeface="Arial" charset="0"/>
        <a:ea typeface="ＭＳ Ｐゴシック" charset="0"/>
        <a:cs typeface="ＭＳ Ｐゴシック" charset="0"/>
      </a:defRPr>
    </a:lvl7pPr>
    <a:lvl8pPr marL="3200400" algn="l" defTabSz="457200" rtl="0" eaLnBrk="1" latinLnBrk="0" hangingPunct="1">
      <a:defRPr sz="2400" kern="1200">
        <a:solidFill>
          <a:schemeClr val="bg1"/>
        </a:solidFill>
        <a:latin typeface="Arial" charset="0"/>
        <a:ea typeface="ＭＳ Ｐゴシック" charset="0"/>
        <a:cs typeface="ＭＳ Ｐゴシック" charset="0"/>
      </a:defRPr>
    </a:lvl8pPr>
    <a:lvl9pPr marL="3657600" algn="l" defTabSz="457200" rtl="0" eaLnBrk="1" latinLnBrk="0" hangingPunct="1">
      <a:defRPr sz="2400" kern="1200">
        <a:solidFill>
          <a:schemeClr val="bg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3">
          <p15:clr>
            <a:srgbClr val="A4A3A4"/>
          </p15:clr>
        </p15:guide>
        <p15:guide id="2" pos="2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6CEE"/>
    <a:srgbClr val="1616FA"/>
    <a:srgbClr val="00259A"/>
    <a:srgbClr val="0776FF"/>
    <a:srgbClr val="FF9900"/>
    <a:srgbClr val="66FF33"/>
    <a:srgbClr val="33CC33"/>
    <a:srgbClr val="FF6600"/>
    <a:srgbClr val="12BFFF"/>
    <a:srgbClr val="68D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0" autoAdjust="0"/>
    <p:restoredTop sz="78188" autoAdjust="0"/>
  </p:normalViewPr>
  <p:slideViewPr>
    <p:cSldViewPr>
      <p:cViewPr varScale="1">
        <p:scale>
          <a:sx n="63" d="100"/>
          <a:sy n="63" d="100"/>
        </p:scale>
        <p:origin x="1170" y="60"/>
      </p:cViewPr>
      <p:guideLst>
        <p:guide orient="horz" pos="2160"/>
        <p:guide pos="2880"/>
      </p:guideLst>
    </p:cSldViewPr>
  </p:slideViewPr>
  <p:outlineViewPr>
    <p:cViewPr>
      <p:scale>
        <a:sx n="33" d="100"/>
        <a:sy n="33" d="100"/>
      </p:scale>
      <p:origin x="48" y="868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2" d="100"/>
          <a:sy n="42" d="100"/>
        </p:scale>
        <p:origin x="-1555" y="-67"/>
      </p:cViewPr>
      <p:guideLst>
        <p:guide orient="horz" pos="3103"/>
        <p:guide pos="212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1"/>
            <a:ext cx="2918091"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32771" name="Rectangle 3"/>
          <p:cNvSpPr>
            <a:spLocks noGrp="1" noChangeArrowheads="1"/>
          </p:cNvSpPr>
          <p:nvPr>
            <p:ph type="dt" sz="quarter" idx="1"/>
          </p:nvPr>
        </p:nvSpPr>
        <p:spPr bwMode="auto">
          <a:xfrm>
            <a:off x="3812911" y="1"/>
            <a:ext cx="2918090"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r"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32772" name="Rectangle 4"/>
          <p:cNvSpPr>
            <a:spLocks noGrp="1" noChangeArrowheads="1"/>
          </p:cNvSpPr>
          <p:nvPr>
            <p:ph type="ftr" sz="quarter" idx="2"/>
          </p:nvPr>
        </p:nvSpPr>
        <p:spPr bwMode="auto">
          <a:xfrm>
            <a:off x="0" y="9363114"/>
            <a:ext cx="2918091"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32773" name="Rectangle 5"/>
          <p:cNvSpPr>
            <a:spLocks noGrp="1" noChangeArrowheads="1"/>
          </p:cNvSpPr>
          <p:nvPr>
            <p:ph type="sldNum" sz="quarter" idx="3"/>
          </p:nvPr>
        </p:nvSpPr>
        <p:spPr bwMode="auto">
          <a:xfrm>
            <a:off x="3812911" y="9363114"/>
            <a:ext cx="2918090"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r" defTabSz="945970">
              <a:defRPr sz="1200">
                <a:solidFill>
                  <a:schemeClr val="tx1"/>
                </a:solidFill>
                <a:latin typeface="Times New Roman" charset="0"/>
              </a:defRPr>
            </a:lvl1pPr>
          </a:lstStyle>
          <a:p>
            <a:pPr>
              <a:defRPr/>
            </a:pPr>
            <a:fld id="{2E1221BB-35DA-1543-B447-87177E64D656}" type="slidenum">
              <a:rPr lang="en-GB"/>
              <a:pPr>
                <a:defRPr/>
              </a:pPr>
              <a:t>‹#›</a:t>
            </a:fld>
            <a:endParaRPr lang="en-GB"/>
          </a:p>
        </p:txBody>
      </p:sp>
    </p:spTree>
    <p:extLst>
      <p:ext uri="{BB962C8B-B14F-4D97-AF65-F5344CB8AC3E}">
        <p14:creationId xmlns:p14="http://schemas.microsoft.com/office/powerpoint/2010/main" val="2256989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1"/>
            <a:ext cx="2918091"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11267" name="Rectangle 3"/>
          <p:cNvSpPr>
            <a:spLocks noGrp="1" noChangeArrowheads="1"/>
          </p:cNvSpPr>
          <p:nvPr>
            <p:ph type="dt" idx="1"/>
          </p:nvPr>
        </p:nvSpPr>
        <p:spPr bwMode="auto">
          <a:xfrm>
            <a:off x="3812911" y="1"/>
            <a:ext cx="2918090"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r"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901700" y="741363"/>
            <a:ext cx="4927600"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1269" name="Rectangle 5"/>
          <p:cNvSpPr>
            <a:spLocks noGrp="1" noChangeArrowheads="1"/>
          </p:cNvSpPr>
          <p:nvPr>
            <p:ph type="body" sz="quarter" idx="3"/>
          </p:nvPr>
        </p:nvSpPr>
        <p:spPr bwMode="auto">
          <a:xfrm>
            <a:off x="897874" y="4683243"/>
            <a:ext cx="4935252" cy="4430458"/>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9363114"/>
            <a:ext cx="2918091"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11271" name="Rectangle 7"/>
          <p:cNvSpPr>
            <a:spLocks noGrp="1" noChangeArrowheads="1"/>
          </p:cNvSpPr>
          <p:nvPr>
            <p:ph type="sldNum" sz="quarter" idx="5"/>
          </p:nvPr>
        </p:nvSpPr>
        <p:spPr bwMode="auto">
          <a:xfrm>
            <a:off x="3812911" y="9363114"/>
            <a:ext cx="2918090"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r" defTabSz="945970">
              <a:defRPr sz="1200">
                <a:solidFill>
                  <a:schemeClr val="tx1"/>
                </a:solidFill>
                <a:latin typeface="Times New Roman" charset="0"/>
              </a:defRPr>
            </a:lvl1pPr>
          </a:lstStyle>
          <a:p>
            <a:pPr>
              <a:defRPr/>
            </a:pPr>
            <a:fld id="{FF475DDB-D2EE-B342-A7C3-98CAD91EEEEF}" type="slidenum">
              <a:rPr lang="en-GB"/>
              <a:pPr>
                <a:defRPr/>
              </a:pPr>
              <a:t>‹#›</a:t>
            </a:fld>
            <a:endParaRPr lang="en-GB"/>
          </a:p>
        </p:txBody>
      </p:sp>
    </p:spTree>
    <p:extLst>
      <p:ext uri="{BB962C8B-B14F-4D97-AF65-F5344CB8AC3E}">
        <p14:creationId xmlns:p14="http://schemas.microsoft.com/office/powerpoint/2010/main" val="21069249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797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a:t>
            </a:r>
            <a:r>
              <a:rPr lang="en-GB" dirty="0" smtClean="0"/>
              <a:t>11: </a:t>
            </a:r>
            <a:r>
              <a:rPr lang="en-GB" dirty="0" smtClean="0"/>
              <a:t>Observed anomalies (relative to the mean seasonal cycle) of equatorial surface zonal wind, representing MJO events (left panel), 20°C isotherm depth, an index for the thermocline depth representing oceanic Kelvin waves (middle), and SST (right) for a period of January 1996 - December 1998 covering the warm event of 1997-98. Plots were made using data from the Tropical Atmosphere Ocean Project (http://www.pmel.noaa.gov/tao/).</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11</a:t>
            </a:fld>
            <a:endParaRPr lang="en-GB"/>
          </a:p>
        </p:txBody>
      </p:sp>
    </p:spTree>
    <p:extLst>
      <p:ext uri="{BB962C8B-B14F-4D97-AF65-F5344CB8AC3E}">
        <p14:creationId xmlns:p14="http://schemas.microsoft.com/office/powerpoint/2010/main" val="3636907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Fig </a:t>
            </a:r>
            <a:r>
              <a:rPr lang="en-GB" dirty="0" smtClean="0"/>
              <a:t>12: </a:t>
            </a:r>
            <a:r>
              <a:rPr lang="en-GB" dirty="0" smtClean="0"/>
              <a:t>MJO events can trigger tropical cyclone genesis</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12</a:t>
            </a:fld>
            <a:endParaRPr lang="en-GB"/>
          </a:p>
        </p:txBody>
      </p:sp>
    </p:spTree>
    <p:extLst>
      <p:ext uri="{BB962C8B-B14F-4D97-AF65-F5344CB8AC3E}">
        <p14:creationId xmlns:p14="http://schemas.microsoft.com/office/powerpoint/2010/main" val="594205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a:t>
            </a:r>
            <a:r>
              <a:rPr lang="en-GB" baseline="0" dirty="0" smtClean="0"/>
              <a:t> </a:t>
            </a:r>
            <a:r>
              <a:rPr lang="en-GB" baseline="0" dirty="0" smtClean="0"/>
              <a:t>13:Tropical </a:t>
            </a:r>
            <a:r>
              <a:rPr lang="en-GB" baseline="0" dirty="0" smtClean="0"/>
              <a:t>cyclone genesis (red circles) during an MJO event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13</a:t>
            </a:fld>
            <a:endParaRPr lang="en-GB"/>
          </a:p>
        </p:txBody>
      </p:sp>
    </p:spTree>
    <p:extLst>
      <p:ext uri="{BB962C8B-B14F-4D97-AF65-F5344CB8AC3E}">
        <p14:creationId xmlns:p14="http://schemas.microsoft.com/office/powerpoint/2010/main" val="4170340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a:t>
            </a:r>
            <a:r>
              <a:rPr lang="en-GB" dirty="0" smtClean="0"/>
              <a:t>14: </a:t>
            </a:r>
            <a:r>
              <a:rPr lang="en-GB" dirty="0" smtClean="0"/>
              <a:t>Station</a:t>
            </a:r>
            <a:r>
              <a:rPr lang="en-GB" baseline="0" dirty="0" smtClean="0"/>
              <a:t> data precipitation anomaly composites during phase 2, 4, 6 and 8 of the MJO. This slides suggest that the MJO has not only an impact on precipitation over the tropics (as expected) but also in the </a:t>
            </a:r>
            <a:r>
              <a:rPr lang="en-GB" baseline="0" dirty="0" err="1" smtClean="0"/>
              <a:t>Extratropics</a:t>
            </a:r>
            <a:r>
              <a:rPr lang="en-GB" baseline="0" dirty="0" smtClean="0"/>
              <a:t>.</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14</a:t>
            </a:fld>
            <a:endParaRPr lang="en-GB"/>
          </a:p>
        </p:txBody>
      </p:sp>
    </p:spTree>
    <p:extLst>
      <p:ext uri="{BB962C8B-B14F-4D97-AF65-F5344CB8AC3E}">
        <p14:creationId xmlns:p14="http://schemas.microsoft.com/office/powerpoint/2010/main" val="1441387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Figure </a:t>
            </a:r>
            <a:r>
              <a:rPr lang="en-GB" dirty="0" smtClean="0"/>
              <a:t>15: </a:t>
            </a:r>
            <a:r>
              <a:rPr lang="en-GB" dirty="0" smtClean="0"/>
              <a:t>Lag</a:t>
            </a:r>
            <a:r>
              <a:rPr lang="en-GB" baseline="0" dirty="0" smtClean="0"/>
              <a:t> composites of heavy precipitation events in Central Africa. This plots shows that the African heavy precipitation events are preceded by reduced convection (negative phase of the MJO) over the warm pool 10-20 days earlier.</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15</a:t>
            </a:fld>
            <a:endParaRPr lang="en-GB"/>
          </a:p>
        </p:txBody>
      </p:sp>
    </p:spTree>
    <p:extLst>
      <p:ext uri="{BB962C8B-B14F-4D97-AF65-F5344CB8AC3E}">
        <p14:creationId xmlns:p14="http://schemas.microsoft.com/office/powerpoint/2010/main" val="3961202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a:t>
            </a:r>
            <a:r>
              <a:rPr lang="en-GB" dirty="0" smtClean="0"/>
              <a:t>16: </a:t>
            </a:r>
            <a:r>
              <a:rPr lang="en-GB" dirty="0" smtClean="0"/>
              <a:t>The typical scenario linking the pattern of tropical rainfall associated with the MJO to extreme precipitation events in the Pacific Northwest features a progressive (i.e. eastward moving) circulation pattern in the tropics and a retrograding (i.e. westward moving) circulation pattern in the </a:t>
            </a:r>
            <a:r>
              <a:rPr lang="en-GB" dirty="0" err="1" smtClean="0"/>
              <a:t>midlatitudes</a:t>
            </a:r>
            <a:r>
              <a:rPr lang="en-GB" dirty="0" smtClean="0"/>
              <a:t> of the North Pacific (Fig. 1). Typical wintertime weather anomalies preceding heavy precipitation events in the Pacific Northwest are as follows:</a:t>
            </a:r>
          </a:p>
          <a:p>
            <a:endParaRPr lang="en-GB" dirty="0" smtClean="0"/>
          </a:p>
          <a:p>
            <a:r>
              <a:rPr lang="en-GB" dirty="0" smtClean="0"/>
              <a:t>(1) 7-10 days prior to the heavy precipitation event:</a:t>
            </a:r>
          </a:p>
          <a:p>
            <a:endParaRPr lang="en-GB" dirty="0" smtClean="0"/>
          </a:p>
          <a:p>
            <a:r>
              <a:rPr lang="en-GB" dirty="0" smtClean="0"/>
              <a:t>Heavy tropical rainfall associated with the MJO shifts eastward from the eastern Indian Ocean to the western tropical Pacific. A moisture plume extends </a:t>
            </a:r>
            <a:r>
              <a:rPr lang="en-GB" dirty="0" err="1" smtClean="0"/>
              <a:t>northeastward</a:t>
            </a:r>
            <a:r>
              <a:rPr lang="en-GB" dirty="0" smtClean="0"/>
              <a:t> from the western tropical Pacific towards the general vicinity of the Hawaiian Islands. A strong blocking anticyclone is located in the Gulf of Alaska with a strong polar jet stream around its northern flank.</a:t>
            </a:r>
          </a:p>
          <a:p>
            <a:endParaRPr lang="en-GB" dirty="0" smtClean="0"/>
          </a:p>
          <a:p>
            <a:r>
              <a:rPr lang="en-GB" dirty="0" smtClean="0"/>
              <a:t>(2) 3-5 days prior to the heavy precipitation event:</a:t>
            </a:r>
          </a:p>
          <a:p>
            <a:endParaRPr lang="en-GB" dirty="0" smtClean="0"/>
          </a:p>
          <a:p>
            <a:r>
              <a:rPr lang="en-GB" dirty="0" smtClean="0"/>
              <a:t>Heavy tropical rainfall shifts eastward towards the date line and begins to diminish. The associated moisture plume extends further to the northeast, often traversing the Hawaiian Islands. The strong blocking high weakens and shifts westward. A split in the North Pacific jet stream develops, characterized by an increase in the amplitude and areal extent of the upper tropospheric westerly zonal winds on the southern flank of the block and a decrease on its northern flank. The tropical and extratropical circulation patterns begin to "phase", allowing a developing </a:t>
            </a:r>
            <a:r>
              <a:rPr lang="en-GB" dirty="0" err="1" smtClean="0"/>
              <a:t>midlatitude</a:t>
            </a:r>
            <a:r>
              <a:rPr lang="en-GB" dirty="0" smtClean="0"/>
              <a:t> trough to tap the moisture plume extending from the deep tropics.</a:t>
            </a:r>
          </a:p>
          <a:p>
            <a:endParaRPr lang="en-GB" dirty="0" smtClean="0"/>
          </a:p>
          <a:p>
            <a:r>
              <a:rPr lang="en-GB" dirty="0" smtClean="0"/>
              <a:t>(3) The heavy precipitation event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16</a:t>
            </a:fld>
            <a:endParaRPr lang="en-GB"/>
          </a:p>
        </p:txBody>
      </p:sp>
    </p:spTree>
    <p:extLst>
      <p:ext uri="{BB962C8B-B14F-4D97-AF65-F5344CB8AC3E}">
        <p14:creationId xmlns:p14="http://schemas.microsoft.com/office/powerpoint/2010/main" val="2829992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Slide </a:t>
            </a:r>
            <a:r>
              <a:rPr lang="en-GB" altLang="en-US" dirty="0" smtClean="0"/>
              <a:t>17: </a:t>
            </a:r>
            <a:r>
              <a:rPr lang="en-GB" altLang="en-US" dirty="0" smtClean="0"/>
              <a:t>Impact of imposing a Heat source in the Tropics on Z500 circulation in the </a:t>
            </a:r>
            <a:r>
              <a:rPr lang="en-GB" altLang="en-US" dirty="0" err="1" smtClean="0"/>
              <a:t>Extratropics</a:t>
            </a:r>
            <a:r>
              <a:rPr lang="en-GB" altLang="en-US" dirty="0" smtClean="0"/>
              <a:t>. This shows a heat source over the maritime continent (consistent with MJO EPF1) has little impact o the Z500 circulation. Imposing a heat source over the Indian Ocean and a cooling over the west Pacific (consistent with MJO EOF2) has a significant impact on the </a:t>
            </a:r>
            <a:r>
              <a:rPr lang="en-GB" altLang="en-US" dirty="0" err="1" smtClean="0"/>
              <a:t>Extratropics</a:t>
            </a:r>
            <a:r>
              <a:rPr lang="en-GB" altLang="en-US" dirty="0" smtClean="0"/>
              <a:t>.</a:t>
            </a:r>
          </a:p>
        </p:txBody>
      </p:sp>
    </p:spTree>
    <p:extLst>
      <p:ext uri="{BB962C8B-B14F-4D97-AF65-F5344CB8AC3E}">
        <p14:creationId xmlns:p14="http://schemas.microsoft.com/office/powerpoint/2010/main" val="1479655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Slide </a:t>
            </a:r>
            <a:r>
              <a:rPr lang="en-GB" altLang="en-US" dirty="0" smtClean="0"/>
              <a:t>18: </a:t>
            </a:r>
            <a:r>
              <a:rPr lang="en-GB" altLang="en-US" dirty="0" smtClean="0"/>
              <a:t>Lagged relationships between the eight phases of the MJO (rows) and the four North Atlantic weather regimes (columns) from ERA40. This figure shows a significant impact of some phases of the MJO on the NAO (see </a:t>
            </a:r>
            <a:r>
              <a:rPr lang="en-GB" altLang="en-US" dirty="0" err="1" smtClean="0"/>
              <a:t>Cassou</a:t>
            </a:r>
            <a:r>
              <a:rPr lang="en-GB" altLang="en-US" dirty="0" smtClean="0"/>
              <a:t> 2008)</a:t>
            </a:r>
          </a:p>
        </p:txBody>
      </p:sp>
    </p:spTree>
    <p:extLst>
      <p:ext uri="{BB962C8B-B14F-4D97-AF65-F5344CB8AC3E}">
        <p14:creationId xmlns:p14="http://schemas.microsoft.com/office/powerpoint/2010/main" val="34979101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Figure </a:t>
            </a:r>
            <a:r>
              <a:rPr lang="en-GB" dirty="0" smtClean="0"/>
              <a:t>19: </a:t>
            </a:r>
            <a:r>
              <a:rPr lang="en-GB" dirty="0" smtClean="0"/>
              <a:t>Schematic of the impact of the MJO on the </a:t>
            </a:r>
            <a:r>
              <a:rPr lang="en-GB" dirty="0" err="1" smtClean="0"/>
              <a:t>Extratropics</a:t>
            </a:r>
            <a:r>
              <a:rPr lang="en-GB" dirty="0" smtClean="0"/>
              <a:t>.</a:t>
            </a:r>
            <a:r>
              <a:rPr lang="en-GB" baseline="0" dirty="0" smtClean="0"/>
              <a:t> The NAO can also impact the MJO.</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19</a:t>
            </a:fld>
            <a:endParaRPr lang="en-GB"/>
          </a:p>
        </p:txBody>
      </p:sp>
    </p:spTree>
    <p:extLst>
      <p:ext uri="{BB962C8B-B14F-4D97-AF65-F5344CB8AC3E}">
        <p14:creationId xmlns:p14="http://schemas.microsoft.com/office/powerpoint/2010/main" val="2664502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20: The</a:t>
            </a:r>
            <a:r>
              <a:rPr lang="en-GB" baseline="0" dirty="0" smtClean="0"/>
              <a:t> top panels show composites of  mean sea level pressure 7 days after an MJO in phase 4 (left panel) and 7 days after an MJO in phase 7 (right panel)  using ERA Interim. The middle panel shows composites of 10 m wind from ERA Interim. The bottom panels show the composite of wave height anomalies from a wave model forced by ERA Interim. This panel suggests that the MJO can have an impact on wave height over the Atlantic, which suggests some potential predictability at this time range.</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20</a:t>
            </a:fld>
            <a:endParaRPr lang="en-GB"/>
          </a:p>
        </p:txBody>
      </p:sp>
    </p:spTree>
    <p:extLst>
      <p:ext uri="{BB962C8B-B14F-4D97-AF65-F5344CB8AC3E}">
        <p14:creationId xmlns:p14="http://schemas.microsoft.com/office/powerpoint/2010/main" val="1230513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3: The MJO was first described by Madden and Julian (1971). By looking at </a:t>
            </a:r>
            <a:r>
              <a:rPr lang="en-GB" dirty="0" err="1" smtClean="0"/>
              <a:t>rawinsonde</a:t>
            </a:r>
            <a:r>
              <a:rPr lang="en-GB" dirty="0" smtClean="0"/>
              <a:t> data provided by a station in the central Pacific (Canton), they discovered large coherence between surface pressure, zonal winds and temperature at various levels over a broad period range that maximized between 41 and 53 days. By looking at data from other stations, they discovered a coherence in the 40-50 day range between stations far removed from one another. The sum of evidence pointed toward an oscillation, which is an eastward movement of large-scale circulation. </a:t>
            </a:r>
          </a:p>
        </p:txBody>
      </p:sp>
    </p:spTree>
    <p:extLst>
      <p:ext uri="{BB962C8B-B14F-4D97-AF65-F5344CB8AC3E}">
        <p14:creationId xmlns:p14="http://schemas.microsoft.com/office/powerpoint/2010/main" val="25417031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22: Various versions of the IFS</a:t>
            </a:r>
            <a:r>
              <a:rPr lang="en-GB" baseline="0" dirty="0" smtClean="0"/>
              <a:t> </a:t>
            </a:r>
            <a:r>
              <a:rPr lang="en-GB" dirty="0" smtClean="0"/>
              <a:t>have developed increasing powers to foresee MJO </a:t>
            </a:r>
            <a:r>
              <a:rPr lang="en-GB" dirty="0" err="1" smtClean="0"/>
              <a:t>behavior</a:t>
            </a:r>
            <a:r>
              <a:rPr lang="en-GB" dirty="0" smtClean="0"/>
              <a:t> up to one month into the future. These attempts to simulate an actual MJO event (top left) 15 days in advance show the improvement in successive model iterations from 2004 (upper left) to 2010 (lower right). The model version is abbreviated at the top of each plot. Each plot is a </a:t>
            </a:r>
            <a:r>
              <a:rPr lang="en-GB" dirty="0" err="1" smtClean="0"/>
              <a:t>Hovmöller</a:t>
            </a:r>
            <a:r>
              <a:rPr lang="en-GB" dirty="0" smtClean="0"/>
              <a:t> diagram, a common way to show how atmospheric events evolve over time. The </a:t>
            </a:r>
            <a:r>
              <a:rPr lang="en-GB" dirty="0" err="1" smtClean="0"/>
              <a:t>colors</a:t>
            </a:r>
            <a:r>
              <a:rPr lang="en-GB" dirty="0" smtClean="0"/>
              <a:t> show outgoing long-wave radiation in the equatorial zone between 10°S and 10°N as it evolves over time (top to bottom of each plot). Red shading denotes warm anomalies in outgoing long-wave radiation (corresponding to the negative phase of the MJO, when convection is suppressed) and blue shading indicates cold anomalies (the convectively active phase of the MJO). The actual event at top left took place from December 29, 1992, to February 15, 1993.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22</a:t>
            </a:fld>
            <a:endParaRPr lang="en-GB"/>
          </a:p>
        </p:txBody>
      </p:sp>
    </p:spTree>
    <p:extLst>
      <p:ext uri="{BB962C8B-B14F-4D97-AF65-F5344CB8AC3E}">
        <p14:creationId xmlns:p14="http://schemas.microsoft.com/office/powerpoint/2010/main" val="7658211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23: ECMWF has produced monthly forecasts routinely since March 2002. This figure shows the evolution of MJO skill scores since 2002. The MJO skill scores (bivariate correlations) have been computed on the model </a:t>
            </a:r>
            <a:r>
              <a:rPr lang="en-GB" dirty="0" err="1" smtClean="0"/>
              <a:t>hindcasts</a:t>
            </a:r>
            <a:r>
              <a:rPr lang="en-GB" dirty="0" smtClean="0"/>
              <a:t> produced during a complete year. For instance, 2002 indicates the </a:t>
            </a:r>
            <a:r>
              <a:rPr lang="en-GB" dirty="0" err="1" smtClean="0"/>
              <a:t>hindcasts</a:t>
            </a:r>
            <a:r>
              <a:rPr lang="en-GB" dirty="0" smtClean="0"/>
              <a:t> that were produced from March 2002 until March 2003. 2011 corresponds to the </a:t>
            </a:r>
            <a:r>
              <a:rPr lang="en-GB" dirty="0" err="1" smtClean="0"/>
              <a:t>hindcasts</a:t>
            </a:r>
            <a:r>
              <a:rPr lang="en-GB" dirty="0" smtClean="0"/>
              <a:t> produced from March 2011 until March 2012. The blue line indicates the day when the MJO bivariate correlation reaches 0.5. The red line indicates the day when the MJO bivariate correlation reaches 0.6 and the brown line indicates the day when the MJO bivariate correlation reaches 08. This suggests that the MJO skill scores have significantly improved over the past 10 years. If we consider the 0.6 correlation as a measure of MJO predictability, then the gain is of about 9 days of predictability. </a:t>
            </a:r>
          </a:p>
        </p:txBody>
      </p:sp>
    </p:spTree>
    <p:extLst>
      <p:ext uri="{BB962C8B-B14F-4D97-AF65-F5344CB8AC3E}">
        <p14:creationId xmlns:p14="http://schemas.microsoft.com/office/powerpoint/2010/main" val="614698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24 ECMWF has produced monthly forecasts routinely since March 2002. This figure shows the evolution of MJO amplitude error since 2002.</a:t>
            </a:r>
            <a:r>
              <a:rPr lang="en-GB" baseline="0" dirty="0" smtClean="0"/>
              <a:t> The  mean MJO amplitude has been normalized by the amplitude of the MJO in ERA Interim. Negative values indicate that the MJO in the model is weaker than in re-analysis. Positive values indicate that the MJO in the model is stronger than in the re-analysis. For instance a value of -0.1 means that the MJO in the model is on average 10% weaker than in the re-analysis. </a:t>
            </a:r>
            <a:endParaRPr lang="en-GB" dirty="0" smtClean="0"/>
          </a:p>
        </p:txBody>
      </p:sp>
    </p:spTree>
    <p:extLst>
      <p:ext uri="{BB962C8B-B14F-4D97-AF65-F5344CB8AC3E}">
        <p14:creationId xmlns:p14="http://schemas.microsoft.com/office/powerpoint/2010/main" val="29064115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Slide 25: MJO  bivariate correlation </a:t>
            </a:r>
            <a:r>
              <a:rPr lang="en-GB" baseline="0" dirty="0" smtClean="0"/>
              <a:t>between ensemble mean and ERA Interim.  This plots shows a model </a:t>
            </a:r>
            <a:r>
              <a:rPr lang="en-GB" baseline="0" dirty="0" err="1" smtClean="0"/>
              <a:t>intercomparison</a:t>
            </a:r>
            <a:r>
              <a:rPr lang="en-GB" baseline="0" dirty="0" smtClean="0"/>
              <a:t> of MJO skill scores between 10 model re-forecasts  from the S2S database. The re-forecast period is 1999-2010. The orange (yellow) bars indicate when the bivariate correlation reaches 0.6 (0.5). The black vertical bars represent the 95% level of confidence. This plot suggests that current state-of-the-art operational models have, on average, skill to predict the evolution of an MJO event up to 3 weeks.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25</a:t>
            </a:fld>
            <a:endParaRPr lang="en-GB"/>
          </a:p>
        </p:txBody>
      </p:sp>
    </p:spTree>
    <p:extLst>
      <p:ext uri="{BB962C8B-B14F-4D97-AF65-F5344CB8AC3E}">
        <p14:creationId xmlns:p14="http://schemas.microsoft.com/office/powerpoint/2010/main" val="852595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a:t>
            </a:r>
            <a:r>
              <a:rPr lang="en-GB" baseline="0" dirty="0" smtClean="0"/>
              <a:t> 26: MJO amplitude error relative to ERA interim as a function of forecast lead time. A positive (negative) value indicates an MJO stronger (weaker) than in ERA Interim. This plot suggests that most models produce a too weak MJO at the intra-seasonal time range.</a:t>
            </a:r>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2D03270C-FB42-C54A-AC71-B4EEB4FA7F12}" type="slidenum">
              <a:rPr lang="en-US" smtClean="0"/>
              <a:pPr/>
              <a:t>26</a:t>
            </a:fld>
            <a:endParaRPr lang="en-US"/>
          </a:p>
        </p:txBody>
      </p:sp>
    </p:spTree>
    <p:extLst>
      <p:ext uri="{BB962C8B-B14F-4D97-AF65-F5344CB8AC3E}">
        <p14:creationId xmlns:p14="http://schemas.microsoft.com/office/powerpoint/2010/main" val="2602843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a:t>
            </a:r>
            <a:r>
              <a:rPr lang="en-GB" baseline="0" dirty="0" smtClean="0"/>
              <a:t> 27: Weekly evolution of MJO RMS error and spread as a function of lead time (in weeks). The red curves corresponds to RMS error and the blue curve shows the ensemble spread. For the 3 models displayed, the ensemble spread is much smaller than the RMS error, which suggest a model spread too small for MJO prediction. In other words, the ensemble MJO forecast is over-confident.</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27</a:t>
            </a:fld>
            <a:endParaRPr lang="en-GB"/>
          </a:p>
        </p:txBody>
      </p:sp>
    </p:spTree>
    <p:extLst>
      <p:ext uri="{BB962C8B-B14F-4D97-AF65-F5344CB8AC3E}">
        <p14:creationId xmlns:p14="http://schemas.microsoft.com/office/powerpoint/2010/main" val="5984000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28: Most models have difficulties propagating the MJO across the Maritime Continent. This</a:t>
            </a:r>
            <a:r>
              <a:rPr lang="en-GB" baseline="0" dirty="0" smtClean="0"/>
              <a:t> slide shows that CFSv2 displays much lower skill to predict the MJO before an MJO in phase 5.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28</a:t>
            </a:fld>
            <a:endParaRPr lang="en-GB"/>
          </a:p>
        </p:txBody>
      </p:sp>
    </p:spTree>
    <p:extLst>
      <p:ext uri="{BB962C8B-B14F-4D97-AF65-F5344CB8AC3E}">
        <p14:creationId xmlns:p14="http://schemas.microsoft.com/office/powerpoint/2010/main" val="17816383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74898">
              <a:defRPr/>
            </a:pPr>
            <a:r>
              <a:rPr lang="en-GB" dirty="0" smtClean="0"/>
              <a:t>Slide 29: Impact of the MJO on precipitation anomalies. The plots show the anomalies of precipitation anomalies</a:t>
            </a:r>
            <a:r>
              <a:rPr lang="en-GB" baseline="0" dirty="0" smtClean="0"/>
              <a:t> </a:t>
            </a:r>
            <a:r>
              <a:rPr lang="en-GB" dirty="0" smtClean="0"/>
              <a:t>composited over all the cases in phases 2+3, 4+5, 6+7 and 8+1 of the MJO in the model (left panel) and in the analysis (right panel).  The orange colour indicates positive precipitation anomalies. The blue colour indicates negative precipitation</a:t>
            </a:r>
            <a:r>
              <a:rPr lang="en-GB" baseline="0" dirty="0" smtClean="0"/>
              <a:t> anomalies. </a:t>
            </a:r>
            <a:r>
              <a:rPr lang="en-GB" dirty="0" smtClean="0"/>
              <a:t> The model simulates well the impact of the MJO on precipitation anomalies,</a:t>
            </a:r>
            <a:r>
              <a:rPr lang="en-GB" baseline="0" dirty="0" smtClean="0"/>
              <a:t> including the northward propagation of precipitation anomalies as the MJO moves eastward and the remote MJO impacts over Central America and Africa. </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29</a:t>
            </a:fld>
            <a:endParaRPr lang="en-GB"/>
          </a:p>
        </p:txBody>
      </p:sp>
    </p:spTree>
    <p:extLst>
      <p:ext uri="{BB962C8B-B14F-4D97-AF65-F5344CB8AC3E}">
        <p14:creationId xmlns:p14="http://schemas.microsoft.com/office/powerpoint/2010/main" val="30801171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30: Impact of the MJO on tropical storm activity. The plots show the anomalies of tropical storm density composited over all the cases in phases 2+3, 4+5, 6+7 and 8+1 of the MJO in the model (left panel) and in the analysis (right panel).  The model seems to represent very well the impact of the MJO on tropical cyclones. </a:t>
            </a:r>
          </a:p>
        </p:txBody>
      </p:sp>
    </p:spTree>
    <p:extLst>
      <p:ext uri="{BB962C8B-B14F-4D97-AF65-F5344CB8AC3E}">
        <p14:creationId xmlns:p14="http://schemas.microsoft.com/office/powerpoint/2010/main" val="17375882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GB" dirty="0" smtClean="0"/>
              <a:t>Slide 31: Composites of Z500 10 days after an MJO in Phase 3, from the re-forecasts that were produced with the version of IFS that was operational in 2002 (left panel), the current operational cycle (middle panel) and verification from ERA Interim.</a:t>
            </a:r>
          </a:p>
        </p:txBody>
      </p:sp>
    </p:spTree>
    <p:extLst>
      <p:ext uri="{BB962C8B-B14F-4D97-AF65-F5344CB8AC3E}">
        <p14:creationId xmlns:p14="http://schemas.microsoft.com/office/powerpoint/2010/main" val="2178013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1162050" y="892175"/>
            <a:ext cx="4783138" cy="3587750"/>
          </a:xfrm>
          <a:ln/>
        </p:spPr>
      </p:sp>
      <p:sp>
        <p:nvSpPr>
          <p:cNvPr id="66563" name="Rectangle 3"/>
          <p:cNvSpPr>
            <a:spLocks noGrp="1" noChangeArrowheads="1"/>
          </p:cNvSpPr>
          <p:nvPr>
            <p:ph type="body" idx="1"/>
          </p:nvPr>
        </p:nvSpPr>
        <p:spPr>
          <a:xfrm>
            <a:off x="862013" y="4864100"/>
            <a:ext cx="5375275" cy="4306888"/>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Slide 4 : The left panel shows the evolution of OLR anomalies during a typical MJO. The blue colour indicates increased convection (positive phase of the MJO) and the red colour indicates suppressed convection (negative phase of the MJO). The MJO starts with increased convection in the Indian Ocean. This convection propagates eastwards, and it reaches the Maritime continent by about day 9. It reaches the western Pacific by day 15, and stops at the dateline (180E). Then, the negative phase of the MJO starts, with suppressed convection over the Indian Ocean propagating eastward. The right panel shows the time evolution of OLR anomalies over a period of 3 years from observations (2001 to 2003). In this </a:t>
            </a:r>
            <a:r>
              <a:rPr lang="en-GB" altLang="en-US" dirty="0" err="1" smtClean="0"/>
              <a:t>Hovmoeller</a:t>
            </a:r>
            <a:r>
              <a:rPr lang="en-GB" altLang="en-US" dirty="0" smtClean="0"/>
              <a:t> diagram, MJO episodes are well visible, but they are not regular. There are periods of strong MJO activity, and periods with low MJO activity. The different MJO events display a lot of variability in intensity and main characteristics, in the same way as ENSO events do not look all the same. The non-regularity in the occurrence of the MJO, makes the forecast of the MJO non trivial.</a:t>
            </a:r>
            <a:endParaRPr lang="en-US" altLang="en-US" dirty="0" smtClean="0"/>
          </a:p>
        </p:txBody>
      </p:sp>
    </p:spTree>
    <p:extLst>
      <p:ext uri="{BB962C8B-B14F-4D97-AF65-F5344CB8AC3E}">
        <p14:creationId xmlns:p14="http://schemas.microsoft.com/office/powerpoint/2010/main" val="5243537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32: Evolution of NAO index anomalies 1in</a:t>
            </a:r>
            <a:r>
              <a:rPr lang="en-GB" baseline="0" dirty="0" smtClean="0"/>
              <a:t> the 15 days following an MJO in phase 3 (left panels) or phase 6 (right panels). The red curve corresponds to ERA Interim. The solid black line corresponds to the ensemble mean.</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32</a:t>
            </a:fld>
            <a:endParaRPr lang="en-GB"/>
          </a:p>
        </p:txBody>
      </p:sp>
    </p:spTree>
    <p:extLst>
      <p:ext uri="{BB962C8B-B14F-4D97-AF65-F5344CB8AC3E}">
        <p14:creationId xmlns:p14="http://schemas.microsoft.com/office/powerpoint/2010/main" val="6784341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Slide 33: Lagged relationships between the eight phases of the MJO (rows) and the four North Atlantic weather regimes (columns) from ERA40. This figure shows a significant impact of some phases of the MJO on the NAO (see </a:t>
            </a:r>
            <a:r>
              <a:rPr lang="en-GB" altLang="en-US" dirty="0" err="1" smtClean="0"/>
              <a:t>Cassou</a:t>
            </a:r>
            <a:r>
              <a:rPr lang="en-GB" altLang="en-US" dirty="0" smtClean="0"/>
              <a:t> 2008)</a:t>
            </a:r>
          </a:p>
        </p:txBody>
      </p:sp>
    </p:spTree>
    <p:extLst>
      <p:ext uri="{BB962C8B-B14F-4D97-AF65-F5344CB8AC3E}">
        <p14:creationId xmlns:p14="http://schemas.microsoft.com/office/powerpoint/2010/main" val="4960546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a:t>
            </a:r>
            <a:r>
              <a:rPr lang="en-GB" baseline="0" dirty="0" smtClean="0"/>
              <a:t> 34 Composites of T850 anomalies 10 days after an MJO in phase 3 (left panels) and phase 6 (right panels) for ERA Interim (tor panels) and model (bottom panels). This slide shows that the model capture relatively well the teleconnection patterns, but their amplitude is weaker than in ERA Interim.</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34</a:t>
            </a:fld>
            <a:endParaRPr lang="en-GB"/>
          </a:p>
        </p:txBody>
      </p:sp>
    </p:spTree>
    <p:extLst>
      <p:ext uri="{BB962C8B-B14F-4D97-AF65-F5344CB8AC3E}">
        <p14:creationId xmlns:p14="http://schemas.microsoft.com/office/powerpoint/2010/main" val="31276169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35: Reliability  of the probability that 2-metre temperature anomalies are in the upper </a:t>
            </a:r>
            <a:r>
              <a:rPr lang="en-GB" dirty="0" err="1" smtClean="0"/>
              <a:t>tercile</a:t>
            </a:r>
            <a:r>
              <a:rPr lang="en-GB" dirty="0" smtClean="0"/>
              <a:t> for the period day 19-25 for the Northern </a:t>
            </a:r>
            <a:r>
              <a:rPr lang="en-GB" dirty="0" err="1" smtClean="0"/>
              <a:t>Extratropics</a:t>
            </a:r>
            <a:r>
              <a:rPr lang="en-GB" dirty="0" smtClean="0"/>
              <a:t> (left panel) and  Europe (right panel). The red (blue)  line represents the reliability diagram obtained with all the cases with an MJO (no MJO) in the initial conditions. The numbers represent the Brier Skill Scores. Only land points have been included in the calculation of the reliability diagram and the Brier skill scores. This figure shows that the MJO has a major source of predictability for the time range day 19-25 in the ECMWF forecasting system.</a:t>
            </a:r>
          </a:p>
        </p:txBody>
      </p:sp>
    </p:spTree>
    <p:extLst>
      <p:ext uri="{BB962C8B-B14F-4D97-AF65-F5344CB8AC3E}">
        <p14:creationId xmlns:p14="http://schemas.microsoft.com/office/powerpoint/2010/main" val="22286057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36: This panel shows the NAO forecast skill scores (correlations with analysis)  as we separate the cases when there is a strong MJO in the initial conditions (solid black curve) and the cases when there is no MJO in the initial conditions (dotted curve). This suggests that the improved NAO prediction may come essentially from the improved prediction of the MJO.</a:t>
            </a:r>
          </a:p>
        </p:txBody>
      </p:sp>
    </p:spTree>
    <p:extLst>
      <p:ext uri="{BB962C8B-B14F-4D97-AF65-F5344CB8AC3E}">
        <p14:creationId xmlns:p14="http://schemas.microsoft.com/office/powerpoint/2010/main" val="41310800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37: An example of MJO</a:t>
            </a:r>
            <a:r>
              <a:rPr lang="en-GB" baseline="0" dirty="0" smtClean="0"/>
              <a:t> impact on the Northern Extratropical weather. March 2013 was exceptionally cold over western Europe and the northern part of Asia. This extreme event coincided with an MJO propagation in the western Pacific, which could explain the negative NAO which developed in that period and which is conducive to cold temperature anomalies over western Europe (see slide 24). </a:t>
            </a:r>
          </a:p>
          <a:p>
            <a:endParaRPr lang="en-GB" baseline="0" dirty="0" smtClean="0"/>
          </a:p>
          <a:p>
            <a:r>
              <a:rPr lang="en-GB" baseline="0" dirty="0" smtClean="0"/>
              <a:t>The ECMWF monthly forecast starting on 14 February 2013 was successful in predicting the onset of this event up to 4 weeks in advance, although the ensemble mean anomalies are weaker than the observed anomalies. To evaluate the impact of the MJO, a composite of the 10 ensemble members which predicted the strongest MJO event in the western Pacific (middle panel) and a composite of the 10 ensemble members which did not predict an MJO in the western Pacific (bottom panel) were produced. Results suggest that 10 ensemble members with the strongest MJO produced 2-meter temperature anomaly forecasts over the northern </a:t>
            </a:r>
            <a:r>
              <a:rPr lang="en-GB" baseline="0" dirty="0" err="1" smtClean="0"/>
              <a:t>Extratropics</a:t>
            </a:r>
            <a:r>
              <a:rPr lang="en-GB" baseline="0" dirty="0" smtClean="0"/>
              <a:t> consistent with analysis (top panel). On the other hand, the 10 ensemble members which did not predict the MJO event produced bad 2-metre anomaly forecasts over Europe. This result suggests that the MJO event played a key role in the successful prediction of the cold event over Europe.</a:t>
            </a:r>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37</a:t>
            </a:fld>
            <a:endParaRPr lang="en-GB"/>
          </a:p>
        </p:txBody>
      </p:sp>
    </p:spTree>
    <p:extLst>
      <p:ext uri="{BB962C8B-B14F-4D97-AF65-F5344CB8AC3E}">
        <p14:creationId xmlns:p14="http://schemas.microsoft.com/office/powerpoint/2010/main" val="19156605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38: Another way to demonstrate the impact of the Tropics on the </a:t>
            </a:r>
            <a:r>
              <a:rPr lang="en-GB" dirty="0" err="1" smtClean="0"/>
              <a:t>extropical</a:t>
            </a:r>
            <a:r>
              <a:rPr lang="en-GB" baseline="0" dirty="0" smtClean="0"/>
              <a:t> weather is to perform relaxation experiments. This slides shows the 2-metre temperature anomalies predicted by monthly forecast integrations starting on 14 February 2013 (same case as in the previous slide). The forecast time range is day 26-32. The top left panel shows 2-metre temperature anomalies produced by the ensemble mean forecasts at day 26-32. The top right panel shows the same forecast but from an experiment where the tropics (20S-20N band) have been relaxed towards analysis. The bottom left panel shows the verification produced from the operational analysis, and the bottom right panel shows the difference between the relaxation and the control experiments. This slide shows that the relaxation experiment produced a better forecast of the cold event over Europe.</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38</a:t>
            </a:fld>
            <a:endParaRPr lang="en-GB"/>
          </a:p>
        </p:txBody>
      </p:sp>
    </p:spTree>
    <p:extLst>
      <p:ext uri="{BB962C8B-B14F-4D97-AF65-F5344CB8AC3E}">
        <p14:creationId xmlns:p14="http://schemas.microsoft.com/office/powerpoint/2010/main" val="31926053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40: Precipitation anomalies</a:t>
            </a:r>
            <a:r>
              <a:rPr lang="en-GB" baseline="0" dirty="0" smtClean="0"/>
              <a:t> over the maritime Continent as a function of MJO phase. This shows that the impact of the MJO on the precipitation over the maritime Continent is more complex than the RMMs suggest. </a:t>
            </a:r>
          </a:p>
          <a:p>
            <a:r>
              <a:rPr lang="en-GB" baseline="0" dirty="0" smtClean="0"/>
              <a:t>The precipitation anomalies over some islands can be out of phase with precipitation anomalies over sea (Peatman et al. 2013)</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40</a:t>
            </a:fld>
            <a:endParaRPr lang="en-GB"/>
          </a:p>
        </p:txBody>
      </p:sp>
    </p:spTree>
    <p:extLst>
      <p:ext uri="{BB962C8B-B14F-4D97-AF65-F5344CB8AC3E}">
        <p14:creationId xmlns:p14="http://schemas.microsoft.com/office/powerpoint/2010/main" val="11253193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41: Schematic illustration of barrier and mixed layer development: wind mixing homogenizes temperature (T0) and salinity (S0) to the thermocline depth; subsequent rainfall generates a less saline fresh lens (S1) and upper ocean stable layer (the mixed layer). Salinity stratification resists vertical mixing, and heating from solar radiation remains trapped in the upper ocean, leading to warming (T1) (Anderson et al. [[9]]</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41</a:t>
            </a:fld>
            <a:endParaRPr lang="en-GB"/>
          </a:p>
        </p:txBody>
      </p:sp>
    </p:spTree>
    <p:extLst>
      <p:ext uri="{BB962C8B-B14F-4D97-AF65-F5344CB8AC3E}">
        <p14:creationId xmlns:p14="http://schemas.microsoft.com/office/powerpoint/2010/main" val="18962882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42: SSTs</a:t>
            </a:r>
            <a:r>
              <a:rPr lang="en-GB" baseline="0" dirty="0" smtClean="0"/>
              <a:t> warm ahead of the convection associated to the MJO event and cool behind. The warming of SSTs should  </a:t>
            </a:r>
            <a:r>
              <a:rPr lang="en-GB" dirty="0" smtClean="0"/>
              <a:t> enhance convection ahead of the current position of MJO and therefore help it more further eastward. This contributes to accelerate</a:t>
            </a:r>
            <a:r>
              <a:rPr lang="en-GB" baseline="0" dirty="0" smtClean="0"/>
              <a:t> the propagation of the MJO.</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42</a:t>
            </a:fld>
            <a:endParaRPr lang="en-GB"/>
          </a:p>
        </p:txBody>
      </p:sp>
    </p:spTree>
    <p:extLst>
      <p:ext uri="{BB962C8B-B14F-4D97-AF65-F5344CB8AC3E}">
        <p14:creationId xmlns:p14="http://schemas.microsoft.com/office/powerpoint/2010/main" val="2125201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Slide 5:  This is a summary of the previous slide: the MJO is a 40-50-day oscillation. The MJO is a near-global scale, quasi-periodic eastward moving disturbance in the surface pressure, tropospheric temperature and zonal winds over the equatorial belt. The Madden-Julian Oscillation (MJO) is the dominant mode of variability in the tropics in time scales in excess of 1 week but less than 1 season. The MJO has its peak activity during Northern winter and spring.</a:t>
            </a:r>
          </a:p>
        </p:txBody>
      </p:sp>
    </p:spTree>
    <p:extLst>
      <p:ext uri="{BB962C8B-B14F-4D97-AF65-F5344CB8AC3E}">
        <p14:creationId xmlns:p14="http://schemas.microsoft.com/office/powerpoint/2010/main" val="14980789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43: Lag regressions of 10°S–10°N averaged, 20–100 day bandpass-filtered OLR against the same at 100°E for (a) NOAA OLR (1989–2008) and (in Figures 15b–15g) 20 year simulations of </a:t>
            </a:r>
            <a:r>
              <a:rPr lang="en-GB" dirty="0" err="1" smtClean="0"/>
              <a:t>MetUM</a:t>
            </a:r>
            <a:r>
              <a:rPr lang="en-GB" dirty="0" smtClean="0"/>
              <a:t> GA3.0 (b) AGCM with climatological observed SSTs, (c) coupled to the KPP 1-D ocean model and constrained to observed climatological SSTs, (d) AGCM with climatological SSTs from the </a:t>
            </a:r>
            <a:r>
              <a:rPr lang="en-GB" dirty="0" err="1" smtClean="0"/>
              <a:t>MetUM</a:t>
            </a:r>
            <a:r>
              <a:rPr lang="en-GB" dirty="0" smtClean="0"/>
              <a:t> CGCM with the NEMO dynamical OGCM, (e) coupled to KPP and constrained to the </a:t>
            </a:r>
            <a:r>
              <a:rPr lang="en-GB" dirty="0" err="1" smtClean="0"/>
              <a:t>MetUM</a:t>
            </a:r>
            <a:r>
              <a:rPr lang="en-GB" dirty="0" smtClean="0"/>
              <a:t> CGCM SST, and (f, g) as in Figures 15b and 15c but with a 50% increase to the convective entrainment and detrainment rates. Adapted from </a:t>
            </a:r>
            <a:r>
              <a:rPr lang="en-GB" dirty="0" err="1" smtClean="0"/>
              <a:t>Klingaman</a:t>
            </a:r>
            <a:r>
              <a:rPr lang="en-GB" dirty="0" smtClean="0"/>
              <a:t> and </a:t>
            </a:r>
            <a:r>
              <a:rPr lang="en-GB" dirty="0" err="1" smtClean="0"/>
              <a:t>Woolnough</a:t>
            </a:r>
            <a:r>
              <a:rPr lang="en-GB" dirty="0" smtClean="0"/>
              <a:t> [2014, Figures 4 and 9].</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43</a:t>
            </a:fld>
            <a:endParaRPr lang="en-GB"/>
          </a:p>
        </p:txBody>
      </p:sp>
    </p:spTree>
    <p:extLst>
      <p:ext uri="{BB962C8B-B14F-4D97-AF65-F5344CB8AC3E}">
        <p14:creationId xmlns:p14="http://schemas.microsoft.com/office/powerpoint/2010/main" val="34576949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Figure 44: Correlation of the observed M1 and M2 time series with the ensemble mean forecast time series, based on 47 start dates, for the control experiment CONT (solid line), the mixed layer experiment ML (dashed line), and the persisted SST experiment PERS (dotted line). M1 and M2 are essentially equivalent to Wheeler and Hendon [2004] RMM1 and RMM2, but replace 200 </a:t>
            </a:r>
            <a:r>
              <a:rPr lang="en-GB" dirty="0" err="1" smtClean="0"/>
              <a:t>hPa</a:t>
            </a:r>
            <a:r>
              <a:rPr lang="en-GB" dirty="0" smtClean="0"/>
              <a:t> zonal wind with 200 </a:t>
            </a:r>
            <a:r>
              <a:rPr lang="en-GB" dirty="0" err="1" smtClean="0"/>
              <a:t>hPa</a:t>
            </a:r>
            <a:r>
              <a:rPr lang="en-GB" dirty="0" smtClean="0"/>
              <a:t> velocity potential. The horizontal dotted lines highlight threshold correlation values of 0.6 and 0.4 (</a:t>
            </a:r>
            <a:r>
              <a:rPr lang="en-GB" dirty="0" err="1" smtClean="0"/>
              <a:t>Woolnough</a:t>
            </a:r>
            <a:r>
              <a:rPr lang="en-GB" dirty="0" smtClean="0"/>
              <a:t> et al. [2007, Figure 5].</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44</a:t>
            </a:fld>
            <a:endParaRPr lang="en-GB"/>
          </a:p>
        </p:txBody>
      </p:sp>
    </p:spTree>
    <p:extLst>
      <p:ext uri="{BB962C8B-B14F-4D97-AF65-F5344CB8AC3E}">
        <p14:creationId xmlns:p14="http://schemas.microsoft.com/office/powerpoint/2010/main" val="29598798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45: Bivariate correlation (forecast skill) as a function of the forecast lead time: control integration (CNT, black), relaxation of the Northern Hemisphere extratropical towards initial conditions (red) and analysis data (blue). The shaded areas represent 5% level of confidence intervals computed using a bootstrap resampling technique. This slide suggests a significant impact of the Northern </a:t>
            </a:r>
            <a:r>
              <a:rPr lang="en-GB" dirty="0" err="1" smtClean="0"/>
              <a:t>Extratropics</a:t>
            </a:r>
            <a:r>
              <a:rPr lang="en-GB" dirty="0" smtClean="0"/>
              <a:t> on the MJO.</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45</a:t>
            </a:fld>
            <a:endParaRPr lang="en-GB"/>
          </a:p>
        </p:txBody>
      </p:sp>
    </p:spTree>
    <p:extLst>
      <p:ext uri="{BB962C8B-B14F-4D97-AF65-F5344CB8AC3E}">
        <p14:creationId xmlns:p14="http://schemas.microsoft.com/office/powerpoint/2010/main" val="3562613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46: Bivariate correlation (forecast skill) as a function of the forecast lead time: CNT (black) and relaxation experiments are in blue. The shaded areas represent 5% level of confidence intervals computed using a bootstrap resampling technique. Shown are the scores when the (a) North Atlantic region, (b) North Eurasia, (c) Northwest Pacific, and (d) Northeast Pacific are relaxed towards re-analysis. (from Vitart and Jung, 2010).</a:t>
            </a:r>
            <a:r>
              <a:rPr lang="en-GB" baseline="0" dirty="0" smtClean="0"/>
              <a:t> This slide suggests that it is the northwest Pacific region which has the strongest impact on the MJO.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46</a:t>
            </a:fld>
            <a:endParaRPr lang="en-GB"/>
          </a:p>
        </p:txBody>
      </p:sp>
    </p:spTree>
    <p:extLst>
      <p:ext uri="{BB962C8B-B14F-4D97-AF65-F5344CB8AC3E}">
        <p14:creationId xmlns:p14="http://schemas.microsoft.com/office/powerpoint/2010/main" val="3413561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smtClean="0"/>
              <a:t>Slide 6 The</a:t>
            </a:r>
            <a:r>
              <a:rPr lang="en-GB" b="0" baseline="0" dirty="0" smtClean="0"/>
              <a:t> mechanisms behind the onset of an MJO event are still not fully understood. Several theories have been proposed. It is possible that MJO onsets can be explained by different mechanisms. </a:t>
            </a:r>
            <a:endParaRPr lang="en-GB" b="0"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6</a:t>
            </a:fld>
            <a:endParaRPr lang="en-GB"/>
          </a:p>
        </p:txBody>
      </p:sp>
    </p:spTree>
    <p:extLst>
      <p:ext uri="{BB962C8B-B14F-4D97-AF65-F5344CB8AC3E}">
        <p14:creationId xmlns:p14="http://schemas.microsoft.com/office/powerpoint/2010/main" val="3414204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7: The MJO has a significant impact on the Indian summer monsoon (</a:t>
            </a:r>
            <a:r>
              <a:rPr lang="en-GB" dirty="0" err="1" smtClean="0"/>
              <a:t>Yasunari</a:t>
            </a:r>
            <a:r>
              <a:rPr lang="en-GB" dirty="0" smtClean="0"/>
              <a:t> 1979). Clouds associated with the active phase of the Indian monsoon propagate northward through the Indian Ocean and Indian subcontinent at about 1 degree latitude per day (Murakami, 1976). </a:t>
            </a:r>
            <a:r>
              <a:rPr lang="en-GB" dirty="0" err="1" smtClean="0"/>
              <a:t>Yasunari</a:t>
            </a:r>
            <a:r>
              <a:rPr lang="en-GB" dirty="0" smtClean="0"/>
              <a:t> (1979) associated these northward moving clouds to the MJO.</a:t>
            </a:r>
          </a:p>
          <a:p>
            <a:r>
              <a:rPr lang="en-GB" dirty="0" smtClean="0"/>
              <a:t>The MJO has also a significant impact on the Australian monsoon. Hendon and </a:t>
            </a:r>
            <a:r>
              <a:rPr lang="en-GB" dirty="0" err="1" smtClean="0"/>
              <a:t>Liebmann</a:t>
            </a:r>
            <a:r>
              <a:rPr lang="en-GB" dirty="0" smtClean="0"/>
              <a:t> (1990) noticed that 27 of the 30 monsoon onsets from 1957 to 1987 coincided with the arrival of clouds associated with the MJO.</a:t>
            </a:r>
          </a:p>
          <a:p>
            <a:r>
              <a:rPr lang="en-GB" dirty="0" smtClean="0"/>
              <a:t>Several papers have suggested an impact of the MJO on the onset and development of the 1997 El-Nino event. During an active phase of the MJO, intense near-surface westerly wind events develop over the tropical Pacific Ocean, known as westerly wind bursts (</a:t>
            </a:r>
            <a:r>
              <a:rPr lang="en-GB" dirty="0" err="1" smtClean="0"/>
              <a:t>Kiladis</a:t>
            </a:r>
            <a:r>
              <a:rPr lang="en-GB" dirty="0" smtClean="0"/>
              <a:t> et al, 1994). Kindle and Phoebus (1995) documented a significant impact of the westerly wind bursts on the ocean through the initiation of equatorial trapped Kelvin waves. Kessler and </a:t>
            </a:r>
            <a:r>
              <a:rPr lang="en-GB" dirty="0" err="1" smtClean="0"/>
              <a:t>McPhaden</a:t>
            </a:r>
            <a:r>
              <a:rPr lang="en-GB" dirty="0" smtClean="0"/>
              <a:t> (1995) suggested that westerly wind bursts have a significant impact on the onset and development of an El-Nino event. </a:t>
            </a:r>
          </a:p>
          <a:p>
            <a:r>
              <a:rPr lang="en-GB" dirty="0" smtClean="0"/>
              <a:t>The MJO impacts the low-level </a:t>
            </a:r>
            <a:r>
              <a:rPr lang="en-GB" dirty="0" err="1" smtClean="0"/>
              <a:t>vorticity</a:t>
            </a:r>
            <a:r>
              <a:rPr lang="en-GB" dirty="0" smtClean="0"/>
              <a:t> and vertical wind shear over the eastern North Pacific and the Gulf of Mexico (Maloney et al, 2000), which has a significant impact on the tropical storm </a:t>
            </a:r>
            <a:r>
              <a:rPr lang="en-GB" dirty="0" err="1" smtClean="0"/>
              <a:t>cyclogenesis</a:t>
            </a:r>
            <a:r>
              <a:rPr lang="en-GB" dirty="0" smtClean="0"/>
              <a:t>. Mo (2000) documented that the suppression of deep convection over the Pacific during the early phase of the MJO is conducive to more easterly wind in the upper troposphere over Atlantic, which implies less vertical wind shear of the horizontal wind, and therefore more </a:t>
            </a:r>
            <a:r>
              <a:rPr lang="en-GB" dirty="0" err="1" smtClean="0"/>
              <a:t>favorable</a:t>
            </a:r>
            <a:r>
              <a:rPr lang="en-GB" dirty="0" smtClean="0"/>
              <a:t> conditions for </a:t>
            </a:r>
            <a:r>
              <a:rPr lang="en-GB" dirty="0" err="1" smtClean="0"/>
              <a:t>cyclogenesis</a:t>
            </a:r>
            <a:r>
              <a:rPr lang="en-GB" dirty="0" smtClean="0"/>
              <a:t>. </a:t>
            </a:r>
          </a:p>
        </p:txBody>
      </p:sp>
    </p:spTree>
    <p:extLst>
      <p:ext uri="{BB962C8B-B14F-4D97-AF65-F5344CB8AC3E}">
        <p14:creationId xmlns:p14="http://schemas.microsoft.com/office/powerpoint/2010/main" val="3195142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8: </a:t>
            </a:r>
            <a:r>
              <a:rPr lang="en-GB" dirty="0" smtClean="0"/>
              <a:t>In order to assess the skill of the monthly forecasting system to predict an MJO event, the forecasts are projected into combined EOFs of U200, U850 and OLR (see Wheeler and Hendon, 2004). Those combined EOFs have been computed using NCEP reanalysis and the two dominant combined  EOFs , which represent about 12% of the total variance each, give a good representation of the MJO propagation.</a:t>
            </a:r>
          </a:p>
          <a:p>
            <a:endParaRPr lang="en-GB" dirty="0" smtClean="0"/>
          </a:p>
          <a:p>
            <a:endParaRPr lang="en-GB" dirty="0" smtClean="0"/>
          </a:p>
        </p:txBody>
      </p:sp>
    </p:spTree>
    <p:extLst>
      <p:ext uri="{BB962C8B-B14F-4D97-AF65-F5344CB8AC3E}">
        <p14:creationId xmlns:p14="http://schemas.microsoft.com/office/powerpoint/2010/main" val="1886469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9: </a:t>
            </a:r>
            <a:r>
              <a:rPr lang="en-GB" dirty="0" smtClean="0"/>
              <a:t>The time evolution of the MJO in a monthly forecast is described by a multivariate MJO index (Wheeler and Hendon 2004 Mon. </a:t>
            </a:r>
            <a:r>
              <a:rPr lang="en-GB" dirty="0" err="1" smtClean="0"/>
              <a:t>Wea</a:t>
            </a:r>
            <a:r>
              <a:rPr lang="en-GB" dirty="0" smtClean="0"/>
              <a:t>. Rev. vol. 132, 8 p 1917-1932). The diagram represents 8 regions of the two dimensional phase space defined by the first two principal components (RMM1 and RMM2) of  combined fields (OLR, </a:t>
            </a:r>
            <a:r>
              <a:rPr lang="en-GB" dirty="0" err="1" smtClean="0"/>
              <a:t>zonal</a:t>
            </a:r>
            <a:r>
              <a:rPr lang="en-GB" dirty="0" smtClean="0"/>
              <a:t> wind at 850 </a:t>
            </a:r>
            <a:r>
              <a:rPr lang="en-GB" dirty="0" err="1" smtClean="0"/>
              <a:t>hPa</a:t>
            </a:r>
            <a:r>
              <a:rPr lang="en-GB" dirty="0" smtClean="0"/>
              <a:t> and 200 </a:t>
            </a:r>
            <a:r>
              <a:rPr lang="en-GB" dirty="0" err="1" smtClean="0"/>
              <a:t>hPa</a:t>
            </a:r>
            <a:r>
              <a:rPr lang="en-GB" dirty="0" smtClean="0"/>
              <a:t>) averaged between 15S and 15N. Individual ensemble member values at day 1, 5, 10, 15 and 20 are represented respectively by a red, pink orange blue and green circle. The ensemble mean values (black triangles) are joined by a solid black line and the analysis values of the preceding 30 days are joined by a grey line. The grey squares represent the analysis values of the preceding 5, 10, 15, 20, 25 and 30 days. Points representing sequential values trace </a:t>
            </a:r>
            <a:r>
              <a:rPr lang="en-GB" dirty="0" err="1" smtClean="0"/>
              <a:t>anticlock</a:t>
            </a:r>
            <a:r>
              <a:rPr lang="en-GB" dirty="0" smtClean="0"/>
              <a:t>-wise circles around the origin, which signifies systematic eastward propagation of the MJO. Large amplitudes (outside of the circle) indicate strong cycles of the MJO, while weak activity appears as rather random motion near the origin. The solid blue line represents the verification computed from the ECMWF operational analysis.</a:t>
            </a:r>
          </a:p>
          <a:p>
            <a:endParaRPr lang="en-GB" dirty="0" smtClean="0"/>
          </a:p>
        </p:txBody>
      </p:sp>
    </p:spTree>
    <p:extLst>
      <p:ext uri="{BB962C8B-B14F-4D97-AF65-F5344CB8AC3E}">
        <p14:creationId xmlns:p14="http://schemas.microsoft.com/office/powerpoint/2010/main" val="1180234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10; Maps of composite daily OLR anomaly (W m−2) superposed with composite 850 </a:t>
            </a:r>
            <a:r>
              <a:rPr lang="en-GB" dirty="0" err="1" smtClean="0"/>
              <a:t>hPa</a:t>
            </a:r>
            <a:r>
              <a:rPr lang="en-GB" dirty="0" smtClean="0"/>
              <a:t> wind vector anomaly in respect of eight strong phases and the weak category of MJO derived using data for the period 1974–2008 (excluding 1978). Maps for the eight strong MJO Phases are labelled as ‘P1’, ‘P2’ etc. and the map for weak category is labelled as ‘weak’</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10</a:t>
            </a:fld>
            <a:endParaRPr lang="en-GB"/>
          </a:p>
        </p:txBody>
      </p:sp>
    </p:spTree>
    <p:extLst>
      <p:ext uri="{BB962C8B-B14F-4D97-AF65-F5344CB8AC3E}">
        <p14:creationId xmlns:p14="http://schemas.microsoft.com/office/powerpoint/2010/main" val="2246558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202EC2FD-4D96-9040-8DED-F35F20C87529}"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dirty="0"/>
              <a:t>(IPO </a:t>
            </a:r>
            <a:r>
              <a:rPr lang="fr-CH" dirty="0" err="1"/>
              <a:t>September</a:t>
            </a:r>
            <a:r>
              <a:rPr lang="fr-CH" dirty="0"/>
              <a:t> 2008)3rd Session -- CAS Management Group</a:t>
            </a:r>
            <a:endParaRPr lang="en-US" dirty="0"/>
          </a:p>
        </p:txBody>
      </p:sp>
    </p:spTree>
    <p:extLst>
      <p:ext uri="{BB962C8B-B14F-4D97-AF65-F5344CB8AC3E}">
        <p14:creationId xmlns:p14="http://schemas.microsoft.com/office/powerpoint/2010/main" val="2526297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C419731C-E15C-A64E-AAAA-3DECF361D633}"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908146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1981200" cy="6172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152400"/>
            <a:ext cx="57912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349E6910-EC17-C842-BBE8-10A2A7ADD811}"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971848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92F22627-927E-C64E-B813-A42AE3C57917}"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2532529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BE29B40-A37F-144D-9C53-B6C2393F1796}"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013249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4478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953000" y="14478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249DA9F2-54B4-8744-B591-0A79B1885E33}"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795009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sldNum" sz="quarter" idx="10"/>
          </p:nvPr>
        </p:nvSpPr>
        <p:spPr>
          <a:ln/>
        </p:spPr>
        <p:txBody>
          <a:bodyPr/>
          <a:lstStyle>
            <a:lvl1pPr>
              <a:defRPr/>
            </a:lvl1pPr>
          </a:lstStyle>
          <a:p>
            <a:pPr>
              <a:defRPr/>
            </a:pPr>
            <a:fld id="{EDB22C2E-AA11-C54E-B3DC-097A1AF23A6A}" type="slidenum">
              <a:rPr lang="en-US"/>
              <a:pPr>
                <a:defRPr/>
              </a:pPr>
              <a:t>‹#›</a:t>
            </a:fld>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1053060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FBC62027-4C2B-834E-AD52-26EBE09A2B71}" type="slidenum">
              <a:rPr lang="en-US"/>
              <a:pPr>
                <a:defRPr/>
              </a:pPr>
              <a:t>‹#›</a:t>
            </a:fld>
            <a:endParaRPr lang="en-US"/>
          </a:p>
        </p:txBody>
      </p:sp>
      <p:sp>
        <p:nvSpPr>
          <p:cNvPr id="4"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623855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588D608D-D214-C147-B5B6-EEEAA8D0B8A5}" type="slidenum">
              <a:rPr lang="en-US"/>
              <a:pPr>
                <a:defRPr/>
              </a:pPr>
              <a:t>‹#›</a:t>
            </a:fld>
            <a:endParaRPr lang="en-US"/>
          </a:p>
        </p:txBody>
      </p:sp>
      <p:sp>
        <p:nvSpPr>
          <p:cNvPr id="3"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1479318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AFF2EF3-AD2F-794F-BE26-24575B5EBC0B}"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1135977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393EF52-A835-834D-BECD-4EB3C0A7D74C}"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194726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914400" y="152400"/>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914400" y="1447800"/>
            <a:ext cx="7924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917" name="Rectangle 5"/>
          <p:cNvSpPr>
            <a:spLocks noGrp="1" noChangeArrowheads="1"/>
          </p:cNvSpPr>
          <p:nvPr>
            <p:ph type="sldNum" sz="quarter" idx="4"/>
          </p:nvPr>
        </p:nvSpPr>
        <p:spPr bwMode="auto">
          <a:xfrm>
            <a:off x="6553200" y="6477000"/>
            <a:ext cx="2286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
                <a:srgbClr val="FF0000"/>
              </a:buClr>
              <a:buFont typeface="Wingdings" charset="0"/>
              <a:buNone/>
              <a:defRPr sz="1200">
                <a:solidFill>
                  <a:srgbClr val="2B3853"/>
                </a:solidFill>
                <a:latin typeface="Verdana" charset="0"/>
              </a:defRPr>
            </a:lvl1pPr>
          </a:lstStyle>
          <a:p>
            <a:pPr>
              <a:defRPr/>
            </a:pPr>
            <a:fld id="{2B3D2AC7-3BA4-CE44-BC9F-D0ABB34810A9}" type="slidenum">
              <a:rPr lang="en-US"/>
              <a:pPr>
                <a:defRPr/>
              </a:pPr>
              <a:t>‹#›</a:t>
            </a:fld>
            <a:endParaRPr lang="en-US"/>
          </a:p>
        </p:txBody>
      </p:sp>
      <p:sp>
        <p:nvSpPr>
          <p:cNvPr id="38918" name="Rectangle 6"/>
          <p:cNvSpPr>
            <a:spLocks noGrp="1" noChangeArrowheads="1"/>
          </p:cNvSpPr>
          <p:nvPr>
            <p:ph type="ftr" sz="quarter" idx="3"/>
          </p:nvPr>
        </p:nvSpPr>
        <p:spPr bwMode="auto">
          <a:xfrm>
            <a:off x="914400" y="6513513"/>
            <a:ext cx="5486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buClr>
                <a:srgbClr val="FF0000"/>
              </a:buClr>
              <a:buFont typeface="Wingdings" pitchFamily="2" charset="2"/>
              <a:buNone/>
              <a:defRPr sz="1400">
                <a:solidFill>
                  <a:srgbClr val="43577F"/>
                </a:solidFill>
                <a:latin typeface="Verdana" pitchFamily="34" charset="0"/>
                <a:ea typeface="+mn-ea"/>
                <a:cs typeface="Arial" charset="0"/>
              </a:defRPr>
            </a:lvl1pPr>
          </a:lstStyle>
          <a:p>
            <a:pPr>
              <a:defRPr/>
            </a:pPr>
            <a:endParaRPr lang="en-US" dirty="0"/>
          </a:p>
        </p:txBody>
      </p:sp>
      <p:sp>
        <p:nvSpPr>
          <p:cNvPr id="1031" name="Text Box 9"/>
          <p:cNvSpPr txBox="1">
            <a:spLocks noChangeArrowheads="1"/>
          </p:cNvSpPr>
          <p:nvPr userDrawn="1"/>
        </p:nvSpPr>
        <p:spPr bwMode="auto">
          <a:xfrm rot="-5400000">
            <a:off x="-533400" y="54483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Arial" charset="0"/>
                <a:ea typeface="ＭＳ Ｐゴシック" charset="0"/>
                <a:cs typeface="ＭＳ Ｐゴシック" charset="0"/>
              </a:defRPr>
            </a:lvl1pPr>
            <a:lvl2pPr marL="742950" indent="-285750" eaLnBrk="0" hangingPunct="0">
              <a:defRPr sz="2400">
                <a:solidFill>
                  <a:schemeClr val="bg1"/>
                </a:solidFill>
                <a:latin typeface="Arial" charset="0"/>
                <a:ea typeface="ＭＳ Ｐゴシック" charset="0"/>
              </a:defRPr>
            </a:lvl2pPr>
            <a:lvl3pPr marL="1143000" indent="-228600" eaLnBrk="0" hangingPunct="0">
              <a:defRPr sz="2400">
                <a:solidFill>
                  <a:schemeClr val="bg1"/>
                </a:solidFill>
                <a:latin typeface="Arial" charset="0"/>
                <a:ea typeface="ＭＳ Ｐゴシック" charset="0"/>
              </a:defRPr>
            </a:lvl3pPr>
            <a:lvl4pPr marL="1600200" indent="-228600" eaLnBrk="0" hangingPunct="0">
              <a:defRPr sz="2400">
                <a:solidFill>
                  <a:schemeClr val="bg1"/>
                </a:solidFill>
                <a:latin typeface="Arial" charset="0"/>
                <a:ea typeface="ＭＳ Ｐゴシック" charset="0"/>
              </a:defRPr>
            </a:lvl4pPr>
            <a:lvl5pPr marL="2057400" indent="-228600" eaLnBrk="0" hangingPunct="0">
              <a:defRPr sz="2400">
                <a:solidFill>
                  <a:schemeClr val="bg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bg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bg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bg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bg1"/>
                </a:solidFill>
                <a:latin typeface="Arial" charset="0"/>
                <a:ea typeface="ＭＳ Ｐゴシック" charset="0"/>
              </a:defRPr>
            </a:lvl9pPr>
          </a:lstStyle>
          <a:p>
            <a:pPr eaLnBrk="1" hangingPunct="1">
              <a:spcBef>
                <a:spcPct val="50000"/>
              </a:spcBef>
              <a:defRPr/>
            </a:pPr>
            <a:r>
              <a:rPr lang="en-GB" b="1" smtClean="0"/>
              <a:t>WWRP</a:t>
            </a: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iming>
    <p:tnLst>
      <p:par>
        <p:cTn id="1" dur="indefinite" restart="never" nodeType="tmRoot"/>
      </p:par>
    </p:tnLst>
  </p:timing>
  <p:hf hdr="0" ftr="0" dt="0"/>
  <p:txStyles>
    <p:titleStyle>
      <a:lvl1pPr algn="ctr" rtl="0" eaLnBrk="0" fontAlgn="base" hangingPunct="0">
        <a:spcBef>
          <a:spcPct val="0"/>
        </a:spcBef>
        <a:spcAft>
          <a:spcPct val="0"/>
        </a:spcAft>
        <a:buClr>
          <a:srgbClr val="FF0000"/>
        </a:buClr>
        <a:buFont typeface="Wingdings" charset="0"/>
        <a:defRPr sz="3600" b="1">
          <a:solidFill>
            <a:srgbClr val="0033CC"/>
          </a:solidFill>
          <a:latin typeface="+mj-lt"/>
          <a:ea typeface="ＭＳ Ｐゴシック" charset="0"/>
          <a:cs typeface="+mj-cs"/>
        </a:defRPr>
      </a:lvl1pPr>
      <a:lvl2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2pPr>
      <a:lvl3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3pPr>
      <a:lvl4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4pPr>
      <a:lvl5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5pPr>
      <a:lvl6pPr marL="4572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6pPr>
      <a:lvl7pPr marL="9144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7pPr>
      <a:lvl8pPr marL="13716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8pPr>
      <a:lvl9pPr marL="18288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9pPr>
    </p:titleStyle>
    <p:bodyStyle>
      <a:lvl1pPr marL="342900" indent="-342900" algn="l" rtl="0" eaLnBrk="0" fontAlgn="base" hangingPunct="0">
        <a:spcBef>
          <a:spcPct val="20000"/>
        </a:spcBef>
        <a:spcAft>
          <a:spcPct val="0"/>
        </a:spcAft>
        <a:buClr>
          <a:srgbClr val="0033CC"/>
        </a:buClr>
        <a:buSzPct val="130000"/>
        <a:buFont typeface="Wingdings" charset="0"/>
        <a:buChar char="§"/>
        <a:defRPr sz="2400">
          <a:solidFill>
            <a:srgbClr val="0033CC"/>
          </a:solidFill>
          <a:latin typeface="+mn-lt"/>
          <a:ea typeface="ＭＳ Ｐゴシック" charset="0"/>
          <a:cs typeface="+mn-cs"/>
        </a:defRPr>
      </a:lvl1pPr>
      <a:lvl2pPr marL="742950" indent="-285750" algn="l" rtl="0" eaLnBrk="0" fontAlgn="base" hangingPunct="0">
        <a:spcBef>
          <a:spcPct val="20000"/>
        </a:spcBef>
        <a:spcAft>
          <a:spcPct val="0"/>
        </a:spcAft>
        <a:buClr>
          <a:srgbClr val="0033CC"/>
        </a:buClr>
        <a:buFont typeface="Wingdings" charset="0"/>
        <a:buChar char="Ø"/>
        <a:defRPr sz="2400">
          <a:solidFill>
            <a:srgbClr val="0033CC"/>
          </a:solidFill>
          <a:latin typeface="+mn-lt"/>
          <a:ea typeface="Times New Roman" charset="0"/>
          <a:cs typeface="+mn-cs"/>
        </a:defRPr>
      </a:lvl2pPr>
      <a:lvl3pPr marL="1143000" indent="-228600" algn="l" rtl="0" eaLnBrk="0" fontAlgn="base" hangingPunct="0">
        <a:spcBef>
          <a:spcPct val="20000"/>
        </a:spcBef>
        <a:spcAft>
          <a:spcPct val="0"/>
        </a:spcAft>
        <a:buClr>
          <a:srgbClr val="FF0000"/>
        </a:buClr>
        <a:buFont typeface="Wingdings" charset="0"/>
        <a:buChar char="Ø"/>
        <a:defRPr>
          <a:solidFill>
            <a:srgbClr val="43577F"/>
          </a:solidFill>
          <a:latin typeface="+mn-lt"/>
          <a:ea typeface="Times New Roman" charset="0"/>
          <a:cs typeface="+mn-cs"/>
        </a:defRPr>
      </a:lvl3pPr>
      <a:lvl4pPr marL="1600200" indent="-228600" algn="l" rtl="0" eaLnBrk="0" fontAlgn="base" hangingPunct="0">
        <a:spcBef>
          <a:spcPct val="20000"/>
        </a:spcBef>
        <a:spcAft>
          <a:spcPct val="0"/>
        </a:spcAft>
        <a:buClr>
          <a:srgbClr val="FF0000"/>
        </a:buClr>
        <a:buFont typeface="Wingdings" charset="0"/>
        <a:buChar char="Ø"/>
        <a:defRPr sz="1600">
          <a:solidFill>
            <a:srgbClr val="43577F"/>
          </a:solidFill>
          <a:latin typeface="+mn-lt"/>
          <a:ea typeface="Times New Roman" charset="0"/>
          <a:cs typeface="+mn-cs"/>
        </a:defRPr>
      </a:lvl4pPr>
      <a:lvl5pPr marL="2057400" indent="-228600" algn="l" rtl="0" eaLnBrk="0" fontAlgn="base" hangingPunct="0">
        <a:spcBef>
          <a:spcPct val="20000"/>
        </a:spcBef>
        <a:spcAft>
          <a:spcPct val="0"/>
        </a:spcAft>
        <a:buClr>
          <a:srgbClr val="FF0000"/>
        </a:buClr>
        <a:buFont typeface="Wingdings" charset="0"/>
        <a:buChar char="Ø"/>
        <a:defRPr sz="1600">
          <a:solidFill>
            <a:srgbClr val="43577F"/>
          </a:solidFill>
          <a:latin typeface="+mn-lt"/>
          <a:ea typeface="Times New Roman" charset="0"/>
          <a:cs typeface="+mn-cs"/>
        </a:defRPr>
      </a:lvl5pPr>
      <a:lvl6pPr marL="25146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6pPr>
      <a:lvl7pPr marL="29718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7pPr>
      <a:lvl8pPr marL="34290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8pPr>
      <a:lvl9pPr marL="38862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37.emf"/><Relationship Id="rId4" Type="http://schemas.openxmlformats.org/officeDocument/2006/relationships/image" Target="../media/image36.emf"/></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34.xml.rels><?xml version="1.0" encoding="UTF-8" standalone="yes"?>
<Relationships xmlns="http://schemas.openxmlformats.org/package/2006/relationships"><Relationship Id="rId3" Type="http://schemas.openxmlformats.org/officeDocument/2006/relationships/image" Target="../media/image42.emf"/><Relationship Id="rId7" Type="http://schemas.openxmlformats.org/officeDocument/2006/relationships/image" Target="../media/image46.emf"/><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43.emf"/></Relationships>
</file>

<file path=ppt/slides/_rels/slide35.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8.emf"/></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71.emf"/><Relationship Id="rId3" Type="http://schemas.openxmlformats.org/officeDocument/2006/relationships/image" Target="../media/image66.emf"/><Relationship Id="rId7" Type="http://schemas.openxmlformats.org/officeDocument/2006/relationships/image" Target="../media/image70.emf"/><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69.emf"/><Relationship Id="rId5" Type="http://schemas.openxmlformats.org/officeDocument/2006/relationships/image" Target="../media/image68.emf"/><Relationship Id="rId10" Type="http://schemas.openxmlformats.org/officeDocument/2006/relationships/image" Target="../media/image73.emf"/><Relationship Id="rId4" Type="http://schemas.openxmlformats.org/officeDocument/2006/relationships/image" Target="../media/image67.emf"/><Relationship Id="rId9" Type="http://schemas.openxmlformats.org/officeDocument/2006/relationships/image" Target="../media/image72.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6"/>
          <p:cNvSpPr txBox="1">
            <a:spLocks noChangeArrowheads="1"/>
          </p:cNvSpPr>
          <p:nvPr/>
        </p:nvSpPr>
        <p:spPr bwMode="auto">
          <a:xfrm>
            <a:off x="485612" y="1628775"/>
            <a:ext cx="818743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nSpc>
                <a:spcPct val="150000"/>
              </a:lnSpc>
            </a:pPr>
            <a:r>
              <a:rPr lang="en-GB" sz="2800" b="0" dirty="0">
                <a:solidFill>
                  <a:srgbClr val="00259A"/>
                </a:solidFill>
              </a:rPr>
              <a:t>Coupled ocean-atmosphere variability - </a:t>
            </a:r>
            <a:r>
              <a:rPr lang="en-GB" sz="2800" b="0" dirty="0" smtClean="0">
                <a:solidFill>
                  <a:srgbClr val="00259A"/>
                </a:solidFill>
              </a:rPr>
              <a:t>MJO</a:t>
            </a:r>
            <a:endParaRPr lang="en-GB" sz="2800" b="0" dirty="0">
              <a:solidFill>
                <a:srgbClr val="00259A"/>
              </a:solidFill>
            </a:endParaRPr>
          </a:p>
        </p:txBody>
      </p:sp>
      <p:sp>
        <p:nvSpPr>
          <p:cNvPr id="2051" name="Text Box 7"/>
          <p:cNvSpPr txBox="1">
            <a:spLocks noChangeArrowheads="1"/>
          </p:cNvSpPr>
          <p:nvPr/>
        </p:nvSpPr>
        <p:spPr bwMode="auto">
          <a:xfrm>
            <a:off x="783982" y="4767264"/>
            <a:ext cx="790868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r" eaLnBrk="1" hangingPunct="1"/>
            <a:r>
              <a:rPr lang="en-GB" b="0">
                <a:solidFill>
                  <a:schemeClr val="accent1"/>
                </a:solidFill>
                <a:latin typeface="AvantGarde Md BT" pitchFamily="34" charset="0"/>
              </a:rPr>
              <a:t>                                                 </a:t>
            </a:r>
            <a:r>
              <a:rPr lang="en-GB" b="0"/>
              <a:t>Fr</a:t>
            </a:r>
            <a:r>
              <a:rPr lang="en-US" b="0"/>
              <a:t>é</a:t>
            </a:r>
            <a:r>
              <a:rPr lang="en-GB" b="0"/>
              <a:t>d</a:t>
            </a:r>
            <a:r>
              <a:rPr lang="en-US" b="0"/>
              <a:t>é</a:t>
            </a:r>
            <a:r>
              <a:rPr lang="en-GB" b="0"/>
              <a:t>ric Vitart</a:t>
            </a:r>
          </a:p>
          <a:p>
            <a:pPr algn="r" eaLnBrk="1" hangingPunct="1"/>
            <a:r>
              <a:rPr lang="en-GB" b="0"/>
              <a:t>   </a:t>
            </a:r>
            <a:r>
              <a:rPr lang="en-GB" sz="1800" b="0"/>
              <a:t> European Centre for Medium-Range Weather Forecasts</a:t>
            </a:r>
            <a:endParaRPr lang="en-GB" b="0"/>
          </a:p>
        </p:txBody>
      </p:sp>
    </p:spTree>
    <p:extLst>
      <p:ext uri="{BB962C8B-B14F-4D97-AF65-F5344CB8AC3E}">
        <p14:creationId xmlns:p14="http://schemas.microsoft.com/office/powerpoint/2010/main" val="3116179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753600" cy="1143000"/>
          </a:xfrm>
        </p:spPr>
        <p:txBody>
          <a:bodyPr/>
          <a:lstStyle/>
          <a:p>
            <a:r>
              <a:rPr lang="en-AU" sz="2400" dirty="0" smtClean="0"/>
              <a:t>Impact of MJO on Indian Monsoon</a:t>
            </a:r>
            <a:endParaRPr lang="en-AU" sz="2400" dirty="0"/>
          </a:p>
        </p:txBody>
      </p:sp>
      <p:sp>
        <p:nvSpPr>
          <p:cNvPr id="7" name="TextBox 6"/>
          <p:cNvSpPr txBox="1"/>
          <p:nvPr/>
        </p:nvSpPr>
        <p:spPr>
          <a:xfrm>
            <a:off x="6477000" y="5715000"/>
            <a:ext cx="2286000" cy="369332"/>
          </a:xfrm>
          <a:prstGeom prst="rect">
            <a:avLst/>
          </a:prstGeom>
          <a:noFill/>
        </p:spPr>
        <p:txBody>
          <a:bodyPr wrap="square" rtlCol="0">
            <a:spAutoFit/>
          </a:bodyPr>
          <a:lstStyle/>
          <a:p>
            <a:r>
              <a:rPr lang="en-GB" sz="1800" dirty="0" err="1" smtClean="0">
                <a:solidFill>
                  <a:schemeClr val="tx1"/>
                </a:solidFill>
              </a:rPr>
              <a:t>Pai</a:t>
            </a:r>
            <a:r>
              <a:rPr lang="en-GB" sz="1800" dirty="0" smtClean="0">
                <a:solidFill>
                  <a:schemeClr val="tx1"/>
                </a:solidFill>
              </a:rPr>
              <a:t> et al, 2009</a:t>
            </a:r>
            <a:endParaRPr lang="en-GB" sz="1800" dirty="0">
              <a:solidFill>
                <a:schemeClr val="tx1"/>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981075"/>
            <a:ext cx="7743825" cy="4733925"/>
          </a:xfrm>
          <a:prstGeom prst="rect">
            <a:avLst/>
          </a:prstGeom>
        </p:spPr>
      </p:pic>
    </p:spTree>
    <p:extLst>
      <p:ext uri="{BB962C8B-B14F-4D97-AF65-F5344CB8AC3E}">
        <p14:creationId xmlns:p14="http://schemas.microsoft.com/office/powerpoint/2010/main" val="5429963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of MJO on ENSO </a:t>
            </a:r>
            <a:endParaRPr lang="en-GB" dirty="0"/>
          </a:p>
        </p:txBody>
      </p:sp>
      <p:sp>
        <p:nvSpPr>
          <p:cNvPr id="4" name="Slide Number Placeholder 3"/>
          <p:cNvSpPr>
            <a:spLocks noGrp="1"/>
          </p:cNvSpPr>
          <p:nvPr>
            <p:ph type="sldNum" sz="quarter" idx="10"/>
          </p:nvPr>
        </p:nvSpPr>
        <p:spPr/>
        <p:txBody>
          <a:bodyPr/>
          <a:lstStyle/>
          <a:p>
            <a:pPr>
              <a:defRPr/>
            </a:pPr>
            <a:fld id="{92F22627-927E-C64E-B813-A42AE3C57917}" type="slidenum">
              <a:rPr lang="en-US" smtClean="0"/>
              <a:pPr>
                <a:defRPr/>
              </a:pPr>
              <a:t>11</a:t>
            </a:fld>
            <a:endParaRPr lang="en-US"/>
          </a:p>
        </p:txBody>
      </p:sp>
      <p:pic>
        <p:nvPicPr>
          <p:cNvPr id="6" name="Picture 5"/>
          <p:cNvPicPr>
            <a:picLocks noChangeAspect="1"/>
          </p:cNvPicPr>
          <p:nvPr/>
        </p:nvPicPr>
        <p:blipFill>
          <a:blip r:embed="rId3"/>
          <a:stretch>
            <a:fillRect/>
          </a:stretch>
        </p:blipFill>
        <p:spPr>
          <a:xfrm>
            <a:off x="609600" y="1676400"/>
            <a:ext cx="7924800" cy="4800600"/>
          </a:xfrm>
          <a:prstGeom prst="rect">
            <a:avLst/>
          </a:prstGeom>
        </p:spPr>
      </p:pic>
    </p:spTree>
    <p:extLst>
      <p:ext uri="{BB962C8B-B14F-4D97-AF65-F5344CB8AC3E}">
        <p14:creationId xmlns:p14="http://schemas.microsoft.com/office/powerpoint/2010/main" val="20977626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BC62027-4C2B-834E-AD52-26EBE09A2B71}" type="slidenum">
              <a:rPr lang="en-US" smtClean="0"/>
              <a:pPr>
                <a:defRPr/>
              </a:pPr>
              <a:t>12</a:t>
            </a:fld>
            <a:endParaRPr lang="en-US"/>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02568"/>
            <a:ext cx="9144000" cy="6652863"/>
          </a:xfrm>
          <a:prstGeom prst="rect">
            <a:avLst/>
          </a:prstGeom>
        </p:spPr>
      </p:pic>
      <p:sp>
        <p:nvSpPr>
          <p:cNvPr id="2" name="TextBox 1"/>
          <p:cNvSpPr txBox="1"/>
          <p:nvPr/>
        </p:nvSpPr>
        <p:spPr>
          <a:xfrm>
            <a:off x="-457200" y="6396335"/>
            <a:ext cx="4800600" cy="461665"/>
          </a:xfrm>
          <a:prstGeom prst="rect">
            <a:avLst/>
          </a:prstGeom>
          <a:noFill/>
        </p:spPr>
        <p:txBody>
          <a:bodyPr wrap="square" rtlCol="0">
            <a:spAutoFit/>
          </a:bodyPr>
          <a:lstStyle/>
          <a:p>
            <a:r>
              <a:rPr lang="en-GB" dirty="0" smtClean="0">
                <a:solidFill>
                  <a:schemeClr val="tx1"/>
                </a:solidFill>
              </a:rPr>
              <a:t>From </a:t>
            </a:r>
            <a:r>
              <a:rPr lang="en-GB" dirty="0" err="1" smtClean="0">
                <a:solidFill>
                  <a:schemeClr val="tx1"/>
                </a:solidFill>
              </a:rPr>
              <a:t>Slingo</a:t>
            </a:r>
            <a:r>
              <a:rPr lang="en-GB" dirty="0" smtClean="0">
                <a:solidFill>
                  <a:schemeClr val="tx1"/>
                </a:solidFill>
              </a:rPr>
              <a:t> et al., 2003</a:t>
            </a:r>
            <a:endParaRPr lang="en-GB" dirty="0">
              <a:solidFill>
                <a:schemeClr val="tx1"/>
              </a:solidFill>
            </a:endParaRPr>
          </a:p>
        </p:txBody>
      </p:sp>
    </p:spTree>
    <p:extLst>
      <p:ext uri="{BB962C8B-B14F-4D97-AF65-F5344CB8AC3E}">
        <p14:creationId xmlns:p14="http://schemas.microsoft.com/office/powerpoint/2010/main" val="1016206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of MJO on tropical cyclones</a:t>
            </a:r>
            <a:endParaRPr lang="en-GB" dirty="0"/>
          </a:p>
        </p:txBody>
      </p:sp>
      <p:sp>
        <p:nvSpPr>
          <p:cNvPr id="4" name="Slide Number Placeholder 3"/>
          <p:cNvSpPr>
            <a:spLocks noGrp="1"/>
          </p:cNvSpPr>
          <p:nvPr>
            <p:ph type="sldNum" sz="quarter" idx="10"/>
          </p:nvPr>
        </p:nvSpPr>
        <p:spPr/>
        <p:txBody>
          <a:bodyPr/>
          <a:lstStyle/>
          <a:p>
            <a:pPr>
              <a:defRPr/>
            </a:pPr>
            <a:fld id="{92F22627-927E-C64E-B813-A42AE3C57917}" type="slidenum">
              <a:rPr lang="en-US" smtClean="0"/>
              <a:pPr>
                <a:defRPr/>
              </a:pPr>
              <a:t>13</a:t>
            </a:fld>
            <a:endParaRPr lang="en-US"/>
          </a:p>
        </p:txBody>
      </p:sp>
      <p:pic>
        <p:nvPicPr>
          <p:cNvPr id="6" name="Picture 5"/>
          <p:cNvPicPr>
            <a:picLocks noChangeAspect="1"/>
          </p:cNvPicPr>
          <p:nvPr/>
        </p:nvPicPr>
        <p:blipFill>
          <a:blip r:embed="rId3"/>
          <a:stretch>
            <a:fillRect/>
          </a:stretch>
        </p:blipFill>
        <p:spPr>
          <a:xfrm>
            <a:off x="1905000" y="920877"/>
            <a:ext cx="4800600" cy="5784723"/>
          </a:xfrm>
          <a:prstGeom prst="rect">
            <a:avLst/>
          </a:prstGeom>
        </p:spPr>
      </p:pic>
    </p:spTree>
    <p:extLst>
      <p:ext uri="{BB962C8B-B14F-4D97-AF65-F5344CB8AC3E}">
        <p14:creationId xmlns:p14="http://schemas.microsoft.com/office/powerpoint/2010/main" val="38902228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74077" y="363415"/>
            <a:ext cx="8376138" cy="562708"/>
          </a:xfrm>
        </p:spPr>
        <p:txBody>
          <a:bodyPr/>
          <a:lstStyle/>
          <a:p>
            <a:r>
              <a:rPr lang="en-GB" altLang="en-US" dirty="0" smtClean="0">
                <a:solidFill>
                  <a:srgbClr val="2603FB"/>
                </a:solidFill>
              </a:rPr>
              <a:t>MJO and Precipitation</a:t>
            </a:r>
          </a:p>
        </p:txBody>
      </p:sp>
      <p:sp>
        <p:nvSpPr>
          <p:cNvPr id="10243" name="Rectangle 3"/>
          <p:cNvSpPr>
            <a:spLocks noGrp="1" noChangeArrowheads="1"/>
          </p:cNvSpPr>
          <p:nvPr>
            <p:ph type="body" idx="1"/>
          </p:nvPr>
        </p:nvSpPr>
        <p:spPr/>
        <p:txBody>
          <a:bodyPr/>
          <a:lstStyle/>
          <a:p>
            <a:r>
              <a:rPr lang="en-GB" altLang="en-US" smtClean="0"/>
              <a:t>Observational study (precipitation)</a:t>
            </a:r>
          </a:p>
        </p:txBody>
      </p:sp>
      <p:pic>
        <p:nvPicPr>
          <p:cNvPr id="10244" name="Picture 4" descr="Donald_2005_fig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8777" y="2299189"/>
            <a:ext cx="6264520" cy="304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5" descr="Donald_2005_fig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516566" y="2233247"/>
            <a:ext cx="2401765" cy="2300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 Box 6"/>
          <p:cNvSpPr txBox="1">
            <a:spLocks noChangeArrowheads="1"/>
          </p:cNvSpPr>
          <p:nvPr/>
        </p:nvSpPr>
        <p:spPr bwMode="auto">
          <a:xfrm>
            <a:off x="350228" y="1833197"/>
            <a:ext cx="1655885" cy="433196"/>
          </a:xfrm>
          <a:prstGeom prst="rect">
            <a:avLst/>
          </a:prstGeom>
          <a:noFill/>
          <a:ln w="12700">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spcBef>
                <a:spcPct val="50000"/>
              </a:spcBef>
            </a:pPr>
            <a:r>
              <a:rPr lang="en-GB" altLang="en-US" sz="2215">
                <a:latin typeface="Arial" panose="020B0604020202020204" pitchFamily="34" charset="0"/>
              </a:rPr>
              <a:t>Phase 2</a:t>
            </a:r>
          </a:p>
        </p:txBody>
      </p:sp>
      <p:sp>
        <p:nvSpPr>
          <p:cNvPr id="10247" name="Text Box 7"/>
          <p:cNvSpPr txBox="1">
            <a:spLocks noChangeArrowheads="1"/>
          </p:cNvSpPr>
          <p:nvPr/>
        </p:nvSpPr>
        <p:spPr bwMode="auto">
          <a:xfrm>
            <a:off x="3464170" y="1833197"/>
            <a:ext cx="1655885" cy="433196"/>
          </a:xfrm>
          <a:prstGeom prst="rect">
            <a:avLst/>
          </a:prstGeom>
          <a:noFill/>
          <a:ln w="12700">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spcBef>
                <a:spcPct val="50000"/>
              </a:spcBef>
            </a:pPr>
            <a:r>
              <a:rPr lang="en-GB" altLang="en-US" sz="2215">
                <a:latin typeface="Arial" panose="020B0604020202020204" pitchFamily="34" charset="0"/>
              </a:rPr>
              <a:t>Phase 4</a:t>
            </a:r>
          </a:p>
        </p:txBody>
      </p:sp>
      <p:sp>
        <p:nvSpPr>
          <p:cNvPr id="10248" name="Text Box 8"/>
          <p:cNvSpPr txBox="1">
            <a:spLocks noChangeArrowheads="1"/>
          </p:cNvSpPr>
          <p:nvPr/>
        </p:nvSpPr>
        <p:spPr bwMode="auto">
          <a:xfrm>
            <a:off x="323851" y="5024804"/>
            <a:ext cx="1655885" cy="433196"/>
          </a:xfrm>
          <a:prstGeom prst="rect">
            <a:avLst/>
          </a:prstGeom>
          <a:noFill/>
          <a:ln w="12700">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spcBef>
                <a:spcPct val="50000"/>
              </a:spcBef>
            </a:pPr>
            <a:r>
              <a:rPr lang="en-GB" altLang="en-US" sz="2215">
                <a:latin typeface="Arial" panose="020B0604020202020204" pitchFamily="34" charset="0"/>
              </a:rPr>
              <a:t>Phase 6</a:t>
            </a:r>
          </a:p>
        </p:txBody>
      </p:sp>
      <p:sp>
        <p:nvSpPr>
          <p:cNvPr id="10249" name="Text Box 9"/>
          <p:cNvSpPr txBox="1">
            <a:spLocks noChangeArrowheads="1"/>
          </p:cNvSpPr>
          <p:nvPr/>
        </p:nvSpPr>
        <p:spPr bwMode="auto">
          <a:xfrm>
            <a:off x="3470031" y="5024804"/>
            <a:ext cx="1655885" cy="433196"/>
          </a:xfrm>
          <a:prstGeom prst="rect">
            <a:avLst/>
          </a:prstGeom>
          <a:noFill/>
          <a:ln w="12700">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spcBef>
                <a:spcPct val="50000"/>
              </a:spcBef>
            </a:pPr>
            <a:r>
              <a:rPr lang="en-GB" altLang="en-US" sz="2215">
                <a:latin typeface="Arial" panose="020B0604020202020204" pitchFamily="34" charset="0"/>
              </a:rPr>
              <a:t>Phase 8</a:t>
            </a:r>
          </a:p>
        </p:txBody>
      </p:sp>
      <p:sp>
        <p:nvSpPr>
          <p:cNvPr id="10250" name="Text Box 12"/>
          <p:cNvSpPr txBox="1">
            <a:spLocks noChangeArrowheads="1"/>
          </p:cNvSpPr>
          <p:nvPr/>
        </p:nvSpPr>
        <p:spPr bwMode="auto">
          <a:xfrm>
            <a:off x="6084277" y="5556739"/>
            <a:ext cx="2735874"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spcBef>
                <a:spcPct val="50000"/>
              </a:spcBef>
            </a:pPr>
            <a:r>
              <a:rPr lang="en-GB" altLang="en-US" sz="1662" b="0" i="1">
                <a:latin typeface="Arial" panose="020B0604020202020204" pitchFamily="34" charset="0"/>
              </a:rPr>
              <a:t>Donald et al. (2006,GRL)</a:t>
            </a:r>
          </a:p>
        </p:txBody>
      </p:sp>
    </p:spTree>
    <p:extLst>
      <p:ext uri="{BB962C8B-B14F-4D97-AF65-F5344CB8AC3E}">
        <p14:creationId xmlns:p14="http://schemas.microsoft.com/office/powerpoint/2010/main" val="6557369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217784"/>
            <a:ext cx="9954358" cy="562708"/>
          </a:xfrm>
        </p:spPr>
        <p:txBody>
          <a:bodyPr/>
          <a:lstStyle/>
          <a:p>
            <a:r>
              <a:rPr lang="en-GB" altLang="en-US" sz="2585" dirty="0" smtClean="0">
                <a:solidFill>
                  <a:srgbClr val="2603FB"/>
                </a:solidFill>
              </a:rPr>
              <a:t>Impact </a:t>
            </a:r>
            <a:r>
              <a:rPr lang="en-GB" altLang="en-US" sz="2585" dirty="0">
                <a:solidFill>
                  <a:srgbClr val="2603FB"/>
                </a:solidFill>
              </a:rPr>
              <a:t>of MJO on African Summer precipitation</a:t>
            </a:r>
          </a:p>
        </p:txBody>
      </p:sp>
      <p:pic>
        <p:nvPicPr>
          <p:cNvPr id="7171" name="Picture 5" descr="toto.png"/>
          <p:cNvPicPr>
            <a:picLocks noChangeAspect="1"/>
          </p:cNvPicPr>
          <p:nvPr/>
        </p:nvPicPr>
        <p:blipFill>
          <a:blip r:embed="rId3">
            <a:extLst>
              <a:ext uri="{28A0092B-C50C-407E-A947-70E740481C1C}">
                <a14:useLocalDpi xmlns:a14="http://schemas.microsoft.com/office/drawing/2010/main" val="0"/>
              </a:ext>
            </a:extLst>
          </a:blip>
          <a:srcRect l="5399" t="10162" r="4417" b="6987"/>
          <a:stretch>
            <a:fillRect/>
          </a:stretch>
        </p:blipFill>
        <p:spPr bwMode="auto">
          <a:xfrm>
            <a:off x="797170" y="1213339"/>
            <a:ext cx="7775331"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bwMode="auto">
          <a:xfrm>
            <a:off x="5761892" y="1254369"/>
            <a:ext cx="1477108" cy="779585"/>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a:lstStyle/>
          <a:p>
            <a:pPr>
              <a:defRPr/>
            </a:pPr>
            <a:endParaRPr lang="en-GB" sz="2215">
              <a:solidFill>
                <a:schemeClr val="tx1"/>
              </a:solidFill>
            </a:endParaRPr>
          </a:p>
        </p:txBody>
      </p:sp>
      <p:sp>
        <p:nvSpPr>
          <p:cNvPr id="7173" name="TextBox 7"/>
          <p:cNvSpPr txBox="1">
            <a:spLocks noChangeArrowheads="1"/>
          </p:cNvSpPr>
          <p:nvPr/>
        </p:nvSpPr>
        <p:spPr bwMode="auto">
          <a:xfrm>
            <a:off x="4448908" y="5316416"/>
            <a:ext cx="6049108"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2215" b="0" i="1"/>
              <a:t>Matthews, JCLIM 2004</a:t>
            </a:r>
          </a:p>
        </p:txBody>
      </p:sp>
    </p:spTree>
    <p:extLst>
      <p:ext uri="{BB962C8B-B14F-4D97-AF65-F5344CB8AC3E}">
        <p14:creationId xmlns:p14="http://schemas.microsoft.com/office/powerpoint/2010/main" val="19064886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1800" dirty="0"/>
              <a:t>Link of the passage of the MJO across the Pacific to development of intense wintertime precipitation in western North </a:t>
            </a:r>
            <a:r>
              <a:rPr lang="en-GB" sz="1800" dirty="0"/>
              <a:t>America</a:t>
            </a:r>
            <a:br>
              <a:rPr lang="en-GB" sz="1800" dirty="0"/>
            </a:br>
            <a:r>
              <a:rPr lang="en-GB" sz="1800" dirty="0" smtClean="0"/>
              <a:t>“Pineapple </a:t>
            </a:r>
            <a:r>
              <a:rPr lang="en-GB" sz="1800" dirty="0"/>
              <a:t>Express </a:t>
            </a:r>
            <a:r>
              <a:rPr lang="en-GB" sz="1800" dirty="0" smtClean="0"/>
              <a:t>events”</a:t>
            </a:r>
            <a:endParaRPr lang="en-GB" sz="1800" dirty="0"/>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2F22627-927E-C64E-B813-A42AE3C57917}" type="slidenum">
              <a:rPr lang="en-US" smtClean="0"/>
              <a:pPr>
                <a:defRPr/>
              </a:pPr>
              <a:t>16</a:t>
            </a:fld>
            <a:endParaRPr lang="en-US"/>
          </a:p>
        </p:txBody>
      </p:sp>
      <p:pic>
        <p:nvPicPr>
          <p:cNvPr id="5" name="Picture 4"/>
          <p:cNvPicPr>
            <a:picLocks noChangeAspect="1"/>
          </p:cNvPicPr>
          <p:nvPr/>
        </p:nvPicPr>
        <p:blipFill>
          <a:blip r:embed="rId3"/>
          <a:stretch>
            <a:fillRect/>
          </a:stretch>
        </p:blipFill>
        <p:spPr>
          <a:xfrm>
            <a:off x="1066800" y="1502041"/>
            <a:ext cx="6934200" cy="4803509"/>
          </a:xfrm>
          <a:prstGeom prst="rect">
            <a:avLst/>
          </a:prstGeom>
        </p:spPr>
      </p:pic>
    </p:spTree>
    <p:extLst>
      <p:ext uri="{BB962C8B-B14F-4D97-AF65-F5344CB8AC3E}">
        <p14:creationId xmlns:p14="http://schemas.microsoft.com/office/powerpoint/2010/main" val="5511837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descr="Lin1.ps"/>
          <p:cNvPicPr>
            <a:picLocks noChangeAspect="1"/>
          </p:cNvPicPr>
          <p:nvPr/>
        </p:nvPicPr>
        <p:blipFill>
          <a:blip r:embed="rId3">
            <a:extLst>
              <a:ext uri="{28A0092B-C50C-407E-A947-70E740481C1C}">
                <a14:useLocalDpi xmlns:a14="http://schemas.microsoft.com/office/drawing/2010/main" val="0"/>
              </a:ext>
            </a:extLst>
          </a:blip>
          <a:srcRect l="73268" t="706" b="50220"/>
          <a:stretch>
            <a:fillRect/>
          </a:stretch>
        </p:blipFill>
        <p:spPr bwMode="auto">
          <a:xfrm rot="-5400000">
            <a:off x="1270488" y="178778"/>
            <a:ext cx="1528397" cy="359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5"/>
          <p:cNvSpPr txBox="1">
            <a:spLocks noChangeArrowheads="1"/>
          </p:cNvSpPr>
          <p:nvPr/>
        </p:nvSpPr>
        <p:spPr bwMode="auto">
          <a:xfrm>
            <a:off x="4654062" y="4873870"/>
            <a:ext cx="4489938" cy="122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1846" b="0" i="1"/>
              <a:t>Lin et al, MWR 2010</a:t>
            </a:r>
          </a:p>
          <a:p>
            <a:r>
              <a:rPr lang="en-GB" altLang="en-US" sz="1846" b="0"/>
              <a:t>See also </a:t>
            </a:r>
          </a:p>
          <a:p>
            <a:r>
              <a:rPr lang="en-GB" altLang="en-US" sz="1846" b="0" i="1"/>
              <a:t>Simmons et al JAS 1983</a:t>
            </a:r>
          </a:p>
          <a:p>
            <a:r>
              <a:rPr lang="en-GB" altLang="en-US" sz="1846" b="0" i="1"/>
              <a:t>Ting and Sardeshmukh JAS 1993</a:t>
            </a:r>
          </a:p>
        </p:txBody>
      </p:sp>
      <p:sp>
        <p:nvSpPr>
          <p:cNvPr id="18436" name="TextBox 6"/>
          <p:cNvSpPr txBox="1">
            <a:spLocks noChangeArrowheads="1"/>
          </p:cNvSpPr>
          <p:nvPr/>
        </p:nvSpPr>
        <p:spPr bwMode="auto">
          <a:xfrm>
            <a:off x="879231" y="474785"/>
            <a:ext cx="6113585"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lgn="l"/>
            <a:r>
              <a:rPr lang="en-GB" altLang="en-US" sz="2215" b="0">
                <a:solidFill>
                  <a:srgbClr val="2603FB"/>
                </a:solidFill>
              </a:rPr>
              <a:t>Impact of the MJO on Extratropics</a:t>
            </a:r>
          </a:p>
        </p:txBody>
      </p:sp>
      <p:pic>
        <p:nvPicPr>
          <p:cNvPr id="18437" name="Picture 3" descr="Lin1.ps"/>
          <p:cNvPicPr>
            <a:picLocks noChangeAspect="1"/>
          </p:cNvPicPr>
          <p:nvPr/>
        </p:nvPicPr>
        <p:blipFill>
          <a:blip r:embed="rId3">
            <a:extLst>
              <a:ext uri="{28A0092B-C50C-407E-A947-70E740481C1C}">
                <a14:useLocalDpi xmlns:a14="http://schemas.microsoft.com/office/drawing/2010/main" val="0"/>
              </a:ext>
            </a:extLst>
          </a:blip>
          <a:srcRect l="73268" t="49513" b="-706"/>
          <a:stretch>
            <a:fillRect/>
          </a:stretch>
        </p:blipFill>
        <p:spPr bwMode="auto">
          <a:xfrm rot="-5400000">
            <a:off x="1233122" y="2018568"/>
            <a:ext cx="1528396" cy="383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12" descr="toto1.ps"/>
          <p:cNvPicPr>
            <a:picLocks noChangeAspect="1"/>
          </p:cNvPicPr>
          <p:nvPr/>
        </p:nvPicPr>
        <p:blipFill>
          <a:blip r:embed="rId4" cstate="email">
            <a:extLst>
              <a:ext uri="{28A0092B-C50C-407E-A947-70E740481C1C}">
                <a14:useLocalDpi xmlns:a14="http://schemas.microsoft.com/office/drawing/2010/main" val="0"/>
              </a:ext>
            </a:extLst>
          </a:blip>
          <a:srcRect b="67084"/>
          <a:stretch>
            <a:fillRect/>
          </a:stretch>
        </p:blipFill>
        <p:spPr bwMode="auto">
          <a:xfrm>
            <a:off x="4120661" y="1172308"/>
            <a:ext cx="4144108" cy="157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13" descr="toto1.ps"/>
          <p:cNvPicPr>
            <a:picLocks noChangeAspect="1"/>
          </p:cNvPicPr>
          <p:nvPr/>
        </p:nvPicPr>
        <p:blipFill>
          <a:blip r:embed="rId4" cstate="email">
            <a:extLst>
              <a:ext uri="{28A0092B-C50C-407E-A947-70E740481C1C}">
                <a14:useLocalDpi xmlns:a14="http://schemas.microsoft.com/office/drawing/2010/main" val="0"/>
              </a:ext>
            </a:extLst>
          </a:blip>
          <a:srcRect t="33333" b="32500"/>
          <a:stretch>
            <a:fillRect/>
          </a:stretch>
        </p:blipFill>
        <p:spPr bwMode="auto">
          <a:xfrm>
            <a:off x="4079631" y="2977661"/>
            <a:ext cx="4267200" cy="18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45497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19808" y="0"/>
            <a:ext cx="7924800" cy="1143000"/>
          </a:xfrm>
        </p:spPr>
        <p:txBody>
          <a:bodyPr/>
          <a:lstStyle/>
          <a:p>
            <a:r>
              <a:rPr lang="en-GB" altLang="en-US" b="0" dirty="0" smtClean="0">
                <a:solidFill>
                  <a:srgbClr val="1616FA"/>
                </a:solidFill>
              </a:rPr>
              <a:t>Impact over Europe</a:t>
            </a:r>
          </a:p>
        </p:txBody>
      </p:sp>
      <p:pic>
        <p:nvPicPr>
          <p:cNvPr id="21507" name="Picture 7" descr="toto1"/>
          <p:cNvPicPr>
            <a:picLocks noChangeAspect="1" noChangeArrowheads="1"/>
          </p:cNvPicPr>
          <p:nvPr/>
        </p:nvPicPr>
        <p:blipFill>
          <a:blip r:embed="rId3">
            <a:extLst>
              <a:ext uri="{28A0092B-C50C-407E-A947-70E740481C1C}">
                <a14:useLocalDpi xmlns:a14="http://schemas.microsoft.com/office/drawing/2010/main" val="0"/>
              </a:ext>
            </a:extLst>
          </a:blip>
          <a:srcRect l="14610" t="1450" r="15245" b="63315"/>
          <a:stretch>
            <a:fillRect/>
          </a:stretch>
        </p:blipFill>
        <p:spPr bwMode="auto">
          <a:xfrm>
            <a:off x="49824" y="1062405"/>
            <a:ext cx="7429500" cy="490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 Box 8"/>
          <p:cNvSpPr txBox="1">
            <a:spLocks noChangeArrowheads="1"/>
          </p:cNvSpPr>
          <p:nvPr/>
        </p:nvSpPr>
        <p:spPr bwMode="auto">
          <a:xfrm>
            <a:off x="7397261" y="2722685"/>
            <a:ext cx="1412631" cy="77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spcBef>
                <a:spcPct val="50000"/>
              </a:spcBef>
            </a:pPr>
            <a:r>
              <a:rPr lang="en-GB" altLang="en-US" sz="2215"/>
              <a:t>Cassou  (2008)</a:t>
            </a:r>
          </a:p>
        </p:txBody>
      </p:sp>
    </p:spTree>
    <p:extLst>
      <p:ext uri="{BB962C8B-B14F-4D97-AF65-F5344CB8AC3E}">
        <p14:creationId xmlns:p14="http://schemas.microsoft.com/office/powerpoint/2010/main" val="30779967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5" descr="http://t1.gstatic.com/images?q=tbn:ANd9GcQN_6JTf_zSRWqcCgj6hbN1XW7UdJ40SZ8RGn9Ea12fp9auHGxwl_jLizLO"/>
          <p:cNvPicPr>
            <a:picLocks noChangeAspect="1" noChangeArrowheads="1"/>
          </p:cNvPicPr>
          <p:nvPr/>
        </p:nvPicPr>
        <p:blipFill>
          <a:blip r:embed="rId3" cstate="print"/>
          <a:srcRect/>
          <a:stretch>
            <a:fillRect/>
          </a:stretch>
        </p:blipFill>
        <p:spPr bwMode="auto">
          <a:xfrm>
            <a:off x="7308304" y="2420888"/>
            <a:ext cx="789421" cy="2664296"/>
          </a:xfrm>
          <a:prstGeom prst="rect">
            <a:avLst/>
          </a:prstGeom>
          <a:noFill/>
        </p:spPr>
      </p:pic>
      <p:pic>
        <p:nvPicPr>
          <p:cNvPr id="24" name="Picture 7" descr="http://t1.gstatic.com/images?q=tbn:ANd9GcQN_6JTf_zSRWqcCgj6hbN1XW7UdJ40SZ8RGn9Ea12fp9auHGxwl_jLizLO"/>
          <p:cNvPicPr>
            <a:picLocks noChangeAspect="1" noChangeArrowheads="1"/>
          </p:cNvPicPr>
          <p:nvPr/>
        </p:nvPicPr>
        <p:blipFill>
          <a:blip r:embed="rId3" cstate="print"/>
          <a:srcRect/>
          <a:stretch>
            <a:fillRect/>
          </a:stretch>
        </p:blipFill>
        <p:spPr bwMode="auto">
          <a:xfrm>
            <a:off x="5364088" y="2060848"/>
            <a:ext cx="271463" cy="432048"/>
          </a:xfrm>
          <a:prstGeom prst="rect">
            <a:avLst/>
          </a:prstGeom>
          <a:noFill/>
        </p:spPr>
      </p:pic>
      <p:pic>
        <p:nvPicPr>
          <p:cNvPr id="20" name="Picture 7" descr="http://t1.gstatic.com/images?q=tbn:ANd9GcQN_6JTf_zSRWqcCgj6hbN1XW7UdJ40SZ8RGn9Ea12fp9auHGxwl_jLizLO"/>
          <p:cNvPicPr>
            <a:picLocks noChangeAspect="1" noChangeArrowheads="1"/>
          </p:cNvPicPr>
          <p:nvPr/>
        </p:nvPicPr>
        <p:blipFill>
          <a:blip r:embed="rId3" cstate="print"/>
          <a:srcRect/>
          <a:stretch>
            <a:fillRect/>
          </a:stretch>
        </p:blipFill>
        <p:spPr bwMode="auto">
          <a:xfrm>
            <a:off x="4572000" y="2204864"/>
            <a:ext cx="316707" cy="504056"/>
          </a:xfrm>
          <a:prstGeom prst="rect">
            <a:avLst/>
          </a:prstGeom>
          <a:noFill/>
        </p:spPr>
      </p:pic>
      <p:pic>
        <p:nvPicPr>
          <p:cNvPr id="19" name="Picture 7" descr="http://t1.gstatic.com/images?q=tbn:ANd9GcQN_6JTf_zSRWqcCgj6hbN1XW7UdJ40SZ8RGn9Ea12fp9auHGxwl_jLizLO"/>
          <p:cNvPicPr>
            <a:picLocks noChangeAspect="1" noChangeArrowheads="1"/>
          </p:cNvPicPr>
          <p:nvPr/>
        </p:nvPicPr>
        <p:blipFill>
          <a:blip r:embed="rId3" cstate="print"/>
          <a:srcRect/>
          <a:stretch>
            <a:fillRect/>
          </a:stretch>
        </p:blipFill>
        <p:spPr bwMode="auto">
          <a:xfrm>
            <a:off x="4211960" y="2204864"/>
            <a:ext cx="316707" cy="504056"/>
          </a:xfrm>
          <a:prstGeom prst="rect">
            <a:avLst/>
          </a:prstGeom>
          <a:noFill/>
        </p:spPr>
      </p:pic>
      <p:pic>
        <p:nvPicPr>
          <p:cNvPr id="22530" name="Picture 5" descr="maponly"/>
          <p:cNvPicPr>
            <a:picLocks noChangeAspect="1" noChangeArrowheads="1"/>
          </p:cNvPicPr>
          <p:nvPr/>
        </p:nvPicPr>
        <p:blipFill>
          <a:blip r:embed="rId4" cstate="print"/>
          <a:srcRect/>
          <a:stretch>
            <a:fillRect/>
          </a:stretch>
        </p:blipFill>
        <p:spPr bwMode="auto">
          <a:xfrm>
            <a:off x="467544" y="1484784"/>
            <a:ext cx="8142287" cy="4233862"/>
          </a:xfrm>
          <a:prstGeom prst="rect">
            <a:avLst/>
          </a:prstGeom>
          <a:noFill/>
          <a:ln w="9525">
            <a:noFill/>
            <a:miter lim="800000"/>
            <a:headEnd/>
            <a:tailEnd/>
          </a:ln>
        </p:spPr>
      </p:pic>
      <p:pic>
        <p:nvPicPr>
          <p:cNvPr id="23" name="Picture 5" descr="http://t1.gstatic.com/images?q=tbn:ANd9GcQN_6JTf_zSRWqcCgj6hbN1XW7UdJ40SZ8RGn9Ea12fp9auHGxwl_jLizLO"/>
          <p:cNvPicPr>
            <a:picLocks noChangeAspect="1" noChangeArrowheads="1"/>
          </p:cNvPicPr>
          <p:nvPr/>
        </p:nvPicPr>
        <p:blipFill>
          <a:blip r:embed="rId3" cstate="print"/>
          <a:srcRect/>
          <a:stretch>
            <a:fillRect/>
          </a:stretch>
        </p:blipFill>
        <p:spPr bwMode="auto">
          <a:xfrm>
            <a:off x="2843808" y="3212976"/>
            <a:ext cx="490721" cy="1656184"/>
          </a:xfrm>
          <a:prstGeom prst="rect">
            <a:avLst/>
          </a:prstGeom>
          <a:noFill/>
        </p:spPr>
      </p:pic>
      <p:sp>
        <p:nvSpPr>
          <p:cNvPr id="22531" name="Line 6"/>
          <p:cNvSpPr>
            <a:spLocks noChangeShapeType="1"/>
          </p:cNvSpPr>
          <p:nvPr/>
        </p:nvSpPr>
        <p:spPr bwMode="auto">
          <a:xfrm>
            <a:off x="1979613" y="3500438"/>
            <a:ext cx="2663825" cy="0"/>
          </a:xfrm>
          <a:prstGeom prst="line">
            <a:avLst/>
          </a:prstGeom>
          <a:noFill/>
          <a:ln w="139700">
            <a:solidFill>
              <a:srgbClr val="3366FF"/>
            </a:solidFill>
            <a:round/>
            <a:headEnd/>
            <a:tailEnd type="triangle" w="sm" len="sm"/>
          </a:ln>
        </p:spPr>
        <p:txBody>
          <a:bodyPr/>
          <a:lstStyle/>
          <a:p>
            <a:endParaRPr lang="en-GB"/>
          </a:p>
        </p:txBody>
      </p:sp>
      <p:sp>
        <p:nvSpPr>
          <p:cNvPr id="22532" name="Oval 7"/>
          <p:cNvSpPr>
            <a:spLocks noChangeArrowheads="1"/>
          </p:cNvSpPr>
          <p:nvPr/>
        </p:nvSpPr>
        <p:spPr bwMode="auto">
          <a:xfrm>
            <a:off x="6804025" y="1989138"/>
            <a:ext cx="1512888" cy="431800"/>
          </a:xfrm>
          <a:prstGeom prst="ellipse">
            <a:avLst/>
          </a:prstGeom>
          <a:noFill/>
          <a:ln w="57150">
            <a:solidFill>
              <a:srgbClr val="FF0000"/>
            </a:solidFill>
            <a:round/>
            <a:headEnd/>
            <a:tailEnd/>
          </a:ln>
        </p:spPr>
        <p:txBody>
          <a:bodyPr wrap="none" anchor="ctr"/>
          <a:lstStyle/>
          <a:p>
            <a:endParaRPr lang="en-CA"/>
          </a:p>
        </p:txBody>
      </p:sp>
      <p:sp>
        <p:nvSpPr>
          <p:cNvPr id="22533" name="Text Box 8"/>
          <p:cNvSpPr txBox="1">
            <a:spLocks noChangeArrowheads="1"/>
          </p:cNvSpPr>
          <p:nvPr/>
        </p:nvSpPr>
        <p:spPr bwMode="auto">
          <a:xfrm>
            <a:off x="2555875" y="3068638"/>
            <a:ext cx="1150938" cy="327782"/>
          </a:xfrm>
          <a:prstGeom prst="rect">
            <a:avLst/>
          </a:prstGeom>
          <a:noFill/>
          <a:ln w="9525">
            <a:noFill/>
            <a:miter lim="800000"/>
            <a:headEnd/>
            <a:tailEnd/>
          </a:ln>
        </p:spPr>
        <p:txBody>
          <a:bodyPr>
            <a:spAutoFit/>
          </a:bodyPr>
          <a:lstStyle/>
          <a:p>
            <a:pPr>
              <a:spcBef>
                <a:spcPct val="50000"/>
              </a:spcBef>
            </a:pPr>
            <a:r>
              <a:rPr lang="en-US" sz="1800" dirty="0">
                <a:solidFill>
                  <a:schemeClr val="tx1"/>
                </a:solidFill>
              </a:rPr>
              <a:t>The MJO</a:t>
            </a:r>
          </a:p>
        </p:txBody>
      </p:sp>
      <p:sp>
        <p:nvSpPr>
          <p:cNvPr id="22534" name="Text Box 9"/>
          <p:cNvSpPr txBox="1">
            <a:spLocks noChangeArrowheads="1"/>
          </p:cNvSpPr>
          <p:nvPr/>
        </p:nvSpPr>
        <p:spPr bwMode="auto">
          <a:xfrm>
            <a:off x="6948264" y="2060848"/>
            <a:ext cx="1727200" cy="327782"/>
          </a:xfrm>
          <a:prstGeom prst="rect">
            <a:avLst/>
          </a:prstGeom>
          <a:noFill/>
          <a:ln w="9525">
            <a:noFill/>
            <a:miter lim="800000"/>
            <a:headEnd/>
            <a:tailEnd/>
          </a:ln>
        </p:spPr>
        <p:txBody>
          <a:bodyPr>
            <a:spAutoFit/>
          </a:bodyPr>
          <a:lstStyle/>
          <a:p>
            <a:pPr>
              <a:spcBef>
                <a:spcPct val="50000"/>
              </a:spcBef>
            </a:pPr>
            <a:r>
              <a:rPr lang="en-US" sz="1800" dirty="0">
                <a:solidFill>
                  <a:schemeClr val="tx1"/>
                </a:solidFill>
              </a:rPr>
              <a:t>The NAO</a:t>
            </a:r>
          </a:p>
        </p:txBody>
      </p:sp>
      <p:sp>
        <p:nvSpPr>
          <p:cNvPr id="22538" name="Line 23"/>
          <p:cNvSpPr>
            <a:spLocks noChangeShapeType="1"/>
          </p:cNvSpPr>
          <p:nvPr/>
        </p:nvSpPr>
        <p:spPr bwMode="auto">
          <a:xfrm>
            <a:off x="7956550" y="2492375"/>
            <a:ext cx="215900" cy="215900"/>
          </a:xfrm>
          <a:prstGeom prst="line">
            <a:avLst/>
          </a:prstGeom>
          <a:noFill/>
          <a:ln w="38100">
            <a:solidFill>
              <a:schemeClr val="tx1"/>
            </a:solidFill>
            <a:prstDash val="dash"/>
            <a:round/>
            <a:headEnd/>
            <a:tailEnd type="triangle" w="med" len="med"/>
          </a:ln>
        </p:spPr>
        <p:txBody>
          <a:bodyPr/>
          <a:lstStyle/>
          <a:p>
            <a:endParaRPr lang="en-GB"/>
          </a:p>
        </p:txBody>
      </p:sp>
      <p:sp>
        <p:nvSpPr>
          <p:cNvPr id="22539" name="Line 24"/>
          <p:cNvSpPr>
            <a:spLocks noChangeShapeType="1"/>
          </p:cNvSpPr>
          <p:nvPr/>
        </p:nvSpPr>
        <p:spPr bwMode="auto">
          <a:xfrm>
            <a:off x="8172450" y="2781300"/>
            <a:ext cx="144463" cy="215900"/>
          </a:xfrm>
          <a:prstGeom prst="line">
            <a:avLst/>
          </a:prstGeom>
          <a:noFill/>
          <a:ln w="38100">
            <a:solidFill>
              <a:schemeClr val="tx1"/>
            </a:solidFill>
            <a:prstDash val="dash"/>
            <a:round/>
            <a:headEnd/>
            <a:tailEnd type="triangle" w="med" len="med"/>
          </a:ln>
        </p:spPr>
        <p:txBody>
          <a:bodyPr/>
          <a:lstStyle/>
          <a:p>
            <a:endParaRPr lang="en-GB"/>
          </a:p>
        </p:txBody>
      </p:sp>
      <p:sp>
        <p:nvSpPr>
          <p:cNvPr id="22540" name="Line 25"/>
          <p:cNvSpPr>
            <a:spLocks noChangeShapeType="1"/>
          </p:cNvSpPr>
          <p:nvPr/>
        </p:nvSpPr>
        <p:spPr bwMode="auto">
          <a:xfrm>
            <a:off x="1116013" y="3141663"/>
            <a:ext cx="503237" cy="215900"/>
          </a:xfrm>
          <a:prstGeom prst="line">
            <a:avLst/>
          </a:prstGeom>
          <a:noFill/>
          <a:ln w="38100">
            <a:solidFill>
              <a:schemeClr val="tx1"/>
            </a:solidFill>
            <a:prstDash val="dash"/>
            <a:round/>
            <a:headEnd/>
            <a:tailEnd type="triangle" w="med" len="med"/>
          </a:ln>
        </p:spPr>
        <p:txBody>
          <a:bodyPr/>
          <a:lstStyle/>
          <a:p>
            <a:endParaRPr lang="en-GB"/>
          </a:p>
        </p:txBody>
      </p:sp>
      <p:sp>
        <p:nvSpPr>
          <p:cNvPr id="22541" name="Text Box 26"/>
          <p:cNvSpPr txBox="1">
            <a:spLocks noChangeArrowheads="1"/>
          </p:cNvSpPr>
          <p:nvPr/>
        </p:nvSpPr>
        <p:spPr bwMode="auto">
          <a:xfrm>
            <a:off x="1835696" y="228600"/>
            <a:ext cx="6282779" cy="615553"/>
          </a:xfrm>
          <a:prstGeom prst="rect">
            <a:avLst/>
          </a:prstGeom>
          <a:noFill/>
          <a:ln w="9525">
            <a:noFill/>
            <a:miter lim="800000"/>
            <a:headEnd/>
            <a:tailEnd/>
          </a:ln>
        </p:spPr>
        <p:txBody>
          <a:bodyPr wrap="square">
            <a:spAutoFit/>
          </a:bodyPr>
          <a:lstStyle/>
          <a:p>
            <a:pPr>
              <a:spcBef>
                <a:spcPct val="50000"/>
              </a:spcBef>
            </a:pPr>
            <a:r>
              <a:rPr lang="en-GB" sz="2000" dirty="0">
                <a:solidFill>
                  <a:schemeClr val="tx1"/>
                </a:solidFill>
              </a:rPr>
              <a:t>The multi-scale organisation of tropical convection and its two-way interaction with the global circulation.</a:t>
            </a:r>
            <a:endParaRPr lang="en-US" sz="2000" b="1" dirty="0">
              <a:solidFill>
                <a:schemeClr val="tx1"/>
              </a:solidFill>
            </a:endParaRPr>
          </a:p>
        </p:txBody>
      </p:sp>
      <p:sp>
        <p:nvSpPr>
          <p:cNvPr id="22542" name="Line 27"/>
          <p:cNvSpPr>
            <a:spLocks noChangeShapeType="1"/>
          </p:cNvSpPr>
          <p:nvPr/>
        </p:nvSpPr>
        <p:spPr bwMode="auto">
          <a:xfrm>
            <a:off x="4787900" y="3500438"/>
            <a:ext cx="3384550" cy="0"/>
          </a:xfrm>
          <a:prstGeom prst="line">
            <a:avLst/>
          </a:prstGeom>
          <a:noFill/>
          <a:ln w="76200">
            <a:solidFill>
              <a:srgbClr val="99CCFF"/>
            </a:solidFill>
            <a:prstDash val="dash"/>
            <a:round/>
            <a:headEnd/>
            <a:tailEnd type="triangle" w="med" len="med"/>
          </a:ln>
        </p:spPr>
        <p:txBody>
          <a:bodyPr/>
          <a:lstStyle/>
          <a:p>
            <a:endParaRPr lang="en-GB"/>
          </a:p>
        </p:txBody>
      </p:sp>
      <p:sp>
        <p:nvSpPr>
          <p:cNvPr id="22543" name="Line 28"/>
          <p:cNvSpPr>
            <a:spLocks noChangeShapeType="1"/>
          </p:cNvSpPr>
          <p:nvPr/>
        </p:nvSpPr>
        <p:spPr bwMode="auto">
          <a:xfrm>
            <a:off x="1187450" y="3500438"/>
            <a:ext cx="720725" cy="0"/>
          </a:xfrm>
          <a:prstGeom prst="line">
            <a:avLst/>
          </a:prstGeom>
          <a:noFill/>
          <a:ln w="76200">
            <a:solidFill>
              <a:schemeClr val="accent1"/>
            </a:solidFill>
            <a:prstDash val="dash"/>
            <a:round/>
            <a:headEnd/>
            <a:tailEnd type="triangle" w="med" len="med"/>
          </a:ln>
        </p:spPr>
        <p:txBody>
          <a:bodyPr/>
          <a:lstStyle/>
          <a:p>
            <a:endParaRPr lang="en-GB"/>
          </a:p>
        </p:txBody>
      </p:sp>
      <p:sp>
        <p:nvSpPr>
          <p:cNvPr id="16" name="Freeform 15"/>
          <p:cNvSpPr/>
          <p:nvPr/>
        </p:nvSpPr>
        <p:spPr bwMode="auto">
          <a:xfrm>
            <a:off x="3851920" y="1700808"/>
            <a:ext cx="2754313" cy="1522413"/>
          </a:xfrm>
          <a:custGeom>
            <a:avLst/>
            <a:gdLst>
              <a:gd name="connsiteX0" fmla="*/ 45929 w 2736937"/>
              <a:gd name="connsiteY0" fmla="*/ 1384126 h 1384126"/>
              <a:gd name="connsiteX1" fmla="*/ 158663 w 2736937"/>
              <a:gd name="connsiteY1" fmla="*/ 945715 h 1384126"/>
              <a:gd name="connsiteX2" fmla="*/ 997907 w 2736937"/>
              <a:gd name="connsiteY2" fmla="*/ 1321496 h 1384126"/>
              <a:gd name="connsiteX3" fmla="*/ 1173271 w 2736937"/>
              <a:gd name="connsiteY3" fmla="*/ 594986 h 1384126"/>
              <a:gd name="connsiteX4" fmla="*/ 1812099 w 2736937"/>
              <a:gd name="connsiteY4" fmla="*/ 958241 h 1384126"/>
              <a:gd name="connsiteX5" fmla="*/ 2375770 w 2736937"/>
              <a:gd name="connsiteY5" fmla="*/ 131523 h 1384126"/>
              <a:gd name="connsiteX6" fmla="*/ 2713973 w 2736937"/>
              <a:gd name="connsiteY6" fmla="*/ 169101 h 1384126"/>
              <a:gd name="connsiteX7" fmla="*/ 2513556 w 2736937"/>
              <a:gd name="connsiteY7" fmla="*/ 382044 h 1384126"/>
              <a:gd name="connsiteX8" fmla="*/ 2688921 w 2736937"/>
              <a:gd name="connsiteY8" fmla="*/ 745298 h 1384126"/>
              <a:gd name="connsiteX9" fmla="*/ 2726499 w 2736937"/>
              <a:gd name="connsiteY9" fmla="*/ 782877 h 138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6937" h="1384126">
                <a:moveTo>
                  <a:pt x="45929" y="1384126"/>
                </a:moveTo>
                <a:cubicBezTo>
                  <a:pt x="22964" y="1170139"/>
                  <a:pt x="0" y="956153"/>
                  <a:pt x="158663" y="945715"/>
                </a:cubicBezTo>
                <a:cubicBezTo>
                  <a:pt x="317326" y="935277"/>
                  <a:pt x="828806" y="1379951"/>
                  <a:pt x="997907" y="1321496"/>
                </a:cubicBezTo>
                <a:cubicBezTo>
                  <a:pt x="1167008" y="1263041"/>
                  <a:pt x="1037572" y="655529"/>
                  <a:pt x="1173271" y="594986"/>
                </a:cubicBezTo>
                <a:cubicBezTo>
                  <a:pt x="1308970" y="534443"/>
                  <a:pt x="1611683" y="1035485"/>
                  <a:pt x="1812099" y="958241"/>
                </a:cubicBezTo>
                <a:cubicBezTo>
                  <a:pt x="2012515" y="880997"/>
                  <a:pt x="2225458" y="263046"/>
                  <a:pt x="2375770" y="131523"/>
                </a:cubicBezTo>
                <a:cubicBezTo>
                  <a:pt x="2526082" y="0"/>
                  <a:pt x="2691009" y="127348"/>
                  <a:pt x="2713973" y="169101"/>
                </a:cubicBezTo>
                <a:cubicBezTo>
                  <a:pt x="2736937" y="210854"/>
                  <a:pt x="2517731" y="286011"/>
                  <a:pt x="2513556" y="382044"/>
                </a:cubicBezTo>
                <a:cubicBezTo>
                  <a:pt x="2509381" y="478077"/>
                  <a:pt x="2653431" y="678493"/>
                  <a:pt x="2688921" y="745298"/>
                </a:cubicBezTo>
                <a:cubicBezTo>
                  <a:pt x="2724411" y="812103"/>
                  <a:pt x="2725455" y="797490"/>
                  <a:pt x="2726499" y="782877"/>
                </a:cubicBezTo>
              </a:path>
            </a:pathLst>
          </a:custGeom>
          <a:solidFill>
            <a:schemeClr val="accent1"/>
          </a:solidFill>
          <a:ln w="9525" cap="flat" cmpd="sng" algn="ctr">
            <a:solidFill>
              <a:schemeClr val="tx1"/>
            </a:solidFill>
            <a:prstDash val="solid"/>
            <a:round/>
            <a:headEnd type="none" w="med" len="med"/>
            <a:tailEnd type="none" w="med" len="med"/>
          </a:ln>
          <a:effectLst>
            <a:outerShdw blurRad="50800" dist="50800" dir="5400000" algn="ctr" rotWithShape="0">
              <a:srgbClr val="000000">
                <a:alpha val="52000"/>
              </a:srgbClr>
            </a:outerShdw>
          </a:effectLst>
        </p:spPr>
        <p:txBody>
          <a:bodyPr/>
          <a:lstStyle/>
          <a:p>
            <a:pPr>
              <a:defRPr/>
            </a:pPr>
            <a:endParaRPr lang="en-GB">
              <a:latin typeface="Franklin Gothic Book"/>
            </a:endParaRPr>
          </a:p>
        </p:txBody>
      </p:sp>
      <p:pic>
        <p:nvPicPr>
          <p:cNvPr id="21" name="Picture 7" descr="http://t1.gstatic.com/images?q=tbn:ANd9GcQN_6JTf_zSRWqcCgj6hbN1XW7UdJ40SZ8RGn9Ea12fp9auHGxwl_jLizLO"/>
          <p:cNvPicPr>
            <a:picLocks noChangeAspect="1" noChangeArrowheads="1"/>
          </p:cNvPicPr>
          <p:nvPr/>
        </p:nvPicPr>
        <p:blipFill>
          <a:blip r:embed="rId3" cstate="print"/>
          <a:srcRect/>
          <a:stretch>
            <a:fillRect/>
          </a:stretch>
        </p:blipFill>
        <p:spPr bwMode="auto">
          <a:xfrm>
            <a:off x="7812360" y="2636912"/>
            <a:ext cx="244699" cy="389451"/>
          </a:xfrm>
          <a:prstGeom prst="rect">
            <a:avLst/>
          </a:prstGeom>
          <a:noFill/>
        </p:spPr>
      </p:pic>
      <p:sp>
        <p:nvSpPr>
          <p:cNvPr id="22537" name="Line 22"/>
          <p:cNvSpPr>
            <a:spLocks noChangeShapeType="1"/>
          </p:cNvSpPr>
          <p:nvPr/>
        </p:nvSpPr>
        <p:spPr bwMode="auto">
          <a:xfrm flipV="1">
            <a:off x="5508625" y="2276475"/>
            <a:ext cx="1223963" cy="288925"/>
          </a:xfrm>
          <a:prstGeom prst="line">
            <a:avLst/>
          </a:prstGeom>
          <a:noFill/>
          <a:ln w="38100">
            <a:solidFill>
              <a:schemeClr val="tx1"/>
            </a:solidFill>
            <a:prstDash val="dash"/>
            <a:round/>
            <a:headEnd/>
            <a:tailEnd type="triangle" w="med" len="med"/>
          </a:ln>
        </p:spPr>
        <p:txBody>
          <a:bodyPr/>
          <a:lstStyle/>
          <a:p>
            <a:endParaRPr lang="en-GB"/>
          </a:p>
        </p:txBody>
      </p:sp>
      <p:sp>
        <p:nvSpPr>
          <p:cNvPr id="22536" name="Line 21"/>
          <p:cNvSpPr>
            <a:spLocks noChangeShapeType="1"/>
          </p:cNvSpPr>
          <p:nvPr/>
        </p:nvSpPr>
        <p:spPr bwMode="auto">
          <a:xfrm flipV="1">
            <a:off x="4716463" y="2565400"/>
            <a:ext cx="792162" cy="431800"/>
          </a:xfrm>
          <a:prstGeom prst="line">
            <a:avLst/>
          </a:prstGeom>
          <a:noFill/>
          <a:ln w="38100">
            <a:solidFill>
              <a:schemeClr val="tx1"/>
            </a:solidFill>
            <a:prstDash val="dash"/>
            <a:round/>
            <a:headEnd/>
            <a:tailEnd type="triangle" w="med" len="med"/>
          </a:ln>
        </p:spPr>
        <p:txBody>
          <a:bodyPr/>
          <a:lstStyle/>
          <a:p>
            <a:endParaRPr lang="en-GB"/>
          </a:p>
        </p:txBody>
      </p:sp>
      <p:sp>
        <p:nvSpPr>
          <p:cNvPr id="22535" name="Line 20"/>
          <p:cNvSpPr>
            <a:spLocks noChangeShapeType="1"/>
          </p:cNvSpPr>
          <p:nvPr/>
        </p:nvSpPr>
        <p:spPr bwMode="auto">
          <a:xfrm flipV="1">
            <a:off x="4284663" y="2997200"/>
            <a:ext cx="431800" cy="360363"/>
          </a:xfrm>
          <a:prstGeom prst="line">
            <a:avLst/>
          </a:prstGeom>
          <a:noFill/>
          <a:ln w="38100">
            <a:solidFill>
              <a:schemeClr val="tx1"/>
            </a:solidFill>
            <a:prstDash val="dash"/>
            <a:round/>
            <a:headEnd/>
            <a:tailEnd type="triangle" w="med" len="med"/>
          </a:ln>
        </p:spPr>
        <p:txBody>
          <a:bodyPr/>
          <a:lstStyle/>
          <a:p>
            <a:endParaRPr lang="en-GB"/>
          </a:p>
        </p:txBody>
      </p:sp>
      <p:sp>
        <p:nvSpPr>
          <p:cNvPr id="25" name="TextBox 24"/>
          <p:cNvSpPr txBox="1"/>
          <p:nvPr/>
        </p:nvSpPr>
        <p:spPr>
          <a:xfrm>
            <a:off x="1043658" y="5877272"/>
            <a:ext cx="7128792" cy="461665"/>
          </a:xfrm>
          <a:prstGeom prst="rect">
            <a:avLst/>
          </a:prstGeom>
          <a:noFill/>
        </p:spPr>
        <p:txBody>
          <a:bodyPr wrap="square" rtlCol="0">
            <a:spAutoFit/>
          </a:bodyPr>
          <a:lstStyle/>
          <a:p>
            <a:r>
              <a:rPr lang="en-GB" sz="2400" dirty="0" smtClean="0"/>
              <a:t>How </a:t>
            </a:r>
            <a:r>
              <a:rPr lang="en-GB" sz="2400" dirty="0" smtClean="0">
                <a:solidFill>
                  <a:schemeClr val="tx1"/>
                </a:solidFill>
              </a:rPr>
              <a:t>large scale oscillations interact?</a:t>
            </a:r>
            <a:endParaRPr lang="en-GB" sz="2400" dirty="0">
              <a:solidFill>
                <a:schemeClr val="tx1"/>
              </a:solidFill>
            </a:endParaRPr>
          </a:p>
        </p:txBody>
      </p:sp>
      <p:sp>
        <p:nvSpPr>
          <p:cNvPr id="2" name="TextBox 1"/>
          <p:cNvSpPr txBox="1"/>
          <p:nvPr/>
        </p:nvSpPr>
        <p:spPr>
          <a:xfrm>
            <a:off x="6606233" y="6338937"/>
            <a:ext cx="2766367" cy="369332"/>
          </a:xfrm>
          <a:prstGeom prst="rect">
            <a:avLst/>
          </a:prstGeom>
          <a:noFill/>
        </p:spPr>
        <p:txBody>
          <a:bodyPr wrap="square" rtlCol="0">
            <a:spAutoFit/>
          </a:bodyPr>
          <a:lstStyle/>
          <a:p>
            <a:r>
              <a:rPr lang="en-GB" sz="1800" dirty="0" smtClean="0">
                <a:solidFill>
                  <a:schemeClr val="tx1"/>
                </a:solidFill>
              </a:rPr>
              <a:t>From Brunet, 2015</a:t>
            </a:r>
            <a:endParaRPr lang="en-GB" sz="1800" dirty="0">
              <a:solidFill>
                <a:schemeClr val="tx1"/>
              </a:solidFill>
            </a:endParaRPr>
          </a:p>
        </p:txBody>
      </p:sp>
    </p:spTree>
    <p:extLst>
      <p:ext uri="{BB962C8B-B14F-4D97-AF65-F5344CB8AC3E}">
        <p14:creationId xmlns:p14="http://schemas.microsoft.com/office/powerpoint/2010/main" val="10009774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588D608D-D214-C147-B5B6-EEEAA8D0B8A5}" type="slidenum">
              <a:rPr lang="en-US" smtClean="0"/>
              <a:pPr>
                <a:defRPr/>
              </a:pPr>
              <a:t>2</a:t>
            </a:fld>
            <a:endParaRPr lang="en-US"/>
          </a:p>
        </p:txBody>
      </p:sp>
      <p:sp>
        <p:nvSpPr>
          <p:cNvPr id="3" name="TextBox 2"/>
          <p:cNvSpPr txBox="1"/>
          <p:nvPr/>
        </p:nvSpPr>
        <p:spPr>
          <a:xfrm>
            <a:off x="1219200" y="2133600"/>
            <a:ext cx="7315200" cy="3416320"/>
          </a:xfrm>
          <a:prstGeom prst="rect">
            <a:avLst/>
          </a:prstGeom>
          <a:noFill/>
        </p:spPr>
        <p:txBody>
          <a:bodyPr wrap="square" rtlCol="0">
            <a:spAutoFit/>
          </a:bodyPr>
          <a:lstStyle/>
          <a:p>
            <a:pPr marL="342900" indent="-342900" algn="l">
              <a:buFont typeface="Wingdings" panose="05000000000000000000" pitchFamily="2" charset="2"/>
              <a:buChar char="§"/>
            </a:pPr>
            <a:r>
              <a:rPr lang="en-GB" dirty="0" smtClean="0">
                <a:solidFill>
                  <a:schemeClr val="tx1"/>
                </a:solidFill>
              </a:rPr>
              <a:t>Description of the MJO and its impacts</a:t>
            </a:r>
          </a:p>
          <a:p>
            <a:pPr marL="342900" indent="-342900" algn="l">
              <a:buFont typeface="Wingdings" panose="05000000000000000000" pitchFamily="2" charset="2"/>
              <a:buChar char="§"/>
            </a:pPr>
            <a:endParaRPr lang="en-GB" dirty="0">
              <a:solidFill>
                <a:schemeClr val="tx1"/>
              </a:solidFill>
            </a:endParaRPr>
          </a:p>
          <a:p>
            <a:pPr marL="342900" indent="-342900" algn="l">
              <a:buFont typeface="Wingdings" panose="05000000000000000000" pitchFamily="2" charset="2"/>
              <a:buChar char="§"/>
            </a:pPr>
            <a:endParaRPr lang="en-GB" dirty="0" smtClean="0">
              <a:solidFill>
                <a:schemeClr val="tx1"/>
              </a:solidFill>
            </a:endParaRPr>
          </a:p>
          <a:p>
            <a:pPr marL="342900" indent="-342900" algn="l">
              <a:buFont typeface="Wingdings" panose="05000000000000000000" pitchFamily="2" charset="2"/>
              <a:buChar char="§"/>
            </a:pPr>
            <a:endParaRPr lang="en-GB" dirty="0">
              <a:solidFill>
                <a:schemeClr val="tx1"/>
              </a:solidFill>
            </a:endParaRPr>
          </a:p>
          <a:p>
            <a:pPr marL="342900" indent="-342900" algn="l">
              <a:buFont typeface="Wingdings" panose="05000000000000000000" pitchFamily="2" charset="2"/>
              <a:buChar char="§"/>
            </a:pPr>
            <a:r>
              <a:rPr lang="en-GB" dirty="0" smtClean="0">
                <a:solidFill>
                  <a:schemeClr val="tx1"/>
                </a:solidFill>
              </a:rPr>
              <a:t>Prediction of the MJO</a:t>
            </a:r>
          </a:p>
          <a:p>
            <a:pPr marL="342900" indent="-342900" algn="l">
              <a:buFont typeface="Wingdings" panose="05000000000000000000" pitchFamily="2" charset="2"/>
              <a:buChar char="§"/>
            </a:pPr>
            <a:endParaRPr lang="en-GB" dirty="0">
              <a:solidFill>
                <a:schemeClr val="tx1"/>
              </a:solidFill>
            </a:endParaRPr>
          </a:p>
          <a:p>
            <a:pPr marL="342900" indent="-342900" algn="l">
              <a:buFont typeface="Wingdings" panose="05000000000000000000" pitchFamily="2" charset="2"/>
              <a:buChar char="§"/>
            </a:pPr>
            <a:endParaRPr lang="en-GB" dirty="0" smtClean="0">
              <a:solidFill>
                <a:schemeClr val="tx1"/>
              </a:solidFill>
            </a:endParaRPr>
          </a:p>
          <a:p>
            <a:pPr marL="342900" indent="-342900" algn="l">
              <a:buFont typeface="Wingdings" panose="05000000000000000000" pitchFamily="2" charset="2"/>
              <a:buChar char="§"/>
            </a:pPr>
            <a:endParaRPr lang="en-GB" dirty="0">
              <a:solidFill>
                <a:schemeClr val="tx1"/>
              </a:solidFill>
            </a:endParaRPr>
          </a:p>
          <a:p>
            <a:pPr marL="342900" indent="-342900" algn="l">
              <a:buFont typeface="Wingdings" panose="05000000000000000000" pitchFamily="2" charset="2"/>
              <a:buChar char="§"/>
            </a:pPr>
            <a:r>
              <a:rPr lang="en-GB" dirty="0" smtClean="0">
                <a:solidFill>
                  <a:schemeClr val="tx1"/>
                </a:solidFill>
              </a:rPr>
              <a:t>Air-sea Interaction</a:t>
            </a:r>
            <a:endParaRPr lang="en-GB" dirty="0">
              <a:solidFill>
                <a:schemeClr val="tx1"/>
              </a:solidFill>
            </a:endParaRPr>
          </a:p>
        </p:txBody>
      </p:sp>
      <p:sp>
        <p:nvSpPr>
          <p:cNvPr id="4" name="TextBox 3"/>
          <p:cNvSpPr txBox="1"/>
          <p:nvPr/>
        </p:nvSpPr>
        <p:spPr>
          <a:xfrm>
            <a:off x="2667000" y="533400"/>
            <a:ext cx="4419600" cy="584775"/>
          </a:xfrm>
          <a:prstGeom prst="rect">
            <a:avLst/>
          </a:prstGeom>
          <a:noFill/>
        </p:spPr>
        <p:txBody>
          <a:bodyPr wrap="square" rtlCol="0">
            <a:spAutoFit/>
          </a:bodyPr>
          <a:lstStyle/>
          <a:p>
            <a:r>
              <a:rPr lang="en-GB" sz="3200" b="1" dirty="0" smtClean="0">
                <a:solidFill>
                  <a:schemeClr val="tx1"/>
                </a:solidFill>
              </a:rPr>
              <a:t>INDEX</a:t>
            </a:r>
            <a:endParaRPr lang="en-GB" sz="3200" b="1" dirty="0">
              <a:solidFill>
                <a:schemeClr val="tx1"/>
              </a:solidFill>
            </a:endParaRPr>
          </a:p>
        </p:txBody>
      </p:sp>
    </p:spTree>
    <p:extLst>
      <p:ext uri="{BB962C8B-B14F-4D97-AF65-F5344CB8AC3E}">
        <p14:creationId xmlns:p14="http://schemas.microsoft.com/office/powerpoint/2010/main" val="31902305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0780" y="-152400"/>
            <a:ext cx="7924800" cy="1143000"/>
          </a:xfrm>
        </p:spPr>
        <p:txBody>
          <a:bodyPr/>
          <a:lstStyle/>
          <a:p>
            <a:r>
              <a:rPr lang="en-AU" dirty="0" smtClean="0"/>
              <a:t>MJO </a:t>
            </a:r>
            <a:r>
              <a:rPr lang="en-AU" dirty="0" smtClean="0"/>
              <a:t>impacts on Wave height</a:t>
            </a:r>
            <a:endParaRPr lang="en-AU"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2000" y="990600"/>
            <a:ext cx="3781330" cy="5420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332114" y="2469323"/>
            <a:ext cx="2903721" cy="2523768"/>
          </a:xfrm>
          <a:prstGeom prst="rect">
            <a:avLst/>
          </a:prstGeom>
          <a:noFill/>
        </p:spPr>
        <p:txBody>
          <a:bodyPr wrap="square" rtlCol="0">
            <a:spAutoFit/>
          </a:bodyPr>
          <a:lstStyle/>
          <a:p>
            <a:r>
              <a:rPr lang="en-AU" b="0" dirty="0" smtClean="0">
                <a:solidFill>
                  <a:schemeClr val="tx1"/>
                </a:solidFill>
              </a:rPr>
              <a:t>MJO-NAO teleconnection: modulates significant wave height in NE Atlantic</a:t>
            </a:r>
          </a:p>
          <a:p>
            <a:r>
              <a:rPr lang="en-AU" sz="1400" b="0" dirty="0" smtClean="0">
                <a:solidFill>
                  <a:schemeClr val="tx1"/>
                </a:solidFill>
              </a:rPr>
              <a:t>Marshall et al. 2015</a:t>
            </a:r>
          </a:p>
        </p:txBody>
      </p:sp>
    </p:spTree>
    <p:extLst>
      <p:ext uri="{BB962C8B-B14F-4D97-AF65-F5344CB8AC3E}">
        <p14:creationId xmlns:p14="http://schemas.microsoft.com/office/powerpoint/2010/main" val="2363663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05000"/>
            <a:ext cx="7924800" cy="1143000"/>
          </a:xfrm>
        </p:spPr>
        <p:txBody>
          <a:bodyPr/>
          <a:lstStyle/>
          <a:p>
            <a:r>
              <a:rPr lang="en-GB" dirty="0" smtClean="0"/>
              <a:t>MJO Prediction</a:t>
            </a:r>
            <a:endParaRPr lang="en-GB" dirty="0"/>
          </a:p>
        </p:txBody>
      </p:sp>
      <p:sp>
        <p:nvSpPr>
          <p:cNvPr id="3" name="Slide Number Placeholder 2"/>
          <p:cNvSpPr>
            <a:spLocks noGrp="1"/>
          </p:cNvSpPr>
          <p:nvPr>
            <p:ph type="sldNum" sz="quarter" idx="10"/>
          </p:nvPr>
        </p:nvSpPr>
        <p:spPr/>
        <p:txBody>
          <a:bodyPr/>
          <a:lstStyle/>
          <a:p>
            <a:pPr>
              <a:defRPr/>
            </a:pPr>
            <a:fld id="{FBC62027-4C2B-834E-AD52-26EBE09A2B71}" type="slidenum">
              <a:rPr lang="en-US" smtClean="0"/>
              <a:pPr>
                <a:defRPr/>
              </a:pPr>
              <a:t>21</a:t>
            </a:fld>
            <a:endParaRPr lang="en-US"/>
          </a:p>
        </p:txBody>
      </p:sp>
    </p:spTree>
    <p:extLst>
      <p:ext uri="{BB962C8B-B14F-4D97-AF65-F5344CB8AC3E}">
        <p14:creationId xmlns:p14="http://schemas.microsoft.com/office/powerpoint/2010/main" val="31441978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7"/>
          <p:cNvSpPr txBox="1">
            <a:spLocks noChangeArrowheads="1"/>
          </p:cNvSpPr>
          <p:nvPr/>
        </p:nvSpPr>
        <p:spPr bwMode="auto">
          <a:xfrm>
            <a:off x="756139" y="474785"/>
            <a:ext cx="7013331"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spcBef>
                <a:spcPct val="50000"/>
              </a:spcBef>
            </a:pPr>
            <a:r>
              <a:rPr lang="en-GB" altLang="en-US" sz="2215">
                <a:solidFill>
                  <a:srgbClr val="2603FB"/>
                </a:solidFill>
              </a:rPr>
              <a:t>OLR anomalies - Forecast range: day 15</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1066800"/>
            <a:ext cx="7986346" cy="5349944"/>
          </a:xfrm>
          <a:prstGeom prst="rect">
            <a:avLst/>
          </a:prstGeom>
        </p:spPr>
      </p:pic>
    </p:spTree>
    <p:extLst>
      <p:ext uri="{BB962C8B-B14F-4D97-AF65-F5344CB8AC3E}">
        <p14:creationId xmlns:p14="http://schemas.microsoft.com/office/powerpoint/2010/main" val="1277350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914400" y="0"/>
            <a:ext cx="7924800" cy="1143000"/>
          </a:xfrm>
        </p:spPr>
        <p:txBody>
          <a:bodyPr/>
          <a:lstStyle/>
          <a:p>
            <a:r>
              <a:rPr lang="en-GB" i="1" dirty="0" smtClean="0"/>
              <a:t>MJO skill scores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100" y="990600"/>
            <a:ext cx="9448800" cy="5867400"/>
          </a:xfrm>
          <a:prstGeom prst="rect">
            <a:avLst/>
          </a:prstGeom>
        </p:spPr>
      </p:pic>
    </p:spTree>
    <p:extLst>
      <p:ext uri="{BB962C8B-B14F-4D97-AF65-F5344CB8AC3E}">
        <p14:creationId xmlns:p14="http://schemas.microsoft.com/office/powerpoint/2010/main" val="38777479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914400" y="0"/>
            <a:ext cx="7924800" cy="1143000"/>
          </a:xfrm>
        </p:spPr>
        <p:txBody>
          <a:bodyPr/>
          <a:lstStyle/>
          <a:p>
            <a:r>
              <a:rPr lang="en-GB" i="1" dirty="0" smtClean="0"/>
              <a:t>MJO amplitude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00" y="838200"/>
            <a:ext cx="10058400" cy="6172200"/>
          </a:xfrm>
          <a:prstGeom prst="rect">
            <a:avLst/>
          </a:prstGeom>
        </p:spPr>
      </p:pic>
    </p:spTree>
    <p:extLst>
      <p:ext uri="{BB962C8B-B14F-4D97-AF65-F5344CB8AC3E}">
        <p14:creationId xmlns:p14="http://schemas.microsoft.com/office/powerpoint/2010/main" val="24256217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7524159" y="6308255"/>
            <a:ext cx="1619840" cy="216000"/>
          </a:xfrm>
          <a:prstGeom prst="rect">
            <a:avLst/>
          </a:prstGeom>
        </p:spPr>
        <p:txBody>
          <a:bodyPr/>
          <a:lstStyle/>
          <a:p>
            <a:fld id="{6B3B0B0F-E794-1244-9699-107C60B9C23A}" type="slidenum">
              <a:rPr lang="en-US" smtClean="0"/>
              <a:pPr/>
              <a:t>25</a:t>
            </a:fld>
            <a:endParaRPr lang="en-US"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6528" r="6226"/>
          <a:stretch/>
        </p:blipFill>
        <p:spPr>
          <a:xfrm>
            <a:off x="314029" y="385276"/>
            <a:ext cx="8624698" cy="5676900"/>
          </a:xfrm>
          <a:prstGeom prst="rect">
            <a:avLst/>
          </a:prstGeom>
        </p:spPr>
      </p:pic>
    </p:spTree>
    <p:extLst>
      <p:ext uri="{BB962C8B-B14F-4D97-AF65-F5344CB8AC3E}">
        <p14:creationId xmlns:p14="http://schemas.microsoft.com/office/powerpoint/2010/main" val="4422586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7524159" y="6308255"/>
            <a:ext cx="1619840" cy="216000"/>
          </a:xfrm>
          <a:prstGeom prst="rect">
            <a:avLst/>
          </a:prstGeom>
        </p:spPr>
        <p:txBody>
          <a:bodyPr/>
          <a:lstStyle/>
          <a:p>
            <a:fld id="{6B3B0B0F-E794-1244-9699-107C60B9C23A}" type="slidenum">
              <a:rPr lang="en-US" smtClean="0"/>
              <a:pPr/>
              <a:t>26</a:t>
            </a:fld>
            <a:endParaRPr lang="en-US" dirty="0"/>
          </a:p>
        </p:txBody>
      </p:sp>
      <p:sp>
        <p:nvSpPr>
          <p:cNvPr id="2" name="TextBox 1"/>
          <p:cNvSpPr txBox="1"/>
          <p:nvPr/>
        </p:nvSpPr>
        <p:spPr>
          <a:xfrm>
            <a:off x="2369535" y="77357"/>
            <a:ext cx="6531429" cy="369332"/>
          </a:xfrm>
          <a:prstGeom prst="rect">
            <a:avLst/>
          </a:prstGeom>
          <a:noFill/>
        </p:spPr>
        <p:txBody>
          <a:bodyPr wrap="square" rtlCol="0">
            <a:spAutoFit/>
          </a:bodyPr>
          <a:lstStyle/>
          <a:p>
            <a:r>
              <a:rPr lang="en-GB" dirty="0" smtClean="0"/>
              <a:t>Amplitude error relative  to ERA Interim</a:t>
            </a:r>
            <a:endParaRPr lang="en-GB"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11415" b="-11415"/>
          <a:stretch/>
        </p:blipFill>
        <p:spPr>
          <a:xfrm>
            <a:off x="314029" y="631355"/>
            <a:ext cx="9042242" cy="5676900"/>
          </a:xfrm>
          <a:prstGeom prst="rect">
            <a:avLst/>
          </a:prstGeom>
        </p:spPr>
      </p:pic>
    </p:spTree>
    <p:extLst>
      <p:ext uri="{BB962C8B-B14F-4D97-AF65-F5344CB8AC3E}">
        <p14:creationId xmlns:p14="http://schemas.microsoft.com/office/powerpoint/2010/main" val="32686236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7524159" y="6308255"/>
            <a:ext cx="1619840" cy="216000"/>
          </a:xfrm>
          <a:prstGeom prst="rect">
            <a:avLst/>
          </a:prstGeom>
        </p:spPr>
        <p:txBody>
          <a:bodyPr/>
          <a:lstStyle/>
          <a:p>
            <a:fld id="{6B3B0B0F-E794-1244-9699-107C60B9C23A}" type="slidenum">
              <a:rPr lang="en-US" smtClean="0"/>
              <a:pPr/>
              <a:t>27</a:t>
            </a:fld>
            <a:endParaRPr lang="en-US" dirty="0"/>
          </a:p>
        </p:txBody>
      </p:sp>
      <p:sp>
        <p:nvSpPr>
          <p:cNvPr id="6" name="TextBox 5"/>
          <p:cNvSpPr txBox="1"/>
          <p:nvPr/>
        </p:nvSpPr>
        <p:spPr>
          <a:xfrm>
            <a:off x="1671279" y="216932"/>
            <a:ext cx="6053823" cy="461665"/>
          </a:xfrm>
          <a:prstGeom prst="rect">
            <a:avLst/>
          </a:prstGeom>
          <a:noFill/>
        </p:spPr>
        <p:txBody>
          <a:bodyPr wrap="square" rtlCol="0">
            <a:spAutoFit/>
          </a:bodyPr>
          <a:lstStyle/>
          <a:p>
            <a:pPr algn="ctr"/>
            <a:r>
              <a:rPr lang="en-GB" b="1" dirty="0" smtClean="0"/>
              <a:t>Spread/RMS error relationship - 2015</a:t>
            </a:r>
          </a:p>
        </p:txBody>
      </p:sp>
      <p:sp>
        <p:nvSpPr>
          <p:cNvPr id="3" name="TextBox 2"/>
          <p:cNvSpPr txBox="1"/>
          <p:nvPr/>
        </p:nvSpPr>
        <p:spPr>
          <a:xfrm>
            <a:off x="3280238" y="1326215"/>
            <a:ext cx="3020785" cy="461665"/>
          </a:xfrm>
          <a:prstGeom prst="rect">
            <a:avLst/>
          </a:prstGeom>
          <a:noFill/>
        </p:spPr>
        <p:txBody>
          <a:bodyPr wrap="square" rtlCol="0">
            <a:spAutoFit/>
          </a:bodyPr>
          <a:lstStyle/>
          <a:p>
            <a:r>
              <a:rPr lang="en-GB" b="1" dirty="0" smtClean="0">
                <a:solidFill>
                  <a:schemeClr val="tx1"/>
                </a:solidFill>
              </a:rPr>
              <a:t>BoM</a:t>
            </a:r>
            <a:endParaRPr lang="en-GB" b="1" dirty="0">
              <a:solidFill>
                <a:schemeClr val="tx1"/>
              </a:solidFill>
            </a:endParaRPr>
          </a:p>
        </p:txBody>
      </p:sp>
      <p:sp>
        <p:nvSpPr>
          <p:cNvPr id="9" name="TextBox 8"/>
          <p:cNvSpPr txBox="1"/>
          <p:nvPr/>
        </p:nvSpPr>
        <p:spPr>
          <a:xfrm>
            <a:off x="210297" y="1326215"/>
            <a:ext cx="3020785" cy="461665"/>
          </a:xfrm>
          <a:prstGeom prst="rect">
            <a:avLst/>
          </a:prstGeom>
          <a:noFill/>
        </p:spPr>
        <p:txBody>
          <a:bodyPr wrap="square" rtlCol="0">
            <a:spAutoFit/>
          </a:bodyPr>
          <a:lstStyle/>
          <a:p>
            <a:r>
              <a:rPr lang="en-GB" b="1" dirty="0" smtClean="0">
                <a:solidFill>
                  <a:schemeClr val="tx1"/>
                </a:solidFill>
              </a:rPr>
              <a:t>ECMWF  </a:t>
            </a:r>
            <a:r>
              <a:rPr lang="en-GB" b="1" dirty="0" smtClean="0"/>
              <a:t>  </a:t>
            </a:r>
            <a:endParaRPr lang="en-GB" b="1" dirty="0"/>
          </a:p>
        </p:txBody>
      </p:sp>
      <p:pic>
        <p:nvPicPr>
          <p:cNvPr id="10" name="Picture 9"/>
          <p:cNvPicPr>
            <a:picLocks noChangeAspect="1"/>
          </p:cNvPicPr>
          <p:nvPr/>
        </p:nvPicPr>
        <p:blipFill rotWithShape="1">
          <a:blip r:embed="rId3" cstate="email">
            <a:extLst>
              <a:ext uri="{28A0092B-C50C-407E-A947-70E740481C1C}">
                <a14:useLocalDpi xmlns:a14="http://schemas.microsoft.com/office/drawing/2010/main" val="0"/>
              </a:ext>
            </a:extLst>
          </a:blip>
          <a:srcRect t="12182" b="2542"/>
          <a:stretch/>
        </p:blipFill>
        <p:spPr>
          <a:xfrm>
            <a:off x="0" y="1983117"/>
            <a:ext cx="3231082" cy="2764166"/>
          </a:xfrm>
          <a:prstGeom prst="rect">
            <a:avLst/>
          </a:prstGeom>
        </p:spPr>
      </p:pic>
      <p:pic>
        <p:nvPicPr>
          <p:cNvPr id="2" name="Picture 1"/>
          <p:cNvPicPr>
            <a:picLocks noChangeAspect="1"/>
          </p:cNvPicPr>
          <p:nvPr/>
        </p:nvPicPr>
        <p:blipFill rotWithShape="1">
          <a:blip r:embed="rId4" cstate="email">
            <a:extLst>
              <a:ext uri="{28A0092B-C50C-407E-A947-70E740481C1C}">
                <a14:useLocalDpi xmlns:a14="http://schemas.microsoft.com/office/drawing/2010/main" val="0"/>
              </a:ext>
            </a:extLst>
          </a:blip>
          <a:srcRect l="5834" t="13318" r="4390" b="2976"/>
          <a:stretch/>
        </p:blipFill>
        <p:spPr>
          <a:xfrm>
            <a:off x="3164905" y="2080756"/>
            <a:ext cx="2952612" cy="2685577"/>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040283" y="1749780"/>
            <a:ext cx="3103717" cy="2959403"/>
          </a:xfrm>
          <a:prstGeom prst="rect">
            <a:avLst/>
          </a:prstGeom>
        </p:spPr>
      </p:pic>
      <p:sp>
        <p:nvSpPr>
          <p:cNvPr id="11" name="TextBox 10"/>
          <p:cNvSpPr txBox="1"/>
          <p:nvPr/>
        </p:nvSpPr>
        <p:spPr>
          <a:xfrm>
            <a:off x="6123214" y="1326216"/>
            <a:ext cx="3020785" cy="461665"/>
          </a:xfrm>
          <a:prstGeom prst="rect">
            <a:avLst/>
          </a:prstGeom>
          <a:noFill/>
        </p:spPr>
        <p:txBody>
          <a:bodyPr wrap="square" rtlCol="0">
            <a:spAutoFit/>
          </a:bodyPr>
          <a:lstStyle/>
          <a:p>
            <a:r>
              <a:rPr lang="en-GB" b="1" dirty="0" smtClean="0">
                <a:solidFill>
                  <a:schemeClr val="tx1"/>
                </a:solidFill>
              </a:rPr>
              <a:t>NCEP</a:t>
            </a:r>
            <a:endParaRPr lang="en-GB" b="1" dirty="0">
              <a:solidFill>
                <a:schemeClr val="tx1"/>
              </a:solidFill>
            </a:endParaRPr>
          </a:p>
        </p:txBody>
      </p:sp>
    </p:spTree>
    <p:extLst>
      <p:ext uri="{BB962C8B-B14F-4D97-AF65-F5344CB8AC3E}">
        <p14:creationId xmlns:p14="http://schemas.microsoft.com/office/powerpoint/2010/main" val="22142871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80096"/>
            <a:ext cx="8749145" cy="6182591"/>
          </a:xfrm>
          <a:prstGeom prst="rect">
            <a:avLst/>
          </a:prstGeom>
        </p:spPr>
      </p:pic>
      <p:sp>
        <p:nvSpPr>
          <p:cNvPr id="3" name="TextBox 2"/>
          <p:cNvSpPr txBox="1"/>
          <p:nvPr/>
        </p:nvSpPr>
        <p:spPr>
          <a:xfrm>
            <a:off x="820615" y="5908431"/>
            <a:ext cx="6213231" cy="461665"/>
          </a:xfrm>
          <a:prstGeom prst="rect">
            <a:avLst/>
          </a:prstGeom>
          <a:noFill/>
        </p:spPr>
        <p:txBody>
          <a:bodyPr wrap="square" rtlCol="0">
            <a:spAutoFit/>
          </a:bodyPr>
          <a:lstStyle/>
          <a:p>
            <a:r>
              <a:rPr lang="en-GB" dirty="0" smtClean="0"/>
              <a:t>Year Of Maritime Continent - 2017</a:t>
            </a:r>
            <a:endParaRPr lang="en-GB" dirty="0"/>
          </a:p>
        </p:txBody>
      </p:sp>
    </p:spTree>
    <p:extLst>
      <p:ext uri="{BB962C8B-B14F-4D97-AF65-F5344CB8AC3E}">
        <p14:creationId xmlns:p14="http://schemas.microsoft.com/office/powerpoint/2010/main" val="37196640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304800"/>
            <a:ext cx="7924800" cy="1143000"/>
          </a:xfrm>
        </p:spPr>
        <p:txBody>
          <a:bodyPr/>
          <a:lstStyle/>
          <a:p>
            <a:r>
              <a:rPr lang="en-GB" sz="2800" i="1" dirty="0" smtClean="0"/>
              <a:t>Impact of the MJO on precipitation</a:t>
            </a:r>
          </a:p>
        </p:txBody>
      </p:sp>
      <p:sp>
        <p:nvSpPr>
          <p:cNvPr id="39939" name="Text Box 4"/>
          <p:cNvSpPr txBox="1">
            <a:spLocks noChangeArrowheads="1"/>
          </p:cNvSpPr>
          <p:nvPr/>
        </p:nvSpPr>
        <p:spPr bwMode="auto">
          <a:xfrm>
            <a:off x="3283928" y="457200"/>
            <a:ext cx="257468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dirty="0"/>
              <a:t>JJA</a:t>
            </a:r>
          </a:p>
        </p:txBody>
      </p:sp>
      <p:pic>
        <p:nvPicPr>
          <p:cNvPr id="39940" name="Picture 5" descr="FigP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1000" y="838200"/>
            <a:ext cx="81534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59366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611066" y="1314450"/>
            <a:ext cx="7492511" cy="4699000"/>
          </a:xfrm>
          <a:prstGeom prst="rect">
            <a:avLst/>
          </a:prstGeom>
          <a:solidFill>
            <a:schemeClr val="bg1"/>
          </a:solidFill>
          <a:ln w="12700">
            <a:solidFill>
              <a:schemeClr val="tx1"/>
            </a:solidFill>
            <a:miter lim="800000"/>
            <a:headEnd/>
            <a:tailEnd/>
          </a:ln>
          <a:effectLst>
            <a:outerShdw dist="107763" dir="18900000" algn="ctr" rotWithShape="0">
              <a:schemeClr val="bg2"/>
            </a:outerShdw>
          </a:effectLst>
        </p:spPr>
        <p:txBody>
          <a:bodyPr wrap="none" anchor="ctr"/>
          <a:lstStyle/>
          <a:p>
            <a:endParaRPr lang="en-US"/>
          </a:p>
        </p:txBody>
      </p:sp>
      <p:pic>
        <p:nvPicPr>
          <p:cNvPr id="11267" name="Picture 4" descr="dummy"/>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40423" y="1493838"/>
            <a:ext cx="3266343" cy="295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5" descr="dummy"/>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787412" y="1484313"/>
            <a:ext cx="3204796" cy="426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 Box 6"/>
          <p:cNvSpPr txBox="1">
            <a:spLocks noChangeArrowheads="1"/>
          </p:cNvSpPr>
          <p:nvPr/>
        </p:nvSpPr>
        <p:spPr bwMode="auto">
          <a:xfrm>
            <a:off x="3072912" y="6230938"/>
            <a:ext cx="3429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spcBef>
                <a:spcPct val="50000"/>
              </a:spcBef>
            </a:pPr>
            <a:r>
              <a:rPr lang="en-GB" sz="1600" dirty="0">
                <a:latin typeface="Helvetica" pitchFamily="34" charset="0"/>
              </a:rPr>
              <a:t>From Madden and Julian (1972)</a:t>
            </a:r>
          </a:p>
        </p:txBody>
      </p:sp>
      <p:sp>
        <p:nvSpPr>
          <p:cNvPr id="11270" name="Text Box 7"/>
          <p:cNvSpPr txBox="1">
            <a:spLocks noChangeArrowheads="1"/>
          </p:cNvSpPr>
          <p:nvPr/>
        </p:nvSpPr>
        <p:spPr bwMode="auto">
          <a:xfrm>
            <a:off x="252047" y="188913"/>
            <a:ext cx="7769469"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3200" b="0" i="1" dirty="0">
                <a:solidFill>
                  <a:schemeClr val="accent2"/>
                </a:solidFill>
              </a:rPr>
              <a:t>The Madden-Julian Oscillation (MJO)</a:t>
            </a:r>
          </a:p>
        </p:txBody>
      </p:sp>
      <p:pic>
        <p:nvPicPr>
          <p:cNvPr id="7" name="Picture 6"/>
          <p:cNvPicPr>
            <a:picLocks noChangeAspect="1"/>
          </p:cNvPicPr>
          <p:nvPr/>
        </p:nvPicPr>
        <p:blipFill>
          <a:blip r:embed="rId5"/>
          <a:stretch>
            <a:fillRect/>
          </a:stretch>
        </p:blipFill>
        <p:spPr>
          <a:xfrm>
            <a:off x="250581" y="4868863"/>
            <a:ext cx="2339811" cy="1752600"/>
          </a:xfrm>
          <a:prstGeom prst="rect">
            <a:avLst/>
          </a:prstGeom>
        </p:spPr>
      </p:pic>
    </p:spTree>
    <p:extLst>
      <p:ext uri="{BB962C8B-B14F-4D97-AF65-F5344CB8AC3E}">
        <p14:creationId xmlns:p14="http://schemas.microsoft.com/office/powerpoint/2010/main" val="18895213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6434" name="Rectangle 2"/>
          <p:cNvSpPr>
            <a:spLocks noGrp="1" noChangeArrowheads="1"/>
          </p:cNvSpPr>
          <p:nvPr>
            <p:ph type="title"/>
          </p:nvPr>
        </p:nvSpPr>
        <p:spPr>
          <a:xfrm>
            <a:off x="-15387" y="0"/>
            <a:ext cx="9585081" cy="609600"/>
          </a:xfrm>
        </p:spPr>
        <p:txBody>
          <a:bodyPr/>
          <a:lstStyle/>
          <a:p>
            <a:pPr>
              <a:defRPr/>
            </a:pPr>
            <a:r>
              <a:rPr lang="en-GB" sz="3020" i="1" dirty="0" smtClean="0"/>
              <a:t>Impact on Tropical Cyclone Density (Summer)</a:t>
            </a:r>
          </a:p>
        </p:txBody>
      </p:sp>
      <p:sp>
        <p:nvSpPr>
          <p:cNvPr id="22531" name="TextBox 7"/>
          <p:cNvSpPr txBox="1">
            <a:spLocks noChangeArrowheads="1"/>
          </p:cNvSpPr>
          <p:nvPr/>
        </p:nvSpPr>
        <p:spPr bwMode="auto">
          <a:xfrm>
            <a:off x="5597769" y="6167437"/>
            <a:ext cx="3159369"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dirty="0" err="1"/>
              <a:t>Vitart</a:t>
            </a:r>
            <a:r>
              <a:rPr lang="en-GB" dirty="0"/>
              <a:t>, GRL 2009</a:t>
            </a:r>
          </a:p>
        </p:txBody>
      </p:sp>
      <p:pic>
        <p:nvPicPr>
          <p:cNvPr id="22532" name="Picture 5" descr="2009GL039089.col.3.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685801"/>
            <a:ext cx="8839200" cy="5446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93689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0" y="0"/>
            <a:ext cx="9576289" cy="1143000"/>
          </a:xfrm>
        </p:spPr>
        <p:txBody>
          <a:bodyPr/>
          <a:lstStyle/>
          <a:p>
            <a:r>
              <a:rPr lang="en-GB" sz="2800" dirty="0" smtClean="0"/>
              <a:t>Impact of the MJO on the N. </a:t>
            </a:r>
            <a:r>
              <a:rPr lang="en-GB" sz="2800" dirty="0" err="1" smtClean="0"/>
              <a:t>Extratropics</a:t>
            </a:r>
            <a:endParaRPr lang="en-GB" sz="2800" dirty="0" smtClean="0"/>
          </a:p>
        </p:txBody>
      </p:sp>
      <p:pic>
        <p:nvPicPr>
          <p:cNvPr id="41987" name="Picture 3" descr="Z500.QUA3.2002.ps"/>
          <p:cNvPicPr>
            <a:picLocks noChangeAspect="1"/>
          </p:cNvPicPr>
          <p:nvPr/>
        </p:nvPicPr>
        <p:blipFill>
          <a:blip r:embed="rId3" cstate="email">
            <a:extLst>
              <a:ext uri="{28A0092B-C50C-407E-A947-70E740481C1C}">
                <a14:useLocalDpi xmlns:a14="http://schemas.microsoft.com/office/drawing/2010/main" val="0"/>
              </a:ext>
            </a:extLst>
          </a:blip>
          <a:srcRect l="4108" t="-1195"/>
          <a:stretch>
            <a:fillRect/>
          </a:stretch>
        </p:blipFill>
        <p:spPr bwMode="auto">
          <a:xfrm rot="5400000">
            <a:off x="143059" y="2313660"/>
            <a:ext cx="2738438" cy="266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Picture 4" descr="Z500.QUA3.2012.ps"/>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rot="10800000">
            <a:off x="3420208" y="2276475"/>
            <a:ext cx="2592266"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Box 5"/>
          <p:cNvSpPr txBox="1">
            <a:spLocks noChangeArrowheads="1"/>
          </p:cNvSpPr>
          <p:nvPr/>
        </p:nvSpPr>
        <p:spPr bwMode="auto">
          <a:xfrm>
            <a:off x="293077" y="1403350"/>
            <a:ext cx="2880946"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t>2002  MOFC hindcasts</a:t>
            </a:r>
          </a:p>
        </p:txBody>
      </p:sp>
      <p:sp>
        <p:nvSpPr>
          <p:cNvPr id="41990" name="TextBox 6"/>
          <p:cNvSpPr txBox="1">
            <a:spLocks noChangeArrowheads="1"/>
          </p:cNvSpPr>
          <p:nvPr/>
        </p:nvSpPr>
        <p:spPr bwMode="auto">
          <a:xfrm>
            <a:off x="3408485" y="1403350"/>
            <a:ext cx="2880946"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t>2012  MOFC hindcasts</a:t>
            </a:r>
          </a:p>
        </p:txBody>
      </p:sp>
      <p:pic>
        <p:nvPicPr>
          <p:cNvPr id="41991" name="Picture 8" descr="Z500.QUA3.OBS.ps"/>
          <p:cNvPicPr>
            <a:picLocks noChangeAspect="1"/>
          </p:cNvPicPr>
          <p:nvPr/>
        </p:nvPicPr>
        <p:blipFill>
          <a:blip r:embed="rId5" cstate="email">
            <a:extLst>
              <a:ext uri="{28A0092B-C50C-407E-A947-70E740481C1C}">
                <a14:useLocalDpi xmlns:a14="http://schemas.microsoft.com/office/drawing/2010/main" val="0"/>
              </a:ext>
            </a:extLst>
          </a:blip>
          <a:srcRect t="2867"/>
          <a:stretch>
            <a:fillRect/>
          </a:stretch>
        </p:blipFill>
        <p:spPr bwMode="auto">
          <a:xfrm>
            <a:off x="6299689" y="2243138"/>
            <a:ext cx="2592265" cy="277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2" name="TextBox 9"/>
          <p:cNvSpPr txBox="1">
            <a:spLocks noChangeArrowheads="1"/>
          </p:cNvSpPr>
          <p:nvPr/>
        </p:nvSpPr>
        <p:spPr bwMode="auto">
          <a:xfrm>
            <a:off x="6263054" y="1584326"/>
            <a:ext cx="2880946"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t>ERA Interim</a:t>
            </a:r>
          </a:p>
        </p:txBody>
      </p:sp>
    </p:spTree>
    <p:extLst>
      <p:ext uri="{BB962C8B-B14F-4D97-AF65-F5344CB8AC3E}">
        <p14:creationId xmlns:p14="http://schemas.microsoft.com/office/powerpoint/2010/main" val="42735945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49166" y="407377"/>
            <a:ext cx="8742485" cy="562708"/>
          </a:xfrm>
        </p:spPr>
        <p:txBody>
          <a:bodyPr/>
          <a:lstStyle/>
          <a:p>
            <a:r>
              <a:rPr lang="en-GB" altLang="en-US" smtClean="0">
                <a:solidFill>
                  <a:srgbClr val="2603FB"/>
                </a:solidFill>
              </a:rPr>
              <a:t>Weather Regimes : Impact of MJO on NAO+</a:t>
            </a:r>
          </a:p>
        </p:txBody>
      </p:sp>
      <p:pic>
        <p:nvPicPr>
          <p:cNvPr id="38915" name="Picture 8" descr="Fig2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82920" y="1226528"/>
            <a:ext cx="6978162" cy="4932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95105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19"/>
          <p:cNvSpPr txBox="1">
            <a:spLocks noChangeArrowheads="1"/>
          </p:cNvSpPr>
          <p:nvPr/>
        </p:nvSpPr>
        <p:spPr bwMode="auto">
          <a:xfrm>
            <a:off x="1084384" y="1295401"/>
            <a:ext cx="2913185" cy="31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1477" b="0"/>
              <a:t>Phase3+10 days</a:t>
            </a:r>
          </a:p>
        </p:txBody>
      </p:sp>
      <p:pic>
        <p:nvPicPr>
          <p:cNvPr id="39939" name="Picture 15" descr="toto.ps"/>
          <p:cNvPicPr>
            <a:picLocks noChangeAspect="1"/>
          </p:cNvPicPr>
          <p:nvPr/>
        </p:nvPicPr>
        <p:blipFill>
          <a:blip r:embed="rId3">
            <a:extLst>
              <a:ext uri="{28A0092B-C50C-407E-A947-70E740481C1C}">
                <a14:useLocalDpi xmlns:a14="http://schemas.microsoft.com/office/drawing/2010/main" val="0"/>
              </a:ext>
            </a:extLst>
          </a:blip>
          <a:srcRect b="3304"/>
          <a:stretch>
            <a:fillRect/>
          </a:stretch>
        </p:blipFill>
        <p:spPr bwMode="auto">
          <a:xfrm>
            <a:off x="304800" y="1172308"/>
            <a:ext cx="8206154" cy="324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Rectangle 2"/>
          <p:cNvSpPr>
            <a:spLocks noGrp="1" noChangeArrowheads="1"/>
          </p:cNvSpPr>
          <p:nvPr>
            <p:ph type="title"/>
          </p:nvPr>
        </p:nvSpPr>
        <p:spPr/>
        <p:txBody>
          <a:bodyPr/>
          <a:lstStyle/>
          <a:p>
            <a:r>
              <a:rPr lang="en-GB" altLang="en-US" smtClean="0">
                <a:solidFill>
                  <a:srgbClr val="2603FB"/>
                </a:solidFill>
              </a:rPr>
              <a:t>Impact on weather regimes in hindcasts</a:t>
            </a:r>
          </a:p>
        </p:txBody>
      </p:sp>
      <p:pic>
        <p:nvPicPr>
          <p:cNvPr id="39941" name="Picture 6" descr="nature07286-f1.0.jpg"/>
          <p:cNvPicPr>
            <a:picLocks noChangeAspect="1"/>
          </p:cNvPicPr>
          <p:nvPr/>
        </p:nvPicPr>
        <p:blipFill>
          <a:blip r:embed="rId4">
            <a:extLst>
              <a:ext uri="{28A0092B-C50C-407E-A947-70E740481C1C}">
                <a14:useLocalDpi xmlns:a14="http://schemas.microsoft.com/office/drawing/2010/main" val="0"/>
              </a:ext>
            </a:extLst>
          </a:blip>
          <a:srcRect b="76990"/>
          <a:stretch>
            <a:fillRect/>
          </a:stretch>
        </p:blipFill>
        <p:spPr bwMode="auto">
          <a:xfrm>
            <a:off x="1617785" y="5152292"/>
            <a:ext cx="1545981"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Picture 7" descr="nature07286-f1.0.jpg"/>
          <p:cNvPicPr>
            <a:picLocks noChangeAspect="1"/>
          </p:cNvPicPr>
          <p:nvPr/>
        </p:nvPicPr>
        <p:blipFill>
          <a:blip r:embed="rId5" cstate="email">
            <a:extLst>
              <a:ext uri="{28A0092B-C50C-407E-A947-70E740481C1C}">
                <a14:useLocalDpi xmlns:a14="http://schemas.microsoft.com/office/drawing/2010/main" val="0"/>
              </a:ext>
            </a:extLst>
          </a:blip>
          <a:srcRect t="24496" b="52493"/>
          <a:stretch>
            <a:fillRect/>
          </a:stretch>
        </p:blipFill>
        <p:spPr bwMode="auto">
          <a:xfrm>
            <a:off x="3382108" y="5193323"/>
            <a:ext cx="1271954" cy="970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8" descr="nature07286-f1.0.jpg"/>
          <p:cNvPicPr>
            <a:picLocks noChangeAspect="1"/>
          </p:cNvPicPr>
          <p:nvPr/>
        </p:nvPicPr>
        <p:blipFill>
          <a:blip r:embed="rId4">
            <a:extLst>
              <a:ext uri="{28A0092B-C50C-407E-A947-70E740481C1C}">
                <a14:useLocalDpi xmlns:a14="http://schemas.microsoft.com/office/drawing/2010/main" val="0"/>
              </a:ext>
            </a:extLst>
          </a:blip>
          <a:srcRect t="47244" b="27995"/>
          <a:stretch>
            <a:fillRect/>
          </a:stretch>
        </p:blipFill>
        <p:spPr bwMode="auto">
          <a:xfrm>
            <a:off x="4859216" y="5070231"/>
            <a:ext cx="1559169" cy="115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Picture 9" descr="nature07286-f1.0.jpg"/>
          <p:cNvPicPr>
            <a:picLocks noChangeAspect="1"/>
          </p:cNvPicPr>
          <p:nvPr/>
        </p:nvPicPr>
        <p:blipFill>
          <a:blip r:embed="rId4">
            <a:extLst>
              <a:ext uri="{28A0092B-C50C-407E-A947-70E740481C1C}">
                <a14:useLocalDpi xmlns:a14="http://schemas.microsoft.com/office/drawing/2010/main" val="0"/>
              </a:ext>
            </a:extLst>
          </a:blip>
          <a:srcRect t="71741" b="5249"/>
          <a:stretch>
            <a:fillRect/>
          </a:stretch>
        </p:blipFill>
        <p:spPr bwMode="auto">
          <a:xfrm>
            <a:off x="6500446" y="5061439"/>
            <a:ext cx="1559169" cy="1075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5" name="Picture 10" descr="nature07286-f1.0.jpg"/>
          <p:cNvPicPr>
            <a:picLocks noChangeAspect="1"/>
          </p:cNvPicPr>
          <p:nvPr/>
        </p:nvPicPr>
        <p:blipFill>
          <a:blip r:embed="rId4">
            <a:extLst>
              <a:ext uri="{28A0092B-C50C-407E-A947-70E740481C1C}">
                <a14:useLocalDpi xmlns:a14="http://schemas.microsoft.com/office/drawing/2010/main" val="0"/>
              </a:ext>
            </a:extLst>
          </a:blip>
          <a:srcRect t="96239"/>
          <a:stretch>
            <a:fillRect/>
          </a:stretch>
        </p:blipFill>
        <p:spPr bwMode="auto">
          <a:xfrm>
            <a:off x="1" y="5849816"/>
            <a:ext cx="1737946" cy="19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6" name="TextBox 11"/>
          <p:cNvSpPr txBox="1">
            <a:spLocks noChangeArrowheads="1"/>
          </p:cNvSpPr>
          <p:nvPr/>
        </p:nvSpPr>
        <p:spPr bwMode="auto">
          <a:xfrm>
            <a:off x="1617784" y="4413739"/>
            <a:ext cx="1682262"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2215"/>
              <a:t>NAO-</a:t>
            </a:r>
          </a:p>
        </p:txBody>
      </p:sp>
      <p:sp>
        <p:nvSpPr>
          <p:cNvPr id="39947" name="TextBox 12"/>
          <p:cNvSpPr txBox="1">
            <a:spLocks noChangeArrowheads="1"/>
          </p:cNvSpPr>
          <p:nvPr/>
        </p:nvSpPr>
        <p:spPr bwMode="auto">
          <a:xfrm>
            <a:off x="3176954" y="4372708"/>
            <a:ext cx="1682262"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2215"/>
              <a:t>NAO+</a:t>
            </a:r>
          </a:p>
        </p:txBody>
      </p:sp>
      <p:sp>
        <p:nvSpPr>
          <p:cNvPr id="39948" name="TextBox 13"/>
          <p:cNvSpPr txBox="1">
            <a:spLocks noChangeArrowheads="1"/>
          </p:cNvSpPr>
          <p:nvPr/>
        </p:nvSpPr>
        <p:spPr bwMode="auto">
          <a:xfrm>
            <a:off x="4736123" y="4385897"/>
            <a:ext cx="1682262" cy="77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2215"/>
              <a:t>Atlantic ridge</a:t>
            </a:r>
          </a:p>
        </p:txBody>
      </p:sp>
      <p:sp>
        <p:nvSpPr>
          <p:cNvPr id="39949" name="TextBox 14"/>
          <p:cNvSpPr txBox="1">
            <a:spLocks noChangeArrowheads="1"/>
          </p:cNvSpPr>
          <p:nvPr/>
        </p:nvSpPr>
        <p:spPr bwMode="auto">
          <a:xfrm>
            <a:off x="5967046" y="4385897"/>
            <a:ext cx="2684585" cy="77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2215"/>
              <a:t>Scandinavian blocking</a:t>
            </a:r>
          </a:p>
        </p:txBody>
      </p:sp>
      <p:cxnSp>
        <p:nvCxnSpPr>
          <p:cNvPr id="39950" name="Straight Connector 17"/>
          <p:cNvCxnSpPr>
            <a:cxnSpLocks noChangeShapeType="1"/>
          </p:cNvCxnSpPr>
          <p:nvPr/>
        </p:nvCxnSpPr>
        <p:spPr bwMode="auto">
          <a:xfrm>
            <a:off x="1043354" y="2813538"/>
            <a:ext cx="738553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39951" name="Rectangle 18"/>
          <p:cNvSpPr>
            <a:spLocks noChangeArrowheads="1"/>
          </p:cNvSpPr>
          <p:nvPr/>
        </p:nvSpPr>
        <p:spPr bwMode="auto">
          <a:xfrm>
            <a:off x="1084384" y="1295400"/>
            <a:ext cx="615462" cy="287215"/>
          </a:xfrm>
          <a:prstGeom prst="rect">
            <a:avLst/>
          </a:prstGeom>
          <a:solidFill>
            <a:srgbClr val="FF0000"/>
          </a:solidFill>
          <a:ln w="12700" algn="ctr">
            <a:solidFill>
              <a:schemeClr val="tx1"/>
            </a:solidFill>
            <a:round/>
            <a:headEnd/>
            <a:tailEnd/>
          </a:ln>
        </p:spPr>
        <p:txBody>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endParaRPr lang="en-US" altLang="en-US" sz="2215"/>
          </a:p>
        </p:txBody>
      </p:sp>
      <p:sp>
        <p:nvSpPr>
          <p:cNvPr id="39952" name="TextBox 20"/>
          <p:cNvSpPr txBox="1">
            <a:spLocks noChangeArrowheads="1"/>
          </p:cNvSpPr>
          <p:nvPr/>
        </p:nvSpPr>
        <p:spPr bwMode="auto">
          <a:xfrm>
            <a:off x="5884984" y="1295401"/>
            <a:ext cx="2913185" cy="31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1477" b="0"/>
              <a:t>Phase6+10 days</a:t>
            </a:r>
          </a:p>
        </p:txBody>
      </p:sp>
      <p:sp>
        <p:nvSpPr>
          <p:cNvPr id="22" name="Rectangle 21"/>
          <p:cNvSpPr/>
          <p:nvPr/>
        </p:nvSpPr>
        <p:spPr bwMode="auto">
          <a:xfrm>
            <a:off x="5802923" y="1295400"/>
            <a:ext cx="615462" cy="287215"/>
          </a:xfrm>
          <a:prstGeom prst="rect">
            <a:avLst/>
          </a:prstGeom>
          <a:solidFill>
            <a:srgbClr val="1616FA"/>
          </a:solidFill>
          <a:ln w="12700" cap="flat" cmpd="sng" algn="ctr">
            <a:solidFill>
              <a:schemeClr val="tx1"/>
            </a:solidFill>
            <a:prstDash val="solid"/>
            <a:round/>
            <a:headEnd type="none" w="med" len="med"/>
            <a:tailEnd type="none" w="med" len="med"/>
          </a:ln>
          <a:effectLst/>
        </p:spPr>
        <p:txBody>
          <a:bodyPr/>
          <a:lstStyle/>
          <a:p>
            <a:pPr>
              <a:defRPr/>
            </a:pPr>
            <a:endParaRPr lang="en-GB" sz="2215"/>
          </a:p>
        </p:txBody>
      </p:sp>
    </p:spTree>
    <p:extLst>
      <p:ext uri="{BB962C8B-B14F-4D97-AF65-F5344CB8AC3E}">
        <p14:creationId xmlns:p14="http://schemas.microsoft.com/office/powerpoint/2010/main" val="32285361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152400" y="165807"/>
            <a:ext cx="8458200" cy="1143000"/>
          </a:xfrm>
        </p:spPr>
        <p:txBody>
          <a:bodyPr/>
          <a:lstStyle/>
          <a:p>
            <a:r>
              <a:rPr lang="en-GB" altLang="en-US" dirty="0" smtClean="0"/>
              <a:t> </a:t>
            </a:r>
            <a:r>
              <a:rPr lang="en-GB" altLang="en-US" sz="3200" dirty="0" smtClean="0">
                <a:solidFill>
                  <a:srgbClr val="2603FB"/>
                </a:solidFill>
              </a:rPr>
              <a:t>T850 anomalies – NDJFM 1989-2008</a:t>
            </a:r>
          </a:p>
        </p:txBody>
      </p:sp>
      <p:grpSp>
        <p:nvGrpSpPr>
          <p:cNvPr id="40963" name="Group 12"/>
          <p:cNvGrpSpPr>
            <a:grpSpLocks/>
          </p:cNvGrpSpPr>
          <p:nvPr/>
        </p:nvGrpSpPr>
        <p:grpSpPr bwMode="auto">
          <a:xfrm>
            <a:off x="-187569" y="1320312"/>
            <a:ext cx="9067800" cy="4119196"/>
            <a:chOff x="285750" y="1144588"/>
            <a:chExt cx="9334500" cy="4017962"/>
          </a:xfrm>
        </p:grpSpPr>
        <p:pic>
          <p:nvPicPr>
            <p:cNvPr id="40967" name="Picture 9" descr="T850.3.obs.ps"/>
            <p:cNvPicPr>
              <a:picLocks noChangeAspect="1"/>
            </p:cNvPicPr>
            <p:nvPr/>
          </p:nvPicPr>
          <p:blipFill>
            <a:blip r:embed="rId3" cstate="email">
              <a:extLst>
                <a:ext uri="{28A0092B-C50C-407E-A947-70E740481C1C}">
                  <a14:useLocalDpi xmlns:a14="http://schemas.microsoft.com/office/drawing/2010/main" val="0"/>
                </a:ext>
              </a:extLst>
            </a:blip>
            <a:srcRect t="19260"/>
            <a:stretch>
              <a:fillRect/>
            </a:stretch>
          </p:blipFill>
          <p:spPr bwMode="auto">
            <a:xfrm>
              <a:off x="1752600" y="1695450"/>
              <a:ext cx="400050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Picture 10" descr="T850.6.obs.ps"/>
            <p:cNvPicPr>
              <a:picLocks noChangeAspect="1"/>
            </p:cNvPicPr>
            <p:nvPr/>
          </p:nvPicPr>
          <p:blipFill>
            <a:blip r:embed="rId4" cstate="email">
              <a:extLst>
                <a:ext uri="{28A0092B-C50C-407E-A947-70E740481C1C}">
                  <a14:useLocalDpi xmlns:a14="http://schemas.microsoft.com/office/drawing/2010/main" val="0"/>
                </a:ext>
              </a:extLst>
            </a:blip>
            <a:srcRect t="19260"/>
            <a:stretch>
              <a:fillRect/>
            </a:stretch>
          </p:blipFill>
          <p:spPr bwMode="auto">
            <a:xfrm>
              <a:off x="5930900" y="1673225"/>
              <a:ext cx="3689350" cy="148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9" name="Picture 11" descr="T850.6.fc1r.ps"/>
            <p:cNvPicPr>
              <a:picLocks noChangeAspect="1"/>
            </p:cNvPicPr>
            <p:nvPr/>
          </p:nvPicPr>
          <p:blipFill>
            <a:blip r:embed="rId5" cstate="email">
              <a:extLst>
                <a:ext uri="{28A0092B-C50C-407E-A947-70E740481C1C}">
                  <a14:useLocalDpi xmlns:a14="http://schemas.microsoft.com/office/drawing/2010/main" val="0"/>
                </a:ext>
              </a:extLst>
            </a:blip>
            <a:srcRect t="19260"/>
            <a:stretch>
              <a:fillRect/>
            </a:stretch>
          </p:blipFill>
          <p:spPr bwMode="auto">
            <a:xfrm>
              <a:off x="5886450" y="3695700"/>
              <a:ext cx="373380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0" name="Picture 13" descr="T850.fc1r.3.ps"/>
            <p:cNvPicPr>
              <a:picLocks noChangeAspect="1"/>
            </p:cNvPicPr>
            <p:nvPr/>
          </p:nvPicPr>
          <p:blipFill>
            <a:blip r:embed="rId6" cstate="email">
              <a:extLst>
                <a:ext uri="{28A0092B-C50C-407E-A947-70E740481C1C}">
                  <a14:useLocalDpi xmlns:a14="http://schemas.microsoft.com/office/drawing/2010/main" val="0"/>
                </a:ext>
              </a:extLst>
            </a:blip>
            <a:srcRect l="1750" t="19260" r="1312"/>
            <a:stretch>
              <a:fillRect/>
            </a:stretch>
          </p:blipFill>
          <p:spPr bwMode="auto">
            <a:xfrm>
              <a:off x="1797050" y="3695700"/>
              <a:ext cx="391160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71" name="TextBox 15"/>
            <p:cNvSpPr txBox="1">
              <a:spLocks noChangeArrowheads="1"/>
            </p:cNvSpPr>
            <p:nvPr/>
          </p:nvSpPr>
          <p:spPr bwMode="auto">
            <a:xfrm>
              <a:off x="2197100" y="1144588"/>
              <a:ext cx="3556000" cy="4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2215"/>
                <a:t>Phase 3 + 10 days</a:t>
              </a:r>
            </a:p>
          </p:txBody>
        </p:sp>
        <p:sp>
          <p:nvSpPr>
            <p:cNvPr id="40972" name="TextBox 16"/>
            <p:cNvSpPr txBox="1">
              <a:spLocks noChangeArrowheads="1"/>
            </p:cNvSpPr>
            <p:nvPr/>
          </p:nvSpPr>
          <p:spPr bwMode="auto">
            <a:xfrm>
              <a:off x="5930900" y="1162050"/>
              <a:ext cx="3556000" cy="4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2215"/>
                <a:t>Phase 6 + 10 days</a:t>
              </a:r>
            </a:p>
          </p:txBody>
        </p:sp>
        <p:sp>
          <p:nvSpPr>
            <p:cNvPr id="40973" name="TextBox 17"/>
            <p:cNvSpPr txBox="1">
              <a:spLocks noChangeArrowheads="1"/>
            </p:cNvSpPr>
            <p:nvPr/>
          </p:nvSpPr>
          <p:spPr bwMode="auto">
            <a:xfrm>
              <a:off x="285750" y="2051050"/>
              <a:ext cx="1111250" cy="4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2215"/>
                <a:t>ERA</a:t>
              </a:r>
            </a:p>
          </p:txBody>
        </p:sp>
      </p:grpSp>
      <p:sp>
        <p:nvSpPr>
          <p:cNvPr id="40964" name="TextBox 18"/>
          <p:cNvSpPr txBox="1">
            <a:spLocks noChangeArrowheads="1"/>
          </p:cNvSpPr>
          <p:nvPr/>
        </p:nvSpPr>
        <p:spPr bwMode="auto">
          <a:xfrm>
            <a:off x="-23446" y="4233497"/>
            <a:ext cx="1354015"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2215"/>
              <a:t>MODEL</a:t>
            </a:r>
          </a:p>
        </p:txBody>
      </p:sp>
      <p:pic>
        <p:nvPicPr>
          <p:cNvPr id="40965" name="Picture 19" descr="PREC.OBS.3.ps"/>
          <p:cNvPicPr>
            <a:picLocks noChangeAspect="1"/>
          </p:cNvPicPr>
          <p:nvPr/>
        </p:nvPicPr>
        <p:blipFill>
          <a:blip r:embed="rId7">
            <a:extLst>
              <a:ext uri="{28A0092B-C50C-407E-A947-70E740481C1C}">
                <a14:useLocalDpi xmlns:a14="http://schemas.microsoft.com/office/drawing/2010/main" val="0"/>
              </a:ext>
            </a:extLst>
          </a:blip>
          <a:srcRect t="8572" b="77158"/>
          <a:stretch>
            <a:fillRect/>
          </a:stretch>
        </p:blipFill>
        <p:spPr bwMode="auto">
          <a:xfrm>
            <a:off x="1125415" y="5773615"/>
            <a:ext cx="7139354" cy="404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6" name="TextBox 11"/>
          <p:cNvSpPr txBox="1">
            <a:spLocks noChangeArrowheads="1"/>
          </p:cNvSpPr>
          <p:nvPr/>
        </p:nvSpPr>
        <p:spPr bwMode="auto">
          <a:xfrm>
            <a:off x="7936523" y="5849816"/>
            <a:ext cx="943708" cy="26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1108">
                <a:solidFill>
                  <a:srgbClr val="2603FB"/>
                </a:solidFill>
              </a:rPr>
              <a:t>Degree C</a:t>
            </a:r>
          </a:p>
        </p:txBody>
      </p:sp>
    </p:spTree>
    <p:extLst>
      <p:ext uri="{BB962C8B-B14F-4D97-AF65-F5344CB8AC3E}">
        <p14:creationId xmlns:p14="http://schemas.microsoft.com/office/powerpoint/2010/main" val="8001688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8" descr="week3.nh.ps"/>
          <p:cNvPicPr>
            <a:picLocks noChangeAspect="1"/>
          </p:cNvPicPr>
          <p:nvPr/>
        </p:nvPicPr>
        <p:blipFill>
          <a:blip r:embed="rId3" cstate="email">
            <a:extLst>
              <a:ext uri="{28A0092B-C50C-407E-A947-70E740481C1C}">
                <a14:useLocalDpi xmlns:a14="http://schemas.microsoft.com/office/drawing/2010/main" val="0"/>
              </a:ext>
            </a:extLst>
          </a:blip>
          <a:srcRect l="7912" t="14352" r="33902" b="9286"/>
          <a:stretch>
            <a:fillRect/>
          </a:stretch>
        </p:blipFill>
        <p:spPr bwMode="auto">
          <a:xfrm>
            <a:off x="0" y="1873250"/>
            <a:ext cx="4127989" cy="413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TextBox 24"/>
          <p:cNvSpPr txBox="1">
            <a:spLocks noChangeArrowheads="1"/>
          </p:cNvSpPr>
          <p:nvPr/>
        </p:nvSpPr>
        <p:spPr bwMode="auto">
          <a:xfrm>
            <a:off x="879231" y="2228851"/>
            <a:ext cx="1600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600"/>
              <a:t>0.04</a:t>
            </a:r>
          </a:p>
          <a:p>
            <a:endParaRPr lang="en-GB"/>
          </a:p>
        </p:txBody>
      </p:sp>
      <p:sp>
        <p:nvSpPr>
          <p:cNvPr id="26628" name="Rectangle 2"/>
          <p:cNvSpPr>
            <a:spLocks noGrp="1" noChangeArrowheads="1"/>
          </p:cNvSpPr>
          <p:nvPr>
            <p:ph type="title"/>
          </p:nvPr>
        </p:nvSpPr>
        <p:spPr>
          <a:xfrm>
            <a:off x="690197" y="107950"/>
            <a:ext cx="8887557" cy="609600"/>
          </a:xfrm>
        </p:spPr>
        <p:txBody>
          <a:bodyPr/>
          <a:lstStyle/>
          <a:p>
            <a:r>
              <a:rPr lang="en-GB" sz="2800" smtClean="0">
                <a:solidFill>
                  <a:srgbClr val="2603FB"/>
                </a:solidFill>
              </a:rPr>
              <a:t>Probabilistic skill scores – NDJFMA 1989-2008</a:t>
            </a:r>
          </a:p>
        </p:txBody>
      </p:sp>
      <p:sp>
        <p:nvSpPr>
          <p:cNvPr id="26629" name="TextBox 6"/>
          <p:cNvSpPr txBox="1">
            <a:spLocks noChangeArrowheads="1"/>
          </p:cNvSpPr>
          <p:nvPr/>
        </p:nvSpPr>
        <p:spPr bwMode="auto">
          <a:xfrm>
            <a:off x="509954" y="895351"/>
            <a:ext cx="828821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800" dirty="0">
                <a:solidFill>
                  <a:schemeClr val="accent2"/>
                </a:solidFill>
              </a:rPr>
              <a:t>Reliability Diagram</a:t>
            </a:r>
          </a:p>
          <a:p>
            <a:r>
              <a:rPr lang="en-GB" sz="1800" dirty="0">
                <a:solidFill>
                  <a:schemeClr val="accent2"/>
                </a:solidFill>
              </a:rPr>
              <a:t>Probability of 2-m temperature in the upper </a:t>
            </a:r>
            <a:r>
              <a:rPr lang="en-GB" sz="1800" dirty="0" err="1">
                <a:solidFill>
                  <a:schemeClr val="accent2"/>
                </a:solidFill>
              </a:rPr>
              <a:t>tercile</a:t>
            </a:r>
            <a:endParaRPr lang="en-GB" sz="1800" dirty="0">
              <a:solidFill>
                <a:schemeClr val="accent2"/>
              </a:solidFill>
            </a:endParaRPr>
          </a:p>
          <a:p>
            <a:r>
              <a:rPr lang="en-GB" sz="1800" dirty="0">
                <a:solidFill>
                  <a:schemeClr val="accent2"/>
                </a:solidFill>
              </a:rPr>
              <a:t>Day 19-25</a:t>
            </a:r>
          </a:p>
        </p:txBody>
      </p:sp>
      <p:pic>
        <p:nvPicPr>
          <p:cNvPr id="26630" name="Picture 10" descr="week3.europe.ps"/>
          <p:cNvPicPr>
            <a:picLocks noChangeAspect="1"/>
          </p:cNvPicPr>
          <p:nvPr/>
        </p:nvPicPr>
        <p:blipFill>
          <a:blip r:embed="rId4" cstate="email">
            <a:extLst>
              <a:ext uri="{28A0092B-C50C-407E-A947-70E740481C1C}">
                <a14:useLocalDpi xmlns:a14="http://schemas.microsoft.com/office/drawing/2010/main" val="0"/>
              </a:ext>
            </a:extLst>
          </a:blip>
          <a:srcRect l="7912" t="14352" r="33902" b="9286"/>
          <a:stretch>
            <a:fillRect/>
          </a:stretch>
        </p:blipFill>
        <p:spPr bwMode="auto">
          <a:xfrm>
            <a:off x="4654061" y="1873251"/>
            <a:ext cx="4103077"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1" name="Group 19"/>
          <p:cNvGrpSpPr>
            <a:grpSpLocks/>
          </p:cNvGrpSpPr>
          <p:nvPr/>
        </p:nvGrpSpPr>
        <p:grpSpPr bwMode="auto">
          <a:xfrm>
            <a:off x="4941277" y="1873250"/>
            <a:ext cx="1600200" cy="844550"/>
            <a:chOff x="5353050" y="1917700"/>
            <a:chExt cx="1733550" cy="844550"/>
          </a:xfrm>
        </p:grpSpPr>
        <p:sp>
          <p:nvSpPr>
            <p:cNvPr id="26644" name="TextBox 11"/>
            <p:cNvSpPr txBox="1">
              <a:spLocks noChangeArrowheads="1"/>
            </p:cNvSpPr>
            <p:nvPr/>
          </p:nvSpPr>
          <p:spPr bwMode="auto">
            <a:xfrm>
              <a:off x="5353050" y="1917700"/>
              <a:ext cx="17335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600"/>
                <a:t>Europe</a:t>
              </a:r>
            </a:p>
            <a:p>
              <a:endParaRPr lang="en-GB"/>
            </a:p>
          </p:txBody>
        </p:sp>
        <p:cxnSp>
          <p:nvCxnSpPr>
            <p:cNvPr id="14" name="Straight Connector 13"/>
            <p:cNvCxnSpPr/>
            <p:nvPr/>
          </p:nvCxnSpPr>
          <p:spPr bwMode="auto">
            <a:xfrm>
              <a:off x="5842000" y="2451100"/>
              <a:ext cx="577850" cy="0"/>
            </a:xfrm>
            <a:prstGeom prst="line">
              <a:avLst/>
            </a:prstGeom>
            <a:ln>
              <a:solidFill>
                <a:srgbClr val="FF0000"/>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15" name="Straight Connector 14"/>
            <p:cNvCxnSpPr/>
            <p:nvPr/>
          </p:nvCxnSpPr>
          <p:spPr bwMode="auto">
            <a:xfrm>
              <a:off x="5842000" y="2762250"/>
              <a:ext cx="577850" cy="0"/>
            </a:xfrm>
            <a:prstGeom prst="line">
              <a:avLst/>
            </a:prstGeom>
            <a:ln>
              <a:solidFill>
                <a:schemeClr val="accent5">
                  <a:lumMod val="50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sp>
        <p:nvSpPr>
          <p:cNvPr id="26632" name="TextBox 15"/>
          <p:cNvSpPr txBox="1">
            <a:spLocks noChangeArrowheads="1"/>
          </p:cNvSpPr>
          <p:nvPr/>
        </p:nvSpPr>
        <p:spPr bwMode="auto">
          <a:xfrm>
            <a:off x="5474677" y="2232026"/>
            <a:ext cx="1600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600"/>
              <a:t>0.03</a:t>
            </a:r>
          </a:p>
          <a:p>
            <a:endParaRPr lang="en-GB"/>
          </a:p>
        </p:txBody>
      </p:sp>
      <p:sp>
        <p:nvSpPr>
          <p:cNvPr id="26633" name="TextBox 16"/>
          <p:cNvSpPr txBox="1">
            <a:spLocks noChangeArrowheads="1"/>
          </p:cNvSpPr>
          <p:nvPr/>
        </p:nvSpPr>
        <p:spPr bwMode="auto">
          <a:xfrm>
            <a:off x="5474677" y="2557464"/>
            <a:ext cx="1600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600"/>
              <a:t>-0.09</a:t>
            </a:r>
            <a:endParaRPr lang="en-GB"/>
          </a:p>
        </p:txBody>
      </p:sp>
      <p:grpSp>
        <p:nvGrpSpPr>
          <p:cNvPr id="26634" name="Group 26"/>
          <p:cNvGrpSpPr>
            <a:grpSpLocks/>
          </p:cNvGrpSpPr>
          <p:nvPr/>
        </p:nvGrpSpPr>
        <p:grpSpPr bwMode="auto">
          <a:xfrm>
            <a:off x="345831" y="6007100"/>
            <a:ext cx="5498123" cy="400050"/>
            <a:chOff x="374650" y="6007100"/>
            <a:chExt cx="5956300" cy="400050"/>
          </a:xfrm>
        </p:grpSpPr>
        <p:cxnSp>
          <p:nvCxnSpPr>
            <p:cNvPr id="26640" name="Straight Connector 13"/>
            <p:cNvCxnSpPr>
              <a:cxnSpLocks noChangeShapeType="1"/>
            </p:cNvCxnSpPr>
            <p:nvPr/>
          </p:nvCxnSpPr>
          <p:spPr bwMode="auto">
            <a:xfrm>
              <a:off x="374650" y="6229350"/>
              <a:ext cx="755650" cy="0"/>
            </a:xfrm>
            <a:prstGeom prst="line">
              <a:avLst/>
            </a:prstGeom>
            <a:noFill/>
            <a:ln w="76200" algn="ctr">
              <a:solidFill>
                <a:srgbClr val="FF0000"/>
              </a:solidFill>
              <a:round/>
              <a:headEnd/>
              <a:tailEnd/>
            </a:ln>
            <a:extLst>
              <a:ext uri="{909E8E84-426E-40DD-AFC4-6F175D3DCCD1}">
                <a14:hiddenFill xmlns:a14="http://schemas.microsoft.com/office/drawing/2010/main">
                  <a:noFill/>
                </a14:hiddenFill>
              </a:ext>
            </a:extLst>
          </p:spPr>
        </p:cxnSp>
        <p:sp>
          <p:nvSpPr>
            <p:cNvPr id="26641" name="TextBox 15"/>
            <p:cNvSpPr txBox="1">
              <a:spLocks noChangeArrowheads="1"/>
            </p:cNvSpPr>
            <p:nvPr/>
          </p:nvSpPr>
          <p:spPr bwMode="auto">
            <a:xfrm>
              <a:off x="1085850" y="6037263"/>
              <a:ext cx="2000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800"/>
                <a:t>MJO in IC</a:t>
              </a:r>
            </a:p>
          </p:txBody>
        </p:sp>
        <p:sp>
          <p:nvSpPr>
            <p:cNvPr id="26642" name="TextBox 16"/>
            <p:cNvSpPr txBox="1">
              <a:spLocks noChangeArrowheads="1"/>
            </p:cNvSpPr>
            <p:nvPr/>
          </p:nvSpPr>
          <p:spPr bwMode="auto">
            <a:xfrm>
              <a:off x="3797300" y="6007100"/>
              <a:ext cx="2533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2000"/>
                <a:t>NO MJO in IC</a:t>
              </a:r>
            </a:p>
          </p:txBody>
        </p:sp>
        <p:cxnSp>
          <p:nvCxnSpPr>
            <p:cNvPr id="18" name="Straight Connector 13"/>
            <p:cNvCxnSpPr>
              <a:cxnSpLocks noChangeShapeType="1"/>
            </p:cNvCxnSpPr>
            <p:nvPr/>
          </p:nvCxnSpPr>
          <p:spPr bwMode="auto">
            <a:xfrm>
              <a:off x="3263900" y="6229350"/>
              <a:ext cx="755650" cy="0"/>
            </a:xfrm>
            <a:prstGeom prst="line">
              <a:avLst/>
            </a:prstGeom>
            <a:noFill/>
            <a:ln w="76200" algn="ctr">
              <a:solidFill>
                <a:schemeClr val="accent6"/>
              </a:solidFill>
              <a:round/>
              <a:headEnd/>
              <a:tailEnd/>
            </a:ln>
          </p:spPr>
        </p:cxnSp>
      </p:grpSp>
      <p:grpSp>
        <p:nvGrpSpPr>
          <p:cNvPr id="26635" name="Group 20"/>
          <p:cNvGrpSpPr>
            <a:grpSpLocks/>
          </p:cNvGrpSpPr>
          <p:nvPr/>
        </p:nvGrpSpPr>
        <p:grpSpPr bwMode="auto">
          <a:xfrm>
            <a:off x="263769" y="1873250"/>
            <a:ext cx="2051538" cy="844550"/>
            <a:chOff x="5353050" y="1917700"/>
            <a:chExt cx="2222500" cy="844550"/>
          </a:xfrm>
        </p:grpSpPr>
        <p:sp>
          <p:nvSpPr>
            <p:cNvPr id="26637" name="TextBox 21"/>
            <p:cNvSpPr txBox="1">
              <a:spLocks noChangeArrowheads="1"/>
            </p:cNvSpPr>
            <p:nvPr/>
          </p:nvSpPr>
          <p:spPr bwMode="auto">
            <a:xfrm>
              <a:off x="5353050" y="1917700"/>
              <a:ext cx="22225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600"/>
                <a:t>N. Extratropics</a:t>
              </a:r>
            </a:p>
            <a:p>
              <a:endParaRPr lang="en-GB"/>
            </a:p>
          </p:txBody>
        </p:sp>
        <p:cxnSp>
          <p:nvCxnSpPr>
            <p:cNvPr id="23" name="Straight Connector 22"/>
            <p:cNvCxnSpPr/>
            <p:nvPr/>
          </p:nvCxnSpPr>
          <p:spPr bwMode="auto">
            <a:xfrm>
              <a:off x="5842000" y="2451100"/>
              <a:ext cx="577850" cy="0"/>
            </a:xfrm>
            <a:prstGeom prst="line">
              <a:avLst/>
            </a:prstGeom>
            <a:ln>
              <a:solidFill>
                <a:srgbClr val="FF0000"/>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4" name="Straight Connector 23"/>
            <p:cNvCxnSpPr/>
            <p:nvPr/>
          </p:nvCxnSpPr>
          <p:spPr bwMode="auto">
            <a:xfrm>
              <a:off x="5842000" y="2762250"/>
              <a:ext cx="577850" cy="0"/>
            </a:xfrm>
            <a:prstGeom prst="line">
              <a:avLst/>
            </a:prstGeom>
            <a:ln>
              <a:solidFill>
                <a:schemeClr val="accent5">
                  <a:lumMod val="50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sp>
        <p:nvSpPr>
          <p:cNvPr id="26636" name="TextBox 25"/>
          <p:cNvSpPr txBox="1">
            <a:spLocks noChangeArrowheads="1"/>
          </p:cNvSpPr>
          <p:nvPr/>
        </p:nvSpPr>
        <p:spPr bwMode="auto">
          <a:xfrm>
            <a:off x="838200" y="2513014"/>
            <a:ext cx="1600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600"/>
              <a:t>-0.06</a:t>
            </a:r>
            <a:endParaRPr lang="en-GB"/>
          </a:p>
        </p:txBody>
      </p:sp>
      <p:cxnSp>
        <p:nvCxnSpPr>
          <p:cNvPr id="30" name="Straight Connector 13"/>
          <p:cNvCxnSpPr>
            <a:cxnSpLocks noChangeShapeType="1"/>
          </p:cNvCxnSpPr>
          <p:nvPr/>
        </p:nvCxnSpPr>
        <p:spPr bwMode="auto">
          <a:xfrm>
            <a:off x="685800" y="2743200"/>
            <a:ext cx="553915" cy="0"/>
          </a:xfrm>
          <a:prstGeom prst="line">
            <a:avLst/>
          </a:prstGeom>
          <a:noFill/>
          <a:ln w="57150" algn="ctr">
            <a:solidFill>
              <a:schemeClr val="accent6"/>
            </a:solidFill>
            <a:round/>
            <a:headEnd/>
            <a:tailEnd/>
          </a:ln>
        </p:spPr>
      </p:cxnSp>
      <p:cxnSp>
        <p:nvCxnSpPr>
          <p:cNvPr id="33" name="Straight Connector 13"/>
          <p:cNvCxnSpPr>
            <a:cxnSpLocks noChangeShapeType="1"/>
          </p:cNvCxnSpPr>
          <p:nvPr/>
        </p:nvCxnSpPr>
        <p:spPr bwMode="auto">
          <a:xfrm>
            <a:off x="5410200" y="2743200"/>
            <a:ext cx="553915" cy="0"/>
          </a:xfrm>
          <a:prstGeom prst="line">
            <a:avLst/>
          </a:prstGeom>
          <a:noFill/>
          <a:ln w="57150" algn="ctr">
            <a:solidFill>
              <a:schemeClr val="accent6"/>
            </a:solidFill>
            <a:round/>
            <a:headEnd/>
            <a:tailEnd/>
          </a:ln>
        </p:spPr>
      </p:cxnSp>
    </p:spTree>
    <p:extLst>
      <p:ext uri="{BB962C8B-B14F-4D97-AF65-F5344CB8AC3E}">
        <p14:creationId xmlns:p14="http://schemas.microsoft.com/office/powerpoint/2010/main" val="13517333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GB" i="1" dirty="0" smtClean="0"/>
              <a:t>NAO skill scores – Day 19-25</a:t>
            </a:r>
          </a:p>
        </p:txBody>
      </p:sp>
      <p:pic>
        <p:nvPicPr>
          <p:cNvPr id="43011" name="Picture 1"/>
          <p:cNvPicPr>
            <a:picLocks noChangeAspect="1"/>
          </p:cNvPicPr>
          <p:nvPr/>
        </p:nvPicPr>
        <p:blipFill rotWithShape="1">
          <a:blip r:embed="rId3">
            <a:extLst>
              <a:ext uri="{28A0092B-C50C-407E-A947-70E740481C1C}">
                <a14:useLocalDpi xmlns:a14="http://schemas.microsoft.com/office/drawing/2010/main" val="0"/>
              </a:ext>
            </a:extLst>
          </a:blip>
          <a:srcRect l="8518" t="13742" r="19090" b="7692"/>
          <a:stretch/>
        </p:blipFill>
        <p:spPr bwMode="auto">
          <a:xfrm>
            <a:off x="177899" y="1143000"/>
            <a:ext cx="9143509" cy="495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27330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580292" y="-26988"/>
            <a:ext cx="8563708" cy="647701"/>
          </a:xfrm>
        </p:spPr>
        <p:txBody>
          <a:bodyPr>
            <a:normAutofit/>
          </a:bodyPr>
          <a:lstStyle/>
          <a:p>
            <a:r>
              <a:rPr lang="en-GB" sz="1800" b="1" dirty="0" smtClean="0"/>
              <a:t>14 Feb 2013 -Day 26-32</a:t>
            </a:r>
          </a:p>
        </p:txBody>
      </p:sp>
      <p:sp>
        <p:nvSpPr>
          <p:cNvPr id="6147"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Helvetica" pitchFamily="34" charset="0"/>
              </a:defRPr>
            </a:lvl1pPr>
            <a:lvl2pPr marL="742950" indent="-285750">
              <a:defRPr>
                <a:solidFill>
                  <a:schemeClr val="tx1"/>
                </a:solidFill>
                <a:latin typeface="Helvetica" pitchFamily="34" charset="0"/>
              </a:defRPr>
            </a:lvl2pPr>
            <a:lvl3pPr marL="1143000" indent="-228600">
              <a:defRPr>
                <a:solidFill>
                  <a:schemeClr val="tx1"/>
                </a:solidFill>
                <a:latin typeface="Helvetica" pitchFamily="34" charset="0"/>
              </a:defRPr>
            </a:lvl3pPr>
            <a:lvl4pPr marL="1600200" indent="-228600">
              <a:defRPr>
                <a:solidFill>
                  <a:schemeClr val="tx1"/>
                </a:solidFill>
                <a:latin typeface="Helvetica" pitchFamily="34" charset="0"/>
              </a:defRPr>
            </a:lvl4pPr>
            <a:lvl5pPr marL="2057400" indent="-228600">
              <a:defRPr>
                <a:solidFill>
                  <a:schemeClr val="tx1"/>
                </a:solidFill>
                <a:latin typeface="Helvetica" pitchFamily="34" charset="0"/>
              </a:defRPr>
            </a:lvl5pPr>
            <a:lvl6pPr marL="2514600" indent="-228600" eaLnBrk="0" fontAlgn="base" hangingPunct="0">
              <a:spcBef>
                <a:spcPct val="0"/>
              </a:spcBef>
              <a:spcAft>
                <a:spcPct val="0"/>
              </a:spcAft>
              <a:defRPr>
                <a:solidFill>
                  <a:schemeClr val="tx1"/>
                </a:solidFill>
                <a:latin typeface="Helvetica" pitchFamily="34" charset="0"/>
              </a:defRPr>
            </a:lvl6pPr>
            <a:lvl7pPr marL="2971800" indent="-228600" eaLnBrk="0" fontAlgn="base" hangingPunct="0">
              <a:spcBef>
                <a:spcPct val="0"/>
              </a:spcBef>
              <a:spcAft>
                <a:spcPct val="0"/>
              </a:spcAft>
              <a:defRPr>
                <a:solidFill>
                  <a:schemeClr val="tx1"/>
                </a:solidFill>
                <a:latin typeface="Helvetica" pitchFamily="34" charset="0"/>
              </a:defRPr>
            </a:lvl7pPr>
            <a:lvl8pPr marL="3429000" indent="-228600" eaLnBrk="0" fontAlgn="base" hangingPunct="0">
              <a:spcBef>
                <a:spcPct val="0"/>
              </a:spcBef>
              <a:spcAft>
                <a:spcPct val="0"/>
              </a:spcAft>
              <a:defRPr>
                <a:solidFill>
                  <a:schemeClr val="tx1"/>
                </a:solidFill>
                <a:latin typeface="Helvetica" pitchFamily="34" charset="0"/>
              </a:defRPr>
            </a:lvl8pPr>
            <a:lvl9pPr marL="3886200" indent="-228600" eaLnBrk="0" fontAlgn="base" hangingPunct="0">
              <a:spcBef>
                <a:spcPct val="0"/>
              </a:spcBef>
              <a:spcAft>
                <a:spcPct val="0"/>
              </a:spcAft>
              <a:defRPr>
                <a:solidFill>
                  <a:schemeClr val="tx1"/>
                </a:solidFill>
                <a:latin typeface="Helvetica" pitchFamily="34" charset="0"/>
              </a:defRPr>
            </a:lvl9pPr>
          </a:lstStyle>
          <a:p>
            <a:fld id="{7A0BC884-E335-4E4B-8EF9-04EFE16ADCFD}" type="slidenum">
              <a:rPr lang="en-GB" smtClean="0"/>
              <a:pPr/>
              <a:t>37</a:t>
            </a:fld>
            <a:endParaRPr lang="en-GB" smtClean="0"/>
          </a:p>
        </p:txBody>
      </p:sp>
      <p:pic>
        <p:nvPicPr>
          <p:cNvPr id="6148" name="Picture 3"/>
          <p:cNvPicPr>
            <a:picLocks noChangeAspect="1"/>
          </p:cNvPicPr>
          <p:nvPr/>
        </p:nvPicPr>
        <p:blipFill>
          <a:blip r:embed="rId3" cstate="email">
            <a:extLst>
              <a:ext uri="{28A0092B-C50C-407E-A947-70E740481C1C}">
                <a14:useLocalDpi xmlns:a14="http://schemas.microsoft.com/office/drawing/2010/main" val="0"/>
              </a:ext>
            </a:extLst>
          </a:blip>
          <a:srcRect l="15414" t="13634" r="18805" b="-993"/>
          <a:stretch>
            <a:fillRect/>
          </a:stretch>
        </p:blipFill>
        <p:spPr bwMode="auto">
          <a:xfrm>
            <a:off x="216877" y="4364038"/>
            <a:ext cx="2193681" cy="223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4"/>
          <p:cNvPicPr>
            <a:picLocks noChangeAspect="1"/>
          </p:cNvPicPr>
          <p:nvPr/>
        </p:nvPicPr>
        <p:blipFill>
          <a:blip r:embed="rId4" cstate="email">
            <a:extLst>
              <a:ext uri="{28A0092B-C50C-407E-A947-70E740481C1C}">
                <a14:useLocalDpi xmlns:a14="http://schemas.microsoft.com/office/drawing/2010/main" val="0"/>
              </a:ext>
            </a:extLst>
          </a:blip>
          <a:srcRect l="15500" t="13799" r="19411" b="-43"/>
          <a:stretch>
            <a:fillRect/>
          </a:stretch>
        </p:blipFill>
        <p:spPr bwMode="auto">
          <a:xfrm>
            <a:off x="168520" y="2132014"/>
            <a:ext cx="2127738"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5"/>
          <p:cNvPicPr>
            <a:picLocks noChangeAspect="1"/>
          </p:cNvPicPr>
          <p:nvPr/>
        </p:nvPicPr>
        <p:blipFill>
          <a:blip r:embed="rId5" cstate="email">
            <a:extLst>
              <a:ext uri="{28A0092B-C50C-407E-A947-70E740481C1C}">
                <a14:useLocalDpi xmlns:a14="http://schemas.microsoft.com/office/drawing/2010/main" val="0"/>
              </a:ext>
            </a:extLst>
          </a:blip>
          <a:srcRect l="5647" t="20317" r="3735" b="7581"/>
          <a:stretch>
            <a:fillRect/>
          </a:stretch>
        </p:blipFill>
        <p:spPr bwMode="auto">
          <a:xfrm>
            <a:off x="3376247" y="4797426"/>
            <a:ext cx="3222381"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6"/>
          <p:cNvPicPr>
            <a:picLocks noChangeAspect="1"/>
          </p:cNvPicPr>
          <p:nvPr/>
        </p:nvPicPr>
        <p:blipFill>
          <a:blip r:embed="rId6" cstate="email">
            <a:extLst>
              <a:ext uri="{28A0092B-C50C-407E-A947-70E740481C1C}">
                <a14:useLocalDpi xmlns:a14="http://schemas.microsoft.com/office/drawing/2010/main" val="0"/>
              </a:ext>
            </a:extLst>
          </a:blip>
          <a:srcRect l="5580" t="23694" r="3297" b="9090"/>
          <a:stretch>
            <a:fillRect/>
          </a:stretch>
        </p:blipFill>
        <p:spPr bwMode="auto">
          <a:xfrm>
            <a:off x="3308839" y="2519363"/>
            <a:ext cx="3223846"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7"/>
          <p:cNvPicPr>
            <a:picLocks noChangeAspect="1"/>
          </p:cNvPicPr>
          <p:nvPr/>
        </p:nvPicPr>
        <p:blipFill>
          <a:blip r:embed="rId7" cstate="email">
            <a:extLst>
              <a:ext uri="{28A0092B-C50C-407E-A947-70E740481C1C}">
                <a14:useLocalDpi xmlns:a14="http://schemas.microsoft.com/office/drawing/2010/main" val="0"/>
              </a:ext>
            </a:extLst>
          </a:blip>
          <a:srcRect l="-8" t="4280" r="54671" b="64647"/>
          <a:stretch>
            <a:fillRect/>
          </a:stretch>
        </p:blipFill>
        <p:spPr bwMode="auto">
          <a:xfrm>
            <a:off x="3242897" y="512763"/>
            <a:ext cx="3355731"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Picture 8"/>
          <p:cNvPicPr>
            <a:picLocks noChangeAspect="1"/>
          </p:cNvPicPr>
          <p:nvPr/>
        </p:nvPicPr>
        <p:blipFill>
          <a:blip r:embed="rId8" cstate="email">
            <a:extLst>
              <a:ext uri="{28A0092B-C50C-407E-A947-70E740481C1C}">
                <a14:useLocalDpi xmlns:a14="http://schemas.microsoft.com/office/drawing/2010/main" val="0"/>
              </a:ext>
            </a:extLst>
          </a:blip>
          <a:srcRect l="17299" t="13705" r="16341" b="47"/>
          <a:stretch>
            <a:fillRect/>
          </a:stretch>
        </p:blipFill>
        <p:spPr bwMode="auto">
          <a:xfrm>
            <a:off x="216878" y="115889"/>
            <a:ext cx="2079381"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95420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28592"/>
            <a:ext cx="4874121" cy="3450090"/>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408125" y="82384"/>
            <a:ext cx="4722131" cy="3342506"/>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408125" y="3391471"/>
            <a:ext cx="4774137" cy="3379318"/>
          </a:xfrm>
          <a:prstGeom prst="rect">
            <a:avLst/>
          </a:prstGeom>
        </p:spPr>
      </p:pic>
      <p:pic>
        <p:nvPicPr>
          <p:cNvPr id="6" name="Picture 7"/>
          <p:cNvPicPr>
            <a:picLocks noChangeAspect="1"/>
          </p:cNvPicPr>
          <p:nvPr/>
        </p:nvPicPr>
        <p:blipFill>
          <a:blip r:embed="rId6">
            <a:extLst>
              <a:ext uri="{28A0092B-C50C-407E-A947-70E740481C1C}">
                <a14:useLocalDpi xmlns:a14="http://schemas.microsoft.com/office/drawing/2010/main" val="0"/>
              </a:ext>
            </a:extLst>
          </a:blip>
          <a:srcRect l="-8" t="4280" r="54671" b="64647"/>
          <a:stretch>
            <a:fillRect/>
          </a:stretch>
        </p:blipFill>
        <p:spPr bwMode="auto">
          <a:xfrm>
            <a:off x="535651" y="4293096"/>
            <a:ext cx="3891565" cy="2164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371600" y="304800"/>
            <a:ext cx="2376264" cy="461665"/>
          </a:xfrm>
          <a:prstGeom prst="rect">
            <a:avLst/>
          </a:prstGeom>
          <a:noFill/>
        </p:spPr>
        <p:txBody>
          <a:bodyPr wrap="square" rtlCol="0">
            <a:spAutoFit/>
          </a:bodyPr>
          <a:lstStyle/>
          <a:p>
            <a:r>
              <a:rPr lang="en-GB" b="1" dirty="0" smtClean="0">
                <a:solidFill>
                  <a:schemeClr val="tx1"/>
                </a:solidFill>
              </a:rPr>
              <a:t>Control</a:t>
            </a:r>
            <a:endParaRPr lang="en-GB" b="1" dirty="0">
              <a:solidFill>
                <a:schemeClr val="tx1"/>
              </a:solidFill>
            </a:endParaRPr>
          </a:p>
        </p:txBody>
      </p:sp>
      <p:sp>
        <p:nvSpPr>
          <p:cNvPr id="8" name="TextBox 7"/>
          <p:cNvSpPr txBox="1"/>
          <p:nvPr/>
        </p:nvSpPr>
        <p:spPr>
          <a:xfrm>
            <a:off x="5796136" y="299256"/>
            <a:ext cx="2736304" cy="830997"/>
          </a:xfrm>
          <a:prstGeom prst="rect">
            <a:avLst/>
          </a:prstGeom>
          <a:noFill/>
        </p:spPr>
        <p:txBody>
          <a:bodyPr wrap="square" rtlCol="0">
            <a:spAutoFit/>
          </a:bodyPr>
          <a:lstStyle/>
          <a:p>
            <a:r>
              <a:rPr lang="en-GB" b="1" dirty="0" smtClean="0">
                <a:solidFill>
                  <a:schemeClr val="tx1"/>
                </a:solidFill>
              </a:rPr>
              <a:t>Tropics relaxed </a:t>
            </a:r>
            <a:r>
              <a:rPr lang="en-GB" b="1" dirty="0" smtClean="0"/>
              <a:t>to analysis </a:t>
            </a:r>
            <a:endParaRPr lang="en-GB" b="1" dirty="0"/>
          </a:p>
        </p:txBody>
      </p:sp>
      <p:sp>
        <p:nvSpPr>
          <p:cNvPr id="9" name="TextBox 8"/>
          <p:cNvSpPr txBox="1"/>
          <p:nvPr/>
        </p:nvSpPr>
        <p:spPr>
          <a:xfrm>
            <a:off x="1219200" y="3657600"/>
            <a:ext cx="2376264" cy="461665"/>
          </a:xfrm>
          <a:prstGeom prst="rect">
            <a:avLst/>
          </a:prstGeom>
          <a:noFill/>
        </p:spPr>
        <p:txBody>
          <a:bodyPr wrap="square" rtlCol="0">
            <a:spAutoFit/>
          </a:bodyPr>
          <a:lstStyle/>
          <a:p>
            <a:r>
              <a:rPr lang="en-GB" b="1" dirty="0" smtClean="0">
                <a:solidFill>
                  <a:schemeClr val="tx1"/>
                </a:solidFill>
              </a:rPr>
              <a:t>Analysis</a:t>
            </a:r>
            <a:endParaRPr lang="en-GB" b="1" dirty="0">
              <a:solidFill>
                <a:schemeClr val="tx1"/>
              </a:solidFill>
            </a:endParaRPr>
          </a:p>
        </p:txBody>
      </p:sp>
      <p:sp>
        <p:nvSpPr>
          <p:cNvPr id="10" name="TextBox 9"/>
          <p:cNvSpPr txBox="1"/>
          <p:nvPr/>
        </p:nvSpPr>
        <p:spPr>
          <a:xfrm>
            <a:off x="5029200" y="3717031"/>
            <a:ext cx="4038600" cy="461665"/>
          </a:xfrm>
          <a:prstGeom prst="rect">
            <a:avLst/>
          </a:prstGeom>
          <a:noFill/>
        </p:spPr>
        <p:txBody>
          <a:bodyPr wrap="square" rtlCol="0">
            <a:spAutoFit/>
          </a:bodyPr>
          <a:lstStyle/>
          <a:p>
            <a:r>
              <a:rPr lang="en-GB" b="1" dirty="0" smtClean="0">
                <a:solidFill>
                  <a:schemeClr val="tx1"/>
                </a:solidFill>
              </a:rPr>
              <a:t>Relax-Control</a:t>
            </a:r>
            <a:endParaRPr lang="en-GB" b="1" dirty="0">
              <a:solidFill>
                <a:schemeClr val="tx1"/>
              </a:solidFill>
            </a:endParaRPr>
          </a:p>
        </p:txBody>
      </p:sp>
    </p:spTree>
    <p:extLst>
      <p:ext uri="{BB962C8B-B14F-4D97-AF65-F5344CB8AC3E}">
        <p14:creationId xmlns:p14="http://schemas.microsoft.com/office/powerpoint/2010/main" val="24533980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GB" altLang="en-US" sz="2800" dirty="0" smtClean="0"/>
              <a:t>Simulation of the MJO in climate models</a:t>
            </a:r>
          </a:p>
        </p:txBody>
      </p:sp>
      <p:sp>
        <p:nvSpPr>
          <p:cNvPr id="46083" name="Content Placeholder 2"/>
          <p:cNvSpPr>
            <a:spLocks noGrp="1"/>
          </p:cNvSpPr>
          <p:nvPr>
            <p:ph idx="1"/>
          </p:nvPr>
        </p:nvSpPr>
        <p:spPr>
          <a:xfrm>
            <a:off x="296008" y="2209800"/>
            <a:ext cx="8847992" cy="4960326"/>
          </a:xfrm>
        </p:spPr>
        <p:txBody>
          <a:bodyPr/>
          <a:lstStyle/>
          <a:p>
            <a:pPr algn="just">
              <a:buClr>
                <a:schemeClr val="tx1"/>
              </a:buClr>
              <a:buFont typeface="Wingdings" panose="05000000000000000000" pitchFamily="2" charset="2"/>
              <a:buChar char="§"/>
            </a:pPr>
            <a:r>
              <a:rPr lang="en-GB" altLang="en-US" dirty="0" smtClean="0">
                <a:solidFill>
                  <a:schemeClr val="tx1"/>
                </a:solidFill>
              </a:rPr>
              <a:t>Horizontal resolution: not important</a:t>
            </a:r>
          </a:p>
          <a:p>
            <a:pPr algn="just">
              <a:buClr>
                <a:schemeClr val="tx1"/>
              </a:buClr>
              <a:buFont typeface="Wingdings" panose="05000000000000000000" pitchFamily="2" charset="2"/>
              <a:buChar char="§"/>
            </a:pPr>
            <a:endParaRPr lang="en-GB" altLang="en-US" dirty="0" smtClean="0">
              <a:solidFill>
                <a:schemeClr val="tx1"/>
              </a:solidFill>
            </a:endParaRPr>
          </a:p>
          <a:p>
            <a:pPr algn="just">
              <a:buClr>
                <a:schemeClr val="tx1"/>
              </a:buClr>
              <a:buFont typeface="Wingdings" panose="05000000000000000000" pitchFamily="2" charset="2"/>
              <a:buChar char="§"/>
            </a:pPr>
            <a:r>
              <a:rPr lang="en-GB" altLang="en-US" dirty="0" smtClean="0">
                <a:solidFill>
                  <a:schemeClr val="tx1"/>
                </a:solidFill>
              </a:rPr>
              <a:t>Vertical resolution: positive impact</a:t>
            </a:r>
          </a:p>
          <a:p>
            <a:pPr algn="just">
              <a:buClr>
                <a:schemeClr val="tx1"/>
              </a:buClr>
              <a:buFont typeface="Wingdings" panose="05000000000000000000" pitchFamily="2" charset="2"/>
              <a:buChar char="§"/>
            </a:pPr>
            <a:endParaRPr lang="en-GB" altLang="en-US" dirty="0" smtClean="0">
              <a:solidFill>
                <a:schemeClr val="tx1"/>
              </a:solidFill>
            </a:endParaRPr>
          </a:p>
          <a:p>
            <a:pPr algn="just">
              <a:buClr>
                <a:schemeClr val="tx1"/>
              </a:buClr>
              <a:buFont typeface="Wingdings" panose="05000000000000000000" pitchFamily="2" charset="2"/>
              <a:buChar char="§"/>
            </a:pPr>
            <a:r>
              <a:rPr lang="en-GB" altLang="en-US" dirty="0" smtClean="0">
                <a:solidFill>
                  <a:schemeClr val="tx1"/>
                </a:solidFill>
              </a:rPr>
              <a:t>Air-sea coupling: Positive impact  but not crucial</a:t>
            </a:r>
          </a:p>
          <a:p>
            <a:pPr algn="just">
              <a:buClr>
                <a:schemeClr val="tx1"/>
              </a:buClr>
              <a:buFont typeface="Wingdings" panose="05000000000000000000" pitchFamily="2" charset="2"/>
              <a:buChar char="§"/>
            </a:pPr>
            <a:endParaRPr lang="en-GB" altLang="en-US" dirty="0" smtClean="0">
              <a:solidFill>
                <a:schemeClr val="tx1"/>
              </a:solidFill>
            </a:endParaRPr>
          </a:p>
          <a:p>
            <a:pPr algn="just">
              <a:buClr>
                <a:schemeClr val="tx1"/>
              </a:buClr>
              <a:buFont typeface="Wingdings" panose="05000000000000000000" pitchFamily="2" charset="2"/>
              <a:buChar char="§"/>
            </a:pPr>
            <a:r>
              <a:rPr lang="en-GB" altLang="en-US" dirty="0" smtClean="0">
                <a:solidFill>
                  <a:schemeClr val="tx1"/>
                </a:solidFill>
              </a:rPr>
              <a:t>Convection scheme: crucial</a:t>
            </a:r>
          </a:p>
        </p:txBody>
      </p:sp>
    </p:spTree>
    <p:extLst>
      <p:ext uri="{BB962C8B-B14F-4D97-AF65-F5344CB8AC3E}">
        <p14:creationId xmlns:p14="http://schemas.microsoft.com/office/powerpoint/2010/main" val="12645909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28600"/>
            <a:ext cx="10363200" cy="703385"/>
          </a:xfrm>
        </p:spPr>
        <p:txBody>
          <a:bodyPr/>
          <a:lstStyle/>
          <a:p>
            <a:r>
              <a:rPr lang="en-US" altLang="en-US" sz="3200" b="0" dirty="0" smtClean="0">
                <a:solidFill>
                  <a:srgbClr val="002060"/>
                </a:solidFill>
              </a:rPr>
              <a:t>The Madden Julian Oscillation (MJO)</a:t>
            </a:r>
            <a:endParaRPr lang="en-GB" altLang="en-US" sz="3200" b="0" dirty="0" smtClean="0">
              <a:solidFill>
                <a:srgbClr val="002060"/>
              </a:solidFill>
            </a:endParaRPr>
          </a:p>
        </p:txBody>
      </p:sp>
      <p:sp>
        <p:nvSpPr>
          <p:cNvPr id="15363" name="Text Box 4"/>
          <p:cNvSpPr txBox="1">
            <a:spLocks noChangeArrowheads="1"/>
          </p:cNvSpPr>
          <p:nvPr/>
        </p:nvSpPr>
        <p:spPr bwMode="auto">
          <a:xfrm>
            <a:off x="5568462" y="5631474"/>
            <a:ext cx="3575538" cy="603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lgn="l">
              <a:spcBef>
                <a:spcPct val="50000"/>
              </a:spcBef>
            </a:pPr>
            <a:r>
              <a:rPr lang="en-GB" altLang="en-US" sz="1662">
                <a:latin typeface="Helvetica" panose="020B0604020202020204" pitchFamily="34" charset="0"/>
              </a:rPr>
              <a:t>   From http://www.bom.gov.au/bmrc/clf</a:t>
            </a:r>
          </a:p>
        </p:txBody>
      </p:sp>
      <p:pic>
        <p:nvPicPr>
          <p:cNvPr id="15364" name="Picture 7" descr="hov"/>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43904" y="1726223"/>
            <a:ext cx="2936631" cy="381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8" descr="mjo_anim"/>
          <p:cNvPicPr>
            <a:picLocks noChangeAspect="1" noChangeArrowheads="1" noCrop="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1975339"/>
            <a:ext cx="5486400" cy="332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 Box 6"/>
          <p:cNvSpPr txBox="1">
            <a:spLocks noChangeArrowheads="1"/>
          </p:cNvSpPr>
          <p:nvPr/>
        </p:nvSpPr>
        <p:spPr bwMode="auto">
          <a:xfrm>
            <a:off x="999393" y="1891813"/>
            <a:ext cx="4699489" cy="54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lgn="l" eaLnBrk="1" hangingPunct="1">
              <a:spcBef>
                <a:spcPct val="50000"/>
              </a:spcBef>
              <a:buClr>
                <a:schemeClr val="accent1"/>
              </a:buClr>
            </a:pPr>
            <a:r>
              <a:rPr lang="en-GB" altLang="en-US" sz="2954" b="0">
                <a:latin typeface="AvantGarde Md BT" pitchFamily="34" charset="0"/>
              </a:rPr>
              <a:t>MJO life cycle</a:t>
            </a:r>
          </a:p>
        </p:txBody>
      </p:sp>
      <p:sp>
        <p:nvSpPr>
          <p:cNvPr id="15367" name="Text Box 9"/>
          <p:cNvSpPr txBox="1">
            <a:spLocks noChangeArrowheads="1"/>
          </p:cNvSpPr>
          <p:nvPr/>
        </p:nvSpPr>
        <p:spPr bwMode="auto">
          <a:xfrm>
            <a:off x="1207477" y="5464420"/>
            <a:ext cx="2327031"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pPr>
              <a:spcBef>
                <a:spcPct val="50000"/>
              </a:spcBef>
            </a:pPr>
            <a:r>
              <a:rPr lang="en-GB" altLang="en-US" sz="1662"/>
              <a:t>(From NASA)</a:t>
            </a:r>
          </a:p>
        </p:txBody>
      </p:sp>
    </p:spTree>
    <p:extLst>
      <p:ext uri="{BB962C8B-B14F-4D97-AF65-F5344CB8AC3E}">
        <p14:creationId xmlns:p14="http://schemas.microsoft.com/office/powerpoint/2010/main" val="149684386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63"/>
            <a:ext cx="9144000" cy="524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5" name="TextBox 3"/>
          <p:cNvSpPr txBox="1">
            <a:spLocks noChangeArrowheads="1"/>
          </p:cNvSpPr>
          <p:nvPr/>
        </p:nvSpPr>
        <p:spPr bwMode="auto">
          <a:xfrm>
            <a:off x="34925" y="5253038"/>
            <a:ext cx="3889375"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defRPr/>
            </a:pPr>
            <a:r>
              <a:rPr lang="en-AU" b="1" baseline="0" dirty="0" smtClean="0">
                <a:solidFill>
                  <a:srgbClr val="0070C0"/>
                </a:solidFill>
                <a:ea typeface="+mn-ea"/>
              </a:rPr>
              <a:t>Peatman et al. (2013)</a:t>
            </a:r>
            <a:endParaRPr lang="en-AU" sz="2000" baseline="0" dirty="0" smtClean="0">
              <a:solidFill>
                <a:srgbClr val="800080"/>
              </a:solidFill>
              <a:ea typeface="+mn-ea"/>
            </a:endParaRPr>
          </a:p>
          <a:p>
            <a:pPr eaLnBrk="1" hangingPunct="1">
              <a:defRPr/>
            </a:pPr>
            <a:endParaRPr lang="en-AU" sz="1800" baseline="0" dirty="0" smtClean="0">
              <a:solidFill>
                <a:srgbClr val="000000"/>
              </a:solidFill>
              <a:ea typeface="+mn-ea"/>
            </a:endParaRPr>
          </a:p>
          <a:p>
            <a:pPr eaLnBrk="1" hangingPunct="1">
              <a:defRPr/>
            </a:pPr>
            <a:r>
              <a:rPr lang="en-AU" sz="1800" baseline="0" dirty="0" smtClean="0">
                <a:solidFill>
                  <a:srgbClr val="000000"/>
                </a:solidFill>
                <a:ea typeface="+mn-ea"/>
              </a:rPr>
              <a:t>TRMM 3B42HQ rainfall, 1998-2012. Nov-Apr</a:t>
            </a:r>
          </a:p>
        </p:txBody>
      </p:sp>
      <p:sp>
        <p:nvSpPr>
          <p:cNvPr id="13316" name="TextBox 3"/>
          <p:cNvSpPr txBox="1">
            <a:spLocks noChangeArrowheads="1"/>
          </p:cNvSpPr>
          <p:nvPr/>
        </p:nvSpPr>
        <p:spPr bwMode="auto">
          <a:xfrm>
            <a:off x="4067175" y="5253038"/>
            <a:ext cx="5003800"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defRPr/>
            </a:pPr>
            <a:r>
              <a:rPr lang="en-AU" sz="1400" baseline="0" smtClean="0">
                <a:solidFill>
                  <a:srgbClr val="800080"/>
                </a:solidFill>
                <a:ea typeface="+mn-ea"/>
              </a:rPr>
              <a:t>When looking at multiple phase of the MJO, the pattern is shown to be more complicated, with a 'vanguard' of precipitation over the islands which jumps ahead of the main body of oceanic convection.</a:t>
            </a:r>
          </a:p>
          <a:p>
            <a:pPr eaLnBrk="1" hangingPunct="1">
              <a:defRPr/>
            </a:pPr>
            <a:endParaRPr lang="en-AU" sz="1400" baseline="0" smtClean="0">
              <a:solidFill>
                <a:srgbClr val="800080"/>
              </a:solidFill>
              <a:ea typeface="+mn-ea"/>
            </a:endParaRPr>
          </a:p>
          <a:p>
            <a:pPr eaLnBrk="1" hangingPunct="1">
              <a:defRPr/>
            </a:pPr>
            <a:r>
              <a:rPr lang="en-AU" sz="1400" baseline="0" smtClean="0">
                <a:solidFill>
                  <a:srgbClr val="800080"/>
                </a:solidFill>
                <a:ea typeface="+mn-ea"/>
              </a:rPr>
              <a:t>This does not happen for the MJO over the Indian Ocean.</a:t>
            </a:r>
          </a:p>
        </p:txBody>
      </p:sp>
    </p:spTree>
    <p:extLst>
      <p:ext uri="{BB962C8B-B14F-4D97-AF65-F5344CB8AC3E}">
        <p14:creationId xmlns:p14="http://schemas.microsoft.com/office/powerpoint/2010/main" val="5951524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588D608D-D214-C147-B5B6-EEEAA8D0B8A5}" type="slidenum">
              <a:rPr lang="en-US" smtClean="0"/>
              <a:pPr>
                <a:defRPr/>
              </a:pPr>
              <a:t>41</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66800"/>
            <a:ext cx="8061160" cy="4572000"/>
          </a:xfrm>
          <a:prstGeom prst="rect">
            <a:avLst/>
          </a:prstGeom>
        </p:spPr>
      </p:pic>
      <p:sp>
        <p:nvSpPr>
          <p:cNvPr id="6" name="Title 1"/>
          <p:cNvSpPr txBox="1">
            <a:spLocks/>
          </p:cNvSpPr>
          <p:nvPr/>
        </p:nvSpPr>
        <p:spPr>
          <a:xfrm>
            <a:off x="914400" y="152400"/>
            <a:ext cx="7924800" cy="1143000"/>
          </a:xfrm>
          <a:prstGeom prst="rect">
            <a:avLst/>
          </a:prstGeom>
        </p:spPr>
        <p:txBody>
          <a:bodyPr/>
          <a:lstStyle>
            <a:lvl1pPr algn="ctr" rtl="0" eaLnBrk="0" fontAlgn="base" hangingPunct="0">
              <a:spcBef>
                <a:spcPct val="0"/>
              </a:spcBef>
              <a:spcAft>
                <a:spcPct val="0"/>
              </a:spcAft>
              <a:buClr>
                <a:srgbClr val="FF0000"/>
              </a:buClr>
              <a:buFont typeface="Wingdings" charset="0"/>
              <a:defRPr sz="3600" b="1">
                <a:solidFill>
                  <a:srgbClr val="0033CC"/>
                </a:solidFill>
                <a:latin typeface="+mj-lt"/>
                <a:ea typeface="ＭＳ Ｐゴシック" charset="0"/>
                <a:cs typeface="+mj-cs"/>
              </a:defRPr>
            </a:lvl1pPr>
            <a:lvl2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2pPr>
            <a:lvl3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3pPr>
            <a:lvl4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4pPr>
            <a:lvl5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5pPr>
            <a:lvl6pPr marL="4572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6pPr>
            <a:lvl7pPr marL="9144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7pPr>
            <a:lvl8pPr marL="13716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8pPr>
            <a:lvl9pPr marL="18288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9pPr>
          </a:lstStyle>
          <a:p>
            <a:r>
              <a:rPr lang="en-GB" kern="0" smtClean="0"/>
              <a:t>Air-sea Interaction</a:t>
            </a:r>
            <a:endParaRPr lang="en-GB" kern="0" dirty="0"/>
          </a:p>
        </p:txBody>
      </p:sp>
    </p:spTree>
    <p:extLst>
      <p:ext uri="{BB962C8B-B14F-4D97-AF65-F5344CB8AC3E}">
        <p14:creationId xmlns:p14="http://schemas.microsoft.com/office/powerpoint/2010/main" val="14414115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Air-sea Interaction</a:t>
            </a:r>
            <a:endParaRPr lang="en-GB" dirty="0"/>
          </a:p>
        </p:txBody>
      </p:sp>
      <p:sp>
        <p:nvSpPr>
          <p:cNvPr id="4" name="Slide Number Placeholder 3"/>
          <p:cNvSpPr>
            <a:spLocks noGrp="1"/>
          </p:cNvSpPr>
          <p:nvPr>
            <p:ph type="sldNum" sz="quarter" idx="10"/>
          </p:nvPr>
        </p:nvSpPr>
        <p:spPr/>
        <p:txBody>
          <a:bodyPr/>
          <a:lstStyle/>
          <a:p>
            <a:pPr>
              <a:defRPr/>
            </a:pPr>
            <a:fld id="{92F22627-927E-C64E-B813-A42AE3C57917}" type="slidenum">
              <a:rPr lang="en-US" smtClean="0"/>
              <a:pPr>
                <a:defRPr/>
              </a:pPr>
              <a:t>42</a:t>
            </a:fld>
            <a:endParaRPr lang="en-US"/>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09600" y="1435693"/>
            <a:ext cx="7543800" cy="5403257"/>
          </a:xfrm>
          <a:prstGeom prst="rect">
            <a:avLst/>
          </a:prstGeom>
        </p:spPr>
      </p:pic>
    </p:spTree>
    <p:extLst>
      <p:ext uri="{BB962C8B-B14F-4D97-AF65-F5344CB8AC3E}">
        <p14:creationId xmlns:p14="http://schemas.microsoft.com/office/powerpoint/2010/main" val="14776356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2F22627-927E-C64E-B813-A42AE3C57917}" type="slidenum">
              <a:rPr lang="en-US" smtClean="0"/>
              <a:pPr>
                <a:defRPr/>
              </a:pPr>
              <a:t>43</a:t>
            </a:fld>
            <a:endParaRPr lang="en-US"/>
          </a:p>
        </p:txBody>
      </p:sp>
      <p:pic>
        <p:nvPicPr>
          <p:cNvPr id="6" name="Picture 5"/>
          <p:cNvPicPr>
            <a:picLocks noChangeAspect="1"/>
          </p:cNvPicPr>
          <p:nvPr/>
        </p:nvPicPr>
        <p:blipFill rotWithShape="1">
          <a:blip r:embed="rId3"/>
          <a:srcRect l="18842" t="-487" r="22188" b="76277"/>
          <a:stretch/>
        </p:blipFill>
        <p:spPr>
          <a:xfrm>
            <a:off x="-152400" y="2286000"/>
            <a:ext cx="4059188" cy="2311482"/>
          </a:xfrm>
          <a:prstGeom prst="rect">
            <a:avLst/>
          </a:prstGeom>
        </p:spPr>
      </p:pic>
      <p:sp>
        <p:nvSpPr>
          <p:cNvPr id="7" name="Rectangle 6"/>
          <p:cNvSpPr/>
          <p:nvPr/>
        </p:nvSpPr>
        <p:spPr>
          <a:xfrm>
            <a:off x="3593805" y="6282035"/>
            <a:ext cx="4651466" cy="461665"/>
          </a:xfrm>
          <a:prstGeom prst="rect">
            <a:avLst/>
          </a:prstGeom>
        </p:spPr>
        <p:txBody>
          <a:bodyPr wrap="none">
            <a:spAutoFit/>
          </a:bodyPr>
          <a:lstStyle/>
          <a:p>
            <a:r>
              <a:rPr lang="en-GB" dirty="0" err="1">
                <a:solidFill>
                  <a:schemeClr val="tx1"/>
                </a:solidFill>
              </a:rPr>
              <a:t>Klingaman</a:t>
            </a:r>
            <a:r>
              <a:rPr lang="en-GB" dirty="0">
                <a:solidFill>
                  <a:schemeClr val="tx1"/>
                </a:solidFill>
              </a:rPr>
              <a:t> and </a:t>
            </a:r>
            <a:r>
              <a:rPr lang="en-GB" dirty="0" err="1" smtClean="0">
                <a:solidFill>
                  <a:schemeClr val="tx1"/>
                </a:solidFill>
              </a:rPr>
              <a:t>Woolnough</a:t>
            </a:r>
            <a:r>
              <a:rPr lang="en-GB" dirty="0" smtClean="0">
                <a:solidFill>
                  <a:schemeClr val="tx1"/>
                </a:solidFill>
              </a:rPr>
              <a:t> 2014</a:t>
            </a:r>
            <a:endParaRPr lang="en-GB" dirty="0">
              <a:solidFill>
                <a:schemeClr val="tx1"/>
              </a:solidFill>
            </a:endParaRPr>
          </a:p>
        </p:txBody>
      </p:sp>
      <p:pic>
        <p:nvPicPr>
          <p:cNvPr id="8" name="Picture 7"/>
          <p:cNvPicPr>
            <a:picLocks noChangeAspect="1"/>
          </p:cNvPicPr>
          <p:nvPr/>
        </p:nvPicPr>
        <p:blipFill rotWithShape="1">
          <a:blip r:embed="rId3"/>
          <a:srcRect t="24805" b="198"/>
          <a:stretch/>
        </p:blipFill>
        <p:spPr>
          <a:xfrm>
            <a:off x="3803382" y="762000"/>
            <a:ext cx="5054868" cy="5257800"/>
          </a:xfrm>
          <a:prstGeom prst="rect">
            <a:avLst/>
          </a:prstGeom>
        </p:spPr>
      </p:pic>
    </p:spTree>
    <p:extLst>
      <p:ext uri="{BB962C8B-B14F-4D97-AF65-F5344CB8AC3E}">
        <p14:creationId xmlns:p14="http://schemas.microsoft.com/office/powerpoint/2010/main" val="31836780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GB" altLang="en-US" sz="2215">
                <a:solidFill>
                  <a:srgbClr val="2603FB"/>
                </a:solidFill>
              </a:rPr>
              <a:t>Improvement of MJO Skill with Ocean Coupling </a:t>
            </a:r>
          </a:p>
        </p:txBody>
      </p:sp>
      <p:pic>
        <p:nvPicPr>
          <p:cNvPr id="47107" name="Picture 4" descr="Vitart_et_al_2008"/>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3046" y="1623646"/>
            <a:ext cx="7057292" cy="277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Rectangle 6"/>
          <p:cNvSpPr>
            <a:spLocks noChangeArrowheads="1"/>
          </p:cNvSpPr>
          <p:nvPr/>
        </p:nvSpPr>
        <p:spPr bwMode="auto">
          <a:xfrm>
            <a:off x="1494692" y="4413739"/>
            <a:ext cx="2158512" cy="859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1662">
                <a:latin typeface="Arial" panose="020B0604020202020204" pitchFamily="34" charset="0"/>
              </a:rPr>
              <a:t>CONT : solid line</a:t>
            </a:r>
            <a:br>
              <a:rPr lang="en-GB" altLang="en-US" sz="1662">
                <a:latin typeface="Arial" panose="020B0604020202020204" pitchFamily="34" charset="0"/>
              </a:rPr>
            </a:br>
            <a:r>
              <a:rPr lang="en-GB" altLang="en-US" sz="1662">
                <a:latin typeface="Arial" panose="020B0604020202020204" pitchFamily="34" charset="0"/>
              </a:rPr>
              <a:t>ML : dashed line</a:t>
            </a:r>
            <a:br>
              <a:rPr lang="en-GB" altLang="en-US" sz="1662">
                <a:latin typeface="Arial" panose="020B0604020202020204" pitchFamily="34" charset="0"/>
              </a:rPr>
            </a:br>
            <a:r>
              <a:rPr lang="en-GB" altLang="en-US" sz="1662">
                <a:latin typeface="Arial" panose="020B0604020202020204" pitchFamily="34" charset="0"/>
              </a:rPr>
              <a:t>PERS : dotted line</a:t>
            </a:r>
          </a:p>
        </p:txBody>
      </p:sp>
      <p:sp>
        <p:nvSpPr>
          <p:cNvPr id="6" name="Rectangle 3"/>
          <p:cNvSpPr txBox="1">
            <a:spLocks noChangeArrowheads="1"/>
          </p:cNvSpPr>
          <p:nvPr/>
        </p:nvSpPr>
        <p:spPr bwMode="auto">
          <a:xfrm>
            <a:off x="4724400" y="5661254"/>
            <a:ext cx="4400550" cy="642938"/>
          </a:xfrm>
          <a:prstGeom prst="rect">
            <a:avLst/>
          </a:prstGeom>
          <a:noFill/>
          <a:ln w="12700">
            <a:noFill/>
            <a:miter lim="800000"/>
            <a:headEnd/>
            <a:tailEnd/>
          </a:ln>
        </p:spPr>
        <p:txBody>
          <a:bodyPr lIns="90487" tIns="44450" rIns="90487" bIns="44450"/>
          <a:lstStyle/>
          <a:p>
            <a:pPr marL="290513" indent="-290513" defTabSz="762000">
              <a:lnSpc>
                <a:spcPts val="2500"/>
              </a:lnSpc>
              <a:spcAft>
                <a:spcPts val="1000"/>
              </a:spcAft>
              <a:buClr>
                <a:schemeClr val="hlink"/>
              </a:buClr>
              <a:buSzPct val="100000"/>
              <a:buFont typeface="Wingdings" pitchFamily="2" charset="2"/>
              <a:buNone/>
              <a:defRPr/>
            </a:pPr>
            <a:r>
              <a:rPr lang="en-GB" sz="2000" b="0" kern="0" dirty="0" err="1">
                <a:solidFill>
                  <a:schemeClr val="tx1"/>
                </a:solidFill>
                <a:latin typeface="+mn-lt"/>
              </a:rPr>
              <a:t>Woolnough</a:t>
            </a:r>
            <a:r>
              <a:rPr lang="en-GB" sz="2000" b="0" kern="0" dirty="0">
                <a:solidFill>
                  <a:schemeClr val="tx1"/>
                </a:solidFill>
                <a:latin typeface="+mn-lt"/>
              </a:rPr>
              <a:t> et al. (2007,QJRMS)</a:t>
            </a:r>
            <a:br>
              <a:rPr lang="en-GB" sz="2000" b="0" kern="0" dirty="0">
                <a:solidFill>
                  <a:schemeClr val="tx1"/>
                </a:solidFill>
                <a:latin typeface="+mn-lt"/>
              </a:rPr>
            </a:br>
            <a:endParaRPr lang="en-GB" sz="2000" b="0" kern="0" dirty="0">
              <a:solidFill>
                <a:schemeClr val="tx1"/>
              </a:solidFill>
              <a:latin typeface="+mn-lt"/>
            </a:endParaRPr>
          </a:p>
        </p:txBody>
      </p:sp>
    </p:spTree>
    <p:extLst>
      <p:ext uri="{BB962C8B-B14F-4D97-AF65-F5344CB8AC3E}">
        <p14:creationId xmlns:p14="http://schemas.microsoft.com/office/powerpoint/2010/main" val="29407066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649166" y="407377"/>
            <a:ext cx="9297865" cy="562708"/>
          </a:xfrm>
        </p:spPr>
        <p:txBody>
          <a:bodyPr/>
          <a:lstStyle/>
          <a:p>
            <a:r>
              <a:rPr lang="en-GB" altLang="en-US" sz="2585">
                <a:solidFill>
                  <a:srgbClr val="2603FB"/>
                </a:solidFill>
              </a:rPr>
              <a:t>Impact of N. Extratropics on MJO forecast skill</a:t>
            </a:r>
          </a:p>
        </p:txBody>
      </p:sp>
      <p:pic>
        <p:nvPicPr>
          <p:cNvPr id="51203" name="Picture 2" descr="all.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923" y="1377462"/>
            <a:ext cx="7918938" cy="4759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TextBox 3"/>
          <p:cNvSpPr txBox="1">
            <a:spLocks noChangeArrowheads="1"/>
          </p:cNvSpPr>
          <p:nvPr/>
        </p:nvSpPr>
        <p:spPr bwMode="auto">
          <a:xfrm>
            <a:off x="6213231" y="5710605"/>
            <a:ext cx="3323492"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1662" b="0" i="1"/>
              <a:t>Vitart and Jung</a:t>
            </a:r>
          </a:p>
        </p:txBody>
      </p:sp>
    </p:spTree>
    <p:extLst>
      <p:ext uri="{BB962C8B-B14F-4D97-AF65-F5344CB8AC3E}">
        <p14:creationId xmlns:p14="http://schemas.microsoft.com/office/powerpoint/2010/main" val="39020817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Box 7"/>
          <p:cNvSpPr txBox="1">
            <a:spLocks noChangeArrowheads="1"/>
          </p:cNvSpPr>
          <p:nvPr/>
        </p:nvSpPr>
        <p:spPr bwMode="auto">
          <a:xfrm>
            <a:off x="1453662" y="1295401"/>
            <a:ext cx="2143858" cy="31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1477">
                <a:solidFill>
                  <a:srgbClr val="2603FB"/>
                </a:solidFill>
              </a:rPr>
              <a:t>North Atlantic</a:t>
            </a:r>
          </a:p>
        </p:txBody>
      </p:sp>
      <p:sp>
        <p:nvSpPr>
          <p:cNvPr id="53251" name="TextBox 9"/>
          <p:cNvSpPr txBox="1">
            <a:spLocks noChangeArrowheads="1"/>
          </p:cNvSpPr>
          <p:nvPr/>
        </p:nvSpPr>
        <p:spPr bwMode="auto">
          <a:xfrm>
            <a:off x="5884985" y="1270490"/>
            <a:ext cx="2143858" cy="31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1477">
                <a:solidFill>
                  <a:srgbClr val="2603FB"/>
                </a:solidFill>
              </a:rPr>
              <a:t>Eurasia</a:t>
            </a:r>
          </a:p>
        </p:txBody>
      </p:sp>
      <p:sp>
        <p:nvSpPr>
          <p:cNvPr id="53252" name="TextBox 10"/>
          <p:cNvSpPr txBox="1">
            <a:spLocks noChangeArrowheads="1"/>
          </p:cNvSpPr>
          <p:nvPr/>
        </p:nvSpPr>
        <p:spPr bwMode="auto">
          <a:xfrm>
            <a:off x="1576754" y="3716216"/>
            <a:ext cx="2143858" cy="31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anose="020B0604030504040204" pitchFamily="34" charset="0"/>
              </a:defRPr>
            </a:lvl1pPr>
            <a:lvl2pPr marL="742950" indent="-285750">
              <a:defRPr sz="2400" b="1">
                <a:solidFill>
                  <a:schemeClr val="tx1"/>
                </a:solidFill>
                <a:latin typeface="Verdana" panose="020B0604030504040204" pitchFamily="34" charset="0"/>
              </a:defRPr>
            </a:lvl2pPr>
            <a:lvl3pPr marL="1143000" indent="-228600">
              <a:defRPr sz="2400" b="1">
                <a:solidFill>
                  <a:schemeClr val="tx1"/>
                </a:solidFill>
                <a:latin typeface="Verdana" panose="020B0604030504040204" pitchFamily="34" charset="0"/>
              </a:defRPr>
            </a:lvl3pPr>
            <a:lvl4pPr marL="1600200" indent="-228600">
              <a:defRPr sz="2400" b="1">
                <a:solidFill>
                  <a:schemeClr val="tx1"/>
                </a:solidFill>
                <a:latin typeface="Verdana" panose="020B0604030504040204" pitchFamily="34" charset="0"/>
              </a:defRPr>
            </a:lvl4pPr>
            <a:lvl5pPr marL="2057400" indent="-228600">
              <a:defRPr sz="24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b="1">
                <a:solidFill>
                  <a:schemeClr val="tx1"/>
                </a:solidFill>
                <a:latin typeface="Verdana" panose="020B0604030504040204" pitchFamily="34" charset="0"/>
              </a:defRPr>
            </a:lvl9pPr>
          </a:lstStyle>
          <a:p>
            <a:r>
              <a:rPr lang="en-GB" altLang="en-US" sz="1477">
                <a:solidFill>
                  <a:srgbClr val="2603FB"/>
                </a:solidFill>
              </a:rPr>
              <a:t>West Pacific</a:t>
            </a:r>
          </a:p>
        </p:txBody>
      </p:sp>
      <p:sp>
        <p:nvSpPr>
          <p:cNvPr id="52229" name="TextBox 11"/>
          <p:cNvSpPr txBox="1">
            <a:spLocks noChangeArrowheads="1"/>
          </p:cNvSpPr>
          <p:nvPr/>
        </p:nvSpPr>
        <p:spPr bwMode="auto">
          <a:xfrm>
            <a:off x="6008077" y="3757247"/>
            <a:ext cx="2143858" cy="319639"/>
          </a:xfrm>
          <a:prstGeom prst="rect">
            <a:avLst/>
          </a:prstGeom>
          <a:noFill/>
          <a:ln w="9525">
            <a:noFill/>
            <a:miter lim="800000"/>
            <a:headEnd/>
            <a:tailEnd/>
          </a:ln>
        </p:spPr>
        <p:txBody>
          <a:bodyPr>
            <a:spAutoFit/>
          </a:bodyPr>
          <a:lstStyle/>
          <a:p>
            <a:pPr>
              <a:defRPr/>
            </a:pPr>
            <a:r>
              <a:rPr lang="en-GB" sz="1477" dirty="0">
                <a:solidFill>
                  <a:schemeClr val="accent1">
                    <a:lumMod val="50000"/>
                  </a:schemeClr>
                </a:solidFill>
              </a:rPr>
              <a:t>East Pacific</a:t>
            </a:r>
          </a:p>
        </p:txBody>
      </p:sp>
      <p:pic>
        <p:nvPicPr>
          <p:cNvPr id="53254" name="Picture 14" descr="map.ps"/>
          <p:cNvPicPr>
            <a:picLocks noChangeAspect="1"/>
          </p:cNvPicPr>
          <p:nvPr/>
        </p:nvPicPr>
        <p:blipFill>
          <a:blip r:embed="rId3" cstate="email">
            <a:extLst>
              <a:ext uri="{28A0092B-C50C-407E-A947-70E740481C1C}">
                <a14:useLocalDpi xmlns:a14="http://schemas.microsoft.com/office/drawing/2010/main" val="0"/>
              </a:ext>
            </a:extLst>
          </a:blip>
          <a:srcRect t="8247"/>
          <a:stretch>
            <a:fillRect/>
          </a:stretch>
        </p:blipFill>
        <p:spPr bwMode="auto">
          <a:xfrm>
            <a:off x="5474678" y="1213339"/>
            <a:ext cx="911469" cy="49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5" name="Picture 19" descr="map1.ps"/>
          <p:cNvPicPr>
            <a:picLocks noChangeAspect="1"/>
          </p:cNvPicPr>
          <p:nvPr/>
        </p:nvPicPr>
        <p:blipFill>
          <a:blip r:embed="rId4" cstate="email">
            <a:extLst>
              <a:ext uri="{28A0092B-C50C-407E-A947-70E740481C1C}">
                <a14:useLocalDpi xmlns:a14="http://schemas.microsoft.com/office/drawing/2010/main" val="0"/>
              </a:ext>
            </a:extLst>
          </a:blip>
          <a:srcRect t="8247"/>
          <a:stretch>
            <a:fillRect/>
          </a:stretch>
        </p:blipFill>
        <p:spPr bwMode="auto">
          <a:xfrm>
            <a:off x="879231" y="1216270"/>
            <a:ext cx="920262" cy="48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6" name="Picture 20" descr="map2.ps"/>
          <p:cNvPicPr>
            <a:picLocks noChangeAspect="1"/>
          </p:cNvPicPr>
          <p:nvPr/>
        </p:nvPicPr>
        <p:blipFill>
          <a:blip r:embed="rId5" cstate="email">
            <a:extLst>
              <a:ext uri="{28A0092B-C50C-407E-A947-70E740481C1C}">
                <a14:useLocalDpi xmlns:a14="http://schemas.microsoft.com/office/drawing/2010/main" val="0"/>
              </a:ext>
            </a:extLst>
          </a:blip>
          <a:srcRect t="8247"/>
          <a:stretch>
            <a:fillRect/>
          </a:stretch>
        </p:blipFill>
        <p:spPr bwMode="auto">
          <a:xfrm>
            <a:off x="920262" y="3675185"/>
            <a:ext cx="902677" cy="479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7" name="Picture 21" descr="map3.ps"/>
          <p:cNvPicPr>
            <a:picLocks noChangeAspect="1"/>
          </p:cNvPicPr>
          <p:nvPr/>
        </p:nvPicPr>
        <p:blipFill>
          <a:blip r:embed="rId6" cstate="email">
            <a:extLst>
              <a:ext uri="{28A0092B-C50C-407E-A947-70E740481C1C}">
                <a14:useLocalDpi xmlns:a14="http://schemas.microsoft.com/office/drawing/2010/main" val="0"/>
              </a:ext>
            </a:extLst>
          </a:blip>
          <a:srcRect t="8247"/>
          <a:stretch>
            <a:fillRect/>
          </a:stretch>
        </p:blipFill>
        <p:spPr bwMode="auto">
          <a:xfrm>
            <a:off x="5474677" y="3716216"/>
            <a:ext cx="943708" cy="42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itle 1"/>
          <p:cNvSpPr txBox="1">
            <a:spLocks/>
          </p:cNvSpPr>
          <p:nvPr/>
        </p:nvSpPr>
        <p:spPr bwMode="auto">
          <a:xfrm>
            <a:off x="690197" y="351692"/>
            <a:ext cx="9297865" cy="562708"/>
          </a:xfrm>
          <a:prstGeom prst="rect">
            <a:avLst/>
          </a:prstGeom>
          <a:noFill/>
          <a:ln w="12700">
            <a:noFill/>
            <a:miter lim="800000"/>
            <a:headEnd/>
            <a:tailEnd/>
          </a:ln>
        </p:spPr>
        <p:txBody>
          <a:bodyPr anchor="ctr"/>
          <a:lstStyle/>
          <a:p>
            <a:pPr algn="l">
              <a:lnSpc>
                <a:spcPts val="2954"/>
              </a:lnSpc>
              <a:defRPr/>
            </a:pPr>
            <a:r>
              <a:rPr lang="en-GB" sz="2585" kern="0" dirty="0">
                <a:solidFill>
                  <a:srgbClr val="2603FB"/>
                </a:solidFill>
                <a:latin typeface="+mj-lt"/>
                <a:ea typeface="+mj-ea"/>
                <a:cs typeface="+mj-cs"/>
              </a:rPr>
              <a:t>Impact of N. </a:t>
            </a:r>
            <a:r>
              <a:rPr lang="en-GB" sz="2585" kern="0" dirty="0" err="1">
                <a:solidFill>
                  <a:srgbClr val="2603FB"/>
                </a:solidFill>
                <a:latin typeface="+mj-lt"/>
                <a:ea typeface="+mj-ea"/>
                <a:cs typeface="+mj-cs"/>
              </a:rPr>
              <a:t>Extratropics</a:t>
            </a:r>
            <a:r>
              <a:rPr lang="en-GB" sz="2585" kern="0" dirty="0">
                <a:solidFill>
                  <a:srgbClr val="2603FB"/>
                </a:solidFill>
                <a:latin typeface="+mj-lt"/>
                <a:ea typeface="+mj-ea"/>
                <a:cs typeface="+mj-cs"/>
              </a:rPr>
              <a:t> on MJO forecast skill</a:t>
            </a:r>
          </a:p>
        </p:txBody>
      </p:sp>
      <p:pic>
        <p:nvPicPr>
          <p:cNvPr id="53259" name="Picture 14" descr="fig2.ps"/>
          <p:cNvPicPr>
            <a:picLocks noChangeAspect="1"/>
          </p:cNvPicPr>
          <p:nvPr/>
        </p:nvPicPr>
        <p:blipFill>
          <a:blip r:embed="rId7" cstate="email">
            <a:extLst>
              <a:ext uri="{28A0092B-C50C-407E-A947-70E740481C1C}">
                <a14:useLocalDpi xmlns:a14="http://schemas.microsoft.com/office/drawing/2010/main" val="0"/>
              </a:ext>
            </a:extLst>
          </a:blip>
          <a:srcRect l="-502" t="3683" r="23082"/>
          <a:stretch>
            <a:fillRect/>
          </a:stretch>
        </p:blipFill>
        <p:spPr bwMode="auto">
          <a:xfrm>
            <a:off x="5146431" y="1776046"/>
            <a:ext cx="3118338" cy="1817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60" name="Picture 17" descr="FIGG1.ps"/>
          <p:cNvPicPr>
            <a:picLocks noChangeAspect="1"/>
          </p:cNvPicPr>
          <p:nvPr/>
        </p:nvPicPr>
        <p:blipFill>
          <a:blip r:embed="rId8" cstate="email">
            <a:extLst>
              <a:ext uri="{28A0092B-C50C-407E-A947-70E740481C1C}">
                <a14:useLocalDpi xmlns:a14="http://schemas.microsoft.com/office/drawing/2010/main" val="0"/>
              </a:ext>
            </a:extLst>
          </a:blip>
          <a:srcRect t="4208" r="23082"/>
          <a:stretch>
            <a:fillRect/>
          </a:stretch>
        </p:blipFill>
        <p:spPr bwMode="auto">
          <a:xfrm>
            <a:off x="592015" y="1787769"/>
            <a:ext cx="3135923" cy="18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61" name="Picture 18" descr="Fig33.ps"/>
          <p:cNvPicPr>
            <a:picLocks noChangeAspect="1"/>
          </p:cNvPicPr>
          <p:nvPr/>
        </p:nvPicPr>
        <p:blipFill>
          <a:blip r:embed="rId9" cstate="email">
            <a:extLst>
              <a:ext uri="{28A0092B-C50C-407E-A947-70E740481C1C}">
                <a14:useLocalDpi xmlns:a14="http://schemas.microsoft.com/office/drawing/2010/main" val="0"/>
              </a:ext>
            </a:extLst>
          </a:blip>
          <a:srcRect l="-502" t="4208" r="22580"/>
          <a:stretch>
            <a:fillRect/>
          </a:stretch>
        </p:blipFill>
        <p:spPr bwMode="auto">
          <a:xfrm>
            <a:off x="550985" y="4249616"/>
            <a:ext cx="3159369" cy="177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62" name="Picture 22" descr="ff4e.ps"/>
          <p:cNvPicPr>
            <a:picLocks noChangeAspect="1"/>
          </p:cNvPicPr>
          <p:nvPr/>
        </p:nvPicPr>
        <p:blipFill>
          <a:blip r:embed="rId10" cstate="email">
            <a:extLst>
              <a:ext uri="{28A0092B-C50C-407E-A947-70E740481C1C}">
                <a14:useLocalDpi xmlns:a14="http://schemas.microsoft.com/office/drawing/2010/main" val="0"/>
              </a:ext>
            </a:extLst>
          </a:blip>
          <a:srcRect t="4208" r="24086"/>
          <a:stretch>
            <a:fillRect/>
          </a:stretch>
        </p:blipFill>
        <p:spPr bwMode="auto">
          <a:xfrm>
            <a:off x="5187462" y="4174881"/>
            <a:ext cx="3004038" cy="192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82315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924800" cy="1143000"/>
          </a:xfrm>
        </p:spPr>
        <p:txBody>
          <a:bodyPr/>
          <a:lstStyle/>
          <a:p>
            <a:r>
              <a:rPr lang="en-GB" dirty="0" smtClean="0"/>
              <a:t>Conclusions</a:t>
            </a:r>
            <a:endParaRPr lang="en-GB" dirty="0"/>
          </a:p>
        </p:txBody>
      </p:sp>
      <p:sp>
        <p:nvSpPr>
          <p:cNvPr id="3" name="Content Placeholder 2"/>
          <p:cNvSpPr>
            <a:spLocks noGrp="1"/>
          </p:cNvSpPr>
          <p:nvPr>
            <p:ph idx="1"/>
          </p:nvPr>
        </p:nvSpPr>
        <p:spPr>
          <a:xfrm>
            <a:off x="381000" y="914400"/>
            <a:ext cx="7924800" cy="4876800"/>
          </a:xfrm>
        </p:spPr>
        <p:txBody>
          <a:bodyPr/>
          <a:lstStyle/>
          <a:p>
            <a:pPr>
              <a:buClrTx/>
            </a:pPr>
            <a:r>
              <a:rPr lang="en-GB" dirty="0" smtClean="0">
                <a:solidFill>
                  <a:schemeClr val="tx1"/>
                </a:solidFill>
              </a:rPr>
              <a:t>MJO is the main source of tropical variability between a week and a season </a:t>
            </a:r>
          </a:p>
          <a:p>
            <a:pPr>
              <a:buClrTx/>
            </a:pPr>
            <a:endParaRPr lang="en-GB" dirty="0" smtClean="0">
              <a:solidFill>
                <a:schemeClr val="tx1"/>
              </a:solidFill>
            </a:endParaRPr>
          </a:p>
          <a:p>
            <a:pPr>
              <a:buClrTx/>
            </a:pPr>
            <a:r>
              <a:rPr lang="en-GB" dirty="0" smtClean="0">
                <a:solidFill>
                  <a:schemeClr val="tx1"/>
                </a:solidFill>
              </a:rPr>
              <a:t>Global Impact of the MJO including over Europe. Main source of sub-seasonal predictability.</a:t>
            </a:r>
          </a:p>
          <a:p>
            <a:pPr>
              <a:buClrTx/>
            </a:pPr>
            <a:endParaRPr lang="en-GB" dirty="0">
              <a:solidFill>
                <a:schemeClr val="tx1"/>
              </a:solidFill>
            </a:endParaRPr>
          </a:p>
          <a:p>
            <a:pPr>
              <a:buClrTx/>
            </a:pPr>
            <a:r>
              <a:rPr lang="en-GB" dirty="0" smtClean="0">
                <a:solidFill>
                  <a:schemeClr val="tx1"/>
                </a:solidFill>
              </a:rPr>
              <a:t>MJO prediction: success story – Significant improvement in the prediction of MJO over the past decade. Operational systems show predictive skill up to week  3</a:t>
            </a:r>
          </a:p>
          <a:p>
            <a:pPr>
              <a:buClrTx/>
            </a:pPr>
            <a:endParaRPr lang="en-GB" dirty="0">
              <a:solidFill>
                <a:schemeClr val="tx1"/>
              </a:solidFill>
            </a:endParaRPr>
          </a:p>
          <a:p>
            <a:pPr>
              <a:buClrTx/>
            </a:pPr>
            <a:r>
              <a:rPr lang="en-GB" dirty="0" smtClean="0">
                <a:solidFill>
                  <a:schemeClr val="tx1"/>
                </a:solidFill>
              </a:rPr>
              <a:t>Importance of SST coupling, although not crucial</a:t>
            </a:r>
          </a:p>
          <a:p>
            <a:pPr>
              <a:buClrTx/>
            </a:pPr>
            <a:endParaRPr lang="en-GB" dirty="0" smtClean="0">
              <a:solidFill>
                <a:schemeClr val="tx1"/>
              </a:solidFill>
            </a:endParaRPr>
          </a:p>
          <a:p>
            <a:pPr>
              <a:buClrTx/>
            </a:pPr>
            <a:r>
              <a:rPr lang="en-GB" dirty="0" smtClean="0">
                <a:solidFill>
                  <a:schemeClr val="tx1"/>
                </a:solidFill>
              </a:rPr>
              <a:t> </a:t>
            </a:r>
            <a:r>
              <a:rPr lang="en-GB" dirty="0" err="1" smtClean="0">
                <a:solidFill>
                  <a:schemeClr val="tx1"/>
                </a:solidFill>
              </a:rPr>
              <a:t>Extratropics</a:t>
            </a:r>
            <a:r>
              <a:rPr lang="en-GB" dirty="0" smtClean="0">
                <a:solidFill>
                  <a:schemeClr val="tx1"/>
                </a:solidFill>
              </a:rPr>
              <a:t> can also impact MJO</a:t>
            </a:r>
          </a:p>
          <a:p>
            <a:pPr>
              <a:buClrTx/>
            </a:pPr>
            <a:endParaRPr lang="en-GB" dirty="0">
              <a:solidFill>
                <a:schemeClr val="tx1"/>
              </a:solidFill>
            </a:endParaRPr>
          </a:p>
        </p:txBody>
      </p:sp>
      <p:sp>
        <p:nvSpPr>
          <p:cNvPr id="4" name="Slide Number Placeholder 3"/>
          <p:cNvSpPr>
            <a:spLocks noGrp="1"/>
          </p:cNvSpPr>
          <p:nvPr>
            <p:ph type="sldNum" sz="quarter" idx="10"/>
          </p:nvPr>
        </p:nvSpPr>
        <p:spPr/>
        <p:txBody>
          <a:bodyPr/>
          <a:lstStyle/>
          <a:p>
            <a:pPr>
              <a:defRPr/>
            </a:pPr>
            <a:fld id="{92F22627-927E-C64E-B813-A42AE3C57917}" type="slidenum">
              <a:rPr lang="en-US" smtClean="0"/>
              <a:pPr>
                <a:defRPr/>
              </a:pPr>
              <a:t>47</a:t>
            </a:fld>
            <a:endParaRPr lang="en-US"/>
          </a:p>
        </p:txBody>
      </p:sp>
    </p:spTree>
    <p:extLst>
      <p:ext uri="{BB962C8B-B14F-4D97-AF65-F5344CB8AC3E}">
        <p14:creationId xmlns:p14="http://schemas.microsoft.com/office/powerpoint/2010/main" val="1342943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en-US" sz="3200" b="0" dirty="0" smtClean="0">
                <a:solidFill>
                  <a:schemeClr val="accent2"/>
                </a:solidFill>
              </a:rPr>
              <a:t>The Madden Julian Oscillation (MJO)</a:t>
            </a:r>
            <a:endParaRPr lang="en-GB" altLang="en-US" sz="3200" b="0" dirty="0" smtClean="0">
              <a:solidFill>
                <a:schemeClr val="accent2"/>
              </a:solidFill>
            </a:endParaRPr>
          </a:p>
        </p:txBody>
      </p:sp>
      <p:sp>
        <p:nvSpPr>
          <p:cNvPr id="16387" name="Rectangle 3"/>
          <p:cNvSpPr>
            <a:spLocks noGrp="1" noChangeArrowheads="1"/>
          </p:cNvSpPr>
          <p:nvPr>
            <p:ph type="body" idx="1"/>
          </p:nvPr>
        </p:nvSpPr>
        <p:spPr>
          <a:xfrm>
            <a:off x="304800" y="1295400"/>
            <a:ext cx="8839200" cy="4876800"/>
          </a:xfrm>
        </p:spPr>
        <p:txBody>
          <a:bodyPr/>
          <a:lstStyle/>
          <a:p>
            <a:pPr>
              <a:buClrTx/>
              <a:buFont typeface="Wingdings" panose="05000000000000000000" pitchFamily="2" charset="2"/>
              <a:buChar char="§"/>
            </a:pPr>
            <a:r>
              <a:rPr lang="en-GB" altLang="en-US" dirty="0" smtClean="0">
                <a:solidFill>
                  <a:schemeClr val="tx2"/>
                </a:solidFill>
              </a:rPr>
              <a:t>The MJO is a 40-50-day oscillation </a:t>
            </a:r>
          </a:p>
          <a:p>
            <a:pPr>
              <a:buClrTx/>
              <a:buFont typeface="Wingdings" panose="05000000000000000000" pitchFamily="2" charset="2"/>
              <a:buChar char="§"/>
            </a:pPr>
            <a:endParaRPr lang="en-GB" altLang="en-US" dirty="0" smtClean="0">
              <a:solidFill>
                <a:schemeClr val="tx2"/>
              </a:solidFill>
            </a:endParaRPr>
          </a:p>
          <a:p>
            <a:pPr>
              <a:buClrTx/>
              <a:buFont typeface="Wingdings" panose="05000000000000000000" pitchFamily="2" charset="2"/>
              <a:buChar char="§"/>
            </a:pPr>
            <a:r>
              <a:rPr lang="en-GB" altLang="en-US" dirty="0" smtClean="0">
                <a:solidFill>
                  <a:schemeClr val="tx2"/>
                </a:solidFill>
              </a:rPr>
              <a:t>The MJO is a near-global scale, quasi-periodic eastward moving disturbance in the surface pressure, tropospheric temperature and zonal winds over the equatorial </a:t>
            </a:r>
            <a:r>
              <a:rPr lang="en-GB" altLang="en-US" dirty="0" smtClean="0">
                <a:solidFill>
                  <a:schemeClr val="tx2"/>
                </a:solidFill>
              </a:rPr>
              <a:t>belt (4 to 8 m/s).</a:t>
            </a:r>
            <a:endParaRPr lang="en-GB" altLang="en-US" dirty="0" smtClean="0">
              <a:solidFill>
                <a:schemeClr val="tx2"/>
              </a:solidFill>
            </a:endParaRPr>
          </a:p>
          <a:p>
            <a:pPr>
              <a:buClrTx/>
              <a:buFont typeface="Wingdings" panose="05000000000000000000" pitchFamily="2" charset="2"/>
              <a:buChar char="§"/>
            </a:pPr>
            <a:endParaRPr lang="en-GB" altLang="en-US" dirty="0" smtClean="0">
              <a:solidFill>
                <a:schemeClr val="tx2"/>
              </a:solidFill>
            </a:endParaRPr>
          </a:p>
          <a:p>
            <a:pPr>
              <a:buClrTx/>
              <a:buFont typeface="Wingdings" panose="05000000000000000000" pitchFamily="2" charset="2"/>
              <a:buChar char="§"/>
            </a:pPr>
            <a:r>
              <a:rPr lang="en-GB" altLang="en-US" dirty="0" smtClean="0">
                <a:solidFill>
                  <a:schemeClr val="tx2"/>
                </a:solidFill>
              </a:rPr>
              <a:t>The Madden-Julian Oscillation (MJO) is the dominant mode of variability in the tropics in time scales in excess of 1 week but less than 1 season.</a:t>
            </a:r>
          </a:p>
          <a:p>
            <a:pPr>
              <a:buClrTx/>
              <a:buFont typeface="Wingdings" panose="05000000000000000000" pitchFamily="2" charset="2"/>
              <a:buChar char="§"/>
            </a:pPr>
            <a:endParaRPr lang="en-GB" altLang="en-US" dirty="0" smtClean="0">
              <a:solidFill>
                <a:schemeClr val="tx2"/>
              </a:solidFill>
            </a:endParaRPr>
          </a:p>
          <a:p>
            <a:pPr>
              <a:buClrTx/>
              <a:buFont typeface="Wingdings" panose="05000000000000000000" pitchFamily="2" charset="2"/>
              <a:buChar char="§"/>
            </a:pPr>
            <a:r>
              <a:rPr lang="en-GB" altLang="en-US" dirty="0" smtClean="0">
                <a:solidFill>
                  <a:schemeClr val="tx2"/>
                </a:solidFill>
              </a:rPr>
              <a:t> The MJO has its peak activity during Northern winter and spring.</a:t>
            </a:r>
          </a:p>
          <a:p>
            <a:pPr lvl="2">
              <a:lnSpc>
                <a:spcPct val="80000"/>
              </a:lnSpc>
              <a:buClrTx/>
              <a:buFont typeface="Wingdings" panose="05000000000000000000" pitchFamily="2" charset="2"/>
              <a:buChar char="§"/>
            </a:pPr>
            <a:endParaRPr lang="en-GB" altLang="en-US" sz="738" dirty="0">
              <a:solidFill>
                <a:schemeClr val="tx2"/>
              </a:solidFill>
            </a:endParaRPr>
          </a:p>
        </p:txBody>
      </p:sp>
    </p:spTree>
    <p:extLst>
      <p:ext uri="{BB962C8B-B14F-4D97-AF65-F5344CB8AC3E}">
        <p14:creationId xmlns:p14="http://schemas.microsoft.com/office/powerpoint/2010/main" val="27658007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685800" y="0"/>
            <a:ext cx="7924800" cy="1143000"/>
          </a:xfrm>
        </p:spPr>
        <p:txBody>
          <a:bodyPr/>
          <a:lstStyle/>
          <a:p>
            <a:r>
              <a:rPr lang="en-GB" altLang="en-US" sz="2800" b="0" dirty="0" smtClean="0">
                <a:solidFill>
                  <a:schemeClr val="accent2"/>
                </a:solidFill>
              </a:rPr>
              <a:t>Theories for the onset of an MJO event</a:t>
            </a:r>
          </a:p>
        </p:txBody>
      </p:sp>
      <p:sp>
        <p:nvSpPr>
          <p:cNvPr id="50179" name="Content Placeholder 2"/>
          <p:cNvSpPr>
            <a:spLocks noGrp="1"/>
          </p:cNvSpPr>
          <p:nvPr>
            <p:ph idx="1"/>
          </p:nvPr>
        </p:nvSpPr>
        <p:spPr>
          <a:xfrm>
            <a:off x="19050" y="1143000"/>
            <a:ext cx="9124950" cy="4960327"/>
          </a:xfrm>
        </p:spPr>
        <p:txBody>
          <a:bodyPr/>
          <a:lstStyle/>
          <a:p>
            <a:pPr>
              <a:buClrTx/>
              <a:buFont typeface="Wingdings" panose="05000000000000000000" pitchFamily="2" charset="2"/>
              <a:buChar char="§"/>
            </a:pPr>
            <a:r>
              <a:rPr lang="en-GB" altLang="en-US" b="1" dirty="0">
                <a:solidFill>
                  <a:schemeClr val="tx1"/>
                </a:solidFill>
              </a:rPr>
              <a:t>Local recharge/discharge processes </a:t>
            </a:r>
            <a:r>
              <a:rPr lang="en-GB" altLang="en-US" dirty="0">
                <a:solidFill>
                  <a:schemeClr val="tx1"/>
                </a:solidFill>
              </a:rPr>
              <a:t>( e.g. Hendon 1988, Blade and Hartmann 1993, Hu and Randall 1994…)</a:t>
            </a:r>
          </a:p>
          <a:p>
            <a:pPr>
              <a:buClrTx/>
              <a:buFont typeface="Wingdings" panose="05000000000000000000" pitchFamily="2" charset="2"/>
              <a:buChar char="§"/>
            </a:pPr>
            <a:endParaRPr lang="en-GB" altLang="en-US" dirty="0">
              <a:solidFill>
                <a:schemeClr val="tx1"/>
              </a:solidFill>
            </a:endParaRPr>
          </a:p>
          <a:p>
            <a:pPr>
              <a:buClrTx/>
              <a:buFont typeface="Wingdings" panose="05000000000000000000" pitchFamily="2" charset="2"/>
              <a:buChar char="§"/>
            </a:pPr>
            <a:r>
              <a:rPr lang="en-GB" altLang="en-US" b="1" dirty="0">
                <a:solidFill>
                  <a:schemeClr val="tx1"/>
                </a:solidFill>
              </a:rPr>
              <a:t>Upstream effects of circumnavigating waves </a:t>
            </a:r>
            <a:r>
              <a:rPr lang="en-GB" altLang="en-US" dirty="0">
                <a:solidFill>
                  <a:schemeClr val="tx1"/>
                </a:solidFill>
              </a:rPr>
              <a:t>( e.g. Knutson et al 1986, Knutson and </a:t>
            </a:r>
            <a:r>
              <a:rPr lang="en-GB" altLang="en-US" dirty="0" err="1">
                <a:solidFill>
                  <a:schemeClr val="tx1"/>
                </a:solidFill>
              </a:rPr>
              <a:t>Weickmann</a:t>
            </a:r>
            <a:r>
              <a:rPr lang="en-GB" altLang="en-US" dirty="0">
                <a:solidFill>
                  <a:schemeClr val="tx1"/>
                </a:solidFill>
              </a:rPr>
              <a:t> 1987, Lau and Peng 1987)</a:t>
            </a:r>
          </a:p>
          <a:p>
            <a:pPr>
              <a:buClrTx/>
              <a:buFont typeface="Wingdings" panose="05000000000000000000" pitchFamily="2" charset="2"/>
              <a:buChar char="§"/>
            </a:pPr>
            <a:endParaRPr lang="en-GB" altLang="en-US" dirty="0">
              <a:solidFill>
                <a:schemeClr val="tx1"/>
              </a:solidFill>
            </a:endParaRPr>
          </a:p>
          <a:p>
            <a:pPr>
              <a:buClrTx/>
              <a:buFont typeface="Wingdings" panose="05000000000000000000" pitchFamily="2" charset="2"/>
              <a:buChar char="§"/>
            </a:pPr>
            <a:r>
              <a:rPr lang="en-GB" altLang="en-US" b="1" dirty="0">
                <a:solidFill>
                  <a:schemeClr val="tx1"/>
                </a:solidFill>
              </a:rPr>
              <a:t>Stochastic forcing </a:t>
            </a:r>
            <a:r>
              <a:rPr lang="en-GB" altLang="en-US" dirty="0">
                <a:solidFill>
                  <a:schemeClr val="tx1"/>
                </a:solidFill>
              </a:rPr>
              <a:t>(Wilson and </a:t>
            </a:r>
            <a:r>
              <a:rPr lang="en-GB" altLang="en-US" dirty="0" err="1">
                <a:solidFill>
                  <a:schemeClr val="tx1"/>
                </a:solidFill>
              </a:rPr>
              <a:t>Mak</a:t>
            </a:r>
            <a:r>
              <a:rPr lang="en-GB" altLang="en-US" dirty="0">
                <a:solidFill>
                  <a:schemeClr val="tx1"/>
                </a:solidFill>
              </a:rPr>
              <a:t> 1984, </a:t>
            </a:r>
            <a:r>
              <a:rPr lang="en-GB" altLang="en-US" dirty="0" err="1">
                <a:solidFill>
                  <a:schemeClr val="tx1"/>
                </a:solidFill>
              </a:rPr>
              <a:t>Neelin</a:t>
            </a:r>
            <a:r>
              <a:rPr lang="en-GB" altLang="en-US" dirty="0">
                <a:solidFill>
                  <a:schemeClr val="tx1"/>
                </a:solidFill>
              </a:rPr>
              <a:t> and Yu 1994, Yu and </a:t>
            </a:r>
            <a:r>
              <a:rPr lang="en-GB" altLang="en-US" dirty="0" err="1">
                <a:solidFill>
                  <a:schemeClr val="tx1"/>
                </a:solidFill>
              </a:rPr>
              <a:t>Neelin</a:t>
            </a:r>
            <a:r>
              <a:rPr lang="en-GB" altLang="en-US" dirty="0">
                <a:solidFill>
                  <a:schemeClr val="tx1"/>
                </a:solidFill>
              </a:rPr>
              <a:t> 1994)</a:t>
            </a:r>
          </a:p>
          <a:p>
            <a:pPr>
              <a:buClrTx/>
              <a:buFont typeface="Wingdings" panose="05000000000000000000" pitchFamily="2" charset="2"/>
              <a:buChar char="§"/>
            </a:pPr>
            <a:endParaRPr lang="en-GB" altLang="en-US" dirty="0">
              <a:solidFill>
                <a:schemeClr val="tx1"/>
              </a:solidFill>
            </a:endParaRPr>
          </a:p>
          <a:p>
            <a:pPr>
              <a:buClrTx/>
              <a:buFont typeface="Wingdings" panose="05000000000000000000" pitchFamily="2" charset="2"/>
              <a:buChar char="§"/>
            </a:pPr>
            <a:r>
              <a:rPr lang="en-GB" altLang="en-US" b="1" dirty="0" err="1">
                <a:solidFill>
                  <a:schemeClr val="tx1"/>
                </a:solidFill>
              </a:rPr>
              <a:t>Extratropical</a:t>
            </a:r>
            <a:r>
              <a:rPr lang="en-GB" altLang="en-US" b="1" dirty="0">
                <a:solidFill>
                  <a:schemeClr val="tx1"/>
                </a:solidFill>
              </a:rPr>
              <a:t> influences </a:t>
            </a:r>
            <a:r>
              <a:rPr lang="en-GB" altLang="en-US" dirty="0">
                <a:solidFill>
                  <a:schemeClr val="tx1"/>
                </a:solidFill>
              </a:rPr>
              <a:t>(e.g. Lau and Peng 1987, Hsu et al 1990, Lin et al 2007, Ray et al 2010, </a:t>
            </a:r>
            <a:r>
              <a:rPr lang="en-GB" altLang="en-US" dirty="0" err="1">
                <a:solidFill>
                  <a:schemeClr val="tx1"/>
                </a:solidFill>
              </a:rPr>
              <a:t>Wedi</a:t>
            </a:r>
            <a:r>
              <a:rPr lang="en-GB" altLang="en-US" dirty="0">
                <a:solidFill>
                  <a:schemeClr val="tx1"/>
                </a:solidFill>
              </a:rPr>
              <a:t> and </a:t>
            </a:r>
            <a:r>
              <a:rPr lang="en-GB" altLang="en-US" dirty="0" err="1">
                <a:solidFill>
                  <a:schemeClr val="tx1"/>
                </a:solidFill>
              </a:rPr>
              <a:t>Smolarkiewicz</a:t>
            </a:r>
            <a:r>
              <a:rPr lang="en-GB" altLang="en-US" dirty="0">
                <a:solidFill>
                  <a:schemeClr val="tx1"/>
                </a:solidFill>
              </a:rPr>
              <a:t> 2010..)</a:t>
            </a:r>
          </a:p>
          <a:p>
            <a:pPr>
              <a:buClrTx/>
              <a:buFont typeface="Wingdings" panose="05000000000000000000" pitchFamily="2" charset="2"/>
              <a:buChar char="§"/>
            </a:pPr>
            <a:endParaRPr lang="en-GB" altLang="en-US" dirty="0" smtClean="0">
              <a:solidFill>
                <a:schemeClr val="tx1"/>
              </a:solidFill>
            </a:endParaRPr>
          </a:p>
          <a:p>
            <a:pPr>
              <a:buClrTx/>
              <a:buFont typeface="Wingdings" panose="05000000000000000000" pitchFamily="2" charset="2"/>
              <a:buChar char="§"/>
            </a:pPr>
            <a:endParaRPr lang="en-GB" altLang="en-US" dirty="0" smtClean="0">
              <a:solidFill>
                <a:schemeClr val="tx1"/>
              </a:solidFill>
            </a:endParaRPr>
          </a:p>
        </p:txBody>
      </p:sp>
    </p:spTree>
    <p:extLst>
      <p:ext uri="{BB962C8B-B14F-4D97-AF65-F5344CB8AC3E}">
        <p14:creationId xmlns:p14="http://schemas.microsoft.com/office/powerpoint/2010/main" val="2118127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25720" y="279400"/>
            <a:ext cx="8376138" cy="609600"/>
          </a:xfrm>
        </p:spPr>
        <p:txBody>
          <a:bodyPr/>
          <a:lstStyle/>
          <a:p>
            <a:r>
              <a:rPr lang="en-US" b="0" i="1" dirty="0" smtClean="0">
                <a:solidFill>
                  <a:schemeClr val="accent2"/>
                </a:solidFill>
              </a:rPr>
              <a:t>The Madden Julian Oscillation (MJO)</a:t>
            </a:r>
            <a:r>
              <a:rPr lang="en-GB" b="0" i="1" dirty="0" smtClean="0">
                <a:solidFill>
                  <a:schemeClr val="accent2"/>
                </a:solidFill>
              </a:rPr>
              <a:t/>
            </a:r>
            <a:br>
              <a:rPr lang="en-GB" b="0" i="1" dirty="0" smtClean="0">
                <a:solidFill>
                  <a:schemeClr val="accent2"/>
                </a:solidFill>
              </a:rPr>
            </a:br>
            <a:endParaRPr lang="en-GB" b="0" i="1" dirty="0" smtClean="0">
              <a:solidFill>
                <a:schemeClr val="accent2"/>
              </a:solidFill>
            </a:endParaRPr>
          </a:p>
        </p:txBody>
      </p:sp>
      <p:sp>
        <p:nvSpPr>
          <p:cNvPr id="14339" name="Rectangle 3"/>
          <p:cNvSpPr>
            <a:spLocks noGrp="1" noChangeArrowheads="1"/>
          </p:cNvSpPr>
          <p:nvPr>
            <p:ph type="body" idx="1"/>
          </p:nvPr>
        </p:nvSpPr>
        <p:spPr>
          <a:xfrm>
            <a:off x="131885" y="1268414"/>
            <a:ext cx="9012115" cy="5373687"/>
          </a:xfrm>
        </p:spPr>
        <p:txBody>
          <a:bodyPr/>
          <a:lstStyle/>
          <a:p>
            <a:pPr>
              <a:buClrTx/>
            </a:pPr>
            <a:r>
              <a:rPr lang="en-US" dirty="0" smtClean="0">
                <a:solidFill>
                  <a:schemeClr val="tx1"/>
                </a:solidFill>
              </a:rPr>
              <a:t>Impact on the Indian and Australian summer monsoons (</a:t>
            </a:r>
            <a:r>
              <a:rPr lang="en-US" dirty="0" err="1" smtClean="0">
                <a:solidFill>
                  <a:schemeClr val="tx1"/>
                </a:solidFill>
              </a:rPr>
              <a:t>Yasunari</a:t>
            </a:r>
            <a:r>
              <a:rPr lang="en-US" dirty="0" smtClean="0">
                <a:solidFill>
                  <a:schemeClr val="tx1"/>
                </a:solidFill>
              </a:rPr>
              <a:t> 1979), Hendon and </a:t>
            </a:r>
            <a:r>
              <a:rPr lang="en-US" dirty="0" err="1" smtClean="0">
                <a:solidFill>
                  <a:schemeClr val="tx1"/>
                </a:solidFill>
              </a:rPr>
              <a:t>Liebman</a:t>
            </a:r>
            <a:r>
              <a:rPr lang="en-US" dirty="0" smtClean="0">
                <a:solidFill>
                  <a:schemeClr val="tx1"/>
                </a:solidFill>
              </a:rPr>
              <a:t> (1990)</a:t>
            </a:r>
          </a:p>
          <a:p>
            <a:pPr>
              <a:buClrTx/>
            </a:pPr>
            <a:endParaRPr lang="en-US" b="1" dirty="0" smtClean="0">
              <a:solidFill>
                <a:schemeClr val="tx1"/>
              </a:solidFill>
            </a:endParaRPr>
          </a:p>
          <a:p>
            <a:pPr>
              <a:buClrTx/>
            </a:pPr>
            <a:r>
              <a:rPr lang="en-US" dirty="0" smtClean="0">
                <a:solidFill>
                  <a:schemeClr val="tx1"/>
                </a:solidFill>
              </a:rPr>
              <a:t>Impact on ENSO. Westerly wind bursts produce equatorial trapped Kelvin waves, which have a significant impact on the onset and development of an El-</a:t>
            </a:r>
            <a:r>
              <a:rPr lang="en-US" dirty="0" err="1" smtClean="0">
                <a:solidFill>
                  <a:schemeClr val="tx1"/>
                </a:solidFill>
              </a:rPr>
              <a:t>Niňo</a:t>
            </a:r>
            <a:r>
              <a:rPr lang="en-US" dirty="0" smtClean="0">
                <a:solidFill>
                  <a:schemeClr val="tx1"/>
                </a:solidFill>
              </a:rPr>
              <a:t> event. Kessler and </a:t>
            </a:r>
            <a:r>
              <a:rPr lang="en-US" dirty="0" err="1" smtClean="0">
                <a:solidFill>
                  <a:schemeClr val="tx1"/>
                </a:solidFill>
              </a:rPr>
              <a:t>McPhaden</a:t>
            </a:r>
            <a:r>
              <a:rPr lang="en-US" dirty="0" smtClean="0">
                <a:solidFill>
                  <a:schemeClr val="tx1"/>
                </a:solidFill>
              </a:rPr>
              <a:t> (1995)</a:t>
            </a:r>
            <a:r>
              <a:rPr lang="en-US" b="1" dirty="0" smtClean="0">
                <a:solidFill>
                  <a:schemeClr val="tx1"/>
                </a:solidFill>
              </a:rPr>
              <a:t> </a:t>
            </a:r>
          </a:p>
          <a:p>
            <a:pPr>
              <a:buClrTx/>
            </a:pPr>
            <a:endParaRPr lang="en-US" b="1" dirty="0" smtClean="0">
              <a:solidFill>
                <a:schemeClr val="tx1"/>
              </a:solidFill>
            </a:endParaRPr>
          </a:p>
          <a:p>
            <a:pPr>
              <a:buClrTx/>
            </a:pPr>
            <a:r>
              <a:rPr lang="en-US" b="1" dirty="0" smtClean="0">
                <a:solidFill>
                  <a:schemeClr val="tx1"/>
                </a:solidFill>
              </a:rPr>
              <a:t> </a:t>
            </a:r>
            <a:r>
              <a:rPr lang="en-US" dirty="0" smtClean="0">
                <a:solidFill>
                  <a:schemeClr val="tx1"/>
                </a:solidFill>
              </a:rPr>
              <a:t>Impact on tropical storms (Maloney et al, 2000; Mo, 2000)</a:t>
            </a:r>
            <a:r>
              <a:rPr lang="en-US" b="1" dirty="0" smtClean="0">
                <a:solidFill>
                  <a:schemeClr val="tx1"/>
                </a:solidFill>
              </a:rPr>
              <a:t> </a:t>
            </a:r>
          </a:p>
          <a:p>
            <a:pPr>
              <a:buClrTx/>
            </a:pPr>
            <a:endParaRPr lang="en-US" b="1" dirty="0" smtClean="0">
              <a:solidFill>
                <a:schemeClr val="tx1"/>
              </a:solidFill>
            </a:endParaRPr>
          </a:p>
          <a:p>
            <a:pPr>
              <a:buClrTx/>
            </a:pPr>
            <a:r>
              <a:rPr lang="en-US" dirty="0" smtClean="0">
                <a:solidFill>
                  <a:schemeClr val="tx1"/>
                </a:solidFill>
              </a:rPr>
              <a:t> Impact on Northern Hemisphere weather</a:t>
            </a:r>
          </a:p>
          <a:p>
            <a:pPr>
              <a:buFontTx/>
              <a:buNone/>
            </a:pPr>
            <a:endParaRPr lang="en-US" b="1" dirty="0" smtClean="0"/>
          </a:p>
        </p:txBody>
      </p:sp>
      <p:sp>
        <p:nvSpPr>
          <p:cNvPr id="14340" name="Rectangle 4"/>
          <p:cNvSpPr>
            <a:spLocks noChangeArrowheads="1"/>
          </p:cNvSpPr>
          <p:nvPr/>
        </p:nvSpPr>
        <p:spPr bwMode="auto">
          <a:xfrm>
            <a:off x="2458572" y="658167"/>
            <a:ext cx="43059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dirty="0">
                <a:solidFill>
                  <a:schemeClr val="accent2"/>
                </a:solidFill>
              </a:rPr>
              <a:t>Why is the MJO so important?</a:t>
            </a:r>
          </a:p>
        </p:txBody>
      </p:sp>
    </p:spTree>
    <p:extLst>
      <p:ext uri="{BB962C8B-B14F-4D97-AF65-F5344CB8AC3E}">
        <p14:creationId xmlns:p14="http://schemas.microsoft.com/office/powerpoint/2010/main" val="40001263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t>MJO Index</a:t>
            </a:r>
          </a:p>
        </p:txBody>
      </p:sp>
      <p:pic>
        <p:nvPicPr>
          <p:cNvPr id="16387" name="Picture 4" descr="eof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9550" y="1358901"/>
            <a:ext cx="3282462" cy="250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5" descr="eof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68520" y="4140200"/>
            <a:ext cx="3407019"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 Box 6"/>
          <p:cNvSpPr txBox="1">
            <a:spLocks noChangeArrowheads="1"/>
          </p:cNvSpPr>
          <p:nvPr/>
        </p:nvSpPr>
        <p:spPr bwMode="auto">
          <a:xfrm>
            <a:off x="304800" y="914400"/>
            <a:ext cx="36561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dirty="0"/>
              <a:t>Combined EOF1</a:t>
            </a:r>
          </a:p>
        </p:txBody>
      </p:sp>
      <p:sp>
        <p:nvSpPr>
          <p:cNvPr id="16390" name="Text Box 7"/>
          <p:cNvSpPr txBox="1">
            <a:spLocks noChangeArrowheads="1"/>
          </p:cNvSpPr>
          <p:nvPr/>
        </p:nvSpPr>
        <p:spPr bwMode="auto">
          <a:xfrm>
            <a:off x="625720" y="3833813"/>
            <a:ext cx="303334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dirty="0"/>
              <a:t>Combined EOF2</a:t>
            </a:r>
          </a:p>
        </p:txBody>
      </p:sp>
      <p:pic>
        <p:nvPicPr>
          <p:cNvPr id="16391" name="Picture 9" descr="mjo"/>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157297" y="1133475"/>
            <a:ext cx="4186603" cy="465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Text Box 10"/>
          <p:cNvSpPr txBox="1">
            <a:spLocks noChangeArrowheads="1"/>
          </p:cNvSpPr>
          <p:nvPr/>
        </p:nvSpPr>
        <p:spPr bwMode="auto">
          <a:xfrm>
            <a:off x="3741128" y="5949950"/>
            <a:ext cx="378069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1400"/>
              <a:t>From Wheeler and Hendon, BMRC</a:t>
            </a:r>
          </a:p>
        </p:txBody>
      </p:sp>
    </p:spTree>
    <p:extLst>
      <p:ext uri="{BB962C8B-B14F-4D97-AF65-F5344CB8AC3E}">
        <p14:creationId xmlns:p14="http://schemas.microsoft.com/office/powerpoint/2010/main" val="18510284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32263" y="38100"/>
            <a:ext cx="7924800" cy="1143000"/>
          </a:xfrm>
        </p:spPr>
        <p:txBody>
          <a:bodyPr/>
          <a:lstStyle/>
          <a:p>
            <a:r>
              <a:rPr lang="en-GB" b="0" dirty="0" smtClean="0">
                <a:solidFill>
                  <a:schemeClr val="tx1"/>
                </a:solidFill>
              </a:rPr>
              <a:t>MJO FORECAST</a:t>
            </a:r>
          </a:p>
        </p:txBody>
      </p:sp>
      <p:pic>
        <p:nvPicPr>
          <p:cNvPr id="17411" name="Picture 4" descr="mjo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13792" y="998538"/>
            <a:ext cx="4561743" cy="549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304757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ORPEX">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33CC"/>
      </a:hlink>
      <a:folHlink>
        <a:srgbClr val="FF33CC"/>
      </a:folHlink>
    </a:clrScheme>
    <a:fontScheme name="THORPEX">
      <a:majorFont>
        <a:latin typeface="Arial"/>
        <a:ea typeface=""/>
        <a:cs typeface="Times New Roman"/>
      </a:majorFont>
      <a:minorFont>
        <a:latin typeface="Arial"/>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Arial"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Arial" charset="0"/>
            <a:cs typeface="Times New Roman" pitchFamily="18" charset="0"/>
          </a:defRPr>
        </a:defPPr>
      </a:lstStyle>
    </a:lnDef>
  </a:objectDefaults>
  <a:extraClrSchemeLst>
    <a:extraClrScheme>
      <a:clrScheme name="THORPEX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ORPEX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ORPEX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ORPEX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ORPEX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ORPEX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ORPEX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C:\WINDOWS\Application Data\Microsoft\Templates\THORPEX.pot</Template>
  <TotalTime>12253</TotalTime>
  <Words>5010</Words>
  <Application>Microsoft Office PowerPoint</Application>
  <PresentationFormat>On-screen Show (4:3)</PresentationFormat>
  <Paragraphs>265</Paragraphs>
  <Slides>47</Slides>
  <Notes>43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47</vt:i4>
      </vt:variant>
    </vt:vector>
  </HeadingPairs>
  <TitlesOfParts>
    <vt:vector size="56" baseType="lpstr">
      <vt:lpstr>ＭＳ Ｐゴシック</vt:lpstr>
      <vt:lpstr>Arial</vt:lpstr>
      <vt:lpstr>AvantGarde Md BT</vt:lpstr>
      <vt:lpstr>Franklin Gothic Book</vt:lpstr>
      <vt:lpstr>Helvetica</vt:lpstr>
      <vt:lpstr>Times New Roman</vt:lpstr>
      <vt:lpstr>Verdana</vt:lpstr>
      <vt:lpstr>Wingdings</vt:lpstr>
      <vt:lpstr>THORPEX</vt:lpstr>
      <vt:lpstr>PowerPoint Presentation</vt:lpstr>
      <vt:lpstr>PowerPoint Presentation</vt:lpstr>
      <vt:lpstr>PowerPoint Presentation</vt:lpstr>
      <vt:lpstr>The Madden Julian Oscillation (MJO)</vt:lpstr>
      <vt:lpstr>The Madden Julian Oscillation (MJO)</vt:lpstr>
      <vt:lpstr>Theories for the onset of an MJO event</vt:lpstr>
      <vt:lpstr>The Madden Julian Oscillation (MJO) </vt:lpstr>
      <vt:lpstr>MJO Index</vt:lpstr>
      <vt:lpstr>MJO FORECAST</vt:lpstr>
      <vt:lpstr>Impact of MJO on Indian Monsoon</vt:lpstr>
      <vt:lpstr>Impact of MJO on ENSO </vt:lpstr>
      <vt:lpstr>PowerPoint Presentation</vt:lpstr>
      <vt:lpstr>Impact of MJO on tropical cyclones</vt:lpstr>
      <vt:lpstr>MJO and Precipitation</vt:lpstr>
      <vt:lpstr>Impact of MJO on African Summer precipitation</vt:lpstr>
      <vt:lpstr>Link of the passage of the MJO across the Pacific to development of intense wintertime precipitation in western North America “Pineapple Express events”</vt:lpstr>
      <vt:lpstr>PowerPoint Presentation</vt:lpstr>
      <vt:lpstr>Impact over Europe</vt:lpstr>
      <vt:lpstr>PowerPoint Presentation</vt:lpstr>
      <vt:lpstr>MJO impacts on Wave height</vt:lpstr>
      <vt:lpstr>MJO Prediction</vt:lpstr>
      <vt:lpstr>PowerPoint Presentation</vt:lpstr>
      <vt:lpstr>MJO skill scores </vt:lpstr>
      <vt:lpstr>MJO amplitude</vt:lpstr>
      <vt:lpstr>PowerPoint Presentation</vt:lpstr>
      <vt:lpstr>PowerPoint Presentation</vt:lpstr>
      <vt:lpstr>PowerPoint Presentation</vt:lpstr>
      <vt:lpstr>PowerPoint Presentation</vt:lpstr>
      <vt:lpstr>Impact of the MJO on precipitation</vt:lpstr>
      <vt:lpstr>Impact on Tropical Cyclone Density (Summer)</vt:lpstr>
      <vt:lpstr>Impact of the MJO on the N. Extratropics</vt:lpstr>
      <vt:lpstr>Weather Regimes : Impact of MJO on NAO+</vt:lpstr>
      <vt:lpstr>Impact on weather regimes in hindcasts</vt:lpstr>
      <vt:lpstr> T850 anomalies – NDJFM 1989-2008</vt:lpstr>
      <vt:lpstr>Probabilistic skill scores – NDJFMA 1989-2008</vt:lpstr>
      <vt:lpstr>NAO skill scores – Day 19-25</vt:lpstr>
      <vt:lpstr>14 Feb 2013 -Day 26-32</vt:lpstr>
      <vt:lpstr>PowerPoint Presentation</vt:lpstr>
      <vt:lpstr>Simulation of the MJO in climate models</vt:lpstr>
      <vt:lpstr>PowerPoint Presentation</vt:lpstr>
      <vt:lpstr>PowerPoint Presentation</vt:lpstr>
      <vt:lpstr>Air-sea Interaction</vt:lpstr>
      <vt:lpstr>PowerPoint Presentation</vt:lpstr>
      <vt:lpstr>Improvement of MJO Skill with Ocean Coupling </vt:lpstr>
      <vt:lpstr>Impact of N. Extratropics on MJO forecast skill</vt:lpstr>
      <vt:lpstr>PowerPoint Presentation</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TIGGE - June 2008</dc:title>
  <dc:subject>EC presentation</dc:subject>
  <dc:creator>David Burridge</dc:creator>
  <cp:lastModifiedBy>Frederic Vitart</cp:lastModifiedBy>
  <cp:revision>1235</cp:revision>
  <cp:lastPrinted>2014-05-09T14:39:03Z</cp:lastPrinted>
  <dcterms:created xsi:type="dcterms:W3CDTF">2004-03-25T14:01:56Z</dcterms:created>
  <dcterms:modified xsi:type="dcterms:W3CDTF">2016-05-11T09:53:06Z</dcterms:modified>
</cp:coreProperties>
</file>