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1" r:id="rId1"/>
  </p:sldMasterIdLst>
  <p:notesMasterIdLst>
    <p:notesMasterId r:id="rId42"/>
  </p:notesMasterIdLst>
  <p:handoutMasterIdLst>
    <p:handoutMasterId r:id="rId43"/>
  </p:handoutMasterIdLst>
  <p:sldIdLst>
    <p:sldId id="456" r:id="rId2"/>
    <p:sldId id="388" r:id="rId3"/>
    <p:sldId id="265" r:id="rId4"/>
    <p:sldId id="362" r:id="rId5"/>
    <p:sldId id="440" r:id="rId6"/>
    <p:sldId id="370" r:id="rId7"/>
    <p:sldId id="371" r:id="rId8"/>
    <p:sldId id="399" r:id="rId9"/>
    <p:sldId id="441" r:id="rId10"/>
    <p:sldId id="381" r:id="rId11"/>
    <p:sldId id="376" r:id="rId12"/>
    <p:sldId id="469" r:id="rId13"/>
    <p:sldId id="470" r:id="rId14"/>
    <p:sldId id="471" r:id="rId15"/>
    <p:sldId id="472" r:id="rId16"/>
    <p:sldId id="473" r:id="rId17"/>
    <p:sldId id="474" r:id="rId18"/>
    <p:sldId id="475" r:id="rId19"/>
    <p:sldId id="476" r:id="rId20"/>
    <p:sldId id="477" r:id="rId21"/>
    <p:sldId id="466" r:id="rId22"/>
    <p:sldId id="467" r:id="rId23"/>
    <p:sldId id="468" r:id="rId24"/>
    <p:sldId id="406" r:id="rId25"/>
    <p:sldId id="392" r:id="rId26"/>
    <p:sldId id="350" r:id="rId27"/>
    <p:sldId id="387" r:id="rId28"/>
    <p:sldId id="334" r:id="rId29"/>
    <p:sldId id="349" r:id="rId30"/>
    <p:sldId id="385" r:id="rId31"/>
    <p:sldId id="355" r:id="rId32"/>
    <p:sldId id="335" r:id="rId33"/>
    <p:sldId id="420" r:id="rId34"/>
    <p:sldId id="394" r:id="rId35"/>
    <p:sldId id="422" r:id="rId36"/>
    <p:sldId id="457" r:id="rId37"/>
    <p:sldId id="478" r:id="rId38"/>
    <p:sldId id="353" r:id="rId39"/>
    <p:sldId id="435" r:id="rId40"/>
    <p:sldId id="439" r:id="rId41"/>
  </p:sldIdLst>
  <p:sldSz cx="9144000" cy="6858000" type="screen4x3"/>
  <p:notesSz cx="67945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 userDrawn="1">
          <p15:clr>
            <a:srgbClr val="A4A3A4"/>
          </p15:clr>
        </p15:guide>
        <p15:guide id="2" pos="213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59E4"/>
    <a:srgbClr val="0000FF"/>
    <a:srgbClr val="A6A6E8"/>
    <a:srgbClr val="0066FF"/>
    <a:srgbClr val="FF0000"/>
    <a:srgbClr val="F5F5FD"/>
    <a:srgbClr val="FF9900"/>
    <a:srgbClr val="00FFFF"/>
    <a:srgbClr val="FFFF66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47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70"/>
    </p:cViewPr>
  </p:sorterViewPr>
  <p:notesViewPr>
    <p:cSldViewPr snapToGrid="0">
      <p:cViewPr>
        <p:scale>
          <a:sx n="100" d="100"/>
          <a:sy n="100" d="100"/>
        </p:scale>
        <p:origin x="-1074" y="-72"/>
      </p:cViewPr>
      <p:guideLst>
        <p:guide orient="horz" pos="3120"/>
        <p:guide pos="21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e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6756"/>
            <a:ext cx="2949314" cy="46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086" tIns="47543" rIns="95086" bIns="47543" numCol="1" anchor="b" anchorCtr="0" compatLnSpc="1">
            <a:prstTxWarp prst="textNoShape">
              <a:avLst/>
            </a:prstTxWarp>
          </a:bodyPr>
          <a:lstStyle>
            <a:lvl1pPr defTabSz="950986">
              <a:defRPr sz="1200">
                <a:latin typeface="Times New Roman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697480" y="9416756"/>
            <a:ext cx="2875460" cy="46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086" tIns="47543" rIns="95086" bIns="47543" numCol="1" anchor="b" anchorCtr="0" compatLnSpc="1">
            <a:prstTxWarp prst="textNoShape">
              <a:avLst/>
            </a:prstTxWarp>
          </a:bodyPr>
          <a:lstStyle>
            <a:lvl1pPr algn="r" defTabSz="950986">
              <a:defRPr sz="1200">
                <a:latin typeface="Times New Roman" pitchFamily="18" charset="0"/>
              </a:defRPr>
            </a:lvl1pPr>
          </a:lstStyle>
          <a:p>
            <a:r>
              <a:rPr lang="en-GB"/>
              <a:t>Page </a:t>
            </a:r>
            <a:fld id="{E5374B2B-5269-4B6B-AF34-CB1E255007F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5526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2892" cy="4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6" tIns="47543" rIns="95086" bIns="47543" numCol="1" anchor="t" anchorCtr="0" compatLnSpc="1">
            <a:prstTxWarp prst="textNoShape">
              <a:avLst/>
            </a:prstTxWarp>
          </a:bodyPr>
          <a:lstStyle>
            <a:lvl1pPr defTabSz="950986">
              <a:defRPr sz="1200">
                <a:latin typeface="Times New Roman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7893" y="0"/>
            <a:ext cx="2942892" cy="4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6" tIns="47543" rIns="95086" bIns="47543" numCol="1" anchor="t" anchorCtr="0" compatLnSpc="1">
            <a:prstTxWarp prst="textNoShape">
              <a:avLst/>
            </a:prstTxWarp>
          </a:bodyPr>
          <a:lstStyle>
            <a:lvl1pPr algn="r" defTabSz="950986">
              <a:defRPr sz="1200">
                <a:latin typeface="Times New Roman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505" y="4705988"/>
            <a:ext cx="4983490" cy="445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6" tIns="47543" rIns="95086" bIns="475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8788"/>
            <a:ext cx="2942892" cy="4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6" tIns="47543" rIns="95086" bIns="47543" numCol="1" anchor="b" anchorCtr="0" compatLnSpc="1">
            <a:prstTxWarp prst="textNoShape">
              <a:avLst/>
            </a:prstTxWarp>
          </a:bodyPr>
          <a:lstStyle>
            <a:lvl1pPr defTabSz="950986">
              <a:defRPr sz="1200">
                <a:latin typeface="Times New Roman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609" y="9408788"/>
            <a:ext cx="2942891" cy="4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6" tIns="47543" rIns="95086" bIns="47543" numCol="1" anchor="b" anchorCtr="0" compatLnSpc="1">
            <a:prstTxWarp prst="textNoShape">
              <a:avLst/>
            </a:prstTxWarp>
          </a:bodyPr>
          <a:lstStyle>
            <a:lvl1pPr algn="r" defTabSz="950986">
              <a:defRPr sz="1200">
                <a:latin typeface="Times New Roman" pitchFamily="18" charset="0"/>
              </a:defRPr>
            </a:lvl1pPr>
          </a:lstStyle>
          <a:p>
            <a:fld id="{005B8F2C-CE80-4581-9E1C-7DDBB4EB606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63109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Cloud ParametrizationClouds 1</a:t>
            </a:r>
          </a:p>
        </p:txBody>
      </p:sp>
      <p:sp>
        <p:nvSpPr>
          <p:cNvPr id="9625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7E98AE-6782-494A-B889-3A14FE9CA758}" type="slidenum">
              <a:rPr lang="en-GB"/>
              <a:pPr/>
              <a:t>1</a:t>
            </a:fld>
            <a:endParaRPr lang="en-GB"/>
          </a:p>
        </p:txBody>
      </p:sp>
      <p:sp>
        <p:nvSpPr>
          <p:cNvPr id="962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2950"/>
            <a:ext cx="4953000" cy="3714750"/>
          </a:xfrm>
          <a:ln/>
        </p:spPr>
      </p:sp>
      <p:sp>
        <p:nvSpPr>
          <p:cNvPr id="962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0" y="4705988"/>
            <a:ext cx="5436242" cy="4457381"/>
          </a:xfrm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8997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in many </a:t>
            </a:r>
            <a:r>
              <a:rPr lang="en-US" baseline="0" dirty="0" err="1" smtClean="0"/>
              <a:t>GCMS</a:t>
            </a:r>
            <a:r>
              <a:rPr lang="en-US" baseline="0" dirty="0" smtClean="0"/>
              <a:t>, typical in </a:t>
            </a:r>
            <a:r>
              <a:rPr lang="en-US" baseline="0" dirty="0" err="1" smtClean="0"/>
              <a:t>CRMs</a:t>
            </a:r>
            <a:r>
              <a:rPr lang="en-US" baseline="0" dirty="0" smtClean="0"/>
              <a:t>, with addition of </a:t>
            </a:r>
            <a:r>
              <a:rPr lang="en-US" baseline="0" dirty="0" err="1" smtClean="0"/>
              <a:t>graupel</a:t>
            </a:r>
            <a:r>
              <a:rPr lang="en-US" baseline="0" dirty="0" smtClean="0"/>
              <a:t> and hail.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8005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That’s a whole</a:t>
            </a:r>
            <a:r>
              <a:rPr lang="en-US" baseline="0" dirty="0" smtClean="0"/>
              <a:t> history of bulk cloud microphysics schemes in 2 minutes. Of course there are bin models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4058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Let’s go back.  As</a:t>
            </a:r>
            <a:r>
              <a:rPr lang="en-US" baseline="0" dirty="0" smtClean="0"/>
              <a:t> a model developer, when ever I’m thinking of making a change I have to consider the question of what is most important.</a:t>
            </a:r>
            <a:r>
              <a:rPr lang="en-US" dirty="0" smtClean="0"/>
              <a:t> </a:t>
            </a:r>
          </a:p>
          <a:p>
            <a:r>
              <a:rPr lang="en-US" dirty="0" smtClean="0"/>
              <a:t>Let’s look at three perspectives, hydrological,</a:t>
            </a:r>
            <a:r>
              <a:rPr lang="en-US" baseline="0" dirty="0" smtClean="0"/>
              <a:t> radiative and </a:t>
            </a:r>
            <a:r>
              <a:rPr lang="en-US" baseline="0" dirty="0" err="1" smtClean="0"/>
              <a:t>diabatic</a:t>
            </a:r>
            <a:r>
              <a:rPr lang="en-US" baseline="0" dirty="0" smtClean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765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 txBox="1">
            <a:spLocks noGrp="1" noChangeArrowheads="1"/>
          </p:cNvSpPr>
          <p:nvPr/>
        </p:nvSpPr>
        <p:spPr bwMode="auto">
          <a:xfrm>
            <a:off x="2" y="4"/>
            <a:ext cx="2882945" cy="534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73" tIns="46289" rIns="92573" bIns="46289"/>
          <a:lstStyle/>
          <a:p>
            <a:pPr defTabSz="926918"/>
            <a:r>
              <a:rPr lang="en-GB" sz="1200" dirty="0"/>
              <a:t>ECMWF Training Course</a:t>
            </a:r>
          </a:p>
        </p:txBody>
      </p:sp>
      <p:sp>
        <p:nvSpPr>
          <p:cNvPr id="41987" name="Rectangle 3"/>
          <p:cNvSpPr txBox="1">
            <a:spLocks noGrp="1" noChangeArrowheads="1"/>
          </p:cNvSpPr>
          <p:nvPr/>
        </p:nvSpPr>
        <p:spPr bwMode="auto">
          <a:xfrm>
            <a:off x="3773151" y="4"/>
            <a:ext cx="2882944" cy="534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73" tIns="46289" rIns="92573" bIns="46289"/>
          <a:lstStyle/>
          <a:p>
            <a:pPr algn="r" defTabSz="926918"/>
            <a:r>
              <a:rPr lang="en-GB" sz="1200" dirty="0"/>
              <a:t>02 May 2000</a:t>
            </a:r>
          </a:p>
        </p:txBody>
      </p:sp>
      <p:sp>
        <p:nvSpPr>
          <p:cNvPr id="41988" name="Rectangle 6"/>
          <p:cNvSpPr txBox="1">
            <a:spLocks noGrp="1" noChangeArrowheads="1"/>
          </p:cNvSpPr>
          <p:nvPr/>
        </p:nvSpPr>
        <p:spPr bwMode="auto">
          <a:xfrm>
            <a:off x="2" y="10142302"/>
            <a:ext cx="2882945" cy="534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73" tIns="46289" rIns="92573" bIns="46289" anchor="b"/>
          <a:lstStyle/>
          <a:p>
            <a:pPr defTabSz="926918"/>
            <a:r>
              <a:rPr lang="en-GB" sz="1200" dirty="0"/>
              <a:t>Moist Processes</a:t>
            </a:r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20618">
              <a:lnSpc>
                <a:spcPct val="90000"/>
              </a:lnSpc>
              <a:spcBef>
                <a:spcPct val="40000"/>
              </a:spcBef>
              <a:defRPr/>
            </a:pPr>
            <a:r>
              <a:rPr lang="en-US" baseline="0" dirty="0" smtClean="0">
                <a:latin typeface="Times New Roman" pitchFamily="18" charset="0"/>
              </a:rPr>
              <a:t>But that was microphysics. Microphysics doesn’t exist alone. I</a:t>
            </a:r>
          </a:p>
        </p:txBody>
      </p:sp>
    </p:spTree>
    <p:extLst>
      <p:ext uri="{BB962C8B-B14F-4D97-AF65-F5344CB8AC3E}">
        <p14:creationId xmlns:p14="http://schemas.microsoft.com/office/powerpoint/2010/main" val="33424778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826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Cloud ParametrizationClouds 1</a:t>
            </a:r>
          </a:p>
        </p:txBody>
      </p:sp>
      <p:sp>
        <p:nvSpPr>
          <p:cNvPr id="4198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400EC9-5632-4F89-A36E-1B5C7EF234C0}" type="slidenum">
              <a:rPr lang="en-GB"/>
              <a:pPr/>
              <a:t>24</a:t>
            </a:fld>
            <a:endParaRPr lang="en-GB"/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1363"/>
            <a:ext cx="4953000" cy="3714750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505" y="4704394"/>
            <a:ext cx="4983490" cy="4460569"/>
          </a:xfrm>
          <a:noFill/>
          <a:ln/>
        </p:spPr>
        <p:txBody>
          <a:bodyPr lIns="95090" tIns="47545" rIns="95090" bIns="47545"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6110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Cloud ParametrizationClouds 1</a:t>
            </a:r>
          </a:p>
        </p:txBody>
      </p:sp>
      <p:sp>
        <p:nvSpPr>
          <p:cNvPr id="440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F876D5-62FC-488C-A7FE-A4B5169815F3}" type="slidenum">
              <a:rPr lang="en-GB"/>
              <a:pPr/>
              <a:t>25</a:t>
            </a:fld>
            <a:endParaRPr lang="en-GB"/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1363"/>
            <a:ext cx="4953000" cy="3714750"/>
          </a:xfrm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505" y="4704394"/>
            <a:ext cx="4983490" cy="4460569"/>
          </a:xfrm>
          <a:noFill/>
          <a:ln/>
        </p:spPr>
        <p:txBody>
          <a:bodyPr lIns="95090" tIns="47545" rIns="95090" bIns="47545"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0960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Cloud ParametrizationClouds 1</a:t>
            </a:r>
          </a:p>
        </p:txBody>
      </p:sp>
      <p:sp>
        <p:nvSpPr>
          <p:cNvPr id="512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5773D2-044F-4132-8E7A-CF8D04F669A2}" type="slidenum">
              <a:rPr lang="en-GB"/>
              <a:pPr/>
              <a:t>28</a:t>
            </a:fld>
            <a:endParaRPr lang="en-GB"/>
          </a:p>
        </p:txBody>
      </p:sp>
      <p:sp>
        <p:nvSpPr>
          <p:cNvPr id="512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1363"/>
            <a:ext cx="4953000" cy="3714750"/>
          </a:xfrm>
          <a:ln/>
        </p:spPr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505" y="4704394"/>
            <a:ext cx="4983490" cy="4460569"/>
          </a:xfrm>
          <a:noFill/>
          <a:ln/>
        </p:spPr>
        <p:txBody>
          <a:bodyPr lIns="95090" tIns="47545" rIns="95090" bIns="47545"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7928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Cloud ParametrizationClouds 1</a:t>
            </a:r>
          </a:p>
        </p:txBody>
      </p:sp>
      <p:sp>
        <p:nvSpPr>
          <p:cNvPr id="5632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19918C-547E-4800-B722-13370F1F056E}" type="slidenum">
              <a:rPr lang="en-GB"/>
              <a:pPr/>
              <a:t>32</a:t>
            </a:fld>
            <a:endParaRPr lang="en-GB"/>
          </a:p>
        </p:txBody>
      </p:sp>
      <p:sp>
        <p:nvSpPr>
          <p:cNvPr id="563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1363"/>
            <a:ext cx="4953000" cy="3714750"/>
          </a:xfrm>
          <a:ln/>
        </p:spPr>
      </p:sp>
      <p:sp>
        <p:nvSpPr>
          <p:cNvPr id="563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505" y="4704394"/>
            <a:ext cx="4983490" cy="4460569"/>
          </a:xfrm>
          <a:noFill/>
          <a:ln/>
        </p:spPr>
        <p:txBody>
          <a:bodyPr lIns="95090" tIns="47545" rIns="95090" bIns="47545"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7055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Cloud ParametrizationClouds 1</a:t>
            </a:r>
          </a:p>
        </p:txBody>
      </p:sp>
      <p:sp>
        <p:nvSpPr>
          <p:cNvPr id="5837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8129AB-722E-46DB-9CFE-87DA03323720}" type="slidenum">
              <a:rPr lang="en-GB"/>
              <a:pPr/>
              <a:t>33</a:t>
            </a:fld>
            <a:endParaRPr lang="en-GB"/>
          </a:p>
        </p:txBody>
      </p:sp>
      <p:sp>
        <p:nvSpPr>
          <p:cNvPr id="58372" name="Rectangle 6"/>
          <p:cNvSpPr txBox="1">
            <a:spLocks noGrp="1" noChangeArrowheads="1"/>
          </p:cNvSpPr>
          <p:nvPr/>
        </p:nvSpPr>
        <p:spPr bwMode="auto">
          <a:xfrm>
            <a:off x="0" y="9408788"/>
            <a:ext cx="2942892" cy="4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086" tIns="47543" rIns="95086" bIns="47543" anchor="b"/>
          <a:lstStyle/>
          <a:p>
            <a:pPr defTabSz="950986"/>
            <a:r>
              <a:rPr lang="en-GB" sz="1200">
                <a:latin typeface="Times New Roman" pitchFamily="18" charset="0"/>
              </a:rPr>
              <a:t>Cloud ParametrizationClouds 1</a:t>
            </a:r>
          </a:p>
        </p:txBody>
      </p:sp>
      <p:sp>
        <p:nvSpPr>
          <p:cNvPr id="58373" name="Rectangle 7"/>
          <p:cNvSpPr txBox="1">
            <a:spLocks noGrp="1" noChangeArrowheads="1"/>
          </p:cNvSpPr>
          <p:nvPr/>
        </p:nvSpPr>
        <p:spPr bwMode="auto">
          <a:xfrm>
            <a:off x="3851609" y="9408788"/>
            <a:ext cx="2942891" cy="4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086" tIns="47543" rIns="95086" bIns="47543" anchor="b"/>
          <a:lstStyle/>
          <a:p>
            <a:pPr algn="r" defTabSz="950986"/>
            <a:fld id="{81A821EE-BD47-4DF5-B174-87A099892BB2}" type="slidenum">
              <a:rPr lang="en-GB" sz="1200">
                <a:latin typeface="Times New Roman" pitchFamily="18" charset="0"/>
              </a:rPr>
              <a:pPr algn="r" defTabSz="950986"/>
              <a:t>33</a:t>
            </a:fld>
            <a:endParaRPr lang="en-GB" sz="1200">
              <a:latin typeface="Times New Roman" pitchFamily="18" charset="0"/>
            </a:endParaRPr>
          </a:p>
        </p:txBody>
      </p:sp>
      <p:sp>
        <p:nvSpPr>
          <p:cNvPr id="583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1363"/>
            <a:ext cx="4953000" cy="3714750"/>
          </a:xfrm>
          <a:ln/>
        </p:spPr>
      </p:sp>
      <p:sp>
        <p:nvSpPr>
          <p:cNvPr id="583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505" y="4704394"/>
            <a:ext cx="4983490" cy="4460569"/>
          </a:xfrm>
          <a:noFill/>
          <a:ln/>
        </p:spPr>
        <p:txBody>
          <a:bodyPr lIns="95090" tIns="47545" rIns="95090" bIns="47545"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34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50000 is 40x 13000 and 365/40 is 9 days recycle</a:t>
            </a:r>
            <a:r>
              <a:rPr lang="en-GB" baseline="0" dirty="0" smtClean="0"/>
              <a:t> time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Cloud ParametrizationClouds 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5B8F2C-CE80-4581-9E1C-7DDBB4EB606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20392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Cloud ParametrizationClouds 1</a:t>
            </a:r>
          </a:p>
        </p:txBody>
      </p:sp>
      <p:sp>
        <p:nvSpPr>
          <p:cNvPr id="6144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7D5D16-C3F9-442E-AD0F-9ADC78D5EFE0}" type="slidenum">
              <a:rPr lang="en-GB"/>
              <a:pPr/>
              <a:t>35</a:t>
            </a:fld>
            <a:endParaRPr lang="en-GB"/>
          </a:p>
        </p:txBody>
      </p:sp>
      <p:sp>
        <p:nvSpPr>
          <p:cNvPr id="61444" name="Rectangle 6"/>
          <p:cNvSpPr txBox="1">
            <a:spLocks noGrp="1" noChangeArrowheads="1"/>
          </p:cNvSpPr>
          <p:nvPr/>
        </p:nvSpPr>
        <p:spPr bwMode="auto">
          <a:xfrm>
            <a:off x="0" y="9408788"/>
            <a:ext cx="2942892" cy="4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086" tIns="47543" rIns="95086" bIns="47543" anchor="b"/>
          <a:lstStyle/>
          <a:p>
            <a:pPr defTabSz="950986"/>
            <a:r>
              <a:rPr lang="en-GB" sz="1200">
                <a:latin typeface="Times New Roman" pitchFamily="18" charset="0"/>
              </a:rPr>
              <a:t>Cloud ParametrizationClouds 1</a:t>
            </a:r>
          </a:p>
        </p:txBody>
      </p:sp>
      <p:sp>
        <p:nvSpPr>
          <p:cNvPr id="61445" name="Rectangle 7"/>
          <p:cNvSpPr txBox="1">
            <a:spLocks noGrp="1" noChangeArrowheads="1"/>
          </p:cNvSpPr>
          <p:nvPr/>
        </p:nvSpPr>
        <p:spPr bwMode="auto">
          <a:xfrm>
            <a:off x="3851609" y="9408788"/>
            <a:ext cx="2942891" cy="4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086" tIns="47543" rIns="95086" bIns="47543" anchor="b"/>
          <a:lstStyle/>
          <a:p>
            <a:pPr algn="r" defTabSz="950986"/>
            <a:fld id="{320E30CB-0213-49B2-AA84-85162BA9B419}" type="slidenum">
              <a:rPr lang="en-GB" sz="1200">
                <a:latin typeface="Times New Roman" pitchFamily="18" charset="0"/>
              </a:rPr>
              <a:pPr algn="r" defTabSz="950986"/>
              <a:t>35</a:t>
            </a:fld>
            <a:endParaRPr lang="en-GB" sz="1200">
              <a:latin typeface="Times New Roman" pitchFamily="18" charset="0"/>
            </a:endParaRPr>
          </a:p>
        </p:txBody>
      </p:sp>
      <p:sp>
        <p:nvSpPr>
          <p:cNvPr id="614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9856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/>
              <a:t>May 2000May 2001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Cloud Parametrizationclouds 2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49D579-4290-40D1-B50C-1FE3D95D2986}" type="slidenum">
              <a:rPr lang="en-GB"/>
              <a:pPr/>
              <a:t>36</a:t>
            </a:fld>
            <a:endParaRPr lang="en-GB"/>
          </a:p>
        </p:txBody>
      </p:sp>
      <p:sp>
        <p:nvSpPr>
          <p:cNvPr id="64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2950"/>
            <a:ext cx="4954587" cy="3716338"/>
          </a:xfrm>
          <a:ln/>
        </p:spPr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506" y="4707583"/>
            <a:ext cx="4983490" cy="4455788"/>
          </a:xfrm>
        </p:spPr>
        <p:txBody>
          <a:bodyPr lIns="90859" tIns="45429" rIns="90859" bIns="45429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444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/>
              <a:t>May 2000May 2001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Cloud Parametrizationclouds 2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A4DEC4-6DE5-43F1-B2A6-8A05B7BD08C6}" type="slidenum">
              <a:rPr lang="en-GB"/>
              <a:pPr/>
              <a:t>37</a:t>
            </a:fld>
            <a:endParaRPr lang="en-GB"/>
          </a:p>
        </p:txBody>
      </p:sp>
      <p:sp>
        <p:nvSpPr>
          <p:cNvPr id="66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2950"/>
            <a:ext cx="4954587" cy="3716338"/>
          </a:xfrm>
          <a:ln/>
        </p:spPr>
      </p:sp>
      <p:sp>
        <p:nvSpPr>
          <p:cNvPr id="66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506" y="4707583"/>
            <a:ext cx="4983490" cy="4455788"/>
          </a:xfrm>
        </p:spPr>
        <p:txBody>
          <a:bodyPr lIns="90859" tIns="45429" rIns="90859" bIns="45429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194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Cloud ParametrizationClouds 1</a:t>
            </a:r>
          </a:p>
        </p:txBody>
      </p:sp>
      <p:sp>
        <p:nvSpPr>
          <p:cNvPr id="2253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F09CF8-F39C-44A1-892C-A32D4497C835}" type="slidenum">
              <a:rPr lang="en-GB"/>
              <a:pPr/>
              <a:t>3</a:t>
            </a:fld>
            <a:endParaRPr lang="en-GB"/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>
                <a:latin typeface="Times New Roman" pitchFamily="18" charset="0"/>
              </a:rPr>
              <a:t>Microphysics, but first a few words on </a:t>
            </a:r>
            <a:r>
              <a:rPr lang="en-GB" dirty="0" err="1" smtClean="0">
                <a:latin typeface="Times New Roman" pitchFamily="18" charset="0"/>
              </a:rPr>
              <a:t>parametrization</a:t>
            </a:r>
            <a:r>
              <a:rPr lang="en-GB" dirty="0" smtClean="0">
                <a:latin typeface="Times New Roman" pitchFamily="18" charset="0"/>
              </a:rPr>
              <a:t> issues to help to put into</a:t>
            </a:r>
            <a:r>
              <a:rPr lang="en-GB" baseline="0" dirty="0" smtClean="0">
                <a:latin typeface="Times New Roman" pitchFamily="18" charset="0"/>
              </a:rPr>
              <a:t> context</a:t>
            </a:r>
            <a:endParaRPr lang="en-US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841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Cloud ParametrizationClouds 1</a:t>
            </a:r>
          </a:p>
        </p:txBody>
      </p:sp>
      <p:sp>
        <p:nvSpPr>
          <p:cNvPr id="256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D6E97C-66C9-48F9-9947-CA282B49848C}" type="slidenum">
              <a:rPr lang="en-GB"/>
              <a:pPr/>
              <a:t>5</a:t>
            </a:fld>
            <a:endParaRPr lang="en-GB"/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2950"/>
            <a:ext cx="4953000" cy="3714750"/>
          </a:xfrm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0" y="4705988"/>
            <a:ext cx="5436242" cy="4457381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1181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Cloud ParametrizationClouds 1</a:t>
            </a:r>
          </a:p>
        </p:txBody>
      </p:sp>
      <p:sp>
        <p:nvSpPr>
          <p:cNvPr id="2765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7C3BFC-E125-4711-9CC4-0A22F6E26146}" type="slidenum">
              <a:rPr lang="en-GB"/>
              <a:pPr/>
              <a:t>6</a:t>
            </a:fld>
            <a:endParaRPr lang="en-GB"/>
          </a:p>
        </p:txBody>
      </p:sp>
      <p:sp>
        <p:nvSpPr>
          <p:cNvPr id="276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5188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Cloud ParametrizationClouds 1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2E6F5F-872B-4E97-B897-6B75AB48E42A}" type="slidenum">
              <a:rPr lang="en-GB"/>
              <a:pPr/>
              <a:t>7</a:t>
            </a:fld>
            <a:endParaRPr lang="en-GB"/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526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Cloud ParametrizationClouds 1</a:t>
            </a:r>
          </a:p>
        </p:txBody>
      </p:sp>
      <p:sp>
        <p:nvSpPr>
          <p:cNvPr id="3174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52E1A7-2F56-463B-88ED-7D67E0E2FBAE}" type="slidenum">
              <a:rPr lang="en-GB"/>
              <a:pPr/>
              <a:t>8</a:t>
            </a:fld>
            <a:endParaRPr lang="en-GB"/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9495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Real world a continuum of different</a:t>
            </a:r>
            <a:r>
              <a:rPr lang="en-GB" baseline="0" dirty="0" smtClean="0"/>
              <a:t> particles, but can be simplified into discrete categories.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Cloud ParametrizationClouds 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5B8F2C-CE80-4581-9E1C-7DDBB4EB606B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486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Cloud ParametrizationClouds 1</a:t>
            </a:r>
          </a:p>
        </p:txBody>
      </p:sp>
      <p:sp>
        <p:nvSpPr>
          <p:cNvPr id="3584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24122F-5B42-4ACC-B9E6-AE1001E351E2}" type="slidenum">
              <a:rPr lang="en-GB"/>
              <a:pPr/>
              <a:t>11</a:t>
            </a:fld>
            <a:endParaRPr lang="en-GB"/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755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EDF211-4C7F-498F-B4FF-81D7FEE3CA8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5F427A-8B84-4760-AF8C-A10100A90FD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200025"/>
            <a:ext cx="2171700" cy="5895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00025"/>
            <a:ext cx="6362700" cy="5895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81AB72-0E2C-433B-BE89-2A68ACC3A90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00025"/>
            <a:ext cx="7315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676400"/>
            <a:ext cx="42291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676400"/>
            <a:ext cx="42291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F86D12-D606-417F-AB1D-C0CA0601DDB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00025"/>
            <a:ext cx="7315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676400"/>
            <a:ext cx="42291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2500" y="1676400"/>
            <a:ext cx="4229100" cy="213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62500" y="3962400"/>
            <a:ext cx="4229100" cy="213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28349B-19A2-4761-BB24-ACA13EB94DA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00025"/>
            <a:ext cx="7315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676400"/>
            <a:ext cx="42291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762500" y="1676400"/>
            <a:ext cx="42291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8D2933-8F67-4FEA-9FD6-B033470F012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416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767" y="6423588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189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416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767" y="6423588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189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416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767" y="6423588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189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416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767" y="6423588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336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416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767" y="6423588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336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F6234D-3F5B-4F2C-944E-619FDBB4AF3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416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767" y="6423588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336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416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767" y="6423588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336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416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767" y="6423588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336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416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767" y="6423588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336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416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767" y="6423588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336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416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767" y="6423588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336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416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767" y="6423588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336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FF3F32-C3E0-4E2C-A874-3C01F2714E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764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6764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96D738-7290-46A0-917A-291C9442529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ADF5D6-21D4-448E-B797-F13B891873A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3DE2AD-BF1A-4BCB-8252-4E022603ABD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CF925B-73C6-42B8-8C7F-635E43605F0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F6B9CC-5710-4466-A7A5-F8771D63483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41E7D5-4EEE-45C2-AA8F-7474CF3DA2D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00025"/>
            <a:ext cx="7315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676400"/>
            <a:ext cx="8610600" cy="44196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771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771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771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897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/>
            </a:lvl1pPr>
          </a:lstStyle>
          <a:p>
            <a:fld id="{8527D573-BEF7-485B-B426-9CE41463A78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77191" name="Line 7"/>
          <p:cNvSpPr>
            <a:spLocks noChangeShapeType="1"/>
          </p:cNvSpPr>
          <p:nvPr/>
        </p:nvSpPr>
        <p:spPr bwMode="auto">
          <a:xfrm>
            <a:off x="304800" y="1198479"/>
            <a:ext cx="8686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2" name="Picture 8" descr="ecmwf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8077200" y="374650"/>
            <a:ext cx="7905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81" r:id="rId22"/>
    <p:sldLayoutId id="2147483682" r:id="rId23"/>
    <p:sldLayoutId id="2147483683" r:id="rId24"/>
    <p:sldLayoutId id="2147483684" r:id="rId25"/>
    <p:sldLayoutId id="2147483685" r:id="rId2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Eras Bd BT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Eras Bd BT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Eras Bd BT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Eras Bd BT" pitchFamily="34" charset="0"/>
          <a:ea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Eras Bd BT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Eras Bd BT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Eras Bd BT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Eras B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6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7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26.wmf"/><Relationship Id="rId12" Type="http://schemas.openxmlformats.org/officeDocument/2006/relationships/image" Target="../media/image2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1.bin"/><Relationship Id="rId11" Type="http://schemas.openxmlformats.org/officeDocument/2006/relationships/oleObject" Target="../embeddings/oleObject14.bin"/><Relationship Id="rId5" Type="http://schemas.openxmlformats.org/officeDocument/2006/relationships/image" Target="../media/image25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27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30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32.wmf"/><Relationship Id="rId5" Type="http://schemas.openxmlformats.org/officeDocument/2006/relationships/image" Target="../media/image29.wmf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31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3.wmf"/><Relationship Id="rId4" Type="http://schemas.openxmlformats.org/officeDocument/2006/relationships/oleObject" Target="../embeddings/oleObject19.bin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Cloud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350" y="1588"/>
            <a:ext cx="9174163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8000" y="165100"/>
            <a:ext cx="8153400" cy="2336800"/>
          </a:xfrm>
          <a:prstGeom prst="rect">
            <a:avLst/>
          </a:prstGeom>
          <a:solidFill>
            <a:srgbClr val="F5F5FD">
              <a:alpha val="49804"/>
            </a:srgbClr>
          </a:solidFill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elvetica" pitchFamily="34" charset="0"/>
                <a:ea typeface="ＭＳ Ｐゴシック" charset="-128"/>
                <a:cs typeface="+mj-cs"/>
              </a:rPr>
              <a:t>Numerical Weather Prediction </a:t>
            </a:r>
            <a:b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elvetica" pitchFamily="34" charset="0"/>
                <a:ea typeface="ＭＳ Ｐゴシック" charset="-128"/>
                <a:cs typeface="+mj-cs"/>
              </a:rPr>
            </a:b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elvetica" pitchFamily="34" charset="0"/>
                <a:ea typeface="ＭＳ Ｐゴシック" charset="-128"/>
                <a:cs typeface="+mj-cs"/>
              </a:rPr>
              <a:t>Parametrization of Subgrid Physical Processes</a:t>
            </a: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elvetica" pitchFamily="34" charset="0"/>
                <a:ea typeface="ＭＳ Ｐゴシック" charset="-128"/>
                <a:cs typeface="+mj-cs"/>
              </a:rPr>
              <a:t/>
            </a:r>
            <a:b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elvetica" pitchFamily="34" charset="0"/>
                <a:ea typeface="ＭＳ Ｐゴシック" charset="-128"/>
                <a:cs typeface="+mj-cs"/>
              </a:rPr>
            </a:b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elvetica" pitchFamily="34" charset="0"/>
                <a:ea typeface="ＭＳ Ｐゴシック" charset="-128"/>
                <a:cs typeface="+mj-cs"/>
              </a:rPr>
              <a:t>Clouds (1)</a:t>
            </a: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elvetica" pitchFamily="34" charset="0"/>
                <a:ea typeface="ＭＳ Ｐゴシック" charset="-128"/>
                <a:cs typeface="+mj-cs"/>
              </a:rPr>
              <a:t/>
            </a:r>
            <a:b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elvetica" pitchFamily="34" charset="0"/>
                <a:ea typeface="ＭＳ Ｐゴシック" charset="-128"/>
                <a:cs typeface="+mj-cs"/>
              </a:rPr>
            </a:br>
            <a:r>
              <a:rPr lang="en-GB" sz="3600" kern="0" noProof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+mj-cs"/>
              </a:rPr>
              <a:t>O</a:t>
            </a:r>
            <a:r>
              <a:rPr lang="en-GB" sz="3600" kern="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+mj-cs"/>
              </a:rPr>
              <a:t>verview</a:t>
            </a:r>
            <a:r>
              <a:rPr lang="en-GB" sz="3600" kern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+mj-cs"/>
              </a:rPr>
              <a:t> &amp;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600" kern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+mj-cs"/>
              </a:rPr>
              <a:t>W</a:t>
            </a: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Helvetica" pitchFamily="34" charset="0"/>
                <a:ea typeface="ＭＳ Ｐゴシック" charset="-128"/>
                <a:cs typeface="+mj-cs"/>
              </a:rPr>
              <a:t>arm-phase Microphysics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ＭＳ Ｐゴシック" charset="-128"/>
              <a:cs typeface="+mj-cs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968501" y="4152900"/>
            <a:ext cx="5029199" cy="2133600"/>
          </a:xfrm>
          <a:prstGeom prst="rect">
            <a:avLst/>
          </a:prstGeom>
          <a:solidFill>
            <a:srgbClr val="F5F5FD">
              <a:alpha val="49804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GB" sz="2800" b="1" dirty="0">
                <a:latin typeface="Helvetica" pitchFamily="34" charset="0"/>
              </a:rPr>
              <a:t>Richard Forbes</a:t>
            </a:r>
          </a:p>
          <a:p>
            <a:pPr algn="ctr">
              <a:spcBef>
                <a:spcPct val="20000"/>
              </a:spcBef>
            </a:pPr>
            <a:r>
              <a:rPr lang="en-GB" sz="2400" dirty="0" smtClean="0">
                <a:latin typeface="Helvetica" pitchFamily="34" charset="0"/>
              </a:rPr>
              <a:t>(with thanks to Adrian Tompkins and Christian </a:t>
            </a:r>
            <a:r>
              <a:rPr lang="en-GB" sz="2400" dirty="0" err="1" smtClean="0">
                <a:latin typeface="Helvetica" pitchFamily="34" charset="0"/>
              </a:rPr>
              <a:t>Jakob</a:t>
            </a:r>
            <a:r>
              <a:rPr lang="en-GB" sz="2400" dirty="0" smtClean="0">
                <a:latin typeface="Helvetica" pitchFamily="34" charset="0"/>
              </a:rPr>
              <a:t>)</a:t>
            </a:r>
          </a:p>
          <a:p>
            <a:pPr algn="ctr">
              <a:spcBef>
                <a:spcPct val="20000"/>
              </a:spcBef>
            </a:pPr>
            <a:endParaRPr lang="en-GB" sz="2000" b="1" dirty="0">
              <a:latin typeface="Helvetica" pitchFamily="34" charset="0"/>
            </a:endParaRPr>
          </a:p>
          <a:p>
            <a:pPr algn="ctr">
              <a:spcBef>
                <a:spcPct val="20000"/>
              </a:spcBef>
            </a:pPr>
            <a:r>
              <a:rPr lang="en-GB" sz="2400" b="1" dirty="0">
                <a:latin typeface="Helvetica" pitchFamily="34" charset="0"/>
              </a:rPr>
              <a:t>forbes@ecmwf.int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53CA95-83B2-4DC7-B3B3-01BAC8BBB820}" type="slidenum">
              <a:rPr lang="en-GB"/>
              <a:pPr/>
              <a:t>10</a:t>
            </a:fld>
            <a:endParaRPr lang="en-GB"/>
          </a:p>
        </p:txBody>
      </p:sp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Microphysics Parametrization Issues:</a:t>
            </a:r>
            <a:br>
              <a:rPr lang="en-GB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Complexity ?</a:t>
            </a:r>
          </a:p>
        </p:txBody>
      </p:sp>
      <p:grpSp>
        <p:nvGrpSpPr>
          <p:cNvPr id="33796" name="Group 19"/>
          <p:cNvGrpSpPr>
            <a:grpSpLocks/>
          </p:cNvGrpSpPr>
          <p:nvPr/>
        </p:nvGrpSpPr>
        <p:grpSpPr bwMode="auto">
          <a:xfrm>
            <a:off x="4419600" y="2895600"/>
            <a:ext cx="1747838" cy="1181100"/>
            <a:chOff x="2784" y="1536"/>
            <a:chExt cx="1101" cy="744"/>
          </a:xfrm>
        </p:grpSpPr>
        <p:sp>
          <p:nvSpPr>
            <p:cNvPr id="33821" name="Text Box 12"/>
            <p:cNvSpPr txBox="1">
              <a:spLocks noChangeArrowheads="1"/>
            </p:cNvSpPr>
            <p:nvPr/>
          </p:nvSpPr>
          <p:spPr bwMode="auto">
            <a:xfrm>
              <a:off x="2784" y="1536"/>
              <a:ext cx="908" cy="31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2400">
                  <a:latin typeface="Helvetica" pitchFamily="34" charset="0"/>
                </a:rPr>
                <a:t>Ice mass</a:t>
              </a:r>
            </a:p>
          </p:txBody>
        </p:sp>
        <p:sp>
          <p:nvSpPr>
            <p:cNvPr id="33822" name="Text Box 13"/>
            <p:cNvSpPr txBox="1">
              <a:spLocks noChangeArrowheads="1"/>
            </p:cNvSpPr>
            <p:nvPr/>
          </p:nvSpPr>
          <p:spPr bwMode="auto">
            <a:xfrm>
              <a:off x="2784" y="1968"/>
              <a:ext cx="1101" cy="31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2400">
                  <a:latin typeface="Helvetica" pitchFamily="34" charset="0"/>
                </a:rPr>
                <a:t>Ice number</a:t>
              </a:r>
            </a:p>
          </p:txBody>
        </p:sp>
      </p:grpSp>
      <p:grpSp>
        <p:nvGrpSpPr>
          <p:cNvPr id="33797" name="Group 18"/>
          <p:cNvGrpSpPr>
            <a:grpSpLocks/>
          </p:cNvGrpSpPr>
          <p:nvPr/>
        </p:nvGrpSpPr>
        <p:grpSpPr bwMode="auto">
          <a:xfrm>
            <a:off x="6908800" y="2552700"/>
            <a:ext cx="1808163" cy="1866900"/>
            <a:chOff x="4352" y="1296"/>
            <a:chExt cx="1139" cy="1176"/>
          </a:xfrm>
        </p:grpSpPr>
        <p:sp>
          <p:nvSpPr>
            <p:cNvPr id="33818" name="Text Box 8"/>
            <p:cNvSpPr txBox="1">
              <a:spLocks noChangeArrowheads="1"/>
            </p:cNvSpPr>
            <p:nvPr/>
          </p:nvSpPr>
          <p:spPr bwMode="auto">
            <a:xfrm>
              <a:off x="4352" y="1296"/>
              <a:ext cx="920" cy="31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2400">
                  <a:latin typeface="Helvetica" pitchFamily="34" charset="0"/>
                </a:rPr>
                <a:t>Small ice</a:t>
              </a:r>
            </a:p>
          </p:txBody>
        </p:sp>
        <p:sp>
          <p:nvSpPr>
            <p:cNvPr id="33819" name="Text Box 9"/>
            <p:cNvSpPr txBox="1">
              <a:spLocks noChangeArrowheads="1"/>
            </p:cNvSpPr>
            <p:nvPr/>
          </p:nvSpPr>
          <p:spPr bwMode="auto">
            <a:xfrm>
              <a:off x="4368" y="1728"/>
              <a:ext cx="1123" cy="31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2400">
                  <a:latin typeface="Helvetica" pitchFamily="34" charset="0"/>
                </a:rPr>
                <a:t>Medium ice</a:t>
              </a:r>
            </a:p>
          </p:txBody>
        </p:sp>
        <p:sp>
          <p:nvSpPr>
            <p:cNvPr id="33820" name="Text Box 14"/>
            <p:cNvSpPr txBox="1">
              <a:spLocks noChangeArrowheads="1"/>
            </p:cNvSpPr>
            <p:nvPr/>
          </p:nvSpPr>
          <p:spPr bwMode="auto">
            <a:xfrm>
              <a:off x="4368" y="2160"/>
              <a:ext cx="931" cy="31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2400">
                  <a:latin typeface="Helvetica" pitchFamily="34" charset="0"/>
                </a:rPr>
                <a:t>Large ice</a:t>
              </a:r>
            </a:p>
          </p:txBody>
        </p:sp>
      </p:grpSp>
      <p:sp>
        <p:nvSpPr>
          <p:cNvPr id="33798" name="Text Box 15"/>
          <p:cNvSpPr txBox="1">
            <a:spLocks noChangeArrowheads="1"/>
          </p:cNvSpPr>
          <p:nvPr/>
        </p:nvSpPr>
        <p:spPr bwMode="auto">
          <a:xfrm>
            <a:off x="463677" y="6096000"/>
            <a:ext cx="7984878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400" dirty="0" err="1" smtClean="0">
                <a:latin typeface="Helvetica" pitchFamily="34" charset="0"/>
              </a:rPr>
              <a:t>GCMs</a:t>
            </a:r>
            <a:r>
              <a:rPr lang="en-GB" sz="2400" dirty="0" smtClean="0">
                <a:latin typeface="Helvetica" pitchFamily="34" charset="0"/>
              </a:rPr>
              <a:t> have single-moment or double-moment schemes</a:t>
            </a:r>
            <a:endParaRPr lang="en-GB" sz="2400" dirty="0">
              <a:latin typeface="Helvetica" pitchFamily="34" charset="0"/>
            </a:endParaRPr>
          </a:p>
        </p:txBody>
      </p:sp>
      <p:grpSp>
        <p:nvGrpSpPr>
          <p:cNvPr id="33799" name="Group 20"/>
          <p:cNvGrpSpPr>
            <a:grpSpLocks/>
          </p:cNvGrpSpPr>
          <p:nvPr/>
        </p:nvGrpSpPr>
        <p:grpSpPr bwMode="auto">
          <a:xfrm>
            <a:off x="1981200" y="2895600"/>
            <a:ext cx="1851025" cy="1181100"/>
            <a:chOff x="1248" y="1488"/>
            <a:chExt cx="1166" cy="744"/>
          </a:xfrm>
        </p:grpSpPr>
        <p:sp>
          <p:nvSpPr>
            <p:cNvPr id="33816" name="Text Box 6"/>
            <p:cNvSpPr txBox="1">
              <a:spLocks noChangeArrowheads="1"/>
            </p:cNvSpPr>
            <p:nvPr/>
          </p:nvSpPr>
          <p:spPr bwMode="auto">
            <a:xfrm>
              <a:off x="1248" y="1488"/>
              <a:ext cx="908" cy="31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2400">
                  <a:latin typeface="Helvetica" pitchFamily="34" charset="0"/>
                </a:rPr>
                <a:t>Ice Mass</a:t>
              </a:r>
            </a:p>
          </p:txBody>
        </p:sp>
        <p:sp>
          <p:nvSpPr>
            <p:cNvPr id="33817" name="Text Box 16"/>
            <p:cNvSpPr txBox="1">
              <a:spLocks noChangeArrowheads="1"/>
            </p:cNvSpPr>
            <p:nvPr/>
          </p:nvSpPr>
          <p:spPr bwMode="auto">
            <a:xfrm>
              <a:off x="1248" y="1920"/>
              <a:ext cx="1166" cy="31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2400">
                  <a:latin typeface="Helvetica" pitchFamily="34" charset="0"/>
                </a:rPr>
                <a:t>Liquid Mass</a:t>
              </a:r>
            </a:p>
          </p:txBody>
        </p:sp>
      </p:grpSp>
      <p:sp>
        <p:nvSpPr>
          <p:cNvPr id="33800" name="Text Box 17"/>
          <p:cNvSpPr txBox="1">
            <a:spLocks noChangeArrowheads="1"/>
          </p:cNvSpPr>
          <p:nvPr/>
        </p:nvSpPr>
        <p:spPr bwMode="auto">
          <a:xfrm>
            <a:off x="304800" y="3055938"/>
            <a:ext cx="1020763" cy="8604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400">
                <a:latin typeface="Helvetica" pitchFamily="34" charset="0"/>
              </a:rPr>
              <a:t>Cloud</a:t>
            </a:r>
          </a:p>
          <a:p>
            <a:pPr algn="ctr"/>
            <a:r>
              <a:rPr lang="en-GB" sz="2400">
                <a:latin typeface="Helvetica" pitchFamily="34" charset="0"/>
              </a:rPr>
              <a:t>Mass</a:t>
            </a:r>
          </a:p>
        </p:txBody>
      </p:sp>
      <p:sp>
        <p:nvSpPr>
          <p:cNvPr id="33801" name="Line 21"/>
          <p:cNvSpPr>
            <a:spLocks noChangeShapeType="1"/>
          </p:cNvSpPr>
          <p:nvPr/>
        </p:nvSpPr>
        <p:spPr bwMode="auto">
          <a:xfrm flipV="1">
            <a:off x="1295400" y="3162300"/>
            <a:ext cx="6858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3802" name="Line 22"/>
          <p:cNvSpPr>
            <a:spLocks noChangeShapeType="1"/>
          </p:cNvSpPr>
          <p:nvPr/>
        </p:nvSpPr>
        <p:spPr bwMode="auto">
          <a:xfrm>
            <a:off x="1295400" y="3467100"/>
            <a:ext cx="6858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3803" name="Line 23"/>
          <p:cNvSpPr>
            <a:spLocks noChangeShapeType="1"/>
          </p:cNvSpPr>
          <p:nvPr/>
        </p:nvSpPr>
        <p:spPr bwMode="auto">
          <a:xfrm>
            <a:off x="3429000" y="3086100"/>
            <a:ext cx="99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3804" name="Line 24"/>
          <p:cNvSpPr>
            <a:spLocks noChangeShapeType="1"/>
          </p:cNvSpPr>
          <p:nvPr/>
        </p:nvSpPr>
        <p:spPr bwMode="auto">
          <a:xfrm>
            <a:off x="3429000" y="3086100"/>
            <a:ext cx="99060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3805" name="Line 25"/>
          <p:cNvSpPr>
            <a:spLocks noChangeShapeType="1"/>
          </p:cNvSpPr>
          <p:nvPr/>
        </p:nvSpPr>
        <p:spPr bwMode="auto">
          <a:xfrm flipV="1">
            <a:off x="5867400" y="2781300"/>
            <a:ext cx="10668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3806" name="Line 26"/>
          <p:cNvSpPr>
            <a:spLocks noChangeShapeType="1"/>
          </p:cNvSpPr>
          <p:nvPr/>
        </p:nvSpPr>
        <p:spPr bwMode="auto">
          <a:xfrm>
            <a:off x="5867400" y="3162300"/>
            <a:ext cx="10668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3807" name="Line 27"/>
          <p:cNvSpPr>
            <a:spLocks noChangeShapeType="1"/>
          </p:cNvSpPr>
          <p:nvPr/>
        </p:nvSpPr>
        <p:spPr bwMode="auto">
          <a:xfrm>
            <a:off x="5867400" y="3162300"/>
            <a:ext cx="106680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3808" name="Line 28"/>
          <p:cNvSpPr>
            <a:spLocks noChangeShapeType="1"/>
          </p:cNvSpPr>
          <p:nvPr/>
        </p:nvSpPr>
        <p:spPr bwMode="auto">
          <a:xfrm>
            <a:off x="304800" y="2209800"/>
            <a:ext cx="853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3809" name="Text Box 29"/>
          <p:cNvSpPr txBox="1">
            <a:spLocks noChangeArrowheads="1"/>
          </p:cNvSpPr>
          <p:nvPr/>
        </p:nvSpPr>
        <p:spPr bwMode="auto">
          <a:xfrm>
            <a:off x="3657600" y="1752600"/>
            <a:ext cx="1693863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400">
                <a:solidFill>
                  <a:srgbClr val="FF0000"/>
                </a:solidFill>
                <a:latin typeface="Helvetica" pitchFamily="34" charset="0"/>
              </a:rPr>
              <a:t>Complexity</a:t>
            </a:r>
          </a:p>
        </p:txBody>
      </p:sp>
      <p:sp>
        <p:nvSpPr>
          <p:cNvPr id="33810" name="AutoShape 30"/>
          <p:cNvSpPr>
            <a:spLocks/>
          </p:cNvSpPr>
          <p:nvPr/>
        </p:nvSpPr>
        <p:spPr bwMode="auto">
          <a:xfrm rot="5400000">
            <a:off x="2635250" y="3810000"/>
            <a:ext cx="381000" cy="1981200"/>
          </a:xfrm>
          <a:prstGeom prst="rightBrace">
            <a:avLst>
              <a:gd name="adj1" fmla="val 43333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1" name="AutoShape 31"/>
          <p:cNvSpPr>
            <a:spLocks/>
          </p:cNvSpPr>
          <p:nvPr/>
        </p:nvSpPr>
        <p:spPr bwMode="auto">
          <a:xfrm rot="5400000">
            <a:off x="5073650" y="3810000"/>
            <a:ext cx="381000" cy="1981200"/>
          </a:xfrm>
          <a:prstGeom prst="rightBrace">
            <a:avLst>
              <a:gd name="adj1" fmla="val 43333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2" name="AutoShape 32"/>
          <p:cNvSpPr>
            <a:spLocks/>
          </p:cNvSpPr>
          <p:nvPr/>
        </p:nvSpPr>
        <p:spPr bwMode="auto">
          <a:xfrm rot="5400000">
            <a:off x="7588250" y="3810000"/>
            <a:ext cx="381000" cy="1981200"/>
          </a:xfrm>
          <a:prstGeom prst="rightBrace">
            <a:avLst>
              <a:gd name="adj1" fmla="val 43333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3" name="Text Box 33"/>
          <p:cNvSpPr txBox="1">
            <a:spLocks noChangeArrowheads="1"/>
          </p:cNvSpPr>
          <p:nvPr/>
        </p:nvSpPr>
        <p:spPr bwMode="auto">
          <a:xfrm>
            <a:off x="1911350" y="4953000"/>
            <a:ext cx="1860550" cy="6413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>
                <a:solidFill>
                  <a:srgbClr val="0000FF"/>
                </a:solidFill>
                <a:latin typeface="Helvetica" pitchFamily="34" charset="0"/>
              </a:rPr>
              <a:t>“Single Moment”</a:t>
            </a:r>
          </a:p>
          <a:p>
            <a:pPr algn="ctr"/>
            <a:r>
              <a:rPr lang="en-GB">
                <a:solidFill>
                  <a:srgbClr val="0000FF"/>
                </a:solidFill>
                <a:latin typeface="Helvetica" pitchFamily="34" charset="0"/>
              </a:rPr>
              <a:t>Schemes</a:t>
            </a:r>
          </a:p>
        </p:txBody>
      </p:sp>
      <p:sp>
        <p:nvSpPr>
          <p:cNvPr id="33814" name="Text Box 34"/>
          <p:cNvSpPr txBox="1">
            <a:spLocks noChangeArrowheads="1"/>
          </p:cNvSpPr>
          <p:nvPr/>
        </p:nvSpPr>
        <p:spPr bwMode="auto">
          <a:xfrm>
            <a:off x="4229100" y="4953000"/>
            <a:ext cx="1949450" cy="6413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>
                <a:solidFill>
                  <a:srgbClr val="0000FF"/>
                </a:solidFill>
                <a:latin typeface="Helvetica" pitchFamily="34" charset="0"/>
              </a:rPr>
              <a:t>“Double Moment”</a:t>
            </a:r>
          </a:p>
          <a:p>
            <a:pPr algn="ctr"/>
            <a:r>
              <a:rPr lang="en-GB">
                <a:solidFill>
                  <a:srgbClr val="0000FF"/>
                </a:solidFill>
                <a:latin typeface="Helvetica" pitchFamily="34" charset="0"/>
              </a:rPr>
              <a:t>Schemes</a:t>
            </a:r>
          </a:p>
        </p:txBody>
      </p:sp>
      <p:sp>
        <p:nvSpPr>
          <p:cNvPr id="33815" name="Text Box 35"/>
          <p:cNvSpPr txBox="1">
            <a:spLocks noChangeArrowheads="1"/>
          </p:cNvSpPr>
          <p:nvPr/>
        </p:nvSpPr>
        <p:spPr bwMode="auto">
          <a:xfrm>
            <a:off x="7010400" y="4953000"/>
            <a:ext cx="1568450" cy="6413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>
                <a:solidFill>
                  <a:srgbClr val="0000FF"/>
                </a:solidFill>
                <a:latin typeface="Helvetica" pitchFamily="34" charset="0"/>
              </a:rPr>
              <a:t>“Spectral/Bin”</a:t>
            </a:r>
          </a:p>
          <a:p>
            <a:pPr algn="ctr"/>
            <a:r>
              <a:rPr lang="en-GB">
                <a:solidFill>
                  <a:srgbClr val="0000FF"/>
                </a:solidFill>
                <a:latin typeface="Helvetica" pitchFamily="34" charset="0"/>
              </a:rPr>
              <a:t>Microphysics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/>
      <p:bldP spid="33801" grpId="0" animBg="1"/>
      <p:bldP spid="33802" grpId="0" animBg="1"/>
      <p:bldP spid="33803" grpId="0" animBg="1"/>
      <p:bldP spid="33804" grpId="0" animBg="1"/>
      <p:bldP spid="33805" grpId="0" animBg="1"/>
      <p:bldP spid="33806" grpId="0" animBg="1"/>
      <p:bldP spid="33807" grpId="0" animBg="1"/>
      <p:bldP spid="33810" grpId="0" animBg="1"/>
      <p:bldP spid="33811" grpId="0" animBg="1"/>
      <p:bldP spid="33812" grpId="0" animBg="1"/>
      <p:bldP spid="33813" grpId="0"/>
      <p:bldP spid="33814" grpId="0"/>
      <p:bldP spid="338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0E378E-F000-4DBC-B91D-55A9F70735A8}" type="slidenum">
              <a:rPr lang="en-GB"/>
              <a:pPr/>
              <a:t>11</a:t>
            </a:fld>
            <a:endParaRPr lang="en-GB"/>
          </a:p>
        </p:txBody>
      </p:sp>
      <p:sp>
        <p:nvSpPr>
          <p:cNvPr id="439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Cloud Parametrization Issues:</a:t>
            </a:r>
            <a:b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Diagnostic or prognostic variables ?</a:t>
            </a:r>
          </a:p>
        </p:txBody>
      </p:sp>
      <p:sp>
        <p:nvSpPr>
          <p:cNvPr id="34822" name="Text Box 3"/>
          <p:cNvSpPr txBox="1">
            <a:spLocks noChangeArrowheads="1"/>
          </p:cNvSpPr>
          <p:nvPr/>
        </p:nvSpPr>
        <p:spPr bwMode="auto">
          <a:xfrm>
            <a:off x="304800" y="1228406"/>
            <a:ext cx="8839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dirty="0">
                <a:latin typeface="Helvetica" pitchFamily="34" charset="0"/>
              </a:rPr>
              <a:t>Cloud condensate mass (cloud water and/or ice), </a:t>
            </a:r>
            <a:r>
              <a:rPr lang="en-US" sz="2800" i="1" dirty="0" err="1" smtClean="0">
                <a:solidFill>
                  <a:srgbClr val="FF0000"/>
                </a:solidFill>
                <a:latin typeface="Times New Roman" pitchFamily="18" charset="0"/>
              </a:rPr>
              <a:t>q</a:t>
            </a:r>
            <a:r>
              <a:rPr lang="en-US" sz="2400" i="1" baseline="-25000" dirty="0" err="1" smtClean="0">
                <a:solidFill>
                  <a:srgbClr val="FF0000"/>
                </a:solidFill>
                <a:latin typeface="Times New Roman" pitchFamily="18" charset="0"/>
              </a:rPr>
              <a:t>l</a:t>
            </a:r>
            <a:endParaRPr lang="en-US" sz="2400" dirty="0">
              <a:latin typeface="Helvetica" pitchFamily="34" charset="0"/>
            </a:endParaRPr>
          </a:p>
        </p:txBody>
      </p:sp>
      <p:sp>
        <p:nvSpPr>
          <p:cNvPr id="34823" name="Text Box 4"/>
          <p:cNvSpPr txBox="1">
            <a:spLocks noChangeArrowheads="1"/>
          </p:cNvSpPr>
          <p:nvPr/>
        </p:nvSpPr>
        <p:spPr bwMode="auto">
          <a:xfrm>
            <a:off x="536575" y="1729113"/>
            <a:ext cx="81408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0000FF"/>
                </a:solidFill>
                <a:latin typeface="Helvetica" pitchFamily="34" charset="0"/>
              </a:rPr>
              <a:t>Diagnostic </a:t>
            </a:r>
            <a:r>
              <a:rPr lang="en-US" sz="2400" dirty="0" smtClean="0">
                <a:solidFill>
                  <a:srgbClr val="0000FF"/>
                </a:solidFill>
                <a:latin typeface="Helvetica" pitchFamily="34" charset="0"/>
              </a:rPr>
              <a:t>approach </a:t>
            </a:r>
            <a:r>
              <a:rPr lang="en-US" sz="2000" i="1" dirty="0" smtClean="0">
                <a:solidFill>
                  <a:srgbClr val="0000FF"/>
                </a:solidFill>
                <a:latin typeface="Helvetica" pitchFamily="34" charset="0"/>
              </a:rPr>
              <a:t>(dependent on large scale variables e.g. </a:t>
            </a:r>
            <a:r>
              <a:rPr lang="en-US" sz="2000" i="1" dirty="0" err="1" smtClean="0">
                <a:solidFill>
                  <a:srgbClr val="0000FF"/>
                </a:solidFill>
                <a:latin typeface="Helvetica" pitchFamily="34" charset="0"/>
              </a:rPr>
              <a:t>T,q</a:t>
            </a:r>
            <a:r>
              <a:rPr lang="en-US" sz="2000" i="1" dirty="0" smtClean="0">
                <a:solidFill>
                  <a:srgbClr val="0000FF"/>
                </a:solidFill>
                <a:latin typeface="Helvetica" pitchFamily="34" charset="0"/>
              </a:rPr>
              <a:t>)</a:t>
            </a:r>
            <a:endParaRPr lang="en-US" sz="2400" i="1" dirty="0">
              <a:latin typeface="Helvetica" pitchFamily="34" charset="0"/>
            </a:endParaRPr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1963118"/>
              </p:ext>
            </p:extLst>
          </p:nvPr>
        </p:nvGraphicFramePr>
        <p:xfrm>
          <a:off x="659800" y="2259983"/>
          <a:ext cx="4352925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86" name="Equation" r:id="rId4" imgW="2082600" imgH="431640" progId="Equation.3">
                  <p:embed/>
                </p:oleObj>
              </mc:Choice>
              <mc:Fallback>
                <p:oleObj name="Equation" r:id="rId4" imgW="208260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800" y="2259983"/>
                        <a:ext cx="4352925" cy="898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4" name="Text Box 7"/>
          <p:cNvSpPr txBox="1">
            <a:spLocks noChangeArrowheads="1"/>
          </p:cNvSpPr>
          <p:nvPr/>
        </p:nvSpPr>
        <p:spPr bwMode="auto">
          <a:xfrm>
            <a:off x="536575" y="3844861"/>
            <a:ext cx="68836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0000FF"/>
                </a:solidFill>
                <a:latin typeface="Helvetica" pitchFamily="34" charset="0"/>
              </a:rPr>
              <a:t>Prognostic </a:t>
            </a:r>
            <a:r>
              <a:rPr lang="en-US" sz="2400" dirty="0" smtClean="0">
                <a:solidFill>
                  <a:srgbClr val="0000FF"/>
                </a:solidFill>
                <a:latin typeface="Helvetica" pitchFamily="34" charset="0"/>
              </a:rPr>
              <a:t>approach </a:t>
            </a:r>
            <a:r>
              <a:rPr lang="en-US" sz="2000" i="1" dirty="0" smtClean="0">
                <a:solidFill>
                  <a:srgbClr val="0000FF"/>
                </a:solidFill>
                <a:latin typeface="Helvetica" pitchFamily="34" charset="0"/>
              </a:rPr>
              <a:t>(</a:t>
            </a:r>
            <a:r>
              <a:rPr lang="en-US" sz="2000" i="1" dirty="0" err="1" smtClean="0">
                <a:solidFill>
                  <a:srgbClr val="0000FF"/>
                </a:solidFill>
                <a:latin typeface="Helvetica" pitchFamily="34" charset="0"/>
              </a:rPr>
              <a:t>parametrized</a:t>
            </a:r>
            <a:r>
              <a:rPr lang="en-US" sz="2000" i="1" dirty="0" smtClean="0">
                <a:solidFill>
                  <a:srgbClr val="0000FF"/>
                </a:solidFill>
                <a:latin typeface="Helvetica" pitchFamily="34" charset="0"/>
              </a:rPr>
              <a:t> sources and sinks)</a:t>
            </a:r>
            <a:endParaRPr lang="en-US" sz="2400" i="1" dirty="0">
              <a:solidFill>
                <a:srgbClr val="0000FF"/>
              </a:solidFill>
              <a:latin typeface="Helvetica" pitchFamily="34" charset="0"/>
            </a:endParaRPr>
          </a:p>
        </p:txBody>
      </p:sp>
      <p:graphicFrame>
        <p:nvGraphicFramePr>
          <p:cNvPr id="348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1928247"/>
              </p:ext>
            </p:extLst>
          </p:nvPr>
        </p:nvGraphicFramePr>
        <p:xfrm>
          <a:off x="618288" y="4463043"/>
          <a:ext cx="3511550" cy="81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87" name="Equation" r:id="rId6" imgW="1688760" imgH="393480" progId="Equation.3">
                  <p:embed/>
                </p:oleObj>
              </mc:Choice>
              <mc:Fallback>
                <p:oleObj name="Equation" r:id="rId6" imgW="168876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288" y="4463043"/>
                        <a:ext cx="3511550" cy="814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5" name="Text Box 11"/>
          <p:cNvSpPr txBox="1">
            <a:spLocks noChangeArrowheads="1"/>
          </p:cNvSpPr>
          <p:nvPr/>
        </p:nvSpPr>
        <p:spPr bwMode="auto">
          <a:xfrm>
            <a:off x="1495425" y="6096000"/>
            <a:ext cx="5976938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Helvetica" pitchFamily="34" charset="0"/>
              </a:rPr>
              <a:t>CAN HAVE MIXTURE OF APPROACHES</a:t>
            </a:r>
          </a:p>
        </p:txBody>
      </p:sp>
      <p:sp>
        <p:nvSpPr>
          <p:cNvPr id="34826" name="TextBox 12"/>
          <p:cNvSpPr txBox="1">
            <a:spLocks noChangeArrowheads="1"/>
          </p:cNvSpPr>
          <p:nvPr/>
        </p:nvSpPr>
        <p:spPr bwMode="auto">
          <a:xfrm>
            <a:off x="1097713" y="5220280"/>
            <a:ext cx="1355725" cy="522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/>
              <a:t>Advection + sedimentation</a:t>
            </a:r>
          </a:p>
        </p:txBody>
      </p:sp>
      <p:sp>
        <p:nvSpPr>
          <p:cNvPr id="34827" name="TextBox 13"/>
          <p:cNvSpPr txBox="1">
            <a:spLocks noChangeArrowheads="1"/>
          </p:cNvSpPr>
          <p:nvPr/>
        </p:nvSpPr>
        <p:spPr bwMode="auto">
          <a:xfrm>
            <a:off x="2248650" y="4312230"/>
            <a:ext cx="1019175" cy="307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/>
              <a:t>Sources</a:t>
            </a:r>
          </a:p>
        </p:txBody>
      </p:sp>
      <p:sp>
        <p:nvSpPr>
          <p:cNvPr id="34828" name="TextBox 14"/>
          <p:cNvSpPr txBox="1">
            <a:spLocks noChangeArrowheads="1"/>
          </p:cNvSpPr>
          <p:nvPr/>
        </p:nvSpPr>
        <p:spPr bwMode="auto">
          <a:xfrm>
            <a:off x="3226550" y="5117093"/>
            <a:ext cx="1019175" cy="307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/>
              <a:t>Sinks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27843" y="2292787"/>
            <a:ext cx="3593510" cy="14773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e.g. rain in models with long </a:t>
            </a:r>
            <a:r>
              <a:rPr lang="en-GB" dirty="0" err="1" smtClean="0"/>
              <a:t>timestep</a:t>
            </a:r>
            <a:r>
              <a:rPr lang="en-GB" dirty="0" smtClean="0"/>
              <a:t> (1hr) - timescale for fallout of rain &lt;&lt; model </a:t>
            </a:r>
            <a:r>
              <a:rPr lang="en-GB" dirty="0" err="1" smtClean="0"/>
              <a:t>timestep</a:t>
            </a:r>
            <a:r>
              <a:rPr lang="en-GB" dirty="0" smtClean="0"/>
              <a:t> therefore can assume rain profile is in equilibrium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309870" y="4536280"/>
            <a:ext cx="3593510" cy="120032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e.g. snow has a slower </a:t>
            </a:r>
            <a:r>
              <a:rPr lang="en-GB" dirty="0" err="1" smtClean="0"/>
              <a:t>fallspeed</a:t>
            </a:r>
            <a:r>
              <a:rPr lang="en-GB" dirty="0" smtClean="0"/>
              <a:t> so can take many </a:t>
            </a:r>
            <a:r>
              <a:rPr lang="en-GB" dirty="0" err="1" smtClean="0"/>
              <a:t>timesteps</a:t>
            </a:r>
            <a:r>
              <a:rPr lang="en-GB" dirty="0" smtClean="0"/>
              <a:t> to reach the ground, can be </a:t>
            </a:r>
            <a:r>
              <a:rPr lang="en-GB" dirty="0" err="1" smtClean="0"/>
              <a:t>advected</a:t>
            </a:r>
            <a:r>
              <a:rPr lang="en-GB" dirty="0" smtClean="0"/>
              <a:t> many grid lengths.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4" grpId="0"/>
      <p:bldP spid="34825" grpId="0"/>
      <p:bldP spid="34826" grpId="0" animBg="1"/>
      <p:bldP spid="34827" grpId="0" animBg="1"/>
      <p:bldP spid="34828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0538" y="204835"/>
            <a:ext cx="7837973" cy="571500"/>
          </a:xfrm>
          <a:prstGeom prst="rect">
            <a:avLst/>
          </a:prstGeom>
        </p:spPr>
        <p:txBody>
          <a:bodyPr/>
          <a:lstStyle/>
          <a:p>
            <a:r>
              <a:rPr lang="en-GB" sz="3200" dirty="0">
                <a:latin typeface="Arial" charset="0"/>
                <a:ea typeface="ＭＳ Ｐゴシック" charset="0"/>
                <a:cs typeface="ＭＳ Ｐゴシック" charset="0"/>
              </a:rPr>
              <a:t>Microphysics </a:t>
            </a:r>
            <a:r>
              <a:rPr lang="en-GB" sz="3200" dirty="0" smtClean="0">
                <a:latin typeface="Arial" charset="0"/>
                <a:ea typeface="ＭＳ Ｐゴシック" charset="0"/>
                <a:cs typeface="ＭＳ Ｐゴシック" charset="0"/>
              </a:rPr>
              <a:t>Parametrization:</a:t>
            </a:r>
            <a:r>
              <a:rPr lang="en-GB" sz="32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000" dirty="0" smtClean="0">
                <a:latin typeface="Arial" charset="0"/>
                <a:ea typeface="ＭＳ Ｐゴシック" charset="0"/>
                <a:cs typeface="ＭＳ Ｐゴシック" charset="0"/>
              </a:rPr>
              <a:t>Simple schemes </a:t>
            </a:r>
            <a:br>
              <a:rPr lang="en-GB" sz="20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1800" dirty="0" smtClean="0">
                <a:latin typeface="Arial" charset="0"/>
                <a:ea typeface="ＭＳ Ｐゴシック" charset="0"/>
                <a:cs typeface="ＭＳ Ｐゴシック" charset="0"/>
              </a:rPr>
              <a:t>(…in many </a:t>
            </a:r>
            <a:r>
              <a:rPr lang="en-GB" sz="1800" dirty="0" err="1" smtClean="0">
                <a:latin typeface="Arial" charset="0"/>
                <a:ea typeface="ＭＳ Ｐゴシック" charset="0"/>
                <a:cs typeface="ＭＳ Ｐゴシック" charset="0"/>
              </a:rPr>
              <a:t>GCMs</a:t>
            </a:r>
            <a:r>
              <a:rPr lang="en-GB" sz="1800" dirty="0" smtClean="0">
                <a:latin typeface="Arial" charset="0"/>
                <a:ea typeface="ＭＳ Ｐゴシック" charset="0"/>
                <a:cs typeface="ＭＳ Ｐゴシック" charset="0"/>
              </a:rPr>
              <a:t> not that long ago, still some now, and in many convection parametrizations!)</a:t>
            </a:r>
            <a:endParaRPr lang="en-GB" sz="1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9939" name="Group 33"/>
          <p:cNvGrpSpPr>
            <a:grpSpLocks/>
          </p:cNvGrpSpPr>
          <p:nvPr/>
        </p:nvGrpSpPr>
        <p:grpSpPr bwMode="auto">
          <a:xfrm>
            <a:off x="3422663" y="1960931"/>
            <a:ext cx="3364811" cy="3679267"/>
            <a:chOff x="3290308" y="1975408"/>
            <a:chExt cx="3364964" cy="3679267"/>
          </a:xfrm>
        </p:grpSpPr>
        <p:sp>
          <p:nvSpPr>
            <p:cNvPr id="39942" name="Text Box 5"/>
            <p:cNvSpPr txBox="1">
              <a:spLocks noChangeArrowheads="1"/>
            </p:cNvSpPr>
            <p:nvPr/>
          </p:nvSpPr>
          <p:spPr bwMode="auto">
            <a:xfrm>
              <a:off x="3290308" y="1975408"/>
              <a:ext cx="2137935" cy="646331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800" b="1" dirty="0" smtClean="0">
                  <a:latin typeface="Arial" charset="0"/>
                </a:rPr>
                <a:t>Total water </a:t>
              </a:r>
            </a:p>
            <a:p>
              <a:pPr algn="ctr"/>
              <a:r>
                <a:rPr lang="en-GB" sz="1800" b="1" dirty="0" err="1" smtClean="0">
                  <a:latin typeface="Arial" charset="0"/>
                </a:rPr>
                <a:t>q</a:t>
              </a:r>
              <a:r>
                <a:rPr lang="en-GB" sz="1800" b="1" baseline="-25000" dirty="0" err="1" smtClean="0">
                  <a:latin typeface="Arial" charset="0"/>
                </a:rPr>
                <a:t>t</a:t>
              </a:r>
              <a:endParaRPr lang="en-GB" sz="1800" b="1" baseline="-25000" dirty="0" smtClean="0">
                <a:latin typeface="Arial" charset="0"/>
              </a:endParaRPr>
            </a:p>
          </p:txBody>
        </p:sp>
        <p:sp>
          <p:nvSpPr>
            <p:cNvPr id="39943" name="Text Box 6"/>
            <p:cNvSpPr txBox="1">
              <a:spLocks noChangeArrowheads="1"/>
            </p:cNvSpPr>
            <p:nvPr/>
          </p:nvSpPr>
          <p:spPr bwMode="auto">
            <a:xfrm>
              <a:off x="3290308" y="4476750"/>
              <a:ext cx="2137935" cy="584776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800" b="1" dirty="0" smtClean="0">
                  <a:latin typeface="Arial" charset="0"/>
                </a:rPr>
                <a:t>Precipitation</a:t>
              </a:r>
            </a:p>
            <a:p>
              <a:pPr algn="ctr"/>
              <a:r>
                <a:rPr lang="en-GB" sz="1400" b="1" dirty="0" smtClean="0">
                  <a:latin typeface="Arial" charset="0"/>
                </a:rPr>
                <a:t>(diagnostic)</a:t>
              </a:r>
              <a:endParaRPr lang="en-GB" sz="1400" b="1" baseline="-25000" dirty="0">
                <a:latin typeface="Arial" charset="0"/>
              </a:endParaRPr>
            </a:p>
          </p:txBody>
        </p:sp>
        <p:sp>
          <p:nvSpPr>
            <p:cNvPr id="39947" name="Line 10"/>
            <p:cNvSpPr>
              <a:spLocks noChangeShapeType="1"/>
            </p:cNvSpPr>
            <p:nvPr/>
          </p:nvSpPr>
          <p:spPr bwMode="auto">
            <a:xfrm>
              <a:off x="4354521" y="2671938"/>
              <a:ext cx="0" cy="180481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39950" name="Straight Connector 15"/>
            <p:cNvCxnSpPr>
              <a:cxnSpLocks noChangeShapeType="1"/>
              <a:stCxn id="39943" idx="2"/>
            </p:cNvCxnSpPr>
            <p:nvPr/>
          </p:nvCxnSpPr>
          <p:spPr bwMode="auto">
            <a:xfrm>
              <a:off x="4359276" y="5061526"/>
              <a:ext cx="0" cy="59314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9955" name="TextBox 26"/>
            <p:cNvSpPr txBox="1">
              <a:spLocks noChangeArrowheads="1"/>
            </p:cNvSpPr>
            <p:nvPr/>
          </p:nvSpPr>
          <p:spPr bwMode="auto">
            <a:xfrm>
              <a:off x="3544103" y="3404851"/>
              <a:ext cx="1620837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 dirty="0" smtClean="0">
                  <a:latin typeface="Arial" charset="0"/>
                </a:rPr>
                <a:t>Autoconversion</a:t>
              </a:r>
              <a:endParaRPr lang="en-US" sz="1200" dirty="0">
                <a:latin typeface="Arial" charset="0"/>
              </a:endParaRPr>
            </a:p>
          </p:txBody>
        </p:sp>
        <p:cxnSp>
          <p:nvCxnSpPr>
            <p:cNvPr id="39966" name="Straight Connector 50"/>
            <p:cNvCxnSpPr>
              <a:cxnSpLocks noChangeShapeType="1"/>
              <a:stCxn id="39942" idx="3"/>
            </p:cNvCxnSpPr>
            <p:nvPr/>
          </p:nvCxnSpPr>
          <p:spPr bwMode="auto">
            <a:xfrm>
              <a:off x="5428243" y="2298574"/>
              <a:ext cx="104390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7" name="Straight Connector 51"/>
            <p:cNvCxnSpPr>
              <a:cxnSpLocks noChangeShapeType="1"/>
            </p:cNvCxnSpPr>
            <p:nvPr/>
          </p:nvCxnSpPr>
          <p:spPr bwMode="auto">
            <a:xfrm>
              <a:off x="6472145" y="2298574"/>
              <a:ext cx="0" cy="250134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8" name="Straight Connector 52"/>
            <p:cNvCxnSpPr>
              <a:cxnSpLocks noChangeShapeType="1"/>
              <a:endCxn id="39943" idx="3"/>
            </p:cNvCxnSpPr>
            <p:nvPr/>
          </p:nvCxnSpPr>
          <p:spPr bwMode="auto">
            <a:xfrm flipH="1" flipV="1">
              <a:off x="5428243" y="4769138"/>
              <a:ext cx="1043902" cy="307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54" name="TextBox 53"/>
            <p:cNvSpPr txBox="1"/>
            <p:nvPr/>
          </p:nvSpPr>
          <p:spPr>
            <a:xfrm flipH="1" flipV="1">
              <a:off x="6285924" y="2948937"/>
              <a:ext cx="369348" cy="1243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vert270">
              <a:spAutoFit/>
            </a:bodyPr>
            <a:lstStyle/>
            <a:p>
              <a:pPr algn="ctr" eaLnBrk="0" hangingPunct="0">
                <a:defRPr/>
              </a:pPr>
              <a:r>
                <a:rPr lang="en-US" sz="1200" dirty="0" smtClean="0"/>
                <a:t>Evaporation</a:t>
              </a:r>
              <a:endParaRPr lang="en-US" sz="1200" dirty="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2" name="TextBox 26"/>
          <p:cNvSpPr txBox="1">
            <a:spLocks noChangeArrowheads="1"/>
          </p:cNvSpPr>
          <p:nvPr/>
        </p:nvSpPr>
        <p:spPr bwMode="auto">
          <a:xfrm rot="20764558">
            <a:off x="194596" y="2395850"/>
            <a:ext cx="3078566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400" dirty="0" smtClean="0">
                <a:latin typeface="Arial" charset="0"/>
              </a:rPr>
              <a:t>Condensate = saturation adjustment liquid</a:t>
            </a:r>
            <a:r>
              <a:rPr lang="en-GB" sz="1400" dirty="0">
                <a:latin typeface="Arial" charset="0"/>
              </a:rPr>
              <a:t>/ice = </a:t>
            </a:r>
            <a:r>
              <a:rPr lang="en-GB" sz="1400" dirty="0" err="1">
                <a:latin typeface="Arial" charset="0"/>
              </a:rPr>
              <a:t>fn</a:t>
            </a:r>
            <a:r>
              <a:rPr lang="en-GB" sz="1400" dirty="0">
                <a:latin typeface="Arial" charset="0"/>
              </a:rPr>
              <a:t>(T</a:t>
            </a:r>
            <a:r>
              <a:rPr lang="en-GB" sz="1400" dirty="0" smtClean="0">
                <a:latin typeface="Arial" charset="0"/>
              </a:rPr>
              <a:t>)</a:t>
            </a:r>
            <a:endParaRPr lang="en-GB" sz="1400" dirty="0">
              <a:latin typeface="Arial" charset="0"/>
            </a:endParaRPr>
          </a:p>
        </p:txBody>
      </p:sp>
      <p:sp>
        <p:nvSpPr>
          <p:cNvPr id="53" name="TextBox 26"/>
          <p:cNvSpPr txBox="1">
            <a:spLocks noChangeArrowheads="1"/>
          </p:cNvSpPr>
          <p:nvPr/>
        </p:nvSpPr>
        <p:spPr bwMode="auto">
          <a:xfrm rot="1224848">
            <a:off x="5702710" y="5203988"/>
            <a:ext cx="1620765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400" dirty="0">
                <a:latin typeface="Arial" charset="0"/>
              </a:rPr>
              <a:t>r</a:t>
            </a:r>
            <a:r>
              <a:rPr lang="en-GB" sz="1400" dirty="0" smtClean="0">
                <a:latin typeface="Arial" charset="0"/>
              </a:rPr>
              <a:t>ain/snow </a:t>
            </a:r>
            <a:r>
              <a:rPr lang="en-GB" sz="1400" dirty="0">
                <a:latin typeface="Arial" charset="0"/>
              </a:rPr>
              <a:t>= </a:t>
            </a:r>
            <a:r>
              <a:rPr lang="en-GB" sz="1400" dirty="0" err="1">
                <a:latin typeface="Arial" charset="0"/>
              </a:rPr>
              <a:t>fn</a:t>
            </a:r>
            <a:r>
              <a:rPr lang="en-GB" sz="1400" dirty="0">
                <a:latin typeface="Arial" charset="0"/>
              </a:rPr>
              <a:t>(T</a:t>
            </a:r>
            <a:r>
              <a:rPr lang="en-GB" sz="1400" dirty="0" smtClean="0">
                <a:latin typeface="Arial" charset="0"/>
              </a:rPr>
              <a:t>)</a:t>
            </a:r>
            <a:endParaRPr lang="en-GB" sz="1400" dirty="0"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94477" y="3390374"/>
            <a:ext cx="1713190" cy="338554"/>
          </a:xfrm>
          <a:prstGeom prst="rect">
            <a:avLst/>
          </a:prstGeom>
          <a:solidFill>
            <a:srgbClr val="FCD5B5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Kessler (1969)</a:t>
            </a:r>
            <a:endParaRPr lang="en-US" sz="1600" dirty="0"/>
          </a:p>
        </p:txBody>
      </p:sp>
      <p:sp>
        <p:nvSpPr>
          <p:cNvPr id="2" name="Rectangle 1"/>
          <p:cNvSpPr/>
          <p:nvPr/>
        </p:nvSpPr>
        <p:spPr>
          <a:xfrm>
            <a:off x="3234687" y="5640198"/>
            <a:ext cx="2515302" cy="476892"/>
          </a:xfrm>
          <a:prstGeom prst="rect">
            <a:avLst/>
          </a:prstGeom>
          <a:gradFill>
            <a:gsLst>
              <a:gs pos="0">
                <a:schemeClr val="accent3">
                  <a:lumMod val="50000"/>
                </a:schemeClr>
              </a:gs>
              <a:gs pos="49000">
                <a:schemeClr val="bg1"/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168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0538" y="142875"/>
            <a:ext cx="8820663" cy="571500"/>
          </a:xfrm>
          <a:prstGeom prst="rect">
            <a:avLst/>
          </a:prstGeom>
        </p:spPr>
        <p:txBody>
          <a:bodyPr/>
          <a:lstStyle/>
          <a:p>
            <a:r>
              <a:rPr lang="en-GB" sz="3200" dirty="0">
                <a:latin typeface="Arial" charset="0"/>
                <a:ea typeface="ＭＳ Ｐゴシック" charset="0"/>
                <a:cs typeface="ＭＳ Ｐゴシック" charset="0"/>
              </a:rPr>
              <a:t>Microphysics </a:t>
            </a:r>
            <a:r>
              <a:rPr lang="en-GB" sz="3200" dirty="0" smtClean="0">
                <a:latin typeface="Arial" charset="0"/>
                <a:ea typeface="ＭＳ Ｐゴシック" charset="0"/>
                <a:cs typeface="ＭＳ Ｐゴシック" charset="0"/>
              </a:rPr>
              <a:t>Parametrization: </a:t>
            </a:r>
            <a:r>
              <a:rPr lang="en-GB" sz="2000" dirty="0" smtClean="0">
                <a:latin typeface="Arial" charset="0"/>
                <a:ea typeface="ＭＳ Ｐゴシック" charset="0"/>
                <a:cs typeface="ＭＳ Ｐゴシック" charset="0"/>
              </a:rPr>
              <a:t>The </a:t>
            </a:r>
            <a:r>
              <a:rPr lang="ja-JP" altLang="en-GB" sz="20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GB" sz="2000" dirty="0">
                <a:latin typeface="Arial" charset="0"/>
                <a:ea typeface="ＭＳ Ｐゴシック" charset="0"/>
                <a:cs typeface="ＭＳ Ｐゴシック" charset="0"/>
              </a:rPr>
              <a:t>category</a:t>
            </a:r>
            <a:r>
              <a:rPr lang="ja-JP" altLang="en-GB" sz="20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GB" sz="20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000" dirty="0" smtClean="0">
                <a:latin typeface="Arial" charset="0"/>
                <a:ea typeface="ＭＳ Ｐゴシック" charset="0"/>
                <a:cs typeface="ＭＳ Ｐゴシック" charset="0"/>
              </a:rPr>
              <a:t>view </a:t>
            </a:r>
            <a:br>
              <a:rPr lang="en-GB" sz="20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2000" dirty="0" smtClean="0">
                <a:latin typeface="Arial" charset="0"/>
                <a:ea typeface="ＭＳ Ｐゴシック" charset="0"/>
                <a:cs typeface="ＭＳ Ｐゴシック" charset="0"/>
              </a:rPr>
              <a:t>Single moment schemes</a:t>
            </a:r>
            <a:endParaRPr lang="en-GB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940" name="Text Box 3"/>
          <p:cNvSpPr txBox="1">
            <a:spLocks noChangeArrowheads="1"/>
          </p:cNvSpPr>
          <p:nvPr/>
        </p:nvSpPr>
        <p:spPr bwMode="auto">
          <a:xfrm>
            <a:off x="5640960" y="2945003"/>
            <a:ext cx="1139775" cy="92333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48000">
                <a:srgbClr val="FFFBB0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800" b="1" dirty="0">
                <a:latin typeface="Arial" charset="0"/>
              </a:rPr>
              <a:t>Cloud </a:t>
            </a:r>
            <a:r>
              <a:rPr lang="en-GB" sz="1800" b="1" dirty="0" smtClean="0">
                <a:latin typeface="Arial" charset="0"/>
              </a:rPr>
              <a:t>ice</a:t>
            </a:r>
          </a:p>
          <a:p>
            <a:pPr algn="ctr"/>
            <a:r>
              <a:rPr lang="en-GB" sz="1800" b="1" dirty="0" smtClean="0">
                <a:latin typeface="Arial" charset="0"/>
              </a:rPr>
              <a:t>q</a:t>
            </a:r>
            <a:r>
              <a:rPr lang="en-GB" sz="1800" b="1" baseline="-25000" dirty="0" smtClean="0">
                <a:latin typeface="Arial" charset="0"/>
              </a:rPr>
              <a:t>i</a:t>
            </a:r>
            <a:endParaRPr lang="en-GB" sz="1800" b="1" baseline="-25000" dirty="0">
              <a:latin typeface="Arial" charset="0"/>
            </a:endParaRPr>
          </a:p>
        </p:txBody>
      </p:sp>
      <p:sp>
        <p:nvSpPr>
          <p:cNvPr id="39941" name="Text Box 4"/>
          <p:cNvSpPr txBox="1">
            <a:spLocks noChangeArrowheads="1"/>
          </p:cNvSpPr>
          <p:nvPr/>
        </p:nvSpPr>
        <p:spPr bwMode="auto">
          <a:xfrm>
            <a:off x="5631435" y="4742053"/>
            <a:ext cx="1092152" cy="830997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48000">
                <a:srgbClr val="FFFBB0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endParaRPr lang="en-GB" sz="1200" b="1" dirty="0">
              <a:latin typeface="Arial" charset="0"/>
            </a:endParaRPr>
          </a:p>
          <a:p>
            <a:pPr algn="ctr"/>
            <a:r>
              <a:rPr lang="en-GB" sz="1800" b="1" dirty="0" smtClean="0">
                <a:latin typeface="Arial" charset="0"/>
              </a:rPr>
              <a:t>Snow</a:t>
            </a:r>
          </a:p>
          <a:p>
            <a:pPr algn="ctr"/>
            <a:r>
              <a:rPr lang="en-GB" sz="1800" b="1" dirty="0" err="1" smtClean="0">
                <a:latin typeface="Arial" charset="0"/>
              </a:rPr>
              <a:t>q</a:t>
            </a:r>
            <a:r>
              <a:rPr lang="en-GB" sz="1800" b="1" baseline="-25000" dirty="0" err="1" smtClean="0">
                <a:latin typeface="Arial" charset="0"/>
              </a:rPr>
              <a:t>s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39942" name="Text Box 5"/>
          <p:cNvSpPr txBox="1">
            <a:spLocks noChangeArrowheads="1"/>
          </p:cNvSpPr>
          <p:nvPr/>
        </p:nvSpPr>
        <p:spPr bwMode="auto">
          <a:xfrm>
            <a:off x="1512056" y="2913253"/>
            <a:ext cx="1125487" cy="92333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48000">
                <a:srgbClr val="FFFBB0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800" b="1" dirty="0">
                <a:latin typeface="Arial" charset="0"/>
              </a:rPr>
              <a:t>Cloud </a:t>
            </a:r>
            <a:r>
              <a:rPr lang="en-GB" sz="1800" b="1" dirty="0" smtClean="0">
                <a:latin typeface="Arial" charset="0"/>
              </a:rPr>
              <a:t>water</a:t>
            </a:r>
          </a:p>
          <a:p>
            <a:pPr algn="ctr"/>
            <a:r>
              <a:rPr lang="en-GB" sz="1800" b="1" dirty="0" err="1" smtClean="0">
                <a:latin typeface="Arial" charset="0"/>
              </a:rPr>
              <a:t>q</a:t>
            </a:r>
            <a:r>
              <a:rPr lang="en-GB" sz="1800" b="1" baseline="-25000" dirty="0" err="1" smtClean="0">
                <a:latin typeface="Arial" charset="0"/>
              </a:rPr>
              <a:t>l</a:t>
            </a:r>
            <a:endParaRPr lang="en-GB" sz="1800" b="1" baseline="-25000" dirty="0">
              <a:latin typeface="Arial" charset="0"/>
            </a:endParaRPr>
          </a:p>
        </p:txBody>
      </p:sp>
      <p:sp>
        <p:nvSpPr>
          <p:cNvPr id="39943" name="Text Box 6"/>
          <p:cNvSpPr txBox="1">
            <a:spLocks noChangeArrowheads="1"/>
          </p:cNvSpPr>
          <p:nvPr/>
        </p:nvSpPr>
        <p:spPr bwMode="auto">
          <a:xfrm>
            <a:off x="1526342" y="4724590"/>
            <a:ext cx="1103264" cy="830997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48000">
                <a:srgbClr val="FFFBB0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endParaRPr lang="en-GB" sz="1200" b="1" dirty="0" smtClean="0">
              <a:latin typeface="Arial" charset="0"/>
            </a:endParaRPr>
          </a:p>
          <a:p>
            <a:pPr algn="ctr"/>
            <a:r>
              <a:rPr lang="en-GB" sz="1800" b="1" dirty="0" smtClean="0">
                <a:latin typeface="Arial" charset="0"/>
              </a:rPr>
              <a:t>Rain</a:t>
            </a:r>
          </a:p>
          <a:p>
            <a:pPr algn="ctr"/>
            <a:r>
              <a:rPr lang="en-GB" sz="1800" b="1" dirty="0" err="1" smtClean="0">
                <a:latin typeface="Arial" charset="0"/>
              </a:rPr>
              <a:t>q</a:t>
            </a:r>
            <a:r>
              <a:rPr lang="en-GB" sz="1800" b="1" baseline="-25000" dirty="0" err="1" smtClean="0">
                <a:latin typeface="Arial" charset="0"/>
              </a:rPr>
              <a:t>r</a:t>
            </a:r>
            <a:endParaRPr lang="en-GB" sz="1800" b="1" baseline="-25000" dirty="0">
              <a:latin typeface="Arial" charset="0"/>
            </a:endParaRPr>
          </a:p>
        </p:txBody>
      </p:sp>
      <p:sp>
        <p:nvSpPr>
          <p:cNvPr id="39944" name="Text Box 7"/>
          <p:cNvSpPr txBox="1">
            <a:spLocks noChangeArrowheads="1"/>
          </p:cNvSpPr>
          <p:nvPr/>
        </p:nvSpPr>
        <p:spPr bwMode="auto">
          <a:xfrm>
            <a:off x="3493168" y="1262060"/>
            <a:ext cx="1282643" cy="92333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48000">
                <a:srgbClr val="FFFBB0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800" b="1" dirty="0">
                <a:latin typeface="Arial" charset="0"/>
              </a:rPr>
              <a:t>Water </a:t>
            </a:r>
            <a:r>
              <a:rPr lang="en-GB" sz="1800" b="1" dirty="0" smtClean="0">
                <a:latin typeface="Arial" charset="0"/>
              </a:rPr>
              <a:t>vapour</a:t>
            </a:r>
          </a:p>
          <a:p>
            <a:pPr algn="ctr"/>
            <a:r>
              <a:rPr lang="en-GB" sz="1800" b="1" dirty="0" smtClean="0">
                <a:latin typeface="Arial" charset="0"/>
              </a:rPr>
              <a:t>q</a:t>
            </a:r>
            <a:r>
              <a:rPr lang="en-GB" sz="1800" b="1" baseline="-25000" dirty="0">
                <a:latin typeface="Arial" charset="0"/>
              </a:rPr>
              <a:t>v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39945" name="Line 8"/>
          <p:cNvSpPr>
            <a:spLocks noChangeShapeType="1"/>
          </p:cNvSpPr>
          <p:nvPr/>
        </p:nvSpPr>
        <p:spPr bwMode="auto">
          <a:xfrm flipV="1">
            <a:off x="2605794" y="2173478"/>
            <a:ext cx="938171" cy="738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46" name="Line 9"/>
          <p:cNvSpPr>
            <a:spLocks noChangeShapeType="1"/>
          </p:cNvSpPr>
          <p:nvPr/>
        </p:nvSpPr>
        <p:spPr bwMode="auto">
          <a:xfrm>
            <a:off x="4747238" y="2173478"/>
            <a:ext cx="949283" cy="792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47" name="Line 10"/>
          <p:cNvSpPr>
            <a:spLocks noChangeShapeType="1"/>
          </p:cNvSpPr>
          <p:nvPr/>
        </p:nvSpPr>
        <p:spPr bwMode="auto">
          <a:xfrm>
            <a:off x="6177511" y="3868333"/>
            <a:ext cx="19049" cy="87213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48" name="Line 11"/>
          <p:cNvSpPr>
            <a:spLocks noChangeShapeType="1"/>
          </p:cNvSpPr>
          <p:nvPr/>
        </p:nvSpPr>
        <p:spPr bwMode="auto">
          <a:xfrm>
            <a:off x="2077974" y="3868332"/>
            <a:ext cx="794" cy="86260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9949" name="Straight Connector 13"/>
          <p:cNvCxnSpPr>
            <a:cxnSpLocks noChangeShapeType="1"/>
            <a:stCxn id="39943" idx="3"/>
            <a:endCxn id="39941" idx="1"/>
          </p:cNvCxnSpPr>
          <p:nvPr/>
        </p:nvCxnSpPr>
        <p:spPr bwMode="auto">
          <a:xfrm>
            <a:off x="2629606" y="5140089"/>
            <a:ext cx="3001829" cy="174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9950" name="Straight Connector 15"/>
          <p:cNvCxnSpPr>
            <a:cxnSpLocks noChangeShapeType="1"/>
            <a:stCxn id="39943" idx="2"/>
          </p:cNvCxnSpPr>
          <p:nvPr/>
        </p:nvCxnSpPr>
        <p:spPr bwMode="auto">
          <a:xfrm>
            <a:off x="2077974" y="5555587"/>
            <a:ext cx="1415194" cy="47939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9951" name="Straight Connector 17"/>
          <p:cNvCxnSpPr>
            <a:cxnSpLocks noChangeShapeType="1"/>
            <a:stCxn id="39941" idx="2"/>
          </p:cNvCxnSpPr>
          <p:nvPr/>
        </p:nvCxnSpPr>
        <p:spPr bwMode="auto">
          <a:xfrm flipH="1">
            <a:off x="4887982" y="5573050"/>
            <a:ext cx="1289529" cy="46193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9952" name="Straight Connector 20"/>
          <p:cNvCxnSpPr>
            <a:cxnSpLocks noChangeShapeType="1"/>
          </p:cNvCxnSpPr>
          <p:nvPr/>
        </p:nvCxnSpPr>
        <p:spPr bwMode="auto">
          <a:xfrm>
            <a:off x="2610557" y="3351403"/>
            <a:ext cx="3076439" cy="17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9954" name="TextBox 25"/>
          <p:cNvSpPr txBox="1">
            <a:spLocks noChangeArrowheads="1"/>
          </p:cNvSpPr>
          <p:nvPr/>
        </p:nvSpPr>
        <p:spPr bwMode="auto">
          <a:xfrm>
            <a:off x="2880420" y="4878578"/>
            <a:ext cx="2562111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Freezing - Melting</a:t>
            </a:r>
          </a:p>
        </p:txBody>
      </p:sp>
      <p:sp>
        <p:nvSpPr>
          <p:cNvPr id="39955" name="TextBox 26"/>
          <p:cNvSpPr txBox="1">
            <a:spLocks noChangeArrowheads="1"/>
          </p:cNvSpPr>
          <p:nvPr/>
        </p:nvSpPr>
        <p:spPr bwMode="auto">
          <a:xfrm>
            <a:off x="5372685" y="4027678"/>
            <a:ext cx="1620765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Autoconversion Collection</a:t>
            </a:r>
          </a:p>
        </p:txBody>
      </p:sp>
      <p:sp>
        <p:nvSpPr>
          <p:cNvPr id="39956" name="TextBox 27"/>
          <p:cNvSpPr txBox="1">
            <a:spLocks noChangeArrowheads="1"/>
          </p:cNvSpPr>
          <p:nvPr/>
        </p:nvSpPr>
        <p:spPr bwMode="auto">
          <a:xfrm>
            <a:off x="1261242" y="4019740"/>
            <a:ext cx="1619178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Autoconversion Collection</a:t>
            </a:r>
          </a:p>
        </p:txBody>
      </p:sp>
      <p:sp>
        <p:nvSpPr>
          <p:cNvPr id="39957" name="TextBox 28"/>
          <p:cNvSpPr txBox="1">
            <a:spLocks noChangeArrowheads="1"/>
          </p:cNvSpPr>
          <p:nvPr/>
        </p:nvSpPr>
        <p:spPr bwMode="auto">
          <a:xfrm>
            <a:off x="2926455" y="3092640"/>
            <a:ext cx="2562111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Freezing – Melting - Bergeron</a:t>
            </a:r>
          </a:p>
        </p:txBody>
      </p:sp>
      <p:sp>
        <p:nvSpPr>
          <p:cNvPr id="39958" name="TextBox 29"/>
          <p:cNvSpPr txBox="1">
            <a:spLocks noChangeArrowheads="1"/>
          </p:cNvSpPr>
          <p:nvPr/>
        </p:nvSpPr>
        <p:spPr bwMode="auto">
          <a:xfrm>
            <a:off x="4509123" y="2346515"/>
            <a:ext cx="1620765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Deposition Sublimation</a:t>
            </a:r>
          </a:p>
        </p:txBody>
      </p:sp>
      <p:sp>
        <p:nvSpPr>
          <p:cNvPr id="39959" name="TextBox 30"/>
          <p:cNvSpPr txBox="1">
            <a:spLocks noChangeArrowheads="1"/>
          </p:cNvSpPr>
          <p:nvPr/>
        </p:nvSpPr>
        <p:spPr bwMode="auto">
          <a:xfrm>
            <a:off x="2308946" y="2306828"/>
            <a:ext cx="1620765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Condensation Evaporation</a:t>
            </a:r>
          </a:p>
        </p:txBody>
      </p:sp>
      <p:cxnSp>
        <p:nvCxnSpPr>
          <p:cNvPr id="39960" name="Straight Connector 31"/>
          <p:cNvCxnSpPr>
            <a:cxnSpLocks noChangeShapeType="1"/>
          </p:cNvCxnSpPr>
          <p:nvPr/>
        </p:nvCxnSpPr>
        <p:spPr bwMode="auto">
          <a:xfrm>
            <a:off x="2620082" y="3743515"/>
            <a:ext cx="3063739" cy="9953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9961" name="TextBox 33"/>
          <p:cNvSpPr txBox="1">
            <a:spLocks noChangeArrowheads="1"/>
          </p:cNvSpPr>
          <p:nvPr/>
        </p:nvSpPr>
        <p:spPr bwMode="auto">
          <a:xfrm>
            <a:off x="3743982" y="4105465"/>
            <a:ext cx="906422" cy="277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>
                <a:latin typeface="Arial" charset="0"/>
              </a:rPr>
              <a:t>Collection</a:t>
            </a:r>
          </a:p>
        </p:txBody>
      </p:sp>
      <p:cxnSp>
        <p:nvCxnSpPr>
          <p:cNvPr id="39962" name="Straight Connector 39"/>
          <p:cNvCxnSpPr>
            <a:cxnSpLocks noChangeShapeType="1"/>
            <a:stCxn id="39944" idx="1"/>
          </p:cNvCxnSpPr>
          <p:nvPr/>
        </p:nvCxnSpPr>
        <p:spPr bwMode="auto">
          <a:xfrm flipH="1">
            <a:off x="1043763" y="1723725"/>
            <a:ext cx="244940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9963" name="Straight Connector 43"/>
          <p:cNvCxnSpPr>
            <a:cxnSpLocks noChangeShapeType="1"/>
          </p:cNvCxnSpPr>
          <p:nvPr/>
        </p:nvCxnSpPr>
        <p:spPr bwMode="auto">
          <a:xfrm rot="16200000" flipH="1">
            <a:off x="-660418" y="3422046"/>
            <a:ext cx="3422650" cy="14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9964" name="Straight Connector 45"/>
          <p:cNvCxnSpPr>
            <a:cxnSpLocks noChangeShapeType="1"/>
            <a:endCxn id="39943" idx="1"/>
          </p:cNvCxnSpPr>
          <p:nvPr/>
        </p:nvCxnSpPr>
        <p:spPr bwMode="auto">
          <a:xfrm>
            <a:off x="1058051" y="5127816"/>
            <a:ext cx="468291" cy="1227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0" name="TextBox 49"/>
          <p:cNvSpPr txBox="1"/>
          <p:nvPr/>
        </p:nvSpPr>
        <p:spPr bwMode="auto">
          <a:xfrm>
            <a:off x="763700" y="2827949"/>
            <a:ext cx="553973" cy="1243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vert270">
            <a:spAutoFit/>
          </a:bodyPr>
          <a:lstStyle/>
          <a:p>
            <a:pPr algn="ctr" eaLnBrk="0" hangingPunct="0">
              <a:defRPr/>
            </a:pPr>
            <a:r>
              <a:rPr lang="en-US" sz="1200" dirty="0">
                <a:latin typeface="+mn-lt"/>
                <a:ea typeface="+mn-ea"/>
                <a:cs typeface="+mn-cs"/>
              </a:rPr>
              <a:t>Condensation Evaporation</a:t>
            </a:r>
          </a:p>
        </p:txBody>
      </p:sp>
      <p:cxnSp>
        <p:nvCxnSpPr>
          <p:cNvPr id="39966" name="Straight Connector 50"/>
          <p:cNvCxnSpPr>
            <a:cxnSpLocks noChangeShapeType="1"/>
          </p:cNvCxnSpPr>
          <p:nvPr/>
        </p:nvCxnSpPr>
        <p:spPr bwMode="auto">
          <a:xfrm>
            <a:off x="4753529" y="1723499"/>
            <a:ext cx="2409722" cy="222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9967" name="Straight Connector 51"/>
          <p:cNvCxnSpPr>
            <a:cxnSpLocks noChangeShapeType="1"/>
          </p:cNvCxnSpPr>
          <p:nvPr/>
        </p:nvCxnSpPr>
        <p:spPr bwMode="auto">
          <a:xfrm>
            <a:off x="7163251" y="1745781"/>
            <a:ext cx="22278" cy="344077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9968" name="Straight Connector 52"/>
          <p:cNvCxnSpPr>
            <a:cxnSpLocks noChangeShapeType="1"/>
            <a:endCxn id="39941" idx="3"/>
          </p:cNvCxnSpPr>
          <p:nvPr/>
        </p:nvCxnSpPr>
        <p:spPr bwMode="auto">
          <a:xfrm flipH="1" flipV="1">
            <a:off x="6723587" y="5157552"/>
            <a:ext cx="461944" cy="1471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4" name="TextBox 53"/>
          <p:cNvSpPr txBox="1"/>
          <p:nvPr/>
        </p:nvSpPr>
        <p:spPr bwMode="auto">
          <a:xfrm flipH="1" flipV="1">
            <a:off x="6891515" y="2873402"/>
            <a:ext cx="553973" cy="1243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vert270">
            <a:spAutoFit/>
          </a:bodyPr>
          <a:lstStyle/>
          <a:p>
            <a:pPr algn="ctr" eaLnBrk="0" hangingPunct="0">
              <a:defRPr/>
            </a:pPr>
            <a:r>
              <a:rPr lang="en-US" sz="1200" dirty="0">
                <a:latin typeface="+mn-lt"/>
                <a:ea typeface="+mn-ea"/>
                <a:cs typeface="+mn-cs"/>
              </a:rPr>
              <a:t>Deposition Sublimation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541330" y="3199292"/>
            <a:ext cx="1479871" cy="584776"/>
          </a:xfrm>
          <a:prstGeom prst="rect">
            <a:avLst/>
          </a:prstGeom>
          <a:solidFill>
            <a:srgbClr val="FCD5B5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Rutledge and Hobbs (1983)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847432" y="6135844"/>
            <a:ext cx="2515302" cy="476892"/>
          </a:xfrm>
          <a:prstGeom prst="rect">
            <a:avLst/>
          </a:prstGeom>
          <a:gradFill>
            <a:gsLst>
              <a:gs pos="0">
                <a:schemeClr val="accent3">
                  <a:lumMod val="50000"/>
                </a:schemeClr>
              </a:gs>
              <a:gs pos="49000">
                <a:schemeClr val="bg1"/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3"/>
          <p:cNvSpPr txBox="1">
            <a:spLocks noChangeArrowheads="1"/>
          </p:cNvSpPr>
          <p:nvPr/>
        </p:nvSpPr>
        <p:spPr bwMode="auto">
          <a:xfrm>
            <a:off x="3594615" y="5853837"/>
            <a:ext cx="1157236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smtClean="0">
                <a:latin typeface="Arial" charset="0"/>
              </a:rPr>
              <a:t>Sedimentation</a:t>
            </a:r>
            <a:endParaRPr lang="en-US" sz="1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53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0538" y="142875"/>
            <a:ext cx="8041941" cy="571500"/>
          </a:xfrm>
          <a:prstGeom prst="rect">
            <a:avLst/>
          </a:prstGeom>
        </p:spPr>
        <p:txBody>
          <a:bodyPr/>
          <a:lstStyle/>
          <a:p>
            <a:r>
              <a:rPr lang="en-GB" sz="3200" dirty="0">
                <a:latin typeface="Arial" charset="0"/>
                <a:ea typeface="ＭＳ Ｐゴシック" charset="0"/>
                <a:cs typeface="ＭＳ Ｐゴシック" charset="0"/>
              </a:rPr>
              <a:t>Microphysics </a:t>
            </a:r>
            <a:r>
              <a:rPr lang="en-GB" sz="3200" dirty="0" smtClean="0">
                <a:latin typeface="Arial" charset="0"/>
                <a:ea typeface="ＭＳ Ｐゴシック" charset="0"/>
                <a:cs typeface="ＭＳ Ｐゴシック" charset="0"/>
              </a:rPr>
              <a:t>Parametrization: </a:t>
            </a:r>
            <a:r>
              <a:rPr lang="en-GB" sz="2000" dirty="0" smtClean="0">
                <a:latin typeface="Arial" charset="0"/>
                <a:ea typeface="ＭＳ Ｐゴシック" charset="0"/>
                <a:cs typeface="ＭＳ Ｐゴシック" charset="0"/>
              </a:rPr>
              <a:t>The </a:t>
            </a:r>
            <a:r>
              <a:rPr lang="ja-JP" altLang="en-GB" sz="20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GB" sz="2000" dirty="0">
                <a:latin typeface="Arial" charset="0"/>
                <a:ea typeface="ＭＳ Ｐゴシック" charset="0"/>
                <a:cs typeface="ＭＳ Ｐゴシック" charset="0"/>
              </a:rPr>
              <a:t>category</a:t>
            </a:r>
            <a:r>
              <a:rPr lang="ja-JP" altLang="en-GB" sz="20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GB" sz="20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000" dirty="0" smtClean="0">
                <a:latin typeface="Arial" charset="0"/>
                <a:ea typeface="ＭＳ Ｐゴシック" charset="0"/>
                <a:cs typeface="ＭＳ Ｐゴシック" charset="0"/>
              </a:rPr>
              <a:t>view Double moment schemes</a:t>
            </a:r>
            <a:endParaRPr lang="en-GB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9939" name="Group 33"/>
          <p:cNvGrpSpPr>
            <a:grpSpLocks/>
          </p:cNvGrpSpPr>
          <p:nvPr/>
        </p:nvGrpSpPr>
        <p:grpSpPr bwMode="auto">
          <a:xfrm>
            <a:off x="763700" y="1262060"/>
            <a:ext cx="6681788" cy="4310990"/>
            <a:chOff x="1002624" y="1014220"/>
            <a:chExt cx="6682084" cy="4310990"/>
          </a:xfrm>
        </p:grpSpPr>
        <p:sp>
          <p:nvSpPr>
            <p:cNvPr id="39940" name="Text Box 3"/>
            <p:cNvSpPr txBox="1">
              <a:spLocks noChangeArrowheads="1"/>
            </p:cNvSpPr>
            <p:nvPr/>
          </p:nvSpPr>
          <p:spPr bwMode="auto">
            <a:xfrm>
              <a:off x="5880100" y="2697163"/>
              <a:ext cx="1139825" cy="923330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800" b="1" dirty="0">
                  <a:latin typeface="Arial" charset="0"/>
                </a:rPr>
                <a:t>Cloud </a:t>
              </a:r>
              <a:r>
                <a:rPr lang="en-GB" sz="1800" b="1" dirty="0" smtClean="0">
                  <a:latin typeface="Arial" charset="0"/>
                </a:rPr>
                <a:t>ice</a:t>
              </a:r>
            </a:p>
            <a:p>
              <a:pPr algn="ctr"/>
              <a:r>
                <a:rPr lang="en-GB" sz="1800" b="1" dirty="0" smtClean="0">
                  <a:latin typeface="Arial" charset="0"/>
                </a:rPr>
                <a:t>q</a:t>
              </a:r>
              <a:r>
                <a:rPr lang="en-GB" sz="1800" b="1" baseline="-25000" dirty="0" smtClean="0">
                  <a:latin typeface="Arial" charset="0"/>
                </a:rPr>
                <a:t>i</a:t>
              </a:r>
              <a:r>
                <a:rPr lang="en-GB" sz="1800" b="1" dirty="0" smtClean="0">
                  <a:latin typeface="Arial" charset="0"/>
                </a:rPr>
                <a:t> </a:t>
              </a:r>
              <a:r>
                <a:rPr lang="en-GB" sz="1800" b="1" dirty="0">
                  <a:solidFill>
                    <a:srgbClr val="0000FF"/>
                  </a:solidFill>
                  <a:latin typeface="Arial" charset="0"/>
                </a:rPr>
                <a:t>+ </a:t>
              </a:r>
              <a:r>
                <a:rPr lang="en-GB" sz="1800" b="1" dirty="0" smtClean="0">
                  <a:solidFill>
                    <a:srgbClr val="0000FF"/>
                  </a:solidFill>
                  <a:latin typeface="Arial" charset="0"/>
                </a:rPr>
                <a:t>N</a:t>
              </a:r>
              <a:r>
                <a:rPr lang="en-GB" sz="1800" b="1" baseline="-25000" dirty="0">
                  <a:solidFill>
                    <a:srgbClr val="0000FF"/>
                  </a:solidFill>
                  <a:latin typeface="Arial" charset="0"/>
                </a:rPr>
                <a:t>i</a:t>
              </a:r>
            </a:p>
          </p:txBody>
        </p:sp>
        <p:sp>
          <p:nvSpPr>
            <p:cNvPr id="39941" name="Text Box 4"/>
            <p:cNvSpPr txBox="1">
              <a:spLocks noChangeArrowheads="1"/>
            </p:cNvSpPr>
            <p:nvPr/>
          </p:nvSpPr>
          <p:spPr bwMode="auto">
            <a:xfrm>
              <a:off x="5870575" y="4494213"/>
              <a:ext cx="1092200" cy="830997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endParaRPr lang="en-GB" sz="1200" b="1" dirty="0">
                <a:latin typeface="Arial" charset="0"/>
              </a:endParaRPr>
            </a:p>
            <a:p>
              <a:pPr algn="ctr"/>
              <a:r>
                <a:rPr lang="en-GB" sz="1800" b="1" dirty="0" smtClean="0">
                  <a:latin typeface="Arial" charset="0"/>
                </a:rPr>
                <a:t>Snow</a:t>
              </a:r>
            </a:p>
            <a:p>
              <a:pPr algn="ctr"/>
              <a:r>
                <a:rPr lang="en-GB" sz="1800" b="1" dirty="0" err="1" smtClean="0">
                  <a:latin typeface="Arial" charset="0"/>
                </a:rPr>
                <a:t>q</a:t>
              </a:r>
              <a:r>
                <a:rPr lang="en-GB" sz="1800" b="1" baseline="-25000" dirty="0" err="1" smtClean="0">
                  <a:latin typeface="Arial" charset="0"/>
                </a:rPr>
                <a:t>s</a:t>
              </a:r>
              <a:r>
                <a:rPr lang="en-GB" sz="1800" b="1" dirty="0" smtClean="0">
                  <a:latin typeface="Arial" charset="0"/>
                </a:rPr>
                <a:t> </a:t>
              </a:r>
              <a:r>
                <a:rPr lang="en-GB" sz="1800" b="1" dirty="0">
                  <a:solidFill>
                    <a:srgbClr val="0000FF"/>
                  </a:solidFill>
                  <a:latin typeface="Arial" charset="0"/>
                </a:rPr>
                <a:t>+ </a:t>
              </a:r>
              <a:r>
                <a:rPr lang="en-GB" sz="1800" b="1" dirty="0" smtClean="0">
                  <a:solidFill>
                    <a:srgbClr val="0000FF"/>
                  </a:solidFill>
                  <a:latin typeface="Arial" charset="0"/>
                </a:rPr>
                <a:t>N</a:t>
              </a:r>
              <a:r>
                <a:rPr lang="en-GB" sz="1800" b="1" baseline="-25000" dirty="0" smtClean="0">
                  <a:solidFill>
                    <a:srgbClr val="0000FF"/>
                  </a:solidFill>
                  <a:latin typeface="Arial" charset="0"/>
                </a:rPr>
                <a:t>s</a:t>
              </a:r>
              <a:endParaRPr lang="en-GB" sz="1800" b="1" dirty="0">
                <a:solidFill>
                  <a:srgbClr val="0000FF"/>
                </a:solidFill>
                <a:latin typeface="Arial" charset="0"/>
              </a:endParaRPr>
            </a:p>
          </p:txBody>
        </p:sp>
        <p:sp>
          <p:nvSpPr>
            <p:cNvPr id="39942" name="Text Box 5"/>
            <p:cNvSpPr txBox="1">
              <a:spLocks noChangeArrowheads="1"/>
            </p:cNvSpPr>
            <p:nvPr/>
          </p:nvSpPr>
          <p:spPr bwMode="auto">
            <a:xfrm>
              <a:off x="1751013" y="2665413"/>
              <a:ext cx="1125537" cy="923330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800" b="1" dirty="0">
                  <a:latin typeface="Arial" charset="0"/>
                </a:rPr>
                <a:t>Cloud </a:t>
              </a:r>
              <a:r>
                <a:rPr lang="en-GB" sz="1800" b="1" dirty="0" smtClean="0">
                  <a:latin typeface="Arial" charset="0"/>
                </a:rPr>
                <a:t>water</a:t>
              </a:r>
            </a:p>
            <a:p>
              <a:pPr algn="ctr"/>
              <a:r>
                <a:rPr lang="en-GB" sz="1800" b="1" dirty="0" err="1" smtClean="0">
                  <a:latin typeface="Arial" charset="0"/>
                </a:rPr>
                <a:t>q</a:t>
              </a:r>
              <a:r>
                <a:rPr lang="en-GB" sz="1800" b="1" baseline="-25000" dirty="0" err="1" smtClean="0">
                  <a:latin typeface="Arial" charset="0"/>
                </a:rPr>
                <a:t>l</a:t>
              </a:r>
              <a:r>
                <a:rPr lang="en-GB" sz="1800" b="1" dirty="0" smtClean="0">
                  <a:latin typeface="Arial" charset="0"/>
                </a:rPr>
                <a:t> </a:t>
              </a:r>
              <a:r>
                <a:rPr lang="en-GB" sz="1800" b="1" dirty="0" smtClean="0">
                  <a:solidFill>
                    <a:srgbClr val="0000FF"/>
                  </a:solidFill>
                  <a:latin typeface="Arial" charset="0"/>
                </a:rPr>
                <a:t>+ </a:t>
              </a:r>
              <a:r>
                <a:rPr lang="en-GB" sz="1800" b="1" dirty="0" err="1" smtClean="0">
                  <a:solidFill>
                    <a:srgbClr val="0000FF"/>
                  </a:solidFill>
                  <a:latin typeface="Arial" charset="0"/>
                </a:rPr>
                <a:t>N</a:t>
              </a:r>
              <a:r>
                <a:rPr lang="en-GB" sz="1800" b="1" baseline="-25000" dirty="0" err="1" smtClean="0">
                  <a:solidFill>
                    <a:srgbClr val="0000FF"/>
                  </a:solidFill>
                  <a:latin typeface="Arial" charset="0"/>
                </a:rPr>
                <a:t>l</a:t>
              </a:r>
              <a:endParaRPr lang="en-GB" sz="1800" b="1" baseline="-25000" dirty="0">
                <a:solidFill>
                  <a:srgbClr val="0000FF"/>
                </a:solidFill>
                <a:latin typeface="Arial" charset="0"/>
              </a:endParaRPr>
            </a:p>
          </p:txBody>
        </p:sp>
        <p:sp>
          <p:nvSpPr>
            <p:cNvPr id="39943" name="Text Box 6"/>
            <p:cNvSpPr txBox="1">
              <a:spLocks noChangeArrowheads="1"/>
            </p:cNvSpPr>
            <p:nvPr/>
          </p:nvSpPr>
          <p:spPr bwMode="auto">
            <a:xfrm>
              <a:off x="1765300" y="4476750"/>
              <a:ext cx="1103313" cy="830997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endParaRPr lang="en-GB" sz="1200" b="1" dirty="0" smtClean="0">
                <a:latin typeface="Arial" charset="0"/>
              </a:endParaRPr>
            </a:p>
            <a:p>
              <a:pPr algn="ctr"/>
              <a:r>
                <a:rPr lang="en-GB" sz="1800" b="1" dirty="0" smtClean="0">
                  <a:latin typeface="Arial" charset="0"/>
                </a:rPr>
                <a:t>Rain</a:t>
              </a:r>
            </a:p>
            <a:p>
              <a:pPr algn="ctr"/>
              <a:r>
                <a:rPr lang="en-GB" sz="1800" b="1" dirty="0" err="1" smtClean="0">
                  <a:latin typeface="Arial" charset="0"/>
                </a:rPr>
                <a:t>q</a:t>
              </a:r>
              <a:r>
                <a:rPr lang="en-GB" sz="1800" b="1" baseline="-25000" dirty="0" err="1" smtClean="0">
                  <a:latin typeface="Arial" charset="0"/>
                </a:rPr>
                <a:t>r</a:t>
              </a:r>
              <a:r>
                <a:rPr lang="en-GB" sz="1800" b="1" dirty="0" smtClean="0">
                  <a:latin typeface="Arial" charset="0"/>
                </a:rPr>
                <a:t> </a:t>
              </a:r>
              <a:r>
                <a:rPr lang="en-GB" sz="1800" b="1" dirty="0">
                  <a:solidFill>
                    <a:srgbClr val="0000FF"/>
                  </a:solidFill>
                  <a:latin typeface="Arial" charset="0"/>
                </a:rPr>
                <a:t>+ </a:t>
              </a:r>
              <a:r>
                <a:rPr lang="en-GB" sz="1800" b="1" dirty="0" smtClean="0">
                  <a:solidFill>
                    <a:srgbClr val="0000FF"/>
                  </a:solidFill>
                  <a:latin typeface="Arial" charset="0"/>
                </a:rPr>
                <a:t>N</a:t>
              </a:r>
              <a:r>
                <a:rPr lang="en-GB" sz="1800" b="1" baseline="-25000" dirty="0">
                  <a:solidFill>
                    <a:srgbClr val="0000FF"/>
                  </a:solidFill>
                  <a:latin typeface="Arial" charset="0"/>
                </a:rPr>
                <a:t>r</a:t>
              </a:r>
            </a:p>
          </p:txBody>
        </p:sp>
        <p:sp>
          <p:nvSpPr>
            <p:cNvPr id="39944" name="Text Box 7"/>
            <p:cNvSpPr txBox="1">
              <a:spLocks noChangeArrowheads="1"/>
            </p:cNvSpPr>
            <p:nvPr/>
          </p:nvSpPr>
          <p:spPr bwMode="auto">
            <a:xfrm>
              <a:off x="3732213" y="1014220"/>
              <a:ext cx="1282700" cy="923330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800" b="1" dirty="0">
                  <a:latin typeface="Arial" charset="0"/>
                </a:rPr>
                <a:t>Water </a:t>
              </a:r>
              <a:r>
                <a:rPr lang="en-GB" sz="1800" b="1" dirty="0" smtClean="0">
                  <a:latin typeface="Arial" charset="0"/>
                </a:rPr>
                <a:t>vapour</a:t>
              </a:r>
            </a:p>
            <a:p>
              <a:pPr algn="ctr"/>
              <a:r>
                <a:rPr lang="en-GB" sz="1800" b="1" dirty="0" smtClean="0">
                  <a:latin typeface="Arial" charset="0"/>
                </a:rPr>
                <a:t>q</a:t>
              </a:r>
              <a:r>
                <a:rPr lang="en-GB" sz="1800" b="1" baseline="-25000" dirty="0">
                  <a:latin typeface="Arial" charset="0"/>
                </a:rPr>
                <a:t>v</a:t>
              </a:r>
              <a:endParaRPr lang="en-GB" sz="1800" b="1" dirty="0">
                <a:latin typeface="Arial" charset="0"/>
              </a:endParaRPr>
            </a:p>
          </p:txBody>
        </p:sp>
        <p:sp>
          <p:nvSpPr>
            <p:cNvPr id="39945" name="Line 8"/>
            <p:cNvSpPr>
              <a:spLocks noChangeShapeType="1"/>
            </p:cNvSpPr>
            <p:nvPr/>
          </p:nvSpPr>
          <p:spPr bwMode="auto">
            <a:xfrm flipV="1">
              <a:off x="2844800" y="1925638"/>
              <a:ext cx="938213" cy="73818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6" name="Line 9"/>
            <p:cNvSpPr>
              <a:spLocks noChangeShapeType="1"/>
            </p:cNvSpPr>
            <p:nvPr/>
          </p:nvSpPr>
          <p:spPr bwMode="auto">
            <a:xfrm>
              <a:off x="4986338" y="1925638"/>
              <a:ext cx="949325" cy="7921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7" name="Line 10"/>
            <p:cNvSpPr>
              <a:spLocks noChangeShapeType="1"/>
            </p:cNvSpPr>
            <p:nvPr/>
          </p:nvSpPr>
          <p:spPr bwMode="auto">
            <a:xfrm>
              <a:off x="6435725" y="3620493"/>
              <a:ext cx="0" cy="8721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8" name="Line 11"/>
            <p:cNvSpPr>
              <a:spLocks noChangeShapeType="1"/>
            </p:cNvSpPr>
            <p:nvPr/>
          </p:nvSpPr>
          <p:spPr bwMode="auto">
            <a:xfrm>
              <a:off x="2317750" y="3588742"/>
              <a:ext cx="0" cy="89435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39949" name="Straight Connector 13"/>
            <p:cNvCxnSpPr>
              <a:cxnSpLocks noChangeShapeType="1"/>
              <a:stCxn id="39943" idx="3"/>
              <a:endCxn id="39941" idx="1"/>
            </p:cNvCxnSpPr>
            <p:nvPr/>
          </p:nvCxnSpPr>
          <p:spPr bwMode="auto">
            <a:xfrm>
              <a:off x="2868613" y="4892249"/>
              <a:ext cx="3001962" cy="174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52" name="Straight Connector 20"/>
            <p:cNvCxnSpPr>
              <a:cxnSpLocks noChangeShapeType="1"/>
            </p:cNvCxnSpPr>
            <p:nvPr/>
          </p:nvCxnSpPr>
          <p:spPr bwMode="auto">
            <a:xfrm>
              <a:off x="2849563" y="3103563"/>
              <a:ext cx="3076575" cy="17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9954" name="TextBox 25"/>
            <p:cNvSpPr txBox="1">
              <a:spLocks noChangeArrowheads="1"/>
            </p:cNvSpPr>
            <p:nvPr/>
          </p:nvSpPr>
          <p:spPr bwMode="auto">
            <a:xfrm>
              <a:off x="3119438" y="4630738"/>
              <a:ext cx="256222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Freezing - Melting</a:t>
              </a:r>
            </a:p>
          </p:txBody>
        </p:sp>
        <p:sp>
          <p:nvSpPr>
            <p:cNvPr id="39955" name="TextBox 26"/>
            <p:cNvSpPr txBox="1">
              <a:spLocks noChangeArrowheads="1"/>
            </p:cNvSpPr>
            <p:nvPr/>
          </p:nvSpPr>
          <p:spPr bwMode="auto">
            <a:xfrm>
              <a:off x="5611813" y="3779838"/>
              <a:ext cx="1620837" cy="461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Autoconversion Collection</a:t>
              </a:r>
            </a:p>
          </p:txBody>
        </p:sp>
        <p:sp>
          <p:nvSpPr>
            <p:cNvPr id="39956" name="TextBox 27"/>
            <p:cNvSpPr txBox="1">
              <a:spLocks noChangeArrowheads="1"/>
            </p:cNvSpPr>
            <p:nvPr/>
          </p:nvSpPr>
          <p:spPr bwMode="auto">
            <a:xfrm>
              <a:off x="1500188" y="3771900"/>
              <a:ext cx="1619250" cy="461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Autoconversion Collection</a:t>
              </a:r>
            </a:p>
          </p:txBody>
        </p:sp>
        <p:sp>
          <p:nvSpPr>
            <p:cNvPr id="39957" name="TextBox 28"/>
            <p:cNvSpPr txBox="1">
              <a:spLocks noChangeArrowheads="1"/>
            </p:cNvSpPr>
            <p:nvPr/>
          </p:nvSpPr>
          <p:spPr bwMode="auto">
            <a:xfrm>
              <a:off x="3165475" y="2844800"/>
              <a:ext cx="25622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Freezing – Melting - Bergeron</a:t>
              </a:r>
            </a:p>
          </p:txBody>
        </p:sp>
        <p:sp>
          <p:nvSpPr>
            <p:cNvPr id="39958" name="TextBox 29"/>
            <p:cNvSpPr txBox="1">
              <a:spLocks noChangeArrowheads="1"/>
            </p:cNvSpPr>
            <p:nvPr/>
          </p:nvSpPr>
          <p:spPr bwMode="auto">
            <a:xfrm>
              <a:off x="4748213" y="2098675"/>
              <a:ext cx="1620837" cy="461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Deposition Sublimation</a:t>
              </a:r>
            </a:p>
          </p:txBody>
        </p:sp>
        <p:sp>
          <p:nvSpPr>
            <p:cNvPr id="39959" name="TextBox 30"/>
            <p:cNvSpPr txBox="1">
              <a:spLocks noChangeArrowheads="1"/>
            </p:cNvSpPr>
            <p:nvPr/>
          </p:nvSpPr>
          <p:spPr bwMode="auto">
            <a:xfrm>
              <a:off x="2547938" y="2058988"/>
              <a:ext cx="1620837" cy="461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Condensation Evaporation</a:t>
              </a:r>
            </a:p>
          </p:txBody>
        </p:sp>
        <p:cxnSp>
          <p:nvCxnSpPr>
            <p:cNvPr id="39960" name="Straight Connector 31"/>
            <p:cNvCxnSpPr>
              <a:cxnSpLocks noChangeShapeType="1"/>
            </p:cNvCxnSpPr>
            <p:nvPr/>
          </p:nvCxnSpPr>
          <p:spPr bwMode="auto">
            <a:xfrm>
              <a:off x="2859088" y="3495675"/>
              <a:ext cx="3063875" cy="995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9961" name="TextBox 33"/>
            <p:cNvSpPr txBox="1">
              <a:spLocks noChangeArrowheads="1"/>
            </p:cNvSpPr>
            <p:nvPr/>
          </p:nvSpPr>
          <p:spPr bwMode="auto">
            <a:xfrm>
              <a:off x="3983038" y="3857625"/>
              <a:ext cx="906462" cy="2778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Collection</a:t>
              </a:r>
            </a:p>
          </p:txBody>
        </p:sp>
        <p:cxnSp>
          <p:nvCxnSpPr>
            <p:cNvPr id="39962" name="Straight Connector 39"/>
            <p:cNvCxnSpPr>
              <a:cxnSpLocks noChangeShapeType="1"/>
              <a:stCxn id="39944" idx="1"/>
            </p:cNvCxnSpPr>
            <p:nvPr/>
          </p:nvCxnSpPr>
          <p:spPr bwMode="auto">
            <a:xfrm flipH="1">
              <a:off x="1282699" y="1475885"/>
              <a:ext cx="244951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3" name="Straight Connector 43"/>
            <p:cNvCxnSpPr>
              <a:cxnSpLocks noChangeShapeType="1"/>
            </p:cNvCxnSpPr>
            <p:nvPr/>
          </p:nvCxnSpPr>
          <p:spPr bwMode="auto">
            <a:xfrm rot="16200000" flipH="1">
              <a:off x="-421481" y="3174206"/>
              <a:ext cx="3422650" cy="142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4" name="Straight Connector 45"/>
            <p:cNvCxnSpPr>
              <a:cxnSpLocks noChangeShapeType="1"/>
              <a:endCxn id="39943" idx="1"/>
            </p:cNvCxnSpPr>
            <p:nvPr/>
          </p:nvCxnSpPr>
          <p:spPr bwMode="auto">
            <a:xfrm>
              <a:off x="1296988" y="4879976"/>
              <a:ext cx="468312" cy="122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50" name="TextBox 49"/>
            <p:cNvSpPr txBox="1"/>
            <p:nvPr/>
          </p:nvSpPr>
          <p:spPr>
            <a:xfrm>
              <a:off x="1002624" y="2580109"/>
              <a:ext cx="553998" cy="1243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vert270">
              <a:spAutoFit/>
            </a:bodyPr>
            <a:lstStyle/>
            <a:p>
              <a:pPr algn="ctr" eaLnBrk="0" hangingPunct="0">
                <a:defRPr/>
              </a:pPr>
              <a:r>
                <a:rPr lang="en-US" sz="1200" dirty="0">
                  <a:latin typeface="+mn-lt"/>
                  <a:ea typeface="+mn-ea"/>
                  <a:cs typeface="+mn-cs"/>
                </a:rPr>
                <a:t>Condensation Evaporation</a:t>
              </a:r>
            </a:p>
          </p:txBody>
        </p:sp>
        <p:cxnSp>
          <p:nvCxnSpPr>
            <p:cNvPr id="39966" name="Straight Connector 50"/>
            <p:cNvCxnSpPr>
              <a:cxnSpLocks noChangeShapeType="1"/>
            </p:cNvCxnSpPr>
            <p:nvPr/>
          </p:nvCxnSpPr>
          <p:spPr bwMode="auto">
            <a:xfrm>
              <a:off x="4992630" y="1475659"/>
              <a:ext cx="2409829" cy="2228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7" name="Straight Connector 51"/>
            <p:cNvCxnSpPr>
              <a:cxnSpLocks noChangeShapeType="1"/>
            </p:cNvCxnSpPr>
            <p:nvPr/>
          </p:nvCxnSpPr>
          <p:spPr bwMode="auto">
            <a:xfrm>
              <a:off x="7402458" y="1497941"/>
              <a:ext cx="22279" cy="34407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8" name="Straight Connector 52"/>
            <p:cNvCxnSpPr>
              <a:cxnSpLocks noChangeShapeType="1"/>
              <a:endCxn id="39941" idx="3"/>
            </p:cNvCxnSpPr>
            <p:nvPr/>
          </p:nvCxnSpPr>
          <p:spPr bwMode="auto">
            <a:xfrm flipH="1" flipV="1">
              <a:off x="6962775" y="4909712"/>
              <a:ext cx="461964" cy="1471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54" name="TextBox 53"/>
            <p:cNvSpPr txBox="1"/>
            <p:nvPr/>
          </p:nvSpPr>
          <p:spPr>
            <a:xfrm flipH="1" flipV="1">
              <a:off x="7130710" y="2625562"/>
              <a:ext cx="553998" cy="1243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vert270">
              <a:spAutoFit/>
            </a:bodyPr>
            <a:lstStyle/>
            <a:p>
              <a:pPr algn="ctr" eaLnBrk="0" hangingPunct="0">
                <a:defRPr/>
              </a:pPr>
              <a:r>
                <a:rPr lang="en-US" sz="1200" dirty="0">
                  <a:latin typeface="+mn-lt"/>
                  <a:ea typeface="+mn-ea"/>
                  <a:cs typeface="+mn-cs"/>
                </a:rPr>
                <a:t>Deposition Sublimation</a:t>
              </a: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7445487" y="2450378"/>
            <a:ext cx="1503785" cy="2031325"/>
          </a:xfrm>
          <a:prstGeom prst="rect">
            <a:avLst/>
          </a:prstGeom>
          <a:solidFill>
            <a:srgbClr val="FCD5B5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e.g. </a:t>
            </a:r>
          </a:p>
          <a:p>
            <a:endParaRPr lang="en-US" sz="1400" dirty="0" smtClean="0"/>
          </a:p>
          <a:p>
            <a:r>
              <a:rPr lang="en-US" sz="1400" dirty="0" smtClean="0"/>
              <a:t>Ferrier (1994)</a:t>
            </a:r>
          </a:p>
          <a:p>
            <a:endParaRPr lang="en-US" sz="1400" dirty="0" smtClean="0"/>
          </a:p>
          <a:p>
            <a:r>
              <a:rPr lang="en-US" sz="1400" dirty="0" smtClean="0"/>
              <a:t>Seifert and </a:t>
            </a:r>
            <a:r>
              <a:rPr lang="en-US" sz="1400" dirty="0" err="1" smtClean="0"/>
              <a:t>Beheng</a:t>
            </a:r>
            <a:r>
              <a:rPr lang="en-US" sz="1400" dirty="0" smtClean="0"/>
              <a:t> (2001)</a:t>
            </a:r>
          </a:p>
          <a:p>
            <a:endParaRPr lang="en-US" sz="1400" dirty="0" smtClean="0"/>
          </a:p>
          <a:p>
            <a:r>
              <a:rPr lang="en-US" sz="1400" dirty="0" smtClean="0"/>
              <a:t>Morrison et al. </a:t>
            </a:r>
            <a:r>
              <a:rPr lang="en-US" sz="1400" dirty="0"/>
              <a:t>(</a:t>
            </a:r>
            <a:r>
              <a:rPr lang="en-US" sz="1400" dirty="0" smtClean="0"/>
              <a:t>2005)</a:t>
            </a:r>
          </a:p>
        </p:txBody>
      </p:sp>
      <p:cxnSp>
        <p:nvCxnSpPr>
          <p:cNvPr id="70" name="Straight Connector 15"/>
          <p:cNvCxnSpPr>
            <a:cxnSpLocks noChangeShapeType="1"/>
          </p:cNvCxnSpPr>
          <p:nvPr/>
        </p:nvCxnSpPr>
        <p:spPr bwMode="auto">
          <a:xfrm>
            <a:off x="2077974" y="5555587"/>
            <a:ext cx="1415194" cy="47939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71" name="Straight Connector 17"/>
          <p:cNvCxnSpPr>
            <a:cxnSpLocks noChangeShapeType="1"/>
          </p:cNvCxnSpPr>
          <p:nvPr/>
        </p:nvCxnSpPr>
        <p:spPr bwMode="auto">
          <a:xfrm flipH="1">
            <a:off x="4887982" y="5573050"/>
            <a:ext cx="1289529" cy="46193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2" name="Rectangle 71"/>
          <p:cNvSpPr/>
          <p:nvPr/>
        </p:nvSpPr>
        <p:spPr>
          <a:xfrm>
            <a:off x="2847432" y="6135844"/>
            <a:ext cx="2515302" cy="476892"/>
          </a:xfrm>
          <a:prstGeom prst="rect">
            <a:avLst/>
          </a:prstGeom>
          <a:gradFill>
            <a:gsLst>
              <a:gs pos="0">
                <a:schemeClr val="accent3">
                  <a:lumMod val="50000"/>
                </a:schemeClr>
              </a:gs>
              <a:gs pos="49000">
                <a:schemeClr val="bg1"/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33"/>
          <p:cNvSpPr txBox="1">
            <a:spLocks noChangeArrowheads="1"/>
          </p:cNvSpPr>
          <p:nvPr/>
        </p:nvSpPr>
        <p:spPr bwMode="auto">
          <a:xfrm>
            <a:off x="3594615" y="5853837"/>
            <a:ext cx="1157236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smtClean="0">
                <a:latin typeface="Arial" charset="0"/>
              </a:rPr>
              <a:t>Sedimentation</a:t>
            </a:r>
            <a:endParaRPr lang="en-US" sz="1200" dirty="0"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3666" y="29796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18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0538" y="142875"/>
            <a:ext cx="8041941" cy="571500"/>
          </a:xfrm>
          <a:prstGeom prst="rect">
            <a:avLst/>
          </a:prstGeom>
        </p:spPr>
        <p:txBody>
          <a:bodyPr/>
          <a:lstStyle/>
          <a:p>
            <a:r>
              <a:rPr lang="en-GB" sz="3200" dirty="0">
                <a:latin typeface="Arial" charset="0"/>
                <a:ea typeface="ＭＳ Ｐゴシック" charset="0"/>
                <a:cs typeface="ＭＳ Ｐゴシック" charset="0"/>
              </a:rPr>
              <a:t>Microphysics </a:t>
            </a:r>
            <a:r>
              <a:rPr lang="en-GB" sz="3200" dirty="0" smtClean="0">
                <a:latin typeface="Arial" charset="0"/>
                <a:ea typeface="ＭＳ Ｐゴシック" charset="0"/>
                <a:cs typeface="ＭＳ Ｐゴシック" charset="0"/>
              </a:rPr>
              <a:t>Parametrization: </a:t>
            </a:r>
            <a:r>
              <a:rPr lang="en-GB" sz="2000" dirty="0" smtClean="0">
                <a:latin typeface="Arial" charset="0"/>
                <a:ea typeface="ＭＳ Ｐゴシック" charset="0"/>
                <a:cs typeface="ＭＳ Ｐゴシック" charset="0"/>
              </a:rPr>
              <a:t>The </a:t>
            </a:r>
            <a:r>
              <a:rPr lang="ja-JP" altLang="en-GB" sz="20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GB" sz="2000" dirty="0">
                <a:latin typeface="Arial" charset="0"/>
                <a:ea typeface="ＭＳ Ｐゴシック" charset="0"/>
                <a:cs typeface="ＭＳ Ｐゴシック" charset="0"/>
              </a:rPr>
              <a:t>category</a:t>
            </a:r>
            <a:r>
              <a:rPr lang="ja-JP" altLang="en-GB" sz="20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GB" sz="20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000" dirty="0" smtClean="0">
                <a:latin typeface="Arial" charset="0"/>
                <a:ea typeface="ＭＳ Ｐゴシック" charset="0"/>
                <a:cs typeface="ＭＳ Ｐゴシック" charset="0"/>
              </a:rPr>
              <a:t>view Double moment schemes – multiple ice categories</a:t>
            </a:r>
            <a:endParaRPr lang="en-GB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9939" name="Group 33"/>
          <p:cNvGrpSpPr>
            <a:grpSpLocks/>
          </p:cNvGrpSpPr>
          <p:nvPr/>
        </p:nvGrpSpPr>
        <p:grpSpPr bwMode="auto">
          <a:xfrm>
            <a:off x="763700" y="1262060"/>
            <a:ext cx="6722349" cy="4293527"/>
            <a:chOff x="1002624" y="1014220"/>
            <a:chExt cx="6722645" cy="4293527"/>
          </a:xfrm>
        </p:grpSpPr>
        <p:sp>
          <p:nvSpPr>
            <p:cNvPr id="39941" name="Text Box 4"/>
            <p:cNvSpPr txBox="1">
              <a:spLocks noChangeArrowheads="1"/>
            </p:cNvSpPr>
            <p:nvPr/>
          </p:nvSpPr>
          <p:spPr bwMode="auto">
            <a:xfrm>
              <a:off x="5930048" y="3348710"/>
              <a:ext cx="1132740" cy="584776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600" b="1" dirty="0" smtClean="0">
                  <a:latin typeface="Arial" charset="0"/>
                </a:rPr>
                <a:t>Snow</a:t>
              </a:r>
            </a:p>
            <a:p>
              <a:pPr algn="ctr"/>
              <a:r>
                <a:rPr lang="en-GB" sz="1600" b="1" dirty="0" err="1" smtClean="0">
                  <a:latin typeface="Arial" charset="0"/>
                </a:rPr>
                <a:t>q</a:t>
              </a:r>
              <a:r>
                <a:rPr lang="en-GB" sz="1600" b="1" baseline="-25000" dirty="0" err="1" smtClean="0">
                  <a:latin typeface="Arial" charset="0"/>
                </a:rPr>
                <a:t>s</a:t>
              </a:r>
              <a:r>
                <a:rPr lang="en-GB" sz="1600" b="1" dirty="0" smtClean="0">
                  <a:latin typeface="Arial" charset="0"/>
                </a:rPr>
                <a:t> </a:t>
              </a:r>
              <a:r>
                <a:rPr lang="en-GB" sz="1600" b="1" dirty="0">
                  <a:solidFill>
                    <a:srgbClr val="0000FF"/>
                  </a:solidFill>
                  <a:latin typeface="Arial" charset="0"/>
                </a:rPr>
                <a:t>+ </a:t>
              </a:r>
              <a:r>
                <a:rPr lang="en-GB" sz="1600" b="1" dirty="0" smtClean="0">
                  <a:solidFill>
                    <a:srgbClr val="0000FF"/>
                  </a:solidFill>
                  <a:latin typeface="Arial" charset="0"/>
                </a:rPr>
                <a:t>N</a:t>
              </a:r>
              <a:r>
                <a:rPr lang="en-GB" sz="1600" b="1" baseline="-25000" dirty="0" smtClean="0">
                  <a:solidFill>
                    <a:srgbClr val="0000FF"/>
                  </a:solidFill>
                  <a:latin typeface="Arial" charset="0"/>
                </a:rPr>
                <a:t>s</a:t>
              </a:r>
              <a:endParaRPr lang="en-GB" sz="1600" b="1" dirty="0">
                <a:solidFill>
                  <a:srgbClr val="0000FF"/>
                </a:solidFill>
                <a:latin typeface="Arial" charset="0"/>
              </a:endParaRPr>
            </a:p>
          </p:txBody>
        </p:sp>
        <p:sp>
          <p:nvSpPr>
            <p:cNvPr id="39942" name="Text Box 5"/>
            <p:cNvSpPr txBox="1">
              <a:spLocks noChangeArrowheads="1"/>
            </p:cNvSpPr>
            <p:nvPr/>
          </p:nvSpPr>
          <p:spPr bwMode="auto">
            <a:xfrm>
              <a:off x="1751013" y="2665413"/>
              <a:ext cx="1125537" cy="923330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800" b="1" dirty="0">
                  <a:latin typeface="Arial" charset="0"/>
                </a:rPr>
                <a:t>Cloud </a:t>
              </a:r>
              <a:r>
                <a:rPr lang="en-GB" sz="1800" b="1" dirty="0" smtClean="0">
                  <a:latin typeface="Arial" charset="0"/>
                </a:rPr>
                <a:t>water</a:t>
              </a:r>
            </a:p>
            <a:p>
              <a:pPr algn="ctr"/>
              <a:r>
                <a:rPr lang="en-GB" sz="1800" b="1" dirty="0" err="1" smtClean="0">
                  <a:latin typeface="Arial" charset="0"/>
                </a:rPr>
                <a:t>q</a:t>
              </a:r>
              <a:r>
                <a:rPr lang="en-GB" sz="1800" b="1" baseline="-25000" dirty="0" err="1" smtClean="0">
                  <a:latin typeface="Arial" charset="0"/>
                </a:rPr>
                <a:t>l</a:t>
              </a:r>
              <a:r>
                <a:rPr lang="en-GB" sz="1800" b="1" dirty="0" smtClean="0">
                  <a:latin typeface="Arial" charset="0"/>
                </a:rPr>
                <a:t> </a:t>
              </a:r>
              <a:r>
                <a:rPr lang="en-GB" sz="1800" b="1" dirty="0" smtClean="0">
                  <a:solidFill>
                    <a:srgbClr val="0000FF"/>
                  </a:solidFill>
                  <a:latin typeface="Arial" charset="0"/>
                </a:rPr>
                <a:t>+ </a:t>
              </a:r>
              <a:r>
                <a:rPr lang="en-GB" sz="1800" b="1" dirty="0" err="1" smtClean="0">
                  <a:solidFill>
                    <a:srgbClr val="0000FF"/>
                  </a:solidFill>
                  <a:latin typeface="Arial" charset="0"/>
                </a:rPr>
                <a:t>N</a:t>
              </a:r>
              <a:r>
                <a:rPr lang="en-GB" sz="1800" b="1" baseline="-25000" dirty="0" err="1" smtClean="0">
                  <a:solidFill>
                    <a:srgbClr val="0000FF"/>
                  </a:solidFill>
                  <a:latin typeface="Arial" charset="0"/>
                </a:rPr>
                <a:t>l</a:t>
              </a:r>
              <a:endParaRPr lang="en-GB" sz="1800" b="1" baseline="-25000" dirty="0">
                <a:solidFill>
                  <a:srgbClr val="0000FF"/>
                </a:solidFill>
                <a:latin typeface="Arial" charset="0"/>
              </a:endParaRPr>
            </a:p>
          </p:txBody>
        </p:sp>
        <p:sp>
          <p:nvSpPr>
            <p:cNvPr id="39943" name="Text Box 6"/>
            <p:cNvSpPr txBox="1">
              <a:spLocks noChangeArrowheads="1"/>
            </p:cNvSpPr>
            <p:nvPr/>
          </p:nvSpPr>
          <p:spPr bwMode="auto">
            <a:xfrm>
              <a:off x="1765300" y="4476750"/>
              <a:ext cx="1103313" cy="830997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endParaRPr lang="en-GB" sz="1200" b="1" dirty="0" smtClean="0">
                <a:latin typeface="Arial" charset="0"/>
              </a:endParaRPr>
            </a:p>
            <a:p>
              <a:pPr algn="ctr"/>
              <a:r>
                <a:rPr lang="en-GB" sz="1800" b="1" dirty="0" smtClean="0">
                  <a:latin typeface="Arial" charset="0"/>
                </a:rPr>
                <a:t>Rain</a:t>
              </a:r>
            </a:p>
            <a:p>
              <a:pPr algn="ctr"/>
              <a:r>
                <a:rPr lang="en-GB" sz="1800" b="1" dirty="0" err="1" smtClean="0">
                  <a:latin typeface="Arial" charset="0"/>
                </a:rPr>
                <a:t>q</a:t>
              </a:r>
              <a:r>
                <a:rPr lang="en-GB" sz="1800" b="1" baseline="-25000" dirty="0" err="1" smtClean="0">
                  <a:latin typeface="Arial" charset="0"/>
                </a:rPr>
                <a:t>r</a:t>
              </a:r>
              <a:r>
                <a:rPr lang="en-GB" sz="1800" b="1" dirty="0" smtClean="0">
                  <a:latin typeface="Arial" charset="0"/>
                </a:rPr>
                <a:t> </a:t>
              </a:r>
              <a:r>
                <a:rPr lang="en-GB" sz="1800" b="1" dirty="0">
                  <a:solidFill>
                    <a:srgbClr val="0000FF"/>
                  </a:solidFill>
                  <a:latin typeface="Arial" charset="0"/>
                </a:rPr>
                <a:t>+ </a:t>
              </a:r>
              <a:r>
                <a:rPr lang="en-GB" sz="1800" b="1" dirty="0" smtClean="0">
                  <a:solidFill>
                    <a:srgbClr val="0000FF"/>
                  </a:solidFill>
                  <a:latin typeface="Arial" charset="0"/>
                </a:rPr>
                <a:t>N</a:t>
              </a:r>
              <a:r>
                <a:rPr lang="en-GB" sz="1800" b="1" baseline="-25000" dirty="0">
                  <a:solidFill>
                    <a:srgbClr val="0000FF"/>
                  </a:solidFill>
                  <a:latin typeface="Arial" charset="0"/>
                </a:rPr>
                <a:t>r</a:t>
              </a:r>
            </a:p>
          </p:txBody>
        </p:sp>
        <p:sp>
          <p:nvSpPr>
            <p:cNvPr id="39944" name="Text Box 7"/>
            <p:cNvSpPr txBox="1">
              <a:spLocks noChangeArrowheads="1"/>
            </p:cNvSpPr>
            <p:nvPr/>
          </p:nvSpPr>
          <p:spPr bwMode="auto">
            <a:xfrm>
              <a:off x="3732213" y="1014220"/>
              <a:ext cx="1282700" cy="923330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800" b="1" dirty="0">
                  <a:latin typeface="Arial" charset="0"/>
                </a:rPr>
                <a:t>Water </a:t>
              </a:r>
              <a:r>
                <a:rPr lang="en-GB" sz="1800" b="1" dirty="0" smtClean="0">
                  <a:latin typeface="Arial" charset="0"/>
                </a:rPr>
                <a:t>vapour</a:t>
              </a:r>
            </a:p>
            <a:p>
              <a:pPr algn="ctr"/>
              <a:r>
                <a:rPr lang="en-GB" sz="1800" b="1" dirty="0" smtClean="0">
                  <a:latin typeface="Arial" charset="0"/>
                </a:rPr>
                <a:t>q</a:t>
              </a:r>
              <a:r>
                <a:rPr lang="en-GB" sz="1800" b="1" baseline="-25000" dirty="0">
                  <a:latin typeface="Arial" charset="0"/>
                </a:rPr>
                <a:t>v</a:t>
              </a:r>
              <a:endParaRPr lang="en-GB" sz="1800" b="1" dirty="0">
                <a:latin typeface="Arial" charset="0"/>
              </a:endParaRPr>
            </a:p>
          </p:txBody>
        </p:sp>
        <p:sp>
          <p:nvSpPr>
            <p:cNvPr id="39945" name="Line 8"/>
            <p:cNvSpPr>
              <a:spLocks noChangeShapeType="1"/>
            </p:cNvSpPr>
            <p:nvPr/>
          </p:nvSpPr>
          <p:spPr bwMode="auto">
            <a:xfrm flipV="1">
              <a:off x="2844800" y="1925638"/>
              <a:ext cx="938213" cy="73818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6" name="Line 9"/>
            <p:cNvSpPr>
              <a:spLocks noChangeShapeType="1"/>
            </p:cNvSpPr>
            <p:nvPr/>
          </p:nvSpPr>
          <p:spPr bwMode="auto">
            <a:xfrm>
              <a:off x="4986338" y="1925638"/>
              <a:ext cx="949325" cy="7921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8" name="Line 11"/>
            <p:cNvSpPr>
              <a:spLocks noChangeShapeType="1"/>
            </p:cNvSpPr>
            <p:nvPr/>
          </p:nvSpPr>
          <p:spPr bwMode="auto">
            <a:xfrm>
              <a:off x="2317750" y="3588742"/>
              <a:ext cx="0" cy="89435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39949" name="Straight Connector 13"/>
            <p:cNvCxnSpPr>
              <a:cxnSpLocks noChangeShapeType="1"/>
              <a:stCxn id="39943" idx="3"/>
            </p:cNvCxnSpPr>
            <p:nvPr/>
          </p:nvCxnSpPr>
          <p:spPr bwMode="auto">
            <a:xfrm flipV="1">
              <a:off x="2868613" y="4853281"/>
              <a:ext cx="2859087" cy="389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52" name="Straight Connector 20"/>
            <p:cNvCxnSpPr>
              <a:cxnSpLocks noChangeShapeType="1"/>
            </p:cNvCxnSpPr>
            <p:nvPr/>
          </p:nvCxnSpPr>
          <p:spPr bwMode="auto">
            <a:xfrm>
              <a:off x="2849563" y="3103563"/>
              <a:ext cx="3076575" cy="17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9954" name="TextBox 25"/>
            <p:cNvSpPr txBox="1">
              <a:spLocks noChangeArrowheads="1"/>
            </p:cNvSpPr>
            <p:nvPr/>
          </p:nvSpPr>
          <p:spPr bwMode="auto">
            <a:xfrm>
              <a:off x="3119438" y="4630738"/>
              <a:ext cx="256222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Freezing - Melting</a:t>
              </a:r>
            </a:p>
          </p:txBody>
        </p:sp>
        <p:sp>
          <p:nvSpPr>
            <p:cNvPr id="39956" name="TextBox 27"/>
            <p:cNvSpPr txBox="1">
              <a:spLocks noChangeArrowheads="1"/>
            </p:cNvSpPr>
            <p:nvPr/>
          </p:nvSpPr>
          <p:spPr bwMode="auto">
            <a:xfrm>
              <a:off x="1500188" y="3771900"/>
              <a:ext cx="1619250" cy="461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Autoconversion Collection</a:t>
              </a:r>
            </a:p>
          </p:txBody>
        </p:sp>
        <p:sp>
          <p:nvSpPr>
            <p:cNvPr id="39957" name="TextBox 28"/>
            <p:cNvSpPr txBox="1">
              <a:spLocks noChangeArrowheads="1"/>
            </p:cNvSpPr>
            <p:nvPr/>
          </p:nvSpPr>
          <p:spPr bwMode="auto">
            <a:xfrm>
              <a:off x="3165475" y="2844800"/>
              <a:ext cx="25622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Freezing – Melting - Bergeron</a:t>
              </a:r>
            </a:p>
          </p:txBody>
        </p:sp>
        <p:sp>
          <p:nvSpPr>
            <p:cNvPr id="39958" name="TextBox 29"/>
            <p:cNvSpPr txBox="1">
              <a:spLocks noChangeArrowheads="1"/>
            </p:cNvSpPr>
            <p:nvPr/>
          </p:nvSpPr>
          <p:spPr bwMode="auto">
            <a:xfrm>
              <a:off x="5067193" y="2098675"/>
              <a:ext cx="990363" cy="461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 dirty="0">
                  <a:latin typeface="Arial" charset="0"/>
                </a:rPr>
                <a:t>Deposition Sublimation</a:t>
              </a:r>
            </a:p>
          </p:txBody>
        </p:sp>
        <p:sp>
          <p:nvSpPr>
            <p:cNvPr id="39959" name="TextBox 30"/>
            <p:cNvSpPr txBox="1">
              <a:spLocks noChangeArrowheads="1"/>
            </p:cNvSpPr>
            <p:nvPr/>
          </p:nvSpPr>
          <p:spPr bwMode="auto">
            <a:xfrm>
              <a:off x="2547938" y="2058988"/>
              <a:ext cx="1620837" cy="461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Condensation Evaporation</a:t>
              </a:r>
            </a:p>
          </p:txBody>
        </p:sp>
        <p:cxnSp>
          <p:nvCxnSpPr>
            <p:cNvPr id="39960" name="Straight Connector 31"/>
            <p:cNvCxnSpPr>
              <a:cxnSpLocks noChangeShapeType="1"/>
            </p:cNvCxnSpPr>
            <p:nvPr/>
          </p:nvCxnSpPr>
          <p:spPr bwMode="auto">
            <a:xfrm>
              <a:off x="2859088" y="3495675"/>
              <a:ext cx="3063875" cy="995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9961" name="TextBox 33"/>
            <p:cNvSpPr txBox="1">
              <a:spLocks noChangeArrowheads="1"/>
            </p:cNvSpPr>
            <p:nvPr/>
          </p:nvSpPr>
          <p:spPr bwMode="auto">
            <a:xfrm>
              <a:off x="3983038" y="3857625"/>
              <a:ext cx="906462" cy="2778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Collection</a:t>
              </a:r>
            </a:p>
          </p:txBody>
        </p:sp>
        <p:cxnSp>
          <p:nvCxnSpPr>
            <p:cNvPr id="39962" name="Straight Connector 39"/>
            <p:cNvCxnSpPr>
              <a:cxnSpLocks noChangeShapeType="1"/>
              <a:stCxn id="39944" idx="1"/>
            </p:cNvCxnSpPr>
            <p:nvPr/>
          </p:nvCxnSpPr>
          <p:spPr bwMode="auto">
            <a:xfrm flipH="1">
              <a:off x="1282699" y="1475885"/>
              <a:ext cx="244951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3" name="Straight Connector 43"/>
            <p:cNvCxnSpPr>
              <a:cxnSpLocks noChangeShapeType="1"/>
            </p:cNvCxnSpPr>
            <p:nvPr/>
          </p:nvCxnSpPr>
          <p:spPr bwMode="auto">
            <a:xfrm rot="16200000" flipH="1">
              <a:off x="-421481" y="3174206"/>
              <a:ext cx="3422650" cy="142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4" name="Straight Connector 45"/>
            <p:cNvCxnSpPr>
              <a:cxnSpLocks noChangeShapeType="1"/>
              <a:endCxn id="39943" idx="1"/>
            </p:cNvCxnSpPr>
            <p:nvPr/>
          </p:nvCxnSpPr>
          <p:spPr bwMode="auto">
            <a:xfrm>
              <a:off x="1296988" y="4879976"/>
              <a:ext cx="468312" cy="122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50" name="TextBox 49"/>
            <p:cNvSpPr txBox="1"/>
            <p:nvPr/>
          </p:nvSpPr>
          <p:spPr>
            <a:xfrm>
              <a:off x="1002624" y="2580109"/>
              <a:ext cx="553998" cy="1243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vert270">
              <a:spAutoFit/>
            </a:bodyPr>
            <a:lstStyle/>
            <a:p>
              <a:pPr algn="ctr" eaLnBrk="0" hangingPunct="0">
                <a:defRPr/>
              </a:pPr>
              <a:r>
                <a:rPr lang="en-US" sz="1200" dirty="0">
                  <a:latin typeface="+mn-lt"/>
                  <a:ea typeface="+mn-ea"/>
                  <a:cs typeface="+mn-cs"/>
                </a:rPr>
                <a:t>Condensation Evaporation</a:t>
              </a:r>
            </a:p>
          </p:txBody>
        </p:sp>
        <p:cxnSp>
          <p:nvCxnSpPr>
            <p:cNvPr id="39966" name="Straight Connector 50"/>
            <p:cNvCxnSpPr>
              <a:cxnSpLocks noChangeShapeType="1"/>
            </p:cNvCxnSpPr>
            <p:nvPr/>
          </p:nvCxnSpPr>
          <p:spPr bwMode="auto">
            <a:xfrm>
              <a:off x="4992630" y="1475659"/>
              <a:ext cx="2409829" cy="2228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7" name="Straight Connector 51"/>
            <p:cNvCxnSpPr>
              <a:cxnSpLocks noChangeShapeType="1"/>
            </p:cNvCxnSpPr>
            <p:nvPr/>
          </p:nvCxnSpPr>
          <p:spPr bwMode="auto">
            <a:xfrm>
              <a:off x="7402458" y="1497941"/>
              <a:ext cx="22279" cy="199773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9940" name="Text Box 3"/>
            <p:cNvSpPr txBox="1">
              <a:spLocks noChangeArrowheads="1"/>
            </p:cNvSpPr>
            <p:nvPr/>
          </p:nvSpPr>
          <p:spPr bwMode="auto">
            <a:xfrm>
              <a:off x="5922963" y="2672442"/>
              <a:ext cx="1139825" cy="584776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600" b="1" dirty="0">
                  <a:latin typeface="Arial" charset="0"/>
                </a:rPr>
                <a:t>Cloud </a:t>
              </a:r>
              <a:r>
                <a:rPr lang="en-GB" sz="1600" b="1" dirty="0" smtClean="0">
                  <a:latin typeface="Arial" charset="0"/>
                </a:rPr>
                <a:t>ice</a:t>
              </a:r>
            </a:p>
            <a:p>
              <a:pPr algn="ctr"/>
              <a:r>
                <a:rPr lang="en-GB" sz="1600" b="1" dirty="0" smtClean="0">
                  <a:latin typeface="Arial" charset="0"/>
                </a:rPr>
                <a:t>q</a:t>
              </a:r>
              <a:r>
                <a:rPr lang="en-GB" sz="1600" b="1" baseline="-25000" dirty="0" smtClean="0">
                  <a:latin typeface="Arial" charset="0"/>
                </a:rPr>
                <a:t>i</a:t>
              </a:r>
              <a:r>
                <a:rPr lang="en-GB" sz="1600" b="1" dirty="0" smtClean="0">
                  <a:latin typeface="Arial" charset="0"/>
                </a:rPr>
                <a:t> </a:t>
              </a:r>
              <a:r>
                <a:rPr lang="en-GB" sz="1600" b="1" dirty="0">
                  <a:solidFill>
                    <a:srgbClr val="0000FF"/>
                  </a:solidFill>
                  <a:latin typeface="Arial" charset="0"/>
                </a:rPr>
                <a:t>+ </a:t>
              </a:r>
              <a:r>
                <a:rPr lang="en-GB" sz="1600" b="1" dirty="0" smtClean="0">
                  <a:solidFill>
                    <a:srgbClr val="0000FF"/>
                  </a:solidFill>
                  <a:latin typeface="Arial" charset="0"/>
                </a:rPr>
                <a:t>N</a:t>
              </a:r>
              <a:r>
                <a:rPr lang="en-GB" sz="1600" b="1" baseline="-25000" dirty="0">
                  <a:solidFill>
                    <a:srgbClr val="0000FF"/>
                  </a:solidFill>
                  <a:latin typeface="Arial" charset="0"/>
                </a:rPr>
                <a:t>i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 flipH="1" flipV="1">
              <a:off x="7171271" y="2664171"/>
              <a:ext cx="553998" cy="1243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vert270">
              <a:spAutoFit/>
            </a:bodyPr>
            <a:lstStyle/>
            <a:p>
              <a:pPr algn="ctr" eaLnBrk="0" hangingPunct="0">
                <a:defRPr/>
              </a:pPr>
              <a:r>
                <a:rPr lang="en-US" sz="1200" dirty="0">
                  <a:latin typeface="+mn-lt"/>
                  <a:ea typeface="+mn-ea"/>
                  <a:cs typeface="+mn-cs"/>
                </a:rPr>
                <a:t>Deposition Sublimation</a:t>
              </a:r>
            </a:p>
          </p:txBody>
        </p:sp>
      </p:grpSp>
      <p:cxnSp>
        <p:nvCxnSpPr>
          <p:cNvPr id="70" name="Straight Connector 15"/>
          <p:cNvCxnSpPr>
            <a:cxnSpLocks noChangeShapeType="1"/>
          </p:cNvCxnSpPr>
          <p:nvPr/>
        </p:nvCxnSpPr>
        <p:spPr bwMode="auto">
          <a:xfrm>
            <a:off x="2077974" y="5555587"/>
            <a:ext cx="1415194" cy="47939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71" name="Straight Connector 17"/>
          <p:cNvCxnSpPr>
            <a:cxnSpLocks noChangeShapeType="1"/>
          </p:cNvCxnSpPr>
          <p:nvPr/>
        </p:nvCxnSpPr>
        <p:spPr bwMode="auto">
          <a:xfrm flipH="1">
            <a:off x="4887982" y="5573050"/>
            <a:ext cx="1289529" cy="46193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2" name="Rectangle 71"/>
          <p:cNvSpPr/>
          <p:nvPr/>
        </p:nvSpPr>
        <p:spPr>
          <a:xfrm>
            <a:off x="2847432" y="6126484"/>
            <a:ext cx="2515302" cy="476892"/>
          </a:xfrm>
          <a:prstGeom prst="rect">
            <a:avLst/>
          </a:prstGeom>
          <a:gradFill>
            <a:gsLst>
              <a:gs pos="0">
                <a:schemeClr val="accent3">
                  <a:lumMod val="50000"/>
                </a:schemeClr>
              </a:gs>
              <a:gs pos="49000">
                <a:schemeClr val="bg1"/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33"/>
          <p:cNvSpPr txBox="1">
            <a:spLocks noChangeArrowheads="1"/>
          </p:cNvSpPr>
          <p:nvPr/>
        </p:nvSpPr>
        <p:spPr bwMode="auto">
          <a:xfrm>
            <a:off x="3594615" y="5853837"/>
            <a:ext cx="1157236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smtClean="0">
                <a:latin typeface="Arial" charset="0"/>
              </a:rPr>
              <a:t>Sedimentation</a:t>
            </a:r>
            <a:endParaRPr lang="en-US" sz="1200" dirty="0"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3666" y="29796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7" name="Text Box 3"/>
          <p:cNvSpPr txBox="1">
            <a:spLocks noChangeArrowheads="1"/>
          </p:cNvSpPr>
          <p:nvPr/>
        </p:nvSpPr>
        <p:spPr bwMode="auto">
          <a:xfrm>
            <a:off x="5696521" y="4276683"/>
            <a:ext cx="1139775" cy="584776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48000">
                <a:srgbClr val="FFFBB0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600" b="1" dirty="0" err="1" smtClean="0">
                <a:latin typeface="Arial" charset="0"/>
              </a:rPr>
              <a:t>Graupel</a:t>
            </a:r>
            <a:endParaRPr lang="en-GB" sz="1600" b="1" dirty="0" smtClean="0">
              <a:latin typeface="Arial" charset="0"/>
            </a:endParaRPr>
          </a:p>
          <a:p>
            <a:pPr algn="ctr"/>
            <a:r>
              <a:rPr lang="en-GB" sz="1600" b="1" dirty="0" err="1" smtClean="0">
                <a:latin typeface="Arial" charset="0"/>
              </a:rPr>
              <a:t>q</a:t>
            </a:r>
            <a:r>
              <a:rPr lang="en-GB" sz="1600" b="1" baseline="-25000" dirty="0" err="1" smtClean="0">
                <a:latin typeface="Arial" charset="0"/>
              </a:rPr>
              <a:t>g</a:t>
            </a:r>
            <a:r>
              <a:rPr lang="en-GB" sz="1600" b="1" dirty="0" smtClean="0">
                <a:latin typeface="Arial" charset="0"/>
              </a:rPr>
              <a:t> </a:t>
            </a:r>
            <a:r>
              <a:rPr lang="en-GB" sz="1600" b="1" dirty="0">
                <a:solidFill>
                  <a:srgbClr val="0000FF"/>
                </a:solidFill>
                <a:latin typeface="Arial" charset="0"/>
              </a:rPr>
              <a:t>+ </a:t>
            </a:r>
            <a:r>
              <a:rPr lang="en-GB" sz="1600" b="1" dirty="0" smtClean="0">
                <a:solidFill>
                  <a:srgbClr val="0000FF"/>
                </a:solidFill>
                <a:latin typeface="Arial" charset="0"/>
              </a:rPr>
              <a:t>N</a:t>
            </a:r>
            <a:r>
              <a:rPr lang="en-GB" sz="1600" b="1" baseline="-25000" dirty="0" smtClean="0">
                <a:solidFill>
                  <a:srgbClr val="0000FF"/>
                </a:solidFill>
                <a:latin typeface="Arial" charset="0"/>
              </a:rPr>
              <a:t>g</a:t>
            </a:r>
            <a:endParaRPr lang="en-GB" sz="1600" b="1" baseline="-250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5690906" y="4967230"/>
            <a:ext cx="1139775" cy="584776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48000">
                <a:srgbClr val="FFFBB0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600" b="1" dirty="0" smtClean="0">
                <a:latin typeface="Arial" charset="0"/>
              </a:rPr>
              <a:t>Hail</a:t>
            </a:r>
          </a:p>
          <a:p>
            <a:pPr algn="ctr"/>
            <a:r>
              <a:rPr lang="en-GB" sz="1600" b="1" dirty="0" err="1" smtClean="0">
                <a:latin typeface="Arial" charset="0"/>
              </a:rPr>
              <a:t>q</a:t>
            </a:r>
            <a:r>
              <a:rPr lang="en-GB" sz="1600" b="1" baseline="-25000" dirty="0" err="1" smtClean="0">
                <a:latin typeface="Arial" charset="0"/>
              </a:rPr>
              <a:t>h</a:t>
            </a:r>
            <a:r>
              <a:rPr lang="en-GB" sz="1600" b="1" dirty="0" smtClean="0">
                <a:latin typeface="Arial" charset="0"/>
              </a:rPr>
              <a:t> </a:t>
            </a:r>
            <a:r>
              <a:rPr lang="en-GB" sz="1600" b="1" dirty="0">
                <a:solidFill>
                  <a:srgbClr val="0000FF"/>
                </a:solidFill>
                <a:latin typeface="Arial" charset="0"/>
              </a:rPr>
              <a:t>+ </a:t>
            </a:r>
            <a:r>
              <a:rPr lang="en-GB" sz="1600" b="1" dirty="0" err="1" smtClean="0">
                <a:solidFill>
                  <a:srgbClr val="0000FF"/>
                </a:solidFill>
                <a:latin typeface="Arial" charset="0"/>
              </a:rPr>
              <a:t>N</a:t>
            </a:r>
            <a:r>
              <a:rPr lang="en-GB" sz="1600" b="1" baseline="-25000" dirty="0" err="1" smtClean="0">
                <a:solidFill>
                  <a:srgbClr val="0000FF"/>
                </a:solidFill>
                <a:latin typeface="Arial" charset="0"/>
              </a:rPr>
              <a:t>h</a:t>
            </a:r>
            <a:endParaRPr lang="en-GB" sz="1600" b="1" baseline="-25000" dirty="0">
              <a:solidFill>
                <a:srgbClr val="0000FF"/>
              </a:solidFill>
              <a:latin typeface="Arial" charset="0"/>
            </a:endParaRPr>
          </a:p>
        </p:txBody>
      </p:sp>
      <p:cxnSp>
        <p:nvCxnSpPr>
          <p:cNvPr id="44" name="Straight Connector 52"/>
          <p:cNvCxnSpPr>
            <a:cxnSpLocks noChangeShapeType="1"/>
          </p:cNvCxnSpPr>
          <p:nvPr/>
        </p:nvCxnSpPr>
        <p:spPr bwMode="auto">
          <a:xfrm flipH="1">
            <a:off x="6836296" y="3857133"/>
            <a:ext cx="1556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6" name="TextBox 45"/>
          <p:cNvSpPr txBox="1"/>
          <p:nvPr/>
        </p:nvSpPr>
        <p:spPr>
          <a:xfrm>
            <a:off x="7445487" y="2450378"/>
            <a:ext cx="1503785" cy="2031325"/>
          </a:xfrm>
          <a:prstGeom prst="rect">
            <a:avLst/>
          </a:prstGeom>
          <a:solidFill>
            <a:srgbClr val="FCD5B5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e.g. </a:t>
            </a:r>
          </a:p>
          <a:p>
            <a:endParaRPr lang="en-US" sz="1400" dirty="0" smtClean="0"/>
          </a:p>
          <a:p>
            <a:r>
              <a:rPr lang="en-US" sz="1400" dirty="0" smtClean="0"/>
              <a:t>Lin et al. (1983)</a:t>
            </a:r>
          </a:p>
          <a:p>
            <a:endParaRPr lang="en-US" sz="1400" dirty="0"/>
          </a:p>
          <a:p>
            <a:r>
              <a:rPr lang="en-US" sz="1400" dirty="0" smtClean="0"/>
              <a:t>Meyers et al. (1997)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Milbrandt</a:t>
            </a:r>
            <a:r>
              <a:rPr lang="en-US" sz="1400" dirty="0" smtClean="0"/>
              <a:t> and </a:t>
            </a:r>
            <a:r>
              <a:rPr lang="en-US" sz="1400" dirty="0" err="1" smtClean="0"/>
              <a:t>Yau</a:t>
            </a:r>
            <a:r>
              <a:rPr lang="en-US" sz="1400" dirty="0" smtClean="0"/>
              <a:t> (2005)</a:t>
            </a:r>
          </a:p>
        </p:txBody>
      </p:sp>
    </p:spTree>
    <p:extLst>
      <p:ext uri="{BB962C8B-B14F-4D97-AF65-F5344CB8AC3E}">
        <p14:creationId xmlns:p14="http://schemas.microsoft.com/office/powerpoint/2010/main" val="74438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0538" y="142875"/>
            <a:ext cx="8856604" cy="571500"/>
          </a:xfrm>
          <a:prstGeom prst="rect">
            <a:avLst/>
          </a:prstGeom>
        </p:spPr>
        <p:txBody>
          <a:bodyPr/>
          <a:lstStyle/>
          <a:p>
            <a:r>
              <a:rPr lang="en-GB" sz="3200" dirty="0">
                <a:latin typeface="Arial" charset="0"/>
                <a:ea typeface="ＭＳ Ｐゴシック" charset="0"/>
                <a:cs typeface="ＭＳ Ｐゴシック" charset="0"/>
              </a:rPr>
              <a:t>Microphysics </a:t>
            </a:r>
            <a:r>
              <a:rPr lang="en-GB" sz="3200" dirty="0" smtClean="0">
                <a:latin typeface="Arial" charset="0"/>
                <a:ea typeface="ＭＳ Ｐゴシック" charset="0"/>
                <a:cs typeface="ＭＳ Ｐゴシック" charset="0"/>
              </a:rPr>
              <a:t>Parametrization: </a:t>
            </a:r>
            <a:r>
              <a:rPr lang="en-GB" sz="2000" dirty="0" smtClean="0">
                <a:latin typeface="Arial" charset="0"/>
                <a:ea typeface="ＭＳ Ｐゴシック" charset="0"/>
                <a:cs typeface="ＭＳ Ｐゴシック" charset="0"/>
              </a:rPr>
              <a:t>The </a:t>
            </a:r>
            <a:r>
              <a:rPr lang="ja-JP" altLang="en-GB" sz="20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GB" sz="2000" dirty="0">
                <a:latin typeface="Arial" charset="0"/>
                <a:ea typeface="ＭＳ Ｐゴシック" charset="0"/>
                <a:cs typeface="ＭＳ Ｐゴシック" charset="0"/>
              </a:rPr>
              <a:t>category</a:t>
            </a:r>
            <a:r>
              <a:rPr lang="ja-JP" altLang="en-GB" sz="20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GB" sz="20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000" dirty="0" smtClean="0">
                <a:latin typeface="Arial" charset="0"/>
                <a:ea typeface="ＭＳ Ｐゴシック" charset="0"/>
                <a:cs typeface="ＭＳ Ｐゴシック" charset="0"/>
              </a:rPr>
              <a:t>view </a:t>
            </a:r>
            <a:br>
              <a:rPr lang="en-GB" sz="20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2000" dirty="0" smtClean="0">
                <a:latin typeface="Arial" charset="0"/>
                <a:ea typeface="ＭＳ Ｐゴシック" charset="0"/>
                <a:cs typeface="ＭＳ Ｐゴシック" charset="0"/>
              </a:rPr>
              <a:t>Double moment + ice particle properties</a:t>
            </a:r>
            <a:endParaRPr lang="en-GB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9939" name="Group 33"/>
          <p:cNvGrpSpPr>
            <a:grpSpLocks/>
          </p:cNvGrpSpPr>
          <p:nvPr/>
        </p:nvGrpSpPr>
        <p:grpSpPr bwMode="auto">
          <a:xfrm>
            <a:off x="763700" y="1262060"/>
            <a:ext cx="6681788" cy="4293527"/>
            <a:chOff x="1002624" y="1014220"/>
            <a:chExt cx="6682084" cy="4293527"/>
          </a:xfrm>
        </p:grpSpPr>
        <p:sp>
          <p:nvSpPr>
            <p:cNvPr id="39940" name="Text Box 3"/>
            <p:cNvSpPr txBox="1">
              <a:spLocks noChangeArrowheads="1"/>
            </p:cNvSpPr>
            <p:nvPr/>
          </p:nvSpPr>
          <p:spPr bwMode="auto">
            <a:xfrm>
              <a:off x="5880100" y="2697163"/>
              <a:ext cx="1139825" cy="2609945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800" b="1" dirty="0" smtClean="0">
                  <a:latin typeface="Arial" charset="0"/>
                </a:rPr>
                <a:t>Ice particles</a:t>
              </a:r>
            </a:p>
            <a:p>
              <a:pPr algn="ctr"/>
              <a:endParaRPr lang="en-GB" sz="1800" b="1" dirty="0" smtClean="0">
                <a:latin typeface="Arial" charset="0"/>
              </a:endParaRPr>
            </a:p>
            <a:p>
              <a:pPr marL="84138">
                <a:lnSpc>
                  <a:spcPct val="130000"/>
                </a:lnSpc>
              </a:pPr>
              <a:r>
                <a:rPr lang="en-GB" sz="1800" b="1" dirty="0" smtClean="0">
                  <a:solidFill>
                    <a:srgbClr val="0000FF"/>
                  </a:solidFill>
                  <a:latin typeface="Arial" charset="0"/>
                </a:rPr>
                <a:t>   </a:t>
              </a:r>
              <a:r>
                <a:rPr lang="en-GB" sz="1800" b="1" dirty="0" err="1" smtClean="0">
                  <a:solidFill>
                    <a:srgbClr val="0000FF"/>
                  </a:solidFill>
                  <a:latin typeface="Arial" charset="0"/>
                </a:rPr>
                <a:t>q</a:t>
              </a:r>
              <a:r>
                <a:rPr lang="en-GB" sz="1800" b="1" baseline="-25000" dirty="0" err="1" smtClean="0">
                  <a:solidFill>
                    <a:srgbClr val="0000FF"/>
                  </a:solidFill>
                  <a:latin typeface="Arial" charset="0"/>
                </a:rPr>
                <a:t>i_total</a:t>
              </a:r>
              <a:r>
                <a:rPr lang="en-GB" sz="1800" b="1" dirty="0" smtClean="0">
                  <a:solidFill>
                    <a:srgbClr val="0000FF"/>
                  </a:solidFill>
                  <a:latin typeface="Arial" charset="0"/>
                </a:rPr>
                <a:t> </a:t>
              </a:r>
            </a:p>
            <a:p>
              <a:pPr marL="84138">
                <a:lnSpc>
                  <a:spcPct val="130000"/>
                </a:lnSpc>
              </a:pPr>
              <a:r>
                <a:rPr lang="en-GB" sz="1800" b="1" dirty="0" smtClean="0">
                  <a:solidFill>
                    <a:srgbClr val="0000FF"/>
                  </a:solidFill>
                  <a:latin typeface="Arial" charset="0"/>
                </a:rPr>
                <a:t>+ </a:t>
              </a:r>
              <a:r>
                <a:rPr lang="en-GB" sz="1800" b="1" dirty="0" err="1" smtClean="0">
                  <a:solidFill>
                    <a:srgbClr val="0000FF"/>
                  </a:solidFill>
                  <a:latin typeface="Arial" charset="0"/>
                </a:rPr>
                <a:t>q</a:t>
              </a:r>
              <a:r>
                <a:rPr lang="en-GB" sz="1800" b="1" baseline="-25000" dirty="0" err="1" smtClean="0">
                  <a:solidFill>
                    <a:srgbClr val="0000FF"/>
                  </a:solidFill>
                  <a:latin typeface="Arial" charset="0"/>
                </a:rPr>
                <a:t>i_rime</a:t>
              </a:r>
              <a:endParaRPr lang="en-GB" sz="1800" b="1" baseline="-25000" dirty="0" smtClean="0">
                <a:solidFill>
                  <a:srgbClr val="0000FF"/>
                </a:solidFill>
                <a:latin typeface="Arial" charset="0"/>
              </a:endParaRPr>
            </a:p>
            <a:p>
              <a:pPr marL="84138">
                <a:lnSpc>
                  <a:spcPct val="130000"/>
                </a:lnSpc>
              </a:pPr>
              <a:r>
                <a:rPr lang="en-GB" sz="1800" b="1" dirty="0" smtClean="0">
                  <a:solidFill>
                    <a:srgbClr val="0000FF"/>
                  </a:solidFill>
                  <a:latin typeface="Arial" charset="0"/>
                </a:rPr>
                <a:t>+ </a:t>
              </a:r>
              <a:r>
                <a:rPr lang="en-GB" sz="1800" b="1" dirty="0" err="1" smtClean="0">
                  <a:solidFill>
                    <a:srgbClr val="0000FF"/>
                  </a:solidFill>
                  <a:latin typeface="Arial" charset="0"/>
                </a:rPr>
                <a:t>V</a:t>
              </a:r>
              <a:r>
                <a:rPr lang="en-GB" sz="1800" b="1" baseline="-25000" dirty="0" err="1" smtClean="0">
                  <a:solidFill>
                    <a:srgbClr val="0000FF"/>
                  </a:solidFill>
                  <a:latin typeface="Arial" charset="0"/>
                </a:rPr>
                <a:t>i_rime</a:t>
              </a:r>
              <a:endParaRPr lang="en-GB" sz="1800" b="1" baseline="-25000" dirty="0" smtClean="0">
                <a:solidFill>
                  <a:srgbClr val="0000FF"/>
                </a:solidFill>
                <a:latin typeface="Arial" charset="0"/>
              </a:endParaRPr>
            </a:p>
            <a:p>
              <a:pPr marL="84138">
                <a:lnSpc>
                  <a:spcPct val="130000"/>
                </a:lnSpc>
              </a:pPr>
              <a:r>
                <a:rPr lang="en-GB" sz="1800" b="1" dirty="0" smtClean="0">
                  <a:solidFill>
                    <a:srgbClr val="0000FF"/>
                  </a:solidFill>
                  <a:latin typeface="Arial" charset="0"/>
                </a:rPr>
                <a:t>+ N</a:t>
              </a:r>
              <a:r>
                <a:rPr lang="en-GB" sz="1800" b="1" baseline="-25000" dirty="0" smtClean="0">
                  <a:solidFill>
                    <a:srgbClr val="0000FF"/>
                  </a:solidFill>
                  <a:latin typeface="Arial" charset="0"/>
                </a:rPr>
                <a:t>i</a:t>
              </a:r>
            </a:p>
            <a:p>
              <a:pPr algn="ctr"/>
              <a:endParaRPr lang="en-GB" b="1" baseline="-25000" dirty="0">
                <a:solidFill>
                  <a:srgbClr val="0000FF"/>
                </a:solidFill>
                <a:latin typeface="Arial" charset="0"/>
              </a:endParaRPr>
            </a:p>
          </p:txBody>
        </p:sp>
        <p:sp>
          <p:nvSpPr>
            <p:cNvPr id="39942" name="Text Box 5"/>
            <p:cNvSpPr txBox="1">
              <a:spLocks noChangeArrowheads="1"/>
            </p:cNvSpPr>
            <p:nvPr/>
          </p:nvSpPr>
          <p:spPr bwMode="auto">
            <a:xfrm>
              <a:off x="1751013" y="2665413"/>
              <a:ext cx="1125537" cy="923330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800" b="1" dirty="0">
                  <a:latin typeface="Arial" charset="0"/>
                </a:rPr>
                <a:t>Cloud </a:t>
              </a:r>
              <a:r>
                <a:rPr lang="en-GB" sz="1800" b="1" dirty="0" smtClean="0">
                  <a:latin typeface="Arial" charset="0"/>
                </a:rPr>
                <a:t>water</a:t>
              </a:r>
            </a:p>
            <a:p>
              <a:pPr algn="ctr"/>
              <a:r>
                <a:rPr lang="en-GB" sz="1800" b="1" dirty="0" err="1">
                  <a:latin typeface="Arial" charset="0"/>
                </a:rPr>
                <a:t>q</a:t>
              </a:r>
              <a:r>
                <a:rPr lang="en-GB" sz="1800" b="1" baseline="-25000" dirty="0" err="1" smtClean="0">
                  <a:latin typeface="Arial" charset="0"/>
                </a:rPr>
                <a:t>l</a:t>
              </a:r>
              <a:r>
                <a:rPr lang="en-GB" sz="1800" b="1" dirty="0" smtClean="0">
                  <a:latin typeface="Arial" charset="0"/>
                </a:rPr>
                <a:t> + </a:t>
              </a:r>
              <a:r>
                <a:rPr lang="en-GB" sz="1800" b="1" dirty="0" err="1" smtClean="0">
                  <a:latin typeface="Arial" charset="0"/>
                </a:rPr>
                <a:t>N</a:t>
              </a:r>
              <a:r>
                <a:rPr lang="en-GB" sz="1800" b="1" baseline="-25000" dirty="0" err="1" smtClean="0">
                  <a:latin typeface="Arial" charset="0"/>
                </a:rPr>
                <a:t>l</a:t>
              </a:r>
              <a:endParaRPr lang="en-GB" sz="1800" b="1" baseline="-25000" dirty="0">
                <a:latin typeface="Arial" charset="0"/>
              </a:endParaRPr>
            </a:p>
          </p:txBody>
        </p:sp>
        <p:sp>
          <p:nvSpPr>
            <p:cNvPr id="39943" name="Text Box 6"/>
            <p:cNvSpPr txBox="1">
              <a:spLocks noChangeArrowheads="1"/>
            </p:cNvSpPr>
            <p:nvPr/>
          </p:nvSpPr>
          <p:spPr bwMode="auto">
            <a:xfrm>
              <a:off x="1765300" y="4476750"/>
              <a:ext cx="1103313" cy="830997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endParaRPr lang="en-GB" sz="1200" b="1" dirty="0" smtClean="0">
                <a:latin typeface="Arial" charset="0"/>
              </a:endParaRPr>
            </a:p>
            <a:p>
              <a:pPr algn="ctr"/>
              <a:r>
                <a:rPr lang="en-GB" sz="1800" b="1" dirty="0" smtClean="0">
                  <a:latin typeface="Arial" charset="0"/>
                </a:rPr>
                <a:t>Rain</a:t>
              </a:r>
            </a:p>
            <a:p>
              <a:pPr algn="ctr"/>
              <a:r>
                <a:rPr lang="en-GB" sz="1800" b="1" dirty="0" err="1" smtClean="0">
                  <a:latin typeface="Arial" charset="0"/>
                </a:rPr>
                <a:t>q</a:t>
              </a:r>
              <a:r>
                <a:rPr lang="en-GB" sz="1800" b="1" baseline="-25000" dirty="0" err="1" smtClean="0">
                  <a:latin typeface="Arial" charset="0"/>
                </a:rPr>
                <a:t>r</a:t>
              </a:r>
              <a:r>
                <a:rPr lang="en-GB" sz="1800" b="1" dirty="0" smtClean="0">
                  <a:latin typeface="Arial" charset="0"/>
                </a:rPr>
                <a:t> </a:t>
              </a:r>
              <a:r>
                <a:rPr lang="en-GB" sz="1800" b="1" dirty="0">
                  <a:solidFill>
                    <a:srgbClr val="000000"/>
                  </a:solidFill>
                  <a:latin typeface="Arial" charset="0"/>
                </a:rPr>
                <a:t>+ </a:t>
              </a:r>
              <a:r>
                <a:rPr lang="en-GB" sz="1800" b="1" dirty="0" smtClean="0">
                  <a:solidFill>
                    <a:srgbClr val="000000"/>
                  </a:solidFill>
                  <a:latin typeface="Arial" charset="0"/>
                </a:rPr>
                <a:t>N</a:t>
              </a:r>
              <a:r>
                <a:rPr lang="en-GB" sz="1800" b="1" baseline="-25000" dirty="0">
                  <a:solidFill>
                    <a:srgbClr val="000000"/>
                  </a:solidFill>
                  <a:latin typeface="Arial" charset="0"/>
                </a:rPr>
                <a:t>r</a:t>
              </a:r>
            </a:p>
          </p:txBody>
        </p:sp>
        <p:sp>
          <p:nvSpPr>
            <p:cNvPr id="39944" name="Text Box 7"/>
            <p:cNvSpPr txBox="1">
              <a:spLocks noChangeArrowheads="1"/>
            </p:cNvSpPr>
            <p:nvPr/>
          </p:nvSpPr>
          <p:spPr bwMode="auto">
            <a:xfrm>
              <a:off x="3732213" y="1014220"/>
              <a:ext cx="1282700" cy="923330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800" b="1" dirty="0">
                  <a:latin typeface="Arial" charset="0"/>
                </a:rPr>
                <a:t>Water </a:t>
              </a:r>
              <a:r>
                <a:rPr lang="en-GB" sz="1800" b="1" dirty="0" smtClean="0">
                  <a:latin typeface="Arial" charset="0"/>
                </a:rPr>
                <a:t>vapour</a:t>
              </a:r>
            </a:p>
            <a:p>
              <a:pPr algn="ctr"/>
              <a:r>
                <a:rPr lang="en-GB" sz="1800" b="1" dirty="0" smtClean="0">
                  <a:latin typeface="Arial" charset="0"/>
                </a:rPr>
                <a:t>q</a:t>
              </a:r>
              <a:r>
                <a:rPr lang="en-GB" sz="1800" b="1" baseline="-25000" dirty="0" smtClean="0">
                  <a:latin typeface="Arial" charset="0"/>
                </a:rPr>
                <a:t>v</a:t>
              </a:r>
              <a:endParaRPr lang="en-GB" sz="1800" b="1" dirty="0">
                <a:latin typeface="Arial" charset="0"/>
              </a:endParaRPr>
            </a:p>
          </p:txBody>
        </p:sp>
        <p:sp>
          <p:nvSpPr>
            <p:cNvPr id="39945" name="Line 8"/>
            <p:cNvSpPr>
              <a:spLocks noChangeShapeType="1"/>
            </p:cNvSpPr>
            <p:nvPr/>
          </p:nvSpPr>
          <p:spPr bwMode="auto">
            <a:xfrm flipV="1">
              <a:off x="2844800" y="1925638"/>
              <a:ext cx="938213" cy="73818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6" name="Line 9"/>
            <p:cNvSpPr>
              <a:spLocks noChangeShapeType="1"/>
            </p:cNvSpPr>
            <p:nvPr/>
          </p:nvSpPr>
          <p:spPr bwMode="auto">
            <a:xfrm>
              <a:off x="4986338" y="1925638"/>
              <a:ext cx="949325" cy="7921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8" name="Line 11"/>
            <p:cNvSpPr>
              <a:spLocks noChangeShapeType="1"/>
            </p:cNvSpPr>
            <p:nvPr/>
          </p:nvSpPr>
          <p:spPr bwMode="auto">
            <a:xfrm>
              <a:off x="2317750" y="3588742"/>
              <a:ext cx="0" cy="89435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39949" name="Straight Connector 13"/>
            <p:cNvCxnSpPr>
              <a:cxnSpLocks noChangeShapeType="1"/>
              <a:stCxn id="39943" idx="3"/>
            </p:cNvCxnSpPr>
            <p:nvPr/>
          </p:nvCxnSpPr>
          <p:spPr bwMode="auto">
            <a:xfrm>
              <a:off x="2868613" y="4892249"/>
              <a:ext cx="3001962" cy="174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52" name="Straight Connector 20"/>
            <p:cNvCxnSpPr>
              <a:cxnSpLocks noChangeShapeType="1"/>
            </p:cNvCxnSpPr>
            <p:nvPr/>
          </p:nvCxnSpPr>
          <p:spPr bwMode="auto">
            <a:xfrm>
              <a:off x="2849563" y="3103563"/>
              <a:ext cx="3076575" cy="17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9954" name="TextBox 25"/>
            <p:cNvSpPr txBox="1">
              <a:spLocks noChangeArrowheads="1"/>
            </p:cNvSpPr>
            <p:nvPr/>
          </p:nvSpPr>
          <p:spPr bwMode="auto">
            <a:xfrm>
              <a:off x="3119438" y="4630738"/>
              <a:ext cx="256222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Freezing - Melting</a:t>
              </a:r>
            </a:p>
          </p:txBody>
        </p:sp>
        <p:sp>
          <p:nvSpPr>
            <p:cNvPr id="39956" name="TextBox 27"/>
            <p:cNvSpPr txBox="1">
              <a:spLocks noChangeArrowheads="1"/>
            </p:cNvSpPr>
            <p:nvPr/>
          </p:nvSpPr>
          <p:spPr bwMode="auto">
            <a:xfrm>
              <a:off x="1500188" y="3771900"/>
              <a:ext cx="1619250" cy="461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Autoconversion Collection</a:t>
              </a:r>
            </a:p>
          </p:txBody>
        </p:sp>
        <p:sp>
          <p:nvSpPr>
            <p:cNvPr id="39957" name="TextBox 28"/>
            <p:cNvSpPr txBox="1">
              <a:spLocks noChangeArrowheads="1"/>
            </p:cNvSpPr>
            <p:nvPr/>
          </p:nvSpPr>
          <p:spPr bwMode="auto">
            <a:xfrm>
              <a:off x="3165475" y="2844800"/>
              <a:ext cx="25622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Freezing – Melting - Bergeron</a:t>
              </a:r>
            </a:p>
          </p:txBody>
        </p:sp>
        <p:sp>
          <p:nvSpPr>
            <p:cNvPr id="39958" name="TextBox 29"/>
            <p:cNvSpPr txBox="1">
              <a:spLocks noChangeArrowheads="1"/>
            </p:cNvSpPr>
            <p:nvPr/>
          </p:nvSpPr>
          <p:spPr bwMode="auto">
            <a:xfrm>
              <a:off x="4748213" y="2098675"/>
              <a:ext cx="1620837" cy="461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Deposition Sublimation</a:t>
              </a:r>
            </a:p>
          </p:txBody>
        </p:sp>
        <p:sp>
          <p:nvSpPr>
            <p:cNvPr id="39959" name="TextBox 30"/>
            <p:cNvSpPr txBox="1">
              <a:spLocks noChangeArrowheads="1"/>
            </p:cNvSpPr>
            <p:nvPr/>
          </p:nvSpPr>
          <p:spPr bwMode="auto">
            <a:xfrm>
              <a:off x="2547938" y="2058988"/>
              <a:ext cx="1620837" cy="461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Condensation Evaporation</a:t>
              </a:r>
            </a:p>
          </p:txBody>
        </p:sp>
        <p:cxnSp>
          <p:nvCxnSpPr>
            <p:cNvPr id="39960" name="Straight Connector 31"/>
            <p:cNvCxnSpPr>
              <a:cxnSpLocks noChangeShapeType="1"/>
            </p:cNvCxnSpPr>
            <p:nvPr/>
          </p:nvCxnSpPr>
          <p:spPr bwMode="auto">
            <a:xfrm>
              <a:off x="2859088" y="3495675"/>
              <a:ext cx="3063875" cy="995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9961" name="TextBox 33"/>
            <p:cNvSpPr txBox="1">
              <a:spLocks noChangeArrowheads="1"/>
            </p:cNvSpPr>
            <p:nvPr/>
          </p:nvSpPr>
          <p:spPr bwMode="auto">
            <a:xfrm>
              <a:off x="3983038" y="3857625"/>
              <a:ext cx="906462" cy="2778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Collection</a:t>
              </a:r>
            </a:p>
          </p:txBody>
        </p:sp>
        <p:cxnSp>
          <p:nvCxnSpPr>
            <p:cNvPr id="39962" name="Straight Connector 39"/>
            <p:cNvCxnSpPr>
              <a:cxnSpLocks noChangeShapeType="1"/>
              <a:stCxn id="39944" idx="1"/>
            </p:cNvCxnSpPr>
            <p:nvPr/>
          </p:nvCxnSpPr>
          <p:spPr bwMode="auto">
            <a:xfrm flipH="1">
              <a:off x="1282700" y="1475885"/>
              <a:ext cx="244951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3" name="Straight Connector 43"/>
            <p:cNvCxnSpPr>
              <a:cxnSpLocks noChangeShapeType="1"/>
            </p:cNvCxnSpPr>
            <p:nvPr/>
          </p:nvCxnSpPr>
          <p:spPr bwMode="auto">
            <a:xfrm rot="16200000" flipH="1">
              <a:off x="-421481" y="3174206"/>
              <a:ext cx="3422650" cy="142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4" name="Straight Connector 45"/>
            <p:cNvCxnSpPr>
              <a:cxnSpLocks noChangeShapeType="1"/>
              <a:endCxn id="39943" idx="1"/>
            </p:cNvCxnSpPr>
            <p:nvPr/>
          </p:nvCxnSpPr>
          <p:spPr bwMode="auto">
            <a:xfrm>
              <a:off x="1296988" y="4879976"/>
              <a:ext cx="468312" cy="122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50" name="TextBox 49"/>
            <p:cNvSpPr txBox="1"/>
            <p:nvPr/>
          </p:nvSpPr>
          <p:spPr>
            <a:xfrm>
              <a:off x="1002624" y="2580109"/>
              <a:ext cx="553998" cy="1243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vert270">
              <a:spAutoFit/>
            </a:bodyPr>
            <a:lstStyle/>
            <a:p>
              <a:pPr algn="ctr" eaLnBrk="0" hangingPunct="0">
                <a:defRPr/>
              </a:pPr>
              <a:r>
                <a:rPr lang="en-US" sz="1200" dirty="0">
                  <a:latin typeface="+mn-lt"/>
                  <a:ea typeface="+mn-ea"/>
                  <a:cs typeface="+mn-cs"/>
                </a:rPr>
                <a:t>Condensation Evaporation</a:t>
              </a:r>
            </a:p>
          </p:txBody>
        </p:sp>
        <p:cxnSp>
          <p:nvCxnSpPr>
            <p:cNvPr id="39966" name="Straight Connector 50"/>
            <p:cNvCxnSpPr>
              <a:cxnSpLocks noChangeShapeType="1"/>
            </p:cNvCxnSpPr>
            <p:nvPr/>
          </p:nvCxnSpPr>
          <p:spPr bwMode="auto">
            <a:xfrm>
              <a:off x="4992630" y="1475659"/>
              <a:ext cx="2409829" cy="2228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7" name="Straight Connector 51"/>
            <p:cNvCxnSpPr>
              <a:cxnSpLocks noChangeShapeType="1"/>
            </p:cNvCxnSpPr>
            <p:nvPr/>
          </p:nvCxnSpPr>
          <p:spPr bwMode="auto">
            <a:xfrm>
              <a:off x="7402458" y="1497941"/>
              <a:ext cx="22279" cy="34407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8" name="Straight Connector 52"/>
            <p:cNvCxnSpPr>
              <a:cxnSpLocks noChangeShapeType="1"/>
            </p:cNvCxnSpPr>
            <p:nvPr/>
          </p:nvCxnSpPr>
          <p:spPr bwMode="auto">
            <a:xfrm flipH="1" flipV="1">
              <a:off x="7019926" y="4892675"/>
              <a:ext cx="404814" cy="31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54" name="TextBox 53"/>
            <p:cNvSpPr txBox="1"/>
            <p:nvPr/>
          </p:nvSpPr>
          <p:spPr>
            <a:xfrm flipH="1" flipV="1">
              <a:off x="7130710" y="2625562"/>
              <a:ext cx="553998" cy="1243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vert270">
              <a:spAutoFit/>
            </a:bodyPr>
            <a:lstStyle/>
            <a:p>
              <a:pPr algn="ctr" eaLnBrk="0" hangingPunct="0">
                <a:defRPr/>
              </a:pPr>
              <a:r>
                <a:rPr lang="en-US" sz="1200" dirty="0">
                  <a:latin typeface="+mn-lt"/>
                  <a:ea typeface="+mn-ea"/>
                  <a:cs typeface="+mn-cs"/>
                </a:rPr>
                <a:t>Deposition Sublimation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7445349" y="2694998"/>
            <a:ext cx="1611793" cy="18158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e.g.</a:t>
            </a:r>
          </a:p>
          <a:p>
            <a:endParaRPr lang="en-US" sz="1400" dirty="0"/>
          </a:p>
          <a:p>
            <a:r>
              <a:rPr lang="en-US" sz="1400" dirty="0" smtClean="0"/>
              <a:t>Morrison and Grabowski (2008)</a:t>
            </a:r>
          </a:p>
          <a:p>
            <a:endParaRPr lang="en-US" sz="1400" dirty="0" smtClean="0"/>
          </a:p>
          <a:p>
            <a:r>
              <a:rPr lang="en-US" sz="1400" dirty="0" smtClean="0"/>
              <a:t>Morrison and </a:t>
            </a:r>
            <a:r>
              <a:rPr lang="en-US" sz="1400" dirty="0" err="1" smtClean="0"/>
              <a:t>Milbrandt</a:t>
            </a:r>
            <a:r>
              <a:rPr lang="en-US" sz="1400" dirty="0" smtClean="0"/>
              <a:t> (2015a,b) ‘P3’ </a:t>
            </a:r>
          </a:p>
        </p:txBody>
      </p:sp>
      <p:cxnSp>
        <p:nvCxnSpPr>
          <p:cNvPr id="67" name="Straight Connector 15"/>
          <p:cNvCxnSpPr>
            <a:cxnSpLocks noChangeShapeType="1"/>
          </p:cNvCxnSpPr>
          <p:nvPr/>
        </p:nvCxnSpPr>
        <p:spPr bwMode="auto">
          <a:xfrm>
            <a:off x="2077974" y="5555587"/>
            <a:ext cx="1415194" cy="47939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8" name="Straight Connector 17"/>
          <p:cNvCxnSpPr>
            <a:cxnSpLocks noChangeShapeType="1"/>
          </p:cNvCxnSpPr>
          <p:nvPr/>
        </p:nvCxnSpPr>
        <p:spPr bwMode="auto">
          <a:xfrm flipH="1">
            <a:off x="4887982" y="5573050"/>
            <a:ext cx="1289529" cy="46193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69" name="Rectangle 68"/>
          <p:cNvSpPr/>
          <p:nvPr/>
        </p:nvSpPr>
        <p:spPr>
          <a:xfrm>
            <a:off x="2847432" y="6126484"/>
            <a:ext cx="2515302" cy="476892"/>
          </a:xfrm>
          <a:prstGeom prst="rect">
            <a:avLst/>
          </a:prstGeom>
          <a:gradFill>
            <a:gsLst>
              <a:gs pos="0">
                <a:schemeClr val="accent3">
                  <a:lumMod val="50000"/>
                </a:schemeClr>
              </a:gs>
              <a:gs pos="49000">
                <a:schemeClr val="bg1"/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33"/>
          <p:cNvSpPr txBox="1">
            <a:spLocks noChangeArrowheads="1"/>
          </p:cNvSpPr>
          <p:nvPr/>
        </p:nvSpPr>
        <p:spPr bwMode="auto">
          <a:xfrm>
            <a:off x="3594615" y="5853837"/>
            <a:ext cx="1157236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smtClean="0">
                <a:latin typeface="Arial" charset="0"/>
              </a:rPr>
              <a:t>Sedimentation</a:t>
            </a:r>
            <a:endParaRPr lang="en-US" sz="1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88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0538" y="142875"/>
            <a:ext cx="8712840" cy="571500"/>
          </a:xfrm>
          <a:prstGeom prst="rect">
            <a:avLst/>
          </a:prstGeom>
        </p:spPr>
        <p:txBody>
          <a:bodyPr/>
          <a:lstStyle/>
          <a:p>
            <a:r>
              <a:rPr lang="en-GB" sz="3200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Microphysics </a:t>
            </a:r>
            <a:r>
              <a:rPr lang="en-GB" sz="3200" dirty="0" smtClean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Parametrization: </a:t>
            </a:r>
            <a:r>
              <a:rPr lang="en-GB" sz="2000" dirty="0" smtClean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The </a:t>
            </a:r>
            <a:r>
              <a:rPr lang="ja-JP" altLang="en-GB" sz="2000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GB" sz="2000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category</a:t>
            </a:r>
            <a:r>
              <a:rPr lang="ja-JP" altLang="en-GB" sz="2000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GB" sz="2000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000" dirty="0" smtClean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view</a:t>
            </a:r>
            <a:br>
              <a:rPr lang="en-GB" sz="2000" dirty="0" smtClean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2000" dirty="0" smtClean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What is important?</a:t>
            </a:r>
            <a:endParaRPr lang="en-GB" sz="3200" dirty="0">
              <a:solidFill>
                <a:srgbClr val="1F497D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9939" name="Group 33"/>
          <p:cNvGrpSpPr>
            <a:grpSpLocks/>
          </p:cNvGrpSpPr>
          <p:nvPr/>
        </p:nvGrpSpPr>
        <p:grpSpPr bwMode="auto">
          <a:xfrm>
            <a:off x="1003300" y="1293570"/>
            <a:ext cx="6681788" cy="4233863"/>
            <a:chOff x="1002624" y="1092200"/>
            <a:chExt cx="6682084" cy="4233863"/>
          </a:xfrm>
        </p:grpSpPr>
        <p:sp>
          <p:nvSpPr>
            <p:cNvPr id="39940" name="Text Box 3"/>
            <p:cNvSpPr txBox="1">
              <a:spLocks noChangeArrowheads="1"/>
            </p:cNvSpPr>
            <p:nvPr/>
          </p:nvSpPr>
          <p:spPr bwMode="auto">
            <a:xfrm>
              <a:off x="5880100" y="2697163"/>
              <a:ext cx="1139825" cy="831850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sz="1800" b="1">
                  <a:latin typeface="Arial" charset="0"/>
                </a:rPr>
                <a:t>Cloud ice</a:t>
              </a:r>
            </a:p>
          </p:txBody>
        </p:sp>
        <p:sp>
          <p:nvSpPr>
            <p:cNvPr id="39941" name="Text Box 4"/>
            <p:cNvSpPr txBox="1">
              <a:spLocks noChangeArrowheads="1"/>
            </p:cNvSpPr>
            <p:nvPr/>
          </p:nvSpPr>
          <p:spPr bwMode="auto">
            <a:xfrm>
              <a:off x="5870575" y="4494213"/>
              <a:ext cx="1092200" cy="831850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endParaRPr lang="en-GB" sz="1200" b="1">
                <a:latin typeface="Arial" charset="0"/>
              </a:endParaRPr>
            </a:p>
            <a:p>
              <a:pPr algn="ctr"/>
              <a:r>
                <a:rPr lang="en-GB" sz="1800" b="1">
                  <a:latin typeface="Arial" charset="0"/>
                </a:rPr>
                <a:t>Snow</a:t>
              </a:r>
            </a:p>
            <a:p>
              <a:pPr algn="ctr"/>
              <a:endParaRPr lang="en-GB" sz="1200" b="1">
                <a:latin typeface="Arial" charset="0"/>
              </a:endParaRPr>
            </a:p>
          </p:txBody>
        </p:sp>
        <p:sp>
          <p:nvSpPr>
            <p:cNvPr id="39942" name="Text Box 5"/>
            <p:cNvSpPr txBox="1">
              <a:spLocks noChangeArrowheads="1"/>
            </p:cNvSpPr>
            <p:nvPr/>
          </p:nvSpPr>
          <p:spPr bwMode="auto">
            <a:xfrm>
              <a:off x="1751013" y="2665413"/>
              <a:ext cx="1125537" cy="830262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sz="1800" b="1">
                  <a:latin typeface="Arial" charset="0"/>
                </a:rPr>
                <a:t>Cloud water</a:t>
              </a:r>
            </a:p>
          </p:txBody>
        </p:sp>
        <p:sp>
          <p:nvSpPr>
            <p:cNvPr id="39943" name="Text Box 6"/>
            <p:cNvSpPr txBox="1">
              <a:spLocks noChangeArrowheads="1"/>
            </p:cNvSpPr>
            <p:nvPr/>
          </p:nvSpPr>
          <p:spPr bwMode="auto">
            <a:xfrm>
              <a:off x="1765300" y="4476750"/>
              <a:ext cx="1103313" cy="831850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endParaRPr lang="en-GB" sz="1200" b="1">
                <a:latin typeface="Arial" charset="0"/>
              </a:endParaRPr>
            </a:p>
            <a:p>
              <a:pPr algn="ctr"/>
              <a:r>
                <a:rPr lang="en-GB" sz="1800" b="1">
                  <a:latin typeface="Arial" charset="0"/>
                </a:rPr>
                <a:t>Rain</a:t>
              </a:r>
            </a:p>
            <a:p>
              <a:pPr algn="ctr"/>
              <a:endParaRPr lang="en-GB" sz="1200" b="1">
                <a:latin typeface="Arial" charset="0"/>
              </a:endParaRPr>
            </a:p>
          </p:txBody>
        </p:sp>
        <p:sp>
          <p:nvSpPr>
            <p:cNvPr id="39944" name="Text Box 7"/>
            <p:cNvSpPr txBox="1">
              <a:spLocks noChangeArrowheads="1"/>
            </p:cNvSpPr>
            <p:nvPr/>
          </p:nvSpPr>
          <p:spPr bwMode="auto">
            <a:xfrm>
              <a:off x="3732213" y="1092200"/>
              <a:ext cx="1282700" cy="830263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48000">
                  <a:srgbClr val="FFFBB0"/>
                </a:gs>
                <a:gs pos="100000">
                  <a:srgbClr val="FFFF00"/>
                </a:gs>
              </a:gsLst>
              <a:lin ang="540000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sz="1800" b="1">
                  <a:latin typeface="Arial" charset="0"/>
                </a:rPr>
                <a:t>Water vapour</a:t>
              </a:r>
            </a:p>
          </p:txBody>
        </p:sp>
        <p:sp>
          <p:nvSpPr>
            <p:cNvPr id="39945" name="Line 8"/>
            <p:cNvSpPr>
              <a:spLocks noChangeShapeType="1"/>
            </p:cNvSpPr>
            <p:nvPr/>
          </p:nvSpPr>
          <p:spPr bwMode="auto">
            <a:xfrm flipV="1">
              <a:off x="2844800" y="1925638"/>
              <a:ext cx="938213" cy="73818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6" name="Line 9"/>
            <p:cNvSpPr>
              <a:spLocks noChangeShapeType="1"/>
            </p:cNvSpPr>
            <p:nvPr/>
          </p:nvSpPr>
          <p:spPr bwMode="auto">
            <a:xfrm>
              <a:off x="4986338" y="1925638"/>
              <a:ext cx="949325" cy="7921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7" name="Line 10"/>
            <p:cNvSpPr>
              <a:spLocks noChangeShapeType="1"/>
            </p:cNvSpPr>
            <p:nvPr/>
          </p:nvSpPr>
          <p:spPr bwMode="auto">
            <a:xfrm>
              <a:off x="6435725" y="3533775"/>
              <a:ext cx="0" cy="9588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8" name="Line 11"/>
            <p:cNvSpPr>
              <a:spLocks noChangeShapeType="1"/>
            </p:cNvSpPr>
            <p:nvPr/>
          </p:nvSpPr>
          <p:spPr bwMode="auto">
            <a:xfrm>
              <a:off x="2317750" y="3524250"/>
              <a:ext cx="0" cy="9588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39949" name="Straight Connector 13"/>
            <p:cNvCxnSpPr>
              <a:cxnSpLocks noChangeShapeType="1"/>
              <a:stCxn id="39943" idx="3"/>
              <a:endCxn id="39941" idx="1"/>
            </p:cNvCxnSpPr>
            <p:nvPr/>
          </p:nvCxnSpPr>
          <p:spPr bwMode="auto">
            <a:xfrm>
              <a:off x="2868613" y="4892675"/>
              <a:ext cx="3001962" cy="174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52" name="Straight Connector 20"/>
            <p:cNvCxnSpPr>
              <a:cxnSpLocks noChangeShapeType="1"/>
            </p:cNvCxnSpPr>
            <p:nvPr/>
          </p:nvCxnSpPr>
          <p:spPr bwMode="auto">
            <a:xfrm>
              <a:off x="2849563" y="3103563"/>
              <a:ext cx="3076575" cy="174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9954" name="TextBox 25"/>
            <p:cNvSpPr txBox="1">
              <a:spLocks noChangeArrowheads="1"/>
            </p:cNvSpPr>
            <p:nvPr/>
          </p:nvSpPr>
          <p:spPr bwMode="auto">
            <a:xfrm>
              <a:off x="3119438" y="4630738"/>
              <a:ext cx="256222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Freezing - Melting</a:t>
              </a:r>
            </a:p>
          </p:txBody>
        </p:sp>
        <p:sp>
          <p:nvSpPr>
            <p:cNvPr id="39955" name="TextBox 26"/>
            <p:cNvSpPr txBox="1">
              <a:spLocks noChangeArrowheads="1"/>
            </p:cNvSpPr>
            <p:nvPr/>
          </p:nvSpPr>
          <p:spPr bwMode="auto">
            <a:xfrm>
              <a:off x="5611813" y="3779838"/>
              <a:ext cx="1620837" cy="461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Autoconversion Collection</a:t>
              </a:r>
            </a:p>
          </p:txBody>
        </p:sp>
        <p:sp>
          <p:nvSpPr>
            <p:cNvPr id="39956" name="TextBox 27"/>
            <p:cNvSpPr txBox="1">
              <a:spLocks noChangeArrowheads="1"/>
            </p:cNvSpPr>
            <p:nvPr/>
          </p:nvSpPr>
          <p:spPr bwMode="auto">
            <a:xfrm>
              <a:off x="1500188" y="3771900"/>
              <a:ext cx="1619250" cy="461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Autoconversion Collection</a:t>
              </a:r>
            </a:p>
          </p:txBody>
        </p:sp>
        <p:sp>
          <p:nvSpPr>
            <p:cNvPr id="39957" name="TextBox 28"/>
            <p:cNvSpPr txBox="1">
              <a:spLocks noChangeArrowheads="1"/>
            </p:cNvSpPr>
            <p:nvPr/>
          </p:nvSpPr>
          <p:spPr bwMode="auto">
            <a:xfrm>
              <a:off x="3165475" y="2844800"/>
              <a:ext cx="25622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Freezing – Melting - Bergeron</a:t>
              </a:r>
            </a:p>
          </p:txBody>
        </p:sp>
        <p:sp>
          <p:nvSpPr>
            <p:cNvPr id="39958" name="TextBox 29"/>
            <p:cNvSpPr txBox="1">
              <a:spLocks noChangeArrowheads="1"/>
            </p:cNvSpPr>
            <p:nvPr/>
          </p:nvSpPr>
          <p:spPr bwMode="auto">
            <a:xfrm>
              <a:off x="4748213" y="2098675"/>
              <a:ext cx="1620837" cy="461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Deposition Sublimation</a:t>
              </a:r>
            </a:p>
          </p:txBody>
        </p:sp>
        <p:sp>
          <p:nvSpPr>
            <p:cNvPr id="39959" name="TextBox 30"/>
            <p:cNvSpPr txBox="1">
              <a:spLocks noChangeArrowheads="1"/>
            </p:cNvSpPr>
            <p:nvPr/>
          </p:nvSpPr>
          <p:spPr bwMode="auto">
            <a:xfrm>
              <a:off x="2547938" y="2058988"/>
              <a:ext cx="1620837" cy="461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Condensation Evaporation</a:t>
              </a:r>
            </a:p>
          </p:txBody>
        </p:sp>
        <p:cxnSp>
          <p:nvCxnSpPr>
            <p:cNvPr id="39960" name="Straight Connector 31"/>
            <p:cNvCxnSpPr>
              <a:cxnSpLocks noChangeShapeType="1"/>
            </p:cNvCxnSpPr>
            <p:nvPr/>
          </p:nvCxnSpPr>
          <p:spPr bwMode="auto">
            <a:xfrm>
              <a:off x="2859088" y="3495675"/>
              <a:ext cx="3063875" cy="995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9961" name="TextBox 33"/>
            <p:cNvSpPr txBox="1">
              <a:spLocks noChangeArrowheads="1"/>
            </p:cNvSpPr>
            <p:nvPr/>
          </p:nvSpPr>
          <p:spPr bwMode="auto">
            <a:xfrm>
              <a:off x="3983038" y="3857625"/>
              <a:ext cx="906462" cy="2778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>
                  <a:latin typeface="Arial" charset="0"/>
                </a:rPr>
                <a:t>Collection</a:t>
              </a:r>
            </a:p>
          </p:txBody>
        </p:sp>
        <p:cxnSp>
          <p:nvCxnSpPr>
            <p:cNvPr id="39962" name="Straight Connector 39"/>
            <p:cNvCxnSpPr>
              <a:cxnSpLocks noChangeShapeType="1"/>
              <a:stCxn id="39944" idx="1"/>
            </p:cNvCxnSpPr>
            <p:nvPr/>
          </p:nvCxnSpPr>
          <p:spPr bwMode="auto">
            <a:xfrm rot="10800000">
              <a:off x="1282700" y="1484313"/>
              <a:ext cx="2449513" cy="2381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3" name="Straight Connector 43"/>
            <p:cNvCxnSpPr>
              <a:cxnSpLocks noChangeShapeType="1"/>
            </p:cNvCxnSpPr>
            <p:nvPr/>
          </p:nvCxnSpPr>
          <p:spPr bwMode="auto">
            <a:xfrm rot="16200000" flipH="1">
              <a:off x="-421481" y="3174206"/>
              <a:ext cx="3422650" cy="142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4" name="Straight Connector 45"/>
            <p:cNvCxnSpPr>
              <a:cxnSpLocks noChangeShapeType="1"/>
              <a:endCxn id="39943" idx="1"/>
            </p:cNvCxnSpPr>
            <p:nvPr/>
          </p:nvCxnSpPr>
          <p:spPr bwMode="auto">
            <a:xfrm>
              <a:off x="1296988" y="4879975"/>
              <a:ext cx="468312" cy="127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50" name="TextBox 49"/>
            <p:cNvSpPr txBox="1"/>
            <p:nvPr/>
          </p:nvSpPr>
          <p:spPr>
            <a:xfrm>
              <a:off x="1002624" y="2580109"/>
              <a:ext cx="553998" cy="1243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vert270">
              <a:spAutoFit/>
            </a:bodyPr>
            <a:lstStyle/>
            <a:p>
              <a:pPr algn="ctr" eaLnBrk="0" hangingPunct="0">
                <a:defRPr/>
              </a:pPr>
              <a:r>
                <a:rPr lang="en-US" sz="1200" dirty="0">
                  <a:latin typeface="+mn-lt"/>
                  <a:ea typeface="+mn-ea"/>
                  <a:cs typeface="+mn-cs"/>
                </a:rPr>
                <a:t>Condensation Evaporation</a:t>
              </a:r>
            </a:p>
          </p:txBody>
        </p:sp>
        <p:cxnSp>
          <p:nvCxnSpPr>
            <p:cNvPr id="39966" name="Straight Connector 50"/>
            <p:cNvCxnSpPr>
              <a:cxnSpLocks noChangeShapeType="1"/>
              <a:stCxn id="39944" idx="3"/>
            </p:cNvCxnSpPr>
            <p:nvPr/>
          </p:nvCxnSpPr>
          <p:spPr bwMode="auto">
            <a:xfrm>
              <a:off x="5014913" y="1508125"/>
              <a:ext cx="2397125" cy="206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7" name="Straight Connector 51"/>
            <p:cNvCxnSpPr>
              <a:cxnSpLocks noChangeShapeType="1"/>
            </p:cNvCxnSpPr>
            <p:nvPr/>
          </p:nvCxnSpPr>
          <p:spPr bwMode="auto">
            <a:xfrm rot="16200000" flipH="1">
              <a:off x="5707063" y="3221038"/>
              <a:ext cx="3422650" cy="127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9968" name="Straight Connector 52"/>
            <p:cNvCxnSpPr>
              <a:cxnSpLocks noChangeShapeType="1"/>
              <a:endCxn id="39941" idx="3"/>
            </p:cNvCxnSpPr>
            <p:nvPr/>
          </p:nvCxnSpPr>
          <p:spPr bwMode="auto">
            <a:xfrm rot="10800000">
              <a:off x="6962775" y="4910138"/>
              <a:ext cx="461963" cy="1428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54" name="TextBox 53"/>
            <p:cNvSpPr txBox="1"/>
            <p:nvPr/>
          </p:nvSpPr>
          <p:spPr>
            <a:xfrm flipH="1" flipV="1">
              <a:off x="7130710" y="2625562"/>
              <a:ext cx="553998" cy="1243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vert270">
              <a:spAutoFit/>
            </a:bodyPr>
            <a:lstStyle/>
            <a:p>
              <a:pPr algn="ctr" eaLnBrk="0" hangingPunct="0">
                <a:defRPr/>
              </a:pPr>
              <a:r>
                <a:rPr lang="en-US" sz="1200" dirty="0">
                  <a:latin typeface="+mn-lt"/>
                  <a:ea typeface="+mn-ea"/>
                  <a:cs typeface="+mn-cs"/>
                </a:rPr>
                <a:t>Deposition Sublimation</a:t>
              </a:r>
            </a:p>
          </p:txBody>
        </p:sp>
      </p:grpSp>
      <p:cxnSp>
        <p:nvCxnSpPr>
          <p:cNvPr id="34" name="Straight Connector 15"/>
          <p:cNvCxnSpPr>
            <a:cxnSpLocks noChangeShapeType="1"/>
          </p:cNvCxnSpPr>
          <p:nvPr/>
        </p:nvCxnSpPr>
        <p:spPr bwMode="auto">
          <a:xfrm>
            <a:off x="2341534" y="5509117"/>
            <a:ext cx="1415194" cy="47939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5" name="Straight Connector 17"/>
          <p:cNvCxnSpPr>
            <a:cxnSpLocks noChangeShapeType="1"/>
          </p:cNvCxnSpPr>
          <p:nvPr/>
        </p:nvCxnSpPr>
        <p:spPr bwMode="auto">
          <a:xfrm flipH="1">
            <a:off x="5151542" y="5526580"/>
            <a:ext cx="1289529" cy="46193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6" name="Rectangle 35"/>
          <p:cNvSpPr/>
          <p:nvPr/>
        </p:nvSpPr>
        <p:spPr>
          <a:xfrm>
            <a:off x="3110992" y="6080014"/>
            <a:ext cx="2515302" cy="476892"/>
          </a:xfrm>
          <a:prstGeom prst="rect">
            <a:avLst/>
          </a:prstGeom>
          <a:gradFill>
            <a:gsLst>
              <a:gs pos="0">
                <a:schemeClr val="accent3">
                  <a:lumMod val="50000"/>
                </a:schemeClr>
              </a:gs>
              <a:gs pos="49000">
                <a:schemeClr val="bg1"/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3"/>
          <p:cNvSpPr txBox="1">
            <a:spLocks noChangeArrowheads="1"/>
          </p:cNvSpPr>
          <p:nvPr/>
        </p:nvSpPr>
        <p:spPr bwMode="auto">
          <a:xfrm>
            <a:off x="3858175" y="5807367"/>
            <a:ext cx="1157236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smtClean="0">
                <a:latin typeface="Arial" charset="0"/>
              </a:rPr>
              <a:t>Sedimentation</a:t>
            </a:r>
            <a:endParaRPr lang="en-US" sz="1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58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0538" y="142875"/>
            <a:ext cx="6786563" cy="571500"/>
          </a:xfrm>
          <a:prstGeom prst="rect">
            <a:avLst/>
          </a:prstGeom>
        </p:spPr>
        <p:txBody>
          <a:bodyPr/>
          <a:lstStyle/>
          <a:p>
            <a:r>
              <a:rPr lang="en-GB" sz="3200" dirty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Microphysics Parametrization:</a:t>
            </a:r>
            <a:br>
              <a:rPr lang="en-GB" sz="3200" dirty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2000" dirty="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The hydrological perspective</a:t>
            </a:r>
            <a:endParaRPr lang="en-GB" sz="3200" dirty="0">
              <a:solidFill>
                <a:srgbClr val="0000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6110288" y="3113230"/>
            <a:ext cx="596900" cy="4000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48000">
                <a:srgbClr val="FFFBB0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000" b="1">
                <a:latin typeface="Arial" charset="0"/>
              </a:rPr>
              <a:t>Cloud ice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5870575" y="4691433"/>
            <a:ext cx="1092200" cy="8318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48000">
                <a:srgbClr val="FFFBB0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endParaRPr lang="en-GB" sz="1200" b="1">
              <a:latin typeface="Arial" charset="0"/>
            </a:endParaRPr>
          </a:p>
          <a:p>
            <a:pPr algn="ctr"/>
            <a:r>
              <a:rPr lang="en-GB" sz="1800" b="1">
                <a:latin typeface="Arial" charset="0"/>
              </a:rPr>
              <a:t>Snow</a:t>
            </a:r>
          </a:p>
          <a:p>
            <a:pPr algn="ctr"/>
            <a:endParaRPr lang="en-GB" sz="1200" b="1">
              <a:latin typeface="Arial" charset="0"/>
            </a:endParaRP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1981200" y="3081480"/>
            <a:ext cx="588963" cy="4000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48000">
                <a:srgbClr val="FFFBB0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000" b="1">
                <a:latin typeface="Arial" charset="0"/>
              </a:rPr>
              <a:t>Cloud water</a:t>
            </a: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1765300" y="4673970"/>
            <a:ext cx="1103313" cy="8318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48000">
                <a:srgbClr val="FFFBB0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endParaRPr lang="en-GB" sz="1200" b="1">
              <a:latin typeface="Arial" charset="0"/>
            </a:endParaRPr>
          </a:p>
          <a:p>
            <a:pPr algn="ctr"/>
            <a:r>
              <a:rPr lang="en-GB" sz="1800" b="1">
                <a:latin typeface="Arial" charset="0"/>
              </a:rPr>
              <a:t>Rain</a:t>
            </a:r>
          </a:p>
          <a:p>
            <a:pPr algn="ctr"/>
            <a:endParaRPr lang="en-GB" sz="1200" b="1">
              <a:latin typeface="Arial" charset="0"/>
            </a:endParaRP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3732213" y="1278080"/>
            <a:ext cx="1282700" cy="830263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48000">
                <a:srgbClr val="FFFBB0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800" b="1">
                <a:latin typeface="Arial" charset="0"/>
              </a:rPr>
              <a:t>Water vapour</a:t>
            </a:r>
          </a:p>
        </p:txBody>
      </p:sp>
      <p:sp>
        <p:nvSpPr>
          <p:cNvPr id="40968" name="Line 8"/>
          <p:cNvSpPr>
            <a:spLocks noChangeShapeType="1"/>
          </p:cNvSpPr>
          <p:nvPr/>
        </p:nvSpPr>
        <p:spPr bwMode="auto">
          <a:xfrm flipV="1">
            <a:off x="2844800" y="2111518"/>
            <a:ext cx="938213" cy="738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69" name="Line 9"/>
          <p:cNvSpPr>
            <a:spLocks noChangeShapeType="1"/>
          </p:cNvSpPr>
          <p:nvPr/>
        </p:nvSpPr>
        <p:spPr bwMode="auto">
          <a:xfrm>
            <a:off x="4986338" y="2111518"/>
            <a:ext cx="949325" cy="792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70" name="Line 10"/>
          <p:cNvSpPr>
            <a:spLocks noChangeShapeType="1"/>
          </p:cNvSpPr>
          <p:nvPr/>
        </p:nvSpPr>
        <p:spPr bwMode="auto">
          <a:xfrm>
            <a:off x="6435725" y="3719655"/>
            <a:ext cx="0" cy="958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71" name="Line 11"/>
          <p:cNvSpPr>
            <a:spLocks noChangeShapeType="1"/>
          </p:cNvSpPr>
          <p:nvPr/>
        </p:nvSpPr>
        <p:spPr bwMode="auto">
          <a:xfrm>
            <a:off x="2317750" y="3710130"/>
            <a:ext cx="0" cy="958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40972" name="Straight Connector 13"/>
          <p:cNvCxnSpPr>
            <a:cxnSpLocks noChangeShapeType="1"/>
            <a:stCxn id="40966" idx="3"/>
            <a:endCxn id="40964" idx="1"/>
          </p:cNvCxnSpPr>
          <p:nvPr/>
        </p:nvCxnSpPr>
        <p:spPr bwMode="auto">
          <a:xfrm>
            <a:off x="2868613" y="5089895"/>
            <a:ext cx="3001962" cy="174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0975" name="Straight Connector 20"/>
          <p:cNvCxnSpPr>
            <a:cxnSpLocks noChangeShapeType="1"/>
          </p:cNvCxnSpPr>
          <p:nvPr/>
        </p:nvCxnSpPr>
        <p:spPr bwMode="auto">
          <a:xfrm>
            <a:off x="2849563" y="3289443"/>
            <a:ext cx="3076575" cy="17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0977" name="TextBox 25"/>
          <p:cNvSpPr txBox="1">
            <a:spLocks noChangeArrowheads="1"/>
          </p:cNvSpPr>
          <p:nvPr/>
        </p:nvSpPr>
        <p:spPr bwMode="auto">
          <a:xfrm>
            <a:off x="3119438" y="4816618"/>
            <a:ext cx="25622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Freezing - Melting</a:t>
            </a:r>
          </a:p>
        </p:txBody>
      </p:sp>
      <p:sp>
        <p:nvSpPr>
          <p:cNvPr id="40978" name="TextBox 26"/>
          <p:cNvSpPr txBox="1">
            <a:spLocks noChangeArrowheads="1"/>
          </p:cNvSpPr>
          <p:nvPr/>
        </p:nvSpPr>
        <p:spPr bwMode="auto">
          <a:xfrm>
            <a:off x="5611813" y="3965718"/>
            <a:ext cx="1620837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Autoconversion Collection</a:t>
            </a:r>
          </a:p>
        </p:txBody>
      </p:sp>
      <p:sp>
        <p:nvSpPr>
          <p:cNvPr id="40979" name="TextBox 27"/>
          <p:cNvSpPr txBox="1">
            <a:spLocks noChangeArrowheads="1"/>
          </p:cNvSpPr>
          <p:nvPr/>
        </p:nvSpPr>
        <p:spPr bwMode="auto">
          <a:xfrm>
            <a:off x="1500188" y="3957780"/>
            <a:ext cx="1619250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Autoconversion Collection</a:t>
            </a:r>
          </a:p>
        </p:txBody>
      </p:sp>
      <p:sp>
        <p:nvSpPr>
          <p:cNvPr id="40980" name="TextBox 28"/>
          <p:cNvSpPr txBox="1">
            <a:spLocks noChangeArrowheads="1"/>
          </p:cNvSpPr>
          <p:nvPr/>
        </p:nvSpPr>
        <p:spPr bwMode="auto">
          <a:xfrm>
            <a:off x="3165475" y="3030680"/>
            <a:ext cx="2562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Freezing – Melting - Bergeron</a:t>
            </a:r>
          </a:p>
        </p:txBody>
      </p:sp>
      <p:sp>
        <p:nvSpPr>
          <p:cNvPr id="40981" name="TextBox 29"/>
          <p:cNvSpPr txBox="1">
            <a:spLocks noChangeArrowheads="1"/>
          </p:cNvSpPr>
          <p:nvPr/>
        </p:nvSpPr>
        <p:spPr bwMode="auto">
          <a:xfrm>
            <a:off x="4748213" y="2284555"/>
            <a:ext cx="1620837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Deposition Sublimation</a:t>
            </a:r>
          </a:p>
        </p:txBody>
      </p:sp>
      <p:sp>
        <p:nvSpPr>
          <p:cNvPr id="40982" name="TextBox 30"/>
          <p:cNvSpPr txBox="1">
            <a:spLocks noChangeArrowheads="1"/>
          </p:cNvSpPr>
          <p:nvPr/>
        </p:nvSpPr>
        <p:spPr bwMode="auto">
          <a:xfrm>
            <a:off x="2547938" y="2244868"/>
            <a:ext cx="1620837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Condensation Evaporation</a:t>
            </a:r>
          </a:p>
        </p:txBody>
      </p:sp>
      <p:cxnSp>
        <p:nvCxnSpPr>
          <p:cNvPr id="40983" name="Straight Connector 31"/>
          <p:cNvCxnSpPr>
            <a:cxnSpLocks noChangeShapeType="1"/>
          </p:cNvCxnSpPr>
          <p:nvPr/>
        </p:nvCxnSpPr>
        <p:spPr bwMode="auto">
          <a:xfrm>
            <a:off x="2859088" y="3681555"/>
            <a:ext cx="3063875" cy="9953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0984" name="TextBox 33"/>
          <p:cNvSpPr txBox="1">
            <a:spLocks noChangeArrowheads="1"/>
          </p:cNvSpPr>
          <p:nvPr/>
        </p:nvSpPr>
        <p:spPr bwMode="auto">
          <a:xfrm>
            <a:off x="3983038" y="4043505"/>
            <a:ext cx="906462" cy="277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Collection</a:t>
            </a:r>
          </a:p>
        </p:txBody>
      </p:sp>
      <p:cxnSp>
        <p:nvCxnSpPr>
          <p:cNvPr id="40985" name="Straight Connector 39"/>
          <p:cNvCxnSpPr>
            <a:cxnSpLocks noChangeShapeType="1"/>
            <a:stCxn id="40967" idx="1"/>
          </p:cNvCxnSpPr>
          <p:nvPr/>
        </p:nvCxnSpPr>
        <p:spPr bwMode="auto">
          <a:xfrm rot="10800000">
            <a:off x="1282700" y="1670193"/>
            <a:ext cx="2449513" cy="23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0986" name="Straight Connector 43"/>
          <p:cNvCxnSpPr>
            <a:cxnSpLocks noChangeShapeType="1"/>
          </p:cNvCxnSpPr>
          <p:nvPr/>
        </p:nvCxnSpPr>
        <p:spPr bwMode="auto">
          <a:xfrm rot="16200000" flipH="1">
            <a:off x="-421481" y="3360086"/>
            <a:ext cx="3422650" cy="142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0987" name="Straight Connector 45"/>
          <p:cNvCxnSpPr>
            <a:cxnSpLocks noChangeShapeType="1"/>
            <a:endCxn id="40966" idx="1"/>
          </p:cNvCxnSpPr>
          <p:nvPr/>
        </p:nvCxnSpPr>
        <p:spPr bwMode="auto">
          <a:xfrm>
            <a:off x="1296988" y="5077195"/>
            <a:ext cx="468312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0" name="TextBox 49"/>
          <p:cNvSpPr txBox="1"/>
          <p:nvPr/>
        </p:nvSpPr>
        <p:spPr>
          <a:xfrm>
            <a:off x="1002624" y="2765989"/>
            <a:ext cx="553998" cy="1243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vert270">
            <a:spAutoFit/>
          </a:bodyPr>
          <a:lstStyle/>
          <a:p>
            <a:pPr algn="ctr" eaLnBrk="0" hangingPunct="0">
              <a:defRPr/>
            </a:pPr>
            <a:r>
              <a:rPr lang="en-US" sz="1200" dirty="0">
                <a:latin typeface="+mn-lt"/>
                <a:ea typeface="+mn-ea"/>
                <a:cs typeface="+mn-cs"/>
              </a:rPr>
              <a:t>Condensation Evaporation</a:t>
            </a:r>
          </a:p>
        </p:txBody>
      </p:sp>
      <p:cxnSp>
        <p:nvCxnSpPr>
          <p:cNvPr id="40989" name="Straight Connector 50"/>
          <p:cNvCxnSpPr>
            <a:cxnSpLocks noChangeShapeType="1"/>
            <a:stCxn id="40967" idx="3"/>
          </p:cNvCxnSpPr>
          <p:nvPr/>
        </p:nvCxnSpPr>
        <p:spPr bwMode="auto">
          <a:xfrm>
            <a:off x="5014913" y="1694005"/>
            <a:ext cx="2397125" cy="206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0990" name="Straight Connector 51"/>
          <p:cNvCxnSpPr>
            <a:cxnSpLocks noChangeShapeType="1"/>
          </p:cNvCxnSpPr>
          <p:nvPr/>
        </p:nvCxnSpPr>
        <p:spPr bwMode="auto">
          <a:xfrm rot="16200000" flipH="1">
            <a:off x="5707063" y="3406918"/>
            <a:ext cx="3422650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0991" name="Straight Connector 52"/>
          <p:cNvCxnSpPr>
            <a:cxnSpLocks noChangeShapeType="1"/>
            <a:endCxn id="40964" idx="3"/>
          </p:cNvCxnSpPr>
          <p:nvPr/>
        </p:nvCxnSpPr>
        <p:spPr bwMode="auto">
          <a:xfrm rot="10800000">
            <a:off x="6962775" y="5107358"/>
            <a:ext cx="461963" cy="14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4" name="TextBox 53"/>
          <p:cNvSpPr txBox="1"/>
          <p:nvPr/>
        </p:nvSpPr>
        <p:spPr>
          <a:xfrm flipH="1" flipV="1">
            <a:off x="7130710" y="2811442"/>
            <a:ext cx="553998" cy="1243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vert270">
            <a:spAutoFit/>
          </a:bodyPr>
          <a:lstStyle/>
          <a:p>
            <a:pPr algn="ctr" eaLnBrk="0" hangingPunct="0">
              <a:defRPr/>
            </a:pPr>
            <a:r>
              <a:rPr lang="en-US" sz="1200" dirty="0">
                <a:latin typeface="+mn-lt"/>
                <a:ea typeface="+mn-ea"/>
                <a:cs typeface="+mn-cs"/>
              </a:rPr>
              <a:t>Deposition Sublimation</a:t>
            </a:r>
          </a:p>
        </p:txBody>
      </p:sp>
      <p:cxnSp>
        <p:nvCxnSpPr>
          <p:cNvPr id="35" name="Straight Connector 15"/>
          <p:cNvCxnSpPr>
            <a:cxnSpLocks noChangeShapeType="1"/>
          </p:cNvCxnSpPr>
          <p:nvPr/>
        </p:nvCxnSpPr>
        <p:spPr bwMode="auto">
          <a:xfrm>
            <a:off x="2341534" y="5505609"/>
            <a:ext cx="1415194" cy="47939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6" name="Straight Connector 17"/>
          <p:cNvCxnSpPr>
            <a:cxnSpLocks noChangeShapeType="1"/>
          </p:cNvCxnSpPr>
          <p:nvPr/>
        </p:nvCxnSpPr>
        <p:spPr bwMode="auto">
          <a:xfrm flipH="1">
            <a:off x="5151542" y="5523072"/>
            <a:ext cx="1289529" cy="46193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7" name="Rectangle 36"/>
          <p:cNvSpPr/>
          <p:nvPr/>
        </p:nvSpPr>
        <p:spPr>
          <a:xfrm>
            <a:off x="3110992" y="6076506"/>
            <a:ext cx="2515302" cy="476892"/>
          </a:xfrm>
          <a:prstGeom prst="rect">
            <a:avLst/>
          </a:prstGeom>
          <a:gradFill>
            <a:gsLst>
              <a:gs pos="0">
                <a:schemeClr val="accent3">
                  <a:lumMod val="50000"/>
                </a:schemeClr>
              </a:gs>
              <a:gs pos="49000">
                <a:schemeClr val="bg1"/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3"/>
          <p:cNvSpPr txBox="1">
            <a:spLocks noChangeArrowheads="1"/>
          </p:cNvSpPr>
          <p:nvPr/>
        </p:nvSpPr>
        <p:spPr bwMode="auto">
          <a:xfrm>
            <a:off x="3858175" y="5803859"/>
            <a:ext cx="1157236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smtClean="0">
                <a:latin typeface="Arial" charset="0"/>
              </a:rPr>
              <a:t>Sedimentation</a:t>
            </a:r>
            <a:endParaRPr lang="en-US" sz="1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45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0538" y="142875"/>
            <a:ext cx="6786563" cy="571500"/>
          </a:xfrm>
          <a:prstGeom prst="rect">
            <a:avLst/>
          </a:prstGeom>
        </p:spPr>
        <p:txBody>
          <a:bodyPr/>
          <a:lstStyle/>
          <a:p>
            <a:r>
              <a:rPr lang="en-GB" sz="3200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Microphysics Parametrization:</a:t>
            </a:r>
            <a:br>
              <a:rPr lang="en-GB" sz="3200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2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The radiative perspective</a:t>
            </a:r>
            <a:endParaRPr lang="en-GB" sz="3200" dirty="0">
              <a:solidFill>
                <a:srgbClr val="FF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5880100" y="2883043"/>
            <a:ext cx="1139825" cy="8318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48000">
                <a:srgbClr val="FFFBB0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800" b="1">
                <a:latin typeface="Arial" charset="0"/>
              </a:rPr>
              <a:t>Cloud ice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6140450" y="4834080"/>
            <a:ext cx="588963" cy="5524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48000">
                <a:srgbClr val="FFFBB0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endParaRPr lang="en-GB" sz="1000" b="1">
              <a:latin typeface="Arial" charset="0"/>
            </a:endParaRPr>
          </a:p>
          <a:p>
            <a:pPr algn="ctr"/>
            <a:r>
              <a:rPr lang="en-GB" sz="1000" b="1">
                <a:latin typeface="Arial" charset="0"/>
              </a:rPr>
              <a:t>Snow</a:t>
            </a:r>
          </a:p>
          <a:p>
            <a:pPr algn="ctr"/>
            <a:endParaRPr lang="en-GB" sz="1000" b="1">
              <a:latin typeface="Arial" charset="0"/>
            </a:endParaRP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1751013" y="2851293"/>
            <a:ext cx="1125537" cy="830262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48000">
                <a:srgbClr val="FFFBB0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800" b="1">
                <a:latin typeface="Arial" charset="0"/>
              </a:rPr>
              <a:t>Cloud water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2076450" y="4816618"/>
            <a:ext cx="484188" cy="5524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48000">
                <a:srgbClr val="FFFBB0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endParaRPr lang="en-GB" sz="1000" b="1">
              <a:latin typeface="Arial" charset="0"/>
            </a:endParaRPr>
          </a:p>
          <a:p>
            <a:pPr algn="ctr"/>
            <a:r>
              <a:rPr lang="en-GB" sz="1000" b="1">
                <a:latin typeface="Arial" charset="0"/>
              </a:rPr>
              <a:t>Rain</a:t>
            </a:r>
          </a:p>
          <a:p>
            <a:pPr algn="ctr"/>
            <a:endParaRPr lang="en-GB" sz="1000" b="1">
              <a:latin typeface="Arial" charset="0"/>
            </a:endParaRP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3732213" y="1278080"/>
            <a:ext cx="1282700" cy="830263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48000">
                <a:srgbClr val="FFFBB0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800" b="1">
                <a:latin typeface="Arial" charset="0"/>
              </a:rPr>
              <a:t>Water vapour</a:t>
            </a:r>
          </a:p>
        </p:txBody>
      </p:sp>
      <p:sp>
        <p:nvSpPr>
          <p:cNvPr id="41992" name="Line 8"/>
          <p:cNvSpPr>
            <a:spLocks noChangeShapeType="1"/>
          </p:cNvSpPr>
          <p:nvPr/>
        </p:nvSpPr>
        <p:spPr bwMode="auto">
          <a:xfrm flipV="1">
            <a:off x="2844800" y="2111518"/>
            <a:ext cx="938213" cy="738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3" name="Line 9"/>
          <p:cNvSpPr>
            <a:spLocks noChangeShapeType="1"/>
          </p:cNvSpPr>
          <p:nvPr/>
        </p:nvSpPr>
        <p:spPr bwMode="auto">
          <a:xfrm>
            <a:off x="4986338" y="2111518"/>
            <a:ext cx="949325" cy="792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4" name="Line 10"/>
          <p:cNvSpPr>
            <a:spLocks noChangeShapeType="1"/>
          </p:cNvSpPr>
          <p:nvPr/>
        </p:nvSpPr>
        <p:spPr bwMode="auto">
          <a:xfrm>
            <a:off x="6435725" y="3719655"/>
            <a:ext cx="0" cy="958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5" name="Line 11"/>
          <p:cNvSpPr>
            <a:spLocks noChangeShapeType="1"/>
          </p:cNvSpPr>
          <p:nvPr/>
        </p:nvSpPr>
        <p:spPr bwMode="auto">
          <a:xfrm>
            <a:off x="2317750" y="3710130"/>
            <a:ext cx="0" cy="958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41996" name="Straight Connector 13"/>
          <p:cNvCxnSpPr>
            <a:cxnSpLocks noChangeShapeType="1"/>
            <a:stCxn id="41990" idx="3"/>
            <a:endCxn id="41988" idx="1"/>
          </p:cNvCxnSpPr>
          <p:nvPr/>
        </p:nvCxnSpPr>
        <p:spPr bwMode="auto">
          <a:xfrm>
            <a:off x="2560638" y="5092843"/>
            <a:ext cx="3579812" cy="17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1999" name="Straight Connector 20"/>
          <p:cNvCxnSpPr>
            <a:cxnSpLocks noChangeShapeType="1"/>
          </p:cNvCxnSpPr>
          <p:nvPr/>
        </p:nvCxnSpPr>
        <p:spPr bwMode="auto">
          <a:xfrm>
            <a:off x="2849563" y="3289443"/>
            <a:ext cx="3076575" cy="17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2001" name="TextBox 25"/>
          <p:cNvSpPr txBox="1">
            <a:spLocks noChangeArrowheads="1"/>
          </p:cNvSpPr>
          <p:nvPr/>
        </p:nvSpPr>
        <p:spPr bwMode="auto">
          <a:xfrm>
            <a:off x="3119438" y="4816618"/>
            <a:ext cx="25622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Freezing - Melting</a:t>
            </a:r>
          </a:p>
        </p:txBody>
      </p:sp>
      <p:sp>
        <p:nvSpPr>
          <p:cNvPr id="42002" name="TextBox 26"/>
          <p:cNvSpPr txBox="1">
            <a:spLocks noChangeArrowheads="1"/>
          </p:cNvSpPr>
          <p:nvPr/>
        </p:nvSpPr>
        <p:spPr bwMode="auto">
          <a:xfrm>
            <a:off x="5611813" y="3965718"/>
            <a:ext cx="1620837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Autoconversion Collection</a:t>
            </a:r>
          </a:p>
        </p:txBody>
      </p:sp>
      <p:sp>
        <p:nvSpPr>
          <p:cNvPr id="42003" name="TextBox 27"/>
          <p:cNvSpPr txBox="1">
            <a:spLocks noChangeArrowheads="1"/>
          </p:cNvSpPr>
          <p:nvPr/>
        </p:nvSpPr>
        <p:spPr bwMode="auto">
          <a:xfrm>
            <a:off x="1500188" y="3957780"/>
            <a:ext cx="1619250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Autoconversion Collection</a:t>
            </a:r>
          </a:p>
        </p:txBody>
      </p:sp>
      <p:sp>
        <p:nvSpPr>
          <p:cNvPr id="42004" name="TextBox 28"/>
          <p:cNvSpPr txBox="1">
            <a:spLocks noChangeArrowheads="1"/>
          </p:cNvSpPr>
          <p:nvPr/>
        </p:nvSpPr>
        <p:spPr bwMode="auto">
          <a:xfrm>
            <a:off x="3165475" y="3030680"/>
            <a:ext cx="2562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Freezing – Melting - Bergeron</a:t>
            </a:r>
          </a:p>
        </p:txBody>
      </p:sp>
      <p:sp>
        <p:nvSpPr>
          <p:cNvPr id="42005" name="TextBox 29"/>
          <p:cNvSpPr txBox="1">
            <a:spLocks noChangeArrowheads="1"/>
          </p:cNvSpPr>
          <p:nvPr/>
        </p:nvSpPr>
        <p:spPr bwMode="auto">
          <a:xfrm>
            <a:off x="4748213" y="2284555"/>
            <a:ext cx="1620837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Deposition Sublimation</a:t>
            </a:r>
          </a:p>
        </p:txBody>
      </p:sp>
      <p:sp>
        <p:nvSpPr>
          <p:cNvPr id="42006" name="TextBox 30"/>
          <p:cNvSpPr txBox="1">
            <a:spLocks noChangeArrowheads="1"/>
          </p:cNvSpPr>
          <p:nvPr/>
        </p:nvSpPr>
        <p:spPr bwMode="auto">
          <a:xfrm>
            <a:off x="2547938" y="2244868"/>
            <a:ext cx="1620837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Condensation Evaporation</a:t>
            </a:r>
          </a:p>
        </p:txBody>
      </p:sp>
      <p:cxnSp>
        <p:nvCxnSpPr>
          <p:cNvPr id="42007" name="Straight Connector 31"/>
          <p:cNvCxnSpPr>
            <a:cxnSpLocks noChangeShapeType="1"/>
          </p:cNvCxnSpPr>
          <p:nvPr/>
        </p:nvCxnSpPr>
        <p:spPr bwMode="auto">
          <a:xfrm>
            <a:off x="2859088" y="3681555"/>
            <a:ext cx="3063875" cy="9953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2008" name="TextBox 33"/>
          <p:cNvSpPr txBox="1">
            <a:spLocks noChangeArrowheads="1"/>
          </p:cNvSpPr>
          <p:nvPr/>
        </p:nvSpPr>
        <p:spPr bwMode="auto">
          <a:xfrm>
            <a:off x="3983038" y="4043505"/>
            <a:ext cx="906462" cy="277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Collection</a:t>
            </a:r>
          </a:p>
        </p:txBody>
      </p:sp>
      <p:cxnSp>
        <p:nvCxnSpPr>
          <p:cNvPr id="42009" name="Straight Connector 39"/>
          <p:cNvCxnSpPr>
            <a:cxnSpLocks noChangeShapeType="1"/>
            <a:stCxn id="41991" idx="1"/>
          </p:cNvCxnSpPr>
          <p:nvPr/>
        </p:nvCxnSpPr>
        <p:spPr bwMode="auto">
          <a:xfrm rot="10800000">
            <a:off x="1282700" y="1670193"/>
            <a:ext cx="2449513" cy="23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2010" name="Straight Connector 43"/>
          <p:cNvCxnSpPr>
            <a:cxnSpLocks noChangeShapeType="1"/>
          </p:cNvCxnSpPr>
          <p:nvPr/>
        </p:nvCxnSpPr>
        <p:spPr bwMode="auto">
          <a:xfrm rot="16200000" flipH="1">
            <a:off x="-421481" y="3360086"/>
            <a:ext cx="3422650" cy="142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2011" name="Straight Connector 45"/>
          <p:cNvCxnSpPr>
            <a:cxnSpLocks noChangeShapeType="1"/>
            <a:endCxn id="41990" idx="1"/>
          </p:cNvCxnSpPr>
          <p:nvPr/>
        </p:nvCxnSpPr>
        <p:spPr bwMode="auto">
          <a:xfrm>
            <a:off x="1338263" y="5076968"/>
            <a:ext cx="738187" cy="15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0" name="TextBox 49"/>
          <p:cNvSpPr txBox="1"/>
          <p:nvPr/>
        </p:nvSpPr>
        <p:spPr>
          <a:xfrm>
            <a:off x="1002624" y="2765989"/>
            <a:ext cx="553998" cy="1243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vert270">
            <a:spAutoFit/>
          </a:bodyPr>
          <a:lstStyle/>
          <a:p>
            <a:pPr algn="ctr" eaLnBrk="0" hangingPunct="0">
              <a:defRPr/>
            </a:pPr>
            <a:r>
              <a:rPr lang="en-US" sz="1200" dirty="0">
                <a:latin typeface="+mn-lt"/>
                <a:ea typeface="+mn-ea"/>
                <a:cs typeface="+mn-cs"/>
              </a:rPr>
              <a:t>Condensation Evaporation</a:t>
            </a:r>
          </a:p>
        </p:txBody>
      </p:sp>
      <p:cxnSp>
        <p:nvCxnSpPr>
          <p:cNvPr id="42013" name="Straight Connector 50"/>
          <p:cNvCxnSpPr>
            <a:cxnSpLocks noChangeShapeType="1"/>
            <a:stCxn id="41991" idx="3"/>
          </p:cNvCxnSpPr>
          <p:nvPr/>
        </p:nvCxnSpPr>
        <p:spPr bwMode="auto">
          <a:xfrm>
            <a:off x="5014913" y="1694005"/>
            <a:ext cx="2397125" cy="206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2014" name="Straight Connector 51"/>
          <p:cNvCxnSpPr>
            <a:cxnSpLocks noChangeShapeType="1"/>
          </p:cNvCxnSpPr>
          <p:nvPr/>
        </p:nvCxnSpPr>
        <p:spPr bwMode="auto">
          <a:xfrm rot="16200000" flipH="1">
            <a:off x="5707063" y="3406918"/>
            <a:ext cx="3422650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2015" name="Straight Connector 52"/>
          <p:cNvCxnSpPr>
            <a:cxnSpLocks noChangeShapeType="1"/>
            <a:endCxn id="41988" idx="3"/>
          </p:cNvCxnSpPr>
          <p:nvPr/>
        </p:nvCxnSpPr>
        <p:spPr bwMode="auto">
          <a:xfrm rot="10800000" flipV="1">
            <a:off x="6729413" y="5089668"/>
            <a:ext cx="674687" cy="206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4" name="TextBox 53"/>
          <p:cNvSpPr txBox="1"/>
          <p:nvPr/>
        </p:nvSpPr>
        <p:spPr>
          <a:xfrm flipH="1" flipV="1">
            <a:off x="7130710" y="2811442"/>
            <a:ext cx="553998" cy="1243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vert270">
            <a:spAutoFit/>
          </a:bodyPr>
          <a:lstStyle/>
          <a:p>
            <a:pPr algn="ctr" eaLnBrk="0" hangingPunct="0">
              <a:defRPr/>
            </a:pPr>
            <a:r>
              <a:rPr lang="en-US" sz="1200" dirty="0">
                <a:latin typeface="+mn-lt"/>
                <a:ea typeface="+mn-ea"/>
                <a:cs typeface="+mn-cs"/>
              </a:rPr>
              <a:t>Deposition Sublimation</a:t>
            </a:r>
          </a:p>
        </p:txBody>
      </p:sp>
      <p:cxnSp>
        <p:nvCxnSpPr>
          <p:cNvPr id="33" name="Straight Connector 15"/>
          <p:cNvCxnSpPr>
            <a:cxnSpLocks noChangeShapeType="1"/>
            <a:stCxn id="41990" idx="2"/>
          </p:cNvCxnSpPr>
          <p:nvPr/>
        </p:nvCxnSpPr>
        <p:spPr bwMode="auto">
          <a:xfrm>
            <a:off x="2318544" y="5369068"/>
            <a:ext cx="1413669" cy="60395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4" name="Straight Connector 17"/>
          <p:cNvCxnSpPr>
            <a:cxnSpLocks noChangeShapeType="1"/>
            <a:stCxn id="41988" idx="2"/>
          </p:cNvCxnSpPr>
          <p:nvPr/>
        </p:nvCxnSpPr>
        <p:spPr bwMode="auto">
          <a:xfrm flipH="1">
            <a:off x="5103628" y="5386530"/>
            <a:ext cx="1331304" cy="58649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5" name="Rectangle 34"/>
          <p:cNvSpPr/>
          <p:nvPr/>
        </p:nvSpPr>
        <p:spPr>
          <a:xfrm>
            <a:off x="3099012" y="6064524"/>
            <a:ext cx="2515302" cy="476892"/>
          </a:xfrm>
          <a:prstGeom prst="rect">
            <a:avLst/>
          </a:prstGeom>
          <a:gradFill>
            <a:gsLst>
              <a:gs pos="0">
                <a:schemeClr val="accent3">
                  <a:lumMod val="50000"/>
                </a:schemeClr>
              </a:gs>
              <a:gs pos="49000">
                <a:schemeClr val="bg1"/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3"/>
          <p:cNvSpPr txBox="1">
            <a:spLocks noChangeArrowheads="1"/>
          </p:cNvSpPr>
          <p:nvPr/>
        </p:nvSpPr>
        <p:spPr bwMode="auto">
          <a:xfrm>
            <a:off x="3846195" y="5791877"/>
            <a:ext cx="1157236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smtClean="0">
                <a:latin typeface="Arial" charset="0"/>
              </a:rPr>
              <a:t>Sedimentation</a:t>
            </a:r>
            <a:endParaRPr lang="en-US" sz="1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410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7759700" y="215900"/>
            <a:ext cx="1358900" cy="1295400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90500" y="876300"/>
            <a:ext cx="1117600" cy="584200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AFE8B0-6E88-4CCA-A5E9-58185B105813}" type="slidenum">
              <a:rPr lang="en-GB"/>
              <a:pPr/>
              <a:t>2</a:t>
            </a:fld>
            <a:endParaRPr lang="en-GB"/>
          </a:p>
        </p:txBody>
      </p:sp>
      <p:pic>
        <p:nvPicPr>
          <p:cNvPr id="20483" name="Picture 2" descr="apoll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7463"/>
            <a:ext cx="6840537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84450" y="715417"/>
            <a:ext cx="3987800" cy="2523768"/>
          </a:xfrm>
          <a:prstGeom prst="rect">
            <a:avLst/>
          </a:prstGeom>
          <a:solidFill>
            <a:schemeClr val="accent6">
              <a:lumMod val="50000"/>
              <a:alpha val="50196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Where is the water?</a:t>
            </a:r>
          </a:p>
          <a:p>
            <a:pPr marL="266700">
              <a:tabLst>
                <a:tab pos="1701800" algn="l"/>
              </a:tabLst>
            </a:pPr>
            <a:r>
              <a:rPr lang="en-GB" sz="2400" dirty="0">
                <a:solidFill>
                  <a:schemeClr val="bg1"/>
                </a:solidFill>
              </a:rPr>
              <a:t>97% 	Ocean</a:t>
            </a:r>
          </a:p>
          <a:p>
            <a:pPr marL="266700">
              <a:tabLst>
                <a:tab pos="1701800" algn="l"/>
              </a:tabLst>
            </a:pPr>
            <a:r>
              <a:rPr lang="en-GB" sz="2400" dirty="0">
                <a:solidFill>
                  <a:schemeClr val="bg1"/>
                </a:solidFill>
              </a:rPr>
              <a:t>2% 	Ice Caps</a:t>
            </a:r>
          </a:p>
          <a:p>
            <a:pPr marL="266700">
              <a:tabLst>
                <a:tab pos="1701800" algn="l"/>
              </a:tabLst>
            </a:pPr>
            <a:r>
              <a:rPr lang="en-GB" sz="2400" dirty="0">
                <a:solidFill>
                  <a:schemeClr val="bg1"/>
                </a:solidFill>
              </a:rPr>
              <a:t>~1% 	Lakes/Rivers</a:t>
            </a:r>
          </a:p>
          <a:p>
            <a:pPr>
              <a:spcBef>
                <a:spcPts val="0"/>
              </a:spcBef>
              <a:tabLst>
                <a:tab pos="1701800" algn="l"/>
              </a:tabLst>
            </a:pPr>
            <a:r>
              <a:rPr lang="en-GB" sz="2400" dirty="0">
                <a:solidFill>
                  <a:schemeClr val="bg1"/>
                </a:solidFill>
              </a:rPr>
              <a:t>0.001%	Atmosphere</a:t>
            </a:r>
            <a:r>
              <a:rPr lang="en-GB" sz="1400" dirty="0">
                <a:solidFill>
                  <a:schemeClr val="bg1"/>
                </a:solidFill>
              </a:rPr>
              <a:t>	(13,000 km</a:t>
            </a:r>
            <a:r>
              <a:rPr lang="en-GB" sz="1400" baseline="30000" dirty="0">
                <a:solidFill>
                  <a:schemeClr val="bg1"/>
                </a:solidFill>
              </a:rPr>
              <a:t>3</a:t>
            </a:r>
            <a:r>
              <a:rPr lang="en-GB" sz="1400" dirty="0">
                <a:solidFill>
                  <a:schemeClr val="bg1"/>
                </a:solidFill>
              </a:rPr>
              <a:t>, 2.5cm </a:t>
            </a:r>
            <a:r>
              <a:rPr lang="en-GB" sz="1400" dirty="0" smtClean="0">
                <a:solidFill>
                  <a:schemeClr val="bg1"/>
                </a:solidFill>
              </a:rPr>
              <a:t>depth)</a:t>
            </a:r>
          </a:p>
          <a:p>
            <a:pPr>
              <a:spcBef>
                <a:spcPts val="0"/>
              </a:spcBef>
              <a:tabLst>
                <a:tab pos="1701800" algn="l"/>
              </a:tabLst>
            </a:pPr>
            <a:r>
              <a:rPr lang="en-GB" sz="2400" dirty="0" smtClean="0">
                <a:solidFill>
                  <a:schemeClr val="bg1"/>
                </a:solidFill>
              </a:rPr>
              <a:t>0.00001</a:t>
            </a:r>
            <a:r>
              <a:rPr lang="en-GB" sz="2400" dirty="0">
                <a:solidFill>
                  <a:schemeClr val="bg1"/>
                </a:solidFill>
              </a:rPr>
              <a:t>%	</a:t>
            </a:r>
            <a:r>
              <a:rPr lang="en-GB" sz="2400" dirty="0" smtClean="0">
                <a:solidFill>
                  <a:schemeClr val="bg1"/>
                </a:solidFill>
              </a:rPr>
              <a:t>Clouds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03863" y="4431942"/>
            <a:ext cx="3835400" cy="1569660"/>
          </a:xfrm>
          <a:prstGeom prst="rect">
            <a:avLst/>
          </a:prstGeom>
          <a:solidFill>
            <a:schemeClr val="accent6">
              <a:lumMod val="50000"/>
              <a:alpha val="50196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Global precipitation</a:t>
            </a:r>
          </a:p>
          <a:p>
            <a:pPr marL="355600"/>
            <a:r>
              <a:rPr lang="en-GB" sz="2400" dirty="0">
                <a:solidFill>
                  <a:schemeClr val="bg1"/>
                </a:solidFill>
              </a:rPr>
              <a:t>500,000 km</a:t>
            </a:r>
            <a:r>
              <a:rPr lang="en-GB" sz="2400" baseline="30000" dirty="0">
                <a:solidFill>
                  <a:schemeClr val="bg1"/>
                </a:solidFill>
              </a:rPr>
              <a:t>3</a:t>
            </a:r>
            <a:r>
              <a:rPr lang="en-GB" sz="2400" dirty="0">
                <a:solidFill>
                  <a:schemeClr val="bg1"/>
                </a:solidFill>
              </a:rPr>
              <a:t> per year </a:t>
            </a:r>
          </a:p>
          <a:p>
            <a:pPr marL="355600"/>
            <a:r>
              <a:rPr lang="en-GB" sz="2400" dirty="0">
                <a:solidFill>
                  <a:schemeClr val="bg1"/>
                </a:solidFill>
              </a:rPr>
              <a:t>≈ 1 m/year</a:t>
            </a:r>
          </a:p>
          <a:p>
            <a:pPr marL="355600"/>
            <a:r>
              <a:rPr lang="en-GB" sz="2400" dirty="0">
                <a:solidFill>
                  <a:schemeClr val="bg1"/>
                </a:solidFill>
              </a:rPr>
              <a:t>≈ 3 mm/day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0538" y="142875"/>
            <a:ext cx="6786563" cy="571500"/>
          </a:xfrm>
          <a:prstGeom prst="rect">
            <a:avLst/>
          </a:prstGeom>
        </p:spPr>
        <p:txBody>
          <a:bodyPr/>
          <a:lstStyle/>
          <a:p>
            <a:r>
              <a:rPr lang="en-GB" sz="3200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Microphysics Parametrization:</a:t>
            </a:r>
            <a:br>
              <a:rPr lang="en-GB" sz="3200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2000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The </a:t>
            </a:r>
            <a:r>
              <a:rPr lang="ja-JP" altLang="en-GB" sz="2000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GB" sz="2000" dirty="0" err="1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diabatic</a:t>
            </a:r>
            <a:r>
              <a:rPr lang="en-GB" sz="2000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 process</a:t>
            </a:r>
            <a:r>
              <a:rPr lang="ja-JP" altLang="en-GB" sz="2000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GB" sz="2000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 perspective</a:t>
            </a:r>
            <a:endParaRPr lang="en-GB" sz="3200" dirty="0">
              <a:solidFill>
                <a:srgbClr val="1F497D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6167325" y="2883043"/>
            <a:ext cx="693738" cy="530225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CCFFCC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400">
                <a:latin typeface="Arial" charset="0"/>
              </a:rPr>
              <a:t>Cloud ice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6181613" y="4986480"/>
            <a:ext cx="679450" cy="31750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CCFFCC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400">
                <a:latin typeface="Arial" charset="0"/>
              </a:rPr>
              <a:t>Snow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2038238" y="2851293"/>
            <a:ext cx="676275" cy="523875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CCFFCC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400">
                <a:latin typeface="Arial" charset="0"/>
              </a:rPr>
              <a:t>Cloud water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2063638" y="4999180"/>
            <a:ext cx="635000" cy="307975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CCFFCC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400">
                <a:latin typeface="Arial" charset="0"/>
              </a:rPr>
              <a:t>Rain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4025788" y="1278080"/>
            <a:ext cx="774700" cy="523875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CCFFCC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400">
                <a:latin typeface="Arial" charset="0"/>
              </a:rPr>
              <a:t>Water vapour</a:t>
            </a:r>
          </a:p>
        </p:txBody>
      </p:sp>
      <p:sp>
        <p:nvSpPr>
          <p:cNvPr id="43016" name="Line 8"/>
          <p:cNvSpPr>
            <a:spLocks noChangeShapeType="1"/>
          </p:cNvSpPr>
          <p:nvPr/>
        </p:nvSpPr>
        <p:spPr bwMode="auto">
          <a:xfrm flipV="1">
            <a:off x="2714513" y="1792430"/>
            <a:ext cx="1309687" cy="10620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7" name="Line 9"/>
          <p:cNvSpPr>
            <a:spLocks noChangeShapeType="1"/>
          </p:cNvSpPr>
          <p:nvPr/>
        </p:nvSpPr>
        <p:spPr bwMode="auto">
          <a:xfrm>
            <a:off x="4800488" y="1792430"/>
            <a:ext cx="1374775" cy="1111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8" name="Line 10"/>
          <p:cNvSpPr>
            <a:spLocks noChangeShapeType="1"/>
          </p:cNvSpPr>
          <p:nvPr/>
        </p:nvSpPr>
        <p:spPr bwMode="auto">
          <a:xfrm>
            <a:off x="6495938" y="3406918"/>
            <a:ext cx="46037" cy="1577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9" name="Line 11"/>
          <p:cNvSpPr>
            <a:spLocks noChangeShapeType="1"/>
          </p:cNvSpPr>
          <p:nvPr/>
        </p:nvSpPr>
        <p:spPr bwMode="auto">
          <a:xfrm flipH="1">
            <a:off x="2350975" y="3381518"/>
            <a:ext cx="46038" cy="1643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43020" name="Straight Connector 13"/>
          <p:cNvCxnSpPr>
            <a:cxnSpLocks noChangeShapeType="1"/>
            <a:stCxn id="43014" idx="3"/>
            <a:endCxn id="43012" idx="1"/>
          </p:cNvCxnSpPr>
          <p:nvPr/>
        </p:nvCxnSpPr>
        <p:spPr bwMode="auto">
          <a:xfrm flipV="1">
            <a:off x="2698638" y="5145230"/>
            <a:ext cx="3482975" cy="79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3023" name="Straight Connector 20"/>
          <p:cNvCxnSpPr>
            <a:cxnSpLocks noChangeShapeType="1"/>
          </p:cNvCxnSpPr>
          <p:nvPr/>
        </p:nvCxnSpPr>
        <p:spPr bwMode="auto">
          <a:xfrm>
            <a:off x="2712925" y="3233880"/>
            <a:ext cx="3452813" cy="206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3025" name="TextBox 26"/>
          <p:cNvSpPr txBox="1">
            <a:spLocks noChangeArrowheads="1"/>
          </p:cNvSpPr>
          <p:nvPr/>
        </p:nvSpPr>
        <p:spPr bwMode="auto">
          <a:xfrm>
            <a:off x="5718063" y="3965718"/>
            <a:ext cx="1620837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Autoconversion Collection</a:t>
            </a:r>
          </a:p>
        </p:txBody>
      </p:sp>
      <p:sp>
        <p:nvSpPr>
          <p:cNvPr id="43026" name="TextBox 27"/>
          <p:cNvSpPr txBox="1">
            <a:spLocks noChangeArrowheads="1"/>
          </p:cNvSpPr>
          <p:nvPr/>
        </p:nvSpPr>
        <p:spPr bwMode="auto">
          <a:xfrm>
            <a:off x="1579450" y="3957780"/>
            <a:ext cx="1619250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Autoconversion Collection</a:t>
            </a:r>
          </a:p>
        </p:txBody>
      </p:sp>
      <p:cxnSp>
        <p:nvCxnSpPr>
          <p:cNvPr id="43027" name="Straight Connector 31"/>
          <p:cNvCxnSpPr>
            <a:cxnSpLocks noChangeShapeType="1"/>
          </p:cNvCxnSpPr>
          <p:nvPr/>
        </p:nvCxnSpPr>
        <p:spPr bwMode="auto">
          <a:xfrm>
            <a:off x="2714513" y="3373580"/>
            <a:ext cx="3446462" cy="1619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3028" name="TextBox 33"/>
          <p:cNvSpPr txBox="1">
            <a:spLocks noChangeArrowheads="1"/>
          </p:cNvSpPr>
          <p:nvPr/>
        </p:nvSpPr>
        <p:spPr bwMode="auto">
          <a:xfrm>
            <a:off x="4106750" y="4043505"/>
            <a:ext cx="906463" cy="277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Arial" charset="0"/>
              </a:rPr>
              <a:t>Collection</a:t>
            </a:r>
          </a:p>
        </p:txBody>
      </p:sp>
      <p:cxnSp>
        <p:nvCxnSpPr>
          <p:cNvPr id="43029" name="Straight Connector 39"/>
          <p:cNvCxnSpPr>
            <a:cxnSpLocks noChangeShapeType="1"/>
            <a:stCxn id="43015" idx="1"/>
          </p:cNvCxnSpPr>
          <p:nvPr/>
        </p:nvCxnSpPr>
        <p:spPr bwMode="auto">
          <a:xfrm rot="10800000" flipV="1">
            <a:off x="1315925" y="1540018"/>
            <a:ext cx="2709863" cy="6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3030" name="Straight Connector 43"/>
          <p:cNvCxnSpPr>
            <a:cxnSpLocks noChangeShapeType="1"/>
          </p:cNvCxnSpPr>
          <p:nvPr/>
        </p:nvCxnSpPr>
        <p:spPr bwMode="auto">
          <a:xfrm rot="16200000" flipH="1">
            <a:off x="-478744" y="3328337"/>
            <a:ext cx="3614737" cy="25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3031" name="Straight Connector 45"/>
          <p:cNvCxnSpPr>
            <a:cxnSpLocks noChangeShapeType="1"/>
          </p:cNvCxnSpPr>
          <p:nvPr/>
        </p:nvCxnSpPr>
        <p:spPr bwMode="auto">
          <a:xfrm flipV="1">
            <a:off x="1328625" y="5153168"/>
            <a:ext cx="747713" cy="79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3032" name="Straight Connector 50"/>
          <p:cNvCxnSpPr>
            <a:cxnSpLocks noChangeShapeType="1"/>
            <a:stCxn id="43015" idx="3"/>
          </p:cNvCxnSpPr>
          <p:nvPr/>
        </p:nvCxnSpPr>
        <p:spPr bwMode="auto">
          <a:xfrm flipV="1">
            <a:off x="4800488" y="1533668"/>
            <a:ext cx="2851150" cy="6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3033" name="Straight Connector 51"/>
          <p:cNvCxnSpPr>
            <a:cxnSpLocks noChangeShapeType="1"/>
          </p:cNvCxnSpPr>
          <p:nvPr/>
        </p:nvCxnSpPr>
        <p:spPr bwMode="auto">
          <a:xfrm rot="5400000">
            <a:off x="5856969" y="3341037"/>
            <a:ext cx="36147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3034" name="Straight Connector 52"/>
          <p:cNvCxnSpPr>
            <a:cxnSpLocks noChangeShapeType="1"/>
            <a:endCxn id="43012" idx="3"/>
          </p:cNvCxnSpPr>
          <p:nvPr/>
        </p:nvCxnSpPr>
        <p:spPr bwMode="auto">
          <a:xfrm rot="10800000">
            <a:off x="6861063" y="5145230"/>
            <a:ext cx="881062" cy="3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3035" name="Text Box 12"/>
          <p:cNvSpPr txBox="1">
            <a:spLocks noChangeArrowheads="1"/>
          </p:cNvSpPr>
          <p:nvPr/>
        </p:nvSpPr>
        <p:spPr bwMode="auto">
          <a:xfrm>
            <a:off x="2298588" y="1936893"/>
            <a:ext cx="1885950" cy="369887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50000">
                <a:srgbClr val="FF9999"/>
              </a:gs>
              <a:gs pos="99001">
                <a:srgbClr val="FF0000"/>
              </a:gs>
              <a:gs pos="100000">
                <a:srgbClr val="FF0000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800" b="1">
                <a:latin typeface="Arial" charset="0"/>
              </a:rPr>
              <a:t>Condensation</a:t>
            </a:r>
          </a:p>
        </p:txBody>
      </p:sp>
      <p:sp>
        <p:nvSpPr>
          <p:cNvPr id="129064" name="Text Box 14"/>
          <p:cNvSpPr txBox="1">
            <a:spLocks noChangeArrowheads="1"/>
          </p:cNvSpPr>
          <p:nvPr/>
        </p:nvSpPr>
        <p:spPr bwMode="auto">
          <a:xfrm>
            <a:off x="2301763" y="2317893"/>
            <a:ext cx="1885950" cy="369887"/>
          </a:xfrm>
          <a:prstGeom prst="rect">
            <a:avLst/>
          </a:prstGeom>
          <a:gradFill rotWithShape="1">
            <a:gsLst>
              <a:gs pos="0">
                <a:schemeClr val="accent1">
                  <a:lumMod val="75000"/>
                </a:schemeClr>
              </a:gs>
              <a:gs pos="50000">
                <a:srgbClr val="CCECFF"/>
              </a:gs>
              <a:gs pos="100000">
                <a:srgbClr val="3366FF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GB" sz="1800" b="1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Evaporation</a:t>
            </a:r>
          </a:p>
        </p:txBody>
      </p:sp>
      <p:sp>
        <p:nvSpPr>
          <p:cNvPr id="43037" name="Text Box 12"/>
          <p:cNvSpPr txBox="1">
            <a:spLocks noChangeArrowheads="1"/>
          </p:cNvSpPr>
          <p:nvPr/>
        </p:nvSpPr>
        <p:spPr bwMode="auto">
          <a:xfrm>
            <a:off x="4717938" y="1946418"/>
            <a:ext cx="1887537" cy="369887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50000">
                <a:srgbClr val="FF9999"/>
              </a:gs>
              <a:gs pos="99001">
                <a:srgbClr val="FF0000"/>
              </a:gs>
              <a:gs pos="100000">
                <a:srgbClr val="FF0000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800" b="1">
                <a:latin typeface="Arial" charset="0"/>
              </a:rPr>
              <a:t>Deposition</a:t>
            </a:r>
          </a:p>
        </p:txBody>
      </p:sp>
      <p:sp>
        <p:nvSpPr>
          <p:cNvPr id="129062" name="Text Box 14"/>
          <p:cNvSpPr txBox="1">
            <a:spLocks noChangeArrowheads="1"/>
          </p:cNvSpPr>
          <p:nvPr/>
        </p:nvSpPr>
        <p:spPr bwMode="auto">
          <a:xfrm>
            <a:off x="4721113" y="2327418"/>
            <a:ext cx="1887537" cy="369887"/>
          </a:xfrm>
          <a:prstGeom prst="rect">
            <a:avLst/>
          </a:prstGeom>
          <a:gradFill rotWithShape="1">
            <a:gsLst>
              <a:gs pos="0">
                <a:schemeClr val="accent1">
                  <a:lumMod val="75000"/>
                </a:schemeClr>
              </a:gs>
              <a:gs pos="50000">
                <a:srgbClr val="CCECFF"/>
              </a:gs>
              <a:gs pos="100000">
                <a:srgbClr val="3366FF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GB" sz="1800" b="1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Sublimation</a:t>
            </a:r>
          </a:p>
        </p:txBody>
      </p:sp>
      <p:sp>
        <p:nvSpPr>
          <p:cNvPr id="43039" name="Text Box 12"/>
          <p:cNvSpPr txBox="1">
            <a:spLocks noChangeArrowheads="1"/>
          </p:cNvSpPr>
          <p:nvPr/>
        </p:nvSpPr>
        <p:spPr bwMode="auto">
          <a:xfrm>
            <a:off x="3520963" y="2860818"/>
            <a:ext cx="1885950" cy="369887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50000">
                <a:srgbClr val="FF9999"/>
              </a:gs>
              <a:gs pos="99001">
                <a:srgbClr val="FF0000"/>
              </a:gs>
              <a:gs pos="100000">
                <a:srgbClr val="FF0000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800" b="1">
                <a:latin typeface="Arial" charset="0"/>
              </a:rPr>
              <a:t>Freezing</a:t>
            </a:r>
          </a:p>
        </p:txBody>
      </p:sp>
      <p:sp>
        <p:nvSpPr>
          <p:cNvPr id="129060" name="Text Box 14"/>
          <p:cNvSpPr txBox="1">
            <a:spLocks noChangeArrowheads="1"/>
          </p:cNvSpPr>
          <p:nvPr/>
        </p:nvSpPr>
        <p:spPr bwMode="auto">
          <a:xfrm>
            <a:off x="3524138" y="3241818"/>
            <a:ext cx="1885950" cy="369887"/>
          </a:xfrm>
          <a:prstGeom prst="rect">
            <a:avLst/>
          </a:prstGeom>
          <a:gradFill rotWithShape="1">
            <a:gsLst>
              <a:gs pos="0">
                <a:schemeClr val="accent1">
                  <a:lumMod val="75000"/>
                </a:schemeClr>
              </a:gs>
              <a:gs pos="50000">
                <a:srgbClr val="CCECFF"/>
              </a:gs>
              <a:gs pos="100000">
                <a:srgbClr val="3366FF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GB" sz="1800" b="1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Melting</a:t>
            </a:r>
          </a:p>
        </p:txBody>
      </p:sp>
      <p:sp>
        <p:nvSpPr>
          <p:cNvPr id="43041" name="Text Box 12"/>
          <p:cNvSpPr txBox="1">
            <a:spLocks noChangeArrowheads="1"/>
          </p:cNvSpPr>
          <p:nvPr/>
        </p:nvSpPr>
        <p:spPr bwMode="auto">
          <a:xfrm>
            <a:off x="3473338" y="4778518"/>
            <a:ext cx="1885950" cy="369887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50000">
                <a:srgbClr val="FF9999"/>
              </a:gs>
              <a:gs pos="99001">
                <a:srgbClr val="FF0000"/>
              </a:gs>
              <a:gs pos="100000">
                <a:srgbClr val="FF0000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800" b="1">
                <a:latin typeface="Arial" charset="0"/>
              </a:rPr>
              <a:t>Freezing</a:t>
            </a:r>
          </a:p>
        </p:txBody>
      </p:sp>
      <p:sp>
        <p:nvSpPr>
          <p:cNvPr id="129058" name="Text Box 14"/>
          <p:cNvSpPr txBox="1">
            <a:spLocks noChangeArrowheads="1"/>
          </p:cNvSpPr>
          <p:nvPr/>
        </p:nvSpPr>
        <p:spPr bwMode="auto">
          <a:xfrm>
            <a:off x="3476513" y="5159518"/>
            <a:ext cx="1885950" cy="369887"/>
          </a:xfrm>
          <a:prstGeom prst="rect">
            <a:avLst/>
          </a:prstGeom>
          <a:gradFill rotWithShape="1">
            <a:gsLst>
              <a:gs pos="0">
                <a:schemeClr val="accent1">
                  <a:lumMod val="75000"/>
                </a:schemeClr>
              </a:gs>
              <a:gs pos="50000">
                <a:srgbClr val="CCECFF"/>
              </a:gs>
              <a:gs pos="100000">
                <a:srgbClr val="3366FF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GB" sz="1800" b="1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Melting</a:t>
            </a:r>
          </a:p>
        </p:txBody>
      </p:sp>
      <p:sp>
        <p:nvSpPr>
          <p:cNvPr id="43043" name="Text Box 12"/>
          <p:cNvSpPr txBox="1">
            <a:spLocks noChangeArrowheads="1"/>
          </p:cNvSpPr>
          <p:nvPr/>
        </p:nvSpPr>
        <p:spPr bwMode="auto">
          <a:xfrm rot="5400000" flipH="1">
            <a:off x="6930913" y="3070368"/>
            <a:ext cx="1887537" cy="369887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50000">
                <a:srgbClr val="FF9999"/>
              </a:gs>
              <a:gs pos="99001">
                <a:srgbClr val="FF0000"/>
              </a:gs>
              <a:gs pos="100000">
                <a:srgbClr val="FF0000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800" b="1">
                <a:latin typeface="Arial" charset="0"/>
              </a:rPr>
              <a:t>Deposition</a:t>
            </a:r>
          </a:p>
        </p:txBody>
      </p:sp>
      <p:sp>
        <p:nvSpPr>
          <p:cNvPr id="42" name="Text Box 14"/>
          <p:cNvSpPr txBox="1">
            <a:spLocks noChangeArrowheads="1"/>
          </p:cNvSpPr>
          <p:nvPr/>
        </p:nvSpPr>
        <p:spPr bwMode="auto">
          <a:xfrm rot="5400000" flipH="1">
            <a:off x="6533244" y="3063224"/>
            <a:ext cx="1885950" cy="369888"/>
          </a:xfrm>
          <a:prstGeom prst="rect">
            <a:avLst/>
          </a:prstGeom>
          <a:gradFill rotWithShape="1">
            <a:gsLst>
              <a:gs pos="0">
                <a:schemeClr val="accent1">
                  <a:lumMod val="75000"/>
                </a:schemeClr>
              </a:gs>
              <a:gs pos="50000">
                <a:srgbClr val="CCECFF"/>
              </a:gs>
              <a:gs pos="100000">
                <a:srgbClr val="3366FF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GB" sz="1800" b="1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Sublimation</a:t>
            </a:r>
          </a:p>
        </p:txBody>
      </p:sp>
      <p:sp>
        <p:nvSpPr>
          <p:cNvPr id="43045" name="Text Box 12"/>
          <p:cNvSpPr txBox="1">
            <a:spLocks noChangeArrowheads="1"/>
          </p:cNvSpPr>
          <p:nvPr/>
        </p:nvSpPr>
        <p:spPr bwMode="auto">
          <a:xfrm rot="-5400000">
            <a:off x="188007" y="3112436"/>
            <a:ext cx="1885950" cy="369887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50000">
                <a:srgbClr val="FF9999"/>
              </a:gs>
              <a:gs pos="99001">
                <a:srgbClr val="FF0000"/>
              </a:gs>
              <a:gs pos="100000">
                <a:srgbClr val="FF0000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800" b="1">
                <a:latin typeface="Arial" charset="0"/>
              </a:rPr>
              <a:t>Condensation</a:t>
            </a:r>
          </a:p>
        </p:txBody>
      </p:sp>
      <p:sp>
        <p:nvSpPr>
          <p:cNvPr id="45" name="Text Box 14"/>
          <p:cNvSpPr txBox="1">
            <a:spLocks noChangeArrowheads="1"/>
          </p:cNvSpPr>
          <p:nvPr/>
        </p:nvSpPr>
        <p:spPr bwMode="auto">
          <a:xfrm rot="16200000">
            <a:off x="563450" y="3119580"/>
            <a:ext cx="1885950" cy="368300"/>
          </a:xfrm>
          <a:prstGeom prst="rect">
            <a:avLst/>
          </a:prstGeom>
          <a:gradFill rotWithShape="1">
            <a:gsLst>
              <a:gs pos="0">
                <a:schemeClr val="accent1">
                  <a:lumMod val="75000"/>
                </a:schemeClr>
              </a:gs>
              <a:gs pos="50000">
                <a:srgbClr val="CCECFF"/>
              </a:gs>
              <a:gs pos="100000">
                <a:srgbClr val="3366FF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GB" sz="1800" b="1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Evaporation</a:t>
            </a:r>
          </a:p>
        </p:txBody>
      </p:sp>
      <p:cxnSp>
        <p:nvCxnSpPr>
          <p:cNvPr id="39" name="Straight Connector 15"/>
          <p:cNvCxnSpPr>
            <a:cxnSpLocks noChangeShapeType="1"/>
          </p:cNvCxnSpPr>
          <p:nvPr/>
        </p:nvCxnSpPr>
        <p:spPr bwMode="auto">
          <a:xfrm>
            <a:off x="2350975" y="5307155"/>
            <a:ext cx="1381793" cy="66586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0" name="Straight Connector 17"/>
          <p:cNvCxnSpPr>
            <a:cxnSpLocks noChangeShapeType="1"/>
            <a:stCxn id="43012" idx="2"/>
          </p:cNvCxnSpPr>
          <p:nvPr/>
        </p:nvCxnSpPr>
        <p:spPr bwMode="auto">
          <a:xfrm flipH="1">
            <a:off x="5127583" y="5303980"/>
            <a:ext cx="1393755" cy="66904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1" name="Rectangle 40"/>
          <p:cNvSpPr/>
          <p:nvPr/>
        </p:nvSpPr>
        <p:spPr>
          <a:xfrm>
            <a:off x="3087032" y="6064524"/>
            <a:ext cx="2515302" cy="476892"/>
          </a:xfrm>
          <a:prstGeom prst="rect">
            <a:avLst/>
          </a:prstGeom>
          <a:gradFill>
            <a:gsLst>
              <a:gs pos="0">
                <a:schemeClr val="accent3">
                  <a:lumMod val="50000"/>
                </a:schemeClr>
              </a:gs>
              <a:gs pos="49000">
                <a:schemeClr val="bg1"/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33"/>
          <p:cNvSpPr txBox="1">
            <a:spLocks noChangeArrowheads="1"/>
          </p:cNvSpPr>
          <p:nvPr/>
        </p:nvSpPr>
        <p:spPr bwMode="auto">
          <a:xfrm>
            <a:off x="3834215" y="5791877"/>
            <a:ext cx="1157236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 smtClean="0">
                <a:latin typeface="Arial" charset="0"/>
              </a:rPr>
              <a:t>Sedimentation</a:t>
            </a:r>
            <a:endParaRPr lang="en-US" sz="1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3073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46" y="1229045"/>
            <a:ext cx="8311793" cy="4755233"/>
          </a:xfrm>
          <a:prstGeom prst="rect">
            <a:avLst/>
          </a:prstGeom>
        </p:spPr>
      </p:pic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5825448" y="6254469"/>
            <a:ext cx="30822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</a:pPr>
            <a:r>
              <a:rPr lang="en-GB" sz="1400" dirty="0" smtClean="0"/>
              <a:t>Azores</a:t>
            </a:r>
          </a:p>
          <a:p>
            <a:pPr algn="just">
              <a:spcBef>
                <a:spcPts val="0"/>
              </a:spcBef>
            </a:pPr>
            <a:r>
              <a:rPr lang="en-GB" sz="1400" b="0" dirty="0" err="1" smtClean="0"/>
              <a:t>Rémillard</a:t>
            </a:r>
            <a:r>
              <a:rPr lang="en-GB" sz="1400" b="0" dirty="0" smtClean="0"/>
              <a:t> et al. (2012, </a:t>
            </a:r>
            <a:r>
              <a:rPr lang="en-GB" sz="1400" b="0" dirty="0" err="1" smtClean="0"/>
              <a:t>JClim</a:t>
            </a:r>
            <a:r>
              <a:rPr lang="en-GB" sz="1400" b="0" dirty="0" smtClean="0"/>
              <a:t>, Fig 2)</a:t>
            </a:r>
            <a:endParaRPr lang="en-GB" sz="2000" b="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29172" y="30130"/>
            <a:ext cx="867435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376092"/>
                </a:solidFill>
              </a:rPr>
              <a:t>Microphysics does not occur in isolation </a:t>
            </a:r>
          </a:p>
          <a:p>
            <a:r>
              <a:rPr lang="en-GB" sz="2400" dirty="0" smtClean="0">
                <a:solidFill>
                  <a:srgbClr val="376092"/>
                </a:solidFill>
              </a:rPr>
              <a:t>– turbulence/convection</a:t>
            </a:r>
          </a:p>
        </p:txBody>
      </p:sp>
    </p:spTree>
    <p:extLst>
      <p:ext uri="{BB962C8B-B14F-4D97-AF65-F5344CB8AC3E}">
        <p14:creationId xmlns:p14="http://schemas.microsoft.com/office/powerpoint/2010/main" val="214213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0538" y="142875"/>
            <a:ext cx="8856604" cy="571500"/>
          </a:xfrm>
          <a:prstGeom prst="rect">
            <a:avLst/>
          </a:prstGeom>
        </p:spPr>
        <p:txBody>
          <a:bodyPr/>
          <a:lstStyle/>
          <a:p>
            <a:r>
              <a:rPr lang="en-GB" sz="2800" dirty="0" smtClean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Moist process parametrizations:</a:t>
            </a:r>
            <a:r>
              <a:rPr lang="en-GB" sz="2800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GB" sz="2800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2000" dirty="0" smtClean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The box view: A problem of microphysics-turbulence interactions</a:t>
            </a:r>
            <a:endParaRPr lang="en-GB" sz="2000" dirty="0">
              <a:solidFill>
                <a:srgbClr val="1F497D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940" name="Text Box 3"/>
          <p:cNvSpPr txBox="1">
            <a:spLocks noChangeArrowheads="1"/>
          </p:cNvSpPr>
          <p:nvPr/>
        </p:nvSpPr>
        <p:spPr bwMode="auto">
          <a:xfrm>
            <a:off x="3652215" y="4158618"/>
            <a:ext cx="1804528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800" b="1" dirty="0" smtClean="0">
                <a:latin typeface="Arial" charset="0"/>
              </a:rPr>
              <a:t>Subgrid BL turbulent mixing</a:t>
            </a:r>
            <a:endParaRPr lang="en-GB" sz="1800" b="1" baseline="-25000" dirty="0">
              <a:latin typeface="Arial" charset="0"/>
            </a:endParaRPr>
          </a:p>
        </p:txBody>
      </p:sp>
      <p:sp>
        <p:nvSpPr>
          <p:cNvPr id="39942" name="Text Box 5"/>
          <p:cNvSpPr txBox="1">
            <a:spLocks noChangeArrowheads="1"/>
          </p:cNvSpPr>
          <p:nvPr/>
        </p:nvSpPr>
        <p:spPr bwMode="auto">
          <a:xfrm>
            <a:off x="1694151" y="3118194"/>
            <a:ext cx="1782546" cy="646331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800" b="1" dirty="0" smtClean="0">
                <a:latin typeface="Arial" charset="0"/>
              </a:rPr>
              <a:t>Subgrid convection</a:t>
            </a:r>
            <a:endParaRPr lang="en-GB" sz="1800" b="1" baseline="-25000" dirty="0">
              <a:latin typeface="Arial" charset="0"/>
            </a:endParaRPr>
          </a:p>
        </p:txBody>
      </p:sp>
      <p:sp>
        <p:nvSpPr>
          <p:cNvPr id="39943" name="Text Box 6"/>
          <p:cNvSpPr txBox="1">
            <a:spLocks noChangeArrowheads="1"/>
          </p:cNvSpPr>
          <p:nvPr/>
        </p:nvSpPr>
        <p:spPr bwMode="auto">
          <a:xfrm>
            <a:off x="5590279" y="3109539"/>
            <a:ext cx="1360928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800" b="1" dirty="0" smtClean="0">
                <a:latin typeface="Arial" charset="0"/>
              </a:rPr>
              <a:t>Subgrid cloud</a:t>
            </a:r>
            <a:endParaRPr lang="en-GB" sz="1800" b="1" baseline="-25000" dirty="0">
              <a:latin typeface="Arial" charset="0"/>
            </a:endParaRPr>
          </a:p>
        </p:txBody>
      </p:sp>
      <p:sp>
        <p:nvSpPr>
          <p:cNvPr id="39947" name="Line 10"/>
          <p:cNvSpPr>
            <a:spLocks noChangeShapeType="1"/>
          </p:cNvSpPr>
          <p:nvPr/>
        </p:nvSpPr>
        <p:spPr bwMode="auto">
          <a:xfrm>
            <a:off x="4479602" y="2742160"/>
            <a:ext cx="3761" cy="141645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9949" name="Straight Connector 13"/>
          <p:cNvCxnSpPr>
            <a:cxnSpLocks noChangeShapeType="1"/>
            <a:endCxn id="39943" idx="1"/>
          </p:cNvCxnSpPr>
          <p:nvPr/>
        </p:nvCxnSpPr>
        <p:spPr bwMode="auto">
          <a:xfrm flipV="1">
            <a:off x="3494838" y="3432705"/>
            <a:ext cx="2095441" cy="877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9960" name="Straight Connector 31"/>
          <p:cNvCxnSpPr>
            <a:cxnSpLocks noChangeShapeType="1"/>
            <a:stCxn id="39942" idx="0"/>
            <a:endCxn id="35" idx="1"/>
          </p:cNvCxnSpPr>
          <p:nvPr/>
        </p:nvCxnSpPr>
        <p:spPr bwMode="auto">
          <a:xfrm flipV="1">
            <a:off x="2585424" y="2557494"/>
            <a:ext cx="1035033" cy="560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3620457" y="2372828"/>
            <a:ext cx="1766211" cy="369332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48000">
                <a:srgbClr val="FFFBB0"/>
              </a:gs>
              <a:gs pos="100000">
                <a:srgbClr val="FFFF00"/>
              </a:gs>
            </a:gsLst>
            <a:lin ang="5400000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800" b="1" dirty="0" smtClean="0">
                <a:latin typeface="Arial" charset="0"/>
              </a:rPr>
              <a:t>Microphysics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46" name="Line 11"/>
          <p:cNvSpPr>
            <a:spLocks noChangeShapeType="1"/>
          </p:cNvSpPr>
          <p:nvPr/>
        </p:nvSpPr>
        <p:spPr bwMode="auto">
          <a:xfrm>
            <a:off x="2506313" y="3764525"/>
            <a:ext cx="1145902" cy="85722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Line 11"/>
          <p:cNvSpPr>
            <a:spLocks noChangeShapeType="1"/>
          </p:cNvSpPr>
          <p:nvPr/>
        </p:nvSpPr>
        <p:spPr bwMode="auto">
          <a:xfrm flipH="1">
            <a:off x="5456744" y="3737505"/>
            <a:ext cx="893442" cy="88424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Line 11"/>
          <p:cNvSpPr>
            <a:spLocks noChangeShapeType="1"/>
          </p:cNvSpPr>
          <p:nvPr/>
        </p:nvSpPr>
        <p:spPr bwMode="auto">
          <a:xfrm>
            <a:off x="5386668" y="2557494"/>
            <a:ext cx="964565" cy="560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83760" y="1384181"/>
            <a:ext cx="7799206" cy="451959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358701" y="5963686"/>
            <a:ext cx="6424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How the different parametrizations interact can be as important as the parametrizations themselves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06313" y="1830014"/>
            <a:ext cx="1806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Dynamics</a:t>
            </a:r>
            <a:endParaRPr lang="en-US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5797564" y="1982414"/>
            <a:ext cx="1806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Radiation</a:t>
            </a:r>
            <a:endParaRPr lang="en-US" sz="1600" dirty="0"/>
          </a:p>
        </p:txBody>
      </p:sp>
      <p:sp>
        <p:nvSpPr>
          <p:cNvPr id="53" name="TextBox 52"/>
          <p:cNvSpPr txBox="1"/>
          <p:nvPr/>
        </p:nvSpPr>
        <p:spPr>
          <a:xfrm>
            <a:off x="1346721" y="4346509"/>
            <a:ext cx="147586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Surface interactions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50217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  <p:bldP spid="39942" grpId="0" animBg="1"/>
      <p:bldP spid="39943" grpId="0" animBg="1"/>
      <p:bldP spid="39947" grpId="0" animBg="1"/>
      <p:bldP spid="46" grpId="0" animBg="1"/>
      <p:bldP spid="47" grpId="0" animBg="1"/>
      <p:bldP spid="48" grpId="0" animBg="1"/>
      <p:bldP spid="13" grpId="0" animBg="1"/>
      <p:bldP spid="14" grpId="0"/>
      <p:bldP spid="15" grpId="0"/>
      <p:bldP spid="52" grpId="0"/>
      <p:bldP spid="5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/>
          <p:cNvSpPr>
            <a:spLocks noChangeAspect="1"/>
          </p:cNvSpPr>
          <p:nvPr/>
        </p:nvSpPr>
        <p:spPr>
          <a:xfrm>
            <a:off x="2317538" y="3663205"/>
            <a:ext cx="2041672" cy="1908000"/>
          </a:xfrm>
          <a:prstGeom prst="ellipse">
            <a:avLst/>
          </a:prstGeom>
          <a:solidFill>
            <a:schemeClr val="tx2">
              <a:lumMod val="20000"/>
              <a:lumOff val="80000"/>
              <a:alpha val="48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1481299" y="2255917"/>
            <a:ext cx="2041672" cy="1908000"/>
          </a:xfrm>
          <a:prstGeom prst="ellipse">
            <a:avLst/>
          </a:prstGeom>
          <a:solidFill>
            <a:srgbClr val="CCFFCC">
              <a:alpha val="4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3164792" y="2297299"/>
            <a:ext cx="2035855" cy="1902564"/>
          </a:xfrm>
          <a:prstGeom prst="ellipse">
            <a:avLst/>
          </a:prstGeom>
          <a:solidFill>
            <a:schemeClr val="accent2">
              <a:lumMod val="20000"/>
              <a:lumOff val="80000"/>
              <a:alpha val="48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940" name="Text Box 3"/>
          <p:cNvSpPr txBox="1">
            <a:spLocks noChangeArrowheads="1"/>
          </p:cNvSpPr>
          <p:nvPr/>
        </p:nvSpPr>
        <p:spPr bwMode="auto">
          <a:xfrm>
            <a:off x="2475798" y="4350316"/>
            <a:ext cx="1804528" cy="9233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800" b="1" dirty="0" smtClean="0">
                <a:latin typeface="Arial" charset="0"/>
              </a:rPr>
              <a:t>Subgrid BL turbulent mixing</a:t>
            </a:r>
            <a:endParaRPr lang="en-GB" sz="1800" b="1" baseline="-25000" dirty="0">
              <a:latin typeface="Arial" charset="0"/>
            </a:endParaRP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0538" y="142875"/>
            <a:ext cx="6786563" cy="571500"/>
          </a:xfrm>
          <a:prstGeom prst="rect">
            <a:avLst/>
          </a:prstGeom>
        </p:spPr>
        <p:txBody>
          <a:bodyPr/>
          <a:lstStyle/>
          <a:p>
            <a:r>
              <a:rPr lang="en-GB" sz="2800" dirty="0" smtClean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Moist process parametrizations:</a:t>
            </a:r>
            <a:r>
              <a:rPr lang="en-GB" sz="2800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GB" sz="2800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2400" dirty="0" smtClean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The integrated view</a:t>
            </a:r>
            <a:endParaRPr lang="en-GB" sz="2400" dirty="0">
              <a:solidFill>
                <a:srgbClr val="1F497D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2514115" y="3253323"/>
            <a:ext cx="1766211" cy="757364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942" name="Text Box 5"/>
          <p:cNvSpPr txBox="1">
            <a:spLocks noChangeArrowheads="1"/>
          </p:cNvSpPr>
          <p:nvPr/>
        </p:nvSpPr>
        <p:spPr bwMode="auto">
          <a:xfrm>
            <a:off x="1531025" y="2658580"/>
            <a:ext cx="169786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800" b="1" dirty="0" smtClean="0">
                <a:latin typeface="Arial" charset="0"/>
              </a:rPr>
              <a:t>Subgrid </a:t>
            </a:r>
          </a:p>
          <a:p>
            <a:pPr algn="ctr"/>
            <a:r>
              <a:rPr lang="en-GB" sz="1800" b="1" dirty="0" smtClean="0">
                <a:latin typeface="Arial" charset="0"/>
              </a:rPr>
              <a:t>convection</a:t>
            </a:r>
            <a:endParaRPr lang="en-GB" sz="1800" b="1" baseline="-25000" dirty="0">
              <a:latin typeface="Arial" charset="0"/>
            </a:endParaRPr>
          </a:p>
        </p:txBody>
      </p:sp>
      <p:sp>
        <p:nvSpPr>
          <p:cNvPr id="39943" name="Text Box 6"/>
          <p:cNvSpPr txBox="1">
            <a:spLocks noChangeArrowheads="1"/>
          </p:cNvSpPr>
          <p:nvPr/>
        </p:nvSpPr>
        <p:spPr bwMode="auto">
          <a:xfrm>
            <a:off x="3642806" y="2654920"/>
            <a:ext cx="136092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800" b="1" dirty="0" smtClean="0">
                <a:latin typeface="Arial" charset="0"/>
              </a:rPr>
              <a:t>Subgrid cloud</a:t>
            </a:r>
            <a:endParaRPr lang="en-GB" sz="1800" b="1" baseline="-25000" dirty="0">
              <a:latin typeface="Arial" charset="0"/>
            </a:endParaRPr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2514115" y="3415237"/>
            <a:ext cx="1766211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800" b="1" dirty="0" smtClean="0">
                <a:latin typeface="Arial" charset="0"/>
              </a:rPr>
              <a:t>Microphysics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04078" y="1364955"/>
            <a:ext cx="2884260" cy="45243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Examples:</a:t>
            </a:r>
          </a:p>
          <a:p>
            <a:endParaRPr lang="en-US" dirty="0"/>
          </a:p>
          <a:p>
            <a:r>
              <a:rPr lang="en-US" dirty="0" smtClean="0"/>
              <a:t>Increased consistency between existing parametrizations</a:t>
            </a:r>
          </a:p>
          <a:p>
            <a:endParaRPr lang="en-US" dirty="0"/>
          </a:p>
          <a:p>
            <a:r>
              <a:rPr lang="en-US" dirty="0" smtClean="0"/>
              <a:t>Prognostic </a:t>
            </a:r>
            <a:r>
              <a:rPr lang="en-US" dirty="0"/>
              <a:t>cloud PDF schemes </a:t>
            </a:r>
          </a:p>
          <a:p>
            <a:r>
              <a:rPr lang="en-US" dirty="0"/>
              <a:t>(e.g. Tompkins et al 2002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/>
              <a:t>Eddy-diffusivity + </a:t>
            </a:r>
            <a:r>
              <a:rPr lang="en-US" dirty="0" smtClean="0"/>
              <a:t>multiple mass </a:t>
            </a:r>
            <a:r>
              <a:rPr lang="en-US" dirty="0"/>
              <a:t>flux </a:t>
            </a:r>
            <a:r>
              <a:rPr lang="en-US" dirty="0" smtClean="0"/>
              <a:t>plumes (e.g. </a:t>
            </a:r>
            <a:r>
              <a:rPr lang="en-US" dirty="0" err="1" smtClean="0"/>
              <a:t>EDMF</a:t>
            </a:r>
            <a:r>
              <a:rPr lang="en-US" dirty="0" smtClean="0"/>
              <a:t> </a:t>
            </a:r>
            <a:r>
              <a:rPr lang="en-US" dirty="0"/>
              <a:t>Dual-M)</a:t>
            </a:r>
          </a:p>
          <a:p>
            <a:endParaRPr lang="en-US" dirty="0"/>
          </a:p>
          <a:p>
            <a:r>
              <a:rPr lang="en-US" dirty="0"/>
              <a:t>Higher order closure (e.g. </a:t>
            </a:r>
            <a:r>
              <a:rPr lang="en-US" dirty="0" err="1"/>
              <a:t>CLUBB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580008" y="1384181"/>
            <a:ext cx="5400773" cy="451959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667713" y="1830014"/>
            <a:ext cx="1806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Dynamics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3756158" y="1813137"/>
            <a:ext cx="1806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Radiation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747728" y="4212192"/>
            <a:ext cx="147586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Surface interactions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1358701" y="5963686"/>
            <a:ext cx="6424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How the different parametrizations interact can be as important as the parametrizations themselves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608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40AB69D-4872-4476-8AA7-D4974B1D95A1}" type="slidenum">
              <a:rPr lang="en-GB"/>
              <a:pPr/>
              <a:t>24</a:t>
            </a:fld>
            <a:endParaRPr lang="en-GB"/>
          </a:p>
        </p:txBody>
      </p:sp>
      <p:pic>
        <p:nvPicPr>
          <p:cNvPr id="40963" name="Picture 2" descr="rain_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3500" y="-4763"/>
            <a:ext cx="10171113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7907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2751138"/>
            <a:ext cx="8839200" cy="838200"/>
          </a:xfrm>
        </p:spPr>
        <p:txBody>
          <a:bodyPr/>
          <a:lstStyle/>
          <a:p>
            <a:pPr algn="ctr"/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Warm-phase </a:t>
            </a:r>
            <a:b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Microphysical Processes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FA76A00-F0C8-4B32-8D02-656D0BF61763}" type="slidenum">
              <a:rPr lang="en-GB"/>
              <a:pPr/>
              <a:t>25</a:t>
            </a:fld>
            <a:endParaRPr lang="en-GB"/>
          </a:p>
        </p:txBody>
      </p:sp>
      <p:sp>
        <p:nvSpPr>
          <p:cNvPr id="484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Cloud microphysical processes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81125"/>
            <a:ext cx="8382000" cy="4419600"/>
          </a:xfrm>
          <a:ln>
            <a:noFill/>
          </a:ln>
        </p:spPr>
        <p:txBody>
          <a:bodyPr/>
          <a:lstStyle/>
          <a:p>
            <a:r>
              <a:rPr lang="en-GB" dirty="0" smtClean="0"/>
              <a:t>To describe warm-phase cloud and precipitation processes in our models we need to represent:</a:t>
            </a:r>
          </a:p>
          <a:p>
            <a:pPr marL="0" indent="0">
              <a:buNone/>
            </a:pPr>
            <a:endParaRPr lang="en-GB" sz="1100" dirty="0" smtClean="0"/>
          </a:p>
          <a:p>
            <a:pPr lvl="1">
              <a:spcBef>
                <a:spcPts val="1200"/>
              </a:spcBef>
              <a:buClr>
                <a:schemeClr val="tx1"/>
              </a:buClr>
              <a:buFont typeface="Arial"/>
              <a:buChar char="•"/>
            </a:pPr>
            <a:r>
              <a:rPr lang="en-GB" sz="2400" dirty="0" smtClean="0">
                <a:solidFill>
                  <a:srgbClr val="0000FF"/>
                </a:solidFill>
              </a:rPr>
              <a:t>Nucleation</a:t>
            </a:r>
            <a:r>
              <a:rPr lang="en-GB" sz="2400" dirty="0" smtClean="0"/>
              <a:t> of water droplets</a:t>
            </a:r>
          </a:p>
          <a:p>
            <a:pPr lvl="1">
              <a:spcBef>
                <a:spcPts val="1200"/>
              </a:spcBef>
              <a:buClr>
                <a:schemeClr val="tx1"/>
              </a:buClr>
              <a:buFont typeface="Arial"/>
              <a:buChar char="•"/>
            </a:pPr>
            <a:r>
              <a:rPr lang="en-GB" sz="2400" dirty="0" smtClean="0">
                <a:solidFill>
                  <a:srgbClr val="0000FF"/>
                </a:solidFill>
              </a:rPr>
              <a:t>Diffusional growth </a:t>
            </a:r>
            <a:r>
              <a:rPr lang="en-GB" sz="2400" dirty="0" smtClean="0"/>
              <a:t>of cloud droplets (condensation)</a:t>
            </a:r>
          </a:p>
          <a:p>
            <a:pPr lvl="1">
              <a:spcBef>
                <a:spcPts val="1200"/>
              </a:spcBef>
              <a:buClr>
                <a:schemeClr val="tx1"/>
              </a:buClr>
              <a:buFont typeface="Arial"/>
              <a:buChar char="•"/>
            </a:pPr>
            <a:r>
              <a:rPr lang="en-GB" sz="2400" dirty="0" smtClean="0">
                <a:solidFill>
                  <a:srgbClr val="0000FF"/>
                </a:solidFill>
              </a:rPr>
              <a:t>Collection processes </a:t>
            </a:r>
            <a:r>
              <a:rPr lang="en-GB" sz="2400" dirty="0" smtClean="0"/>
              <a:t>for cloud drops (collision-coalescence), leading to precipitation sized particles</a:t>
            </a:r>
          </a:p>
          <a:p>
            <a:pPr lvl="1">
              <a:spcBef>
                <a:spcPts val="1200"/>
              </a:spcBef>
              <a:buClr>
                <a:schemeClr val="tx1"/>
              </a:buClr>
              <a:buFont typeface="Arial"/>
              <a:buChar char="•"/>
            </a:pPr>
            <a:r>
              <a:rPr lang="en-GB" sz="2400" dirty="0"/>
              <a:t>t</a:t>
            </a:r>
            <a:r>
              <a:rPr lang="en-GB" sz="2400" dirty="0" smtClean="0"/>
              <a:t>he </a:t>
            </a:r>
            <a:r>
              <a:rPr lang="en-GB" sz="2400" dirty="0" smtClean="0">
                <a:solidFill>
                  <a:srgbClr val="0000FF"/>
                </a:solidFill>
              </a:rPr>
              <a:t>advection</a:t>
            </a:r>
            <a:r>
              <a:rPr lang="en-GB" sz="2400" dirty="0" smtClean="0"/>
              <a:t> and </a:t>
            </a:r>
            <a:r>
              <a:rPr lang="en-GB" sz="2400" dirty="0" smtClean="0">
                <a:solidFill>
                  <a:srgbClr val="0000FF"/>
                </a:solidFill>
              </a:rPr>
              <a:t>sedimentation</a:t>
            </a:r>
            <a:r>
              <a:rPr lang="en-GB" sz="2400" dirty="0" smtClean="0"/>
              <a:t> (falling) of particles</a:t>
            </a:r>
          </a:p>
          <a:p>
            <a:pPr lvl="1">
              <a:spcBef>
                <a:spcPts val="1200"/>
              </a:spcBef>
              <a:buClr>
                <a:schemeClr val="tx1"/>
              </a:buClr>
              <a:buFont typeface="Arial"/>
              <a:buChar char="•"/>
            </a:pPr>
            <a:r>
              <a:rPr lang="en-GB" sz="2400" dirty="0" smtClean="0"/>
              <a:t>the </a:t>
            </a:r>
            <a:r>
              <a:rPr lang="en-GB" sz="2400" dirty="0" smtClean="0">
                <a:solidFill>
                  <a:srgbClr val="0000FF"/>
                </a:solidFill>
              </a:rPr>
              <a:t>evaporation </a:t>
            </a:r>
            <a:r>
              <a:rPr lang="en-GB" sz="2400" dirty="0" smtClean="0"/>
              <a:t>of cloud and precipitation size particles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 build="p" bldLvl="2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4CAEB58-DDC7-490A-85BE-C081FBA73842}" type="slidenum">
              <a:rPr lang="en-GB"/>
              <a:pPr/>
              <a:t>26</a:t>
            </a:fld>
            <a:endParaRPr lang="en-GB"/>
          </a:p>
        </p:txBody>
      </p:sp>
      <p:sp>
        <p:nvSpPr>
          <p:cNvPr id="385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Droplet Classification</a:t>
            </a:r>
          </a:p>
        </p:txBody>
      </p:sp>
      <p:pic>
        <p:nvPicPr>
          <p:cNvPr id="48132" name="Picture 3" descr="cloud_radius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670050"/>
            <a:ext cx="6962775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D33526-E01E-49D0-AB2F-30386A26F4F9}" type="slidenum">
              <a:rPr lang="en-GB"/>
              <a:pPr/>
              <a:t>27</a:t>
            </a:fld>
            <a:endParaRPr lang="en-GB"/>
          </a:p>
        </p:txBody>
      </p:sp>
      <p:sp>
        <p:nvSpPr>
          <p:cNvPr id="460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Nucleation of cloud droplets:</a:t>
            </a:r>
            <a:r>
              <a:rPr lang="en-GB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Important effects for particle activation</a:t>
            </a:r>
          </a:p>
        </p:txBody>
      </p:sp>
      <p:graphicFrame>
        <p:nvGraphicFramePr>
          <p:cNvPr id="49154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3259138" y="4437063"/>
          <a:ext cx="2932112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18" name="Equation" r:id="rId3" imgW="1371600" imgH="482400" progId="Equation.3">
                  <p:embed/>
                </p:oleObj>
              </mc:Choice>
              <mc:Fallback>
                <p:oleObj name="Equation" r:id="rId3" imgW="1371600" imgH="482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9138" y="4437063"/>
                        <a:ext cx="2932112" cy="1031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8" name="Oval 3"/>
          <p:cNvSpPr>
            <a:spLocks noChangeAspect="1" noChangeArrowheads="1"/>
          </p:cNvSpPr>
          <p:nvPr/>
        </p:nvSpPr>
        <p:spPr bwMode="auto">
          <a:xfrm>
            <a:off x="915988" y="1989138"/>
            <a:ext cx="301625" cy="30321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9" name="Oval 4"/>
          <p:cNvSpPr>
            <a:spLocks noChangeAspect="1" noChangeArrowheads="1"/>
          </p:cNvSpPr>
          <p:nvPr/>
        </p:nvSpPr>
        <p:spPr bwMode="auto">
          <a:xfrm>
            <a:off x="1239838" y="1989138"/>
            <a:ext cx="301625" cy="303212"/>
          </a:xfrm>
          <a:prstGeom prst="ellipse">
            <a:avLst/>
          </a:prstGeom>
          <a:solidFill>
            <a:srgbClr val="0000FF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0" name="Oval 5"/>
          <p:cNvSpPr>
            <a:spLocks noChangeAspect="1" noChangeArrowheads="1"/>
          </p:cNvSpPr>
          <p:nvPr/>
        </p:nvSpPr>
        <p:spPr bwMode="auto">
          <a:xfrm>
            <a:off x="1563688" y="1989138"/>
            <a:ext cx="301625" cy="30321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1" name="Oval 6"/>
          <p:cNvSpPr>
            <a:spLocks noChangeAspect="1" noChangeArrowheads="1"/>
          </p:cNvSpPr>
          <p:nvPr/>
        </p:nvSpPr>
        <p:spPr bwMode="auto">
          <a:xfrm>
            <a:off x="1887538" y="1989138"/>
            <a:ext cx="301625" cy="30321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2" name="Oval 7"/>
          <p:cNvSpPr>
            <a:spLocks noChangeAspect="1" noChangeArrowheads="1"/>
          </p:cNvSpPr>
          <p:nvPr/>
        </p:nvSpPr>
        <p:spPr bwMode="auto">
          <a:xfrm>
            <a:off x="1089025" y="2249488"/>
            <a:ext cx="301625" cy="301625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3" name="Oval 8"/>
          <p:cNvSpPr>
            <a:spLocks noChangeAspect="1" noChangeArrowheads="1"/>
          </p:cNvSpPr>
          <p:nvPr/>
        </p:nvSpPr>
        <p:spPr bwMode="auto">
          <a:xfrm>
            <a:off x="1412875" y="2249488"/>
            <a:ext cx="301625" cy="301625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4" name="Oval 9"/>
          <p:cNvSpPr>
            <a:spLocks noChangeAspect="1" noChangeArrowheads="1"/>
          </p:cNvSpPr>
          <p:nvPr/>
        </p:nvSpPr>
        <p:spPr bwMode="auto">
          <a:xfrm>
            <a:off x="1736725" y="2249488"/>
            <a:ext cx="301625" cy="301625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5" name="Oval 10"/>
          <p:cNvSpPr>
            <a:spLocks noChangeAspect="1" noChangeArrowheads="1"/>
          </p:cNvSpPr>
          <p:nvPr/>
        </p:nvSpPr>
        <p:spPr bwMode="auto">
          <a:xfrm>
            <a:off x="2060575" y="2249488"/>
            <a:ext cx="301625" cy="301625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6" name="Oval 11"/>
          <p:cNvSpPr>
            <a:spLocks noChangeAspect="1" noChangeArrowheads="1"/>
          </p:cNvSpPr>
          <p:nvPr/>
        </p:nvSpPr>
        <p:spPr bwMode="auto">
          <a:xfrm>
            <a:off x="785813" y="2247900"/>
            <a:ext cx="301625" cy="303213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7" name="Oval 12"/>
          <p:cNvSpPr>
            <a:spLocks noChangeAspect="1" noChangeArrowheads="1"/>
          </p:cNvSpPr>
          <p:nvPr/>
        </p:nvSpPr>
        <p:spPr bwMode="auto">
          <a:xfrm>
            <a:off x="612775" y="1989138"/>
            <a:ext cx="301625" cy="30321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8" name="Oval 13"/>
          <p:cNvSpPr>
            <a:spLocks noChangeAspect="1" noChangeArrowheads="1"/>
          </p:cNvSpPr>
          <p:nvPr/>
        </p:nvSpPr>
        <p:spPr bwMode="auto">
          <a:xfrm>
            <a:off x="923925" y="2516188"/>
            <a:ext cx="301625" cy="301625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9" name="Oval 14"/>
          <p:cNvSpPr>
            <a:spLocks noChangeAspect="1" noChangeArrowheads="1"/>
          </p:cNvSpPr>
          <p:nvPr/>
        </p:nvSpPr>
        <p:spPr bwMode="auto">
          <a:xfrm>
            <a:off x="1247775" y="2516188"/>
            <a:ext cx="301625" cy="301625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70" name="Oval 15"/>
          <p:cNvSpPr>
            <a:spLocks noChangeAspect="1" noChangeArrowheads="1"/>
          </p:cNvSpPr>
          <p:nvPr/>
        </p:nvSpPr>
        <p:spPr bwMode="auto">
          <a:xfrm>
            <a:off x="1571625" y="2516188"/>
            <a:ext cx="301625" cy="301625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71" name="Oval 16"/>
          <p:cNvSpPr>
            <a:spLocks noChangeAspect="1" noChangeArrowheads="1"/>
          </p:cNvSpPr>
          <p:nvPr/>
        </p:nvSpPr>
        <p:spPr bwMode="auto">
          <a:xfrm>
            <a:off x="1895475" y="2516188"/>
            <a:ext cx="301625" cy="301625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72" name="Oval 17"/>
          <p:cNvSpPr>
            <a:spLocks noChangeAspect="1" noChangeArrowheads="1"/>
          </p:cNvSpPr>
          <p:nvPr/>
        </p:nvSpPr>
        <p:spPr bwMode="auto">
          <a:xfrm>
            <a:off x="620713" y="2514600"/>
            <a:ext cx="301625" cy="303213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9173" name="Group 18"/>
          <p:cNvGrpSpPr>
            <a:grpSpLocks/>
          </p:cNvGrpSpPr>
          <p:nvPr/>
        </p:nvGrpSpPr>
        <p:grpSpPr bwMode="auto">
          <a:xfrm>
            <a:off x="765175" y="3616325"/>
            <a:ext cx="1228725" cy="1130300"/>
            <a:chOff x="482" y="2278"/>
            <a:chExt cx="774" cy="712"/>
          </a:xfrm>
        </p:grpSpPr>
        <p:sp>
          <p:nvSpPr>
            <p:cNvPr id="49179" name="Oval 19"/>
            <p:cNvSpPr>
              <a:spLocks noChangeAspect="1" noChangeArrowheads="1"/>
            </p:cNvSpPr>
            <p:nvPr/>
          </p:nvSpPr>
          <p:spPr bwMode="auto">
            <a:xfrm>
              <a:off x="764" y="2611"/>
              <a:ext cx="190" cy="19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80" name="Oval 20"/>
            <p:cNvSpPr>
              <a:spLocks noChangeAspect="1" noChangeArrowheads="1"/>
            </p:cNvSpPr>
            <p:nvPr/>
          </p:nvSpPr>
          <p:spPr bwMode="auto">
            <a:xfrm>
              <a:off x="612" y="2359"/>
              <a:ext cx="190" cy="191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81" name="Oval 21"/>
            <p:cNvSpPr>
              <a:spLocks noChangeAspect="1" noChangeArrowheads="1"/>
            </p:cNvSpPr>
            <p:nvPr/>
          </p:nvSpPr>
          <p:spPr bwMode="auto">
            <a:xfrm>
              <a:off x="775" y="2278"/>
              <a:ext cx="190" cy="191"/>
            </a:xfrm>
            <a:prstGeom prst="ellipse">
              <a:avLst/>
            </a:prstGeom>
            <a:solidFill>
              <a:srgbClr val="0000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82" name="Oval 22"/>
            <p:cNvSpPr>
              <a:spLocks noChangeAspect="1" noChangeArrowheads="1"/>
            </p:cNvSpPr>
            <p:nvPr/>
          </p:nvSpPr>
          <p:spPr bwMode="auto">
            <a:xfrm>
              <a:off x="966" y="2359"/>
              <a:ext cx="190" cy="191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83" name="Oval 23"/>
            <p:cNvSpPr>
              <a:spLocks noChangeAspect="1" noChangeArrowheads="1"/>
            </p:cNvSpPr>
            <p:nvPr/>
          </p:nvSpPr>
          <p:spPr bwMode="auto">
            <a:xfrm>
              <a:off x="590" y="2549"/>
              <a:ext cx="190" cy="191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84" name="Oval 24"/>
            <p:cNvSpPr>
              <a:spLocks noChangeAspect="1" noChangeArrowheads="1"/>
            </p:cNvSpPr>
            <p:nvPr/>
          </p:nvSpPr>
          <p:spPr bwMode="auto">
            <a:xfrm>
              <a:off x="966" y="2549"/>
              <a:ext cx="190" cy="191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85" name="Oval 25"/>
            <p:cNvSpPr>
              <a:spLocks noChangeAspect="1" noChangeArrowheads="1"/>
            </p:cNvSpPr>
            <p:nvPr/>
          </p:nvSpPr>
          <p:spPr bwMode="auto">
            <a:xfrm>
              <a:off x="775" y="2468"/>
              <a:ext cx="190" cy="191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86" name="Oval 26"/>
            <p:cNvSpPr>
              <a:spLocks noChangeAspect="1" noChangeArrowheads="1"/>
            </p:cNvSpPr>
            <p:nvPr/>
          </p:nvSpPr>
          <p:spPr bwMode="auto">
            <a:xfrm>
              <a:off x="732" y="2800"/>
              <a:ext cx="190" cy="19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87" name="Oval 27"/>
            <p:cNvSpPr>
              <a:spLocks noChangeAspect="1" noChangeArrowheads="1"/>
            </p:cNvSpPr>
            <p:nvPr/>
          </p:nvSpPr>
          <p:spPr bwMode="auto">
            <a:xfrm>
              <a:off x="567" y="2702"/>
              <a:ext cx="190" cy="191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88" name="Oval 28"/>
            <p:cNvSpPr>
              <a:spLocks noChangeAspect="1" noChangeArrowheads="1"/>
            </p:cNvSpPr>
            <p:nvPr/>
          </p:nvSpPr>
          <p:spPr bwMode="auto">
            <a:xfrm>
              <a:off x="930" y="2750"/>
              <a:ext cx="190" cy="191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89" name="Oval 29"/>
            <p:cNvSpPr>
              <a:spLocks noChangeAspect="1" noChangeArrowheads="1"/>
            </p:cNvSpPr>
            <p:nvPr/>
          </p:nvSpPr>
          <p:spPr bwMode="auto">
            <a:xfrm>
              <a:off x="482" y="2526"/>
              <a:ext cx="190" cy="191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90" name="Oval 30"/>
            <p:cNvSpPr>
              <a:spLocks noChangeAspect="1" noChangeArrowheads="1"/>
            </p:cNvSpPr>
            <p:nvPr/>
          </p:nvSpPr>
          <p:spPr bwMode="auto">
            <a:xfrm>
              <a:off x="1066" y="2598"/>
              <a:ext cx="190" cy="191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9174" name="Text Box 43"/>
          <p:cNvSpPr txBox="1">
            <a:spLocks noChangeArrowheads="1"/>
          </p:cNvSpPr>
          <p:nvPr/>
        </p:nvSpPr>
        <p:spPr bwMode="auto">
          <a:xfrm>
            <a:off x="2725738" y="1879600"/>
            <a:ext cx="5813425" cy="132343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u="sng" dirty="0">
                <a:latin typeface="Helvetica" pitchFamily="34" charset="0"/>
              </a:rPr>
              <a:t>Planar surface</a:t>
            </a:r>
            <a:r>
              <a:rPr lang="en-GB" sz="2000" dirty="0">
                <a:latin typeface="Helvetica" pitchFamily="34" charset="0"/>
              </a:rPr>
              <a:t>: Equilibrium when </a:t>
            </a:r>
            <a:r>
              <a:rPr lang="en-GB" sz="2000" dirty="0" smtClean="0">
                <a:latin typeface="Helvetica" pitchFamily="34" charset="0"/>
              </a:rPr>
              <a:t>atmospheric vapour pressure = saturation vapour pressure (</a:t>
            </a:r>
            <a:r>
              <a:rPr lang="en-GB" sz="2000" i="1" dirty="0" smtClean="0">
                <a:latin typeface="Helvetica" pitchFamily="34" charset="0"/>
              </a:rPr>
              <a:t>e=</a:t>
            </a:r>
            <a:r>
              <a:rPr lang="en-GB" sz="2000" i="1" dirty="0" err="1" smtClean="0">
                <a:latin typeface="Helvetica" pitchFamily="34" charset="0"/>
              </a:rPr>
              <a:t>e</a:t>
            </a:r>
            <a:r>
              <a:rPr lang="en-GB" sz="2000" i="1" baseline="-25000" dirty="0" err="1" smtClean="0">
                <a:latin typeface="Helvetica" pitchFamily="34" charset="0"/>
              </a:rPr>
              <a:t>s</a:t>
            </a:r>
            <a:r>
              <a:rPr lang="en-GB" sz="2000" dirty="0" smtClean="0">
                <a:latin typeface="Helvetica" pitchFamily="34" charset="0"/>
              </a:rPr>
              <a:t>) and </a:t>
            </a:r>
            <a:r>
              <a:rPr lang="en-GB" sz="2000" dirty="0">
                <a:latin typeface="Helvetica" pitchFamily="34" charset="0"/>
              </a:rPr>
              <a:t>number of molecules impinging on surface equals rate of evaporation   </a:t>
            </a:r>
          </a:p>
        </p:txBody>
      </p:sp>
      <p:sp>
        <p:nvSpPr>
          <p:cNvPr id="49175" name="Line 44"/>
          <p:cNvSpPr>
            <a:spLocks noChangeShapeType="1"/>
          </p:cNvSpPr>
          <p:nvPr/>
        </p:nvSpPr>
        <p:spPr bwMode="auto">
          <a:xfrm>
            <a:off x="1371600" y="1612900"/>
            <a:ext cx="0" cy="3683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9176" name="Text Box 45"/>
          <p:cNvSpPr txBox="1">
            <a:spLocks noChangeArrowheads="1"/>
          </p:cNvSpPr>
          <p:nvPr/>
        </p:nvSpPr>
        <p:spPr bwMode="auto">
          <a:xfrm>
            <a:off x="2725738" y="3330575"/>
            <a:ext cx="5813425" cy="10156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u="sng" dirty="0">
                <a:latin typeface="Helvetica" pitchFamily="34" charset="0"/>
              </a:rPr>
              <a:t>Curved surface</a:t>
            </a:r>
            <a:r>
              <a:rPr lang="en-GB" sz="2000" dirty="0">
                <a:latin typeface="Helvetica" pitchFamily="34" charset="0"/>
              </a:rPr>
              <a:t>: saturation vapour </a:t>
            </a:r>
            <a:r>
              <a:rPr lang="en-GB" sz="2000" dirty="0" smtClean="0">
                <a:latin typeface="Helvetica" pitchFamily="34" charset="0"/>
              </a:rPr>
              <a:t>pressure increases </a:t>
            </a:r>
            <a:r>
              <a:rPr lang="en-GB" sz="2000" dirty="0">
                <a:latin typeface="Helvetica" pitchFamily="34" charset="0"/>
              </a:rPr>
              <a:t>with smaller drop size since surface molecules have fewer binding neighbours.</a:t>
            </a:r>
          </a:p>
        </p:txBody>
      </p:sp>
      <p:sp>
        <p:nvSpPr>
          <p:cNvPr id="49177" name="Text Box 47"/>
          <p:cNvSpPr txBox="1">
            <a:spLocks noChangeArrowheads="1"/>
          </p:cNvSpPr>
          <p:nvPr/>
        </p:nvSpPr>
        <p:spPr bwMode="auto">
          <a:xfrm>
            <a:off x="0" y="3070225"/>
            <a:ext cx="1960563" cy="5175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>
                <a:latin typeface="Helvetica" pitchFamily="34" charset="0"/>
              </a:rPr>
              <a:t>Surface molecule has fewer neighbours</a:t>
            </a:r>
          </a:p>
        </p:txBody>
      </p:sp>
      <p:sp>
        <p:nvSpPr>
          <p:cNvPr id="49178" name="Line 48"/>
          <p:cNvSpPr>
            <a:spLocks noChangeShapeType="1"/>
          </p:cNvSpPr>
          <p:nvPr/>
        </p:nvSpPr>
        <p:spPr bwMode="auto">
          <a:xfrm>
            <a:off x="723900" y="3568700"/>
            <a:ext cx="482600" cy="88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9155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3340100" y="5621338"/>
          <a:ext cx="3738563" cy="858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19" name="Equation" r:id="rId5" imgW="1879560" imgH="431640" progId="Equation.3">
                  <p:embed/>
                </p:oleObj>
              </mc:Choice>
              <mc:Fallback>
                <p:oleObj name="Equation" r:id="rId5" imgW="187956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0100" y="5621338"/>
                        <a:ext cx="3738563" cy="858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 Box 47"/>
          <p:cNvSpPr txBox="1">
            <a:spLocks noChangeArrowheads="1"/>
          </p:cNvSpPr>
          <p:nvPr/>
        </p:nvSpPr>
        <p:spPr bwMode="auto">
          <a:xfrm>
            <a:off x="6972300" y="4479925"/>
            <a:ext cx="2011363" cy="954107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Helvetica" pitchFamily="34" charset="0"/>
              </a:rPr>
              <a:t>i.e. </a:t>
            </a:r>
            <a:r>
              <a:rPr lang="en-GB" sz="1400" dirty="0">
                <a:latin typeface="Helvetica" pitchFamily="34" charset="0"/>
              </a:rPr>
              <a:t>e</a:t>
            </a:r>
            <a:r>
              <a:rPr lang="en-GB" sz="1400" dirty="0" smtClean="0">
                <a:latin typeface="Helvetica" pitchFamily="34" charset="0"/>
              </a:rPr>
              <a:t>asier for a molecule to escape, so </a:t>
            </a:r>
            <a:r>
              <a:rPr lang="en-GB" sz="1400" i="1" dirty="0" err="1" smtClean="0">
                <a:latin typeface="Helvetica" pitchFamily="34" charset="0"/>
              </a:rPr>
              <a:t>e</a:t>
            </a:r>
            <a:r>
              <a:rPr lang="en-GB" sz="1400" i="1" baseline="-25000" dirty="0" err="1" smtClean="0">
                <a:latin typeface="Helvetica" pitchFamily="34" charset="0"/>
              </a:rPr>
              <a:t>s</a:t>
            </a:r>
            <a:r>
              <a:rPr lang="en-GB" sz="1400" dirty="0" smtClean="0">
                <a:latin typeface="Helvetica" pitchFamily="34" charset="0"/>
              </a:rPr>
              <a:t> has to be higher to maintain equilibrium</a:t>
            </a:r>
            <a:endParaRPr lang="en-GB" sz="1400" dirty="0">
              <a:latin typeface="Helvetica" pitchFamily="34" charset="0"/>
            </a:endParaRPr>
          </a:p>
        </p:txBody>
      </p:sp>
      <p:sp>
        <p:nvSpPr>
          <p:cNvPr id="40" name="Line 48"/>
          <p:cNvSpPr>
            <a:spLocks noChangeShapeType="1"/>
          </p:cNvSpPr>
          <p:nvPr/>
        </p:nvSpPr>
        <p:spPr bwMode="auto">
          <a:xfrm>
            <a:off x="7620000" y="4127500"/>
            <a:ext cx="292100" cy="3683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76" grpId="0"/>
      <p:bldP spid="49177" grpId="0"/>
      <p:bldP spid="49178" grpId="0" animBg="1"/>
      <p:bldP spid="39" grpId="0" animBg="1"/>
      <p:bldP spid="4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AA084B-2DC0-4999-8B30-1A1F5FA42BD9}" type="slidenum">
              <a:rPr lang="en-GB"/>
              <a:pPr/>
              <a:t>28</a:t>
            </a:fld>
            <a:endParaRPr lang="en-GB"/>
          </a:p>
        </p:txBody>
      </p:sp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Nucleation of cloud droplets:</a:t>
            </a:r>
            <a:b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Homogeneous Nucleation</a:t>
            </a:r>
          </a:p>
        </p:txBody>
      </p:sp>
      <p:sp>
        <p:nvSpPr>
          <p:cNvPr id="5018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01227" y="1676400"/>
            <a:ext cx="5300662" cy="3961798"/>
          </a:xfrm>
          <a:ln>
            <a:noFill/>
          </a:ln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sz="2000" dirty="0" smtClean="0"/>
              <a:t>Drop of </a:t>
            </a:r>
            <a:r>
              <a:rPr lang="en-GB" sz="2000" dirty="0" smtClean="0">
                <a:solidFill>
                  <a:srgbClr val="00CC00"/>
                </a:solidFill>
              </a:rPr>
              <a:t>pure water</a:t>
            </a:r>
            <a:r>
              <a:rPr lang="en-GB" sz="2000" dirty="0" smtClean="0"/>
              <a:t> forms from vapour.</a:t>
            </a:r>
          </a:p>
          <a:p>
            <a:pPr>
              <a:spcBef>
                <a:spcPts val="1200"/>
              </a:spcBef>
            </a:pPr>
            <a:r>
              <a:rPr lang="en-GB" sz="2000" dirty="0" smtClean="0"/>
              <a:t>Small drops require much higher super saturations. </a:t>
            </a:r>
          </a:p>
          <a:p>
            <a:pPr>
              <a:spcBef>
                <a:spcPts val="1200"/>
              </a:spcBef>
            </a:pPr>
            <a:r>
              <a:rPr lang="en-GB" sz="2000" dirty="0" smtClean="0"/>
              <a:t>Kelvin’s formula for </a:t>
            </a:r>
            <a:r>
              <a:rPr lang="en-GB" sz="2000" dirty="0" smtClean="0">
                <a:solidFill>
                  <a:srgbClr val="00CC00"/>
                </a:solidFill>
              </a:rPr>
              <a:t>critical radius</a:t>
            </a:r>
            <a:r>
              <a:rPr lang="en-GB" sz="2000" dirty="0" smtClean="0"/>
              <a:t> (</a:t>
            </a:r>
            <a:r>
              <a:rPr lang="en-GB" sz="2000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000" i="1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000" dirty="0" smtClean="0"/>
              <a:t>) for initial droplet to “survive”.</a:t>
            </a:r>
          </a:p>
          <a:p>
            <a:pPr>
              <a:spcBef>
                <a:spcPts val="1200"/>
              </a:spcBef>
            </a:pPr>
            <a:r>
              <a:rPr lang="en-GB" sz="2000" dirty="0" smtClean="0"/>
              <a:t>Strongly dependent on </a:t>
            </a:r>
            <a:r>
              <a:rPr lang="en-GB" sz="2000" dirty="0" err="1" smtClean="0"/>
              <a:t>supersaturation</a:t>
            </a:r>
            <a:r>
              <a:rPr lang="en-GB" sz="2000" dirty="0" smtClean="0"/>
              <a:t>  (</a:t>
            </a:r>
            <a:r>
              <a:rPr lang="en-GB" sz="2000" i="1" dirty="0" smtClean="0"/>
              <a:t>e/</a:t>
            </a:r>
            <a:r>
              <a:rPr lang="en-GB" sz="2000" i="1" dirty="0" err="1" smtClean="0"/>
              <a:t>e</a:t>
            </a:r>
            <a:r>
              <a:rPr lang="en-GB" sz="2000" i="1" baseline="-25000" dirty="0" err="1" smtClean="0"/>
              <a:t>s</a:t>
            </a:r>
            <a:r>
              <a:rPr lang="en-GB" sz="2000" dirty="0"/>
              <a:t>)</a:t>
            </a:r>
            <a:endParaRPr lang="en-GB" sz="2000" baseline="-25000" dirty="0" smtClean="0"/>
          </a:p>
          <a:p>
            <a:pPr>
              <a:spcBef>
                <a:spcPts val="1200"/>
              </a:spcBef>
            </a:pPr>
            <a:r>
              <a:rPr lang="en-GB" sz="2000" dirty="0" smtClean="0">
                <a:solidFill>
                  <a:srgbClr val="00CC00"/>
                </a:solidFill>
              </a:rPr>
              <a:t>Would require several hundred percent </a:t>
            </a:r>
            <a:r>
              <a:rPr lang="en-GB" sz="2000" dirty="0" err="1" smtClean="0">
                <a:solidFill>
                  <a:srgbClr val="00CC00"/>
                </a:solidFill>
              </a:rPr>
              <a:t>supersaturation</a:t>
            </a:r>
            <a:r>
              <a:rPr lang="en-GB" sz="2000" dirty="0" smtClean="0"/>
              <a:t> (not observed in the atmosphere).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389984" y="2524799"/>
            <a:ext cx="3469415" cy="3044171"/>
            <a:chOff x="5405473" y="3035954"/>
            <a:chExt cx="3469415" cy="3044171"/>
          </a:xfrm>
        </p:grpSpPr>
        <p:graphicFrame>
          <p:nvGraphicFramePr>
            <p:cNvPr id="50178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71790139"/>
                </p:ext>
              </p:extLst>
            </p:nvPr>
          </p:nvGraphicFramePr>
          <p:xfrm>
            <a:off x="5541963" y="3241675"/>
            <a:ext cx="2894012" cy="1347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248" name="Equation" r:id="rId4" imgW="1282680" imgH="596880" progId="Equation.3">
                    <p:embed/>
                  </p:oleObj>
                </mc:Choice>
                <mc:Fallback>
                  <p:oleObj name="Equation" r:id="rId4" imgW="1282680" imgH="59688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41963" y="3241675"/>
                          <a:ext cx="2894012" cy="13477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0179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71031165"/>
                </p:ext>
              </p:extLst>
            </p:nvPr>
          </p:nvGraphicFramePr>
          <p:xfrm>
            <a:off x="5672138" y="4970463"/>
            <a:ext cx="3097212" cy="11096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249" name="Equation" r:id="rId6" imgW="1879560" imgH="672840" progId="Equation.3">
                    <p:embed/>
                  </p:oleObj>
                </mc:Choice>
                <mc:Fallback>
                  <p:oleObj name="Equation" r:id="rId6" imgW="1879560" imgH="67284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72138" y="4970463"/>
                          <a:ext cx="3097212" cy="11096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Rectangle 1"/>
            <p:cNvSpPr/>
            <p:nvPr/>
          </p:nvSpPr>
          <p:spPr bwMode="auto">
            <a:xfrm>
              <a:off x="5405473" y="3035954"/>
              <a:ext cx="3469415" cy="2989481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FE19FDA-9CE9-4017-AB4D-E9DDFCCCFB23}" type="slidenum">
              <a:rPr lang="en-GB"/>
              <a:pPr/>
              <a:t>29</a:t>
            </a:fld>
            <a:endParaRPr lang="en-GB"/>
          </a:p>
        </p:txBody>
      </p:sp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Nucleation of cloud droplets:</a:t>
            </a:r>
            <a:b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Heterogeneous Nucleation</a:t>
            </a:r>
          </a:p>
        </p:txBody>
      </p:sp>
      <p:sp>
        <p:nvSpPr>
          <p:cNvPr id="52228" name="Rectangle 3"/>
          <p:cNvSpPr>
            <a:spLocks noChangeArrowheads="1"/>
          </p:cNvSpPr>
          <p:nvPr/>
        </p:nvSpPr>
        <p:spPr bwMode="auto">
          <a:xfrm>
            <a:off x="458788" y="1521933"/>
            <a:ext cx="8216900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400" dirty="0">
                <a:latin typeface="Helvetica" pitchFamily="34" charset="0"/>
              </a:rPr>
              <a:t>Collection of water molecules on a </a:t>
            </a:r>
            <a:r>
              <a:rPr lang="en-GB" sz="2400" dirty="0">
                <a:solidFill>
                  <a:srgbClr val="00CC00"/>
                </a:solidFill>
                <a:latin typeface="Helvetica" pitchFamily="34" charset="0"/>
              </a:rPr>
              <a:t>foreign substance, </a:t>
            </a:r>
            <a:r>
              <a:rPr lang="en-GB" sz="2400" dirty="0">
                <a:latin typeface="Helvetica" pitchFamily="34" charset="0"/>
              </a:rPr>
              <a:t>RH &gt; ~80% (Haze particles)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GB" sz="2400" dirty="0">
              <a:latin typeface="Helvetic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400" dirty="0">
                <a:latin typeface="Helvetica" pitchFamily="34" charset="0"/>
              </a:rPr>
              <a:t>These (hydrophilic) soluble particles are called  </a:t>
            </a:r>
            <a:r>
              <a:rPr lang="en-GB" sz="2400" dirty="0" smtClean="0">
                <a:latin typeface="Helvetica" pitchFamily="34" charset="0"/>
              </a:rPr>
              <a:t>      </a:t>
            </a:r>
            <a:r>
              <a:rPr lang="en-GB" sz="2400" dirty="0" smtClean="0">
                <a:solidFill>
                  <a:srgbClr val="00CC00"/>
                </a:solidFill>
                <a:latin typeface="Helvetica" pitchFamily="34" charset="0"/>
              </a:rPr>
              <a:t>Cloud </a:t>
            </a:r>
            <a:r>
              <a:rPr lang="en-GB" sz="2400" dirty="0">
                <a:solidFill>
                  <a:srgbClr val="00CC00"/>
                </a:solidFill>
                <a:latin typeface="Helvetica" pitchFamily="34" charset="0"/>
              </a:rPr>
              <a:t>Condensation Nuclei (CCN)</a:t>
            </a:r>
            <a:endParaRPr lang="en-GB" sz="2400" dirty="0">
              <a:latin typeface="Helvetic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GB" sz="2400" dirty="0">
              <a:solidFill>
                <a:srgbClr val="00CC00"/>
              </a:solidFill>
              <a:latin typeface="Helvetic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400" dirty="0">
                <a:solidFill>
                  <a:srgbClr val="00CC00"/>
                </a:solidFill>
                <a:latin typeface="Helvetica" pitchFamily="34" charset="0"/>
              </a:rPr>
              <a:t>CCN</a:t>
            </a:r>
            <a:r>
              <a:rPr lang="en-GB" sz="2400" dirty="0">
                <a:latin typeface="Helvetica" pitchFamily="34" charset="0"/>
              </a:rPr>
              <a:t> </a:t>
            </a:r>
            <a:r>
              <a:rPr lang="en-GB" sz="2400" dirty="0">
                <a:solidFill>
                  <a:srgbClr val="00CC00"/>
                </a:solidFill>
                <a:latin typeface="Helvetica" pitchFamily="34" charset="0"/>
              </a:rPr>
              <a:t>always present</a:t>
            </a:r>
            <a:r>
              <a:rPr lang="en-GB" sz="2400" dirty="0">
                <a:latin typeface="Helvetica" pitchFamily="34" charset="0"/>
              </a:rPr>
              <a:t> in sufficient numbers in lower and middle troposphere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GB" sz="2400" dirty="0">
              <a:latin typeface="Helvetic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400" dirty="0">
                <a:latin typeface="Helvetica" pitchFamily="34" charset="0"/>
              </a:rPr>
              <a:t>Nucleation of droplets (i.e. from stable haze particle to unstable regime of diffusive growth) </a:t>
            </a:r>
            <a:r>
              <a:rPr lang="en-GB" sz="2400" dirty="0" smtClean="0">
                <a:latin typeface="Helvetica" pitchFamily="34" charset="0"/>
              </a:rPr>
              <a:t>can occur at </a:t>
            </a:r>
            <a:r>
              <a:rPr lang="en-GB" sz="2400" dirty="0">
                <a:latin typeface="Helvetica" pitchFamily="34" charset="0"/>
              </a:rPr>
              <a:t>very small </a:t>
            </a:r>
            <a:r>
              <a:rPr lang="en-GB" sz="2400" dirty="0" err="1" smtClean="0">
                <a:latin typeface="Helvetica" pitchFamily="34" charset="0"/>
              </a:rPr>
              <a:t>supersaturations</a:t>
            </a:r>
            <a:r>
              <a:rPr lang="en-GB" sz="2400" dirty="0">
                <a:latin typeface="Helvetica" pitchFamily="34" charset="0"/>
              </a:rPr>
              <a:t> </a:t>
            </a:r>
            <a:r>
              <a:rPr lang="en-GB" sz="2400" dirty="0" smtClean="0">
                <a:latin typeface="Helvetica" pitchFamily="34" charset="0"/>
              </a:rPr>
              <a:t>(e.g. &lt; 1%) </a:t>
            </a:r>
            <a:endParaRPr lang="en-GB" sz="2400" dirty="0">
              <a:latin typeface="Helvetic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GB" sz="2400" dirty="0"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2D5232-6633-4DF8-A00A-2C885808250F}" type="slidenum">
              <a:rPr lang="en-GB"/>
              <a:pPr/>
              <a:t>3</a:t>
            </a:fld>
            <a:endParaRPr lang="en-GB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Cloud Lectures - Outline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76400"/>
            <a:ext cx="8763000" cy="4419600"/>
          </a:xfrm>
          <a:ln>
            <a:noFill/>
          </a:ln>
        </p:spPr>
        <p:txBody>
          <a:bodyPr/>
          <a:lstStyle/>
          <a:p>
            <a:pPr marL="400050">
              <a:buFontTx/>
              <a:buAutoNum type="arabicPeriod"/>
            </a:pPr>
            <a:r>
              <a:rPr lang="en-US" dirty="0" smtClean="0">
                <a:solidFill>
                  <a:srgbClr val="0000FF"/>
                </a:solidFill>
              </a:rPr>
              <a:t>Overview of cloud parametrization issues </a:t>
            </a:r>
            <a:r>
              <a:rPr lang="en-US" b="1" dirty="0" smtClean="0">
                <a:solidFill>
                  <a:srgbClr val="0000FF"/>
                </a:solidFill>
              </a:rPr>
              <a:t>(Lecture 1)</a:t>
            </a:r>
          </a:p>
          <a:p>
            <a:pPr marL="400050">
              <a:buFontTx/>
              <a:buAutoNum type="arabicPeriod"/>
            </a:pPr>
            <a:r>
              <a:rPr lang="en-US" dirty="0" smtClean="0">
                <a:solidFill>
                  <a:srgbClr val="0000FF"/>
                </a:solidFill>
              </a:rPr>
              <a:t>Liquid-phase microphysical processes </a:t>
            </a:r>
            <a:r>
              <a:rPr lang="en-US" b="1" dirty="0" smtClean="0">
                <a:solidFill>
                  <a:srgbClr val="0000FF"/>
                </a:solidFill>
              </a:rPr>
              <a:t>(Lecture 1)</a:t>
            </a:r>
          </a:p>
          <a:p>
            <a:pPr marL="400050">
              <a:buFontTx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Ice and mixed-phase microphysical processes</a:t>
            </a:r>
            <a:r>
              <a:rPr lang="en-US" b="1" dirty="0" smtClean="0">
                <a:solidFill>
                  <a:srgbClr val="FF0000"/>
                </a:solidFill>
              </a:rPr>
              <a:t> (Lecture 2)</a:t>
            </a:r>
          </a:p>
          <a:p>
            <a:pPr marL="400050">
              <a:buFontTx/>
              <a:buAutoNum type="arabicPeriod"/>
            </a:pPr>
            <a:r>
              <a:rPr lang="en-US" dirty="0" smtClean="0">
                <a:solidFill>
                  <a:srgbClr val="008000"/>
                </a:solidFill>
              </a:rPr>
              <a:t>Sub-grid heterogeneity </a:t>
            </a:r>
            <a:r>
              <a:rPr lang="en-US" b="1" dirty="0" smtClean="0">
                <a:solidFill>
                  <a:srgbClr val="008000"/>
                </a:solidFill>
              </a:rPr>
              <a:t>(Lecture 3)</a:t>
            </a:r>
          </a:p>
          <a:p>
            <a:pPr marL="800100" lvl="1" indent="-342900">
              <a:buFontTx/>
              <a:buAutoNum type="arabicPeriod"/>
            </a:pPr>
            <a:endParaRPr lang="en-US" sz="20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1301F0-48BD-439E-A45B-985E314F124D}" type="slidenum">
              <a:rPr lang="en-GB"/>
              <a:pPr/>
              <a:t>30</a:t>
            </a:fld>
            <a:endParaRPr lang="en-GB"/>
          </a:p>
        </p:txBody>
      </p:sp>
      <p:sp>
        <p:nvSpPr>
          <p:cNvPr id="454660" name="Rectangle 4"/>
          <p:cNvSpPr>
            <a:spLocks noGrp="1" noChangeArrowheads="1"/>
          </p:cNvSpPr>
          <p:nvPr>
            <p:ph type="title"/>
          </p:nvPr>
        </p:nvSpPr>
        <p:spPr>
          <a:xfrm>
            <a:off x="230188" y="200025"/>
            <a:ext cx="7315200" cy="838200"/>
          </a:xfrm>
        </p:spPr>
        <p:txBody>
          <a:bodyPr/>
          <a:lstStyle/>
          <a:p>
            <a:r>
              <a:rPr lang="en-GB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Nucleation of cloud droplets:</a:t>
            </a:r>
            <a:br>
              <a:rPr lang="en-GB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Important effects for particle activation</a:t>
            </a:r>
          </a:p>
        </p:txBody>
      </p:sp>
      <p:sp>
        <p:nvSpPr>
          <p:cNvPr id="53252" name="Oval 5"/>
          <p:cNvSpPr>
            <a:spLocks noChangeAspect="1" noChangeArrowheads="1"/>
          </p:cNvSpPr>
          <p:nvPr/>
        </p:nvSpPr>
        <p:spPr bwMode="auto">
          <a:xfrm>
            <a:off x="915988" y="1865218"/>
            <a:ext cx="301625" cy="30321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3" name="Oval 6"/>
          <p:cNvSpPr>
            <a:spLocks noChangeAspect="1" noChangeArrowheads="1"/>
          </p:cNvSpPr>
          <p:nvPr/>
        </p:nvSpPr>
        <p:spPr bwMode="auto">
          <a:xfrm>
            <a:off x="1239838" y="1865218"/>
            <a:ext cx="301625" cy="303212"/>
          </a:xfrm>
          <a:prstGeom prst="ellipse">
            <a:avLst/>
          </a:prstGeom>
          <a:solidFill>
            <a:srgbClr val="0000FF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4" name="Oval 7"/>
          <p:cNvSpPr>
            <a:spLocks noChangeAspect="1" noChangeArrowheads="1"/>
          </p:cNvSpPr>
          <p:nvPr/>
        </p:nvSpPr>
        <p:spPr bwMode="auto">
          <a:xfrm>
            <a:off x="1563688" y="1865218"/>
            <a:ext cx="301625" cy="30321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5" name="Oval 8"/>
          <p:cNvSpPr>
            <a:spLocks noChangeAspect="1" noChangeArrowheads="1"/>
          </p:cNvSpPr>
          <p:nvPr/>
        </p:nvSpPr>
        <p:spPr bwMode="auto">
          <a:xfrm>
            <a:off x="1887538" y="1865218"/>
            <a:ext cx="301625" cy="30321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6" name="Oval 10"/>
          <p:cNvSpPr>
            <a:spLocks noChangeAspect="1" noChangeArrowheads="1"/>
          </p:cNvSpPr>
          <p:nvPr/>
        </p:nvSpPr>
        <p:spPr bwMode="auto">
          <a:xfrm>
            <a:off x="1089025" y="2125568"/>
            <a:ext cx="301625" cy="301625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7" name="Oval 11"/>
          <p:cNvSpPr>
            <a:spLocks noChangeAspect="1" noChangeArrowheads="1"/>
          </p:cNvSpPr>
          <p:nvPr/>
        </p:nvSpPr>
        <p:spPr bwMode="auto">
          <a:xfrm>
            <a:off x="1412875" y="2125568"/>
            <a:ext cx="301625" cy="301625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8" name="Oval 12"/>
          <p:cNvSpPr>
            <a:spLocks noChangeAspect="1" noChangeArrowheads="1"/>
          </p:cNvSpPr>
          <p:nvPr/>
        </p:nvSpPr>
        <p:spPr bwMode="auto">
          <a:xfrm>
            <a:off x="1736725" y="2125568"/>
            <a:ext cx="301625" cy="301625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9" name="Oval 13"/>
          <p:cNvSpPr>
            <a:spLocks noChangeAspect="1" noChangeArrowheads="1"/>
          </p:cNvSpPr>
          <p:nvPr/>
        </p:nvSpPr>
        <p:spPr bwMode="auto">
          <a:xfrm>
            <a:off x="2060575" y="2125568"/>
            <a:ext cx="301625" cy="301625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0" name="Oval 19"/>
          <p:cNvSpPr>
            <a:spLocks noChangeAspect="1" noChangeArrowheads="1"/>
          </p:cNvSpPr>
          <p:nvPr/>
        </p:nvSpPr>
        <p:spPr bwMode="auto">
          <a:xfrm>
            <a:off x="785813" y="2123980"/>
            <a:ext cx="301625" cy="303213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1" name="Oval 20"/>
          <p:cNvSpPr>
            <a:spLocks noChangeAspect="1" noChangeArrowheads="1"/>
          </p:cNvSpPr>
          <p:nvPr/>
        </p:nvSpPr>
        <p:spPr bwMode="auto">
          <a:xfrm>
            <a:off x="612775" y="1865218"/>
            <a:ext cx="301625" cy="30321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2" name="Oval 36"/>
          <p:cNvSpPr>
            <a:spLocks noChangeAspect="1" noChangeArrowheads="1"/>
          </p:cNvSpPr>
          <p:nvPr/>
        </p:nvSpPr>
        <p:spPr bwMode="auto">
          <a:xfrm>
            <a:off x="923925" y="2392268"/>
            <a:ext cx="301625" cy="301625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3" name="Oval 37"/>
          <p:cNvSpPr>
            <a:spLocks noChangeAspect="1" noChangeArrowheads="1"/>
          </p:cNvSpPr>
          <p:nvPr/>
        </p:nvSpPr>
        <p:spPr bwMode="auto">
          <a:xfrm>
            <a:off x="1247775" y="2392268"/>
            <a:ext cx="301625" cy="301625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4" name="Oval 38"/>
          <p:cNvSpPr>
            <a:spLocks noChangeAspect="1" noChangeArrowheads="1"/>
          </p:cNvSpPr>
          <p:nvPr/>
        </p:nvSpPr>
        <p:spPr bwMode="auto">
          <a:xfrm>
            <a:off x="1571625" y="2392268"/>
            <a:ext cx="301625" cy="301625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5" name="Oval 39"/>
          <p:cNvSpPr>
            <a:spLocks noChangeAspect="1" noChangeArrowheads="1"/>
          </p:cNvSpPr>
          <p:nvPr/>
        </p:nvSpPr>
        <p:spPr bwMode="auto">
          <a:xfrm>
            <a:off x="1895475" y="2392268"/>
            <a:ext cx="301625" cy="301625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6" name="Oval 40"/>
          <p:cNvSpPr>
            <a:spLocks noChangeAspect="1" noChangeArrowheads="1"/>
          </p:cNvSpPr>
          <p:nvPr/>
        </p:nvSpPr>
        <p:spPr bwMode="auto">
          <a:xfrm>
            <a:off x="620713" y="2390680"/>
            <a:ext cx="301625" cy="303213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3267" name="Group 43"/>
          <p:cNvGrpSpPr>
            <a:grpSpLocks/>
          </p:cNvGrpSpPr>
          <p:nvPr/>
        </p:nvGrpSpPr>
        <p:grpSpPr bwMode="auto">
          <a:xfrm>
            <a:off x="765175" y="3492405"/>
            <a:ext cx="1228725" cy="1130300"/>
            <a:chOff x="482" y="2278"/>
            <a:chExt cx="774" cy="712"/>
          </a:xfrm>
        </p:grpSpPr>
        <p:sp>
          <p:nvSpPr>
            <p:cNvPr id="53288" name="Oval 15"/>
            <p:cNvSpPr>
              <a:spLocks noChangeAspect="1" noChangeArrowheads="1"/>
            </p:cNvSpPr>
            <p:nvPr/>
          </p:nvSpPr>
          <p:spPr bwMode="auto">
            <a:xfrm>
              <a:off x="764" y="2611"/>
              <a:ext cx="190" cy="19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89" name="Oval 16"/>
            <p:cNvSpPr>
              <a:spLocks noChangeAspect="1" noChangeArrowheads="1"/>
            </p:cNvSpPr>
            <p:nvPr/>
          </p:nvSpPr>
          <p:spPr bwMode="auto">
            <a:xfrm>
              <a:off x="612" y="2359"/>
              <a:ext cx="190" cy="191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90" name="Oval 17"/>
            <p:cNvSpPr>
              <a:spLocks noChangeAspect="1" noChangeArrowheads="1"/>
            </p:cNvSpPr>
            <p:nvPr/>
          </p:nvSpPr>
          <p:spPr bwMode="auto">
            <a:xfrm>
              <a:off x="775" y="2278"/>
              <a:ext cx="190" cy="191"/>
            </a:xfrm>
            <a:prstGeom prst="ellipse">
              <a:avLst/>
            </a:prstGeom>
            <a:solidFill>
              <a:srgbClr val="0000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91" name="Oval 18"/>
            <p:cNvSpPr>
              <a:spLocks noChangeAspect="1" noChangeArrowheads="1"/>
            </p:cNvSpPr>
            <p:nvPr/>
          </p:nvSpPr>
          <p:spPr bwMode="auto">
            <a:xfrm>
              <a:off x="966" y="2359"/>
              <a:ext cx="190" cy="191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92" name="Oval 21"/>
            <p:cNvSpPr>
              <a:spLocks noChangeAspect="1" noChangeArrowheads="1"/>
            </p:cNvSpPr>
            <p:nvPr/>
          </p:nvSpPr>
          <p:spPr bwMode="auto">
            <a:xfrm>
              <a:off x="590" y="2549"/>
              <a:ext cx="190" cy="191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93" name="Oval 22"/>
            <p:cNvSpPr>
              <a:spLocks noChangeAspect="1" noChangeArrowheads="1"/>
            </p:cNvSpPr>
            <p:nvPr/>
          </p:nvSpPr>
          <p:spPr bwMode="auto">
            <a:xfrm>
              <a:off x="966" y="2549"/>
              <a:ext cx="190" cy="191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94" name="Oval 23"/>
            <p:cNvSpPr>
              <a:spLocks noChangeAspect="1" noChangeArrowheads="1"/>
            </p:cNvSpPr>
            <p:nvPr/>
          </p:nvSpPr>
          <p:spPr bwMode="auto">
            <a:xfrm>
              <a:off x="775" y="2468"/>
              <a:ext cx="190" cy="191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95" name="Oval 33"/>
            <p:cNvSpPr>
              <a:spLocks noChangeAspect="1" noChangeArrowheads="1"/>
            </p:cNvSpPr>
            <p:nvPr/>
          </p:nvSpPr>
          <p:spPr bwMode="auto">
            <a:xfrm>
              <a:off x="732" y="2800"/>
              <a:ext cx="190" cy="19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96" name="Oval 34"/>
            <p:cNvSpPr>
              <a:spLocks noChangeAspect="1" noChangeArrowheads="1"/>
            </p:cNvSpPr>
            <p:nvPr/>
          </p:nvSpPr>
          <p:spPr bwMode="auto">
            <a:xfrm>
              <a:off x="567" y="2702"/>
              <a:ext cx="190" cy="191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97" name="Oval 35"/>
            <p:cNvSpPr>
              <a:spLocks noChangeAspect="1" noChangeArrowheads="1"/>
            </p:cNvSpPr>
            <p:nvPr/>
          </p:nvSpPr>
          <p:spPr bwMode="auto">
            <a:xfrm>
              <a:off x="930" y="2750"/>
              <a:ext cx="190" cy="191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98" name="Oval 41"/>
            <p:cNvSpPr>
              <a:spLocks noChangeAspect="1" noChangeArrowheads="1"/>
            </p:cNvSpPr>
            <p:nvPr/>
          </p:nvSpPr>
          <p:spPr bwMode="auto">
            <a:xfrm>
              <a:off x="482" y="2526"/>
              <a:ext cx="190" cy="191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99" name="Oval 42"/>
            <p:cNvSpPr>
              <a:spLocks noChangeAspect="1" noChangeArrowheads="1"/>
            </p:cNvSpPr>
            <p:nvPr/>
          </p:nvSpPr>
          <p:spPr bwMode="auto">
            <a:xfrm>
              <a:off x="1066" y="2598"/>
              <a:ext cx="190" cy="191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3280" name="Text Box 57"/>
          <p:cNvSpPr txBox="1">
            <a:spLocks noChangeArrowheads="1"/>
          </p:cNvSpPr>
          <p:nvPr/>
        </p:nvSpPr>
        <p:spPr bwMode="auto">
          <a:xfrm>
            <a:off x="2725738" y="1755680"/>
            <a:ext cx="5813425" cy="10064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u="sng" dirty="0">
                <a:latin typeface="Helvetica" pitchFamily="34" charset="0"/>
              </a:rPr>
              <a:t>Planar surface</a:t>
            </a:r>
            <a:r>
              <a:rPr lang="en-GB" sz="2000" dirty="0">
                <a:latin typeface="Helvetica" pitchFamily="34" charset="0"/>
              </a:rPr>
              <a:t>: Equilibrium when </a:t>
            </a:r>
            <a:r>
              <a:rPr lang="en-GB" sz="2000" i="1" dirty="0">
                <a:latin typeface="Helvetica" pitchFamily="34" charset="0"/>
              </a:rPr>
              <a:t>e=</a:t>
            </a:r>
            <a:r>
              <a:rPr lang="en-GB" sz="2000" i="1" dirty="0" err="1">
                <a:latin typeface="Helvetica" pitchFamily="34" charset="0"/>
              </a:rPr>
              <a:t>e</a:t>
            </a:r>
            <a:r>
              <a:rPr lang="en-GB" sz="2000" i="1" baseline="-25000" dirty="0" err="1">
                <a:latin typeface="Helvetica" pitchFamily="34" charset="0"/>
              </a:rPr>
              <a:t>s</a:t>
            </a:r>
            <a:r>
              <a:rPr lang="en-GB" sz="2000" dirty="0">
                <a:latin typeface="Helvetica" pitchFamily="34" charset="0"/>
              </a:rPr>
              <a:t> and number of molecules impinging on surface equals rate of evaporation   </a:t>
            </a:r>
          </a:p>
        </p:txBody>
      </p:sp>
      <p:sp>
        <p:nvSpPr>
          <p:cNvPr id="53281" name="Line 58"/>
          <p:cNvSpPr>
            <a:spLocks noChangeShapeType="1"/>
          </p:cNvSpPr>
          <p:nvPr/>
        </p:nvSpPr>
        <p:spPr bwMode="auto">
          <a:xfrm>
            <a:off x="1371600" y="1488980"/>
            <a:ext cx="0" cy="3683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3282" name="Text Box 61"/>
          <p:cNvSpPr txBox="1">
            <a:spLocks noChangeArrowheads="1"/>
          </p:cNvSpPr>
          <p:nvPr/>
        </p:nvSpPr>
        <p:spPr bwMode="auto">
          <a:xfrm>
            <a:off x="2501900" y="3206655"/>
            <a:ext cx="6565900" cy="132343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u="sng" dirty="0">
                <a:latin typeface="Helvetica" pitchFamily="34" charset="0"/>
              </a:rPr>
              <a:t>Curved surface</a:t>
            </a:r>
            <a:r>
              <a:rPr lang="en-GB" sz="2000" dirty="0">
                <a:latin typeface="Helvetica" pitchFamily="34" charset="0"/>
              </a:rPr>
              <a:t>: saturation vapour pressure increases with smaller drop size since surface molecules have fewer binding neighbours.</a:t>
            </a:r>
          </a:p>
          <a:p>
            <a:r>
              <a:rPr lang="en-GB" sz="2000" dirty="0">
                <a:solidFill>
                  <a:srgbClr val="FF0000"/>
                </a:solidFill>
                <a:latin typeface="Helvetica" pitchFamily="34" charset="0"/>
              </a:rPr>
              <a:t>Effect proportional to </a:t>
            </a:r>
            <a:r>
              <a:rPr lang="en-GB" sz="2000" dirty="0" smtClean="0">
                <a:solidFill>
                  <a:srgbClr val="0000FF"/>
                </a:solidFill>
                <a:latin typeface="Helvetica" pitchFamily="34" charset="0"/>
              </a:rPr>
              <a:t>1/r</a:t>
            </a:r>
            <a:r>
              <a:rPr lang="en-GB" sz="2000" dirty="0" smtClean="0">
                <a:solidFill>
                  <a:srgbClr val="FF0000"/>
                </a:solidFill>
                <a:latin typeface="Helvetica" pitchFamily="34" charset="0"/>
              </a:rPr>
              <a:t>  </a:t>
            </a:r>
            <a:r>
              <a:rPr lang="en-GB" dirty="0" smtClean="0">
                <a:solidFill>
                  <a:srgbClr val="FF0000"/>
                </a:solidFill>
                <a:latin typeface="Helvetica" pitchFamily="34" charset="0"/>
              </a:rPr>
              <a:t>(</a:t>
            </a:r>
            <a:r>
              <a:rPr lang="en-GB" dirty="0">
                <a:solidFill>
                  <a:srgbClr val="FF0000"/>
                </a:solidFill>
                <a:latin typeface="Helvetica" pitchFamily="34" charset="0"/>
              </a:rPr>
              <a:t>curvature </a:t>
            </a:r>
            <a:r>
              <a:rPr lang="en-GB" dirty="0" smtClean="0">
                <a:solidFill>
                  <a:srgbClr val="FF0000"/>
                </a:solidFill>
                <a:latin typeface="Helvetica" pitchFamily="34" charset="0"/>
              </a:rPr>
              <a:t>effect or “Kelvin effect”)</a:t>
            </a:r>
            <a:r>
              <a:rPr lang="en-GB" dirty="0" smtClean="0">
                <a:latin typeface="Helvetica" pitchFamily="34" charset="0"/>
              </a:rPr>
              <a:t> </a:t>
            </a:r>
            <a:endParaRPr lang="en-GB" sz="2000" dirty="0">
              <a:latin typeface="Helvetica" pitchFamily="34" charset="0"/>
            </a:endParaRPr>
          </a:p>
        </p:txBody>
      </p:sp>
      <p:sp>
        <p:nvSpPr>
          <p:cNvPr id="53283" name="Text Box 62"/>
          <p:cNvSpPr txBox="1">
            <a:spLocks noChangeArrowheads="1"/>
          </p:cNvSpPr>
          <p:nvPr/>
        </p:nvSpPr>
        <p:spPr bwMode="auto">
          <a:xfrm>
            <a:off x="2501900" y="4873530"/>
            <a:ext cx="6553200" cy="163121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u="sng" dirty="0">
                <a:latin typeface="Helvetica" pitchFamily="34" charset="0"/>
              </a:rPr>
              <a:t>Presence of dissolved substance</a:t>
            </a:r>
            <a:r>
              <a:rPr lang="en-GB" sz="2000" dirty="0">
                <a:latin typeface="Helvetica" pitchFamily="34" charset="0"/>
              </a:rPr>
              <a:t>: saturation vapour pressure reduces with smaller drop size due to solute molecules replacing solvent on drop surface (assuming </a:t>
            </a:r>
            <a:r>
              <a:rPr lang="en-GB" sz="2000" dirty="0" err="1" smtClean="0">
                <a:latin typeface="Helvetica" pitchFamily="34" charset="0"/>
              </a:rPr>
              <a:t>e</a:t>
            </a:r>
            <a:r>
              <a:rPr lang="en-GB" sz="2000" baseline="-25000" dirty="0" err="1" smtClean="0">
                <a:latin typeface="Helvetica" pitchFamily="34" charset="0"/>
              </a:rPr>
              <a:t>solute</a:t>
            </a:r>
            <a:r>
              <a:rPr lang="en-GB" sz="2000" dirty="0" smtClean="0">
                <a:latin typeface="Helvetica" pitchFamily="34" charset="0"/>
              </a:rPr>
              <a:t>&lt;</a:t>
            </a:r>
            <a:r>
              <a:rPr lang="en-GB" sz="2000" dirty="0" err="1" smtClean="0">
                <a:latin typeface="Helvetica" pitchFamily="34" charset="0"/>
              </a:rPr>
              <a:t>e</a:t>
            </a:r>
            <a:r>
              <a:rPr lang="en-GB" sz="2000" baseline="-25000" dirty="0" err="1" smtClean="0">
                <a:latin typeface="Helvetica" pitchFamily="34" charset="0"/>
              </a:rPr>
              <a:t>v</a:t>
            </a:r>
            <a:r>
              <a:rPr lang="en-GB" sz="2000" dirty="0">
                <a:latin typeface="Helvetica" pitchFamily="34" charset="0"/>
              </a:rPr>
              <a:t>)</a:t>
            </a:r>
          </a:p>
          <a:p>
            <a:r>
              <a:rPr lang="en-GB" sz="2000" dirty="0">
                <a:solidFill>
                  <a:srgbClr val="FF0000"/>
                </a:solidFill>
                <a:latin typeface="Helvetica" pitchFamily="34" charset="0"/>
              </a:rPr>
              <a:t>Effect proportional to </a:t>
            </a:r>
            <a:r>
              <a:rPr lang="en-GB" sz="2000" dirty="0" smtClean="0">
                <a:solidFill>
                  <a:srgbClr val="0000FF"/>
                </a:solidFill>
                <a:latin typeface="Helvetica" pitchFamily="34" charset="0"/>
              </a:rPr>
              <a:t>-</a:t>
            </a:r>
            <a:r>
              <a:rPr lang="en-GB" dirty="0" smtClean="0">
                <a:solidFill>
                  <a:srgbClr val="0000FF"/>
                </a:solidFill>
                <a:latin typeface="Helvetica" pitchFamily="34" charset="0"/>
              </a:rPr>
              <a:t>1/r</a:t>
            </a:r>
            <a:r>
              <a:rPr lang="en-GB" baseline="30000" dirty="0" smtClean="0">
                <a:solidFill>
                  <a:srgbClr val="0000FF"/>
                </a:solidFill>
                <a:latin typeface="Helvetica" pitchFamily="34" charset="0"/>
              </a:rPr>
              <a:t>3</a:t>
            </a:r>
            <a:r>
              <a:rPr lang="en-GB" dirty="0" smtClean="0">
                <a:solidFill>
                  <a:srgbClr val="FF0000"/>
                </a:solidFill>
                <a:latin typeface="Helvetica" pitchFamily="34" charset="0"/>
              </a:rPr>
              <a:t>    </a:t>
            </a:r>
            <a:r>
              <a:rPr lang="en-GB" dirty="0">
                <a:solidFill>
                  <a:srgbClr val="FF0000"/>
                </a:solidFill>
                <a:latin typeface="Helvetica" pitchFamily="34" charset="0"/>
              </a:rPr>
              <a:t>(solution </a:t>
            </a:r>
            <a:r>
              <a:rPr lang="en-GB" dirty="0" smtClean="0">
                <a:solidFill>
                  <a:srgbClr val="FF0000"/>
                </a:solidFill>
                <a:latin typeface="Helvetica" pitchFamily="34" charset="0"/>
              </a:rPr>
              <a:t>effect or “</a:t>
            </a:r>
            <a:r>
              <a:rPr lang="en-GB" dirty="0" err="1" smtClean="0">
                <a:solidFill>
                  <a:srgbClr val="FF0000"/>
                </a:solidFill>
                <a:latin typeface="Helvetica" pitchFamily="34" charset="0"/>
              </a:rPr>
              <a:t>Raoult’s</a:t>
            </a:r>
            <a:r>
              <a:rPr lang="en-GB" dirty="0" smtClean="0">
                <a:solidFill>
                  <a:srgbClr val="FF0000"/>
                </a:solidFill>
                <a:latin typeface="Helvetica" pitchFamily="34" charset="0"/>
              </a:rPr>
              <a:t> law”)</a:t>
            </a:r>
            <a:endParaRPr lang="en-GB" sz="2000" dirty="0">
              <a:latin typeface="Helvetica" pitchFamily="34" charset="0"/>
            </a:endParaRPr>
          </a:p>
        </p:txBody>
      </p:sp>
      <p:sp>
        <p:nvSpPr>
          <p:cNvPr id="53284" name="Text Box 64"/>
          <p:cNvSpPr txBox="1">
            <a:spLocks noChangeArrowheads="1"/>
          </p:cNvSpPr>
          <p:nvPr/>
        </p:nvSpPr>
        <p:spPr bwMode="auto">
          <a:xfrm>
            <a:off x="0" y="2946305"/>
            <a:ext cx="1960563" cy="5175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>
                <a:latin typeface="Helvetica" pitchFamily="34" charset="0"/>
              </a:rPr>
              <a:t>Surface molecule has fewer neighbours</a:t>
            </a:r>
          </a:p>
        </p:txBody>
      </p:sp>
      <p:sp>
        <p:nvSpPr>
          <p:cNvPr id="53285" name="Line 65"/>
          <p:cNvSpPr>
            <a:spLocks noChangeShapeType="1"/>
          </p:cNvSpPr>
          <p:nvPr/>
        </p:nvSpPr>
        <p:spPr bwMode="auto">
          <a:xfrm>
            <a:off x="723900" y="3444780"/>
            <a:ext cx="482600" cy="88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52" name="Group 51"/>
          <p:cNvGrpSpPr/>
          <p:nvPr/>
        </p:nvGrpSpPr>
        <p:grpSpPr>
          <a:xfrm>
            <a:off x="0" y="4838605"/>
            <a:ext cx="2057400" cy="1689100"/>
            <a:chOff x="0" y="4962525"/>
            <a:chExt cx="2057400" cy="1689100"/>
          </a:xfrm>
        </p:grpSpPr>
        <p:sp>
          <p:nvSpPr>
            <p:cNvPr id="53268" name="Oval 45"/>
            <p:cNvSpPr>
              <a:spLocks noChangeAspect="1" noChangeArrowheads="1"/>
            </p:cNvSpPr>
            <p:nvPr/>
          </p:nvSpPr>
          <p:spPr bwMode="auto">
            <a:xfrm>
              <a:off x="1276350" y="6049963"/>
              <a:ext cx="301625" cy="301625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69" name="Oval 46"/>
            <p:cNvSpPr>
              <a:spLocks noChangeAspect="1" noChangeArrowheads="1"/>
            </p:cNvSpPr>
            <p:nvPr/>
          </p:nvSpPr>
          <p:spPr bwMode="auto">
            <a:xfrm>
              <a:off x="1035050" y="5649913"/>
              <a:ext cx="301625" cy="303212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70" name="Oval 47"/>
            <p:cNvSpPr>
              <a:spLocks noChangeAspect="1" noChangeArrowheads="1"/>
            </p:cNvSpPr>
            <p:nvPr/>
          </p:nvSpPr>
          <p:spPr bwMode="auto">
            <a:xfrm>
              <a:off x="1293813" y="5521325"/>
              <a:ext cx="301625" cy="303213"/>
            </a:xfrm>
            <a:prstGeom prst="ellipse">
              <a:avLst/>
            </a:prstGeom>
            <a:solidFill>
              <a:srgbClr val="0000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71" name="Oval 48"/>
            <p:cNvSpPr>
              <a:spLocks noChangeAspect="1" noChangeArrowheads="1"/>
            </p:cNvSpPr>
            <p:nvPr/>
          </p:nvSpPr>
          <p:spPr bwMode="auto">
            <a:xfrm>
              <a:off x="1597025" y="5649913"/>
              <a:ext cx="301625" cy="303212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72" name="Oval 49"/>
            <p:cNvSpPr>
              <a:spLocks noChangeAspect="1" noChangeArrowheads="1"/>
            </p:cNvSpPr>
            <p:nvPr/>
          </p:nvSpPr>
          <p:spPr bwMode="auto">
            <a:xfrm>
              <a:off x="1000125" y="5951538"/>
              <a:ext cx="301625" cy="303212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73" name="Oval 50"/>
            <p:cNvSpPr>
              <a:spLocks noChangeAspect="1" noChangeArrowheads="1"/>
            </p:cNvSpPr>
            <p:nvPr/>
          </p:nvSpPr>
          <p:spPr bwMode="auto">
            <a:xfrm>
              <a:off x="1597025" y="5951538"/>
              <a:ext cx="301625" cy="303212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74" name="Oval 51"/>
            <p:cNvSpPr>
              <a:spLocks noChangeAspect="1" noChangeArrowheads="1"/>
            </p:cNvSpPr>
            <p:nvPr/>
          </p:nvSpPr>
          <p:spPr bwMode="auto">
            <a:xfrm>
              <a:off x="1293813" y="5822950"/>
              <a:ext cx="301625" cy="303213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75" name="Oval 52"/>
            <p:cNvSpPr>
              <a:spLocks noChangeAspect="1" noChangeArrowheads="1"/>
            </p:cNvSpPr>
            <p:nvPr/>
          </p:nvSpPr>
          <p:spPr bwMode="auto">
            <a:xfrm>
              <a:off x="1225550" y="6350000"/>
              <a:ext cx="301625" cy="301625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76" name="Oval 53"/>
            <p:cNvSpPr>
              <a:spLocks noChangeAspect="1" noChangeArrowheads="1"/>
            </p:cNvSpPr>
            <p:nvPr/>
          </p:nvSpPr>
          <p:spPr bwMode="auto">
            <a:xfrm>
              <a:off x="963613" y="6194425"/>
              <a:ext cx="301625" cy="303213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77" name="Oval 54"/>
            <p:cNvSpPr>
              <a:spLocks noChangeAspect="1" noChangeArrowheads="1"/>
            </p:cNvSpPr>
            <p:nvPr/>
          </p:nvSpPr>
          <p:spPr bwMode="auto">
            <a:xfrm>
              <a:off x="1539875" y="6270625"/>
              <a:ext cx="301625" cy="303213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78" name="Oval 55"/>
            <p:cNvSpPr>
              <a:spLocks noChangeAspect="1" noChangeArrowheads="1"/>
            </p:cNvSpPr>
            <p:nvPr/>
          </p:nvSpPr>
          <p:spPr bwMode="auto">
            <a:xfrm>
              <a:off x="828675" y="5915025"/>
              <a:ext cx="301625" cy="303213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79" name="Oval 56"/>
            <p:cNvSpPr>
              <a:spLocks noChangeAspect="1" noChangeArrowheads="1"/>
            </p:cNvSpPr>
            <p:nvPr/>
          </p:nvSpPr>
          <p:spPr bwMode="auto">
            <a:xfrm>
              <a:off x="1755775" y="6029325"/>
              <a:ext cx="301625" cy="303213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86" name="Text Box 66"/>
            <p:cNvSpPr txBox="1">
              <a:spLocks noChangeArrowheads="1"/>
            </p:cNvSpPr>
            <p:nvPr/>
          </p:nvSpPr>
          <p:spPr bwMode="auto">
            <a:xfrm>
              <a:off x="0" y="4962525"/>
              <a:ext cx="1960563" cy="73025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>
                  <a:latin typeface="Helvetica" pitchFamily="34" charset="0"/>
                </a:rPr>
                <a:t>Dissolved substance reduces vapour pressure</a:t>
              </a:r>
            </a:p>
          </p:txBody>
        </p:sp>
        <p:sp>
          <p:nvSpPr>
            <p:cNvPr id="53287" name="Line 67"/>
            <p:cNvSpPr>
              <a:spLocks noChangeShapeType="1"/>
            </p:cNvSpPr>
            <p:nvPr/>
          </p:nvSpPr>
          <p:spPr bwMode="auto">
            <a:xfrm>
              <a:off x="850900" y="5486400"/>
              <a:ext cx="203200" cy="177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82" grpId="0"/>
      <p:bldP spid="53283" grpId="0"/>
      <p:bldP spid="53284" grpId="0"/>
      <p:bldP spid="5328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62800" y="6489700"/>
            <a:ext cx="1905000" cy="457200"/>
          </a:xfrm>
          <a:noFill/>
        </p:spPr>
        <p:txBody>
          <a:bodyPr/>
          <a:lstStyle/>
          <a:p>
            <a:fld id="{C55B9F27-B56A-4975-BB3C-9E8AB1D9C432}" type="slidenum">
              <a:rPr lang="en-GB"/>
              <a:pPr/>
              <a:t>31</a:t>
            </a:fld>
            <a:endParaRPr lang="en-GB" dirty="0"/>
          </a:p>
        </p:txBody>
      </p:sp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Nucleation of cloud droplets:</a:t>
            </a:r>
            <a:b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Heterogeneous Nucleation</a:t>
            </a:r>
          </a:p>
        </p:txBody>
      </p:sp>
      <p:pic>
        <p:nvPicPr>
          <p:cNvPr id="54277" name="Picture 4" descr="drop_gro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51100" y="1828800"/>
            <a:ext cx="3878263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Group 19"/>
          <p:cNvGrpSpPr/>
          <p:nvPr/>
        </p:nvGrpSpPr>
        <p:grpSpPr>
          <a:xfrm>
            <a:off x="4203700" y="1333500"/>
            <a:ext cx="4152900" cy="1714500"/>
            <a:chOff x="4495800" y="1333500"/>
            <a:chExt cx="4152900" cy="1714500"/>
          </a:xfrm>
        </p:grpSpPr>
        <p:sp>
          <p:nvSpPr>
            <p:cNvPr id="54289" name="Text Box 8"/>
            <p:cNvSpPr txBox="1">
              <a:spLocks noChangeArrowheads="1"/>
            </p:cNvSpPr>
            <p:nvPr/>
          </p:nvSpPr>
          <p:spPr bwMode="auto">
            <a:xfrm>
              <a:off x="5334000" y="1333500"/>
              <a:ext cx="3314700" cy="1200329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dirty="0">
                  <a:latin typeface="Helvetica" pitchFamily="34" charset="0"/>
                </a:rPr>
                <a:t>“</a:t>
              </a:r>
              <a:r>
                <a:rPr lang="en-GB" dirty="0">
                  <a:solidFill>
                    <a:srgbClr val="FF0000"/>
                  </a:solidFill>
                  <a:latin typeface="Helvetica" pitchFamily="34" charset="0"/>
                </a:rPr>
                <a:t>Curvature term</a:t>
              </a:r>
              <a:r>
                <a:rPr lang="en-GB" dirty="0">
                  <a:latin typeface="Helvetica" pitchFamily="34" charset="0"/>
                </a:rPr>
                <a:t>”</a:t>
              </a:r>
            </a:p>
            <a:p>
              <a:pPr algn="ctr"/>
              <a:r>
                <a:rPr lang="en-GB" dirty="0">
                  <a:latin typeface="Helvetica" pitchFamily="34" charset="0"/>
                </a:rPr>
                <a:t>Small drop – high radius of </a:t>
              </a:r>
              <a:r>
                <a:rPr lang="en-GB" dirty="0" smtClean="0">
                  <a:latin typeface="Helvetica" pitchFamily="34" charset="0"/>
                </a:rPr>
                <a:t>curvature, </a:t>
              </a:r>
              <a:r>
                <a:rPr lang="en-GB" dirty="0">
                  <a:latin typeface="Helvetica" pitchFamily="34" charset="0"/>
                </a:rPr>
                <a:t>easier for molecule to escape </a:t>
              </a:r>
            </a:p>
          </p:txBody>
        </p:sp>
        <p:sp>
          <p:nvSpPr>
            <p:cNvPr id="54290" name="Oval 15"/>
            <p:cNvSpPr>
              <a:spLocks noChangeArrowheads="1"/>
            </p:cNvSpPr>
            <p:nvPr/>
          </p:nvSpPr>
          <p:spPr bwMode="auto">
            <a:xfrm>
              <a:off x="4495800" y="2362200"/>
              <a:ext cx="762000" cy="6858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4287" name="Text Box 17"/>
          <p:cNvSpPr txBox="1">
            <a:spLocks noChangeArrowheads="1"/>
          </p:cNvSpPr>
          <p:nvPr/>
        </p:nvSpPr>
        <p:spPr bwMode="auto">
          <a:xfrm>
            <a:off x="1473200" y="5207000"/>
            <a:ext cx="2133600" cy="1465263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dirty="0">
                <a:latin typeface="Helvetica" pitchFamily="34" charset="0"/>
              </a:rPr>
              <a:t>“</a:t>
            </a:r>
            <a:r>
              <a:rPr lang="en-GB" dirty="0">
                <a:solidFill>
                  <a:srgbClr val="00CC00"/>
                </a:solidFill>
                <a:latin typeface="Helvetica" pitchFamily="34" charset="0"/>
              </a:rPr>
              <a:t>Solution term</a:t>
            </a:r>
            <a:r>
              <a:rPr lang="en-GB" dirty="0">
                <a:latin typeface="Helvetica" pitchFamily="34" charset="0"/>
              </a:rPr>
              <a:t>”</a:t>
            </a:r>
          </a:p>
          <a:p>
            <a:pPr algn="ctr"/>
            <a:r>
              <a:rPr lang="en-GB" dirty="0">
                <a:latin typeface="Helvetica" pitchFamily="34" charset="0"/>
              </a:rPr>
              <a:t>Reduction in vapour pressure due to dissolved substance </a:t>
            </a:r>
          </a:p>
        </p:txBody>
      </p:sp>
      <p:sp>
        <p:nvSpPr>
          <p:cNvPr id="54288" name="Oval 18"/>
          <p:cNvSpPr>
            <a:spLocks noChangeArrowheads="1"/>
          </p:cNvSpPr>
          <p:nvPr/>
        </p:nvSpPr>
        <p:spPr bwMode="auto">
          <a:xfrm>
            <a:off x="4127500" y="4114800"/>
            <a:ext cx="762000" cy="685800"/>
          </a:xfrm>
          <a:prstGeom prst="ellipse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86" name="Rectangle 20"/>
          <p:cNvSpPr>
            <a:spLocks noChangeArrowheads="1"/>
          </p:cNvSpPr>
          <p:nvPr/>
        </p:nvSpPr>
        <p:spPr bwMode="auto">
          <a:xfrm>
            <a:off x="4051300" y="3048000"/>
            <a:ext cx="1981200" cy="4572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81" name="Text Box 24"/>
          <p:cNvSpPr txBox="1">
            <a:spLocks noChangeArrowheads="1"/>
          </p:cNvSpPr>
          <p:nvPr/>
        </p:nvSpPr>
        <p:spPr bwMode="auto">
          <a:xfrm rot="16200000">
            <a:off x="1376363" y="3436937"/>
            <a:ext cx="1828800" cy="7461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400">
                <a:latin typeface="Helvetica" pitchFamily="34" charset="0"/>
              </a:rPr>
              <a:t>e/e</a:t>
            </a:r>
            <a:r>
              <a:rPr lang="en-GB" sz="2400" baseline="-25000">
                <a:latin typeface="Helvetica" pitchFamily="34" charset="0"/>
              </a:rPr>
              <a:t>s</a:t>
            </a:r>
          </a:p>
          <a:p>
            <a:pPr algn="ctr"/>
            <a:r>
              <a:rPr lang="en-GB" sz="2800" baseline="-25000">
                <a:latin typeface="Helvetica" pitchFamily="34" charset="0"/>
              </a:rPr>
              <a:t>equilibrium</a:t>
            </a:r>
          </a:p>
        </p:txBody>
      </p:sp>
      <p:sp>
        <p:nvSpPr>
          <p:cNvPr id="54282" name="Text Box 25"/>
          <p:cNvSpPr txBox="1">
            <a:spLocks noChangeArrowheads="1"/>
          </p:cNvSpPr>
          <p:nvPr/>
        </p:nvSpPr>
        <p:spPr bwMode="auto">
          <a:xfrm>
            <a:off x="287338" y="1633538"/>
            <a:ext cx="2435225" cy="641350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dirty="0">
                <a:latin typeface="Helvetica" pitchFamily="34" charset="0"/>
              </a:rPr>
              <a:t>Haze particle in equilibrium</a:t>
            </a:r>
          </a:p>
        </p:txBody>
      </p:sp>
      <p:sp>
        <p:nvSpPr>
          <p:cNvPr id="54283" name="Rectangle 26"/>
          <p:cNvSpPr>
            <a:spLocks noChangeArrowheads="1"/>
          </p:cNvSpPr>
          <p:nvPr/>
        </p:nvSpPr>
        <p:spPr bwMode="auto">
          <a:xfrm>
            <a:off x="3402013" y="3097213"/>
            <a:ext cx="620712" cy="1292225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84" name="Line 27"/>
          <p:cNvSpPr>
            <a:spLocks noChangeShapeType="1"/>
          </p:cNvSpPr>
          <p:nvPr/>
        </p:nvSpPr>
        <p:spPr bwMode="auto">
          <a:xfrm>
            <a:off x="2717800" y="2273300"/>
            <a:ext cx="781050" cy="77470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Text Box 25"/>
          <p:cNvSpPr txBox="1">
            <a:spLocks noChangeArrowheads="1"/>
          </p:cNvSpPr>
          <p:nvPr/>
        </p:nvSpPr>
        <p:spPr bwMode="auto">
          <a:xfrm>
            <a:off x="6057900" y="3627438"/>
            <a:ext cx="2946400" cy="1200329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prstDash val="solid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 smtClean="0">
                <a:latin typeface="Helvetica" pitchFamily="34" charset="0"/>
              </a:rPr>
              <a:t>Activation: </a:t>
            </a:r>
          </a:p>
          <a:p>
            <a:pPr>
              <a:tabLst>
                <a:tab pos="266700" algn="l"/>
              </a:tabLst>
            </a:pPr>
            <a:r>
              <a:rPr lang="en-GB" i="1" dirty="0" smtClean="0">
                <a:latin typeface="Helvetica" pitchFamily="34" charset="0"/>
              </a:rPr>
              <a:t>	e / </a:t>
            </a:r>
            <a:r>
              <a:rPr lang="en-GB" i="1" dirty="0" err="1" smtClean="0">
                <a:latin typeface="Helvetica" pitchFamily="34" charset="0"/>
              </a:rPr>
              <a:t>e</a:t>
            </a:r>
            <a:r>
              <a:rPr lang="en-GB" i="1" baseline="-25000" dirty="0" err="1" smtClean="0">
                <a:latin typeface="Helvetica" pitchFamily="34" charset="0"/>
              </a:rPr>
              <a:t>s</a:t>
            </a:r>
            <a:r>
              <a:rPr lang="en-GB" dirty="0" smtClean="0">
                <a:latin typeface="Helvetica" pitchFamily="34" charset="0"/>
              </a:rPr>
              <a:t> = s*=1.01</a:t>
            </a:r>
          </a:p>
          <a:p>
            <a:pPr>
              <a:tabLst>
                <a:tab pos="266700" algn="l"/>
              </a:tabLst>
            </a:pPr>
            <a:r>
              <a:rPr lang="en-GB" i="1" dirty="0" smtClean="0">
                <a:latin typeface="Helvetica" pitchFamily="34" charset="0"/>
              </a:rPr>
              <a:t> 	r</a:t>
            </a:r>
            <a:r>
              <a:rPr lang="en-GB" dirty="0" smtClean="0">
                <a:latin typeface="Helvetica" pitchFamily="34" charset="0"/>
              </a:rPr>
              <a:t> &gt; r* = 0.12</a:t>
            </a:r>
            <a:r>
              <a:rPr lang="el-GR" i="1" dirty="0" smtClean="0">
                <a:latin typeface="Helvetica" pitchFamily="34" charset="0"/>
              </a:rPr>
              <a:t>μ</a:t>
            </a:r>
            <a:r>
              <a:rPr lang="en-GB" i="1" dirty="0" smtClean="0">
                <a:latin typeface="Helvetica" pitchFamily="34" charset="0"/>
              </a:rPr>
              <a:t>m</a:t>
            </a:r>
          </a:p>
          <a:p>
            <a:pPr>
              <a:tabLst>
                <a:tab pos="266700" algn="l"/>
              </a:tabLst>
            </a:pPr>
            <a:r>
              <a:rPr lang="en-GB" dirty="0" smtClean="0">
                <a:latin typeface="Helvetica" pitchFamily="34" charset="0"/>
              </a:rPr>
              <a:t>	(dependent on solute)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21" name="Line 27"/>
          <p:cNvSpPr>
            <a:spLocks noChangeShapeType="1"/>
          </p:cNvSpPr>
          <p:nvPr/>
        </p:nvSpPr>
        <p:spPr bwMode="auto">
          <a:xfrm flipV="1">
            <a:off x="3619500" y="4749800"/>
            <a:ext cx="596900" cy="4445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" name="Line 27"/>
          <p:cNvSpPr>
            <a:spLocks noChangeShapeType="1"/>
          </p:cNvSpPr>
          <p:nvPr/>
        </p:nvSpPr>
        <p:spPr bwMode="auto">
          <a:xfrm flipH="1" flipV="1">
            <a:off x="6070600" y="3251200"/>
            <a:ext cx="901700" cy="3683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6692900" y="59817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“</a:t>
            </a:r>
            <a:r>
              <a:rPr lang="en-GB" dirty="0" err="1" smtClean="0"/>
              <a:t>Köhler</a:t>
            </a:r>
            <a:r>
              <a:rPr lang="en-GB" dirty="0" smtClean="0"/>
              <a:t> Curve”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7" grpId="0" animBg="1"/>
      <p:bldP spid="54288" grpId="0" animBg="1"/>
      <p:bldP spid="54286" grpId="0" animBg="1"/>
      <p:bldP spid="54282" grpId="0" animBg="1"/>
      <p:bldP spid="54283" grpId="0" animBg="1"/>
      <p:bldP spid="54284" grpId="0" animBg="1"/>
      <p:bldP spid="19" grpId="0" animBg="1"/>
      <p:bldP spid="21" grpId="0" animBg="1"/>
      <p:bldP spid="2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C80184-9FBC-4070-9FDD-8ADB1B586B5A}" type="slidenum">
              <a:rPr lang="en-GB"/>
              <a:pPr/>
              <a:t>32</a:t>
            </a:fld>
            <a:endParaRPr lang="en-GB"/>
          </a:p>
        </p:txBody>
      </p:sp>
      <p:pic>
        <p:nvPicPr>
          <p:cNvPr id="55300" name="Picture 5" descr="drop_spectra_st_sc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191000" y="1447800"/>
            <a:ext cx="4616450" cy="3200400"/>
          </a:xfrm>
        </p:spPr>
      </p:pic>
      <p:sp>
        <p:nvSpPr>
          <p:cNvPr id="364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Diffusional growth</a:t>
            </a:r>
            <a:b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of cloud water droplets</a:t>
            </a:r>
          </a:p>
        </p:txBody>
      </p:sp>
      <p:graphicFrame>
        <p:nvGraphicFramePr>
          <p:cNvPr id="55298" name="Object 2"/>
          <p:cNvGraphicFramePr>
            <a:graphicFrameLocks noChangeAspect="1"/>
          </p:cNvGraphicFramePr>
          <p:nvPr/>
        </p:nvGraphicFramePr>
        <p:xfrm>
          <a:off x="4800600" y="4419600"/>
          <a:ext cx="368617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32" name="Equation" r:id="rId5" imgW="1307880" imgH="469800" progId="Equation.3">
                  <p:embed/>
                </p:oleObj>
              </mc:Choice>
              <mc:Fallback>
                <p:oleObj name="Equation" r:id="rId5" imgW="1307880" imgH="469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4419600"/>
                        <a:ext cx="3686175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02" name="Text Box 7"/>
          <p:cNvSpPr txBox="1">
            <a:spLocks noChangeArrowheads="1"/>
          </p:cNvSpPr>
          <p:nvPr/>
        </p:nvSpPr>
        <p:spPr bwMode="auto">
          <a:xfrm>
            <a:off x="4255432" y="5741799"/>
            <a:ext cx="4953000" cy="89255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1600" b="1" dirty="0">
                <a:latin typeface="Helvetica" pitchFamily="34" charset="0"/>
              </a:rPr>
              <a:t>For r &gt; </a:t>
            </a:r>
            <a:r>
              <a:rPr lang="en-GB" dirty="0">
                <a:latin typeface="Times New Roman" pitchFamily="18" charset="0"/>
              </a:rPr>
              <a:t>1 </a:t>
            </a:r>
            <a:r>
              <a:rPr lang="en-GB" dirty="0">
                <a:latin typeface="Symbol" pitchFamily="18" charset="2"/>
              </a:rPr>
              <a:t>m</a:t>
            </a:r>
            <a:r>
              <a:rPr lang="en-GB" dirty="0">
                <a:latin typeface="Times New Roman" pitchFamily="18" charset="0"/>
              </a:rPr>
              <a:t>m</a:t>
            </a:r>
            <a:r>
              <a:rPr lang="en-GB" sz="1200" b="1" dirty="0">
                <a:latin typeface="Helvetica" pitchFamily="34" charset="0"/>
              </a:rPr>
              <a:t>  </a:t>
            </a:r>
            <a:r>
              <a:rPr lang="en-GB" sz="1600" b="1" dirty="0">
                <a:latin typeface="Helvetica" pitchFamily="34" charset="0"/>
              </a:rPr>
              <a:t>and neglecting diffusion of heat</a:t>
            </a:r>
          </a:p>
          <a:p>
            <a:pPr algn="ctr"/>
            <a:r>
              <a:rPr lang="en-GB" sz="1600" b="1" dirty="0">
                <a:solidFill>
                  <a:srgbClr val="FF0000"/>
                </a:solidFill>
                <a:latin typeface="Helvetica" pitchFamily="34" charset="0"/>
              </a:rPr>
              <a:t>D=Diffusion coefficient, S=</a:t>
            </a:r>
            <a:r>
              <a:rPr lang="en-GB" sz="1600" b="1" dirty="0" err="1">
                <a:solidFill>
                  <a:srgbClr val="FF0000"/>
                </a:solidFill>
                <a:latin typeface="Helvetica" pitchFamily="34" charset="0"/>
              </a:rPr>
              <a:t>Supersaturation</a:t>
            </a:r>
            <a:endParaRPr lang="en-GB" sz="1600" b="1" dirty="0">
              <a:solidFill>
                <a:srgbClr val="FF0000"/>
              </a:solidFill>
              <a:latin typeface="Helvetica" pitchFamily="34" charset="0"/>
            </a:endParaRPr>
          </a:p>
          <a:p>
            <a:pPr algn="ctr"/>
            <a:r>
              <a:rPr lang="en-GB" sz="1600" b="1" dirty="0">
                <a:latin typeface="Helvetica" pitchFamily="34" charset="0"/>
              </a:rPr>
              <a:t>Note inverse radius dependency</a:t>
            </a:r>
          </a:p>
        </p:txBody>
      </p:sp>
      <p:sp>
        <p:nvSpPr>
          <p:cNvPr id="55303" name="Line 8"/>
          <p:cNvSpPr>
            <a:spLocks noChangeShapeType="1"/>
          </p:cNvSpPr>
          <p:nvPr/>
        </p:nvSpPr>
        <p:spPr bwMode="auto">
          <a:xfrm>
            <a:off x="3740150" y="3752850"/>
            <a:ext cx="1060450" cy="971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5304" name="Rectangle 3"/>
          <p:cNvSpPr txBox="1">
            <a:spLocks noChangeArrowheads="1"/>
          </p:cNvSpPr>
          <p:nvPr/>
        </p:nvSpPr>
        <p:spPr bwMode="auto">
          <a:xfrm>
            <a:off x="198438" y="1481138"/>
            <a:ext cx="4044950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/>
          <a:lstStyle/>
          <a:p>
            <a:pPr marL="290513" indent="-290513" defTabSz="762000"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Wingdings" pitchFamily="2" charset="2"/>
              <a:buChar char="l"/>
            </a:pPr>
            <a:r>
              <a:rPr lang="en-GB" sz="2000" dirty="0"/>
              <a:t>Once droplet is activated, </a:t>
            </a:r>
            <a:r>
              <a:rPr lang="en-GB" sz="2000" dirty="0">
                <a:solidFill>
                  <a:srgbClr val="00CC00"/>
                </a:solidFill>
              </a:rPr>
              <a:t>water vapour diffuses</a:t>
            </a:r>
            <a:r>
              <a:rPr lang="en-GB" sz="2000" dirty="0"/>
              <a:t> towards it = condensation</a:t>
            </a:r>
          </a:p>
          <a:p>
            <a:pPr marL="290513" indent="-290513" defTabSz="762000"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Wingdings" pitchFamily="2" charset="2"/>
              <a:buChar char="l"/>
            </a:pPr>
            <a:r>
              <a:rPr lang="en-GB" sz="2000" dirty="0"/>
              <a:t>Reverse process = evaporation</a:t>
            </a:r>
          </a:p>
          <a:p>
            <a:pPr marL="290513" indent="-290513" defTabSz="762000"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Wingdings" pitchFamily="2" charset="2"/>
              <a:buChar char="l"/>
            </a:pPr>
            <a:r>
              <a:rPr lang="en-GB" sz="2000" dirty="0"/>
              <a:t>Droplets that are formed by diffusion growth attain a </a:t>
            </a:r>
            <a:r>
              <a:rPr lang="en-GB" sz="2000" dirty="0">
                <a:solidFill>
                  <a:srgbClr val="00CC00"/>
                </a:solidFill>
              </a:rPr>
              <a:t>typical size of 0.1 to 10 </a:t>
            </a:r>
            <a:r>
              <a:rPr lang="en-GB" sz="2000" dirty="0">
                <a:solidFill>
                  <a:srgbClr val="00CC00"/>
                </a:solidFill>
                <a:latin typeface="Symbol" pitchFamily="18" charset="2"/>
              </a:rPr>
              <a:t>m</a:t>
            </a:r>
            <a:r>
              <a:rPr lang="en-GB" sz="2000" dirty="0">
                <a:solidFill>
                  <a:srgbClr val="00CC00"/>
                </a:solidFill>
              </a:rPr>
              <a:t>m</a:t>
            </a:r>
          </a:p>
          <a:p>
            <a:pPr marL="290513" indent="-290513" defTabSz="762000"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Wingdings" pitchFamily="2" charset="2"/>
              <a:buChar char="l"/>
            </a:pPr>
            <a:r>
              <a:rPr lang="en-GB" sz="2000" dirty="0"/>
              <a:t>Rain drops are much larger</a:t>
            </a:r>
          </a:p>
          <a:p>
            <a:pPr marL="766763" lvl="1" indent="-285750" defTabSz="762000"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GB" sz="1600" dirty="0"/>
              <a:t>drizzle: 50 to 100 </a:t>
            </a:r>
            <a:r>
              <a:rPr lang="en-GB" sz="1600" dirty="0">
                <a:latin typeface="Symbol" pitchFamily="18" charset="2"/>
              </a:rPr>
              <a:t>m</a:t>
            </a:r>
            <a:r>
              <a:rPr lang="en-GB" sz="1600" dirty="0"/>
              <a:t>m</a:t>
            </a:r>
          </a:p>
          <a:p>
            <a:pPr marL="766763" lvl="1" indent="-285750" defTabSz="762000"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GB" sz="1600" dirty="0"/>
              <a:t>rain: &gt;100 </a:t>
            </a:r>
            <a:r>
              <a:rPr lang="en-GB" sz="1600" dirty="0">
                <a:latin typeface="Symbol" pitchFamily="18" charset="2"/>
              </a:rPr>
              <a:t>m</a:t>
            </a:r>
            <a:r>
              <a:rPr lang="en-GB" sz="1600" dirty="0"/>
              <a:t>m</a:t>
            </a:r>
          </a:p>
          <a:p>
            <a:pPr marL="290513" indent="-290513" defTabSz="762000"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Wingdings" pitchFamily="2" charset="2"/>
              <a:buChar char="l"/>
            </a:pPr>
            <a:r>
              <a:rPr lang="en-GB" sz="2000" dirty="0">
                <a:solidFill>
                  <a:srgbClr val="00CC00"/>
                </a:solidFill>
              </a:rPr>
              <a:t>Other processes</a:t>
            </a:r>
            <a:r>
              <a:rPr lang="en-GB" sz="2000" dirty="0"/>
              <a:t> must also act </a:t>
            </a:r>
            <a:r>
              <a:rPr lang="en-GB" sz="2000" dirty="0">
                <a:solidFill>
                  <a:srgbClr val="00CC00"/>
                </a:solidFill>
              </a:rPr>
              <a:t>in precipitating clouds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4476165" y="1533466"/>
            <a:ext cx="4476165" cy="5142532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2" grpId="0"/>
      <p:bldP spid="55303" grpId="0" animBg="1"/>
      <p:bldP spid="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A3E3A12-30E6-445E-8A7F-7CDB4B6D8BCE}" type="slidenum">
              <a:rPr lang="en-GB"/>
              <a:pPr/>
              <a:t>33</a:t>
            </a:fld>
            <a:endParaRPr lang="en-GB"/>
          </a:p>
        </p:txBody>
      </p:sp>
      <p:sp>
        <p:nvSpPr>
          <p:cNvPr id="5335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7650" y="201613"/>
            <a:ext cx="8113713" cy="708025"/>
          </a:xfrm>
        </p:spPr>
        <p:txBody>
          <a:bodyPr lIns="90487" tIns="44450" rIns="90487" bIns="44450"/>
          <a:lstStyle/>
          <a:p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Collection processes</a:t>
            </a:r>
            <a:b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Collision-coalescence of water drops</a:t>
            </a:r>
            <a:endParaRPr lang="en-GB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6552" y="1468746"/>
            <a:ext cx="4229100" cy="4953000"/>
          </a:xfrm>
        </p:spPr>
        <p:txBody>
          <a:bodyPr lIns="90487" tIns="44450" rIns="90487" bIns="44450"/>
          <a:lstStyle/>
          <a:p>
            <a:pPr marL="290513" indent="-290513" defTabSz="762000">
              <a:lnSpc>
                <a:spcPct val="90000"/>
              </a:lnSpc>
              <a:spcAft>
                <a:spcPts val="1600"/>
              </a:spcAft>
            </a:pPr>
            <a:r>
              <a:rPr lang="en-GB" sz="1800" dirty="0" smtClean="0"/>
              <a:t>Drops of different size move with </a:t>
            </a:r>
            <a:r>
              <a:rPr lang="en-GB" sz="1800" dirty="0" smtClean="0">
                <a:solidFill>
                  <a:srgbClr val="00CC00"/>
                </a:solidFill>
              </a:rPr>
              <a:t>different fall speeds</a:t>
            </a:r>
            <a:r>
              <a:rPr lang="en-GB" sz="1800" dirty="0" smtClean="0"/>
              <a:t>  - collision and coalescence</a:t>
            </a:r>
          </a:p>
          <a:p>
            <a:pPr marL="290513" indent="-290513" defTabSz="762000">
              <a:lnSpc>
                <a:spcPct val="90000"/>
              </a:lnSpc>
              <a:spcAft>
                <a:spcPts val="1600"/>
              </a:spcAft>
            </a:pPr>
            <a:r>
              <a:rPr lang="en-GB" sz="1800" dirty="0" smtClean="0">
                <a:solidFill>
                  <a:srgbClr val="00CC00"/>
                </a:solidFill>
              </a:rPr>
              <a:t>Large drops</a:t>
            </a:r>
            <a:r>
              <a:rPr lang="en-GB" sz="1800" dirty="0" smtClean="0"/>
              <a:t> </a:t>
            </a:r>
            <a:r>
              <a:rPr lang="en-GB" sz="1800" dirty="0" smtClean="0">
                <a:solidFill>
                  <a:srgbClr val="00CC00"/>
                </a:solidFill>
              </a:rPr>
              <a:t>grow</a:t>
            </a:r>
            <a:r>
              <a:rPr lang="en-GB" sz="1800" dirty="0" smtClean="0"/>
              <a:t> at the expense of small droplets</a:t>
            </a:r>
          </a:p>
          <a:p>
            <a:pPr marL="290513" indent="-290513" defTabSz="762000">
              <a:lnSpc>
                <a:spcPct val="90000"/>
              </a:lnSpc>
              <a:spcAft>
                <a:spcPts val="1600"/>
              </a:spcAft>
            </a:pPr>
            <a:r>
              <a:rPr lang="en-GB" sz="1800" dirty="0" smtClean="0"/>
              <a:t>Collection efficiency low for small drops</a:t>
            </a:r>
          </a:p>
          <a:p>
            <a:pPr marL="290513" indent="-290513" defTabSz="762000">
              <a:lnSpc>
                <a:spcPct val="90000"/>
              </a:lnSpc>
              <a:spcAft>
                <a:spcPts val="1600"/>
              </a:spcAft>
            </a:pPr>
            <a:r>
              <a:rPr lang="en-GB" sz="1800" dirty="0" smtClean="0"/>
              <a:t>Process depends on </a:t>
            </a:r>
            <a:r>
              <a:rPr lang="en-GB" sz="1800" dirty="0" smtClean="0">
                <a:solidFill>
                  <a:srgbClr val="00CC00"/>
                </a:solidFill>
              </a:rPr>
              <a:t>width of droplet spectrum</a:t>
            </a:r>
            <a:r>
              <a:rPr lang="en-GB" sz="1800" dirty="0" smtClean="0"/>
              <a:t> and is more efficient for broader spectra </a:t>
            </a:r>
            <a:r>
              <a:rPr lang="en-US" sz="1800" dirty="0" smtClean="0"/>
              <a:t>–</a:t>
            </a:r>
            <a:r>
              <a:rPr lang="en-GB" sz="1800" dirty="0" smtClean="0"/>
              <a:t> </a:t>
            </a:r>
            <a:r>
              <a:rPr lang="en-GB" sz="1800" dirty="0" smtClean="0">
                <a:solidFill>
                  <a:srgbClr val="0000FF"/>
                </a:solidFill>
              </a:rPr>
              <a:t>paradox – how do we get a broad spectrum in the first place?</a:t>
            </a:r>
          </a:p>
          <a:p>
            <a:pPr marL="290513" indent="-290513" defTabSz="762000">
              <a:lnSpc>
                <a:spcPct val="90000"/>
              </a:lnSpc>
              <a:spcAft>
                <a:spcPts val="1600"/>
              </a:spcAft>
            </a:pPr>
            <a:r>
              <a:rPr lang="en-GB" sz="1800" dirty="0" smtClean="0"/>
              <a:t>Large drops can only be produced in </a:t>
            </a:r>
            <a:r>
              <a:rPr lang="en-GB" sz="1800" dirty="0" smtClean="0">
                <a:solidFill>
                  <a:srgbClr val="00CC00"/>
                </a:solidFill>
              </a:rPr>
              <a:t>clouds of large vertical extent – </a:t>
            </a:r>
            <a:r>
              <a:rPr lang="en-GB" sz="1800" dirty="0" smtClean="0">
                <a:solidFill>
                  <a:srgbClr val="0000FF"/>
                </a:solidFill>
              </a:rPr>
              <a:t>Aided by turbulence (differential evaporation), giant CCNs ?</a:t>
            </a:r>
          </a:p>
        </p:txBody>
      </p:sp>
      <p:sp>
        <p:nvSpPr>
          <p:cNvPr id="57349" name="Oval 5"/>
          <p:cNvSpPr>
            <a:spLocks noChangeArrowheads="1"/>
          </p:cNvSpPr>
          <p:nvPr/>
        </p:nvSpPr>
        <p:spPr bwMode="auto">
          <a:xfrm>
            <a:off x="4919663" y="1544638"/>
            <a:ext cx="685800" cy="6858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>
              <a:latin typeface="Times" pitchFamily="18" charset="0"/>
            </a:endParaRPr>
          </a:p>
        </p:txBody>
      </p:sp>
      <p:sp>
        <p:nvSpPr>
          <p:cNvPr id="57350" name="Oval 6"/>
          <p:cNvSpPr>
            <a:spLocks noChangeArrowheads="1"/>
          </p:cNvSpPr>
          <p:nvPr/>
        </p:nvSpPr>
        <p:spPr bwMode="auto">
          <a:xfrm>
            <a:off x="5376863" y="2382838"/>
            <a:ext cx="304800" cy="3048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>
              <a:latin typeface="Times" pitchFamily="18" charset="0"/>
            </a:endParaRPr>
          </a:p>
        </p:txBody>
      </p:sp>
      <p:sp>
        <p:nvSpPr>
          <p:cNvPr id="57351" name="Line 7"/>
          <p:cNvSpPr>
            <a:spLocks noChangeShapeType="1"/>
          </p:cNvSpPr>
          <p:nvPr/>
        </p:nvSpPr>
        <p:spPr bwMode="auto">
          <a:xfrm>
            <a:off x="5224463" y="2230438"/>
            <a:ext cx="0" cy="685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7352" name="Line 8"/>
          <p:cNvSpPr>
            <a:spLocks noChangeShapeType="1"/>
          </p:cNvSpPr>
          <p:nvPr/>
        </p:nvSpPr>
        <p:spPr bwMode="auto">
          <a:xfrm>
            <a:off x="5529263" y="2687638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pic>
        <p:nvPicPr>
          <p:cNvPr id="57353" name="Picture 9" descr="fig8-10_drop-size-evolv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0400" y="3351213"/>
            <a:ext cx="4552950" cy="304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4" name="Text Box 10"/>
          <p:cNvSpPr txBox="1">
            <a:spLocks noChangeArrowheads="1"/>
          </p:cNvSpPr>
          <p:nvPr/>
        </p:nvSpPr>
        <p:spPr bwMode="auto">
          <a:xfrm>
            <a:off x="6883400" y="1311275"/>
            <a:ext cx="2057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/>
              <a:t>Rain drop shape      Chuang and Beard (1990)</a:t>
            </a:r>
          </a:p>
        </p:txBody>
      </p:sp>
      <p:pic>
        <p:nvPicPr>
          <p:cNvPr id="57355" name="Picture 11" descr="raindrop_shap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8300" y="1744663"/>
            <a:ext cx="2124075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896D0E4-3ABD-4A59-AD6B-0684FDF5239D}" type="slidenum">
              <a:rPr lang="en-GB"/>
              <a:pPr/>
              <a:t>34</a:t>
            </a:fld>
            <a:endParaRPr lang="en-GB"/>
          </a:p>
        </p:txBody>
      </p:sp>
      <p:sp>
        <p:nvSpPr>
          <p:cNvPr id="488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3E59E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Parametrizing</a:t>
            </a:r>
            <a:r>
              <a:rPr lang="en-GB" dirty="0" smtClean="0">
                <a:solidFill>
                  <a:srgbClr val="3E59E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nucleation and water droplet </a:t>
            </a:r>
            <a:r>
              <a:rPr lang="en-GB" dirty="0" err="1" smtClean="0">
                <a:solidFill>
                  <a:srgbClr val="3E59E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diffusional</a:t>
            </a:r>
            <a:r>
              <a:rPr lang="en-GB" dirty="0" smtClean="0">
                <a:solidFill>
                  <a:srgbClr val="3E59E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growth</a:t>
            </a:r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1938" y="1676400"/>
            <a:ext cx="8653462" cy="4625975"/>
          </a:xfrm>
          <a:noFill/>
          <a:ln>
            <a:noFill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GB" dirty="0" smtClean="0"/>
              <a:t>Nucleation: Since CCN “activation” occurs at water </a:t>
            </a:r>
            <a:r>
              <a:rPr lang="en-GB" dirty="0" err="1" smtClean="0"/>
              <a:t>supersaturations</a:t>
            </a:r>
            <a:r>
              <a:rPr lang="en-GB" dirty="0" smtClean="0"/>
              <a:t> less than 1%, </a:t>
            </a:r>
            <a:r>
              <a:rPr lang="en-GB" dirty="0" smtClean="0">
                <a:solidFill>
                  <a:srgbClr val="0000FF"/>
                </a:solidFill>
              </a:rPr>
              <a:t>most schemes assume all </a:t>
            </a:r>
            <a:r>
              <a:rPr lang="en-GB" dirty="0" err="1" smtClean="0">
                <a:solidFill>
                  <a:srgbClr val="0000FF"/>
                </a:solidFill>
              </a:rPr>
              <a:t>supersaturation</a:t>
            </a:r>
            <a:r>
              <a:rPr lang="en-GB" dirty="0" smtClean="0">
                <a:solidFill>
                  <a:srgbClr val="0000FF"/>
                </a:solidFill>
              </a:rPr>
              <a:t> with respect to water is immediately removed to form water droplets.</a:t>
            </a:r>
          </a:p>
          <a:p>
            <a:pPr>
              <a:spcBef>
                <a:spcPct val="50000"/>
              </a:spcBef>
            </a:pPr>
            <a:endParaRPr lang="en-GB" dirty="0" smtClean="0"/>
          </a:p>
          <a:p>
            <a:pPr>
              <a:spcBef>
                <a:spcPct val="50000"/>
              </a:spcBef>
            </a:pPr>
            <a:r>
              <a:rPr lang="en-GB" dirty="0" smtClean="0"/>
              <a:t>So usually, the growth equation is not explicitly solved. In single-moment schemes simple (diagnostic) assumptions are made concerning the droplet number concentration when needed (e.g. radiation).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1AE7866-EFFE-4C6C-9EDD-CA43267A061C}" type="slidenum">
              <a:rPr lang="en-GB"/>
              <a:pPr/>
              <a:t>35</a:t>
            </a:fld>
            <a:endParaRPr lang="en-GB" dirty="0"/>
          </a:p>
        </p:txBody>
      </p:sp>
      <p:sp>
        <p:nvSpPr>
          <p:cNvPr id="60423" name="Footer Placeholder 2"/>
          <p:cNvSpPr txBox="1">
            <a:spLocks noGrp="1"/>
          </p:cNvSpPr>
          <p:nvPr/>
        </p:nvSpPr>
        <p:spPr bwMode="auto">
          <a:xfrm>
            <a:off x="598488" y="6343650"/>
            <a:ext cx="546735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GB" sz="1200" b="1">
                <a:solidFill>
                  <a:schemeClr val="bg1"/>
                </a:solidFill>
              </a:rPr>
              <a:t>Microphysics - ECMWF Seminar on Parametrization 1-4 Sep 2008         </a:t>
            </a:r>
            <a:fld id="{A24AFAE5-75B2-432D-8DBD-A2905A83C07C}" type="slidenum">
              <a:rPr lang="en-GB" sz="1200" b="1">
                <a:solidFill>
                  <a:schemeClr val="bg1"/>
                </a:solidFill>
              </a:rPr>
              <a:pPr/>
              <a:t>35</a:t>
            </a:fld>
            <a:endParaRPr lang="en-GB" sz="1200" b="1">
              <a:solidFill>
                <a:schemeClr val="bg1"/>
              </a:solidFill>
            </a:endParaRPr>
          </a:p>
        </p:txBody>
      </p:sp>
      <p:sp>
        <p:nvSpPr>
          <p:cNvPr id="53965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2713" y="279400"/>
            <a:ext cx="8385175" cy="708025"/>
          </a:xfrm>
        </p:spPr>
        <p:txBody>
          <a:bodyPr lIns="90487" tIns="44450" rIns="90487" bIns="44450"/>
          <a:lstStyle/>
          <a:p>
            <a:r>
              <a:rPr lang="en-US" sz="3200" dirty="0" err="1" smtClean="0">
                <a:solidFill>
                  <a:srgbClr val="3E59E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Parametrizing</a:t>
            </a:r>
            <a:r>
              <a:rPr lang="en-US" sz="3200" dirty="0" smtClean="0">
                <a:solidFill>
                  <a:srgbClr val="3E59E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collection processes </a:t>
            </a:r>
            <a:r>
              <a:rPr lang="en-US" sz="2800" dirty="0" smtClean="0">
                <a:solidFill>
                  <a:srgbClr val="3E59E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  <a:r>
              <a:rPr lang="en-US" sz="2800" dirty="0" err="1" smtClean="0">
                <a:solidFill>
                  <a:srgbClr val="3E59E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Autoconversion</a:t>
            </a:r>
            <a:r>
              <a:rPr lang="en-US" sz="2800" dirty="0" smtClean="0">
                <a:solidFill>
                  <a:srgbClr val="3E59E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 of cloud drops to raindrops</a:t>
            </a:r>
          </a:p>
        </p:txBody>
      </p:sp>
      <p:grpSp>
        <p:nvGrpSpPr>
          <p:cNvPr id="60425" name="Group 6"/>
          <p:cNvGrpSpPr>
            <a:grpSpLocks/>
          </p:cNvGrpSpPr>
          <p:nvPr/>
        </p:nvGrpSpPr>
        <p:grpSpPr bwMode="auto">
          <a:xfrm>
            <a:off x="5677645" y="1384020"/>
            <a:ext cx="3162300" cy="1762719"/>
            <a:chOff x="3168" y="1392"/>
            <a:chExt cx="2064" cy="1191"/>
          </a:xfrm>
        </p:grpSpPr>
        <p:sp>
          <p:nvSpPr>
            <p:cNvPr id="60437" name="Line 7"/>
            <p:cNvSpPr>
              <a:spLocks noChangeShapeType="1"/>
            </p:cNvSpPr>
            <p:nvPr/>
          </p:nvSpPr>
          <p:spPr bwMode="auto">
            <a:xfrm>
              <a:off x="3552" y="2333"/>
              <a:ext cx="16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 sz="1600"/>
            </a:p>
          </p:txBody>
        </p:sp>
        <p:sp>
          <p:nvSpPr>
            <p:cNvPr id="60438" name="Line 8"/>
            <p:cNvSpPr>
              <a:spLocks noChangeShapeType="1"/>
            </p:cNvSpPr>
            <p:nvPr/>
          </p:nvSpPr>
          <p:spPr bwMode="auto">
            <a:xfrm flipV="1">
              <a:off x="3552" y="1469"/>
              <a:ext cx="0" cy="8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 sz="1600"/>
            </a:p>
          </p:txBody>
        </p:sp>
        <p:sp>
          <p:nvSpPr>
            <p:cNvPr id="60439" name="Line 9"/>
            <p:cNvSpPr>
              <a:spLocks noChangeShapeType="1"/>
            </p:cNvSpPr>
            <p:nvPr/>
          </p:nvSpPr>
          <p:spPr bwMode="auto">
            <a:xfrm flipV="1">
              <a:off x="4207" y="1392"/>
              <a:ext cx="737" cy="94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1600"/>
            </a:p>
          </p:txBody>
        </p:sp>
        <p:sp>
          <p:nvSpPr>
            <p:cNvPr id="60440" name="Text Box 10"/>
            <p:cNvSpPr txBox="1">
              <a:spLocks noChangeArrowheads="1"/>
            </p:cNvSpPr>
            <p:nvPr/>
          </p:nvSpPr>
          <p:spPr bwMode="auto">
            <a:xfrm>
              <a:off x="4894" y="2313"/>
              <a:ext cx="338" cy="27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GB" sz="2000" b="1" i="1">
                  <a:latin typeface="Helvetica" pitchFamily="34" charset="0"/>
                </a:rPr>
                <a:t>q</a:t>
              </a:r>
              <a:r>
                <a:rPr lang="en-GB" sz="2000" b="1" i="1" baseline="-25000">
                  <a:latin typeface="Helvetica" pitchFamily="34" charset="0"/>
                </a:rPr>
                <a:t>l</a:t>
              </a:r>
              <a:endParaRPr lang="en-GB" sz="2000" b="1" i="1">
                <a:latin typeface="Helvetica" pitchFamily="34" charset="0"/>
              </a:endParaRPr>
            </a:p>
          </p:txBody>
        </p:sp>
        <p:sp>
          <p:nvSpPr>
            <p:cNvPr id="60441" name="Text Box 11"/>
            <p:cNvSpPr txBox="1">
              <a:spLocks noChangeArrowheads="1"/>
            </p:cNvSpPr>
            <p:nvPr/>
          </p:nvSpPr>
          <p:spPr bwMode="auto">
            <a:xfrm>
              <a:off x="4002" y="2313"/>
              <a:ext cx="429" cy="27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en-GB" sz="2000" b="1" i="1">
                  <a:latin typeface="Helvetica" pitchFamily="34" charset="0"/>
                </a:rPr>
                <a:t>q</a:t>
              </a:r>
              <a:r>
                <a:rPr lang="en-GB" sz="2000" b="1" i="1" baseline="-25000">
                  <a:latin typeface="Helvetica" pitchFamily="34" charset="0"/>
                </a:rPr>
                <a:t>l</a:t>
              </a:r>
              <a:r>
                <a:rPr lang="en-GB" sz="2000" b="1" i="1" baseline="30000">
                  <a:latin typeface="Helvetica" pitchFamily="34" charset="0"/>
                </a:rPr>
                <a:t>crit</a:t>
              </a:r>
              <a:endParaRPr lang="en-GB" sz="2000" i="1">
                <a:latin typeface="Helvetica" pitchFamily="34" charset="0"/>
              </a:endParaRPr>
            </a:p>
          </p:txBody>
        </p:sp>
        <p:sp>
          <p:nvSpPr>
            <p:cNvPr id="60442" name="Text Box 12"/>
            <p:cNvSpPr txBox="1">
              <a:spLocks noChangeArrowheads="1"/>
            </p:cNvSpPr>
            <p:nvPr/>
          </p:nvSpPr>
          <p:spPr bwMode="auto">
            <a:xfrm>
              <a:off x="3168" y="1737"/>
              <a:ext cx="434" cy="27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GB" sz="2000" b="1" i="1">
                  <a:latin typeface="Helvetica" pitchFamily="34" charset="0"/>
                </a:rPr>
                <a:t>G</a:t>
              </a:r>
              <a:r>
                <a:rPr lang="en-GB" sz="2000" b="1" i="1" baseline="-25000">
                  <a:latin typeface="Helvetica" pitchFamily="34" charset="0"/>
                </a:rPr>
                <a:t>p</a:t>
              </a:r>
              <a:endParaRPr lang="en-GB" sz="2000" b="1" i="1">
                <a:latin typeface="Helvetica" pitchFamily="34" charset="0"/>
              </a:endParaRPr>
            </a:p>
          </p:txBody>
        </p:sp>
      </p:grpSp>
      <p:grpSp>
        <p:nvGrpSpPr>
          <p:cNvPr id="60426" name="Group 16"/>
          <p:cNvGrpSpPr>
            <a:grpSpLocks/>
          </p:cNvGrpSpPr>
          <p:nvPr/>
        </p:nvGrpSpPr>
        <p:grpSpPr bwMode="auto">
          <a:xfrm>
            <a:off x="5639545" y="3580750"/>
            <a:ext cx="3200400" cy="1600201"/>
            <a:chOff x="3168" y="3072"/>
            <a:chExt cx="2064" cy="1134"/>
          </a:xfrm>
        </p:grpSpPr>
        <p:sp>
          <p:nvSpPr>
            <p:cNvPr id="60431" name="Line 17"/>
            <p:cNvSpPr>
              <a:spLocks noChangeShapeType="1"/>
            </p:cNvSpPr>
            <p:nvPr/>
          </p:nvSpPr>
          <p:spPr bwMode="auto">
            <a:xfrm>
              <a:off x="3552" y="3936"/>
              <a:ext cx="16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 sz="1600"/>
            </a:p>
          </p:txBody>
        </p:sp>
        <p:sp>
          <p:nvSpPr>
            <p:cNvPr id="60432" name="Line 18"/>
            <p:cNvSpPr>
              <a:spLocks noChangeShapeType="1"/>
            </p:cNvSpPr>
            <p:nvPr/>
          </p:nvSpPr>
          <p:spPr bwMode="auto">
            <a:xfrm flipV="1">
              <a:off x="3552" y="3072"/>
              <a:ext cx="0" cy="8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 sz="1600"/>
            </a:p>
          </p:txBody>
        </p:sp>
        <p:sp>
          <p:nvSpPr>
            <p:cNvPr id="60433" name="Text Box 19"/>
            <p:cNvSpPr txBox="1">
              <a:spLocks noChangeArrowheads="1"/>
            </p:cNvSpPr>
            <p:nvPr/>
          </p:nvSpPr>
          <p:spPr bwMode="auto">
            <a:xfrm>
              <a:off x="4894" y="3925"/>
              <a:ext cx="338" cy="25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GB" sz="2000" b="1" i="1">
                  <a:latin typeface="Helvetica" pitchFamily="34" charset="0"/>
                </a:rPr>
                <a:t>q</a:t>
              </a:r>
              <a:r>
                <a:rPr lang="en-GB" sz="2000" b="1" i="1" baseline="-25000">
                  <a:latin typeface="Helvetica" pitchFamily="34" charset="0"/>
                </a:rPr>
                <a:t>l</a:t>
              </a:r>
              <a:endParaRPr lang="en-GB" sz="2000" b="1" i="1">
                <a:latin typeface="Helvetica" pitchFamily="34" charset="0"/>
              </a:endParaRPr>
            </a:p>
          </p:txBody>
        </p:sp>
        <p:sp>
          <p:nvSpPr>
            <p:cNvPr id="60434" name="Text Box 20"/>
            <p:cNvSpPr txBox="1">
              <a:spLocks noChangeArrowheads="1"/>
            </p:cNvSpPr>
            <p:nvPr/>
          </p:nvSpPr>
          <p:spPr bwMode="auto">
            <a:xfrm>
              <a:off x="4347" y="3954"/>
              <a:ext cx="414" cy="25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en-GB" sz="2000" b="1" i="1" dirty="0" err="1">
                  <a:latin typeface="Helvetica" pitchFamily="34" charset="0"/>
                </a:rPr>
                <a:t>q</a:t>
              </a:r>
              <a:r>
                <a:rPr lang="en-GB" sz="2000" b="1" i="1" baseline="-25000" dirty="0" err="1">
                  <a:latin typeface="Helvetica" pitchFamily="34" charset="0"/>
                </a:rPr>
                <a:t>l</a:t>
              </a:r>
              <a:r>
                <a:rPr lang="en-GB" sz="2000" b="1" i="1" baseline="30000" dirty="0" err="1">
                  <a:latin typeface="Helvetica" pitchFamily="34" charset="0"/>
                </a:rPr>
                <a:t>crit</a:t>
              </a:r>
              <a:endParaRPr lang="en-GB" sz="2000" i="1" dirty="0">
                <a:latin typeface="Helvetica" pitchFamily="34" charset="0"/>
              </a:endParaRPr>
            </a:p>
          </p:txBody>
        </p:sp>
        <p:sp>
          <p:nvSpPr>
            <p:cNvPr id="60435" name="Text Box 21"/>
            <p:cNvSpPr txBox="1">
              <a:spLocks noChangeArrowheads="1"/>
            </p:cNvSpPr>
            <p:nvPr/>
          </p:nvSpPr>
          <p:spPr bwMode="auto">
            <a:xfrm>
              <a:off x="3168" y="3349"/>
              <a:ext cx="434" cy="25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GB" sz="2000" b="1" i="1">
                  <a:latin typeface="Helvetica" pitchFamily="34" charset="0"/>
                </a:rPr>
                <a:t>G</a:t>
              </a:r>
              <a:r>
                <a:rPr lang="en-GB" sz="2000" b="1" i="1" baseline="-25000">
                  <a:latin typeface="Helvetica" pitchFamily="34" charset="0"/>
                </a:rPr>
                <a:t>p</a:t>
              </a:r>
              <a:endParaRPr lang="en-GB" sz="2000" b="1" i="1">
                <a:latin typeface="Helvetica" pitchFamily="34" charset="0"/>
              </a:endParaRPr>
            </a:p>
          </p:txBody>
        </p:sp>
        <p:sp>
          <p:nvSpPr>
            <p:cNvPr id="60436" name="Freeform 22"/>
            <p:cNvSpPr>
              <a:spLocks/>
            </p:cNvSpPr>
            <p:nvPr/>
          </p:nvSpPr>
          <p:spPr bwMode="auto">
            <a:xfrm>
              <a:off x="3552" y="3168"/>
              <a:ext cx="1483" cy="768"/>
            </a:xfrm>
            <a:custGeom>
              <a:avLst/>
              <a:gdLst>
                <a:gd name="T0" fmla="*/ 0 w 1488"/>
                <a:gd name="T1" fmla="*/ 195 h 912"/>
                <a:gd name="T2" fmla="*/ 558 w 1488"/>
                <a:gd name="T3" fmla="*/ 184 h 912"/>
                <a:gd name="T4" fmla="*/ 1084 w 1488"/>
                <a:gd name="T5" fmla="*/ 141 h 912"/>
                <a:gd name="T6" fmla="*/ 1443 w 1488"/>
                <a:gd name="T7" fmla="*/ 0 h 9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8"/>
                <a:gd name="T13" fmla="*/ 0 h 912"/>
                <a:gd name="T14" fmla="*/ 1488 w 1488"/>
                <a:gd name="T15" fmla="*/ 912 h 9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8" h="912">
                  <a:moveTo>
                    <a:pt x="0" y="912"/>
                  </a:moveTo>
                  <a:cubicBezTo>
                    <a:pt x="196" y="908"/>
                    <a:pt x="389" y="905"/>
                    <a:pt x="576" y="864"/>
                  </a:cubicBezTo>
                  <a:cubicBezTo>
                    <a:pt x="763" y="823"/>
                    <a:pt x="968" y="808"/>
                    <a:pt x="1120" y="664"/>
                  </a:cubicBezTo>
                  <a:cubicBezTo>
                    <a:pt x="1272" y="520"/>
                    <a:pt x="1411" y="138"/>
                    <a:pt x="1488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000">
                <a:latin typeface="Times" pitchFamily="18" charset="0"/>
              </a:endParaRPr>
            </a:p>
          </p:txBody>
        </p:sp>
      </p:grpSp>
      <p:sp>
        <p:nvSpPr>
          <p:cNvPr id="60427" name="Rectangle 3"/>
          <p:cNvSpPr>
            <a:spLocks noChangeArrowheads="1"/>
          </p:cNvSpPr>
          <p:nvPr/>
        </p:nvSpPr>
        <p:spPr bwMode="auto">
          <a:xfrm>
            <a:off x="176981" y="1379538"/>
            <a:ext cx="5718994" cy="4711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/>
          <a:lstStyle/>
          <a:p>
            <a:pPr marL="287338" indent="-287338">
              <a:spcBef>
                <a:spcPct val="20000"/>
              </a:spcBef>
            </a:pPr>
            <a:r>
              <a:rPr lang="en-GB" sz="2200" dirty="0" smtClean="0">
                <a:solidFill>
                  <a:srgbClr val="0000FF"/>
                </a:solidFill>
                <a:latin typeface="Helvetica" pitchFamily="34" charset="0"/>
              </a:rPr>
              <a:t>Simplified with simple functional form, e.g.</a:t>
            </a:r>
          </a:p>
          <a:p>
            <a:pPr marL="287338" indent="-287338">
              <a:spcBef>
                <a:spcPct val="20000"/>
              </a:spcBef>
              <a:buFontTx/>
              <a:buChar char="•"/>
            </a:pPr>
            <a:r>
              <a:rPr lang="en-GB" sz="2000" dirty="0" smtClean="0">
                <a:latin typeface="Helvetica" pitchFamily="34" charset="0"/>
              </a:rPr>
              <a:t>Linear </a:t>
            </a:r>
            <a:r>
              <a:rPr lang="en-GB" sz="2000" dirty="0">
                <a:latin typeface="Helvetica" pitchFamily="34" charset="0"/>
              </a:rPr>
              <a:t>function of </a:t>
            </a:r>
            <a:r>
              <a:rPr lang="en-GB" sz="2000" dirty="0" err="1">
                <a:latin typeface="Helvetica" pitchFamily="34" charset="0"/>
              </a:rPr>
              <a:t>q</a:t>
            </a:r>
            <a:r>
              <a:rPr lang="en-GB" sz="2000" baseline="-25000" dirty="0" err="1">
                <a:latin typeface="Helvetica" pitchFamily="34" charset="0"/>
              </a:rPr>
              <a:t>l</a:t>
            </a:r>
            <a:r>
              <a:rPr lang="en-GB" sz="2000" dirty="0">
                <a:latin typeface="Helvetica" pitchFamily="34" charset="0"/>
              </a:rPr>
              <a:t> (Kessler, 1969)</a:t>
            </a:r>
          </a:p>
          <a:p>
            <a:pPr marL="287338" indent="-287338">
              <a:spcBef>
                <a:spcPct val="20000"/>
              </a:spcBef>
              <a:buFontTx/>
              <a:buChar char="•"/>
            </a:pPr>
            <a:endParaRPr lang="en-GB" sz="2000" dirty="0">
              <a:latin typeface="Helvetica" pitchFamily="34" charset="0"/>
            </a:endParaRPr>
          </a:p>
          <a:p>
            <a:pPr marL="287338" indent="-287338">
              <a:spcBef>
                <a:spcPct val="20000"/>
              </a:spcBef>
              <a:buFontTx/>
              <a:buChar char="•"/>
            </a:pPr>
            <a:endParaRPr lang="en-GB" sz="2400" dirty="0" smtClean="0">
              <a:latin typeface="Helvetica" pitchFamily="34" charset="0"/>
            </a:endParaRPr>
          </a:p>
          <a:p>
            <a:pPr marL="287338" indent="-287338">
              <a:spcBef>
                <a:spcPct val="20000"/>
              </a:spcBef>
              <a:buFontTx/>
              <a:buChar char="•"/>
            </a:pPr>
            <a:endParaRPr lang="en-GB" sz="2400" dirty="0">
              <a:latin typeface="Helvetica" pitchFamily="34" charset="0"/>
            </a:endParaRPr>
          </a:p>
          <a:p>
            <a:pPr marL="287338" indent="-287338">
              <a:spcBef>
                <a:spcPct val="20000"/>
              </a:spcBef>
              <a:buFontTx/>
              <a:buChar char="•"/>
            </a:pPr>
            <a:r>
              <a:rPr lang="en-GB" sz="2000" dirty="0">
                <a:latin typeface="Helvetica" pitchFamily="34" charset="0"/>
              </a:rPr>
              <a:t>Function of </a:t>
            </a:r>
            <a:r>
              <a:rPr lang="en-GB" sz="2000" dirty="0" err="1">
                <a:latin typeface="Helvetica" pitchFamily="34" charset="0"/>
              </a:rPr>
              <a:t>q</a:t>
            </a:r>
            <a:r>
              <a:rPr lang="en-GB" sz="2000" baseline="-25000" dirty="0" err="1">
                <a:latin typeface="Helvetica" pitchFamily="34" charset="0"/>
              </a:rPr>
              <a:t>l</a:t>
            </a:r>
            <a:r>
              <a:rPr lang="en-GB" sz="2000" dirty="0">
                <a:latin typeface="Helvetica" pitchFamily="34" charset="0"/>
              </a:rPr>
              <a:t> with additional term to avoid singular threshold and non-local precipitation term (</a:t>
            </a:r>
            <a:r>
              <a:rPr lang="en-GB" sz="2000" dirty="0" err="1">
                <a:latin typeface="Helvetica" pitchFamily="34" charset="0"/>
              </a:rPr>
              <a:t>Sundqvist</a:t>
            </a:r>
            <a:r>
              <a:rPr lang="en-GB" sz="2000" dirty="0">
                <a:latin typeface="Helvetica" pitchFamily="34" charset="0"/>
              </a:rPr>
              <a:t> 1978)</a:t>
            </a:r>
          </a:p>
          <a:p>
            <a:pPr marL="287338" indent="-287338">
              <a:spcBef>
                <a:spcPct val="20000"/>
              </a:spcBef>
              <a:buFontTx/>
              <a:buChar char="•"/>
            </a:pPr>
            <a:endParaRPr lang="en-GB" sz="2000" dirty="0">
              <a:latin typeface="Helvetica" pitchFamily="34" charset="0"/>
            </a:endParaRPr>
          </a:p>
          <a:p>
            <a:pPr>
              <a:spcBef>
                <a:spcPct val="20000"/>
              </a:spcBef>
            </a:pPr>
            <a:endParaRPr lang="en-GB" sz="600" dirty="0" smtClean="0">
              <a:latin typeface="Helvetica" pitchFamily="34" charset="0"/>
            </a:endParaRPr>
          </a:p>
          <a:p>
            <a:pPr>
              <a:spcBef>
                <a:spcPct val="20000"/>
              </a:spcBef>
            </a:pPr>
            <a:endParaRPr lang="en-GB" sz="600" dirty="0">
              <a:latin typeface="Helvetica" pitchFamily="34" charset="0"/>
            </a:endParaRPr>
          </a:p>
          <a:p>
            <a:pPr>
              <a:spcBef>
                <a:spcPct val="20000"/>
              </a:spcBef>
            </a:pPr>
            <a:endParaRPr lang="en-GB" sz="600" dirty="0" smtClean="0">
              <a:latin typeface="Helvetica" pitchFamily="34" charset="0"/>
            </a:endParaRPr>
          </a:p>
          <a:p>
            <a:pPr>
              <a:spcBef>
                <a:spcPct val="20000"/>
              </a:spcBef>
            </a:pPr>
            <a:endParaRPr lang="en-GB" sz="600" dirty="0" smtClean="0">
              <a:latin typeface="Helvetica" pitchFamily="34" charset="0"/>
            </a:endParaRPr>
          </a:p>
          <a:p>
            <a:pPr>
              <a:spcBef>
                <a:spcPct val="20000"/>
              </a:spcBef>
            </a:pPr>
            <a:endParaRPr lang="en-GB" sz="600" dirty="0">
              <a:latin typeface="Helvetica" pitchFamily="34" charset="0"/>
            </a:endParaRPr>
          </a:p>
          <a:p>
            <a:pPr>
              <a:spcBef>
                <a:spcPct val="20000"/>
              </a:spcBef>
            </a:pPr>
            <a:endParaRPr lang="en-GB" sz="600" dirty="0" smtClean="0">
              <a:latin typeface="Helvetica" pitchFamily="34" charset="0"/>
            </a:endParaRPr>
          </a:p>
          <a:p>
            <a:pPr>
              <a:spcBef>
                <a:spcPct val="20000"/>
              </a:spcBef>
            </a:pPr>
            <a:endParaRPr lang="en-GB" sz="600" dirty="0" smtClean="0">
              <a:latin typeface="Helvetica" pitchFamily="34" charset="0"/>
            </a:endParaRPr>
          </a:p>
          <a:p>
            <a:pPr marL="287338" indent="-287338">
              <a:spcBef>
                <a:spcPct val="20000"/>
              </a:spcBef>
              <a:buFontTx/>
              <a:buChar char="•"/>
            </a:pPr>
            <a:r>
              <a:rPr lang="en-GB" sz="2000" dirty="0" smtClean="0">
                <a:latin typeface="Helvetica" pitchFamily="34" charset="0"/>
              </a:rPr>
              <a:t>Or more non-linear, double moment functions such as </a:t>
            </a:r>
            <a:r>
              <a:rPr lang="en-GB" sz="2000" dirty="0" err="1" smtClean="0">
                <a:latin typeface="Helvetica" pitchFamily="34" charset="0"/>
              </a:rPr>
              <a:t>Khairoutdinov</a:t>
            </a:r>
            <a:r>
              <a:rPr lang="en-GB" sz="2000" dirty="0" smtClean="0">
                <a:latin typeface="Helvetica" pitchFamily="34" charset="0"/>
              </a:rPr>
              <a:t> and </a:t>
            </a:r>
            <a:r>
              <a:rPr lang="en-GB" sz="2000" dirty="0" err="1" smtClean="0">
                <a:latin typeface="Helvetica" pitchFamily="34" charset="0"/>
              </a:rPr>
              <a:t>Kogan</a:t>
            </a:r>
            <a:r>
              <a:rPr lang="en-GB" sz="2000" dirty="0" smtClean="0">
                <a:latin typeface="Helvetica" pitchFamily="34" charset="0"/>
              </a:rPr>
              <a:t> (2000),       or Seifert </a:t>
            </a:r>
            <a:r>
              <a:rPr lang="en-GB" sz="2000" dirty="0">
                <a:latin typeface="Helvetica" pitchFamily="34" charset="0"/>
              </a:rPr>
              <a:t>and </a:t>
            </a:r>
            <a:r>
              <a:rPr lang="en-GB" sz="2000" dirty="0" err="1" smtClean="0">
                <a:latin typeface="Helvetica" pitchFamily="34" charset="0"/>
              </a:rPr>
              <a:t>Beheng</a:t>
            </a:r>
            <a:r>
              <a:rPr lang="en-GB" sz="2000" dirty="0" smtClean="0">
                <a:latin typeface="Helvetica" pitchFamily="34" charset="0"/>
              </a:rPr>
              <a:t> (2001) </a:t>
            </a:r>
            <a:r>
              <a:rPr lang="en-GB" sz="2000" dirty="0">
                <a:latin typeface="Helvetica" pitchFamily="34" charset="0"/>
              </a:rPr>
              <a:t>derived directly from the stochastic collection equation.</a:t>
            </a:r>
          </a:p>
          <a:p>
            <a:pPr marL="287338" indent="-287338">
              <a:spcBef>
                <a:spcPct val="20000"/>
              </a:spcBef>
              <a:buFontTx/>
              <a:buChar char="•"/>
            </a:pPr>
            <a:endParaRPr lang="en-GB" sz="2200" dirty="0">
              <a:latin typeface="Helvetica" pitchFamily="34" charset="0"/>
            </a:endParaRPr>
          </a:p>
          <a:p>
            <a:pPr marL="287338" indent="-287338">
              <a:spcBef>
                <a:spcPct val="20000"/>
              </a:spcBef>
              <a:buFontTx/>
              <a:buChar char="•"/>
            </a:pPr>
            <a:endParaRPr lang="en-GB" sz="2200" dirty="0">
              <a:latin typeface="Helvetica" pitchFamily="34" charset="0"/>
            </a:endParaRPr>
          </a:p>
        </p:txBody>
      </p:sp>
      <p:sp>
        <p:nvSpPr>
          <p:cNvPr id="60428" name="Text Box 20"/>
          <p:cNvSpPr txBox="1">
            <a:spLocks noChangeArrowheads="1"/>
          </p:cNvSpPr>
          <p:nvPr/>
        </p:nvSpPr>
        <p:spPr bwMode="auto">
          <a:xfrm>
            <a:off x="6325345" y="1409420"/>
            <a:ext cx="14605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/>
              <a:t>Kessler</a:t>
            </a:r>
          </a:p>
        </p:txBody>
      </p:sp>
      <p:sp>
        <p:nvSpPr>
          <p:cNvPr id="60429" name="Text Box 21"/>
          <p:cNvSpPr txBox="1">
            <a:spLocks noChangeArrowheads="1"/>
          </p:cNvSpPr>
          <p:nvPr/>
        </p:nvSpPr>
        <p:spPr bwMode="auto">
          <a:xfrm>
            <a:off x="6338045" y="3494089"/>
            <a:ext cx="14605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 err="1"/>
              <a:t>Sundqvist</a:t>
            </a:r>
            <a:endParaRPr lang="en-GB" sz="2000" dirty="0"/>
          </a:p>
        </p:txBody>
      </p:sp>
      <p:graphicFrame>
        <p:nvGraphicFramePr>
          <p:cNvPr id="604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8450982"/>
              </p:ext>
            </p:extLst>
          </p:nvPr>
        </p:nvGraphicFramePr>
        <p:xfrm>
          <a:off x="1359310" y="2199743"/>
          <a:ext cx="2868613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97" name="Equation" r:id="rId4" imgW="1993680" imgH="507960" progId="Equation.3">
                  <p:embed/>
                </p:oleObj>
              </mc:Choice>
              <mc:Fallback>
                <p:oleObj name="Equation" r:id="rId4" imgW="1993680" imgH="5079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9310" y="2199743"/>
                        <a:ext cx="2868613" cy="73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0430" name="Group 26"/>
          <p:cNvGrpSpPr>
            <a:grpSpLocks/>
          </p:cNvGrpSpPr>
          <p:nvPr/>
        </p:nvGrpSpPr>
        <p:grpSpPr bwMode="auto">
          <a:xfrm>
            <a:off x="1333692" y="4344499"/>
            <a:ext cx="2786063" cy="1011237"/>
            <a:chOff x="950442" y="3879522"/>
            <a:chExt cx="2785451" cy="1011038"/>
          </a:xfrm>
        </p:grpSpPr>
        <p:graphicFrame>
          <p:nvGraphicFramePr>
            <p:cNvPr id="60419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57155913"/>
                </p:ext>
              </p:extLst>
            </p:nvPr>
          </p:nvGraphicFramePr>
          <p:xfrm>
            <a:off x="950442" y="3879522"/>
            <a:ext cx="2785451" cy="10110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598" name="Equation" r:id="rId6" imgW="1892160" imgH="685800" progId="Equation.3">
                    <p:embed/>
                  </p:oleObj>
                </mc:Choice>
                <mc:Fallback>
                  <p:oleObj name="Equation" r:id="rId6" imgW="1892160" imgH="68580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50442" y="3879522"/>
                          <a:ext cx="2785451" cy="10110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0420" name="Object 4"/>
            <p:cNvGraphicFramePr>
              <a:graphicFrameLocks noChangeAspect="1"/>
            </p:cNvGraphicFramePr>
            <p:nvPr/>
          </p:nvGraphicFramePr>
          <p:xfrm>
            <a:off x="1729695" y="4254871"/>
            <a:ext cx="225154" cy="294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599" name="Equation" r:id="rId8" imgW="164880" imgH="215640" progId="Equation.3">
                    <p:embed/>
                  </p:oleObj>
                </mc:Choice>
                <mc:Fallback>
                  <p:oleObj name="Equation" r:id="rId8" imgW="164880" imgH="21564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9695" y="4254871"/>
                          <a:ext cx="225154" cy="294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0421" name="Object 5"/>
            <p:cNvGraphicFramePr>
              <a:graphicFrameLocks noChangeAspect="1"/>
            </p:cNvGraphicFramePr>
            <p:nvPr/>
          </p:nvGraphicFramePr>
          <p:xfrm>
            <a:off x="3140405" y="4024701"/>
            <a:ext cx="188609" cy="2488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600" name="Equation" r:id="rId10" imgW="164880" imgH="215640" progId="Equation.3">
                    <p:embed/>
                  </p:oleObj>
                </mc:Choice>
                <mc:Fallback>
                  <p:oleObj name="Equation" r:id="rId10" imgW="164880" imgH="21564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40405" y="4024701"/>
                          <a:ext cx="188609" cy="24880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2195985"/>
              </p:ext>
            </p:extLst>
          </p:nvPr>
        </p:nvGraphicFramePr>
        <p:xfrm>
          <a:off x="6435725" y="5911850"/>
          <a:ext cx="2165350" cy="72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01" name="Equation" r:id="rId11" imgW="1180800" imgH="393480" progId="Equation.3">
                  <p:embed/>
                </p:oleObj>
              </mc:Choice>
              <mc:Fallback>
                <p:oleObj name="Equation" r:id="rId11" imgW="118080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5725" y="5911850"/>
                        <a:ext cx="2165350" cy="722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3" name="Straight Arrow Connector 10"/>
          <p:cNvCxnSpPr>
            <a:cxnSpLocks noChangeShapeType="1"/>
          </p:cNvCxnSpPr>
          <p:nvPr/>
        </p:nvCxnSpPr>
        <p:spPr bwMode="auto">
          <a:xfrm>
            <a:off x="5338482" y="6042959"/>
            <a:ext cx="977898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134131" y="1698445"/>
            <a:ext cx="8906838" cy="2608278"/>
          </a:xfrm>
          <a:prstGeom prst="rect">
            <a:avLst/>
          </a:prstGeom>
          <a:solidFill>
            <a:srgbClr val="FFFF66">
              <a:alpha val="25098"/>
            </a:srgb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D2AC0-C025-461A-A75C-D45256DFE3E7}" type="slidenum">
              <a:rPr lang="en-GB"/>
              <a:pPr/>
              <a:t>36</a:t>
            </a:fld>
            <a:endParaRPr lang="en-GB"/>
          </a:p>
        </p:txBody>
      </p:sp>
      <p:sp>
        <p:nvSpPr>
          <p:cNvPr id="647171" name="Text Box 3"/>
          <p:cNvSpPr txBox="1">
            <a:spLocks noChangeArrowheads="1"/>
          </p:cNvSpPr>
          <p:nvPr/>
        </p:nvSpPr>
        <p:spPr bwMode="auto">
          <a:xfrm>
            <a:off x="134131" y="1795386"/>
            <a:ext cx="28344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err="1">
                <a:solidFill>
                  <a:srgbClr val="0000FF"/>
                </a:solidFill>
                <a:latin typeface="Arial" charset="0"/>
              </a:rPr>
              <a:t>Sundqvist</a:t>
            </a:r>
            <a:r>
              <a:rPr lang="en-US" sz="2000" dirty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Arial" charset="0"/>
              </a:rPr>
              <a:t>(1978</a:t>
            </a:r>
            <a:r>
              <a:rPr lang="en-US" sz="2000" dirty="0">
                <a:solidFill>
                  <a:srgbClr val="0000FF"/>
                </a:solidFill>
                <a:latin typeface="Arial" charset="0"/>
              </a:rPr>
              <a:t>, 1989)</a:t>
            </a:r>
          </a:p>
        </p:txBody>
      </p:sp>
      <p:graphicFrame>
        <p:nvGraphicFramePr>
          <p:cNvPr id="64717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5178301"/>
              </p:ext>
            </p:extLst>
          </p:nvPr>
        </p:nvGraphicFramePr>
        <p:xfrm>
          <a:off x="467036" y="2278553"/>
          <a:ext cx="2913063" cy="1135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" name="Equation" r:id="rId4" imgW="1625400" imgH="634680" progId="Equation.3">
                  <p:embed/>
                </p:oleObj>
              </mc:Choice>
              <mc:Fallback>
                <p:oleObj name="Equation" r:id="rId4" imgW="162540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036" y="2278553"/>
                        <a:ext cx="2913063" cy="1135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717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0852069"/>
              </p:ext>
            </p:extLst>
          </p:nvPr>
        </p:nvGraphicFramePr>
        <p:xfrm>
          <a:off x="1303338" y="3583600"/>
          <a:ext cx="1477962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" name="Equation" r:id="rId6" imgW="825500" imgH="241300" progId="Equation.3">
                  <p:embed/>
                </p:oleObj>
              </mc:Choice>
              <mc:Fallback>
                <p:oleObj name="Equation" r:id="rId6" imgW="8255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3338" y="3583600"/>
                        <a:ext cx="1477962" cy="430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7175" name="Text Box 7"/>
          <p:cNvSpPr txBox="1">
            <a:spLocks noChangeArrowheads="1"/>
          </p:cNvSpPr>
          <p:nvPr/>
        </p:nvSpPr>
        <p:spPr bwMode="auto">
          <a:xfrm>
            <a:off x="3174044" y="3568364"/>
            <a:ext cx="26511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dirty="0" smtClean="0">
                <a:latin typeface="Arial" charset="0"/>
              </a:rPr>
              <a:t>Accretion</a:t>
            </a:r>
            <a:endParaRPr lang="en-US" sz="2400" dirty="0">
              <a:latin typeface="Arial" charset="0"/>
            </a:endParaRPr>
          </a:p>
        </p:txBody>
      </p:sp>
      <p:grpSp>
        <p:nvGrpSpPr>
          <p:cNvPr id="647182" name="Group 14"/>
          <p:cNvGrpSpPr>
            <a:grpSpLocks/>
          </p:cNvGrpSpPr>
          <p:nvPr/>
        </p:nvGrpSpPr>
        <p:grpSpPr bwMode="auto">
          <a:xfrm>
            <a:off x="5553838" y="2477923"/>
            <a:ext cx="3276600" cy="1828800"/>
            <a:chOff x="3168" y="3072"/>
            <a:chExt cx="2064" cy="1152"/>
          </a:xfrm>
        </p:grpSpPr>
        <p:sp>
          <p:nvSpPr>
            <p:cNvPr id="647183" name="Line 15"/>
            <p:cNvSpPr>
              <a:spLocks noChangeShapeType="1"/>
            </p:cNvSpPr>
            <p:nvPr/>
          </p:nvSpPr>
          <p:spPr bwMode="auto">
            <a:xfrm>
              <a:off x="3552" y="3936"/>
              <a:ext cx="16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47184" name="Line 16"/>
            <p:cNvSpPr>
              <a:spLocks noChangeShapeType="1"/>
            </p:cNvSpPr>
            <p:nvPr/>
          </p:nvSpPr>
          <p:spPr bwMode="auto">
            <a:xfrm flipV="1">
              <a:off x="3552" y="3072"/>
              <a:ext cx="0" cy="8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47185" name="Text Box 17"/>
            <p:cNvSpPr txBox="1">
              <a:spLocks noChangeArrowheads="1"/>
            </p:cNvSpPr>
            <p:nvPr/>
          </p:nvSpPr>
          <p:spPr bwMode="auto">
            <a:xfrm>
              <a:off x="4894" y="3907"/>
              <a:ext cx="338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GB" sz="2400" b="1" i="1"/>
                <a:t>q</a:t>
              </a:r>
              <a:r>
                <a:rPr lang="en-GB" sz="2400" b="1" i="1" baseline="-25000"/>
                <a:t>l</a:t>
              </a:r>
              <a:endParaRPr lang="en-GB" sz="2400" b="1" i="1"/>
            </a:p>
          </p:txBody>
        </p:sp>
        <p:sp>
          <p:nvSpPr>
            <p:cNvPr id="647186" name="Text Box 18"/>
            <p:cNvSpPr txBox="1">
              <a:spLocks noChangeArrowheads="1"/>
            </p:cNvSpPr>
            <p:nvPr/>
          </p:nvSpPr>
          <p:spPr bwMode="auto">
            <a:xfrm>
              <a:off x="4320" y="3936"/>
              <a:ext cx="469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GB" sz="2400" b="1" i="1"/>
                <a:t>q</a:t>
              </a:r>
              <a:r>
                <a:rPr lang="en-GB" sz="2400" b="1" i="1" baseline="-25000"/>
                <a:t>l</a:t>
              </a:r>
              <a:r>
                <a:rPr lang="en-GB" sz="2400" b="1" i="1" baseline="30000"/>
                <a:t>crit</a:t>
              </a:r>
              <a:endParaRPr lang="en-GB" sz="2400" i="1"/>
            </a:p>
          </p:txBody>
        </p:sp>
        <p:sp>
          <p:nvSpPr>
            <p:cNvPr id="647187" name="Text Box 19"/>
            <p:cNvSpPr txBox="1">
              <a:spLocks noChangeArrowheads="1"/>
            </p:cNvSpPr>
            <p:nvPr/>
          </p:nvSpPr>
          <p:spPr bwMode="auto">
            <a:xfrm>
              <a:off x="3168" y="3331"/>
              <a:ext cx="434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GB" sz="2400" b="1" i="1"/>
                <a:t>G</a:t>
              </a:r>
              <a:r>
                <a:rPr lang="en-GB" sz="2400" b="1" i="1" baseline="-25000"/>
                <a:t>p</a:t>
              </a:r>
              <a:endParaRPr lang="en-GB" sz="2400" b="1" i="1"/>
            </a:p>
          </p:txBody>
        </p:sp>
        <p:sp>
          <p:nvSpPr>
            <p:cNvPr id="647188" name="Freeform 20"/>
            <p:cNvSpPr>
              <a:spLocks/>
            </p:cNvSpPr>
            <p:nvPr/>
          </p:nvSpPr>
          <p:spPr bwMode="auto">
            <a:xfrm>
              <a:off x="3552" y="3168"/>
              <a:ext cx="1483" cy="768"/>
            </a:xfrm>
            <a:custGeom>
              <a:avLst/>
              <a:gdLst/>
              <a:ahLst/>
              <a:cxnLst>
                <a:cxn ang="0">
                  <a:pos x="0" y="912"/>
                </a:cxn>
                <a:cxn ang="0">
                  <a:pos x="576" y="864"/>
                </a:cxn>
                <a:cxn ang="0">
                  <a:pos x="1120" y="664"/>
                </a:cxn>
                <a:cxn ang="0">
                  <a:pos x="1488" y="0"/>
                </a:cxn>
              </a:cxnLst>
              <a:rect l="0" t="0" r="r" b="b"/>
              <a:pathLst>
                <a:path w="1488" h="912">
                  <a:moveTo>
                    <a:pt x="0" y="912"/>
                  </a:moveTo>
                  <a:cubicBezTo>
                    <a:pt x="196" y="908"/>
                    <a:pt x="389" y="905"/>
                    <a:pt x="576" y="864"/>
                  </a:cubicBezTo>
                  <a:cubicBezTo>
                    <a:pt x="763" y="823"/>
                    <a:pt x="968" y="808"/>
                    <a:pt x="1120" y="664"/>
                  </a:cubicBezTo>
                  <a:cubicBezTo>
                    <a:pt x="1272" y="520"/>
                    <a:pt x="1411" y="138"/>
                    <a:pt x="1488" y="0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647189" name="Freeform 21"/>
          <p:cNvSpPr>
            <a:spLocks/>
          </p:cNvSpPr>
          <p:nvPr/>
        </p:nvSpPr>
        <p:spPr bwMode="auto">
          <a:xfrm>
            <a:off x="6196776" y="1795385"/>
            <a:ext cx="2320925" cy="2041437"/>
          </a:xfrm>
          <a:custGeom>
            <a:avLst/>
            <a:gdLst/>
            <a:ahLst/>
            <a:cxnLst>
              <a:cxn ang="0">
                <a:pos x="0" y="912"/>
              </a:cxn>
              <a:cxn ang="0">
                <a:pos x="576" y="864"/>
              </a:cxn>
              <a:cxn ang="0">
                <a:pos x="1120" y="664"/>
              </a:cxn>
              <a:cxn ang="0">
                <a:pos x="1488" y="0"/>
              </a:cxn>
            </a:cxnLst>
            <a:rect l="0" t="0" r="r" b="b"/>
            <a:pathLst>
              <a:path w="1488" h="912">
                <a:moveTo>
                  <a:pt x="0" y="912"/>
                </a:moveTo>
                <a:cubicBezTo>
                  <a:pt x="196" y="908"/>
                  <a:pt x="389" y="905"/>
                  <a:pt x="576" y="864"/>
                </a:cubicBezTo>
                <a:cubicBezTo>
                  <a:pt x="763" y="823"/>
                  <a:pt x="968" y="808"/>
                  <a:pt x="1120" y="664"/>
                </a:cubicBezTo>
                <a:cubicBezTo>
                  <a:pt x="1272" y="520"/>
                  <a:pt x="1411" y="138"/>
                  <a:pt x="1488" y="0"/>
                </a:cubicBezTo>
              </a:path>
            </a:pathLst>
          </a:custGeom>
          <a:noFill/>
          <a:ln w="38100" cap="rnd" cmpd="sng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47190" name="Text Box 22"/>
          <p:cNvSpPr txBox="1">
            <a:spLocks noChangeArrowheads="1"/>
          </p:cNvSpPr>
          <p:nvPr/>
        </p:nvSpPr>
        <p:spPr bwMode="auto">
          <a:xfrm>
            <a:off x="211138" y="1271588"/>
            <a:ext cx="8647112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2000" dirty="0"/>
              <a:t>Representing </a:t>
            </a:r>
            <a:r>
              <a:rPr lang="en-GB" sz="2000" dirty="0" err="1"/>
              <a:t>autoconversion</a:t>
            </a:r>
            <a:r>
              <a:rPr lang="en-GB" sz="2000" dirty="0"/>
              <a:t> and </a:t>
            </a:r>
            <a:r>
              <a:rPr lang="en-GB" sz="2000" dirty="0">
                <a:solidFill>
                  <a:srgbClr val="FF0000"/>
                </a:solidFill>
              </a:rPr>
              <a:t>accretion </a:t>
            </a:r>
            <a:r>
              <a:rPr lang="en-GB" sz="2000" dirty="0"/>
              <a:t>in the warm </a:t>
            </a:r>
            <a:r>
              <a:rPr lang="en-GB" sz="2000" dirty="0" smtClean="0"/>
              <a:t>phase (liq. to rain).</a:t>
            </a:r>
            <a:endParaRPr lang="en-US" sz="2000" dirty="0"/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3468346" y="2532911"/>
            <a:ext cx="228780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600" i="1" dirty="0" err="1" smtClean="0">
                <a:latin typeface="Times New Roman" pitchFamily="18" charset="0"/>
              </a:rPr>
              <a:t>G</a:t>
            </a:r>
            <a:r>
              <a:rPr lang="en-GB" sz="1600" i="1" baseline="-25000" dirty="0" err="1" smtClean="0">
                <a:latin typeface="Times New Roman" pitchFamily="18" charset="0"/>
              </a:rPr>
              <a:t>p</a:t>
            </a:r>
            <a:r>
              <a:rPr lang="en-GB" sz="1600" i="1" dirty="0" smtClean="0">
                <a:latin typeface="Times New Roman" pitchFamily="18" charset="0"/>
              </a:rPr>
              <a:t> </a:t>
            </a:r>
            <a:r>
              <a:rPr lang="en-GB" sz="1600" dirty="0" smtClean="0">
                <a:latin typeface="Times New Roman" pitchFamily="18" charset="0"/>
              </a:rPr>
              <a:t>= </a:t>
            </a:r>
            <a:r>
              <a:rPr lang="en-GB" sz="1600" dirty="0" err="1" smtClean="0">
                <a:latin typeface="Times New Roman" pitchFamily="18" charset="0"/>
              </a:rPr>
              <a:t>autoconversion</a:t>
            </a:r>
            <a:r>
              <a:rPr lang="en-GB" sz="1600" dirty="0" smtClean="0">
                <a:latin typeface="Times New Roman" pitchFamily="18" charset="0"/>
              </a:rPr>
              <a:t> rate </a:t>
            </a:r>
          </a:p>
          <a:p>
            <a:pPr algn="l">
              <a:spcBef>
                <a:spcPts val="0"/>
              </a:spcBef>
            </a:pPr>
            <a:r>
              <a:rPr lang="en-GB" sz="1600" i="1" dirty="0" smtClean="0">
                <a:latin typeface="Times New Roman" pitchFamily="18" charset="0"/>
              </a:rPr>
              <a:t>P </a:t>
            </a:r>
            <a:r>
              <a:rPr lang="en-GB" sz="1600" dirty="0" smtClean="0">
                <a:latin typeface="Times New Roman" pitchFamily="18" charset="0"/>
              </a:rPr>
              <a:t>= precipitation rate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 rot="17215862">
            <a:off x="7110914" y="2271300"/>
            <a:ext cx="1504493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>
                <a:latin typeface="Arial" charset="0"/>
              </a:rPr>
              <a:t>Enhancement due to accretion</a:t>
            </a:r>
            <a:endParaRPr lang="en-US" dirty="0">
              <a:latin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107033" y="4417453"/>
            <a:ext cx="8906838" cy="2259101"/>
          </a:xfrm>
          <a:prstGeom prst="rect">
            <a:avLst/>
          </a:prstGeom>
          <a:solidFill>
            <a:srgbClr val="FFFF66">
              <a:alpha val="25098"/>
            </a:srgb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63658" y="4484924"/>
            <a:ext cx="387638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err="1" smtClean="0">
                <a:solidFill>
                  <a:srgbClr val="0000FF"/>
                </a:solidFill>
                <a:latin typeface="Arial" charset="0"/>
              </a:rPr>
              <a:t>Khairoutdinov</a:t>
            </a:r>
            <a:r>
              <a:rPr lang="en-US" sz="2000" dirty="0" smtClean="0">
                <a:solidFill>
                  <a:srgbClr val="0000FF"/>
                </a:solidFill>
                <a:latin typeface="Arial" charset="0"/>
              </a:rPr>
              <a:t> and </a:t>
            </a:r>
            <a:r>
              <a:rPr lang="en-US" sz="2000" dirty="0" err="1" smtClean="0">
                <a:solidFill>
                  <a:srgbClr val="0000FF"/>
                </a:solidFill>
                <a:latin typeface="Arial" charset="0"/>
              </a:rPr>
              <a:t>Kogan</a:t>
            </a:r>
            <a:r>
              <a:rPr lang="en-US" sz="2000" dirty="0" smtClean="0">
                <a:solidFill>
                  <a:srgbClr val="0000FF"/>
                </a:solidFill>
                <a:latin typeface="Arial" charset="0"/>
              </a:rPr>
              <a:t> (2000)</a:t>
            </a:r>
            <a:endParaRPr lang="en-US" sz="2000" dirty="0">
              <a:solidFill>
                <a:srgbClr val="0000FF"/>
              </a:solidFill>
              <a:latin typeface="Arial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5419564"/>
              </p:ext>
            </p:extLst>
          </p:nvPr>
        </p:nvGraphicFramePr>
        <p:xfrm>
          <a:off x="469278" y="4989513"/>
          <a:ext cx="3067228" cy="557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" name="Equation" r:id="rId8" imgW="1320480" imgH="241200" progId="Equation.3">
                  <p:embed/>
                </p:oleObj>
              </mc:Choice>
              <mc:Fallback>
                <p:oleObj name="Equation" r:id="rId8" imgW="13204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278" y="4989513"/>
                        <a:ext cx="3067228" cy="5574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4082603" y="4830920"/>
            <a:ext cx="477564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Functional form is different</a:t>
            </a: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More non-linear process</a:t>
            </a: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Slower </a:t>
            </a:r>
            <a:r>
              <a:rPr lang="en-US" dirty="0" err="1" smtClean="0">
                <a:latin typeface="Arial" charset="0"/>
              </a:rPr>
              <a:t>autoconversion</a:t>
            </a:r>
            <a:r>
              <a:rPr lang="en-US" dirty="0" smtClean="0">
                <a:latin typeface="Arial" charset="0"/>
              </a:rPr>
              <a:t> initially, then faster</a:t>
            </a: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With prognostic rain, have memory in </a:t>
            </a:r>
            <a:r>
              <a:rPr lang="en-US" i="1" dirty="0" err="1" smtClean="0">
                <a:latin typeface="Arial" charset="0"/>
              </a:rPr>
              <a:t>q</a:t>
            </a:r>
            <a:r>
              <a:rPr lang="en-US" i="1" baseline="-25000" dirty="0" err="1" smtClean="0">
                <a:latin typeface="Arial" charset="0"/>
              </a:rPr>
              <a:t>r</a:t>
            </a:r>
            <a:endParaRPr lang="en-US" i="1" baseline="-25000" dirty="0" smtClean="0">
              <a:latin typeface="Arial" charset="0"/>
            </a:endParaRP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Then faster accretion for heavier rain.</a:t>
            </a:r>
            <a:endParaRPr lang="en-US" sz="2400" dirty="0">
              <a:latin typeface="Arial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2956533"/>
              </p:ext>
            </p:extLst>
          </p:nvPr>
        </p:nvGraphicFramePr>
        <p:xfrm>
          <a:off x="487363" y="5713413"/>
          <a:ext cx="2574925" cy="573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" name="Equation" r:id="rId10" imgW="1079280" imgH="241200" progId="Equation.3">
                  <p:embed/>
                </p:oleObj>
              </mc:Choice>
              <mc:Fallback>
                <p:oleObj name="Equation" r:id="rId10" imgW="10792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363" y="5713413"/>
                        <a:ext cx="2574925" cy="573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112713" y="279400"/>
            <a:ext cx="83851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ＭＳ Ｐゴシック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Eras Bd BT" pitchFamily="34" charset="0"/>
                <a:ea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Eras Bd BT" pitchFamily="34" charset="0"/>
                <a:ea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Eras Bd BT" pitchFamily="34" charset="0"/>
                <a:ea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Eras Bd BT" pitchFamily="34" charset="0"/>
                <a:ea typeface="ＭＳ Ｐゴシック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Eras Bd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Eras Bd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Eras Bd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Eras Bd BT" pitchFamily="34" charset="0"/>
              </a:defRPr>
            </a:lvl9pPr>
          </a:lstStyle>
          <a:p>
            <a:r>
              <a:rPr lang="en-US" sz="3200" dirty="0" err="1" smtClean="0">
                <a:solidFill>
                  <a:srgbClr val="3E59E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Parametrizing</a:t>
            </a:r>
            <a:r>
              <a:rPr lang="en-US" sz="3200" dirty="0" smtClean="0">
                <a:solidFill>
                  <a:srgbClr val="3E59E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collection processes </a:t>
            </a:r>
          </a:p>
          <a:p>
            <a:r>
              <a:rPr lang="en-US" sz="2800" dirty="0" smtClean="0">
                <a:solidFill>
                  <a:srgbClr val="3E59E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“Accretion” of cloud drops by raindrops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868179" y="3552577"/>
            <a:ext cx="3520942" cy="46617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409639" y="5698278"/>
            <a:ext cx="2757601" cy="58705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358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7175" grpId="0"/>
      <p:bldP spid="647189" grpId="0" animBg="1"/>
      <p:bldP spid="26" grpId="0" animBg="1"/>
      <p:bldP spid="25" grpId="0" animBg="1"/>
      <p:bldP spid="28" grpId="0"/>
      <p:bldP spid="30" grpId="0"/>
      <p:bldP spid="6" grpId="0" animBg="1"/>
      <p:bldP spid="2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FD98-DBC9-44DF-A960-65E6FF852A28}" type="slidenum">
              <a:rPr lang="en-GB"/>
              <a:pPr/>
              <a:t>37</a:t>
            </a:fld>
            <a:endParaRPr lang="en-GB"/>
          </a:p>
        </p:txBody>
      </p:sp>
      <p:sp>
        <p:nvSpPr>
          <p:cNvPr id="66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164513" cy="838200"/>
          </a:xfrm>
        </p:spPr>
        <p:txBody>
          <a:bodyPr/>
          <a:lstStyle/>
          <a:p>
            <a:pPr algn="l"/>
            <a:r>
              <a:rPr lang="en-GB" sz="3200" dirty="0" err="1" smtClean="0"/>
              <a:t>Parametrizing</a:t>
            </a:r>
            <a:r>
              <a:rPr lang="en-GB" sz="3200" dirty="0" smtClean="0"/>
              <a:t> evaporation</a:t>
            </a:r>
            <a:br>
              <a:rPr lang="en-GB" sz="3200" dirty="0" smtClean="0"/>
            </a:br>
            <a:r>
              <a:rPr lang="en-GB" sz="3200" dirty="0" smtClean="0"/>
              <a:t>- cloud and precipitation</a:t>
            </a:r>
            <a:endParaRPr lang="en-GB" sz="3200" dirty="0"/>
          </a:p>
        </p:txBody>
      </p:sp>
      <p:graphicFrame>
        <p:nvGraphicFramePr>
          <p:cNvPr id="66356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7796705"/>
              </p:ext>
            </p:extLst>
          </p:nvPr>
        </p:nvGraphicFramePr>
        <p:xfrm>
          <a:off x="2681288" y="4694238"/>
          <a:ext cx="2911475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35" name="Equation" r:id="rId4" imgW="1409400" imgH="253800" progId="Equation.DSMT4">
                  <p:embed/>
                </p:oleObj>
              </mc:Choice>
              <mc:Fallback>
                <p:oleObj name="Equation" r:id="rId4" imgW="14094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1288" y="4694238"/>
                        <a:ext cx="2911475" cy="525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3561" name="Text Box 9"/>
          <p:cNvSpPr txBox="1">
            <a:spLocks noChangeArrowheads="1"/>
          </p:cNvSpPr>
          <p:nvPr/>
        </p:nvSpPr>
        <p:spPr bwMode="auto">
          <a:xfrm>
            <a:off x="250743" y="1526310"/>
            <a:ext cx="859180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GB" sz="2000" dirty="0" smtClean="0">
                <a:latin typeface="Arial" charset="0"/>
              </a:rPr>
              <a:t>Evaporation of </a:t>
            </a:r>
            <a:r>
              <a:rPr lang="en-GB" sz="2000" dirty="0" smtClean="0">
                <a:solidFill>
                  <a:srgbClr val="3E59E4"/>
                </a:solidFill>
                <a:latin typeface="Arial" charset="0"/>
              </a:rPr>
              <a:t>cloud</a:t>
            </a:r>
            <a:r>
              <a:rPr lang="en-GB" sz="2000" dirty="0" smtClean="0">
                <a:latin typeface="Arial" charset="0"/>
              </a:rPr>
              <a:t> droplets </a:t>
            </a:r>
            <a:r>
              <a:rPr lang="en-GB" sz="2000" dirty="0" smtClean="0"/>
              <a:t>is</a:t>
            </a:r>
            <a:r>
              <a:rPr lang="en-GB" sz="2000" dirty="0" smtClean="0">
                <a:latin typeface="Arial" charset="0"/>
              </a:rPr>
              <a:t> generally assumed to be fast (instantaneous) as cloud particles are small, so </a:t>
            </a:r>
            <a:r>
              <a:rPr lang="en-GB" sz="2000" dirty="0" smtClean="0"/>
              <a:t>as soon as the air becomes </a:t>
            </a:r>
            <a:r>
              <a:rPr lang="en-GB" sz="2000" dirty="0" err="1" smtClean="0"/>
              <a:t>subsaturated</a:t>
            </a:r>
            <a:r>
              <a:rPr lang="en-GB" sz="2000" dirty="0" smtClean="0"/>
              <a:t>, the cloud evaporates.</a:t>
            </a:r>
            <a:endParaRPr lang="en-GB" sz="2000" dirty="0">
              <a:latin typeface="Arial" charset="0"/>
            </a:endParaRPr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302660" y="3068023"/>
            <a:ext cx="866448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GB" sz="2000" dirty="0" smtClean="0">
                <a:latin typeface="Arial" charset="0"/>
              </a:rPr>
              <a:t>Larger </a:t>
            </a:r>
            <a:r>
              <a:rPr lang="en-GB" sz="2000" dirty="0" smtClean="0">
                <a:solidFill>
                  <a:srgbClr val="3E59E4"/>
                </a:solidFill>
                <a:latin typeface="Arial" charset="0"/>
              </a:rPr>
              <a:t>precipitation</a:t>
            </a:r>
            <a:r>
              <a:rPr lang="en-GB" sz="2000" dirty="0" smtClean="0">
                <a:latin typeface="Arial" charset="0"/>
              </a:rPr>
              <a:t> size particles </a:t>
            </a:r>
            <a:r>
              <a:rPr lang="en-GB" sz="2000" dirty="0" smtClean="0">
                <a:latin typeface="Arial" charset="0"/>
              </a:rPr>
              <a:t>take longer to evaporate, </a:t>
            </a:r>
            <a:r>
              <a:rPr lang="en-GB" sz="2000" dirty="0" smtClean="0">
                <a:latin typeface="Arial" charset="0"/>
              </a:rPr>
              <a:t>so precipitation may fall </a:t>
            </a:r>
            <a:r>
              <a:rPr lang="en-GB" sz="2000" dirty="0" smtClean="0"/>
              <a:t>into drier air below cloud base before it</a:t>
            </a:r>
            <a:r>
              <a:rPr lang="en-GB" sz="2000" dirty="0" smtClean="0">
                <a:latin typeface="Arial" charset="0"/>
              </a:rPr>
              <a:t> evaporates. </a:t>
            </a:r>
            <a:r>
              <a:rPr lang="en-GB" sz="2000" dirty="0" err="1" smtClean="0"/>
              <a:t>Parametrized</a:t>
            </a:r>
            <a:r>
              <a:rPr lang="en-GB" sz="2000" dirty="0" smtClean="0"/>
              <a:t> by integrating over an assumed droplet size spectrum. Evaporation is proportional to the </a:t>
            </a:r>
            <a:r>
              <a:rPr lang="en-GB" sz="2000" dirty="0" err="1" smtClean="0"/>
              <a:t>subsaturation</a:t>
            </a:r>
            <a:r>
              <a:rPr lang="en-GB" sz="2000" dirty="0" smtClean="0"/>
              <a:t> (e.g.</a:t>
            </a:r>
            <a:r>
              <a:rPr lang="en-GB" sz="2000" dirty="0" smtClean="0">
                <a:latin typeface="Arial" charset="0"/>
              </a:rPr>
              <a:t> Kessler 1969):</a:t>
            </a:r>
            <a:endParaRPr lang="en-GB" sz="2000" dirty="0">
              <a:latin typeface="Arial" charset="0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310364" y="5464062"/>
            <a:ext cx="866448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GB" sz="2000" dirty="0"/>
              <a:t>w</a:t>
            </a:r>
            <a:r>
              <a:rPr lang="en-GB" sz="2000" dirty="0" smtClean="0"/>
              <a:t>hich assumes an exponential drop size distribution (Marshall-Palmer), although light rain (drizzle) is found to contain many more small droplets and therefore evaporation rates are enhanced (relative to M-P).</a:t>
            </a:r>
            <a:endParaRPr lang="en-GB" sz="2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B833FF0-FF16-464A-9103-549D732F7379}" type="slidenum">
              <a:rPr lang="en-GB"/>
              <a:pPr/>
              <a:t>38</a:t>
            </a:fld>
            <a:endParaRPr lang="en-GB"/>
          </a:p>
        </p:txBody>
      </p:sp>
      <p:sp>
        <p:nvSpPr>
          <p:cNvPr id="388157" name="Text Box 1085"/>
          <p:cNvSpPr txBox="1">
            <a:spLocks noChangeArrowheads="1"/>
          </p:cNvSpPr>
          <p:nvPr/>
        </p:nvSpPr>
        <p:spPr bwMode="auto">
          <a:xfrm>
            <a:off x="5146808" y="1752600"/>
            <a:ext cx="3222357" cy="70788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000" dirty="0">
                <a:latin typeface="Arial" pitchFamily="34" charset="0"/>
                <a:cs typeface="Arial" pitchFamily="34" charset="0"/>
              </a:rPr>
              <a:t>Heterogeneous Nucleation</a:t>
            </a:r>
          </a:p>
          <a:p>
            <a:pPr algn="ctr"/>
            <a:r>
              <a:rPr lang="en-GB" sz="2000" dirty="0">
                <a:latin typeface="Arial" pitchFamily="34" charset="0"/>
                <a:cs typeface="Arial" pitchFamily="34" charset="0"/>
              </a:rPr>
              <a:t>RH&gt;78% (Haze)</a:t>
            </a:r>
          </a:p>
        </p:txBody>
      </p:sp>
      <p:sp>
        <p:nvSpPr>
          <p:cNvPr id="388102" name="Oval 1030"/>
          <p:cNvSpPr>
            <a:spLocks noChangeArrowheads="1"/>
          </p:cNvSpPr>
          <p:nvPr/>
        </p:nvSpPr>
        <p:spPr bwMode="auto">
          <a:xfrm>
            <a:off x="6324600" y="3733800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8112" name="Oval 1040"/>
          <p:cNvSpPr>
            <a:spLocks noChangeArrowheads="1"/>
          </p:cNvSpPr>
          <p:nvPr/>
        </p:nvSpPr>
        <p:spPr bwMode="auto">
          <a:xfrm>
            <a:off x="3733800" y="4876800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8109" name="Oval 1037"/>
          <p:cNvSpPr>
            <a:spLocks noChangeArrowheads="1"/>
          </p:cNvSpPr>
          <p:nvPr/>
        </p:nvSpPr>
        <p:spPr bwMode="auto">
          <a:xfrm>
            <a:off x="3733800" y="2476500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8115" name="Oval 1043"/>
          <p:cNvSpPr>
            <a:spLocks noChangeArrowheads="1"/>
          </p:cNvSpPr>
          <p:nvPr/>
        </p:nvSpPr>
        <p:spPr bwMode="auto">
          <a:xfrm>
            <a:off x="2133600" y="4381500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8120" name="Oval 1048"/>
          <p:cNvSpPr>
            <a:spLocks noChangeArrowheads="1"/>
          </p:cNvSpPr>
          <p:nvPr/>
        </p:nvSpPr>
        <p:spPr bwMode="auto">
          <a:xfrm>
            <a:off x="1752600" y="4038600"/>
            <a:ext cx="1371600" cy="1295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8121" name="Oval 1049"/>
          <p:cNvSpPr>
            <a:spLocks noChangeArrowheads="1"/>
          </p:cNvSpPr>
          <p:nvPr/>
        </p:nvSpPr>
        <p:spPr bwMode="auto">
          <a:xfrm>
            <a:off x="3276600" y="2057400"/>
            <a:ext cx="1524000" cy="14478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8122" name="Oval 1050"/>
          <p:cNvSpPr>
            <a:spLocks noChangeArrowheads="1"/>
          </p:cNvSpPr>
          <p:nvPr/>
        </p:nvSpPr>
        <p:spPr bwMode="auto">
          <a:xfrm>
            <a:off x="3581400" y="4724400"/>
            <a:ext cx="914400" cy="914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8123" name="Oval 1051"/>
          <p:cNvSpPr>
            <a:spLocks noChangeArrowheads="1"/>
          </p:cNvSpPr>
          <p:nvPr/>
        </p:nvSpPr>
        <p:spPr bwMode="auto">
          <a:xfrm>
            <a:off x="6096000" y="3505200"/>
            <a:ext cx="1066800" cy="10668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80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04800" y="223600"/>
            <a:ext cx="7848600" cy="838200"/>
          </a:xfrm>
        </p:spPr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Schematic of Warm Rain Processes</a:t>
            </a:r>
          </a:p>
        </p:txBody>
      </p:sp>
      <p:sp>
        <p:nvSpPr>
          <p:cNvPr id="62477" name="AutoShape 1033"/>
          <p:cNvSpPr>
            <a:spLocks noChangeArrowheads="1"/>
          </p:cNvSpPr>
          <p:nvPr/>
        </p:nvSpPr>
        <p:spPr bwMode="auto">
          <a:xfrm>
            <a:off x="6477000" y="3886200"/>
            <a:ext cx="304800" cy="304800"/>
          </a:xfrm>
          <a:prstGeom prst="plus">
            <a:avLst>
              <a:gd name="adj" fmla="val 25000"/>
            </a:avLst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8" name="AutoShape 1034"/>
          <p:cNvSpPr>
            <a:spLocks noChangeArrowheads="1"/>
          </p:cNvSpPr>
          <p:nvPr/>
        </p:nvSpPr>
        <p:spPr bwMode="auto">
          <a:xfrm>
            <a:off x="3886200" y="2628900"/>
            <a:ext cx="304800" cy="304800"/>
          </a:xfrm>
          <a:prstGeom prst="plus">
            <a:avLst>
              <a:gd name="adj" fmla="val 25000"/>
            </a:avLst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062"/>
          <p:cNvGrpSpPr>
            <a:grpSpLocks/>
          </p:cNvGrpSpPr>
          <p:nvPr/>
        </p:nvGrpSpPr>
        <p:grpSpPr bwMode="auto">
          <a:xfrm>
            <a:off x="4267200" y="2286000"/>
            <a:ext cx="3455988" cy="457200"/>
            <a:chOff x="2688" y="1440"/>
            <a:chExt cx="2177" cy="288"/>
          </a:xfrm>
        </p:grpSpPr>
        <p:sp>
          <p:nvSpPr>
            <p:cNvPr id="62506" name="Line 1035"/>
            <p:cNvSpPr>
              <a:spLocks noChangeShapeType="1"/>
            </p:cNvSpPr>
            <p:nvPr/>
          </p:nvSpPr>
          <p:spPr bwMode="auto">
            <a:xfrm flipH="1">
              <a:off x="2688" y="1680"/>
              <a:ext cx="1728" cy="4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2507" name="Text Box 1036"/>
            <p:cNvSpPr txBox="1">
              <a:spLocks noChangeArrowheads="1"/>
            </p:cNvSpPr>
            <p:nvPr/>
          </p:nvSpPr>
          <p:spPr bwMode="auto">
            <a:xfrm>
              <a:off x="4272" y="1440"/>
              <a:ext cx="593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2400">
                  <a:latin typeface="Elephant" pitchFamily="18" charset="0"/>
                </a:rPr>
                <a:t>CCN</a:t>
              </a:r>
            </a:p>
          </p:txBody>
        </p:sp>
      </p:grpSp>
      <p:sp>
        <p:nvSpPr>
          <p:cNvPr id="62480" name="AutoShape 1041"/>
          <p:cNvSpPr>
            <a:spLocks noChangeArrowheads="1"/>
          </p:cNvSpPr>
          <p:nvPr/>
        </p:nvSpPr>
        <p:spPr bwMode="auto">
          <a:xfrm>
            <a:off x="3886200" y="5029200"/>
            <a:ext cx="304800" cy="304800"/>
          </a:xfrm>
          <a:prstGeom prst="plus">
            <a:avLst>
              <a:gd name="adj" fmla="val 25000"/>
            </a:avLst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81" name="AutoShape 1044"/>
          <p:cNvSpPr>
            <a:spLocks noChangeArrowheads="1"/>
          </p:cNvSpPr>
          <p:nvPr/>
        </p:nvSpPr>
        <p:spPr bwMode="auto">
          <a:xfrm>
            <a:off x="2286000" y="4533900"/>
            <a:ext cx="304800" cy="304800"/>
          </a:xfrm>
          <a:prstGeom prst="plus">
            <a:avLst>
              <a:gd name="adj" fmla="val 25000"/>
            </a:avLst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1087"/>
          <p:cNvGrpSpPr>
            <a:grpSpLocks/>
          </p:cNvGrpSpPr>
          <p:nvPr/>
        </p:nvGrpSpPr>
        <p:grpSpPr bwMode="auto">
          <a:xfrm>
            <a:off x="785813" y="1765300"/>
            <a:ext cx="6529388" cy="4406900"/>
            <a:chOff x="495" y="1112"/>
            <a:chExt cx="4113" cy="2776"/>
          </a:xfrm>
        </p:grpSpPr>
        <p:grpSp>
          <p:nvGrpSpPr>
            <p:cNvPr id="62498" name="Group 1083"/>
            <p:cNvGrpSpPr>
              <a:grpSpLocks/>
            </p:cNvGrpSpPr>
            <p:nvPr/>
          </p:nvGrpSpPr>
          <p:grpSpPr bwMode="auto">
            <a:xfrm>
              <a:off x="3696" y="2976"/>
              <a:ext cx="912" cy="245"/>
              <a:chOff x="3681" y="2976"/>
              <a:chExt cx="912" cy="245"/>
            </a:xfrm>
          </p:grpSpPr>
          <p:sp>
            <p:nvSpPr>
              <p:cNvPr id="62504" name="Line 1052"/>
              <p:cNvSpPr>
                <a:spLocks noChangeShapeType="1"/>
              </p:cNvSpPr>
              <p:nvPr/>
            </p:nvSpPr>
            <p:spPr bwMode="auto">
              <a:xfrm>
                <a:off x="3888" y="2976"/>
                <a:ext cx="57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88128" name="Text Box 1056"/>
              <p:cNvSpPr txBox="1">
                <a:spLocks noChangeArrowheads="1"/>
              </p:cNvSpPr>
              <p:nvPr/>
            </p:nvSpPr>
            <p:spPr bwMode="auto">
              <a:xfrm>
                <a:off x="3681" y="2988"/>
                <a:ext cx="912" cy="233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dirty="0">
                    <a:latin typeface="Arial" pitchFamily="34" charset="0"/>
                    <a:cs typeface="Arial" pitchFamily="34" charset="0"/>
                  </a:rPr>
                  <a:t>~10 microns</a:t>
                </a:r>
              </a:p>
            </p:txBody>
          </p:sp>
        </p:grpSp>
        <p:grpSp>
          <p:nvGrpSpPr>
            <p:cNvPr id="62499" name="Group 1086"/>
            <p:cNvGrpSpPr>
              <a:grpSpLocks/>
            </p:cNvGrpSpPr>
            <p:nvPr/>
          </p:nvGrpSpPr>
          <p:grpSpPr bwMode="auto">
            <a:xfrm>
              <a:off x="495" y="1112"/>
              <a:ext cx="1008" cy="2776"/>
              <a:chOff x="495" y="1112"/>
              <a:chExt cx="1008" cy="2776"/>
            </a:xfrm>
          </p:grpSpPr>
          <p:sp>
            <p:nvSpPr>
              <p:cNvPr id="62500" name="AutoShape 1053"/>
              <p:cNvSpPr>
                <a:spLocks noChangeArrowheads="1"/>
              </p:cNvSpPr>
              <p:nvPr/>
            </p:nvSpPr>
            <p:spPr bwMode="auto">
              <a:xfrm>
                <a:off x="495" y="2688"/>
                <a:ext cx="528" cy="480"/>
              </a:xfrm>
              <a:prstGeom prst="rightArrow">
                <a:avLst>
                  <a:gd name="adj1" fmla="val 50000"/>
                  <a:gd name="adj2" fmla="val 27500"/>
                </a:avLst>
              </a:prstGeom>
              <a:solidFill>
                <a:schemeClr val="accent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501" name="AutoShape 1054"/>
              <p:cNvSpPr>
                <a:spLocks noChangeArrowheads="1"/>
              </p:cNvSpPr>
              <p:nvPr/>
            </p:nvSpPr>
            <p:spPr bwMode="auto">
              <a:xfrm rot="4379757">
                <a:off x="999" y="2040"/>
                <a:ext cx="528" cy="480"/>
              </a:xfrm>
              <a:prstGeom prst="rightArrow">
                <a:avLst>
                  <a:gd name="adj1" fmla="val 50000"/>
                  <a:gd name="adj2" fmla="val 27500"/>
                </a:avLst>
              </a:prstGeom>
              <a:solidFill>
                <a:schemeClr val="accent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502" name="AutoShape 1055"/>
              <p:cNvSpPr>
                <a:spLocks noChangeArrowheads="1"/>
              </p:cNvSpPr>
              <p:nvPr/>
            </p:nvSpPr>
            <p:spPr bwMode="auto">
              <a:xfrm rot="-4124841">
                <a:off x="951" y="3384"/>
                <a:ext cx="528" cy="480"/>
              </a:xfrm>
              <a:prstGeom prst="rightArrow">
                <a:avLst>
                  <a:gd name="adj1" fmla="val 50000"/>
                  <a:gd name="adj2" fmla="val 27500"/>
                </a:avLst>
              </a:prstGeom>
              <a:solidFill>
                <a:schemeClr val="accent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8129" name="Text Box 1057"/>
              <p:cNvSpPr txBox="1">
                <a:spLocks noChangeArrowheads="1"/>
              </p:cNvSpPr>
              <p:nvPr/>
            </p:nvSpPr>
            <p:spPr bwMode="auto">
              <a:xfrm>
                <a:off x="500" y="1112"/>
                <a:ext cx="992" cy="834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dirty="0">
                    <a:latin typeface="Arial" pitchFamily="34" charset="0"/>
                    <a:cs typeface="Arial" pitchFamily="34" charset="0"/>
                  </a:rPr>
                  <a:t>RH&gt;100.6%</a:t>
                </a:r>
              </a:p>
              <a:p>
                <a:pPr algn="ctr"/>
                <a:r>
                  <a:rPr lang="en-GB" sz="2000" dirty="0">
                    <a:latin typeface="Arial" pitchFamily="34" charset="0"/>
                    <a:cs typeface="Arial" pitchFamily="34" charset="0"/>
                  </a:rPr>
                  <a:t>“Activation”</a:t>
                </a:r>
              </a:p>
              <a:p>
                <a:pPr algn="ctr"/>
                <a:r>
                  <a:rPr lang="en-GB" sz="2000" dirty="0">
                    <a:latin typeface="Arial" pitchFamily="34" charset="0"/>
                    <a:cs typeface="Arial" pitchFamily="34" charset="0"/>
                  </a:rPr>
                  <a:t>Diffusional</a:t>
                </a:r>
              </a:p>
              <a:p>
                <a:pPr algn="ctr"/>
                <a:r>
                  <a:rPr lang="en-GB" sz="2000" dirty="0">
                    <a:latin typeface="Arial" pitchFamily="34" charset="0"/>
                    <a:cs typeface="Arial" pitchFamily="34" charset="0"/>
                  </a:rPr>
                  <a:t>Growth</a:t>
                </a:r>
              </a:p>
            </p:txBody>
          </p:sp>
        </p:grpSp>
      </p:grpSp>
      <p:grpSp>
        <p:nvGrpSpPr>
          <p:cNvPr id="6" name="Group 1079"/>
          <p:cNvGrpSpPr>
            <a:grpSpLocks/>
          </p:cNvGrpSpPr>
          <p:nvPr/>
        </p:nvGrpSpPr>
        <p:grpSpPr bwMode="auto">
          <a:xfrm>
            <a:off x="3581399" y="3505200"/>
            <a:ext cx="3054350" cy="2625725"/>
            <a:chOff x="2256" y="2208"/>
            <a:chExt cx="1924" cy="1654"/>
          </a:xfrm>
        </p:grpSpPr>
        <p:sp>
          <p:nvSpPr>
            <p:cNvPr id="62495" name="AutoShape 1069"/>
            <p:cNvSpPr>
              <a:spLocks noChangeArrowheads="1"/>
            </p:cNvSpPr>
            <p:nvPr/>
          </p:nvSpPr>
          <p:spPr bwMode="auto">
            <a:xfrm>
              <a:off x="2256" y="2208"/>
              <a:ext cx="576" cy="576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66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96" name="AutoShape 1070"/>
            <p:cNvSpPr>
              <a:spLocks noChangeArrowheads="1"/>
            </p:cNvSpPr>
            <p:nvPr/>
          </p:nvSpPr>
          <p:spPr bwMode="auto">
            <a:xfrm>
              <a:off x="2448" y="3552"/>
              <a:ext cx="192" cy="288"/>
            </a:xfrm>
            <a:prstGeom prst="downArrow">
              <a:avLst>
                <a:gd name="adj1" fmla="val 50000"/>
                <a:gd name="adj2" fmla="val 37500"/>
              </a:avLst>
            </a:prstGeom>
            <a:solidFill>
              <a:srgbClr val="FFFF66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143" name="Text Box 1071"/>
            <p:cNvSpPr txBox="1">
              <a:spLocks noChangeArrowheads="1"/>
            </p:cNvSpPr>
            <p:nvPr/>
          </p:nvSpPr>
          <p:spPr bwMode="auto">
            <a:xfrm>
              <a:off x="2640" y="3610"/>
              <a:ext cx="1540" cy="25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2000" dirty="0">
                  <a:latin typeface="Arial" pitchFamily="34" charset="0"/>
                  <a:cs typeface="Arial" pitchFamily="34" charset="0"/>
                </a:rPr>
                <a:t>Different fall speeds</a:t>
              </a:r>
            </a:p>
          </p:txBody>
        </p:sp>
      </p:grpSp>
      <p:grpSp>
        <p:nvGrpSpPr>
          <p:cNvPr id="7" name="Group 1081"/>
          <p:cNvGrpSpPr>
            <a:grpSpLocks/>
          </p:cNvGrpSpPr>
          <p:nvPr/>
        </p:nvGrpSpPr>
        <p:grpSpPr bwMode="auto">
          <a:xfrm>
            <a:off x="0" y="1676400"/>
            <a:ext cx="8991600" cy="4953000"/>
            <a:chOff x="0" y="1104"/>
            <a:chExt cx="5664" cy="3120"/>
          </a:xfrm>
        </p:grpSpPr>
        <p:grpSp>
          <p:nvGrpSpPr>
            <p:cNvPr id="62485" name="Group 1078"/>
            <p:cNvGrpSpPr>
              <a:grpSpLocks/>
            </p:cNvGrpSpPr>
            <p:nvPr/>
          </p:nvGrpSpPr>
          <p:grpSpPr bwMode="auto">
            <a:xfrm>
              <a:off x="0" y="1104"/>
              <a:ext cx="5664" cy="3120"/>
              <a:chOff x="0" y="1200"/>
              <a:chExt cx="5664" cy="3120"/>
            </a:xfrm>
          </p:grpSpPr>
          <p:grpSp>
            <p:nvGrpSpPr>
              <p:cNvPr id="62487" name="Group 1077"/>
              <p:cNvGrpSpPr>
                <a:grpSpLocks/>
              </p:cNvGrpSpPr>
              <p:nvPr/>
            </p:nvGrpSpPr>
            <p:grpSpPr bwMode="auto">
              <a:xfrm>
                <a:off x="0" y="1200"/>
                <a:ext cx="5664" cy="3120"/>
                <a:chOff x="0" y="1200"/>
                <a:chExt cx="5664" cy="3120"/>
              </a:xfrm>
            </p:grpSpPr>
            <p:sp>
              <p:nvSpPr>
                <p:cNvPr id="62491" name="Rectangle 1065"/>
                <p:cNvSpPr>
                  <a:spLocks noChangeArrowheads="1"/>
                </p:cNvSpPr>
                <p:nvPr/>
              </p:nvSpPr>
              <p:spPr bwMode="auto">
                <a:xfrm>
                  <a:off x="0" y="1200"/>
                  <a:ext cx="5664" cy="312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62492" name="Group 1066"/>
                <p:cNvGrpSpPr>
                  <a:grpSpLocks/>
                </p:cNvGrpSpPr>
                <p:nvPr/>
              </p:nvGrpSpPr>
              <p:grpSpPr bwMode="auto">
                <a:xfrm>
                  <a:off x="2064" y="2352"/>
                  <a:ext cx="960" cy="912"/>
                  <a:chOff x="2064" y="2064"/>
                  <a:chExt cx="960" cy="912"/>
                </a:xfrm>
              </p:grpSpPr>
              <p:sp>
                <p:nvSpPr>
                  <p:cNvPr id="62493" name="Oval 1058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064"/>
                    <a:ext cx="960" cy="91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62494" name="AutoShape 1060"/>
                  <p:cNvSpPr>
                    <a:spLocks noChangeArrowheads="1"/>
                  </p:cNvSpPr>
                  <p:nvPr/>
                </p:nvSpPr>
                <p:spPr bwMode="auto">
                  <a:xfrm>
                    <a:off x="2448" y="2424"/>
                    <a:ext cx="192" cy="192"/>
                  </a:xfrm>
                  <a:prstGeom prst="plus">
                    <a:avLst>
                      <a:gd name="adj" fmla="val 25000"/>
                    </a:avLst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  <p:grpSp>
            <p:nvGrpSpPr>
              <p:cNvPr id="62488" name="Group 1076"/>
              <p:cNvGrpSpPr>
                <a:grpSpLocks/>
              </p:cNvGrpSpPr>
              <p:nvPr/>
            </p:nvGrpSpPr>
            <p:grpSpPr bwMode="auto">
              <a:xfrm>
                <a:off x="2256" y="3168"/>
                <a:ext cx="576" cy="576"/>
                <a:chOff x="4992" y="3312"/>
                <a:chExt cx="576" cy="576"/>
              </a:xfrm>
            </p:grpSpPr>
            <p:sp>
              <p:nvSpPr>
                <p:cNvPr id="62489" name="Oval 1073"/>
                <p:cNvSpPr>
                  <a:spLocks noChangeArrowheads="1"/>
                </p:cNvSpPr>
                <p:nvPr/>
              </p:nvSpPr>
              <p:spPr bwMode="auto">
                <a:xfrm>
                  <a:off x="4992" y="3312"/>
                  <a:ext cx="576" cy="576"/>
                </a:xfrm>
                <a:prstGeom prst="ellipse">
                  <a:avLst/>
                </a:prstGeom>
                <a:solidFill>
                  <a:schemeClr val="accent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2490" name="AutoShape 1074"/>
                <p:cNvSpPr>
                  <a:spLocks noChangeArrowheads="1"/>
                </p:cNvSpPr>
                <p:nvPr/>
              </p:nvSpPr>
              <p:spPr bwMode="auto">
                <a:xfrm>
                  <a:off x="5184" y="3504"/>
                  <a:ext cx="192" cy="192"/>
                </a:xfrm>
                <a:prstGeom prst="plus">
                  <a:avLst>
                    <a:gd name="adj" fmla="val 25000"/>
                  </a:avLst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62486" name="Text Box 1080"/>
            <p:cNvSpPr txBox="1">
              <a:spLocks noChangeArrowheads="1"/>
            </p:cNvSpPr>
            <p:nvPr/>
          </p:nvSpPr>
          <p:spPr bwMode="auto">
            <a:xfrm>
              <a:off x="2809" y="3066"/>
              <a:ext cx="1130" cy="25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2000" dirty="0">
                  <a:latin typeface="Arial" pitchFamily="34" charset="0"/>
                  <a:cs typeface="Arial" pitchFamily="34" charset="0"/>
                </a:rPr>
                <a:t>Coalescence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88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88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88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88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88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88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88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88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8157" grpId="0" autoUpdateAnimBg="0"/>
      <p:bldP spid="388102" grpId="0" animBg="1"/>
      <p:bldP spid="388112" grpId="0" animBg="1"/>
      <p:bldP spid="388109" grpId="0" animBg="1"/>
      <p:bldP spid="388115" grpId="0" animBg="1"/>
      <p:bldP spid="388120" grpId="0" animBg="1"/>
      <p:bldP spid="388121" grpId="0" animBg="1"/>
      <p:bldP spid="388122" grpId="0" animBg="1"/>
      <p:bldP spid="38812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8947AE-9F50-4E7D-B4A7-0941DA2832E1}" type="slidenum">
              <a:rPr lang="en-GB"/>
              <a:pPr/>
              <a:t>39</a:t>
            </a:fld>
            <a:endParaRPr lang="en-GB"/>
          </a:p>
        </p:txBody>
      </p:sp>
      <p:sp>
        <p:nvSpPr>
          <p:cNvPr id="5560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663" y="239713"/>
            <a:ext cx="7881937" cy="749300"/>
          </a:xfrm>
        </p:spPr>
        <p:txBody>
          <a:bodyPr lIns="90487" tIns="44450" rIns="90487" bIns="44450"/>
          <a:lstStyle/>
          <a:p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Summary</a:t>
            </a:r>
            <a:endParaRPr lang="en-GB" sz="2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909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63087" y="1413608"/>
            <a:ext cx="8324159" cy="4470400"/>
          </a:xfrm>
        </p:spPr>
        <p:txBody>
          <a:bodyPr lIns="90487" tIns="44450" rIns="90487" bIns="44450"/>
          <a:lstStyle/>
          <a:p>
            <a:pPr marL="290513" indent="-290513" defTabSz="762000">
              <a:spcBef>
                <a:spcPts val="1800"/>
              </a:spcBef>
            </a:pPr>
            <a:r>
              <a:rPr lang="en-GB" sz="2500" dirty="0" smtClean="0"/>
              <a:t>Cloud important for it’s radiative, hydrological and dynamical impacts (also transport)</a:t>
            </a:r>
          </a:p>
          <a:p>
            <a:pPr marL="290513" indent="-290513" defTabSz="762000">
              <a:spcBef>
                <a:spcPts val="1800"/>
              </a:spcBef>
            </a:pPr>
            <a:r>
              <a:rPr lang="en-GB" sz="2500" dirty="0" smtClean="0">
                <a:solidFill>
                  <a:srgbClr val="3E59E4"/>
                </a:solidFill>
              </a:rPr>
              <a:t>Different complexities of microphysics parametrization</a:t>
            </a:r>
          </a:p>
          <a:p>
            <a:pPr marL="290513" indent="-290513" defTabSz="762000">
              <a:spcBef>
                <a:spcPts val="1800"/>
              </a:spcBef>
            </a:pPr>
            <a:r>
              <a:rPr lang="en-GB" sz="2500" dirty="0" smtClean="0"/>
              <a:t>Microphysics doesn’t occur in isolation – dynamics, turbulence, convection</a:t>
            </a:r>
          </a:p>
          <a:p>
            <a:pPr marL="290513" indent="-290513" defTabSz="762000">
              <a:spcBef>
                <a:spcPts val="1800"/>
              </a:spcBef>
            </a:pPr>
            <a:r>
              <a:rPr lang="en-GB" sz="2500" dirty="0" smtClean="0">
                <a:solidFill>
                  <a:srgbClr val="3E59E4"/>
                </a:solidFill>
              </a:rPr>
              <a:t>Warm rain – nucleation, collision-coalescence Parametrization: autoconversion, accretion, evaporation</a:t>
            </a:r>
          </a:p>
          <a:p>
            <a:pPr marL="290513" indent="-290513" defTabSz="762000">
              <a:spcBef>
                <a:spcPts val="1800"/>
              </a:spcBef>
            </a:pPr>
            <a:endParaRPr lang="en-GB" sz="2500" dirty="0"/>
          </a:p>
          <a:p>
            <a:pPr marL="0" indent="0" defTabSz="762000">
              <a:spcBef>
                <a:spcPts val="0"/>
              </a:spcBef>
              <a:buNone/>
            </a:pPr>
            <a:r>
              <a:rPr lang="en-GB" sz="2500" dirty="0" smtClean="0"/>
              <a:t>Next Lecture:</a:t>
            </a:r>
          </a:p>
          <a:p>
            <a:pPr marL="0" indent="0" defTabSz="762000">
              <a:spcBef>
                <a:spcPts val="0"/>
              </a:spcBef>
              <a:buNone/>
            </a:pPr>
            <a:r>
              <a:rPr lang="en-GB" sz="2500" dirty="0" smtClean="0">
                <a:solidFill>
                  <a:srgbClr val="3E59E4"/>
                </a:solidFill>
              </a:rPr>
              <a:t>	</a:t>
            </a:r>
            <a:r>
              <a:rPr lang="en-GB" sz="2500" dirty="0" smtClean="0">
                <a:solidFill>
                  <a:srgbClr val="FF0000"/>
                </a:solidFill>
              </a:rPr>
              <a:t>Ice and mixed-phase processes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A84679D-8576-42B8-8E83-91223E916320}" type="slidenum">
              <a:rPr lang="en-GB"/>
              <a:pPr/>
              <a:t>4</a:t>
            </a:fld>
            <a:endParaRPr lang="en-GB"/>
          </a:p>
        </p:txBody>
      </p:sp>
      <p:pic>
        <p:nvPicPr>
          <p:cNvPr id="23555" name="Picture 3" descr="rain_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0" y="-4763"/>
            <a:ext cx="10171113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10016" y="2842543"/>
            <a:ext cx="6934200" cy="838200"/>
          </a:xfrm>
        </p:spPr>
        <p:txBody>
          <a:bodyPr/>
          <a:lstStyle/>
          <a:p>
            <a:pPr algn="ctr"/>
            <a:r>
              <a:rPr lang="en-GB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Overview of Cloud Parametrization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BCBF71-0EBD-44FF-BB22-C56CF84C25C2}" type="slidenum">
              <a:rPr lang="en-GB"/>
              <a:pPr/>
              <a:t>40</a:t>
            </a:fld>
            <a:endParaRPr lang="en-GB"/>
          </a:p>
        </p:txBody>
      </p:sp>
      <p:sp>
        <p:nvSpPr>
          <p:cNvPr id="564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References</a:t>
            </a:r>
          </a:p>
        </p:txBody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9425" y="1490663"/>
            <a:ext cx="8382000" cy="4648200"/>
          </a:xfrm>
        </p:spPr>
        <p:txBody>
          <a:bodyPr/>
          <a:lstStyle/>
          <a:p>
            <a:pPr>
              <a:buFontTx/>
              <a:buNone/>
            </a:pPr>
            <a:r>
              <a:rPr lang="en-GB" dirty="0" smtClean="0"/>
              <a:t>Reference books for cloud and precipitation microphysics:</a:t>
            </a:r>
          </a:p>
          <a:p>
            <a:pPr>
              <a:buFontTx/>
              <a:buNone/>
            </a:pPr>
            <a:endParaRPr lang="en-GB" sz="1600" dirty="0" smtClean="0"/>
          </a:p>
          <a:p>
            <a:pPr>
              <a:buFontTx/>
              <a:buNone/>
            </a:pPr>
            <a:r>
              <a:rPr lang="en-GB" sz="1600" dirty="0" err="1" smtClean="0"/>
              <a:t>Pruppacher</a:t>
            </a:r>
            <a:r>
              <a:rPr lang="en-GB" sz="1600" dirty="0" smtClean="0"/>
              <a:t>. H. R. and J. D. </a:t>
            </a:r>
            <a:r>
              <a:rPr lang="en-GB" sz="1600" dirty="0" err="1" smtClean="0"/>
              <a:t>Klett</a:t>
            </a:r>
            <a:r>
              <a:rPr lang="en-GB" sz="1600" dirty="0" smtClean="0"/>
              <a:t> (1998). </a:t>
            </a:r>
            <a:r>
              <a:rPr lang="en-GB" sz="1600" i="1" dirty="0" smtClean="0"/>
              <a:t>Microphysics of Clouds and Precipitation</a:t>
            </a:r>
            <a:r>
              <a:rPr lang="en-GB" sz="1600" dirty="0" smtClean="0"/>
              <a:t> (</a:t>
            </a:r>
            <a:r>
              <a:rPr lang="en-GB" sz="1600" i="1" dirty="0" smtClean="0"/>
              <a:t>2</a:t>
            </a:r>
            <a:r>
              <a:rPr lang="en-GB" sz="1600" i="1" baseline="30000" dirty="0" smtClean="0"/>
              <a:t>nd</a:t>
            </a:r>
            <a:r>
              <a:rPr lang="en-GB" sz="1600" i="1" dirty="0" smtClean="0"/>
              <a:t> Ed)</a:t>
            </a:r>
            <a:r>
              <a:rPr lang="en-GB" sz="1600" dirty="0" smtClean="0"/>
              <a:t>. </a:t>
            </a:r>
            <a:r>
              <a:rPr lang="en-GB" sz="1600" dirty="0" err="1" smtClean="0"/>
              <a:t>Kluwer</a:t>
            </a:r>
            <a:r>
              <a:rPr lang="en-GB" sz="1600" dirty="0" smtClean="0"/>
              <a:t> Academic Publishers.</a:t>
            </a:r>
          </a:p>
          <a:p>
            <a:pPr>
              <a:buFontTx/>
              <a:buNone/>
            </a:pPr>
            <a:endParaRPr lang="en-GB" sz="1600" dirty="0" smtClean="0"/>
          </a:p>
          <a:p>
            <a:pPr>
              <a:buFontTx/>
              <a:buNone/>
            </a:pPr>
            <a:r>
              <a:rPr lang="en-GB" sz="1600" dirty="0" smtClean="0"/>
              <a:t>Rogers, R. R. and M. K. </a:t>
            </a:r>
            <a:r>
              <a:rPr lang="en-GB" sz="1600" dirty="0" err="1" smtClean="0"/>
              <a:t>Yau</a:t>
            </a:r>
            <a:r>
              <a:rPr lang="en-GB" sz="1600" dirty="0" smtClean="0"/>
              <a:t>, (1989). </a:t>
            </a:r>
            <a:r>
              <a:rPr lang="en-GB" sz="1600" i="1" dirty="0" smtClean="0"/>
              <a:t>A Short Course in Cloud Physics</a:t>
            </a:r>
            <a:r>
              <a:rPr lang="en-GB" sz="1600" dirty="0" smtClean="0"/>
              <a:t> (</a:t>
            </a:r>
            <a:r>
              <a:rPr lang="en-GB" sz="1600" i="1" dirty="0" smtClean="0"/>
              <a:t>3</a:t>
            </a:r>
            <a:r>
              <a:rPr lang="en-GB" sz="1600" i="1" baseline="30000" dirty="0" smtClean="0"/>
              <a:t>rd</a:t>
            </a:r>
            <a:r>
              <a:rPr lang="en-GB" sz="1600" i="1" dirty="0" smtClean="0"/>
              <a:t> Ed</a:t>
            </a:r>
            <a:r>
              <a:rPr lang="en-GB" sz="1600" dirty="0" smtClean="0"/>
              <a:t>.) Butterworth-Heinemann Publications.</a:t>
            </a:r>
          </a:p>
          <a:p>
            <a:pPr>
              <a:buFontTx/>
              <a:buNone/>
            </a:pPr>
            <a:endParaRPr lang="en-GB" sz="1600" dirty="0" smtClean="0"/>
          </a:p>
          <a:p>
            <a:pPr>
              <a:buFontTx/>
              <a:buNone/>
            </a:pPr>
            <a:r>
              <a:rPr lang="en-GB" sz="1600" dirty="0" smtClean="0"/>
              <a:t>Mason, B. J., (1971). </a:t>
            </a:r>
            <a:r>
              <a:rPr lang="en-GB" sz="1600" i="1" dirty="0" smtClean="0"/>
              <a:t>The Physics of Clouds</a:t>
            </a:r>
            <a:r>
              <a:rPr lang="en-GB" sz="1600" dirty="0" smtClean="0"/>
              <a:t>. Oxford University Press. </a:t>
            </a:r>
          </a:p>
          <a:p>
            <a:pPr>
              <a:buFontTx/>
              <a:buNone/>
            </a:pPr>
            <a:endParaRPr lang="en-GB" sz="1600" dirty="0" smtClean="0"/>
          </a:p>
          <a:p>
            <a:pPr>
              <a:buFontTx/>
              <a:buNone/>
            </a:pPr>
            <a:r>
              <a:rPr lang="en-GB" sz="1600" dirty="0" smtClean="0"/>
              <a:t>Hobbs, P. V., (1993). </a:t>
            </a:r>
            <a:r>
              <a:rPr lang="en-GB" sz="1600" i="1" dirty="0" smtClean="0"/>
              <a:t>Aerosol-Cloud-Climate Interactions</a:t>
            </a:r>
            <a:r>
              <a:rPr lang="en-GB" sz="1600" dirty="0" smtClean="0"/>
              <a:t>. Academic Press. </a:t>
            </a:r>
          </a:p>
          <a:p>
            <a:pPr>
              <a:buFontTx/>
              <a:buNone/>
            </a:pPr>
            <a:endParaRPr lang="en-GB" sz="1600" dirty="0" smtClean="0"/>
          </a:p>
          <a:p>
            <a:pPr>
              <a:buFontTx/>
              <a:buNone/>
            </a:pPr>
            <a:r>
              <a:rPr lang="en-GB" sz="1600" dirty="0" err="1" smtClean="0"/>
              <a:t>Houze</a:t>
            </a:r>
            <a:r>
              <a:rPr lang="en-GB" sz="1600" dirty="0" smtClean="0"/>
              <a:t>, Jr., R. A., (1994). </a:t>
            </a:r>
            <a:r>
              <a:rPr lang="en-GB" sz="1600" i="1" dirty="0" smtClean="0"/>
              <a:t>Cloud Dynamics. </a:t>
            </a:r>
            <a:r>
              <a:rPr lang="en-GB" sz="1600" dirty="0" smtClean="0"/>
              <a:t>Academic Press.</a:t>
            </a:r>
          </a:p>
          <a:p>
            <a:pPr>
              <a:buFontTx/>
              <a:buNone/>
            </a:pPr>
            <a:endParaRPr lang="en-GB" sz="1600" dirty="0" smtClean="0"/>
          </a:p>
          <a:p>
            <a:pPr>
              <a:buFontTx/>
              <a:buNone/>
            </a:pPr>
            <a:r>
              <a:rPr lang="en-GB" sz="1600" dirty="0" err="1" smtClean="0"/>
              <a:t>Straka</a:t>
            </a:r>
            <a:r>
              <a:rPr lang="en-GB" sz="1600" dirty="0" smtClean="0"/>
              <a:t>, J., (2009). </a:t>
            </a:r>
            <a:r>
              <a:rPr lang="en-GB" sz="1600" i="1" dirty="0" smtClean="0"/>
              <a:t>Cloud and Precipitation Microphysics: Principles and Parameterizations</a:t>
            </a:r>
            <a:r>
              <a:rPr lang="en-GB" sz="1600" dirty="0" smtClean="0"/>
              <a:t>. Cambridge University </a:t>
            </a:r>
            <a:r>
              <a:rPr lang="en-GB" sz="1600" smtClean="0"/>
              <a:t>Press.</a:t>
            </a:r>
          </a:p>
          <a:p>
            <a:pPr>
              <a:buFontTx/>
              <a:buNone/>
            </a:pPr>
            <a:endParaRPr lang="en-GB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44096D8-729F-44B6-B77A-D9DB04C7A008}" type="slidenum">
              <a:rPr lang="en-GB"/>
              <a:pPr/>
              <a:t>5</a:t>
            </a:fld>
            <a:endParaRPr lang="en-GB"/>
          </a:p>
        </p:txBody>
      </p:sp>
      <p:pic>
        <p:nvPicPr>
          <p:cNvPr id="24579" name="Picture 3" descr="cloud-typ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534988"/>
            <a:ext cx="8789987" cy="594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5924" name="Rectangle 4"/>
          <p:cNvSpPr>
            <a:spLocks noChangeArrowheads="1"/>
          </p:cNvSpPr>
          <p:nvPr/>
        </p:nvSpPr>
        <p:spPr bwMode="auto">
          <a:xfrm>
            <a:off x="2336800" y="1346195"/>
            <a:ext cx="4006850" cy="1162049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indent="-742950">
              <a:spcBef>
                <a:spcPct val="20000"/>
              </a:spcBef>
              <a:buAutoNum type="arabicPeriod"/>
            </a:pPr>
            <a:r>
              <a:rPr lang="en-GB" sz="4400" dirty="0" smtClean="0"/>
              <a:t>Water Cycle</a:t>
            </a:r>
          </a:p>
          <a:p>
            <a:pPr>
              <a:spcBef>
                <a:spcPct val="20000"/>
              </a:spcBef>
            </a:pPr>
            <a:r>
              <a:rPr lang="en-GB" sz="2000" dirty="0" smtClean="0"/>
              <a:t>	(precipitation)</a:t>
            </a:r>
            <a:endParaRPr lang="en-GB" sz="2000" dirty="0"/>
          </a:p>
          <a:p>
            <a:pPr marL="742950" indent="-742950">
              <a:spcBef>
                <a:spcPct val="20000"/>
              </a:spcBef>
              <a:buAutoNum type="arabicPeriod"/>
            </a:pPr>
            <a:endParaRPr lang="en-GB" sz="4400" dirty="0"/>
          </a:p>
        </p:txBody>
      </p:sp>
      <p:sp>
        <p:nvSpPr>
          <p:cNvPr id="465925" name="Rectangle 5"/>
          <p:cNvSpPr>
            <a:spLocks noChangeArrowheads="1"/>
          </p:cNvSpPr>
          <p:nvPr/>
        </p:nvSpPr>
        <p:spPr bwMode="auto">
          <a:xfrm>
            <a:off x="2344738" y="2677582"/>
            <a:ext cx="5280025" cy="1227667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GB" sz="4400" dirty="0"/>
              <a:t>2. Radiative </a:t>
            </a:r>
            <a:r>
              <a:rPr lang="en-GB" sz="4400" dirty="0" smtClean="0"/>
              <a:t>Impacts</a:t>
            </a:r>
          </a:p>
          <a:p>
            <a:pPr marL="342900" indent="-342900">
              <a:spcBef>
                <a:spcPct val="20000"/>
              </a:spcBef>
            </a:pPr>
            <a:r>
              <a:rPr lang="en-GB" sz="2000" dirty="0" smtClean="0"/>
              <a:t>		(</a:t>
            </a:r>
            <a:r>
              <a:rPr lang="en-GB" sz="2000" dirty="0" err="1" smtClean="0"/>
              <a:t>longwave</a:t>
            </a:r>
            <a:r>
              <a:rPr lang="en-GB" sz="2000" dirty="0" smtClean="0"/>
              <a:t> and shortwave)</a:t>
            </a:r>
            <a:endParaRPr lang="en-GB" dirty="0"/>
          </a:p>
        </p:txBody>
      </p:sp>
      <p:sp>
        <p:nvSpPr>
          <p:cNvPr id="465926" name="Rectangle 6"/>
          <p:cNvSpPr>
            <a:spLocks noChangeArrowheads="1"/>
          </p:cNvSpPr>
          <p:nvPr/>
        </p:nvSpPr>
        <p:spPr bwMode="auto">
          <a:xfrm>
            <a:off x="2357438" y="4051300"/>
            <a:ext cx="5670550" cy="1250950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GB" sz="4400" dirty="0"/>
              <a:t>3. Dynamical </a:t>
            </a:r>
            <a:r>
              <a:rPr lang="en-GB" sz="4400" dirty="0" smtClean="0"/>
              <a:t>Impacts</a:t>
            </a:r>
          </a:p>
          <a:p>
            <a:pPr marL="342900" indent="-342900">
              <a:spcBef>
                <a:spcPct val="20000"/>
              </a:spcBef>
            </a:pPr>
            <a:r>
              <a:rPr lang="en-GB" sz="2000" dirty="0" smtClean="0"/>
              <a:t>		(latent heating, transport)</a:t>
            </a:r>
            <a:endParaRPr lang="en-GB" sz="2000" dirty="0"/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2332038" y="107950"/>
            <a:ext cx="4430712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The Importance of Clouds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5924" grpId="0" animBg="1"/>
      <p:bldP spid="465925" grpId="0" animBg="1"/>
      <p:bldP spid="4659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94E6D93-5B7B-4FE3-A033-E54D92BF6739}" type="slidenum">
              <a:rPr lang="en-GB"/>
              <a:pPr/>
              <a:t>6</a:t>
            </a:fld>
            <a:endParaRPr lang="en-GB"/>
          </a:p>
        </p:txBody>
      </p:sp>
      <p:sp>
        <p:nvSpPr>
          <p:cNvPr id="418818" name="Rectangle 307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Representing Clouds in </a:t>
            </a:r>
            <a:r>
              <a:rPr lang="en-GB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GCMs</a:t>
            </a:r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What are the problems ?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grpSp>
        <p:nvGrpSpPr>
          <p:cNvPr id="26628" name="Group 3075"/>
          <p:cNvGrpSpPr>
            <a:grpSpLocks/>
          </p:cNvGrpSpPr>
          <p:nvPr/>
        </p:nvGrpSpPr>
        <p:grpSpPr bwMode="auto">
          <a:xfrm>
            <a:off x="381000" y="1828800"/>
            <a:ext cx="3590925" cy="3810000"/>
            <a:chOff x="240" y="1152"/>
            <a:chExt cx="2262" cy="2400"/>
          </a:xfrm>
        </p:grpSpPr>
        <p:grpSp>
          <p:nvGrpSpPr>
            <p:cNvPr id="26661" name="Group 3076"/>
            <p:cNvGrpSpPr>
              <a:grpSpLocks/>
            </p:cNvGrpSpPr>
            <p:nvPr/>
          </p:nvGrpSpPr>
          <p:grpSpPr bwMode="auto">
            <a:xfrm>
              <a:off x="240" y="1440"/>
              <a:ext cx="2262" cy="2112"/>
              <a:chOff x="240" y="1440"/>
              <a:chExt cx="2262" cy="2112"/>
            </a:xfrm>
          </p:grpSpPr>
          <p:sp>
            <p:nvSpPr>
              <p:cNvPr id="26663" name="Freeform 3077"/>
              <p:cNvSpPr>
                <a:spLocks/>
              </p:cNvSpPr>
              <p:nvPr/>
            </p:nvSpPr>
            <p:spPr bwMode="auto">
              <a:xfrm>
                <a:off x="240" y="1440"/>
                <a:ext cx="2262" cy="2112"/>
              </a:xfrm>
              <a:custGeom>
                <a:avLst/>
                <a:gdLst>
                  <a:gd name="T0" fmla="*/ 574 w 2262"/>
                  <a:gd name="T1" fmla="*/ 2600 h 2680"/>
                  <a:gd name="T2" fmla="*/ 526 w 2262"/>
                  <a:gd name="T3" fmla="*/ 2168 h 2680"/>
                  <a:gd name="T4" fmla="*/ 622 w 2262"/>
                  <a:gd name="T5" fmla="*/ 1880 h 2680"/>
                  <a:gd name="T6" fmla="*/ 622 w 2262"/>
                  <a:gd name="T7" fmla="*/ 1592 h 2680"/>
                  <a:gd name="T8" fmla="*/ 526 w 2262"/>
                  <a:gd name="T9" fmla="*/ 1352 h 2680"/>
                  <a:gd name="T10" fmla="*/ 526 w 2262"/>
                  <a:gd name="T11" fmla="*/ 1064 h 2680"/>
                  <a:gd name="T12" fmla="*/ 430 w 2262"/>
                  <a:gd name="T13" fmla="*/ 728 h 2680"/>
                  <a:gd name="T14" fmla="*/ 478 w 2262"/>
                  <a:gd name="T15" fmla="*/ 488 h 2680"/>
                  <a:gd name="T16" fmla="*/ 32 w 2262"/>
                  <a:gd name="T17" fmla="*/ 97 h 2680"/>
                  <a:gd name="T18" fmla="*/ 670 w 2262"/>
                  <a:gd name="T19" fmla="*/ 56 h 2680"/>
                  <a:gd name="T20" fmla="*/ 862 w 2262"/>
                  <a:gd name="T21" fmla="*/ 8 h 2680"/>
                  <a:gd name="T22" fmla="*/ 1006 w 2262"/>
                  <a:gd name="T23" fmla="*/ 104 h 2680"/>
                  <a:gd name="T24" fmla="*/ 1246 w 2262"/>
                  <a:gd name="T25" fmla="*/ 104 h 2680"/>
                  <a:gd name="T26" fmla="*/ 1390 w 2262"/>
                  <a:gd name="T27" fmla="*/ 56 h 2680"/>
                  <a:gd name="T28" fmla="*/ 1534 w 2262"/>
                  <a:gd name="T29" fmla="*/ 56 h 2680"/>
                  <a:gd name="T30" fmla="*/ 1726 w 2262"/>
                  <a:gd name="T31" fmla="*/ 8 h 2680"/>
                  <a:gd name="T32" fmla="*/ 1918 w 2262"/>
                  <a:gd name="T33" fmla="*/ 104 h 2680"/>
                  <a:gd name="T34" fmla="*/ 2110 w 2262"/>
                  <a:gd name="T35" fmla="*/ 104 h 2680"/>
                  <a:gd name="T36" fmla="*/ 2254 w 2262"/>
                  <a:gd name="T37" fmla="*/ 200 h 2680"/>
                  <a:gd name="T38" fmla="*/ 2158 w 2262"/>
                  <a:gd name="T39" fmla="*/ 440 h 2680"/>
                  <a:gd name="T40" fmla="*/ 1966 w 2262"/>
                  <a:gd name="T41" fmla="*/ 536 h 2680"/>
                  <a:gd name="T42" fmla="*/ 1726 w 2262"/>
                  <a:gd name="T43" fmla="*/ 536 h 2680"/>
                  <a:gd name="T44" fmla="*/ 1582 w 2262"/>
                  <a:gd name="T45" fmla="*/ 488 h 2680"/>
                  <a:gd name="T46" fmla="*/ 1486 w 2262"/>
                  <a:gd name="T47" fmla="*/ 536 h 2680"/>
                  <a:gd name="T48" fmla="*/ 1246 w 2262"/>
                  <a:gd name="T49" fmla="*/ 536 h 2680"/>
                  <a:gd name="T50" fmla="*/ 1207 w 2262"/>
                  <a:gd name="T51" fmla="*/ 551 h 2680"/>
                  <a:gd name="T52" fmla="*/ 1054 w 2262"/>
                  <a:gd name="T53" fmla="*/ 584 h 2680"/>
                  <a:gd name="T54" fmla="*/ 1006 w 2262"/>
                  <a:gd name="T55" fmla="*/ 632 h 2680"/>
                  <a:gd name="T56" fmla="*/ 1054 w 2262"/>
                  <a:gd name="T57" fmla="*/ 872 h 2680"/>
                  <a:gd name="T58" fmla="*/ 1006 w 2262"/>
                  <a:gd name="T59" fmla="*/ 1016 h 2680"/>
                  <a:gd name="T60" fmla="*/ 1006 w 2262"/>
                  <a:gd name="T61" fmla="*/ 1208 h 2680"/>
                  <a:gd name="T62" fmla="*/ 1054 w 2262"/>
                  <a:gd name="T63" fmla="*/ 1496 h 2680"/>
                  <a:gd name="T64" fmla="*/ 1102 w 2262"/>
                  <a:gd name="T65" fmla="*/ 1688 h 2680"/>
                  <a:gd name="T66" fmla="*/ 1054 w 2262"/>
                  <a:gd name="T67" fmla="*/ 1832 h 2680"/>
                  <a:gd name="T68" fmla="*/ 1052 w 2262"/>
                  <a:gd name="T69" fmla="*/ 2043 h 2680"/>
                  <a:gd name="T70" fmla="*/ 1112 w 2262"/>
                  <a:gd name="T71" fmla="*/ 2334 h 2680"/>
                  <a:gd name="T72" fmla="*/ 958 w 2262"/>
                  <a:gd name="T73" fmla="*/ 2456 h 2680"/>
                  <a:gd name="T74" fmla="*/ 1006 w 2262"/>
                  <a:gd name="T75" fmla="*/ 2504 h 2680"/>
                  <a:gd name="T76" fmla="*/ 1006 w 2262"/>
                  <a:gd name="T77" fmla="*/ 2552 h 2680"/>
                  <a:gd name="T78" fmla="*/ 910 w 2262"/>
                  <a:gd name="T79" fmla="*/ 2648 h 2680"/>
                  <a:gd name="T80" fmla="*/ 574 w 2262"/>
                  <a:gd name="T81" fmla="*/ 2600 h 26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262"/>
                  <a:gd name="T124" fmla="*/ 0 h 2680"/>
                  <a:gd name="T125" fmla="*/ 2262 w 2262"/>
                  <a:gd name="T126" fmla="*/ 2680 h 26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262" h="2680">
                    <a:moveTo>
                      <a:pt x="574" y="2600"/>
                    </a:moveTo>
                    <a:cubicBezTo>
                      <a:pt x="510" y="2520"/>
                      <a:pt x="518" y="2288"/>
                      <a:pt x="526" y="2168"/>
                    </a:cubicBezTo>
                    <a:cubicBezTo>
                      <a:pt x="534" y="2048"/>
                      <a:pt x="606" y="1976"/>
                      <a:pt x="622" y="1880"/>
                    </a:cubicBezTo>
                    <a:cubicBezTo>
                      <a:pt x="638" y="1784"/>
                      <a:pt x="638" y="1680"/>
                      <a:pt x="622" y="1592"/>
                    </a:cubicBezTo>
                    <a:cubicBezTo>
                      <a:pt x="606" y="1504"/>
                      <a:pt x="542" y="1440"/>
                      <a:pt x="526" y="1352"/>
                    </a:cubicBezTo>
                    <a:cubicBezTo>
                      <a:pt x="510" y="1264"/>
                      <a:pt x="542" y="1168"/>
                      <a:pt x="526" y="1064"/>
                    </a:cubicBezTo>
                    <a:cubicBezTo>
                      <a:pt x="510" y="960"/>
                      <a:pt x="438" y="824"/>
                      <a:pt x="430" y="728"/>
                    </a:cubicBezTo>
                    <a:cubicBezTo>
                      <a:pt x="422" y="632"/>
                      <a:pt x="544" y="593"/>
                      <a:pt x="478" y="488"/>
                    </a:cubicBezTo>
                    <a:cubicBezTo>
                      <a:pt x="412" y="383"/>
                      <a:pt x="0" y="169"/>
                      <a:pt x="32" y="97"/>
                    </a:cubicBezTo>
                    <a:cubicBezTo>
                      <a:pt x="64" y="25"/>
                      <a:pt x="532" y="71"/>
                      <a:pt x="670" y="56"/>
                    </a:cubicBezTo>
                    <a:cubicBezTo>
                      <a:pt x="808" y="41"/>
                      <a:pt x="806" y="0"/>
                      <a:pt x="862" y="8"/>
                    </a:cubicBezTo>
                    <a:cubicBezTo>
                      <a:pt x="918" y="16"/>
                      <a:pt x="942" y="88"/>
                      <a:pt x="1006" y="104"/>
                    </a:cubicBezTo>
                    <a:cubicBezTo>
                      <a:pt x="1070" y="120"/>
                      <a:pt x="1182" y="112"/>
                      <a:pt x="1246" y="104"/>
                    </a:cubicBezTo>
                    <a:cubicBezTo>
                      <a:pt x="1310" y="96"/>
                      <a:pt x="1342" y="64"/>
                      <a:pt x="1390" y="56"/>
                    </a:cubicBezTo>
                    <a:cubicBezTo>
                      <a:pt x="1438" y="48"/>
                      <a:pt x="1478" y="64"/>
                      <a:pt x="1534" y="56"/>
                    </a:cubicBezTo>
                    <a:cubicBezTo>
                      <a:pt x="1590" y="48"/>
                      <a:pt x="1662" y="0"/>
                      <a:pt x="1726" y="8"/>
                    </a:cubicBezTo>
                    <a:cubicBezTo>
                      <a:pt x="1790" y="16"/>
                      <a:pt x="1854" y="88"/>
                      <a:pt x="1918" y="104"/>
                    </a:cubicBezTo>
                    <a:cubicBezTo>
                      <a:pt x="1982" y="120"/>
                      <a:pt x="2054" y="88"/>
                      <a:pt x="2110" y="104"/>
                    </a:cubicBezTo>
                    <a:cubicBezTo>
                      <a:pt x="2166" y="120"/>
                      <a:pt x="2246" y="144"/>
                      <a:pt x="2254" y="200"/>
                    </a:cubicBezTo>
                    <a:cubicBezTo>
                      <a:pt x="2262" y="256"/>
                      <a:pt x="2206" y="384"/>
                      <a:pt x="2158" y="440"/>
                    </a:cubicBezTo>
                    <a:cubicBezTo>
                      <a:pt x="2110" y="496"/>
                      <a:pt x="2038" y="520"/>
                      <a:pt x="1966" y="536"/>
                    </a:cubicBezTo>
                    <a:cubicBezTo>
                      <a:pt x="1894" y="552"/>
                      <a:pt x="1790" y="544"/>
                      <a:pt x="1726" y="536"/>
                    </a:cubicBezTo>
                    <a:cubicBezTo>
                      <a:pt x="1662" y="528"/>
                      <a:pt x="1622" y="488"/>
                      <a:pt x="1582" y="488"/>
                    </a:cubicBezTo>
                    <a:cubicBezTo>
                      <a:pt x="1542" y="488"/>
                      <a:pt x="1542" y="528"/>
                      <a:pt x="1486" y="536"/>
                    </a:cubicBezTo>
                    <a:cubicBezTo>
                      <a:pt x="1430" y="544"/>
                      <a:pt x="1292" y="534"/>
                      <a:pt x="1246" y="536"/>
                    </a:cubicBezTo>
                    <a:cubicBezTo>
                      <a:pt x="1200" y="538"/>
                      <a:pt x="1239" y="543"/>
                      <a:pt x="1207" y="551"/>
                    </a:cubicBezTo>
                    <a:cubicBezTo>
                      <a:pt x="1175" y="559"/>
                      <a:pt x="1087" y="571"/>
                      <a:pt x="1054" y="584"/>
                    </a:cubicBezTo>
                    <a:cubicBezTo>
                      <a:pt x="1021" y="597"/>
                      <a:pt x="1006" y="584"/>
                      <a:pt x="1006" y="632"/>
                    </a:cubicBezTo>
                    <a:cubicBezTo>
                      <a:pt x="1006" y="680"/>
                      <a:pt x="1054" y="808"/>
                      <a:pt x="1054" y="872"/>
                    </a:cubicBezTo>
                    <a:cubicBezTo>
                      <a:pt x="1054" y="936"/>
                      <a:pt x="1014" y="960"/>
                      <a:pt x="1006" y="1016"/>
                    </a:cubicBezTo>
                    <a:cubicBezTo>
                      <a:pt x="998" y="1072"/>
                      <a:pt x="998" y="1128"/>
                      <a:pt x="1006" y="1208"/>
                    </a:cubicBezTo>
                    <a:cubicBezTo>
                      <a:pt x="1014" y="1288"/>
                      <a:pt x="1038" y="1416"/>
                      <a:pt x="1054" y="1496"/>
                    </a:cubicBezTo>
                    <a:cubicBezTo>
                      <a:pt x="1070" y="1576"/>
                      <a:pt x="1102" y="1632"/>
                      <a:pt x="1102" y="1688"/>
                    </a:cubicBezTo>
                    <a:cubicBezTo>
                      <a:pt x="1102" y="1744"/>
                      <a:pt x="1062" y="1773"/>
                      <a:pt x="1054" y="1832"/>
                    </a:cubicBezTo>
                    <a:cubicBezTo>
                      <a:pt x="1046" y="1891"/>
                      <a:pt x="1042" y="1959"/>
                      <a:pt x="1052" y="2043"/>
                    </a:cubicBezTo>
                    <a:cubicBezTo>
                      <a:pt x="1062" y="2127"/>
                      <a:pt x="1128" y="2265"/>
                      <a:pt x="1112" y="2334"/>
                    </a:cubicBezTo>
                    <a:cubicBezTo>
                      <a:pt x="1096" y="2403"/>
                      <a:pt x="976" y="2428"/>
                      <a:pt x="958" y="2456"/>
                    </a:cubicBezTo>
                    <a:cubicBezTo>
                      <a:pt x="940" y="2484"/>
                      <a:pt x="998" y="2488"/>
                      <a:pt x="1006" y="2504"/>
                    </a:cubicBezTo>
                    <a:cubicBezTo>
                      <a:pt x="1014" y="2520"/>
                      <a:pt x="1022" y="2528"/>
                      <a:pt x="1006" y="2552"/>
                    </a:cubicBezTo>
                    <a:cubicBezTo>
                      <a:pt x="990" y="2576"/>
                      <a:pt x="982" y="2640"/>
                      <a:pt x="910" y="2648"/>
                    </a:cubicBezTo>
                    <a:cubicBezTo>
                      <a:pt x="838" y="2656"/>
                      <a:pt x="638" y="2680"/>
                      <a:pt x="574" y="260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64" name="AutoShape 3078"/>
              <p:cNvSpPr>
                <a:spLocks noChangeArrowheads="1"/>
              </p:cNvSpPr>
              <p:nvPr/>
            </p:nvSpPr>
            <p:spPr bwMode="auto">
              <a:xfrm>
                <a:off x="912" y="2160"/>
                <a:ext cx="288" cy="1200"/>
              </a:xfrm>
              <a:prstGeom prst="upArrow">
                <a:avLst>
                  <a:gd name="adj1" fmla="val 50000"/>
                  <a:gd name="adj2" fmla="val 104167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65" name="AutoShape 3079"/>
              <p:cNvSpPr>
                <a:spLocks noChangeArrowheads="1"/>
              </p:cNvSpPr>
              <p:nvPr/>
            </p:nvSpPr>
            <p:spPr bwMode="auto">
              <a:xfrm>
                <a:off x="1056" y="1632"/>
                <a:ext cx="816" cy="144"/>
              </a:xfrm>
              <a:prstGeom prst="rightArrow">
                <a:avLst>
                  <a:gd name="adj1" fmla="val 50000"/>
                  <a:gd name="adj2" fmla="val 141667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6662" name="Text Box 3080"/>
            <p:cNvSpPr txBox="1">
              <a:spLocks noChangeArrowheads="1"/>
            </p:cNvSpPr>
            <p:nvPr/>
          </p:nvSpPr>
          <p:spPr bwMode="auto">
            <a:xfrm>
              <a:off x="766" y="1152"/>
              <a:ext cx="1035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400" dirty="0">
                  <a:latin typeface="Helvetica" pitchFamily="34" charset="0"/>
                </a:rPr>
                <a:t>convection</a:t>
              </a:r>
            </a:p>
          </p:txBody>
        </p:sp>
      </p:grpSp>
      <p:sp>
        <p:nvSpPr>
          <p:cNvPr id="26629" name="Text Box 3081"/>
          <p:cNvSpPr txBox="1">
            <a:spLocks noChangeArrowheads="1"/>
          </p:cNvSpPr>
          <p:nvPr/>
        </p:nvSpPr>
        <p:spPr bwMode="auto">
          <a:xfrm>
            <a:off x="381000" y="5913438"/>
            <a:ext cx="8305800" cy="8223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Helvetica" pitchFamily="34" charset="0"/>
              </a:rPr>
              <a:t>Clouds are the result of </a:t>
            </a:r>
            <a:r>
              <a:rPr lang="en-US" sz="2400" dirty="0">
                <a:solidFill>
                  <a:srgbClr val="00CC00"/>
                </a:solidFill>
                <a:latin typeface="Helvetica" pitchFamily="34" charset="0"/>
              </a:rPr>
              <a:t>complex interactions</a:t>
            </a:r>
            <a:r>
              <a:rPr lang="en-US" sz="2400" dirty="0">
                <a:latin typeface="Helvetica" pitchFamily="34" charset="0"/>
              </a:rPr>
              <a:t> between a large number of processes</a:t>
            </a:r>
          </a:p>
        </p:txBody>
      </p:sp>
      <p:grpSp>
        <p:nvGrpSpPr>
          <p:cNvPr id="26630" name="Group 3082"/>
          <p:cNvGrpSpPr>
            <a:grpSpLocks/>
          </p:cNvGrpSpPr>
          <p:nvPr/>
        </p:nvGrpSpPr>
        <p:grpSpPr bwMode="auto">
          <a:xfrm>
            <a:off x="4908550" y="1447800"/>
            <a:ext cx="3244850" cy="2319338"/>
            <a:chOff x="3092" y="912"/>
            <a:chExt cx="2044" cy="1461"/>
          </a:xfrm>
        </p:grpSpPr>
        <p:grpSp>
          <p:nvGrpSpPr>
            <p:cNvPr id="26656" name="Group 3083"/>
            <p:cNvGrpSpPr>
              <a:grpSpLocks/>
            </p:cNvGrpSpPr>
            <p:nvPr/>
          </p:nvGrpSpPr>
          <p:grpSpPr bwMode="auto">
            <a:xfrm>
              <a:off x="3936" y="912"/>
              <a:ext cx="1200" cy="912"/>
              <a:chOff x="3936" y="912"/>
              <a:chExt cx="1200" cy="912"/>
            </a:xfrm>
          </p:grpSpPr>
          <p:sp>
            <p:nvSpPr>
              <p:cNvPr id="26659" name="AutoShape 3084"/>
              <p:cNvSpPr>
                <a:spLocks noChangeArrowheads="1"/>
              </p:cNvSpPr>
              <p:nvPr/>
            </p:nvSpPr>
            <p:spPr bwMode="auto">
              <a:xfrm>
                <a:off x="3936" y="912"/>
                <a:ext cx="1200" cy="912"/>
              </a:xfrm>
              <a:prstGeom prst="irregularSeal2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60" name="AutoShape 3085"/>
              <p:cNvSpPr>
                <a:spLocks noChangeArrowheads="1"/>
              </p:cNvSpPr>
              <p:nvPr/>
            </p:nvSpPr>
            <p:spPr bwMode="auto">
              <a:xfrm>
                <a:off x="4224" y="1104"/>
                <a:ext cx="528" cy="528"/>
              </a:xfrm>
              <a:prstGeom prst="smileyFace">
                <a:avLst>
                  <a:gd name="adj" fmla="val 4653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6657" name="Freeform 3086"/>
            <p:cNvSpPr>
              <a:spLocks/>
            </p:cNvSpPr>
            <p:nvPr/>
          </p:nvSpPr>
          <p:spPr bwMode="auto">
            <a:xfrm>
              <a:off x="4272" y="1824"/>
              <a:ext cx="182" cy="549"/>
            </a:xfrm>
            <a:custGeom>
              <a:avLst/>
              <a:gdLst>
                <a:gd name="T0" fmla="*/ 180 w 182"/>
                <a:gd name="T1" fmla="*/ 0 h 549"/>
                <a:gd name="T2" fmla="*/ 103 w 182"/>
                <a:gd name="T3" fmla="*/ 51 h 549"/>
                <a:gd name="T4" fmla="*/ 171 w 182"/>
                <a:gd name="T5" fmla="*/ 154 h 549"/>
                <a:gd name="T6" fmla="*/ 94 w 182"/>
                <a:gd name="T7" fmla="*/ 240 h 549"/>
                <a:gd name="T8" fmla="*/ 43 w 182"/>
                <a:gd name="T9" fmla="*/ 283 h 549"/>
                <a:gd name="T10" fmla="*/ 103 w 182"/>
                <a:gd name="T11" fmla="*/ 317 h 549"/>
                <a:gd name="T12" fmla="*/ 129 w 182"/>
                <a:gd name="T13" fmla="*/ 334 h 549"/>
                <a:gd name="T14" fmla="*/ 163 w 182"/>
                <a:gd name="T15" fmla="*/ 386 h 549"/>
                <a:gd name="T16" fmla="*/ 111 w 182"/>
                <a:gd name="T17" fmla="*/ 497 h 549"/>
                <a:gd name="T18" fmla="*/ 0 w 182"/>
                <a:gd name="T19" fmla="*/ 549 h 5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2"/>
                <a:gd name="T31" fmla="*/ 0 h 549"/>
                <a:gd name="T32" fmla="*/ 182 w 182"/>
                <a:gd name="T33" fmla="*/ 549 h 5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2" h="549">
                  <a:moveTo>
                    <a:pt x="180" y="0"/>
                  </a:moveTo>
                  <a:cubicBezTo>
                    <a:pt x="130" y="9"/>
                    <a:pt x="118" y="5"/>
                    <a:pt x="103" y="51"/>
                  </a:cubicBezTo>
                  <a:cubicBezTo>
                    <a:pt x="116" y="93"/>
                    <a:pt x="141" y="124"/>
                    <a:pt x="171" y="154"/>
                  </a:cubicBezTo>
                  <a:cubicBezTo>
                    <a:pt x="159" y="229"/>
                    <a:pt x="169" y="227"/>
                    <a:pt x="94" y="240"/>
                  </a:cubicBezTo>
                  <a:cubicBezTo>
                    <a:pt x="87" y="245"/>
                    <a:pt x="42" y="273"/>
                    <a:pt x="43" y="283"/>
                  </a:cubicBezTo>
                  <a:cubicBezTo>
                    <a:pt x="46" y="303"/>
                    <a:pt x="88" y="312"/>
                    <a:pt x="103" y="317"/>
                  </a:cubicBezTo>
                  <a:cubicBezTo>
                    <a:pt x="112" y="323"/>
                    <a:pt x="122" y="326"/>
                    <a:pt x="129" y="334"/>
                  </a:cubicBezTo>
                  <a:cubicBezTo>
                    <a:pt x="143" y="350"/>
                    <a:pt x="163" y="386"/>
                    <a:pt x="163" y="386"/>
                  </a:cubicBezTo>
                  <a:cubicBezTo>
                    <a:pt x="182" y="446"/>
                    <a:pt x="171" y="483"/>
                    <a:pt x="111" y="497"/>
                  </a:cubicBezTo>
                  <a:cubicBezTo>
                    <a:pt x="74" y="515"/>
                    <a:pt x="36" y="530"/>
                    <a:pt x="0" y="549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8" name="Text Box 3087"/>
            <p:cNvSpPr txBox="1">
              <a:spLocks noChangeArrowheads="1"/>
            </p:cNvSpPr>
            <p:nvPr/>
          </p:nvSpPr>
          <p:spPr bwMode="auto">
            <a:xfrm>
              <a:off x="3092" y="1056"/>
              <a:ext cx="854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r"/>
              <a:r>
                <a:rPr lang="en-US" sz="2400">
                  <a:latin typeface="Helvetica" pitchFamily="34" charset="0"/>
                </a:rPr>
                <a:t>radiation</a:t>
              </a:r>
            </a:p>
          </p:txBody>
        </p:sp>
      </p:grpSp>
      <p:grpSp>
        <p:nvGrpSpPr>
          <p:cNvPr id="26631" name="Group 3088"/>
          <p:cNvGrpSpPr>
            <a:grpSpLocks/>
          </p:cNvGrpSpPr>
          <p:nvPr/>
        </p:nvGrpSpPr>
        <p:grpSpPr bwMode="auto">
          <a:xfrm>
            <a:off x="5334000" y="3886200"/>
            <a:ext cx="3651250" cy="1752600"/>
            <a:chOff x="3360" y="2448"/>
            <a:chExt cx="2300" cy="1104"/>
          </a:xfrm>
        </p:grpSpPr>
        <p:sp>
          <p:nvSpPr>
            <p:cNvPr id="26651" name="Freeform 3089" descr="30%"/>
            <p:cNvSpPr>
              <a:spLocks/>
            </p:cNvSpPr>
            <p:nvPr/>
          </p:nvSpPr>
          <p:spPr bwMode="auto">
            <a:xfrm>
              <a:off x="3360" y="2488"/>
              <a:ext cx="1296" cy="504"/>
            </a:xfrm>
            <a:custGeom>
              <a:avLst/>
              <a:gdLst>
                <a:gd name="T0" fmla="*/ 32 w 2160"/>
                <a:gd name="T1" fmla="*/ 392 h 504"/>
                <a:gd name="T2" fmla="*/ 176 w 2160"/>
                <a:gd name="T3" fmla="*/ 488 h 504"/>
                <a:gd name="T4" fmla="*/ 224 w 2160"/>
                <a:gd name="T5" fmla="*/ 488 h 504"/>
                <a:gd name="T6" fmla="*/ 512 w 2160"/>
                <a:gd name="T7" fmla="*/ 488 h 504"/>
                <a:gd name="T8" fmla="*/ 704 w 2160"/>
                <a:gd name="T9" fmla="*/ 392 h 504"/>
                <a:gd name="T10" fmla="*/ 944 w 2160"/>
                <a:gd name="T11" fmla="*/ 440 h 504"/>
                <a:gd name="T12" fmla="*/ 1136 w 2160"/>
                <a:gd name="T13" fmla="*/ 440 h 504"/>
                <a:gd name="T14" fmla="*/ 1472 w 2160"/>
                <a:gd name="T15" fmla="*/ 440 h 504"/>
                <a:gd name="T16" fmla="*/ 1664 w 2160"/>
                <a:gd name="T17" fmla="*/ 488 h 504"/>
                <a:gd name="T18" fmla="*/ 2000 w 2160"/>
                <a:gd name="T19" fmla="*/ 392 h 504"/>
                <a:gd name="T20" fmla="*/ 2144 w 2160"/>
                <a:gd name="T21" fmla="*/ 248 h 504"/>
                <a:gd name="T22" fmla="*/ 1904 w 2160"/>
                <a:gd name="T23" fmla="*/ 104 h 504"/>
                <a:gd name="T24" fmla="*/ 1472 w 2160"/>
                <a:gd name="T25" fmla="*/ 104 h 504"/>
                <a:gd name="T26" fmla="*/ 1328 w 2160"/>
                <a:gd name="T27" fmla="*/ 152 h 504"/>
                <a:gd name="T28" fmla="*/ 1088 w 2160"/>
                <a:gd name="T29" fmla="*/ 104 h 504"/>
                <a:gd name="T30" fmla="*/ 800 w 2160"/>
                <a:gd name="T31" fmla="*/ 8 h 504"/>
                <a:gd name="T32" fmla="*/ 608 w 2160"/>
                <a:gd name="T33" fmla="*/ 56 h 504"/>
                <a:gd name="T34" fmla="*/ 512 w 2160"/>
                <a:gd name="T35" fmla="*/ 152 h 504"/>
                <a:gd name="T36" fmla="*/ 80 w 2160"/>
                <a:gd name="T37" fmla="*/ 104 h 504"/>
                <a:gd name="T38" fmla="*/ 32 w 2160"/>
                <a:gd name="T39" fmla="*/ 200 h 504"/>
                <a:gd name="T40" fmla="*/ 32 w 2160"/>
                <a:gd name="T41" fmla="*/ 392 h 50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60"/>
                <a:gd name="T64" fmla="*/ 0 h 504"/>
                <a:gd name="T65" fmla="*/ 2160 w 2160"/>
                <a:gd name="T66" fmla="*/ 504 h 50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60" h="504">
                  <a:moveTo>
                    <a:pt x="32" y="392"/>
                  </a:moveTo>
                  <a:cubicBezTo>
                    <a:pt x="56" y="440"/>
                    <a:pt x="144" y="472"/>
                    <a:pt x="176" y="488"/>
                  </a:cubicBezTo>
                  <a:cubicBezTo>
                    <a:pt x="208" y="504"/>
                    <a:pt x="168" y="488"/>
                    <a:pt x="224" y="488"/>
                  </a:cubicBezTo>
                  <a:cubicBezTo>
                    <a:pt x="280" y="488"/>
                    <a:pt x="432" y="504"/>
                    <a:pt x="512" y="488"/>
                  </a:cubicBezTo>
                  <a:cubicBezTo>
                    <a:pt x="592" y="472"/>
                    <a:pt x="632" y="400"/>
                    <a:pt x="704" y="392"/>
                  </a:cubicBezTo>
                  <a:cubicBezTo>
                    <a:pt x="776" y="384"/>
                    <a:pt x="872" y="432"/>
                    <a:pt x="944" y="440"/>
                  </a:cubicBezTo>
                  <a:cubicBezTo>
                    <a:pt x="1016" y="448"/>
                    <a:pt x="1048" y="440"/>
                    <a:pt x="1136" y="440"/>
                  </a:cubicBezTo>
                  <a:cubicBezTo>
                    <a:pt x="1224" y="440"/>
                    <a:pt x="1384" y="432"/>
                    <a:pt x="1472" y="440"/>
                  </a:cubicBezTo>
                  <a:cubicBezTo>
                    <a:pt x="1560" y="448"/>
                    <a:pt x="1576" y="496"/>
                    <a:pt x="1664" y="488"/>
                  </a:cubicBezTo>
                  <a:cubicBezTo>
                    <a:pt x="1752" y="480"/>
                    <a:pt x="1920" y="432"/>
                    <a:pt x="2000" y="392"/>
                  </a:cubicBezTo>
                  <a:cubicBezTo>
                    <a:pt x="2080" y="352"/>
                    <a:pt x="2160" y="296"/>
                    <a:pt x="2144" y="248"/>
                  </a:cubicBezTo>
                  <a:cubicBezTo>
                    <a:pt x="2128" y="200"/>
                    <a:pt x="2016" y="128"/>
                    <a:pt x="1904" y="104"/>
                  </a:cubicBezTo>
                  <a:cubicBezTo>
                    <a:pt x="1792" y="80"/>
                    <a:pt x="1568" y="96"/>
                    <a:pt x="1472" y="104"/>
                  </a:cubicBezTo>
                  <a:cubicBezTo>
                    <a:pt x="1376" y="112"/>
                    <a:pt x="1392" y="152"/>
                    <a:pt x="1328" y="152"/>
                  </a:cubicBezTo>
                  <a:cubicBezTo>
                    <a:pt x="1264" y="152"/>
                    <a:pt x="1176" y="128"/>
                    <a:pt x="1088" y="104"/>
                  </a:cubicBezTo>
                  <a:cubicBezTo>
                    <a:pt x="1000" y="80"/>
                    <a:pt x="880" y="16"/>
                    <a:pt x="800" y="8"/>
                  </a:cubicBezTo>
                  <a:cubicBezTo>
                    <a:pt x="720" y="0"/>
                    <a:pt x="656" y="32"/>
                    <a:pt x="608" y="56"/>
                  </a:cubicBezTo>
                  <a:cubicBezTo>
                    <a:pt x="560" y="80"/>
                    <a:pt x="600" y="144"/>
                    <a:pt x="512" y="152"/>
                  </a:cubicBezTo>
                  <a:cubicBezTo>
                    <a:pt x="424" y="160"/>
                    <a:pt x="160" y="96"/>
                    <a:pt x="80" y="104"/>
                  </a:cubicBezTo>
                  <a:cubicBezTo>
                    <a:pt x="0" y="112"/>
                    <a:pt x="40" y="152"/>
                    <a:pt x="32" y="200"/>
                  </a:cubicBezTo>
                  <a:cubicBezTo>
                    <a:pt x="24" y="248"/>
                    <a:pt x="8" y="344"/>
                    <a:pt x="32" y="392"/>
                  </a:cubicBezTo>
                  <a:close/>
                </a:path>
              </a:pathLst>
            </a:custGeom>
            <a:pattFill prst="pct30">
              <a:fgClr>
                <a:srgbClr val="00FFFF"/>
              </a:fgClr>
              <a:bgClr>
                <a:srgbClr val="FFFFFF"/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6652" name="Group 3090"/>
            <p:cNvGrpSpPr>
              <a:grpSpLocks/>
            </p:cNvGrpSpPr>
            <p:nvPr/>
          </p:nvGrpSpPr>
          <p:grpSpPr bwMode="auto">
            <a:xfrm>
              <a:off x="3408" y="2832"/>
              <a:ext cx="1248" cy="720"/>
              <a:chOff x="1824" y="2832"/>
              <a:chExt cx="1248" cy="720"/>
            </a:xfrm>
          </p:grpSpPr>
          <p:sp>
            <p:nvSpPr>
              <p:cNvPr id="26654" name="AutoShape 3091"/>
              <p:cNvSpPr>
                <a:spLocks noChangeArrowheads="1"/>
              </p:cNvSpPr>
              <p:nvPr/>
            </p:nvSpPr>
            <p:spPr bwMode="auto">
              <a:xfrm>
                <a:off x="2160" y="2832"/>
                <a:ext cx="912" cy="432"/>
              </a:xfrm>
              <a:prstGeom prst="curvedDownArrow">
                <a:avLst>
                  <a:gd name="adj1" fmla="val 42222"/>
                  <a:gd name="adj2" fmla="val 84444"/>
                  <a:gd name="adj3" fmla="val 33333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55" name="AutoShape 3092"/>
              <p:cNvSpPr>
                <a:spLocks noChangeArrowheads="1"/>
              </p:cNvSpPr>
              <p:nvPr/>
            </p:nvSpPr>
            <p:spPr bwMode="auto">
              <a:xfrm>
                <a:off x="1824" y="3216"/>
                <a:ext cx="912" cy="336"/>
              </a:xfrm>
              <a:prstGeom prst="curvedUpArrow">
                <a:avLst>
                  <a:gd name="adj1" fmla="val 54286"/>
                  <a:gd name="adj2" fmla="val 108571"/>
                  <a:gd name="adj3" fmla="val 33333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6653" name="Text Box 3093"/>
            <p:cNvSpPr txBox="1">
              <a:spLocks noChangeArrowheads="1"/>
            </p:cNvSpPr>
            <p:nvPr/>
          </p:nvSpPr>
          <p:spPr bwMode="auto">
            <a:xfrm>
              <a:off x="4646" y="2448"/>
              <a:ext cx="1014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400" dirty="0">
                  <a:latin typeface="Helvetica" pitchFamily="34" charset="0"/>
                </a:rPr>
                <a:t>turbulence</a:t>
              </a:r>
            </a:p>
          </p:txBody>
        </p:sp>
      </p:grpSp>
      <p:grpSp>
        <p:nvGrpSpPr>
          <p:cNvPr id="26632" name="Group 3094"/>
          <p:cNvGrpSpPr>
            <a:grpSpLocks/>
          </p:cNvGrpSpPr>
          <p:nvPr/>
        </p:nvGrpSpPr>
        <p:grpSpPr bwMode="auto">
          <a:xfrm>
            <a:off x="2895600" y="4038600"/>
            <a:ext cx="2057400" cy="1828800"/>
            <a:chOff x="1824" y="2544"/>
            <a:chExt cx="1296" cy="1152"/>
          </a:xfrm>
        </p:grpSpPr>
        <p:grpSp>
          <p:nvGrpSpPr>
            <p:cNvPr id="26647" name="Group 3095"/>
            <p:cNvGrpSpPr>
              <a:grpSpLocks/>
            </p:cNvGrpSpPr>
            <p:nvPr/>
          </p:nvGrpSpPr>
          <p:grpSpPr bwMode="auto">
            <a:xfrm>
              <a:off x="1824" y="2544"/>
              <a:ext cx="1296" cy="912"/>
              <a:chOff x="1824" y="2640"/>
              <a:chExt cx="1296" cy="912"/>
            </a:xfrm>
          </p:grpSpPr>
          <p:sp>
            <p:nvSpPr>
              <p:cNvPr id="26649" name="Freeform 3096" descr="30%"/>
              <p:cNvSpPr>
                <a:spLocks/>
              </p:cNvSpPr>
              <p:nvPr/>
            </p:nvSpPr>
            <p:spPr bwMode="auto">
              <a:xfrm>
                <a:off x="1824" y="2640"/>
                <a:ext cx="1296" cy="504"/>
              </a:xfrm>
              <a:custGeom>
                <a:avLst/>
                <a:gdLst>
                  <a:gd name="T0" fmla="*/ 32 w 2160"/>
                  <a:gd name="T1" fmla="*/ 392 h 504"/>
                  <a:gd name="T2" fmla="*/ 176 w 2160"/>
                  <a:gd name="T3" fmla="*/ 488 h 504"/>
                  <a:gd name="T4" fmla="*/ 224 w 2160"/>
                  <a:gd name="T5" fmla="*/ 488 h 504"/>
                  <a:gd name="T6" fmla="*/ 512 w 2160"/>
                  <a:gd name="T7" fmla="*/ 488 h 504"/>
                  <a:gd name="T8" fmla="*/ 704 w 2160"/>
                  <a:gd name="T9" fmla="*/ 392 h 504"/>
                  <a:gd name="T10" fmla="*/ 944 w 2160"/>
                  <a:gd name="T11" fmla="*/ 440 h 504"/>
                  <a:gd name="T12" fmla="*/ 1136 w 2160"/>
                  <a:gd name="T13" fmla="*/ 440 h 504"/>
                  <a:gd name="T14" fmla="*/ 1472 w 2160"/>
                  <a:gd name="T15" fmla="*/ 440 h 504"/>
                  <a:gd name="T16" fmla="*/ 1664 w 2160"/>
                  <a:gd name="T17" fmla="*/ 488 h 504"/>
                  <a:gd name="T18" fmla="*/ 2000 w 2160"/>
                  <a:gd name="T19" fmla="*/ 392 h 504"/>
                  <a:gd name="T20" fmla="*/ 2144 w 2160"/>
                  <a:gd name="T21" fmla="*/ 248 h 504"/>
                  <a:gd name="T22" fmla="*/ 1904 w 2160"/>
                  <a:gd name="T23" fmla="*/ 104 h 504"/>
                  <a:gd name="T24" fmla="*/ 1472 w 2160"/>
                  <a:gd name="T25" fmla="*/ 104 h 504"/>
                  <a:gd name="T26" fmla="*/ 1328 w 2160"/>
                  <a:gd name="T27" fmla="*/ 152 h 504"/>
                  <a:gd name="T28" fmla="*/ 1088 w 2160"/>
                  <a:gd name="T29" fmla="*/ 104 h 504"/>
                  <a:gd name="T30" fmla="*/ 800 w 2160"/>
                  <a:gd name="T31" fmla="*/ 8 h 504"/>
                  <a:gd name="T32" fmla="*/ 608 w 2160"/>
                  <a:gd name="T33" fmla="*/ 56 h 504"/>
                  <a:gd name="T34" fmla="*/ 512 w 2160"/>
                  <a:gd name="T35" fmla="*/ 152 h 504"/>
                  <a:gd name="T36" fmla="*/ 80 w 2160"/>
                  <a:gd name="T37" fmla="*/ 104 h 504"/>
                  <a:gd name="T38" fmla="*/ 32 w 2160"/>
                  <a:gd name="T39" fmla="*/ 200 h 504"/>
                  <a:gd name="T40" fmla="*/ 32 w 2160"/>
                  <a:gd name="T41" fmla="*/ 392 h 50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160"/>
                  <a:gd name="T64" fmla="*/ 0 h 504"/>
                  <a:gd name="T65" fmla="*/ 2160 w 2160"/>
                  <a:gd name="T66" fmla="*/ 504 h 50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160" h="504">
                    <a:moveTo>
                      <a:pt x="32" y="392"/>
                    </a:moveTo>
                    <a:cubicBezTo>
                      <a:pt x="56" y="440"/>
                      <a:pt x="144" y="472"/>
                      <a:pt x="176" y="488"/>
                    </a:cubicBezTo>
                    <a:cubicBezTo>
                      <a:pt x="208" y="504"/>
                      <a:pt x="168" y="488"/>
                      <a:pt x="224" y="488"/>
                    </a:cubicBezTo>
                    <a:cubicBezTo>
                      <a:pt x="280" y="488"/>
                      <a:pt x="432" y="504"/>
                      <a:pt x="512" y="488"/>
                    </a:cubicBezTo>
                    <a:cubicBezTo>
                      <a:pt x="592" y="472"/>
                      <a:pt x="632" y="400"/>
                      <a:pt x="704" y="392"/>
                    </a:cubicBezTo>
                    <a:cubicBezTo>
                      <a:pt x="776" y="384"/>
                      <a:pt x="872" y="432"/>
                      <a:pt x="944" y="440"/>
                    </a:cubicBezTo>
                    <a:cubicBezTo>
                      <a:pt x="1016" y="448"/>
                      <a:pt x="1048" y="440"/>
                      <a:pt x="1136" y="440"/>
                    </a:cubicBezTo>
                    <a:cubicBezTo>
                      <a:pt x="1224" y="440"/>
                      <a:pt x="1384" y="432"/>
                      <a:pt x="1472" y="440"/>
                    </a:cubicBezTo>
                    <a:cubicBezTo>
                      <a:pt x="1560" y="448"/>
                      <a:pt x="1576" y="496"/>
                      <a:pt x="1664" y="488"/>
                    </a:cubicBezTo>
                    <a:cubicBezTo>
                      <a:pt x="1752" y="480"/>
                      <a:pt x="1920" y="432"/>
                      <a:pt x="2000" y="392"/>
                    </a:cubicBezTo>
                    <a:cubicBezTo>
                      <a:pt x="2080" y="352"/>
                      <a:pt x="2160" y="296"/>
                      <a:pt x="2144" y="248"/>
                    </a:cubicBezTo>
                    <a:cubicBezTo>
                      <a:pt x="2128" y="200"/>
                      <a:pt x="2016" y="128"/>
                      <a:pt x="1904" y="104"/>
                    </a:cubicBezTo>
                    <a:cubicBezTo>
                      <a:pt x="1792" y="80"/>
                      <a:pt x="1568" y="96"/>
                      <a:pt x="1472" y="104"/>
                    </a:cubicBezTo>
                    <a:cubicBezTo>
                      <a:pt x="1376" y="112"/>
                      <a:pt x="1392" y="152"/>
                      <a:pt x="1328" y="152"/>
                    </a:cubicBezTo>
                    <a:cubicBezTo>
                      <a:pt x="1264" y="152"/>
                      <a:pt x="1176" y="128"/>
                      <a:pt x="1088" y="104"/>
                    </a:cubicBezTo>
                    <a:cubicBezTo>
                      <a:pt x="1000" y="80"/>
                      <a:pt x="880" y="16"/>
                      <a:pt x="800" y="8"/>
                    </a:cubicBezTo>
                    <a:cubicBezTo>
                      <a:pt x="720" y="0"/>
                      <a:pt x="656" y="32"/>
                      <a:pt x="608" y="56"/>
                    </a:cubicBezTo>
                    <a:cubicBezTo>
                      <a:pt x="560" y="80"/>
                      <a:pt x="600" y="144"/>
                      <a:pt x="512" y="152"/>
                    </a:cubicBezTo>
                    <a:cubicBezTo>
                      <a:pt x="424" y="160"/>
                      <a:pt x="160" y="96"/>
                      <a:pt x="80" y="104"/>
                    </a:cubicBezTo>
                    <a:cubicBezTo>
                      <a:pt x="0" y="112"/>
                      <a:pt x="40" y="152"/>
                      <a:pt x="32" y="200"/>
                    </a:cubicBezTo>
                    <a:cubicBezTo>
                      <a:pt x="24" y="248"/>
                      <a:pt x="8" y="344"/>
                      <a:pt x="32" y="392"/>
                    </a:cubicBezTo>
                    <a:close/>
                  </a:path>
                </a:pathLst>
              </a:custGeom>
              <a:pattFill prst="pct30">
                <a:fgClr>
                  <a:srgbClr val="00FFFF"/>
                </a:fgClr>
                <a:bgClr>
                  <a:srgbClr val="FFFFFF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50" name="AutoShape 3097"/>
              <p:cNvSpPr>
                <a:spLocks noChangeArrowheads="1"/>
              </p:cNvSpPr>
              <p:nvPr/>
            </p:nvSpPr>
            <p:spPr bwMode="auto">
              <a:xfrm>
                <a:off x="1872" y="2832"/>
                <a:ext cx="1104" cy="720"/>
              </a:xfrm>
              <a:prstGeom prst="upArrow">
                <a:avLst>
                  <a:gd name="adj1" fmla="val 50000"/>
                  <a:gd name="adj2" fmla="val 2500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6648" name="Text Box 3098"/>
            <p:cNvSpPr txBox="1">
              <a:spLocks noChangeArrowheads="1"/>
            </p:cNvSpPr>
            <p:nvPr/>
          </p:nvSpPr>
          <p:spPr bwMode="auto">
            <a:xfrm>
              <a:off x="1968" y="3408"/>
              <a:ext cx="928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400">
                  <a:latin typeface="Helvetica" pitchFamily="34" charset="0"/>
                </a:rPr>
                <a:t>dynamics</a:t>
              </a:r>
            </a:p>
          </p:txBody>
        </p:sp>
      </p:grpSp>
      <p:grpSp>
        <p:nvGrpSpPr>
          <p:cNvPr id="26633" name="Group 3099"/>
          <p:cNvGrpSpPr>
            <a:grpSpLocks/>
          </p:cNvGrpSpPr>
          <p:nvPr/>
        </p:nvGrpSpPr>
        <p:grpSpPr bwMode="auto">
          <a:xfrm>
            <a:off x="2590800" y="2971800"/>
            <a:ext cx="2862263" cy="944563"/>
            <a:chOff x="1680" y="2256"/>
            <a:chExt cx="1803" cy="595"/>
          </a:xfrm>
        </p:grpSpPr>
        <p:sp>
          <p:nvSpPr>
            <p:cNvPr id="26634" name="Text Box 3100"/>
            <p:cNvSpPr txBox="1">
              <a:spLocks noChangeArrowheads="1"/>
            </p:cNvSpPr>
            <p:nvPr/>
          </p:nvSpPr>
          <p:spPr bwMode="auto">
            <a:xfrm>
              <a:off x="2256" y="2496"/>
              <a:ext cx="1227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400">
                  <a:latin typeface="Helvetica" pitchFamily="34" charset="0"/>
                </a:rPr>
                <a:t>microphysics</a:t>
              </a:r>
            </a:p>
          </p:txBody>
        </p:sp>
        <p:grpSp>
          <p:nvGrpSpPr>
            <p:cNvPr id="26635" name="Group 3101"/>
            <p:cNvGrpSpPr>
              <a:grpSpLocks/>
            </p:cNvGrpSpPr>
            <p:nvPr/>
          </p:nvGrpSpPr>
          <p:grpSpPr bwMode="auto">
            <a:xfrm>
              <a:off x="1680" y="2256"/>
              <a:ext cx="929" cy="595"/>
              <a:chOff x="864" y="3024"/>
              <a:chExt cx="929" cy="595"/>
            </a:xfrm>
          </p:grpSpPr>
          <p:sp>
            <p:nvSpPr>
              <p:cNvPr id="26636" name="Freeform 3102"/>
              <p:cNvSpPr>
                <a:spLocks/>
              </p:cNvSpPr>
              <p:nvPr/>
            </p:nvSpPr>
            <p:spPr bwMode="auto">
              <a:xfrm rot="-156762">
                <a:off x="864" y="3072"/>
                <a:ext cx="113" cy="211"/>
              </a:xfrm>
              <a:custGeom>
                <a:avLst/>
                <a:gdLst>
                  <a:gd name="T0" fmla="*/ 389 w 1008"/>
                  <a:gd name="T1" fmla="*/ 0 h 1096"/>
                  <a:gd name="T2" fmla="*/ 277 w 1008"/>
                  <a:gd name="T3" fmla="*/ 264 h 1096"/>
                  <a:gd name="T4" fmla="*/ 237 w 1008"/>
                  <a:gd name="T5" fmla="*/ 331 h 1096"/>
                  <a:gd name="T6" fmla="*/ 186 w 1008"/>
                  <a:gd name="T7" fmla="*/ 392 h 1096"/>
                  <a:gd name="T8" fmla="*/ 113 w 1008"/>
                  <a:gd name="T9" fmla="*/ 478 h 1096"/>
                  <a:gd name="T10" fmla="*/ 99 w 1008"/>
                  <a:gd name="T11" fmla="*/ 502 h 1096"/>
                  <a:gd name="T12" fmla="*/ 33 w 1008"/>
                  <a:gd name="T13" fmla="*/ 607 h 1096"/>
                  <a:gd name="T14" fmla="*/ 11 w 1008"/>
                  <a:gd name="T15" fmla="*/ 705 h 1096"/>
                  <a:gd name="T16" fmla="*/ 33 w 1008"/>
                  <a:gd name="T17" fmla="*/ 845 h 1096"/>
                  <a:gd name="T18" fmla="*/ 149 w 1008"/>
                  <a:gd name="T19" fmla="*/ 986 h 1096"/>
                  <a:gd name="T20" fmla="*/ 230 w 1008"/>
                  <a:gd name="T21" fmla="*/ 1029 h 1096"/>
                  <a:gd name="T22" fmla="*/ 368 w 1008"/>
                  <a:gd name="T23" fmla="*/ 1072 h 1096"/>
                  <a:gd name="T24" fmla="*/ 418 w 1008"/>
                  <a:gd name="T25" fmla="*/ 1084 h 1096"/>
                  <a:gd name="T26" fmla="*/ 462 w 1008"/>
                  <a:gd name="T27" fmla="*/ 1096 h 1096"/>
                  <a:gd name="T28" fmla="*/ 913 w 1008"/>
                  <a:gd name="T29" fmla="*/ 1029 h 1096"/>
                  <a:gd name="T30" fmla="*/ 957 w 1008"/>
                  <a:gd name="T31" fmla="*/ 999 h 1096"/>
                  <a:gd name="T32" fmla="*/ 986 w 1008"/>
                  <a:gd name="T33" fmla="*/ 962 h 1096"/>
                  <a:gd name="T34" fmla="*/ 1008 w 1008"/>
                  <a:gd name="T35" fmla="*/ 894 h 1096"/>
                  <a:gd name="T36" fmla="*/ 986 w 1008"/>
                  <a:gd name="T37" fmla="*/ 790 h 1096"/>
                  <a:gd name="T38" fmla="*/ 876 w 1008"/>
                  <a:gd name="T39" fmla="*/ 655 h 1096"/>
                  <a:gd name="T40" fmla="*/ 746 w 1008"/>
                  <a:gd name="T41" fmla="*/ 515 h 1096"/>
                  <a:gd name="T42" fmla="*/ 651 w 1008"/>
                  <a:gd name="T43" fmla="*/ 435 h 1096"/>
                  <a:gd name="T44" fmla="*/ 593 w 1008"/>
                  <a:gd name="T45" fmla="*/ 386 h 1096"/>
                  <a:gd name="T46" fmla="*/ 513 w 1008"/>
                  <a:gd name="T47" fmla="*/ 258 h 1096"/>
                  <a:gd name="T48" fmla="*/ 389 w 1008"/>
                  <a:gd name="T49" fmla="*/ 0 h 109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08"/>
                  <a:gd name="T76" fmla="*/ 0 h 1096"/>
                  <a:gd name="T77" fmla="*/ 1008 w 1008"/>
                  <a:gd name="T78" fmla="*/ 1096 h 109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08" h="1096">
                    <a:moveTo>
                      <a:pt x="389" y="0"/>
                    </a:moveTo>
                    <a:cubicBezTo>
                      <a:pt x="387" y="14"/>
                      <a:pt x="324" y="170"/>
                      <a:pt x="277" y="264"/>
                    </a:cubicBezTo>
                    <a:cubicBezTo>
                      <a:pt x="168" y="404"/>
                      <a:pt x="252" y="294"/>
                      <a:pt x="237" y="331"/>
                    </a:cubicBezTo>
                    <a:cubicBezTo>
                      <a:pt x="205" y="349"/>
                      <a:pt x="217" y="374"/>
                      <a:pt x="186" y="392"/>
                    </a:cubicBezTo>
                    <a:cubicBezTo>
                      <a:pt x="177" y="405"/>
                      <a:pt x="127" y="460"/>
                      <a:pt x="113" y="478"/>
                    </a:cubicBezTo>
                    <a:cubicBezTo>
                      <a:pt x="99" y="496"/>
                      <a:pt x="112" y="481"/>
                      <a:pt x="99" y="502"/>
                    </a:cubicBezTo>
                    <a:cubicBezTo>
                      <a:pt x="77" y="516"/>
                      <a:pt x="49" y="585"/>
                      <a:pt x="33" y="607"/>
                    </a:cubicBezTo>
                    <a:cubicBezTo>
                      <a:pt x="0" y="648"/>
                      <a:pt x="23" y="656"/>
                      <a:pt x="11" y="705"/>
                    </a:cubicBezTo>
                    <a:cubicBezTo>
                      <a:pt x="15" y="744"/>
                      <a:pt x="12" y="805"/>
                      <a:pt x="33" y="845"/>
                    </a:cubicBezTo>
                    <a:cubicBezTo>
                      <a:pt x="55" y="890"/>
                      <a:pt x="105" y="953"/>
                      <a:pt x="149" y="986"/>
                    </a:cubicBezTo>
                    <a:cubicBezTo>
                      <a:pt x="169" y="1000"/>
                      <a:pt x="207" y="1017"/>
                      <a:pt x="230" y="1029"/>
                    </a:cubicBezTo>
                    <a:cubicBezTo>
                      <a:pt x="270" y="1052"/>
                      <a:pt x="321" y="1061"/>
                      <a:pt x="368" y="1072"/>
                    </a:cubicBezTo>
                    <a:cubicBezTo>
                      <a:pt x="385" y="1076"/>
                      <a:pt x="401" y="1080"/>
                      <a:pt x="418" y="1084"/>
                    </a:cubicBezTo>
                    <a:cubicBezTo>
                      <a:pt x="433" y="1088"/>
                      <a:pt x="462" y="1096"/>
                      <a:pt x="462" y="1096"/>
                    </a:cubicBezTo>
                    <a:cubicBezTo>
                      <a:pt x="664" y="1091"/>
                      <a:pt x="749" y="1096"/>
                      <a:pt x="913" y="1029"/>
                    </a:cubicBezTo>
                    <a:cubicBezTo>
                      <a:pt x="926" y="1018"/>
                      <a:pt x="945" y="1010"/>
                      <a:pt x="957" y="999"/>
                    </a:cubicBezTo>
                    <a:cubicBezTo>
                      <a:pt x="968" y="988"/>
                      <a:pt x="986" y="962"/>
                      <a:pt x="986" y="962"/>
                    </a:cubicBezTo>
                    <a:cubicBezTo>
                      <a:pt x="1002" y="907"/>
                      <a:pt x="994" y="929"/>
                      <a:pt x="1008" y="894"/>
                    </a:cubicBezTo>
                    <a:cubicBezTo>
                      <a:pt x="1006" y="879"/>
                      <a:pt x="999" y="805"/>
                      <a:pt x="986" y="790"/>
                    </a:cubicBezTo>
                    <a:cubicBezTo>
                      <a:pt x="928" y="725"/>
                      <a:pt x="945" y="713"/>
                      <a:pt x="876" y="655"/>
                    </a:cubicBezTo>
                    <a:cubicBezTo>
                      <a:pt x="828" y="614"/>
                      <a:pt x="804" y="548"/>
                      <a:pt x="746" y="515"/>
                    </a:cubicBezTo>
                    <a:cubicBezTo>
                      <a:pt x="673" y="460"/>
                      <a:pt x="715" y="499"/>
                      <a:pt x="651" y="435"/>
                    </a:cubicBezTo>
                    <a:cubicBezTo>
                      <a:pt x="632" y="416"/>
                      <a:pt x="618" y="401"/>
                      <a:pt x="593" y="386"/>
                    </a:cubicBezTo>
                    <a:cubicBezTo>
                      <a:pt x="535" y="324"/>
                      <a:pt x="550" y="337"/>
                      <a:pt x="513" y="258"/>
                    </a:cubicBezTo>
                    <a:cubicBezTo>
                      <a:pt x="478" y="213"/>
                      <a:pt x="389" y="41"/>
                      <a:pt x="389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lin ang="189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37" name="Freeform 3103"/>
              <p:cNvSpPr>
                <a:spLocks/>
              </p:cNvSpPr>
              <p:nvPr/>
            </p:nvSpPr>
            <p:spPr bwMode="auto">
              <a:xfrm rot="-156762">
                <a:off x="1008" y="3024"/>
                <a:ext cx="113" cy="211"/>
              </a:xfrm>
              <a:custGeom>
                <a:avLst/>
                <a:gdLst>
                  <a:gd name="T0" fmla="*/ 389 w 1008"/>
                  <a:gd name="T1" fmla="*/ 0 h 1096"/>
                  <a:gd name="T2" fmla="*/ 277 w 1008"/>
                  <a:gd name="T3" fmla="*/ 264 h 1096"/>
                  <a:gd name="T4" fmla="*/ 237 w 1008"/>
                  <a:gd name="T5" fmla="*/ 331 h 1096"/>
                  <a:gd name="T6" fmla="*/ 186 w 1008"/>
                  <a:gd name="T7" fmla="*/ 392 h 1096"/>
                  <a:gd name="T8" fmla="*/ 113 w 1008"/>
                  <a:gd name="T9" fmla="*/ 478 h 1096"/>
                  <a:gd name="T10" fmla="*/ 99 w 1008"/>
                  <a:gd name="T11" fmla="*/ 502 h 1096"/>
                  <a:gd name="T12" fmla="*/ 33 w 1008"/>
                  <a:gd name="T13" fmla="*/ 607 h 1096"/>
                  <a:gd name="T14" fmla="*/ 11 w 1008"/>
                  <a:gd name="T15" fmla="*/ 705 h 1096"/>
                  <a:gd name="T16" fmla="*/ 33 w 1008"/>
                  <a:gd name="T17" fmla="*/ 845 h 1096"/>
                  <a:gd name="T18" fmla="*/ 149 w 1008"/>
                  <a:gd name="T19" fmla="*/ 986 h 1096"/>
                  <a:gd name="T20" fmla="*/ 230 w 1008"/>
                  <a:gd name="T21" fmla="*/ 1029 h 1096"/>
                  <a:gd name="T22" fmla="*/ 368 w 1008"/>
                  <a:gd name="T23" fmla="*/ 1072 h 1096"/>
                  <a:gd name="T24" fmla="*/ 418 w 1008"/>
                  <a:gd name="T25" fmla="*/ 1084 h 1096"/>
                  <a:gd name="T26" fmla="*/ 462 w 1008"/>
                  <a:gd name="T27" fmla="*/ 1096 h 1096"/>
                  <a:gd name="T28" fmla="*/ 913 w 1008"/>
                  <a:gd name="T29" fmla="*/ 1029 h 1096"/>
                  <a:gd name="T30" fmla="*/ 957 w 1008"/>
                  <a:gd name="T31" fmla="*/ 999 h 1096"/>
                  <a:gd name="T32" fmla="*/ 986 w 1008"/>
                  <a:gd name="T33" fmla="*/ 962 h 1096"/>
                  <a:gd name="T34" fmla="*/ 1008 w 1008"/>
                  <a:gd name="T35" fmla="*/ 894 h 1096"/>
                  <a:gd name="T36" fmla="*/ 986 w 1008"/>
                  <a:gd name="T37" fmla="*/ 790 h 1096"/>
                  <a:gd name="T38" fmla="*/ 876 w 1008"/>
                  <a:gd name="T39" fmla="*/ 655 h 1096"/>
                  <a:gd name="T40" fmla="*/ 746 w 1008"/>
                  <a:gd name="T41" fmla="*/ 515 h 1096"/>
                  <a:gd name="T42" fmla="*/ 651 w 1008"/>
                  <a:gd name="T43" fmla="*/ 435 h 1096"/>
                  <a:gd name="T44" fmla="*/ 593 w 1008"/>
                  <a:gd name="T45" fmla="*/ 386 h 1096"/>
                  <a:gd name="T46" fmla="*/ 513 w 1008"/>
                  <a:gd name="T47" fmla="*/ 258 h 1096"/>
                  <a:gd name="T48" fmla="*/ 389 w 1008"/>
                  <a:gd name="T49" fmla="*/ 0 h 109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08"/>
                  <a:gd name="T76" fmla="*/ 0 h 1096"/>
                  <a:gd name="T77" fmla="*/ 1008 w 1008"/>
                  <a:gd name="T78" fmla="*/ 1096 h 109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08" h="1096">
                    <a:moveTo>
                      <a:pt x="389" y="0"/>
                    </a:moveTo>
                    <a:cubicBezTo>
                      <a:pt x="387" y="14"/>
                      <a:pt x="324" y="170"/>
                      <a:pt x="277" y="264"/>
                    </a:cubicBezTo>
                    <a:cubicBezTo>
                      <a:pt x="168" y="404"/>
                      <a:pt x="252" y="294"/>
                      <a:pt x="237" y="331"/>
                    </a:cubicBezTo>
                    <a:cubicBezTo>
                      <a:pt x="205" y="349"/>
                      <a:pt x="217" y="374"/>
                      <a:pt x="186" y="392"/>
                    </a:cubicBezTo>
                    <a:cubicBezTo>
                      <a:pt x="177" y="405"/>
                      <a:pt x="127" y="460"/>
                      <a:pt x="113" y="478"/>
                    </a:cubicBezTo>
                    <a:cubicBezTo>
                      <a:pt x="99" y="496"/>
                      <a:pt x="112" y="481"/>
                      <a:pt x="99" y="502"/>
                    </a:cubicBezTo>
                    <a:cubicBezTo>
                      <a:pt x="77" y="516"/>
                      <a:pt x="49" y="585"/>
                      <a:pt x="33" y="607"/>
                    </a:cubicBezTo>
                    <a:cubicBezTo>
                      <a:pt x="0" y="648"/>
                      <a:pt x="23" y="656"/>
                      <a:pt x="11" y="705"/>
                    </a:cubicBezTo>
                    <a:cubicBezTo>
                      <a:pt x="15" y="744"/>
                      <a:pt x="12" y="805"/>
                      <a:pt x="33" y="845"/>
                    </a:cubicBezTo>
                    <a:cubicBezTo>
                      <a:pt x="55" y="890"/>
                      <a:pt x="105" y="953"/>
                      <a:pt x="149" y="986"/>
                    </a:cubicBezTo>
                    <a:cubicBezTo>
                      <a:pt x="169" y="1000"/>
                      <a:pt x="207" y="1017"/>
                      <a:pt x="230" y="1029"/>
                    </a:cubicBezTo>
                    <a:cubicBezTo>
                      <a:pt x="270" y="1052"/>
                      <a:pt x="321" y="1061"/>
                      <a:pt x="368" y="1072"/>
                    </a:cubicBezTo>
                    <a:cubicBezTo>
                      <a:pt x="385" y="1076"/>
                      <a:pt x="401" y="1080"/>
                      <a:pt x="418" y="1084"/>
                    </a:cubicBezTo>
                    <a:cubicBezTo>
                      <a:pt x="433" y="1088"/>
                      <a:pt x="462" y="1096"/>
                      <a:pt x="462" y="1096"/>
                    </a:cubicBezTo>
                    <a:cubicBezTo>
                      <a:pt x="664" y="1091"/>
                      <a:pt x="749" y="1096"/>
                      <a:pt x="913" y="1029"/>
                    </a:cubicBezTo>
                    <a:cubicBezTo>
                      <a:pt x="926" y="1018"/>
                      <a:pt x="945" y="1010"/>
                      <a:pt x="957" y="999"/>
                    </a:cubicBezTo>
                    <a:cubicBezTo>
                      <a:pt x="968" y="988"/>
                      <a:pt x="986" y="962"/>
                      <a:pt x="986" y="962"/>
                    </a:cubicBezTo>
                    <a:cubicBezTo>
                      <a:pt x="1002" y="907"/>
                      <a:pt x="994" y="929"/>
                      <a:pt x="1008" y="894"/>
                    </a:cubicBezTo>
                    <a:cubicBezTo>
                      <a:pt x="1006" y="879"/>
                      <a:pt x="999" y="805"/>
                      <a:pt x="986" y="790"/>
                    </a:cubicBezTo>
                    <a:cubicBezTo>
                      <a:pt x="928" y="725"/>
                      <a:pt x="945" y="713"/>
                      <a:pt x="876" y="655"/>
                    </a:cubicBezTo>
                    <a:cubicBezTo>
                      <a:pt x="828" y="614"/>
                      <a:pt x="804" y="548"/>
                      <a:pt x="746" y="515"/>
                    </a:cubicBezTo>
                    <a:cubicBezTo>
                      <a:pt x="673" y="460"/>
                      <a:pt x="715" y="499"/>
                      <a:pt x="651" y="435"/>
                    </a:cubicBezTo>
                    <a:cubicBezTo>
                      <a:pt x="632" y="416"/>
                      <a:pt x="618" y="401"/>
                      <a:pt x="593" y="386"/>
                    </a:cubicBezTo>
                    <a:cubicBezTo>
                      <a:pt x="535" y="324"/>
                      <a:pt x="550" y="337"/>
                      <a:pt x="513" y="258"/>
                    </a:cubicBezTo>
                    <a:cubicBezTo>
                      <a:pt x="478" y="213"/>
                      <a:pt x="389" y="41"/>
                      <a:pt x="389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lin ang="189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38" name="Freeform 3104"/>
              <p:cNvSpPr>
                <a:spLocks/>
              </p:cNvSpPr>
              <p:nvPr/>
            </p:nvSpPr>
            <p:spPr bwMode="auto">
              <a:xfrm rot="-156762">
                <a:off x="1056" y="3168"/>
                <a:ext cx="113" cy="211"/>
              </a:xfrm>
              <a:custGeom>
                <a:avLst/>
                <a:gdLst>
                  <a:gd name="T0" fmla="*/ 389 w 1008"/>
                  <a:gd name="T1" fmla="*/ 0 h 1096"/>
                  <a:gd name="T2" fmla="*/ 277 w 1008"/>
                  <a:gd name="T3" fmla="*/ 264 h 1096"/>
                  <a:gd name="T4" fmla="*/ 237 w 1008"/>
                  <a:gd name="T5" fmla="*/ 331 h 1096"/>
                  <a:gd name="T6" fmla="*/ 186 w 1008"/>
                  <a:gd name="T7" fmla="*/ 392 h 1096"/>
                  <a:gd name="T8" fmla="*/ 113 w 1008"/>
                  <a:gd name="T9" fmla="*/ 478 h 1096"/>
                  <a:gd name="T10" fmla="*/ 99 w 1008"/>
                  <a:gd name="T11" fmla="*/ 502 h 1096"/>
                  <a:gd name="T12" fmla="*/ 33 w 1008"/>
                  <a:gd name="T13" fmla="*/ 607 h 1096"/>
                  <a:gd name="T14" fmla="*/ 11 w 1008"/>
                  <a:gd name="T15" fmla="*/ 705 h 1096"/>
                  <a:gd name="T16" fmla="*/ 33 w 1008"/>
                  <a:gd name="T17" fmla="*/ 845 h 1096"/>
                  <a:gd name="T18" fmla="*/ 149 w 1008"/>
                  <a:gd name="T19" fmla="*/ 986 h 1096"/>
                  <a:gd name="T20" fmla="*/ 230 w 1008"/>
                  <a:gd name="T21" fmla="*/ 1029 h 1096"/>
                  <a:gd name="T22" fmla="*/ 368 w 1008"/>
                  <a:gd name="T23" fmla="*/ 1072 h 1096"/>
                  <a:gd name="T24" fmla="*/ 418 w 1008"/>
                  <a:gd name="T25" fmla="*/ 1084 h 1096"/>
                  <a:gd name="T26" fmla="*/ 462 w 1008"/>
                  <a:gd name="T27" fmla="*/ 1096 h 1096"/>
                  <a:gd name="T28" fmla="*/ 913 w 1008"/>
                  <a:gd name="T29" fmla="*/ 1029 h 1096"/>
                  <a:gd name="T30" fmla="*/ 957 w 1008"/>
                  <a:gd name="T31" fmla="*/ 999 h 1096"/>
                  <a:gd name="T32" fmla="*/ 986 w 1008"/>
                  <a:gd name="T33" fmla="*/ 962 h 1096"/>
                  <a:gd name="T34" fmla="*/ 1008 w 1008"/>
                  <a:gd name="T35" fmla="*/ 894 h 1096"/>
                  <a:gd name="T36" fmla="*/ 986 w 1008"/>
                  <a:gd name="T37" fmla="*/ 790 h 1096"/>
                  <a:gd name="T38" fmla="*/ 876 w 1008"/>
                  <a:gd name="T39" fmla="*/ 655 h 1096"/>
                  <a:gd name="T40" fmla="*/ 746 w 1008"/>
                  <a:gd name="T41" fmla="*/ 515 h 1096"/>
                  <a:gd name="T42" fmla="*/ 651 w 1008"/>
                  <a:gd name="T43" fmla="*/ 435 h 1096"/>
                  <a:gd name="T44" fmla="*/ 593 w 1008"/>
                  <a:gd name="T45" fmla="*/ 386 h 1096"/>
                  <a:gd name="T46" fmla="*/ 513 w 1008"/>
                  <a:gd name="T47" fmla="*/ 258 h 1096"/>
                  <a:gd name="T48" fmla="*/ 389 w 1008"/>
                  <a:gd name="T49" fmla="*/ 0 h 109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08"/>
                  <a:gd name="T76" fmla="*/ 0 h 1096"/>
                  <a:gd name="T77" fmla="*/ 1008 w 1008"/>
                  <a:gd name="T78" fmla="*/ 1096 h 109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08" h="1096">
                    <a:moveTo>
                      <a:pt x="389" y="0"/>
                    </a:moveTo>
                    <a:cubicBezTo>
                      <a:pt x="387" y="14"/>
                      <a:pt x="324" y="170"/>
                      <a:pt x="277" y="264"/>
                    </a:cubicBezTo>
                    <a:cubicBezTo>
                      <a:pt x="168" y="404"/>
                      <a:pt x="252" y="294"/>
                      <a:pt x="237" y="331"/>
                    </a:cubicBezTo>
                    <a:cubicBezTo>
                      <a:pt x="205" y="349"/>
                      <a:pt x="217" y="374"/>
                      <a:pt x="186" y="392"/>
                    </a:cubicBezTo>
                    <a:cubicBezTo>
                      <a:pt x="177" y="405"/>
                      <a:pt x="127" y="460"/>
                      <a:pt x="113" y="478"/>
                    </a:cubicBezTo>
                    <a:cubicBezTo>
                      <a:pt x="99" y="496"/>
                      <a:pt x="112" y="481"/>
                      <a:pt x="99" y="502"/>
                    </a:cubicBezTo>
                    <a:cubicBezTo>
                      <a:pt x="77" y="516"/>
                      <a:pt x="49" y="585"/>
                      <a:pt x="33" y="607"/>
                    </a:cubicBezTo>
                    <a:cubicBezTo>
                      <a:pt x="0" y="648"/>
                      <a:pt x="23" y="656"/>
                      <a:pt x="11" y="705"/>
                    </a:cubicBezTo>
                    <a:cubicBezTo>
                      <a:pt x="15" y="744"/>
                      <a:pt x="12" y="805"/>
                      <a:pt x="33" y="845"/>
                    </a:cubicBezTo>
                    <a:cubicBezTo>
                      <a:pt x="55" y="890"/>
                      <a:pt x="105" y="953"/>
                      <a:pt x="149" y="986"/>
                    </a:cubicBezTo>
                    <a:cubicBezTo>
                      <a:pt x="169" y="1000"/>
                      <a:pt x="207" y="1017"/>
                      <a:pt x="230" y="1029"/>
                    </a:cubicBezTo>
                    <a:cubicBezTo>
                      <a:pt x="270" y="1052"/>
                      <a:pt x="321" y="1061"/>
                      <a:pt x="368" y="1072"/>
                    </a:cubicBezTo>
                    <a:cubicBezTo>
                      <a:pt x="385" y="1076"/>
                      <a:pt x="401" y="1080"/>
                      <a:pt x="418" y="1084"/>
                    </a:cubicBezTo>
                    <a:cubicBezTo>
                      <a:pt x="433" y="1088"/>
                      <a:pt x="462" y="1096"/>
                      <a:pt x="462" y="1096"/>
                    </a:cubicBezTo>
                    <a:cubicBezTo>
                      <a:pt x="664" y="1091"/>
                      <a:pt x="749" y="1096"/>
                      <a:pt x="913" y="1029"/>
                    </a:cubicBezTo>
                    <a:cubicBezTo>
                      <a:pt x="926" y="1018"/>
                      <a:pt x="945" y="1010"/>
                      <a:pt x="957" y="999"/>
                    </a:cubicBezTo>
                    <a:cubicBezTo>
                      <a:pt x="968" y="988"/>
                      <a:pt x="986" y="962"/>
                      <a:pt x="986" y="962"/>
                    </a:cubicBezTo>
                    <a:cubicBezTo>
                      <a:pt x="1002" y="907"/>
                      <a:pt x="994" y="929"/>
                      <a:pt x="1008" y="894"/>
                    </a:cubicBezTo>
                    <a:cubicBezTo>
                      <a:pt x="1006" y="879"/>
                      <a:pt x="999" y="805"/>
                      <a:pt x="986" y="790"/>
                    </a:cubicBezTo>
                    <a:cubicBezTo>
                      <a:pt x="928" y="725"/>
                      <a:pt x="945" y="713"/>
                      <a:pt x="876" y="655"/>
                    </a:cubicBezTo>
                    <a:cubicBezTo>
                      <a:pt x="828" y="614"/>
                      <a:pt x="804" y="548"/>
                      <a:pt x="746" y="515"/>
                    </a:cubicBezTo>
                    <a:cubicBezTo>
                      <a:pt x="673" y="460"/>
                      <a:pt x="715" y="499"/>
                      <a:pt x="651" y="435"/>
                    </a:cubicBezTo>
                    <a:cubicBezTo>
                      <a:pt x="632" y="416"/>
                      <a:pt x="618" y="401"/>
                      <a:pt x="593" y="386"/>
                    </a:cubicBezTo>
                    <a:cubicBezTo>
                      <a:pt x="535" y="324"/>
                      <a:pt x="550" y="337"/>
                      <a:pt x="513" y="258"/>
                    </a:cubicBezTo>
                    <a:cubicBezTo>
                      <a:pt x="478" y="213"/>
                      <a:pt x="389" y="41"/>
                      <a:pt x="389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lin ang="189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39" name="Freeform 3105"/>
              <p:cNvSpPr>
                <a:spLocks/>
              </p:cNvSpPr>
              <p:nvPr/>
            </p:nvSpPr>
            <p:spPr bwMode="auto">
              <a:xfrm rot="-156762">
                <a:off x="1152" y="3072"/>
                <a:ext cx="113" cy="211"/>
              </a:xfrm>
              <a:custGeom>
                <a:avLst/>
                <a:gdLst>
                  <a:gd name="T0" fmla="*/ 389 w 1008"/>
                  <a:gd name="T1" fmla="*/ 0 h 1096"/>
                  <a:gd name="T2" fmla="*/ 277 w 1008"/>
                  <a:gd name="T3" fmla="*/ 264 h 1096"/>
                  <a:gd name="T4" fmla="*/ 237 w 1008"/>
                  <a:gd name="T5" fmla="*/ 331 h 1096"/>
                  <a:gd name="T6" fmla="*/ 186 w 1008"/>
                  <a:gd name="T7" fmla="*/ 392 h 1096"/>
                  <a:gd name="T8" fmla="*/ 113 w 1008"/>
                  <a:gd name="T9" fmla="*/ 478 h 1096"/>
                  <a:gd name="T10" fmla="*/ 99 w 1008"/>
                  <a:gd name="T11" fmla="*/ 502 h 1096"/>
                  <a:gd name="T12" fmla="*/ 33 w 1008"/>
                  <a:gd name="T13" fmla="*/ 607 h 1096"/>
                  <a:gd name="T14" fmla="*/ 11 w 1008"/>
                  <a:gd name="T15" fmla="*/ 705 h 1096"/>
                  <a:gd name="T16" fmla="*/ 33 w 1008"/>
                  <a:gd name="T17" fmla="*/ 845 h 1096"/>
                  <a:gd name="T18" fmla="*/ 149 w 1008"/>
                  <a:gd name="T19" fmla="*/ 986 h 1096"/>
                  <a:gd name="T20" fmla="*/ 230 w 1008"/>
                  <a:gd name="T21" fmla="*/ 1029 h 1096"/>
                  <a:gd name="T22" fmla="*/ 368 w 1008"/>
                  <a:gd name="T23" fmla="*/ 1072 h 1096"/>
                  <a:gd name="T24" fmla="*/ 418 w 1008"/>
                  <a:gd name="T25" fmla="*/ 1084 h 1096"/>
                  <a:gd name="T26" fmla="*/ 462 w 1008"/>
                  <a:gd name="T27" fmla="*/ 1096 h 1096"/>
                  <a:gd name="T28" fmla="*/ 913 w 1008"/>
                  <a:gd name="T29" fmla="*/ 1029 h 1096"/>
                  <a:gd name="T30" fmla="*/ 957 w 1008"/>
                  <a:gd name="T31" fmla="*/ 999 h 1096"/>
                  <a:gd name="T32" fmla="*/ 986 w 1008"/>
                  <a:gd name="T33" fmla="*/ 962 h 1096"/>
                  <a:gd name="T34" fmla="*/ 1008 w 1008"/>
                  <a:gd name="T35" fmla="*/ 894 h 1096"/>
                  <a:gd name="T36" fmla="*/ 986 w 1008"/>
                  <a:gd name="T37" fmla="*/ 790 h 1096"/>
                  <a:gd name="T38" fmla="*/ 876 w 1008"/>
                  <a:gd name="T39" fmla="*/ 655 h 1096"/>
                  <a:gd name="T40" fmla="*/ 746 w 1008"/>
                  <a:gd name="T41" fmla="*/ 515 h 1096"/>
                  <a:gd name="T42" fmla="*/ 651 w 1008"/>
                  <a:gd name="T43" fmla="*/ 435 h 1096"/>
                  <a:gd name="T44" fmla="*/ 593 w 1008"/>
                  <a:gd name="T45" fmla="*/ 386 h 1096"/>
                  <a:gd name="T46" fmla="*/ 513 w 1008"/>
                  <a:gd name="T47" fmla="*/ 258 h 1096"/>
                  <a:gd name="T48" fmla="*/ 389 w 1008"/>
                  <a:gd name="T49" fmla="*/ 0 h 109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08"/>
                  <a:gd name="T76" fmla="*/ 0 h 1096"/>
                  <a:gd name="T77" fmla="*/ 1008 w 1008"/>
                  <a:gd name="T78" fmla="*/ 1096 h 109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08" h="1096">
                    <a:moveTo>
                      <a:pt x="389" y="0"/>
                    </a:moveTo>
                    <a:cubicBezTo>
                      <a:pt x="387" y="14"/>
                      <a:pt x="324" y="170"/>
                      <a:pt x="277" y="264"/>
                    </a:cubicBezTo>
                    <a:cubicBezTo>
                      <a:pt x="168" y="404"/>
                      <a:pt x="252" y="294"/>
                      <a:pt x="237" y="331"/>
                    </a:cubicBezTo>
                    <a:cubicBezTo>
                      <a:pt x="205" y="349"/>
                      <a:pt x="217" y="374"/>
                      <a:pt x="186" y="392"/>
                    </a:cubicBezTo>
                    <a:cubicBezTo>
                      <a:pt x="177" y="405"/>
                      <a:pt x="127" y="460"/>
                      <a:pt x="113" y="478"/>
                    </a:cubicBezTo>
                    <a:cubicBezTo>
                      <a:pt x="99" y="496"/>
                      <a:pt x="112" y="481"/>
                      <a:pt x="99" y="502"/>
                    </a:cubicBezTo>
                    <a:cubicBezTo>
                      <a:pt x="77" y="516"/>
                      <a:pt x="49" y="585"/>
                      <a:pt x="33" y="607"/>
                    </a:cubicBezTo>
                    <a:cubicBezTo>
                      <a:pt x="0" y="648"/>
                      <a:pt x="23" y="656"/>
                      <a:pt x="11" y="705"/>
                    </a:cubicBezTo>
                    <a:cubicBezTo>
                      <a:pt x="15" y="744"/>
                      <a:pt x="12" y="805"/>
                      <a:pt x="33" y="845"/>
                    </a:cubicBezTo>
                    <a:cubicBezTo>
                      <a:pt x="55" y="890"/>
                      <a:pt x="105" y="953"/>
                      <a:pt x="149" y="986"/>
                    </a:cubicBezTo>
                    <a:cubicBezTo>
                      <a:pt x="169" y="1000"/>
                      <a:pt x="207" y="1017"/>
                      <a:pt x="230" y="1029"/>
                    </a:cubicBezTo>
                    <a:cubicBezTo>
                      <a:pt x="270" y="1052"/>
                      <a:pt x="321" y="1061"/>
                      <a:pt x="368" y="1072"/>
                    </a:cubicBezTo>
                    <a:cubicBezTo>
                      <a:pt x="385" y="1076"/>
                      <a:pt x="401" y="1080"/>
                      <a:pt x="418" y="1084"/>
                    </a:cubicBezTo>
                    <a:cubicBezTo>
                      <a:pt x="433" y="1088"/>
                      <a:pt x="462" y="1096"/>
                      <a:pt x="462" y="1096"/>
                    </a:cubicBezTo>
                    <a:cubicBezTo>
                      <a:pt x="664" y="1091"/>
                      <a:pt x="749" y="1096"/>
                      <a:pt x="913" y="1029"/>
                    </a:cubicBezTo>
                    <a:cubicBezTo>
                      <a:pt x="926" y="1018"/>
                      <a:pt x="945" y="1010"/>
                      <a:pt x="957" y="999"/>
                    </a:cubicBezTo>
                    <a:cubicBezTo>
                      <a:pt x="968" y="988"/>
                      <a:pt x="986" y="962"/>
                      <a:pt x="986" y="962"/>
                    </a:cubicBezTo>
                    <a:cubicBezTo>
                      <a:pt x="1002" y="907"/>
                      <a:pt x="994" y="929"/>
                      <a:pt x="1008" y="894"/>
                    </a:cubicBezTo>
                    <a:cubicBezTo>
                      <a:pt x="1006" y="879"/>
                      <a:pt x="999" y="805"/>
                      <a:pt x="986" y="790"/>
                    </a:cubicBezTo>
                    <a:cubicBezTo>
                      <a:pt x="928" y="725"/>
                      <a:pt x="945" y="713"/>
                      <a:pt x="876" y="655"/>
                    </a:cubicBezTo>
                    <a:cubicBezTo>
                      <a:pt x="828" y="614"/>
                      <a:pt x="804" y="548"/>
                      <a:pt x="746" y="515"/>
                    </a:cubicBezTo>
                    <a:cubicBezTo>
                      <a:pt x="673" y="460"/>
                      <a:pt x="715" y="499"/>
                      <a:pt x="651" y="435"/>
                    </a:cubicBezTo>
                    <a:cubicBezTo>
                      <a:pt x="632" y="416"/>
                      <a:pt x="618" y="401"/>
                      <a:pt x="593" y="386"/>
                    </a:cubicBezTo>
                    <a:cubicBezTo>
                      <a:pt x="535" y="324"/>
                      <a:pt x="550" y="337"/>
                      <a:pt x="513" y="258"/>
                    </a:cubicBezTo>
                    <a:cubicBezTo>
                      <a:pt x="478" y="213"/>
                      <a:pt x="389" y="41"/>
                      <a:pt x="389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lin ang="189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40" name="Freeform 3106"/>
              <p:cNvSpPr>
                <a:spLocks/>
              </p:cNvSpPr>
              <p:nvPr/>
            </p:nvSpPr>
            <p:spPr bwMode="auto">
              <a:xfrm rot="-156762">
                <a:off x="1296" y="3120"/>
                <a:ext cx="113" cy="211"/>
              </a:xfrm>
              <a:custGeom>
                <a:avLst/>
                <a:gdLst>
                  <a:gd name="T0" fmla="*/ 389 w 1008"/>
                  <a:gd name="T1" fmla="*/ 0 h 1096"/>
                  <a:gd name="T2" fmla="*/ 277 w 1008"/>
                  <a:gd name="T3" fmla="*/ 264 h 1096"/>
                  <a:gd name="T4" fmla="*/ 237 w 1008"/>
                  <a:gd name="T5" fmla="*/ 331 h 1096"/>
                  <a:gd name="T6" fmla="*/ 186 w 1008"/>
                  <a:gd name="T7" fmla="*/ 392 h 1096"/>
                  <a:gd name="T8" fmla="*/ 113 w 1008"/>
                  <a:gd name="T9" fmla="*/ 478 h 1096"/>
                  <a:gd name="T10" fmla="*/ 99 w 1008"/>
                  <a:gd name="T11" fmla="*/ 502 h 1096"/>
                  <a:gd name="T12" fmla="*/ 33 w 1008"/>
                  <a:gd name="T13" fmla="*/ 607 h 1096"/>
                  <a:gd name="T14" fmla="*/ 11 w 1008"/>
                  <a:gd name="T15" fmla="*/ 705 h 1096"/>
                  <a:gd name="T16" fmla="*/ 33 w 1008"/>
                  <a:gd name="T17" fmla="*/ 845 h 1096"/>
                  <a:gd name="T18" fmla="*/ 149 w 1008"/>
                  <a:gd name="T19" fmla="*/ 986 h 1096"/>
                  <a:gd name="T20" fmla="*/ 230 w 1008"/>
                  <a:gd name="T21" fmla="*/ 1029 h 1096"/>
                  <a:gd name="T22" fmla="*/ 368 w 1008"/>
                  <a:gd name="T23" fmla="*/ 1072 h 1096"/>
                  <a:gd name="T24" fmla="*/ 418 w 1008"/>
                  <a:gd name="T25" fmla="*/ 1084 h 1096"/>
                  <a:gd name="T26" fmla="*/ 462 w 1008"/>
                  <a:gd name="T27" fmla="*/ 1096 h 1096"/>
                  <a:gd name="T28" fmla="*/ 913 w 1008"/>
                  <a:gd name="T29" fmla="*/ 1029 h 1096"/>
                  <a:gd name="T30" fmla="*/ 957 w 1008"/>
                  <a:gd name="T31" fmla="*/ 999 h 1096"/>
                  <a:gd name="T32" fmla="*/ 986 w 1008"/>
                  <a:gd name="T33" fmla="*/ 962 h 1096"/>
                  <a:gd name="T34" fmla="*/ 1008 w 1008"/>
                  <a:gd name="T35" fmla="*/ 894 h 1096"/>
                  <a:gd name="T36" fmla="*/ 986 w 1008"/>
                  <a:gd name="T37" fmla="*/ 790 h 1096"/>
                  <a:gd name="T38" fmla="*/ 876 w 1008"/>
                  <a:gd name="T39" fmla="*/ 655 h 1096"/>
                  <a:gd name="T40" fmla="*/ 746 w 1008"/>
                  <a:gd name="T41" fmla="*/ 515 h 1096"/>
                  <a:gd name="T42" fmla="*/ 651 w 1008"/>
                  <a:gd name="T43" fmla="*/ 435 h 1096"/>
                  <a:gd name="T44" fmla="*/ 593 w 1008"/>
                  <a:gd name="T45" fmla="*/ 386 h 1096"/>
                  <a:gd name="T46" fmla="*/ 513 w 1008"/>
                  <a:gd name="T47" fmla="*/ 258 h 1096"/>
                  <a:gd name="T48" fmla="*/ 389 w 1008"/>
                  <a:gd name="T49" fmla="*/ 0 h 109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08"/>
                  <a:gd name="T76" fmla="*/ 0 h 1096"/>
                  <a:gd name="T77" fmla="*/ 1008 w 1008"/>
                  <a:gd name="T78" fmla="*/ 1096 h 109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08" h="1096">
                    <a:moveTo>
                      <a:pt x="389" y="0"/>
                    </a:moveTo>
                    <a:cubicBezTo>
                      <a:pt x="387" y="14"/>
                      <a:pt x="324" y="170"/>
                      <a:pt x="277" y="264"/>
                    </a:cubicBezTo>
                    <a:cubicBezTo>
                      <a:pt x="168" y="404"/>
                      <a:pt x="252" y="294"/>
                      <a:pt x="237" y="331"/>
                    </a:cubicBezTo>
                    <a:cubicBezTo>
                      <a:pt x="205" y="349"/>
                      <a:pt x="217" y="374"/>
                      <a:pt x="186" y="392"/>
                    </a:cubicBezTo>
                    <a:cubicBezTo>
                      <a:pt x="177" y="405"/>
                      <a:pt x="127" y="460"/>
                      <a:pt x="113" y="478"/>
                    </a:cubicBezTo>
                    <a:cubicBezTo>
                      <a:pt x="99" y="496"/>
                      <a:pt x="112" y="481"/>
                      <a:pt x="99" y="502"/>
                    </a:cubicBezTo>
                    <a:cubicBezTo>
                      <a:pt x="77" y="516"/>
                      <a:pt x="49" y="585"/>
                      <a:pt x="33" y="607"/>
                    </a:cubicBezTo>
                    <a:cubicBezTo>
                      <a:pt x="0" y="648"/>
                      <a:pt x="23" y="656"/>
                      <a:pt x="11" y="705"/>
                    </a:cubicBezTo>
                    <a:cubicBezTo>
                      <a:pt x="15" y="744"/>
                      <a:pt x="12" y="805"/>
                      <a:pt x="33" y="845"/>
                    </a:cubicBezTo>
                    <a:cubicBezTo>
                      <a:pt x="55" y="890"/>
                      <a:pt x="105" y="953"/>
                      <a:pt x="149" y="986"/>
                    </a:cubicBezTo>
                    <a:cubicBezTo>
                      <a:pt x="169" y="1000"/>
                      <a:pt x="207" y="1017"/>
                      <a:pt x="230" y="1029"/>
                    </a:cubicBezTo>
                    <a:cubicBezTo>
                      <a:pt x="270" y="1052"/>
                      <a:pt x="321" y="1061"/>
                      <a:pt x="368" y="1072"/>
                    </a:cubicBezTo>
                    <a:cubicBezTo>
                      <a:pt x="385" y="1076"/>
                      <a:pt x="401" y="1080"/>
                      <a:pt x="418" y="1084"/>
                    </a:cubicBezTo>
                    <a:cubicBezTo>
                      <a:pt x="433" y="1088"/>
                      <a:pt x="462" y="1096"/>
                      <a:pt x="462" y="1096"/>
                    </a:cubicBezTo>
                    <a:cubicBezTo>
                      <a:pt x="664" y="1091"/>
                      <a:pt x="749" y="1096"/>
                      <a:pt x="913" y="1029"/>
                    </a:cubicBezTo>
                    <a:cubicBezTo>
                      <a:pt x="926" y="1018"/>
                      <a:pt x="945" y="1010"/>
                      <a:pt x="957" y="999"/>
                    </a:cubicBezTo>
                    <a:cubicBezTo>
                      <a:pt x="968" y="988"/>
                      <a:pt x="986" y="962"/>
                      <a:pt x="986" y="962"/>
                    </a:cubicBezTo>
                    <a:cubicBezTo>
                      <a:pt x="1002" y="907"/>
                      <a:pt x="994" y="929"/>
                      <a:pt x="1008" y="894"/>
                    </a:cubicBezTo>
                    <a:cubicBezTo>
                      <a:pt x="1006" y="879"/>
                      <a:pt x="999" y="805"/>
                      <a:pt x="986" y="790"/>
                    </a:cubicBezTo>
                    <a:cubicBezTo>
                      <a:pt x="928" y="725"/>
                      <a:pt x="945" y="713"/>
                      <a:pt x="876" y="655"/>
                    </a:cubicBezTo>
                    <a:cubicBezTo>
                      <a:pt x="828" y="614"/>
                      <a:pt x="804" y="548"/>
                      <a:pt x="746" y="515"/>
                    </a:cubicBezTo>
                    <a:cubicBezTo>
                      <a:pt x="673" y="460"/>
                      <a:pt x="715" y="499"/>
                      <a:pt x="651" y="435"/>
                    </a:cubicBezTo>
                    <a:cubicBezTo>
                      <a:pt x="632" y="416"/>
                      <a:pt x="618" y="401"/>
                      <a:pt x="593" y="386"/>
                    </a:cubicBezTo>
                    <a:cubicBezTo>
                      <a:pt x="535" y="324"/>
                      <a:pt x="550" y="337"/>
                      <a:pt x="513" y="258"/>
                    </a:cubicBezTo>
                    <a:cubicBezTo>
                      <a:pt x="478" y="213"/>
                      <a:pt x="389" y="41"/>
                      <a:pt x="389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lin ang="189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41" name="Freeform 3107"/>
              <p:cNvSpPr>
                <a:spLocks/>
              </p:cNvSpPr>
              <p:nvPr/>
            </p:nvSpPr>
            <p:spPr bwMode="auto">
              <a:xfrm rot="-156762">
                <a:off x="1488" y="3072"/>
                <a:ext cx="113" cy="211"/>
              </a:xfrm>
              <a:custGeom>
                <a:avLst/>
                <a:gdLst>
                  <a:gd name="T0" fmla="*/ 389 w 1008"/>
                  <a:gd name="T1" fmla="*/ 0 h 1096"/>
                  <a:gd name="T2" fmla="*/ 277 w 1008"/>
                  <a:gd name="T3" fmla="*/ 264 h 1096"/>
                  <a:gd name="T4" fmla="*/ 237 w 1008"/>
                  <a:gd name="T5" fmla="*/ 331 h 1096"/>
                  <a:gd name="T6" fmla="*/ 186 w 1008"/>
                  <a:gd name="T7" fmla="*/ 392 h 1096"/>
                  <a:gd name="T8" fmla="*/ 113 w 1008"/>
                  <a:gd name="T9" fmla="*/ 478 h 1096"/>
                  <a:gd name="T10" fmla="*/ 99 w 1008"/>
                  <a:gd name="T11" fmla="*/ 502 h 1096"/>
                  <a:gd name="T12" fmla="*/ 33 w 1008"/>
                  <a:gd name="T13" fmla="*/ 607 h 1096"/>
                  <a:gd name="T14" fmla="*/ 11 w 1008"/>
                  <a:gd name="T15" fmla="*/ 705 h 1096"/>
                  <a:gd name="T16" fmla="*/ 33 w 1008"/>
                  <a:gd name="T17" fmla="*/ 845 h 1096"/>
                  <a:gd name="T18" fmla="*/ 149 w 1008"/>
                  <a:gd name="T19" fmla="*/ 986 h 1096"/>
                  <a:gd name="T20" fmla="*/ 230 w 1008"/>
                  <a:gd name="T21" fmla="*/ 1029 h 1096"/>
                  <a:gd name="T22" fmla="*/ 368 w 1008"/>
                  <a:gd name="T23" fmla="*/ 1072 h 1096"/>
                  <a:gd name="T24" fmla="*/ 418 w 1008"/>
                  <a:gd name="T25" fmla="*/ 1084 h 1096"/>
                  <a:gd name="T26" fmla="*/ 462 w 1008"/>
                  <a:gd name="T27" fmla="*/ 1096 h 1096"/>
                  <a:gd name="T28" fmla="*/ 913 w 1008"/>
                  <a:gd name="T29" fmla="*/ 1029 h 1096"/>
                  <a:gd name="T30" fmla="*/ 957 w 1008"/>
                  <a:gd name="T31" fmla="*/ 999 h 1096"/>
                  <a:gd name="T32" fmla="*/ 986 w 1008"/>
                  <a:gd name="T33" fmla="*/ 962 h 1096"/>
                  <a:gd name="T34" fmla="*/ 1008 w 1008"/>
                  <a:gd name="T35" fmla="*/ 894 h 1096"/>
                  <a:gd name="T36" fmla="*/ 986 w 1008"/>
                  <a:gd name="T37" fmla="*/ 790 h 1096"/>
                  <a:gd name="T38" fmla="*/ 876 w 1008"/>
                  <a:gd name="T39" fmla="*/ 655 h 1096"/>
                  <a:gd name="T40" fmla="*/ 746 w 1008"/>
                  <a:gd name="T41" fmla="*/ 515 h 1096"/>
                  <a:gd name="T42" fmla="*/ 651 w 1008"/>
                  <a:gd name="T43" fmla="*/ 435 h 1096"/>
                  <a:gd name="T44" fmla="*/ 593 w 1008"/>
                  <a:gd name="T45" fmla="*/ 386 h 1096"/>
                  <a:gd name="T46" fmla="*/ 513 w 1008"/>
                  <a:gd name="T47" fmla="*/ 258 h 1096"/>
                  <a:gd name="T48" fmla="*/ 389 w 1008"/>
                  <a:gd name="T49" fmla="*/ 0 h 109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08"/>
                  <a:gd name="T76" fmla="*/ 0 h 1096"/>
                  <a:gd name="T77" fmla="*/ 1008 w 1008"/>
                  <a:gd name="T78" fmla="*/ 1096 h 109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08" h="1096">
                    <a:moveTo>
                      <a:pt x="389" y="0"/>
                    </a:moveTo>
                    <a:cubicBezTo>
                      <a:pt x="387" y="14"/>
                      <a:pt x="324" y="170"/>
                      <a:pt x="277" y="264"/>
                    </a:cubicBezTo>
                    <a:cubicBezTo>
                      <a:pt x="168" y="404"/>
                      <a:pt x="252" y="294"/>
                      <a:pt x="237" y="331"/>
                    </a:cubicBezTo>
                    <a:cubicBezTo>
                      <a:pt x="205" y="349"/>
                      <a:pt x="217" y="374"/>
                      <a:pt x="186" y="392"/>
                    </a:cubicBezTo>
                    <a:cubicBezTo>
                      <a:pt x="177" y="405"/>
                      <a:pt x="127" y="460"/>
                      <a:pt x="113" y="478"/>
                    </a:cubicBezTo>
                    <a:cubicBezTo>
                      <a:pt x="99" y="496"/>
                      <a:pt x="112" y="481"/>
                      <a:pt x="99" y="502"/>
                    </a:cubicBezTo>
                    <a:cubicBezTo>
                      <a:pt x="77" y="516"/>
                      <a:pt x="49" y="585"/>
                      <a:pt x="33" y="607"/>
                    </a:cubicBezTo>
                    <a:cubicBezTo>
                      <a:pt x="0" y="648"/>
                      <a:pt x="23" y="656"/>
                      <a:pt x="11" y="705"/>
                    </a:cubicBezTo>
                    <a:cubicBezTo>
                      <a:pt x="15" y="744"/>
                      <a:pt x="12" y="805"/>
                      <a:pt x="33" y="845"/>
                    </a:cubicBezTo>
                    <a:cubicBezTo>
                      <a:pt x="55" y="890"/>
                      <a:pt x="105" y="953"/>
                      <a:pt x="149" y="986"/>
                    </a:cubicBezTo>
                    <a:cubicBezTo>
                      <a:pt x="169" y="1000"/>
                      <a:pt x="207" y="1017"/>
                      <a:pt x="230" y="1029"/>
                    </a:cubicBezTo>
                    <a:cubicBezTo>
                      <a:pt x="270" y="1052"/>
                      <a:pt x="321" y="1061"/>
                      <a:pt x="368" y="1072"/>
                    </a:cubicBezTo>
                    <a:cubicBezTo>
                      <a:pt x="385" y="1076"/>
                      <a:pt x="401" y="1080"/>
                      <a:pt x="418" y="1084"/>
                    </a:cubicBezTo>
                    <a:cubicBezTo>
                      <a:pt x="433" y="1088"/>
                      <a:pt x="462" y="1096"/>
                      <a:pt x="462" y="1096"/>
                    </a:cubicBezTo>
                    <a:cubicBezTo>
                      <a:pt x="664" y="1091"/>
                      <a:pt x="749" y="1096"/>
                      <a:pt x="913" y="1029"/>
                    </a:cubicBezTo>
                    <a:cubicBezTo>
                      <a:pt x="926" y="1018"/>
                      <a:pt x="945" y="1010"/>
                      <a:pt x="957" y="999"/>
                    </a:cubicBezTo>
                    <a:cubicBezTo>
                      <a:pt x="968" y="988"/>
                      <a:pt x="986" y="962"/>
                      <a:pt x="986" y="962"/>
                    </a:cubicBezTo>
                    <a:cubicBezTo>
                      <a:pt x="1002" y="907"/>
                      <a:pt x="994" y="929"/>
                      <a:pt x="1008" y="894"/>
                    </a:cubicBezTo>
                    <a:cubicBezTo>
                      <a:pt x="1006" y="879"/>
                      <a:pt x="999" y="805"/>
                      <a:pt x="986" y="790"/>
                    </a:cubicBezTo>
                    <a:cubicBezTo>
                      <a:pt x="928" y="725"/>
                      <a:pt x="945" y="713"/>
                      <a:pt x="876" y="655"/>
                    </a:cubicBezTo>
                    <a:cubicBezTo>
                      <a:pt x="828" y="614"/>
                      <a:pt x="804" y="548"/>
                      <a:pt x="746" y="515"/>
                    </a:cubicBezTo>
                    <a:cubicBezTo>
                      <a:pt x="673" y="460"/>
                      <a:pt x="715" y="499"/>
                      <a:pt x="651" y="435"/>
                    </a:cubicBezTo>
                    <a:cubicBezTo>
                      <a:pt x="632" y="416"/>
                      <a:pt x="618" y="401"/>
                      <a:pt x="593" y="386"/>
                    </a:cubicBezTo>
                    <a:cubicBezTo>
                      <a:pt x="535" y="324"/>
                      <a:pt x="550" y="337"/>
                      <a:pt x="513" y="258"/>
                    </a:cubicBezTo>
                    <a:cubicBezTo>
                      <a:pt x="478" y="213"/>
                      <a:pt x="389" y="41"/>
                      <a:pt x="389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lin ang="189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42" name="Freeform 3108"/>
              <p:cNvSpPr>
                <a:spLocks/>
              </p:cNvSpPr>
              <p:nvPr/>
            </p:nvSpPr>
            <p:spPr bwMode="auto">
              <a:xfrm rot="-156762">
                <a:off x="1680" y="3072"/>
                <a:ext cx="113" cy="211"/>
              </a:xfrm>
              <a:custGeom>
                <a:avLst/>
                <a:gdLst>
                  <a:gd name="T0" fmla="*/ 389 w 1008"/>
                  <a:gd name="T1" fmla="*/ 0 h 1096"/>
                  <a:gd name="T2" fmla="*/ 277 w 1008"/>
                  <a:gd name="T3" fmla="*/ 264 h 1096"/>
                  <a:gd name="T4" fmla="*/ 237 w 1008"/>
                  <a:gd name="T5" fmla="*/ 331 h 1096"/>
                  <a:gd name="T6" fmla="*/ 186 w 1008"/>
                  <a:gd name="T7" fmla="*/ 392 h 1096"/>
                  <a:gd name="T8" fmla="*/ 113 w 1008"/>
                  <a:gd name="T9" fmla="*/ 478 h 1096"/>
                  <a:gd name="T10" fmla="*/ 99 w 1008"/>
                  <a:gd name="T11" fmla="*/ 502 h 1096"/>
                  <a:gd name="T12" fmla="*/ 33 w 1008"/>
                  <a:gd name="T13" fmla="*/ 607 h 1096"/>
                  <a:gd name="T14" fmla="*/ 11 w 1008"/>
                  <a:gd name="T15" fmla="*/ 705 h 1096"/>
                  <a:gd name="T16" fmla="*/ 33 w 1008"/>
                  <a:gd name="T17" fmla="*/ 845 h 1096"/>
                  <a:gd name="T18" fmla="*/ 149 w 1008"/>
                  <a:gd name="T19" fmla="*/ 986 h 1096"/>
                  <a:gd name="T20" fmla="*/ 230 w 1008"/>
                  <a:gd name="T21" fmla="*/ 1029 h 1096"/>
                  <a:gd name="T22" fmla="*/ 368 w 1008"/>
                  <a:gd name="T23" fmla="*/ 1072 h 1096"/>
                  <a:gd name="T24" fmla="*/ 418 w 1008"/>
                  <a:gd name="T25" fmla="*/ 1084 h 1096"/>
                  <a:gd name="T26" fmla="*/ 462 w 1008"/>
                  <a:gd name="T27" fmla="*/ 1096 h 1096"/>
                  <a:gd name="T28" fmla="*/ 913 w 1008"/>
                  <a:gd name="T29" fmla="*/ 1029 h 1096"/>
                  <a:gd name="T30" fmla="*/ 957 w 1008"/>
                  <a:gd name="T31" fmla="*/ 999 h 1096"/>
                  <a:gd name="T32" fmla="*/ 986 w 1008"/>
                  <a:gd name="T33" fmla="*/ 962 h 1096"/>
                  <a:gd name="T34" fmla="*/ 1008 w 1008"/>
                  <a:gd name="T35" fmla="*/ 894 h 1096"/>
                  <a:gd name="T36" fmla="*/ 986 w 1008"/>
                  <a:gd name="T37" fmla="*/ 790 h 1096"/>
                  <a:gd name="T38" fmla="*/ 876 w 1008"/>
                  <a:gd name="T39" fmla="*/ 655 h 1096"/>
                  <a:gd name="T40" fmla="*/ 746 w 1008"/>
                  <a:gd name="T41" fmla="*/ 515 h 1096"/>
                  <a:gd name="T42" fmla="*/ 651 w 1008"/>
                  <a:gd name="T43" fmla="*/ 435 h 1096"/>
                  <a:gd name="T44" fmla="*/ 593 w 1008"/>
                  <a:gd name="T45" fmla="*/ 386 h 1096"/>
                  <a:gd name="T46" fmla="*/ 513 w 1008"/>
                  <a:gd name="T47" fmla="*/ 258 h 1096"/>
                  <a:gd name="T48" fmla="*/ 389 w 1008"/>
                  <a:gd name="T49" fmla="*/ 0 h 109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08"/>
                  <a:gd name="T76" fmla="*/ 0 h 1096"/>
                  <a:gd name="T77" fmla="*/ 1008 w 1008"/>
                  <a:gd name="T78" fmla="*/ 1096 h 109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08" h="1096">
                    <a:moveTo>
                      <a:pt x="389" y="0"/>
                    </a:moveTo>
                    <a:cubicBezTo>
                      <a:pt x="387" y="14"/>
                      <a:pt x="324" y="170"/>
                      <a:pt x="277" y="264"/>
                    </a:cubicBezTo>
                    <a:cubicBezTo>
                      <a:pt x="168" y="404"/>
                      <a:pt x="252" y="294"/>
                      <a:pt x="237" y="331"/>
                    </a:cubicBezTo>
                    <a:cubicBezTo>
                      <a:pt x="205" y="349"/>
                      <a:pt x="217" y="374"/>
                      <a:pt x="186" y="392"/>
                    </a:cubicBezTo>
                    <a:cubicBezTo>
                      <a:pt x="177" y="405"/>
                      <a:pt x="127" y="460"/>
                      <a:pt x="113" y="478"/>
                    </a:cubicBezTo>
                    <a:cubicBezTo>
                      <a:pt x="99" y="496"/>
                      <a:pt x="112" y="481"/>
                      <a:pt x="99" y="502"/>
                    </a:cubicBezTo>
                    <a:cubicBezTo>
                      <a:pt x="77" y="516"/>
                      <a:pt x="49" y="585"/>
                      <a:pt x="33" y="607"/>
                    </a:cubicBezTo>
                    <a:cubicBezTo>
                      <a:pt x="0" y="648"/>
                      <a:pt x="23" y="656"/>
                      <a:pt x="11" y="705"/>
                    </a:cubicBezTo>
                    <a:cubicBezTo>
                      <a:pt x="15" y="744"/>
                      <a:pt x="12" y="805"/>
                      <a:pt x="33" y="845"/>
                    </a:cubicBezTo>
                    <a:cubicBezTo>
                      <a:pt x="55" y="890"/>
                      <a:pt x="105" y="953"/>
                      <a:pt x="149" y="986"/>
                    </a:cubicBezTo>
                    <a:cubicBezTo>
                      <a:pt x="169" y="1000"/>
                      <a:pt x="207" y="1017"/>
                      <a:pt x="230" y="1029"/>
                    </a:cubicBezTo>
                    <a:cubicBezTo>
                      <a:pt x="270" y="1052"/>
                      <a:pt x="321" y="1061"/>
                      <a:pt x="368" y="1072"/>
                    </a:cubicBezTo>
                    <a:cubicBezTo>
                      <a:pt x="385" y="1076"/>
                      <a:pt x="401" y="1080"/>
                      <a:pt x="418" y="1084"/>
                    </a:cubicBezTo>
                    <a:cubicBezTo>
                      <a:pt x="433" y="1088"/>
                      <a:pt x="462" y="1096"/>
                      <a:pt x="462" y="1096"/>
                    </a:cubicBezTo>
                    <a:cubicBezTo>
                      <a:pt x="664" y="1091"/>
                      <a:pt x="749" y="1096"/>
                      <a:pt x="913" y="1029"/>
                    </a:cubicBezTo>
                    <a:cubicBezTo>
                      <a:pt x="926" y="1018"/>
                      <a:pt x="945" y="1010"/>
                      <a:pt x="957" y="999"/>
                    </a:cubicBezTo>
                    <a:cubicBezTo>
                      <a:pt x="968" y="988"/>
                      <a:pt x="986" y="962"/>
                      <a:pt x="986" y="962"/>
                    </a:cubicBezTo>
                    <a:cubicBezTo>
                      <a:pt x="1002" y="907"/>
                      <a:pt x="994" y="929"/>
                      <a:pt x="1008" y="894"/>
                    </a:cubicBezTo>
                    <a:cubicBezTo>
                      <a:pt x="1006" y="879"/>
                      <a:pt x="999" y="805"/>
                      <a:pt x="986" y="790"/>
                    </a:cubicBezTo>
                    <a:cubicBezTo>
                      <a:pt x="928" y="725"/>
                      <a:pt x="945" y="713"/>
                      <a:pt x="876" y="655"/>
                    </a:cubicBezTo>
                    <a:cubicBezTo>
                      <a:pt x="828" y="614"/>
                      <a:pt x="804" y="548"/>
                      <a:pt x="746" y="515"/>
                    </a:cubicBezTo>
                    <a:cubicBezTo>
                      <a:pt x="673" y="460"/>
                      <a:pt x="715" y="499"/>
                      <a:pt x="651" y="435"/>
                    </a:cubicBezTo>
                    <a:cubicBezTo>
                      <a:pt x="632" y="416"/>
                      <a:pt x="618" y="401"/>
                      <a:pt x="593" y="386"/>
                    </a:cubicBezTo>
                    <a:cubicBezTo>
                      <a:pt x="535" y="324"/>
                      <a:pt x="550" y="337"/>
                      <a:pt x="513" y="258"/>
                    </a:cubicBezTo>
                    <a:cubicBezTo>
                      <a:pt x="478" y="213"/>
                      <a:pt x="389" y="41"/>
                      <a:pt x="389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lin ang="189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43" name="Freeform 3109"/>
              <p:cNvSpPr>
                <a:spLocks/>
              </p:cNvSpPr>
              <p:nvPr/>
            </p:nvSpPr>
            <p:spPr bwMode="auto">
              <a:xfrm rot="-156762">
                <a:off x="960" y="3264"/>
                <a:ext cx="113" cy="211"/>
              </a:xfrm>
              <a:custGeom>
                <a:avLst/>
                <a:gdLst>
                  <a:gd name="T0" fmla="*/ 389 w 1008"/>
                  <a:gd name="T1" fmla="*/ 0 h 1096"/>
                  <a:gd name="T2" fmla="*/ 277 w 1008"/>
                  <a:gd name="T3" fmla="*/ 264 h 1096"/>
                  <a:gd name="T4" fmla="*/ 237 w 1008"/>
                  <a:gd name="T5" fmla="*/ 331 h 1096"/>
                  <a:gd name="T6" fmla="*/ 186 w 1008"/>
                  <a:gd name="T7" fmla="*/ 392 h 1096"/>
                  <a:gd name="T8" fmla="*/ 113 w 1008"/>
                  <a:gd name="T9" fmla="*/ 478 h 1096"/>
                  <a:gd name="T10" fmla="*/ 99 w 1008"/>
                  <a:gd name="T11" fmla="*/ 502 h 1096"/>
                  <a:gd name="T12" fmla="*/ 33 w 1008"/>
                  <a:gd name="T13" fmla="*/ 607 h 1096"/>
                  <a:gd name="T14" fmla="*/ 11 w 1008"/>
                  <a:gd name="T15" fmla="*/ 705 h 1096"/>
                  <a:gd name="T16" fmla="*/ 33 w 1008"/>
                  <a:gd name="T17" fmla="*/ 845 h 1096"/>
                  <a:gd name="T18" fmla="*/ 149 w 1008"/>
                  <a:gd name="T19" fmla="*/ 986 h 1096"/>
                  <a:gd name="T20" fmla="*/ 230 w 1008"/>
                  <a:gd name="T21" fmla="*/ 1029 h 1096"/>
                  <a:gd name="T22" fmla="*/ 368 w 1008"/>
                  <a:gd name="T23" fmla="*/ 1072 h 1096"/>
                  <a:gd name="T24" fmla="*/ 418 w 1008"/>
                  <a:gd name="T25" fmla="*/ 1084 h 1096"/>
                  <a:gd name="T26" fmla="*/ 462 w 1008"/>
                  <a:gd name="T27" fmla="*/ 1096 h 1096"/>
                  <a:gd name="T28" fmla="*/ 913 w 1008"/>
                  <a:gd name="T29" fmla="*/ 1029 h 1096"/>
                  <a:gd name="T30" fmla="*/ 957 w 1008"/>
                  <a:gd name="T31" fmla="*/ 999 h 1096"/>
                  <a:gd name="T32" fmla="*/ 986 w 1008"/>
                  <a:gd name="T33" fmla="*/ 962 h 1096"/>
                  <a:gd name="T34" fmla="*/ 1008 w 1008"/>
                  <a:gd name="T35" fmla="*/ 894 h 1096"/>
                  <a:gd name="T36" fmla="*/ 986 w 1008"/>
                  <a:gd name="T37" fmla="*/ 790 h 1096"/>
                  <a:gd name="T38" fmla="*/ 876 w 1008"/>
                  <a:gd name="T39" fmla="*/ 655 h 1096"/>
                  <a:gd name="T40" fmla="*/ 746 w 1008"/>
                  <a:gd name="T41" fmla="*/ 515 h 1096"/>
                  <a:gd name="T42" fmla="*/ 651 w 1008"/>
                  <a:gd name="T43" fmla="*/ 435 h 1096"/>
                  <a:gd name="T44" fmla="*/ 593 w 1008"/>
                  <a:gd name="T45" fmla="*/ 386 h 1096"/>
                  <a:gd name="T46" fmla="*/ 513 w 1008"/>
                  <a:gd name="T47" fmla="*/ 258 h 1096"/>
                  <a:gd name="T48" fmla="*/ 389 w 1008"/>
                  <a:gd name="T49" fmla="*/ 0 h 109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08"/>
                  <a:gd name="T76" fmla="*/ 0 h 1096"/>
                  <a:gd name="T77" fmla="*/ 1008 w 1008"/>
                  <a:gd name="T78" fmla="*/ 1096 h 109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08" h="1096">
                    <a:moveTo>
                      <a:pt x="389" y="0"/>
                    </a:moveTo>
                    <a:cubicBezTo>
                      <a:pt x="387" y="14"/>
                      <a:pt x="324" y="170"/>
                      <a:pt x="277" y="264"/>
                    </a:cubicBezTo>
                    <a:cubicBezTo>
                      <a:pt x="168" y="404"/>
                      <a:pt x="252" y="294"/>
                      <a:pt x="237" y="331"/>
                    </a:cubicBezTo>
                    <a:cubicBezTo>
                      <a:pt x="205" y="349"/>
                      <a:pt x="217" y="374"/>
                      <a:pt x="186" y="392"/>
                    </a:cubicBezTo>
                    <a:cubicBezTo>
                      <a:pt x="177" y="405"/>
                      <a:pt x="127" y="460"/>
                      <a:pt x="113" y="478"/>
                    </a:cubicBezTo>
                    <a:cubicBezTo>
                      <a:pt x="99" y="496"/>
                      <a:pt x="112" y="481"/>
                      <a:pt x="99" y="502"/>
                    </a:cubicBezTo>
                    <a:cubicBezTo>
                      <a:pt x="77" y="516"/>
                      <a:pt x="49" y="585"/>
                      <a:pt x="33" y="607"/>
                    </a:cubicBezTo>
                    <a:cubicBezTo>
                      <a:pt x="0" y="648"/>
                      <a:pt x="23" y="656"/>
                      <a:pt x="11" y="705"/>
                    </a:cubicBezTo>
                    <a:cubicBezTo>
                      <a:pt x="15" y="744"/>
                      <a:pt x="12" y="805"/>
                      <a:pt x="33" y="845"/>
                    </a:cubicBezTo>
                    <a:cubicBezTo>
                      <a:pt x="55" y="890"/>
                      <a:pt x="105" y="953"/>
                      <a:pt x="149" y="986"/>
                    </a:cubicBezTo>
                    <a:cubicBezTo>
                      <a:pt x="169" y="1000"/>
                      <a:pt x="207" y="1017"/>
                      <a:pt x="230" y="1029"/>
                    </a:cubicBezTo>
                    <a:cubicBezTo>
                      <a:pt x="270" y="1052"/>
                      <a:pt x="321" y="1061"/>
                      <a:pt x="368" y="1072"/>
                    </a:cubicBezTo>
                    <a:cubicBezTo>
                      <a:pt x="385" y="1076"/>
                      <a:pt x="401" y="1080"/>
                      <a:pt x="418" y="1084"/>
                    </a:cubicBezTo>
                    <a:cubicBezTo>
                      <a:pt x="433" y="1088"/>
                      <a:pt x="462" y="1096"/>
                      <a:pt x="462" y="1096"/>
                    </a:cubicBezTo>
                    <a:cubicBezTo>
                      <a:pt x="664" y="1091"/>
                      <a:pt x="749" y="1096"/>
                      <a:pt x="913" y="1029"/>
                    </a:cubicBezTo>
                    <a:cubicBezTo>
                      <a:pt x="926" y="1018"/>
                      <a:pt x="945" y="1010"/>
                      <a:pt x="957" y="999"/>
                    </a:cubicBezTo>
                    <a:cubicBezTo>
                      <a:pt x="968" y="988"/>
                      <a:pt x="986" y="962"/>
                      <a:pt x="986" y="962"/>
                    </a:cubicBezTo>
                    <a:cubicBezTo>
                      <a:pt x="1002" y="907"/>
                      <a:pt x="994" y="929"/>
                      <a:pt x="1008" y="894"/>
                    </a:cubicBezTo>
                    <a:cubicBezTo>
                      <a:pt x="1006" y="879"/>
                      <a:pt x="999" y="805"/>
                      <a:pt x="986" y="790"/>
                    </a:cubicBezTo>
                    <a:cubicBezTo>
                      <a:pt x="928" y="725"/>
                      <a:pt x="945" y="713"/>
                      <a:pt x="876" y="655"/>
                    </a:cubicBezTo>
                    <a:cubicBezTo>
                      <a:pt x="828" y="614"/>
                      <a:pt x="804" y="548"/>
                      <a:pt x="746" y="515"/>
                    </a:cubicBezTo>
                    <a:cubicBezTo>
                      <a:pt x="673" y="460"/>
                      <a:pt x="715" y="499"/>
                      <a:pt x="651" y="435"/>
                    </a:cubicBezTo>
                    <a:cubicBezTo>
                      <a:pt x="632" y="416"/>
                      <a:pt x="618" y="401"/>
                      <a:pt x="593" y="386"/>
                    </a:cubicBezTo>
                    <a:cubicBezTo>
                      <a:pt x="535" y="324"/>
                      <a:pt x="550" y="337"/>
                      <a:pt x="513" y="258"/>
                    </a:cubicBezTo>
                    <a:cubicBezTo>
                      <a:pt x="478" y="213"/>
                      <a:pt x="389" y="41"/>
                      <a:pt x="389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lin ang="189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44" name="Freeform 3110"/>
              <p:cNvSpPr>
                <a:spLocks/>
              </p:cNvSpPr>
              <p:nvPr/>
            </p:nvSpPr>
            <p:spPr bwMode="auto">
              <a:xfrm rot="-156762">
                <a:off x="1152" y="3264"/>
                <a:ext cx="113" cy="211"/>
              </a:xfrm>
              <a:custGeom>
                <a:avLst/>
                <a:gdLst>
                  <a:gd name="T0" fmla="*/ 389 w 1008"/>
                  <a:gd name="T1" fmla="*/ 0 h 1096"/>
                  <a:gd name="T2" fmla="*/ 277 w 1008"/>
                  <a:gd name="T3" fmla="*/ 264 h 1096"/>
                  <a:gd name="T4" fmla="*/ 237 w 1008"/>
                  <a:gd name="T5" fmla="*/ 331 h 1096"/>
                  <a:gd name="T6" fmla="*/ 186 w 1008"/>
                  <a:gd name="T7" fmla="*/ 392 h 1096"/>
                  <a:gd name="T8" fmla="*/ 113 w 1008"/>
                  <a:gd name="T9" fmla="*/ 478 h 1096"/>
                  <a:gd name="T10" fmla="*/ 99 w 1008"/>
                  <a:gd name="T11" fmla="*/ 502 h 1096"/>
                  <a:gd name="T12" fmla="*/ 33 w 1008"/>
                  <a:gd name="T13" fmla="*/ 607 h 1096"/>
                  <a:gd name="T14" fmla="*/ 11 w 1008"/>
                  <a:gd name="T15" fmla="*/ 705 h 1096"/>
                  <a:gd name="T16" fmla="*/ 33 w 1008"/>
                  <a:gd name="T17" fmla="*/ 845 h 1096"/>
                  <a:gd name="T18" fmla="*/ 149 w 1008"/>
                  <a:gd name="T19" fmla="*/ 986 h 1096"/>
                  <a:gd name="T20" fmla="*/ 230 w 1008"/>
                  <a:gd name="T21" fmla="*/ 1029 h 1096"/>
                  <a:gd name="T22" fmla="*/ 368 w 1008"/>
                  <a:gd name="T23" fmla="*/ 1072 h 1096"/>
                  <a:gd name="T24" fmla="*/ 418 w 1008"/>
                  <a:gd name="T25" fmla="*/ 1084 h 1096"/>
                  <a:gd name="T26" fmla="*/ 462 w 1008"/>
                  <a:gd name="T27" fmla="*/ 1096 h 1096"/>
                  <a:gd name="T28" fmla="*/ 913 w 1008"/>
                  <a:gd name="T29" fmla="*/ 1029 h 1096"/>
                  <a:gd name="T30" fmla="*/ 957 w 1008"/>
                  <a:gd name="T31" fmla="*/ 999 h 1096"/>
                  <a:gd name="T32" fmla="*/ 986 w 1008"/>
                  <a:gd name="T33" fmla="*/ 962 h 1096"/>
                  <a:gd name="T34" fmla="*/ 1008 w 1008"/>
                  <a:gd name="T35" fmla="*/ 894 h 1096"/>
                  <a:gd name="T36" fmla="*/ 986 w 1008"/>
                  <a:gd name="T37" fmla="*/ 790 h 1096"/>
                  <a:gd name="T38" fmla="*/ 876 w 1008"/>
                  <a:gd name="T39" fmla="*/ 655 h 1096"/>
                  <a:gd name="T40" fmla="*/ 746 w 1008"/>
                  <a:gd name="T41" fmla="*/ 515 h 1096"/>
                  <a:gd name="T42" fmla="*/ 651 w 1008"/>
                  <a:gd name="T43" fmla="*/ 435 h 1096"/>
                  <a:gd name="T44" fmla="*/ 593 w 1008"/>
                  <a:gd name="T45" fmla="*/ 386 h 1096"/>
                  <a:gd name="T46" fmla="*/ 513 w 1008"/>
                  <a:gd name="T47" fmla="*/ 258 h 1096"/>
                  <a:gd name="T48" fmla="*/ 389 w 1008"/>
                  <a:gd name="T49" fmla="*/ 0 h 109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08"/>
                  <a:gd name="T76" fmla="*/ 0 h 1096"/>
                  <a:gd name="T77" fmla="*/ 1008 w 1008"/>
                  <a:gd name="T78" fmla="*/ 1096 h 109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08" h="1096">
                    <a:moveTo>
                      <a:pt x="389" y="0"/>
                    </a:moveTo>
                    <a:cubicBezTo>
                      <a:pt x="387" y="14"/>
                      <a:pt x="324" y="170"/>
                      <a:pt x="277" y="264"/>
                    </a:cubicBezTo>
                    <a:cubicBezTo>
                      <a:pt x="168" y="404"/>
                      <a:pt x="252" y="294"/>
                      <a:pt x="237" y="331"/>
                    </a:cubicBezTo>
                    <a:cubicBezTo>
                      <a:pt x="205" y="349"/>
                      <a:pt x="217" y="374"/>
                      <a:pt x="186" y="392"/>
                    </a:cubicBezTo>
                    <a:cubicBezTo>
                      <a:pt x="177" y="405"/>
                      <a:pt x="127" y="460"/>
                      <a:pt x="113" y="478"/>
                    </a:cubicBezTo>
                    <a:cubicBezTo>
                      <a:pt x="99" y="496"/>
                      <a:pt x="112" y="481"/>
                      <a:pt x="99" y="502"/>
                    </a:cubicBezTo>
                    <a:cubicBezTo>
                      <a:pt x="77" y="516"/>
                      <a:pt x="49" y="585"/>
                      <a:pt x="33" y="607"/>
                    </a:cubicBezTo>
                    <a:cubicBezTo>
                      <a:pt x="0" y="648"/>
                      <a:pt x="23" y="656"/>
                      <a:pt x="11" y="705"/>
                    </a:cubicBezTo>
                    <a:cubicBezTo>
                      <a:pt x="15" y="744"/>
                      <a:pt x="12" y="805"/>
                      <a:pt x="33" y="845"/>
                    </a:cubicBezTo>
                    <a:cubicBezTo>
                      <a:pt x="55" y="890"/>
                      <a:pt x="105" y="953"/>
                      <a:pt x="149" y="986"/>
                    </a:cubicBezTo>
                    <a:cubicBezTo>
                      <a:pt x="169" y="1000"/>
                      <a:pt x="207" y="1017"/>
                      <a:pt x="230" y="1029"/>
                    </a:cubicBezTo>
                    <a:cubicBezTo>
                      <a:pt x="270" y="1052"/>
                      <a:pt x="321" y="1061"/>
                      <a:pt x="368" y="1072"/>
                    </a:cubicBezTo>
                    <a:cubicBezTo>
                      <a:pt x="385" y="1076"/>
                      <a:pt x="401" y="1080"/>
                      <a:pt x="418" y="1084"/>
                    </a:cubicBezTo>
                    <a:cubicBezTo>
                      <a:pt x="433" y="1088"/>
                      <a:pt x="462" y="1096"/>
                      <a:pt x="462" y="1096"/>
                    </a:cubicBezTo>
                    <a:cubicBezTo>
                      <a:pt x="664" y="1091"/>
                      <a:pt x="749" y="1096"/>
                      <a:pt x="913" y="1029"/>
                    </a:cubicBezTo>
                    <a:cubicBezTo>
                      <a:pt x="926" y="1018"/>
                      <a:pt x="945" y="1010"/>
                      <a:pt x="957" y="999"/>
                    </a:cubicBezTo>
                    <a:cubicBezTo>
                      <a:pt x="968" y="988"/>
                      <a:pt x="986" y="962"/>
                      <a:pt x="986" y="962"/>
                    </a:cubicBezTo>
                    <a:cubicBezTo>
                      <a:pt x="1002" y="907"/>
                      <a:pt x="994" y="929"/>
                      <a:pt x="1008" y="894"/>
                    </a:cubicBezTo>
                    <a:cubicBezTo>
                      <a:pt x="1006" y="879"/>
                      <a:pt x="999" y="805"/>
                      <a:pt x="986" y="790"/>
                    </a:cubicBezTo>
                    <a:cubicBezTo>
                      <a:pt x="928" y="725"/>
                      <a:pt x="945" y="713"/>
                      <a:pt x="876" y="655"/>
                    </a:cubicBezTo>
                    <a:cubicBezTo>
                      <a:pt x="828" y="614"/>
                      <a:pt x="804" y="548"/>
                      <a:pt x="746" y="515"/>
                    </a:cubicBezTo>
                    <a:cubicBezTo>
                      <a:pt x="673" y="460"/>
                      <a:pt x="715" y="499"/>
                      <a:pt x="651" y="435"/>
                    </a:cubicBezTo>
                    <a:cubicBezTo>
                      <a:pt x="632" y="416"/>
                      <a:pt x="618" y="401"/>
                      <a:pt x="593" y="386"/>
                    </a:cubicBezTo>
                    <a:cubicBezTo>
                      <a:pt x="535" y="324"/>
                      <a:pt x="550" y="337"/>
                      <a:pt x="513" y="258"/>
                    </a:cubicBezTo>
                    <a:cubicBezTo>
                      <a:pt x="478" y="213"/>
                      <a:pt x="389" y="41"/>
                      <a:pt x="389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lin ang="189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45" name="Freeform 3111"/>
              <p:cNvSpPr>
                <a:spLocks/>
              </p:cNvSpPr>
              <p:nvPr/>
            </p:nvSpPr>
            <p:spPr bwMode="auto">
              <a:xfrm rot="-156762">
                <a:off x="1008" y="3408"/>
                <a:ext cx="113" cy="211"/>
              </a:xfrm>
              <a:custGeom>
                <a:avLst/>
                <a:gdLst>
                  <a:gd name="T0" fmla="*/ 389 w 1008"/>
                  <a:gd name="T1" fmla="*/ 0 h 1096"/>
                  <a:gd name="T2" fmla="*/ 277 w 1008"/>
                  <a:gd name="T3" fmla="*/ 264 h 1096"/>
                  <a:gd name="T4" fmla="*/ 237 w 1008"/>
                  <a:gd name="T5" fmla="*/ 331 h 1096"/>
                  <a:gd name="T6" fmla="*/ 186 w 1008"/>
                  <a:gd name="T7" fmla="*/ 392 h 1096"/>
                  <a:gd name="T8" fmla="*/ 113 w 1008"/>
                  <a:gd name="T9" fmla="*/ 478 h 1096"/>
                  <a:gd name="T10" fmla="*/ 99 w 1008"/>
                  <a:gd name="T11" fmla="*/ 502 h 1096"/>
                  <a:gd name="T12" fmla="*/ 33 w 1008"/>
                  <a:gd name="T13" fmla="*/ 607 h 1096"/>
                  <a:gd name="T14" fmla="*/ 11 w 1008"/>
                  <a:gd name="T15" fmla="*/ 705 h 1096"/>
                  <a:gd name="T16" fmla="*/ 33 w 1008"/>
                  <a:gd name="T17" fmla="*/ 845 h 1096"/>
                  <a:gd name="T18" fmla="*/ 149 w 1008"/>
                  <a:gd name="T19" fmla="*/ 986 h 1096"/>
                  <a:gd name="T20" fmla="*/ 230 w 1008"/>
                  <a:gd name="T21" fmla="*/ 1029 h 1096"/>
                  <a:gd name="T22" fmla="*/ 368 w 1008"/>
                  <a:gd name="T23" fmla="*/ 1072 h 1096"/>
                  <a:gd name="T24" fmla="*/ 418 w 1008"/>
                  <a:gd name="T25" fmla="*/ 1084 h 1096"/>
                  <a:gd name="T26" fmla="*/ 462 w 1008"/>
                  <a:gd name="T27" fmla="*/ 1096 h 1096"/>
                  <a:gd name="T28" fmla="*/ 913 w 1008"/>
                  <a:gd name="T29" fmla="*/ 1029 h 1096"/>
                  <a:gd name="T30" fmla="*/ 957 w 1008"/>
                  <a:gd name="T31" fmla="*/ 999 h 1096"/>
                  <a:gd name="T32" fmla="*/ 986 w 1008"/>
                  <a:gd name="T33" fmla="*/ 962 h 1096"/>
                  <a:gd name="T34" fmla="*/ 1008 w 1008"/>
                  <a:gd name="T35" fmla="*/ 894 h 1096"/>
                  <a:gd name="T36" fmla="*/ 986 w 1008"/>
                  <a:gd name="T37" fmla="*/ 790 h 1096"/>
                  <a:gd name="T38" fmla="*/ 876 w 1008"/>
                  <a:gd name="T39" fmla="*/ 655 h 1096"/>
                  <a:gd name="T40" fmla="*/ 746 w 1008"/>
                  <a:gd name="T41" fmla="*/ 515 h 1096"/>
                  <a:gd name="T42" fmla="*/ 651 w 1008"/>
                  <a:gd name="T43" fmla="*/ 435 h 1096"/>
                  <a:gd name="T44" fmla="*/ 593 w 1008"/>
                  <a:gd name="T45" fmla="*/ 386 h 1096"/>
                  <a:gd name="T46" fmla="*/ 513 w 1008"/>
                  <a:gd name="T47" fmla="*/ 258 h 1096"/>
                  <a:gd name="T48" fmla="*/ 389 w 1008"/>
                  <a:gd name="T49" fmla="*/ 0 h 109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08"/>
                  <a:gd name="T76" fmla="*/ 0 h 1096"/>
                  <a:gd name="T77" fmla="*/ 1008 w 1008"/>
                  <a:gd name="T78" fmla="*/ 1096 h 109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08" h="1096">
                    <a:moveTo>
                      <a:pt x="389" y="0"/>
                    </a:moveTo>
                    <a:cubicBezTo>
                      <a:pt x="387" y="14"/>
                      <a:pt x="324" y="170"/>
                      <a:pt x="277" y="264"/>
                    </a:cubicBezTo>
                    <a:cubicBezTo>
                      <a:pt x="168" y="404"/>
                      <a:pt x="252" y="294"/>
                      <a:pt x="237" y="331"/>
                    </a:cubicBezTo>
                    <a:cubicBezTo>
                      <a:pt x="205" y="349"/>
                      <a:pt x="217" y="374"/>
                      <a:pt x="186" y="392"/>
                    </a:cubicBezTo>
                    <a:cubicBezTo>
                      <a:pt x="177" y="405"/>
                      <a:pt x="127" y="460"/>
                      <a:pt x="113" y="478"/>
                    </a:cubicBezTo>
                    <a:cubicBezTo>
                      <a:pt x="99" y="496"/>
                      <a:pt x="112" y="481"/>
                      <a:pt x="99" y="502"/>
                    </a:cubicBezTo>
                    <a:cubicBezTo>
                      <a:pt x="77" y="516"/>
                      <a:pt x="49" y="585"/>
                      <a:pt x="33" y="607"/>
                    </a:cubicBezTo>
                    <a:cubicBezTo>
                      <a:pt x="0" y="648"/>
                      <a:pt x="23" y="656"/>
                      <a:pt x="11" y="705"/>
                    </a:cubicBezTo>
                    <a:cubicBezTo>
                      <a:pt x="15" y="744"/>
                      <a:pt x="12" y="805"/>
                      <a:pt x="33" y="845"/>
                    </a:cubicBezTo>
                    <a:cubicBezTo>
                      <a:pt x="55" y="890"/>
                      <a:pt x="105" y="953"/>
                      <a:pt x="149" y="986"/>
                    </a:cubicBezTo>
                    <a:cubicBezTo>
                      <a:pt x="169" y="1000"/>
                      <a:pt x="207" y="1017"/>
                      <a:pt x="230" y="1029"/>
                    </a:cubicBezTo>
                    <a:cubicBezTo>
                      <a:pt x="270" y="1052"/>
                      <a:pt x="321" y="1061"/>
                      <a:pt x="368" y="1072"/>
                    </a:cubicBezTo>
                    <a:cubicBezTo>
                      <a:pt x="385" y="1076"/>
                      <a:pt x="401" y="1080"/>
                      <a:pt x="418" y="1084"/>
                    </a:cubicBezTo>
                    <a:cubicBezTo>
                      <a:pt x="433" y="1088"/>
                      <a:pt x="462" y="1096"/>
                      <a:pt x="462" y="1096"/>
                    </a:cubicBezTo>
                    <a:cubicBezTo>
                      <a:pt x="664" y="1091"/>
                      <a:pt x="749" y="1096"/>
                      <a:pt x="913" y="1029"/>
                    </a:cubicBezTo>
                    <a:cubicBezTo>
                      <a:pt x="926" y="1018"/>
                      <a:pt x="945" y="1010"/>
                      <a:pt x="957" y="999"/>
                    </a:cubicBezTo>
                    <a:cubicBezTo>
                      <a:pt x="968" y="988"/>
                      <a:pt x="986" y="962"/>
                      <a:pt x="986" y="962"/>
                    </a:cubicBezTo>
                    <a:cubicBezTo>
                      <a:pt x="1002" y="907"/>
                      <a:pt x="994" y="929"/>
                      <a:pt x="1008" y="894"/>
                    </a:cubicBezTo>
                    <a:cubicBezTo>
                      <a:pt x="1006" y="879"/>
                      <a:pt x="999" y="805"/>
                      <a:pt x="986" y="790"/>
                    </a:cubicBezTo>
                    <a:cubicBezTo>
                      <a:pt x="928" y="725"/>
                      <a:pt x="945" y="713"/>
                      <a:pt x="876" y="655"/>
                    </a:cubicBezTo>
                    <a:cubicBezTo>
                      <a:pt x="828" y="614"/>
                      <a:pt x="804" y="548"/>
                      <a:pt x="746" y="515"/>
                    </a:cubicBezTo>
                    <a:cubicBezTo>
                      <a:pt x="673" y="460"/>
                      <a:pt x="715" y="499"/>
                      <a:pt x="651" y="435"/>
                    </a:cubicBezTo>
                    <a:cubicBezTo>
                      <a:pt x="632" y="416"/>
                      <a:pt x="618" y="401"/>
                      <a:pt x="593" y="386"/>
                    </a:cubicBezTo>
                    <a:cubicBezTo>
                      <a:pt x="535" y="324"/>
                      <a:pt x="550" y="337"/>
                      <a:pt x="513" y="258"/>
                    </a:cubicBezTo>
                    <a:cubicBezTo>
                      <a:pt x="478" y="213"/>
                      <a:pt x="389" y="41"/>
                      <a:pt x="389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lin ang="189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46" name="Freeform 3112"/>
              <p:cNvSpPr>
                <a:spLocks/>
              </p:cNvSpPr>
              <p:nvPr/>
            </p:nvSpPr>
            <p:spPr bwMode="auto">
              <a:xfrm rot="-156762">
                <a:off x="1344" y="3360"/>
                <a:ext cx="113" cy="211"/>
              </a:xfrm>
              <a:custGeom>
                <a:avLst/>
                <a:gdLst>
                  <a:gd name="T0" fmla="*/ 389 w 1008"/>
                  <a:gd name="T1" fmla="*/ 0 h 1096"/>
                  <a:gd name="T2" fmla="*/ 277 w 1008"/>
                  <a:gd name="T3" fmla="*/ 264 h 1096"/>
                  <a:gd name="T4" fmla="*/ 237 w 1008"/>
                  <a:gd name="T5" fmla="*/ 331 h 1096"/>
                  <a:gd name="T6" fmla="*/ 186 w 1008"/>
                  <a:gd name="T7" fmla="*/ 392 h 1096"/>
                  <a:gd name="T8" fmla="*/ 113 w 1008"/>
                  <a:gd name="T9" fmla="*/ 478 h 1096"/>
                  <a:gd name="T10" fmla="*/ 99 w 1008"/>
                  <a:gd name="T11" fmla="*/ 502 h 1096"/>
                  <a:gd name="T12" fmla="*/ 33 w 1008"/>
                  <a:gd name="T13" fmla="*/ 607 h 1096"/>
                  <a:gd name="T14" fmla="*/ 11 w 1008"/>
                  <a:gd name="T15" fmla="*/ 705 h 1096"/>
                  <a:gd name="T16" fmla="*/ 33 w 1008"/>
                  <a:gd name="T17" fmla="*/ 845 h 1096"/>
                  <a:gd name="T18" fmla="*/ 149 w 1008"/>
                  <a:gd name="T19" fmla="*/ 986 h 1096"/>
                  <a:gd name="T20" fmla="*/ 230 w 1008"/>
                  <a:gd name="T21" fmla="*/ 1029 h 1096"/>
                  <a:gd name="T22" fmla="*/ 368 w 1008"/>
                  <a:gd name="T23" fmla="*/ 1072 h 1096"/>
                  <a:gd name="T24" fmla="*/ 418 w 1008"/>
                  <a:gd name="T25" fmla="*/ 1084 h 1096"/>
                  <a:gd name="T26" fmla="*/ 462 w 1008"/>
                  <a:gd name="T27" fmla="*/ 1096 h 1096"/>
                  <a:gd name="T28" fmla="*/ 913 w 1008"/>
                  <a:gd name="T29" fmla="*/ 1029 h 1096"/>
                  <a:gd name="T30" fmla="*/ 957 w 1008"/>
                  <a:gd name="T31" fmla="*/ 999 h 1096"/>
                  <a:gd name="T32" fmla="*/ 986 w 1008"/>
                  <a:gd name="T33" fmla="*/ 962 h 1096"/>
                  <a:gd name="T34" fmla="*/ 1008 w 1008"/>
                  <a:gd name="T35" fmla="*/ 894 h 1096"/>
                  <a:gd name="T36" fmla="*/ 986 w 1008"/>
                  <a:gd name="T37" fmla="*/ 790 h 1096"/>
                  <a:gd name="T38" fmla="*/ 876 w 1008"/>
                  <a:gd name="T39" fmla="*/ 655 h 1096"/>
                  <a:gd name="T40" fmla="*/ 746 w 1008"/>
                  <a:gd name="T41" fmla="*/ 515 h 1096"/>
                  <a:gd name="T42" fmla="*/ 651 w 1008"/>
                  <a:gd name="T43" fmla="*/ 435 h 1096"/>
                  <a:gd name="T44" fmla="*/ 593 w 1008"/>
                  <a:gd name="T45" fmla="*/ 386 h 1096"/>
                  <a:gd name="T46" fmla="*/ 513 w 1008"/>
                  <a:gd name="T47" fmla="*/ 258 h 1096"/>
                  <a:gd name="T48" fmla="*/ 389 w 1008"/>
                  <a:gd name="T49" fmla="*/ 0 h 109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08"/>
                  <a:gd name="T76" fmla="*/ 0 h 1096"/>
                  <a:gd name="T77" fmla="*/ 1008 w 1008"/>
                  <a:gd name="T78" fmla="*/ 1096 h 109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08" h="1096">
                    <a:moveTo>
                      <a:pt x="389" y="0"/>
                    </a:moveTo>
                    <a:cubicBezTo>
                      <a:pt x="387" y="14"/>
                      <a:pt x="324" y="170"/>
                      <a:pt x="277" y="264"/>
                    </a:cubicBezTo>
                    <a:cubicBezTo>
                      <a:pt x="168" y="404"/>
                      <a:pt x="252" y="294"/>
                      <a:pt x="237" y="331"/>
                    </a:cubicBezTo>
                    <a:cubicBezTo>
                      <a:pt x="205" y="349"/>
                      <a:pt x="217" y="374"/>
                      <a:pt x="186" y="392"/>
                    </a:cubicBezTo>
                    <a:cubicBezTo>
                      <a:pt x="177" y="405"/>
                      <a:pt x="127" y="460"/>
                      <a:pt x="113" y="478"/>
                    </a:cubicBezTo>
                    <a:cubicBezTo>
                      <a:pt x="99" y="496"/>
                      <a:pt x="112" y="481"/>
                      <a:pt x="99" y="502"/>
                    </a:cubicBezTo>
                    <a:cubicBezTo>
                      <a:pt x="77" y="516"/>
                      <a:pt x="49" y="585"/>
                      <a:pt x="33" y="607"/>
                    </a:cubicBezTo>
                    <a:cubicBezTo>
                      <a:pt x="0" y="648"/>
                      <a:pt x="23" y="656"/>
                      <a:pt x="11" y="705"/>
                    </a:cubicBezTo>
                    <a:cubicBezTo>
                      <a:pt x="15" y="744"/>
                      <a:pt x="12" y="805"/>
                      <a:pt x="33" y="845"/>
                    </a:cubicBezTo>
                    <a:cubicBezTo>
                      <a:pt x="55" y="890"/>
                      <a:pt x="105" y="953"/>
                      <a:pt x="149" y="986"/>
                    </a:cubicBezTo>
                    <a:cubicBezTo>
                      <a:pt x="169" y="1000"/>
                      <a:pt x="207" y="1017"/>
                      <a:pt x="230" y="1029"/>
                    </a:cubicBezTo>
                    <a:cubicBezTo>
                      <a:pt x="270" y="1052"/>
                      <a:pt x="321" y="1061"/>
                      <a:pt x="368" y="1072"/>
                    </a:cubicBezTo>
                    <a:cubicBezTo>
                      <a:pt x="385" y="1076"/>
                      <a:pt x="401" y="1080"/>
                      <a:pt x="418" y="1084"/>
                    </a:cubicBezTo>
                    <a:cubicBezTo>
                      <a:pt x="433" y="1088"/>
                      <a:pt x="462" y="1096"/>
                      <a:pt x="462" y="1096"/>
                    </a:cubicBezTo>
                    <a:cubicBezTo>
                      <a:pt x="664" y="1091"/>
                      <a:pt x="749" y="1096"/>
                      <a:pt x="913" y="1029"/>
                    </a:cubicBezTo>
                    <a:cubicBezTo>
                      <a:pt x="926" y="1018"/>
                      <a:pt x="945" y="1010"/>
                      <a:pt x="957" y="999"/>
                    </a:cubicBezTo>
                    <a:cubicBezTo>
                      <a:pt x="968" y="988"/>
                      <a:pt x="986" y="962"/>
                      <a:pt x="986" y="962"/>
                    </a:cubicBezTo>
                    <a:cubicBezTo>
                      <a:pt x="1002" y="907"/>
                      <a:pt x="994" y="929"/>
                      <a:pt x="1008" y="894"/>
                    </a:cubicBezTo>
                    <a:cubicBezTo>
                      <a:pt x="1006" y="879"/>
                      <a:pt x="999" y="805"/>
                      <a:pt x="986" y="790"/>
                    </a:cubicBezTo>
                    <a:cubicBezTo>
                      <a:pt x="928" y="725"/>
                      <a:pt x="945" y="713"/>
                      <a:pt x="876" y="655"/>
                    </a:cubicBezTo>
                    <a:cubicBezTo>
                      <a:pt x="828" y="614"/>
                      <a:pt x="804" y="548"/>
                      <a:pt x="746" y="515"/>
                    </a:cubicBezTo>
                    <a:cubicBezTo>
                      <a:pt x="673" y="460"/>
                      <a:pt x="715" y="499"/>
                      <a:pt x="651" y="435"/>
                    </a:cubicBezTo>
                    <a:cubicBezTo>
                      <a:pt x="632" y="416"/>
                      <a:pt x="618" y="401"/>
                      <a:pt x="593" y="386"/>
                    </a:cubicBezTo>
                    <a:cubicBezTo>
                      <a:pt x="535" y="324"/>
                      <a:pt x="550" y="337"/>
                      <a:pt x="513" y="258"/>
                    </a:cubicBezTo>
                    <a:cubicBezTo>
                      <a:pt x="478" y="213"/>
                      <a:pt x="389" y="41"/>
                      <a:pt x="389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lin ang="189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5F8130-4D1D-46EF-B9A3-D184B3D169A1}" type="slidenum">
              <a:rPr lang="en-GB"/>
              <a:pPr/>
              <a:t>7</a:t>
            </a:fld>
            <a:endParaRPr lang="en-GB"/>
          </a:p>
        </p:txBody>
      </p:sp>
      <p:sp>
        <p:nvSpPr>
          <p:cNvPr id="4208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Representing Clouds in </a:t>
            </a:r>
            <a:r>
              <a:rPr lang="en-GB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GCMs</a:t>
            </a:r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What are the problems ?</a:t>
            </a:r>
          </a:p>
        </p:txBody>
      </p:sp>
      <p:graphicFrame>
        <p:nvGraphicFramePr>
          <p:cNvPr id="286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879039"/>
              </p:ext>
            </p:extLst>
          </p:nvPr>
        </p:nvGraphicFramePr>
        <p:xfrm>
          <a:off x="941388" y="5624660"/>
          <a:ext cx="171450" cy="11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0" name="Chart" r:id="rId4" imgW="1466926" imgH="914514" progId="MSGraph.Chart.8">
                  <p:embed followColorScheme="full"/>
                </p:oleObj>
              </mc:Choice>
              <mc:Fallback>
                <p:oleObj name="Chart" r:id="rId4" imgW="1466926" imgH="914514" progId="MSGraph.Chart.8">
                  <p:embed followColorScheme="full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1388" y="5624660"/>
                        <a:ext cx="171450" cy="114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678" name="Group 1029"/>
          <p:cNvGrpSpPr>
            <a:grpSpLocks/>
          </p:cNvGrpSpPr>
          <p:nvPr/>
        </p:nvGrpSpPr>
        <p:grpSpPr bwMode="auto">
          <a:xfrm>
            <a:off x="3213100" y="3154510"/>
            <a:ext cx="2667000" cy="1219200"/>
            <a:chOff x="2064" y="2064"/>
            <a:chExt cx="1680" cy="768"/>
          </a:xfrm>
        </p:grpSpPr>
        <p:sp>
          <p:nvSpPr>
            <p:cNvPr id="28727" name="AutoShape 1030"/>
            <p:cNvSpPr>
              <a:spLocks noChangeArrowheads="1"/>
            </p:cNvSpPr>
            <p:nvPr/>
          </p:nvSpPr>
          <p:spPr bwMode="auto">
            <a:xfrm>
              <a:off x="2064" y="2064"/>
              <a:ext cx="1680" cy="768"/>
            </a:xfrm>
            <a:prstGeom prst="roundRect">
              <a:avLst>
                <a:gd name="adj" fmla="val 16667"/>
              </a:avLst>
            </a:prstGeom>
            <a:solidFill>
              <a:srgbClr val="66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28" name="Text Box 1031"/>
            <p:cNvSpPr txBox="1">
              <a:spLocks noChangeArrowheads="1"/>
            </p:cNvSpPr>
            <p:nvPr/>
          </p:nvSpPr>
          <p:spPr bwMode="auto">
            <a:xfrm>
              <a:off x="2208" y="2189"/>
              <a:ext cx="139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dirty="0">
                  <a:latin typeface="Times New Roman" pitchFamily="18" charset="0"/>
                </a:rPr>
                <a:t>Cloud-radiation interaction</a:t>
              </a:r>
            </a:p>
          </p:txBody>
        </p:sp>
      </p:grpSp>
      <p:grpSp>
        <p:nvGrpSpPr>
          <p:cNvPr id="28679" name="Group 1032"/>
          <p:cNvGrpSpPr>
            <a:grpSpLocks/>
          </p:cNvGrpSpPr>
          <p:nvPr/>
        </p:nvGrpSpPr>
        <p:grpSpPr bwMode="auto">
          <a:xfrm>
            <a:off x="927100" y="6299200"/>
            <a:ext cx="2157413" cy="336550"/>
            <a:chOff x="624" y="3648"/>
            <a:chExt cx="1359" cy="212"/>
          </a:xfrm>
        </p:grpSpPr>
        <p:sp>
          <p:nvSpPr>
            <p:cNvPr id="28725" name="Rectangle 1033"/>
            <p:cNvSpPr>
              <a:spLocks noChangeArrowheads="1"/>
            </p:cNvSpPr>
            <p:nvPr/>
          </p:nvSpPr>
          <p:spPr bwMode="auto">
            <a:xfrm>
              <a:off x="624" y="3696"/>
              <a:ext cx="144" cy="144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26" name="Text Box 1034"/>
            <p:cNvSpPr txBox="1">
              <a:spLocks noChangeArrowheads="1"/>
            </p:cNvSpPr>
            <p:nvPr/>
          </p:nvSpPr>
          <p:spPr bwMode="auto">
            <a:xfrm>
              <a:off x="816" y="3648"/>
              <a:ext cx="116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>
                  <a:latin typeface="Times New Roman" pitchFamily="18" charset="0"/>
                </a:rPr>
                <a:t>Cloud macrophysics</a:t>
              </a:r>
              <a:endParaRPr lang="en-US" sz="2400">
                <a:latin typeface="Times New Roman" pitchFamily="18" charset="0"/>
              </a:endParaRPr>
            </a:p>
          </p:txBody>
        </p:sp>
      </p:grpSp>
      <p:grpSp>
        <p:nvGrpSpPr>
          <p:cNvPr id="28680" name="Group 1035"/>
          <p:cNvGrpSpPr>
            <a:grpSpLocks/>
          </p:cNvGrpSpPr>
          <p:nvPr/>
        </p:nvGrpSpPr>
        <p:grpSpPr bwMode="auto">
          <a:xfrm>
            <a:off x="3517900" y="6299200"/>
            <a:ext cx="2200275" cy="336550"/>
            <a:chOff x="2256" y="3648"/>
            <a:chExt cx="1386" cy="212"/>
          </a:xfrm>
        </p:grpSpPr>
        <p:sp>
          <p:nvSpPr>
            <p:cNvPr id="28723" name="Rectangle 1036"/>
            <p:cNvSpPr>
              <a:spLocks noChangeArrowheads="1"/>
            </p:cNvSpPr>
            <p:nvPr/>
          </p:nvSpPr>
          <p:spPr bwMode="auto">
            <a:xfrm>
              <a:off x="2256" y="3696"/>
              <a:ext cx="144" cy="144"/>
            </a:xfrm>
            <a:prstGeom prst="rect">
              <a:avLst/>
            </a:prstGeom>
            <a:solidFill>
              <a:srgbClr val="FF5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24" name="Text Box 1037"/>
            <p:cNvSpPr txBox="1">
              <a:spLocks noChangeArrowheads="1"/>
            </p:cNvSpPr>
            <p:nvPr/>
          </p:nvSpPr>
          <p:spPr bwMode="auto">
            <a:xfrm>
              <a:off x="2496" y="3648"/>
              <a:ext cx="114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>
                  <a:latin typeface="Times New Roman" pitchFamily="18" charset="0"/>
                </a:rPr>
                <a:t>Cloud microphysics</a:t>
              </a:r>
              <a:endParaRPr lang="en-US" sz="2400">
                <a:latin typeface="Times New Roman" pitchFamily="18" charset="0"/>
              </a:endParaRPr>
            </a:p>
          </p:txBody>
        </p:sp>
      </p:grpSp>
      <p:grpSp>
        <p:nvGrpSpPr>
          <p:cNvPr id="28681" name="Group 1038"/>
          <p:cNvGrpSpPr>
            <a:grpSpLocks/>
          </p:cNvGrpSpPr>
          <p:nvPr/>
        </p:nvGrpSpPr>
        <p:grpSpPr bwMode="auto">
          <a:xfrm>
            <a:off x="6184900" y="6299200"/>
            <a:ext cx="2151063" cy="336550"/>
            <a:chOff x="3936" y="3648"/>
            <a:chExt cx="1355" cy="212"/>
          </a:xfrm>
        </p:grpSpPr>
        <p:sp>
          <p:nvSpPr>
            <p:cNvPr id="28721" name="Rectangle 1039"/>
            <p:cNvSpPr>
              <a:spLocks noChangeArrowheads="1"/>
            </p:cNvSpPr>
            <p:nvPr/>
          </p:nvSpPr>
          <p:spPr bwMode="auto">
            <a:xfrm>
              <a:off x="3936" y="3696"/>
              <a:ext cx="144" cy="144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22" name="Text Box 1040"/>
            <p:cNvSpPr txBox="1">
              <a:spLocks noChangeArrowheads="1"/>
            </p:cNvSpPr>
            <p:nvPr/>
          </p:nvSpPr>
          <p:spPr bwMode="auto">
            <a:xfrm>
              <a:off x="4116" y="3648"/>
              <a:ext cx="117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>
                  <a:latin typeface="Times New Roman" pitchFamily="18" charset="0"/>
                </a:rPr>
                <a:t>“External” influence</a:t>
              </a:r>
              <a:endParaRPr lang="en-US" sz="2400">
                <a:latin typeface="Times New Roman" pitchFamily="18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60400" y="2202010"/>
            <a:ext cx="2628900" cy="1028700"/>
            <a:chOff x="660400" y="2527300"/>
            <a:chExt cx="2628900" cy="1028700"/>
          </a:xfrm>
        </p:grpSpPr>
        <p:grpSp>
          <p:nvGrpSpPr>
            <p:cNvPr id="28682" name="Group 1041"/>
            <p:cNvGrpSpPr>
              <a:grpSpLocks/>
            </p:cNvGrpSpPr>
            <p:nvPr/>
          </p:nvGrpSpPr>
          <p:grpSpPr bwMode="auto">
            <a:xfrm>
              <a:off x="660400" y="2527300"/>
              <a:ext cx="2324100" cy="838200"/>
              <a:chOff x="416" y="1592"/>
              <a:chExt cx="1464" cy="528"/>
            </a:xfrm>
          </p:grpSpPr>
          <p:sp>
            <p:nvSpPr>
              <p:cNvPr id="28719" name="AutoShape 1042"/>
              <p:cNvSpPr>
                <a:spLocks noChangeArrowheads="1"/>
              </p:cNvSpPr>
              <p:nvPr/>
            </p:nvSpPr>
            <p:spPr bwMode="auto">
              <a:xfrm>
                <a:off x="416" y="1592"/>
                <a:ext cx="1464" cy="528"/>
              </a:xfrm>
              <a:prstGeom prst="roundRect">
                <a:avLst>
                  <a:gd name="adj" fmla="val 16667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20" name="Text Box 1043"/>
              <p:cNvSpPr txBox="1">
                <a:spLocks noChangeArrowheads="1"/>
              </p:cNvSpPr>
              <p:nvPr/>
            </p:nvSpPr>
            <p:spPr bwMode="auto">
              <a:xfrm>
                <a:off x="534" y="1597"/>
                <a:ext cx="1250" cy="518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2400" dirty="0">
                    <a:latin typeface="Times New Roman" pitchFamily="18" charset="0"/>
                  </a:rPr>
                  <a:t>Cloud fraction and overlap</a:t>
                </a:r>
              </a:p>
            </p:txBody>
          </p:sp>
        </p:grpSp>
        <p:sp>
          <p:nvSpPr>
            <p:cNvPr id="28683" name="Line 1044"/>
            <p:cNvSpPr>
              <a:spLocks noChangeShapeType="1"/>
            </p:cNvSpPr>
            <p:nvPr/>
          </p:nvSpPr>
          <p:spPr bwMode="auto">
            <a:xfrm>
              <a:off x="2908300" y="3251200"/>
              <a:ext cx="381000" cy="304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8684" name="Group 1045"/>
          <p:cNvGrpSpPr>
            <a:grpSpLocks/>
          </p:cNvGrpSpPr>
          <p:nvPr/>
        </p:nvGrpSpPr>
        <p:grpSpPr bwMode="auto">
          <a:xfrm>
            <a:off x="3403600" y="1782910"/>
            <a:ext cx="2286000" cy="1371600"/>
            <a:chOff x="2184" y="1008"/>
            <a:chExt cx="1440" cy="864"/>
          </a:xfrm>
        </p:grpSpPr>
        <p:grpSp>
          <p:nvGrpSpPr>
            <p:cNvPr id="28715" name="Group 1046"/>
            <p:cNvGrpSpPr>
              <a:grpSpLocks/>
            </p:cNvGrpSpPr>
            <p:nvPr/>
          </p:nvGrpSpPr>
          <p:grpSpPr bwMode="auto">
            <a:xfrm>
              <a:off x="2184" y="1008"/>
              <a:ext cx="1440" cy="528"/>
              <a:chOff x="2184" y="1008"/>
              <a:chExt cx="1440" cy="528"/>
            </a:xfrm>
          </p:grpSpPr>
          <p:sp>
            <p:nvSpPr>
              <p:cNvPr id="28717" name="AutoShape 1047"/>
              <p:cNvSpPr>
                <a:spLocks noChangeArrowheads="1"/>
              </p:cNvSpPr>
              <p:nvPr/>
            </p:nvSpPr>
            <p:spPr bwMode="auto">
              <a:xfrm>
                <a:off x="2184" y="1008"/>
                <a:ext cx="1440" cy="528"/>
              </a:xfrm>
              <a:prstGeom prst="roundRect">
                <a:avLst>
                  <a:gd name="adj" fmla="val 16667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18" name="Text Box 1048"/>
              <p:cNvSpPr txBox="1">
                <a:spLocks noChangeArrowheads="1"/>
              </p:cNvSpPr>
              <p:nvPr/>
            </p:nvSpPr>
            <p:spPr bwMode="auto">
              <a:xfrm>
                <a:off x="2208" y="1013"/>
                <a:ext cx="1391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2400" dirty="0">
                    <a:latin typeface="Times New Roman" pitchFamily="18" charset="0"/>
                  </a:rPr>
                  <a:t>Cloud top and base height</a:t>
                </a:r>
              </a:p>
            </p:txBody>
          </p:sp>
        </p:grpSp>
        <p:sp>
          <p:nvSpPr>
            <p:cNvPr id="28716" name="Line 1049"/>
            <p:cNvSpPr>
              <a:spLocks noChangeShapeType="1"/>
            </p:cNvSpPr>
            <p:nvPr/>
          </p:nvSpPr>
          <p:spPr bwMode="auto">
            <a:xfrm>
              <a:off x="2928" y="1536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8685" name="Group 1050"/>
          <p:cNvGrpSpPr>
            <a:grpSpLocks/>
          </p:cNvGrpSpPr>
          <p:nvPr/>
        </p:nvGrpSpPr>
        <p:grpSpPr bwMode="auto">
          <a:xfrm>
            <a:off x="5803900" y="2202010"/>
            <a:ext cx="2679700" cy="1028700"/>
            <a:chOff x="3696" y="1272"/>
            <a:chExt cx="1688" cy="648"/>
          </a:xfrm>
        </p:grpSpPr>
        <p:grpSp>
          <p:nvGrpSpPr>
            <p:cNvPr id="28711" name="Group 1051"/>
            <p:cNvGrpSpPr>
              <a:grpSpLocks/>
            </p:cNvGrpSpPr>
            <p:nvPr/>
          </p:nvGrpSpPr>
          <p:grpSpPr bwMode="auto">
            <a:xfrm>
              <a:off x="3888" y="1272"/>
              <a:ext cx="1496" cy="528"/>
              <a:chOff x="3888" y="1272"/>
              <a:chExt cx="1496" cy="528"/>
            </a:xfrm>
          </p:grpSpPr>
          <p:sp>
            <p:nvSpPr>
              <p:cNvPr id="28713" name="AutoShape 1052"/>
              <p:cNvSpPr>
                <a:spLocks noChangeArrowheads="1"/>
              </p:cNvSpPr>
              <p:nvPr/>
            </p:nvSpPr>
            <p:spPr bwMode="auto">
              <a:xfrm>
                <a:off x="3916" y="1272"/>
                <a:ext cx="1440" cy="528"/>
              </a:xfrm>
              <a:prstGeom prst="roundRect">
                <a:avLst>
                  <a:gd name="adj" fmla="val 16667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8714" name="Text Box 1053"/>
              <p:cNvSpPr txBox="1">
                <a:spLocks noChangeArrowheads="1"/>
              </p:cNvSpPr>
              <p:nvPr/>
            </p:nvSpPr>
            <p:spPr bwMode="auto">
              <a:xfrm>
                <a:off x="3888" y="1277"/>
                <a:ext cx="1496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/>
                <a:r>
                  <a:rPr lang="en-US" sz="2400" dirty="0">
                    <a:latin typeface="Times New Roman" pitchFamily="18" charset="0"/>
                  </a:rPr>
                  <a:t>Amount of condensate </a:t>
                </a:r>
              </a:p>
            </p:txBody>
          </p:sp>
        </p:grpSp>
        <p:sp>
          <p:nvSpPr>
            <p:cNvPr id="28712" name="Line 1054"/>
            <p:cNvSpPr>
              <a:spLocks noChangeShapeType="1"/>
            </p:cNvSpPr>
            <p:nvPr/>
          </p:nvSpPr>
          <p:spPr bwMode="auto">
            <a:xfrm flipH="1">
              <a:off x="3696" y="1776"/>
              <a:ext cx="24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8686" name="Group 1055"/>
          <p:cNvGrpSpPr>
            <a:grpSpLocks/>
          </p:cNvGrpSpPr>
          <p:nvPr/>
        </p:nvGrpSpPr>
        <p:grpSpPr bwMode="auto">
          <a:xfrm>
            <a:off x="241300" y="3345010"/>
            <a:ext cx="2971800" cy="838200"/>
            <a:chOff x="192" y="1992"/>
            <a:chExt cx="1872" cy="528"/>
          </a:xfrm>
        </p:grpSpPr>
        <p:grpSp>
          <p:nvGrpSpPr>
            <p:cNvPr id="28707" name="Group 1056"/>
            <p:cNvGrpSpPr>
              <a:grpSpLocks/>
            </p:cNvGrpSpPr>
            <p:nvPr/>
          </p:nvGrpSpPr>
          <p:grpSpPr bwMode="auto">
            <a:xfrm>
              <a:off x="192" y="1992"/>
              <a:ext cx="1536" cy="528"/>
              <a:chOff x="192" y="1992"/>
              <a:chExt cx="1536" cy="528"/>
            </a:xfrm>
          </p:grpSpPr>
          <p:sp>
            <p:nvSpPr>
              <p:cNvPr id="28709" name="AutoShape 1057"/>
              <p:cNvSpPr>
                <a:spLocks noChangeArrowheads="1"/>
              </p:cNvSpPr>
              <p:nvPr/>
            </p:nvSpPr>
            <p:spPr bwMode="auto">
              <a:xfrm>
                <a:off x="240" y="1992"/>
                <a:ext cx="1440" cy="528"/>
              </a:xfrm>
              <a:prstGeom prst="roundRect">
                <a:avLst>
                  <a:gd name="adj" fmla="val 16667"/>
                </a:avLst>
              </a:prstGeom>
              <a:solidFill>
                <a:srgbClr val="FF5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10" name="Text Box 1058"/>
              <p:cNvSpPr txBox="1">
                <a:spLocks noChangeArrowheads="1"/>
              </p:cNvSpPr>
              <p:nvPr/>
            </p:nvSpPr>
            <p:spPr bwMode="auto">
              <a:xfrm>
                <a:off x="192" y="1997"/>
                <a:ext cx="1536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2400">
                    <a:latin typeface="Times New Roman" pitchFamily="18" charset="0"/>
                  </a:rPr>
                  <a:t>In-cloud conden-sate distribution</a:t>
                </a:r>
              </a:p>
            </p:txBody>
          </p:sp>
        </p:grpSp>
        <p:sp>
          <p:nvSpPr>
            <p:cNvPr id="28708" name="Line 1059"/>
            <p:cNvSpPr>
              <a:spLocks noChangeShapeType="1"/>
            </p:cNvSpPr>
            <p:nvPr/>
          </p:nvSpPr>
          <p:spPr bwMode="auto">
            <a:xfrm>
              <a:off x="1680" y="2256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8687" name="Group 1060"/>
          <p:cNvGrpSpPr>
            <a:grpSpLocks/>
          </p:cNvGrpSpPr>
          <p:nvPr/>
        </p:nvGrpSpPr>
        <p:grpSpPr bwMode="auto">
          <a:xfrm>
            <a:off x="660400" y="4297510"/>
            <a:ext cx="2628900" cy="1143000"/>
            <a:chOff x="456" y="2592"/>
            <a:chExt cx="1656" cy="720"/>
          </a:xfrm>
        </p:grpSpPr>
        <p:grpSp>
          <p:nvGrpSpPr>
            <p:cNvPr id="28703" name="Group 1061"/>
            <p:cNvGrpSpPr>
              <a:grpSpLocks/>
            </p:cNvGrpSpPr>
            <p:nvPr/>
          </p:nvGrpSpPr>
          <p:grpSpPr bwMode="auto">
            <a:xfrm>
              <a:off x="456" y="2784"/>
              <a:ext cx="1440" cy="528"/>
              <a:chOff x="456" y="2784"/>
              <a:chExt cx="1440" cy="528"/>
            </a:xfrm>
          </p:grpSpPr>
          <p:sp>
            <p:nvSpPr>
              <p:cNvPr id="28705" name="AutoShape 1062"/>
              <p:cNvSpPr>
                <a:spLocks noChangeArrowheads="1"/>
              </p:cNvSpPr>
              <p:nvPr/>
            </p:nvSpPr>
            <p:spPr bwMode="auto">
              <a:xfrm>
                <a:off x="456" y="2784"/>
                <a:ext cx="1440" cy="528"/>
              </a:xfrm>
              <a:prstGeom prst="roundRect">
                <a:avLst>
                  <a:gd name="adj" fmla="val 16667"/>
                </a:avLst>
              </a:prstGeom>
              <a:solidFill>
                <a:srgbClr val="FF5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06" name="Text Box 1063"/>
              <p:cNvSpPr txBox="1">
                <a:spLocks noChangeArrowheads="1"/>
              </p:cNvSpPr>
              <p:nvPr/>
            </p:nvSpPr>
            <p:spPr bwMode="auto">
              <a:xfrm>
                <a:off x="497" y="2789"/>
                <a:ext cx="1359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/>
                <a:r>
                  <a:rPr lang="en-US" sz="2400">
                    <a:latin typeface="Times New Roman" pitchFamily="18" charset="0"/>
                  </a:rPr>
                  <a:t>Phase of condensate</a:t>
                </a:r>
              </a:p>
            </p:txBody>
          </p:sp>
        </p:grpSp>
        <p:sp>
          <p:nvSpPr>
            <p:cNvPr id="28704" name="Line 1064"/>
            <p:cNvSpPr>
              <a:spLocks noChangeShapeType="1"/>
            </p:cNvSpPr>
            <p:nvPr/>
          </p:nvSpPr>
          <p:spPr bwMode="auto">
            <a:xfrm flipV="1">
              <a:off x="1872" y="2592"/>
              <a:ext cx="240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8688" name="Group 1065"/>
          <p:cNvGrpSpPr>
            <a:grpSpLocks/>
          </p:cNvGrpSpPr>
          <p:nvPr/>
        </p:nvGrpSpPr>
        <p:grpSpPr bwMode="auto">
          <a:xfrm>
            <a:off x="3441700" y="4373710"/>
            <a:ext cx="2286000" cy="1524000"/>
            <a:chOff x="2208" y="2640"/>
            <a:chExt cx="1440" cy="960"/>
          </a:xfrm>
        </p:grpSpPr>
        <p:grpSp>
          <p:nvGrpSpPr>
            <p:cNvPr id="28699" name="Group 1066"/>
            <p:cNvGrpSpPr>
              <a:grpSpLocks/>
            </p:cNvGrpSpPr>
            <p:nvPr/>
          </p:nvGrpSpPr>
          <p:grpSpPr bwMode="auto">
            <a:xfrm>
              <a:off x="2208" y="3072"/>
              <a:ext cx="1440" cy="528"/>
              <a:chOff x="2208" y="3072"/>
              <a:chExt cx="1440" cy="528"/>
            </a:xfrm>
          </p:grpSpPr>
          <p:sp>
            <p:nvSpPr>
              <p:cNvPr id="28701" name="AutoShape 1067"/>
              <p:cNvSpPr>
                <a:spLocks noChangeArrowheads="1"/>
              </p:cNvSpPr>
              <p:nvPr/>
            </p:nvSpPr>
            <p:spPr bwMode="auto">
              <a:xfrm>
                <a:off x="2208" y="3072"/>
                <a:ext cx="1440" cy="528"/>
              </a:xfrm>
              <a:prstGeom prst="roundRect">
                <a:avLst>
                  <a:gd name="adj" fmla="val 16667"/>
                </a:avLst>
              </a:prstGeom>
              <a:solidFill>
                <a:srgbClr val="FF5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02" name="Text Box 1068"/>
              <p:cNvSpPr txBox="1">
                <a:spLocks noChangeArrowheads="1"/>
              </p:cNvSpPr>
              <p:nvPr/>
            </p:nvSpPr>
            <p:spPr bwMode="auto">
              <a:xfrm>
                <a:off x="2255" y="3077"/>
                <a:ext cx="1347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2400">
                    <a:latin typeface="Times New Roman" pitchFamily="18" charset="0"/>
                  </a:rPr>
                  <a:t>Cloud particle size</a:t>
                </a:r>
              </a:p>
            </p:txBody>
          </p:sp>
        </p:grpSp>
        <p:sp>
          <p:nvSpPr>
            <p:cNvPr id="28700" name="Line 1069"/>
            <p:cNvSpPr>
              <a:spLocks noChangeShapeType="1"/>
            </p:cNvSpPr>
            <p:nvPr/>
          </p:nvSpPr>
          <p:spPr bwMode="auto">
            <a:xfrm>
              <a:off x="2928" y="2640"/>
              <a:ext cx="0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8689" name="Group 1070"/>
          <p:cNvGrpSpPr>
            <a:grpSpLocks/>
          </p:cNvGrpSpPr>
          <p:nvPr/>
        </p:nvGrpSpPr>
        <p:grpSpPr bwMode="auto">
          <a:xfrm>
            <a:off x="5803900" y="4297510"/>
            <a:ext cx="2635250" cy="1143000"/>
            <a:chOff x="3696" y="2592"/>
            <a:chExt cx="1660" cy="720"/>
          </a:xfrm>
        </p:grpSpPr>
        <p:grpSp>
          <p:nvGrpSpPr>
            <p:cNvPr id="28695" name="Group 1071"/>
            <p:cNvGrpSpPr>
              <a:grpSpLocks/>
            </p:cNvGrpSpPr>
            <p:nvPr/>
          </p:nvGrpSpPr>
          <p:grpSpPr bwMode="auto">
            <a:xfrm>
              <a:off x="3916" y="2784"/>
              <a:ext cx="1440" cy="528"/>
              <a:chOff x="3916" y="2784"/>
              <a:chExt cx="1440" cy="528"/>
            </a:xfrm>
          </p:grpSpPr>
          <p:sp>
            <p:nvSpPr>
              <p:cNvPr id="28697" name="AutoShape 1072"/>
              <p:cNvSpPr>
                <a:spLocks noChangeArrowheads="1"/>
              </p:cNvSpPr>
              <p:nvPr/>
            </p:nvSpPr>
            <p:spPr bwMode="auto">
              <a:xfrm>
                <a:off x="3916" y="2784"/>
                <a:ext cx="1440" cy="528"/>
              </a:xfrm>
              <a:prstGeom prst="roundRect">
                <a:avLst>
                  <a:gd name="adj" fmla="val 16667"/>
                </a:avLst>
              </a:prstGeom>
              <a:solidFill>
                <a:srgbClr val="FF5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8" name="Text Box 1073"/>
              <p:cNvSpPr txBox="1">
                <a:spLocks noChangeArrowheads="1"/>
              </p:cNvSpPr>
              <p:nvPr/>
            </p:nvSpPr>
            <p:spPr bwMode="auto">
              <a:xfrm>
                <a:off x="3952" y="2789"/>
                <a:ext cx="1369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2400" dirty="0">
                    <a:latin typeface="Times New Roman" pitchFamily="18" charset="0"/>
                  </a:rPr>
                  <a:t>Cloud particle shape</a:t>
                </a:r>
              </a:p>
            </p:txBody>
          </p:sp>
        </p:grpSp>
        <p:sp>
          <p:nvSpPr>
            <p:cNvPr id="28696" name="Line 1074"/>
            <p:cNvSpPr>
              <a:spLocks noChangeShapeType="1"/>
            </p:cNvSpPr>
            <p:nvPr/>
          </p:nvSpPr>
          <p:spPr bwMode="auto">
            <a:xfrm>
              <a:off x="3696" y="2592"/>
              <a:ext cx="240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8690" name="Group 1075"/>
          <p:cNvGrpSpPr>
            <a:grpSpLocks/>
          </p:cNvGrpSpPr>
          <p:nvPr/>
        </p:nvGrpSpPr>
        <p:grpSpPr bwMode="auto">
          <a:xfrm>
            <a:off x="5880100" y="3352952"/>
            <a:ext cx="2981325" cy="868363"/>
            <a:chOff x="3744" y="1997"/>
            <a:chExt cx="1878" cy="547"/>
          </a:xfrm>
        </p:grpSpPr>
        <p:sp>
          <p:nvSpPr>
            <p:cNvPr id="28691" name="AutoShape 1076"/>
            <p:cNvSpPr>
              <a:spLocks noChangeArrowheads="1"/>
            </p:cNvSpPr>
            <p:nvPr/>
          </p:nvSpPr>
          <p:spPr bwMode="auto">
            <a:xfrm>
              <a:off x="4176" y="2016"/>
              <a:ext cx="1440" cy="528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8692" name="Group 1077"/>
            <p:cNvGrpSpPr>
              <a:grpSpLocks/>
            </p:cNvGrpSpPr>
            <p:nvPr/>
          </p:nvGrpSpPr>
          <p:grpSpPr bwMode="auto">
            <a:xfrm>
              <a:off x="3744" y="1997"/>
              <a:ext cx="1878" cy="518"/>
              <a:chOff x="3744" y="1997"/>
              <a:chExt cx="1878" cy="518"/>
            </a:xfrm>
          </p:grpSpPr>
          <p:sp>
            <p:nvSpPr>
              <p:cNvPr id="28693" name="Text Box 1078"/>
              <p:cNvSpPr txBox="1">
                <a:spLocks noChangeArrowheads="1"/>
              </p:cNvSpPr>
              <p:nvPr/>
            </p:nvSpPr>
            <p:spPr bwMode="auto">
              <a:xfrm>
                <a:off x="4128" y="1997"/>
                <a:ext cx="1494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2400" dirty="0">
                    <a:latin typeface="Times New Roman" pitchFamily="18" charset="0"/>
                  </a:rPr>
                  <a:t>Cloud environment</a:t>
                </a:r>
              </a:p>
            </p:txBody>
          </p:sp>
          <p:sp>
            <p:nvSpPr>
              <p:cNvPr id="28694" name="Line 1079"/>
              <p:cNvSpPr>
                <a:spLocks noChangeShapeType="1"/>
              </p:cNvSpPr>
              <p:nvPr/>
            </p:nvSpPr>
            <p:spPr bwMode="auto">
              <a:xfrm>
                <a:off x="3744" y="2256"/>
                <a:ext cx="43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294281" y="1270143"/>
            <a:ext cx="7480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</a:t>
            </a:r>
            <a:r>
              <a:rPr lang="en-US" dirty="0"/>
              <a:t>:</a:t>
            </a:r>
            <a:r>
              <a:rPr lang="en-US" dirty="0" smtClean="0"/>
              <a:t> cloud-radiation interaction – many uncertainties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6480DB4-16F7-432A-AE7D-220A9D070826}" type="slidenum">
              <a:rPr lang="en-GB"/>
              <a:pPr/>
              <a:t>8</a:t>
            </a:fld>
            <a:endParaRPr lang="en-GB"/>
          </a:p>
        </p:txBody>
      </p:sp>
      <p:sp>
        <p:nvSpPr>
          <p:cNvPr id="493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Cloud Parametrization Issues: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2165350"/>
            <a:ext cx="8039100" cy="4419600"/>
          </a:xfrm>
          <a:ln>
            <a:noFill/>
          </a:ln>
        </p:spPr>
        <p:txBody>
          <a:bodyPr/>
          <a:lstStyle/>
          <a:p>
            <a:r>
              <a:rPr lang="en-US" sz="3600" smtClean="0">
                <a:latin typeface="Arial" charset="0"/>
              </a:rPr>
              <a:t>Microphysical processes</a:t>
            </a:r>
          </a:p>
          <a:p>
            <a:endParaRPr lang="en-US" sz="3600" smtClean="0">
              <a:latin typeface="Arial" charset="0"/>
            </a:endParaRPr>
          </a:p>
          <a:p>
            <a:r>
              <a:rPr lang="en-US" sz="3600" smtClean="0">
                <a:latin typeface="Arial" charset="0"/>
              </a:rPr>
              <a:t>Macro-physical </a:t>
            </a:r>
          </a:p>
          <a:p>
            <a:pPr lvl="1"/>
            <a:r>
              <a:rPr lang="en-US" sz="2800" smtClean="0">
                <a:latin typeface="Arial" charset="0"/>
              </a:rPr>
              <a:t>subgrid heterogeneity</a:t>
            </a:r>
          </a:p>
          <a:p>
            <a:endParaRPr lang="en-US" sz="3600" smtClean="0">
              <a:latin typeface="Arial" charset="0"/>
            </a:endParaRPr>
          </a:p>
          <a:p>
            <a:r>
              <a:rPr lang="en-US" sz="3600" smtClean="0">
                <a:latin typeface="Arial" charset="0"/>
              </a:rPr>
              <a:t>Numerical issues</a:t>
            </a:r>
          </a:p>
        </p:txBody>
      </p:sp>
      <p:grpSp>
        <p:nvGrpSpPr>
          <p:cNvPr id="30726" name="Group 13"/>
          <p:cNvGrpSpPr>
            <a:grpSpLocks/>
          </p:cNvGrpSpPr>
          <p:nvPr/>
        </p:nvGrpSpPr>
        <p:grpSpPr bwMode="auto">
          <a:xfrm>
            <a:off x="4937125" y="3254375"/>
            <a:ext cx="3232150" cy="1757363"/>
            <a:chOff x="576" y="3065"/>
            <a:chExt cx="2036" cy="1107"/>
          </a:xfrm>
        </p:grpSpPr>
        <p:pic>
          <p:nvPicPr>
            <p:cNvPr id="30729" name="Picture 5" descr="mixed_cu_photo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6" y="3065"/>
              <a:ext cx="2036" cy="1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30" name="AutoShape 7"/>
            <p:cNvSpPr>
              <a:spLocks noChangeArrowheads="1"/>
            </p:cNvSpPr>
            <p:nvPr/>
          </p:nvSpPr>
          <p:spPr bwMode="auto">
            <a:xfrm rot="205573">
              <a:off x="652" y="3527"/>
              <a:ext cx="1789" cy="386"/>
            </a:xfrm>
            <a:prstGeom prst="parallelogram">
              <a:avLst>
                <a:gd name="adj" fmla="val 115868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1" name="Line 8"/>
            <p:cNvSpPr>
              <a:spLocks noChangeShapeType="1"/>
            </p:cNvSpPr>
            <p:nvPr/>
          </p:nvSpPr>
          <p:spPr bwMode="auto">
            <a:xfrm>
              <a:off x="652" y="3866"/>
              <a:ext cx="0" cy="11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2" name="Line 9"/>
            <p:cNvSpPr>
              <a:spLocks noChangeShapeType="1"/>
            </p:cNvSpPr>
            <p:nvPr/>
          </p:nvSpPr>
          <p:spPr bwMode="auto">
            <a:xfrm>
              <a:off x="1984" y="3932"/>
              <a:ext cx="0" cy="11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3" name="Line 10"/>
            <p:cNvSpPr>
              <a:spLocks noChangeShapeType="1"/>
            </p:cNvSpPr>
            <p:nvPr/>
          </p:nvSpPr>
          <p:spPr bwMode="auto">
            <a:xfrm>
              <a:off x="2460" y="3585"/>
              <a:ext cx="0" cy="11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4" name="Line 11"/>
            <p:cNvSpPr>
              <a:spLocks noChangeShapeType="1"/>
            </p:cNvSpPr>
            <p:nvPr/>
          </p:nvSpPr>
          <p:spPr bwMode="auto">
            <a:xfrm>
              <a:off x="652" y="3970"/>
              <a:ext cx="1332" cy="7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5" name="Line 12"/>
            <p:cNvSpPr>
              <a:spLocks noChangeShapeType="1"/>
            </p:cNvSpPr>
            <p:nvPr/>
          </p:nvSpPr>
          <p:spPr bwMode="auto">
            <a:xfrm flipV="1">
              <a:off x="1984" y="3681"/>
              <a:ext cx="476" cy="36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30727" name="Picture 14" descr="123101-a004c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38" y="2014538"/>
            <a:ext cx="1220787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22" name="Object 2"/>
          <p:cNvGraphicFramePr>
            <a:graphicFrameLocks noGrp="1" noChangeAspect="1"/>
          </p:cNvGraphicFramePr>
          <p:nvPr>
            <p:ph sz="half" idx="2"/>
          </p:nvPr>
        </p:nvGraphicFramePr>
        <p:xfrm>
          <a:off x="5503863" y="5291138"/>
          <a:ext cx="2670175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4" name="Equation" r:id="rId6" imgW="1688760" imgH="393480" progId="Equation.3">
                  <p:embed/>
                </p:oleObj>
              </mc:Choice>
              <mc:Fallback>
                <p:oleObj name="Equation" r:id="rId6" imgW="168876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3863" y="5291138"/>
                        <a:ext cx="2670175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8" name="Rectangle 17"/>
          <p:cNvSpPr>
            <a:spLocks noChangeArrowheads="1"/>
          </p:cNvSpPr>
          <p:nvPr/>
        </p:nvSpPr>
        <p:spPr bwMode="auto">
          <a:xfrm>
            <a:off x="5435600" y="5280025"/>
            <a:ext cx="2786063" cy="6746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Microphysics Parametrization Issues:</a:t>
            </a:r>
            <a:b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Which quantities to represent ?</a:t>
            </a:r>
          </a:p>
        </p:txBody>
      </p:sp>
      <p:sp>
        <p:nvSpPr>
          <p:cNvPr id="32771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866900"/>
            <a:ext cx="4229100" cy="4419600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Water </a:t>
            </a:r>
            <a:r>
              <a:rPr lang="en-US" dirty="0" err="1" smtClean="0">
                <a:solidFill>
                  <a:srgbClr val="7030A0"/>
                </a:solidFill>
              </a:rPr>
              <a:t>vapour</a:t>
            </a:r>
            <a:endParaRPr lang="en-US" dirty="0" smtClean="0">
              <a:solidFill>
                <a:srgbClr val="7030A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Cloud water droplets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Rain drops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Pristine ice crystals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Aggregate snow flakes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Graupel</a:t>
            </a:r>
            <a:r>
              <a:rPr lang="en-US" dirty="0" smtClean="0">
                <a:solidFill>
                  <a:srgbClr val="0000FF"/>
                </a:solidFill>
              </a:rPr>
              <a:t> pellets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Hailstones</a:t>
            </a:r>
          </a:p>
        </p:txBody>
      </p:sp>
      <p:sp>
        <p:nvSpPr>
          <p:cNvPr id="3277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E9B0CB-890D-47E2-A212-A9B4CD899A41}" type="slidenum">
              <a:rPr lang="en-GB"/>
              <a:pPr/>
              <a:t>9</a:t>
            </a:fld>
            <a:endParaRPr lang="en-GB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65113" y="5295900"/>
            <a:ext cx="8878887" cy="1143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•"/>
            </a:pPr>
            <a:r>
              <a:rPr lang="en-US" sz="2000" dirty="0">
                <a:latin typeface="Helvetica" pitchFamily="34" charset="0"/>
              </a:rPr>
              <a:t>Note for ice phase particles: </a:t>
            </a:r>
            <a:endParaRPr lang="en-US" sz="2000" dirty="0" smtClean="0">
              <a:latin typeface="Helvetica" pitchFamily="34" charset="0"/>
            </a:endParaRP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Tx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Helvetica" pitchFamily="34" charset="0"/>
              </a:rPr>
              <a:t>Additional </a:t>
            </a:r>
            <a:r>
              <a:rPr lang="en-US" sz="2000" dirty="0">
                <a:solidFill>
                  <a:srgbClr val="0000FF"/>
                </a:solidFill>
                <a:latin typeface="Helvetica" pitchFamily="34" charset="0"/>
              </a:rPr>
              <a:t>latent heat.  </a:t>
            </a:r>
            <a:endParaRPr lang="en-US" sz="2000" dirty="0" smtClean="0">
              <a:solidFill>
                <a:srgbClr val="0000FF"/>
              </a:solidFill>
              <a:latin typeface="Helvetica" pitchFamily="34" charset="0"/>
            </a:endParaRP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Tx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Helvetica" pitchFamily="34" charset="0"/>
              </a:rPr>
              <a:t>Terminal </a:t>
            </a:r>
            <a:r>
              <a:rPr lang="en-US" sz="2000" dirty="0">
                <a:solidFill>
                  <a:srgbClr val="0000FF"/>
                </a:solidFill>
                <a:latin typeface="Helvetica" pitchFamily="34" charset="0"/>
              </a:rPr>
              <a:t>fall speed of ice hydrometeors significantly </a:t>
            </a:r>
            <a:r>
              <a:rPr lang="en-US" sz="2000" dirty="0" smtClean="0">
                <a:solidFill>
                  <a:srgbClr val="0000FF"/>
                </a:solidFill>
                <a:latin typeface="Helvetica" pitchFamily="34" charset="0"/>
              </a:rPr>
              <a:t>less.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Tx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Helvetica" pitchFamily="34" charset="0"/>
              </a:rPr>
              <a:t>Optical </a:t>
            </a:r>
            <a:r>
              <a:rPr lang="en-US" sz="2000" dirty="0">
                <a:solidFill>
                  <a:srgbClr val="0000FF"/>
                </a:solidFill>
                <a:latin typeface="Helvetica" pitchFamily="34" charset="0"/>
              </a:rPr>
              <a:t>properties are different (important for radiation).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GB" sz="2000" dirty="0">
              <a:latin typeface="Helvetic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GB" sz="2000" dirty="0">
              <a:latin typeface="Helvetica" pitchFamily="34" charset="0"/>
            </a:endParaRPr>
          </a:p>
        </p:txBody>
      </p:sp>
      <p:pic>
        <p:nvPicPr>
          <p:cNvPr id="32774" name="Picture 6" descr="microparam_schematic_comple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338262"/>
            <a:ext cx="4251652" cy="452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cmwf_2000">
  <a:themeElements>
    <a:clrScheme name="ecmwf_200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cmwf_2000">
      <a:majorFont>
        <a:latin typeface="Eras Bd BT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cmwf_200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mwf_200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mwf_2000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mwf_2000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mwf_2000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mwf_2000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mwf_2000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29012</TotalTime>
  <Words>2334</Words>
  <Application>Microsoft Office PowerPoint</Application>
  <PresentationFormat>On-screen Show (4:3)</PresentationFormat>
  <Paragraphs>563</Paragraphs>
  <Slides>40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40</vt:i4>
      </vt:variant>
    </vt:vector>
  </HeadingPairs>
  <TitlesOfParts>
    <vt:vector size="53" baseType="lpstr">
      <vt:lpstr>ＭＳ Ｐゴシック</vt:lpstr>
      <vt:lpstr>Arial</vt:lpstr>
      <vt:lpstr>Elephant</vt:lpstr>
      <vt:lpstr>Eras Bd BT</vt:lpstr>
      <vt:lpstr>Helvetica</vt:lpstr>
      <vt:lpstr>Symbol</vt:lpstr>
      <vt:lpstr>Times</vt:lpstr>
      <vt:lpstr>Times New Roman</vt:lpstr>
      <vt:lpstr>Wingdings</vt:lpstr>
      <vt:lpstr>ecmwf_2000</vt:lpstr>
      <vt:lpstr>Chart</vt:lpstr>
      <vt:lpstr>Equation</vt:lpstr>
      <vt:lpstr>MathType 6.0 Equation</vt:lpstr>
      <vt:lpstr>PowerPoint Presentation</vt:lpstr>
      <vt:lpstr>PowerPoint Presentation</vt:lpstr>
      <vt:lpstr>Cloud Lectures - Outline</vt:lpstr>
      <vt:lpstr>1. Overview of Cloud Parametrization Issues</vt:lpstr>
      <vt:lpstr>PowerPoint Presentation</vt:lpstr>
      <vt:lpstr>Representing Clouds in GCMs What are the problems ? </vt:lpstr>
      <vt:lpstr>Representing Clouds in GCMs What are the problems ?</vt:lpstr>
      <vt:lpstr>Cloud Parametrization Issues:</vt:lpstr>
      <vt:lpstr>Microphysics Parametrization Issues: Which quantities to represent ?</vt:lpstr>
      <vt:lpstr>Microphysics Parametrization Issues: Complexity ?</vt:lpstr>
      <vt:lpstr>Cloud Parametrization Issues: Diagnostic or prognostic variables ?</vt:lpstr>
      <vt:lpstr>Microphysics Parametrization: Simple schemes  (…in many GCMs not that long ago, still some now, and in many convection parametrizations!)</vt:lpstr>
      <vt:lpstr>Microphysics Parametrization: The “category” view  Single moment schemes</vt:lpstr>
      <vt:lpstr>Microphysics Parametrization: The “category” view Double moment schemes</vt:lpstr>
      <vt:lpstr>Microphysics Parametrization: The “category” view Double moment schemes – multiple ice categories</vt:lpstr>
      <vt:lpstr>Microphysics Parametrization: The “category” view  Double moment + ice particle properties</vt:lpstr>
      <vt:lpstr>Microphysics Parametrization: The “category” view What is important?</vt:lpstr>
      <vt:lpstr>Microphysics Parametrization: The hydrological perspective</vt:lpstr>
      <vt:lpstr>Microphysics Parametrization: The radiative perspective</vt:lpstr>
      <vt:lpstr>Microphysics Parametrization: The “diabatic process” perspective</vt:lpstr>
      <vt:lpstr>PowerPoint Presentation</vt:lpstr>
      <vt:lpstr>Moist process parametrizations: The box view: A problem of microphysics-turbulence interactions</vt:lpstr>
      <vt:lpstr>Moist process parametrizations: The integrated view</vt:lpstr>
      <vt:lpstr>2. Warm-phase  Microphysical Processes</vt:lpstr>
      <vt:lpstr>Cloud microphysical processes</vt:lpstr>
      <vt:lpstr>Droplet Classification</vt:lpstr>
      <vt:lpstr>Nucleation of cloud droplets: Important effects for particle activation</vt:lpstr>
      <vt:lpstr>Nucleation of cloud droplets: Homogeneous Nucleation</vt:lpstr>
      <vt:lpstr>Nucleation of cloud droplets: Heterogeneous Nucleation</vt:lpstr>
      <vt:lpstr>Nucleation of cloud droplets: Important effects for particle activation</vt:lpstr>
      <vt:lpstr>Nucleation of cloud droplets: Heterogeneous Nucleation</vt:lpstr>
      <vt:lpstr>Diffusional growth of cloud water droplets</vt:lpstr>
      <vt:lpstr>Collection processes Collision-coalescence of water drops</vt:lpstr>
      <vt:lpstr>Parametrizing nucleation and water droplet diffusional growth</vt:lpstr>
      <vt:lpstr>Parametrizing collection processes “Autoconversion” of cloud drops to raindrops</vt:lpstr>
      <vt:lpstr>PowerPoint Presentation</vt:lpstr>
      <vt:lpstr>Parametrizing evaporation - cloud and precipitation</vt:lpstr>
      <vt:lpstr>Schematic of Warm Rain Processes</vt:lpstr>
      <vt:lpstr>Summary</vt:lpstr>
      <vt:lpstr>References</vt:lpstr>
    </vt:vector>
  </TitlesOfParts>
  <Company>E.C.M.W.F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Numerical Weather Prediction  Parametrization of diabatic processes  Moist Processes</dc:title>
  <dc:creator>E.C.M.W.F</dc:creator>
  <cp:lastModifiedBy>Richard Forbes</cp:lastModifiedBy>
  <cp:revision>412</cp:revision>
  <cp:lastPrinted>2016-05-16T08:18:21Z</cp:lastPrinted>
  <dcterms:created xsi:type="dcterms:W3CDTF">2009-05-09T20:44:56Z</dcterms:created>
  <dcterms:modified xsi:type="dcterms:W3CDTF">2016-05-16T08:18:35Z</dcterms:modified>
</cp:coreProperties>
</file>