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30"/>
  </p:notesMasterIdLst>
  <p:handoutMasterIdLst>
    <p:handoutMasterId r:id="rId31"/>
  </p:handoutMasterIdLst>
  <p:sldIdLst>
    <p:sldId id="256" r:id="rId2"/>
    <p:sldId id="333" r:id="rId3"/>
    <p:sldId id="283" r:id="rId4"/>
    <p:sldId id="316" r:id="rId5"/>
    <p:sldId id="325" r:id="rId6"/>
    <p:sldId id="284" r:id="rId7"/>
    <p:sldId id="326" r:id="rId8"/>
    <p:sldId id="285" r:id="rId9"/>
    <p:sldId id="286" r:id="rId10"/>
    <p:sldId id="288" r:id="rId11"/>
    <p:sldId id="289" r:id="rId12"/>
    <p:sldId id="335" r:id="rId13"/>
    <p:sldId id="304" r:id="rId14"/>
    <p:sldId id="303" r:id="rId15"/>
    <p:sldId id="314" r:id="rId16"/>
    <p:sldId id="307" r:id="rId17"/>
    <p:sldId id="311" r:id="rId18"/>
    <p:sldId id="312" r:id="rId19"/>
    <p:sldId id="315" r:id="rId20"/>
    <p:sldId id="308" r:id="rId21"/>
    <p:sldId id="309" r:id="rId22"/>
    <p:sldId id="329" r:id="rId23"/>
    <p:sldId id="336" r:id="rId24"/>
    <p:sldId id="334" r:id="rId25"/>
    <p:sldId id="320" r:id="rId26"/>
    <p:sldId id="322" r:id="rId27"/>
    <p:sldId id="324" r:id="rId28"/>
    <p:sldId id="332" r:id="rId29"/>
  </p:sldIdLst>
  <p:sldSz cx="9144000" cy="6858000" type="screen4x3"/>
  <p:notesSz cx="6718300" cy="985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FFFFFF"/>
    <a:srgbClr val="FFFFCC"/>
    <a:srgbClr val="FF6600"/>
    <a:srgbClr val="FF33CC"/>
    <a:srgbClr val="FFCCFF"/>
    <a:srgbClr val="99CCFF"/>
    <a:srgbClr val="66FF66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06" autoAdjust="0"/>
    <p:restoredTop sz="86416" autoAdjust="0"/>
  </p:normalViewPr>
  <p:slideViewPr>
    <p:cSldViewPr snapToGrid="0" snapToObjects="1">
      <p:cViewPr varScale="1">
        <p:scale>
          <a:sx n="84" d="100"/>
          <a:sy n="84" d="100"/>
        </p:scale>
        <p:origin x="120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110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4" Type="http://schemas.openxmlformats.org/officeDocument/2006/relationships/image" Target="../media/image5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4" Type="http://schemas.openxmlformats.org/officeDocument/2006/relationships/image" Target="../media/image5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7" Type="http://schemas.openxmlformats.org/officeDocument/2006/relationships/image" Target="../media/image70.wmf"/><Relationship Id="rId2" Type="http://schemas.openxmlformats.org/officeDocument/2006/relationships/image" Target="../media/image65.wmf"/><Relationship Id="rId1" Type="http://schemas.openxmlformats.org/officeDocument/2006/relationships/image" Target="../media/image2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image" Target="../media/image73.wmf"/><Relationship Id="rId7" Type="http://schemas.openxmlformats.org/officeDocument/2006/relationships/image" Target="../media/image76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2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5.wmf"/><Relationship Id="rId7" Type="http://schemas.openxmlformats.org/officeDocument/2006/relationships/image" Target="../media/image18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0519" cy="49244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6186" y="0"/>
            <a:ext cx="2910519" cy="49244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 smtClean="0"/>
            </a:lvl1pPr>
          </a:lstStyle>
          <a:p>
            <a:pPr>
              <a:defRPr/>
            </a:pPr>
            <a:fld id="{90209A50-820D-4FE0-888E-0547A2C4C17E}" type="datetimeFigureOut">
              <a:rPr lang="en-US"/>
              <a:pPr>
                <a:defRPr/>
              </a:pPr>
              <a:t>4/11/2016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165"/>
            <a:ext cx="2910519" cy="492442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6186" y="9361165"/>
            <a:ext cx="2910519" cy="492442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54BD771-3648-4FF1-BA79-F25C816CB2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095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0519" cy="492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1" tIns="45930" rIns="91861" bIns="4593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7782" y="0"/>
            <a:ext cx="2910518" cy="492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1" tIns="45930" rIns="91861" bIns="4593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5668" y="4680583"/>
            <a:ext cx="4926966" cy="443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1" tIns="45930" rIns="91861" bIns="459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2760"/>
            <a:ext cx="2910519" cy="492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1" tIns="45930" rIns="91861" bIns="4593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7782" y="9362760"/>
            <a:ext cx="2910518" cy="492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61" tIns="45930" rIns="91861" bIns="4593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94484C3-70B9-43DF-AF5F-284CC5147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5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484C3-70B9-43DF-AF5F-284CC514754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465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484C3-70B9-43DF-AF5F-284CC514754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67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484C3-70B9-43DF-AF5F-284CC514754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923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484C3-70B9-43DF-AF5F-284CC514754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64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484C3-70B9-43DF-AF5F-284CC514754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314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484C3-70B9-43DF-AF5F-284CC514754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26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 omega x r = (2 omega </a:t>
            </a:r>
            <a:r>
              <a:rPr lang="en-GB" dirty="0" err="1" smtClean="0"/>
              <a:t>cos</a:t>
            </a:r>
            <a:r>
              <a:rPr lang="en-GB" dirty="0" smtClean="0"/>
              <a:t>(theta),0)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484C3-70B9-43DF-AF5F-284CC514754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2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1788" y="304800"/>
            <a:ext cx="21097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425" y="304800"/>
            <a:ext cx="6176963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425" y="1066800"/>
            <a:ext cx="4143375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43375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2425" y="304800"/>
            <a:ext cx="843915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1066800"/>
            <a:ext cx="8439150" cy="502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6948488" y="6203950"/>
            <a:ext cx="1433512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en-GB">
                <a:solidFill>
                  <a:srgbClr val="114FFB"/>
                </a:solidFill>
                <a:latin typeface="Arial Black" pitchFamily="34" charset="0"/>
              </a:rPr>
              <a:t>ECMWF</a:t>
            </a:r>
          </a:p>
        </p:txBody>
      </p:sp>
      <p:sp>
        <p:nvSpPr>
          <p:cNvPr id="48133" name="AutoShape 5"/>
          <p:cNvSpPr>
            <a:spLocks noChangeArrowheads="1"/>
          </p:cNvSpPr>
          <p:nvPr/>
        </p:nvSpPr>
        <p:spPr bwMode="auto">
          <a:xfrm>
            <a:off x="301625" y="6348413"/>
            <a:ext cx="6604000" cy="228600"/>
          </a:xfrm>
          <a:prstGeom prst="parallelogram">
            <a:avLst>
              <a:gd name="adj" fmla="val 56039"/>
            </a:avLst>
          </a:prstGeom>
          <a:solidFill>
            <a:srgbClr val="618FF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820738" y="6327775"/>
            <a:ext cx="4509247" cy="27443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en-GB" sz="1200" b="1" dirty="0" smtClean="0">
                <a:solidFill>
                  <a:srgbClr val="FFFFFF"/>
                </a:solidFill>
                <a:latin typeface="Arial" charset="0"/>
              </a:rPr>
              <a:t>Semi-</a:t>
            </a:r>
            <a:r>
              <a:rPr lang="en-GB" sz="1200" b="1" dirty="0" err="1" smtClean="0">
                <a:solidFill>
                  <a:srgbClr val="FFFFFF"/>
                </a:solidFill>
                <a:latin typeface="Arial" charset="0"/>
              </a:rPr>
              <a:t>Lagrangian</a:t>
            </a:r>
            <a:r>
              <a:rPr lang="en-GB" sz="1200" b="1" baseline="0" dirty="0" smtClean="0">
                <a:solidFill>
                  <a:srgbClr val="FFFFFF"/>
                </a:solidFill>
                <a:latin typeface="Arial" charset="0"/>
              </a:rPr>
              <a:t> semi-implicit technique in IFS</a:t>
            </a:r>
            <a:r>
              <a:rPr lang="en-GB" sz="1200" b="1" dirty="0" smtClean="0">
                <a:solidFill>
                  <a:srgbClr val="FFFFFF"/>
                </a:solidFill>
                <a:latin typeface="Arial" charset="0"/>
              </a:rPr>
              <a:t>    </a:t>
            </a:r>
            <a:r>
              <a:rPr lang="en-GB" sz="1200" b="1" dirty="0">
                <a:solidFill>
                  <a:srgbClr val="FFFFFF"/>
                </a:solidFill>
                <a:latin typeface="Arial" charset="0"/>
              </a:rPr>
              <a:t>Slide </a:t>
            </a:r>
            <a:fld id="{8CB23CFB-5457-45D0-93C5-4B53224502D9}" type="slidenum">
              <a:rPr lang="en-GB" sz="1200" b="1">
                <a:solidFill>
                  <a:srgbClr val="FFFFFF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lang="en-GB" sz="1200" b="1" dirty="0">
                <a:solidFill>
                  <a:srgbClr val="FFFFFF"/>
                </a:solidFill>
                <a:latin typeface="Arial" charset="0"/>
              </a:rPr>
              <a:t> </a:t>
            </a:r>
          </a:p>
        </p:txBody>
      </p:sp>
      <p:pic>
        <p:nvPicPr>
          <p:cNvPr id="13319" name="Picture 7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75650" y="6257925"/>
            <a:ext cx="534988" cy="409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+mj-lt"/>
          <a:ea typeface="+mj-ea"/>
          <a:cs typeface="+mj-cs"/>
        </a:defRPr>
      </a:lvl1pPr>
      <a:lvl2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2pPr>
      <a:lvl3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3pPr>
      <a:lvl4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4pPr>
      <a:lvl5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5pPr>
      <a:lvl6pPr marL="457200" algn="l" defTabSz="762000" rtl="0" fontAlgn="base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6pPr>
      <a:lvl7pPr marL="914400" algn="l" defTabSz="762000" rtl="0" fontAlgn="base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7pPr>
      <a:lvl8pPr marL="1371600" algn="l" defTabSz="762000" rtl="0" fontAlgn="base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8pPr>
      <a:lvl9pPr marL="1828800" algn="l" defTabSz="762000" rtl="0" fontAlgn="base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9pPr>
    </p:titleStyle>
    <p:bodyStyle>
      <a:lvl1pPr marL="290513" indent="-290513" algn="l" defTabSz="762000" rtl="0" eaLnBrk="0" fontAlgn="base" hangingPunct="0">
        <a:lnSpc>
          <a:spcPts val="30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t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0" fontAlgn="base" hangingPunct="0">
        <a:lnSpc>
          <a:spcPts val="3000"/>
        </a:lnSpc>
        <a:spcBef>
          <a:spcPct val="0"/>
        </a:spcBef>
        <a:spcAft>
          <a:spcPts val="1000"/>
        </a:spcAft>
        <a:buClr>
          <a:schemeClr val="tx1"/>
        </a:buClr>
        <a:buSzPct val="100000"/>
        <a:buFont typeface="Wingdings" pitchFamily="2" charset="2"/>
        <a:buChar char="t"/>
        <a:defRPr sz="2200" b="1">
          <a:solidFill>
            <a:srgbClr val="114FFB"/>
          </a:solidFill>
          <a:latin typeface="+mn-lt"/>
        </a:defRPr>
      </a:lvl2pPr>
      <a:lvl3pPr marL="1300163" indent="-3429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è"/>
        <a:defRPr sz="2200">
          <a:solidFill>
            <a:srgbClr val="114FFB"/>
          </a:solidFill>
          <a:latin typeface="+mn-lt"/>
        </a:defRPr>
      </a:lvl3pPr>
      <a:lvl4pPr marL="17192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oleObject" Target="../embeddings/oleObject42.bin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12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41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40.bin"/><Relationship Id="rId14" Type="http://schemas.openxmlformats.org/officeDocument/2006/relationships/image" Target="../media/image4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44.bin"/><Relationship Id="rId4" Type="http://schemas.openxmlformats.org/officeDocument/2006/relationships/image" Target="../media/image4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5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51.wmf"/><Relationship Id="rId4" Type="http://schemas.openxmlformats.org/officeDocument/2006/relationships/oleObject" Target="../embeddings/oleObject47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55.wmf"/><Relationship Id="rId5" Type="http://schemas.openxmlformats.org/officeDocument/2006/relationships/image" Target="../media/image52.wmf"/><Relationship Id="rId10" Type="http://schemas.openxmlformats.org/officeDocument/2006/relationships/oleObject" Target="../embeddings/oleObject51.bin"/><Relationship Id="rId4" Type="http://schemas.openxmlformats.org/officeDocument/2006/relationships/oleObject" Target="../embeddings/oleObject48.bin"/><Relationship Id="rId9" Type="http://schemas.openxmlformats.org/officeDocument/2006/relationships/image" Target="../media/image5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59.wmf"/><Relationship Id="rId4" Type="http://schemas.openxmlformats.org/officeDocument/2006/relationships/image" Target="../media/image56.wmf"/><Relationship Id="rId9" Type="http://schemas.openxmlformats.org/officeDocument/2006/relationships/oleObject" Target="../embeddings/oleObject5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oleObject" Target="../embeddings/oleObject60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61.wmf"/><Relationship Id="rId12" Type="http://schemas.openxmlformats.org/officeDocument/2006/relationships/image" Target="../media/image6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7.bin"/><Relationship Id="rId11" Type="http://schemas.openxmlformats.org/officeDocument/2006/relationships/oleObject" Target="../embeddings/oleObject59.bin"/><Relationship Id="rId5" Type="http://schemas.openxmlformats.org/officeDocument/2006/relationships/image" Target="../media/image60.wmf"/><Relationship Id="rId10" Type="http://schemas.openxmlformats.org/officeDocument/2006/relationships/image" Target="../media/image62.wmf"/><Relationship Id="rId4" Type="http://schemas.openxmlformats.org/officeDocument/2006/relationships/oleObject" Target="../embeddings/oleObject56.bin"/><Relationship Id="rId9" Type="http://schemas.openxmlformats.org/officeDocument/2006/relationships/oleObject" Target="../embeddings/oleObject58.bin"/><Relationship Id="rId14" Type="http://schemas.openxmlformats.org/officeDocument/2006/relationships/image" Target="../media/image64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13" Type="http://schemas.openxmlformats.org/officeDocument/2006/relationships/oleObject" Target="../embeddings/oleObject68.bin"/><Relationship Id="rId18" Type="http://schemas.openxmlformats.org/officeDocument/2006/relationships/oleObject" Target="../embeddings/oleObject70.bin"/><Relationship Id="rId3" Type="http://schemas.openxmlformats.org/officeDocument/2006/relationships/oleObject" Target="../embeddings/oleObject61.bin"/><Relationship Id="rId21" Type="http://schemas.openxmlformats.org/officeDocument/2006/relationships/image" Target="../media/image70.wmf"/><Relationship Id="rId7" Type="http://schemas.openxmlformats.org/officeDocument/2006/relationships/oleObject" Target="../embeddings/oleObject64.bin"/><Relationship Id="rId12" Type="http://schemas.openxmlformats.org/officeDocument/2006/relationships/oleObject" Target="../embeddings/oleObject67.bin"/><Relationship Id="rId17" Type="http://schemas.openxmlformats.org/officeDocument/2006/relationships/image" Target="../media/image6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9.bin"/><Relationship Id="rId20" Type="http://schemas.openxmlformats.org/officeDocument/2006/relationships/oleObject" Target="../embeddings/oleObject71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3.bin"/><Relationship Id="rId11" Type="http://schemas.openxmlformats.org/officeDocument/2006/relationships/image" Target="../media/image66.wmf"/><Relationship Id="rId5" Type="http://schemas.openxmlformats.org/officeDocument/2006/relationships/oleObject" Target="../embeddings/oleObject62.bin"/><Relationship Id="rId15" Type="http://schemas.openxmlformats.org/officeDocument/2006/relationships/image" Target="../media/image72.png"/><Relationship Id="rId10" Type="http://schemas.openxmlformats.org/officeDocument/2006/relationships/oleObject" Target="../embeddings/oleObject66.bin"/><Relationship Id="rId19" Type="http://schemas.openxmlformats.org/officeDocument/2006/relationships/image" Target="../media/image69.wmf"/><Relationship Id="rId4" Type="http://schemas.openxmlformats.org/officeDocument/2006/relationships/image" Target="../media/image2.wmf"/><Relationship Id="rId9" Type="http://schemas.openxmlformats.org/officeDocument/2006/relationships/image" Target="../media/image65.wmf"/><Relationship Id="rId14" Type="http://schemas.openxmlformats.org/officeDocument/2006/relationships/image" Target="../media/image67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oleObject" Target="../embeddings/oleObject77.bin"/><Relationship Id="rId18" Type="http://schemas.openxmlformats.org/officeDocument/2006/relationships/image" Target="../media/image77.wmf"/><Relationship Id="rId3" Type="http://schemas.openxmlformats.org/officeDocument/2006/relationships/oleObject" Target="../embeddings/oleObject72.bin"/><Relationship Id="rId7" Type="http://schemas.openxmlformats.org/officeDocument/2006/relationships/oleObject" Target="../embeddings/oleObject74.bin"/><Relationship Id="rId12" Type="http://schemas.openxmlformats.org/officeDocument/2006/relationships/image" Target="../media/image75.wmf"/><Relationship Id="rId17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6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2.wmf"/><Relationship Id="rId11" Type="http://schemas.openxmlformats.org/officeDocument/2006/relationships/oleObject" Target="../embeddings/oleObject76.bin"/><Relationship Id="rId5" Type="http://schemas.openxmlformats.org/officeDocument/2006/relationships/oleObject" Target="../embeddings/oleObject73.bin"/><Relationship Id="rId15" Type="http://schemas.openxmlformats.org/officeDocument/2006/relationships/oleObject" Target="../embeddings/oleObject78.bin"/><Relationship Id="rId10" Type="http://schemas.openxmlformats.org/officeDocument/2006/relationships/image" Target="../media/image74.wmf"/><Relationship Id="rId4" Type="http://schemas.openxmlformats.org/officeDocument/2006/relationships/image" Target="../media/image71.wmf"/><Relationship Id="rId9" Type="http://schemas.openxmlformats.org/officeDocument/2006/relationships/oleObject" Target="../embeddings/oleObject75.bin"/><Relationship Id="rId14" Type="http://schemas.openxmlformats.org/officeDocument/2006/relationships/image" Target="../media/image2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79.png"/><Relationship Id="rId4" Type="http://schemas.openxmlformats.org/officeDocument/2006/relationships/image" Target="../media/image78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9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Relationship Id="rId22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16.wmf"/><Relationship Id="rId18" Type="http://schemas.openxmlformats.org/officeDocument/2006/relationships/oleObject" Target="../embeddings/oleObject19.bin"/><Relationship Id="rId3" Type="http://schemas.openxmlformats.org/officeDocument/2006/relationships/image" Target="../media/image20.png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8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.wmf"/><Relationship Id="rId5" Type="http://schemas.openxmlformats.org/officeDocument/2006/relationships/image" Target="../media/image13.wmf"/><Relationship Id="rId15" Type="http://schemas.openxmlformats.org/officeDocument/2006/relationships/image" Target="../media/image17.wmf"/><Relationship Id="rId10" Type="http://schemas.openxmlformats.org/officeDocument/2006/relationships/oleObject" Target="../embeddings/oleObject15.bin"/><Relationship Id="rId19" Type="http://schemas.openxmlformats.org/officeDocument/2006/relationships/image" Target="../media/image19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27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4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6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1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3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28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3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2949" y="2286000"/>
            <a:ext cx="8330084" cy="1143000"/>
          </a:xfrm>
        </p:spPr>
        <p:txBody>
          <a:bodyPr/>
          <a:lstStyle/>
          <a:p>
            <a:pPr eaLnBrk="1" hangingPunct="1"/>
            <a:r>
              <a:rPr lang="en-US" dirty="0"/>
              <a:t>T</a:t>
            </a:r>
            <a:r>
              <a:rPr lang="en-US" dirty="0" smtClean="0"/>
              <a:t>he semi-</a:t>
            </a:r>
            <a:r>
              <a:rPr lang="en-US" dirty="0" err="1" smtClean="0"/>
              <a:t>Lagrangian</a:t>
            </a:r>
            <a:r>
              <a:rPr lang="en-US" dirty="0" smtClean="0"/>
              <a:t> semi-implicit technique in the ECMWF model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259632" y="3740839"/>
            <a:ext cx="6085320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400" dirty="0"/>
              <a:t>by </a:t>
            </a:r>
            <a:r>
              <a:rPr lang="en-US" sz="2400" dirty="0" err="1" smtClean="0"/>
              <a:t>Michail</a:t>
            </a:r>
            <a:r>
              <a:rPr lang="en-US" sz="2400" dirty="0" smtClean="0"/>
              <a:t> </a:t>
            </a:r>
            <a:r>
              <a:rPr lang="en-US" sz="2400" dirty="0" err="1" smtClean="0"/>
              <a:t>Diamantakis</a:t>
            </a:r>
            <a:r>
              <a:rPr lang="en-US" sz="2400" dirty="0" smtClean="0"/>
              <a:t> </a:t>
            </a:r>
            <a:r>
              <a:rPr lang="en-US" sz="2400" dirty="0"/>
              <a:t>(room </a:t>
            </a:r>
            <a:r>
              <a:rPr lang="en-US" sz="2400" dirty="0" smtClean="0"/>
              <a:t>2107; </a:t>
            </a:r>
            <a:r>
              <a:rPr lang="en-US" sz="2400" dirty="0"/>
              <a:t>ext. </a:t>
            </a:r>
            <a:r>
              <a:rPr lang="en-US" sz="2400" dirty="0" smtClean="0"/>
              <a:t>2402)</a:t>
            </a:r>
          </a:p>
          <a:p>
            <a:r>
              <a:rPr lang="en-US" sz="2400" dirty="0" smtClean="0"/>
              <a:t>            </a:t>
            </a:r>
            <a:r>
              <a:rPr lang="en-US" sz="2000" dirty="0" smtClean="0"/>
              <a:t>michail.diamantakis@ecmwf.int</a:t>
            </a:r>
          </a:p>
          <a:p>
            <a:r>
              <a:rPr lang="en-US" sz="2400" dirty="0" smtClean="0"/>
              <a:t>     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60350"/>
            <a:ext cx="8569325" cy="844969"/>
          </a:xfrm>
          <a:noFill/>
        </p:spPr>
        <p:txBody>
          <a:bodyPr/>
          <a:lstStyle/>
          <a:p>
            <a:pPr eaLnBrk="1" hangingPunct="1"/>
            <a:r>
              <a:rPr lang="en-GB" dirty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ime extrapolated winds and stability</a:t>
            </a:r>
          </a:p>
        </p:txBody>
      </p:sp>
      <p:sp>
        <p:nvSpPr>
          <p:cNvPr id="10246" name="Text Box 3"/>
          <p:cNvSpPr txBox="1">
            <a:spLocks noChangeArrowheads="1"/>
          </p:cNvSpPr>
          <p:nvPr/>
        </p:nvSpPr>
        <p:spPr bwMode="auto">
          <a:xfrm>
            <a:off x="2001838" y="2341563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endParaRPr lang="en-GB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488131" y="1046668"/>
            <a:ext cx="7942436" cy="255454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762000"/>
            <a:r>
              <a:rPr lang="en-US" sz="2000" dirty="0" smtClean="0">
                <a:latin typeface="Times New Roman" pitchFamily="18" charset="0"/>
              </a:rPr>
              <a:t>When </a:t>
            </a:r>
            <a:r>
              <a:rPr lang="en-US" sz="2000" dirty="0">
                <a:latin typeface="Times New Roman" pitchFamily="18" charset="0"/>
              </a:rPr>
              <a:t>computing </a:t>
            </a:r>
            <a:r>
              <a:rPr lang="en-US" sz="2000" dirty="0" err="1">
                <a:latin typeface="Times New Roman" pitchFamily="18" charset="0"/>
              </a:rPr>
              <a:t>d.p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GB" sz="2000" dirty="0" smtClean="0"/>
              <a:t>extrapolating V at</a:t>
            </a:r>
            <a:r>
              <a:rPr lang="en-US" sz="2000" dirty="0" smtClean="0">
                <a:latin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</a:rPr>
              <a:t>t+∆</a:t>
            </a:r>
            <a:r>
              <a:rPr lang="en-US" sz="2000" dirty="0" smtClean="0">
                <a:latin typeface="Times New Roman" pitchFamily="18" charset="0"/>
              </a:rPr>
              <a:t>t/2 can be a source of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</a:rPr>
              <a:t>weak instability </a:t>
            </a:r>
            <a:r>
              <a:rPr lang="en-US" sz="2000" dirty="0" smtClean="0">
                <a:latin typeface="Times New Roman" pitchFamily="18" charset="0"/>
              </a:rPr>
              <a:t>Cordero et al (QJRMS, 2005). Solutions:</a:t>
            </a:r>
          </a:p>
          <a:p>
            <a:pPr marL="457200" indent="-457200" defTabSz="762000">
              <a:buFont typeface="+mj-lt"/>
              <a:buAutoNum type="alphaLcPeriod"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Iterative</a:t>
            </a:r>
            <a:r>
              <a:rPr lang="en-GB" sz="2000" dirty="0" smtClean="0">
                <a:solidFill>
                  <a:srgbClr val="FF0000"/>
                </a:solidFill>
              </a:rPr>
              <a:t> (expensive)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approach: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</a:p>
          <a:p>
            <a:pPr marL="914400" lvl="1" indent="-457200" defTabSz="762000">
              <a:buFont typeface="+mj-lt"/>
              <a:buAutoNum type="arabicPeriod"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ime-step dynamics once to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obtain V(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t+∆t)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estimate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(predictor)</a:t>
            </a:r>
          </a:p>
          <a:p>
            <a:pPr marL="914400" lvl="1" indent="-457200" defTabSz="762000">
              <a:buFont typeface="+mj-lt"/>
              <a:buAutoNum type="arabicPeriod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Time-step again BUT now use predictor to interpolate at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t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+∆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t/2:   </a:t>
            </a:r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</a:rPr>
              <a:t>V(t</a:t>
            </a:r>
            <a:r>
              <a:rPr lang="en-US" sz="1800" dirty="0">
                <a:solidFill>
                  <a:schemeClr val="tx2"/>
                </a:solidFill>
                <a:latin typeface="Times New Roman" pitchFamily="18" charset="0"/>
              </a:rPr>
              <a:t>+∆</a:t>
            </a:r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</a:rPr>
              <a:t>t/2)=[V(t)+</a:t>
            </a:r>
            <a:r>
              <a:rPr lang="en-GB" sz="1800" dirty="0" smtClean="0">
                <a:solidFill>
                  <a:schemeClr val="tx2"/>
                </a:solidFill>
              </a:rPr>
              <a:t>V(</a:t>
            </a:r>
            <a:r>
              <a:rPr lang="en-US" sz="1800" dirty="0">
                <a:solidFill>
                  <a:schemeClr val="tx2"/>
                </a:solidFill>
                <a:latin typeface="Times New Roman" pitchFamily="18" charset="0"/>
              </a:rPr>
              <a:t>t+∆t</a:t>
            </a:r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</a:rPr>
              <a:t>)]/2 </a:t>
            </a:r>
            <a:endParaRPr lang="en-US" sz="20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marL="457200" indent="-457200" defTabSz="762000">
              <a:buFont typeface="+mj-lt"/>
              <a:buAutoNum type="alphaLcPeriod"/>
            </a:pPr>
            <a:r>
              <a:rPr lang="en-US" sz="2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Use Stable Extrapolating Two Time-Level Semi-</a:t>
            </a:r>
            <a:r>
              <a:rPr lang="en-US" sz="20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Lagrangian</a:t>
            </a:r>
            <a:r>
              <a:rPr lang="en-US" sz="2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(SETTLS) scheme (low cost) by </a:t>
            </a:r>
            <a:r>
              <a:rPr lang="en-US" sz="20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Hortal</a:t>
            </a:r>
            <a:r>
              <a:rPr lang="en-US" sz="2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(QJRMS, 2002)</a:t>
            </a:r>
            <a:endParaRPr lang="en-GB" sz="2000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49" name="Picture 6" descr="t9_970104_319_2tl"/>
          <p:cNvPicPr>
            <a:picLocks noChangeAspect="1" noChangeArrowheads="1"/>
          </p:cNvPicPr>
          <p:nvPr/>
        </p:nvPicPr>
        <p:blipFill>
          <a:blip r:embed="rId3" cstate="print"/>
          <a:srcRect l="16129" t="14462" r="14598" b="13663"/>
          <a:stretch>
            <a:fillRect/>
          </a:stretch>
        </p:blipFill>
        <p:spPr bwMode="auto">
          <a:xfrm>
            <a:off x="296819" y="3695327"/>
            <a:ext cx="3087704" cy="226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Text Box 7"/>
          <p:cNvSpPr txBox="1">
            <a:spLocks noChangeArrowheads="1"/>
          </p:cNvSpPr>
          <p:nvPr/>
        </p:nvSpPr>
        <p:spPr bwMode="auto">
          <a:xfrm>
            <a:off x="3247126" y="3723226"/>
            <a:ext cx="1975862" cy="6771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GB" sz="1800" dirty="0" smtClean="0"/>
              <a:t>T  forecast 200 </a:t>
            </a:r>
            <a:r>
              <a:rPr lang="en-GB" sz="1800" dirty="0" err="1"/>
              <a:t>hPa</a:t>
            </a:r>
            <a:endParaRPr lang="en-GB" sz="1800" dirty="0"/>
          </a:p>
          <a:p>
            <a:pPr defTabSz="762000"/>
            <a:r>
              <a:rPr lang="en-GB" sz="1800" dirty="0" smtClean="0"/>
              <a:t>(from 1997/01/04</a:t>
            </a:r>
            <a:r>
              <a:rPr lang="en-GB" sz="2000" dirty="0"/>
              <a:t>)</a:t>
            </a:r>
          </a:p>
        </p:txBody>
      </p:sp>
      <p:pic>
        <p:nvPicPr>
          <p:cNvPr id="18" name="Picture 5" descr="t9_970104_319_SETTLS"/>
          <p:cNvPicPr>
            <a:picLocks noChangeAspect="1" noChangeArrowheads="1"/>
          </p:cNvPicPr>
          <p:nvPr/>
        </p:nvPicPr>
        <p:blipFill>
          <a:blip r:embed="rId4" cstate="print"/>
          <a:srcRect l="16327" t="13982" r="14796" b="13942"/>
          <a:stretch>
            <a:fillRect/>
          </a:stretch>
        </p:blipFill>
        <p:spPr bwMode="auto">
          <a:xfrm>
            <a:off x="5222984" y="3695327"/>
            <a:ext cx="3107575" cy="232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714940" y="5955705"/>
            <a:ext cx="205376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GB" sz="1600" dirty="0" smtClean="0"/>
              <a:t>Standard extrapolation</a:t>
            </a:r>
            <a:endParaRPr lang="en-GB" sz="1600" dirty="0"/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320558" y="5901842"/>
            <a:ext cx="912429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/>
            <a:r>
              <a:rPr lang="en-GB" sz="1600" dirty="0" smtClean="0"/>
              <a:t>SETTLS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373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2"/>
          <p:cNvSpPr txBox="1">
            <a:spLocks noChangeArrowheads="1"/>
          </p:cNvSpPr>
          <p:nvPr/>
        </p:nvSpPr>
        <p:spPr bwMode="auto">
          <a:xfrm>
            <a:off x="1086432" y="98425"/>
            <a:ext cx="685053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762000"/>
            <a:r>
              <a:rPr lang="en-GB" b="1" dirty="0" smtClean="0">
                <a:solidFill>
                  <a:srgbClr val="0000FF"/>
                </a:solidFill>
                <a:latin typeface="+mj-lt"/>
              </a:rPr>
              <a:t>SETTLS for computing departure points</a:t>
            </a:r>
            <a:endParaRPr lang="en-GB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351242" y="2232419"/>
            <a:ext cx="7099422" cy="13234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762000"/>
            <a:endParaRPr lang="en-GB" sz="2000" dirty="0" smtClean="0"/>
          </a:p>
          <a:p>
            <a:pPr defTabSz="762000"/>
            <a:r>
              <a:rPr lang="en-GB" sz="2000" dirty="0" smtClean="0"/>
              <a:t>                           </a:t>
            </a:r>
          </a:p>
          <a:p>
            <a:pPr defTabSz="762000"/>
            <a:r>
              <a:rPr lang="en-GB" sz="2000" dirty="0"/>
              <a:t> </a:t>
            </a:r>
            <a:r>
              <a:rPr lang="en-GB" sz="2000" dirty="0" smtClean="0"/>
              <a:t>                            and      </a:t>
            </a:r>
          </a:p>
          <a:p>
            <a:pPr defTabSz="762000"/>
            <a:endParaRPr lang="en-GB" sz="2000" dirty="0"/>
          </a:p>
        </p:txBody>
      </p:sp>
      <p:sp>
        <p:nvSpPr>
          <p:cNvPr id="11273" name="Text Box 12"/>
          <p:cNvSpPr txBox="1">
            <a:spLocks noChangeArrowheads="1"/>
          </p:cNvSpPr>
          <p:nvPr/>
        </p:nvSpPr>
        <p:spPr bwMode="auto">
          <a:xfrm>
            <a:off x="374505" y="761106"/>
            <a:ext cx="47030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</a:rPr>
              <a:t>Taylor </a:t>
            </a:r>
            <a:r>
              <a:rPr lang="en-GB" sz="2000" dirty="0">
                <a:solidFill>
                  <a:srgbClr val="C00000"/>
                </a:solidFill>
                <a:latin typeface="Times New Roman" pitchFamily="18" charset="0"/>
              </a:rPr>
              <a:t>expansion </a:t>
            </a:r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</a:rPr>
              <a:t>to </a:t>
            </a:r>
            <a:r>
              <a:rPr lang="en-GB" sz="2000" dirty="0">
                <a:solidFill>
                  <a:srgbClr val="C00000"/>
                </a:solidFill>
                <a:latin typeface="Times New Roman" pitchFamily="18" charset="0"/>
              </a:rPr>
              <a:t>second </a:t>
            </a:r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</a:rPr>
              <a:t>order:</a:t>
            </a:r>
            <a:endParaRPr lang="en-GB" sz="2000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271600"/>
              </p:ext>
            </p:extLst>
          </p:nvPr>
        </p:nvGraphicFramePr>
        <p:xfrm>
          <a:off x="1408113" y="1354138"/>
          <a:ext cx="4430712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79" name="Equation" r:id="rId3" imgW="2781000" imgH="482400" progId="Equation.3">
                  <p:embed/>
                </p:oleObj>
              </mc:Choice>
              <mc:Fallback>
                <p:oleObj name="Equation" r:id="rId3" imgW="278100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8113" y="1354138"/>
                        <a:ext cx="4430712" cy="769937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11325"/>
              </p:ext>
            </p:extLst>
          </p:nvPr>
        </p:nvGraphicFramePr>
        <p:xfrm>
          <a:off x="1752600" y="2676525"/>
          <a:ext cx="1371600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80" name="Equation" r:id="rId5" imgW="927000" imgH="457200" progId="Equation.3">
                  <p:embed/>
                </p:oleObj>
              </mc:Choice>
              <mc:Fallback>
                <p:oleObj name="Equation" r:id="rId5" imgW="92700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676525"/>
                        <a:ext cx="1371600" cy="6762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734366"/>
              </p:ext>
            </p:extLst>
          </p:nvPr>
        </p:nvGraphicFramePr>
        <p:xfrm>
          <a:off x="3770313" y="2667000"/>
          <a:ext cx="3840162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81" name="Equation" r:id="rId7" imgW="2501640" imgH="469800" progId="Equation.3">
                  <p:embed/>
                </p:oleObj>
              </mc:Choice>
              <mc:Fallback>
                <p:oleObj name="Equation" r:id="rId7" imgW="2501640" imgH="469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0313" y="2667000"/>
                        <a:ext cx="3840162" cy="72231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435174" y="3235400"/>
            <a:ext cx="9160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</a:rPr>
              <a:t>Hence</a:t>
            </a:r>
            <a:r>
              <a:rPr lang="en-GB" sz="2000" dirty="0">
                <a:solidFill>
                  <a:srgbClr val="FF0000"/>
                </a:solidFill>
                <a:latin typeface="Times New Roman" pitchFamily="18" charset="0"/>
              </a:rPr>
              <a:t>,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068947"/>
              </p:ext>
            </p:extLst>
          </p:nvPr>
        </p:nvGraphicFramePr>
        <p:xfrm>
          <a:off x="1260475" y="3635510"/>
          <a:ext cx="5823613" cy="705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82" name="Equation" r:id="rId9" imgW="3060360" imgH="393480" progId="Equation.3">
                  <p:embed/>
                </p:oleObj>
              </mc:Choice>
              <mc:Fallback>
                <p:oleObj name="Equation" r:id="rId9" imgW="306036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475" y="3635510"/>
                        <a:ext cx="5823613" cy="70537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444698" y="4408708"/>
            <a:ext cx="61370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  <a:latin typeface="Times New Roman" pitchFamily="18" charset="0"/>
              </a:rPr>
              <a:t>T</a:t>
            </a:r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</a:rPr>
              <a:t>herefore </a:t>
            </a:r>
            <a:r>
              <a:rPr lang="en-GB" sz="2000" dirty="0" err="1" smtClean="0">
                <a:solidFill>
                  <a:srgbClr val="C00000"/>
                </a:solidFill>
                <a:latin typeface="Times New Roman" pitchFamily="18" charset="0"/>
              </a:rPr>
              <a:t>d.p.</a:t>
            </a:r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</a:rPr>
              <a:t> can be computed by iterative sequence:</a:t>
            </a:r>
            <a:endParaRPr lang="en-GB" sz="2000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4770396"/>
              </p:ext>
            </p:extLst>
          </p:nvPr>
        </p:nvGraphicFramePr>
        <p:xfrm>
          <a:off x="969963" y="4868863"/>
          <a:ext cx="64008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83" name="Equation" r:id="rId11" imgW="3365280" imgH="393480" progId="Equation.3">
                  <p:embed/>
                </p:oleObj>
              </mc:Choice>
              <mc:Fallback>
                <p:oleObj name="Equation" r:id="rId11" imgW="336528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9963" y="4868863"/>
                        <a:ext cx="6400800" cy="70485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4274937" y="5804907"/>
            <a:ext cx="25052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</a:rPr>
              <a:t>Interpolate at   </a:t>
            </a:r>
            <a:endParaRPr lang="en-GB" sz="2000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9965170"/>
              </p:ext>
            </p:extLst>
          </p:nvPr>
        </p:nvGraphicFramePr>
        <p:xfrm>
          <a:off x="5778500" y="5781395"/>
          <a:ext cx="58420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84" name="Equation" r:id="rId13" imgW="330120" imgH="241200" progId="Equation.3">
                  <p:embed/>
                </p:oleObj>
              </mc:Choice>
              <mc:Fallback>
                <p:oleObj name="Equation" r:id="rId13" imgW="33012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778500" y="5781395"/>
                        <a:ext cx="584200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/>
          <p:cNvCxnSpPr/>
          <p:nvPr/>
        </p:nvCxnSpPr>
        <p:spPr bwMode="auto">
          <a:xfrm flipV="1">
            <a:off x="5258911" y="5456255"/>
            <a:ext cx="313159" cy="4359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4561923" y="2203041"/>
            <a:ext cx="37882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dirty="0" smtClean="0">
                <a:latin typeface="Times New Roman" pitchFamily="18" charset="0"/>
              </a:rPr>
              <a:t>AV: average value along SL trajectory</a:t>
            </a:r>
            <a:endParaRPr lang="en-GB" sz="18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36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SETTLS extrapolation weaknesses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838200"/>
            <a:ext cx="8439150" cy="5257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N</a:t>
            </a:r>
            <a:r>
              <a:rPr lang="en-GB" sz="2000" dirty="0" smtClean="0"/>
              <a:t>oise in upper stratosphere often occurring in “Sudden Stratospheric Warming” events (model doesn’t predict accurately the warming event)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 smtClean="0"/>
              <a:t>A solution: use hybrid SETTLS/non-extrapolating scheme in vertical (see </a:t>
            </a:r>
            <a:r>
              <a:rPr lang="en-GB" sz="2000" dirty="0" err="1" smtClean="0"/>
              <a:t>ecmwf</a:t>
            </a:r>
            <a:r>
              <a:rPr lang="en-GB" sz="2000" dirty="0" smtClean="0"/>
              <a:t> newsletter No.141 </a:t>
            </a:r>
            <a:r>
              <a:rPr lang="en-GB" sz="2000" dirty="0"/>
              <a:t>Autumn </a:t>
            </a:r>
            <a:r>
              <a:rPr lang="en-GB" sz="2000" dirty="0" smtClean="0"/>
              <a:t>2014, M. Diamantakis)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32" y="2614560"/>
            <a:ext cx="2625512" cy="23871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744" y="2701188"/>
            <a:ext cx="2566512" cy="22139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997" y="2690039"/>
            <a:ext cx="2714012" cy="21946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2593" y="5146697"/>
            <a:ext cx="1940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</a:t>
            </a:r>
            <a:r>
              <a:rPr lang="en-GB" sz="1600" dirty="0" smtClean="0"/>
              <a:t>oisy divergence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124201" y="5154288"/>
            <a:ext cx="2741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24hrs forecast: weak warming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013234" y="5100049"/>
            <a:ext cx="2683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</a:t>
            </a:r>
            <a:r>
              <a:rPr lang="en-GB" sz="1600" dirty="0" smtClean="0"/>
              <a:t>o noise + “correct” warming </a:t>
            </a:r>
          </a:p>
          <a:p>
            <a:r>
              <a:rPr lang="en-GB" sz="1600" dirty="0" smtClean="0"/>
              <a:t>       (hybrid vertical scheme)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769748" y="5720984"/>
            <a:ext cx="1119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SETTLS</a:t>
            </a:r>
            <a:endParaRPr lang="en-GB" sz="2000" dirty="0"/>
          </a:p>
        </p:txBody>
      </p:sp>
      <p:cxnSp>
        <p:nvCxnSpPr>
          <p:cNvPr id="12" name="Straight Arrow Connector 11"/>
          <p:cNvCxnSpPr>
            <a:endCxn id="7" idx="2"/>
          </p:cNvCxnSpPr>
          <p:nvPr/>
        </p:nvCxnSpPr>
        <p:spPr bwMode="auto">
          <a:xfrm flipH="1" flipV="1">
            <a:off x="1832749" y="5485251"/>
            <a:ext cx="813174" cy="3119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>
            <a:endCxn id="8" idx="2"/>
          </p:cNvCxnSpPr>
          <p:nvPr/>
        </p:nvCxnSpPr>
        <p:spPr bwMode="auto">
          <a:xfrm flipV="1">
            <a:off x="3971297" y="5492842"/>
            <a:ext cx="523511" cy="2948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06859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15888"/>
            <a:ext cx="8439150" cy="792162"/>
          </a:xfrm>
        </p:spPr>
        <p:txBody>
          <a:bodyPr/>
          <a:lstStyle/>
          <a:p>
            <a:pPr eaLnBrk="1" hangingPunct="1"/>
            <a:r>
              <a:rPr lang="en-GB" sz="2400" dirty="0" smtClean="0">
                <a:solidFill>
                  <a:srgbClr val="0000FF"/>
                </a:solidFill>
              </a:rPr>
              <a:t>Interpolation in the IFS semi-</a:t>
            </a:r>
            <a:r>
              <a:rPr lang="en-GB" sz="2400" dirty="0" err="1" smtClean="0">
                <a:solidFill>
                  <a:srgbClr val="0000FF"/>
                </a:solidFill>
              </a:rPr>
              <a:t>Lagrangian</a:t>
            </a:r>
            <a:r>
              <a:rPr lang="en-GB" sz="2400" dirty="0" smtClean="0">
                <a:solidFill>
                  <a:srgbClr val="0000FF"/>
                </a:solidFill>
              </a:rPr>
              <a:t> scheme</a:t>
            </a:r>
            <a:r>
              <a:rPr lang="en-GB" dirty="0" smtClean="0"/>
              <a:t> </a:t>
            </a:r>
            <a:endParaRPr lang="en-GB" sz="1600" dirty="0" smtClean="0"/>
          </a:p>
        </p:txBody>
      </p:sp>
      <p:grpSp>
        <p:nvGrpSpPr>
          <p:cNvPr id="3077" name="Group 3"/>
          <p:cNvGrpSpPr>
            <a:grpSpLocks/>
          </p:cNvGrpSpPr>
          <p:nvPr/>
        </p:nvGrpSpPr>
        <p:grpSpPr bwMode="auto">
          <a:xfrm>
            <a:off x="3904229" y="2538460"/>
            <a:ext cx="4298032" cy="1469841"/>
            <a:chOff x="2282" y="1524"/>
            <a:chExt cx="1531" cy="944"/>
          </a:xfrm>
        </p:grpSpPr>
        <p:graphicFrame>
          <p:nvGraphicFramePr>
            <p:cNvPr id="3074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8954640"/>
                </p:ext>
              </p:extLst>
            </p:nvPr>
          </p:nvGraphicFramePr>
          <p:xfrm>
            <a:off x="2282" y="1771"/>
            <a:ext cx="623" cy="4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443" name="Equation" r:id="rId3" imgW="1117440" imgH="431640" progId="Equation.DSMT4">
                    <p:embed/>
                  </p:oleObj>
                </mc:Choice>
                <mc:Fallback>
                  <p:oleObj name="Equation" r:id="rId3" imgW="1117440" imgH="4316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2" y="1771"/>
                          <a:ext cx="623" cy="458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5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1069154"/>
                </p:ext>
              </p:extLst>
            </p:nvPr>
          </p:nvGraphicFramePr>
          <p:xfrm>
            <a:off x="3032" y="1524"/>
            <a:ext cx="781" cy="9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444" name="Equation" r:id="rId5" imgW="1269720" imgH="939600" progId="Equation.DSMT4">
                    <p:embed/>
                  </p:oleObj>
                </mc:Choice>
                <mc:Fallback>
                  <p:oleObj name="Equation" r:id="rId5" imgW="1269720" imgH="939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32" y="1524"/>
                          <a:ext cx="781" cy="944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487834" y="906568"/>
            <a:ext cx="799239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en-GB" sz="2000" dirty="0" smtClean="0">
                <a:solidFill>
                  <a:schemeClr val="tx2"/>
                </a:solidFill>
                <a:latin typeface="Times New Roman" pitchFamily="18" charset="0"/>
              </a:rPr>
              <a:t>wo important steps in SL algorithm: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</a:rPr>
              <a:t>Compute departure point (trajectory calculation)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</a:rPr>
              <a:t>Interpolate </a:t>
            </a:r>
            <a:r>
              <a:rPr lang="en-GB" sz="2000" dirty="0" err="1" smtClean="0">
                <a:solidFill>
                  <a:srgbClr val="0000FF"/>
                </a:solidFill>
                <a:latin typeface="Times New Roman" pitchFamily="18" charset="0"/>
              </a:rPr>
              <a:t>advected</a:t>
            </a: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</a:rPr>
              <a:t> field to </a:t>
            </a:r>
            <a:r>
              <a:rPr lang="en-GB" sz="2000" dirty="0" err="1" smtClean="0">
                <a:solidFill>
                  <a:srgbClr val="0000FF"/>
                </a:solidFill>
                <a:latin typeface="Times New Roman" pitchFamily="18" charset="0"/>
              </a:rPr>
              <a:t>d.p.</a:t>
            </a: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</a:rPr>
              <a:t>  to obtain: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 </a:t>
            </a:r>
          </a:p>
          <a:p>
            <a:pPr lvl="1"/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</a:rPr>
              <a:t>Interpolation must use (for stability) neighbouring to </a:t>
            </a:r>
            <a:r>
              <a:rPr lang="en-GB" sz="2000" dirty="0" err="1" smtClean="0">
                <a:solidFill>
                  <a:srgbClr val="C00000"/>
                </a:solidFill>
                <a:latin typeface="Times New Roman" pitchFamily="18" charset="0"/>
              </a:rPr>
              <a:t>d.p.</a:t>
            </a:r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en-GB" sz="2000" dirty="0" err="1" smtClean="0">
                <a:solidFill>
                  <a:srgbClr val="C00000"/>
                </a:solidFill>
                <a:latin typeface="Times New Roman" pitchFamily="18" charset="0"/>
              </a:rPr>
              <a:t>gridpoints</a:t>
            </a:r>
            <a:endParaRPr lang="en-GB" sz="2000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</a:rPr>
              <a:t>ECMWF model </a:t>
            </a:r>
            <a:r>
              <a:rPr lang="en-GB" sz="2000" dirty="0">
                <a:solidFill>
                  <a:srgbClr val="0000FF"/>
                </a:solidFill>
                <a:latin typeface="Times New Roman" pitchFamily="18" charset="0"/>
              </a:rPr>
              <a:t>uses </a:t>
            </a:r>
            <a:r>
              <a:rPr lang="en-GB" sz="2000" u="sng" dirty="0" smtClean="0">
                <a:solidFill>
                  <a:srgbClr val="0000FF"/>
                </a:solidFill>
                <a:latin typeface="Times New Roman" pitchFamily="18" charset="0"/>
              </a:rPr>
              <a:t>quasi-monotone</a:t>
            </a:r>
            <a:r>
              <a:rPr lang="en-GB" sz="2000" dirty="0" smtClean="0">
                <a:solidFill>
                  <a:srgbClr val="0000FF"/>
                </a:solidFill>
                <a:latin typeface="Times New Roman" pitchFamily="18" charset="0"/>
              </a:rPr>
              <a:t>  </a:t>
            </a:r>
            <a:r>
              <a:rPr lang="en-GB" sz="2000" u="sng" dirty="0">
                <a:solidFill>
                  <a:srgbClr val="0000FF"/>
                </a:solidFill>
                <a:latin typeface="Times New Roman" pitchFamily="18" charset="0"/>
              </a:rPr>
              <a:t>quasi-cubic</a:t>
            </a:r>
            <a:r>
              <a:rPr lang="en-GB" sz="2000" dirty="0">
                <a:solidFill>
                  <a:srgbClr val="0000FF"/>
                </a:solidFill>
                <a:latin typeface="Times New Roman" pitchFamily="18" charset="0"/>
              </a:rPr>
              <a:t> Lagrange interpolation</a:t>
            </a:r>
          </a:p>
        </p:txBody>
      </p:sp>
      <p:grpSp>
        <p:nvGrpSpPr>
          <p:cNvPr id="3079" name="Group 8"/>
          <p:cNvGrpSpPr>
            <a:grpSpLocks/>
          </p:cNvGrpSpPr>
          <p:nvPr/>
        </p:nvGrpSpPr>
        <p:grpSpPr bwMode="auto">
          <a:xfrm>
            <a:off x="433388" y="3846513"/>
            <a:ext cx="3176587" cy="2174875"/>
            <a:chOff x="400" y="1378"/>
            <a:chExt cx="2001" cy="1370"/>
          </a:xfrm>
        </p:grpSpPr>
        <p:grpSp>
          <p:nvGrpSpPr>
            <p:cNvPr id="3085" name="Group 9"/>
            <p:cNvGrpSpPr>
              <a:grpSpLocks/>
            </p:cNvGrpSpPr>
            <p:nvPr/>
          </p:nvGrpSpPr>
          <p:grpSpPr bwMode="auto">
            <a:xfrm>
              <a:off x="728" y="1480"/>
              <a:ext cx="1152" cy="1113"/>
              <a:chOff x="720" y="1556"/>
              <a:chExt cx="1152" cy="1113"/>
            </a:xfrm>
          </p:grpSpPr>
          <p:grpSp>
            <p:nvGrpSpPr>
              <p:cNvPr id="3092" name="Group 10"/>
              <p:cNvGrpSpPr>
                <a:grpSpLocks/>
              </p:cNvGrpSpPr>
              <p:nvPr/>
            </p:nvGrpSpPr>
            <p:grpSpPr bwMode="auto">
              <a:xfrm>
                <a:off x="720" y="2454"/>
                <a:ext cx="1140" cy="215"/>
                <a:chOff x="4470" y="2595"/>
                <a:chExt cx="1140" cy="215"/>
              </a:xfrm>
            </p:grpSpPr>
            <p:sp>
              <p:nvSpPr>
                <p:cNvPr id="3118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4790" y="2595"/>
                  <a:ext cx="180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defTabSz="762000"/>
                  <a:r>
                    <a:rPr lang="en-GB" sz="1600"/>
                    <a:t>x</a:t>
                  </a:r>
                </a:p>
              </p:txBody>
            </p:sp>
            <p:sp>
              <p:nvSpPr>
                <p:cNvPr id="311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4470" y="2595"/>
                  <a:ext cx="180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defTabSz="762000"/>
                  <a:r>
                    <a:rPr lang="en-GB" sz="1600"/>
                    <a:t>x</a:t>
                  </a:r>
                </a:p>
              </p:txBody>
            </p:sp>
            <p:sp>
              <p:nvSpPr>
                <p:cNvPr id="3120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5110" y="2595"/>
                  <a:ext cx="180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defTabSz="762000"/>
                  <a:r>
                    <a:rPr lang="en-GB" sz="1600"/>
                    <a:t>x</a:t>
                  </a:r>
                </a:p>
              </p:txBody>
            </p:sp>
            <p:sp>
              <p:nvSpPr>
                <p:cNvPr id="3121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5430" y="2595"/>
                  <a:ext cx="180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defTabSz="762000"/>
                  <a:r>
                    <a:rPr lang="en-GB" sz="1600"/>
                    <a:t>x</a:t>
                  </a:r>
                </a:p>
              </p:txBody>
            </p:sp>
            <p:sp>
              <p:nvSpPr>
                <p:cNvPr id="3122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5004" y="2598"/>
                  <a:ext cx="180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defTabSz="762000"/>
                  <a:r>
                    <a:rPr lang="en-GB" sz="1600">
                      <a:solidFill>
                        <a:srgbClr val="FF0000"/>
                      </a:solidFill>
                    </a:rPr>
                    <a:t>x</a:t>
                  </a:r>
                </a:p>
              </p:txBody>
            </p:sp>
          </p:grpSp>
          <p:grpSp>
            <p:nvGrpSpPr>
              <p:cNvPr id="3093" name="Group 16"/>
              <p:cNvGrpSpPr>
                <a:grpSpLocks/>
              </p:cNvGrpSpPr>
              <p:nvPr/>
            </p:nvGrpSpPr>
            <p:grpSpPr bwMode="auto">
              <a:xfrm>
                <a:off x="732" y="1556"/>
                <a:ext cx="1140" cy="1036"/>
                <a:chOff x="4470" y="1690"/>
                <a:chExt cx="1140" cy="1036"/>
              </a:xfrm>
            </p:grpSpPr>
            <p:grpSp>
              <p:nvGrpSpPr>
                <p:cNvPr id="3094" name="Group 17"/>
                <p:cNvGrpSpPr>
                  <a:grpSpLocks/>
                </p:cNvGrpSpPr>
                <p:nvPr/>
              </p:nvGrpSpPr>
              <p:grpSpPr bwMode="auto">
                <a:xfrm>
                  <a:off x="4470" y="1991"/>
                  <a:ext cx="1140" cy="212"/>
                  <a:chOff x="4470" y="1941"/>
                  <a:chExt cx="1140" cy="212"/>
                </a:xfrm>
              </p:grpSpPr>
              <p:sp>
                <p:nvSpPr>
                  <p:cNvPr id="3114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70" y="1941"/>
                    <a:ext cx="180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762000"/>
                    <a:r>
                      <a:rPr lang="en-GB" sz="1600"/>
                      <a:t>x</a:t>
                    </a:r>
                  </a:p>
                </p:txBody>
              </p:sp>
              <p:sp>
                <p:nvSpPr>
                  <p:cNvPr id="3115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90" y="1941"/>
                    <a:ext cx="180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762000"/>
                    <a:r>
                      <a:rPr lang="en-GB" sz="1600"/>
                      <a:t>x</a:t>
                    </a:r>
                  </a:p>
                </p:txBody>
              </p:sp>
              <p:sp>
                <p:nvSpPr>
                  <p:cNvPr id="3116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10" y="1941"/>
                    <a:ext cx="180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762000"/>
                    <a:r>
                      <a:rPr lang="en-GB" sz="1600"/>
                      <a:t>x</a:t>
                    </a:r>
                  </a:p>
                </p:txBody>
              </p:sp>
              <p:sp>
                <p:nvSpPr>
                  <p:cNvPr id="3117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430" y="1941"/>
                    <a:ext cx="180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762000"/>
                    <a:r>
                      <a:rPr lang="en-GB" sz="1600"/>
                      <a:t>x</a:t>
                    </a:r>
                  </a:p>
                </p:txBody>
              </p:sp>
            </p:grpSp>
            <p:grpSp>
              <p:nvGrpSpPr>
                <p:cNvPr id="3095" name="Group 22"/>
                <p:cNvGrpSpPr>
                  <a:grpSpLocks/>
                </p:cNvGrpSpPr>
                <p:nvPr/>
              </p:nvGrpSpPr>
              <p:grpSpPr bwMode="auto">
                <a:xfrm>
                  <a:off x="4470" y="2293"/>
                  <a:ext cx="1140" cy="212"/>
                  <a:chOff x="4470" y="2264"/>
                  <a:chExt cx="1140" cy="212"/>
                </a:xfrm>
              </p:grpSpPr>
              <p:sp>
                <p:nvSpPr>
                  <p:cNvPr id="3110" name="Text 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70" y="2264"/>
                    <a:ext cx="180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762000"/>
                    <a:r>
                      <a:rPr lang="en-GB" sz="1600"/>
                      <a:t>x</a:t>
                    </a:r>
                  </a:p>
                </p:txBody>
              </p:sp>
              <p:sp>
                <p:nvSpPr>
                  <p:cNvPr id="3111" name="Text 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90" y="2264"/>
                    <a:ext cx="180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762000"/>
                    <a:r>
                      <a:rPr lang="en-GB" sz="1600"/>
                      <a:t>x</a:t>
                    </a:r>
                  </a:p>
                </p:txBody>
              </p:sp>
              <p:sp>
                <p:nvSpPr>
                  <p:cNvPr id="3112" name="Text Box 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10" y="2264"/>
                    <a:ext cx="180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762000"/>
                    <a:r>
                      <a:rPr lang="en-GB" sz="1600"/>
                      <a:t>x</a:t>
                    </a:r>
                  </a:p>
                </p:txBody>
              </p:sp>
              <p:sp>
                <p:nvSpPr>
                  <p:cNvPr id="3113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430" y="2264"/>
                    <a:ext cx="180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762000"/>
                    <a:r>
                      <a:rPr lang="en-GB" sz="1600"/>
                      <a:t>x</a:t>
                    </a:r>
                  </a:p>
                </p:txBody>
              </p:sp>
            </p:grpSp>
            <p:grpSp>
              <p:nvGrpSpPr>
                <p:cNvPr id="3096" name="Group 27"/>
                <p:cNvGrpSpPr>
                  <a:grpSpLocks/>
                </p:cNvGrpSpPr>
                <p:nvPr/>
              </p:nvGrpSpPr>
              <p:grpSpPr bwMode="auto">
                <a:xfrm>
                  <a:off x="4470" y="1690"/>
                  <a:ext cx="1140" cy="212"/>
                  <a:chOff x="4470" y="1690"/>
                  <a:chExt cx="1140" cy="212"/>
                </a:xfrm>
              </p:grpSpPr>
              <p:sp>
                <p:nvSpPr>
                  <p:cNvPr id="3106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70" y="1690"/>
                    <a:ext cx="180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762000"/>
                    <a:r>
                      <a:rPr lang="en-GB" sz="1600"/>
                      <a:t>x</a:t>
                    </a:r>
                  </a:p>
                </p:txBody>
              </p:sp>
              <p:sp>
                <p:nvSpPr>
                  <p:cNvPr id="3107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430" y="1690"/>
                    <a:ext cx="180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762000"/>
                    <a:r>
                      <a:rPr lang="en-GB" sz="1600"/>
                      <a:t>x</a:t>
                    </a:r>
                  </a:p>
                </p:txBody>
              </p:sp>
              <p:sp>
                <p:nvSpPr>
                  <p:cNvPr id="3108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10" y="1690"/>
                    <a:ext cx="180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762000"/>
                    <a:r>
                      <a:rPr lang="en-GB" sz="1600"/>
                      <a:t>x</a:t>
                    </a:r>
                  </a:p>
                </p:txBody>
              </p:sp>
              <p:sp>
                <p:nvSpPr>
                  <p:cNvPr id="3109" name="Text Box 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90" y="1690"/>
                    <a:ext cx="180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defTabSz="762000"/>
                    <a:r>
                      <a:rPr lang="en-GB" sz="1600"/>
                      <a:t>x</a:t>
                    </a:r>
                  </a:p>
                </p:txBody>
              </p:sp>
            </p:grpSp>
            <p:sp>
              <p:nvSpPr>
                <p:cNvPr id="3097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5004" y="2299"/>
                  <a:ext cx="180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defTabSz="762000"/>
                  <a:r>
                    <a:rPr lang="en-GB" sz="1600">
                      <a:solidFill>
                        <a:srgbClr val="FF0000"/>
                      </a:solidFill>
                    </a:rPr>
                    <a:t>x</a:t>
                  </a:r>
                </a:p>
              </p:txBody>
            </p:sp>
            <p:sp>
              <p:nvSpPr>
                <p:cNvPr id="309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5004" y="1985"/>
                  <a:ext cx="180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defTabSz="762000"/>
                  <a:r>
                    <a:rPr lang="en-GB" sz="1600">
                      <a:solidFill>
                        <a:srgbClr val="FF0000"/>
                      </a:solidFill>
                    </a:rPr>
                    <a:t>x</a:t>
                  </a:r>
                </a:p>
              </p:txBody>
            </p:sp>
            <p:sp>
              <p:nvSpPr>
                <p:cNvPr id="3099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5004" y="1693"/>
                  <a:ext cx="180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defTabSz="762000"/>
                  <a:r>
                    <a:rPr lang="en-GB" sz="1600">
                      <a:solidFill>
                        <a:srgbClr val="FF0000"/>
                      </a:solidFill>
                    </a:rPr>
                    <a:t>x</a:t>
                  </a:r>
                </a:p>
              </p:txBody>
            </p:sp>
            <p:sp>
              <p:nvSpPr>
                <p:cNvPr id="3100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5004" y="2164"/>
                  <a:ext cx="180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defTabSz="762000"/>
                  <a:r>
                    <a:rPr lang="en-GB" sz="1600">
                      <a:solidFill>
                        <a:srgbClr val="008000"/>
                      </a:solidFill>
                    </a:rPr>
                    <a:t>x</a:t>
                  </a:r>
                </a:p>
              </p:txBody>
            </p:sp>
            <p:sp>
              <p:nvSpPr>
                <p:cNvPr id="3101" name="Line 36"/>
                <p:cNvSpPr>
                  <a:spLocks noChangeShapeType="1"/>
                </p:cNvSpPr>
                <p:nvPr/>
              </p:nvSpPr>
              <p:spPr bwMode="auto">
                <a:xfrm>
                  <a:off x="4876" y="1802"/>
                  <a:ext cx="328" cy="0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02" name="Line 37"/>
                <p:cNvSpPr>
                  <a:spLocks noChangeShapeType="1"/>
                </p:cNvSpPr>
                <p:nvPr/>
              </p:nvSpPr>
              <p:spPr bwMode="auto">
                <a:xfrm>
                  <a:off x="4877" y="2712"/>
                  <a:ext cx="321" cy="0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03" name="Line 38"/>
                <p:cNvSpPr>
                  <a:spLocks noChangeShapeType="1"/>
                </p:cNvSpPr>
                <p:nvPr/>
              </p:nvSpPr>
              <p:spPr bwMode="auto">
                <a:xfrm>
                  <a:off x="4554" y="2110"/>
                  <a:ext cx="958" cy="0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04" name="Line 39"/>
                <p:cNvSpPr>
                  <a:spLocks noChangeShapeType="1"/>
                </p:cNvSpPr>
                <p:nvPr/>
              </p:nvSpPr>
              <p:spPr bwMode="auto">
                <a:xfrm>
                  <a:off x="4554" y="2411"/>
                  <a:ext cx="972" cy="0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05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5084" y="1815"/>
                  <a:ext cx="6" cy="911"/>
                </a:xfrm>
                <a:prstGeom prst="line">
                  <a:avLst/>
                </a:prstGeom>
                <a:noFill/>
                <a:ln w="1905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086" name="Group 41"/>
            <p:cNvGrpSpPr>
              <a:grpSpLocks/>
            </p:cNvGrpSpPr>
            <p:nvPr/>
          </p:nvGrpSpPr>
          <p:grpSpPr bwMode="auto">
            <a:xfrm>
              <a:off x="400" y="1378"/>
              <a:ext cx="2001" cy="1370"/>
              <a:chOff x="400" y="1378"/>
              <a:chExt cx="2001" cy="1370"/>
            </a:xfrm>
          </p:grpSpPr>
          <p:grpSp>
            <p:nvGrpSpPr>
              <p:cNvPr id="3087" name="Group 42"/>
              <p:cNvGrpSpPr>
                <a:grpSpLocks/>
              </p:cNvGrpSpPr>
              <p:nvPr/>
            </p:nvGrpSpPr>
            <p:grpSpPr bwMode="auto">
              <a:xfrm>
                <a:off x="626" y="1480"/>
                <a:ext cx="1574" cy="1142"/>
                <a:chOff x="509" y="1480"/>
                <a:chExt cx="1574" cy="1142"/>
              </a:xfrm>
            </p:grpSpPr>
            <p:sp>
              <p:nvSpPr>
                <p:cNvPr id="3090" name="Line 43"/>
                <p:cNvSpPr>
                  <a:spLocks noChangeShapeType="1"/>
                </p:cNvSpPr>
                <p:nvPr/>
              </p:nvSpPr>
              <p:spPr bwMode="auto">
                <a:xfrm flipV="1">
                  <a:off x="509" y="1480"/>
                  <a:ext cx="0" cy="114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091" name="Line 44"/>
                <p:cNvSpPr>
                  <a:spLocks noChangeShapeType="1"/>
                </p:cNvSpPr>
                <p:nvPr/>
              </p:nvSpPr>
              <p:spPr bwMode="auto">
                <a:xfrm>
                  <a:off x="509" y="2622"/>
                  <a:ext cx="157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3088" name="Text Box 45"/>
              <p:cNvSpPr txBox="1">
                <a:spLocks noChangeArrowheads="1"/>
              </p:cNvSpPr>
              <p:nvPr/>
            </p:nvSpPr>
            <p:spPr bwMode="auto">
              <a:xfrm>
                <a:off x="400" y="1378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>
                    <a:latin typeface="Times New Roman" pitchFamily="18" charset="0"/>
                  </a:rPr>
                  <a:t>y</a:t>
                </a:r>
              </a:p>
            </p:txBody>
          </p:sp>
          <p:sp>
            <p:nvSpPr>
              <p:cNvPr id="3089" name="Text Box 46"/>
              <p:cNvSpPr txBox="1">
                <a:spLocks noChangeArrowheads="1"/>
              </p:cNvSpPr>
              <p:nvPr/>
            </p:nvSpPr>
            <p:spPr bwMode="auto">
              <a:xfrm>
                <a:off x="2200" y="2460"/>
                <a:ext cx="20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i="1">
                    <a:latin typeface="Times New Roman" pitchFamily="18" charset="0"/>
                  </a:rPr>
                  <a:t>x</a:t>
                </a:r>
              </a:p>
            </p:txBody>
          </p:sp>
        </p:grpSp>
      </p:grpSp>
      <p:sp>
        <p:nvSpPr>
          <p:cNvPr id="3080" name="Text Box 47"/>
          <p:cNvSpPr txBox="1">
            <a:spLocks noChangeArrowheads="1"/>
          </p:cNvSpPr>
          <p:nvPr/>
        </p:nvSpPr>
        <p:spPr bwMode="auto">
          <a:xfrm>
            <a:off x="3719513" y="24161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Times New Roman" pitchFamily="18" charset="0"/>
            </a:endParaRPr>
          </a:p>
        </p:txBody>
      </p:sp>
      <p:sp>
        <p:nvSpPr>
          <p:cNvPr id="3081" name="Text Box 48"/>
          <p:cNvSpPr txBox="1">
            <a:spLocks noChangeArrowheads="1"/>
          </p:cNvSpPr>
          <p:nvPr/>
        </p:nvSpPr>
        <p:spPr bwMode="auto">
          <a:xfrm>
            <a:off x="3621246" y="4044224"/>
            <a:ext cx="54052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i="1" dirty="0">
                <a:latin typeface="Times New Roman" pitchFamily="18" charset="0"/>
              </a:rPr>
              <a:t>Number of 1D cubic </a:t>
            </a:r>
            <a:r>
              <a:rPr lang="en-GB" sz="1800" i="1" dirty="0" smtClean="0">
                <a:latin typeface="Times New Roman" pitchFamily="18" charset="0"/>
              </a:rPr>
              <a:t>interpolations in 2D: </a:t>
            </a:r>
            <a:r>
              <a:rPr lang="en-GB" sz="1800" i="1" dirty="0">
                <a:latin typeface="Times New Roman" pitchFamily="18" charset="0"/>
              </a:rPr>
              <a:t>5 =&gt;</a:t>
            </a:r>
            <a:r>
              <a:rPr lang="en-GB" sz="1800" i="1" dirty="0" smtClean="0">
                <a:latin typeface="Times New Roman" pitchFamily="18" charset="0"/>
              </a:rPr>
              <a:t>3D: 21 </a:t>
            </a:r>
            <a:r>
              <a:rPr lang="en-GB" sz="1800" dirty="0" smtClean="0">
                <a:latin typeface="Times New Roman" pitchFamily="18" charset="0"/>
              </a:rPr>
              <a:t>(64pt  stencil)</a:t>
            </a:r>
            <a:endParaRPr lang="en-GB" sz="1800" dirty="0">
              <a:latin typeface="Times New Roman" pitchFamily="18" charset="0"/>
            </a:endParaRPr>
          </a:p>
        </p:txBody>
      </p:sp>
      <p:sp>
        <p:nvSpPr>
          <p:cNvPr id="3082" name="Text Box 49"/>
          <p:cNvSpPr txBox="1">
            <a:spLocks noChangeArrowheads="1"/>
          </p:cNvSpPr>
          <p:nvPr/>
        </p:nvSpPr>
        <p:spPr bwMode="auto">
          <a:xfrm>
            <a:off x="3609974" y="4675188"/>
            <a:ext cx="5210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dirty="0">
                <a:latin typeface="Times New Roman" pitchFamily="18" charset="0"/>
              </a:rPr>
              <a:t>To </a:t>
            </a:r>
            <a:r>
              <a:rPr lang="en-GB" sz="1800" dirty="0" smtClean="0">
                <a:latin typeface="Times New Roman" pitchFamily="18" charset="0"/>
              </a:rPr>
              <a:t>save computations: </a:t>
            </a:r>
            <a:r>
              <a:rPr lang="en-GB" sz="1800" i="1" dirty="0" smtClean="0">
                <a:latin typeface="Times New Roman" pitchFamily="18" charset="0"/>
              </a:rPr>
              <a:t>cubic interpolation only for nearest neighbour </a:t>
            </a:r>
            <a:r>
              <a:rPr lang="en-GB" sz="1800" i="1" dirty="0">
                <a:latin typeface="Times New Roman" pitchFamily="18" charset="0"/>
              </a:rPr>
              <a:t>rows, linear interpolation </a:t>
            </a:r>
            <a:r>
              <a:rPr lang="en-GB" sz="1800" i="1" dirty="0" smtClean="0">
                <a:latin typeface="Times New Roman" pitchFamily="18" charset="0"/>
              </a:rPr>
              <a:t>remaining i.e. </a:t>
            </a:r>
            <a:r>
              <a:rPr lang="en-GB" sz="1800" i="1" dirty="0" smtClean="0">
                <a:solidFill>
                  <a:srgbClr val="FF0000"/>
                </a:solidFill>
                <a:latin typeface="Times New Roman" pitchFamily="18" charset="0"/>
              </a:rPr>
              <a:t>“quasi-cubic </a:t>
            </a:r>
            <a:r>
              <a:rPr lang="en-GB" sz="1800" i="1" dirty="0">
                <a:solidFill>
                  <a:srgbClr val="FF0000"/>
                </a:solidFill>
                <a:latin typeface="Times New Roman" pitchFamily="18" charset="0"/>
              </a:rPr>
              <a:t>interpolation</a:t>
            </a:r>
            <a:r>
              <a:rPr lang="en-GB" sz="1800" i="1" dirty="0" smtClean="0">
                <a:solidFill>
                  <a:srgbClr val="FF0000"/>
                </a:solidFill>
                <a:latin typeface="Times New Roman" pitchFamily="18" charset="0"/>
              </a:rPr>
              <a:t>”</a:t>
            </a:r>
            <a:r>
              <a:rPr lang="en-GB" sz="1800" i="1" dirty="0" smtClean="0">
                <a:latin typeface="Times New Roman" pitchFamily="18" charset="0"/>
              </a:rPr>
              <a:t>=&gt;</a:t>
            </a:r>
            <a:r>
              <a:rPr lang="en-GB" sz="1800" i="1" dirty="0" smtClean="0">
                <a:solidFill>
                  <a:srgbClr val="FF0000"/>
                </a:solidFill>
                <a:latin typeface="Times New Roman" pitchFamily="18" charset="0"/>
              </a:rPr>
              <a:t> 7*cubic+10*linear </a:t>
            </a:r>
            <a:r>
              <a:rPr lang="en-GB" sz="1800" i="1" dirty="0">
                <a:latin typeface="Times New Roman" pitchFamily="18" charset="0"/>
              </a:rPr>
              <a:t>in </a:t>
            </a:r>
            <a:r>
              <a:rPr lang="en-GB" sz="1800" i="1" dirty="0" smtClean="0">
                <a:latin typeface="Times New Roman" pitchFamily="18" charset="0"/>
              </a:rPr>
              <a:t>3D</a:t>
            </a:r>
            <a:r>
              <a:rPr lang="en-GB" sz="1800" dirty="0" smtClean="0">
                <a:latin typeface="Times New Roman" pitchFamily="18" charset="0"/>
              </a:rPr>
              <a:t> </a:t>
            </a:r>
            <a:r>
              <a:rPr lang="en-GB" sz="1800" dirty="0">
                <a:latin typeface="Times New Roman" pitchFamily="18" charset="0"/>
              </a:rPr>
              <a:t>(</a:t>
            </a:r>
            <a:r>
              <a:rPr lang="en-GB" sz="1800" dirty="0" smtClean="0">
                <a:latin typeface="Times New Roman" pitchFamily="18" charset="0"/>
              </a:rPr>
              <a:t>32 </a:t>
            </a:r>
            <a:r>
              <a:rPr lang="en-GB" sz="1800" dirty="0" err="1" smtClean="0">
                <a:latin typeface="Times New Roman" pitchFamily="18" charset="0"/>
              </a:rPr>
              <a:t>pt</a:t>
            </a:r>
            <a:r>
              <a:rPr lang="en-GB" sz="1800" dirty="0" smtClean="0">
                <a:latin typeface="Times New Roman" pitchFamily="18" charset="0"/>
              </a:rPr>
              <a:t> stencil)</a:t>
            </a:r>
            <a:endParaRPr lang="en-GB" sz="2000" dirty="0">
              <a:latin typeface="Times New Roman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3327966"/>
              </p:ext>
            </p:extLst>
          </p:nvPr>
        </p:nvGraphicFramePr>
        <p:xfrm>
          <a:off x="5510213" y="1508125"/>
          <a:ext cx="1103312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45" name="Equation" r:id="rId7" imgW="634680" imgH="253800" progId="Equation.3">
                  <p:embed/>
                </p:oleObj>
              </mc:Choice>
              <mc:Fallback>
                <p:oleObj name="Equation" r:id="rId7" imgW="63468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10213" y="1508125"/>
                        <a:ext cx="1103312" cy="441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549533" y="3039923"/>
            <a:ext cx="32704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u="sng" dirty="0">
                <a:latin typeface="Times New Roman" pitchFamily="18" charset="0"/>
              </a:rPr>
              <a:t>Cubic Lagrange </a:t>
            </a:r>
            <a:r>
              <a:rPr lang="en-GB" sz="2000" u="sng" dirty="0" smtClean="0">
                <a:latin typeface="Times New Roman" pitchFamily="18" charset="0"/>
              </a:rPr>
              <a:t>interpolation</a:t>
            </a:r>
            <a:r>
              <a:rPr lang="en-GB" sz="2000" u="sng" dirty="0">
                <a:latin typeface="Times New Roman" pitchFamily="18" charset="0"/>
              </a:rPr>
              <a:t>:</a:t>
            </a:r>
            <a:endParaRPr lang="en-GB" u="sng" dirty="0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54288" y="3032332"/>
            <a:ext cx="2052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Times New Roman" pitchFamily="18" charset="0"/>
              </a:rPr>
              <a:t>,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924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1064" y="70338"/>
            <a:ext cx="8772211" cy="66319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Shape-preserving (locally monotonic)  interpolation</a:t>
            </a:r>
            <a:endParaRPr lang="en-US" sz="3200" dirty="0" smtClean="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92125" y="828675"/>
            <a:ext cx="53030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</a:rPr>
              <a:t>• Creation of </a:t>
            </a:r>
            <a:r>
              <a:rPr lang="en-US" dirty="0" smtClean="0">
                <a:latin typeface="Times New Roman" pitchFamily="18" charset="0"/>
              </a:rPr>
              <a:t>“artificial” </a:t>
            </a:r>
            <a:r>
              <a:rPr lang="en-US" dirty="0">
                <a:latin typeface="Times New Roman" pitchFamily="18" charset="0"/>
              </a:rPr>
              <a:t>maxima /minima</a:t>
            </a:r>
          </a:p>
        </p:txBody>
      </p:sp>
      <p:sp>
        <p:nvSpPr>
          <p:cNvPr id="16388" name="Freeform 4"/>
          <p:cNvSpPr>
            <a:spLocks/>
          </p:cNvSpPr>
          <p:nvPr/>
        </p:nvSpPr>
        <p:spPr bwMode="auto">
          <a:xfrm>
            <a:off x="1028700" y="1615355"/>
            <a:ext cx="3530600" cy="1460500"/>
          </a:xfrm>
          <a:custGeom>
            <a:avLst/>
            <a:gdLst>
              <a:gd name="T0" fmla="*/ 0 w 2224"/>
              <a:gd name="T1" fmla="*/ 1460500 h 920"/>
              <a:gd name="T2" fmla="*/ 381000 w 2224"/>
              <a:gd name="T3" fmla="*/ 1397000 h 920"/>
              <a:gd name="T4" fmla="*/ 596900 w 2224"/>
              <a:gd name="T5" fmla="*/ 1168400 h 920"/>
              <a:gd name="T6" fmla="*/ 965200 w 2224"/>
              <a:gd name="T7" fmla="*/ 482600 h 920"/>
              <a:gd name="T8" fmla="*/ 1308100 w 2224"/>
              <a:gd name="T9" fmla="*/ 76200 h 920"/>
              <a:gd name="T10" fmla="*/ 1752600 w 2224"/>
              <a:gd name="T11" fmla="*/ 25400 h 920"/>
              <a:gd name="T12" fmla="*/ 2006600 w 2224"/>
              <a:gd name="T13" fmla="*/ 177800 h 920"/>
              <a:gd name="T14" fmla="*/ 2184400 w 2224"/>
              <a:gd name="T15" fmla="*/ 419100 h 920"/>
              <a:gd name="T16" fmla="*/ 2400300 w 2224"/>
              <a:gd name="T17" fmla="*/ 647700 h 920"/>
              <a:gd name="T18" fmla="*/ 2743200 w 2224"/>
              <a:gd name="T19" fmla="*/ 863600 h 920"/>
              <a:gd name="T20" fmla="*/ 3213099 w 2224"/>
              <a:gd name="T21" fmla="*/ 1028700 h 920"/>
              <a:gd name="T22" fmla="*/ 3530600 w 2224"/>
              <a:gd name="T23" fmla="*/ 1092200 h 9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224"/>
              <a:gd name="T37" fmla="*/ 0 h 920"/>
              <a:gd name="T38" fmla="*/ 2224 w 2224"/>
              <a:gd name="T39" fmla="*/ 920 h 9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224" h="920">
                <a:moveTo>
                  <a:pt x="0" y="920"/>
                </a:moveTo>
                <a:cubicBezTo>
                  <a:pt x="88" y="915"/>
                  <a:pt x="177" y="911"/>
                  <a:pt x="240" y="880"/>
                </a:cubicBezTo>
                <a:cubicBezTo>
                  <a:pt x="303" y="849"/>
                  <a:pt x="315" y="832"/>
                  <a:pt x="376" y="736"/>
                </a:cubicBezTo>
                <a:cubicBezTo>
                  <a:pt x="437" y="640"/>
                  <a:pt x="533" y="419"/>
                  <a:pt x="608" y="304"/>
                </a:cubicBezTo>
                <a:cubicBezTo>
                  <a:pt x="683" y="189"/>
                  <a:pt x="741" y="96"/>
                  <a:pt x="824" y="48"/>
                </a:cubicBezTo>
                <a:cubicBezTo>
                  <a:pt x="907" y="0"/>
                  <a:pt x="1031" y="5"/>
                  <a:pt x="1104" y="16"/>
                </a:cubicBezTo>
                <a:cubicBezTo>
                  <a:pt x="1177" y="27"/>
                  <a:pt x="1219" y="71"/>
                  <a:pt x="1264" y="112"/>
                </a:cubicBezTo>
                <a:cubicBezTo>
                  <a:pt x="1309" y="153"/>
                  <a:pt x="1335" y="215"/>
                  <a:pt x="1376" y="264"/>
                </a:cubicBezTo>
                <a:cubicBezTo>
                  <a:pt x="1417" y="313"/>
                  <a:pt x="1453" y="361"/>
                  <a:pt x="1512" y="408"/>
                </a:cubicBezTo>
                <a:cubicBezTo>
                  <a:pt x="1571" y="455"/>
                  <a:pt x="1643" y="504"/>
                  <a:pt x="1728" y="544"/>
                </a:cubicBezTo>
                <a:cubicBezTo>
                  <a:pt x="1813" y="584"/>
                  <a:pt x="1941" y="624"/>
                  <a:pt x="2024" y="648"/>
                </a:cubicBezTo>
                <a:cubicBezTo>
                  <a:pt x="2107" y="672"/>
                  <a:pt x="2165" y="680"/>
                  <a:pt x="2224" y="688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343025" y="2775024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Times New Roman" pitchFamily="18" charset="0"/>
              </a:rPr>
              <a:t>x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087415" y="1574536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Times New Roman" pitchFamily="18" charset="0"/>
              </a:rPr>
              <a:t>x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979214" y="1700336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Times New Roman" pitchFamily="18" charset="0"/>
              </a:rPr>
              <a:t>x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577961" y="2248608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Times New Roman" pitchFamily="18" charset="0"/>
              </a:rPr>
              <a:t>x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406201" y="1431999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33CC33"/>
                </a:solidFill>
                <a:latin typeface="Times New Roman" pitchFamily="18" charset="0"/>
              </a:rPr>
              <a:t>x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921213" y="1400175"/>
            <a:ext cx="31655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x:  </a:t>
            </a:r>
            <a:r>
              <a:rPr lang="en-US" dirty="0">
                <a:latin typeface="Times New Roman" pitchFamily="18" charset="0"/>
              </a:rPr>
              <a:t>grid </a:t>
            </a:r>
            <a:r>
              <a:rPr lang="en-US" dirty="0" smtClean="0">
                <a:latin typeface="Times New Roman" pitchFamily="18" charset="0"/>
              </a:rPr>
              <a:t>point values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924425" y="2009775"/>
            <a:ext cx="351619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Times New Roman" pitchFamily="18" charset="0"/>
              </a:rPr>
              <a:t>x:  </a:t>
            </a:r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</a:rPr>
              <a:t>interpolated value</a:t>
            </a:r>
            <a:endParaRPr lang="en-US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517525" y="3267075"/>
            <a:ext cx="65085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</a:rPr>
              <a:t>• Shape-preserving 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</a:rPr>
              <a:t>(quasi-monotone) </a:t>
            </a:r>
            <a:r>
              <a:rPr lang="en-US" dirty="0">
                <a:latin typeface="Times New Roman" pitchFamily="18" charset="0"/>
              </a:rPr>
              <a:t>interpolation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758825" y="5557908"/>
            <a:ext cx="80155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</a:rPr>
              <a:t>- </a:t>
            </a:r>
            <a:r>
              <a:rPr lang="en-US" sz="2000" dirty="0" smtClean="0">
                <a:latin typeface="Times New Roman" pitchFamily="18" charset="0"/>
              </a:rPr>
              <a:t>Alternative: Spline </a:t>
            </a:r>
            <a:r>
              <a:rPr lang="en-US" sz="2000" dirty="0">
                <a:latin typeface="Times New Roman" pitchFamily="18" charset="0"/>
              </a:rPr>
              <a:t>or </a:t>
            </a:r>
            <a:r>
              <a:rPr lang="en-US" sz="2000" dirty="0" err="1">
                <a:latin typeface="Times New Roman" pitchFamily="18" charset="0"/>
              </a:rPr>
              <a:t>Hermite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</a:rPr>
              <a:t>interpolation (not used in IFS operationally)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6422" name="Text Box 31"/>
          <p:cNvSpPr txBox="1">
            <a:spLocks noChangeArrowheads="1"/>
          </p:cNvSpPr>
          <p:nvPr/>
        </p:nvSpPr>
        <p:spPr bwMode="auto">
          <a:xfrm>
            <a:off x="3580546" y="4737506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Times New Roman" pitchFamily="18" charset="0"/>
              </a:rPr>
              <a:t>x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6410" name="Text Box 39"/>
          <p:cNvSpPr txBox="1">
            <a:spLocks noChangeArrowheads="1"/>
          </p:cNvSpPr>
          <p:nvPr/>
        </p:nvSpPr>
        <p:spPr bwMode="auto">
          <a:xfrm>
            <a:off x="758825" y="3801937"/>
            <a:ext cx="40820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</a:rPr>
              <a:t>- 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</a:rPr>
              <a:t>Quasi-monotone cubic interpolation: </a:t>
            </a:r>
            <a:endParaRPr lang="en-US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grpSp>
        <p:nvGrpSpPr>
          <p:cNvPr id="16411" name="Group 49"/>
          <p:cNvGrpSpPr>
            <a:grpSpLocks/>
          </p:cNvGrpSpPr>
          <p:nvPr/>
        </p:nvGrpSpPr>
        <p:grpSpPr bwMode="auto">
          <a:xfrm>
            <a:off x="3729772" y="4432021"/>
            <a:ext cx="3417539" cy="943827"/>
            <a:chOff x="3000" y="3703"/>
            <a:chExt cx="2029" cy="549"/>
          </a:xfrm>
        </p:grpSpPr>
        <p:sp>
          <p:nvSpPr>
            <p:cNvPr id="16412" name="Freeform 40"/>
            <p:cNvSpPr>
              <a:spLocks/>
            </p:cNvSpPr>
            <p:nvPr/>
          </p:nvSpPr>
          <p:spPr bwMode="auto">
            <a:xfrm>
              <a:off x="3000" y="3795"/>
              <a:ext cx="544" cy="333"/>
            </a:xfrm>
            <a:custGeom>
              <a:avLst/>
              <a:gdLst>
                <a:gd name="T0" fmla="*/ 0 w 544"/>
                <a:gd name="T1" fmla="*/ 173 h 333"/>
                <a:gd name="T2" fmla="*/ 80 w 544"/>
                <a:gd name="T3" fmla="*/ 77 h 333"/>
                <a:gd name="T4" fmla="*/ 184 w 544"/>
                <a:gd name="T5" fmla="*/ 13 h 333"/>
                <a:gd name="T6" fmla="*/ 256 w 544"/>
                <a:gd name="T7" fmla="*/ 5 h 333"/>
                <a:gd name="T8" fmla="*/ 368 w 544"/>
                <a:gd name="T9" fmla="*/ 45 h 333"/>
                <a:gd name="T10" fmla="*/ 440 w 544"/>
                <a:gd name="T11" fmla="*/ 133 h 333"/>
                <a:gd name="T12" fmla="*/ 496 w 544"/>
                <a:gd name="T13" fmla="*/ 237 h 333"/>
                <a:gd name="T14" fmla="*/ 544 w 544"/>
                <a:gd name="T15" fmla="*/ 333 h 3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44"/>
                <a:gd name="T25" fmla="*/ 0 h 333"/>
                <a:gd name="T26" fmla="*/ 544 w 544"/>
                <a:gd name="T27" fmla="*/ 333 h 33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44" h="333">
                  <a:moveTo>
                    <a:pt x="0" y="173"/>
                  </a:moveTo>
                  <a:cubicBezTo>
                    <a:pt x="24" y="138"/>
                    <a:pt x="49" y="104"/>
                    <a:pt x="80" y="77"/>
                  </a:cubicBezTo>
                  <a:cubicBezTo>
                    <a:pt x="111" y="50"/>
                    <a:pt x="155" y="25"/>
                    <a:pt x="184" y="13"/>
                  </a:cubicBezTo>
                  <a:cubicBezTo>
                    <a:pt x="213" y="1"/>
                    <a:pt x="225" y="0"/>
                    <a:pt x="256" y="5"/>
                  </a:cubicBezTo>
                  <a:cubicBezTo>
                    <a:pt x="287" y="10"/>
                    <a:pt x="337" y="24"/>
                    <a:pt x="368" y="45"/>
                  </a:cubicBezTo>
                  <a:cubicBezTo>
                    <a:pt x="399" y="66"/>
                    <a:pt x="419" y="101"/>
                    <a:pt x="440" y="133"/>
                  </a:cubicBezTo>
                  <a:cubicBezTo>
                    <a:pt x="461" y="165"/>
                    <a:pt x="479" y="204"/>
                    <a:pt x="496" y="237"/>
                  </a:cubicBezTo>
                  <a:cubicBezTo>
                    <a:pt x="513" y="270"/>
                    <a:pt x="528" y="301"/>
                    <a:pt x="544" y="333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3" name="Line 41"/>
            <p:cNvSpPr>
              <a:spLocks noChangeShapeType="1"/>
            </p:cNvSpPr>
            <p:nvPr/>
          </p:nvSpPr>
          <p:spPr bwMode="auto">
            <a:xfrm flipV="1">
              <a:off x="3091" y="3987"/>
              <a:ext cx="1109" cy="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4" name="Line 42"/>
            <p:cNvSpPr>
              <a:spLocks noChangeShapeType="1"/>
            </p:cNvSpPr>
            <p:nvPr/>
          </p:nvSpPr>
          <p:spPr bwMode="auto">
            <a:xfrm>
              <a:off x="3686" y="4140"/>
              <a:ext cx="9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415" name="Text Box 43"/>
            <p:cNvSpPr txBox="1">
              <a:spLocks noChangeArrowheads="1"/>
            </p:cNvSpPr>
            <p:nvPr/>
          </p:nvSpPr>
          <p:spPr bwMode="auto">
            <a:xfrm>
              <a:off x="4248" y="3860"/>
              <a:ext cx="3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2000" dirty="0">
                  <a:latin typeface="Times New Roman" pitchFamily="18" charset="0"/>
                  <a:cs typeface="Times New Roman" pitchFamily="18" charset="0"/>
                  <a:sym typeface="WP Greek Century" pitchFamily="2" charset="2"/>
                </a:rPr>
                <a:t>φ</a:t>
              </a:r>
              <a:r>
                <a:rPr lang="en-US" sz="2000" baseline="-25000" dirty="0">
                  <a:latin typeface="Times New Roman" pitchFamily="18" charset="0"/>
                  <a:sym typeface="WP Greek Century" pitchFamily="2" charset="2"/>
                </a:rPr>
                <a:t>max</a:t>
              </a:r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6416" name="Text Box 44"/>
            <p:cNvSpPr txBox="1">
              <a:spLocks noChangeArrowheads="1"/>
            </p:cNvSpPr>
            <p:nvPr/>
          </p:nvSpPr>
          <p:spPr bwMode="auto">
            <a:xfrm>
              <a:off x="4659" y="4002"/>
              <a:ext cx="37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l-GR" sz="2000" dirty="0">
                  <a:latin typeface="Times New Roman" pitchFamily="18" charset="0"/>
                  <a:cs typeface="Times New Roman" pitchFamily="18" charset="0"/>
                  <a:sym typeface="WP Greek Century" pitchFamily="2" charset="2"/>
                </a:rPr>
                <a:t>φ</a:t>
              </a:r>
              <a:r>
                <a:rPr lang="en-US" sz="2000" baseline="-25000" dirty="0">
                  <a:latin typeface="Times New Roman" pitchFamily="18" charset="0"/>
                  <a:sym typeface="WP Greek Century" pitchFamily="2" charset="2"/>
                </a:rPr>
                <a:t>min</a:t>
              </a:r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6417" name="Text Box 45"/>
            <p:cNvSpPr txBox="1">
              <a:spLocks noChangeArrowheads="1"/>
            </p:cNvSpPr>
            <p:nvPr/>
          </p:nvSpPr>
          <p:spPr bwMode="auto">
            <a:xfrm>
              <a:off x="3243" y="3703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rgbClr val="33CC33"/>
                  </a:solidFill>
                  <a:latin typeface="Times New Roman" pitchFamily="18" charset="0"/>
                </a:rPr>
                <a:t>x</a:t>
              </a:r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41" name="Text Box 31"/>
          <p:cNvSpPr txBox="1">
            <a:spLocks noChangeArrowheads="1"/>
          </p:cNvSpPr>
          <p:nvPr/>
        </p:nvSpPr>
        <p:spPr bwMode="auto">
          <a:xfrm>
            <a:off x="4504210" y="5021311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Times New Roman" pitchFamily="18" charset="0"/>
              </a:rPr>
              <a:t>x</a:t>
            </a:r>
            <a:endParaRPr lang="en-US" dirty="0">
              <a:latin typeface="Times New Roman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344552"/>
              </p:ext>
            </p:extLst>
          </p:nvPr>
        </p:nvGraphicFramePr>
        <p:xfrm>
          <a:off x="4765675" y="3790950"/>
          <a:ext cx="332105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82" name="Equation" r:id="rId3" imgW="1968480" imgH="241200" progId="Equation.3">
                  <p:embed/>
                </p:oleObj>
              </mc:Choice>
              <mc:Fallback>
                <p:oleObj name="Equation" r:id="rId3" imgW="19684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65675" y="3790950"/>
                        <a:ext cx="3321050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44"/>
          <p:cNvSpPr txBox="1">
            <a:spLocks noChangeArrowheads="1"/>
          </p:cNvSpPr>
          <p:nvPr/>
        </p:nvSpPr>
        <p:spPr bwMode="auto">
          <a:xfrm>
            <a:off x="5552761" y="4415480"/>
            <a:ext cx="5774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WP Greek Century" pitchFamily="2" charset="2"/>
              </a:rPr>
              <a:t>φ</a:t>
            </a:r>
            <a:r>
              <a:rPr lang="en-US" sz="2000" baseline="-25000" dirty="0" smtClean="0">
                <a:latin typeface="Times New Roman" pitchFamily="18" charset="0"/>
                <a:sym typeface="WP Greek Century" pitchFamily="2" charset="2"/>
              </a:rPr>
              <a:t>cub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5" name="Line 41"/>
          <p:cNvSpPr>
            <a:spLocks noChangeShapeType="1"/>
          </p:cNvSpPr>
          <p:nvPr/>
        </p:nvSpPr>
        <p:spPr bwMode="auto">
          <a:xfrm flipV="1">
            <a:off x="4417272" y="4630554"/>
            <a:ext cx="933970" cy="1547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517525" y="3239726"/>
            <a:ext cx="5035236" cy="760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Oval 33"/>
          <p:cNvSpPr>
            <a:spLocks noChangeAspect="1"/>
          </p:cNvSpPr>
          <p:nvPr/>
        </p:nvSpPr>
        <p:spPr bwMode="auto">
          <a:xfrm>
            <a:off x="2491949" y="3189939"/>
            <a:ext cx="95593" cy="9934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2549794" y="1648871"/>
            <a:ext cx="15701" cy="154106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492250" y="3161833"/>
            <a:ext cx="0" cy="1475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>
            <a:off x="2197290" y="3173561"/>
            <a:ext cx="0" cy="1475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3091562" y="3163513"/>
            <a:ext cx="0" cy="1475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Straight Connector 38"/>
          <p:cNvCxnSpPr/>
          <p:nvPr/>
        </p:nvCxnSpPr>
        <p:spPr bwMode="auto">
          <a:xfrm>
            <a:off x="3686074" y="3155145"/>
            <a:ext cx="0" cy="1475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3213818" y="3305865"/>
            <a:ext cx="0" cy="14754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1111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88988" y="6006073"/>
            <a:ext cx="24145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</a:rPr>
              <a:t>Trajectory calculation</a:t>
            </a:r>
          </a:p>
        </p:txBody>
      </p:sp>
      <p:sp>
        <p:nvSpPr>
          <p:cNvPr id="18437" name="Rectangle 27"/>
          <p:cNvSpPr>
            <a:spLocks noGrp="1" noChangeArrowheads="1"/>
          </p:cNvSpPr>
          <p:nvPr>
            <p:ph type="title"/>
          </p:nvPr>
        </p:nvSpPr>
        <p:spPr>
          <a:xfrm>
            <a:off x="228600" y="129726"/>
            <a:ext cx="8828088" cy="473175"/>
          </a:xfrm>
          <a:noFill/>
        </p:spPr>
        <p:txBody>
          <a:bodyPr/>
          <a:lstStyle/>
          <a:p>
            <a:pPr eaLnBrk="1" hangingPunct="1"/>
            <a:r>
              <a:rPr lang="en-GB" sz="2400" b="1" dirty="0" smtClean="0">
                <a:solidFill>
                  <a:srgbClr val="0000FF"/>
                </a:solidFill>
              </a:rPr>
              <a:t>A note on SL advection on the sphere </a:t>
            </a:r>
            <a:endParaRPr lang="en-GB" sz="2400" b="1" dirty="0" smtClean="0"/>
          </a:p>
        </p:txBody>
      </p:sp>
      <p:grpSp>
        <p:nvGrpSpPr>
          <p:cNvPr id="18438" name="Group 28"/>
          <p:cNvGrpSpPr>
            <a:grpSpLocks/>
          </p:cNvGrpSpPr>
          <p:nvPr/>
        </p:nvGrpSpPr>
        <p:grpSpPr bwMode="auto">
          <a:xfrm>
            <a:off x="615950" y="2824218"/>
            <a:ext cx="3308350" cy="3178175"/>
            <a:chOff x="196" y="1836"/>
            <a:chExt cx="2084" cy="2002"/>
          </a:xfrm>
        </p:grpSpPr>
        <p:grpSp>
          <p:nvGrpSpPr>
            <p:cNvPr id="18442" name="Group 29"/>
            <p:cNvGrpSpPr>
              <a:grpSpLocks noChangeAspect="1"/>
            </p:cNvGrpSpPr>
            <p:nvPr/>
          </p:nvGrpSpPr>
          <p:grpSpPr bwMode="auto">
            <a:xfrm>
              <a:off x="196" y="1836"/>
              <a:ext cx="2084" cy="2002"/>
              <a:chOff x="196" y="1065"/>
              <a:chExt cx="2603" cy="2501"/>
            </a:xfrm>
          </p:grpSpPr>
          <p:sp>
            <p:nvSpPr>
              <p:cNvPr id="18446" name="Oval 30"/>
              <p:cNvSpPr>
                <a:spLocks noChangeAspect="1" noChangeArrowheads="1"/>
              </p:cNvSpPr>
              <p:nvPr/>
            </p:nvSpPr>
            <p:spPr bwMode="auto">
              <a:xfrm>
                <a:off x="196" y="1456"/>
                <a:ext cx="2208" cy="210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47" name="Line 31"/>
              <p:cNvSpPr>
                <a:spLocks noChangeAspect="1" noChangeShapeType="1"/>
              </p:cNvSpPr>
              <p:nvPr/>
            </p:nvSpPr>
            <p:spPr bwMode="auto">
              <a:xfrm flipV="1">
                <a:off x="1276" y="1296"/>
                <a:ext cx="0" cy="12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48" name="Line 32"/>
              <p:cNvSpPr>
                <a:spLocks noChangeAspect="1" noChangeShapeType="1"/>
              </p:cNvSpPr>
              <p:nvPr/>
            </p:nvSpPr>
            <p:spPr bwMode="auto">
              <a:xfrm>
                <a:off x="1276" y="2528"/>
                <a:ext cx="12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49" name="Line 33"/>
              <p:cNvSpPr>
                <a:spLocks noChangeAspect="1" noChangeShapeType="1"/>
              </p:cNvSpPr>
              <p:nvPr/>
            </p:nvSpPr>
            <p:spPr bwMode="auto">
              <a:xfrm flipH="1">
                <a:off x="828" y="2528"/>
                <a:ext cx="448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50" name="Arc 34"/>
              <p:cNvSpPr>
                <a:spLocks noChangeAspect="1"/>
              </p:cNvSpPr>
              <p:nvPr/>
            </p:nvSpPr>
            <p:spPr bwMode="auto">
              <a:xfrm rot="8235407">
                <a:off x="341" y="1381"/>
                <a:ext cx="1836" cy="1859"/>
              </a:xfrm>
              <a:custGeom>
                <a:avLst/>
                <a:gdLst>
                  <a:gd name="T0" fmla="*/ 22 w 21066"/>
                  <a:gd name="T1" fmla="*/ 0 h 21408"/>
                  <a:gd name="T2" fmla="*/ 160 w 21066"/>
                  <a:gd name="T3" fmla="*/ 125 h 21408"/>
                  <a:gd name="T4" fmla="*/ 0 w 21066"/>
                  <a:gd name="T5" fmla="*/ 161 h 21408"/>
                  <a:gd name="T6" fmla="*/ 0 60000 65536"/>
                  <a:gd name="T7" fmla="*/ 0 60000 65536"/>
                  <a:gd name="T8" fmla="*/ 0 60000 65536"/>
                  <a:gd name="T9" fmla="*/ 0 w 21066"/>
                  <a:gd name="T10" fmla="*/ 0 h 21408"/>
                  <a:gd name="T11" fmla="*/ 21066 w 21066"/>
                  <a:gd name="T12" fmla="*/ 21408 h 2140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066" h="21408" fill="none" extrusionOk="0">
                    <a:moveTo>
                      <a:pt x="2870" y="-1"/>
                    </a:moveTo>
                    <a:cubicBezTo>
                      <a:pt x="11814" y="1198"/>
                      <a:pt x="19070" y="7831"/>
                      <a:pt x="21065" y="16633"/>
                    </a:cubicBezTo>
                  </a:path>
                  <a:path w="21066" h="21408" stroke="0" extrusionOk="0">
                    <a:moveTo>
                      <a:pt x="2870" y="-1"/>
                    </a:moveTo>
                    <a:cubicBezTo>
                      <a:pt x="11814" y="1198"/>
                      <a:pt x="19070" y="7831"/>
                      <a:pt x="21065" y="16633"/>
                    </a:cubicBezTo>
                    <a:lnTo>
                      <a:pt x="0" y="21408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51" name="Arc 35"/>
              <p:cNvSpPr>
                <a:spLocks noChangeAspect="1"/>
              </p:cNvSpPr>
              <p:nvPr/>
            </p:nvSpPr>
            <p:spPr bwMode="auto">
              <a:xfrm rot="-7628073">
                <a:off x="494" y="1682"/>
                <a:ext cx="1736" cy="1559"/>
              </a:xfrm>
              <a:custGeom>
                <a:avLst/>
                <a:gdLst>
                  <a:gd name="T0" fmla="*/ 7 w 21190"/>
                  <a:gd name="T1" fmla="*/ 0 h 21571"/>
                  <a:gd name="T2" fmla="*/ 142 w 21190"/>
                  <a:gd name="T3" fmla="*/ 91 h 21571"/>
                  <a:gd name="T4" fmla="*/ 0 w 21190"/>
                  <a:gd name="T5" fmla="*/ 113 h 21571"/>
                  <a:gd name="T6" fmla="*/ 0 60000 65536"/>
                  <a:gd name="T7" fmla="*/ 0 60000 65536"/>
                  <a:gd name="T8" fmla="*/ 0 60000 65536"/>
                  <a:gd name="T9" fmla="*/ 0 w 21190"/>
                  <a:gd name="T10" fmla="*/ 0 h 21571"/>
                  <a:gd name="T11" fmla="*/ 21190 w 21190"/>
                  <a:gd name="T12" fmla="*/ 21571 h 2157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190" h="21571" fill="none" extrusionOk="0">
                    <a:moveTo>
                      <a:pt x="1116" y="-1"/>
                    </a:moveTo>
                    <a:cubicBezTo>
                      <a:pt x="10999" y="511"/>
                      <a:pt x="19271" y="7674"/>
                      <a:pt x="21190" y="17382"/>
                    </a:cubicBezTo>
                  </a:path>
                  <a:path w="21190" h="21571" stroke="0" extrusionOk="0">
                    <a:moveTo>
                      <a:pt x="1116" y="-1"/>
                    </a:moveTo>
                    <a:cubicBezTo>
                      <a:pt x="10999" y="511"/>
                      <a:pt x="19271" y="7674"/>
                      <a:pt x="21190" y="17382"/>
                    </a:cubicBezTo>
                    <a:lnTo>
                      <a:pt x="0" y="21571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52" name="Arc 36"/>
              <p:cNvSpPr>
                <a:spLocks noChangeAspect="1"/>
              </p:cNvSpPr>
              <p:nvPr/>
            </p:nvSpPr>
            <p:spPr bwMode="auto">
              <a:xfrm rot="-3356739">
                <a:off x="716" y="1600"/>
                <a:ext cx="1724" cy="2207"/>
              </a:xfrm>
              <a:custGeom>
                <a:avLst/>
                <a:gdLst>
                  <a:gd name="T0" fmla="*/ 111 w 17650"/>
                  <a:gd name="T1" fmla="*/ 0 h 18217"/>
                  <a:gd name="T2" fmla="*/ 168 w 17650"/>
                  <a:gd name="T3" fmla="*/ 85 h 18217"/>
                  <a:gd name="T4" fmla="*/ 0 w 17650"/>
                  <a:gd name="T5" fmla="*/ 267 h 18217"/>
                  <a:gd name="T6" fmla="*/ 0 60000 65536"/>
                  <a:gd name="T7" fmla="*/ 0 60000 65536"/>
                  <a:gd name="T8" fmla="*/ 0 60000 65536"/>
                  <a:gd name="T9" fmla="*/ 0 w 17650"/>
                  <a:gd name="T10" fmla="*/ 0 h 18217"/>
                  <a:gd name="T11" fmla="*/ 17650 w 17650"/>
                  <a:gd name="T12" fmla="*/ 18217 h 182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650" h="18217" fill="none" extrusionOk="0">
                    <a:moveTo>
                      <a:pt x="11606" y="-1"/>
                    </a:moveTo>
                    <a:cubicBezTo>
                      <a:pt x="13976" y="1510"/>
                      <a:pt x="16029" y="3468"/>
                      <a:pt x="17649" y="5765"/>
                    </a:cubicBezTo>
                  </a:path>
                  <a:path w="17650" h="18217" stroke="0" extrusionOk="0">
                    <a:moveTo>
                      <a:pt x="11606" y="-1"/>
                    </a:moveTo>
                    <a:cubicBezTo>
                      <a:pt x="13976" y="1510"/>
                      <a:pt x="16029" y="3468"/>
                      <a:pt x="17649" y="5765"/>
                    </a:cubicBezTo>
                    <a:lnTo>
                      <a:pt x="0" y="18217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lg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53" name="Text Box 37"/>
              <p:cNvSpPr txBox="1">
                <a:spLocks noChangeAspect="1" noChangeArrowheads="1"/>
              </p:cNvSpPr>
              <p:nvPr/>
            </p:nvSpPr>
            <p:spPr bwMode="auto">
              <a:xfrm>
                <a:off x="639" y="2911"/>
                <a:ext cx="275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Times New Roman" pitchFamily="18" charset="0"/>
                  </a:rPr>
                  <a:t>X</a:t>
                </a:r>
              </a:p>
            </p:txBody>
          </p:sp>
          <p:sp>
            <p:nvSpPr>
              <p:cNvPr id="18454" name="Text Box 38"/>
              <p:cNvSpPr txBox="1">
                <a:spLocks noChangeAspect="1" noChangeArrowheads="1"/>
              </p:cNvSpPr>
              <p:nvPr/>
            </p:nvSpPr>
            <p:spPr bwMode="auto">
              <a:xfrm>
                <a:off x="2524" y="2400"/>
                <a:ext cx="275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Times New Roman" pitchFamily="18" charset="0"/>
                  </a:rPr>
                  <a:t>Y</a:t>
                </a:r>
              </a:p>
            </p:txBody>
          </p:sp>
          <p:sp>
            <p:nvSpPr>
              <p:cNvPr id="18455" name="Text Box 39"/>
              <p:cNvSpPr txBox="1">
                <a:spLocks noChangeAspect="1" noChangeArrowheads="1"/>
              </p:cNvSpPr>
              <p:nvPr/>
            </p:nvSpPr>
            <p:spPr bwMode="auto">
              <a:xfrm>
                <a:off x="1178" y="1065"/>
                <a:ext cx="255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Times New Roman" pitchFamily="18" charset="0"/>
                  </a:rPr>
                  <a:t>Z</a:t>
                </a:r>
              </a:p>
            </p:txBody>
          </p:sp>
          <p:sp>
            <p:nvSpPr>
              <p:cNvPr id="18456" name="Text Box 40"/>
              <p:cNvSpPr txBox="1">
                <a:spLocks noChangeAspect="1" noChangeArrowheads="1"/>
              </p:cNvSpPr>
              <p:nvPr/>
            </p:nvSpPr>
            <p:spPr bwMode="auto">
              <a:xfrm>
                <a:off x="1654" y="1785"/>
                <a:ext cx="259" cy="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A</a:t>
                </a:r>
                <a:endParaRPr lang="en-US" sz="1600" dirty="0">
                  <a:latin typeface="Times New Roman" pitchFamily="18" charset="0"/>
                </a:endParaRPr>
              </a:p>
            </p:txBody>
          </p:sp>
          <p:sp>
            <p:nvSpPr>
              <p:cNvPr id="18457" name="Freeform 41"/>
              <p:cNvSpPr>
                <a:spLocks noChangeAspect="1"/>
              </p:cNvSpPr>
              <p:nvPr/>
            </p:nvSpPr>
            <p:spPr bwMode="auto">
              <a:xfrm>
                <a:off x="836" y="1543"/>
                <a:ext cx="1146" cy="311"/>
              </a:xfrm>
              <a:custGeom>
                <a:avLst/>
                <a:gdLst>
                  <a:gd name="T0" fmla="*/ 0 w 1159"/>
                  <a:gd name="T1" fmla="*/ 311 h 260"/>
                  <a:gd name="T2" fmla="*/ 1146 w 1159"/>
                  <a:gd name="T3" fmla="*/ 0 h 260"/>
                  <a:gd name="T4" fmla="*/ 0 60000 65536"/>
                  <a:gd name="T5" fmla="*/ 0 60000 65536"/>
                  <a:gd name="T6" fmla="*/ 0 w 1159"/>
                  <a:gd name="T7" fmla="*/ 0 h 260"/>
                  <a:gd name="T8" fmla="*/ 1159 w 1159"/>
                  <a:gd name="T9" fmla="*/ 260 h 2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159" h="260">
                    <a:moveTo>
                      <a:pt x="0" y="260"/>
                    </a:moveTo>
                    <a:lnTo>
                      <a:pt x="1159" y="0"/>
                    </a:ln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 type="non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458" name="Text Box 42"/>
              <p:cNvSpPr txBox="1">
                <a:spLocks noChangeAspect="1" noChangeArrowheads="1"/>
              </p:cNvSpPr>
              <p:nvPr/>
            </p:nvSpPr>
            <p:spPr bwMode="auto">
              <a:xfrm>
                <a:off x="1995" y="1421"/>
                <a:ext cx="274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solidFill>
                      <a:srgbClr val="FF0000"/>
                    </a:solidFill>
                    <a:latin typeface="Times New Roman" pitchFamily="18" charset="0"/>
                  </a:rPr>
                  <a:t>V</a:t>
                </a:r>
                <a:endParaRPr lang="en-US" sz="1800">
                  <a:latin typeface="Times New Roman" pitchFamily="18" charset="0"/>
                </a:endParaRPr>
              </a:p>
            </p:txBody>
          </p:sp>
        </p:grpSp>
        <p:sp>
          <p:nvSpPr>
            <p:cNvPr id="18443" name="Text Box 43"/>
            <p:cNvSpPr txBox="1">
              <a:spLocks noChangeArrowheads="1"/>
            </p:cNvSpPr>
            <p:nvPr/>
          </p:nvSpPr>
          <p:spPr bwMode="auto">
            <a:xfrm>
              <a:off x="1338" y="2266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latin typeface="Times New Roman" pitchFamily="18" charset="0"/>
                </a:rPr>
                <a:t>x</a:t>
              </a:r>
              <a:endParaRPr lang="en-US" sz="1600">
                <a:latin typeface="Times New Roman" pitchFamily="18" charset="0"/>
              </a:endParaRPr>
            </a:p>
          </p:txBody>
        </p:sp>
        <p:sp>
          <p:nvSpPr>
            <p:cNvPr id="18444" name="Line 44"/>
            <p:cNvSpPr>
              <a:spLocks noChangeShapeType="1"/>
            </p:cNvSpPr>
            <p:nvPr/>
          </p:nvSpPr>
          <p:spPr bwMode="auto">
            <a:xfrm>
              <a:off x="1691" y="2160"/>
              <a:ext cx="14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445" name="Text Box 45"/>
            <p:cNvSpPr txBox="1">
              <a:spLocks noChangeArrowheads="1"/>
            </p:cNvSpPr>
            <p:nvPr/>
          </p:nvSpPr>
          <p:spPr bwMode="auto">
            <a:xfrm>
              <a:off x="567" y="2402"/>
              <a:ext cx="2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</a:rPr>
                <a:t>D</a:t>
              </a:r>
              <a:endParaRPr lang="en-US" sz="1600" dirty="0">
                <a:latin typeface="Times New Roman" pitchFamily="18" charset="0"/>
              </a:endParaRPr>
            </a:p>
          </p:txBody>
        </p:sp>
      </p:grpSp>
      <p:sp>
        <p:nvSpPr>
          <p:cNvPr id="18439" name="Text Box 46"/>
          <p:cNvSpPr txBox="1">
            <a:spLocks noChangeArrowheads="1"/>
          </p:cNvSpPr>
          <p:nvPr/>
        </p:nvSpPr>
        <p:spPr bwMode="auto">
          <a:xfrm>
            <a:off x="323850" y="941499"/>
            <a:ext cx="81371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latin typeface="Times New Roman" pitchFamily="18" charset="0"/>
              </a:rPr>
              <a:t>Momentum eq. is discretized in vector form </a:t>
            </a:r>
            <a:r>
              <a:rPr lang="en-GB" sz="2000" dirty="0" smtClean="0">
                <a:latin typeface="Times New Roman" pitchFamily="18" charset="0"/>
              </a:rPr>
              <a:t>(a </a:t>
            </a:r>
            <a:r>
              <a:rPr lang="en-GB" sz="2000" dirty="0">
                <a:latin typeface="Times New Roman" pitchFamily="18" charset="0"/>
              </a:rPr>
              <a:t>vector is continuous </a:t>
            </a:r>
            <a:r>
              <a:rPr lang="en-GB" sz="2000" dirty="0" smtClean="0">
                <a:latin typeface="Times New Roman" pitchFamily="18" charset="0"/>
              </a:rPr>
              <a:t>across the </a:t>
            </a:r>
            <a:r>
              <a:rPr lang="en-GB" sz="2000" dirty="0">
                <a:latin typeface="Times New Roman" pitchFamily="18" charset="0"/>
              </a:rPr>
              <a:t>poles, components are not!)</a:t>
            </a:r>
          </a:p>
        </p:txBody>
      </p:sp>
      <p:sp>
        <p:nvSpPr>
          <p:cNvPr id="18440" name="Text Box 47"/>
          <p:cNvSpPr txBox="1">
            <a:spLocks noChangeArrowheads="1"/>
          </p:cNvSpPr>
          <p:nvPr/>
        </p:nvSpPr>
        <p:spPr bwMode="auto">
          <a:xfrm>
            <a:off x="107950" y="1775441"/>
            <a:ext cx="4117409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dirty="0">
                <a:latin typeface="Times New Roman" pitchFamily="18" charset="0"/>
              </a:rPr>
              <a:t>Trajectories are arcs of great circles if </a:t>
            </a:r>
          </a:p>
          <a:p>
            <a:r>
              <a:rPr lang="en-GB" sz="2000" dirty="0">
                <a:latin typeface="Times New Roman" pitchFamily="18" charset="0"/>
              </a:rPr>
              <a:t>constant (angular) </a:t>
            </a:r>
            <a:r>
              <a:rPr lang="en-GB" sz="2000" dirty="0" smtClean="0">
                <a:latin typeface="Times New Roman" pitchFamily="18" charset="0"/>
              </a:rPr>
              <a:t>velocity </a:t>
            </a:r>
            <a:r>
              <a:rPr lang="en-GB" sz="2000" dirty="0">
                <a:latin typeface="Times New Roman" pitchFamily="18" charset="0"/>
              </a:rPr>
              <a:t>is assumed</a:t>
            </a:r>
          </a:p>
          <a:p>
            <a:r>
              <a:rPr lang="en-GB" sz="2000" dirty="0">
                <a:latin typeface="Times New Roman" pitchFamily="18" charset="0"/>
              </a:rPr>
              <a:t>for the duration of a time step.</a:t>
            </a:r>
          </a:p>
        </p:txBody>
      </p:sp>
      <p:sp>
        <p:nvSpPr>
          <p:cNvPr id="18441" name="Text Box 48"/>
          <p:cNvSpPr txBox="1">
            <a:spLocks noChangeArrowheads="1"/>
          </p:cNvSpPr>
          <p:nvPr/>
        </p:nvSpPr>
        <p:spPr bwMode="auto">
          <a:xfrm>
            <a:off x="4284663" y="1425200"/>
            <a:ext cx="4848315" cy="1938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dirty="0" smtClean="0">
                <a:latin typeface="Times New Roman" pitchFamily="18" charset="0"/>
              </a:rPr>
              <a:t>- To transport a vector use local reference </a:t>
            </a:r>
          </a:p>
          <a:p>
            <a:r>
              <a:rPr lang="en-GB" sz="2000" dirty="0" smtClean="0">
                <a:latin typeface="Times New Roman" pitchFamily="18" charset="0"/>
              </a:rPr>
              <a:t>system and apply rotation matrix from D to A</a:t>
            </a:r>
          </a:p>
          <a:p>
            <a:r>
              <a:rPr lang="en-GB" sz="2000" dirty="0" smtClean="0">
                <a:latin typeface="Times New Roman" pitchFamily="18" charset="0"/>
              </a:rPr>
              <a:t>to take into account earth’s curvature</a:t>
            </a:r>
            <a:endParaRPr lang="en-GB" sz="2000" dirty="0">
              <a:latin typeface="Times New Roman" pitchFamily="18" charset="0"/>
            </a:endParaRPr>
          </a:p>
          <a:p>
            <a:r>
              <a:rPr lang="en-GB" sz="2000" dirty="0" smtClean="0">
                <a:latin typeface="Times New Roman" pitchFamily="18" charset="0"/>
              </a:rPr>
              <a:t>- Interpolations </a:t>
            </a:r>
            <a:r>
              <a:rPr lang="en-GB" sz="2000" dirty="0">
                <a:latin typeface="Times New Roman" pitchFamily="18" charset="0"/>
              </a:rPr>
              <a:t>at D</a:t>
            </a:r>
            <a:r>
              <a:rPr lang="en-GB" sz="2000" dirty="0" smtClean="0">
                <a:latin typeface="Times New Roman" pitchFamily="18" charset="0"/>
              </a:rPr>
              <a:t> </a:t>
            </a:r>
            <a:r>
              <a:rPr lang="en-GB" sz="2000" dirty="0">
                <a:latin typeface="Times New Roman" pitchFamily="18" charset="0"/>
              </a:rPr>
              <a:t>are </a:t>
            </a:r>
            <a:r>
              <a:rPr lang="en-GB" sz="2000" dirty="0" smtClean="0">
                <a:latin typeface="Times New Roman" pitchFamily="18" charset="0"/>
              </a:rPr>
              <a:t>done for u </a:t>
            </a:r>
            <a:r>
              <a:rPr lang="en-GB" sz="2000" dirty="0">
                <a:latin typeface="Times New Roman" pitchFamily="18" charset="0"/>
              </a:rPr>
              <a:t>&amp; v </a:t>
            </a:r>
            <a:endParaRPr lang="en-GB" sz="2000" dirty="0" smtClean="0">
              <a:latin typeface="Times New Roman" pitchFamily="18" charset="0"/>
            </a:endParaRPr>
          </a:p>
          <a:p>
            <a:r>
              <a:rPr lang="en-GB" sz="2000" dirty="0">
                <a:latin typeface="Times New Roman" pitchFamily="18" charset="0"/>
              </a:rPr>
              <a:t>c</a:t>
            </a:r>
            <a:r>
              <a:rPr lang="en-GB" sz="2000" dirty="0" smtClean="0">
                <a:latin typeface="Times New Roman" pitchFamily="18" charset="0"/>
              </a:rPr>
              <a:t>omponents of </a:t>
            </a:r>
            <a:r>
              <a:rPr lang="en-GB" sz="2000" dirty="0">
                <a:latin typeface="Times New Roman" pitchFamily="18" charset="0"/>
              </a:rPr>
              <a:t>the velocity </a:t>
            </a:r>
            <a:r>
              <a:rPr lang="en-GB" sz="2000" dirty="0" smtClean="0">
                <a:latin typeface="Times New Roman" pitchFamily="18" charset="0"/>
              </a:rPr>
              <a:t>vector </a:t>
            </a:r>
            <a:r>
              <a:rPr lang="en-GB" sz="2000" dirty="0">
                <a:latin typeface="Times New Roman" pitchFamily="18" charset="0"/>
              </a:rPr>
              <a:t>relative </a:t>
            </a:r>
            <a:r>
              <a:rPr lang="en-GB" sz="2000" dirty="0" smtClean="0">
                <a:latin typeface="Times New Roman" pitchFamily="18" charset="0"/>
              </a:rPr>
              <a:t>to</a:t>
            </a:r>
          </a:p>
          <a:p>
            <a:r>
              <a:rPr lang="en-GB" sz="2000" dirty="0" smtClean="0">
                <a:latin typeface="Times New Roman" pitchFamily="18" charset="0"/>
              </a:rPr>
              <a:t>the </a:t>
            </a:r>
            <a:r>
              <a:rPr lang="en-GB" sz="2000" dirty="0">
                <a:latin typeface="Times New Roman" pitchFamily="18" charset="0"/>
              </a:rPr>
              <a:t>system of reference </a:t>
            </a:r>
            <a:r>
              <a:rPr lang="en-GB" sz="2000" dirty="0" smtClean="0">
                <a:latin typeface="Times New Roman" pitchFamily="18" charset="0"/>
              </a:rPr>
              <a:t>local at D. </a:t>
            </a:r>
            <a:endParaRPr lang="en-GB" sz="2000" dirty="0">
              <a:latin typeface="Times New Roman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9197244"/>
              </p:ext>
            </p:extLst>
          </p:nvPr>
        </p:nvGraphicFramePr>
        <p:xfrm>
          <a:off x="4454348" y="3719677"/>
          <a:ext cx="1317620" cy="988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19" name="Equation" r:id="rId4" imgW="914400" imgH="685800" progId="Equation.3">
                  <p:embed/>
                </p:oleObj>
              </mc:Choice>
              <mc:Fallback>
                <p:oleObj name="Equation" r:id="rId4" imgW="9144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54348" y="3719677"/>
                        <a:ext cx="1317620" cy="98821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77963" y="5191622"/>
            <a:ext cx="97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C00000"/>
                </a:solidFill>
              </a:rPr>
              <a:t>Rotation</a:t>
            </a:r>
          </a:p>
          <a:p>
            <a:r>
              <a:rPr lang="en-GB" sz="1800" dirty="0" smtClean="0">
                <a:solidFill>
                  <a:srgbClr val="C00000"/>
                </a:solidFill>
              </a:rPr>
              <a:t>matrix</a:t>
            </a:r>
            <a:endParaRPr lang="en-GB" sz="1800" dirty="0">
              <a:solidFill>
                <a:srgbClr val="C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4971949" y="4336250"/>
            <a:ext cx="163753" cy="81162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Rectangle 3"/>
          <p:cNvSpPr/>
          <p:nvPr/>
        </p:nvSpPr>
        <p:spPr>
          <a:xfrm>
            <a:off x="277947" y="595736"/>
            <a:ext cx="35394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err="1"/>
              <a:t>Temperton</a:t>
            </a:r>
            <a:r>
              <a:rPr lang="en-GB" sz="2000" dirty="0"/>
              <a:t> et al </a:t>
            </a:r>
            <a:r>
              <a:rPr lang="en-GB" sz="2000" dirty="0" smtClean="0"/>
              <a:t>(QJRMS </a:t>
            </a:r>
            <a:r>
              <a:rPr lang="en-GB" sz="2000" dirty="0"/>
              <a:t>2001)</a:t>
            </a:r>
          </a:p>
        </p:txBody>
      </p:sp>
    </p:spTree>
    <p:extLst>
      <p:ext uri="{BB962C8B-B14F-4D97-AF65-F5344CB8AC3E}">
        <p14:creationId xmlns:p14="http://schemas.microsoft.com/office/powerpoint/2010/main" val="36754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 issues and practices to be aware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For a p-</a:t>
                </a:r>
                <a:r>
                  <a:rPr lang="en-GB" dirty="0" err="1"/>
                  <a:t>th</a:t>
                </a:r>
                <a:r>
                  <a:rPr lang="en-GB" dirty="0"/>
                  <a:t> order interpolation scheme global truncation error in linear advection (constant wind) case </a:t>
                </a:r>
                <a:r>
                  <a:rPr lang="en-GB" dirty="0" smtClean="0"/>
                  <a:t>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/>
                                    <a:ea typeface="Cambria Math"/>
                                  </a:rPr>
                                  <m:t>∆</m:t>
                                </m:r>
                                <m:r>
                                  <a:rPr lang="en-GB" i="1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𝑝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+1</m:t>
                            </m:r>
                          </m:sup>
                        </m:sSup>
                        <m:r>
                          <a:rPr lang="en-GB" b="0" i="1" smtClean="0">
                            <a:latin typeface="Cambria Math"/>
                          </a:rPr>
                          <m:t>/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GB" dirty="0" smtClean="0"/>
                  <a:t>: </a:t>
                </a:r>
              </a:p>
              <a:p>
                <a:pPr lvl="1"/>
                <a:r>
                  <a:rPr lang="en-GB" dirty="0" smtClean="0"/>
                  <a:t>  </a:t>
                </a:r>
                <a:r>
                  <a:rPr lang="en-GB" dirty="0"/>
                  <a:t>i.e. smaller </a:t>
                </a:r>
                <a:r>
                  <a:rPr lang="en-GB" dirty="0" err="1"/>
                  <a:t>timestep</a:t>
                </a:r>
                <a:r>
                  <a:rPr lang="en-GB" dirty="0"/>
                  <a:t> doesn’t </a:t>
                </a:r>
                <a:r>
                  <a:rPr lang="en-GB" dirty="0" smtClean="0"/>
                  <a:t>necessarily improve </a:t>
                </a:r>
                <a:r>
                  <a:rPr lang="en-GB" dirty="0"/>
                  <a:t>accuracy!   </a:t>
                </a:r>
                <a:r>
                  <a:rPr lang="en-GB" dirty="0" smtClean="0"/>
                  <a:t>(however, improves </a:t>
                </a:r>
                <a:r>
                  <a:rPr lang="en-GB" dirty="0"/>
                  <a:t>accuracy in the calculation of </a:t>
                </a:r>
                <a:r>
                  <a:rPr lang="en-GB" dirty="0" err="1"/>
                  <a:t>d.p.</a:t>
                </a:r>
                <a:r>
                  <a:rPr lang="en-GB" dirty="0"/>
                  <a:t>)       </a:t>
                </a:r>
                <a:endParaRPr lang="en-GB" dirty="0" smtClean="0"/>
              </a:p>
              <a:p>
                <a:r>
                  <a:rPr lang="en-GB" dirty="0" smtClean="0"/>
                  <a:t>Most models use 2 </a:t>
                </a:r>
                <a:r>
                  <a:rPr lang="en-GB" dirty="0"/>
                  <a:t>iterations </a:t>
                </a:r>
                <a:r>
                  <a:rPr lang="en-GB" dirty="0" smtClean="0"/>
                  <a:t>for the </a:t>
                </a:r>
                <a:r>
                  <a:rPr lang="en-GB" dirty="0" err="1" smtClean="0"/>
                  <a:t>d.p.</a:t>
                </a:r>
                <a:r>
                  <a:rPr lang="en-GB" dirty="0" smtClean="0"/>
                  <a:t> However, at high resolution if time-step is long more iterations may be needed for convergence (Diamantakis &amp; Magnusson Tech Memo 768)</a:t>
                </a:r>
                <a:endParaRPr lang="en-GB" dirty="0"/>
              </a:p>
              <a:p>
                <a:r>
                  <a:rPr lang="en-GB" dirty="0" smtClean="0"/>
                  <a:t>Cheap linear interpolation </a:t>
                </a:r>
                <a:r>
                  <a:rPr lang="en-GB" dirty="0"/>
                  <a:t>works well for </a:t>
                </a:r>
                <a:r>
                  <a:rPr lang="en-GB" dirty="0" smtClean="0"/>
                  <a:t>the wind component interpolations in </a:t>
                </a:r>
                <a:r>
                  <a:rPr lang="en-GB" dirty="0" err="1" smtClean="0"/>
                  <a:t>d.p.</a:t>
                </a:r>
                <a:r>
                  <a:rPr lang="en-GB" dirty="0" smtClean="0"/>
                  <a:t>  iterations (</a:t>
                </a:r>
                <a:r>
                  <a:rPr lang="en-GB" dirty="0" err="1" smtClean="0"/>
                  <a:t>Temperton</a:t>
                </a:r>
                <a:r>
                  <a:rPr lang="en-GB" dirty="0" smtClean="0"/>
                  <a:t> </a:t>
                </a:r>
                <a:r>
                  <a:rPr lang="en-GB" dirty="0"/>
                  <a:t>&amp; </a:t>
                </a:r>
                <a:r>
                  <a:rPr lang="en-GB" dirty="0" err="1" smtClean="0"/>
                  <a:t>Staniforth</a:t>
                </a:r>
                <a:r>
                  <a:rPr lang="en-GB" dirty="0" smtClean="0"/>
                  <a:t>, QJRMS </a:t>
                </a:r>
                <a:r>
                  <a:rPr lang="en-GB" dirty="0"/>
                  <a:t>1987</a:t>
                </a:r>
                <a:r>
                  <a:rPr lang="en-GB" dirty="0" smtClean="0"/>
                  <a:t>)</a:t>
                </a:r>
              </a:p>
              <a:p>
                <a:r>
                  <a:rPr lang="en-GB" dirty="0" smtClean="0"/>
                  <a:t>For SL models cubic Lagrange with quasi-monotone limiter </a:t>
                </a:r>
                <a:r>
                  <a:rPr lang="en-GB" dirty="0"/>
                  <a:t>is </a:t>
                </a:r>
                <a:r>
                  <a:rPr lang="en-GB" dirty="0" smtClean="0"/>
                  <a:t>a standard option for interpolating fields to </a:t>
                </a:r>
                <a:r>
                  <a:rPr lang="en-GB" dirty="0" err="1" smtClean="0"/>
                  <a:t>d.p.</a:t>
                </a:r>
                <a:endParaRPr lang="en-GB" dirty="0"/>
              </a:p>
              <a:p>
                <a:endParaRPr lang="en-GB" dirty="0" smtClean="0"/>
              </a:p>
              <a:p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795" t="-485" r="-3251" b="-4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1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Applying SLSI time stepping to NWP </a:t>
            </a:r>
            <a:r>
              <a:rPr lang="en-GB" dirty="0" err="1" smtClean="0">
                <a:solidFill>
                  <a:srgbClr val="0000FF"/>
                </a:solidFill>
              </a:rPr>
              <a:t>eqn</a:t>
            </a:r>
            <a:r>
              <a:rPr lang="en-GB" dirty="0" err="1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5" y="1085221"/>
            <a:ext cx="8439150" cy="5164853"/>
          </a:xfrm>
        </p:spPr>
        <p:txBody>
          <a:bodyPr/>
          <a:lstStyle/>
          <a:p>
            <a:r>
              <a:rPr lang="en-GB" dirty="0" smtClean="0"/>
              <a:t>We want to solve a nonlinear system of m-prognostic equations: </a:t>
            </a:r>
          </a:p>
          <a:p>
            <a:endParaRPr lang="en-GB" dirty="0"/>
          </a:p>
          <a:p>
            <a:r>
              <a:rPr lang="en-GB" dirty="0" smtClean="0"/>
              <a:t>Integrate along SL trajectory and  approximate (using 2</a:t>
            </a:r>
            <a:r>
              <a:rPr lang="en-GB" baseline="30000" dirty="0" smtClean="0"/>
              <a:t>nd</a:t>
            </a:r>
            <a:r>
              <a:rPr lang="en-GB" dirty="0" smtClean="0"/>
              <a:t> order trapezoidal scheme): </a:t>
            </a:r>
          </a:p>
          <a:p>
            <a:endParaRPr lang="en-GB" dirty="0"/>
          </a:p>
          <a:p>
            <a:endParaRPr lang="en-GB" dirty="0" smtClean="0"/>
          </a:p>
          <a:p>
            <a:pPr marL="290513" lvl="1" indent="-290513">
              <a:buClr>
                <a:schemeClr val="hlink"/>
              </a:buClr>
            </a:pPr>
            <a:r>
              <a:rPr lang="en-GB" dirty="0" smtClean="0"/>
              <a:t>Linearize fast nonlinear terms e.g.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                    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461280"/>
              </p:ext>
            </p:extLst>
          </p:nvPr>
        </p:nvGraphicFramePr>
        <p:xfrm>
          <a:off x="1903801" y="1547445"/>
          <a:ext cx="3703201" cy="592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73" name="Equation" r:id="rId4" imgW="2044440" imgH="393480" progId="Equation.3">
                  <p:embed/>
                </p:oleObj>
              </mc:Choice>
              <mc:Fallback>
                <p:oleObj name="Equation" r:id="rId4" imgW="2044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3801" y="1547445"/>
                        <a:ext cx="3703201" cy="59250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4757689" y="2567278"/>
            <a:ext cx="29192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</a:rPr>
              <a:t>Implicit and nonlinear coupling.</a:t>
            </a:r>
            <a:endParaRPr lang="en-US" sz="1600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53521"/>
              </p:ext>
            </p:extLst>
          </p:nvPr>
        </p:nvGraphicFramePr>
        <p:xfrm>
          <a:off x="1330325" y="3154363"/>
          <a:ext cx="59436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74" name="Equation" r:id="rId6" imgW="3251160" imgH="482400" progId="Equation.3">
                  <p:embed/>
                </p:oleObj>
              </mc:Choice>
              <mc:Fallback>
                <p:oleObj name="Equation" r:id="rId6" imgW="3251160" imgH="482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3154363"/>
                        <a:ext cx="5943600" cy="8001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/>
          <p:nvPr/>
        </p:nvCxnSpPr>
        <p:spPr bwMode="auto">
          <a:xfrm>
            <a:off x="5773221" y="2892094"/>
            <a:ext cx="858691" cy="4540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193" name="Object 819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0053815"/>
              </p:ext>
            </p:extLst>
          </p:nvPr>
        </p:nvGraphicFramePr>
        <p:xfrm>
          <a:off x="815975" y="4961928"/>
          <a:ext cx="5767388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75" name="Equation" r:id="rId8" imgW="2311200" imgH="190440" progId="Equation.3">
                  <p:embed/>
                </p:oleObj>
              </mc:Choice>
              <mc:Fallback>
                <p:oleObj name="Equation" r:id="rId8" imgW="231120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15975" y="4961928"/>
                        <a:ext cx="5767388" cy="4111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 Box 20"/>
          <p:cNvSpPr txBox="1">
            <a:spLocks noChangeArrowheads="1"/>
          </p:cNvSpPr>
          <p:nvPr/>
        </p:nvSpPr>
        <p:spPr bwMode="auto">
          <a:xfrm>
            <a:off x="5682789" y="5503003"/>
            <a:ext cx="31195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</a:rPr>
              <a:t> “Fast 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</a:rPr>
              <a:t>linearized” (GW/acoustic</a:t>
            </a:r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</a:rPr>
              <a:t>) 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</a:rPr>
              <a:t>terms </a:t>
            </a:r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</a:rPr>
              <a:t>will be </a:t>
            </a:r>
            <a:r>
              <a:rPr lang="en-US" sz="1600" dirty="0">
                <a:solidFill>
                  <a:srgbClr val="C00000"/>
                </a:solidFill>
                <a:latin typeface="Times New Roman" pitchFamily="18" charset="0"/>
              </a:rPr>
              <a:t>integrated implicitly</a:t>
            </a:r>
          </a:p>
        </p:txBody>
      </p:sp>
      <p:sp>
        <p:nvSpPr>
          <p:cNvPr id="36" name="Text Box 20"/>
          <p:cNvSpPr txBox="1">
            <a:spLocks noChangeArrowheads="1"/>
          </p:cNvSpPr>
          <p:nvPr/>
        </p:nvSpPr>
        <p:spPr bwMode="auto">
          <a:xfrm>
            <a:off x="3113024" y="5534827"/>
            <a:ext cx="26903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Times New Roman" pitchFamily="18" charset="0"/>
              </a:rPr>
              <a:t>nonlinear “slow” terms: these will be integrated </a:t>
            </a:r>
            <a:r>
              <a:rPr lang="en-US" sz="1600" dirty="0" smtClean="0">
                <a:solidFill>
                  <a:srgbClr val="0000FF"/>
                </a:solidFill>
                <a:latin typeface="Times New Roman" pitchFamily="18" charset="0"/>
              </a:rPr>
              <a:t>explicitly</a:t>
            </a:r>
            <a:endParaRPr lang="en-US" sz="16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 bwMode="auto">
          <a:xfrm flipV="1">
            <a:off x="4913645" y="5322851"/>
            <a:ext cx="859576" cy="2421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H="1" flipV="1">
            <a:off x="6537797" y="5257055"/>
            <a:ext cx="528480" cy="2320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Text Box 20"/>
          <p:cNvSpPr txBox="1">
            <a:spLocks noChangeArrowheads="1"/>
          </p:cNvSpPr>
          <p:nvPr/>
        </p:nvSpPr>
        <p:spPr bwMode="auto">
          <a:xfrm>
            <a:off x="5928529" y="1694695"/>
            <a:ext cx="228624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 New Roman" pitchFamily="18" charset="0"/>
              </a:rPr>
              <a:t>e.g.    X=(</a:t>
            </a:r>
            <a:r>
              <a:rPr lang="en-US" sz="1600" dirty="0" err="1" smtClean="0">
                <a:latin typeface="Times New Roman" pitchFamily="18" charset="0"/>
              </a:rPr>
              <a:t>u,v,T,p,q</a:t>
            </a:r>
            <a:r>
              <a:rPr lang="en-US" sz="1600" dirty="0" smtClean="0">
                <a:latin typeface="Times New Roman" pitchFamily="18" charset="0"/>
              </a:rPr>
              <a:t>,…)</a:t>
            </a:r>
            <a:endParaRPr lang="en-US" sz="1600" dirty="0">
              <a:latin typeface="Times New Roman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4757689" y="2892094"/>
            <a:ext cx="366971" cy="2621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8664912"/>
              </p:ext>
            </p:extLst>
          </p:nvPr>
        </p:nvGraphicFramePr>
        <p:xfrm>
          <a:off x="3455988" y="4418013"/>
          <a:ext cx="400050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576" name="Equation" r:id="rId10" imgW="2222280" imgH="241200" progId="Equation.3">
                  <p:embed/>
                </p:oleObj>
              </mc:Choice>
              <mc:Fallback>
                <p:oleObj name="Equation" r:id="rId10" imgW="2222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988" y="4418013"/>
                        <a:ext cx="4000500" cy="4349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476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994" y="304800"/>
            <a:ext cx="8732420" cy="533400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Applying SLSI to NWP </a:t>
            </a:r>
            <a:r>
              <a:rPr lang="en-GB" dirty="0" err="1" smtClean="0">
                <a:solidFill>
                  <a:srgbClr val="0000FF"/>
                </a:solidFill>
              </a:rPr>
              <a:t>eqns</a:t>
            </a:r>
            <a:r>
              <a:rPr lang="en-GB" dirty="0" smtClean="0">
                <a:solidFill>
                  <a:srgbClr val="0000FF"/>
                </a:solidFill>
              </a:rPr>
              <a:t>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934497"/>
            <a:ext cx="8439150" cy="5161503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Two-time-level, 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order</a:t>
            </a:r>
            <a:r>
              <a:rPr lang="en-GB" sz="2000" dirty="0"/>
              <a:t> </a:t>
            </a:r>
            <a:r>
              <a:rPr lang="en-GB" sz="2000" dirty="0" smtClean="0"/>
              <a:t>IFS discretization (</a:t>
            </a:r>
            <a:r>
              <a:rPr lang="en-GB" sz="2000" dirty="0" err="1" smtClean="0"/>
              <a:t>Temperton</a:t>
            </a:r>
            <a:r>
              <a:rPr lang="en-GB" sz="2000" dirty="0" smtClean="0"/>
              <a:t> et al, QJRMS 2001):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            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2735581"/>
              </p:ext>
            </p:extLst>
          </p:nvPr>
        </p:nvGraphicFramePr>
        <p:xfrm>
          <a:off x="2176463" y="1608138"/>
          <a:ext cx="5027612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734" name="Equation" r:id="rId3" imgW="2831760" imgH="495000" progId="Equation.3">
                  <p:embed/>
                </p:oleObj>
              </mc:Choice>
              <mc:Fallback>
                <p:oleObj name="Equation" r:id="rId3" imgW="283176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76463" y="1608138"/>
                        <a:ext cx="5027612" cy="80645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/>
          <p:nvPr/>
        </p:nvCxnSpPr>
        <p:spPr bwMode="auto">
          <a:xfrm flipH="1" flipV="1">
            <a:off x="4211690" y="2291023"/>
            <a:ext cx="873203" cy="4180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6827735"/>
              </p:ext>
            </p:extLst>
          </p:nvPr>
        </p:nvGraphicFramePr>
        <p:xfrm>
          <a:off x="840258" y="3055329"/>
          <a:ext cx="773759" cy="331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735" name="Equation" r:id="rId5" imgW="444240" imgH="203040" progId="Equation.3">
                  <p:embed/>
                </p:oleObj>
              </mc:Choice>
              <mc:Fallback>
                <p:oleObj name="Equation" r:id="rId5" imgW="4442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40258" y="3055329"/>
                        <a:ext cx="773759" cy="331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732867" y="3017592"/>
            <a:ext cx="74342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33CC33"/>
                </a:solidFill>
                <a:latin typeface="Times New Roman" pitchFamily="18" charset="0"/>
              </a:rPr>
              <a:t> </a:t>
            </a:r>
            <a:r>
              <a:rPr lang="en-US" sz="1600" dirty="0" smtClean="0">
                <a:solidFill>
                  <a:srgbClr val="33CC33"/>
                </a:solidFill>
                <a:latin typeface="Times New Roman" pitchFamily="18" charset="0"/>
              </a:rPr>
              <a:t>               </a:t>
            </a:r>
            <a:r>
              <a:rPr lang="en-US" sz="1800" dirty="0" smtClean="0">
                <a:solidFill>
                  <a:schemeClr val="tx2"/>
                </a:solidFill>
                <a:latin typeface="Times New Roman" pitchFamily="18" charset="0"/>
              </a:rPr>
              <a:t>can be obtained “explicitly” using one of the two extrapolation schemes discussed:</a:t>
            </a:r>
            <a:endParaRPr lang="en-US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1167735"/>
              </p:ext>
            </p:extLst>
          </p:nvPr>
        </p:nvGraphicFramePr>
        <p:xfrm>
          <a:off x="1296330" y="3802063"/>
          <a:ext cx="2729560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736" name="Equation" r:id="rId7" imgW="1473120" imgH="393480" progId="Equation.3">
                  <p:embed/>
                </p:oleObj>
              </mc:Choice>
              <mc:Fallback>
                <p:oleObj name="Equation" r:id="rId7" imgW="1473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6330" y="3802063"/>
                        <a:ext cx="2729560" cy="59531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0035204"/>
              </p:ext>
            </p:extLst>
          </p:nvPr>
        </p:nvGraphicFramePr>
        <p:xfrm>
          <a:off x="1285761" y="5020029"/>
          <a:ext cx="3799132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737" name="Equation" r:id="rId9" imgW="2006280" imgH="393480" progId="Equation.3">
                  <p:embed/>
                </p:oleObj>
              </mc:Choice>
              <mc:Fallback>
                <p:oleObj name="Equation" r:id="rId9" imgW="2006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761" y="5020029"/>
                        <a:ext cx="3799132" cy="61753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4476715" y="2716775"/>
            <a:ext cx="174023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Times New Roman" pitchFamily="18" charset="0"/>
              </a:rPr>
              <a:t>interpolate to </a:t>
            </a:r>
            <a:r>
              <a:rPr lang="en-US" sz="1600" dirty="0" err="1" smtClean="0">
                <a:solidFill>
                  <a:srgbClr val="0000FF"/>
                </a:solidFill>
                <a:latin typeface="Times New Roman" pitchFamily="18" charset="0"/>
              </a:rPr>
              <a:t>d.p.</a:t>
            </a:r>
            <a:endParaRPr lang="en-US" sz="2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5250175" y="5144088"/>
            <a:ext cx="33267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Times New Roman" pitchFamily="18" charset="0"/>
              </a:rPr>
              <a:t>SETTLS: operational forecast scheme</a:t>
            </a:r>
            <a:endParaRPr lang="en-US" sz="2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04854" y="5722845"/>
            <a:ext cx="55549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2</a:t>
            </a:r>
            <a:r>
              <a:rPr lang="en-US" sz="1600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nd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</a:rPr>
              <a:t> order accurate formula (can be verified by Taylor expansion)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V="1">
            <a:off x="5288518" y="2291023"/>
            <a:ext cx="469649" cy="4180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Text Box 4"/>
          <p:cNvSpPr txBox="1">
            <a:spLocks noChangeArrowheads="1"/>
          </p:cNvSpPr>
          <p:nvPr/>
        </p:nvSpPr>
        <p:spPr bwMode="auto">
          <a:xfrm>
            <a:off x="4290639" y="3929069"/>
            <a:ext cx="23613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Times New Roman" pitchFamily="18" charset="0"/>
              </a:rPr>
              <a:t>Simple 2</a:t>
            </a:r>
            <a:r>
              <a:rPr lang="en-US" sz="1600" baseline="30000" dirty="0" smtClean="0">
                <a:solidFill>
                  <a:srgbClr val="0000FF"/>
                </a:solidFill>
                <a:latin typeface="Times New Roman" pitchFamily="18" charset="0"/>
              </a:rPr>
              <a:t>nd</a:t>
            </a:r>
            <a:r>
              <a:rPr lang="en-US" sz="1600" dirty="0" smtClean="0">
                <a:solidFill>
                  <a:srgbClr val="0000FF"/>
                </a:solidFill>
                <a:latin typeface="Times New Roman" pitchFamily="18" charset="0"/>
              </a:rPr>
              <a:t> order scheme</a:t>
            </a:r>
            <a:endParaRPr lang="en-US" sz="2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4" name="Text Box 4"/>
          <p:cNvSpPr txBox="1">
            <a:spLocks noChangeArrowheads="1"/>
          </p:cNvSpPr>
          <p:nvPr/>
        </p:nvSpPr>
        <p:spPr bwMode="auto">
          <a:xfrm>
            <a:off x="4320724" y="4576846"/>
            <a:ext cx="328587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Times New Roman" pitchFamily="18" charset="0"/>
              </a:rPr>
              <a:t>all right-hand side terms are given</a:t>
            </a:r>
            <a:endParaRPr lang="en-US" sz="20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cxnSp>
        <p:nvCxnSpPr>
          <p:cNvPr id="74" name="Straight Arrow Connector 73"/>
          <p:cNvCxnSpPr/>
          <p:nvPr/>
        </p:nvCxnSpPr>
        <p:spPr bwMode="auto">
          <a:xfrm flipH="1" flipV="1">
            <a:off x="3567165" y="4267623"/>
            <a:ext cx="847665" cy="3092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7" name="Straight Arrow Connector 76"/>
          <p:cNvCxnSpPr/>
          <p:nvPr/>
        </p:nvCxnSpPr>
        <p:spPr bwMode="auto">
          <a:xfrm flipH="1">
            <a:off x="3848519" y="4915400"/>
            <a:ext cx="566311" cy="19025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2883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04800"/>
            <a:ext cx="8600656" cy="533400"/>
          </a:xfrm>
        </p:spPr>
        <p:txBody>
          <a:bodyPr/>
          <a:lstStyle/>
          <a:p>
            <a:r>
              <a:rPr lang="en-GB" dirty="0" smtClean="0"/>
              <a:t>Assembling all equations: Helmholtz solver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2425" y="838200"/>
                <a:ext cx="8439150" cy="5401826"/>
              </a:xfrm>
            </p:spPr>
            <p:txBody>
              <a:bodyPr/>
              <a:lstStyle/>
              <a:p>
                <a:r>
                  <a:rPr lang="en-GB" dirty="0"/>
                  <a:t>W</a:t>
                </a:r>
                <a:r>
                  <a:rPr lang="en-GB" dirty="0" smtClean="0"/>
                  <a:t>e have m prognostic equations discretized implicitly and N grid points </a:t>
                </a:r>
                <a:r>
                  <a:rPr lang="en-GB" dirty="0" smtClean="0">
                    <a:latin typeface="Cambria Math"/>
                    <a:ea typeface="Cambria Math"/>
                  </a:rPr>
                  <a:t>⇒</a:t>
                </a:r>
                <a:r>
                  <a:rPr lang="en-GB" dirty="0" smtClean="0"/>
                  <a:t> implicit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GB" b="0" i="1" smtClean="0">
                        <a:solidFill>
                          <a:srgbClr val="FF0000"/>
                        </a:solidFill>
                        <a:latin typeface="Cambria Math"/>
                      </a:rPr>
                      <m:t>𝑚𝑁</m:t>
                    </m:r>
                    <m:r>
                      <a:rPr lang="en-GB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>x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FF0000"/>
                        </a:solidFill>
                        <a:latin typeface="Cambria Math"/>
                      </a:rPr>
                      <m:t>𝑚𝑁</m:t>
                    </m:r>
                    <m:r>
                      <a:rPr lang="en-GB" i="1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system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(too expensive!)</a:t>
                </a:r>
              </a:p>
              <a:p>
                <a:pPr lvl="1"/>
                <a:r>
                  <a:rPr lang="en-GB" dirty="0">
                    <a:solidFill>
                      <a:schemeClr val="accent1">
                        <a:lumMod val="75000"/>
                      </a:schemeClr>
                    </a:solidFill>
                  </a:rPr>
                  <a:t>M</a:t>
                </a:r>
                <a:r>
                  <a:rPr lang="en-GB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anipulating the equations, we can eliminate the variables to derive a single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FF0000"/>
                        </a:solidFill>
                        <a:latin typeface="Cambria Math"/>
                      </a:rPr>
                      <m:t>𝑁</m:t>
                    </m:r>
                    <m:r>
                      <a:rPr lang="en-GB" i="1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x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F0000"/>
                        </a:solidFill>
                        <a:latin typeface="Cambria Math"/>
                      </a:rPr>
                      <m:t>𝑁</m:t>
                    </m:r>
                  </m:oMath>
                </a14:m>
                <a:r>
                  <a:rPr lang="en-GB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elliptic (Helmholtz) equation. Once this is solved all prognostic variables can be updated through “back-substitution”.</a:t>
                </a:r>
              </a:p>
              <a:p>
                <a:pPr lvl="1"/>
                <a:r>
                  <a:rPr lang="en-GB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IFS: Helmholtz equation in terms of horizontal divergence</a:t>
                </a:r>
              </a:p>
              <a:p>
                <a:pPr lvl="2"/>
                <a:r>
                  <a:rPr lang="en-GB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A constant coefficient system.  Using spherical Harmonics properties can be solved very accurately and efficiently!</a:t>
                </a:r>
              </a:p>
              <a:p>
                <a:pPr lvl="2"/>
                <a:r>
                  <a:rPr lang="en-GB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n-GB" dirty="0">
                    <a:solidFill>
                      <a:schemeClr val="accent1">
                        <a:lumMod val="75000"/>
                      </a:schemeClr>
                    </a:solidFill>
                  </a:rPr>
                  <a:t>C</a:t>
                </a:r>
                <a:r>
                  <a:rPr lang="en-GB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heap solver + large ∆t (cf. unconditional stability and good dispersion properties of SLSI) explains why IFS is such an efficient model</a:t>
                </a:r>
              </a:p>
              <a:p>
                <a:pPr lvl="2"/>
                <a:endParaRPr lang="en-GB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2425" y="838200"/>
                <a:ext cx="8439150" cy="5401826"/>
              </a:xfrm>
              <a:blipFill rotWithShape="0">
                <a:blip r:embed="rId3"/>
                <a:stretch>
                  <a:fillRect l="-795" t="-451" r="-6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911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we want to achieve?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964642"/>
            <a:ext cx="8439150" cy="513135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We want to build an </a:t>
            </a:r>
            <a:r>
              <a:rPr lang="en-GB" u="sng" dirty="0" smtClean="0"/>
              <a:t>accurate</a:t>
            </a:r>
            <a:r>
              <a:rPr lang="en-GB" dirty="0" smtClean="0"/>
              <a:t> and </a:t>
            </a:r>
            <a:r>
              <a:rPr lang="en-GB" u="sng" dirty="0" smtClean="0"/>
              <a:t>robust</a:t>
            </a:r>
            <a:r>
              <a:rPr lang="en-GB" dirty="0" smtClean="0"/>
              <a:t> global weather forecasting system at the </a:t>
            </a:r>
            <a:r>
              <a:rPr lang="en-GB" u="sng" dirty="0" smtClean="0"/>
              <a:t>lowest possible cost</a:t>
            </a:r>
          </a:p>
          <a:p>
            <a:r>
              <a:rPr lang="en-GB" dirty="0" smtClean="0"/>
              <a:t>Role of numerical technique is central into achieving this goal</a:t>
            </a:r>
          </a:p>
          <a:p>
            <a:r>
              <a:rPr lang="en-GB" dirty="0" smtClean="0"/>
              <a:t>Semi-</a:t>
            </a:r>
            <a:r>
              <a:rPr lang="en-GB" dirty="0" err="1" smtClean="0"/>
              <a:t>Lagrangian</a:t>
            </a:r>
            <a:r>
              <a:rPr lang="en-GB" dirty="0"/>
              <a:t> </a:t>
            </a:r>
            <a:r>
              <a:rPr lang="en-GB" dirty="0" smtClean="0"/>
              <a:t>(SL) semi-implicit (SI) technique is ideal!</a:t>
            </a:r>
          </a:p>
          <a:p>
            <a:pPr lvl="1"/>
            <a:r>
              <a:rPr lang="en-GB" dirty="0" smtClean="0"/>
              <a:t>Unconditionally stable advection scheme having good phase speeds with little numerical dispersion</a:t>
            </a:r>
          </a:p>
          <a:p>
            <a:pPr lvl="2"/>
            <a:r>
              <a:rPr lang="en-GB" dirty="0" smtClean="0"/>
              <a:t> No CFL restriction in </a:t>
            </a:r>
            <a:r>
              <a:rPr lang="el-GR" sz="2400" dirty="0">
                <a:latin typeface="Cambria Math"/>
                <a:ea typeface="Cambria Math"/>
              </a:rPr>
              <a:t>Δ</a:t>
            </a:r>
            <a:r>
              <a:rPr lang="en-GB" sz="2400" dirty="0" smtClean="0">
                <a:latin typeface="Cambria Math"/>
                <a:ea typeface="Cambria Math"/>
              </a:rPr>
              <a:t>t! </a:t>
            </a:r>
            <a:endParaRPr lang="en-GB" sz="2400" dirty="0" smtClean="0"/>
          </a:p>
          <a:p>
            <a:pPr lvl="1"/>
            <a:r>
              <a:rPr lang="en-GB" dirty="0" smtClean="0"/>
              <a:t>Unconditional stability of semi-implicit technique </a:t>
            </a:r>
          </a:p>
          <a:p>
            <a:pPr lvl="2"/>
            <a:r>
              <a:rPr lang="en-GB" dirty="0" smtClean="0"/>
              <a:t>No restriction </a:t>
            </a:r>
            <a:r>
              <a:rPr lang="en-GB" dirty="0"/>
              <a:t>in </a:t>
            </a:r>
            <a:r>
              <a:rPr lang="el-GR" sz="2400" dirty="0">
                <a:latin typeface="Cambria Math"/>
                <a:ea typeface="Cambria Math"/>
              </a:rPr>
              <a:t>Δ</a:t>
            </a:r>
            <a:r>
              <a:rPr lang="en-GB" sz="2400" dirty="0" smtClean="0">
                <a:latin typeface="Cambria Math"/>
                <a:ea typeface="Cambria Math"/>
              </a:rPr>
              <a:t>t </a:t>
            </a:r>
            <a:r>
              <a:rPr lang="en-GB" dirty="0" smtClean="0"/>
              <a:t>from integration of “fast</a:t>
            </a:r>
            <a:r>
              <a:rPr lang="el-GR" sz="2000" dirty="0" smtClean="0">
                <a:latin typeface="Cambria Math"/>
                <a:ea typeface="Cambria Math"/>
              </a:rPr>
              <a:t> </a:t>
            </a:r>
            <a:r>
              <a:rPr lang="en-GB" dirty="0" smtClean="0"/>
              <a:t> forcing” terms such as gravity wave  + acoustic terms (in non-hydrostatic models)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75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2"/>
          <p:cNvSpPr>
            <a:spLocks noChangeArrowheads="1"/>
          </p:cNvSpPr>
          <p:nvPr/>
        </p:nvSpPr>
        <p:spPr bwMode="auto">
          <a:xfrm>
            <a:off x="298450" y="116633"/>
            <a:ext cx="830599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762000" eaLnBrk="1" hangingPunct="1"/>
            <a:r>
              <a:rPr lang="en-GB" sz="2400" dirty="0" smtClean="0">
                <a:solidFill>
                  <a:srgbClr val="0000FF"/>
                </a:solidFill>
                <a:latin typeface="Arial Black" pitchFamily="34" charset="0"/>
              </a:rPr>
              <a:t>2-TL SLSI integration of IFS hydrostatic PE set</a:t>
            </a:r>
            <a:endParaRPr lang="en-GB" sz="2400" dirty="0">
              <a:solidFill>
                <a:srgbClr val="0000FF"/>
              </a:solidFill>
              <a:latin typeface="Arial Black" pitchFamily="34" charset="0"/>
            </a:endParaRP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7882243"/>
              </p:ext>
            </p:extLst>
          </p:nvPr>
        </p:nvGraphicFramePr>
        <p:xfrm>
          <a:off x="601663" y="5178425"/>
          <a:ext cx="5786437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21" name="Equation" r:id="rId4" imgW="3352680" imgH="393480" progId="Equation.3">
                  <p:embed/>
                </p:oleObj>
              </mc:Choice>
              <mc:Fallback>
                <p:oleObj name="Equation" r:id="rId4" imgW="3352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663" y="5178425"/>
                        <a:ext cx="5786437" cy="59213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4925655"/>
              </p:ext>
            </p:extLst>
          </p:nvPr>
        </p:nvGraphicFramePr>
        <p:xfrm>
          <a:off x="35453" y="659043"/>
          <a:ext cx="5341276" cy="2875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22" name="Equation" r:id="rId6" imgW="2971800" imgH="1803240" progId="Equation.3">
                  <p:embed/>
                </p:oleObj>
              </mc:Choice>
              <mc:Fallback>
                <p:oleObj name="Equation" r:id="rId6" imgW="2971800" imgH="1803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53" y="659043"/>
                        <a:ext cx="5341276" cy="287523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292629" y="4794870"/>
            <a:ext cx="44889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C00000"/>
                </a:solidFill>
              </a:rPr>
              <a:t>F</a:t>
            </a:r>
            <a:r>
              <a:rPr lang="en-GB" sz="1800" dirty="0" smtClean="0">
                <a:solidFill>
                  <a:srgbClr val="C00000"/>
                </a:solidFill>
              </a:rPr>
              <a:t>ast nonlinear terms linearized to define L, N:</a:t>
            </a:r>
            <a:endParaRPr lang="en-GB" sz="18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Box 5"/>
              <p:cNvSpPr txBox="1">
                <a:spLocks noChangeArrowheads="1"/>
              </p:cNvSpPr>
              <p:nvPr/>
            </p:nvSpPr>
            <p:spPr bwMode="auto">
              <a:xfrm>
                <a:off x="5367204" y="697142"/>
                <a:ext cx="3910146" cy="2585323"/>
              </a:xfrm>
              <a:prstGeom prst="rect">
                <a:avLst/>
              </a:prstGeom>
              <a:noFill/>
              <a:ln w="9525">
                <a:solidFill>
                  <a:schemeClr val="accent3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l-GR" sz="1800" i="1" dirty="0" smtClean="0">
                    <a:solidFill>
                      <a:srgbClr val="C00000"/>
                    </a:solidFill>
                  </a:rPr>
                  <a:t>η</a:t>
                </a:r>
                <a:r>
                  <a:rPr lang="en-GB" sz="1800" i="1" dirty="0" smtClean="0">
                    <a:solidFill>
                      <a:srgbClr val="C00000"/>
                    </a:solidFill>
                  </a:rPr>
                  <a:t> : terrain following vertical coordinate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18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GB" sz="1800" i="1" dirty="0" smtClean="0">
                    <a:solidFill>
                      <a:srgbClr val="C00000"/>
                    </a:solidFill>
                  </a:rPr>
                  <a:t>: horizontal momentum</a:t>
                </a:r>
                <a:endParaRPr lang="en-GB" sz="1800" i="1" dirty="0">
                  <a:solidFill>
                    <a:srgbClr val="C0000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𝛻</m:t>
                        </m:r>
                      </m:e>
                      <m:sub>
                        <m:r>
                          <a:rPr lang="en-GB" sz="18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GB" sz="1800" i="1" dirty="0" smtClean="0">
                    <a:solidFill>
                      <a:srgbClr val="C00000"/>
                    </a:solidFill>
                  </a:rPr>
                  <a:t>: horizontal gradient</a:t>
                </a:r>
              </a:p>
              <a:p>
                <a:r>
                  <a:rPr lang="en-GB" sz="1800" i="1" dirty="0" err="1" smtClean="0">
                    <a:solidFill>
                      <a:srgbClr val="C00000"/>
                    </a:solidFill>
                  </a:rPr>
                  <a:t>T</a:t>
                </a:r>
                <a:r>
                  <a:rPr lang="en-GB" sz="1800" i="1" baseline="-25000" dirty="0" err="1" smtClean="0">
                    <a:solidFill>
                      <a:srgbClr val="C00000"/>
                    </a:solidFill>
                  </a:rPr>
                  <a:t>v</a:t>
                </a:r>
                <a:r>
                  <a:rPr lang="en-GB" sz="1800" i="1" dirty="0" smtClean="0">
                    <a:solidFill>
                      <a:srgbClr val="C00000"/>
                    </a:solidFill>
                  </a:rPr>
                  <a:t>: virtual temperature</a:t>
                </a:r>
                <a:endParaRPr lang="en-GB" sz="1800" i="1" dirty="0">
                  <a:solidFill>
                    <a:srgbClr val="C00000"/>
                  </a:solidFill>
                </a:endParaRPr>
              </a:p>
              <a:p>
                <a:r>
                  <a:rPr lang="en-GB" sz="1800" i="1" dirty="0" smtClean="0">
                    <a:solidFill>
                      <a:srgbClr val="C00000"/>
                    </a:solidFill>
                  </a:rPr>
                  <a:t>q: specific humidity,  </a:t>
                </a:r>
                <a:r>
                  <a:rPr lang="el-GR" sz="1800" i="1" dirty="0" smtClean="0">
                    <a:solidFill>
                      <a:srgbClr val="C00000"/>
                    </a:solidFill>
                  </a:rPr>
                  <a:t>δ</a:t>
                </a:r>
                <a:r>
                  <a:rPr lang="en-GB" sz="1800" i="1" dirty="0" smtClean="0">
                    <a:solidFill>
                      <a:srgbClr val="C00000"/>
                    </a:solidFill>
                  </a:rPr>
                  <a:t>=</a:t>
                </a:r>
                <a:r>
                  <a:rPr lang="en-GB" sz="1800" i="1" dirty="0" err="1" smtClean="0">
                    <a:solidFill>
                      <a:srgbClr val="C00000"/>
                    </a:solidFill>
                  </a:rPr>
                  <a:t>c</a:t>
                </a:r>
                <a:r>
                  <a:rPr lang="en-GB" sz="1800" i="1" baseline="-25000" dirty="0" err="1" smtClean="0">
                    <a:solidFill>
                      <a:srgbClr val="C00000"/>
                    </a:solidFill>
                  </a:rPr>
                  <a:t>pv</a:t>
                </a:r>
                <a:r>
                  <a:rPr lang="en-GB" sz="1800" i="1" dirty="0" smtClean="0">
                    <a:solidFill>
                      <a:srgbClr val="C00000"/>
                    </a:solidFill>
                  </a:rPr>
                  <a:t>/</a:t>
                </a:r>
                <a:r>
                  <a:rPr lang="en-GB" sz="1800" i="1" dirty="0" err="1">
                    <a:solidFill>
                      <a:srgbClr val="C00000"/>
                    </a:solidFill>
                  </a:rPr>
                  <a:t>c</a:t>
                </a:r>
                <a:r>
                  <a:rPr lang="en-GB" sz="1800" i="1" baseline="-25000" dirty="0" err="1" smtClean="0">
                    <a:solidFill>
                      <a:srgbClr val="C00000"/>
                    </a:solidFill>
                  </a:rPr>
                  <a:t>pd</a:t>
                </a:r>
                <a:endParaRPr lang="en-GB" sz="1800" i="1" dirty="0">
                  <a:solidFill>
                    <a:srgbClr val="C00000"/>
                  </a:solidFill>
                </a:endParaRPr>
              </a:p>
              <a:p>
                <a:r>
                  <a:rPr lang="en-GB" sz="1800" i="1" dirty="0" smtClean="0">
                    <a:solidFill>
                      <a:srgbClr val="C00000"/>
                    </a:solidFill>
                  </a:rPr>
                  <a:t>Φ: </a:t>
                </a:r>
                <a:r>
                  <a:rPr lang="en-GB" sz="1800" i="1" dirty="0" err="1" smtClean="0">
                    <a:solidFill>
                      <a:srgbClr val="C00000"/>
                    </a:solidFill>
                  </a:rPr>
                  <a:t>geopotential</a:t>
                </a:r>
                <a:endParaRPr lang="en-GB" sz="1800" i="1" dirty="0" smtClean="0">
                  <a:solidFill>
                    <a:srgbClr val="C00000"/>
                  </a:solidFill>
                </a:endParaRPr>
              </a:p>
              <a:p>
                <a:r>
                  <a:rPr lang="en-GB" sz="1800" i="1" dirty="0">
                    <a:solidFill>
                      <a:srgbClr val="C00000"/>
                    </a:solidFill>
                    <a:cs typeface="Times New Roman" pitchFamily="18" charset="0"/>
                  </a:rPr>
                  <a:t>p</a:t>
                </a:r>
                <a:r>
                  <a:rPr lang="en-GB" sz="1800" i="1" dirty="0" smtClean="0">
                    <a:solidFill>
                      <a:srgbClr val="C00000"/>
                    </a:solidFill>
                    <a:cs typeface="Times New Roman" pitchFamily="18" charset="0"/>
                  </a:rPr>
                  <a:t>, </a:t>
                </a:r>
                <a:r>
                  <a:rPr lang="en-GB" sz="1800" i="1" dirty="0" err="1" smtClean="0">
                    <a:solidFill>
                      <a:srgbClr val="C00000"/>
                    </a:solidFill>
                    <a:cs typeface="Times New Roman" pitchFamily="18" charset="0"/>
                  </a:rPr>
                  <a:t>p</a:t>
                </a:r>
                <a:r>
                  <a:rPr lang="en-GB" sz="1800" i="1" baseline="-25000" dirty="0" err="1" smtClean="0">
                    <a:solidFill>
                      <a:srgbClr val="C00000"/>
                    </a:solidFill>
                    <a:cs typeface="Times New Roman" pitchFamily="18" charset="0"/>
                  </a:rPr>
                  <a:t>s</a:t>
                </a:r>
                <a:r>
                  <a:rPr lang="en-GB" sz="1800" i="1" baseline="-25000" dirty="0" smtClean="0">
                    <a:solidFill>
                      <a:srgbClr val="C00000"/>
                    </a:solidFill>
                    <a:cs typeface="Times New Roman" pitchFamily="18" charset="0"/>
                  </a:rPr>
                  <a:t> </a:t>
                </a:r>
                <a:r>
                  <a:rPr lang="en-GB" sz="1800" i="1" dirty="0" smtClean="0">
                    <a:solidFill>
                      <a:srgbClr val="C00000"/>
                    </a:solidFill>
                    <a:cs typeface="Times New Roman" pitchFamily="18" charset="0"/>
                  </a:rPr>
                  <a:t>: pressure, surface pressure</a:t>
                </a:r>
              </a:p>
              <a:p>
                <a:r>
                  <a:rPr lang="en-GB" sz="1800" i="1" dirty="0">
                    <a:solidFill>
                      <a:srgbClr val="C00000"/>
                    </a:solidFill>
                  </a:rPr>
                  <a:t>ω=</a:t>
                </a:r>
                <a:r>
                  <a:rPr lang="en-GB" sz="1800" i="1" dirty="0" err="1">
                    <a:solidFill>
                      <a:srgbClr val="C00000"/>
                    </a:solidFill>
                  </a:rPr>
                  <a:t>dp</a:t>
                </a:r>
                <a:r>
                  <a:rPr lang="en-GB" sz="1800" i="1" dirty="0">
                    <a:solidFill>
                      <a:srgbClr val="C00000"/>
                    </a:solidFill>
                  </a:rPr>
                  <a:t>/</a:t>
                </a:r>
                <a:r>
                  <a:rPr lang="en-GB" sz="1800" i="1" dirty="0" err="1">
                    <a:solidFill>
                      <a:srgbClr val="C00000"/>
                    </a:solidFill>
                  </a:rPr>
                  <a:t>dt</a:t>
                </a:r>
                <a:r>
                  <a:rPr lang="en-GB" sz="1800" i="1" dirty="0">
                    <a:solidFill>
                      <a:srgbClr val="C00000"/>
                    </a:solidFill>
                  </a:rPr>
                  <a:t> : diagnostic vertical </a:t>
                </a:r>
                <a:r>
                  <a:rPr lang="en-GB" sz="1800" i="1" dirty="0" smtClean="0">
                    <a:solidFill>
                      <a:srgbClr val="C00000"/>
                    </a:solidFill>
                  </a:rPr>
                  <a:t>velocity</a:t>
                </a:r>
                <a:endParaRPr lang="en-GB" sz="1800" dirty="0" smtClean="0">
                  <a:solidFill>
                    <a:srgbClr val="C00000"/>
                  </a:solidFill>
                  <a:cs typeface="Times New Roman" pitchFamily="18" charset="0"/>
                </a:endParaRPr>
              </a:p>
              <a:p>
                <a:r>
                  <a:rPr lang="en-GB" sz="1800" i="1" dirty="0" smtClean="0">
                    <a:solidFill>
                      <a:srgbClr val="C00000"/>
                    </a:solidFill>
                    <a:cs typeface="Times New Roman" pitchFamily="18" charset="0"/>
                  </a:rPr>
                  <a:t>P: physics forcing terms</a:t>
                </a:r>
                <a:endParaRPr lang="el-GR" sz="1800" i="1" dirty="0">
                  <a:solidFill>
                    <a:srgbClr val="C00000"/>
                  </a:solidFill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3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67204" y="697142"/>
                <a:ext cx="3910146" cy="2585323"/>
              </a:xfrm>
              <a:prstGeom prst="rect">
                <a:avLst/>
              </a:prstGeom>
              <a:blipFill rotWithShape="0">
                <a:blip r:embed="rId8"/>
                <a:stretch>
                  <a:fillRect l="-1087" t="-939" b="-2582"/>
                </a:stretch>
              </a:blipFill>
              <a:ln w="9525">
                <a:solidFill>
                  <a:schemeClr val="accent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09601" y="5943131"/>
            <a:ext cx="2880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n</a:t>
            </a:r>
            <a:r>
              <a:rPr lang="en-GB" sz="1800" dirty="0" smtClean="0"/>
              <a:t>onlinear but slow changing</a:t>
            </a:r>
            <a:endParaRPr lang="en-GB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3501486" y="5958467"/>
            <a:ext cx="241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linear but fast changing</a:t>
            </a:r>
            <a:endParaRPr lang="en-GB" sz="18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2757538" y="5617741"/>
            <a:ext cx="1010227" cy="3847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1408240" y="5617740"/>
            <a:ext cx="732794" cy="35683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5055741"/>
              </p:ext>
            </p:extLst>
          </p:nvPr>
        </p:nvGraphicFramePr>
        <p:xfrm>
          <a:off x="7937500" y="1030288"/>
          <a:ext cx="803275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23" name="Equation" r:id="rId9" imgW="672840" imgH="228600" progId="Equation.3">
                  <p:embed/>
                </p:oleObj>
              </mc:Choice>
              <mc:Fallback>
                <p:oleObj name="Equation" r:id="rId9" imgW="6728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937500" y="1030288"/>
                        <a:ext cx="803275" cy="334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6063198"/>
              </p:ext>
            </p:extLst>
          </p:nvPr>
        </p:nvGraphicFramePr>
        <p:xfrm>
          <a:off x="2507432" y="3386174"/>
          <a:ext cx="6376988" cy="1452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24" name="Equation" r:id="rId11" imgW="4647960" imgH="1117440" progId="Equation.3">
                  <p:embed/>
                </p:oleObj>
              </mc:Choice>
              <mc:Fallback>
                <p:oleObj name="Equation" r:id="rId11" imgW="4647960" imgH="1117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7432" y="3386174"/>
                        <a:ext cx="6376988" cy="145256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4979" y="3594720"/>
            <a:ext cx="22886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C00000"/>
                </a:solidFill>
              </a:rPr>
              <a:t> Continuity derivation:</a:t>
            </a:r>
          </a:p>
          <a:p>
            <a:r>
              <a:rPr lang="en-GB" sz="1800" dirty="0">
                <a:solidFill>
                  <a:srgbClr val="C00000"/>
                </a:solidFill>
              </a:rPr>
              <a:t> </a:t>
            </a:r>
            <a:r>
              <a:rPr lang="en-GB" sz="1800" dirty="0" smtClean="0">
                <a:solidFill>
                  <a:srgbClr val="C00000"/>
                </a:solidFill>
              </a:rPr>
              <a:t>     (</a:t>
            </a:r>
            <a:r>
              <a:rPr lang="en-GB" sz="1800" dirty="0" err="1" smtClean="0">
                <a:solidFill>
                  <a:srgbClr val="C00000"/>
                </a:solidFill>
              </a:rPr>
              <a:t>Eulerian</a:t>
            </a:r>
            <a:r>
              <a:rPr lang="en-GB" sz="1800" dirty="0" smtClean="0">
                <a:solidFill>
                  <a:srgbClr val="C00000"/>
                </a:solidFill>
              </a:rPr>
              <a:t> form)</a:t>
            </a:r>
          </a:p>
          <a:p>
            <a:r>
              <a:rPr lang="en-GB" sz="1800" dirty="0" smtClean="0">
                <a:solidFill>
                  <a:srgbClr val="C00000"/>
                </a:solidFill>
              </a:rPr>
              <a:t>BCs:</a:t>
            </a:r>
            <a:endParaRPr lang="en-GB" sz="1800" dirty="0">
              <a:solidFill>
                <a:srgbClr val="C0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1906300" y="3968702"/>
            <a:ext cx="488083" cy="733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6523080" y="5233020"/>
            <a:ext cx="240446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C00000"/>
                </a:solidFill>
              </a:rPr>
              <a:t>Term is further simplified using vertical coordinate definition: </a:t>
            </a:r>
            <a:r>
              <a:rPr lang="en-GB" sz="1600" dirty="0" smtClean="0">
                <a:solidFill>
                  <a:srgbClr val="C00000"/>
                </a:solidFill>
              </a:rPr>
              <a:t>p=A(</a:t>
            </a:r>
            <a:r>
              <a:rPr lang="el-GR" sz="16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η</a:t>
            </a:r>
            <a:r>
              <a:rPr lang="en-GB" sz="16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)+</a:t>
            </a:r>
            <a:r>
              <a:rPr lang="en-GB" sz="1600" dirty="0">
                <a:solidFill>
                  <a:srgbClr val="C00000"/>
                </a:solidFill>
              </a:rPr>
              <a:t>B</a:t>
            </a:r>
            <a:r>
              <a:rPr lang="en-GB" sz="1600" dirty="0" smtClean="0">
                <a:solidFill>
                  <a:srgbClr val="C00000"/>
                </a:solidFill>
              </a:rPr>
              <a:t>(</a:t>
            </a:r>
            <a:r>
              <a:rPr lang="el-GR" sz="16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η</a:t>
            </a:r>
            <a:r>
              <a:rPr lang="en-GB" sz="16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r>
              <a:rPr lang="en-GB" sz="1600" dirty="0" err="1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GB" sz="1600" baseline="-25000" dirty="0" err="1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endParaRPr lang="en-GB" sz="1600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>
            <a:stCxn id="19" idx="0"/>
          </p:cNvCxnSpPr>
          <p:nvPr/>
        </p:nvCxnSpPr>
        <p:spPr bwMode="auto">
          <a:xfrm flipV="1">
            <a:off x="7725313" y="4686301"/>
            <a:ext cx="132812" cy="54671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5215691"/>
              </p:ext>
            </p:extLst>
          </p:nvPr>
        </p:nvGraphicFramePr>
        <p:xfrm>
          <a:off x="650875" y="4214813"/>
          <a:ext cx="1690688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25" name="Equation" r:id="rId13" imgW="1079280" imgH="203040" progId="Equation.3">
                  <p:embed/>
                </p:oleObj>
              </mc:Choice>
              <mc:Fallback>
                <p:oleObj name="Equation" r:id="rId13" imgW="1079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50875" y="4214813"/>
                        <a:ext cx="1690688" cy="287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768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8" name="Rectangle 2"/>
          <p:cNvSpPr>
            <a:spLocks noChangeArrowheads="1"/>
          </p:cNvSpPr>
          <p:nvPr/>
        </p:nvSpPr>
        <p:spPr bwMode="auto">
          <a:xfrm>
            <a:off x="323528" y="116632"/>
            <a:ext cx="8424936" cy="6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762000" eaLnBrk="1" hangingPunct="1"/>
            <a:r>
              <a:rPr lang="en-GB" sz="2800" dirty="0" smtClean="0">
                <a:solidFill>
                  <a:srgbClr val="0000FF"/>
                </a:solidFill>
                <a:latin typeface="Arial Black" pitchFamily="34" charset="0"/>
              </a:rPr>
              <a:t>Deriving Helmholtz equation (part I)</a:t>
            </a:r>
            <a:endParaRPr lang="en-GB" sz="2800" dirty="0">
              <a:solidFill>
                <a:srgbClr val="0000FF"/>
              </a:solidFill>
              <a:latin typeface="Arial Black" pitchFamily="34" charset="0"/>
            </a:endParaRPr>
          </a:p>
        </p:txBody>
      </p:sp>
      <p:graphicFrame>
        <p:nvGraphicFramePr>
          <p:cNvPr id="9219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503188"/>
              </p:ext>
            </p:extLst>
          </p:nvPr>
        </p:nvGraphicFramePr>
        <p:xfrm>
          <a:off x="631825" y="3455988"/>
          <a:ext cx="23177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02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825" y="3455988"/>
                        <a:ext cx="231775" cy="3333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618977"/>
              </p:ext>
            </p:extLst>
          </p:nvPr>
        </p:nvGraphicFramePr>
        <p:xfrm>
          <a:off x="346075" y="3789363"/>
          <a:ext cx="387350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03" name="Equation" r:id="rId5" imgW="114120" imgH="215640" progId="Equation.3">
                  <p:embed/>
                </p:oleObj>
              </mc:Choice>
              <mc:Fallback>
                <p:oleObj name="Equation" r:id="rId5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6075" y="3789363"/>
                        <a:ext cx="387350" cy="376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4989654"/>
              </p:ext>
            </p:extLst>
          </p:nvPr>
        </p:nvGraphicFramePr>
        <p:xfrm>
          <a:off x="987425" y="4024313"/>
          <a:ext cx="350838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04"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425" y="4024313"/>
                        <a:ext cx="350838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4569181"/>
              </p:ext>
            </p:extLst>
          </p:nvPr>
        </p:nvGraphicFramePr>
        <p:xfrm>
          <a:off x="1187624" y="3831629"/>
          <a:ext cx="388937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05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3831629"/>
                        <a:ext cx="388937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6468954"/>
              </p:ext>
            </p:extLst>
          </p:nvPr>
        </p:nvGraphicFramePr>
        <p:xfrm>
          <a:off x="761309" y="3278882"/>
          <a:ext cx="2665413" cy="1281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06" name="Equation" r:id="rId8" imgW="1562040" imgH="812520" progId="Equation.3">
                  <p:embed/>
                </p:oleObj>
              </mc:Choice>
              <mc:Fallback>
                <p:oleObj name="Equation" r:id="rId8" imgW="156204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309" y="3278882"/>
                        <a:ext cx="2665413" cy="128111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5267680"/>
              </p:ext>
            </p:extLst>
          </p:nvPr>
        </p:nvGraphicFramePr>
        <p:xfrm>
          <a:off x="801687" y="2381250"/>
          <a:ext cx="61928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07" name="Equation" r:id="rId10" imgW="3644640" imgH="457200" progId="Equation.3">
                  <p:embed/>
                </p:oleObj>
              </mc:Choice>
              <mc:Fallback>
                <p:oleObj name="Equation" r:id="rId10" imgW="3644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687" y="2381250"/>
                        <a:ext cx="6192838" cy="7778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2897658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08" name="Equation" r:id="rId12" imgW="114120" imgH="215640" progId="Equation.3">
                  <p:embed/>
                </p:oleObj>
              </mc:Choice>
              <mc:Fallback>
                <p:oleObj name="Equation" r:id="rId12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9" name="Right Arrow 9228"/>
          <p:cNvSpPr/>
          <p:nvPr/>
        </p:nvSpPr>
        <p:spPr bwMode="auto">
          <a:xfrm>
            <a:off x="3567734" y="3843793"/>
            <a:ext cx="489204" cy="241336"/>
          </a:xfrm>
          <a:prstGeom prst="rightArrow">
            <a:avLst>
              <a:gd name="adj1" fmla="val 50000"/>
              <a:gd name="adj2" fmla="val 5194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4997157"/>
              </p:ext>
            </p:extLst>
          </p:nvPr>
        </p:nvGraphicFramePr>
        <p:xfrm>
          <a:off x="812109" y="1617850"/>
          <a:ext cx="4605338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09" name="Equation" r:id="rId13" imgW="2971800" imgH="431640" progId="Equation.3">
                  <p:embed/>
                </p:oleObj>
              </mc:Choice>
              <mc:Fallback>
                <p:oleObj name="Equation" r:id="rId13" imgW="2971800" imgH="4316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109" y="1617850"/>
                        <a:ext cx="4605338" cy="6699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6218" y="671808"/>
                <a:ext cx="791899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00" dirty="0" smtClean="0"/>
                  <a:t>Here for simplicity assume dry dynamics (T=</a:t>
                </a:r>
                <a:r>
                  <a:rPr lang="en-GB" sz="1800" dirty="0" err="1" smtClean="0"/>
                  <a:t>T</a:t>
                </a:r>
                <a:r>
                  <a:rPr lang="en-GB" sz="1800" baseline="-25000" dirty="0" err="1" smtClean="0"/>
                  <a:t>v</a:t>
                </a:r>
                <a:r>
                  <a:rPr lang="en-GB" sz="1800" dirty="0" smtClean="0"/>
                  <a:t> ).</a:t>
                </a:r>
              </a:p>
              <a:p>
                <a:r>
                  <a:rPr lang="en-GB" sz="1800" dirty="0" smtClean="0"/>
                  <a:t>Also assume that </a:t>
                </a:r>
                <a:r>
                  <a:rPr lang="en-GB" sz="1800" dirty="0" err="1" smtClean="0"/>
                  <a:t>Coriolis</a:t>
                </a:r>
                <a:r>
                  <a:rPr lang="en-GB" sz="1800" dirty="0" smtClean="0"/>
                  <a:t> are incorporated in </a:t>
                </a:r>
                <a:r>
                  <a:rPr lang="en-GB" sz="1800" dirty="0" err="1" smtClean="0"/>
                  <a:t>V</a:t>
                </a:r>
                <a:r>
                  <a:rPr lang="en-GB" sz="1800" baseline="-25000" dirty="0" err="1" smtClean="0"/>
                  <a:t>h</a:t>
                </a:r>
                <a:r>
                  <a:rPr lang="en-GB" sz="1800" baseline="-25000" dirty="0" smtClean="0"/>
                  <a:t>  </a:t>
                </a:r>
                <a:r>
                  <a:rPr lang="en-GB" sz="1800" dirty="0" smtClean="0"/>
                  <a:t>i.e. </a:t>
                </a:r>
                <a:r>
                  <a:rPr lang="en-GB" sz="1800" dirty="0" err="1" smtClean="0"/>
                  <a:t>advect</a:t>
                </a:r>
                <a:r>
                  <a:rPr lang="en-GB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𝑿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sz="18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l-GR" sz="1800" b="1" i="1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l-G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𝒓</m:t>
                    </m:r>
                  </m:oMath>
                </a14:m>
                <a:endParaRPr lang="en-GB" sz="1800" b="1" dirty="0" smtClean="0"/>
              </a:p>
              <a:p>
                <a:r>
                  <a:rPr lang="en-GB" sz="1800" dirty="0" smtClean="0"/>
                  <a:t>Having defined L, N we write the 2</a:t>
                </a:r>
                <a:r>
                  <a:rPr lang="en-GB" sz="1800" baseline="30000" dirty="0" smtClean="0"/>
                  <a:t>nd</a:t>
                </a:r>
                <a:r>
                  <a:rPr lang="en-GB" sz="1800" dirty="0" smtClean="0"/>
                  <a:t> order semi-implicit time discretization as:</a:t>
                </a:r>
                <a:endParaRPr lang="en-GB" sz="1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218" y="671808"/>
                <a:ext cx="7918990" cy="923330"/>
              </a:xfrm>
              <a:prstGeom prst="rect">
                <a:avLst/>
              </a:prstGeom>
              <a:blipFill rotWithShape="0">
                <a:blip r:embed="rId15"/>
                <a:stretch>
                  <a:fillRect l="-693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1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7982354"/>
              </p:ext>
            </p:extLst>
          </p:nvPr>
        </p:nvGraphicFramePr>
        <p:xfrm>
          <a:off x="4171950" y="3252788"/>
          <a:ext cx="4244975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10" name="Equation" r:id="rId16" imgW="2666880" imgH="927000" progId="Equation.3">
                  <p:embed/>
                </p:oleObj>
              </mc:Choice>
              <mc:Fallback>
                <p:oleObj name="Equation" r:id="rId16" imgW="2666880" imgH="927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1950" y="3252788"/>
                        <a:ext cx="4244975" cy="14763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171911"/>
              </p:ext>
            </p:extLst>
          </p:nvPr>
        </p:nvGraphicFramePr>
        <p:xfrm>
          <a:off x="788988" y="4792663"/>
          <a:ext cx="534670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11" name="Equation" r:id="rId18" imgW="3340080" imgH="279360" progId="Equation.3">
                  <p:embed/>
                </p:oleObj>
              </mc:Choice>
              <mc:Fallback>
                <p:oleObj name="Equation" r:id="rId18" imgW="33400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988" y="4792663"/>
                        <a:ext cx="5346700" cy="4476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9697657"/>
              </p:ext>
            </p:extLst>
          </p:nvPr>
        </p:nvGraphicFramePr>
        <p:xfrm>
          <a:off x="638175" y="5246688"/>
          <a:ext cx="5164138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12" name="Equation" r:id="rId20" imgW="3695400" imgH="749160" progId="Equation.3">
                  <p:embed/>
                </p:oleObj>
              </mc:Choice>
              <mc:Fallback>
                <p:oleObj name="Equation" r:id="rId20" imgW="3695400" imgH="749160" progId="Equation.3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38175" y="5246688"/>
                        <a:ext cx="5164138" cy="1046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537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170988"/>
            <a:ext cx="8439150" cy="533400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en-GB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en-GB" dirty="0" smtClean="0">
                <a:solidFill>
                  <a:srgbClr val="0000FF"/>
                </a:solidFill>
                <a:latin typeface="Arial Black" pitchFamily="34" charset="0"/>
              </a:rPr>
              <a:t>Deriving and solving  </a:t>
            </a:r>
            <a:r>
              <a:rPr lang="en-GB" dirty="0">
                <a:solidFill>
                  <a:srgbClr val="0000FF"/>
                </a:solidFill>
                <a:latin typeface="Arial Black" pitchFamily="34" charset="0"/>
              </a:rPr>
              <a:t>Helmholtz equation </a:t>
            </a:r>
            <a:br>
              <a:rPr lang="en-GB" dirty="0">
                <a:solidFill>
                  <a:srgbClr val="0000FF"/>
                </a:solidFill>
                <a:latin typeface="Arial Black" pitchFamily="34" charset="0"/>
              </a:rPr>
            </a:br>
            <a:endParaRPr lang="en-GB" dirty="0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414082" y="788710"/>
            <a:ext cx="76437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800" b="1" dirty="0" smtClean="0"/>
              <a:t>Eliminate T, </a:t>
            </a:r>
            <a:r>
              <a:rPr lang="en-GB" sz="1800" b="1" dirty="0" err="1" smtClean="0"/>
              <a:t>ln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p</a:t>
            </a:r>
            <a:r>
              <a:rPr lang="en-GB" sz="1800" b="1" baseline="-25000" dirty="0" err="1" smtClean="0"/>
              <a:t>s</a:t>
            </a:r>
            <a:r>
              <a:rPr lang="en-GB" sz="1800" b="1" dirty="0" smtClean="0"/>
              <a:t> to derive a Helmholtz equation </a:t>
            </a:r>
            <a:r>
              <a:rPr lang="en-GB" sz="1800" b="1" dirty="0" err="1" smtClean="0"/>
              <a:t>wrt</a:t>
            </a:r>
            <a:r>
              <a:rPr lang="en-GB" sz="1800" b="1" dirty="0" smtClean="0"/>
              <a:t> to </a:t>
            </a:r>
            <a:r>
              <a:rPr lang="en-GB" sz="1800" b="1" dirty="0"/>
              <a:t>D</a:t>
            </a:r>
            <a:r>
              <a:rPr lang="en-GB" sz="1800" b="1" dirty="0" smtClean="0"/>
              <a:t>:  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791506"/>
              </p:ext>
            </p:extLst>
          </p:nvPr>
        </p:nvGraphicFramePr>
        <p:xfrm>
          <a:off x="342900" y="1287463"/>
          <a:ext cx="752157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071" name="Equation" r:id="rId3" imgW="3873240" imgH="279360" progId="Equation.3">
                  <p:embed/>
                </p:oleObj>
              </mc:Choice>
              <mc:Fallback>
                <p:oleObj name="Equation" r:id="rId3" imgW="3873240" imgH="2793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" y="1287463"/>
                        <a:ext cx="7521575" cy="5302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637798" y="1851538"/>
            <a:ext cx="79118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</a:rPr>
              <a:t>( off-centring i.e. </a:t>
            </a:r>
            <a:r>
              <a:rPr lang="el-GR" sz="1600" b="1" dirty="0" smtClean="0">
                <a:solidFill>
                  <a:srgbClr val="C00000"/>
                </a:solidFill>
              </a:rPr>
              <a:t>α</a:t>
            </a:r>
            <a:r>
              <a:rPr lang="en-GB" sz="1600" b="1" dirty="0" smtClean="0">
                <a:solidFill>
                  <a:srgbClr val="C00000"/>
                </a:solidFill>
              </a:rPr>
              <a:t>-</a:t>
            </a:r>
            <a:r>
              <a:rPr lang="en-GB" sz="1600" dirty="0" smtClean="0">
                <a:solidFill>
                  <a:srgbClr val="C00000"/>
                </a:solidFill>
              </a:rPr>
              <a:t>value &gt;0.5 increases damping. It is an option in IFS code but is not used operationally – reduces accuracy while not needed mostly due to continuity formulation)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7975600" y="1380512"/>
            <a:ext cx="838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>
                <a:solidFill>
                  <a:srgbClr val="C00000"/>
                </a:solidFill>
              </a:rPr>
              <a:t>α</a:t>
            </a:r>
            <a:r>
              <a:rPr lang="en-GB" sz="1600" b="1" dirty="0" smtClean="0">
                <a:solidFill>
                  <a:srgbClr val="C00000"/>
                </a:solidFill>
              </a:rPr>
              <a:t>=0.5 </a:t>
            </a:r>
            <a:endParaRPr lang="en-GB" sz="1600" b="1" dirty="0">
              <a:solidFill>
                <a:srgbClr val="C00000"/>
              </a:solidFill>
            </a:endParaRPr>
          </a:p>
        </p:txBody>
      </p:sp>
      <p:graphicFrame>
        <p:nvGraphicFramePr>
          <p:cNvPr id="1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464035"/>
              </p:ext>
            </p:extLst>
          </p:nvPr>
        </p:nvGraphicFramePr>
        <p:xfrm>
          <a:off x="1377887" y="2406760"/>
          <a:ext cx="5875337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072" name="Equation" r:id="rId5" imgW="3263760" imgH="291960" progId="Equation.3">
                  <p:embed/>
                </p:oleObj>
              </mc:Choice>
              <mc:Fallback>
                <p:oleObj name="Equation" r:id="rId5" imgW="326376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7887" y="2406760"/>
                        <a:ext cx="5875337" cy="52546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253414"/>
              </p:ext>
            </p:extLst>
          </p:nvPr>
        </p:nvGraphicFramePr>
        <p:xfrm>
          <a:off x="2450463" y="3031101"/>
          <a:ext cx="2790400" cy="486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073" name="Equation" r:id="rId7" imgW="1320480" imgH="266400" progId="Equation.3">
                  <p:embed/>
                </p:oleObj>
              </mc:Choice>
              <mc:Fallback>
                <p:oleObj name="Equation" r:id="rId7" imgW="132048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0463" y="3031101"/>
                        <a:ext cx="2790400" cy="486274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59191" y="3547891"/>
            <a:ext cx="73560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 smtClean="0"/>
              <a:t>Decouple equations by </a:t>
            </a:r>
            <a:r>
              <a:rPr lang="en-GB" sz="2000" dirty="0" err="1" smtClean="0"/>
              <a:t>diagonalizing</a:t>
            </a:r>
            <a:r>
              <a:rPr lang="en-GB" sz="2000" dirty="0" smtClean="0"/>
              <a:t> </a:t>
            </a:r>
            <a:r>
              <a:rPr lang="el-GR" sz="2000" dirty="0" smtClean="0">
                <a:latin typeface="Cambria Math"/>
                <a:ea typeface="Cambria Math"/>
              </a:rPr>
              <a:t>Γ</a:t>
            </a:r>
            <a:r>
              <a:rPr lang="en-GB" sz="2000" dirty="0" smtClean="0">
                <a:latin typeface="Cambria Math"/>
                <a:ea typeface="Cambria Math"/>
              </a:rPr>
              <a:t>, </a:t>
            </a:r>
            <a:r>
              <a:rPr lang="en-GB" sz="2000" dirty="0" smtClean="0">
                <a:ea typeface="Cambria Math"/>
                <a:cs typeface="Times" panose="02020603050405020304" pitchFamily="18" charset="0"/>
              </a:rPr>
              <a:t>transform in spectral space</a:t>
            </a:r>
            <a:r>
              <a:rPr lang="en-GB" sz="2000" dirty="0" smtClean="0">
                <a:cs typeface="Times" panose="02020603050405020304" pitchFamily="18" charset="0"/>
              </a:rPr>
              <a:t>    </a:t>
            </a:r>
            <a:endParaRPr lang="en-GB" sz="2000" dirty="0">
              <a:cs typeface="Times" panose="02020603050405020304" pitchFamily="18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112335"/>
              </p:ext>
            </p:extLst>
          </p:nvPr>
        </p:nvGraphicFramePr>
        <p:xfrm>
          <a:off x="226589" y="3937468"/>
          <a:ext cx="6942138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074" name="Equation" r:id="rId9" imgW="3657600" imgH="279360" progId="Equation.3">
                  <p:embed/>
                </p:oleObj>
              </mc:Choice>
              <mc:Fallback>
                <p:oleObj name="Equation" r:id="rId9" imgW="365760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26589" y="3937468"/>
                        <a:ext cx="6942138" cy="52863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345044" y="2429062"/>
            <a:ext cx="9931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 smtClean="0"/>
              <a:t>Define:     </a:t>
            </a:r>
            <a:endParaRPr lang="en-GB" sz="2000" dirty="0"/>
          </a:p>
        </p:txBody>
      </p:sp>
      <p:grpSp>
        <p:nvGrpSpPr>
          <p:cNvPr id="21" name="Group 7"/>
          <p:cNvGrpSpPr>
            <a:grpSpLocks/>
          </p:cNvGrpSpPr>
          <p:nvPr/>
        </p:nvGrpSpPr>
        <p:grpSpPr bwMode="auto">
          <a:xfrm>
            <a:off x="257920" y="4562664"/>
            <a:ext cx="6691995" cy="578288"/>
            <a:chOff x="-40" y="2605"/>
            <a:chExt cx="4072" cy="381"/>
          </a:xfrm>
        </p:grpSpPr>
        <p:graphicFrame>
          <p:nvGraphicFramePr>
            <p:cNvPr id="22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1060022"/>
                </p:ext>
              </p:extLst>
            </p:nvPr>
          </p:nvGraphicFramePr>
          <p:xfrm>
            <a:off x="-40" y="2605"/>
            <a:ext cx="4072" cy="3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075" name="Equation" r:id="rId11" imgW="2679480" imgH="279360" progId="Equation.3">
                    <p:embed/>
                  </p:oleObj>
                </mc:Choice>
                <mc:Fallback>
                  <p:oleObj name="Equation" r:id="rId11" imgW="2679480" imgH="2793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40" y="2605"/>
                          <a:ext cx="4072" cy="381"/>
                        </a:xfrm>
                        <a:prstGeom prst="rect">
                          <a:avLst/>
                        </a:prstGeom>
                        <a:solidFill>
                          <a:srgbClr val="FFFFCC"/>
                        </a:solidFill>
                        <a:ln w="28575">
                          <a:noFill/>
                          <a:miter lim="800000"/>
                          <a:headEnd/>
                          <a:tailEnd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02199880"/>
                </p:ext>
              </p:extLst>
            </p:nvPr>
          </p:nvGraphicFramePr>
          <p:xfrm>
            <a:off x="2778" y="2678"/>
            <a:ext cx="144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0076" name="Equation" r:id="rId13" imgW="114120" imgH="215640" progId="Equation.3">
                    <p:embed/>
                  </p:oleObj>
                </mc:Choice>
                <mc:Fallback>
                  <p:oleObj name="Equation" r:id="rId13" imgW="1141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8" y="2678"/>
                          <a:ext cx="144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7443176"/>
              </p:ext>
            </p:extLst>
          </p:nvPr>
        </p:nvGraphicFramePr>
        <p:xfrm>
          <a:off x="3241675" y="5187950"/>
          <a:ext cx="3387725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077" name="Equation" r:id="rId15" imgW="1790640" imgH="482400" progId="Equation.3">
                  <p:embed/>
                </p:oleObj>
              </mc:Choice>
              <mc:Fallback>
                <p:oleObj name="Equation" r:id="rId15" imgW="17906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1675" y="5187950"/>
                        <a:ext cx="3387725" cy="8350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4512079"/>
              </p:ext>
            </p:extLst>
          </p:nvPr>
        </p:nvGraphicFramePr>
        <p:xfrm>
          <a:off x="238125" y="5226050"/>
          <a:ext cx="2465388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078" name="Equation" r:id="rId17" imgW="1409400" imgH="431640" progId="Equation.3">
                  <p:embed/>
                </p:oleObj>
              </mc:Choice>
              <mc:Fallback>
                <p:oleObj name="Equation" r:id="rId17" imgW="1409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" y="5226050"/>
                        <a:ext cx="2465388" cy="75565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28575">
                        <a:noFill/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ight Arrow 28"/>
          <p:cNvSpPr/>
          <p:nvPr/>
        </p:nvSpPr>
        <p:spPr bwMode="auto">
          <a:xfrm>
            <a:off x="2702424" y="5471352"/>
            <a:ext cx="489204" cy="241336"/>
          </a:xfrm>
          <a:prstGeom prst="rightArrow">
            <a:avLst>
              <a:gd name="adj1" fmla="val 50000"/>
              <a:gd name="adj2" fmla="val 5194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6832321" y="5164029"/>
            <a:ext cx="219737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1 trivial </a:t>
            </a:r>
            <a:r>
              <a:rPr lang="en-GB" sz="1400" dirty="0" err="1"/>
              <a:t>eqn</a:t>
            </a:r>
            <a:r>
              <a:rPr lang="en-GB" sz="1400" dirty="0"/>
              <a:t>/lev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Back-substitute to update remaining fields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17274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simplified view of IFS </a:t>
            </a:r>
            <a:r>
              <a:rPr lang="en-GB" dirty="0" err="1" smtClean="0"/>
              <a:t>timestepping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 bwMode="auto">
          <a:xfrm>
            <a:off x="490221" y="2230118"/>
            <a:ext cx="7430769" cy="428625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Call radiation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 </a:t>
            </a:r>
            <a:r>
              <a:rPr kumimoji="0" lang="en-GB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parametrization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 scheme (currently every 3 </a:t>
            </a:r>
            <a:r>
              <a:rPr kumimoji="0" lang="en-GB" sz="1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hrs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) and store output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1677034" y="971549"/>
            <a:ext cx="5064126" cy="428625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dirty="0" smtClean="0"/>
              <a:t>Transform variables from Spectral-&gt;</a:t>
            </a:r>
            <a:r>
              <a:rPr lang="en-GB" sz="1800" dirty="0" err="1" smtClean="0"/>
              <a:t>Gridpoint</a:t>
            </a:r>
            <a:r>
              <a:rPr lang="en-GB" sz="1800" dirty="0" smtClean="0"/>
              <a:t> space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067559" y="1595754"/>
            <a:ext cx="4276725" cy="428625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dirty="0" smtClean="0"/>
              <a:t>Compute R.H.S. terms of equations at time t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63829" y="2912742"/>
            <a:ext cx="8245475" cy="728661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dirty="0" smtClean="0"/>
              <a:t>Call SL advection: compute </a:t>
            </a:r>
            <a:r>
              <a:rPr lang="en-GB" sz="1800" dirty="0" err="1" smtClean="0"/>
              <a:t>d.p.</a:t>
            </a:r>
            <a:r>
              <a:rPr lang="en-GB" sz="1800" dirty="0" smtClean="0"/>
              <a:t> + interpolate model variables and RHS terms at </a:t>
            </a:r>
            <a:r>
              <a:rPr lang="en-GB" sz="1800" dirty="0" err="1" smtClean="0"/>
              <a:t>d.p.</a:t>
            </a:r>
            <a:endParaRPr lang="en-GB" sz="1800" dirty="0" smtClean="0"/>
          </a:p>
          <a:p>
            <a:r>
              <a:rPr lang="en-GB" sz="1800" dirty="0" smtClean="0"/>
              <a:t>                               and  update </a:t>
            </a:r>
            <a:r>
              <a:rPr lang="en-GB" sz="1800" dirty="0"/>
              <a:t>time t estimate of  model variables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18771" y="3927788"/>
            <a:ext cx="7737475" cy="732472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dirty="0" smtClean="0"/>
              <a:t>Update variables adding radiation tendencies -&gt;call  vertical diffusion + update -&gt; call </a:t>
            </a:r>
            <a:r>
              <a:rPr lang="en-GB" sz="1800" dirty="0" err="1" smtClean="0"/>
              <a:t>GWdrag</a:t>
            </a:r>
            <a:r>
              <a:rPr lang="en-GB" sz="1800" dirty="0" smtClean="0"/>
              <a:t> + update -&gt; call convection + update -&gt; call cloud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 scheme + update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 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646554" y="4944109"/>
            <a:ext cx="5064126" cy="428625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800" dirty="0"/>
              <a:t>Transform variables: </a:t>
            </a:r>
            <a:r>
              <a:rPr lang="en-GB" sz="1800" dirty="0" err="1" smtClean="0"/>
              <a:t>Gridpoint</a:t>
            </a:r>
            <a:r>
              <a:rPr lang="en-GB" sz="1800" dirty="0" smtClean="0"/>
              <a:t>-&gt; Spectral space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80134" y="5638164"/>
            <a:ext cx="6207126" cy="591186"/>
          </a:xfrm>
          <a:prstGeom prst="rect">
            <a:avLst/>
          </a:prstGeom>
          <a:solidFill>
            <a:schemeClr val="accent3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sz="1800" dirty="0" smtClean="0"/>
              <a:t>Solve Helmholtz problem -&gt; </a:t>
            </a:r>
            <a:r>
              <a:rPr lang="en-GB" sz="1800" dirty="0"/>
              <a:t>do final update of </a:t>
            </a:r>
            <a:r>
              <a:rPr lang="en-GB" sz="1800" dirty="0" smtClean="0"/>
              <a:t>variables (back-substitution) -&gt; add </a:t>
            </a:r>
            <a:r>
              <a:rPr lang="en-GB" sz="1800" smtClean="0"/>
              <a:t>horizontal diffusion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19" name="Straight Arrow Connector 18"/>
          <p:cNvCxnSpPr>
            <a:stCxn id="9" idx="2"/>
            <a:endCxn id="10" idx="0"/>
          </p:cNvCxnSpPr>
          <p:nvPr/>
        </p:nvCxnSpPr>
        <p:spPr bwMode="auto">
          <a:xfrm flipH="1">
            <a:off x="4205922" y="1400174"/>
            <a:ext cx="3175" cy="1955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4194174" y="2031045"/>
            <a:ext cx="3175" cy="1841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4195762" y="2695891"/>
            <a:ext cx="3175" cy="1841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4195762" y="3697921"/>
            <a:ext cx="3175" cy="1841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H="1">
            <a:off x="4176712" y="4717096"/>
            <a:ext cx="3175" cy="1841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4186237" y="5406706"/>
            <a:ext cx="3175" cy="1841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1706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in SI time stepping to be aware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 time stepping as implemented in IFS and other operational models is not strictly unconditionally stable</a:t>
            </a:r>
          </a:p>
          <a:p>
            <a:pPr lvl="1"/>
            <a:r>
              <a:rPr lang="en-GB" dirty="0" smtClean="0"/>
              <a:t> extrapolations are a source of instability. Therefore,</a:t>
            </a:r>
          </a:p>
          <a:p>
            <a:pPr lvl="2"/>
            <a:r>
              <a:rPr lang="en-GB" dirty="0" smtClean="0"/>
              <a:t>need to carefully consider how to split the right hand side to fast linear </a:t>
            </a:r>
            <a:r>
              <a:rPr lang="en-GB" dirty="0" smtClean="0">
                <a:solidFill>
                  <a:srgbClr val="FF0000"/>
                </a:solidFill>
              </a:rPr>
              <a:t>(L)</a:t>
            </a:r>
            <a:r>
              <a:rPr lang="en-GB" dirty="0" smtClean="0"/>
              <a:t> and slow nonlinear </a:t>
            </a:r>
            <a:r>
              <a:rPr lang="en-GB" dirty="0" smtClean="0">
                <a:solidFill>
                  <a:srgbClr val="FF0000"/>
                </a:solidFill>
              </a:rPr>
              <a:t>(N)</a:t>
            </a:r>
            <a:r>
              <a:rPr lang="en-GB" dirty="0" smtClean="0"/>
              <a:t> terms </a:t>
            </a:r>
          </a:p>
          <a:p>
            <a:pPr lvl="1"/>
            <a:r>
              <a:rPr lang="en-GB" dirty="0" smtClean="0"/>
              <a:t>In IFS SETTLS extrapolation of nonlinear terms is used</a:t>
            </a:r>
          </a:p>
          <a:p>
            <a:r>
              <a:rPr lang="en-GB" dirty="0" smtClean="0"/>
              <a:t>Iterative approach </a:t>
            </a:r>
            <a:r>
              <a:rPr lang="en-GB" dirty="0"/>
              <a:t>c</a:t>
            </a:r>
            <a:r>
              <a:rPr lang="en-GB" dirty="0" smtClean="0"/>
              <a:t>an eliminate such stability problems</a:t>
            </a:r>
          </a:p>
          <a:p>
            <a:pPr lvl="1"/>
            <a:r>
              <a:rPr lang="en-GB" dirty="0" smtClean="0"/>
              <a:t>Available in IFS (ICI: Iterative </a:t>
            </a:r>
            <a:r>
              <a:rPr lang="en-GB" dirty="0"/>
              <a:t>C</a:t>
            </a:r>
            <a:r>
              <a:rPr lang="en-GB" dirty="0" smtClean="0"/>
              <a:t>entred Implicit) </a:t>
            </a:r>
          </a:p>
          <a:p>
            <a:pPr lvl="1"/>
            <a:r>
              <a:rPr lang="en-GB" dirty="0" smtClean="0"/>
              <a:t>Iterative approach works like predictor-corrector: no need to extrapolate at the corrector stage as a good predictor for the atmospheric state at t+∆t exists. However, expensive!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023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188640"/>
            <a:ext cx="8439150" cy="504056"/>
          </a:xfrm>
        </p:spPr>
        <p:txBody>
          <a:bodyPr/>
          <a:lstStyle/>
          <a:p>
            <a:r>
              <a:rPr lang="en-GB" dirty="0" smtClean="0"/>
              <a:t>Limitations of the SLSI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4" y="764704"/>
            <a:ext cx="8540055" cy="5472608"/>
          </a:xfrm>
        </p:spPr>
        <p:txBody>
          <a:bodyPr/>
          <a:lstStyle/>
          <a:p>
            <a:r>
              <a:rPr lang="en-GB" dirty="0" smtClean="0"/>
              <a:t>Not formally conserving</a:t>
            </a:r>
          </a:p>
          <a:p>
            <a:pPr lvl="1"/>
            <a:r>
              <a:rPr lang="en-GB" dirty="0" smtClean="0">
                <a:ea typeface="Cambria Math"/>
              </a:rPr>
              <a:t>In long integrations mass drifts and needs to be “fixed” </a:t>
            </a:r>
          </a:p>
          <a:p>
            <a:pPr lvl="1"/>
            <a:r>
              <a:rPr lang="en-GB" dirty="0" smtClean="0">
                <a:ea typeface="Cambria Math"/>
              </a:rPr>
              <a:t>In IFS and most SL models mass fixers are used for tracers and air mass in long simulations (GMD 2014, Diamantakis &amp; </a:t>
            </a:r>
            <a:r>
              <a:rPr lang="en-GB" dirty="0" err="1" smtClean="0">
                <a:ea typeface="Cambria Math"/>
              </a:rPr>
              <a:t>Flemming</a:t>
            </a:r>
            <a:r>
              <a:rPr lang="en-GB" dirty="0" smtClean="0">
                <a:ea typeface="Cambria Math"/>
              </a:rPr>
              <a:t>)</a:t>
            </a:r>
          </a:p>
          <a:p>
            <a:pPr lvl="1"/>
            <a:r>
              <a:rPr lang="en-GB" dirty="0" smtClean="0">
                <a:ea typeface="Cambria Math"/>
              </a:rPr>
              <a:t>Inherently mass conserving SL schemes do exist but haven’t been used into operations so far (expensive, issues with complex terrain)</a:t>
            </a:r>
          </a:p>
          <a:p>
            <a:r>
              <a:rPr lang="en-GB" dirty="0" smtClean="0">
                <a:ea typeface="Cambria Math"/>
              </a:rPr>
              <a:t>Scalability issues at convection permitting resolution:</a:t>
            </a:r>
          </a:p>
          <a:p>
            <a:pPr lvl="1"/>
            <a:r>
              <a:rPr lang="en-GB" dirty="0" smtClean="0"/>
              <a:t>IFS: high communication cost of transpositions </a:t>
            </a:r>
            <a:r>
              <a:rPr lang="en-GB" dirty="0"/>
              <a:t>(</a:t>
            </a:r>
            <a:r>
              <a:rPr lang="en-GB" dirty="0" err="1" smtClean="0"/>
              <a:t>gridpoint</a:t>
            </a:r>
            <a:r>
              <a:rPr lang="en-GB" dirty="0" smtClean="0"/>
              <a:t> -&gt; spectral -&gt; </a:t>
            </a:r>
            <a:r>
              <a:rPr lang="en-GB" dirty="0" err="1" smtClean="0"/>
              <a:t>gridpoint</a:t>
            </a:r>
            <a:r>
              <a:rPr lang="en-GB" dirty="0" smtClean="0"/>
              <a:t>)</a:t>
            </a:r>
            <a:endParaRPr lang="en-GB" dirty="0" smtClean="0">
              <a:ea typeface="Cambria Math"/>
            </a:endParaRPr>
          </a:p>
          <a:p>
            <a:pPr lvl="1"/>
            <a:r>
              <a:rPr lang="en-GB" dirty="0" smtClean="0">
                <a:ea typeface="Cambria Math"/>
              </a:rPr>
              <a:t>UKMO: high cost Helmholtz solver on </a:t>
            </a:r>
            <a:r>
              <a:rPr lang="en-GB" dirty="0" err="1" smtClean="0">
                <a:ea typeface="Cambria Math"/>
              </a:rPr>
              <a:t>lat</a:t>
            </a:r>
            <a:r>
              <a:rPr lang="en-GB" dirty="0" smtClean="0">
                <a:ea typeface="Cambria Math"/>
              </a:rPr>
              <a:t>/</a:t>
            </a:r>
            <a:r>
              <a:rPr lang="en-GB" dirty="0" err="1" smtClean="0">
                <a:ea typeface="Cambria Math"/>
              </a:rPr>
              <a:t>lon</a:t>
            </a:r>
            <a:r>
              <a:rPr lang="en-GB" dirty="0" smtClean="0">
                <a:ea typeface="Cambria Math"/>
              </a:rPr>
              <a:t> grid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6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0"/>
            <a:ext cx="8425816" cy="838200"/>
          </a:xfrm>
        </p:spPr>
        <p:txBody>
          <a:bodyPr/>
          <a:lstStyle/>
          <a:p>
            <a:r>
              <a:rPr lang="en-GB" dirty="0" smtClean="0"/>
              <a:t>Brief note on inherently conserving SL schemes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4" y="1066800"/>
            <a:ext cx="8540055" cy="5029200"/>
          </a:xfrm>
        </p:spPr>
        <p:txBody>
          <a:bodyPr/>
          <a:lstStyle/>
          <a:p>
            <a:r>
              <a:rPr lang="en-GB" dirty="0" smtClean="0"/>
              <a:t>Air mass / tracer local and global  mass conservation</a:t>
            </a:r>
          </a:p>
          <a:p>
            <a:r>
              <a:rPr lang="en-GB" dirty="0" smtClean="0"/>
              <a:t>Essentially, they are finite-volume SL methods (e.g. UK Met Office SLICE-ENDGAME version) . </a:t>
            </a:r>
            <a:r>
              <a:rPr lang="en-GB" dirty="0"/>
              <a:t>E</a:t>
            </a:r>
            <a:r>
              <a:rPr lang="en-GB" dirty="0" smtClean="0"/>
              <a:t>nsuring that:</a:t>
            </a:r>
          </a:p>
          <a:p>
            <a:pPr lvl="1"/>
            <a:r>
              <a:rPr lang="en-GB" dirty="0" smtClean="0"/>
              <a:t> mass in </a:t>
            </a:r>
            <a:r>
              <a:rPr lang="en-GB" dirty="0" err="1" smtClean="0"/>
              <a:t>dep</a:t>
            </a:r>
            <a:r>
              <a:rPr lang="en-GB" dirty="0" smtClean="0"/>
              <a:t> volume=mass in arrival (grid) volume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However,for</a:t>
            </a:r>
            <a:r>
              <a:rPr lang="en-GB" dirty="0" smtClean="0"/>
              <a:t> </a:t>
            </a:r>
            <a:r>
              <a:rPr lang="en-GB" dirty="0" smtClean="0"/>
              <a:t>NWP, these are costly alternatives to </a:t>
            </a:r>
            <a:r>
              <a:rPr lang="en-GB" smtClean="0"/>
              <a:t>standard </a:t>
            </a:r>
            <a:r>
              <a:rPr lang="en-GB" smtClean="0"/>
              <a:t>SLSI</a:t>
            </a:r>
            <a:r>
              <a:rPr lang="en-GB" dirty="0" smtClean="0"/>
              <a:t>. But they can outperform </a:t>
            </a:r>
            <a:r>
              <a:rPr lang="en-GB" dirty="0" err="1" smtClean="0"/>
              <a:t>Eulerian</a:t>
            </a:r>
            <a:r>
              <a:rPr lang="en-GB" dirty="0" smtClean="0"/>
              <a:t> flux-form methods </a:t>
            </a:r>
            <a:r>
              <a:rPr lang="en-GB" dirty="0" smtClean="0"/>
              <a:t>especially when </a:t>
            </a:r>
            <a:r>
              <a:rPr lang="en-GB" dirty="0" smtClean="0"/>
              <a:t>many tracers are </a:t>
            </a:r>
            <a:r>
              <a:rPr lang="en-GB" dirty="0" err="1" smtClean="0"/>
              <a:t>advected</a:t>
            </a:r>
            <a:r>
              <a:rPr lang="en-GB" dirty="0" smtClean="0"/>
              <a:t> (e.g. climate models), an example is CSLAM (</a:t>
            </a:r>
            <a:r>
              <a:rPr lang="en-GB" dirty="0" err="1" smtClean="0"/>
              <a:t>Lauritzen</a:t>
            </a:r>
            <a:r>
              <a:rPr lang="en-GB" dirty="0" smtClean="0"/>
              <a:t> et al, JCP 2010)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2042631"/>
              </p:ext>
            </p:extLst>
          </p:nvPr>
        </p:nvGraphicFramePr>
        <p:xfrm>
          <a:off x="814388" y="2997324"/>
          <a:ext cx="470217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834" name="Equation" r:id="rId3" imgW="2857320" imgH="393480" progId="Equation.3">
                  <p:embed/>
                </p:oleObj>
              </mc:Choice>
              <mc:Fallback>
                <p:oleObj name="Equation" r:id="rId3" imgW="2857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388" y="2997324"/>
                        <a:ext cx="4702175" cy="6477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8285" y="4057327"/>
            <a:ext cx="1944216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/>
              <a:t>a</a:t>
            </a:r>
            <a:r>
              <a:rPr lang="en-GB" sz="1400" dirty="0" err="1" smtClean="0"/>
              <a:t>dvected</a:t>
            </a:r>
            <a:r>
              <a:rPr lang="en-GB" sz="1400" dirty="0" smtClean="0"/>
              <a:t> fluid volume</a:t>
            </a:r>
            <a:endParaRPr lang="en-GB" sz="14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1403648" y="3653028"/>
            <a:ext cx="144016" cy="3520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3059832" y="4201343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</a:t>
            </a:r>
            <a:r>
              <a:rPr lang="en-GB" sz="1400" dirty="0" smtClean="0"/>
              <a:t>rrival / departure volume</a:t>
            </a:r>
            <a:endParaRPr lang="en-GB" sz="1400" dirty="0"/>
          </a:p>
        </p:txBody>
      </p:sp>
      <p:cxnSp>
        <p:nvCxnSpPr>
          <p:cNvPr id="21" name="Straight Arrow Connector 20"/>
          <p:cNvCxnSpPr>
            <a:endCxn id="4" idx="2"/>
          </p:cNvCxnSpPr>
          <p:nvPr/>
        </p:nvCxnSpPr>
        <p:spPr bwMode="auto">
          <a:xfrm flipH="1" flipV="1">
            <a:off x="3165475" y="3645024"/>
            <a:ext cx="254398" cy="5563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V="1">
            <a:off x="4175956" y="3635152"/>
            <a:ext cx="360040" cy="5661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924944"/>
            <a:ext cx="2304256" cy="1608802"/>
          </a:xfrm>
          <a:prstGeom prst="rect">
            <a:avLst/>
          </a:prstGeom>
        </p:spPr>
      </p:pic>
      <p:cxnSp>
        <p:nvCxnSpPr>
          <p:cNvPr id="35" name="Straight Arrow Connector 34"/>
          <p:cNvCxnSpPr>
            <a:stCxn id="15" idx="0"/>
          </p:cNvCxnSpPr>
          <p:nvPr/>
        </p:nvCxnSpPr>
        <p:spPr bwMode="auto">
          <a:xfrm flipV="1">
            <a:off x="4175956" y="3829046"/>
            <a:ext cx="1908212" cy="3722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884368" y="3356992"/>
            <a:ext cx="100811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Picture from</a:t>
            </a:r>
          </a:p>
          <a:p>
            <a:r>
              <a:rPr lang="en-GB" sz="1050" dirty="0" smtClean="0"/>
              <a:t>   JCP 2010</a:t>
            </a:r>
          </a:p>
          <a:p>
            <a:r>
              <a:rPr lang="en-GB" sz="1050" dirty="0" err="1" smtClean="0"/>
              <a:t>Lauritzen</a:t>
            </a:r>
            <a:r>
              <a:rPr lang="en-GB" sz="1050" dirty="0" smtClean="0"/>
              <a:t> et al </a:t>
            </a:r>
          </a:p>
        </p:txBody>
      </p:sp>
    </p:spTree>
    <p:extLst>
      <p:ext uri="{BB962C8B-B14F-4D97-AF65-F5344CB8AC3E}">
        <p14:creationId xmlns:p14="http://schemas.microsoft.com/office/powerpoint/2010/main" val="321321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11" y="858296"/>
            <a:ext cx="8439150" cy="5297995"/>
          </a:xfrm>
        </p:spPr>
        <p:txBody>
          <a:bodyPr/>
          <a:lstStyle/>
          <a:p>
            <a:r>
              <a:rPr lang="en-GB" b="1" dirty="0" err="1"/>
              <a:t>Staniforth</a:t>
            </a:r>
            <a:r>
              <a:rPr lang="en-GB" b="1" dirty="0"/>
              <a:t> and Cote (MWR 1990) review paper: “Semi </a:t>
            </a:r>
            <a:r>
              <a:rPr lang="en-GB" b="1" dirty="0" err="1"/>
              <a:t>Lagrangian</a:t>
            </a:r>
            <a:r>
              <a:rPr lang="en-GB" b="1" dirty="0"/>
              <a:t> schemes for Atmospheric models”</a:t>
            </a:r>
          </a:p>
          <a:p>
            <a:r>
              <a:rPr lang="en-GB" b="1" dirty="0"/>
              <a:t>Ritchie et al (MWR 1995): “Implementation of the Semi-</a:t>
            </a:r>
            <a:r>
              <a:rPr lang="en-GB" b="1" dirty="0" err="1"/>
              <a:t>Lagrangian</a:t>
            </a:r>
            <a:r>
              <a:rPr lang="en-GB" b="1" dirty="0"/>
              <a:t> Method in a High-Resolution </a:t>
            </a:r>
            <a:r>
              <a:rPr lang="en-GB" b="1" dirty="0" smtClean="0"/>
              <a:t>version …”</a:t>
            </a:r>
            <a:endParaRPr lang="en-GB" b="1" dirty="0"/>
          </a:p>
          <a:p>
            <a:r>
              <a:rPr lang="en-GB" b="1" dirty="0" err="1" smtClean="0"/>
              <a:t>Temperton</a:t>
            </a:r>
            <a:r>
              <a:rPr lang="en-GB" b="1" dirty="0" smtClean="0"/>
              <a:t>, </a:t>
            </a:r>
            <a:r>
              <a:rPr lang="en-GB" b="1" dirty="0" err="1" smtClean="0"/>
              <a:t>Hortal</a:t>
            </a:r>
            <a:r>
              <a:rPr lang="en-GB" b="1" dirty="0" smtClean="0"/>
              <a:t>, Simmons (QJRMS 2001): “A two-time-level semi-</a:t>
            </a:r>
            <a:r>
              <a:rPr lang="en-GB" b="1" dirty="0" err="1" smtClean="0"/>
              <a:t>Lagrangian</a:t>
            </a:r>
            <a:r>
              <a:rPr lang="en-GB" b="1" dirty="0" smtClean="0"/>
              <a:t> global spectral model”</a:t>
            </a:r>
          </a:p>
          <a:p>
            <a:r>
              <a:rPr lang="en-GB" b="1" dirty="0" err="1"/>
              <a:t>Hortal</a:t>
            </a:r>
            <a:r>
              <a:rPr lang="en-GB" b="1" dirty="0"/>
              <a:t> (QJRMS 2002): “The development and testing of a new two-time level semi-</a:t>
            </a:r>
            <a:r>
              <a:rPr lang="en-GB" b="1" dirty="0" err="1"/>
              <a:t>Lagrangian</a:t>
            </a:r>
            <a:r>
              <a:rPr lang="en-GB" b="1" dirty="0"/>
              <a:t> scheme (SETTLS) in the ECMWF forecast model”</a:t>
            </a:r>
          </a:p>
          <a:p>
            <a:r>
              <a:rPr lang="en-GB" b="1" dirty="0" smtClean="0"/>
              <a:t>Dale </a:t>
            </a:r>
            <a:r>
              <a:rPr lang="en-GB" b="1" dirty="0" err="1"/>
              <a:t>Durran’s</a:t>
            </a:r>
            <a:r>
              <a:rPr lang="en-GB" b="1" dirty="0"/>
              <a:t> book: “Numerical methods for Wave Equations in Geophysical Fluid Dynamics” (1999</a:t>
            </a:r>
            <a:r>
              <a:rPr lang="en-GB" b="1" dirty="0" smtClean="0"/>
              <a:t>)</a:t>
            </a:r>
          </a:p>
          <a:p>
            <a:r>
              <a:rPr lang="en-GB" b="1" dirty="0" smtClean="0"/>
              <a:t>Training course notes &amp; references in slides</a:t>
            </a:r>
            <a:endParaRPr lang="en-GB" b="1" dirty="0"/>
          </a:p>
          <a:p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464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sz="2800" dirty="0" smtClean="0"/>
              <a:t>Thank you for your attention!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945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209" y="304800"/>
            <a:ext cx="8742066" cy="533400"/>
          </a:xfrm>
        </p:spPr>
        <p:txBody>
          <a:bodyPr/>
          <a:lstStyle/>
          <a:p>
            <a:r>
              <a:rPr lang="en-GB" sz="2400" dirty="0" smtClean="0"/>
              <a:t>What is a semi-</a:t>
            </a:r>
            <a:r>
              <a:rPr lang="en-GB" sz="2400" dirty="0" err="1" smtClean="0"/>
              <a:t>Lagrangian</a:t>
            </a:r>
            <a:r>
              <a:rPr lang="en-GB" sz="2400" dirty="0" smtClean="0"/>
              <a:t> method?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</a:t>
            </a:r>
            <a:r>
              <a:rPr lang="en-GB" dirty="0"/>
              <a:t>numerical </a:t>
            </a:r>
            <a:r>
              <a:rPr lang="en-GB" dirty="0" smtClean="0"/>
              <a:t>technique for solving transport PDEs which applies </a:t>
            </a:r>
            <a:r>
              <a:rPr lang="en-GB" i="1" dirty="0" err="1" smtClean="0">
                <a:solidFill>
                  <a:srgbClr val="00B050"/>
                </a:solidFill>
              </a:rPr>
              <a:t>Lagrangian</a:t>
            </a:r>
            <a:r>
              <a:rPr lang="en-GB" dirty="0"/>
              <a:t> </a:t>
            </a:r>
            <a:r>
              <a:rPr lang="en-GB" dirty="0" smtClean="0"/>
              <a:t>“thinking” on grid-point models:</a:t>
            </a:r>
          </a:p>
          <a:p>
            <a:pPr lvl="1"/>
            <a:r>
              <a:rPr lang="en-GB" dirty="0" smtClean="0"/>
              <a:t>It is like a </a:t>
            </a:r>
            <a:r>
              <a:rPr lang="en-GB" dirty="0" err="1" smtClean="0"/>
              <a:t>Lagrangian</a:t>
            </a:r>
            <a:r>
              <a:rPr lang="en-GB" dirty="0" smtClean="0"/>
              <a:t> method: fluid parcels follow a </a:t>
            </a:r>
            <a:r>
              <a:rPr lang="en-GB" dirty="0" err="1" smtClean="0"/>
              <a:t>Lagrangian</a:t>
            </a:r>
            <a:r>
              <a:rPr lang="en-GB" dirty="0" smtClean="0"/>
              <a:t> trajectory </a:t>
            </a:r>
          </a:p>
          <a:p>
            <a:pPr lvl="1"/>
            <a:r>
              <a:rPr lang="en-GB" dirty="0" smtClean="0"/>
              <a:t>However, at each time-step a </a:t>
            </a:r>
            <a:r>
              <a:rPr lang="en-GB" u="sng" dirty="0" smtClean="0"/>
              <a:t>parcel trajectory </a:t>
            </a:r>
            <a:r>
              <a:rPr lang="en-GB" dirty="0" smtClean="0"/>
              <a:t>always </a:t>
            </a:r>
            <a:r>
              <a:rPr lang="en-GB" u="sng" dirty="0" smtClean="0"/>
              <a:t>arrives on a grid-point</a:t>
            </a:r>
            <a:r>
              <a:rPr lang="en-GB" dirty="0" smtClean="0"/>
              <a:t>.  Mesh is not allowed to “depart” from its original form (constant resetting at every time-step).</a:t>
            </a:r>
          </a:p>
          <a:p>
            <a:pPr lvl="1"/>
            <a:r>
              <a:rPr lang="en-GB" dirty="0" smtClean="0"/>
              <a:t>It gradually evolved to current form from schemes introduced in the ’50s, ’60s and 70s (</a:t>
            </a:r>
            <a:r>
              <a:rPr lang="en-GB" dirty="0" err="1" smtClean="0"/>
              <a:t>Wiin</a:t>
            </a:r>
            <a:r>
              <a:rPr lang="en-GB" dirty="0" smtClean="0"/>
              <a:t>-Nielsen, </a:t>
            </a:r>
            <a:r>
              <a:rPr lang="en-GB" dirty="0" err="1" smtClean="0"/>
              <a:t>Krishnamurti</a:t>
            </a:r>
            <a:r>
              <a:rPr lang="en-GB" dirty="0" smtClean="0"/>
              <a:t>, Sawyer, Leith, </a:t>
            </a:r>
            <a:r>
              <a:rPr lang="en-GB" dirty="0" err="1" smtClean="0"/>
              <a:t>Purnel</a:t>
            </a:r>
            <a:r>
              <a:rPr lang="en-GB" dirty="0" smtClean="0"/>
              <a:t>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551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GB" dirty="0" smtClean="0"/>
              <a:t>istory of semi-</a:t>
            </a:r>
            <a:r>
              <a:rPr lang="en-GB" dirty="0" err="1" smtClean="0"/>
              <a:t>Lagrangian</a:t>
            </a:r>
            <a:r>
              <a:rPr lang="en-GB" dirty="0" smtClean="0"/>
              <a:t> IFS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IFS: Integrated Forecast System for medium range forecasts operating since 1979</a:t>
            </a:r>
          </a:p>
          <a:p>
            <a:r>
              <a:rPr lang="en-GB" dirty="0" smtClean="0"/>
              <a:t>Until the beginning of 1991 IFS is a spectral </a:t>
            </a:r>
            <a:r>
              <a:rPr lang="en-GB" dirty="0" err="1" smtClean="0"/>
              <a:t>Eulerian</a:t>
            </a:r>
            <a:r>
              <a:rPr lang="en-GB" dirty="0" smtClean="0"/>
              <a:t> model on </a:t>
            </a:r>
            <a:r>
              <a:rPr lang="en-GB" dirty="0"/>
              <a:t>a full Gaussian grid </a:t>
            </a:r>
            <a:r>
              <a:rPr lang="en-GB" dirty="0" smtClean="0"/>
              <a:t>at T106 horizontal resolution and 19 levels</a:t>
            </a:r>
          </a:p>
          <a:p>
            <a:pPr lvl="1"/>
            <a:r>
              <a:rPr lang="en-GB" dirty="0" smtClean="0"/>
              <a:t>An increase to T231 L31 resolution was planned</a:t>
            </a:r>
          </a:p>
          <a:p>
            <a:pPr lvl="1"/>
            <a:r>
              <a:rPr lang="en-GB" dirty="0" smtClean="0"/>
              <a:t>This upgrade required at least 12 x available CPU power</a:t>
            </a:r>
          </a:p>
          <a:p>
            <a:pPr lvl="1"/>
            <a:r>
              <a:rPr lang="en-GB" dirty="0" smtClean="0"/>
              <a:t>Funding was available for 4 x CPU increase …</a:t>
            </a:r>
          </a:p>
          <a:p>
            <a:r>
              <a:rPr lang="en-GB" dirty="0" smtClean="0"/>
              <a:t>Upgrade was made possible only due to switching to:</a:t>
            </a:r>
          </a:p>
          <a:p>
            <a:pPr lvl="1"/>
            <a:r>
              <a:rPr lang="en-GB" dirty="0" smtClean="0"/>
              <a:t>A semi-</a:t>
            </a:r>
            <a:r>
              <a:rPr lang="en-GB" dirty="0" err="1" smtClean="0"/>
              <a:t>Lagrangian</a:t>
            </a:r>
            <a:r>
              <a:rPr lang="en-GB" dirty="0" smtClean="0"/>
              <a:t> scheme on a reduced Gaussian grid</a:t>
            </a:r>
          </a:p>
          <a:p>
            <a:pPr lvl="1"/>
            <a:r>
              <a:rPr lang="en-GB" dirty="0" smtClean="0"/>
              <a:t>The new model was 6 x faster!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68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Basic concepts: the departure point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2425" y="1066800"/>
            <a:ext cx="8439150" cy="5219700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smtClean="0"/>
              <a:t>Linear a</a:t>
            </a:r>
            <a:r>
              <a:rPr lang="en-GB" sz="2000" b="0" dirty="0" smtClean="0"/>
              <a:t>dvection equation:</a:t>
            </a:r>
          </a:p>
          <a:p>
            <a:endParaRPr lang="en-GB" b="0" dirty="0" smtClean="0"/>
          </a:p>
          <a:p>
            <a:pPr marL="0" indent="0">
              <a:buNone/>
            </a:pPr>
            <a:r>
              <a:rPr lang="en-GB" sz="1800" dirty="0" smtClean="0"/>
              <a:t>At time t parcel is at d and at t +∆t</a:t>
            </a:r>
            <a:r>
              <a:rPr lang="en-GB" sz="1800" dirty="0"/>
              <a:t> </a:t>
            </a:r>
            <a:r>
              <a:rPr lang="en-GB" sz="1800" dirty="0" smtClean="0"/>
              <a:t>arrives at a grid-point</a:t>
            </a:r>
          </a:p>
          <a:p>
            <a:pPr marL="0" indent="0">
              <a:buNone/>
            </a:pPr>
            <a:r>
              <a:rPr lang="en-GB" b="0" dirty="0" smtClean="0"/>
              <a:t>           </a:t>
            </a:r>
          </a:p>
          <a:p>
            <a:pPr marL="0" indent="0">
              <a:buNone/>
            </a:pPr>
            <a:r>
              <a:rPr lang="en-GB" b="0" dirty="0" smtClean="0"/>
              <a:t>                                          </a:t>
            </a:r>
            <a:endParaRPr lang="en-GB" b="0" dirty="0"/>
          </a:p>
          <a:p>
            <a:pPr marL="0" indent="0">
              <a:buNone/>
            </a:pPr>
            <a:r>
              <a:rPr lang="en-GB" b="0" dirty="0" smtClean="0"/>
              <a:t>                                                                                               </a:t>
            </a:r>
            <a:r>
              <a:rPr lang="en-GB" sz="1600" b="0" dirty="0" smtClean="0"/>
              <a:t>                                                 </a:t>
            </a:r>
            <a:endParaRPr lang="en-GB" sz="1800" b="0" dirty="0" smtClean="0"/>
          </a:p>
          <a:p>
            <a:r>
              <a:rPr lang="en-GB" sz="2000" b="0" dirty="0" smtClean="0"/>
              <a:t>Finding the “departure point” is an essential part </a:t>
            </a:r>
            <a:r>
              <a:rPr lang="en-GB" sz="2000" dirty="0" smtClean="0"/>
              <a:t>of the technique:</a:t>
            </a:r>
            <a:endParaRPr lang="en-GB" sz="2000" dirty="0"/>
          </a:p>
          <a:p>
            <a:pPr lvl="1"/>
            <a:r>
              <a:rPr lang="en-GB" sz="2000" dirty="0"/>
              <a:t>S</a:t>
            </a:r>
            <a:r>
              <a:rPr lang="en-GB" sz="2000" dirty="0" smtClean="0"/>
              <a:t>olution at t+</a:t>
            </a:r>
            <a:r>
              <a:rPr lang="el-GR" sz="2000" dirty="0" smtClean="0">
                <a:latin typeface="Cambria Math"/>
                <a:ea typeface="Cambria Math"/>
              </a:rPr>
              <a:t>Δ</a:t>
            </a:r>
            <a:r>
              <a:rPr lang="en-GB" sz="2000" dirty="0" smtClean="0">
                <a:latin typeface="Cambria Math"/>
                <a:ea typeface="Cambria Math"/>
              </a:rPr>
              <a:t>t</a:t>
            </a:r>
            <a:r>
              <a:rPr lang="en-GB" sz="2000" dirty="0" smtClean="0"/>
              <a:t> is obtained by interpolating the available (defined at time t) grid-point    -values at the </a:t>
            </a:r>
            <a:r>
              <a:rPr lang="en-GB" sz="2000" dirty="0" err="1" smtClean="0"/>
              <a:t>d.p.</a:t>
            </a:r>
            <a:endParaRPr lang="en-GB" sz="2000" dirty="0"/>
          </a:p>
          <a:p>
            <a:r>
              <a:rPr lang="en-GB" sz="2000" dirty="0" smtClean="0"/>
              <a:t>Advection </a:t>
            </a:r>
            <a:r>
              <a:rPr lang="en-GB" sz="2000" dirty="0"/>
              <a:t>term            </a:t>
            </a:r>
            <a:r>
              <a:rPr lang="en-GB" sz="2000" dirty="0" smtClean="0"/>
              <a:t>absorbed </a:t>
            </a:r>
            <a:r>
              <a:rPr lang="en-GB" sz="2000" dirty="0"/>
              <a:t>by the </a:t>
            </a:r>
            <a:r>
              <a:rPr lang="en-GB" sz="2000" dirty="0" err="1"/>
              <a:t>Lagrangian</a:t>
            </a:r>
            <a:r>
              <a:rPr lang="en-GB" sz="2000" dirty="0"/>
              <a:t> </a:t>
            </a:r>
            <a:r>
              <a:rPr lang="en-GB" sz="2000" dirty="0" smtClean="0"/>
              <a:t>derivative (</a:t>
            </a:r>
            <a:r>
              <a:rPr lang="en-GB" sz="2000" dirty="0"/>
              <a:t>a</a:t>
            </a:r>
            <a:r>
              <a:rPr lang="en-GB" sz="2000" dirty="0" smtClean="0"/>
              <a:t>dvection nonlinearity vanishes)</a:t>
            </a:r>
            <a:endParaRPr lang="en-GB" sz="2000" dirty="0"/>
          </a:p>
          <a:p>
            <a:endParaRPr lang="en-GB" sz="2000" b="0" dirty="0" smtClean="0"/>
          </a:p>
          <a:p>
            <a:pPr marL="481013" lvl="1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1026113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1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8692874"/>
              </p:ext>
            </p:extLst>
          </p:nvPr>
        </p:nvGraphicFramePr>
        <p:xfrm>
          <a:off x="1971675" y="1485900"/>
          <a:ext cx="4718050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2" name="Equation" r:id="rId5" imgW="2311200" imgH="393480" progId="Equation.3">
                  <p:embed/>
                </p:oleObj>
              </mc:Choice>
              <mc:Fallback>
                <p:oleObj name="Equation" r:id="rId5" imgW="2311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1675" y="1485900"/>
                        <a:ext cx="4718050" cy="66833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583165"/>
              </p:ext>
            </p:extLst>
          </p:nvPr>
        </p:nvGraphicFramePr>
        <p:xfrm>
          <a:off x="2484438" y="5592763"/>
          <a:ext cx="654050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3" name="Equation" r:id="rId7" imgW="419040" imgH="203040" progId="Equation.3">
                  <p:embed/>
                </p:oleObj>
              </mc:Choice>
              <mc:Fallback>
                <p:oleObj name="Equation" r:id="rId7" imgW="4190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5592763"/>
                        <a:ext cx="654050" cy="33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134008"/>
              </p:ext>
            </p:extLst>
          </p:nvPr>
        </p:nvGraphicFramePr>
        <p:xfrm>
          <a:off x="968861" y="2779657"/>
          <a:ext cx="331946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4" name="Equation" r:id="rId9" imgW="1625400" imgH="482400" progId="Equation.3">
                  <p:embed/>
                </p:oleObj>
              </mc:Choice>
              <mc:Fallback>
                <p:oleObj name="Equation" r:id="rId9" imgW="16254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8861" y="2779657"/>
                        <a:ext cx="3319463" cy="8667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/>
          <p:nvPr/>
        </p:nvCxnSpPr>
        <p:spPr bwMode="auto">
          <a:xfrm flipH="1" flipV="1">
            <a:off x="4415234" y="3351211"/>
            <a:ext cx="427832" cy="35798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5664200" y="2852737"/>
            <a:ext cx="27559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7137400" y="2660649"/>
            <a:ext cx="0" cy="3651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8432800" y="2665412"/>
            <a:ext cx="0" cy="3651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5664200" y="2660649"/>
            <a:ext cx="0" cy="36512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V="1">
            <a:off x="4843066" y="3025776"/>
            <a:ext cx="1164828" cy="6834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4" name="Straight Arrow Connector 1023"/>
          <p:cNvCxnSpPr/>
          <p:nvPr/>
        </p:nvCxnSpPr>
        <p:spPr bwMode="auto">
          <a:xfrm>
            <a:off x="6473824" y="2125663"/>
            <a:ext cx="4572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026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1737201"/>
              </p:ext>
            </p:extLst>
          </p:nvPr>
        </p:nvGraphicFramePr>
        <p:xfrm>
          <a:off x="7000875" y="2216150"/>
          <a:ext cx="62230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5" name="Equation" r:id="rId11" imgW="304560" imgH="241200" progId="Equation.3">
                  <p:embed/>
                </p:oleObj>
              </mc:Choice>
              <mc:Fallback>
                <p:oleObj name="Equation" r:id="rId11" imgW="3045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75" y="2216150"/>
                        <a:ext cx="622300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38" name="Straight Arrow Connector 1037"/>
          <p:cNvCxnSpPr/>
          <p:nvPr/>
        </p:nvCxnSpPr>
        <p:spPr bwMode="auto">
          <a:xfrm>
            <a:off x="6227777" y="3321050"/>
            <a:ext cx="89653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Oval 47"/>
          <p:cNvSpPr/>
          <p:nvPr/>
        </p:nvSpPr>
        <p:spPr bwMode="auto">
          <a:xfrm>
            <a:off x="7026273" y="2727720"/>
            <a:ext cx="222253" cy="230982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6099173" y="2727720"/>
            <a:ext cx="222253" cy="230982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aphicFrame>
        <p:nvGraphicFramePr>
          <p:cNvPr id="1040" name="Object 10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555534"/>
              </p:ext>
            </p:extLst>
          </p:nvPr>
        </p:nvGraphicFramePr>
        <p:xfrm>
          <a:off x="6067931" y="2263775"/>
          <a:ext cx="360362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6" name="Equation" r:id="rId13" imgW="177480" imgH="241200" progId="Equation.3">
                  <p:embed/>
                </p:oleObj>
              </mc:Choice>
              <mc:Fallback>
                <p:oleObj name="Equation" r:id="rId13" imgW="177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7931" y="2263775"/>
                        <a:ext cx="360362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6" name="Object 10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7281852"/>
              </p:ext>
            </p:extLst>
          </p:nvPr>
        </p:nvGraphicFramePr>
        <p:xfrm>
          <a:off x="5516565" y="3419476"/>
          <a:ext cx="2090737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7" name="Equation" r:id="rId15" imgW="876240" imgH="152280" progId="Equation.3">
                  <p:embed/>
                </p:oleObj>
              </mc:Choice>
              <mc:Fallback>
                <p:oleObj name="Equation" r:id="rId15" imgW="876240" imgH="152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516565" y="3419476"/>
                        <a:ext cx="2090737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7" name="Object 10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6678534"/>
              </p:ext>
            </p:extLst>
          </p:nvPr>
        </p:nvGraphicFramePr>
        <p:xfrm>
          <a:off x="3665538" y="3813175"/>
          <a:ext cx="2640012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8" name="Equation" r:id="rId17" imgW="1562040" imgH="203040" progId="Equation.3">
                  <p:embed/>
                </p:oleObj>
              </mc:Choice>
              <mc:Fallback>
                <p:oleObj name="Equation" r:id="rId17" imgW="15620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5538" y="3813175"/>
                        <a:ext cx="2640012" cy="34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7916273"/>
              </p:ext>
            </p:extLst>
          </p:nvPr>
        </p:nvGraphicFramePr>
        <p:xfrm>
          <a:off x="7143750" y="3813175"/>
          <a:ext cx="1652588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29" name="Equation" r:id="rId19" imgW="977760" imgH="203040" progId="Equation.3">
                  <p:embed/>
                </p:oleObj>
              </mc:Choice>
              <mc:Fallback>
                <p:oleObj name="Equation" r:id="rId19" imgW="9777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0" y="3813175"/>
                        <a:ext cx="1652588" cy="34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/>
          <p:cNvCxnSpPr/>
          <p:nvPr/>
        </p:nvCxnSpPr>
        <p:spPr bwMode="auto">
          <a:xfrm flipH="1" flipV="1">
            <a:off x="7235826" y="3062685"/>
            <a:ext cx="877886" cy="7504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8550852"/>
              </p:ext>
            </p:extLst>
          </p:nvPr>
        </p:nvGraphicFramePr>
        <p:xfrm>
          <a:off x="6546850" y="2154238"/>
          <a:ext cx="309563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30" name="Equation" r:id="rId21" imgW="152280" imgH="177480" progId="Equation.3">
                  <p:embed/>
                </p:oleObj>
              </mc:Choice>
              <mc:Fallback>
                <p:oleObj name="Equation" r:id="rId21" imgW="1522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6850" y="2154238"/>
                        <a:ext cx="309563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2785110"/>
              </p:ext>
            </p:extLst>
          </p:nvPr>
        </p:nvGraphicFramePr>
        <p:xfrm>
          <a:off x="3400194" y="5100752"/>
          <a:ext cx="198438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31" name="Equation" r:id="rId23" imgW="126720" imgH="203040" progId="Equation.3">
                  <p:embed/>
                </p:oleObj>
              </mc:Choice>
              <mc:Fallback>
                <p:oleObj name="Equation" r:id="rId23" imgW="126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0194" y="5100752"/>
                        <a:ext cx="198438" cy="334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955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simple Semi-</a:t>
            </a:r>
            <a:r>
              <a:rPr lang="en-GB" dirty="0" err="1" smtClean="0"/>
              <a:t>Lagrangian</a:t>
            </a:r>
            <a:r>
              <a:rPr lang="en-GB" dirty="0" smtClean="0"/>
              <a:t> algorithm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2425" y="996950"/>
                <a:ext cx="8439150" cy="520065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Solve</a:t>
                </a:r>
                <a:r>
                  <a:rPr lang="en-GB" dirty="0" smtClean="0"/>
                  <a:t>  </a:t>
                </a:r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r>
                  <a:rPr lang="en-GB" dirty="0" smtClean="0"/>
                  <a:t>At the beginning of each step field values      are available on the model grid. To compute next time step solution:    </a:t>
                </a:r>
                <a:endParaRPr lang="en-GB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GB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First compute </a:t>
                </a:r>
                <a:r>
                  <a:rPr lang="en-GB" dirty="0">
                    <a:solidFill>
                      <a:schemeClr val="accent1">
                        <a:lumMod val="50000"/>
                      </a:schemeClr>
                    </a:solidFill>
                  </a:rPr>
                  <a:t>departure </a:t>
                </a:r>
                <a:r>
                  <a:rPr lang="en-GB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point </a:t>
                </a:r>
                <a:r>
                  <a:rPr lang="en-GB" dirty="0">
                    <a:solidFill>
                      <a:schemeClr val="accent1">
                        <a:lumMod val="50000"/>
                      </a:schemeClr>
                    </a:solidFill>
                  </a:rPr>
                  <a:t>(</a:t>
                </a:r>
                <a:r>
                  <a:rPr lang="en-GB" dirty="0" err="1">
                    <a:solidFill>
                      <a:schemeClr val="accent1">
                        <a:lumMod val="50000"/>
                      </a:schemeClr>
                    </a:solidFill>
                  </a:rPr>
                  <a:t>d.p.</a:t>
                </a:r>
                <a:r>
                  <a:rPr lang="en-GB" dirty="0">
                    <a:solidFill>
                      <a:schemeClr val="accent1">
                        <a:lumMod val="50000"/>
                      </a:schemeClr>
                    </a:solidFill>
                  </a:rPr>
                  <a:t>) location, e.g. for simple case with </a:t>
                </a:r>
                <a:r>
                  <a:rPr lang="en-GB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constant wind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:</a:t>
                </a:r>
                <a:endParaRPr lang="en-GB" dirty="0">
                  <a:solidFill>
                    <a:schemeClr val="accent1">
                      <a:lumMod val="50000"/>
                    </a:schemeClr>
                  </a:solidFill>
                </a:endParaRPr>
              </a:p>
              <a:p>
                <a:pPr marL="514350" indent="-457200">
                  <a:buFont typeface="+mj-lt"/>
                  <a:buAutoNum type="arabicPeriod"/>
                </a:pPr>
                <a:r>
                  <a:rPr lang="en-GB" dirty="0">
                    <a:solidFill>
                      <a:schemeClr val="accent1">
                        <a:lumMod val="50000"/>
                      </a:schemeClr>
                    </a:solidFill>
                  </a:rPr>
                  <a:t>Using </a:t>
                </a:r>
                <a:r>
                  <a:rPr lang="en-GB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field values at nearest points surrounding        interpolate field       to obtain </a:t>
                </a:r>
                <a:r>
                  <a:rPr lang="en-GB" dirty="0">
                    <a:solidFill>
                      <a:schemeClr val="accent1">
                        <a:lumMod val="50000"/>
                      </a:schemeClr>
                    </a:solidFill>
                  </a:rPr>
                  <a:t>solution at future time         </a:t>
                </a:r>
                <a:r>
                  <a:rPr lang="en-GB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:r>
                  <a:rPr lang="en-GB" dirty="0">
                    <a:solidFill>
                      <a:schemeClr val="accent1">
                        <a:lumMod val="50000"/>
                      </a:schemeClr>
                    </a:solidFill>
                  </a:rPr>
                  <a:t>i.e.</a:t>
                </a:r>
              </a:p>
              <a:p>
                <a:pPr marL="0" indent="0">
                  <a:buNone/>
                </a:pPr>
                <a:r>
                  <a:rPr lang="en-GB" dirty="0"/>
                  <a:t>                                                                </a:t>
                </a:r>
                <a:r>
                  <a:rPr lang="en-GB" sz="2000" dirty="0"/>
                  <a:t>interpolation operator</a:t>
                </a:r>
              </a:p>
              <a:p>
                <a:pPr marL="0" indent="0">
                  <a:buNone/>
                </a:pPr>
                <a:r>
                  <a:rPr lang="en-GB" dirty="0">
                    <a:solidFill>
                      <a:srgbClr val="C00000"/>
                    </a:solidFill>
                  </a:rPr>
                  <a:t>Accurate calculation of </a:t>
                </a:r>
                <a:r>
                  <a:rPr lang="en-GB" dirty="0" err="1" smtClean="0">
                    <a:solidFill>
                      <a:srgbClr val="C00000"/>
                    </a:solidFill>
                  </a:rPr>
                  <a:t>d.p.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GB" dirty="0">
                    <a:solidFill>
                      <a:srgbClr val="C00000"/>
                    </a:solidFill>
                  </a:rPr>
                  <a:t>and 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an accurate interpolation </a:t>
                </a:r>
                <a:r>
                  <a:rPr lang="en-GB" dirty="0">
                    <a:solidFill>
                      <a:srgbClr val="C00000"/>
                    </a:solidFill>
                  </a:rPr>
                  <a:t>scheme </a:t>
                </a:r>
                <a:r>
                  <a:rPr lang="en-GB" dirty="0" smtClean="0">
                    <a:solidFill>
                      <a:srgbClr val="C00000"/>
                    </a:solidFill>
                  </a:rPr>
                  <a:t>are essential!</a:t>
                </a:r>
                <a:endParaRPr lang="en-GB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n-GB" b="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2425" y="996950"/>
                <a:ext cx="8439150" cy="5200650"/>
              </a:xfrm>
              <a:blipFill rotWithShape="0">
                <a:blip r:embed="rId3"/>
                <a:stretch>
                  <a:fillRect l="-939" t="-469" r="-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2401397"/>
              </p:ext>
            </p:extLst>
          </p:nvPr>
        </p:nvGraphicFramePr>
        <p:xfrm>
          <a:off x="2961825" y="4120005"/>
          <a:ext cx="35877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15" name="Equation" r:id="rId4" imgW="164880" imgH="253800" progId="Equation.3">
                  <p:embed/>
                </p:oleObj>
              </mc:Choice>
              <mc:Fallback>
                <p:oleObj name="Equation" r:id="rId4" imgW="16488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61825" y="4120005"/>
                        <a:ext cx="358775" cy="552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5165298"/>
              </p:ext>
            </p:extLst>
          </p:nvPr>
        </p:nvGraphicFramePr>
        <p:xfrm>
          <a:off x="1952625" y="4649788"/>
          <a:ext cx="3290888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16" name="Equation" r:id="rId6" imgW="1511280" imgH="291960" progId="Equation.3">
                  <p:embed/>
                </p:oleObj>
              </mc:Choice>
              <mc:Fallback>
                <p:oleObj name="Equation" r:id="rId6" imgW="151128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25" y="4649788"/>
                        <a:ext cx="3290888" cy="604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557892"/>
              </p:ext>
            </p:extLst>
          </p:nvPr>
        </p:nvGraphicFramePr>
        <p:xfrm>
          <a:off x="4490654" y="3283643"/>
          <a:ext cx="1770062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17" name="Equation" r:id="rId8" imgW="965160" imgH="241200" progId="Equation.3">
                  <p:embed/>
                </p:oleObj>
              </mc:Choice>
              <mc:Fallback>
                <p:oleObj name="Equation" r:id="rId8" imgW="96516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90654" y="3283643"/>
                        <a:ext cx="1770062" cy="509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5194610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18" name="Equation" r:id="rId10" imgW="114120" imgH="215640" progId="Equation.3">
                  <p:embed/>
                </p:oleObj>
              </mc:Choice>
              <mc:Fallback>
                <p:oleObj name="Equation" r:id="rId10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386039"/>
              </p:ext>
            </p:extLst>
          </p:nvPr>
        </p:nvGraphicFramePr>
        <p:xfrm>
          <a:off x="7297815" y="4247720"/>
          <a:ext cx="733425" cy="31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19" name="Equation" r:id="rId12" imgW="380880" imgH="177480" progId="Equation.3">
                  <p:embed/>
                </p:oleObj>
              </mc:Choice>
              <mc:Fallback>
                <p:oleObj name="Equation" r:id="rId12" imgW="380880" imgH="177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7815" y="4247720"/>
                        <a:ext cx="733425" cy="312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96267"/>
              </p:ext>
            </p:extLst>
          </p:nvPr>
        </p:nvGraphicFramePr>
        <p:xfrm>
          <a:off x="6947766" y="3740766"/>
          <a:ext cx="58102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20" name="Equation" r:id="rId14" imgW="253800" imgH="241200" progId="Equation.3">
                  <p:embed/>
                </p:oleObj>
              </mc:Choice>
              <mc:Fallback>
                <p:oleObj name="Equation" r:id="rId14" imgW="253800" imgH="2412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7766" y="3740766"/>
                        <a:ext cx="581025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6256138"/>
              </p:ext>
            </p:extLst>
          </p:nvPr>
        </p:nvGraphicFramePr>
        <p:xfrm>
          <a:off x="5579406" y="2006966"/>
          <a:ext cx="334962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21" name="Equation" r:id="rId16" imgW="164880" imgH="241200" progId="Equation.3">
                  <p:embed/>
                </p:oleObj>
              </mc:Choice>
              <mc:Fallback>
                <p:oleObj name="Equation" r:id="rId16" imgW="164880" imgH="24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9406" y="2006966"/>
                        <a:ext cx="334962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1671019"/>
              </p:ext>
            </p:extLst>
          </p:nvPr>
        </p:nvGraphicFramePr>
        <p:xfrm>
          <a:off x="2527300" y="1288601"/>
          <a:ext cx="3503613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22" name="Equation" r:id="rId18" imgW="1498320" imgH="393480" progId="Equation.3">
                  <p:embed/>
                </p:oleObj>
              </mc:Choice>
              <mc:Fallback>
                <p:oleObj name="Equation" r:id="rId18" imgW="149832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7300" y="1288601"/>
                        <a:ext cx="3503613" cy="7651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331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80079"/>
          </a:xfrm>
        </p:spPr>
        <p:txBody>
          <a:bodyPr/>
          <a:lstStyle/>
          <a:p>
            <a:pPr eaLnBrk="1" hangingPunct="1"/>
            <a:r>
              <a:rPr lang="en-US" dirty="0" smtClean="0"/>
              <a:t>Stability in one dimension</a:t>
            </a:r>
            <a:endParaRPr lang="en-US" sz="3200" dirty="0" smtClean="0"/>
          </a:p>
        </p:txBody>
      </p:sp>
      <p:sp>
        <p:nvSpPr>
          <p:cNvPr id="2059" name="Line 5"/>
          <p:cNvSpPr>
            <a:spLocks noChangeShapeType="1"/>
          </p:cNvSpPr>
          <p:nvPr/>
        </p:nvSpPr>
        <p:spPr bwMode="auto">
          <a:xfrm>
            <a:off x="701675" y="1417359"/>
            <a:ext cx="2954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62" name="Line 8"/>
          <p:cNvSpPr>
            <a:spLocks noChangeShapeType="1"/>
          </p:cNvSpPr>
          <p:nvPr/>
        </p:nvSpPr>
        <p:spPr bwMode="auto">
          <a:xfrm>
            <a:off x="1747837" y="1364971"/>
            <a:ext cx="0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65" name="Line 12"/>
          <p:cNvSpPr>
            <a:spLocks noChangeShapeType="1"/>
          </p:cNvSpPr>
          <p:nvPr/>
        </p:nvSpPr>
        <p:spPr bwMode="auto">
          <a:xfrm flipH="1">
            <a:off x="1747837" y="1054100"/>
            <a:ext cx="6286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66" name="Line 13"/>
          <p:cNvSpPr>
            <a:spLocks noChangeShapeType="1"/>
          </p:cNvSpPr>
          <p:nvPr/>
        </p:nvSpPr>
        <p:spPr bwMode="auto">
          <a:xfrm>
            <a:off x="2738438" y="1054100"/>
            <a:ext cx="806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67" name="Text Box 14"/>
          <p:cNvSpPr txBox="1">
            <a:spLocks noChangeArrowheads="1"/>
          </p:cNvSpPr>
          <p:nvPr/>
        </p:nvSpPr>
        <p:spPr bwMode="auto">
          <a:xfrm>
            <a:off x="2501900" y="858043"/>
            <a:ext cx="2540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itchFamily="18" charset="0"/>
              </a:rPr>
              <a:t>p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2068" name="Text Box 15"/>
          <p:cNvSpPr txBox="1">
            <a:spLocks noChangeArrowheads="1"/>
          </p:cNvSpPr>
          <p:nvPr/>
        </p:nvSpPr>
        <p:spPr bwMode="auto">
          <a:xfrm>
            <a:off x="1365689" y="1594560"/>
            <a:ext cx="6139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1800" dirty="0" smtClean="0">
                <a:latin typeface="Times New Roman" pitchFamily="18" charset="0"/>
                <a:cs typeface="Times New Roman" pitchFamily="18" charset="0"/>
                <a:sym typeface="WP Greek Century" pitchFamily="2" charset="2"/>
              </a:rPr>
              <a:t>α</a:t>
            </a:r>
            <a:r>
              <a:rPr lang="en-GB" sz="1800" dirty="0" smtClean="0">
                <a:latin typeface="Times New Roman" pitchFamily="18" charset="0"/>
                <a:cs typeface="Times New Roman" pitchFamily="18" charset="0"/>
                <a:sym typeface="WP Greek Century" pitchFamily="2" charset="2"/>
              </a:rPr>
              <a:t> ∆x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9" name="Line 16"/>
          <p:cNvSpPr>
            <a:spLocks noChangeShapeType="1"/>
          </p:cNvSpPr>
          <p:nvPr/>
        </p:nvSpPr>
        <p:spPr bwMode="auto">
          <a:xfrm>
            <a:off x="1411287" y="1603850"/>
            <a:ext cx="317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05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642902"/>
              </p:ext>
            </p:extLst>
          </p:nvPr>
        </p:nvGraphicFramePr>
        <p:xfrm>
          <a:off x="4660833" y="2029946"/>
          <a:ext cx="2794005" cy="382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38" name="Equation" r:id="rId3" imgW="1701720" imgH="241200" progId="Equation.3">
                  <p:embed/>
                </p:oleObj>
              </mc:Choice>
              <mc:Fallback>
                <p:oleObj name="Equation" r:id="rId3" imgW="17017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0833" y="2029946"/>
                        <a:ext cx="2794005" cy="38299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2" name="Text Box 20"/>
          <p:cNvSpPr txBox="1">
            <a:spLocks noChangeArrowheads="1"/>
          </p:cNvSpPr>
          <p:nvPr/>
        </p:nvSpPr>
        <p:spPr bwMode="auto">
          <a:xfrm>
            <a:off x="7502419" y="1994830"/>
            <a:ext cx="10631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latin typeface="Times New Roman" pitchFamily="18" charset="0"/>
              </a:rPr>
              <a:t>p: integer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2073" name="Text Box 21"/>
          <p:cNvSpPr txBox="1">
            <a:spLocks noChangeArrowheads="1"/>
          </p:cNvSpPr>
          <p:nvPr/>
        </p:nvSpPr>
        <p:spPr bwMode="auto">
          <a:xfrm>
            <a:off x="243542" y="2559419"/>
            <a:ext cx="71922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Assuming linear interpolation </a:t>
            </a:r>
          </a:p>
          <a:p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conduct Von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Neuman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 stability analysis: 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074" name="Text Box 24"/>
          <p:cNvSpPr txBox="1">
            <a:spLocks noChangeArrowheads="1"/>
          </p:cNvSpPr>
          <p:nvPr/>
        </p:nvSpPr>
        <p:spPr bwMode="auto">
          <a:xfrm>
            <a:off x="347432" y="4325489"/>
            <a:ext cx="600087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sym typeface="WP Greek Century" pitchFamily="2" charset="2"/>
              </a:rPr>
              <a:t>NOTE: when p=0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sym typeface="WP Greek Century" pitchFamily="2" charset="2"/>
              </a:rPr>
              <a:t>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sym typeface="WP Greek Century" pitchFamily="2" charset="2"/>
              </a:rPr>
              <a:t>=&gt; </a:t>
            </a:r>
            <a:r>
              <a:rPr lang="el-GR" sz="1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WP Greek Century" pitchFamily="2" charset="2"/>
              </a:rPr>
              <a:t>α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sym typeface="WP Greek Century" pitchFamily="2" charset="2"/>
              </a:rPr>
              <a:t> is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sym typeface="WP Greek Century" pitchFamily="2" charset="2"/>
              </a:rPr>
              <a:t>the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sym typeface="WP Greek Century" pitchFamily="2" charset="2"/>
              </a:rPr>
              <a:t>CFL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sym typeface="WP Greek Century" pitchFamily="2" charset="2"/>
              </a:rPr>
              <a:t>number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sym typeface="WP Greek Century" pitchFamily="2" charset="2"/>
              </a:rPr>
              <a:t>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sym typeface="WP Greek Century" pitchFamily="2" charset="2"/>
              </a:rPr>
              <a:t>=&gt; SL with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sym typeface="WP Greek Century" pitchFamily="2" charset="2"/>
              </a:rPr>
              <a:t>linear interpolation is essentially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sym typeface="WP Greek Century" pitchFamily="2" charset="2"/>
              </a:rPr>
              <a:t>Eulerian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sym typeface="WP Greek Century" pitchFamily="2" charset="2"/>
              </a:rPr>
              <a:t> upstream differencing!</a:t>
            </a:r>
            <a:endParaRPr lang="en-US" sz="1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graphicFrame>
        <p:nvGraphicFramePr>
          <p:cNvPr id="205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2799900"/>
              </p:ext>
            </p:extLst>
          </p:nvPr>
        </p:nvGraphicFramePr>
        <p:xfrm>
          <a:off x="964659" y="3289203"/>
          <a:ext cx="228600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39" name="Equation" r:id="rId5" imgW="863280" imgH="253800" progId="Equation.3">
                  <p:embed/>
                </p:oleObj>
              </mc:Choice>
              <mc:Fallback>
                <p:oleObj name="Equation" r:id="rId5" imgW="8632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4659" y="3289203"/>
                        <a:ext cx="2286000" cy="4635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5015644"/>
              </p:ext>
            </p:extLst>
          </p:nvPr>
        </p:nvGraphicFramePr>
        <p:xfrm>
          <a:off x="4450508" y="3313052"/>
          <a:ext cx="3138487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0" name="Equation" r:id="rId7" imgW="1612800" imgH="228600" progId="Equation.3">
                  <p:embed/>
                </p:oleObj>
              </mc:Choice>
              <mc:Fallback>
                <p:oleObj name="Equation" r:id="rId7" imgW="1612800" imgH="2286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0508" y="3313052"/>
                        <a:ext cx="3138487" cy="3397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6" name="Line 28"/>
          <p:cNvSpPr>
            <a:spLocks noChangeShapeType="1"/>
          </p:cNvSpPr>
          <p:nvPr/>
        </p:nvSpPr>
        <p:spPr bwMode="auto">
          <a:xfrm flipV="1">
            <a:off x="3267203" y="3511059"/>
            <a:ext cx="1076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05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21838"/>
              </p:ext>
            </p:extLst>
          </p:nvPr>
        </p:nvGraphicFramePr>
        <p:xfrm>
          <a:off x="2533470" y="3802331"/>
          <a:ext cx="3397250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1" name="Equation" r:id="rId9" imgW="1968480" imgH="291960" progId="Equation.DSMT4">
                  <p:embed/>
                </p:oleObj>
              </mc:Choice>
              <mc:Fallback>
                <p:oleObj name="Equation" r:id="rId9" imgW="196848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3470" y="3802331"/>
                        <a:ext cx="3397250" cy="458787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7" name="Text Box 30"/>
          <p:cNvSpPr txBox="1">
            <a:spLocks noChangeArrowheads="1"/>
          </p:cNvSpPr>
          <p:nvPr/>
        </p:nvSpPr>
        <p:spPr bwMode="auto">
          <a:xfrm>
            <a:off x="6388494" y="3671003"/>
            <a:ext cx="194796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06600"/>
                </a:solidFill>
                <a:latin typeface="Times New Roman" pitchFamily="18" charset="0"/>
              </a:rPr>
              <a:t>|</a:t>
            </a:r>
            <a:r>
              <a:rPr lang="el-GR" sz="1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sym typeface="WP Greek Century" pitchFamily="2" charset="2"/>
              </a:rPr>
              <a:t>λ</a:t>
            </a:r>
            <a:r>
              <a:rPr lang="en-US" sz="1800" dirty="0">
                <a:solidFill>
                  <a:srgbClr val="006600"/>
                </a:solidFill>
                <a:latin typeface="Times New Roman" pitchFamily="18" charset="0"/>
                <a:sym typeface="WP Greek Century" pitchFamily="2" charset="2"/>
              </a:rPr>
              <a:t>|</a:t>
            </a:r>
            <a:r>
              <a:rPr lang="en-US" sz="1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sym typeface="WP MathA" pitchFamily="2" charset="2"/>
              </a:rPr>
              <a:t>≤</a:t>
            </a:r>
            <a:r>
              <a:rPr lang="en-US" sz="1800" dirty="0">
                <a:solidFill>
                  <a:srgbClr val="006600"/>
                </a:solidFill>
                <a:latin typeface="Times New Roman" pitchFamily="18" charset="0"/>
                <a:sym typeface="WP MathA" pitchFamily="2" charset="2"/>
              </a:rPr>
              <a:t>1  if  0 </a:t>
            </a:r>
            <a:r>
              <a:rPr lang="en-US" sz="1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sym typeface="WP MathA" pitchFamily="2" charset="2"/>
              </a:rPr>
              <a:t>≤</a:t>
            </a:r>
            <a:r>
              <a:rPr lang="el-GR" sz="1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sym typeface="WP Greek Century" pitchFamily="2" charset="2"/>
              </a:rPr>
              <a:t>α</a:t>
            </a:r>
            <a:r>
              <a:rPr lang="en-US" sz="1800" dirty="0">
                <a:solidFill>
                  <a:srgbClr val="006600"/>
                </a:solidFill>
                <a:latin typeface="Times New Roman" pitchFamily="18" charset="0"/>
                <a:sym typeface="WP Greek Century" pitchFamily="2" charset="2"/>
              </a:rPr>
              <a:t> </a:t>
            </a:r>
            <a:r>
              <a:rPr lang="en-US" sz="18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sym typeface="WP MathA" pitchFamily="2" charset="2"/>
              </a:rPr>
              <a:t>≤</a:t>
            </a:r>
            <a:r>
              <a:rPr lang="en-US" sz="1800" dirty="0">
                <a:solidFill>
                  <a:srgbClr val="006600"/>
                </a:solidFill>
                <a:latin typeface="Times New Roman" pitchFamily="18" charset="0"/>
                <a:sym typeface="WP MathA" pitchFamily="2" charset="2"/>
              </a:rPr>
              <a:t>1</a:t>
            </a:r>
          </a:p>
          <a:p>
            <a:r>
              <a:rPr lang="en-US" sz="1800" dirty="0">
                <a:solidFill>
                  <a:srgbClr val="006600"/>
                </a:solidFill>
                <a:latin typeface="Times New Roman" pitchFamily="18" charset="0"/>
                <a:sym typeface="WP MathA" pitchFamily="2" charset="2"/>
              </a:rPr>
              <a:t>(interpolation from</a:t>
            </a:r>
          </a:p>
          <a:p>
            <a:r>
              <a:rPr lang="en-US" sz="1800" dirty="0">
                <a:solidFill>
                  <a:srgbClr val="006600"/>
                </a:solidFill>
                <a:latin typeface="Times New Roman" pitchFamily="18" charset="0"/>
                <a:sym typeface="WP MathA" pitchFamily="2" charset="2"/>
              </a:rPr>
              <a:t>two nearest points)</a:t>
            </a:r>
            <a:endParaRPr lang="en-US" sz="2000" dirty="0">
              <a:latin typeface="Times New Roman" pitchFamily="18" charset="0"/>
              <a:sym typeface="WP MathA" pitchFamily="2" charset="2"/>
            </a:endParaRPr>
          </a:p>
        </p:txBody>
      </p:sp>
      <p:sp>
        <p:nvSpPr>
          <p:cNvPr id="2078" name="Line 32"/>
          <p:cNvSpPr>
            <a:spLocks noChangeShapeType="1"/>
          </p:cNvSpPr>
          <p:nvPr/>
        </p:nvSpPr>
        <p:spPr bwMode="auto">
          <a:xfrm>
            <a:off x="1097486" y="6163980"/>
            <a:ext cx="0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79" name="Line 33"/>
          <p:cNvSpPr>
            <a:spLocks noChangeShapeType="1"/>
          </p:cNvSpPr>
          <p:nvPr/>
        </p:nvSpPr>
        <p:spPr bwMode="auto">
          <a:xfrm>
            <a:off x="2132013" y="6166632"/>
            <a:ext cx="0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80" name="Line 34"/>
          <p:cNvSpPr>
            <a:spLocks noChangeShapeType="1"/>
          </p:cNvSpPr>
          <p:nvPr/>
        </p:nvSpPr>
        <p:spPr bwMode="auto">
          <a:xfrm>
            <a:off x="3176588" y="6162448"/>
            <a:ext cx="0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81" name="Line 35"/>
          <p:cNvSpPr>
            <a:spLocks noChangeShapeType="1"/>
          </p:cNvSpPr>
          <p:nvPr/>
        </p:nvSpPr>
        <p:spPr bwMode="auto">
          <a:xfrm>
            <a:off x="4221163" y="6162448"/>
            <a:ext cx="0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82" name="Line 37"/>
          <p:cNvSpPr>
            <a:spLocks noChangeShapeType="1"/>
          </p:cNvSpPr>
          <p:nvPr/>
        </p:nvSpPr>
        <p:spPr bwMode="auto">
          <a:xfrm flipV="1">
            <a:off x="1077913" y="5118919"/>
            <a:ext cx="1168400" cy="78105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083" name="Group 43"/>
          <p:cNvGrpSpPr>
            <a:grpSpLocks/>
          </p:cNvGrpSpPr>
          <p:nvPr/>
        </p:nvGrpSpPr>
        <p:grpSpPr bwMode="auto">
          <a:xfrm>
            <a:off x="675752" y="5053776"/>
            <a:ext cx="4140200" cy="1181100"/>
            <a:chOff x="432" y="3480"/>
            <a:chExt cx="2608" cy="744"/>
          </a:xfrm>
        </p:grpSpPr>
        <p:sp>
          <p:nvSpPr>
            <p:cNvPr id="2086" name="Line 31"/>
            <p:cNvSpPr>
              <a:spLocks noChangeShapeType="1"/>
            </p:cNvSpPr>
            <p:nvPr/>
          </p:nvSpPr>
          <p:spPr bwMode="auto">
            <a:xfrm>
              <a:off x="432" y="4224"/>
              <a:ext cx="26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87" name="Freeform 36"/>
            <p:cNvSpPr>
              <a:spLocks/>
            </p:cNvSpPr>
            <p:nvPr/>
          </p:nvSpPr>
          <p:spPr bwMode="auto">
            <a:xfrm>
              <a:off x="448" y="3480"/>
              <a:ext cx="2472" cy="576"/>
            </a:xfrm>
            <a:custGeom>
              <a:avLst/>
              <a:gdLst>
                <a:gd name="T0" fmla="*/ 0 w 2472"/>
                <a:gd name="T1" fmla="*/ 576 h 576"/>
                <a:gd name="T2" fmla="*/ 192 w 2472"/>
                <a:gd name="T3" fmla="*/ 544 h 576"/>
                <a:gd name="T4" fmla="*/ 384 w 2472"/>
                <a:gd name="T5" fmla="*/ 432 h 576"/>
                <a:gd name="T6" fmla="*/ 552 w 2472"/>
                <a:gd name="T7" fmla="*/ 248 h 576"/>
                <a:gd name="T8" fmla="*/ 736 w 2472"/>
                <a:gd name="T9" fmla="*/ 88 h 576"/>
                <a:gd name="T10" fmla="*/ 992 w 2472"/>
                <a:gd name="T11" fmla="*/ 40 h 576"/>
                <a:gd name="T12" fmla="*/ 1240 w 2472"/>
                <a:gd name="T13" fmla="*/ 88 h 576"/>
                <a:gd name="T14" fmla="*/ 1408 w 2472"/>
                <a:gd name="T15" fmla="*/ 176 h 576"/>
                <a:gd name="T16" fmla="*/ 1544 w 2472"/>
                <a:gd name="T17" fmla="*/ 304 h 576"/>
                <a:gd name="T18" fmla="*/ 1904 w 2472"/>
                <a:gd name="T19" fmla="*/ 368 h 576"/>
                <a:gd name="T20" fmla="*/ 2144 w 2472"/>
                <a:gd name="T21" fmla="*/ 288 h 576"/>
                <a:gd name="T22" fmla="*/ 2312 w 2472"/>
                <a:gd name="T23" fmla="*/ 168 h 576"/>
                <a:gd name="T24" fmla="*/ 2472 w 2472"/>
                <a:gd name="T25" fmla="*/ 0 h 5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72"/>
                <a:gd name="T40" fmla="*/ 0 h 576"/>
                <a:gd name="T41" fmla="*/ 2472 w 2472"/>
                <a:gd name="T42" fmla="*/ 576 h 57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72" h="576">
                  <a:moveTo>
                    <a:pt x="0" y="576"/>
                  </a:moveTo>
                  <a:cubicBezTo>
                    <a:pt x="64" y="572"/>
                    <a:pt x="128" y="568"/>
                    <a:pt x="192" y="544"/>
                  </a:cubicBezTo>
                  <a:cubicBezTo>
                    <a:pt x="256" y="520"/>
                    <a:pt x="324" y="481"/>
                    <a:pt x="384" y="432"/>
                  </a:cubicBezTo>
                  <a:cubicBezTo>
                    <a:pt x="444" y="383"/>
                    <a:pt x="493" y="305"/>
                    <a:pt x="552" y="248"/>
                  </a:cubicBezTo>
                  <a:cubicBezTo>
                    <a:pt x="611" y="191"/>
                    <a:pt x="663" y="123"/>
                    <a:pt x="736" y="88"/>
                  </a:cubicBezTo>
                  <a:cubicBezTo>
                    <a:pt x="809" y="53"/>
                    <a:pt x="908" y="40"/>
                    <a:pt x="992" y="40"/>
                  </a:cubicBezTo>
                  <a:cubicBezTo>
                    <a:pt x="1076" y="40"/>
                    <a:pt x="1171" y="65"/>
                    <a:pt x="1240" y="88"/>
                  </a:cubicBezTo>
                  <a:cubicBezTo>
                    <a:pt x="1309" y="111"/>
                    <a:pt x="1357" y="140"/>
                    <a:pt x="1408" y="176"/>
                  </a:cubicBezTo>
                  <a:cubicBezTo>
                    <a:pt x="1459" y="212"/>
                    <a:pt x="1461" y="272"/>
                    <a:pt x="1544" y="304"/>
                  </a:cubicBezTo>
                  <a:cubicBezTo>
                    <a:pt x="1627" y="336"/>
                    <a:pt x="1804" y="371"/>
                    <a:pt x="1904" y="368"/>
                  </a:cubicBezTo>
                  <a:cubicBezTo>
                    <a:pt x="2004" y="365"/>
                    <a:pt x="2076" y="321"/>
                    <a:pt x="2144" y="288"/>
                  </a:cubicBezTo>
                  <a:cubicBezTo>
                    <a:pt x="2212" y="255"/>
                    <a:pt x="2257" y="216"/>
                    <a:pt x="2312" y="168"/>
                  </a:cubicBezTo>
                  <a:cubicBezTo>
                    <a:pt x="2367" y="120"/>
                    <a:pt x="2419" y="60"/>
                    <a:pt x="2472" y="0"/>
                  </a:cubicBez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88" name="Line 38"/>
            <p:cNvSpPr>
              <a:spLocks noChangeShapeType="1"/>
            </p:cNvSpPr>
            <p:nvPr/>
          </p:nvSpPr>
          <p:spPr bwMode="auto">
            <a:xfrm>
              <a:off x="1415" y="3522"/>
              <a:ext cx="586" cy="27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89" name="Line 39"/>
            <p:cNvSpPr>
              <a:spLocks noChangeShapeType="1"/>
            </p:cNvSpPr>
            <p:nvPr/>
          </p:nvSpPr>
          <p:spPr bwMode="auto">
            <a:xfrm flipV="1">
              <a:off x="2001" y="3729"/>
              <a:ext cx="658" cy="6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90" name="Line 40"/>
            <p:cNvSpPr>
              <a:spLocks noChangeShapeType="1"/>
            </p:cNvSpPr>
            <p:nvPr/>
          </p:nvSpPr>
          <p:spPr bwMode="auto">
            <a:xfrm flipV="1">
              <a:off x="1092" y="3668"/>
              <a:ext cx="633" cy="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91" name="Freeform 41"/>
            <p:cNvSpPr>
              <a:spLocks/>
            </p:cNvSpPr>
            <p:nvPr/>
          </p:nvSpPr>
          <p:spPr bwMode="auto">
            <a:xfrm>
              <a:off x="1725" y="3668"/>
              <a:ext cx="663" cy="82"/>
            </a:xfrm>
            <a:custGeom>
              <a:avLst/>
              <a:gdLst>
                <a:gd name="T0" fmla="*/ 0 w 663"/>
                <a:gd name="T1" fmla="*/ 0 h 82"/>
                <a:gd name="T2" fmla="*/ 663 w 663"/>
                <a:gd name="T3" fmla="*/ 82 h 82"/>
                <a:gd name="T4" fmla="*/ 0 60000 65536"/>
                <a:gd name="T5" fmla="*/ 0 60000 65536"/>
                <a:gd name="T6" fmla="*/ 0 w 663"/>
                <a:gd name="T7" fmla="*/ 0 h 82"/>
                <a:gd name="T8" fmla="*/ 663 w 663"/>
                <a:gd name="T9" fmla="*/ 82 h 8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63" h="82">
                  <a:moveTo>
                    <a:pt x="0" y="0"/>
                  </a:moveTo>
                  <a:lnTo>
                    <a:pt x="663" y="8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084" name="Text Box 42"/>
          <p:cNvSpPr txBox="1">
            <a:spLocks noChangeArrowheads="1"/>
          </p:cNvSpPr>
          <p:nvPr/>
        </p:nvSpPr>
        <p:spPr bwMode="auto">
          <a:xfrm>
            <a:off x="4456187" y="5632038"/>
            <a:ext cx="34772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</a:rPr>
              <a:t>Linear interpolation = damping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</a:rPr>
              <a:t>!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12056" y="1212597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>
                <a:solidFill>
                  <a:srgbClr val="FF0000"/>
                </a:solidFill>
                <a:latin typeface="Times New Roman" pitchFamily="18" charset="0"/>
              </a:rPr>
              <a:t>x</a:t>
            </a:r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9342276"/>
              </p:ext>
            </p:extLst>
          </p:nvPr>
        </p:nvGraphicFramePr>
        <p:xfrm>
          <a:off x="347459" y="670031"/>
          <a:ext cx="1112400" cy="289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2" name="Equation" r:id="rId11" imgW="927000" imgH="241200" progId="Equation.3">
                  <p:embed/>
                </p:oleObj>
              </mc:Choice>
              <mc:Fallback>
                <p:oleObj name="Equation" r:id="rId11" imgW="927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459" y="670031"/>
                        <a:ext cx="1112400" cy="2894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Connector 8"/>
          <p:cNvCxnSpPr/>
          <p:nvPr/>
        </p:nvCxnSpPr>
        <p:spPr bwMode="auto">
          <a:xfrm flipH="1">
            <a:off x="701675" y="1353859"/>
            <a:ext cx="1" cy="1295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3656013" y="1353859"/>
            <a:ext cx="0" cy="1295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9923252"/>
              </p:ext>
            </p:extLst>
          </p:nvPr>
        </p:nvGraphicFramePr>
        <p:xfrm>
          <a:off x="4090539" y="651223"/>
          <a:ext cx="257175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3" name="Equation" r:id="rId13" imgW="177480" imgH="241200" progId="Equation.3">
                  <p:embed/>
                </p:oleObj>
              </mc:Choice>
              <mc:Fallback>
                <p:oleObj name="Equation" r:id="rId13" imgW="177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0539" y="651223"/>
                        <a:ext cx="257175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2105756"/>
              </p:ext>
            </p:extLst>
          </p:nvPr>
        </p:nvGraphicFramePr>
        <p:xfrm>
          <a:off x="4500563" y="968375"/>
          <a:ext cx="230028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4" name="Equation" r:id="rId15" imgW="1333440" imgH="393480" progId="Equation.3">
                  <p:embed/>
                </p:oleObj>
              </mc:Choice>
              <mc:Fallback>
                <p:oleObj name="Equation" r:id="rId15" imgW="1333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968375"/>
                        <a:ext cx="2300287" cy="6477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20"/>
          <p:cNvSpPr txBox="1">
            <a:spLocks noChangeArrowheads="1"/>
          </p:cNvSpPr>
          <p:nvPr/>
        </p:nvSpPr>
        <p:spPr bwMode="auto">
          <a:xfrm>
            <a:off x="7112000" y="1093955"/>
            <a:ext cx="1658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latin typeface="Times New Roman" pitchFamily="18" charset="0"/>
              </a:rPr>
              <a:t>(</a:t>
            </a:r>
            <a:r>
              <a:rPr lang="en-US" sz="1800" dirty="0">
                <a:latin typeface="Times New Roman" pitchFamily="18" charset="0"/>
              </a:rPr>
              <a:t>c</a:t>
            </a:r>
            <a:r>
              <a:rPr lang="en-US" sz="1800" dirty="0" smtClean="0">
                <a:latin typeface="Times New Roman" pitchFamily="18" charset="0"/>
              </a:rPr>
              <a:t>onstant wind)</a:t>
            </a:r>
            <a:endParaRPr lang="en-US" sz="1800" dirty="0">
              <a:latin typeface="Times New Roman" pitchFamily="18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1740369"/>
              </p:ext>
            </p:extLst>
          </p:nvPr>
        </p:nvGraphicFramePr>
        <p:xfrm>
          <a:off x="3497263" y="2435254"/>
          <a:ext cx="5481637" cy="646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5" name="Equation" r:id="rId17" imgW="2933640" imgH="419040" progId="Equation.3">
                  <p:embed/>
                </p:oleObj>
              </mc:Choice>
              <mc:Fallback>
                <p:oleObj name="Equation" r:id="rId17" imgW="29336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7263" y="2435254"/>
                        <a:ext cx="5481637" cy="6460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Rectangle 42"/>
          <p:cNvSpPr/>
          <p:nvPr/>
        </p:nvSpPr>
        <p:spPr>
          <a:xfrm>
            <a:off x="429879" y="1054099"/>
            <a:ext cx="6616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400" dirty="0" smtClean="0">
                <a:latin typeface="Times New Roman" pitchFamily="18" charset="0"/>
              </a:rPr>
              <a:t>j-p-1</a:t>
            </a:r>
            <a:endParaRPr lang="en-US" sz="1800" dirty="0">
              <a:latin typeface="Times New Roman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556936" y="1015587"/>
            <a:ext cx="4125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 smtClean="0">
                <a:latin typeface="Times New Roman" pitchFamily="18" charset="0"/>
              </a:rPr>
              <a:t>j-p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546440" y="1035683"/>
            <a:ext cx="274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dirty="0" smtClean="0">
                <a:latin typeface="Times New Roman" pitchFamily="18" charset="0"/>
              </a:rPr>
              <a:t>j</a:t>
            </a:r>
            <a:endParaRPr lang="en-US" sz="2000" dirty="0">
              <a:latin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886201" y="939404"/>
            <a:ext cx="325855" cy="3392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3752292" y="899871"/>
            <a:ext cx="320673" cy="1840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 Box 20"/>
          <p:cNvSpPr txBox="1">
            <a:spLocks noChangeArrowheads="1"/>
          </p:cNvSpPr>
          <p:nvPr/>
        </p:nvSpPr>
        <p:spPr bwMode="auto">
          <a:xfrm>
            <a:off x="179107" y="2024562"/>
            <a:ext cx="45512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Times New Roman" pitchFamily="18" charset="0"/>
              </a:rPr>
              <a:t>Departure to arrival </a:t>
            </a:r>
            <a:r>
              <a:rPr lang="en-US" sz="1800" dirty="0" err="1" smtClean="0">
                <a:latin typeface="Times New Roman" pitchFamily="18" charset="0"/>
              </a:rPr>
              <a:t>pt</a:t>
            </a:r>
            <a:r>
              <a:rPr lang="en-US" sz="1800" dirty="0" smtClean="0">
                <a:latin typeface="Times New Roman" pitchFamily="18" charset="0"/>
              </a:rPr>
              <a:t> distance (displacement):</a:t>
            </a:r>
            <a:endParaRPr lang="en-US" sz="2000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951" y="3838498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Amplification factor: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21579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find </a:t>
            </a:r>
            <a:r>
              <a:rPr lang="en-GB" dirty="0" err="1" smtClean="0"/>
              <a:t>d.p.</a:t>
            </a:r>
            <a:r>
              <a:rPr lang="en-GB" dirty="0" smtClean="0"/>
              <a:t> in SL NWP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In atmospheric flows wind field changes in space and time</a:t>
            </a:r>
          </a:p>
          <a:p>
            <a:r>
              <a:rPr lang="en-GB" dirty="0" smtClean="0"/>
              <a:t>To find departure points, solve equation:</a:t>
            </a:r>
          </a:p>
          <a:p>
            <a:pPr marL="0" indent="0">
              <a:buNone/>
            </a:pPr>
            <a:r>
              <a:rPr lang="en-GB" dirty="0" smtClean="0"/>
              <a:t>                            where         the position and wind</a:t>
            </a:r>
            <a:r>
              <a:rPr lang="en-GB" dirty="0"/>
              <a:t> </a:t>
            </a:r>
            <a:r>
              <a:rPr lang="en-GB" dirty="0" smtClean="0"/>
              <a:t>vector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along a trajectory. Second order mid-point rule is often used: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>
              <a:buFont typeface="Wingdings" pitchFamily="2" charset="2"/>
              <a:buChar char="Ø"/>
            </a:pPr>
            <a:endParaRPr lang="en-GB" dirty="0" smtClean="0"/>
          </a:p>
          <a:p>
            <a:r>
              <a:rPr lang="en-GB" dirty="0" smtClean="0"/>
              <a:t>Departure point is computed iteratively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7021054"/>
              </p:ext>
            </p:extLst>
          </p:nvPr>
        </p:nvGraphicFramePr>
        <p:xfrm>
          <a:off x="1033463" y="2009775"/>
          <a:ext cx="13970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87" name="Equation" r:id="rId3" imgW="787320" imgH="393480" progId="Equation.3">
                  <p:embed/>
                </p:oleObj>
              </mc:Choice>
              <mc:Fallback>
                <p:oleObj name="Equation" r:id="rId3" imgW="7873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33463" y="2009775"/>
                        <a:ext cx="1397000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5558178"/>
              </p:ext>
            </p:extLst>
          </p:nvPr>
        </p:nvGraphicFramePr>
        <p:xfrm>
          <a:off x="1547813" y="3079750"/>
          <a:ext cx="65341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88" name="Equation" r:id="rId5" imgW="3936960" imgH="495000" progId="Equation.3">
                  <p:embed/>
                </p:oleObj>
              </mc:Choice>
              <mc:Fallback>
                <p:oleObj name="Equation" r:id="rId5" imgW="3936960" imgH="495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3079750"/>
                        <a:ext cx="6534150" cy="8382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2991470"/>
              </p:ext>
            </p:extLst>
          </p:nvPr>
        </p:nvGraphicFramePr>
        <p:xfrm>
          <a:off x="3456400" y="2165873"/>
          <a:ext cx="703262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89" name="Equation" r:id="rId7" imgW="279360" imgH="203040" progId="Equation.3">
                  <p:embed/>
                </p:oleObj>
              </mc:Choice>
              <mc:Fallback>
                <p:oleObj name="Equation" r:id="rId7" imgW="27936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6400" y="2165873"/>
                        <a:ext cx="703262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6511927" y="4070892"/>
            <a:ext cx="20478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Trajectory midpoint</a:t>
            </a:r>
            <a:endParaRPr lang="en-US" sz="1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6973557" y="3677697"/>
            <a:ext cx="824802" cy="3998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938248" y="4834592"/>
            <a:ext cx="15208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  <a:latin typeface="Times New Roman" pitchFamily="18" charset="0"/>
              </a:rPr>
              <a:t>For 3-time level scheme:</a:t>
            </a:r>
            <a:endParaRPr lang="en-US" sz="1800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4288831"/>
              </p:ext>
            </p:extLst>
          </p:nvPr>
        </p:nvGraphicFramePr>
        <p:xfrm>
          <a:off x="2519363" y="4733925"/>
          <a:ext cx="572928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90" name="Equation" r:id="rId9" imgW="3390840" imgH="495000" progId="Equation.3">
                  <p:embed/>
                </p:oleObj>
              </mc:Choice>
              <mc:Fallback>
                <p:oleObj name="Equation" r:id="rId9" imgW="3390840" imgH="4950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9363" y="4733925"/>
                        <a:ext cx="5729287" cy="8382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Straight Arrow Connector 31"/>
          <p:cNvCxnSpPr/>
          <p:nvPr/>
        </p:nvCxnSpPr>
        <p:spPr bwMode="auto">
          <a:xfrm flipH="1">
            <a:off x="7848600" y="4440224"/>
            <a:ext cx="63500" cy="61467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 Box 20"/>
          <p:cNvSpPr txBox="1">
            <a:spLocks noChangeArrowheads="1"/>
          </p:cNvSpPr>
          <p:nvPr/>
        </p:nvSpPr>
        <p:spPr bwMode="auto">
          <a:xfrm>
            <a:off x="1015980" y="4177486"/>
            <a:ext cx="24050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  <a:latin typeface="Times New Roman" pitchFamily="18" charset="0"/>
              </a:rPr>
              <a:t>t-extrapolation</a:t>
            </a:r>
            <a:r>
              <a:rPr lang="en-US" sz="1800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en-US" sz="1800" dirty="0" smtClean="0">
                <a:solidFill>
                  <a:srgbClr val="C00000"/>
                </a:solidFill>
                <a:latin typeface="Times New Roman" pitchFamily="18" charset="0"/>
              </a:rPr>
              <a:t>needed:</a:t>
            </a:r>
            <a:endParaRPr lang="en-US" sz="1800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9184516"/>
              </p:ext>
            </p:extLst>
          </p:nvPr>
        </p:nvGraphicFramePr>
        <p:xfrm>
          <a:off x="3572884" y="4067175"/>
          <a:ext cx="2768600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91" name="Equation" r:id="rId11" imgW="2070000" imgH="393480" progId="Equation.3">
                  <p:embed/>
                </p:oleObj>
              </mc:Choice>
              <mc:Fallback>
                <p:oleObj name="Equation" r:id="rId11" imgW="207000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2884" y="4067175"/>
                        <a:ext cx="2768600" cy="59531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Text Box 20"/>
          <p:cNvSpPr txBox="1">
            <a:spLocks noChangeArrowheads="1"/>
          </p:cNvSpPr>
          <p:nvPr/>
        </p:nvSpPr>
        <p:spPr bwMode="auto">
          <a:xfrm>
            <a:off x="6826015" y="5506998"/>
            <a:ext cx="19446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</a:rPr>
              <a:t>No t-extrapolation but more expensive</a:t>
            </a:r>
            <a:endParaRPr lang="en-US" sz="1600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7455877" y="5325626"/>
            <a:ext cx="79986" cy="2464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4265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04800"/>
            <a:ext cx="8439150" cy="448826"/>
          </a:xfrm>
        </p:spPr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terative mid-point scheme for </a:t>
            </a:r>
            <a:r>
              <a:rPr lang="en-GB" dirty="0" err="1" smtClean="0"/>
              <a:t>d.p.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838200"/>
            <a:ext cx="8439150" cy="5397500"/>
          </a:xfrm>
        </p:spPr>
        <p:txBody>
          <a:bodyPr/>
          <a:lstStyle/>
          <a:p>
            <a:r>
              <a:rPr lang="en-GB" dirty="0" smtClean="0"/>
              <a:t>Consider two time-level (TL) scheme and assume that during a time-step parcels follow straight lines (great circle) trajectories</a:t>
            </a:r>
          </a:p>
          <a:p>
            <a:pPr lvl="1"/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To find </a:t>
            </a:r>
            <a:r>
              <a:rPr lang="en-GB" dirty="0" err="1" smtClean="0"/>
              <a:t>d.p.</a:t>
            </a:r>
            <a:r>
              <a:rPr lang="en-GB" dirty="0" smtClean="0"/>
              <a:t> </a:t>
            </a:r>
            <a:r>
              <a:rPr lang="en-GB" dirty="0"/>
              <a:t>i</a:t>
            </a:r>
            <a:r>
              <a:rPr lang="en-GB" dirty="0" smtClean="0"/>
              <a:t>terate discretized trajectory equation</a:t>
            </a:r>
          </a:p>
          <a:p>
            <a:pPr lvl="2"/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GB" sz="2000" baseline="30000" dirty="0" smtClean="0">
                <a:solidFill>
                  <a:schemeClr val="accent2">
                    <a:lumMod val="50000"/>
                  </a:schemeClr>
                </a:solidFill>
              </a:rPr>
              <a:t>nd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 order midpoint scheme iterations:</a:t>
            </a:r>
            <a:r>
              <a:rPr lang="en-GB" sz="2000" dirty="0" smtClean="0"/>
              <a:t>                  </a:t>
            </a:r>
            <a:endParaRPr lang="en-GB" sz="2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4439508"/>
              </p:ext>
            </p:extLst>
          </p:nvPr>
        </p:nvGraphicFramePr>
        <p:xfrm>
          <a:off x="793750" y="3937000"/>
          <a:ext cx="5476875" cy="136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39" name="Equation" r:id="rId3" imgW="2806560" imgH="812520" progId="Equation.3">
                  <p:embed/>
                </p:oleObj>
              </mc:Choice>
              <mc:Fallback>
                <p:oleObj name="Equation" r:id="rId3" imgW="2806560" imgH="8125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0" y="3937000"/>
                        <a:ext cx="5476875" cy="136048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2567824"/>
              </p:ext>
            </p:extLst>
          </p:nvPr>
        </p:nvGraphicFramePr>
        <p:xfrm>
          <a:off x="1502728" y="1781175"/>
          <a:ext cx="46196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40" name="Equation" r:id="rId5" imgW="2501640" imgH="253800" progId="Equation.3">
                  <p:embed/>
                </p:oleObj>
              </mc:Choice>
              <mc:Fallback>
                <p:oleObj name="Equation" r:id="rId5" imgW="2501640" imgH="253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2728" y="1781175"/>
                        <a:ext cx="4619625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1294594" y="1803377"/>
            <a:ext cx="5111369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1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6499228" y="4905673"/>
            <a:ext cx="26050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n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ormally K=2 (2</a:t>
            </a:r>
            <a:r>
              <a:rPr lang="en-US" sz="1800" baseline="30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nd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order)</a:t>
            </a:r>
            <a:endParaRPr lang="en-US" sz="1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6201612" y="3783551"/>
            <a:ext cx="29423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  Interpolate V at  midpoint</a:t>
            </a:r>
          </a:p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  (using linear interpolation)</a:t>
            </a: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   Extrapolate V at t+∆t/2</a:t>
            </a:r>
            <a:endParaRPr lang="en-US" sz="1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cxnSp>
        <p:nvCxnSpPr>
          <p:cNvPr id="12" name="Straight Arrow Connector 11"/>
          <p:cNvCxnSpPr>
            <a:stCxn id="8" idx="1"/>
          </p:cNvCxnSpPr>
          <p:nvPr/>
        </p:nvCxnSpPr>
        <p:spPr bwMode="auto">
          <a:xfrm flipH="1" flipV="1">
            <a:off x="6201614" y="4985059"/>
            <a:ext cx="297614" cy="1052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H="1">
            <a:off x="3125039" y="4021962"/>
            <a:ext cx="3294812" cy="5521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 Box 20"/>
          <p:cNvSpPr txBox="1">
            <a:spLocks noChangeArrowheads="1"/>
          </p:cNvSpPr>
          <p:nvPr/>
        </p:nvSpPr>
        <p:spPr bwMode="auto">
          <a:xfrm>
            <a:off x="507999" y="5369154"/>
            <a:ext cx="844071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  <a:latin typeface="Times New Roman" pitchFamily="18" charset="0"/>
              </a:rPr>
              <a:t>Smolarkiewicz &amp; </a:t>
            </a:r>
            <a:r>
              <a:rPr lang="en-US" sz="1800" dirty="0" err="1" smtClean="0">
                <a:solidFill>
                  <a:srgbClr val="C00000"/>
                </a:solidFill>
                <a:latin typeface="Times New Roman" pitchFamily="18" charset="0"/>
              </a:rPr>
              <a:t>Pudikiewicz</a:t>
            </a:r>
            <a:r>
              <a:rPr lang="en-US" sz="1800" dirty="0" smtClean="0">
                <a:solidFill>
                  <a:srgbClr val="C00000"/>
                </a:solidFill>
                <a:latin typeface="Times New Roman" pitchFamily="18" charset="0"/>
              </a:rPr>
              <a:t>  (J. Atmos. Sci.1992): </a:t>
            </a:r>
            <a:r>
              <a:rPr lang="en-US" sz="1800" dirty="0">
                <a:solidFill>
                  <a:srgbClr val="C00000"/>
                </a:solidFill>
                <a:latin typeface="Times New Roman" pitchFamily="18" charset="0"/>
              </a:rPr>
              <a:t>Convergence </a:t>
            </a:r>
            <a:r>
              <a:rPr lang="en-US" sz="1800" dirty="0" smtClean="0">
                <a:solidFill>
                  <a:srgbClr val="C00000"/>
                </a:solidFill>
                <a:latin typeface="Times New Roman" pitchFamily="18" charset="0"/>
              </a:rPr>
              <a:t>requires satisfaction</a:t>
            </a:r>
          </a:p>
          <a:p>
            <a:r>
              <a:rPr lang="en-US" sz="1800" dirty="0" smtClean="0">
                <a:solidFill>
                  <a:srgbClr val="C00000"/>
                </a:solidFill>
                <a:latin typeface="Times New Roman" pitchFamily="18" charset="0"/>
              </a:rPr>
              <a:t> of a </a:t>
            </a:r>
            <a:r>
              <a:rPr lang="en-US" sz="1800" dirty="0" err="1" smtClean="0">
                <a:solidFill>
                  <a:srgbClr val="C00000"/>
                </a:solidFill>
                <a:latin typeface="Times New Roman" pitchFamily="18" charset="0"/>
              </a:rPr>
              <a:t>Lipschitz</a:t>
            </a:r>
            <a:r>
              <a:rPr lang="en-US" sz="1800" dirty="0" smtClean="0">
                <a:solidFill>
                  <a:srgbClr val="C00000"/>
                </a:solidFill>
                <a:latin typeface="Times New Roman" pitchFamily="18" charset="0"/>
              </a:rPr>
              <a:t> condition (parcels trajectories do not cross): </a:t>
            </a:r>
          </a:p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Doesn’t depend on mesh size 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and less restrictive than CFL for atmospheric flows</a:t>
            </a:r>
          </a:p>
        </p:txBody>
      </p: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879058"/>
              </p:ext>
            </p:extLst>
          </p:nvPr>
        </p:nvGraphicFramePr>
        <p:xfrm>
          <a:off x="6114855" y="5671652"/>
          <a:ext cx="1445654" cy="345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41" name="Equation" r:id="rId7" imgW="850680" imgH="253800" progId="Equation.3">
                  <p:embed/>
                </p:oleObj>
              </mc:Choice>
              <mc:Fallback>
                <p:oleObj name="Equation" r:id="rId7" imgW="85068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4855" y="5671652"/>
                        <a:ext cx="1445654" cy="3456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/>
          <p:cNvCxnSpPr/>
          <p:nvPr/>
        </p:nvCxnSpPr>
        <p:spPr bwMode="auto">
          <a:xfrm flipH="1">
            <a:off x="4572000" y="4523457"/>
            <a:ext cx="1833963" cy="3674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233359"/>
              </p:ext>
            </p:extLst>
          </p:nvPr>
        </p:nvGraphicFramePr>
        <p:xfrm>
          <a:off x="7365209" y="2719772"/>
          <a:ext cx="1367939" cy="558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42" name="Equation" r:id="rId9" imgW="787320" imgH="393480" progId="Equation.3">
                  <p:embed/>
                </p:oleObj>
              </mc:Choice>
              <mc:Fallback>
                <p:oleObj name="Equation" r:id="rId9" imgW="7873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365209" y="2719772"/>
                        <a:ext cx="1367939" cy="5585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091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fo_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Info_conte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Info_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fo_conte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10960</TotalTime>
  <Words>2207</Words>
  <Application>Microsoft Office PowerPoint</Application>
  <PresentationFormat>On-screen Show (4:3)</PresentationFormat>
  <Paragraphs>320</Paragraphs>
  <Slides>28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Arial Black</vt:lpstr>
      <vt:lpstr>Cambria Math</vt:lpstr>
      <vt:lpstr>Times</vt:lpstr>
      <vt:lpstr>Times New Roman</vt:lpstr>
      <vt:lpstr>Wingdings</vt:lpstr>
      <vt:lpstr>WP Greek Century</vt:lpstr>
      <vt:lpstr>WP MathA</vt:lpstr>
      <vt:lpstr>Info_content</vt:lpstr>
      <vt:lpstr>Equation</vt:lpstr>
      <vt:lpstr>The semi-Lagrangian semi-implicit technique in the ECMWF model</vt:lpstr>
      <vt:lpstr>What do we want to achieve?</vt:lpstr>
      <vt:lpstr>What is a semi-Lagrangian method?</vt:lpstr>
      <vt:lpstr>History of semi-Lagrangian IFS</vt:lpstr>
      <vt:lpstr>Basic concepts: the departure point</vt:lpstr>
      <vt:lpstr>A simple Semi-Lagrangian algorithm</vt:lpstr>
      <vt:lpstr>Stability in one dimension</vt:lpstr>
      <vt:lpstr>How to find d.p. in SL NWP models</vt:lpstr>
      <vt:lpstr>Iterative mid-point scheme for d.p.</vt:lpstr>
      <vt:lpstr>Time extrapolated winds and stability</vt:lpstr>
      <vt:lpstr>PowerPoint Presentation</vt:lpstr>
      <vt:lpstr>SETTLS extrapolation weaknesses</vt:lpstr>
      <vt:lpstr>Interpolation in the IFS semi-Lagrangian scheme </vt:lpstr>
      <vt:lpstr>Shape-preserving (locally monotonic)  interpolation</vt:lpstr>
      <vt:lpstr>A note on SL advection on the sphere </vt:lpstr>
      <vt:lpstr>SL issues and practices to be aware</vt:lpstr>
      <vt:lpstr>Applying SLSI time stepping to NWP eqns </vt:lpstr>
      <vt:lpstr>Applying SLSI to NWP eqns (II)</vt:lpstr>
      <vt:lpstr>Assembling all equations: Helmholtz solver</vt:lpstr>
      <vt:lpstr>PowerPoint Presentation</vt:lpstr>
      <vt:lpstr>PowerPoint Presentation</vt:lpstr>
      <vt:lpstr> Deriving and solving  Helmholtz equation  </vt:lpstr>
      <vt:lpstr>A simplified view of IFS timestepping</vt:lpstr>
      <vt:lpstr>Issues in SI time stepping to be aware</vt:lpstr>
      <vt:lpstr>Limitations of the SLSI approach</vt:lpstr>
      <vt:lpstr>Brief note on inherently conserving SL schemes</vt:lpstr>
      <vt:lpstr>Some references</vt:lpstr>
      <vt:lpstr>PowerPoint Presentation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linear advection equation</dc:title>
  <dc:creator>Michail Diamantakis</dc:creator>
  <cp:lastModifiedBy>Michail Diamantakis</cp:lastModifiedBy>
  <cp:revision>853</cp:revision>
  <cp:lastPrinted>2015-05-27T15:42:56Z</cp:lastPrinted>
  <dcterms:created xsi:type="dcterms:W3CDTF">2001-11-16T16:02:16Z</dcterms:created>
  <dcterms:modified xsi:type="dcterms:W3CDTF">2016-04-11T11:26:22Z</dcterms:modified>
</cp:coreProperties>
</file>