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69" r:id="rId3"/>
    <p:sldId id="275" r:id="rId4"/>
    <p:sldId id="276" r:id="rId5"/>
    <p:sldId id="271" r:id="rId6"/>
    <p:sldId id="270" r:id="rId7"/>
    <p:sldId id="272" r:id="rId8"/>
    <p:sldId id="273" r:id="rId9"/>
    <p:sldId id="274" r:id="rId10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300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4" cy="495300"/>
          </a:xfrm>
          <a:prstGeom prst="rect">
            <a:avLst/>
          </a:prstGeom>
        </p:spPr>
        <p:txBody>
          <a:bodyPr vert="horz" lIns="92062" tIns="46031" rIns="92062" bIns="4603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4" cy="495300"/>
          </a:xfrm>
          <a:prstGeom prst="rect">
            <a:avLst/>
          </a:prstGeom>
        </p:spPr>
        <p:txBody>
          <a:bodyPr vert="horz" lIns="92062" tIns="46031" rIns="92062" bIns="46031" rtlCol="0"/>
          <a:lstStyle>
            <a:lvl1pPr algn="r">
              <a:defRPr sz="1200"/>
            </a:lvl1pPr>
          </a:lstStyle>
          <a:p>
            <a:fld id="{0F7989DA-2BC4-4640-B59D-D7EB1569E68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2950"/>
            <a:ext cx="4949825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62" tIns="46031" rIns="92062" bIns="460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2062" tIns="46031" rIns="92062" bIns="460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4" cy="495300"/>
          </a:xfrm>
          <a:prstGeom prst="rect">
            <a:avLst/>
          </a:prstGeom>
        </p:spPr>
        <p:txBody>
          <a:bodyPr vert="horz" lIns="92062" tIns="46031" rIns="92062" bIns="4603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4" cy="495300"/>
          </a:xfrm>
          <a:prstGeom prst="rect">
            <a:avLst/>
          </a:prstGeom>
        </p:spPr>
        <p:txBody>
          <a:bodyPr vert="horz" lIns="92062" tIns="46031" rIns="92062" bIns="46031" rtlCol="0" anchor="b"/>
          <a:lstStyle>
            <a:lvl1pPr algn="r">
              <a:defRPr sz="1200"/>
            </a:lvl1pPr>
          </a:lstStyle>
          <a:p>
            <a:fld id="{02B00FE0-0726-47A4-B9E8-DFCE0C4B0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02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51967" indent="-289217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56872" indent="-231375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19620" indent="-231375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82368" indent="-231375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45117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3007866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70615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933363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fld id="{79940178-4FFA-4F58-A883-6C128B58D530}" type="slidenum">
              <a:rPr lang="en-GB" sz="1200" b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n-GB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49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31D97-F197-4BD4-9C87-7D66AD05D2B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0877E-B3F0-4B78-A041-C191D296AC6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/>
              <a:t>ECMWF/EUMETSAT NWP-SAF Satellite data assimilation Training Course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defRPr/>
            </a:pPr>
            <a:r>
              <a:rPr lang="en-GB" dirty="0"/>
              <a:t>14-18 Mar </a:t>
            </a:r>
            <a:r>
              <a:rPr lang="en-GB" dirty="0" smtClean="0"/>
              <a:t>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9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97596" y="1071802"/>
            <a:ext cx="819082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400" dirty="0" smtClean="0"/>
              <a:t>Welcome</a:t>
            </a: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Overview of the timetable </a:t>
            </a:r>
            <a:endParaRPr lang="en-GB" sz="2400" dirty="0"/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Welcome packs and computer user IDs</a:t>
            </a:r>
            <a:endParaRPr lang="en-GB" sz="2400" dirty="0"/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Feedback questionnaire emailed to </a:t>
            </a:r>
            <a:r>
              <a:rPr lang="en-GB" sz="2400" b="1" dirty="0" smtClean="0"/>
              <a:t>trxx@ecmwf.int</a:t>
            </a:r>
            <a:endParaRPr lang="en-GB" sz="2400" b="1" dirty="0"/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Who are we and what do we do ?</a:t>
            </a: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Tours depart from here and return to classroom for coffee and first lecture</a:t>
            </a:r>
            <a:endParaRPr lang="en-GB" sz="24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940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97596" y="1071802"/>
            <a:ext cx="819082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400" dirty="0" smtClean="0"/>
              <a:t>Welcome</a:t>
            </a: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Overview of the timetable 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Welcome packs and computer user IDs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Feedback questionnaire emailed to </a:t>
            </a: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trxx@ecmwf.int</a:t>
            </a:r>
            <a:endParaRPr lang="en-GB" sz="2400" b="1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Who are we and what do we do ?</a:t>
            </a: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Tours depart from here and return to classroom for coffee and first lecture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endParaRPr lang="en-GB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28" y="3356992"/>
            <a:ext cx="8229600" cy="1561062"/>
          </a:xfrm>
        </p:spPr>
      </p:pic>
      <p:sp>
        <p:nvSpPr>
          <p:cNvPr id="5" name="TextBox 4"/>
          <p:cNvSpPr txBox="1"/>
          <p:nvPr/>
        </p:nvSpPr>
        <p:spPr>
          <a:xfrm>
            <a:off x="683568" y="5987660"/>
            <a:ext cx="77891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/>
              <a:t>http://research.metoffice.gov.uk/research/interproj/nwpsaf/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44604" y="1052736"/>
            <a:ext cx="46670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Welcome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594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97596" y="1071802"/>
            <a:ext cx="819082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Welcome</a:t>
            </a: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Overview of the timetable </a:t>
            </a:r>
            <a:endParaRPr lang="en-GB" sz="2400" dirty="0"/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Welcome packs and computer user IDs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Feedback questionnaire emailed to </a:t>
            </a: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trxx@ecmwf.int</a:t>
            </a:r>
            <a:endParaRPr lang="en-GB" sz="2400" b="1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Who are we and what do we do ?</a:t>
            </a: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Tours depart from here and return to classroom for coffee and first lecture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2410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355158"/>
              </p:ext>
            </p:extLst>
          </p:nvPr>
        </p:nvGraphicFramePr>
        <p:xfrm>
          <a:off x="179512" y="404664"/>
          <a:ext cx="8712969" cy="65039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74575"/>
                <a:gridCol w="1774575"/>
                <a:gridCol w="1774575"/>
                <a:gridCol w="1694622"/>
                <a:gridCol w="1694622"/>
              </a:tblGrid>
              <a:tr h="57419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Monday</a:t>
                      </a:r>
                      <a:r>
                        <a:rPr lang="en-GB" sz="1600" baseline="0" dirty="0" smtClean="0"/>
                        <a:t> 14th </a:t>
                      </a:r>
                    </a:p>
                    <a:p>
                      <a:r>
                        <a:rPr lang="en-GB" sz="1600" baseline="0" dirty="0" smtClean="0"/>
                        <a:t>March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Tuesday 15th</a:t>
                      </a:r>
                      <a:r>
                        <a:rPr lang="en-GB" sz="1600" baseline="0" dirty="0" smtClean="0"/>
                        <a:t> </a:t>
                      </a:r>
                    </a:p>
                    <a:p>
                      <a:r>
                        <a:rPr lang="en-GB" sz="1600" baseline="0" dirty="0" smtClean="0"/>
                        <a:t>March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Wednesday 16th March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Thursday</a:t>
                      </a:r>
                      <a:r>
                        <a:rPr lang="en-GB" sz="1600" baseline="0" dirty="0" smtClean="0"/>
                        <a:t> 17th March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Friday 18th </a:t>
                      </a:r>
                    </a:p>
                    <a:p>
                      <a:r>
                        <a:rPr lang="en-GB" sz="1600" dirty="0" smtClean="0"/>
                        <a:t>March</a:t>
                      </a:r>
                      <a:endParaRPr lang="en-GB" sz="1600" dirty="0"/>
                    </a:p>
                  </a:txBody>
                  <a:tcPr/>
                </a:tc>
              </a:tr>
              <a:tr h="9779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smtClean="0">
                          <a:solidFill>
                            <a:schemeClr val="tx1"/>
                          </a:solidFill>
                        </a:rPr>
                        <a:t>9:30…10:45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smtClean="0">
                          <a:solidFill>
                            <a:schemeClr val="tx1"/>
                          </a:solidFill>
                        </a:rPr>
                        <a:t>Welcome,</a:t>
                      </a:r>
                      <a:r>
                        <a:rPr lang="en-GB" sz="900" b="0" baseline="0" smtClean="0">
                          <a:solidFill>
                            <a:schemeClr val="tx1"/>
                          </a:solidFill>
                        </a:rPr>
                        <a:t> course overview and meet the students</a:t>
                      </a:r>
                      <a:endParaRPr lang="en-GB" sz="9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9:30…10:45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smtClean="0">
                          <a:solidFill>
                            <a:schemeClr val="tx1"/>
                          </a:solidFill>
                        </a:rPr>
                        <a:t>The infrared spectrum</a:t>
                      </a:r>
                      <a:r>
                        <a:rPr lang="en-GB" sz="900" b="0" baseline="0" dirty="0" smtClean="0">
                          <a:solidFill>
                            <a:schemeClr val="tx1"/>
                          </a:solidFill>
                        </a:rPr>
                        <a:t> -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baseline="0" dirty="0" smtClean="0">
                          <a:solidFill>
                            <a:schemeClr val="tx1"/>
                          </a:solidFill>
                        </a:rPr>
                        <a:t>measurement, modelling and information content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Tony McNally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9:30…10:45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GPS Radio </a:t>
                      </a:r>
                      <a:r>
                        <a:rPr kumimoji="0" lang="en-GB" sz="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Occulation</a:t>
                      </a: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Extended applications</a:t>
                      </a:r>
                      <a:endParaRPr kumimoji="0" lang="en-GB" sz="9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i="1" dirty="0" smtClean="0"/>
                    </a:p>
                    <a:p>
                      <a:r>
                        <a:rPr lang="en-GB" sz="900" i="1" dirty="0" smtClean="0">
                          <a:solidFill>
                            <a:schemeClr val="accent1"/>
                          </a:solidFill>
                        </a:rPr>
                        <a:t>Sean Healy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9:30…10:45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Observation errors for satellite data assimilation </a:t>
                      </a:r>
                    </a:p>
                    <a:p>
                      <a:endParaRPr lang="en-GB" sz="900" dirty="0" smtClean="0"/>
                    </a:p>
                    <a:p>
                      <a:endParaRPr lang="en-GB" sz="900" dirty="0" smtClean="0"/>
                    </a:p>
                    <a:p>
                      <a:r>
                        <a:rPr lang="en-GB" sz="900" b="0" i="1" dirty="0" err="1" smtClean="0">
                          <a:solidFill>
                            <a:schemeClr val="accent1"/>
                          </a:solidFill>
                        </a:rPr>
                        <a:t>Niels</a:t>
                      </a:r>
                      <a:r>
                        <a:rPr lang="en-GB" sz="900" b="0" i="1" baseline="0" dirty="0" smtClean="0">
                          <a:solidFill>
                            <a:schemeClr val="accent1"/>
                          </a:solidFill>
                        </a:rPr>
                        <a:t> Bormann</a:t>
                      </a: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9:30…10:45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900" i="0" dirty="0" smtClean="0">
                          <a:solidFill>
                            <a:schemeClr val="tx1"/>
                          </a:solidFill>
                        </a:rPr>
                        <a:t>Satellites  for environmental monitoring and forecasting</a:t>
                      </a:r>
                    </a:p>
                    <a:p>
                      <a:endParaRPr lang="en-GB" sz="900" i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i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900" i="1" dirty="0" smtClean="0">
                          <a:solidFill>
                            <a:schemeClr val="accent1"/>
                          </a:solidFill>
                        </a:rPr>
                        <a:t>Richard </a:t>
                      </a:r>
                      <a:r>
                        <a:rPr lang="en-GB" sz="900" i="1" dirty="0" err="1" smtClean="0">
                          <a:solidFill>
                            <a:schemeClr val="accent1"/>
                          </a:solidFill>
                        </a:rPr>
                        <a:t>Engelen</a:t>
                      </a:r>
                      <a:endParaRPr lang="en-GB" sz="900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6876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Break 10:45…11:15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31135">
                <a:tc>
                  <a:txBody>
                    <a:bodyPr/>
                    <a:lstStyle/>
                    <a:p>
                      <a:r>
                        <a:rPr lang="en-GB" sz="900" b="1" baseline="0" dirty="0" smtClean="0"/>
                        <a:t>11:15…12:30</a:t>
                      </a:r>
                    </a:p>
                    <a:p>
                      <a:endParaRPr lang="en-GB" sz="900" b="1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Theoretical background (1)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What</a:t>
                      </a:r>
                      <a:r>
                        <a:rPr lang="en-GB" sz="900" baseline="0" dirty="0" smtClean="0"/>
                        <a:t> do satellites measure 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i="1" baseline="0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i="1" baseline="0" dirty="0" smtClean="0">
                          <a:solidFill>
                            <a:schemeClr val="accent1"/>
                          </a:solidFill>
                        </a:rPr>
                        <a:t>Tony McNally</a:t>
                      </a:r>
                      <a:endParaRPr lang="en-GB" sz="900" i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baseline="0" dirty="0" smtClean="0"/>
                        <a:t>11:15…12:30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GPS Radio </a:t>
                      </a:r>
                      <a:r>
                        <a:rPr kumimoji="0" lang="en-GB" sz="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Occulation</a:t>
                      </a: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Principles and NWP use </a:t>
                      </a:r>
                      <a:endParaRPr kumimoji="0" lang="en-GB" sz="9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i="1" dirty="0" smtClean="0"/>
                    </a:p>
                    <a:p>
                      <a:r>
                        <a:rPr lang="en-GB" sz="900" i="1" dirty="0" smtClean="0">
                          <a:solidFill>
                            <a:schemeClr val="accent1"/>
                          </a:solidFill>
                        </a:rPr>
                        <a:t>Sean Healy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baseline="0" dirty="0" smtClean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baseline="0" dirty="0" smtClean="0"/>
                        <a:t>11:15…12:30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The detection and assimilation of clouds in infrared radiances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1" dirty="0" smtClean="0">
                          <a:solidFill>
                            <a:schemeClr val="accent1"/>
                          </a:solidFill>
                        </a:rPr>
                        <a:t>Tony McNally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baseline="0" dirty="0" smtClean="0"/>
                        <a:t>11:15…12:30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Background  errors for satellite data assimilation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1" dirty="0" smtClean="0">
                          <a:solidFill>
                            <a:schemeClr val="accent1"/>
                          </a:solidFill>
                        </a:rPr>
                        <a:t>Tony McNally</a:t>
                      </a:r>
                      <a:endParaRPr lang="en-GB" sz="900" b="0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baseline="0" dirty="0" smtClean="0"/>
                        <a:t>11:15…12:30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smtClean="0"/>
                        <a:t>Systematic errors,</a:t>
                      </a:r>
                      <a:r>
                        <a:rPr lang="en-GB" sz="900" b="0" baseline="0" dirty="0" smtClean="0"/>
                        <a:t> m</a:t>
                      </a:r>
                      <a:r>
                        <a:rPr lang="en-GB" sz="900" b="0" dirty="0" smtClean="0"/>
                        <a:t>onitoring and auto-alert systems</a:t>
                      </a:r>
                    </a:p>
                    <a:p>
                      <a:endParaRPr lang="en-GB" sz="900" b="0" i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1" dirty="0" smtClean="0">
                          <a:solidFill>
                            <a:schemeClr val="accent1"/>
                          </a:solidFill>
                        </a:rPr>
                        <a:t>Mohamed</a:t>
                      </a:r>
                      <a:r>
                        <a:rPr lang="en-GB" sz="900" b="0" i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GB" sz="900" b="0" i="1" baseline="0" dirty="0" err="1" smtClean="0">
                          <a:solidFill>
                            <a:schemeClr val="accent1"/>
                          </a:solidFill>
                        </a:rPr>
                        <a:t>Dahoui</a:t>
                      </a: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2152">
                <a:tc gridSpan="5">
                  <a:txBody>
                    <a:bodyPr/>
                    <a:lstStyle/>
                    <a:p>
                      <a:pPr algn="ctr"/>
                      <a:r>
                        <a:rPr lang="en-GB" sz="1100" b="1" baseline="0" dirty="0" smtClean="0"/>
                        <a:t>Lunch 12:30 …14:00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b="1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b="1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31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14:00…15:15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Theoretical</a:t>
                      </a:r>
                      <a:r>
                        <a:rPr lang="en-GB" sz="900" baseline="0" dirty="0" smtClean="0"/>
                        <a:t> background (2)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aseline="0" dirty="0" smtClean="0"/>
                        <a:t>Data assimilation algorithms, Key elements and inputs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i="1" baseline="0" dirty="0" smtClean="0">
                          <a:solidFill>
                            <a:schemeClr val="accent1"/>
                          </a:solidFill>
                        </a:rPr>
                        <a:t>Tony McNally </a:t>
                      </a:r>
                      <a:endParaRPr lang="en-GB" sz="900" i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14:00…15:15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smtClean="0"/>
                        <a:t>Satellite information on the ocean surface (SCAT)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1" dirty="0" smtClean="0">
                          <a:solidFill>
                            <a:schemeClr val="accent1"/>
                          </a:solidFill>
                        </a:rPr>
                        <a:t>Giovanna</a:t>
                      </a:r>
                      <a:r>
                        <a:rPr lang="en-GB" sz="900" b="0" i="1" baseline="0" dirty="0" smtClean="0">
                          <a:solidFill>
                            <a:schemeClr val="accent1"/>
                          </a:solidFill>
                        </a:rPr>
                        <a:t> D</a:t>
                      </a:r>
                      <a:r>
                        <a:rPr lang="en-GB" sz="900" b="0" i="1" dirty="0" smtClean="0">
                          <a:solidFill>
                            <a:schemeClr val="accent1"/>
                          </a:solidFill>
                        </a:rPr>
                        <a:t>e Chiara</a:t>
                      </a:r>
                      <a:r>
                        <a:rPr lang="en-GB" sz="900" b="0" i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14:00…15:15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The detection and</a:t>
                      </a:r>
                      <a:r>
                        <a:rPr lang="en-GB" sz="900" baseline="0" dirty="0" smtClean="0"/>
                        <a:t> assimilation of clouds and rain in microwave radiances</a:t>
                      </a:r>
                    </a:p>
                    <a:p>
                      <a:endParaRPr kumimoji="0" lang="en-GB" sz="9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GB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Alan Geer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14:00…15:15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smtClean="0"/>
                        <a:t>Satellite information on the land surface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1" baseline="0" dirty="0" smtClean="0">
                          <a:solidFill>
                            <a:schemeClr val="accent1"/>
                          </a:solidFill>
                        </a:rPr>
                        <a:t>Patricia D</a:t>
                      </a:r>
                      <a:r>
                        <a:rPr lang="en-GB" sz="900" b="0" i="1" dirty="0" smtClean="0">
                          <a:solidFill>
                            <a:schemeClr val="accent1"/>
                          </a:solidFill>
                        </a:rPr>
                        <a:t>e </a:t>
                      </a:r>
                      <a:r>
                        <a:rPr lang="en-GB" sz="900" b="0" i="1" dirty="0" err="1" smtClean="0">
                          <a:solidFill>
                            <a:schemeClr val="accent1"/>
                          </a:solidFill>
                        </a:rPr>
                        <a:t>Rosnay</a:t>
                      </a:r>
                      <a:r>
                        <a:rPr lang="en-GB" sz="900" b="0" i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endParaRPr lang="en-GB" sz="900" b="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14:00…15:15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r>
                        <a:rPr lang="en-GB" sz="900" b="0" i="0" dirty="0" smtClean="0">
                          <a:solidFill>
                            <a:schemeClr val="tx1"/>
                          </a:solidFill>
                        </a:rPr>
                        <a:t>Current satellite observing network and its </a:t>
                      </a:r>
                      <a:r>
                        <a:rPr lang="en-GB" sz="900" b="0" i="0" smtClean="0">
                          <a:solidFill>
                            <a:schemeClr val="tx1"/>
                          </a:solidFill>
                        </a:rPr>
                        <a:t>future evolution</a:t>
                      </a:r>
                      <a:r>
                        <a:rPr lang="en-GB" sz="900" b="0" i="0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9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900" b="0" i="1" dirty="0" smtClean="0">
                          <a:solidFill>
                            <a:schemeClr val="accent1"/>
                          </a:solidFill>
                        </a:rPr>
                        <a:t>Stephen English</a:t>
                      </a:r>
                      <a:endParaRPr lang="en-GB" sz="900" b="0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2997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Break 15:15…15:45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i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0" lang="en-GB" sz="9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i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i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995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15:45…17:00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smtClean="0">
                          <a:solidFill>
                            <a:schemeClr val="tx1"/>
                          </a:solidFill>
                        </a:rPr>
                        <a:t>The microwave spectrum,</a:t>
                      </a:r>
                      <a:r>
                        <a:rPr lang="en-GB" sz="900" b="0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baseline="0" dirty="0" smtClean="0">
                          <a:solidFill>
                            <a:schemeClr val="tx1"/>
                          </a:solidFill>
                        </a:rPr>
                        <a:t>measurement, modelling and information content</a:t>
                      </a:r>
                      <a:endParaRPr lang="en-GB" sz="9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1" baseline="0" dirty="0" smtClean="0">
                          <a:solidFill>
                            <a:schemeClr val="accent1"/>
                          </a:solidFill>
                        </a:rPr>
                        <a:t>Alan Geer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15:45…17:00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dirty="0" smtClean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en-GB" sz="900" b="1" i="0" dirty="0" smtClean="0">
                          <a:solidFill>
                            <a:srgbClr val="FF0000"/>
                          </a:solidFill>
                        </a:rPr>
                        <a:t>Practical</a:t>
                      </a:r>
                      <a:r>
                        <a:rPr lang="en-GB" sz="900" b="0" i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900" b="0" i="0" dirty="0" smtClean="0">
                          <a:solidFill>
                            <a:schemeClr val="tx1"/>
                          </a:solidFill>
                        </a:rPr>
                        <a:t>guide to IR and MW radiative transfer – using the RTTOV model and GUI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i="1" dirty="0" smtClean="0">
                          <a:solidFill>
                            <a:schemeClr val="accent1"/>
                          </a:solidFill>
                        </a:rPr>
                        <a:t>James Hocking (UK Met Office)</a:t>
                      </a:r>
                      <a:endParaRPr lang="en-GB" sz="900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15:45…17:00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Wind information from satellites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(Atmospheric Motion Vectors)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GB" sz="9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GB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Katie Lean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15:45…17:00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1D-Var theory,  simulator + </a:t>
                      </a:r>
                      <a:r>
                        <a:rPr kumimoji="0" lang="en-GB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practical</a:t>
                      </a:r>
                      <a:r>
                        <a:rPr kumimoji="0" lang="en-GB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session on background and observation errors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900" i="1" dirty="0" smtClean="0">
                          <a:solidFill>
                            <a:schemeClr val="accent1"/>
                          </a:solidFill>
                        </a:rPr>
                        <a:t>Tony</a:t>
                      </a:r>
                      <a:r>
                        <a:rPr lang="en-GB" sz="900" i="1" baseline="0" dirty="0" smtClean="0">
                          <a:solidFill>
                            <a:schemeClr val="accent1"/>
                          </a:solidFill>
                        </a:rPr>
                        <a:t> McNally</a:t>
                      </a:r>
                      <a:endParaRPr lang="en-GB" sz="900" i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15:45…17:00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1" dirty="0" smtClean="0"/>
                    </a:p>
                    <a:p>
                      <a:r>
                        <a:rPr lang="en-GB" sz="900" i="0" dirty="0" smtClean="0">
                          <a:solidFill>
                            <a:schemeClr val="tx1"/>
                          </a:solidFill>
                        </a:rPr>
                        <a:t>Question and answer session, course evaluation</a:t>
                      </a:r>
                    </a:p>
                    <a:p>
                      <a:endParaRPr lang="en-GB" sz="900" i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i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900" i="0" dirty="0" smtClean="0">
                          <a:solidFill>
                            <a:schemeClr val="tx1"/>
                          </a:solidFill>
                        </a:rPr>
                        <a:t>close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80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17:30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FF0000"/>
                          </a:solidFill>
                        </a:rPr>
                        <a:t>Cocktail</a:t>
                      </a:r>
                      <a:r>
                        <a:rPr lang="en-GB" sz="900" b="1" baseline="0" dirty="0" smtClean="0">
                          <a:solidFill>
                            <a:srgbClr val="FF0000"/>
                          </a:solidFill>
                        </a:rPr>
                        <a:t> Party</a:t>
                      </a:r>
                      <a:endParaRPr lang="en-GB" sz="9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17:00…17:30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i="0" dirty="0" smtClean="0">
                          <a:solidFill>
                            <a:schemeClr val="tx1"/>
                          </a:solidFill>
                        </a:rPr>
                        <a:t>Practical extension period</a:t>
                      </a:r>
                      <a:endParaRPr lang="en-GB" sz="9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17:00…17:30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i="0" dirty="0" smtClean="0">
                          <a:solidFill>
                            <a:schemeClr val="tx1"/>
                          </a:solidFill>
                        </a:rPr>
                        <a:t>Practical extension period</a:t>
                      </a:r>
                    </a:p>
                    <a:p>
                      <a:endParaRPr kumimoji="0" lang="en-GB" sz="9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17:00…17:30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i="1" dirty="0" smtClean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i="0" dirty="0" smtClean="0">
                          <a:solidFill>
                            <a:schemeClr val="tx1"/>
                          </a:solidFill>
                        </a:rPr>
                        <a:t>Practical extension</a:t>
                      </a:r>
                      <a:r>
                        <a:rPr lang="en-GB" sz="900" i="0" baseline="0" dirty="0" smtClean="0">
                          <a:solidFill>
                            <a:schemeClr val="tx1"/>
                          </a:solidFill>
                        </a:rPr>
                        <a:t> period</a:t>
                      </a:r>
                      <a:endParaRPr lang="en-GB" sz="9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i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936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97596" y="1071802"/>
            <a:ext cx="819082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Welcome</a:t>
            </a: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Overview of the timetable 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Welcome packs and computer user IDs</a:t>
            </a:r>
            <a:endParaRPr lang="en-GB" sz="2400" dirty="0"/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Feedback questionnaire emailed to </a:t>
            </a:r>
            <a:r>
              <a:rPr lang="en-GB" sz="2400" b="1" dirty="0" smtClean="0"/>
              <a:t>trxx@ecmwf.int</a:t>
            </a:r>
            <a:endParaRPr lang="en-GB" sz="2400" b="1" dirty="0"/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Who are we and what do we do ?</a:t>
            </a: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Tours depart from here and return to classroom for coffee and first lecture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1448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97596" y="1071802"/>
            <a:ext cx="819082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Welcome</a:t>
            </a: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Overview of the timetable 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Welcome packs and computer user IDs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Feedback questionnaire emailed to </a:t>
            </a: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trxx@ecmwf.int</a:t>
            </a:r>
            <a:endParaRPr lang="en-GB" sz="2400" b="1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Students - who are we and what do we do ?</a:t>
            </a: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Tours depart from here and return to classroom for coffee and first lecture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219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97596" y="1071802"/>
            <a:ext cx="819082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Welcome</a:t>
            </a: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Overview of the timetable 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Welcome packs and computer user IDs</a:t>
            </a: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Feedback questionnaire emailed to </a:t>
            </a: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trxx@ecmwf.int</a:t>
            </a:r>
            <a:endParaRPr lang="en-GB" sz="2400" b="1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 Who are we and what do we do ?</a:t>
            </a:r>
          </a:p>
          <a:p>
            <a:pPr>
              <a:buFontTx/>
              <a:buChar char="•"/>
            </a:pP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Tours depart from here and return to classroom for coffee and first lecture</a:t>
            </a:r>
            <a:endParaRPr lang="en-GB" sz="24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219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42895</TotalTime>
  <Words>563</Words>
  <Application>Microsoft Office PowerPoint</Application>
  <PresentationFormat>On-screen Show (4:3)</PresentationFormat>
  <Paragraphs>211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Helvetica</vt:lpstr>
      <vt:lpstr>Times New Roman</vt:lpstr>
      <vt:lpstr>Office Theme</vt:lpstr>
      <vt:lpstr>ECMWF/EUMETSAT NWP-SAF Satellite data assimilation Training 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mcnally</dc:creator>
  <cp:lastModifiedBy>Tony McNally</cp:lastModifiedBy>
  <cp:revision>951</cp:revision>
  <cp:lastPrinted>2016-01-28T15:44:17Z</cp:lastPrinted>
  <dcterms:created xsi:type="dcterms:W3CDTF">2013-05-23T08:36:57Z</dcterms:created>
  <dcterms:modified xsi:type="dcterms:W3CDTF">2016-03-10T12:48:08Z</dcterms:modified>
</cp:coreProperties>
</file>