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67"/>
  </p:notesMasterIdLst>
  <p:handoutMasterIdLst>
    <p:handoutMasterId r:id="rId68"/>
  </p:handoutMasterIdLst>
  <p:sldIdLst>
    <p:sldId id="316" r:id="rId3"/>
    <p:sldId id="256" r:id="rId4"/>
    <p:sldId id="267" r:id="rId5"/>
    <p:sldId id="268" r:id="rId6"/>
    <p:sldId id="266" r:id="rId7"/>
    <p:sldId id="269" r:id="rId8"/>
    <p:sldId id="265" r:id="rId9"/>
    <p:sldId id="263" r:id="rId10"/>
    <p:sldId id="297" r:id="rId11"/>
    <p:sldId id="317" r:id="rId12"/>
    <p:sldId id="272" r:id="rId13"/>
    <p:sldId id="273" r:id="rId14"/>
    <p:sldId id="276" r:id="rId15"/>
    <p:sldId id="275" r:id="rId16"/>
    <p:sldId id="277" r:id="rId17"/>
    <p:sldId id="278" r:id="rId18"/>
    <p:sldId id="284" r:id="rId19"/>
    <p:sldId id="318" r:id="rId20"/>
    <p:sldId id="320" r:id="rId21"/>
    <p:sldId id="258" r:id="rId22"/>
    <p:sldId id="279" r:id="rId23"/>
    <p:sldId id="274" r:id="rId24"/>
    <p:sldId id="280" r:id="rId25"/>
    <p:sldId id="281" r:id="rId26"/>
    <p:sldId id="282" r:id="rId27"/>
    <p:sldId id="295" r:id="rId28"/>
    <p:sldId id="283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321" r:id="rId38"/>
    <p:sldId id="294" r:id="rId39"/>
    <p:sldId id="322" r:id="rId40"/>
    <p:sldId id="323" r:id="rId41"/>
    <p:sldId id="300" r:id="rId42"/>
    <p:sldId id="301" r:id="rId43"/>
    <p:sldId id="302" r:id="rId44"/>
    <p:sldId id="324" r:id="rId45"/>
    <p:sldId id="260" r:id="rId46"/>
    <p:sldId id="303" r:id="rId47"/>
    <p:sldId id="304" r:id="rId48"/>
    <p:sldId id="305" r:id="rId49"/>
    <p:sldId id="306" r:id="rId50"/>
    <p:sldId id="307" r:id="rId51"/>
    <p:sldId id="308" r:id="rId52"/>
    <p:sldId id="325" r:id="rId53"/>
    <p:sldId id="261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293" r:id="rId62"/>
    <p:sldId id="326" r:id="rId63"/>
    <p:sldId id="327" r:id="rId64"/>
    <p:sldId id="298" r:id="rId65"/>
    <p:sldId id="299" r:id="rId66"/>
  </p:sldIdLst>
  <p:sldSz cx="9144000" cy="6858000" type="screen4x3"/>
  <p:notesSz cx="679450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213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-252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71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84140-92F7-4873-A588-DC422B2B155C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9845-2081-4936-A113-62325698FA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247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E2298B-BA59-4413-B8E7-DF3328453CC2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091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D89B0-059E-4A40-9EDC-589EB38532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7607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51967" indent="-289217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56872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19620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82368" indent="-231375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45117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3007866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70615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933363" indent="-23137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fld id="{79940178-4FFA-4F58-A883-6C128B58D530}" type="slidenum">
              <a:rPr lang="en-GB" sz="1200" b="0">
                <a:solidFill>
                  <a:prstClr val="black"/>
                </a:solidFill>
                <a:latin typeface="Times New Roman" pitchFamily="18" charset="0"/>
              </a:rPr>
              <a:pPr/>
              <a:t>1</a:t>
            </a:fld>
            <a:endParaRPr lang="en-GB" sz="1200" b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73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252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0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542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1269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5925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8129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25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15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74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9161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818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5964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32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608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60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74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527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219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7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3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885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8A4A0-3CD2-4A63-A1C5-0D8CCF59D6F4}" type="datetimeFigureOut">
              <a:rPr lang="en-GB" smtClean="0"/>
              <a:t>16/03/2016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09F6-F0BD-43DD-A660-8FE6025A13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50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31D97-F197-4BD4-9C87-7D66AD05D2B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16/03/2016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0877E-B3F0-4B78-A041-C191D296AC6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276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b="1" dirty="0" smtClean="0"/>
              <a:t>ECMWF/EUMETSAT NWP-SAF Satellite data assimilation Training Course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defRPr/>
            </a:pPr>
            <a:r>
              <a:rPr lang="en-GB" dirty="0"/>
              <a:t>14-18 Mar </a:t>
            </a:r>
            <a:r>
              <a:rPr lang="en-GB" dirty="0" smtClean="0"/>
              <a:t>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82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>
                <a:solidFill>
                  <a:srgbClr val="000000"/>
                </a:solidFill>
                <a:latin typeface="Calibri"/>
              </a:rPr>
              <a:t>Start up the RTTOV GUI with</a:t>
            </a:r>
            <a:endParaRPr/>
          </a:p>
        </p:txBody>
      </p:sp>
      <p:sp>
        <p:nvSpPr>
          <p:cNvPr id="18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3200" dirty="0">
                <a:solidFill>
                  <a:srgbClr val="000000"/>
                </a:solidFill>
                <a:latin typeface="Calibri"/>
              </a:rPr>
              <a:t>type: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8000" b="1" i="1" dirty="0">
                <a:solidFill>
                  <a:srgbClr val="000000"/>
                </a:solidFill>
                <a:latin typeface="Calibri"/>
              </a:rPr>
              <a:t>module load </a:t>
            </a:r>
            <a:r>
              <a:rPr lang="en-US" sz="8000" b="1" i="1" dirty="0" err="1">
                <a:solidFill>
                  <a:srgbClr val="000000"/>
                </a:solidFill>
                <a:latin typeface="Calibri"/>
              </a:rPr>
              <a:t>rttov</a:t>
            </a:r>
            <a:r>
              <a:rPr lang="en-US" sz="8000" b="1" i="1" dirty="0">
                <a:solidFill>
                  <a:srgbClr val="000000"/>
                </a:solidFill>
                <a:latin typeface="Calibri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en-US" sz="8000" b="1" i="1" dirty="0" err="1">
                <a:solidFill>
                  <a:srgbClr val="000000"/>
                </a:solidFill>
                <a:latin typeface="Calibri"/>
              </a:rPr>
              <a:t>rttovgui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endParaRPr dirty="0"/>
          </a:p>
          <a:p>
            <a:pPr>
              <a:lnSpc>
                <a:spcPct val="100000"/>
              </a:lnSpc>
            </a:pPr>
            <a:r>
              <a:rPr lang="en-US" sz="1400" i="1" dirty="0">
                <a:solidFill>
                  <a:srgbClr val="000000"/>
                </a:solidFill>
                <a:latin typeface="Calibri"/>
              </a:rPr>
              <a:t>Class01,trd00, 2tDQohR,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536478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GUI main control window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</p:spTree>
    <p:extLst>
      <p:ext uri="{BB962C8B-B14F-4D97-AF65-F5344CB8AC3E}">
        <p14:creationId xmlns:p14="http://schemas.microsoft.com/office/powerpoint/2010/main" val="1473837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GUI pull down menus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sp>
        <p:nvSpPr>
          <p:cNvPr id="3" name="Oval 2"/>
          <p:cNvSpPr/>
          <p:nvPr/>
        </p:nvSpPr>
        <p:spPr>
          <a:xfrm>
            <a:off x="1043608" y="1340768"/>
            <a:ext cx="352839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26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182090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87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4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11960" y="2348880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51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background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08304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39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Have a quick look at the</a:t>
            </a:r>
            <a:r>
              <a:rPr lang="en-GB" dirty="0" smtClean="0"/>
              <a:t> </a:t>
            </a:r>
            <a:r>
              <a:rPr lang="en-GB" dirty="0" smtClean="0"/>
              <a:t>profile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123728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2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Have a quick look at the</a:t>
            </a:r>
            <a:r>
              <a:rPr lang="en-GB" dirty="0" smtClean="0"/>
              <a:t> </a:t>
            </a:r>
            <a:r>
              <a:rPr lang="en-GB" dirty="0" smtClean="0"/>
              <a:t>profile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08" y="1916832"/>
            <a:ext cx="8028384" cy="432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Practical Exercises with 1DVAR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90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 (have a quick look at the profile in the </a:t>
            </a:r>
            <a:r>
              <a:rPr lang="en-GB" b="1" i="1" dirty="0" smtClean="0"/>
              <a:t>Windows/Profile Editor Window</a:t>
            </a:r>
            <a:r>
              <a:rPr lang="en-GB" dirty="0" smtClean="0"/>
              <a:t>) 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AMSUA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rtcoef_metop_2_amsua.dat</a:t>
            </a:r>
            <a:r>
              <a:rPr lang="en-GB" dirty="0" smtClean="0"/>
              <a:t>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(use the </a:t>
            </a:r>
            <a:r>
              <a:rPr lang="en-GB" b="1" i="1" dirty="0" smtClean="0"/>
              <a:t>KP </a:t>
            </a:r>
            <a:r>
              <a:rPr lang="en-GB" dirty="0" smtClean="0"/>
              <a:t>button to look at </a:t>
            </a:r>
            <a:r>
              <a:rPr lang="en-GB" b="1" i="1" dirty="0" smtClean="0">
                <a:solidFill>
                  <a:schemeClr val="accent1"/>
                </a:solidFill>
              </a:rPr>
              <a:t>channel 14</a:t>
            </a:r>
            <a:r>
              <a:rPr lang="en-GB" dirty="0" smtClean="0"/>
              <a:t>)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RTTOV/Select Channels </a:t>
            </a:r>
            <a:r>
              <a:rPr lang="en-GB" dirty="0" smtClean="0"/>
              <a:t>to select </a:t>
            </a:r>
            <a:r>
              <a:rPr lang="en-GB" b="1" i="1" dirty="0" smtClean="0">
                <a:solidFill>
                  <a:schemeClr val="accent1"/>
                </a:solidFill>
              </a:rPr>
              <a:t>channel 14 </a:t>
            </a:r>
            <a:r>
              <a:rPr lang="en-GB" dirty="0" smtClean="0"/>
              <a:t>(peaks ~ 2hPa)</a:t>
            </a: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True_profile_opt1.h5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In </a:t>
            </a:r>
            <a:r>
              <a:rPr lang="en-GB" i="1" u="sng" dirty="0" smtClean="0"/>
              <a:t>1DVAR algorithm window </a:t>
            </a:r>
            <a:r>
              <a:rPr lang="en-GB" dirty="0" smtClean="0"/>
              <a:t>click </a:t>
            </a:r>
            <a:r>
              <a:rPr lang="en-GB" b="1" i="1" dirty="0" smtClean="0"/>
              <a:t>RUN 1DVAR </a:t>
            </a:r>
            <a:r>
              <a:rPr lang="en-GB" dirty="0" smtClean="0"/>
              <a:t> retrieval (drag left mouse button to zoom in </a:t>
            </a:r>
            <a:r>
              <a:rPr lang="en-GB" i="1" u="sng" dirty="0" smtClean="0"/>
              <a:t>Retrieved Profile Window</a:t>
            </a:r>
            <a:r>
              <a:rPr lang="en-GB" i="1" dirty="0" smtClean="0"/>
              <a:t>, right click to un-zoom</a:t>
            </a:r>
            <a:r>
              <a:rPr lang="en-GB" dirty="0" smtClean="0"/>
              <a:t>) 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dirty="0" smtClean="0"/>
              <a:t>Play with assumed background error and re-run 1DVAR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#1 – A single-channel AMSUA retrieval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73816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Choose and Load AMSUA (RT) coefficients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7784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787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148064" y="2348880"/>
            <a:ext cx="792088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35696" y="2852936"/>
            <a:ext cx="158417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41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14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30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355976" y="3068960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82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380312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3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Loading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12517" y="5301208"/>
            <a:ext cx="792088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327195" y="2492896"/>
            <a:ext cx="2236693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27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Configure the 1DVAR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305983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2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627784" y="3140968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20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Line 14"/>
          <p:cNvSpPr>
            <a:spLocks noChangeShapeType="1"/>
          </p:cNvSpPr>
          <p:nvPr/>
        </p:nvSpPr>
        <p:spPr bwMode="auto">
          <a:xfrm flipV="1">
            <a:off x="1887538" y="4310063"/>
            <a:ext cx="0" cy="45720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accent1"/>
              </a:solidFill>
            </a:endParaRPr>
          </a:p>
        </p:txBody>
      </p:sp>
      <p:sp>
        <p:nvSpPr>
          <p:cNvPr id="20484" name="Line 16"/>
          <p:cNvSpPr>
            <a:spLocks noChangeShapeType="1"/>
          </p:cNvSpPr>
          <p:nvPr/>
        </p:nvSpPr>
        <p:spPr bwMode="auto">
          <a:xfrm>
            <a:off x="2246313" y="2149475"/>
            <a:ext cx="0" cy="5048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chemeClr val="accent1"/>
              </a:solidFill>
            </a:endParaRPr>
          </a:p>
        </p:txBody>
      </p:sp>
      <p:sp>
        <p:nvSpPr>
          <p:cNvPr id="20485" name="Text Box 17"/>
          <p:cNvSpPr txBox="1">
            <a:spLocks noChangeArrowheads="1"/>
          </p:cNvSpPr>
          <p:nvPr/>
        </p:nvSpPr>
        <p:spPr bwMode="auto">
          <a:xfrm>
            <a:off x="1582738" y="1811338"/>
            <a:ext cx="1327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1600" b="1">
                <a:solidFill>
                  <a:schemeClr val="accent1"/>
                </a:solidFill>
              </a:rPr>
              <a:t>model state</a:t>
            </a:r>
          </a:p>
        </p:txBody>
      </p:sp>
      <p:sp>
        <p:nvSpPr>
          <p:cNvPr id="20486" name="Text Box 18"/>
          <p:cNvSpPr txBox="1">
            <a:spLocks noChangeArrowheads="1"/>
          </p:cNvSpPr>
          <p:nvPr/>
        </p:nvSpPr>
        <p:spPr bwMode="auto">
          <a:xfrm>
            <a:off x="1157288" y="4738688"/>
            <a:ext cx="14605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1600" b="1">
                <a:solidFill>
                  <a:schemeClr val="accent1"/>
                </a:solidFill>
              </a:rPr>
              <a:t>observations</a:t>
            </a:r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>
            <a:off x="5054600" y="2149475"/>
            <a:ext cx="0" cy="433388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88" name="Text Box 20"/>
          <p:cNvSpPr txBox="1">
            <a:spLocks noChangeArrowheads="1"/>
          </p:cNvSpPr>
          <p:nvPr/>
        </p:nvSpPr>
        <p:spPr bwMode="auto">
          <a:xfrm>
            <a:off x="4262438" y="1533525"/>
            <a:ext cx="1893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background error</a:t>
            </a:r>
          </a:p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covariance</a:t>
            </a: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 flipH="1" flipV="1">
            <a:off x="4264025" y="4310063"/>
            <a:ext cx="0" cy="457200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90" name="Text Box 20"/>
          <p:cNvSpPr txBox="1">
            <a:spLocks noChangeArrowheads="1"/>
          </p:cNvSpPr>
          <p:nvPr/>
        </p:nvSpPr>
        <p:spPr bwMode="auto">
          <a:xfrm>
            <a:off x="3459163" y="4786313"/>
            <a:ext cx="19637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observation* error</a:t>
            </a:r>
          </a:p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covariance</a:t>
            </a:r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 flipH="1" flipV="1">
            <a:off x="5992813" y="4237038"/>
            <a:ext cx="503237" cy="501650"/>
          </a:xfrm>
          <a:prstGeom prst="line">
            <a:avLst/>
          </a:prstGeom>
          <a:ln>
            <a:solidFill>
              <a:schemeClr val="accent2"/>
            </a:solidFill>
            <a:headEnd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en-GB" sz="2400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0492" name="Text Box 20"/>
          <p:cNvSpPr txBox="1">
            <a:spLocks noChangeArrowheads="1"/>
          </p:cNvSpPr>
          <p:nvPr/>
        </p:nvSpPr>
        <p:spPr bwMode="auto">
          <a:xfrm>
            <a:off x="5422900" y="4738688"/>
            <a:ext cx="36131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1600" b="1">
                <a:solidFill>
                  <a:schemeClr val="accent1"/>
                </a:solidFill>
              </a:rPr>
              <a:t>observation operator </a:t>
            </a:r>
          </a:p>
          <a:p>
            <a:pPr algn="ctr"/>
            <a:r>
              <a:rPr lang="en-GB" altLang="en-US" sz="1600">
                <a:solidFill>
                  <a:schemeClr val="accent1"/>
                </a:solidFill>
              </a:rPr>
              <a:t>(maps the model state to the observation space)</a:t>
            </a:r>
          </a:p>
        </p:txBody>
      </p:sp>
      <p:pic>
        <p:nvPicPr>
          <p:cNvPr id="204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475" y="2590800"/>
            <a:ext cx="6115050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itle 1"/>
          <p:cNvSpPr txBox="1">
            <a:spLocks/>
          </p:cNvSpPr>
          <p:nvPr/>
        </p:nvSpPr>
        <p:spPr bwMode="auto">
          <a:xfrm>
            <a:off x="250825" y="476250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4400" b="1" dirty="0">
                <a:solidFill>
                  <a:schemeClr val="accent1"/>
                </a:solidFill>
              </a:rPr>
              <a:t>…a helpful linear analogue … </a:t>
            </a: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267759" y="5715000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4400" b="1" dirty="0" smtClean="0">
                <a:solidFill>
                  <a:schemeClr val="accent1"/>
                </a:solidFill>
              </a:rPr>
              <a:t>…when we minimise J(x) </a:t>
            </a:r>
            <a:r>
              <a:rPr lang="en-GB" altLang="en-US" sz="4400" b="1" dirty="0">
                <a:solidFill>
                  <a:schemeClr val="accent1"/>
                </a:solidFill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3329280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6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34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211960" y="292494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67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08304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902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0302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661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050" y="1600200"/>
            <a:ext cx="50899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</a:t>
            </a:r>
            <a:r>
              <a:rPr lang="en-GB" dirty="0" smtClean="0"/>
              <a:t>AMSUA-14)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380636" y="515719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856235" y="2276872"/>
            <a:ext cx="1512168" cy="35283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41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</a:t>
            </a:r>
            <a:r>
              <a:rPr lang="en-GB" dirty="0" smtClean="0"/>
              <a:t>AMSUA-14)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17638"/>
            <a:ext cx="4714875" cy="54673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99798" y="1556792"/>
            <a:ext cx="4217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Weighting function for AMSUA channel 14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7794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11760" y="5085184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25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0" y="1916832"/>
            <a:ext cx="8388424" cy="4516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447787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Try inflating background errors (x10)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11760" y="414908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611560" y="58052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…and run the 1DVAR again…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513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6"/>
          <p:cNvGraphicFramePr>
            <a:graphicFrameLocks noChangeAspect="1"/>
          </p:cNvGraphicFramePr>
          <p:nvPr/>
        </p:nvGraphicFramePr>
        <p:xfrm>
          <a:off x="1641475" y="2760663"/>
          <a:ext cx="5832475" cy="541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Equation" r:id="rId3" imgW="2413000" imgH="228600" progId="Equation.DSMT4">
                  <p:embed/>
                </p:oleObj>
              </mc:Choice>
              <mc:Fallback>
                <p:oleObj name="Equation" r:id="rId3" imgW="2413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1475" y="2760663"/>
                        <a:ext cx="5832475" cy="541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Line 8"/>
          <p:cNvSpPr>
            <a:spLocks noChangeShapeType="1"/>
          </p:cNvSpPr>
          <p:nvPr/>
        </p:nvSpPr>
        <p:spPr bwMode="auto">
          <a:xfrm>
            <a:off x="3009900" y="3336925"/>
            <a:ext cx="424815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4" name="Line 12"/>
          <p:cNvSpPr>
            <a:spLocks noChangeShapeType="1"/>
          </p:cNvSpPr>
          <p:nvPr/>
        </p:nvSpPr>
        <p:spPr bwMode="auto">
          <a:xfrm>
            <a:off x="1712913" y="3336925"/>
            <a:ext cx="36036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5" name="Line 14"/>
          <p:cNvSpPr>
            <a:spLocks noChangeShapeType="1"/>
          </p:cNvSpPr>
          <p:nvPr/>
        </p:nvSpPr>
        <p:spPr bwMode="auto">
          <a:xfrm>
            <a:off x="2289175" y="3336925"/>
            <a:ext cx="360363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07" name="Rectangle 17"/>
          <p:cNvSpPr>
            <a:spLocks noChangeArrowheads="1"/>
          </p:cNvSpPr>
          <p:nvPr/>
        </p:nvSpPr>
        <p:spPr bwMode="auto">
          <a:xfrm>
            <a:off x="849313" y="2616200"/>
            <a:ext cx="7704137" cy="1222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endParaRPr lang="en-GB" altLang="en-US"/>
          </a:p>
        </p:txBody>
      </p:sp>
      <p:graphicFrame>
        <p:nvGraphicFramePr>
          <p:cNvPr id="25608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766820"/>
              </p:ext>
            </p:extLst>
          </p:nvPr>
        </p:nvGraphicFramePr>
        <p:xfrm>
          <a:off x="1692275" y="5373688"/>
          <a:ext cx="5707063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Equation" r:id="rId5" imgW="2413000" imgH="228600" progId="Equation.DSMT4">
                  <p:embed/>
                </p:oleObj>
              </mc:Choice>
              <mc:Fallback>
                <p:oleObj name="Equation" r:id="rId5" imgW="241300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373688"/>
                        <a:ext cx="5707063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2" name="Rectangle 25"/>
          <p:cNvSpPr>
            <a:spLocks noChangeArrowheads="1"/>
          </p:cNvSpPr>
          <p:nvPr/>
        </p:nvSpPr>
        <p:spPr bwMode="auto">
          <a:xfrm>
            <a:off x="3492500" y="5976938"/>
            <a:ext cx="2698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000" b="1" dirty="0" err="1" smtClean="0">
                <a:solidFill>
                  <a:srgbClr val="FF0000"/>
                </a:solidFill>
              </a:rPr>
              <a:t>Kalman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 gain           x</a:t>
            </a: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25613" name="Line 26"/>
          <p:cNvSpPr>
            <a:spLocks noChangeShapeType="1"/>
          </p:cNvSpPr>
          <p:nvPr/>
        </p:nvSpPr>
        <p:spPr bwMode="auto">
          <a:xfrm>
            <a:off x="3060701" y="5948363"/>
            <a:ext cx="266342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4" name="Rectangle 17"/>
          <p:cNvSpPr>
            <a:spLocks noChangeArrowheads="1"/>
          </p:cNvSpPr>
          <p:nvPr/>
        </p:nvSpPr>
        <p:spPr bwMode="auto">
          <a:xfrm>
            <a:off x="273050" y="1320800"/>
            <a:ext cx="871378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400">
                <a:solidFill>
                  <a:schemeClr val="tx1"/>
                </a:solidFill>
              </a:rPr>
              <a:t>It can be shown that the state that minimizes the cost function is equivalent to a linear </a:t>
            </a:r>
            <a:r>
              <a:rPr lang="en-US" altLang="en-US" sz="2400" b="1">
                <a:solidFill>
                  <a:srgbClr val="FF0000"/>
                </a:solidFill>
              </a:rPr>
              <a:t>correction</a:t>
            </a:r>
            <a:r>
              <a:rPr lang="en-US" altLang="en-US" sz="2400">
                <a:solidFill>
                  <a:srgbClr val="FF0000"/>
                </a:solidFill>
              </a:rPr>
              <a:t> </a:t>
            </a:r>
            <a:r>
              <a:rPr lang="en-US" altLang="en-US" sz="2400">
                <a:solidFill>
                  <a:schemeClr val="tx1"/>
                </a:solidFill>
              </a:rPr>
              <a:t>of the background using the observations:  </a:t>
            </a:r>
            <a:endParaRPr lang="en-GB" altLang="en-US" sz="2400"/>
          </a:p>
        </p:txBody>
      </p:sp>
      <p:sp>
        <p:nvSpPr>
          <p:cNvPr id="25615" name="Rectangle 18"/>
          <p:cNvSpPr>
            <a:spLocks noChangeArrowheads="1"/>
          </p:cNvSpPr>
          <p:nvPr/>
        </p:nvSpPr>
        <p:spPr bwMode="auto">
          <a:xfrm>
            <a:off x="362744" y="4077072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GB" altLang="en-US" sz="2400" dirty="0" smtClean="0"/>
              <a:t>…where </a:t>
            </a:r>
            <a:r>
              <a:rPr lang="en-GB" altLang="en-US" sz="2400" dirty="0"/>
              <a:t>the </a:t>
            </a:r>
            <a:r>
              <a:rPr lang="en-GB" altLang="en-US" sz="2400" b="1" dirty="0" smtClean="0">
                <a:solidFill>
                  <a:srgbClr val="FF0000"/>
                </a:solidFill>
              </a:rPr>
              <a:t>correction</a:t>
            </a:r>
            <a:r>
              <a:rPr lang="en-GB" altLang="en-US" sz="2400" dirty="0" smtClean="0"/>
              <a:t> is the </a:t>
            </a:r>
            <a:r>
              <a:rPr lang="en-GB" altLang="en-US" sz="2400" b="1" u="sng" dirty="0" err="1" smtClean="0"/>
              <a:t>Kalman</a:t>
            </a:r>
            <a:r>
              <a:rPr lang="en-GB" altLang="en-US" sz="2400" b="1" u="sng" dirty="0" smtClean="0"/>
              <a:t> Gain Matrix </a:t>
            </a:r>
            <a:r>
              <a:rPr lang="en-GB" altLang="en-US" sz="2400" dirty="0" smtClean="0"/>
              <a:t>multiplied by the </a:t>
            </a:r>
            <a:r>
              <a:rPr lang="en-GB" altLang="en-US" sz="2400" b="1" u="sng" dirty="0" smtClean="0"/>
              <a:t>innovation vector </a:t>
            </a:r>
            <a:r>
              <a:rPr lang="en-GB" altLang="en-US" sz="2400" dirty="0" smtClean="0"/>
              <a:t>(observation minus radiances simulated from the background) </a:t>
            </a:r>
            <a:endParaRPr lang="en-GB" altLang="en-US" sz="2400" dirty="0"/>
          </a:p>
        </p:txBody>
      </p:sp>
      <p:sp>
        <p:nvSpPr>
          <p:cNvPr id="25616" name="Title 1"/>
          <p:cNvSpPr txBox="1">
            <a:spLocks/>
          </p:cNvSpPr>
          <p:nvPr/>
        </p:nvSpPr>
        <p:spPr bwMode="auto">
          <a:xfrm>
            <a:off x="250825" y="476250"/>
            <a:ext cx="8642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pPr algn="ctr"/>
            <a:r>
              <a:rPr lang="en-GB" altLang="en-US" sz="4400" b="1" dirty="0" smtClean="0">
                <a:solidFill>
                  <a:schemeClr val="accent1"/>
                </a:solidFill>
              </a:rPr>
              <a:t>...we </a:t>
            </a:r>
            <a:r>
              <a:rPr lang="en-GB" altLang="en-US" sz="4400" b="1" u="sng" dirty="0" smtClean="0">
                <a:solidFill>
                  <a:schemeClr val="accent1"/>
                </a:solidFill>
              </a:rPr>
              <a:t>correct</a:t>
            </a:r>
            <a:r>
              <a:rPr lang="en-GB" altLang="en-US" sz="4400" b="1" dirty="0" smtClean="0">
                <a:solidFill>
                  <a:schemeClr val="accent1"/>
                </a:solidFill>
              </a:rPr>
              <a:t> background errors</a:t>
            </a:r>
            <a:endParaRPr lang="en-GB" altLang="en-US" sz="4400" b="1" dirty="0">
              <a:solidFill>
                <a:schemeClr val="accent1"/>
              </a:solidFill>
            </a:endParaRPr>
          </a:p>
        </p:txBody>
      </p:sp>
      <p:sp>
        <p:nvSpPr>
          <p:cNvPr id="25606" name="Rectangle 15"/>
          <p:cNvSpPr>
            <a:spLocks noChangeArrowheads="1"/>
          </p:cNvSpPr>
          <p:nvPr/>
        </p:nvSpPr>
        <p:spPr bwMode="auto">
          <a:xfrm>
            <a:off x="250825" y="5469782"/>
            <a:ext cx="270779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400" b="1" dirty="0">
                <a:solidFill>
                  <a:srgbClr val="FF0000"/>
                </a:solidFill>
              </a:rPr>
              <a:t>correction 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term =</a:t>
            </a:r>
            <a:endParaRPr lang="en-GB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Rectangle 25"/>
          <p:cNvSpPr>
            <a:spLocks noChangeArrowheads="1"/>
          </p:cNvSpPr>
          <p:nvPr/>
        </p:nvSpPr>
        <p:spPr bwMode="auto">
          <a:xfrm>
            <a:off x="6099417" y="6005513"/>
            <a:ext cx="148149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r>
              <a:rPr lang="en-US" altLang="en-US" sz="2000" b="1" dirty="0" smtClean="0">
                <a:solidFill>
                  <a:srgbClr val="FF0000"/>
                </a:solidFill>
              </a:rPr>
              <a:t>innovation</a:t>
            </a:r>
            <a:endParaRPr lang="en-GB" alt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6084168" y="5976938"/>
            <a:ext cx="1173882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17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#2 – A multi-channel AMSUA retrieval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AMSUA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rtcoef_metop_2_amsua.dat</a:t>
            </a:r>
            <a:r>
              <a:rPr lang="en-GB" dirty="0" smtClean="0"/>
              <a:t>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(note the use of all channels gives good vertical coverage through the profile column)</a:t>
            </a: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True_profile_opt1.h5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RUN 1DVAR </a:t>
            </a:r>
            <a:r>
              <a:rPr lang="en-GB" dirty="0" smtClean="0"/>
              <a:t> retrieval (play with the background errors to tune)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93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778086"/>
            <a:ext cx="508990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(AMSUA)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3626463" y="3593317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3637501" y="437050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667465" y="5355214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607537" y="4002982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607537" y="4755006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67465" y="5113757"/>
            <a:ext cx="615300" cy="3600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61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6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97" y="1916832"/>
            <a:ext cx="8604448" cy="4633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70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AMSUA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rtcoef_metop_2_amsua.dat</a:t>
            </a:r>
            <a:r>
              <a:rPr lang="en-GB" dirty="0" smtClean="0"/>
              <a:t>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(note the use of all channels gives good vertical coverage through the profile column)</a:t>
            </a: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True_profile_opt2.h5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RUN 1DVAR </a:t>
            </a:r>
            <a:r>
              <a:rPr lang="en-GB" dirty="0" smtClean="0"/>
              <a:t> retrieval (play with the background errors to tune…does this work ?? What makes this retrieval difficult ?? )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#3 – A multi-channel AMSUA retrieval</a:t>
            </a:r>
            <a:br>
              <a:rPr lang="en-GB" sz="3600" dirty="0" smtClean="0"/>
            </a:br>
            <a:r>
              <a:rPr lang="en-GB" sz="3600" dirty="0" smtClean="0"/>
              <a:t>(difficult case)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78095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627784" y="3140968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531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23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6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</a:t>
            </a:r>
            <a:r>
              <a:rPr lang="en-GB" dirty="0" smtClean="0"/>
              <a:t>profile (option-2)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67944" y="2708920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799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Open a true profile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308304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58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does the 1DVAR simulator work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9341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Define a background profile </a:t>
            </a:r>
            <a:r>
              <a:rPr lang="en-GB" i="1" dirty="0" err="1" smtClean="0"/>
              <a:t>X</a:t>
            </a:r>
            <a:r>
              <a:rPr lang="en-GB" sz="1800" i="1" dirty="0" err="1" smtClean="0"/>
              <a:t>b</a:t>
            </a:r>
            <a:r>
              <a:rPr lang="en-GB" sz="1800" b="1" i="1" dirty="0" smtClean="0"/>
              <a:t>   </a:t>
            </a:r>
          </a:p>
          <a:p>
            <a:r>
              <a:rPr lang="en-GB" dirty="0" smtClean="0"/>
              <a:t>Define a background error covariance </a:t>
            </a:r>
            <a:r>
              <a:rPr lang="en-GB" b="1" dirty="0" smtClean="0"/>
              <a:t>B</a:t>
            </a:r>
            <a:r>
              <a:rPr lang="en-GB" dirty="0" smtClean="0"/>
              <a:t> </a:t>
            </a:r>
          </a:p>
          <a:p>
            <a:r>
              <a:rPr lang="en-GB" dirty="0" smtClean="0"/>
              <a:t>Define an observation error covariance R </a:t>
            </a:r>
          </a:p>
          <a:p>
            <a:r>
              <a:rPr lang="en-GB" dirty="0" smtClean="0"/>
              <a:t>Define a true profile </a:t>
            </a:r>
            <a:r>
              <a:rPr lang="en-GB" i="1" dirty="0" err="1" smtClean="0"/>
              <a:t>X</a:t>
            </a:r>
            <a:r>
              <a:rPr lang="en-GB" sz="1800" i="1" dirty="0" err="1" smtClean="0"/>
              <a:t>t</a:t>
            </a:r>
            <a:endParaRPr lang="en-GB" sz="1800" i="1" dirty="0" smtClean="0"/>
          </a:p>
          <a:p>
            <a:r>
              <a:rPr lang="en-GB" dirty="0" smtClean="0"/>
              <a:t>Simulate observed radiances </a:t>
            </a:r>
            <a:r>
              <a:rPr lang="en-GB" i="1" dirty="0" smtClean="0"/>
              <a:t>Y</a:t>
            </a:r>
            <a:r>
              <a:rPr lang="en-GB" dirty="0" smtClean="0"/>
              <a:t> from </a:t>
            </a:r>
            <a:r>
              <a:rPr lang="en-GB" i="1" dirty="0" err="1" smtClean="0"/>
              <a:t>X</a:t>
            </a:r>
            <a:r>
              <a:rPr lang="en-GB" sz="1800" i="1" dirty="0" err="1" smtClean="0"/>
              <a:t>t</a:t>
            </a:r>
            <a:r>
              <a:rPr lang="en-GB" sz="1800" b="1" i="1" dirty="0"/>
              <a:t> </a:t>
            </a:r>
            <a:r>
              <a:rPr lang="en-GB" dirty="0" smtClean="0"/>
              <a:t>(added noise consistent with assumed </a:t>
            </a:r>
            <a:r>
              <a:rPr lang="en-GB" b="1" dirty="0" smtClean="0"/>
              <a:t>R</a:t>
            </a:r>
            <a:r>
              <a:rPr lang="en-GB" dirty="0" smtClean="0"/>
              <a:t>) </a:t>
            </a:r>
          </a:p>
          <a:p>
            <a:r>
              <a:rPr lang="en-GB" dirty="0" smtClean="0"/>
              <a:t>Compute </a:t>
            </a:r>
            <a:r>
              <a:rPr lang="en-GB" b="1" dirty="0" smtClean="0"/>
              <a:t>H</a:t>
            </a:r>
            <a:r>
              <a:rPr lang="en-GB" dirty="0" smtClean="0"/>
              <a:t> from RT model applied to </a:t>
            </a:r>
            <a:r>
              <a:rPr lang="en-GB" i="1" dirty="0" err="1" smtClean="0"/>
              <a:t>X</a:t>
            </a:r>
            <a:r>
              <a:rPr lang="en-GB" sz="1900" i="1" dirty="0" err="1" smtClean="0"/>
              <a:t>b</a:t>
            </a:r>
            <a:endParaRPr lang="en-GB" sz="1900" i="1" dirty="0" smtClean="0"/>
          </a:p>
          <a:p>
            <a:endParaRPr lang="en-GB" dirty="0"/>
          </a:p>
          <a:p>
            <a:pPr marL="0" indent="0">
              <a:buNone/>
            </a:pPr>
            <a:r>
              <a:rPr lang="en-GB" dirty="0" smtClean="0"/>
              <a:t>     </a:t>
            </a:r>
            <a:endParaRPr lang="en-GB" dirty="0"/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379979"/>
              </p:ext>
            </p:extLst>
          </p:nvPr>
        </p:nvGraphicFramePr>
        <p:xfrm>
          <a:off x="1392238" y="5568950"/>
          <a:ext cx="6169025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Equation" r:id="rId3" imgW="2501640" imgH="228600" progId="Equation.DSMT4">
                  <p:embed/>
                </p:oleObj>
              </mc:Choice>
              <mc:Fallback>
                <p:oleObj name="Equation" r:id="rId3" imgW="250164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2238" y="5568950"/>
                        <a:ext cx="6169025" cy="541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7"/>
          <p:cNvSpPr>
            <a:spLocks noChangeArrowheads="1"/>
          </p:cNvSpPr>
          <p:nvPr/>
        </p:nvSpPr>
        <p:spPr bwMode="auto">
          <a:xfrm>
            <a:off x="638280" y="5229200"/>
            <a:ext cx="7704137" cy="12223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4000">
                <a:solidFill>
                  <a:schemeClr val="tx2"/>
                </a:solidFill>
                <a:latin typeface="Helvetica" pitchFamily="34" charset="0"/>
              </a:defRPr>
            </a:lvl1pPr>
            <a:lvl2pPr marL="742950" indent="-285750">
              <a:defRPr sz="4000">
                <a:solidFill>
                  <a:schemeClr val="tx2"/>
                </a:solidFill>
                <a:latin typeface="Helvetica" pitchFamily="34" charset="0"/>
              </a:defRPr>
            </a:lvl2pPr>
            <a:lvl3pPr marL="11430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3pPr>
            <a:lvl4pPr marL="16002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4pPr>
            <a:lvl5pPr marL="2057400" indent="-228600">
              <a:defRPr sz="4000">
                <a:solidFill>
                  <a:schemeClr val="tx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Helvetica" pitchFamily="34" charset="0"/>
              </a:defRPr>
            </a:lvl9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1277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42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80" y="1425157"/>
            <a:ext cx="8532440" cy="45943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06399" y="6093296"/>
            <a:ext cx="67312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Why is the performance so bad ??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2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84976" cy="506916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File/Open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Background_Profile.h5</a:t>
            </a:r>
            <a:r>
              <a:rPr lang="en-GB" i="1" dirty="0" smtClean="0">
                <a:solidFill>
                  <a:schemeClr val="accent1"/>
                </a:solidFill>
              </a:rPr>
              <a:t> </a:t>
            </a:r>
            <a:r>
              <a:rPr lang="en-GB" dirty="0" smtClean="0"/>
              <a:t>from profiles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RTTOV/Load Coefficients </a:t>
            </a:r>
            <a:r>
              <a:rPr lang="en-GB" dirty="0" smtClean="0"/>
              <a:t>to </a:t>
            </a:r>
            <a:r>
              <a:rPr lang="en-GB" b="1" i="1" dirty="0" smtClean="0"/>
              <a:t>Choose </a:t>
            </a:r>
            <a:r>
              <a:rPr lang="en-GB" dirty="0" smtClean="0"/>
              <a:t>and</a:t>
            </a:r>
            <a:r>
              <a:rPr lang="en-GB" b="1" i="1" dirty="0" smtClean="0"/>
              <a:t> Open</a:t>
            </a:r>
            <a:r>
              <a:rPr lang="en-GB" dirty="0" smtClean="0"/>
              <a:t> and </a:t>
            </a:r>
            <a:r>
              <a:rPr lang="en-GB" b="1" i="1" dirty="0"/>
              <a:t>L</a:t>
            </a:r>
            <a:r>
              <a:rPr lang="en-GB" b="1" i="1" dirty="0" smtClean="0"/>
              <a:t>oad</a:t>
            </a:r>
            <a:r>
              <a:rPr lang="en-GB" dirty="0" smtClean="0"/>
              <a:t> IASI RT coefficients </a:t>
            </a:r>
            <a:r>
              <a:rPr lang="en-GB" b="1" i="1" dirty="0" smtClean="0">
                <a:solidFill>
                  <a:schemeClr val="accent1"/>
                </a:solidFill>
              </a:rPr>
              <a:t>rtcoef_metop_2_iasi.dat</a:t>
            </a:r>
            <a:r>
              <a:rPr lang="en-GB" dirty="0" smtClean="0"/>
              <a:t>  from coefficients directory</a:t>
            </a:r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RTTOV/Run RTTOV K </a:t>
            </a:r>
            <a:r>
              <a:rPr lang="en-GB" dirty="0" smtClean="0"/>
              <a:t>to look at weighting functions (note the use of all channels gives good vertical coverage through the profile column)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RTTOV/Select Channels </a:t>
            </a:r>
            <a:r>
              <a:rPr lang="en-GB" dirty="0" smtClean="0"/>
              <a:t>to select a channel thinning factor (e.g. 10)</a:t>
            </a: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 smtClean="0"/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1DVAR/Configure 1DVAR/Open a True Profile </a:t>
            </a:r>
            <a:r>
              <a:rPr lang="en-GB" dirty="0" smtClean="0"/>
              <a:t>to select and </a:t>
            </a:r>
            <a:r>
              <a:rPr lang="en-GB" b="1" i="1" dirty="0" smtClean="0"/>
              <a:t>Open</a:t>
            </a:r>
            <a:r>
              <a:rPr lang="en-GB" dirty="0" smtClean="0"/>
              <a:t> </a:t>
            </a:r>
            <a:r>
              <a:rPr lang="en-GB" b="1" i="1" dirty="0" smtClean="0">
                <a:solidFill>
                  <a:schemeClr val="accent1"/>
                </a:solidFill>
              </a:rPr>
              <a:t>True_profile_opt2.h5</a:t>
            </a:r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  <a:p>
            <a:pPr marL="514350" indent="-514350">
              <a:buFont typeface="+mj-lt"/>
              <a:buAutoNum type="arabicParenR"/>
            </a:pPr>
            <a:r>
              <a:rPr lang="en-GB" b="1" i="1" dirty="0" smtClean="0"/>
              <a:t>RUN 1DVAR </a:t>
            </a:r>
            <a:r>
              <a:rPr lang="en-GB" dirty="0" smtClean="0"/>
              <a:t> retrieval (play with the background errors to tune…does this work ?? Try using just different parts of the IASI spectrum)</a:t>
            </a:r>
            <a:endParaRPr lang="en-GB" b="1" i="1" dirty="0"/>
          </a:p>
          <a:p>
            <a:pPr marL="514350" indent="-514350">
              <a:buFont typeface="+mj-lt"/>
              <a:buAutoNum type="arabicParenR"/>
            </a:pPr>
            <a:endParaRPr lang="en-GB" b="1" i="1" dirty="0" smtClean="0">
              <a:solidFill>
                <a:schemeClr val="accent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en-GB" sz="3600" dirty="0" smtClean="0"/>
              <a:t>Exercise #4 – A multi-channel IASI retrieval</a:t>
            </a:r>
            <a:br>
              <a:rPr lang="en-GB" sz="3600" dirty="0" smtClean="0"/>
            </a:br>
            <a:r>
              <a:rPr lang="en-GB" sz="3600" dirty="0" smtClean="0"/>
              <a:t>(difficult case)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57902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Choose and Load (RT) coefficients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503587" cy="4881714"/>
          </a:xfrm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2627784" y="1916832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59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148064" y="2348880"/>
            <a:ext cx="792088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835696" y="2852936"/>
            <a:ext cx="158417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63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2267744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174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139952" y="2636912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137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4332981" y="328498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IASI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8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980" y="1600200"/>
            <a:ext cx="5818040" cy="4525963"/>
          </a:xfrm>
        </p:spPr>
      </p:pic>
      <p:cxnSp>
        <p:nvCxnSpPr>
          <p:cNvPr id="7" name="Straight Arrow Connector 6"/>
          <p:cNvCxnSpPr/>
          <p:nvPr/>
        </p:nvCxnSpPr>
        <p:spPr>
          <a:xfrm flipH="1">
            <a:off x="7380312" y="5805264"/>
            <a:ext cx="792088" cy="7200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Choosing (RT) coefficients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33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729581"/>
            <a:ext cx="5791200" cy="42672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Loading (RT) coefficients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312517" y="5301208"/>
            <a:ext cx="792088" cy="57606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1327195" y="2492896"/>
            <a:ext cx="2236693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17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i="1" u="sng" dirty="0" smtClean="0">
                <a:solidFill>
                  <a:srgbClr val="FF0000"/>
                </a:solidFill>
              </a:rPr>
              <a:t>Background</a:t>
            </a:r>
            <a:r>
              <a:rPr lang="en-GB" dirty="0" smtClean="0"/>
              <a:t> and </a:t>
            </a:r>
            <a:r>
              <a:rPr lang="en-GB" b="1" i="1" u="sng" dirty="0" smtClean="0"/>
              <a:t>True</a:t>
            </a:r>
            <a:r>
              <a:rPr lang="en-GB" dirty="0" smtClean="0"/>
              <a:t> profile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" t="7217" r="4938" b="4209"/>
          <a:stretch/>
        </p:blipFill>
        <p:spPr>
          <a:xfrm>
            <a:off x="0" y="2311578"/>
            <a:ext cx="4386720" cy="45659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0" t="7480" r="6703" b="4086"/>
          <a:stretch/>
        </p:blipFill>
        <p:spPr>
          <a:xfrm>
            <a:off x="4979039" y="2322768"/>
            <a:ext cx="4164961" cy="45435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83768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OPTION:1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349082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OPTION:2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7344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19" y="1600200"/>
            <a:ext cx="5098961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Select Channels (IASI</a:t>
            </a:r>
            <a:r>
              <a:rPr lang="en-GB" dirty="0" smtClean="0"/>
              <a:t>) </a:t>
            </a:r>
            <a:r>
              <a:rPr lang="en-GB" b="1" dirty="0" smtClean="0">
                <a:solidFill>
                  <a:srgbClr val="FF0000"/>
                </a:solidFill>
              </a:rPr>
              <a:t>!!!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23459" y="3933056"/>
            <a:ext cx="592357" cy="43204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5400000">
            <a:off x="3743908" y="2168860"/>
            <a:ext cx="1728192" cy="38164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47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143" y="1600200"/>
            <a:ext cx="5211714" cy="45259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36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Run the 1DVAR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2429762" y="5229200"/>
            <a:ext cx="396044" cy="504056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76" y="1417638"/>
            <a:ext cx="8604448" cy="4633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504" y="6050802"/>
            <a:ext cx="9137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srgbClr val="FF0000"/>
                </a:solidFill>
              </a:rPr>
              <a:t>Why is the performance better than AMSUA ?</a:t>
            </a:r>
            <a:endParaRPr lang="en-GB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58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Innovations for AMSU-A channels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657771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OPTION:1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74875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OPTION:2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3" t="7924" r="7364" b="4742"/>
          <a:stretch/>
        </p:blipFill>
        <p:spPr>
          <a:xfrm>
            <a:off x="32552" y="3212976"/>
            <a:ext cx="4644889" cy="24939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2" t="7461" r="7355" b="4701"/>
          <a:stretch/>
        </p:blipFill>
        <p:spPr>
          <a:xfrm>
            <a:off x="4457743" y="3206214"/>
            <a:ext cx="4686257" cy="2500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6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Innovations for IASI channels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657771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OPTION:1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74875" y="2456573"/>
            <a:ext cx="165199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OPTION:2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0" t="8904" r="9222" b="5037"/>
          <a:stretch/>
        </p:blipFill>
        <p:spPr>
          <a:xfrm>
            <a:off x="68785" y="3645023"/>
            <a:ext cx="4466529" cy="2461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1" t="9167" r="8831" b="4022"/>
          <a:stretch/>
        </p:blipFill>
        <p:spPr>
          <a:xfrm>
            <a:off x="4552482" y="3640877"/>
            <a:ext cx="4496776" cy="246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9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" t="11847" r="7595"/>
          <a:stretch/>
        </p:blipFill>
        <p:spPr>
          <a:xfrm>
            <a:off x="323528" y="1021228"/>
            <a:ext cx="8333773" cy="5836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Assumed Background Errors (T)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536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Assumed Observation error for AMSUA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0"/>
          <a:stretch/>
        </p:blipFill>
        <p:spPr>
          <a:xfrm>
            <a:off x="1043608" y="1340767"/>
            <a:ext cx="7082755" cy="5089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7" y="1497013"/>
            <a:ext cx="8782050" cy="456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Assumed Observation error for IASI</a:t>
            </a:r>
            <a:endParaRPr lang="en-GB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874440" y="6061075"/>
            <a:ext cx="914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15 um 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00192" y="6061072"/>
            <a:ext cx="850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4.2um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021001" y="6061073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6.4 um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7862696" y="6061074"/>
            <a:ext cx="9159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accent2"/>
                </a:solidFill>
                <a:latin typeface="Helvetica" pitchFamily="34" charset="0"/>
              </a:defRPr>
            </a:lvl1pPr>
            <a:lvl2pPr marL="742950" indent="-285750">
              <a:defRPr sz="2400" b="1">
                <a:solidFill>
                  <a:schemeClr val="accent2"/>
                </a:solidFill>
                <a:latin typeface="Helvetica" pitchFamily="34" charset="0"/>
              </a:defRPr>
            </a:lvl2pPr>
            <a:lvl3pPr marL="11430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3pPr>
            <a:lvl4pPr marL="16002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4pPr>
            <a:lvl5pPr marL="2057400" indent="-228600">
              <a:defRPr sz="2400" b="1">
                <a:solidFill>
                  <a:schemeClr val="accent2"/>
                </a:solidFill>
                <a:latin typeface="Helvetic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Helvetica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rgbClr val="0066FF"/>
                </a:solidFill>
                <a:latin typeface="Arial" charset="0"/>
              </a:rPr>
              <a:t>3.7 um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331640" y="4149080"/>
            <a:ext cx="504056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733154" y="2286000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021001" y="2313709"/>
            <a:ext cx="168671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35696" y="3969006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0.4K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49340" y="1885890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1</a:t>
            </a:r>
            <a:r>
              <a:rPr lang="en-GB" sz="2000" b="1" dirty="0" smtClean="0">
                <a:solidFill>
                  <a:srgbClr val="FF0000"/>
                </a:solidFill>
              </a:rPr>
              <a:t>.0 K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37187" y="1885890"/>
            <a:ext cx="654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2.0K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13936</TotalTime>
  <Words>861</Words>
  <Application>Microsoft Office PowerPoint</Application>
  <PresentationFormat>On-screen Show (4:3)</PresentationFormat>
  <Paragraphs>155</Paragraphs>
  <Slides>64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1" baseType="lpstr">
      <vt:lpstr>Arial</vt:lpstr>
      <vt:lpstr>Calibri</vt:lpstr>
      <vt:lpstr>Helvetica</vt:lpstr>
      <vt:lpstr>Times New Roman</vt:lpstr>
      <vt:lpstr>Office Theme</vt:lpstr>
      <vt:lpstr>1_Office Theme</vt:lpstr>
      <vt:lpstr>Equation</vt:lpstr>
      <vt:lpstr>ECMWF/EUMETSAT NWP-SAF Satellite data assimilation Training Course</vt:lpstr>
      <vt:lpstr>Practical Exercises with 1DVAR</vt:lpstr>
      <vt:lpstr>PowerPoint Presentation</vt:lpstr>
      <vt:lpstr>PowerPoint Presentation</vt:lpstr>
      <vt:lpstr>How does the 1DVAR simulator work ?</vt:lpstr>
      <vt:lpstr>The Background and True profile</vt:lpstr>
      <vt:lpstr>Assumed Background Errors (T)</vt:lpstr>
      <vt:lpstr>Assumed Observation error for AMSUA</vt:lpstr>
      <vt:lpstr>Assumed Observation error for IASI</vt:lpstr>
      <vt:lpstr>PowerPoint Presentation</vt:lpstr>
      <vt:lpstr>GUI main control window</vt:lpstr>
      <vt:lpstr>GUI pull down menus</vt:lpstr>
      <vt:lpstr>Open a background profile</vt:lpstr>
      <vt:lpstr>Open a background profile</vt:lpstr>
      <vt:lpstr>Open a background profile</vt:lpstr>
      <vt:lpstr>Open a background profile</vt:lpstr>
      <vt:lpstr>Open a background profile</vt:lpstr>
      <vt:lpstr>Have a quick look at the profile</vt:lpstr>
      <vt:lpstr>Have a quick look at the profile</vt:lpstr>
      <vt:lpstr>Exercise #1 – A single-channel AMSUA retrieval</vt:lpstr>
      <vt:lpstr>Choose and Load AMSUA (RT) coefficients</vt:lpstr>
      <vt:lpstr>Choosing (RT) coefficients</vt:lpstr>
      <vt:lpstr>Choosing (RT) coefficients</vt:lpstr>
      <vt:lpstr>Choosing (RT) coefficients</vt:lpstr>
      <vt:lpstr>Choosing (RT) coefficients</vt:lpstr>
      <vt:lpstr>Choosing (RT) coefficients</vt:lpstr>
      <vt:lpstr>Loading (RT) coefficients</vt:lpstr>
      <vt:lpstr>Configure the 1DVAR</vt:lpstr>
      <vt:lpstr>Open a true profile</vt:lpstr>
      <vt:lpstr>Open a true profile</vt:lpstr>
      <vt:lpstr>Open a true profile</vt:lpstr>
      <vt:lpstr>Open a true profile</vt:lpstr>
      <vt:lpstr>Open a true profile</vt:lpstr>
      <vt:lpstr>Select Channels</vt:lpstr>
      <vt:lpstr>Select Channels (AMSUA-14)</vt:lpstr>
      <vt:lpstr>Select Channels (AMSUA-14)</vt:lpstr>
      <vt:lpstr>Run the 1DVAR</vt:lpstr>
      <vt:lpstr>Run the 1DVAR</vt:lpstr>
      <vt:lpstr>Try inflating background errors (x10)</vt:lpstr>
      <vt:lpstr>Exercise #2 – A multi-channel AMSUA retrieval</vt:lpstr>
      <vt:lpstr>Select Channels (AMSUA)</vt:lpstr>
      <vt:lpstr>Run the 1DVAR</vt:lpstr>
      <vt:lpstr>Run the 1DVAR</vt:lpstr>
      <vt:lpstr>Exercise #3 – A multi-channel AMSUA retrieval (difficult case)</vt:lpstr>
      <vt:lpstr>Open a true profile</vt:lpstr>
      <vt:lpstr>Open a true profile</vt:lpstr>
      <vt:lpstr>Open a true profile</vt:lpstr>
      <vt:lpstr>Open a true profile (option-2)</vt:lpstr>
      <vt:lpstr>Open a true profile</vt:lpstr>
      <vt:lpstr>Run the 1DVAR</vt:lpstr>
      <vt:lpstr>Run the 1DVAR</vt:lpstr>
      <vt:lpstr>Exercise #4 – A multi-channel IASI retrieval (difficult case)</vt:lpstr>
      <vt:lpstr>Choose and Load (RT) coefficients</vt:lpstr>
      <vt:lpstr>Choosing (RT) coefficients</vt:lpstr>
      <vt:lpstr>Choosing (RT) coefficients</vt:lpstr>
      <vt:lpstr>Choosing (RT) coefficients</vt:lpstr>
      <vt:lpstr>Choosing IASI (RT) coefficients</vt:lpstr>
      <vt:lpstr>Choosing (RT) coefficients</vt:lpstr>
      <vt:lpstr>Loading (RT) coefficients</vt:lpstr>
      <vt:lpstr>Select Channels (IASI) !!!</vt:lpstr>
      <vt:lpstr>Run the 1DVAR</vt:lpstr>
      <vt:lpstr>Run the 1DVAR</vt:lpstr>
      <vt:lpstr>Innovations for AMSU-A channels</vt:lpstr>
      <vt:lpstr>Innovations for IASI channels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Practical Exercises with 1DVAR</dc:title>
  <dc:creator>Tony McNally</dc:creator>
  <cp:lastModifiedBy>Tony McNally</cp:lastModifiedBy>
  <cp:revision>46</cp:revision>
  <cp:lastPrinted>2015-03-11T10:51:33Z</cp:lastPrinted>
  <dcterms:created xsi:type="dcterms:W3CDTF">2015-03-10T12:02:14Z</dcterms:created>
  <dcterms:modified xsi:type="dcterms:W3CDTF">2016-03-17T10:48:04Z</dcterms:modified>
</cp:coreProperties>
</file>