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9"/>
  </p:notesMasterIdLst>
  <p:handoutMasterIdLst>
    <p:handoutMasterId r:id="rId60"/>
  </p:handoutMasterIdLst>
  <p:sldIdLst>
    <p:sldId id="748" r:id="rId2"/>
    <p:sldId id="839" r:id="rId3"/>
    <p:sldId id="749" r:id="rId4"/>
    <p:sldId id="750" r:id="rId5"/>
    <p:sldId id="752" r:id="rId6"/>
    <p:sldId id="753" r:id="rId7"/>
    <p:sldId id="754" r:id="rId8"/>
    <p:sldId id="756" r:id="rId9"/>
    <p:sldId id="757" r:id="rId10"/>
    <p:sldId id="758" r:id="rId11"/>
    <p:sldId id="759" r:id="rId12"/>
    <p:sldId id="760" r:id="rId13"/>
    <p:sldId id="761" r:id="rId14"/>
    <p:sldId id="762" r:id="rId15"/>
    <p:sldId id="763" r:id="rId16"/>
    <p:sldId id="764" r:id="rId17"/>
    <p:sldId id="765" r:id="rId18"/>
    <p:sldId id="766" r:id="rId19"/>
    <p:sldId id="767" r:id="rId20"/>
    <p:sldId id="768" r:id="rId21"/>
    <p:sldId id="769" r:id="rId22"/>
    <p:sldId id="770" r:id="rId23"/>
    <p:sldId id="772" r:id="rId24"/>
    <p:sldId id="866" r:id="rId25"/>
    <p:sldId id="778" r:id="rId26"/>
    <p:sldId id="779" r:id="rId27"/>
    <p:sldId id="780" r:id="rId28"/>
    <p:sldId id="781" r:id="rId29"/>
    <p:sldId id="782" r:id="rId30"/>
    <p:sldId id="783" r:id="rId31"/>
    <p:sldId id="825" r:id="rId32"/>
    <p:sldId id="824" r:id="rId33"/>
    <p:sldId id="805" r:id="rId34"/>
    <p:sldId id="826" r:id="rId35"/>
    <p:sldId id="827" r:id="rId36"/>
    <p:sldId id="837" r:id="rId37"/>
    <p:sldId id="821" r:id="rId38"/>
    <p:sldId id="863" r:id="rId39"/>
    <p:sldId id="810" r:id="rId40"/>
    <p:sldId id="811" r:id="rId41"/>
    <p:sldId id="812" r:id="rId42"/>
    <p:sldId id="813" r:id="rId43"/>
    <p:sldId id="814" r:id="rId44"/>
    <p:sldId id="815" r:id="rId45"/>
    <p:sldId id="842" r:id="rId46"/>
    <p:sldId id="849" r:id="rId47"/>
    <p:sldId id="850" r:id="rId48"/>
    <p:sldId id="851" r:id="rId49"/>
    <p:sldId id="852" r:id="rId50"/>
    <p:sldId id="853" r:id="rId51"/>
    <p:sldId id="854" r:id="rId52"/>
    <p:sldId id="855" r:id="rId53"/>
    <p:sldId id="856" r:id="rId54"/>
    <p:sldId id="857" r:id="rId55"/>
    <p:sldId id="858" r:id="rId56"/>
    <p:sldId id="864" r:id="rId57"/>
    <p:sldId id="865" r:id="rId58"/>
  </p:sldIdLst>
  <p:sldSz cx="9906000" cy="6858000" type="A4"/>
  <p:notesSz cx="6794500" cy="9906000"/>
  <p:kinsoku lang="ja-JP" invalStChars="、。，．・：；？！゛゜ヽヾゝゞ々ー’”）〕］｝〉》」』】°‰′″℃￠％ぁぃぅぇぉっゃゅょゎァィゥェォッャュョヮヵヶ!%),.:;?]}｡｣､･ｧｨｩｪｫｬｭｮｯｰﾞﾟ" invalEndChars="‘“（〔［｛〈《「『【￥＄$([\{｢￡"/>
  <p:defaultTextStyle>
    <a:defPPr>
      <a:defRPr lang="en-GB"/>
    </a:defPPr>
    <a:lvl1pPr algn="ctr" rtl="0" eaLnBrk="0" fontAlgn="base" hangingPunct="0">
      <a:spcBef>
        <a:spcPct val="0"/>
      </a:spcBef>
      <a:spcAft>
        <a:spcPct val="0"/>
      </a:spcAft>
      <a:defRPr sz="2400" b="1" kern="1200">
        <a:solidFill>
          <a:schemeClr val="tx1"/>
        </a:solidFill>
        <a:latin typeface="Verdana" pitchFamily="34" charset="0"/>
        <a:ea typeface="+mn-ea"/>
        <a:cs typeface="+mn-cs"/>
      </a:defRPr>
    </a:lvl1pPr>
    <a:lvl2pPr marL="457200" algn="ctr" rtl="0" eaLnBrk="0" fontAlgn="base" hangingPunct="0">
      <a:spcBef>
        <a:spcPct val="0"/>
      </a:spcBef>
      <a:spcAft>
        <a:spcPct val="0"/>
      </a:spcAft>
      <a:defRPr sz="2400" b="1" kern="1200">
        <a:solidFill>
          <a:schemeClr val="tx1"/>
        </a:solidFill>
        <a:latin typeface="Verdana" pitchFamily="34" charset="0"/>
        <a:ea typeface="+mn-ea"/>
        <a:cs typeface="+mn-cs"/>
      </a:defRPr>
    </a:lvl2pPr>
    <a:lvl3pPr marL="914400" algn="ctr" rtl="0" eaLnBrk="0" fontAlgn="base" hangingPunct="0">
      <a:spcBef>
        <a:spcPct val="0"/>
      </a:spcBef>
      <a:spcAft>
        <a:spcPct val="0"/>
      </a:spcAft>
      <a:defRPr sz="2400" b="1" kern="1200">
        <a:solidFill>
          <a:schemeClr val="tx1"/>
        </a:solidFill>
        <a:latin typeface="Verdana" pitchFamily="34" charset="0"/>
        <a:ea typeface="+mn-ea"/>
        <a:cs typeface="+mn-cs"/>
      </a:defRPr>
    </a:lvl3pPr>
    <a:lvl4pPr marL="1371600" algn="ctr" rtl="0" eaLnBrk="0" fontAlgn="base" hangingPunct="0">
      <a:spcBef>
        <a:spcPct val="0"/>
      </a:spcBef>
      <a:spcAft>
        <a:spcPct val="0"/>
      </a:spcAft>
      <a:defRPr sz="2400" b="1" kern="1200">
        <a:solidFill>
          <a:schemeClr val="tx1"/>
        </a:solidFill>
        <a:latin typeface="Verdana" pitchFamily="34" charset="0"/>
        <a:ea typeface="+mn-ea"/>
        <a:cs typeface="+mn-cs"/>
      </a:defRPr>
    </a:lvl4pPr>
    <a:lvl5pPr marL="1828800" algn="ctr" rtl="0" eaLnBrk="0" fontAlgn="base" hangingPunct="0">
      <a:spcBef>
        <a:spcPct val="0"/>
      </a:spcBef>
      <a:spcAft>
        <a:spcPct val="0"/>
      </a:spcAft>
      <a:defRPr sz="2400" b="1" kern="1200">
        <a:solidFill>
          <a:schemeClr val="tx1"/>
        </a:solidFill>
        <a:latin typeface="Verdana" pitchFamily="34" charset="0"/>
        <a:ea typeface="+mn-ea"/>
        <a:cs typeface="+mn-cs"/>
      </a:defRPr>
    </a:lvl5pPr>
    <a:lvl6pPr marL="2286000" algn="l" defTabSz="914400" rtl="0" eaLnBrk="1" latinLnBrk="0" hangingPunct="1">
      <a:defRPr sz="2400" b="1" kern="1200">
        <a:solidFill>
          <a:schemeClr val="tx1"/>
        </a:solidFill>
        <a:latin typeface="Verdana" pitchFamily="34" charset="0"/>
        <a:ea typeface="+mn-ea"/>
        <a:cs typeface="+mn-cs"/>
      </a:defRPr>
    </a:lvl6pPr>
    <a:lvl7pPr marL="2743200" algn="l" defTabSz="914400" rtl="0" eaLnBrk="1" latinLnBrk="0" hangingPunct="1">
      <a:defRPr sz="2400" b="1" kern="1200">
        <a:solidFill>
          <a:schemeClr val="tx1"/>
        </a:solidFill>
        <a:latin typeface="Verdana" pitchFamily="34" charset="0"/>
        <a:ea typeface="+mn-ea"/>
        <a:cs typeface="+mn-cs"/>
      </a:defRPr>
    </a:lvl7pPr>
    <a:lvl8pPr marL="3200400" algn="l" defTabSz="914400" rtl="0" eaLnBrk="1" latinLnBrk="0" hangingPunct="1">
      <a:defRPr sz="2400" b="1" kern="1200">
        <a:solidFill>
          <a:schemeClr val="tx1"/>
        </a:solidFill>
        <a:latin typeface="Verdana" pitchFamily="34" charset="0"/>
        <a:ea typeface="+mn-ea"/>
        <a:cs typeface="+mn-cs"/>
      </a:defRPr>
    </a:lvl8pPr>
    <a:lvl9pPr marL="3657600" algn="l" defTabSz="914400" rtl="0" eaLnBrk="1" latinLnBrk="0" hangingPunct="1">
      <a:defRPr sz="2400" b="1"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20"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0070C0"/>
    <a:srgbClr val="CCECFF"/>
    <a:srgbClr val="6AEFF6"/>
    <a:srgbClr val="DFEE16"/>
    <a:srgbClr val="CC99FF"/>
    <a:srgbClr val="1759FD"/>
    <a:srgbClr val="9F116C"/>
    <a:srgbClr val="CC6600"/>
    <a:srgbClr val="33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79967" autoAdjust="0"/>
  </p:normalViewPr>
  <p:slideViewPr>
    <p:cSldViewPr>
      <p:cViewPr varScale="1">
        <p:scale>
          <a:sx n="79" d="100"/>
          <a:sy n="79" d="100"/>
        </p:scale>
        <p:origin x="1026" y="90"/>
      </p:cViewPr>
      <p:guideLst>
        <p:guide orient="horz" pos="2160"/>
        <p:guide pos="3120"/>
      </p:guideLst>
    </p:cSldViewPr>
  </p:slideViewPr>
  <p:outlineViewPr>
    <p:cViewPr>
      <p:scale>
        <a:sx n="25" d="100"/>
        <a:sy n="25"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Lst>
  </p:outlineViewPr>
  <p:notesTextViewPr>
    <p:cViewPr>
      <p:scale>
        <a:sx n="100" d="100"/>
        <a:sy n="100" d="100"/>
      </p:scale>
      <p:origin x="0" y="0"/>
    </p:cViewPr>
  </p:notesTextViewPr>
  <p:sorterViewPr>
    <p:cViewPr>
      <p:scale>
        <a:sx n="50" d="100"/>
        <a:sy n="50" d="100"/>
      </p:scale>
      <p:origin x="0" y="0"/>
    </p:cViewPr>
  </p:sorterViewPr>
  <p:notesViewPr>
    <p:cSldViewPr>
      <p:cViewPr>
        <p:scale>
          <a:sx n="100" d="100"/>
          <a:sy n="100" d="100"/>
        </p:scale>
        <p:origin x="-1248" y="-60"/>
      </p:cViewPr>
      <p:guideLst>
        <p:guide orient="horz" pos="3120"/>
        <p:guide pos="2140"/>
      </p:guideLst>
    </p:cSldViewPr>
  </p:notes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13.xml"/><Relationship Id="rId13" Type="http://schemas.openxmlformats.org/officeDocument/2006/relationships/slide" Target="slides/slide18.xml"/><Relationship Id="rId18" Type="http://schemas.openxmlformats.org/officeDocument/2006/relationships/slide" Target="slides/slide29.xml"/><Relationship Id="rId3" Type="http://schemas.openxmlformats.org/officeDocument/2006/relationships/slide" Target="slides/slide6.xml"/><Relationship Id="rId7" Type="http://schemas.openxmlformats.org/officeDocument/2006/relationships/slide" Target="slides/slide12.xml"/><Relationship Id="rId12" Type="http://schemas.openxmlformats.org/officeDocument/2006/relationships/slide" Target="slides/slide17.xml"/><Relationship Id="rId17" Type="http://schemas.openxmlformats.org/officeDocument/2006/relationships/slide" Target="slides/slide28.xml"/><Relationship Id="rId2" Type="http://schemas.openxmlformats.org/officeDocument/2006/relationships/slide" Target="slides/slide5.xml"/><Relationship Id="rId16" Type="http://schemas.openxmlformats.org/officeDocument/2006/relationships/slide" Target="slides/slide27.xml"/><Relationship Id="rId1" Type="http://schemas.openxmlformats.org/officeDocument/2006/relationships/slide" Target="slides/slide4.xml"/><Relationship Id="rId6" Type="http://schemas.openxmlformats.org/officeDocument/2006/relationships/slide" Target="slides/slide9.xml"/><Relationship Id="rId11" Type="http://schemas.openxmlformats.org/officeDocument/2006/relationships/slide" Target="slides/slide16.xml"/><Relationship Id="rId5" Type="http://schemas.openxmlformats.org/officeDocument/2006/relationships/slide" Target="slides/slide8.xml"/><Relationship Id="rId15" Type="http://schemas.openxmlformats.org/officeDocument/2006/relationships/slide" Target="slides/slide26.xml"/><Relationship Id="rId10" Type="http://schemas.openxmlformats.org/officeDocument/2006/relationships/slide" Target="slides/slide15.xml"/><Relationship Id="rId19" Type="http://schemas.openxmlformats.org/officeDocument/2006/relationships/slide" Target="slides/slide30.xml"/><Relationship Id="rId4" Type="http://schemas.openxmlformats.org/officeDocument/2006/relationships/slide" Target="slides/slide7.xml"/><Relationship Id="rId9" Type="http://schemas.openxmlformats.org/officeDocument/2006/relationships/slide" Target="slides/slide14.xml"/><Relationship Id="rId14" Type="http://schemas.openxmlformats.org/officeDocument/2006/relationships/slide" Target="slides/slide1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CD0EBC-D382-43AF-BA63-698EDC8BF8DE}" type="doc">
      <dgm:prSet loTypeId="urn:microsoft.com/office/officeart/2005/8/layout/hProcess4" loCatId="process" qsTypeId="urn:microsoft.com/office/officeart/2005/8/quickstyle/simple4" qsCatId="simple" csTypeId="urn:microsoft.com/office/officeart/2005/8/colors/accent1_2" csCatId="accent1" phldr="1"/>
      <dgm:spPr/>
      <dgm:t>
        <a:bodyPr/>
        <a:lstStyle/>
        <a:p>
          <a:endParaRPr lang="en-US"/>
        </a:p>
      </dgm:t>
    </dgm:pt>
    <dgm:pt modelId="{8BBFD68D-BE02-4402-AA7F-D343BD52FE2C}">
      <dgm:prSet phldrT="[Text]" custT="1"/>
      <dgm:spPr/>
      <dgm:t>
        <a:bodyPr/>
        <a:lstStyle/>
        <a:p>
          <a:r>
            <a:rPr lang="en-GB" sz="1400" dirty="0" smtClean="0"/>
            <a:t>Model unc</a:t>
          </a:r>
          <a:endParaRPr lang="en-US" sz="1400" dirty="0"/>
        </a:p>
      </dgm:t>
    </dgm:pt>
    <dgm:pt modelId="{3825E65E-0854-4828-B937-63E835F99F88}" type="parTrans" cxnId="{4B302D84-3229-4D16-9467-34803A34DD02}">
      <dgm:prSet/>
      <dgm:spPr/>
      <dgm:t>
        <a:bodyPr/>
        <a:lstStyle/>
        <a:p>
          <a:endParaRPr lang="en-US" sz="1400"/>
        </a:p>
      </dgm:t>
    </dgm:pt>
    <dgm:pt modelId="{6DD49350-2B2B-4142-95CD-296696178A48}" type="sibTrans" cxnId="{4B302D84-3229-4D16-9467-34803A34DD02}">
      <dgm:prSet/>
      <dgm:spPr/>
      <dgm:t>
        <a:bodyPr/>
        <a:lstStyle/>
        <a:p>
          <a:endParaRPr lang="en-US" sz="1400"/>
        </a:p>
      </dgm:t>
    </dgm:pt>
    <dgm:pt modelId="{80349823-9E9B-49FF-9014-CB1B2CEB86C5}">
      <dgm:prSet phldrT="[Text]" custT="1"/>
      <dgm:spPr/>
      <dgm:t>
        <a:bodyPr/>
        <a:lstStyle/>
        <a:p>
          <a:r>
            <a:rPr lang="en-GB" sz="1400" dirty="0" smtClean="0"/>
            <a:t>Obs and BCs errors</a:t>
          </a:r>
          <a:endParaRPr lang="en-US" sz="1400" dirty="0"/>
        </a:p>
      </dgm:t>
    </dgm:pt>
    <dgm:pt modelId="{03337ADB-052B-443D-A659-65B69E861BE5}" type="parTrans" cxnId="{897FACB2-7E06-46AD-9E2A-7E6DA52E3149}">
      <dgm:prSet/>
      <dgm:spPr/>
      <dgm:t>
        <a:bodyPr/>
        <a:lstStyle/>
        <a:p>
          <a:endParaRPr lang="en-US" sz="1400"/>
        </a:p>
      </dgm:t>
    </dgm:pt>
    <dgm:pt modelId="{ADE35070-CF8E-4F9F-AF69-6E4E2100FAD2}" type="sibTrans" cxnId="{897FACB2-7E06-46AD-9E2A-7E6DA52E3149}">
      <dgm:prSet/>
      <dgm:spPr/>
      <dgm:t>
        <a:bodyPr/>
        <a:lstStyle/>
        <a:p>
          <a:endParaRPr lang="en-US" sz="1400"/>
        </a:p>
      </dgm:t>
    </dgm:pt>
    <dgm:pt modelId="{CD6AF350-EA52-4B91-B88D-51A65703ED21}">
      <dgm:prSet phldrT="[Text]" custT="1"/>
      <dgm:spPr/>
      <dgm:t>
        <a:bodyPr/>
        <a:lstStyle/>
        <a:p>
          <a:r>
            <a:rPr lang="en-GB" sz="1400" dirty="0" smtClean="0"/>
            <a:t>DA assumptions</a:t>
          </a:r>
          <a:endParaRPr lang="en-US" sz="1400" dirty="0"/>
        </a:p>
      </dgm:t>
    </dgm:pt>
    <dgm:pt modelId="{A1581A94-0DE4-48A5-8850-3FBC78FF1986}" type="parTrans" cxnId="{8235ED8D-BE9F-4D99-808A-E2F77A5A8841}">
      <dgm:prSet/>
      <dgm:spPr/>
      <dgm:t>
        <a:bodyPr/>
        <a:lstStyle/>
        <a:p>
          <a:endParaRPr lang="en-US" sz="1400"/>
        </a:p>
      </dgm:t>
    </dgm:pt>
    <dgm:pt modelId="{C4C43F39-1F41-4EFB-B245-838CB265FB86}" type="sibTrans" cxnId="{8235ED8D-BE9F-4D99-808A-E2F77A5A8841}">
      <dgm:prSet/>
      <dgm:spPr/>
      <dgm:t>
        <a:bodyPr/>
        <a:lstStyle/>
        <a:p>
          <a:endParaRPr lang="en-US" sz="1400"/>
        </a:p>
      </dgm:t>
    </dgm:pt>
    <dgm:pt modelId="{E66478D2-FF1E-4887-81F5-E4B3B8843023}">
      <dgm:prSet phldrT="[Text]" custT="1"/>
      <dgm:spPr/>
      <dgm:t>
        <a:bodyPr/>
        <a:lstStyle/>
        <a:p>
          <a:r>
            <a:rPr lang="en-GB" sz="1400" dirty="0" smtClean="0"/>
            <a:t>Model unc</a:t>
          </a:r>
          <a:endParaRPr lang="en-US" sz="1400" dirty="0"/>
        </a:p>
      </dgm:t>
    </dgm:pt>
    <dgm:pt modelId="{C5732639-8CE4-460E-8608-E2832485D109}" type="parTrans" cxnId="{64756330-274C-4CD0-BC2A-2605E8B85382}">
      <dgm:prSet/>
      <dgm:spPr/>
      <dgm:t>
        <a:bodyPr/>
        <a:lstStyle/>
        <a:p>
          <a:endParaRPr lang="en-US" sz="1400"/>
        </a:p>
      </dgm:t>
    </dgm:pt>
    <dgm:pt modelId="{576382A5-2D67-487F-B43D-B3DBD2ECFEF6}" type="sibTrans" cxnId="{64756330-274C-4CD0-BC2A-2605E8B85382}">
      <dgm:prSet/>
      <dgm:spPr/>
      <dgm:t>
        <a:bodyPr/>
        <a:lstStyle/>
        <a:p>
          <a:endParaRPr lang="en-US" sz="1400"/>
        </a:p>
      </dgm:t>
    </dgm:pt>
    <dgm:pt modelId="{2812D849-27FF-4442-8123-3B92F2ED5AA7}">
      <dgm:prSet phldrT="[Text]" custT="1"/>
      <dgm:spPr/>
      <dgm:t>
        <a:bodyPr/>
        <a:lstStyle/>
        <a:p>
          <a:r>
            <a:rPr lang="en-GB" sz="1400" dirty="0" smtClean="0"/>
            <a:t>Obs and BCs errors</a:t>
          </a:r>
          <a:endParaRPr lang="en-US" sz="1400" dirty="0"/>
        </a:p>
      </dgm:t>
    </dgm:pt>
    <dgm:pt modelId="{7088C6D1-FD20-4B6B-96BC-30038C2581D1}" type="parTrans" cxnId="{610AAB8D-EBEE-4903-84E8-7C02CA1A5731}">
      <dgm:prSet/>
      <dgm:spPr/>
      <dgm:t>
        <a:bodyPr/>
        <a:lstStyle/>
        <a:p>
          <a:endParaRPr lang="en-US" sz="1400"/>
        </a:p>
      </dgm:t>
    </dgm:pt>
    <dgm:pt modelId="{8EDD34A8-FEFF-4BF5-BEF3-3A52A0855C80}" type="sibTrans" cxnId="{610AAB8D-EBEE-4903-84E8-7C02CA1A5731}">
      <dgm:prSet/>
      <dgm:spPr/>
      <dgm:t>
        <a:bodyPr/>
        <a:lstStyle/>
        <a:p>
          <a:endParaRPr lang="en-US" sz="1400"/>
        </a:p>
      </dgm:t>
    </dgm:pt>
    <dgm:pt modelId="{F648C50A-C36D-4F71-B036-26264A8FCEB8}">
      <dgm:prSet phldrT="[Text]" custT="1"/>
      <dgm:spPr/>
      <dgm:t>
        <a:bodyPr/>
        <a:lstStyle/>
        <a:p>
          <a:r>
            <a:rPr lang="en-GB" sz="1400" dirty="0" smtClean="0"/>
            <a:t>DA assumptions</a:t>
          </a:r>
          <a:endParaRPr lang="en-US" sz="1400" dirty="0"/>
        </a:p>
      </dgm:t>
    </dgm:pt>
    <dgm:pt modelId="{00ED08C5-DC0F-434D-9E60-64B236879126}" type="parTrans" cxnId="{5CE269B3-C17F-480D-A158-3585A7650B31}">
      <dgm:prSet/>
      <dgm:spPr/>
      <dgm:t>
        <a:bodyPr/>
        <a:lstStyle/>
        <a:p>
          <a:endParaRPr lang="en-US" sz="1400"/>
        </a:p>
      </dgm:t>
    </dgm:pt>
    <dgm:pt modelId="{DAB4D13C-F800-44EB-8B1A-A1564F52CF2D}" type="sibTrans" cxnId="{5CE269B3-C17F-480D-A158-3585A7650B31}">
      <dgm:prSet/>
      <dgm:spPr/>
      <dgm:t>
        <a:bodyPr/>
        <a:lstStyle/>
        <a:p>
          <a:endParaRPr lang="en-US" sz="1400"/>
        </a:p>
      </dgm:t>
    </dgm:pt>
    <dgm:pt modelId="{32B0A492-23FB-4A69-9DF1-06A69A64EEEF}" type="pres">
      <dgm:prSet presAssocID="{5ECD0EBC-D382-43AF-BA63-698EDC8BF8DE}" presName="Name0" presStyleCnt="0">
        <dgm:presLayoutVars>
          <dgm:dir/>
          <dgm:animLvl val="lvl"/>
          <dgm:resizeHandles val="exact"/>
        </dgm:presLayoutVars>
      </dgm:prSet>
      <dgm:spPr/>
      <dgm:t>
        <a:bodyPr/>
        <a:lstStyle/>
        <a:p>
          <a:endParaRPr lang="en-US"/>
        </a:p>
      </dgm:t>
    </dgm:pt>
    <dgm:pt modelId="{DD80868D-47EC-4FCD-9F20-538B5AC0F8B9}" type="pres">
      <dgm:prSet presAssocID="{5ECD0EBC-D382-43AF-BA63-698EDC8BF8DE}" presName="tSp" presStyleCnt="0"/>
      <dgm:spPr/>
    </dgm:pt>
    <dgm:pt modelId="{1BEC49E9-9A6A-418E-9FE7-5A3971DD7B9B}" type="pres">
      <dgm:prSet presAssocID="{5ECD0EBC-D382-43AF-BA63-698EDC8BF8DE}" presName="bSp" presStyleCnt="0"/>
      <dgm:spPr/>
    </dgm:pt>
    <dgm:pt modelId="{8FE14478-9045-41E9-ACFF-3F3AA3138CAF}" type="pres">
      <dgm:prSet presAssocID="{5ECD0EBC-D382-43AF-BA63-698EDC8BF8DE}" presName="process" presStyleCnt="0"/>
      <dgm:spPr/>
    </dgm:pt>
    <dgm:pt modelId="{F7BA7866-E7BF-462D-B372-87136A5059F2}" type="pres">
      <dgm:prSet presAssocID="{8BBFD68D-BE02-4402-AA7F-D343BD52FE2C}" presName="composite1" presStyleCnt="0"/>
      <dgm:spPr/>
    </dgm:pt>
    <dgm:pt modelId="{C7E849F0-02B7-4ACC-B0F9-872C6FE787C3}" type="pres">
      <dgm:prSet presAssocID="{8BBFD68D-BE02-4402-AA7F-D343BD52FE2C}" presName="dummyNode1" presStyleLbl="node1" presStyleIdx="0" presStyleCnt="2"/>
      <dgm:spPr/>
    </dgm:pt>
    <dgm:pt modelId="{482D7BBE-2C0A-482D-9DE1-F0C159642A54}" type="pres">
      <dgm:prSet presAssocID="{8BBFD68D-BE02-4402-AA7F-D343BD52FE2C}" presName="childNode1" presStyleLbl="bgAcc1" presStyleIdx="0" presStyleCnt="2" custScaleX="229457">
        <dgm:presLayoutVars>
          <dgm:bulletEnabled val="1"/>
        </dgm:presLayoutVars>
      </dgm:prSet>
      <dgm:spPr/>
      <dgm:t>
        <a:bodyPr/>
        <a:lstStyle/>
        <a:p>
          <a:endParaRPr lang="en-US"/>
        </a:p>
      </dgm:t>
    </dgm:pt>
    <dgm:pt modelId="{B296DDDC-C3F4-4239-8D3B-DD81BFAAD527}" type="pres">
      <dgm:prSet presAssocID="{8BBFD68D-BE02-4402-AA7F-D343BD52FE2C}" presName="childNode1tx" presStyleLbl="bgAcc1" presStyleIdx="0" presStyleCnt="2">
        <dgm:presLayoutVars>
          <dgm:bulletEnabled val="1"/>
        </dgm:presLayoutVars>
      </dgm:prSet>
      <dgm:spPr/>
      <dgm:t>
        <a:bodyPr/>
        <a:lstStyle/>
        <a:p>
          <a:endParaRPr lang="en-US"/>
        </a:p>
      </dgm:t>
    </dgm:pt>
    <dgm:pt modelId="{EC1C5F13-A9D5-4196-B5E5-8CF1DF013484}" type="pres">
      <dgm:prSet presAssocID="{8BBFD68D-BE02-4402-AA7F-D343BD52FE2C}" presName="parentNode1" presStyleLbl="node1" presStyleIdx="0" presStyleCnt="2" custScaleX="149009">
        <dgm:presLayoutVars>
          <dgm:chMax val="1"/>
          <dgm:bulletEnabled val="1"/>
        </dgm:presLayoutVars>
      </dgm:prSet>
      <dgm:spPr/>
      <dgm:t>
        <a:bodyPr/>
        <a:lstStyle/>
        <a:p>
          <a:endParaRPr lang="en-US"/>
        </a:p>
      </dgm:t>
    </dgm:pt>
    <dgm:pt modelId="{9F76D208-6DA9-441A-8A15-AD7AA82D067F}" type="pres">
      <dgm:prSet presAssocID="{8BBFD68D-BE02-4402-AA7F-D343BD52FE2C}" presName="connSite1" presStyleCnt="0"/>
      <dgm:spPr/>
    </dgm:pt>
    <dgm:pt modelId="{0C7031E3-FC3D-497B-AEDF-02B8CF381EC7}" type="pres">
      <dgm:prSet presAssocID="{6DD49350-2B2B-4142-95CD-296696178A48}" presName="Name9" presStyleLbl="sibTrans2D1" presStyleIdx="0" presStyleCnt="1" custScaleX="114370" custLinFactNeighborX="-173" custLinFactNeighborY="-229"/>
      <dgm:spPr/>
      <dgm:t>
        <a:bodyPr/>
        <a:lstStyle/>
        <a:p>
          <a:endParaRPr lang="en-US"/>
        </a:p>
      </dgm:t>
    </dgm:pt>
    <dgm:pt modelId="{054DC0A7-09AA-4A11-964C-3659E0FA2DC4}" type="pres">
      <dgm:prSet presAssocID="{E66478D2-FF1E-4887-81F5-E4B3B8843023}" presName="composite2" presStyleCnt="0"/>
      <dgm:spPr/>
    </dgm:pt>
    <dgm:pt modelId="{22461D25-3737-46F9-B94B-6B393B1AF0E1}" type="pres">
      <dgm:prSet presAssocID="{E66478D2-FF1E-4887-81F5-E4B3B8843023}" presName="dummyNode2" presStyleLbl="node1" presStyleIdx="0" presStyleCnt="2"/>
      <dgm:spPr/>
    </dgm:pt>
    <dgm:pt modelId="{42B510F5-2385-4B1D-BA25-A385A59A728A}" type="pres">
      <dgm:prSet presAssocID="{E66478D2-FF1E-4887-81F5-E4B3B8843023}" presName="childNode2" presStyleLbl="bgAcc1" presStyleIdx="1" presStyleCnt="2" custScaleX="235134">
        <dgm:presLayoutVars>
          <dgm:bulletEnabled val="1"/>
        </dgm:presLayoutVars>
      </dgm:prSet>
      <dgm:spPr/>
      <dgm:t>
        <a:bodyPr/>
        <a:lstStyle/>
        <a:p>
          <a:endParaRPr lang="en-US"/>
        </a:p>
      </dgm:t>
    </dgm:pt>
    <dgm:pt modelId="{435B4D34-2118-42DB-822E-0144C084CE75}" type="pres">
      <dgm:prSet presAssocID="{E66478D2-FF1E-4887-81F5-E4B3B8843023}" presName="childNode2tx" presStyleLbl="bgAcc1" presStyleIdx="1" presStyleCnt="2">
        <dgm:presLayoutVars>
          <dgm:bulletEnabled val="1"/>
        </dgm:presLayoutVars>
      </dgm:prSet>
      <dgm:spPr/>
      <dgm:t>
        <a:bodyPr/>
        <a:lstStyle/>
        <a:p>
          <a:endParaRPr lang="en-US"/>
        </a:p>
      </dgm:t>
    </dgm:pt>
    <dgm:pt modelId="{322EFB9A-1DAA-445B-8B93-1A65D7ABD7EA}" type="pres">
      <dgm:prSet presAssocID="{E66478D2-FF1E-4887-81F5-E4B3B8843023}" presName="parentNode2" presStyleLbl="node1" presStyleIdx="1" presStyleCnt="2" custScaleX="142687">
        <dgm:presLayoutVars>
          <dgm:chMax val="0"/>
          <dgm:bulletEnabled val="1"/>
        </dgm:presLayoutVars>
      </dgm:prSet>
      <dgm:spPr/>
      <dgm:t>
        <a:bodyPr/>
        <a:lstStyle/>
        <a:p>
          <a:endParaRPr lang="en-US"/>
        </a:p>
      </dgm:t>
    </dgm:pt>
    <dgm:pt modelId="{1C3F2ECA-98D5-42DD-878B-4CE2283043E9}" type="pres">
      <dgm:prSet presAssocID="{E66478D2-FF1E-4887-81F5-E4B3B8843023}" presName="connSite2" presStyleCnt="0"/>
      <dgm:spPr/>
    </dgm:pt>
  </dgm:ptLst>
  <dgm:cxnLst>
    <dgm:cxn modelId="{DDE9FC1B-E4D0-4BF8-BC8D-7AE57352819B}" type="presOf" srcId="{E66478D2-FF1E-4887-81F5-E4B3B8843023}" destId="{322EFB9A-1DAA-445B-8B93-1A65D7ABD7EA}" srcOrd="0" destOrd="0" presId="urn:microsoft.com/office/officeart/2005/8/layout/hProcess4"/>
    <dgm:cxn modelId="{ED490AD7-3FF4-4AE1-BEB6-5E1EB44F3D9E}" type="presOf" srcId="{F648C50A-C36D-4F71-B036-26264A8FCEB8}" destId="{435B4D34-2118-42DB-822E-0144C084CE75}" srcOrd="1" destOrd="1" presId="urn:microsoft.com/office/officeart/2005/8/layout/hProcess4"/>
    <dgm:cxn modelId="{792BFE2B-71D8-4971-B2CC-F331FD14B3F4}" type="presOf" srcId="{CD6AF350-EA52-4B91-B88D-51A65703ED21}" destId="{482D7BBE-2C0A-482D-9DE1-F0C159642A54}" srcOrd="0" destOrd="1" presId="urn:microsoft.com/office/officeart/2005/8/layout/hProcess4"/>
    <dgm:cxn modelId="{1C4A2341-5C56-4858-A214-4B151F64BB5B}" type="presOf" srcId="{F648C50A-C36D-4F71-B036-26264A8FCEB8}" destId="{42B510F5-2385-4B1D-BA25-A385A59A728A}" srcOrd="0" destOrd="1" presId="urn:microsoft.com/office/officeart/2005/8/layout/hProcess4"/>
    <dgm:cxn modelId="{8235ED8D-BE9F-4D99-808A-E2F77A5A8841}" srcId="{8BBFD68D-BE02-4402-AA7F-D343BD52FE2C}" destId="{CD6AF350-EA52-4B91-B88D-51A65703ED21}" srcOrd="1" destOrd="0" parTransId="{A1581A94-0DE4-48A5-8850-3FBC78FF1986}" sibTransId="{C4C43F39-1F41-4EFB-B245-838CB265FB86}"/>
    <dgm:cxn modelId="{852BEB9A-616E-4D0F-9824-0EF762C1B3C4}" type="presOf" srcId="{2812D849-27FF-4442-8123-3B92F2ED5AA7}" destId="{42B510F5-2385-4B1D-BA25-A385A59A728A}" srcOrd="0" destOrd="0" presId="urn:microsoft.com/office/officeart/2005/8/layout/hProcess4"/>
    <dgm:cxn modelId="{4AC6D709-8341-422C-9AB9-F7FC378D7453}" type="presOf" srcId="{CD6AF350-EA52-4B91-B88D-51A65703ED21}" destId="{B296DDDC-C3F4-4239-8D3B-DD81BFAAD527}" srcOrd="1" destOrd="1" presId="urn:microsoft.com/office/officeart/2005/8/layout/hProcess4"/>
    <dgm:cxn modelId="{64756330-274C-4CD0-BC2A-2605E8B85382}" srcId="{5ECD0EBC-D382-43AF-BA63-698EDC8BF8DE}" destId="{E66478D2-FF1E-4887-81F5-E4B3B8843023}" srcOrd="1" destOrd="0" parTransId="{C5732639-8CE4-460E-8608-E2832485D109}" sibTransId="{576382A5-2D67-487F-B43D-B3DBD2ECFEF6}"/>
    <dgm:cxn modelId="{5CE269B3-C17F-480D-A158-3585A7650B31}" srcId="{E66478D2-FF1E-4887-81F5-E4B3B8843023}" destId="{F648C50A-C36D-4F71-B036-26264A8FCEB8}" srcOrd="1" destOrd="0" parTransId="{00ED08C5-DC0F-434D-9E60-64B236879126}" sibTransId="{DAB4D13C-F800-44EB-8B1A-A1564F52CF2D}"/>
    <dgm:cxn modelId="{494C757C-0CC4-4D07-A755-581D60716245}" type="presOf" srcId="{2812D849-27FF-4442-8123-3B92F2ED5AA7}" destId="{435B4D34-2118-42DB-822E-0144C084CE75}" srcOrd="1" destOrd="0" presId="urn:microsoft.com/office/officeart/2005/8/layout/hProcess4"/>
    <dgm:cxn modelId="{4B302D84-3229-4D16-9467-34803A34DD02}" srcId="{5ECD0EBC-D382-43AF-BA63-698EDC8BF8DE}" destId="{8BBFD68D-BE02-4402-AA7F-D343BD52FE2C}" srcOrd="0" destOrd="0" parTransId="{3825E65E-0854-4828-B937-63E835F99F88}" sibTransId="{6DD49350-2B2B-4142-95CD-296696178A48}"/>
    <dgm:cxn modelId="{06B6C9A6-C787-4E93-B8A3-EBC4DDF24FBA}" type="presOf" srcId="{80349823-9E9B-49FF-9014-CB1B2CEB86C5}" destId="{482D7BBE-2C0A-482D-9DE1-F0C159642A54}" srcOrd="0" destOrd="0" presId="urn:microsoft.com/office/officeart/2005/8/layout/hProcess4"/>
    <dgm:cxn modelId="{5B9DDF42-DD92-4537-B99F-45B5784728A6}" type="presOf" srcId="{80349823-9E9B-49FF-9014-CB1B2CEB86C5}" destId="{B296DDDC-C3F4-4239-8D3B-DD81BFAAD527}" srcOrd="1" destOrd="0" presId="urn:microsoft.com/office/officeart/2005/8/layout/hProcess4"/>
    <dgm:cxn modelId="{CA646DFF-BFAC-4DDD-90A8-716D977D3044}" type="presOf" srcId="{5ECD0EBC-D382-43AF-BA63-698EDC8BF8DE}" destId="{32B0A492-23FB-4A69-9DF1-06A69A64EEEF}" srcOrd="0" destOrd="0" presId="urn:microsoft.com/office/officeart/2005/8/layout/hProcess4"/>
    <dgm:cxn modelId="{35EA0F21-31C6-4806-AF09-4863C3105D20}" type="presOf" srcId="{6DD49350-2B2B-4142-95CD-296696178A48}" destId="{0C7031E3-FC3D-497B-AEDF-02B8CF381EC7}" srcOrd="0" destOrd="0" presId="urn:microsoft.com/office/officeart/2005/8/layout/hProcess4"/>
    <dgm:cxn modelId="{610AAB8D-EBEE-4903-84E8-7C02CA1A5731}" srcId="{E66478D2-FF1E-4887-81F5-E4B3B8843023}" destId="{2812D849-27FF-4442-8123-3B92F2ED5AA7}" srcOrd="0" destOrd="0" parTransId="{7088C6D1-FD20-4B6B-96BC-30038C2581D1}" sibTransId="{8EDD34A8-FEFF-4BF5-BEF3-3A52A0855C80}"/>
    <dgm:cxn modelId="{897FACB2-7E06-46AD-9E2A-7E6DA52E3149}" srcId="{8BBFD68D-BE02-4402-AA7F-D343BD52FE2C}" destId="{80349823-9E9B-49FF-9014-CB1B2CEB86C5}" srcOrd="0" destOrd="0" parTransId="{03337ADB-052B-443D-A659-65B69E861BE5}" sibTransId="{ADE35070-CF8E-4F9F-AF69-6E4E2100FAD2}"/>
    <dgm:cxn modelId="{702CA71C-FCFF-4233-ACE4-2179001B3C4C}" type="presOf" srcId="{8BBFD68D-BE02-4402-AA7F-D343BD52FE2C}" destId="{EC1C5F13-A9D5-4196-B5E5-8CF1DF013484}" srcOrd="0" destOrd="0" presId="urn:microsoft.com/office/officeart/2005/8/layout/hProcess4"/>
    <dgm:cxn modelId="{56E01E2B-9B85-44E4-B15C-8B4559F6DC58}" type="presParOf" srcId="{32B0A492-23FB-4A69-9DF1-06A69A64EEEF}" destId="{DD80868D-47EC-4FCD-9F20-538B5AC0F8B9}" srcOrd="0" destOrd="0" presId="urn:microsoft.com/office/officeart/2005/8/layout/hProcess4"/>
    <dgm:cxn modelId="{9318DC81-BA11-4B2C-B98C-EF68FA627C36}" type="presParOf" srcId="{32B0A492-23FB-4A69-9DF1-06A69A64EEEF}" destId="{1BEC49E9-9A6A-418E-9FE7-5A3971DD7B9B}" srcOrd="1" destOrd="0" presId="urn:microsoft.com/office/officeart/2005/8/layout/hProcess4"/>
    <dgm:cxn modelId="{425F2E1D-3446-413C-889D-254A974BD320}" type="presParOf" srcId="{32B0A492-23FB-4A69-9DF1-06A69A64EEEF}" destId="{8FE14478-9045-41E9-ACFF-3F3AA3138CAF}" srcOrd="2" destOrd="0" presId="urn:microsoft.com/office/officeart/2005/8/layout/hProcess4"/>
    <dgm:cxn modelId="{5218ED9E-90D0-4A40-B20D-3F6738AAECC4}" type="presParOf" srcId="{8FE14478-9045-41E9-ACFF-3F3AA3138CAF}" destId="{F7BA7866-E7BF-462D-B372-87136A5059F2}" srcOrd="0" destOrd="0" presId="urn:microsoft.com/office/officeart/2005/8/layout/hProcess4"/>
    <dgm:cxn modelId="{18EF1B86-38B9-467C-B73F-A3BC4B8A4A22}" type="presParOf" srcId="{F7BA7866-E7BF-462D-B372-87136A5059F2}" destId="{C7E849F0-02B7-4ACC-B0F9-872C6FE787C3}" srcOrd="0" destOrd="0" presId="urn:microsoft.com/office/officeart/2005/8/layout/hProcess4"/>
    <dgm:cxn modelId="{BED1DDA9-FBCB-4938-B01C-98748AB182B6}" type="presParOf" srcId="{F7BA7866-E7BF-462D-B372-87136A5059F2}" destId="{482D7BBE-2C0A-482D-9DE1-F0C159642A54}" srcOrd="1" destOrd="0" presId="urn:microsoft.com/office/officeart/2005/8/layout/hProcess4"/>
    <dgm:cxn modelId="{B88FADB9-BE2F-4247-AB27-DDC82C18089E}" type="presParOf" srcId="{F7BA7866-E7BF-462D-B372-87136A5059F2}" destId="{B296DDDC-C3F4-4239-8D3B-DD81BFAAD527}" srcOrd="2" destOrd="0" presId="urn:microsoft.com/office/officeart/2005/8/layout/hProcess4"/>
    <dgm:cxn modelId="{46E2C2FA-470F-4BEA-A9F7-8B301E978E0D}" type="presParOf" srcId="{F7BA7866-E7BF-462D-B372-87136A5059F2}" destId="{EC1C5F13-A9D5-4196-B5E5-8CF1DF013484}" srcOrd="3" destOrd="0" presId="urn:microsoft.com/office/officeart/2005/8/layout/hProcess4"/>
    <dgm:cxn modelId="{EB6C7F9D-751C-4594-8C8D-4667D3977BAB}" type="presParOf" srcId="{F7BA7866-E7BF-462D-B372-87136A5059F2}" destId="{9F76D208-6DA9-441A-8A15-AD7AA82D067F}" srcOrd="4" destOrd="0" presId="urn:microsoft.com/office/officeart/2005/8/layout/hProcess4"/>
    <dgm:cxn modelId="{C14F326F-CEEC-4A43-BCC0-9D70AFC19E29}" type="presParOf" srcId="{8FE14478-9045-41E9-ACFF-3F3AA3138CAF}" destId="{0C7031E3-FC3D-497B-AEDF-02B8CF381EC7}" srcOrd="1" destOrd="0" presId="urn:microsoft.com/office/officeart/2005/8/layout/hProcess4"/>
    <dgm:cxn modelId="{502DD82A-EBD0-44CA-8823-45F399DBF784}" type="presParOf" srcId="{8FE14478-9045-41E9-ACFF-3F3AA3138CAF}" destId="{054DC0A7-09AA-4A11-964C-3659E0FA2DC4}" srcOrd="2" destOrd="0" presId="urn:microsoft.com/office/officeart/2005/8/layout/hProcess4"/>
    <dgm:cxn modelId="{3995CD04-6AE3-469F-B687-D28EF7407F24}" type="presParOf" srcId="{054DC0A7-09AA-4A11-964C-3659E0FA2DC4}" destId="{22461D25-3737-46F9-B94B-6B393B1AF0E1}" srcOrd="0" destOrd="0" presId="urn:microsoft.com/office/officeart/2005/8/layout/hProcess4"/>
    <dgm:cxn modelId="{8242A867-2565-4555-842F-2CDC355A6F39}" type="presParOf" srcId="{054DC0A7-09AA-4A11-964C-3659E0FA2DC4}" destId="{42B510F5-2385-4B1D-BA25-A385A59A728A}" srcOrd="1" destOrd="0" presId="urn:microsoft.com/office/officeart/2005/8/layout/hProcess4"/>
    <dgm:cxn modelId="{0C9DA295-0338-4EB4-B27D-48EA3FD93025}" type="presParOf" srcId="{054DC0A7-09AA-4A11-964C-3659E0FA2DC4}" destId="{435B4D34-2118-42DB-822E-0144C084CE75}" srcOrd="2" destOrd="0" presId="urn:microsoft.com/office/officeart/2005/8/layout/hProcess4"/>
    <dgm:cxn modelId="{9AB47198-06BF-4FBF-B56A-C29F7F520106}" type="presParOf" srcId="{054DC0A7-09AA-4A11-964C-3659E0FA2DC4}" destId="{322EFB9A-1DAA-445B-8B93-1A65D7ABD7EA}" srcOrd="3" destOrd="0" presId="urn:microsoft.com/office/officeart/2005/8/layout/hProcess4"/>
    <dgm:cxn modelId="{09F5FE55-9485-401E-B507-01EAA32E7CB1}" type="presParOf" srcId="{054DC0A7-09AA-4A11-964C-3659E0FA2DC4}" destId="{1C3F2ECA-98D5-42DD-878B-4CE2283043E9}"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2D7BBE-2C0A-482D-9DE1-F0C159642A54}">
      <dsp:nvSpPr>
        <dsp:cNvPr id="0" name=""/>
        <dsp:cNvSpPr/>
      </dsp:nvSpPr>
      <dsp:spPr>
        <a:xfrm>
          <a:off x="528326" y="482003"/>
          <a:ext cx="2576698" cy="92620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en-GB" sz="1400" kern="1200" dirty="0" smtClean="0"/>
            <a:t>Obs and BCs errors</a:t>
          </a:r>
          <a:endParaRPr lang="en-US" sz="1400" kern="1200" dirty="0"/>
        </a:p>
        <a:p>
          <a:pPr marL="114300" lvl="1" indent="-114300" algn="l" defTabSz="622300">
            <a:lnSpc>
              <a:spcPct val="90000"/>
            </a:lnSpc>
            <a:spcBef>
              <a:spcPct val="0"/>
            </a:spcBef>
            <a:spcAft>
              <a:spcPct val="15000"/>
            </a:spcAft>
            <a:buChar char="••"/>
          </a:pPr>
          <a:r>
            <a:rPr lang="en-GB" sz="1400" kern="1200" dirty="0" smtClean="0"/>
            <a:t>DA assumptions</a:t>
          </a:r>
          <a:endParaRPr lang="en-US" sz="1400" kern="1200" dirty="0"/>
        </a:p>
      </dsp:txBody>
      <dsp:txXfrm>
        <a:off x="549640" y="503317"/>
        <a:ext cx="2534070" cy="685102"/>
      </dsp:txXfrm>
    </dsp:sp>
    <dsp:sp modelId="{0C7031E3-FC3D-497B-AEDF-02B8CF381EC7}">
      <dsp:nvSpPr>
        <dsp:cNvPr id="0" name=""/>
        <dsp:cNvSpPr/>
      </dsp:nvSpPr>
      <dsp:spPr>
        <a:xfrm>
          <a:off x="1517291" y="-629890"/>
          <a:ext cx="3470894" cy="3034794"/>
        </a:xfrm>
        <a:prstGeom prst="leftCircularArrow">
          <a:avLst>
            <a:gd name="adj1" fmla="val 2285"/>
            <a:gd name="adj2" fmla="val 275541"/>
            <a:gd name="adj3" fmla="val 2051052"/>
            <a:gd name="adj4" fmla="val 9024489"/>
            <a:gd name="adj5" fmla="val 2666"/>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C1C5F13-A9D5-4196-B5E5-8CF1DF013484}">
      <dsp:nvSpPr>
        <dsp:cNvPr id="0" name=""/>
        <dsp:cNvSpPr/>
      </dsp:nvSpPr>
      <dsp:spPr>
        <a:xfrm>
          <a:off x="1260144" y="1209734"/>
          <a:ext cx="1487381" cy="39694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GB" sz="1400" kern="1200" dirty="0" smtClean="0"/>
            <a:t>Model unc</a:t>
          </a:r>
          <a:endParaRPr lang="en-US" sz="1400" kern="1200" dirty="0"/>
        </a:p>
      </dsp:txBody>
      <dsp:txXfrm>
        <a:off x="1271770" y="1221360"/>
        <a:ext cx="1464129" cy="373692"/>
      </dsp:txXfrm>
    </dsp:sp>
    <dsp:sp modelId="{42B510F5-2385-4B1D-BA25-A385A59A728A}">
      <dsp:nvSpPr>
        <dsp:cNvPr id="0" name=""/>
        <dsp:cNvSpPr/>
      </dsp:nvSpPr>
      <dsp:spPr>
        <a:xfrm>
          <a:off x="3435224" y="482003"/>
          <a:ext cx="2640448" cy="92620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r>
            <a:rPr lang="en-GB" sz="1400" kern="1200" dirty="0" smtClean="0"/>
            <a:t>Obs and BCs errors</a:t>
          </a:r>
          <a:endParaRPr lang="en-US" sz="1400" kern="1200" dirty="0"/>
        </a:p>
        <a:p>
          <a:pPr marL="114300" lvl="1" indent="-114300" algn="l" defTabSz="622300">
            <a:lnSpc>
              <a:spcPct val="90000"/>
            </a:lnSpc>
            <a:spcBef>
              <a:spcPct val="0"/>
            </a:spcBef>
            <a:spcAft>
              <a:spcPct val="15000"/>
            </a:spcAft>
            <a:buChar char="••"/>
          </a:pPr>
          <a:r>
            <a:rPr lang="en-GB" sz="1400" kern="1200" dirty="0" smtClean="0"/>
            <a:t>DA assumptions</a:t>
          </a:r>
          <a:endParaRPr lang="en-US" sz="1400" kern="1200" dirty="0"/>
        </a:p>
      </dsp:txBody>
      <dsp:txXfrm>
        <a:off x="3456538" y="701789"/>
        <a:ext cx="2597820" cy="685102"/>
      </dsp:txXfrm>
    </dsp:sp>
    <dsp:sp modelId="{322EFB9A-1DAA-445B-8B93-1A65D7ABD7EA}">
      <dsp:nvSpPr>
        <dsp:cNvPr id="0" name=""/>
        <dsp:cNvSpPr/>
      </dsp:nvSpPr>
      <dsp:spPr>
        <a:xfrm>
          <a:off x="4230470" y="283531"/>
          <a:ext cx="1424276" cy="39694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GB" sz="1400" kern="1200" dirty="0" smtClean="0"/>
            <a:t>Model unc</a:t>
          </a:r>
          <a:endParaRPr lang="en-US" sz="1400" kern="1200" dirty="0"/>
        </a:p>
      </dsp:txBody>
      <dsp:txXfrm>
        <a:off x="4242096" y="295157"/>
        <a:ext cx="1401024" cy="37369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4" Type="http://schemas.openxmlformats.org/officeDocument/2006/relationships/image" Target="../media/image1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61918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02294" y="4720331"/>
            <a:ext cx="4989912" cy="4476505"/>
          </a:xfrm>
          <a:prstGeom prst="rect">
            <a:avLst/>
          </a:prstGeom>
          <a:noFill/>
          <a:ln w="12700">
            <a:noFill/>
            <a:miter lim="800000"/>
            <a:headEnd/>
            <a:tailEnd/>
          </a:ln>
          <a:effectLst/>
        </p:spPr>
        <p:txBody>
          <a:bodyPr vert="horz" wrap="square" lIns="90599" tIns="44505" rIns="90599" bIns="44505"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7651" name="Rectangle 3"/>
          <p:cNvSpPr>
            <a:spLocks noGrp="1" noRot="1" noChangeAspect="1" noChangeArrowheads="1" noTextEdit="1"/>
          </p:cNvSpPr>
          <p:nvPr>
            <p:ph type="sldImg" idx="2"/>
          </p:nvPr>
        </p:nvSpPr>
        <p:spPr bwMode="auto">
          <a:xfrm>
            <a:off x="898525" y="868363"/>
            <a:ext cx="5000625" cy="3462337"/>
          </a:xfrm>
          <a:prstGeom prst="rect">
            <a:avLst/>
          </a:prstGeom>
          <a:noFill/>
          <a:ln w="12700">
            <a:solidFill>
              <a:schemeClr val="tx1"/>
            </a:solidFill>
            <a:miter lim="800000"/>
            <a:headEnd/>
            <a:tailEnd/>
          </a:ln>
        </p:spPr>
      </p:sp>
    </p:spTree>
    <p:extLst>
      <p:ext uri="{BB962C8B-B14F-4D97-AF65-F5344CB8AC3E}">
        <p14:creationId xmlns:p14="http://schemas.microsoft.com/office/powerpoint/2010/main" val="24151499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The aim of this lecture is to illustrate the key characteristic of the nine operational global, medium-range ensemble systems.</a:t>
            </a:r>
          </a:p>
          <a:p>
            <a:endParaRPr lang="en-GB" dirty="0"/>
          </a:p>
        </p:txBody>
      </p:sp>
    </p:spTree>
    <p:extLst>
      <p:ext uri="{BB962C8B-B14F-4D97-AF65-F5344CB8AC3E}">
        <p14:creationId xmlns:p14="http://schemas.microsoft.com/office/powerpoint/2010/main" val="1204098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After this brief recap of the main</a:t>
            </a:r>
            <a:r>
              <a:rPr lang="en-GB" baseline="0" dirty="0" smtClean="0"/>
              <a:t> objectives and approaches to ensemble prediction, let’s now focus on the three ensembles developed at ECMWF, MSC and NCEP. These three systems were the first to be implemented operationally. The ones that followed are based on the ideas that were developed at these three centres. This is why it is worth to re-examine how their design affected ensemble performance (reliability, spread, skill, ..).</a:t>
            </a:r>
            <a:endParaRPr lang="en-GB" dirty="0" smtClean="0"/>
          </a:p>
          <a:p>
            <a:endParaRPr lang="en-GB" dirty="0" smtClean="0"/>
          </a:p>
          <a:p>
            <a:endParaRPr lang="en-GB" dirty="0" smtClean="0"/>
          </a:p>
          <a:p>
            <a:endParaRPr lang="en-GB" dirty="0"/>
          </a:p>
        </p:txBody>
      </p:sp>
    </p:spTree>
    <p:extLst>
      <p:ext uri="{BB962C8B-B14F-4D97-AF65-F5344CB8AC3E}">
        <p14:creationId xmlns:p14="http://schemas.microsoft.com/office/powerpoint/2010/main" val="12964703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results in this section are based on the comparison of the three systems operational in 2002, when NCEP was still using BVs and MSC a system simulation approach (see </a:t>
            </a:r>
            <a:r>
              <a:rPr lang="en-US" i="1" dirty="0"/>
              <a:t>Buizza et al</a:t>
            </a:r>
            <a:r>
              <a:rPr lang="en-US" dirty="0"/>
              <a:t> 2005). The results from this comparison are still relevant since they highlight the relative impact of initial perturbation methods, analysis and model characteristics on ensemble performance. Generally speaking, in all ensembles each single forecast is given by integrating the model equations from </a:t>
            </a:r>
            <a:r>
              <a:rPr lang="en-US" i="1" dirty="0"/>
              <a:t>e</a:t>
            </a:r>
            <a:r>
              <a:rPr lang="en-US" i="1" baseline="-25000" dirty="0"/>
              <a:t>j</a:t>
            </a:r>
            <a:r>
              <a:rPr lang="en-US" i="1" dirty="0"/>
              <a:t>(0</a:t>
            </a:r>
            <a:r>
              <a:rPr lang="en-US" i="1" dirty="0">
                <a:sym typeface="Symbol" pitchFamily="18" charset="2"/>
              </a:rPr>
              <a:t>)</a:t>
            </a:r>
            <a:r>
              <a:rPr lang="en-US" dirty="0">
                <a:sym typeface="Symbol" pitchFamily="18" charset="2"/>
              </a:rPr>
              <a:t>, its initial conditions. </a:t>
            </a:r>
            <a:r>
              <a:rPr lang="en-US" i="1" dirty="0"/>
              <a:t>P</a:t>
            </a:r>
            <a:r>
              <a:rPr lang="en-US" i="1" baseline="-25000" dirty="0"/>
              <a:t>j</a:t>
            </a:r>
            <a:r>
              <a:rPr lang="en-US" i="1" dirty="0"/>
              <a:t>(e</a:t>
            </a:r>
            <a:r>
              <a:rPr lang="en-US" i="1" baseline="-25000" dirty="0"/>
              <a:t>j</a:t>
            </a:r>
            <a:r>
              <a:rPr lang="en-US" i="1" dirty="0"/>
              <a:t>,t)</a:t>
            </a:r>
            <a:r>
              <a:rPr lang="en-US" dirty="0"/>
              <a:t> represents the model tendency component due to parameterized physical processes, </a:t>
            </a:r>
            <a:r>
              <a:rPr lang="en-US" dirty="0">
                <a:sym typeface="Symbol" pitchFamily="18" charset="2"/>
              </a:rPr>
              <a:t>d</a:t>
            </a:r>
            <a:r>
              <a:rPr lang="en-US" i="1" dirty="0"/>
              <a:t>P</a:t>
            </a:r>
            <a:r>
              <a:rPr lang="en-US" i="1" baseline="-25000" dirty="0"/>
              <a:t>j</a:t>
            </a:r>
            <a:r>
              <a:rPr lang="en-US" i="1" dirty="0"/>
              <a:t>(e</a:t>
            </a:r>
            <a:r>
              <a:rPr lang="en-US" i="1" baseline="-25000" dirty="0"/>
              <a:t>j</a:t>
            </a:r>
            <a:r>
              <a:rPr lang="en-US" i="1" dirty="0"/>
              <a:t>,t)</a:t>
            </a:r>
            <a:r>
              <a:rPr lang="en-US" dirty="0"/>
              <a:t> represents random model errors (e.g. due to parameterized physical processes or sub-grid scale processes) and </a:t>
            </a:r>
            <a:r>
              <a:rPr lang="en-US" i="1" dirty="0"/>
              <a:t>A</a:t>
            </a:r>
            <a:r>
              <a:rPr lang="en-US" i="1" baseline="-25000" dirty="0"/>
              <a:t>j</a:t>
            </a:r>
            <a:r>
              <a:rPr lang="en-US" i="1" dirty="0"/>
              <a:t>(e</a:t>
            </a:r>
            <a:r>
              <a:rPr lang="en-US" i="1" baseline="-25000" dirty="0"/>
              <a:t>j</a:t>
            </a:r>
            <a:r>
              <a:rPr lang="en-US" i="1" dirty="0"/>
              <a:t>,t)</a:t>
            </a:r>
            <a:r>
              <a:rPr lang="en-US" dirty="0"/>
              <a:t> is the remaining tendency component.</a:t>
            </a:r>
            <a:endParaRPr lang="en-GB" dirty="0"/>
          </a:p>
          <a:p>
            <a:endParaRPr lang="en-US" dirty="0"/>
          </a:p>
        </p:txBody>
      </p:sp>
    </p:spTree>
    <p:extLst>
      <p:ext uri="{BB962C8B-B14F-4D97-AF65-F5344CB8AC3E}">
        <p14:creationId xmlns:p14="http://schemas.microsoft.com/office/powerpoint/2010/main" val="3466932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terms of initial uncertainties, at ECMWF and NCEP,</a:t>
            </a:r>
            <a:r>
              <a:rPr lang="en-GB" baseline="0" dirty="0" smtClean="0"/>
              <a:t> the ICs of each ensemble member were computed by adding a perturbation (defined differently at the two centres) to an unperturbed IC, defined by the interpolation (at the ensemble resolution) of the operational analysis. At MSC, instead, each IC was computed by a separate assimilation procedure. </a:t>
            </a:r>
            <a:endParaRPr lang="en-GB" dirty="0"/>
          </a:p>
        </p:txBody>
      </p:sp>
    </p:spTree>
    <p:extLst>
      <p:ext uri="{BB962C8B-B14F-4D97-AF65-F5344CB8AC3E}">
        <p14:creationId xmlns:p14="http://schemas.microsoft.com/office/powerpoint/2010/main" val="14861164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a:t>
            </a:r>
            <a:r>
              <a:rPr lang="en-GB" baseline="0" dirty="0" smtClean="0"/>
              <a:t> terms of model uncertainties, in 2002 the Canadian ensembles was using two different dynamical cores, different parameterisations and a stochastic model error schemes. At ECMWF, we were using the original version of the SPPT scheme. At NCEP, there was no model error scheme. The three ensembles differed also in resolution, membership and forecast length. </a:t>
            </a:r>
            <a:endParaRPr lang="en-GB" dirty="0"/>
          </a:p>
        </p:txBody>
      </p:sp>
    </p:spTree>
    <p:extLst>
      <p:ext uri="{BB962C8B-B14F-4D97-AF65-F5344CB8AC3E}">
        <p14:creationId xmlns:p14="http://schemas.microsoft.com/office/powerpoint/2010/main" val="31986003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How similar/different were PDFs from the three ensembles? We will illustrate this by looking at one specific case (IC 14 May 2002, 00 UTC) and at average statistics (May 2002). The comparison is based on 10-member ensembles from each system. </a:t>
            </a:r>
            <a:endParaRPr lang="en-GB" dirty="0">
              <a:solidFill>
                <a:schemeClr val="tx2"/>
              </a:solidFill>
            </a:endParaRPr>
          </a:p>
          <a:p>
            <a:r>
              <a:rPr lang="en-GB" dirty="0"/>
              <a:t>This figure shows the ensemble mean and standard deviation at initial time for 00UTC of 14 May 2002. The bottom-right panel shows the mean and the std of the 3 centers’  analyses.</a:t>
            </a:r>
          </a:p>
          <a:p>
            <a:r>
              <a:rPr lang="en-GB" u="sng" dirty="0"/>
              <a:t>Area</a:t>
            </a:r>
            <a:r>
              <a:rPr lang="en-GB" dirty="0"/>
              <a:t>: the three ensembles’ put emphasis on different areas; EC has the smallest amplitude over the tropics.</a:t>
            </a:r>
          </a:p>
          <a:p>
            <a:r>
              <a:rPr lang="en-GB" u="sng" dirty="0"/>
              <a:t>Amplitude</a:t>
            </a:r>
            <a:r>
              <a:rPr lang="en-GB" dirty="0"/>
              <a:t>: the ensembles’ stds are larger than the std of the 3-centers’ analyses (2 times smaller contour interval); EC has ~2 times lower values over NH. </a:t>
            </a:r>
          </a:p>
        </p:txBody>
      </p:sp>
    </p:spTree>
    <p:extLst>
      <p:ext uri="{BB962C8B-B14F-4D97-AF65-F5344CB8AC3E}">
        <p14:creationId xmlns:p14="http://schemas.microsoft.com/office/powerpoint/2010/main" val="17345781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This figure shows the t+48h ensemble mean and standard deviation started at  00UTC of 14 May 2002. The bottom-right panel shows the 3-centers’ average analysis and root-mean-square error.</a:t>
            </a:r>
          </a:p>
          <a:p>
            <a:r>
              <a:rPr lang="en-GB" u="sng" dirty="0"/>
              <a:t>Area</a:t>
            </a:r>
            <a:r>
              <a:rPr lang="en-GB" dirty="0"/>
              <a:t>: there is some degree of similarity among the areas covered by the evolved perturbations.</a:t>
            </a:r>
          </a:p>
          <a:p>
            <a:r>
              <a:rPr lang="en-GB" u="sng" dirty="0"/>
              <a:t>Amplitude</a:t>
            </a:r>
            <a:r>
              <a:rPr lang="en-GB" dirty="0"/>
              <a:t>: similar over NH; EC smaller over tropics.</a:t>
            </a:r>
          </a:p>
          <a:p>
            <a:r>
              <a:rPr lang="en-GB" u="sng" dirty="0"/>
              <a:t>Std-vs-rmse</a:t>
            </a:r>
            <a:r>
              <a:rPr lang="en-GB" dirty="0"/>
              <a:t>: certain areas of large spread coincide with areas of large error.</a:t>
            </a:r>
          </a:p>
          <a:p>
            <a:endParaRPr lang="en-US" dirty="0"/>
          </a:p>
        </p:txBody>
      </p:sp>
    </p:spTree>
    <p:extLst>
      <p:ext uri="{BB962C8B-B14F-4D97-AF65-F5344CB8AC3E}">
        <p14:creationId xmlns:p14="http://schemas.microsoft.com/office/powerpoint/2010/main" val="2889398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This figure shows the t+120h ensemble mean and standard deviation started at  00UTC of 14 May 2002. The bottom-right panel shows the 3-centres’ average analysis and average forecast root-mean-square error. </a:t>
            </a:r>
          </a:p>
          <a:p>
            <a:r>
              <a:rPr lang="en-GB" u="sng" dirty="0"/>
              <a:t>Area</a:t>
            </a:r>
            <a:r>
              <a:rPr lang="en-GB" dirty="0"/>
              <a:t>: perturbations show maximum amplitude in similar regions.</a:t>
            </a:r>
          </a:p>
          <a:p>
            <a:r>
              <a:rPr lang="en-GB" u="sng" dirty="0"/>
              <a:t>Amplitude</a:t>
            </a:r>
            <a:r>
              <a:rPr lang="en-GB" dirty="0"/>
              <a:t>: EC perturbations have larger amplitude.</a:t>
            </a:r>
          </a:p>
          <a:p>
            <a:r>
              <a:rPr lang="en-GB" u="sng" dirty="0"/>
              <a:t>Std-vs-rmse</a:t>
            </a:r>
            <a:r>
              <a:rPr lang="en-GB" dirty="0"/>
              <a:t>: there is a certain degree of agreement between areas of larger error and large spread.</a:t>
            </a:r>
          </a:p>
          <a:p>
            <a:endParaRPr lang="en-US" dirty="0"/>
          </a:p>
        </p:txBody>
      </p:sp>
    </p:spTree>
    <p:extLst>
      <p:ext uri="{BB962C8B-B14F-4D97-AF65-F5344CB8AC3E}">
        <p14:creationId xmlns:p14="http://schemas.microsoft.com/office/powerpoint/2010/main" val="11865648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This figure shows the May02-average ensemble mean and standard deviation at initial time (10 members, 00UTC). The bottom-right panel shows the average and the std of the 3-centres’ analyses. </a:t>
            </a:r>
          </a:p>
          <a:p>
            <a:r>
              <a:rPr lang="en-GB" u="sng" dirty="0"/>
              <a:t>Area</a:t>
            </a:r>
            <a:r>
              <a:rPr lang="en-GB" dirty="0"/>
              <a:t>: NCEP and MSC peak over the Pacific ocean and the Polar cap while EC peaks over the Atlantic ocean; MSC shows clear minima over Europe and North America.</a:t>
            </a:r>
          </a:p>
          <a:p>
            <a:r>
              <a:rPr lang="en-GB" u="sng" dirty="0"/>
              <a:t>Amplitude</a:t>
            </a:r>
            <a:r>
              <a:rPr lang="en-GB" dirty="0"/>
              <a:t>: MSC and NCEP are ~2 times larger than the std of the 3 centres’ analyses (2-times larger contour interval); EC has amplitude similar to 3C-std over NH but has too small amplitude over  the tropics.</a:t>
            </a:r>
          </a:p>
          <a:p>
            <a:endParaRPr lang="en-US" dirty="0"/>
          </a:p>
        </p:txBody>
      </p:sp>
    </p:spTree>
    <p:extLst>
      <p:ext uri="{BB962C8B-B14F-4D97-AF65-F5344CB8AC3E}">
        <p14:creationId xmlns:p14="http://schemas.microsoft.com/office/powerpoint/2010/main" val="6660220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This figure shows the May02-average ensemble mean and standard deviation at initial time (10 members, 00UTC). </a:t>
            </a:r>
          </a:p>
          <a:p>
            <a:r>
              <a:rPr lang="en-GB" dirty="0"/>
              <a:t>The bottom-right panel shows the EC analysis and the </a:t>
            </a:r>
            <a:r>
              <a:rPr lang="en-GB" dirty="0">
                <a:solidFill>
                  <a:srgbClr val="0344E5"/>
                </a:solidFill>
              </a:rPr>
              <a:t>Eady index</a:t>
            </a:r>
            <a:r>
              <a:rPr lang="en-GB" dirty="0"/>
              <a:t> (</a:t>
            </a:r>
            <a:r>
              <a:rPr lang="en-GB" i="1" dirty="0"/>
              <a:t>Hoskins and Valdes</a:t>
            </a:r>
            <a:r>
              <a:rPr lang="en-GB" dirty="0"/>
              <a:t> 1990), which is a measure of baroclinic instability:</a:t>
            </a:r>
          </a:p>
          <a:p>
            <a:r>
              <a:rPr lang="en-GB" dirty="0"/>
              <a:t>(the static stability N and the wind shear have been computed </a:t>
            </a:r>
            <a:r>
              <a:rPr lang="en-US" dirty="0"/>
              <a:t>using the 300- and 1000-hPa potential temperature and wind).</a:t>
            </a:r>
            <a:endParaRPr lang="en-GB" dirty="0"/>
          </a:p>
          <a:p>
            <a:r>
              <a:rPr lang="en-GB" dirty="0"/>
              <a:t>EC std shows a closer agreement with areas of baroclinic instability.</a:t>
            </a:r>
          </a:p>
          <a:p>
            <a:pPr defTabSz="921349">
              <a:defRPr/>
            </a:pPr>
            <a:endParaRPr lang="en-GB" dirty="0"/>
          </a:p>
          <a:p>
            <a:endParaRPr lang="en-US" dirty="0"/>
          </a:p>
        </p:txBody>
      </p:sp>
    </p:spTree>
    <p:extLst>
      <p:ext uri="{BB962C8B-B14F-4D97-AF65-F5344CB8AC3E}">
        <p14:creationId xmlns:p14="http://schemas.microsoft.com/office/powerpoint/2010/main" val="26697635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This figure shows the May02-average ensemble mean and standard deviation at t+48h (10 members, 00UTC) The bottom-right panel shows the average and the std of the 3-centres’ analyses.</a:t>
            </a:r>
          </a:p>
          <a:p>
            <a:r>
              <a:rPr lang="en-GB" u="sng" dirty="0"/>
              <a:t>Area</a:t>
            </a:r>
            <a:r>
              <a:rPr lang="en-GB" dirty="0"/>
              <a:t>: NCEP and MSC give more weight to the Pacific while EC gives more weight to the Atlantic; NCEP initial relative maximum over the North Pole cap has disappeared; MSC shows still a large amplitude north of Siberia.</a:t>
            </a:r>
          </a:p>
          <a:p>
            <a:r>
              <a:rPr lang="en-GB" u="sng" dirty="0"/>
              <a:t>Amplitude</a:t>
            </a:r>
            <a:r>
              <a:rPr lang="en-GB" dirty="0"/>
              <a:t>: MSC has the largest  amplitude over NH; EC has the smallest amplitude over the tropics.</a:t>
            </a:r>
          </a:p>
          <a:p>
            <a:endParaRPr lang="en-US" dirty="0"/>
          </a:p>
        </p:txBody>
      </p:sp>
    </p:spTree>
    <p:extLst>
      <p:ext uri="{BB962C8B-B14F-4D97-AF65-F5344CB8AC3E}">
        <p14:creationId xmlns:p14="http://schemas.microsoft.com/office/powerpoint/2010/main" val="32392392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1064286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Clr>
                <a:schemeClr val="accent1"/>
              </a:buClr>
            </a:pPr>
            <a:r>
              <a:rPr lang="en-GB" dirty="0"/>
              <a:t>The key conclusion from this comparison of the ECMWF, MSC and NCEP ensembles is that the initial perturbation strategy strongly affects the ENS spread (and reliability) in the first few days. In the ECMWF ENS, spread grows faster than in the other two systems because of the combined effect of sustained SV-based perturbations’ growth and the stochastic simulation of random model errors. When compared to average error statistics, the ECMWF ENS appears to be the most reliable. If you want to read more also about the skill of the three systems, please look at the full report (Buizza et al 2005). </a:t>
            </a:r>
          </a:p>
          <a:p>
            <a:pPr marL="172753" indent="-172753">
              <a:buClr>
                <a:schemeClr val="accent1"/>
              </a:buClr>
              <a:buFontTx/>
              <a:buChar char="-"/>
            </a:pPr>
            <a:endParaRPr lang="en-US" dirty="0"/>
          </a:p>
        </p:txBody>
      </p:sp>
    </p:spTree>
    <p:extLst>
      <p:ext uri="{BB962C8B-B14F-4D97-AF65-F5344CB8AC3E}">
        <p14:creationId xmlns:p14="http://schemas.microsoft.com/office/powerpoint/2010/main" val="27580444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So, we have seen that ensemble design </a:t>
            </a:r>
            <a:r>
              <a:rPr lang="en-GB" baseline="0" dirty="0" smtClean="0"/>
              <a:t>affects ensemble performance, in particular spread (and reliability). Let’s now look at the 10 ensembles available within the THORPEX/TIGGE project, discuss their design and compare not only their spread characteristics, but also their skill. </a:t>
            </a:r>
            <a:endParaRPr lang="en-GB" dirty="0" smtClean="0"/>
          </a:p>
          <a:p>
            <a:endParaRPr lang="en-GB" dirty="0" smtClean="0"/>
          </a:p>
          <a:p>
            <a:endParaRPr lang="en-GB" dirty="0" smtClean="0"/>
          </a:p>
          <a:p>
            <a:endParaRPr lang="en-GB" dirty="0" smtClean="0"/>
          </a:p>
          <a:p>
            <a:endParaRPr lang="en-GB" dirty="0"/>
          </a:p>
        </p:txBody>
      </p:sp>
    </p:spTree>
    <p:extLst>
      <p:ext uri="{BB962C8B-B14F-4D97-AF65-F5344CB8AC3E}">
        <p14:creationId xmlns:p14="http://schemas.microsoft.com/office/powerpoint/2010/main" val="41847419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a:t>THORPEX (THe Observing system Research and Predictability Experiment) was established in 2003 as World Weather Research Program </a:t>
            </a:r>
            <a:r>
              <a:rPr lang="en-GB" altLang="zh-CN" dirty="0">
                <a:ea typeface="SimSun" pitchFamily="2" charset="-122"/>
              </a:rPr>
              <a:t>aiming to accelerate improvements in the accuracy of one-day to two-week high-impact weather forecasts for the benefit of society, the economy and the environment. </a:t>
            </a:r>
            <a:r>
              <a:rPr lang="en-US" dirty="0"/>
              <a:t>THORPEX key objectives are:</a:t>
            </a:r>
          </a:p>
          <a:p>
            <a:pPr marL="172753" indent="-172753">
              <a:buFontTx/>
              <a:buChar char="-"/>
            </a:pPr>
            <a:r>
              <a:rPr lang="en-US" altLang="zh-CN" dirty="0">
                <a:ea typeface="SimSun" pitchFamily="2" charset="-122"/>
              </a:rPr>
              <a:t>To </a:t>
            </a:r>
            <a:r>
              <a:rPr lang="en-US" dirty="0"/>
              <a:t>increase fundamental understanding of dynamics and predictability of the atmosphere</a:t>
            </a:r>
          </a:p>
          <a:p>
            <a:pPr marL="172753" indent="-172753">
              <a:buFontTx/>
              <a:buChar char="-"/>
            </a:pPr>
            <a:r>
              <a:rPr lang="en-US" dirty="0"/>
              <a:t>To make significant, quantifiable, worldwide improvements in decision-making skills and consequent measurable reduction in societal distress</a:t>
            </a:r>
          </a:p>
          <a:p>
            <a:pPr marL="172753" indent="-172753">
              <a:buFontTx/>
              <a:buChar char="-"/>
            </a:pPr>
            <a:r>
              <a:rPr lang="en-US" dirty="0"/>
              <a:t>To promote and fully exploit advances in NWP, observations, communications and data-assimilation techniques</a:t>
            </a:r>
          </a:p>
          <a:p>
            <a:pPr marL="172753" indent="-172753">
              <a:buFontTx/>
              <a:buChar char="-"/>
            </a:pPr>
            <a:r>
              <a:rPr lang="en-US" dirty="0"/>
              <a:t>To deliver improved global and regional forecasting system with active involvement of developed, developing and least developed nations</a:t>
            </a:r>
          </a:p>
          <a:p>
            <a:r>
              <a:rPr lang="en-GB" dirty="0"/>
              <a:t>TIGGE</a:t>
            </a:r>
            <a:r>
              <a:rPr lang="en-US" dirty="0"/>
              <a:t> (the </a:t>
            </a:r>
            <a:r>
              <a:rPr lang="en-GB" dirty="0"/>
              <a:t>THORPEX Interactive Grand Global Ensemble eXperiment) is a framework for international collaboration in development and testing of ensemble prediction systems. TIGGE’s key objectives include: </a:t>
            </a:r>
          </a:p>
          <a:p>
            <a:pPr marL="172753" indent="-172753">
              <a:buFontTx/>
              <a:buChar char="-"/>
            </a:pPr>
            <a:r>
              <a:rPr lang="en-GB" dirty="0"/>
              <a:t>to enhanced collaboration on predictability and ensemble prediction</a:t>
            </a:r>
          </a:p>
          <a:p>
            <a:pPr marL="172753" indent="-172753">
              <a:buFontTx/>
              <a:buChar char="-"/>
            </a:pPr>
            <a:r>
              <a:rPr lang="en-GB" dirty="0"/>
              <a:t>to foster the development of new methods of combining ensembles from different sources and of correcting for systematic errors (biases, spread over-/under-estimation)</a:t>
            </a:r>
          </a:p>
          <a:p>
            <a:pPr marL="172753" indent="-172753">
              <a:buFontTx/>
              <a:buChar char="-"/>
            </a:pPr>
            <a:r>
              <a:rPr lang="en-GB" dirty="0"/>
              <a:t>to help understanding the feasibility of interactive ensemble system responding dynamically to changing uncertainty (including use for adaptive observing, variable ensemble size, on-demand regional ensembles) and exploiting new technology for grid computing and high-speed data transfer</a:t>
            </a:r>
          </a:p>
          <a:p>
            <a:endParaRPr lang="en-US" dirty="0">
              <a:solidFill>
                <a:schemeClr val="tx1"/>
              </a:solidFill>
            </a:endParaRPr>
          </a:p>
        </p:txBody>
      </p:sp>
    </p:spTree>
    <p:extLst>
      <p:ext uri="{BB962C8B-B14F-4D97-AF65-F5344CB8AC3E}">
        <p14:creationId xmlns:p14="http://schemas.microsoft.com/office/powerpoint/2010/main" val="37082672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Clr>
                <a:schemeClr val="accent1"/>
              </a:buClr>
            </a:pPr>
            <a:r>
              <a:rPr lang="en-GB" dirty="0"/>
              <a:t>Worldwide, to my knowledge there are 10 operational global, medium-range ensemble systems (BMRC, CMA, CPTEC, ECMWF, FNMOC, JMA, KMA, MSC, NCEP and UKMO) with horizontal resolution ranging from T62 to T</a:t>
            </a:r>
            <a:r>
              <a:rPr lang="en-GB" baseline="-25000" dirty="0"/>
              <a:t>L</a:t>
            </a:r>
            <a:r>
              <a:rPr lang="en-GB" dirty="0"/>
              <a:t>639 (~32km), and with forecast length ranging from 8 to 16 days. Nine of the TIGGE ensembles plus the short-range Meteo-France ensembles are archived in TIGGE (in total 557 forecasts!). Two further global, medium-range systems (NCMRWF, SAWS) are under development and testing. </a:t>
            </a:r>
          </a:p>
          <a:p>
            <a:pPr>
              <a:buClr>
                <a:schemeClr val="accent1"/>
              </a:buClr>
            </a:pPr>
            <a:r>
              <a:rPr lang="en-GB" dirty="0"/>
              <a:t>Furthermore, it is worth mentioning that there are many regional, limited-area ensembles. In Europe, there are 5 operational Limited-area ensembles (SRNWP-PEPS, COSMO-LEPS, INM, LAMEPS and PEACE) that produce daily ~50 forecasts with horizontal resolution ranging from 7 to 25 km, and with forecast length ranging from 30 to 120 hours. Six further LEPSs (UKMO, DMI, HMS, MeteoSwiss, SAR, PIED-SE) are under development and testing. In North-America, there is 1 operational Limited-area ensembles (NCEP-SREF) that produces daily 30 forecasts with horizontal resolution of 32 km, and a 63-hour forecast length. Another system (MSC) is under development and testing. In Australia, BMRC is testing a 16-member, 0.5 degree resolution, 72-hour LEPS. </a:t>
            </a:r>
          </a:p>
          <a:p>
            <a:endParaRPr lang="en-US" dirty="0">
              <a:solidFill>
                <a:schemeClr val="tx1"/>
              </a:solidFill>
            </a:endParaRPr>
          </a:p>
        </p:txBody>
      </p:sp>
    </p:spTree>
    <p:extLst>
      <p:ext uri="{BB962C8B-B14F-4D97-AF65-F5344CB8AC3E}">
        <p14:creationId xmlns:p14="http://schemas.microsoft.com/office/powerpoint/2010/main" val="13905857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The 9 TIGGE operational, global, medium-range ensembles use different methodologies to simulate initial-time and model uncertainties, that can be grouped since some of the methods are similar or related. Note that BMRC has stopped issuing medium-range ENS forecasts at the end of </a:t>
            </a:r>
            <a:r>
              <a:rPr lang="en-GB" dirty="0" smtClean="0"/>
              <a:t>2010. </a:t>
            </a:r>
            <a:r>
              <a:rPr lang="en-GB" dirty="0"/>
              <a:t>Thus today, every day 436 global forecasts spanning a forecast range of up to 16 days, are generated and exchanged within TIGGE. These forecasts are available, with a 48-hour delay, from the TIGGE archive. </a:t>
            </a:r>
          </a:p>
          <a:p>
            <a:pPr defTabSz="921349">
              <a:defRPr/>
            </a:pPr>
            <a:r>
              <a:rPr lang="en-GB" dirty="0"/>
              <a:t>In the next slides we will first discuss the key characteristics of the different methods, and then show how ensemble design affects performance. </a:t>
            </a:r>
          </a:p>
          <a:p>
            <a:endParaRPr lang="en-US" dirty="0"/>
          </a:p>
        </p:txBody>
      </p:sp>
    </p:spTree>
    <p:extLst>
      <p:ext uri="{BB962C8B-B14F-4D97-AF65-F5344CB8AC3E}">
        <p14:creationId xmlns:p14="http://schemas.microsoft.com/office/powerpoint/2010/main" val="23602309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Four</a:t>
            </a:r>
            <a:r>
              <a:rPr lang="en-GB" baseline="0" dirty="0" smtClean="0"/>
              <a:t> ensembles have been using SVs: BMRC, ECMWF, JMA and MF. See references for more details.</a:t>
            </a:r>
            <a:endParaRPr lang="en-GB" dirty="0"/>
          </a:p>
        </p:txBody>
      </p:sp>
    </p:spTree>
    <p:extLst>
      <p:ext uri="{BB962C8B-B14F-4D97-AF65-F5344CB8AC3E}">
        <p14:creationId xmlns:p14="http://schemas.microsoft.com/office/powerpoint/2010/main" val="17493910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One ensemble is using an Ensemble Kalman Filter to define its</a:t>
            </a:r>
            <a:r>
              <a:rPr lang="en-GB" baseline="0" dirty="0" smtClean="0"/>
              <a:t> ICs</a:t>
            </a:r>
            <a:r>
              <a:rPr lang="en-GB" dirty="0" smtClean="0"/>
              <a:t>, the Canadian one. </a:t>
            </a:r>
            <a:r>
              <a:rPr lang="en-GB" baseline="0" dirty="0" smtClean="0"/>
              <a:t>See references for more details.</a:t>
            </a:r>
            <a:endParaRPr lang="en-GB" dirty="0" smtClean="0"/>
          </a:p>
          <a:p>
            <a:endParaRPr lang="en-GB" dirty="0"/>
          </a:p>
        </p:txBody>
      </p:sp>
    </p:spTree>
    <p:extLst>
      <p:ext uri="{BB962C8B-B14F-4D97-AF65-F5344CB8AC3E}">
        <p14:creationId xmlns:p14="http://schemas.microsoft.com/office/powerpoint/2010/main" val="17246233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The CMA ensemble uses bred vectors, as they ere originally implemented</a:t>
            </a:r>
            <a:r>
              <a:rPr lang="en-GB" baseline="0" dirty="0" smtClean="0"/>
              <a:t> at NCEP. See references for more details.</a:t>
            </a:r>
            <a:endParaRPr lang="en-GB" dirty="0" smtClean="0"/>
          </a:p>
          <a:p>
            <a:endParaRPr lang="en-GB" dirty="0"/>
          </a:p>
        </p:txBody>
      </p:sp>
    </p:spTree>
    <p:extLst>
      <p:ext uri="{BB962C8B-B14F-4D97-AF65-F5344CB8AC3E}">
        <p14:creationId xmlns:p14="http://schemas.microsoft.com/office/powerpoint/2010/main" val="25756484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The UKMO ensemble uses the ETKF</a:t>
            </a:r>
            <a:r>
              <a:rPr lang="en-GB" baseline="0" dirty="0" smtClean="0"/>
              <a:t> method, which is a modification of the original bred vector method developed at NCEP. KMA uses the same system, since they have adopted the UKMO Unified </a:t>
            </a:r>
            <a:r>
              <a:rPr lang="en-GB" baseline="0" smtClean="0"/>
              <a:t>model environment. See </a:t>
            </a:r>
            <a:r>
              <a:rPr lang="en-GB" baseline="0" dirty="0" smtClean="0"/>
              <a:t>references for more details.</a:t>
            </a:r>
            <a:endParaRPr lang="en-GB" dirty="0" smtClean="0"/>
          </a:p>
          <a:p>
            <a:endParaRPr lang="en-GB" dirty="0"/>
          </a:p>
        </p:txBody>
      </p:sp>
    </p:spTree>
    <p:extLst>
      <p:ext uri="{BB962C8B-B14F-4D97-AF65-F5344CB8AC3E}">
        <p14:creationId xmlns:p14="http://schemas.microsoft.com/office/powerpoint/2010/main" val="19585781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At NCEP, they are now using an Ensemble Transformed with Rescaling method.</a:t>
            </a:r>
            <a:r>
              <a:rPr lang="en-GB" baseline="0" dirty="0" smtClean="0"/>
              <a:t> See references for more details.</a:t>
            </a:r>
            <a:endParaRPr lang="en-GB" dirty="0" smtClean="0"/>
          </a:p>
          <a:p>
            <a:endParaRPr lang="en-GB" dirty="0"/>
          </a:p>
        </p:txBody>
      </p:sp>
    </p:spTree>
    <p:extLst>
      <p:ext uri="{BB962C8B-B14F-4D97-AF65-F5344CB8AC3E}">
        <p14:creationId xmlns:p14="http://schemas.microsoft.com/office/powerpoint/2010/main" val="2631792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this lecture we will discuss</a:t>
            </a:r>
            <a:r>
              <a:rPr lang="en-GB" baseline="0" dirty="0" smtClean="0"/>
              <a:t> three key points:</a:t>
            </a:r>
          </a:p>
          <a:p>
            <a:pPr marL="172753" indent="-172753">
              <a:buFontTx/>
              <a:buChar char="-"/>
            </a:pPr>
            <a:r>
              <a:rPr lang="en-GB" baseline="0" dirty="0" smtClean="0"/>
              <a:t>The objectives and approaches to ensemble prediction</a:t>
            </a:r>
          </a:p>
          <a:p>
            <a:pPr marL="172753" indent="-172753">
              <a:buFontTx/>
              <a:buChar char="-"/>
            </a:pPr>
            <a:r>
              <a:rPr lang="en-GB" baseline="0" dirty="0" smtClean="0"/>
              <a:t>The comparison of the three main different approaches to ensemble prediction, developed at ECMWF, MSC and NCEP</a:t>
            </a:r>
          </a:p>
          <a:p>
            <a:pPr marL="172753" indent="-172753">
              <a:buFontTx/>
              <a:buChar char="-"/>
            </a:pPr>
            <a:r>
              <a:rPr lang="en-GB" baseline="0" dirty="0" smtClean="0"/>
              <a:t>The main characteristics of the THORPEX/TIGGE global ensembles</a:t>
            </a:r>
          </a:p>
          <a:p>
            <a:r>
              <a:rPr lang="en-GB" baseline="0" dirty="0" smtClean="0"/>
              <a:t>In the first part of this lecture we will briefly review the main objectives and the key approaches to ensemble prediction.</a:t>
            </a:r>
            <a:endParaRPr lang="en-GB" dirty="0" smtClean="0"/>
          </a:p>
          <a:p>
            <a:endParaRPr lang="en-GB" dirty="0" smtClean="0"/>
          </a:p>
          <a:p>
            <a:endParaRPr lang="en-GB" dirty="0"/>
          </a:p>
        </p:txBody>
      </p:sp>
    </p:spTree>
    <p:extLst>
      <p:ext uri="{BB962C8B-B14F-4D97-AF65-F5344CB8AC3E}">
        <p14:creationId xmlns:p14="http://schemas.microsoft.com/office/powerpoint/2010/main" val="21568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In Brazil, they are using EOF</a:t>
            </a:r>
            <a:r>
              <a:rPr lang="en-GB" baseline="0" dirty="0" smtClean="0"/>
              <a:t> perturbations. The method used to compute them can be considered a modification of the original bred-vector method developed at NCEP. See references for more details.</a:t>
            </a:r>
            <a:endParaRPr lang="en-GB" dirty="0" smtClean="0"/>
          </a:p>
          <a:p>
            <a:endParaRPr lang="en-GB" dirty="0"/>
          </a:p>
        </p:txBody>
      </p:sp>
    </p:spTree>
    <p:extLst>
      <p:ext uri="{BB962C8B-B14F-4D97-AF65-F5344CB8AC3E}">
        <p14:creationId xmlns:p14="http://schemas.microsoft.com/office/powerpoint/2010/main" val="25762672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How different are the 9 global, TIGGE ensembles? We are now going to look at some average statistics (spread, error of the ensemble-mean, skill of probabilistic forecasts) over NH. For more comparisons, see ‘extra material’ at the end of this lecture (maps are also shown). This figure shows the average D12JF13 rmse(control) for T850 over NH. </a:t>
            </a:r>
          </a:p>
          <a:p>
            <a:endParaRPr lang="en-US" dirty="0"/>
          </a:p>
        </p:txBody>
      </p:sp>
    </p:spTree>
    <p:extLst>
      <p:ext uri="{BB962C8B-B14F-4D97-AF65-F5344CB8AC3E}">
        <p14:creationId xmlns:p14="http://schemas.microsoft.com/office/powerpoint/2010/main" val="11379282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This figure shows the average D12JF13 rmse(ensemble-mean) for T850 over NH. </a:t>
            </a:r>
          </a:p>
          <a:p>
            <a:pPr defTabSz="921349">
              <a:defRPr/>
            </a:pPr>
            <a:endParaRPr lang="en-GB" dirty="0"/>
          </a:p>
        </p:txBody>
      </p:sp>
    </p:spTree>
    <p:extLst>
      <p:ext uri="{BB962C8B-B14F-4D97-AF65-F5344CB8AC3E}">
        <p14:creationId xmlns:p14="http://schemas.microsoft.com/office/powerpoint/2010/main" val="13283848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This figure shows the average D12JF13 spread for T850 over NH. </a:t>
            </a:r>
          </a:p>
          <a:p>
            <a:pPr defTabSz="921349">
              <a:defRPr/>
            </a:pPr>
            <a:endParaRPr lang="en-GB" dirty="0"/>
          </a:p>
        </p:txBody>
      </p:sp>
    </p:spTree>
    <p:extLst>
      <p:ext uri="{BB962C8B-B14F-4D97-AF65-F5344CB8AC3E}">
        <p14:creationId xmlns:p14="http://schemas.microsoft.com/office/powerpoint/2010/main" val="34869249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This figure shows the average D12JF13 spread and rmse(ensemble-mean) for T850 over NH. </a:t>
            </a:r>
          </a:p>
          <a:p>
            <a:pPr defTabSz="921349">
              <a:defRPr/>
            </a:pPr>
            <a:endParaRPr lang="en-GB" dirty="0"/>
          </a:p>
        </p:txBody>
      </p:sp>
    </p:spTree>
    <p:extLst>
      <p:ext uri="{BB962C8B-B14F-4D97-AF65-F5344CB8AC3E}">
        <p14:creationId xmlns:p14="http://schemas.microsoft.com/office/powerpoint/2010/main" val="1405636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This figure shows the average D12JF13 CRPS for T850 over NH. </a:t>
            </a:r>
          </a:p>
          <a:p>
            <a:pPr defTabSz="921349">
              <a:defRPr/>
            </a:pPr>
            <a:endParaRPr lang="en-GB" dirty="0"/>
          </a:p>
        </p:txBody>
      </p:sp>
    </p:spTree>
    <p:extLst>
      <p:ext uri="{BB962C8B-B14F-4D97-AF65-F5344CB8AC3E}">
        <p14:creationId xmlns:p14="http://schemas.microsoft.com/office/powerpoint/2010/main" val="27791731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Let’s now move to more recent results from the past winter. This plot shows the average CRPSS for Z500 over NH for D15JF16 (and D14JF15, dotted lines) for the 4 best operational TIGGE ensembles: </a:t>
            </a:r>
          </a:p>
          <a:p>
            <a:pPr marL="172753" indent="-172753">
              <a:buFontTx/>
              <a:buChar char="-"/>
            </a:pPr>
            <a:r>
              <a:rPr lang="en-GB" dirty="0"/>
              <a:t>ECMWF (red)</a:t>
            </a:r>
          </a:p>
          <a:p>
            <a:pPr marL="172753" indent="-172753">
              <a:buFontTx/>
              <a:buChar char="-"/>
            </a:pPr>
            <a:r>
              <a:rPr lang="en-GB" dirty="0"/>
              <a:t>JMA (violet)</a:t>
            </a:r>
          </a:p>
          <a:p>
            <a:pPr marL="172753" indent="-172753">
              <a:buFontTx/>
              <a:buChar char="-"/>
            </a:pPr>
            <a:r>
              <a:rPr lang="en-GB" dirty="0"/>
              <a:t>NCEP (green)</a:t>
            </a:r>
          </a:p>
          <a:p>
            <a:pPr marL="172753" indent="-172753">
              <a:buFontTx/>
              <a:buChar char="-"/>
            </a:pPr>
            <a:r>
              <a:rPr lang="en-GB" dirty="0"/>
              <a:t>CMC (pink)</a:t>
            </a:r>
          </a:p>
          <a:p>
            <a:r>
              <a:rPr lang="en-GB" dirty="0"/>
              <a:t>The difference between the best and the second best in the medium-range is about 18 hours, which is equivalent to about 8 years of R&amp;D. </a:t>
            </a:r>
          </a:p>
          <a:p>
            <a:endParaRPr lang="en-US" dirty="0"/>
          </a:p>
        </p:txBody>
      </p:sp>
    </p:spTree>
    <p:extLst>
      <p:ext uri="{BB962C8B-B14F-4D97-AF65-F5344CB8AC3E}">
        <p14:creationId xmlns:p14="http://schemas.microsoft.com/office/powerpoint/2010/main" val="32826807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Here are some more recent TIGGE results: average CRPSS for TP24 over the globe for ND14J15 for 4 systems: </a:t>
            </a:r>
          </a:p>
          <a:p>
            <a:pPr marL="172753" indent="-172753">
              <a:buFontTx/>
              <a:buChar char="-"/>
            </a:pPr>
            <a:r>
              <a:rPr lang="en-GB" dirty="0"/>
              <a:t>ECMWF (red)</a:t>
            </a:r>
          </a:p>
          <a:p>
            <a:pPr marL="172753" indent="-172753">
              <a:buFontTx/>
              <a:buChar char="-"/>
            </a:pPr>
            <a:r>
              <a:rPr lang="en-GB" dirty="0"/>
              <a:t>JMA (green)</a:t>
            </a:r>
          </a:p>
          <a:p>
            <a:pPr marL="172753" indent="-172753">
              <a:buFontTx/>
              <a:buChar char="-"/>
            </a:pPr>
            <a:r>
              <a:rPr lang="en-GB" dirty="0"/>
              <a:t>NCEP (yellow)</a:t>
            </a:r>
          </a:p>
          <a:p>
            <a:pPr marL="172753" indent="-172753">
              <a:buFontTx/>
              <a:buChar char="-"/>
            </a:pPr>
            <a:r>
              <a:rPr lang="en-GB" dirty="0"/>
              <a:t>UKMO (blue)</a:t>
            </a:r>
          </a:p>
          <a:p>
            <a:r>
              <a:rPr lang="en-US" dirty="0" smtClean="0"/>
              <a:t>Note the much larger difference</a:t>
            </a:r>
            <a:r>
              <a:rPr lang="en-US" baseline="0" dirty="0" smtClean="0"/>
              <a:t> between ECMWF and the others, compared to the difference between the single control forecasts shown in the  next slide. This is due to the fact that the ECMWF ENS is much more reliable (spread matching error statistics) and realistic (energy level in the resolved scales closer to reality). </a:t>
            </a:r>
            <a:endParaRPr lang="en-US" dirty="0"/>
          </a:p>
        </p:txBody>
      </p:sp>
    </p:spTree>
    <p:extLst>
      <p:ext uri="{BB962C8B-B14F-4D97-AF65-F5344CB8AC3E}">
        <p14:creationId xmlns:p14="http://schemas.microsoft.com/office/powerpoint/2010/main" val="22170765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Here are some more recent TIGGE results: average CRPSS for TP24&gt;5mm/d over the globe for D15JF16 for 4 systems: </a:t>
            </a:r>
          </a:p>
          <a:p>
            <a:pPr marL="172753" indent="-172753">
              <a:buFontTx/>
              <a:buChar char="-"/>
            </a:pPr>
            <a:r>
              <a:rPr lang="en-GB" dirty="0"/>
              <a:t>ECMWF (red)</a:t>
            </a:r>
          </a:p>
          <a:p>
            <a:pPr marL="172753" indent="-172753">
              <a:buFontTx/>
              <a:buChar char="-"/>
            </a:pPr>
            <a:r>
              <a:rPr lang="en-GB" dirty="0"/>
              <a:t>JMA (green)</a:t>
            </a:r>
          </a:p>
          <a:p>
            <a:pPr marL="172753" indent="-172753">
              <a:buFontTx/>
              <a:buChar char="-"/>
            </a:pPr>
            <a:r>
              <a:rPr lang="en-GB" dirty="0"/>
              <a:t>NCEP (yellow)</a:t>
            </a:r>
          </a:p>
          <a:p>
            <a:pPr marL="172753" indent="-172753">
              <a:buFontTx/>
              <a:buChar char="-"/>
            </a:pPr>
            <a:r>
              <a:rPr lang="en-GB" dirty="0"/>
              <a:t>UKMO (blue)</a:t>
            </a:r>
          </a:p>
          <a:p>
            <a:r>
              <a:rPr lang="en-US" dirty="0" smtClean="0"/>
              <a:t>Note the much larger difference</a:t>
            </a:r>
            <a:r>
              <a:rPr lang="en-US" baseline="0" dirty="0" smtClean="0"/>
              <a:t> between ECMWF and the others, compared to the difference between the single control forecasts shown in the previous slide. This is due to the fact that the ECMWF ENS is much more reliable (spread matching error statistics) and realistic (energy level in the resolved scales closer to reality). </a:t>
            </a:r>
            <a:endParaRPr lang="en-US" dirty="0"/>
          </a:p>
        </p:txBody>
      </p:sp>
    </p:spTree>
    <p:extLst>
      <p:ext uri="{BB962C8B-B14F-4D97-AF65-F5344CB8AC3E}">
        <p14:creationId xmlns:p14="http://schemas.microsoft.com/office/powerpoint/2010/main" val="19821860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Concluding, I hope you now know more about the TIGGE global ensembles, how they have been defined and how they do perform. One key</a:t>
            </a:r>
            <a:r>
              <a:rPr lang="en-GB" baseline="0" dirty="0" smtClean="0"/>
              <a:t> conclusion from this comparison is that the quality of an ensemble system depends from a variety of elements: model, data-assimilation system and quality of its analyses, approaches used to simulate initial and model uncertainties. I have tried to include updated references at the end of this lecture, so that you can read more about the ever changing systems (best is to look at each centre’s website for latest news). </a:t>
            </a:r>
          </a:p>
          <a:p>
            <a:pPr defTabSz="921349">
              <a:defRPr/>
            </a:pPr>
            <a:r>
              <a:rPr lang="en-GB" baseline="0" dirty="0" smtClean="0"/>
              <a:t>Please contact me if you want more information.</a:t>
            </a:r>
            <a:endParaRPr lang="en-GB" dirty="0" smtClean="0"/>
          </a:p>
          <a:p>
            <a:endParaRPr lang="en-GB" dirty="0" smtClean="0"/>
          </a:p>
          <a:p>
            <a:endParaRPr lang="en-GB" dirty="0"/>
          </a:p>
        </p:txBody>
      </p:sp>
    </p:spTree>
    <p:extLst>
      <p:ext uri="{BB962C8B-B14F-4D97-AF65-F5344CB8AC3E}">
        <p14:creationId xmlns:p14="http://schemas.microsoft.com/office/powerpoint/2010/main" val="3048514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We have seen in the previous lectures that ensemble prediction aims </a:t>
            </a:r>
            <a:r>
              <a:rPr lang="en-GB" dirty="0" smtClean="0">
                <a:solidFill>
                  <a:schemeClr val="tx1"/>
                </a:solidFill>
              </a:rPr>
              <a:t>to estimate the probability density function of forecast states, </a:t>
            </a:r>
            <a:r>
              <a:rPr lang="en-GB" dirty="0"/>
              <a:t>taking into account all possible sources of forecast error:</a:t>
            </a:r>
          </a:p>
          <a:p>
            <a:pPr marL="172753" indent="-172753">
              <a:buFontTx/>
              <a:buChar char="-"/>
            </a:pPr>
            <a:r>
              <a:rPr lang="en-US" dirty="0" smtClean="0">
                <a:solidFill>
                  <a:schemeClr val="tx1"/>
                </a:solidFill>
              </a:rPr>
              <a:t>Model errors (e.g. due to a lack of resolution, simplified parameterization of physical processes, arbitrariness of closure assumptions, the effect of unresolved processes)</a:t>
            </a:r>
          </a:p>
          <a:p>
            <a:pPr marL="172753" indent="-172753">
              <a:buFontTx/>
              <a:buChar char="-"/>
            </a:pPr>
            <a:r>
              <a:rPr lang="en-US" dirty="0" smtClean="0">
                <a:solidFill>
                  <a:schemeClr val="tx1"/>
                </a:solidFill>
              </a:rPr>
              <a:t>Observation errors (observations have a finite precision, point observations may not be very representative of what happens inside a model grid box)</a:t>
            </a:r>
          </a:p>
          <a:p>
            <a:pPr marL="172753" indent="-172753">
              <a:buFontTx/>
              <a:buChar char="-"/>
            </a:pPr>
            <a:r>
              <a:rPr lang="en-US" dirty="0" smtClean="0">
                <a:solidFill>
                  <a:schemeClr val="tx1"/>
                </a:solidFill>
              </a:rPr>
              <a:t>Imperfect boundary conditions (e.g. albedo, roughness length, soil moisture, snow cover, vegetation properties, sea surface temperature)</a:t>
            </a:r>
          </a:p>
          <a:p>
            <a:pPr marL="172753" indent="-172753">
              <a:buFontTx/>
              <a:buChar char="-"/>
            </a:pPr>
            <a:r>
              <a:rPr lang="en-US" dirty="0" smtClean="0">
                <a:solidFill>
                  <a:schemeClr val="tx1"/>
                </a:solidFill>
              </a:rPr>
              <a:t>Data assimilation assumptions (e.g. relative weights given to observations, statistics).</a:t>
            </a:r>
          </a:p>
          <a:p>
            <a:r>
              <a:rPr lang="en-US" dirty="0" smtClean="0">
                <a:solidFill>
                  <a:schemeClr val="tx1"/>
                </a:solidFill>
              </a:rPr>
              <a:t>There is not a unique way to</a:t>
            </a:r>
            <a:r>
              <a:rPr lang="en-US" baseline="0" dirty="0" smtClean="0">
                <a:solidFill>
                  <a:schemeClr val="tx1"/>
                </a:solidFill>
              </a:rPr>
              <a:t> </a:t>
            </a:r>
            <a:r>
              <a:rPr lang="en-US" dirty="0" smtClean="0">
                <a:solidFill>
                  <a:schemeClr val="tx1"/>
                </a:solidFill>
              </a:rPr>
              <a:t>achieve this. </a:t>
            </a:r>
            <a:endParaRPr lang="en-US" dirty="0">
              <a:solidFill>
                <a:schemeClr val="tx1"/>
              </a:solidFill>
            </a:endParaRPr>
          </a:p>
        </p:txBody>
      </p:sp>
    </p:spTree>
    <p:extLst>
      <p:ext uri="{BB962C8B-B14F-4D97-AF65-F5344CB8AC3E}">
        <p14:creationId xmlns:p14="http://schemas.microsoft.com/office/powerpoint/2010/main" val="41248271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96554515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21032878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45594837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4183013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4350414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21310564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How different are the 9 global, TIGGE ensembles? </a:t>
            </a:r>
          </a:p>
          <a:p>
            <a:pPr defTabSz="921349">
              <a:defRPr/>
            </a:pPr>
            <a:r>
              <a:rPr lang="en-GB" dirty="0"/>
              <a:t>We are now going to look at some average statistics (spread, error of the ensemble-mean, skill of probabilistic forecasts).</a:t>
            </a:r>
          </a:p>
        </p:txBody>
      </p:sp>
    </p:spTree>
    <p:extLst>
      <p:ext uri="{BB962C8B-B14F-4D97-AF65-F5344CB8AC3E}">
        <p14:creationId xmlns:p14="http://schemas.microsoft.com/office/powerpoint/2010/main" val="9888505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How different are the 9 global, TIGGE ensembles? </a:t>
            </a:r>
          </a:p>
          <a:p>
            <a:pPr defTabSz="921349">
              <a:defRPr/>
            </a:pPr>
            <a:r>
              <a:rPr lang="en-GB" dirty="0"/>
              <a:t>We are now going to look at some average statistics (spread, error of the ensemble-mean, skill of probabilistic forecasts).</a:t>
            </a:r>
          </a:p>
        </p:txBody>
      </p:sp>
    </p:spTree>
    <p:extLst>
      <p:ext uri="{BB962C8B-B14F-4D97-AF65-F5344CB8AC3E}">
        <p14:creationId xmlns:p14="http://schemas.microsoft.com/office/powerpoint/2010/main" val="166680417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How different are the 9 global, TIGGE ensembles? </a:t>
            </a:r>
          </a:p>
          <a:p>
            <a:pPr defTabSz="921349">
              <a:defRPr/>
            </a:pPr>
            <a:r>
              <a:rPr lang="en-GB" dirty="0"/>
              <a:t>We are now going to look at some average statistics (spread, error of the ensemble-mean, skill of probabilistic forecasts).</a:t>
            </a:r>
          </a:p>
        </p:txBody>
      </p:sp>
    </p:spTree>
    <p:extLst>
      <p:ext uri="{BB962C8B-B14F-4D97-AF65-F5344CB8AC3E}">
        <p14:creationId xmlns:p14="http://schemas.microsoft.com/office/powerpoint/2010/main" val="324892714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How different are the 9 global, TIGGE ensembles? </a:t>
            </a:r>
          </a:p>
          <a:p>
            <a:pPr defTabSz="921349">
              <a:defRPr/>
            </a:pPr>
            <a:r>
              <a:rPr lang="en-GB" dirty="0"/>
              <a:t>We are now going to look at some average statistics (spread, error of the ensemble-mean, skill of probabilistic forecasts).</a:t>
            </a:r>
          </a:p>
        </p:txBody>
      </p:sp>
    </p:spTree>
    <p:extLst>
      <p:ext uri="{BB962C8B-B14F-4D97-AF65-F5344CB8AC3E}">
        <p14:creationId xmlns:p14="http://schemas.microsoft.com/office/powerpoint/2010/main" val="4120600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Generally speaking, we could identify two main schools of thought:</a:t>
            </a:r>
          </a:p>
          <a:p>
            <a:pPr marL="172753" indent="-172753">
              <a:buFontTx/>
              <a:buChar char="-"/>
            </a:pPr>
            <a:r>
              <a:rPr lang="en-US" dirty="0"/>
              <a:t>A pure ‘Monte Carlo’ one: sample all sources of forecast error. Rationale: perturb any input variable (observations, boundary fields, …) and any parameter that is not perfectly known. Take into consideration as many sources as possible of forecast error</a:t>
            </a:r>
          </a:p>
          <a:p>
            <a:pPr marL="172753" indent="-172753">
              <a:buFontTx/>
              <a:buChar char="-"/>
            </a:pPr>
            <a:r>
              <a:rPr lang="en-US" dirty="0"/>
              <a:t>A ‘reduced sampling’ one: sample leading sources of forecast error (prioritize). Rationale: due to the complexity and high dimensionality of the system properly sampling the leading sources of errors is crucial. Rank sources, prioritize, optimize sampling: growing components will dominate forecast error growth</a:t>
            </a:r>
            <a:r>
              <a:rPr lang="en-US" i="1" dirty="0"/>
              <a:t>.</a:t>
            </a:r>
          </a:p>
          <a:p>
            <a:endParaRPr lang="en-US" dirty="0">
              <a:solidFill>
                <a:schemeClr val="tx1"/>
              </a:solidFill>
            </a:endParaRPr>
          </a:p>
        </p:txBody>
      </p:sp>
    </p:spTree>
    <p:extLst>
      <p:ext uri="{BB962C8B-B14F-4D97-AF65-F5344CB8AC3E}">
        <p14:creationId xmlns:p14="http://schemas.microsoft.com/office/powerpoint/2010/main" val="219944175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How different are the 9 global, TIGGE ensembles? </a:t>
            </a:r>
          </a:p>
          <a:p>
            <a:pPr defTabSz="921349">
              <a:defRPr/>
            </a:pPr>
            <a:r>
              <a:rPr lang="en-GB" dirty="0"/>
              <a:t>We are now going to look at some average statistics (spread, error of the ensemble-mean, skill of probabilistic forecasts).</a:t>
            </a:r>
          </a:p>
        </p:txBody>
      </p:sp>
    </p:spTree>
    <p:extLst>
      <p:ext uri="{BB962C8B-B14F-4D97-AF65-F5344CB8AC3E}">
        <p14:creationId xmlns:p14="http://schemas.microsoft.com/office/powerpoint/2010/main" val="99565715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How different are the 9 global, TIGGE ensembles? </a:t>
            </a:r>
          </a:p>
          <a:p>
            <a:pPr defTabSz="921349">
              <a:defRPr/>
            </a:pPr>
            <a:r>
              <a:rPr lang="en-GB" dirty="0"/>
              <a:t>We are now going to look at some average statistics (spread, error of the ensemble-mean, skill of probabilistic forecasts).</a:t>
            </a:r>
          </a:p>
        </p:txBody>
      </p:sp>
    </p:spTree>
    <p:extLst>
      <p:ext uri="{BB962C8B-B14F-4D97-AF65-F5344CB8AC3E}">
        <p14:creationId xmlns:p14="http://schemas.microsoft.com/office/powerpoint/2010/main" val="314892344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How different are the 9 global, TIGGE ensembles? </a:t>
            </a:r>
          </a:p>
          <a:p>
            <a:pPr defTabSz="921349">
              <a:defRPr/>
            </a:pPr>
            <a:r>
              <a:rPr lang="en-GB" dirty="0"/>
              <a:t>We are now going to look at some average statistics (spread, error of the ensemble-mean, skill of probabilistic forecasts).</a:t>
            </a:r>
          </a:p>
        </p:txBody>
      </p:sp>
    </p:spTree>
    <p:extLst>
      <p:ext uri="{BB962C8B-B14F-4D97-AF65-F5344CB8AC3E}">
        <p14:creationId xmlns:p14="http://schemas.microsoft.com/office/powerpoint/2010/main" val="211630811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How different are the 9 global, TIGGE ensembles? </a:t>
            </a:r>
          </a:p>
          <a:p>
            <a:pPr defTabSz="921349">
              <a:defRPr/>
            </a:pPr>
            <a:r>
              <a:rPr lang="en-GB" dirty="0"/>
              <a:t>We are now going to look at some average statistics (spread, error of the ensemble-mean, skill of probabilistic forecasts).</a:t>
            </a:r>
          </a:p>
        </p:txBody>
      </p:sp>
    </p:spTree>
    <p:extLst>
      <p:ext uri="{BB962C8B-B14F-4D97-AF65-F5344CB8AC3E}">
        <p14:creationId xmlns:p14="http://schemas.microsoft.com/office/powerpoint/2010/main" val="408792958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How different are the 9 global, TIGGE ensembles? </a:t>
            </a:r>
          </a:p>
          <a:p>
            <a:pPr defTabSz="921349">
              <a:defRPr/>
            </a:pPr>
            <a:r>
              <a:rPr lang="en-GB" dirty="0"/>
              <a:t>We are now going to look at some average statistics (spread, error of the ensemble-mean, skill of probabilistic forecasts).</a:t>
            </a:r>
          </a:p>
        </p:txBody>
      </p:sp>
    </p:spTree>
    <p:extLst>
      <p:ext uri="{BB962C8B-B14F-4D97-AF65-F5344CB8AC3E}">
        <p14:creationId xmlns:p14="http://schemas.microsoft.com/office/powerpoint/2010/main" val="149105093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Here are some more recent TIGGE results: average CRPSS for Z500 over Europe for D15JF16 for the 4 best TIGGE ensembles: </a:t>
            </a:r>
          </a:p>
          <a:p>
            <a:pPr marL="172753" indent="-172753">
              <a:buFontTx/>
              <a:buChar char="-"/>
            </a:pPr>
            <a:r>
              <a:rPr lang="en-GB" dirty="0"/>
              <a:t>ECMWF (red)</a:t>
            </a:r>
          </a:p>
          <a:p>
            <a:pPr marL="172753" indent="-172753">
              <a:buFontTx/>
              <a:buChar char="-"/>
            </a:pPr>
            <a:r>
              <a:rPr lang="en-GB" dirty="0"/>
              <a:t>JMA (violet)</a:t>
            </a:r>
          </a:p>
          <a:p>
            <a:pPr marL="172753" indent="-172753">
              <a:buFontTx/>
              <a:buChar char="-"/>
            </a:pPr>
            <a:r>
              <a:rPr lang="en-GB" dirty="0"/>
              <a:t>NCEP (green)</a:t>
            </a:r>
          </a:p>
          <a:p>
            <a:pPr marL="172753" indent="-172753">
              <a:buFontTx/>
              <a:buChar char="-"/>
            </a:pPr>
            <a:r>
              <a:rPr lang="en-GB" dirty="0"/>
              <a:t>CMC (pink)</a:t>
            </a:r>
          </a:p>
          <a:p>
            <a:r>
              <a:rPr lang="en-GB" dirty="0"/>
              <a:t>Differences between the best and the second best in the medium-range is about 12 hours (this is equivalent to about 5 years worth of R&amp;D).</a:t>
            </a:r>
          </a:p>
        </p:txBody>
      </p:sp>
    </p:spTree>
    <p:extLst>
      <p:ext uri="{BB962C8B-B14F-4D97-AF65-F5344CB8AC3E}">
        <p14:creationId xmlns:p14="http://schemas.microsoft.com/office/powerpoint/2010/main" val="19658106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Here are some more recent TIGGE results: average CRPSS for TP24 over EU for D15JF16 for 4 operational ensembles: </a:t>
            </a:r>
          </a:p>
          <a:p>
            <a:pPr marL="172753" indent="-172753">
              <a:buFontTx/>
              <a:buChar char="-"/>
            </a:pPr>
            <a:r>
              <a:rPr lang="en-GB" dirty="0"/>
              <a:t>ECMWF (red)</a:t>
            </a:r>
          </a:p>
          <a:p>
            <a:pPr marL="172753" indent="-172753">
              <a:buFontTx/>
              <a:buChar char="-"/>
            </a:pPr>
            <a:r>
              <a:rPr lang="en-GB" dirty="0"/>
              <a:t>JMA (green)</a:t>
            </a:r>
          </a:p>
          <a:p>
            <a:pPr marL="172753" indent="-172753">
              <a:buFontTx/>
              <a:buChar char="-"/>
            </a:pPr>
            <a:r>
              <a:rPr lang="en-GB" dirty="0"/>
              <a:t>NCEP (yellow)</a:t>
            </a:r>
          </a:p>
          <a:p>
            <a:pPr marL="172753" indent="-172753">
              <a:buFontTx/>
              <a:buChar char="-"/>
            </a:pPr>
            <a:r>
              <a:rPr lang="en-GB" dirty="0"/>
              <a:t>UKMO (blue)</a:t>
            </a:r>
          </a:p>
          <a:p>
            <a:r>
              <a:rPr lang="en-US" dirty="0" smtClean="0"/>
              <a:t>Note the much larger difference</a:t>
            </a:r>
            <a:r>
              <a:rPr lang="en-US" baseline="0" dirty="0" smtClean="0"/>
              <a:t> between ECMWF and the others, compared to the difference between the single control forecasts shown in the next slide. This is due to the fact that the ECMWF ENS is much more reliable (spread matching error statistics) and realistic (energy level in the resolved scales closer to reality). </a:t>
            </a:r>
            <a:endParaRPr lang="en-US" dirty="0"/>
          </a:p>
        </p:txBody>
      </p:sp>
    </p:spTree>
    <p:extLst>
      <p:ext uri="{BB962C8B-B14F-4D97-AF65-F5344CB8AC3E}">
        <p14:creationId xmlns:p14="http://schemas.microsoft.com/office/powerpoint/2010/main" val="22221158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Average Equitable Threat Score (ETS) for TP24&gt;5mm/d over Europe in D15JF16 for 4 operational single forecasts: </a:t>
            </a:r>
          </a:p>
          <a:p>
            <a:pPr marL="172753" indent="-172753">
              <a:buFontTx/>
              <a:buChar char="-"/>
            </a:pPr>
            <a:r>
              <a:rPr lang="en-GB" dirty="0"/>
              <a:t>ECMWF (red)</a:t>
            </a:r>
          </a:p>
          <a:p>
            <a:pPr marL="172753" indent="-172753">
              <a:buFontTx/>
              <a:buChar char="-"/>
            </a:pPr>
            <a:r>
              <a:rPr lang="en-GB" dirty="0"/>
              <a:t>JMA (green)</a:t>
            </a:r>
          </a:p>
          <a:p>
            <a:pPr marL="172753" indent="-172753">
              <a:buFontTx/>
              <a:buChar char="-"/>
            </a:pPr>
            <a:r>
              <a:rPr lang="en-GB" dirty="0"/>
              <a:t>NCEP (yellow)</a:t>
            </a:r>
          </a:p>
          <a:p>
            <a:pPr marL="172753" indent="-172753">
              <a:buFontTx/>
              <a:buChar char="-"/>
            </a:pPr>
            <a:r>
              <a:rPr lang="en-GB" dirty="0"/>
              <a:t>UKMO (blue)</a:t>
            </a:r>
          </a:p>
          <a:p>
            <a:r>
              <a:rPr lang="en-US" dirty="0" smtClean="0"/>
              <a:t>T</a:t>
            </a:r>
            <a:r>
              <a:rPr lang="en-US" baseline="0" dirty="0" smtClean="0"/>
              <a:t>he difference between the single forecasts is about 18 hours. </a:t>
            </a:r>
            <a:endParaRPr lang="en-US" dirty="0"/>
          </a:p>
        </p:txBody>
      </p:sp>
    </p:spTree>
    <p:extLst>
      <p:ext uri="{BB962C8B-B14F-4D97-AF65-F5344CB8AC3E}">
        <p14:creationId xmlns:p14="http://schemas.microsoft.com/office/powerpoint/2010/main" val="12147610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a:t>The original MSC ensemble aimed to develop a full, Monte Carlo appraoch to ensemble prediction. In the original MSC ensemble the perturbed initial conditions were generated by running an ensemble of assimilation cycles that use perturbed observations and different models (Monte Carlo approach). Now MSC uses an Ensemble Kalman Filter (EnKF) to generate the initial perturbations.</a:t>
            </a:r>
          </a:p>
          <a:p>
            <a:endParaRPr lang="en-US" dirty="0">
              <a:solidFill>
                <a:schemeClr val="tx1"/>
              </a:solidFill>
            </a:endParaRPr>
          </a:p>
        </p:txBody>
      </p:sp>
    </p:spTree>
    <p:extLst>
      <p:ext uri="{BB962C8B-B14F-4D97-AF65-F5344CB8AC3E}">
        <p14:creationId xmlns:p14="http://schemas.microsoft.com/office/powerpoint/2010/main" val="2340698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By contrast,</a:t>
            </a:r>
            <a:r>
              <a:rPr lang="en-GB" baseline="0" dirty="0" smtClean="0"/>
              <a:t> both ECMWF and NCEP, acknowledging that resources are limited and not all sources of uncertainty can be simulated, decided to identify the key sources of forecast uncertainty, and to simulate those. This is the approach followed by the two centres who, first, implemented operational ensembles at the end of 1992. </a:t>
            </a:r>
            <a:endParaRPr lang="en-GB" dirty="0"/>
          </a:p>
        </p:txBody>
      </p:sp>
    </p:spTree>
    <p:extLst>
      <p:ext uri="{BB962C8B-B14F-4D97-AF65-F5344CB8AC3E}">
        <p14:creationId xmlns:p14="http://schemas.microsoft.com/office/powerpoint/2010/main" val="30965817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US" dirty="0"/>
              <a:t>At ECMWF, attention initially focused on the initial uncertainties, and a method was developed to compute perturbations with maximum growth measured in terms of total energy. The adjoint of the tangent forward propagator with respect to the total-energy norm was defined, and the singular vectors, i.e. the fastest growing perturbations, were computed by solving an eigenvalue problem. SVs are still used in the operational ENS.</a:t>
            </a:r>
          </a:p>
          <a:p>
            <a:endParaRPr lang="en-US" dirty="0"/>
          </a:p>
          <a:p>
            <a:endParaRPr lang="en-US" dirty="0">
              <a:solidFill>
                <a:schemeClr val="tx1"/>
              </a:solidFill>
            </a:endParaRPr>
          </a:p>
        </p:txBody>
      </p:sp>
    </p:spTree>
    <p:extLst>
      <p:ext uri="{BB962C8B-B14F-4D97-AF65-F5344CB8AC3E}">
        <p14:creationId xmlns:p14="http://schemas.microsoft.com/office/powerpoint/2010/main" val="296240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At NCEP also attention initially focused on the initial uncertainties. A different strategy based on perturbations growing fastest in the analysis cycles (bred vectors, BVs) was followed (as we will discuss later, please note that today NCEP uses the Ensemble Transformed with Rescaling, ETR, method, a refinement of their original scheme). The breeding cycle was designed to mimic the analysis cycle</a:t>
            </a:r>
            <a:r>
              <a:rPr lang="en-US" i="1" dirty="0"/>
              <a:t>: e</a:t>
            </a:r>
            <a:r>
              <a:rPr lang="en-US" dirty="0"/>
              <a:t>ach BV was computed by </a:t>
            </a:r>
            <a:r>
              <a:rPr lang="en-US" dirty="0" smtClean="0">
                <a:solidFill>
                  <a:schemeClr val="tx1"/>
                </a:solidFill>
              </a:rPr>
              <a:t>a cycle of </a:t>
            </a:r>
            <a:r>
              <a:rPr lang="en-US" dirty="0"/>
              <a:t>(a) adding a random perturbation, (b) evolving and (c) rescaling it, and then repeat steps (b-c). </a:t>
            </a:r>
          </a:p>
          <a:p>
            <a:endParaRPr lang="en-US" dirty="0">
              <a:solidFill>
                <a:schemeClr val="tx1"/>
              </a:solidFill>
            </a:endParaRPr>
          </a:p>
        </p:txBody>
      </p:sp>
    </p:spTree>
    <p:extLst>
      <p:ext uri="{BB962C8B-B14F-4D97-AF65-F5344CB8AC3E}">
        <p14:creationId xmlns:p14="http://schemas.microsoft.com/office/powerpoint/2010/main" val="626721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78700" y="155575"/>
            <a:ext cx="2398713" cy="61991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82563" y="155575"/>
            <a:ext cx="7043737" cy="61991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03263" y="155575"/>
            <a:ext cx="9074150"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82563" y="981075"/>
            <a:ext cx="4716462"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5051425" y="981075"/>
            <a:ext cx="4716463"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5051425" y="3743325"/>
            <a:ext cx="4716463"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82563" y="981075"/>
            <a:ext cx="4716462" cy="5373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51425" y="981075"/>
            <a:ext cx="4716463" cy="5373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1"/>
          <p:cNvSpPr>
            <a:spLocks noGrp="1" noChangeArrowheads="1"/>
          </p:cNvSpPr>
          <p:nvPr>
            <p:ph type="body" idx="1"/>
          </p:nvPr>
        </p:nvSpPr>
        <p:spPr bwMode="auto">
          <a:xfrm>
            <a:off x="182563" y="981075"/>
            <a:ext cx="9585325" cy="542607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p>
            <a:pPr lvl="0"/>
            <a:r>
              <a:rPr lang="en-GB" dirty="0" smtClean="0"/>
              <a:t>Click to edit Master text styles</a:t>
            </a:r>
          </a:p>
          <a:p>
            <a:pPr lvl="1"/>
            <a:r>
              <a:rPr lang="en-GB" dirty="0" smtClean="0"/>
              <a:t> 2nd text line</a:t>
            </a:r>
          </a:p>
          <a:p>
            <a:pPr lvl="2"/>
            <a:r>
              <a:rPr lang="en-GB" dirty="0" smtClean="0"/>
              <a:t> 3rd text line</a:t>
            </a:r>
          </a:p>
          <a:p>
            <a:pPr lvl="3"/>
            <a:r>
              <a:rPr lang="en-GB" dirty="0" smtClean="0"/>
              <a:t> 4th level text</a:t>
            </a:r>
          </a:p>
        </p:txBody>
      </p:sp>
      <p:sp>
        <p:nvSpPr>
          <p:cNvPr id="3075" name="Rectangle 34"/>
          <p:cNvSpPr>
            <a:spLocks noGrp="1" noChangeArrowheads="1"/>
          </p:cNvSpPr>
          <p:nvPr>
            <p:ph type="title"/>
          </p:nvPr>
        </p:nvSpPr>
        <p:spPr bwMode="auto">
          <a:xfrm>
            <a:off x="703263" y="155575"/>
            <a:ext cx="9074150" cy="6096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34" name="Rectangle 10"/>
          <p:cNvSpPr>
            <a:spLocks noChangeArrowheads="1"/>
          </p:cNvSpPr>
          <p:nvPr userDrawn="1"/>
        </p:nvSpPr>
        <p:spPr bwMode="auto">
          <a:xfrm>
            <a:off x="1574800" y="6519863"/>
            <a:ext cx="8239125" cy="243656"/>
          </a:xfrm>
          <a:prstGeom prst="rect">
            <a:avLst/>
          </a:prstGeom>
          <a:noFill/>
          <a:ln w="12700">
            <a:noFill/>
            <a:miter lim="800000"/>
            <a:headEnd/>
            <a:tailEnd/>
          </a:ln>
          <a:effectLst/>
        </p:spPr>
        <p:txBody>
          <a:bodyPr lIns="90487" tIns="44450" rIns="90487" bIns="44450">
            <a:spAutoFit/>
          </a:bodyPr>
          <a:lstStyle/>
          <a:p>
            <a:pPr algn="just">
              <a:defRPr/>
            </a:pPr>
            <a:r>
              <a:rPr lang="en-US" sz="1000" b="0" dirty="0" smtClean="0"/>
              <a:t>ECMWF Predictability TC (May 2016)</a:t>
            </a:r>
            <a:r>
              <a:rPr lang="en-US" sz="1000" b="0" i="1" dirty="0" smtClean="0"/>
              <a:t> </a:t>
            </a:r>
            <a:r>
              <a:rPr lang="en-US" sz="1000" b="0" i="1" dirty="0"/>
              <a:t>-  </a:t>
            </a:r>
            <a:r>
              <a:rPr lang="en-US" sz="1000" b="0" i="1" dirty="0" smtClean="0"/>
              <a:t>Roberto Buizza: Approaches to ensemble prediction: the TIGGE ensembles          </a:t>
            </a:r>
            <a:fld id="{57055678-0A17-45FB-BDC7-690DBDB05DB5}" type="slidenum">
              <a:rPr lang="en-GB" sz="1000" b="0" smtClean="0"/>
              <a:pPr algn="just">
                <a:defRPr/>
              </a:pPr>
              <a:t>‹#›</a:t>
            </a:fld>
            <a:endParaRPr lang="en-GB" sz="1000" b="0" dirty="0"/>
          </a:p>
        </p:txBody>
      </p:sp>
      <p:pic>
        <p:nvPicPr>
          <p:cNvPr id="3077" name="Picture 78" descr="ECMWF_new_logo"/>
          <p:cNvPicPr>
            <a:picLocks noChangeAspect="1" noChangeArrowheads="1"/>
          </p:cNvPicPr>
          <p:nvPr userDrawn="1"/>
        </p:nvPicPr>
        <p:blipFill>
          <a:blip r:embed="rId14" cstate="print"/>
          <a:srcRect/>
          <a:stretch>
            <a:fillRect/>
          </a:stretch>
        </p:blipFill>
        <p:spPr bwMode="auto">
          <a:xfrm>
            <a:off x="241300" y="6507163"/>
            <a:ext cx="1374775" cy="252412"/>
          </a:xfrm>
          <a:prstGeom prst="rect">
            <a:avLst/>
          </a:prstGeom>
          <a:noFill/>
          <a:ln w="9525">
            <a:noFill/>
            <a:miter lim="800000"/>
            <a:headEnd/>
            <a:tailEnd/>
          </a:ln>
        </p:spPr>
      </p:pic>
      <p:grpSp>
        <p:nvGrpSpPr>
          <p:cNvPr id="3078" name="Group 14"/>
          <p:cNvGrpSpPr>
            <a:grpSpLocks/>
          </p:cNvGrpSpPr>
          <p:nvPr userDrawn="1"/>
        </p:nvGrpSpPr>
        <p:grpSpPr bwMode="auto">
          <a:xfrm>
            <a:off x="152400" y="115888"/>
            <a:ext cx="479425" cy="600075"/>
            <a:chOff x="152857" y="115095"/>
            <a:chExt cx="478968" cy="600770"/>
          </a:xfrm>
        </p:grpSpPr>
        <p:sp>
          <p:nvSpPr>
            <p:cNvPr id="1078" name="Freeform 54"/>
            <p:cNvSpPr>
              <a:spLocks/>
            </p:cNvSpPr>
            <p:nvPr userDrawn="1"/>
          </p:nvSpPr>
          <p:spPr bwMode="auto">
            <a:xfrm rot="16176207">
              <a:off x="288776" y="368047"/>
              <a:ext cx="451372" cy="234726"/>
            </a:xfrm>
            <a:custGeom>
              <a:avLst/>
              <a:gdLst/>
              <a:ahLst/>
              <a:cxnLst>
                <a:cxn ang="0">
                  <a:pos x="0" y="202"/>
                </a:cxn>
                <a:cxn ang="0">
                  <a:pos x="633" y="4"/>
                </a:cxn>
                <a:cxn ang="0">
                  <a:pos x="1007" y="175"/>
                </a:cxn>
                <a:cxn ang="0">
                  <a:pos x="813" y="535"/>
                </a:cxn>
              </a:cxnLst>
              <a:rect l="0" t="0" r="r" b="b"/>
              <a:pathLst>
                <a:path w="1037" h="535">
                  <a:moveTo>
                    <a:pt x="0" y="202"/>
                  </a:moveTo>
                  <a:cubicBezTo>
                    <a:pt x="105" y="169"/>
                    <a:pt x="465" y="8"/>
                    <a:pt x="633" y="4"/>
                  </a:cubicBezTo>
                  <a:cubicBezTo>
                    <a:pt x="801" y="0"/>
                    <a:pt x="977" y="87"/>
                    <a:pt x="1007" y="175"/>
                  </a:cubicBezTo>
                  <a:cubicBezTo>
                    <a:pt x="1037" y="263"/>
                    <a:pt x="853" y="460"/>
                    <a:pt x="813" y="535"/>
                  </a:cubicBezTo>
                </a:path>
              </a:pathLst>
            </a:custGeom>
            <a:noFill/>
            <a:ln w="31750" cap="flat" cmpd="sng">
              <a:solidFill>
                <a:srgbClr val="FF0000">
                  <a:alpha val="50000"/>
                </a:srgbClr>
              </a:solidFill>
              <a:prstDash val="solid"/>
              <a:round/>
              <a:headEnd type="none" w="med" len="med"/>
              <a:tailEnd type="arrow" w="med" len="med"/>
            </a:ln>
            <a:effectLst>
              <a:outerShdw dist="107763" dir="8100000" algn="ctr" rotWithShape="0">
                <a:srgbClr val="808080"/>
              </a:outerShdw>
            </a:effectLst>
          </p:spPr>
          <p:txBody>
            <a:bodyPr wrap="none" anchor="ctr"/>
            <a:lstStyle/>
            <a:p>
              <a:pPr>
                <a:defRPr/>
              </a:pPr>
              <a:endParaRPr lang="en-GB" dirty="0"/>
            </a:p>
          </p:txBody>
        </p:sp>
        <p:sp>
          <p:nvSpPr>
            <p:cNvPr id="1080" name="Freeform 56"/>
            <p:cNvSpPr>
              <a:spLocks/>
            </p:cNvSpPr>
            <p:nvPr userDrawn="1"/>
          </p:nvSpPr>
          <p:spPr bwMode="auto">
            <a:xfrm rot="16176207">
              <a:off x="99097" y="343314"/>
              <a:ext cx="597591" cy="141153"/>
            </a:xfrm>
            <a:custGeom>
              <a:avLst/>
              <a:gdLst/>
              <a:ahLst/>
              <a:cxnLst>
                <a:cxn ang="0">
                  <a:pos x="0" y="323"/>
                </a:cxn>
                <a:cxn ang="0">
                  <a:pos x="649" y="117"/>
                </a:cxn>
                <a:cxn ang="0">
                  <a:pos x="1132" y="242"/>
                </a:cxn>
                <a:cxn ang="0">
                  <a:pos x="1373" y="0"/>
                </a:cxn>
              </a:cxnLst>
              <a:rect l="0" t="0" r="r" b="b"/>
              <a:pathLst>
                <a:path w="1373" h="323">
                  <a:moveTo>
                    <a:pt x="0" y="323"/>
                  </a:moveTo>
                  <a:cubicBezTo>
                    <a:pt x="108" y="289"/>
                    <a:pt x="460" y="130"/>
                    <a:pt x="649" y="117"/>
                  </a:cubicBezTo>
                  <a:cubicBezTo>
                    <a:pt x="838" y="104"/>
                    <a:pt x="1011" y="261"/>
                    <a:pt x="1132" y="242"/>
                  </a:cubicBezTo>
                  <a:cubicBezTo>
                    <a:pt x="1253" y="223"/>
                    <a:pt x="1323" y="50"/>
                    <a:pt x="1373" y="0"/>
                  </a:cubicBezTo>
                </a:path>
              </a:pathLst>
            </a:custGeom>
            <a:noFill/>
            <a:ln w="31750" cap="flat" cmpd="sng">
              <a:solidFill>
                <a:schemeClr val="accent5">
                  <a:lumMod val="50000"/>
                  <a:alpha val="50000"/>
                </a:schemeClr>
              </a:solidFill>
              <a:prstDash val="solid"/>
              <a:round/>
              <a:headEnd type="none" w="med" len="med"/>
              <a:tailEnd type="arrow" w="med" len="med"/>
            </a:ln>
            <a:effectLst>
              <a:outerShdw dist="107763" dir="8100000" algn="ctr" rotWithShape="0">
                <a:srgbClr val="808080"/>
              </a:outerShdw>
            </a:effectLst>
          </p:spPr>
          <p:txBody>
            <a:bodyPr wrap="none" anchor="ctr"/>
            <a:lstStyle/>
            <a:p>
              <a:pPr>
                <a:defRPr/>
              </a:pPr>
              <a:endParaRPr lang="en-GB" dirty="0"/>
            </a:p>
          </p:txBody>
        </p:sp>
        <p:sp>
          <p:nvSpPr>
            <p:cNvPr id="14" name="Freeform 56"/>
            <p:cNvSpPr>
              <a:spLocks/>
            </p:cNvSpPr>
            <p:nvPr userDrawn="1"/>
          </p:nvSpPr>
          <p:spPr bwMode="auto">
            <a:xfrm rot="16176207">
              <a:off x="152530" y="406270"/>
              <a:ext cx="309922" cy="309268"/>
            </a:xfrm>
            <a:custGeom>
              <a:avLst/>
              <a:gdLst>
                <a:gd name="connsiteX0" fmla="*/ 0 w 10000"/>
                <a:gd name="connsiteY0" fmla="*/ 10000 h 10000"/>
                <a:gd name="connsiteX1" fmla="*/ 4727 w 10000"/>
                <a:gd name="connsiteY1" fmla="*/ 3622 h 10000"/>
                <a:gd name="connsiteX2" fmla="*/ 10000 w 10000"/>
                <a:gd name="connsiteY2" fmla="*/ 0 h 10000"/>
                <a:gd name="connsiteX0" fmla="*/ 0 w 5531"/>
                <a:gd name="connsiteY0" fmla="*/ 12949 h 12949"/>
                <a:gd name="connsiteX1" fmla="*/ 4727 w 5531"/>
                <a:gd name="connsiteY1" fmla="*/ 6571 h 12949"/>
                <a:gd name="connsiteX2" fmla="*/ 4826 w 5531"/>
                <a:gd name="connsiteY2" fmla="*/ 0 h 12949"/>
                <a:gd name="connsiteX0" fmla="*/ 0 w 8725"/>
                <a:gd name="connsiteY0" fmla="*/ 10000 h 10000"/>
                <a:gd name="connsiteX1" fmla="*/ 4390 w 8725"/>
                <a:gd name="connsiteY1" fmla="*/ 5555 h 10000"/>
                <a:gd name="connsiteX2" fmla="*/ 8725 w 8725"/>
                <a:gd name="connsiteY2" fmla="*/ 0 h 10000"/>
                <a:gd name="connsiteX0" fmla="*/ 0 w 6032"/>
                <a:gd name="connsiteY0" fmla="*/ 14534 h 14534"/>
                <a:gd name="connsiteX1" fmla="*/ 5032 w 6032"/>
                <a:gd name="connsiteY1" fmla="*/ 10089 h 14534"/>
                <a:gd name="connsiteX2" fmla="*/ 6002 w 6032"/>
                <a:gd name="connsiteY2" fmla="*/ 0 h 14534"/>
                <a:gd name="connsiteX0" fmla="*/ 0 w 13197"/>
                <a:gd name="connsiteY0" fmla="*/ 10000 h 10000"/>
                <a:gd name="connsiteX1" fmla="*/ 8342 w 13197"/>
                <a:gd name="connsiteY1" fmla="*/ 6942 h 10000"/>
                <a:gd name="connsiteX2" fmla="*/ 12929 w 13197"/>
                <a:gd name="connsiteY2" fmla="*/ 3870 h 10000"/>
                <a:gd name="connsiteX3" fmla="*/ 9950 w 13197"/>
                <a:gd name="connsiteY3" fmla="*/ 0 h 10000"/>
                <a:gd name="connsiteX0" fmla="*/ 0 w 13164"/>
                <a:gd name="connsiteY0" fmla="*/ 10000 h 10000"/>
                <a:gd name="connsiteX1" fmla="*/ 11361 w 13164"/>
                <a:gd name="connsiteY1" fmla="*/ 7724 h 10000"/>
                <a:gd name="connsiteX2" fmla="*/ 12929 w 13164"/>
                <a:gd name="connsiteY2" fmla="*/ 3870 h 10000"/>
                <a:gd name="connsiteX3" fmla="*/ 9950 w 13164"/>
                <a:gd name="connsiteY3" fmla="*/ 0 h 10000"/>
                <a:gd name="connsiteX0" fmla="*/ 0 w 9113"/>
                <a:gd name="connsiteY0" fmla="*/ 13280 h 13280"/>
                <a:gd name="connsiteX1" fmla="*/ 7310 w 9113"/>
                <a:gd name="connsiteY1" fmla="*/ 7724 h 13280"/>
                <a:gd name="connsiteX2" fmla="*/ 8878 w 9113"/>
                <a:gd name="connsiteY2" fmla="*/ 3870 h 13280"/>
                <a:gd name="connsiteX3" fmla="*/ 5899 w 9113"/>
                <a:gd name="connsiteY3" fmla="*/ 0 h 13280"/>
                <a:gd name="connsiteX0" fmla="*/ 0 w 10051"/>
                <a:gd name="connsiteY0" fmla="*/ 10000 h 10042"/>
                <a:gd name="connsiteX1" fmla="*/ 8326 w 10051"/>
                <a:gd name="connsiteY1" fmla="*/ 8787 h 10042"/>
                <a:gd name="connsiteX2" fmla="*/ 9742 w 10051"/>
                <a:gd name="connsiteY2" fmla="*/ 2914 h 10042"/>
                <a:gd name="connsiteX3" fmla="*/ 6473 w 10051"/>
                <a:gd name="connsiteY3" fmla="*/ 0 h 10042"/>
                <a:gd name="connsiteX0" fmla="*/ 0 w 10051"/>
                <a:gd name="connsiteY0" fmla="*/ 10000 h 11476"/>
                <a:gd name="connsiteX1" fmla="*/ 3314 w 10051"/>
                <a:gd name="connsiteY1" fmla="*/ 11274 h 11476"/>
                <a:gd name="connsiteX2" fmla="*/ 8326 w 10051"/>
                <a:gd name="connsiteY2" fmla="*/ 8787 h 11476"/>
                <a:gd name="connsiteX3" fmla="*/ 9742 w 10051"/>
                <a:gd name="connsiteY3" fmla="*/ 2914 h 11476"/>
                <a:gd name="connsiteX4" fmla="*/ 6473 w 10051"/>
                <a:gd name="connsiteY4" fmla="*/ 0 h 11476"/>
                <a:gd name="connsiteX0" fmla="*/ 0 w 6737"/>
                <a:gd name="connsiteY0" fmla="*/ 11274 h 11274"/>
                <a:gd name="connsiteX1" fmla="*/ 5012 w 6737"/>
                <a:gd name="connsiteY1" fmla="*/ 8787 h 11274"/>
                <a:gd name="connsiteX2" fmla="*/ 6428 w 6737"/>
                <a:gd name="connsiteY2" fmla="*/ 2914 h 11274"/>
                <a:gd name="connsiteX3" fmla="*/ 3159 w 6737"/>
                <a:gd name="connsiteY3" fmla="*/ 0 h 11274"/>
              </a:gdLst>
              <a:ahLst/>
              <a:cxnLst>
                <a:cxn ang="0">
                  <a:pos x="connsiteX0" y="connsiteY0"/>
                </a:cxn>
                <a:cxn ang="0">
                  <a:pos x="connsiteX1" y="connsiteY1"/>
                </a:cxn>
                <a:cxn ang="0">
                  <a:pos x="connsiteX2" y="connsiteY2"/>
                </a:cxn>
                <a:cxn ang="0">
                  <a:pos x="connsiteX3" y="connsiteY3"/>
                </a:cxn>
              </a:cxnLst>
              <a:rect l="l" t="t" r="r" b="b"/>
              <a:pathLst>
                <a:path w="6737" h="11274">
                  <a:moveTo>
                    <a:pt x="0" y="11274"/>
                  </a:moveTo>
                  <a:cubicBezTo>
                    <a:pt x="1388" y="11072"/>
                    <a:pt x="3485" y="9887"/>
                    <a:pt x="5012" y="8787"/>
                  </a:cubicBezTo>
                  <a:cubicBezTo>
                    <a:pt x="6715" y="7994"/>
                    <a:pt x="6737" y="4378"/>
                    <a:pt x="6428" y="2914"/>
                  </a:cubicBezTo>
                  <a:cubicBezTo>
                    <a:pt x="6119" y="1450"/>
                    <a:pt x="3043" y="462"/>
                    <a:pt x="3159" y="0"/>
                  </a:cubicBezTo>
                </a:path>
              </a:pathLst>
            </a:custGeom>
            <a:noFill/>
            <a:ln w="31750" cap="flat" cmpd="sng">
              <a:solidFill>
                <a:schemeClr val="accent6">
                  <a:lumMod val="75000"/>
                  <a:alpha val="50000"/>
                </a:schemeClr>
              </a:solidFill>
              <a:prstDash val="solid"/>
              <a:round/>
              <a:headEnd type="none" w="med" len="med"/>
              <a:tailEnd type="arrow" w="med" len="med"/>
            </a:ln>
            <a:effectLst>
              <a:outerShdw dist="107763" dir="8100000" algn="ctr" rotWithShape="0">
                <a:srgbClr val="808080"/>
              </a:outerShdw>
            </a:effectLst>
          </p:spPr>
          <p:txBody>
            <a:bodyPr wrap="none" anchor="ctr"/>
            <a:lstStyle/>
            <a:p>
              <a:pPr>
                <a:defRPr/>
              </a:pPr>
              <a:endParaRPr lang="en-GB" dirty="0"/>
            </a:p>
          </p:txBody>
        </p:sp>
      </p:grpSp>
      <p:pic>
        <p:nvPicPr>
          <p:cNvPr id="3079" name="Picture 7" descr="ECMWF_new_logo"/>
          <p:cNvPicPr>
            <a:picLocks noChangeAspect="1" noChangeArrowheads="1"/>
          </p:cNvPicPr>
          <p:nvPr userDrawn="1"/>
        </p:nvPicPr>
        <p:blipFill>
          <a:blip r:embed="rId15" cstate="print"/>
          <a:srcRect/>
          <a:stretch>
            <a:fillRect/>
          </a:stretch>
        </p:blipFill>
        <p:spPr bwMode="auto">
          <a:xfrm>
            <a:off x="196850" y="6546850"/>
            <a:ext cx="1200150" cy="215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0" fontAlgn="base" hangingPunct="0">
        <a:lnSpc>
          <a:spcPts val="3200"/>
        </a:lnSpc>
        <a:spcBef>
          <a:spcPct val="0"/>
        </a:spcBef>
        <a:spcAft>
          <a:spcPct val="0"/>
        </a:spcAft>
        <a:defRPr sz="2400" b="1">
          <a:solidFill>
            <a:srgbClr val="1759FD"/>
          </a:solidFill>
          <a:latin typeface="+mj-lt"/>
          <a:ea typeface="+mj-ea"/>
          <a:cs typeface="+mj-cs"/>
        </a:defRPr>
      </a:lvl1pPr>
      <a:lvl2pPr algn="l" rtl="0" eaLnBrk="0" fontAlgn="base" hangingPunct="0">
        <a:lnSpc>
          <a:spcPts val="3200"/>
        </a:lnSpc>
        <a:spcBef>
          <a:spcPct val="0"/>
        </a:spcBef>
        <a:spcAft>
          <a:spcPct val="0"/>
        </a:spcAft>
        <a:defRPr sz="2400" b="1">
          <a:solidFill>
            <a:srgbClr val="1759FD"/>
          </a:solidFill>
          <a:latin typeface="Verdana" pitchFamily="34" charset="0"/>
        </a:defRPr>
      </a:lvl2pPr>
      <a:lvl3pPr algn="l" rtl="0" eaLnBrk="0" fontAlgn="base" hangingPunct="0">
        <a:lnSpc>
          <a:spcPts val="3200"/>
        </a:lnSpc>
        <a:spcBef>
          <a:spcPct val="0"/>
        </a:spcBef>
        <a:spcAft>
          <a:spcPct val="0"/>
        </a:spcAft>
        <a:defRPr sz="2400" b="1">
          <a:solidFill>
            <a:srgbClr val="1759FD"/>
          </a:solidFill>
          <a:latin typeface="Verdana" pitchFamily="34" charset="0"/>
        </a:defRPr>
      </a:lvl3pPr>
      <a:lvl4pPr algn="l" rtl="0" eaLnBrk="0" fontAlgn="base" hangingPunct="0">
        <a:lnSpc>
          <a:spcPts val="3200"/>
        </a:lnSpc>
        <a:spcBef>
          <a:spcPct val="0"/>
        </a:spcBef>
        <a:spcAft>
          <a:spcPct val="0"/>
        </a:spcAft>
        <a:defRPr sz="2400" b="1">
          <a:solidFill>
            <a:srgbClr val="1759FD"/>
          </a:solidFill>
          <a:latin typeface="Verdana" pitchFamily="34" charset="0"/>
        </a:defRPr>
      </a:lvl4pPr>
      <a:lvl5pPr algn="l" rtl="0" eaLnBrk="0" fontAlgn="base" hangingPunct="0">
        <a:lnSpc>
          <a:spcPts val="3200"/>
        </a:lnSpc>
        <a:spcBef>
          <a:spcPct val="0"/>
        </a:spcBef>
        <a:spcAft>
          <a:spcPct val="0"/>
        </a:spcAft>
        <a:defRPr sz="2400" b="1">
          <a:solidFill>
            <a:srgbClr val="1759FD"/>
          </a:solidFill>
          <a:latin typeface="Verdana" pitchFamily="34" charset="0"/>
        </a:defRPr>
      </a:lvl5pPr>
      <a:lvl6pPr marL="457200" algn="l" rtl="0" eaLnBrk="0" fontAlgn="base" hangingPunct="0">
        <a:lnSpc>
          <a:spcPts val="3200"/>
        </a:lnSpc>
        <a:spcBef>
          <a:spcPct val="0"/>
        </a:spcBef>
        <a:spcAft>
          <a:spcPct val="0"/>
        </a:spcAft>
        <a:defRPr sz="2000">
          <a:solidFill>
            <a:schemeClr val="tx1"/>
          </a:solidFill>
          <a:latin typeface="Verdana" pitchFamily="34" charset="0"/>
        </a:defRPr>
      </a:lvl6pPr>
      <a:lvl7pPr marL="914400" algn="l" rtl="0" eaLnBrk="0" fontAlgn="base" hangingPunct="0">
        <a:lnSpc>
          <a:spcPts val="3200"/>
        </a:lnSpc>
        <a:spcBef>
          <a:spcPct val="0"/>
        </a:spcBef>
        <a:spcAft>
          <a:spcPct val="0"/>
        </a:spcAft>
        <a:defRPr sz="2000">
          <a:solidFill>
            <a:schemeClr val="tx1"/>
          </a:solidFill>
          <a:latin typeface="Verdana" pitchFamily="34" charset="0"/>
        </a:defRPr>
      </a:lvl7pPr>
      <a:lvl8pPr marL="1371600" algn="l" rtl="0" eaLnBrk="0" fontAlgn="base" hangingPunct="0">
        <a:lnSpc>
          <a:spcPts val="3200"/>
        </a:lnSpc>
        <a:spcBef>
          <a:spcPct val="0"/>
        </a:spcBef>
        <a:spcAft>
          <a:spcPct val="0"/>
        </a:spcAft>
        <a:defRPr sz="2000">
          <a:solidFill>
            <a:schemeClr val="tx1"/>
          </a:solidFill>
          <a:latin typeface="Verdana" pitchFamily="34" charset="0"/>
        </a:defRPr>
      </a:lvl8pPr>
      <a:lvl9pPr marL="1828800" algn="l" rtl="0" eaLnBrk="0" fontAlgn="base" hangingPunct="0">
        <a:lnSpc>
          <a:spcPts val="3200"/>
        </a:lnSpc>
        <a:spcBef>
          <a:spcPct val="0"/>
        </a:spcBef>
        <a:spcAft>
          <a:spcPct val="0"/>
        </a:spcAft>
        <a:defRPr sz="2000">
          <a:solidFill>
            <a:schemeClr val="tx1"/>
          </a:solidFill>
          <a:latin typeface="Verdana" pitchFamily="34" charset="0"/>
        </a:defRPr>
      </a:lvl9pPr>
    </p:titleStyle>
    <p:body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notesSlide" Target="../notesSlides/notesSlide11.xml"/><Relationship Id="rId7" Type="http://schemas.openxmlformats.org/officeDocument/2006/relationships/oleObject" Target="../embeddings/Microsoft_Excel_97-2003_Worksheet1.xls"/><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10.wmf"/><Relationship Id="rId4"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12.xml"/><Relationship Id="rId7" Type="http://schemas.openxmlformats.org/officeDocument/2006/relationships/image" Target="../media/image13.wmf"/><Relationship Id="rId12" Type="http://schemas.openxmlformats.org/officeDocument/2006/relationships/image" Target="../media/image15.emf"/><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oleObject" Target="../embeddings/oleObject7.bin"/><Relationship Id="rId11" Type="http://schemas.openxmlformats.org/officeDocument/2006/relationships/oleObject" Target="../embeddings/Microsoft_Excel_97-2003_Worksheet2.xls"/><Relationship Id="rId5" Type="http://schemas.openxmlformats.org/officeDocument/2006/relationships/image" Target="../media/image12.wmf"/><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14.w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image" Target="../media/image16.emf"/><Relationship Id="rId5" Type="http://schemas.openxmlformats.org/officeDocument/2006/relationships/oleObject" Target="../embeddings/Microsoft_Excel_97-2003_Worksheet3.xls"/><Relationship Id="rId4" Type="http://schemas.openxmlformats.org/officeDocument/2006/relationships/oleObject" Target="../embeddings/oleObject10.bin"/></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image" Target="../media/image21.wmf"/><Relationship Id="rId5" Type="http://schemas.openxmlformats.org/officeDocument/2006/relationships/oleObject" Target="../embeddings/oleObject11.bin"/><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hyperlink" Target="http://tigge.ecmwf.int/" TargetMode="External"/><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24.emf"/><Relationship Id="rId4" Type="http://schemas.openxmlformats.org/officeDocument/2006/relationships/package" Target="../embeddings/Microsoft_Excel_Worksheet1.xlsx"/></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hyperlink" Target="http://tigge.ecmwf.int/references.html"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8.xml"/><Relationship Id="rId7" Type="http://schemas.openxmlformats.org/officeDocument/2006/relationships/image" Target="../media/image7.w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6.wmf"/><Relationship Id="rId4" Type="http://schemas.openxmlformats.org/officeDocument/2006/relationships/oleObject" Target="../embeddings/oleObject1.bin"/><Relationship Id="rId9" Type="http://schemas.openxmlformats.org/officeDocument/2006/relationships/image" Target="../media/image8.wmf"/></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6"/>
          <p:cNvSpPr txBox="1">
            <a:spLocks noChangeArrowheads="1"/>
          </p:cNvSpPr>
          <p:nvPr/>
        </p:nvSpPr>
        <p:spPr bwMode="auto">
          <a:xfrm>
            <a:off x="5023204" y="233645"/>
            <a:ext cx="4700326" cy="2369880"/>
          </a:xfrm>
          <a:prstGeom prst="rect">
            <a:avLst/>
          </a:prstGeom>
          <a:noFill/>
          <a:ln w="12700">
            <a:noFill/>
            <a:miter lim="800000"/>
            <a:headEnd/>
            <a:tailEnd/>
          </a:ln>
        </p:spPr>
        <p:txBody>
          <a:bodyPr wrap="none">
            <a:spAutoFit/>
          </a:bodyPr>
          <a:lstStyle/>
          <a:p>
            <a:pPr algn="r"/>
            <a:r>
              <a:rPr lang="en-US" sz="4000" dirty="0">
                <a:solidFill>
                  <a:schemeClr val="accent1">
                    <a:lumMod val="50000"/>
                  </a:schemeClr>
                </a:solidFill>
                <a:latin typeface="Calibri" panose="020F0502020204030204" pitchFamily="34" charset="0"/>
              </a:rPr>
              <a:t>Approaches to</a:t>
            </a:r>
          </a:p>
          <a:p>
            <a:pPr algn="r"/>
            <a:r>
              <a:rPr lang="en-US" sz="4000" dirty="0">
                <a:solidFill>
                  <a:schemeClr val="accent1">
                    <a:lumMod val="50000"/>
                  </a:schemeClr>
                </a:solidFill>
                <a:latin typeface="Calibri" panose="020F0502020204030204" pitchFamily="34" charset="0"/>
              </a:rPr>
              <a:t>ensemble prediction:</a:t>
            </a:r>
          </a:p>
          <a:p>
            <a:pPr algn="r"/>
            <a:r>
              <a:rPr lang="en-US" sz="4000" dirty="0">
                <a:solidFill>
                  <a:schemeClr val="accent1">
                    <a:lumMod val="50000"/>
                  </a:schemeClr>
                </a:solidFill>
                <a:latin typeface="Calibri" panose="020F0502020204030204" pitchFamily="34" charset="0"/>
              </a:rPr>
              <a:t>the TIGGE ensembles</a:t>
            </a:r>
          </a:p>
          <a:p>
            <a:pPr algn="r"/>
            <a:r>
              <a:rPr lang="en-US" sz="2800" i="1" dirty="0">
                <a:solidFill>
                  <a:schemeClr val="accent1">
                    <a:lumMod val="50000"/>
                  </a:schemeClr>
                </a:solidFill>
                <a:latin typeface="Calibri" panose="020F0502020204030204" pitchFamily="34" charset="0"/>
              </a:rPr>
              <a:t>(</a:t>
            </a:r>
            <a:r>
              <a:rPr lang="en-US" sz="2800" i="1" dirty="0" smtClean="0">
                <a:solidFill>
                  <a:schemeClr val="accent1">
                    <a:lumMod val="50000"/>
                  </a:schemeClr>
                </a:solidFill>
                <a:latin typeface="Calibri" panose="020F0502020204030204" pitchFamily="34" charset="0"/>
              </a:rPr>
              <a:t>EC/TC/PR/RB-L3)</a:t>
            </a:r>
            <a:endParaRPr lang="en-GB" sz="2800" i="1" dirty="0">
              <a:solidFill>
                <a:schemeClr val="accent1">
                  <a:lumMod val="50000"/>
                </a:schemeClr>
              </a:solidFill>
              <a:latin typeface="Calibri" panose="020F0502020204030204" pitchFamily="34" charset="0"/>
            </a:endParaRPr>
          </a:p>
        </p:txBody>
      </p:sp>
      <p:pic>
        <p:nvPicPr>
          <p:cNvPr id="8196" name="Picture 17"/>
          <p:cNvPicPr>
            <a:picLocks noChangeAspect="1" noChangeArrowheads="1"/>
          </p:cNvPicPr>
          <p:nvPr/>
        </p:nvPicPr>
        <p:blipFill>
          <a:blip r:embed="rId3" cstate="print"/>
          <a:srcRect r="16313"/>
          <a:stretch>
            <a:fillRect/>
          </a:stretch>
        </p:blipFill>
        <p:spPr bwMode="auto">
          <a:xfrm>
            <a:off x="313704" y="1249078"/>
            <a:ext cx="3694191" cy="2584967"/>
          </a:xfrm>
          <a:prstGeom prst="rect">
            <a:avLst/>
          </a:prstGeom>
          <a:noFill/>
          <a:ln w="12700">
            <a:noFill/>
            <a:miter lim="800000"/>
            <a:headEnd/>
            <a:tailEnd/>
          </a:ln>
        </p:spPr>
      </p:pic>
      <p:sp>
        <p:nvSpPr>
          <p:cNvPr id="5" name="Text Box 7"/>
          <p:cNvSpPr txBox="1">
            <a:spLocks noChangeArrowheads="1"/>
          </p:cNvSpPr>
          <p:nvPr/>
        </p:nvSpPr>
        <p:spPr bwMode="auto">
          <a:xfrm>
            <a:off x="1065213" y="4767263"/>
            <a:ext cx="8567737" cy="1138773"/>
          </a:xfrm>
          <a:prstGeom prst="rect">
            <a:avLst/>
          </a:prstGeom>
          <a:noFill/>
          <a:ln w="9525">
            <a:noFill/>
            <a:miter lim="800000"/>
            <a:headEnd/>
            <a:tailEnd/>
          </a:ln>
        </p:spPr>
        <p:txBody>
          <a:bodyPr>
            <a:spAutoFit/>
          </a:bodyPr>
          <a:lstStyle/>
          <a:p>
            <a:pPr algn="r" eaLnBrk="1" hangingPunct="1"/>
            <a:r>
              <a:rPr lang="en-GB" b="0" dirty="0">
                <a:solidFill>
                  <a:schemeClr val="accent1"/>
                </a:solidFill>
                <a:latin typeface="Calibri" panose="020F0502020204030204" pitchFamily="34" charset="0"/>
              </a:rPr>
              <a:t>                                                 </a:t>
            </a:r>
            <a:r>
              <a:rPr lang="en-GB" dirty="0">
                <a:solidFill>
                  <a:schemeClr val="accent1">
                    <a:lumMod val="50000"/>
                  </a:schemeClr>
                </a:solidFill>
                <a:latin typeface="Calibri" panose="020F0502020204030204" pitchFamily="34" charset="0"/>
              </a:rPr>
              <a:t>Roberto Buizza</a:t>
            </a:r>
          </a:p>
          <a:p>
            <a:pPr algn="r" eaLnBrk="1" hangingPunct="1"/>
            <a:r>
              <a:rPr lang="en-GB" b="0" dirty="0">
                <a:latin typeface="Calibri" panose="020F0502020204030204" pitchFamily="34" charset="0"/>
              </a:rPr>
              <a:t>    </a:t>
            </a:r>
            <a:r>
              <a:rPr lang="en-GB" sz="2000" b="0" dirty="0">
                <a:latin typeface="Calibri" panose="020F0502020204030204" pitchFamily="34" charset="0"/>
              </a:rPr>
              <a:t>European Centre for Medium-Range Weather Forecasts</a:t>
            </a:r>
          </a:p>
          <a:p>
            <a:pPr algn="r" eaLnBrk="1" hangingPunct="1"/>
            <a:r>
              <a:rPr lang="en-GB" sz="2000" b="0" i="1" dirty="0">
                <a:latin typeface="Calibri" panose="020F0502020204030204" pitchFamily="34" charset="0"/>
              </a:rPr>
              <a:t>(http://www.ecmwf.int/en/staff/Roberto-buizza)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Outline</a:t>
            </a:r>
          </a:p>
        </p:txBody>
      </p:sp>
      <p:sp>
        <p:nvSpPr>
          <p:cNvPr id="17411" name="Rectangle 3"/>
          <p:cNvSpPr>
            <a:spLocks noGrp="1" noChangeArrowheads="1"/>
          </p:cNvSpPr>
          <p:nvPr>
            <p:ph type="body" sz="half" idx="1"/>
          </p:nvPr>
        </p:nvSpPr>
        <p:spPr>
          <a:xfrm>
            <a:off x="182563" y="998538"/>
            <a:ext cx="9496425" cy="4892675"/>
          </a:xfrm>
        </p:spPr>
        <p:txBody>
          <a:bodyPr/>
          <a:lstStyle/>
          <a:p>
            <a:pPr marL="381000" indent="-381000">
              <a:lnSpc>
                <a:spcPct val="100000"/>
              </a:lnSpc>
              <a:buClr>
                <a:schemeClr val="accent1">
                  <a:lumMod val="50000"/>
                </a:schemeClr>
              </a:buClr>
              <a:buFontTx/>
              <a:buAutoNum type="arabicPeriod"/>
            </a:pPr>
            <a:r>
              <a:rPr lang="en-US" sz="2000" dirty="0" smtClean="0">
                <a:latin typeface="Calibri" panose="020F0502020204030204" pitchFamily="34" charset="0"/>
              </a:rPr>
              <a:t>Objectives and approaches to ensemble prediction</a:t>
            </a:r>
          </a:p>
          <a:p>
            <a:pPr marL="381000" indent="-381000">
              <a:lnSpc>
                <a:spcPct val="100000"/>
              </a:lnSpc>
              <a:buClr>
                <a:schemeClr val="accent1">
                  <a:lumMod val="50000"/>
                </a:schemeClr>
              </a:buClr>
              <a:buFontTx/>
              <a:buAutoNum type="arabicPeriod"/>
            </a:pPr>
            <a:r>
              <a:rPr lang="en-US" sz="2000" dirty="0" smtClean="0">
                <a:latin typeface="Calibri" panose="020F0502020204030204" pitchFamily="34" charset="0"/>
              </a:rPr>
              <a:t>Comparison of the 2002 ECMWF, MSC and NCEP ensemble systems</a:t>
            </a:r>
          </a:p>
          <a:p>
            <a:pPr marL="381000" indent="-381000">
              <a:lnSpc>
                <a:spcPct val="100000"/>
              </a:lnSpc>
              <a:buClr>
                <a:schemeClr val="accent1">
                  <a:lumMod val="50000"/>
                </a:schemeClr>
              </a:buClr>
              <a:buFontTx/>
              <a:buAutoNum type="arabicPeriod"/>
            </a:pPr>
            <a:r>
              <a:rPr lang="en-US" sz="2000" dirty="0" smtClean="0">
                <a:latin typeface="Calibri" panose="020F0502020204030204" pitchFamily="34" charset="0"/>
              </a:rPr>
              <a:t>The </a:t>
            </a:r>
            <a:r>
              <a:rPr lang="en-US" sz="2000" dirty="0">
                <a:latin typeface="Calibri" panose="020F0502020204030204" pitchFamily="34" charset="0"/>
              </a:rPr>
              <a:t>THORPEX/TIGGE global, medium-range </a:t>
            </a:r>
            <a:r>
              <a:rPr lang="en-GB" sz="2000" dirty="0" smtClean="0">
                <a:latin typeface="Calibri" panose="020F0502020204030204" pitchFamily="34" charset="0"/>
              </a:rPr>
              <a:t>ensembles</a:t>
            </a:r>
          </a:p>
          <a:p>
            <a:pPr marL="381000" indent="-381000">
              <a:lnSpc>
                <a:spcPct val="100000"/>
              </a:lnSpc>
            </a:pPr>
            <a:endParaRPr lang="en-US" sz="2000" dirty="0" smtClean="0">
              <a:latin typeface="Calibri" panose="020F0502020204030204" pitchFamily="34" charset="0"/>
            </a:endParaRPr>
          </a:p>
        </p:txBody>
      </p:sp>
      <p:sp>
        <p:nvSpPr>
          <p:cNvPr id="17412" name="AutoShape 4"/>
          <p:cNvSpPr>
            <a:spLocks noChangeArrowheads="1"/>
          </p:cNvSpPr>
          <p:nvPr/>
        </p:nvSpPr>
        <p:spPr bwMode="auto">
          <a:xfrm>
            <a:off x="8509000" y="1449388"/>
            <a:ext cx="1214438" cy="225425"/>
          </a:xfrm>
          <a:prstGeom prst="leftArrow">
            <a:avLst>
              <a:gd name="adj1" fmla="val 50000"/>
              <a:gd name="adj2" fmla="val 134683"/>
            </a:avLst>
          </a:prstGeom>
          <a:solidFill>
            <a:schemeClr val="accent1">
              <a:lumMod val="50000"/>
            </a:schemeClr>
          </a:solidFill>
          <a:ln w="12700">
            <a:solidFill>
              <a:schemeClr val="accent1">
                <a:lumMod val="50000"/>
              </a:schemeClr>
            </a:solidFill>
            <a:miter lim="800000"/>
            <a:headEnd/>
            <a:tailEnd/>
          </a:ln>
        </p:spPr>
        <p:txBody>
          <a:bodyPr wrap="none" anchor="ctr"/>
          <a:lstStyle/>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2. The 2002 ECMWF, MSC and NCEP systems</a:t>
            </a:r>
            <a:endParaRPr lang="en-GB" sz="2800" dirty="0" smtClean="0">
              <a:solidFill>
                <a:schemeClr val="accent1">
                  <a:lumMod val="50000"/>
                </a:schemeClr>
              </a:solidFill>
              <a:latin typeface="Calibri" panose="020F0502020204030204" pitchFamily="34" charset="0"/>
            </a:endParaRPr>
          </a:p>
        </p:txBody>
      </p:sp>
      <p:sp>
        <p:nvSpPr>
          <p:cNvPr id="2053" name="Rectangle 3"/>
          <p:cNvSpPr>
            <a:spLocks noGrp="1" noChangeArrowheads="1"/>
          </p:cNvSpPr>
          <p:nvPr>
            <p:ph type="body" sz="half" idx="1"/>
          </p:nvPr>
        </p:nvSpPr>
        <p:spPr>
          <a:xfrm>
            <a:off x="182563" y="981076"/>
            <a:ext cx="9505950" cy="1412810"/>
          </a:xfrm>
        </p:spPr>
        <p:txBody>
          <a:bodyPr/>
          <a:lstStyle/>
          <a:p>
            <a:pPr marL="0" indent="0">
              <a:lnSpc>
                <a:spcPct val="100000"/>
              </a:lnSpc>
              <a:buFontTx/>
              <a:buNone/>
            </a:pPr>
            <a:r>
              <a:rPr lang="en-US" sz="2000" dirty="0" smtClean="0">
                <a:latin typeface="Calibri" panose="020F0502020204030204" pitchFamily="34" charset="0"/>
              </a:rPr>
              <a:t>Results based on the 2002 operational systems are relevant since they highlight the relative impact of initial perturbation methods, analysis and model characteristics on ensemble performance. </a:t>
            </a:r>
          </a:p>
          <a:p>
            <a:pPr marL="0" indent="0">
              <a:lnSpc>
                <a:spcPct val="100000"/>
              </a:lnSpc>
              <a:buFontTx/>
              <a:buNone/>
            </a:pPr>
            <a:r>
              <a:rPr lang="en-US" sz="2000" dirty="0" smtClean="0">
                <a:latin typeface="Calibri" panose="020F0502020204030204" pitchFamily="34" charset="0"/>
              </a:rPr>
              <a:t>In all ensembles, each member is given by integrating the following equation:</a:t>
            </a: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p:txBody>
      </p:sp>
      <p:graphicFrame>
        <p:nvGraphicFramePr>
          <p:cNvPr id="2050" name="Object 4"/>
          <p:cNvGraphicFramePr>
            <a:graphicFrameLocks noChangeAspect="1"/>
          </p:cNvGraphicFramePr>
          <p:nvPr/>
        </p:nvGraphicFramePr>
        <p:xfrm>
          <a:off x="1982670" y="2602468"/>
          <a:ext cx="5916612" cy="871537"/>
        </p:xfrm>
        <a:graphic>
          <a:graphicData uri="http://schemas.openxmlformats.org/presentationml/2006/ole">
            <mc:AlternateContent xmlns:mc="http://schemas.openxmlformats.org/markup-compatibility/2006">
              <mc:Choice xmlns:v="urn:schemas-microsoft-com:vml" Requires="v">
                <p:oleObj spid="_x0000_s160918" name="Equation" r:id="rId4" imgW="3098520" imgH="482400" progId="Equation.3">
                  <p:embed/>
                </p:oleObj>
              </mc:Choice>
              <mc:Fallback>
                <p:oleObj name="Equation" r:id="rId4" imgW="3098520" imgH="4824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2670" y="2602468"/>
                        <a:ext cx="5916612" cy="871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51" name="Object 5"/>
          <p:cNvGraphicFramePr>
            <a:graphicFrameLocks noChangeAspect="1"/>
          </p:cNvGraphicFramePr>
          <p:nvPr/>
        </p:nvGraphicFramePr>
        <p:xfrm>
          <a:off x="497505" y="4464115"/>
          <a:ext cx="8924160" cy="1350847"/>
        </p:xfrm>
        <a:graphic>
          <a:graphicData uri="http://schemas.openxmlformats.org/presentationml/2006/ole">
            <mc:AlternateContent xmlns:mc="http://schemas.openxmlformats.org/markup-compatibility/2006">
              <mc:Choice xmlns:v="urn:schemas-microsoft-com:vml" Requires="v">
                <p:oleObj spid="_x0000_s160919" name="Worksheet" r:id="rId7" imgW="7877175" imgH="1190625" progId="Excel.Sheet.8">
                  <p:embed/>
                </p:oleObj>
              </mc:Choice>
              <mc:Fallback>
                <p:oleObj name="Worksheet" r:id="rId7" imgW="7877175" imgH="1190625" progId="Excel.Sheet.8">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7505" y="4464115"/>
                        <a:ext cx="8924160" cy="1350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2. The 2002 ECMWF, MSC and NCEP systems</a:t>
            </a:r>
            <a:endParaRPr lang="en-GB" sz="2800" dirty="0" smtClean="0">
              <a:solidFill>
                <a:schemeClr val="accent1">
                  <a:lumMod val="50000"/>
                </a:schemeClr>
              </a:solidFill>
              <a:latin typeface="Calibri" panose="020F0502020204030204" pitchFamily="34" charset="0"/>
            </a:endParaRPr>
          </a:p>
        </p:txBody>
      </p:sp>
      <p:sp>
        <p:nvSpPr>
          <p:cNvPr id="3079" name="Rectangle 3"/>
          <p:cNvSpPr>
            <a:spLocks noGrp="1" noChangeArrowheads="1"/>
          </p:cNvSpPr>
          <p:nvPr>
            <p:ph type="body" sz="half" idx="1"/>
          </p:nvPr>
        </p:nvSpPr>
        <p:spPr>
          <a:xfrm>
            <a:off x="227013" y="1042988"/>
            <a:ext cx="9297987" cy="3421127"/>
          </a:xfrm>
        </p:spPr>
        <p:txBody>
          <a:bodyPr/>
          <a:lstStyle/>
          <a:p>
            <a:pPr marL="0" indent="0" algn="just">
              <a:lnSpc>
                <a:spcPct val="100000"/>
              </a:lnSpc>
              <a:buFontTx/>
              <a:buNone/>
            </a:pPr>
            <a:r>
              <a:rPr lang="en-US" sz="2000" dirty="0" smtClean="0">
                <a:latin typeface="Calibri" panose="020F0502020204030204" pitchFamily="34" charset="0"/>
              </a:rPr>
              <a:t>The perturbed initial conditions can be defined directly by a perturbed analysis</a:t>
            </a:r>
          </a:p>
          <a:p>
            <a:pPr marL="0" indent="0" algn="just">
              <a:lnSpc>
                <a:spcPct val="100000"/>
              </a:lnSpc>
              <a:buFontTx/>
              <a:buNone/>
            </a:pPr>
            <a:endParaRPr lang="en-US" sz="2000" dirty="0" smtClean="0">
              <a:latin typeface="Calibri" panose="020F0502020204030204" pitchFamily="34" charset="0"/>
            </a:endParaRPr>
          </a:p>
          <a:p>
            <a:pPr marL="0" indent="0" algn="just">
              <a:lnSpc>
                <a:spcPct val="100000"/>
              </a:lnSpc>
              <a:buFontTx/>
              <a:buNone/>
            </a:pPr>
            <a:endParaRPr lang="en-US" sz="2000" dirty="0" smtClean="0">
              <a:latin typeface="Calibri" panose="020F0502020204030204" pitchFamily="34" charset="0"/>
            </a:endParaRPr>
          </a:p>
          <a:p>
            <a:pPr marL="0" indent="0" algn="just">
              <a:lnSpc>
                <a:spcPct val="100000"/>
              </a:lnSpc>
              <a:buFontTx/>
              <a:buNone/>
            </a:pPr>
            <a:r>
              <a:rPr lang="en-US" sz="2000" dirty="0" smtClean="0">
                <a:latin typeface="Calibri" panose="020F0502020204030204" pitchFamily="34" charset="0"/>
              </a:rPr>
              <a:t>or by adding a perturbation to the unperturbed analysis </a:t>
            </a:r>
            <a:r>
              <a:rPr lang="en-US" sz="2000" i="1" dirty="0" smtClean="0">
                <a:latin typeface="Calibri" panose="020F0502020204030204" pitchFamily="34" charset="0"/>
              </a:rPr>
              <a:t>e</a:t>
            </a:r>
            <a:r>
              <a:rPr lang="en-US" sz="2000" i="1" baseline="-25000" dirty="0" smtClean="0">
                <a:latin typeface="Calibri" panose="020F0502020204030204" pitchFamily="34" charset="0"/>
              </a:rPr>
              <a:t>0</a:t>
            </a:r>
            <a:r>
              <a:rPr lang="en-US" sz="2000" i="1" dirty="0" smtClean="0">
                <a:latin typeface="Calibri" panose="020F0502020204030204" pitchFamily="34" charset="0"/>
              </a:rPr>
              <a:t>(0)</a:t>
            </a:r>
          </a:p>
          <a:p>
            <a:pPr marL="0" indent="0" algn="just">
              <a:lnSpc>
                <a:spcPct val="100000"/>
              </a:lnSpc>
              <a:buFontTx/>
              <a:buNone/>
            </a:pPr>
            <a:endParaRPr lang="en-US" sz="2000" dirty="0" smtClean="0">
              <a:latin typeface="Calibri" panose="020F0502020204030204" pitchFamily="34" charset="0"/>
            </a:endParaRPr>
          </a:p>
          <a:p>
            <a:pPr marL="0" indent="0" algn="just">
              <a:lnSpc>
                <a:spcPct val="100000"/>
              </a:lnSpc>
              <a:buFontTx/>
              <a:buNone/>
            </a:pPr>
            <a:endParaRPr lang="en-US" sz="2000" dirty="0" smtClean="0">
              <a:latin typeface="Calibri" panose="020F0502020204030204" pitchFamily="34" charset="0"/>
            </a:endParaRPr>
          </a:p>
          <a:p>
            <a:pPr marL="0" indent="0" algn="just">
              <a:lnSpc>
                <a:spcPct val="100000"/>
              </a:lnSpc>
              <a:buFontTx/>
              <a:buNone/>
            </a:pPr>
            <a:endParaRPr lang="en-US" sz="2000" dirty="0" smtClean="0">
              <a:latin typeface="Calibri" panose="020F0502020204030204" pitchFamily="34" charset="0"/>
            </a:endParaRPr>
          </a:p>
          <a:p>
            <a:pPr marL="0" indent="0" algn="just">
              <a:lnSpc>
                <a:spcPct val="100000"/>
              </a:lnSpc>
              <a:buFontTx/>
              <a:buNone/>
            </a:pPr>
            <a:r>
              <a:rPr lang="en-US" sz="2000" dirty="0" smtClean="0">
                <a:latin typeface="Calibri" panose="020F0502020204030204" pitchFamily="34" charset="0"/>
              </a:rPr>
              <a:t>where </a:t>
            </a:r>
            <a:r>
              <a:rPr lang="en-US" sz="2000" i="1" dirty="0" smtClean="0">
                <a:latin typeface="Calibri" panose="020F0502020204030204" pitchFamily="34" charset="0"/>
              </a:rPr>
              <a:t>e</a:t>
            </a:r>
            <a:r>
              <a:rPr lang="en-US" sz="2000" i="1" baseline="-25000" dirty="0" smtClean="0">
                <a:latin typeface="Calibri" panose="020F0502020204030204" pitchFamily="34" charset="0"/>
              </a:rPr>
              <a:t>j</a:t>
            </a:r>
            <a:r>
              <a:rPr lang="en-US" sz="2000" i="1" dirty="0" smtClean="0">
                <a:latin typeface="Calibri" panose="020F0502020204030204" pitchFamily="34" charset="0"/>
              </a:rPr>
              <a:t>(-</a:t>
            </a:r>
            <a:r>
              <a:rPr lang="en-US" sz="2000" i="1" dirty="0" smtClean="0">
                <a:latin typeface="Calibri" panose="020F0502020204030204" pitchFamily="34" charset="0"/>
                <a:sym typeface="Symbol" pitchFamily="18" charset="2"/>
              </a:rPr>
              <a:t>)</a:t>
            </a:r>
            <a:r>
              <a:rPr lang="en-US" sz="2000" dirty="0" smtClean="0">
                <a:latin typeface="Calibri" panose="020F0502020204030204" pitchFamily="34" charset="0"/>
                <a:sym typeface="Symbol" pitchFamily="18" charset="2"/>
              </a:rPr>
              <a:t> is the DA starting point </a:t>
            </a:r>
            <a:r>
              <a:rPr lang="en-US" sz="2000" dirty="0" smtClean="0">
                <a:latin typeface="Calibri" panose="020F0502020204030204" pitchFamily="34" charset="0"/>
              </a:rPr>
              <a:t>and </a:t>
            </a:r>
            <a:r>
              <a:rPr lang="en-US" sz="2000" i="1" dirty="0" smtClean="0">
                <a:latin typeface="Calibri" panose="020F0502020204030204" pitchFamily="34" charset="0"/>
              </a:rPr>
              <a:t>o</a:t>
            </a:r>
            <a:r>
              <a:rPr lang="en-US" sz="2000" i="1" baseline="-25000" dirty="0" smtClean="0">
                <a:latin typeface="Calibri" panose="020F0502020204030204" pitchFamily="34" charset="0"/>
              </a:rPr>
              <a:t>j</a:t>
            </a:r>
            <a:r>
              <a:rPr lang="en-US" sz="2000" i="1" dirty="0" smtClean="0">
                <a:latin typeface="Calibri" panose="020F0502020204030204" pitchFamily="34" charset="0"/>
              </a:rPr>
              <a:t>(-</a:t>
            </a:r>
            <a:r>
              <a:rPr lang="en-US" sz="2000" i="1" dirty="0" smtClean="0">
                <a:latin typeface="Calibri" panose="020F0502020204030204" pitchFamily="34" charset="0"/>
                <a:sym typeface="Symbol" pitchFamily="18" charset="2"/>
              </a:rPr>
              <a:t></a:t>
            </a:r>
            <a:r>
              <a:rPr lang="en-US" sz="2000" i="1" dirty="0" smtClean="0">
                <a:latin typeface="Calibri" panose="020F0502020204030204" pitchFamily="34" charset="0"/>
              </a:rPr>
              <a:t>)</a:t>
            </a:r>
            <a:r>
              <a:rPr lang="en-US" sz="2000" dirty="0" smtClean="0">
                <a:latin typeface="Calibri" panose="020F0502020204030204" pitchFamily="34" charset="0"/>
              </a:rPr>
              <a:t> represents observations.</a:t>
            </a:r>
            <a:endParaRPr lang="en-GB" sz="2000" dirty="0" smtClean="0">
              <a:latin typeface="Calibri" panose="020F0502020204030204" pitchFamily="34" charset="0"/>
            </a:endParaRPr>
          </a:p>
        </p:txBody>
      </p:sp>
      <p:graphicFrame>
        <p:nvGraphicFramePr>
          <p:cNvPr id="3074" name="Object 4"/>
          <p:cNvGraphicFramePr>
            <a:graphicFrameLocks noChangeAspect="1"/>
          </p:cNvGraphicFramePr>
          <p:nvPr/>
        </p:nvGraphicFramePr>
        <p:xfrm>
          <a:off x="3417888" y="2680577"/>
          <a:ext cx="2547937" cy="433388"/>
        </p:xfrm>
        <a:graphic>
          <a:graphicData uri="http://schemas.openxmlformats.org/presentationml/2006/ole">
            <mc:AlternateContent xmlns:mc="http://schemas.openxmlformats.org/markup-compatibility/2006">
              <mc:Choice xmlns:v="urn:schemas-microsoft-com:vml" Requires="v">
                <p:oleObj spid="_x0000_s162094" name="Equation" r:id="rId4" imgW="1333440" imgH="241200" progId="Equation.3">
                  <p:embed/>
                </p:oleObj>
              </mc:Choice>
              <mc:Fallback>
                <p:oleObj name="Equation" r:id="rId4" imgW="1333440" imgH="2412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7888" y="2680577"/>
                        <a:ext cx="2547937" cy="433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5" name="Object 5"/>
          <p:cNvGraphicFramePr>
            <a:graphicFrameLocks noChangeAspect="1"/>
          </p:cNvGraphicFramePr>
          <p:nvPr/>
        </p:nvGraphicFramePr>
        <p:xfrm>
          <a:off x="3429000" y="3203975"/>
          <a:ext cx="4127500" cy="409575"/>
        </p:xfrm>
        <a:graphic>
          <a:graphicData uri="http://schemas.openxmlformats.org/presentationml/2006/ole">
            <mc:AlternateContent xmlns:mc="http://schemas.openxmlformats.org/markup-compatibility/2006">
              <mc:Choice xmlns:v="urn:schemas-microsoft-com:vml" Requires="v">
                <p:oleObj spid="_x0000_s162095" name="Equation" r:id="rId6" imgW="2158920" imgH="228600" progId="Equation.3">
                  <p:embed/>
                </p:oleObj>
              </mc:Choice>
              <mc:Fallback>
                <p:oleObj name="Equation" r:id="rId6" imgW="2158920" imgH="2286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29000" y="3203975"/>
                        <a:ext cx="4127500" cy="409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6" name="Object 6"/>
          <p:cNvGraphicFramePr>
            <a:graphicFrameLocks noChangeAspect="1"/>
          </p:cNvGraphicFramePr>
          <p:nvPr/>
        </p:nvGraphicFramePr>
        <p:xfrm>
          <a:off x="3429000" y="1600200"/>
          <a:ext cx="4151313" cy="433388"/>
        </p:xfrm>
        <a:graphic>
          <a:graphicData uri="http://schemas.openxmlformats.org/presentationml/2006/ole">
            <mc:AlternateContent xmlns:mc="http://schemas.openxmlformats.org/markup-compatibility/2006">
              <mc:Choice xmlns:v="urn:schemas-microsoft-com:vml" Requires="v">
                <p:oleObj spid="_x0000_s162096" name="Equation" r:id="rId8" imgW="2171520" imgH="241200" progId="Equation.3">
                  <p:embed/>
                </p:oleObj>
              </mc:Choice>
              <mc:Fallback>
                <p:oleObj name="Equation" r:id="rId8" imgW="2171520" imgH="241200"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29000" y="1600200"/>
                        <a:ext cx="4151313" cy="433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7" name="Object 7"/>
          <p:cNvGraphicFramePr>
            <a:graphicFrameLocks noChangeAspect="1"/>
          </p:cNvGraphicFramePr>
          <p:nvPr/>
        </p:nvGraphicFramePr>
        <p:xfrm>
          <a:off x="677863" y="4598988"/>
          <a:ext cx="8056562" cy="842962"/>
        </p:xfrm>
        <a:graphic>
          <a:graphicData uri="http://schemas.openxmlformats.org/presentationml/2006/ole">
            <mc:AlternateContent xmlns:mc="http://schemas.openxmlformats.org/markup-compatibility/2006">
              <mc:Choice xmlns:v="urn:schemas-microsoft-com:vml" Requires="v">
                <p:oleObj spid="_x0000_s162097" name="Worksheet" r:id="rId11" imgW="7458075" imgH="781050" progId="Excel.Sheet.8">
                  <p:embed/>
                </p:oleObj>
              </mc:Choice>
              <mc:Fallback>
                <p:oleObj name="Worksheet" r:id="rId11" imgW="7458075" imgH="781050" progId="Excel.Sheet.8">
                  <p:embed/>
                  <p:pic>
                    <p:nvPicPr>
                      <p:cNvPr id="0" name="Object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77863" y="4598988"/>
                        <a:ext cx="8056562" cy="842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2. The 2002 ECMWF, MSC and NCEP systems</a:t>
            </a:r>
            <a:endParaRPr lang="en-GB" sz="2800" dirty="0" smtClean="0">
              <a:solidFill>
                <a:schemeClr val="accent1">
                  <a:lumMod val="50000"/>
                </a:schemeClr>
              </a:solidFill>
              <a:latin typeface="Calibri" panose="020F0502020204030204" pitchFamily="34" charset="0"/>
            </a:endParaRPr>
          </a:p>
        </p:txBody>
      </p:sp>
      <p:sp>
        <p:nvSpPr>
          <p:cNvPr id="4100" name="Rectangle 3"/>
          <p:cNvSpPr>
            <a:spLocks noGrp="1" noChangeArrowheads="1"/>
          </p:cNvSpPr>
          <p:nvPr>
            <p:ph type="body" sz="half" idx="1"/>
          </p:nvPr>
        </p:nvSpPr>
        <p:spPr>
          <a:xfrm>
            <a:off x="228600" y="998538"/>
            <a:ext cx="9450388" cy="630237"/>
          </a:xfrm>
        </p:spPr>
        <p:txBody>
          <a:bodyPr/>
          <a:lstStyle/>
          <a:p>
            <a:pPr marL="0" indent="0">
              <a:lnSpc>
                <a:spcPct val="100000"/>
              </a:lnSpc>
              <a:buFontTx/>
              <a:buNone/>
            </a:pPr>
            <a:r>
              <a:rPr lang="en-GB" sz="2000" dirty="0" smtClean="0">
                <a:latin typeface="Calibri" panose="020F0502020204030204" pitchFamily="34" charset="0"/>
              </a:rPr>
              <a:t>The three ensembles differ also in size, resolution, daily frequency and forecast length. In 2002, the three systems had the following characteristics:</a:t>
            </a:r>
          </a:p>
        </p:txBody>
      </p:sp>
      <p:graphicFrame>
        <p:nvGraphicFramePr>
          <p:cNvPr id="4098" name="Object 4"/>
          <p:cNvGraphicFramePr>
            <a:graphicFrameLocks noChangeAspect="1"/>
          </p:cNvGraphicFramePr>
          <p:nvPr/>
        </p:nvGraphicFramePr>
        <p:xfrm>
          <a:off x="136525" y="1779588"/>
          <a:ext cx="9601200" cy="4497387"/>
        </p:xfrm>
        <a:graphic>
          <a:graphicData uri="http://schemas.openxmlformats.org/presentationml/2006/ole">
            <mc:AlternateContent xmlns:mc="http://schemas.openxmlformats.org/markup-compatibility/2006">
              <mc:Choice xmlns:v="urn:schemas-microsoft-com:vml" Requires="v">
                <p:oleObj spid="_x0000_s162893" name="Worksheet" r:id="rId5" imgW="10001250" imgH="4676775" progId="Excel.Sheet.8">
                  <p:embed/>
                </p:oleObj>
              </mc:Choice>
              <mc:Fallback>
                <p:oleObj name="Worksheet" r:id="rId5" imgW="10001250" imgH="4676775" progId="Excel.Sheet.8">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6525" y="1779588"/>
                        <a:ext cx="9601200" cy="4497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2. Similarities in EM &amp; STD: 14/05/02 t=0</a:t>
            </a:r>
          </a:p>
        </p:txBody>
      </p:sp>
      <p:sp>
        <p:nvSpPr>
          <p:cNvPr id="18435" name="Rectangle 3"/>
          <p:cNvSpPr>
            <a:spLocks noGrp="1" noChangeArrowheads="1"/>
          </p:cNvSpPr>
          <p:nvPr>
            <p:ph type="body" sz="half" idx="1"/>
          </p:nvPr>
        </p:nvSpPr>
        <p:spPr>
          <a:xfrm>
            <a:off x="273050" y="1042988"/>
            <a:ext cx="4364915" cy="4968875"/>
          </a:xfrm>
        </p:spPr>
        <p:txBody>
          <a:bodyPr/>
          <a:lstStyle/>
          <a:p>
            <a:pPr marL="0" indent="0">
              <a:lnSpc>
                <a:spcPct val="100000"/>
              </a:lnSpc>
              <a:buFontTx/>
              <a:buNone/>
            </a:pPr>
            <a:r>
              <a:rPr lang="en-GB" sz="2000" dirty="0" smtClean="0">
                <a:latin typeface="Calibri" panose="020F0502020204030204" pitchFamily="34" charset="0"/>
              </a:rPr>
              <a:t>Due to the different methodologies, the </a:t>
            </a:r>
            <a:r>
              <a:rPr lang="en-GB" sz="2000" dirty="0" smtClean="0">
                <a:solidFill>
                  <a:schemeClr val="tx2"/>
                </a:solidFill>
                <a:latin typeface="Calibri" panose="020F0502020204030204" pitchFamily="34" charset="0"/>
              </a:rPr>
              <a:t>ensemble initial states are different.</a:t>
            </a:r>
          </a:p>
          <a:p>
            <a:pPr marL="0" indent="0">
              <a:lnSpc>
                <a:spcPct val="100000"/>
              </a:lnSpc>
              <a:buFontTx/>
              <a:buNone/>
            </a:pPr>
            <a:endParaRPr lang="en-GB" sz="2000" dirty="0" smtClean="0">
              <a:latin typeface="Calibri" panose="020F0502020204030204" pitchFamily="34" charset="0"/>
            </a:endParaRPr>
          </a:p>
          <a:p>
            <a:pPr marL="0" indent="0">
              <a:lnSpc>
                <a:spcPct val="100000"/>
              </a:lnSpc>
              <a:buClr>
                <a:schemeClr val="accent1">
                  <a:lumMod val="50000"/>
                </a:schemeClr>
              </a:buClr>
            </a:pPr>
            <a:r>
              <a:rPr lang="en-GB" sz="2000" dirty="0" smtClean="0">
                <a:latin typeface="Calibri" panose="020F0502020204030204" pitchFamily="34" charset="0"/>
              </a:rPr>
              <a:t> </a:t>
            </a:r>
            <a:r>
              <a:rPr lang="en-GB" sz="2000" u="sng" dirty="0" smtClean="0">
                <a:latin typeface="Calibri" panose="020F0502020204030204" pitchFamily="34" charset="0"/>
              </a:rPr>
              <a:t>Area</a:t>
            </a:r>
            <a:r>
              <a:rPr lang="en-GB" sz="2000" dirty="0" smtClean="0">
                <a:latin typeface="Calibri" panose="020F0502020204030204" pitchFamily="34" charset="0"/>
              </a:rPr>
              <a:t>: the ensembles’ put emphasis on different areas; EC has the smallest amplitude over the tropics.</a:t>
            </a:r>
          </a:p>
          <a:p>
            <a:pPr marL="0" indent="0">
              <a:lnSpc>
                <a:spcPct val="100000"/>
              </a:lnSpc>
              <a:buClr>
                <a:schemeClr val="accent1">
                  <a:lumMod val="50000"/>
                </a:schemeClr>
              </a:buClr>
            </a:pPr>
            <a:endParaRPr lang="en-GB" sz="2000" dirty="0" smtClean="0">
              <a:latin typeface="Calibri" panose="020F0502020204030204" pitchFamily="34" charset="0"/>
            </a:endParaRPr>
          </a:p>
          <a:p>
            <a:pPr marL="0" indent="0">
              <a:lnSpc>
                <a:spcPct val="100000"/>
              </a:lnSpc>
              <a:buClr>
                <a:schemeClr val="accent1">
                  <a:lumMod val="50000"/>
                </a:schemeClr>
              </a:buClr>
            </a:pPr>
            <a:r>
              <a:rPr lang="en-GB" sz="2000" dirty="0" smtClean="0">
                <a:latin typeface="Calibri" panose="020F0502020204030204" pitchFamily="34" charset="0"/>
              </a:rPr>
              <a:t> </a:t>
            </a:r>
            <a:r>
              <a:rPr lang="en-GB" sz="2000" u="sng" dirty="0" smtClean="0">
                <a:latin typeface="Calibri" panose="020F0502020204030204" pitchFamily="34" charset="0"/>
              </a:rPr>
              <a:t>Amplitude</a:t>
            </a:r>
            <a:r>
              <a:rPr lang="en-GB" sz="2000" dirty="0" smtClean="0">
                <a:latin typeface="Calibri" panose="020F0502020204030204" pitchFamily="34" charset="0"/>
              </a:rPr>
              <a:t>: the ensembles’ stds are larger than the std of the 3-centers’ analyses (2 times smaller contour interval); EC has ~2 times lower values over NH. </a:t>
            </a:r>
          </a:p>
        </p:txBody>
      </p:sp>
      <p:pic>
        <p:nvPicPr>
          <p:cNvPr id="18436" name="Picture 4" descr="ens_EC_NCEP_MSC_20020514_t0_3c"/>
          <p:cNvPicPr>
            <a:picLocks noGrp="1" noChangeAspect="1" noChangeArrowheads="1"/>
          </p:cNvPicPr>
          <p:nvPr>
            <p:ph sz="quarter" idx="2"/>
          </p:nvPr>
        </p:nvPicPr>
        <p:blipFill>
          <a:blip r:embed="rId3" cstate="print"/>
          <a:srcRect/>
          <a:stretch>
            <a:fillRect/>
          </a:stretch>
        </p:blipFill>
        <p:spPr>
          <a:xfrm>
            <a:off x="5178025" y="781722"/>
            <a:ext cx="4416838" cy="5662613"/>
          </a:xfrm>
          <a:noFill/>
        </p:spPr>
      </p:pic>
      <p:sp>
        <p:nvSpPr>
          <p:cNvPr id="5" name="TextBox 4"/>
          <p:cNvSpPr txBox="1"/>
          <p:nvPr/>
        </p:nvSpPr>
        <p:spPr>
          <a:xfrm>
            <a:off x="7684679" y="3609020"/>
            <a:ext cx="1744388" cy="338554"/>
          </a:xfrm>
          <a:prstGeom prst="rect">
            <a:avLst/>
          </a:prstGeom>
          <a:noFill/>
        </p:spPr>
        <p:txBody>
          <a:bodyPr wrap="none" rtlCol="0">
            <a:spAutoFit/>
          </a:bodyPr>
          <a:lstStyle/>
          <a:p>
            <a:r>
              <a:rPr lang="en-GB" sz="1600" dirty="0" smtClean="0"/>
              <a:t>Ref=std(ANj)</a:t>
            </a:r>
            <a:endParaRPr lang="en-US" sz="1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2. Similarities in EM &amp; STD: 14/05/02 +48h</a:t>
            </a:r>
          </a:p>
        </p:txBody>
      </p:sp>
      <p:sp>
        <p:nvSpPr>
          <p:cNvPr id="19459" name="Rectangle 3"/>
          <p:cNvSpPr>
            <a:spLocks noGrp="1" noChangeArrowheads="1"/>
          </p:cNvSpPr>
          <p:nvPr>
            <p:ph type="body" sz="half" idx="1"/>
          </p:nvPr>
        </p:nvSpPr>
        <p:spPr>
          <a:xfrm>
            <a:off x="227013" y="998538"/>
            <a:ext cx="4545967" cy="4968875"/>
          </a:xfrm>
        </p:spPr>
        <p:txBody>
          <a:bodyPr/>
          <a:lstStyle/>
          <a:p>
            <a:pPr marL="0" indent="0">
              <a:lnSpc>
                <a:spcPct val="100000"/>
              </a:lnSpc>
              <a:buFontTx/>
              <a:buNone/>
            </a:pPr>
            <a:r>
              <a:rPr lang="en-GB" sz="2000" dirty="0" smtClean="0">
                <a:latin typeface="Calibri" panose="020F0502020204030204" pitchFamily="34" charset="0"/>
              </a:rPr>
              <a:t>After 48h, the ensemble spreads are more similar, all identifying the main areas where the average of the ens-mean errors is larger.</a:t>
            </a:r>
          </a:p>
          <a:p>
            <a:pPr marL="0" indent="0">
              <a:lnSpc>
                <a:spcPct val="100000"/>
              </a:lnSpc>
              <a:buFontTx/>
              <a:buNone/>
            </a:pPr>
            <a:endParaRPr lang="en-GB" sz="2000" u="sng" dirty="0" smtClean="0">
              <a:latin typeface="Calibri" panose="020F0502020204030204" pitchFamily="34" charset="0"/>
            </a:endParaRPr>
          </a:p>
          <a:p>
            <a:pPr marL="0" indent="0">
              <a:lnSpc>
                <a:spcPct val="100000"/>
              </a:lnSpc>
              <a:buClr>
                <a:schemeClr val="accent1">
                  <a:lumMod val="50000"/>
                </a:schemeClr>
              </a:buClr>
            </a:pPr>
            <a:r>
              <a:rPr lang="en-GB" sz="2000" u="sng" dirty="0" smtClean="0">
                <a:latin typeface="Calibri" panose="020F0502020204030204" pitchFamily="34" charset="0"/>
              </a:rPr>
              <a:t> Area</a:t>
            </a:r>
            <a:r>
              <a:rPr lang="en-GB" sz="2000" dirty="0" smtClean="0">
                <a:latin typeface="Calibri" panose="020F0502020204030204" pitchFamily="34" charset="0"/>
              </a:rPr>
              <a:t>: there is some degree of similarity among the areas covered by the evolved perturbations.</a:t>
            </a:r>
          </a:p>
          <a:p>
            <a:pPr marL="0" indent="0">
              <a:lnSpc>
                <a:spcPct val="100000"/>
              </a:lnSpc>
              <a:buClr>
                <a:schemeClr val="accent1">
                  <a:lumMod val="50000"/>
                </a:schemeClr>
              </a:buClr>
            </a:pPr>
            <a:endParaRPr lang="en-GB" sz="2000" dirty="0" smtClean="0">
              <a:latin typeface="Calibri" panose="020F0502020204030204" pitchFamily="34" charset="0"/>
            </a:endParaRPr>
          </a:p>
          <a:p>
            <a:pPr marL="0" indent="0">
              <a:lnSpc>
                <a:spcPct val="100000"/>
              </a:lnSpc>
              <a:buClr>
                <a:schemeClr val="accent1">
                  <a:lumMod val="50000"/>
                </a:schemeClr>
              </a:buClr>
            </a:pPr>
            <a:r>
              <a:rPr lang="en-GB" sz="2000" dirty="0" smtClean="0">
                <a:latin typeface="Calibri" panose="020F0502020204030204" pitchFamily="34" charset="0"/>
              </a:rPr>
              <a:t> </a:t>
            </a:r>
            <a:r>
              <a:rPr lang="en-GB" sz="2000" u="sng" dirty="0" smtClean="0">
                <a:latin typeface="Calibri" panose="020F0502020204030204" pitchFamily="34" charset="0"/>
              </a:rPr>
              <a:t>Amplitude</a:t>
            </a:r>
            <a:r>
              <a:rPr lang="en-GB" sz="2000" dirty="0" smtClean="0">
                <a:latin typeface="Calibri" panose="020F0502020204030204" pitchFamily="34" charset="0"/>
              </a:rPr>
              <a:t>: similar over NH; EC smaller over tropics.</a:t>
            </a:r>
          </a:p>
          <a:p>
            <a:pPr marL="0" indent="0">
              <a:lnSpc>
                <a:spcPct val="100000"/>
              </a:lnSpc>
              <a:buClr>
                <a:schemeClr val="accent1">
                  <a:lumMod val="50000"/>
                </a:schemeClr>
              </a:buClr>
            </a:pPr>
            <a:endParaRPr lang="en-GB" sz="2000" dirty="0" smtClean="0">
              <a:latin typeface="Calibri" panose="020F0502020204030204" pitchFamily="34" charset="0"/>
            </a:endParaRPr>
          </a:p>
          <a:p>
            <a:pPr marL="0" indent="0">
              <a:lnSpc>
                <a:spcPct val="100000"/>
              </a:lnSpc>
              <a:buClr>
                <a:schemeClr val="accent1">
                  <a:lumMod val="50000"/>
                </a:schemeClr>
              </a:buClr>
            </a:pPr>
            <a:r>
              <a:rPr lang="en-GB" sz="2000" dirty="0" smtClean="0">
                <a:latin typeface="Calibri" panose="020F0502020204030204" pitchFamily="34" charset="0"/>
              </a:rPr>
              <a:t> </a:t>
            </a:r>
            <a:r>
              <a:rPr lang="en-GB" sz="2000" u="sng" dirty="0" smtClean="0">
                <a:latin typeface="Calibri" panose="020F0502020204030204" pitchFamily="34" charset="0"/>
              </a:rPr>
              <a:t>Std-vs-rmse</a:t>
            </a:r>
            <a:r>
              <a:rPr lang="en-GB" sz="2000" dirty="0" smtClean="0">
                <a:latin typeface="Calibri" panose="020F0502020204030204" pitchFamily="34" charset="0"/>
              </a:rPr>
              <a:t>: certain areas of large spread coincide with areas of large error.</a:t>
            </a:r>
          </a:p>
        </p:txBody>
      </p:sp>
      <p:grpSp>
        <p:nvGrpSpPr>
          <p:cNvPr id="2" name="Group 4"/>
          <p:cNvGrpSpPr>
            <a:grpSpLocks/>
          </p:cNvGrpSpPr>
          <p:nvPr/>
        </p:nvGrpSpPr>
        <p:grpSpPr bwMode="auto">
          <a:xfrm>
            <a:off x="5176193" y="781050"/>
            <a:ext cx="4516438" cy="5681663"/>
            <a:chOff x="3155" y="569"/>
            <a:chExt cx="2845" cy="3579"/>
          </a:xfrm>
        </p:grpSpPr>
        <p:pic>
          <p:nvPicPr>
            <p:cNvPr id="19461" name="Picture 5" descr="ens_EC_NCEP_MSC_20020514_48h_3c"/>
            <p:cNvPicPr>
              <a:picLocks noChangeAspect="1" noChangeArrowheads="1"/>
            </p:cNvPicPr>
            <p:nvPr/>
          </p:nvPicPr>
          <p:blipFill>
            <a:blip r:embed="rId3" cstate="print"/>
            <a:srcRect/>
            <a:stretch>
              <a:fillRect/>
            </a:stretch>
          </p:blipFill>
          <p:spPr bwMode="auto">
            <a:xfrm>
              <a:off x="3155" y="569"/>
              <a:ext cx="2777" cy="3579"/>
            </a:xfrm>
            <a:prstGeom prst="rect">
              <a:avLst/>
            </a:prstGeom>
            <a:noFill/>
            <a:ln w="9525">
              <a:noFill/>
              <a:miter lim="800000"/>
              <a:headEnd/>
              <a:tailEnd/>
            </a:ln>
          </p:spPr>
        </p:pic>
        <p:sp>
          <p:nvSpPr>
            <p:cNvPr id="19462" name="Line 6"/>
            <p:cNvSpPr>
              <a:spLocks noChangeShapeType="1"/>
            </p:cNvSpPr>
            <p:nvPr/>
          </p:nvSpPr>
          <p:spPr bwMode="auto">
            <a:xfrm flipV="1">
              <a:off x="5520" y="2544"/>
              <a:ext cx="480" cy="576"/>
            </a:xfrm>
            <a:prstGeom prst="line">
              <a:avLst/>
            </a:prstGeom>
            <a:noFill/>
            <a:ln w="28575">
              <a:solidFill>
                <a:schemeClr val="tx1"/>
              </a:solidFill>
              <a:round/>
              <a:headEnd type="triangle" w="med" len="med"/>
              <a:tailEnd/>
            </a:ln>
          </p:spPr>
          <p:txBody>
            <a:bodyPr lIns="90487" tIns="44450" rIns="90487" bIns="44450"/>
            <a:lstStyle/>
            <a:p>
              <a:endParaRPr lang="en-GB" dirty="0"/>
            </a:p>
          </p:txBody>
        </p:sp>
        <p:sp>
          <p:nvSpPr>
            <p:cNvPr id="19463" name="Line 7"/>
            <p:cNvSpPr>
              <a:spLocks noChangeShapeType="1"/>
            </p:cNvSpPr>
            <p:nvPr/>
          </p:nvSpPr>
          <p:spPr bwMode="auto">
            <a:xfrm flipH="1">
              <a:off x="4752" y="3792"/>
              <a:ext cx="384" cy="288"/>
            </a:xfrm>
            <a:prstGeom prst="line">
              <a:avLst/>
            </a:prstGeom>
            <a:noFill/>
            <a:ln w="28575">
              <a:solidFill>
                <a:schemeClr val="tx1"/>
              </a:solidFill>
              <a:round/>
              <a:headEnd type="triangle" w="med" len="med"/>
              <a:tailEnd/>
            </a:ln>
          </p:spPr>
          <p:txBody>
            <a:bodyPr lIns="90487" tIns="44450" rIns="90487" bIns="44450"/>
            <a:lstStyle/>
            <a:p>
              <a:endParaRPr lang="en-GB" dirty="0"/>
            </a:p>
          </p:txBody>
        </p:sp>
        <p:sp>
          <p:nvSpPr>
            <p:cNvPr id="19464" name="Line 8"/>
            <p:cNvSpPr>
              <a:spLocks noChangeShapeType="1"/>
            </p:cNvSpPr>
            <p:nvPr/>
          </p:nvSpPr>
          <p:spPr bwMode="auto">
            <a:xfrm flipV="1">
              <a:off x="5712" y="2640"/>
              <a:ext cx="288" cy="720"/>
            </a:xfrm>
            <a:prstGeom prst="line">
              <a:avLst/>
            </a:prstGeom>
            <a:noFill/>
            <a:ln w="28575">
              <a:solidFill>
                <a:schemeClr val="tx1"/>
              </a:solidFill>
              <a:round/>
              <a:headEnd type="triangle" w="med" len="med"/>
              <a:tailEnd/>
            </a:ln>
          </p:spPr>
          <p:txBody>
            <a:bodyPr lIns="90487" tIns="44450" rIns="90487" bIns="44450"/>
            <a:lstStyle/>
            <a:p>
              <a:endParaRPr lang="en-GB" dirty="0"/>
            </a:p>
          </p:txBody>
        </p:sp>
        <p:sp>
          <p:nvSpPr>
            <p:cNvPr id="19465" name="Line 9"/>
            <p:cNvSpPr>
              <a:spLocks noChangeShapeType="1"/>
            </p:cNvSpPr>
            <p:nvPr/>
          </p:nvSpPr>
          <p:spPr bwMode="auto">
            <a:xfrm flipH="1" flipV="1">
              <a:off x="4800" y="2544"/>
              <a:ext cx="240" cy="624"/>
            </a:xfrm>
            <a:prstGeom prst="line">
              <a:avLst/>
            </a:prstGeom>
            <a:noFill/>
            <a:ln w="28575">
              <a:solidFill>
                <a:schemeClr val="tx1"/>
              </a:solidFill>
              <a:round/>
              <a:headEnd type="triangle" w="med" len="med"/>
              <a:tailEnd/>
            </a:ln>
          </p:spPr>
          <p:txBody>
            <a:bodyPr lIns="90487" tIns="44450" rIns="90487" bIns="44450"/>
            <a:lstStyle/>
            <a:p>
              <a:endParaRPr lang="en-GB" dirty="0"/>
            </a:p>
          </p:txBody>
        </p:sp>
        <p:sp>
          <p:nvSpPr>
            <p:cNvPr id="19466" name="Line 10"/>
            <p:cNvSpPr>
              <a:spLocks noChangeShapeType="1"/>
            </p:cNvSpPr>
            <p:nvPr/>
          </p:nvSpPr>
          <p:spPr bwMode="auto">
            <a:xfrm flipH="1" flipV="1">
              <a:off x="4896" y="2544"/>
              <a:ext cx="240" cy="384"/>
            </a:xfrm>
            <a:prstGeom prst="line">
              <a:avLst/>
            </a:prstGeom>
            <a:noFill/>
            <a:ln w="28575">
              <a:solidFill>
                <a:schemeClr val="tx1"/>
              </a:solidFill>
              <a:round/>
              <a:headEnd type="triangle" w="med" len="med"/>
              <a:tailEnd/>
            </a:ln>
          </p:spPr>
          <p:txBody>
            <a:bodyPr lIns="90487" tIns="44450" rIns="90487" bIns="44450"/>
            <a:lstStyle/>
            <a:p>
              <a:endParaRPr lang="en-GB" dirty="0"/>
            </a:p>
          </p:txBody>
        </p:sp>
      </p:grpSp>
      <p:sp>
        <p:nvSpPr>
          <p:cNvPr id="11" name="TextBox 10"/>
          <p:cNvSpPr txBox="1"/>
          <p:nvPr/>
        </p:nvSpPr>
        <p:spPr>
          <a:xfrm>
            <a:off x="7427399" y="3609020"/>
            <a:ext cx="2258952" cy="338554"/>
          </a:xfrm>
          <a:prstGeom prst="rect">
            <a:avLst/>
          </a:prstGeom>
          <a:noFill/>
        </p:spPr>
        <p:txBody>
          <a:bodyPr wrap="none" rtlCol="0">
            <a:spAutoFit/>
          </a:bodyPr>
          <a:lstStyle/>
          <a:p>
            <a:r>
              <a:rPr lang="en-GB" sz="1600" dirty="0" smtClean="0"/>
              <a:t>Ref=std(EMj-ANj)</a:t>
            </a:r>
            <a:endParaRPr lang="en-US"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2. Similarities in EM &amp; STD: 14/05/02 +120h</a:t>
            </a:r>
          </a:p>
        </p:txBody>
      </p:sp>
      <p:sp>
        <p:nvSpPr>
          <p:cNvPr id="20483" name="Rectangle 3"/>
          <p:cNvSpPr>
            <a:spLocks noGrp="1" noChangeArrowheads="1"/>
          </p:cNvSpPr>
          <p:nvPr>
            <p:ph type="body" sz="half" idx="1"/>
          </p:nvPr>
        </p:nvSpPr>
        <p:spPr>
          <a:xfrm>
            <a:off x="227013" y="1025525"/>
            <a:ext cx="4635977" cy="4968875"/>
          </a:xfrm>
        </p:spPr>
        <p:txBody>
          <a:bodyPr/>
          <a:lstStyle/>
          <a:p>
            <a:pPr marL="0" indent="0">
              <a:lnSpc>
                <a:spcPct val="100000"/>
              </a:lnSpc>
              <a:buFontTx/>
              <a:buNone/>
            </a:pPr>
            <a:r>
              <a:rPr lang="en-GB" sz="2000" dirty="0" smtClean="0">
                <a:latin typeface="Calibri" panose="020F0502020204030204" pitchFamily="34" charset="0"/>
              </a:rPr>
              <a:t>After 120h, ensemble spreads are even more similar, all identifying the main regions where the average of the ens-mean errors is larger. </a:t>
            </a:r>
          </a:p>
          <a:p>
            <a:pPr marL="0" indent="0">
              <a:lnSpc>
                <a:spcPct val="100000"/>
              </a:lnSpc>
              <a:buFontTx/>
              <a:buNone/>
            </a:pPr>
            <a:endParaRPr lang="en-GB" sz="2000" u="sng" dirty="0" smtClean="0">
              <a:latin typeface="Calibri" panose="020F0502020204030204" pitchFamily="34" charset="0"/>
            </a:endParaRPr>
          </a:p>
          <a:p>
            <a:pPr marL="0" indent="0">
              <a:lnSpc>
                <a:spcPct val="100000"/>
              </a:lnSpc>
              <a:buClr>
                <a:schemeClr val="accent1">
                  <a:lumMod val="50000"/>
                </a:schemeClr>
              </a:buClr>
            </a:pPr>
            <a:r>
              <a:rPr lang="en-GB" sz="2000" dirty="0" smtClean="0">
                <a:latin typeface="Calibri" panose="020F0502020204030204" pitchFamily="34" charset="0"/>
              </a:rPr>
              <a:t> </a:t>
            </a:r>
            <a:r>
              <a:rPr lang="en-GB" sz="2000" u="sng" dirty="0" smtClean="0">
                <a:latin typeface="Calibri" panose="020F0502020204030204" pitchFamily="34" charset="0"/>
              </a:rPr>
              <a:t>Area</a:t>
            </a:r>
            <a:r>
              <a:rPr lang="en-GB" sz="2000" dirty="0" smtClean="0">
                <a:latin typeface="Calibri" panose="020F0502020204030204" pitchFamily="34" charset="0"/>
              </a:rPr>
              <a:t>: perturbations show maximum amplitude in similar regions.</a:t>
            </a:r>
          </a:p>
          <a:p>
            <a:pPr marL="0" indent="0">
              <a:lnSpc>
                <a:spcPct val="100000"/>
              </a:lnSpc>
              <a:buClr>
                <a:schemeClr val="accent1">
                  <a:lumMod val="50000"/>
                </a:schemeClr>
              </a:buClr>
            </a:pPr>
            <a:endParaRPr lang="en-GB" sz="2000" dirty="0" smtClean="0">
              <a:latin typeface="Calibri" panose="020F0502020204030204" pitchFamily="34" charset="0"/>
            </a:endParaRPr>
          </a:p>
          <a:p>
            <a:pPr marL="0" indent="0">
              <a:lnSpc>
                <a:spcPct val="100000"/>
              </a:lnSpc>
              <a:buClr>
                <a:schemeClr val="accent1">
                  <a:lumMod val="50000"/>
                </a:schemeClr>
              </a:buClr>
            </a:pPr>
            <a:r>
              <a:rPr lang="en-GB" sz="2000" dirty="0" smtClean="0">
                <a:latin typeface="Calibri" panose="020F0502020204030204" pitchFamily="34" charset="0"/>
              </a:rPr>
              <a:t> </a:t>
            </a:r>
            <a:r>
              <a:rPr lang="en-GB" sz="2000" u="sng" dirty="0" smtClean="0">
                <a:latin typeface="Calibri" panose="020F0502020204030204" pitchFamily="34" charset="0"/>
              </a:rPr>
              <a:t>Amplitude</a:t>
            </a:r>
            <a:r>
              <a:rPr lang="en-GB" sz="2000" dirty="0" smtClean="0">
                <a:latin typeface="Calibri" panose="020F0502020204030204" pitchFamily="34" charset="0"/>
              </a:rPr>
              <a:t>: EC perturbations have larger amplitude.</a:t>
            </a:r>
          </a:p>
          <a:p>
            <a:pPr marL="0" indent="0">
              <a:lnSpc>
                <a:spcPct val="100000"/>
              </a:lnSpc>
              <a:buClr>
                <a:schemeClr val="accent1">
                  <a:lumMod val="50000"/>
                </a:schemeClr>
              </a:buClr>
            </a:pPr>
            <a:endParaRPr lang="en-GB" sz="2000" dirty="0" smtClean="0">
              <a:latin typeface="Calibri" panose="020F0502020204030204" pitchFamily="34" charset="0"/>
            </a:endParaRPr>
          </a:p>
          <a:p>
            <a:pPr marL="0" indent="0">
              <a:lnSpc>
                <a:spcPct val="100000"/>
              </a:lnSpc>
              <a:buClr>
                <a:schemeClr val="accent1">
                  <a:lumMod val="50000"/>
                </a:schemeClr>
              </a:buClr>
            </a:pPr>
            <a:r>
              <a:rPr lang="en-GB" sz="2000" dirty="0" smtClean="0">
                <a:latin typeface="Calibri" panose="020F0502020204030204" pitchFamily="34" charset="0"/>
              </a:rPr>
              <a:t> </a:t>
            </a:r>
            <a:r>
              <a:rPr lang="en-GB" sz="2000" u="sng" dirty="0" smtClean="0">
                <a:latin typeface="Calibri" panose="020F0502020204030204" pitchFamily="34" charset="0"/>
              </a:rPr>
              <a:t>Std-vs-rmse</a:t>
            </a:r>
            <a:r>
              <a:rPr lang="en-GB" sz="2000" dirty="0" smtClean="0">
                <a:latin typeface="Calibri" panose="020F0502020204030204" pitchFamily="34" charset="0"/>
              </a:rPr>
              <a:t>: there is a certain degree of agreement between areas of larger error and large spread.</a:t>
            </a:r>
          </a:p>
          <a:p>
            <a:pPr marL="0" indent="0"/>
            <a:endParaRPr lang="en-GB" sz="2000" dirty="0" smtClean="0">
              <a:latin typeface="Calibri" panose="020F0502020204030204" pitchFamily="34" charset="0"/>
            </a:endParaRPr>
          </a:p>
        </p:txBody>
      </p:sp>
      <p:grpSp>
        <p:nvGrpSpPr>
          <p:cNvPr id="2" name="Group 4"/>
          <p:cNvGrpSpPr>
            <a:grpSpLocks noChangeAspect="1"/>
          </p:cNvGrpSpPr>
          <p:nvPr/>
        </p:nvGrpSpPr>
        <p:grpSpPr bwMode="auto">
          <a:xfrm>
            <a:off x="5202746" y="781696"/>
            <a:ext cx="4385769" cy="5662639"/>
            <a:chOff x="3424" y="672"/>
            <a:chExt cx="2528" cy="3264"/>
          </a:xfrm>
        </p:grpSpPr>
        <p:pic>
          <p:nvPicPr>
            <p:cNvPr id="20485" name="Picture 5" descr="ens_EC_NCEP_MSC_20020514_120h_3c"/>
            <p:cNvPicPr>
              <a:picLocks noChangeAspect="1" noChangeArrowheads="1"/>
            </p:cNvPicPr>
            <p:nvPr/>
          </p:nvPicPr>
          <p:blipFill>
            <a:blip r:embed="rId3" cstate="print"/>
            <a:srcRect/>
            <a:stretch>
              <a:fillRect/>
            </a:stretch>
          </p:blipFill>
          <p:spPr bwMode="auto">
            <a:xfrm>
              <a:off x="3424" y="672"/>
              <a:ext cx="2528" cy="3264"/>
            </a:xfrm>
            <a:prstGeom prst="rect">
              <a:avLst/>
            </a:prstGeom>
            <a:noFill/>
            <a:ln w="9525">
              <a:noFill/>
              <a:miter lim="800000"/>
              <a:headEnd/>
              <a:tailEnd/>
            </a:ln>
          </p:spPr>
        </p:pic>
        <p:grpSp>
          <p:nvGrpSpPr>
            <p:cNvPr id="3" name="Group 6"/>
            <p:cNvGrpSpPr>
              <a:grpSpLocks/>
            </p:cNvGrpSpPr>
            <p:nvPr/>
          </p:nvGrpSpPr>
          <p:grpSpPr bwMode="auto">
            <a:xfrm>
              <a:off x="3552" y="1104"/>
              <a:ext cx="2064" cy="2592"/>
              <a:chOff x="3552" y="1104"/>
              <a:chExt cx="2064" cy="2592"/>
            </a:xfrm>
          </p:grpSpPr>
          <p:grpSp>
            <p:nvGrpSpPr>
              <p:cNvPr id="4" name="Group 7"/>
              <p:cNvGrpSpPr>
                <a:grpSpLocks/>
              </p:cNvGrpSpPr>
              <p:nvPr/>
            </p:nvGrpSpPr>
            <p:grpSpPr bwMode="auto">
              <a:xfrm>
                <a:off x="4896" y="2976"/>
                <a:ext cx="720" cy="720"/>
                <a:chOff x="4896" y="2976"/>
                <a:chExt cx="720" cy="720"/>
              </a:xfrm>
            </p:grpSpPr>
            <p:sp>
              <p:nvSpPr>
                <p:cNvPr id="20500" name="Freeform 8"/>
                <p:cNvSpPr>
                  <a:spLocks/>
                </p:cNvSpPr>
                <p:nvPr/>
              </p:nvSpPr>
              <p:spPr bwMode="auto">
                <a:xfrm>
                  <a:off x="5216" y="2976"/>
                  <a:ext cx="208" cy="720"/>
                </a:xfrm>
                <a:custGeom>
                  <a:avLst/>
                  <a:gdLst>
                    <a:gd name="T0" fmla="*/ 208 w 208"/>
                    <a:gd name="T1" fmla="*/ 0 h 720"/>
                    <a:gd name="T2" fmla="*/ 16 w 208"/>
                    <a:gd name="T3" fmla="*/ 336 h 720"/>
                    <a:gd name="T4" fmla="*/ 112 w 208"/>
                    <a:gd name="T5" fmla="*/ 720 h 720"/>
                    <a:gd name="T6" fmla="*/ 0 60000 65536"/>
                    <a:gd name="T7" fmla="*/ 0 60000 65536"/>
                    <a:gd name="T8" fmla="*/ 0 60000 65536"/>
                    <a:gd name="T9" fmla="*/ 0 w 208"/>
                    <a:gd name="T10" fmla="*/ 0 h 720"/>
                    <a:gd name="T11" fmla="*/ 208 w 208"/>
                    <a:gd name="T12" fmla="*/ 720 h 720"/>
                  </a:gdLst>
                  <a:ahLst/>
                  <a:cxnLst>
                    <a:cxn ang="T6">
                      <a:pos x="T0" y="T1"/>
                    </a:cxn>
                    <a:cxn ang="T7">
                      <a:pos x="T2" y="T3"/>
                    </a:cxn>
                    <a:cxn ang="T8">
                      <a:pos x="T4" y="T5"/>
                    </a:cxn>
                  </a:cxnLst>
                  <a:rect l="T9" t="T10" r="T11" b="T12"/>
                  <a:pathLst>
                    <a:path w="208" h="720">
                      <a:moveTo>
                        <a:pt x="208" y="0"/>
                      </a:moveTo>
                      <a:cubicBezTo>
                        <a:pt x="120" y="108"/>
                        <a:pt x="32" y="216"/>
                        <a:pt x="16" y="336"/>
                      </a:cubicBezTo>
                      <a:cubicBezTo>
                        <a:pt x="0" y="456"/>
                        <a:pt x="56" y="588"/>
                        <a:pt x="112" y="720"/>
                      </a:cubicBezTo>
                    </a:path>
                  </a:pathLst>
                </a:custGeom>
                <a:noFill/>
                <a:ln w="38100" cap="flat" cmpd="sng">
                  <a:solidFill>
                    <a:schemeClr val="tx1"/>
                  </a:solidFill>
                  <a:prstDash val="solid"/>
                  <a:round/>
                  <a:headEnd/>
                  <a:tailEnd/>
                </a:ln>
              </p:spPr>
              <p:txBody>
                <a:bodyPr lIns="90487" tIns="44450" rIns="90487" bIns="44450"/>
                <a:lstStyle/>
                <a:p>
                  <a:endParaRPr lang="en-GB" dirty="0"/>
                </a:p>
              </p:txBody>
            </p:sp>
            <p:sp>
              <p:nvSpPr>
                <p:cNvPr id="20501" name="Freeform 9"/>
                <p:cNvSpPr>
                  <a:spLocks/>
                </p:cNvSpPr>
                <p:nvPr/>
              </p:nvSpPr>
              <p:spPr bwMode="auto">
                <a:xfrm>
                  <a:off x="4896" y="3360"/>
                  <a:ext cx="432" cy="336"/>
                </a:xfrm>
                <a:custGeom>
                  <a:avLst/>
                  <a:gdLst>
                    <a:gd name="T0" fmla="*/ 0 w 432"/>
                    <a:gd name="T1" fmla="*/ 0 h 336"/>
                    <a:gd name="T2" fmla="*/ 240 w 432"/>
                    <a:gd name="T3" fmla="*/ 240 h 336"/>
                    <a:gd name="T4" fmla="*/ 432 w 432"/>
                    <a:gd name="T5" fmla="*/ 336 h 336"/>
                    <a:gd name="T6" fmla="*/ 0 60000 65536"/>
                    <a:gd name="T7" fmla="*/ 0 60000 65536"/>
                    <a:gd name="T8" fmla="*/ 0 60000 65536"/>
                    <a:gd name="T9" fmla="*/ 0 w 432"/>
                    <a:gd name="T10" fmla="*/ 0 h 336"/>
                    <a:gd name="T11" fmla="*/ 432 w 432"/>
                    <a:gd name="T12" fmla="*/ 336 h 336"/>
                  </a:gdLst>
                  <a:ahLst/>
                  <a:cxnLst>
                    <a:cxn ang="T6">
                      <a:pos x="T0" y="T1"/>
                    </a:cxn>
                    <a:cxn ang="T7">
                      <a:pos x="T2" y="T3"/>
                    </a:cxn>
                    <a:cxn ang="T8">
                      <a:pos x="T4" y="T5"/>
                    </a:cxn>
                  </a:cxnLst>
                  <a:rect l="T9" t="T10" r="T11" b="T12"/>
                  <a:pathLst>
                    <a:path w="432" h="336">
                      <a:moveTo>
                        <a:pt x="0" y="0"/>
                      </a:moveTo>
                      <a:cubicBezTo>
                        <a:pt x="84" y="92"/>
                        <a:pt x="168" y="184"/>
                        <a:pt x="240" y="240"/>
                      </a:cubicBezTo>
                      <a:cubicBezTo>
                        <a:pt x="312" y="296"/>
                        <a:pt x="372" y="316"/>
                        <a:pt x="432" y="336"/>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20502" name="Freeform 10"/>
                <p:cNvSpPr>
                  <a:spLocks/>
                </p:cNvSpPr>
                <p:nvPr/>
              </p:nvSpPr>
              <p:spPr bwMode="auto">
                <a:xfrm>
                  <a:off x="5280" y="3504"/>
                  <a:ext cx="336" cy="112"/>
                </a:xfrm>
                <a:custGeom>
                  <a:avLst/>
                  <a:gdLst>
                    <a:gd name="T0" fmla="*/ 0 w 336"/>
                    <a:gd name="T1" fmla="*/ 0 h 112"/>
                    <a:gd name="T2" fmla="*/ 192 w 336"/>
                    <a:gd name="T3" fmla="*/ 96 h 112"/>
                    <a:gd name="T4" fmla="*/ 336 w 336"/>
                    <a:gd name="T5" fmla="*/ 96 h 112"/>
                    <a:gd name="T6" fmla="*/ 0 60000 65536"/>
                    <a:gd name="T7" fmla="*/ 0 60000 65536"/>
                    <a:gd name="T8" fmla="*/ 0 60000 65536"/>
                    <a:gd name="T9" fmla="*/ 0 w 336"/>
                    <a:gd name="T10" fmla="*/ 0 h 112"/>
                    <a:gd name="T11" fmla="*/ 336 w 336"/>
                    <a:gd name="T12" fmla="*/ 112 h 112"/>
                  </a:gdLst>
                  <a:ahLst/>
                  <a:cxnLst>
                    <a:cxn ang="T6">
                      <a:pos x="T0" y="T1"/>
                    </a:cxn>
                    <a:cxn ang="T7">
                      <a:pos x="T2" y="T3"/>
                    </a:cxn>
                    <a:cxn ang="T8">
                      <a:pos x="T4" y="T5"/>
                    </a:cxn>
                  </a:cxnLst>
                  <a:rect l="T9" t="T10" r="T11" b="T12"/>
                  <a:pathLst>
                    <a:path w="336" h="112">
                      <a:moveTo>
                        <a:pt x="0" y="0"/>
                      </a:moveTo>
                      <a:cubicBezTo>
                        <a:pt x="68" y="40"/>
                        <a:pt x="136" y="80"/>
                        <a:pt x="192" y="96"/>
                      </a:cubicBezTo>
                      <a:cubicBezTo>
                        <a:pt x="248" y="112"/>
                        <a:pt x="292" y="104"/>
                        <a:pt x="336" y="96"/>
                      </a:cubicBezTo>
                    </a:path>
                  </a:pathLst>
                </a:custGeom>
                <a:noFill/>
                <a:ln w="38100" cap="flat" cmpd="sng">
                  <a:solidFill>
                    <a:schemeClr val="tx1"/>
                  </a:solidFill>
                  <a:prstDash val="solid"/>
                  <a:round/>
                  <a:headEnd/>
                  <a:tailEnd/>
                </a:ln>
              </p:spPr>
              <p:txBody>
                <a:bodyPr lIns="90487" tIns="44450" rIns="90487" bIns="44450"/>
                <a:lstStyle/>
                <a:p>
                  <a:endParaRPr lang="en-GB" dirty="0"/>
                </a:p>
              </p:txBody>
            </p:sp>
          </p:grpSp>
          <p:grpSp>
            <p:nvGrpSpPr>
              <p:cNvPr id="5" name="Group 11"/>
              <p:cNvGrpSpPr>
                <a:grpSpLocks/>
              </p:cNvGrpSpPr>
              <p:nvPr/>
            </p:nvGrpSpPr>
            <p:grpSpPr bwMode="auto">
              <a:xfrm>
                <a:off x="3552" y="2976"/>
                <a:ext cx="720" cy="720"/>
                <a:chOff x="4896" y="2976"/>
                <a:chExt cx="720" cy="720"/>
              </a:xfrm>
            </p:grpSpPr>
            <p:sp>
              <p:nvSpPr>
                <p:cNvPr id="20497" name="Freeform 12"/>
                <p:cNvSpPr>
                  <a:spLocks/>
                </p:cNvSpPr>
                <p:nvPr/>
              </p:nvSpPr>
              <p:spPr bwMode="auto">
                <a:xfrm>
                  <a:off x="5216" y="2976"/>
                  <a:ext cx="208" cy="720"/>
                </a:xfrm>
                <a:custGeom>
                  <a:avLst/>
                  <a:gdLst>
                    <a:gd name="T0" fmla="*/ 208 w 208"/>
                    <a:gd name="T1" fmla="*/ 0 h 720"/>
                    <a:gd name="T2" fmla="*/ 16 w 208"/>
                    <a:gd name="T3" fmla="*/ 336 h 720"/>
                    <a:gd name="T4" fmla="*/ 112 w 208"/>
                    <a:gd name="T5" fmla="*/ 720 h 720"/>
                    <a:gd name="T6" fmla="*/ 0 60000 65536"/>
                    <a:gd name="T7" fmla="*/ 0 60000 65536"/>
                    <a:gd name="T8" fmla="*/ 0 60000 65536"/>
                    <a:gd name="T9" fmla="*/ 0 w 208"/>
                    <a:gd name="T10" fmla="*/ 0 h 720"/>
                    <a:gd name="T11" fmla="*/ 208 w 208"/>
                    <a:gd name="T12" fmla="*/ 720 h 720"/>
                  </a:gdLst>
                  <a:ahLst/>
                  <a:cxnLst>
                    <a:cxn ang="T6">
                      <a:pos x="T0" y="T1"/>
                    </a:cxn>
                    <a:cxn ang="T7">
                      <a:pos x="T2" y="T3"/>
                    </a:cxn>
                    <a:cxn ang="T8">
                      <a:pos x="T4" y="T5"/>
                    </a:cxn>
                  </a:cxnLst>
                  <a:rect l="T9" t="T10" r="T11" b="T12"/>
                  <a:pathLst>
                    <a:path w="208" h="720">
                      <a:moveTo>
                        <a:pt x="208" y="0"/>
                      </a:moveTo>
                      <a:cubicBezTo>
                        <a:pt x="120" y="108"/>
                        <a:pt x="32" y="216"/>
                        <a:pt x="16" y="336"/>
                      </a:cubicBezTo>
                      <a:cubicBezTo>
                        <a:pt x="0" y="456"/>
                        <a:pt x="56" y="588"/>
                        <a:pt x="112" y="720"/>
                      </a:cubicBezTo>
                    </a:path>
                  </a:pathLst>
                </a:custGeom>
                <a:noFill/>
                <a:ln w="38100" cap="flat" cmpd="sng">
                  <a:solidFill>
                    <a:schemeClr val="tx1"/>
                  </a:solidFill>
                  <a:prstDash val="solid"/>
                  <a:round/>
                  <a:headEnd/>
                  <a:tailEnd/>
                </a:ln>
              </p:spPr>
              <p:txBody>
                <a:bodyPr lIns="90487" tIns="44450" rIns="90487" bIns="44450"/>
                <a:lstStyle/>
                <a:p>
                  <a:endParaRPr lang="en-GB" dirty="0"/>
                </a:p>
              </p:txBody>
            </p:sp>
            <p:sp>
              <p:nvSpPr>
                <p:cNvPr id="20498" name="Freeform 13"/>
                <p:cNvSpPr>
                  <a:spLocks/>
                </p:cNvSpPr>
                <p:nvPr/>
              </p:nvSpPr>
              <p:spPr bwMode="auto">
                <a:xfrm>
                  <a:off x="4896" y="3360"/>
                  <a:ext cx="432" cy="336"/>
                </a:xfrm>
                <a:custGeom>
                  <a:avLst/>
                  <a:gdLst>
                    <a:gd name="T0" fmla="*/ 0 w 432"/>
                    <a:gd name="T1" fmla="*/ 0 h 336"/>
                    <a:gd name="T2" fmla="*/ 240 w 432"/>
                    <a:gd name="T3" fmla="*/ 240 h 336"/>
                    <a:gd name="T4" fmla="*/ 432 w 432"/>
                    <a:gd name="T5" fmla="*/ 336 h 336"/>
                    <a:gd name="T6" fmla="*/ 0 60000 65536"/>
                    <a:gd name="T7" fmla="*/ 0 60000 65536"/>
                    <a:gd name="T8" fmla="*/ 0 60000 65536"/>
                    <a:gd name="T9" fmla="*/ 0 w 432"/>
                    <a:gd name="T10" fmla="*/ 0 h 336"/>
                    <a:gd name="T11" fmla="*/ 432 w 432"/>
                    <a:gd name="T12" fmla="*/ 336 h 336"/>
                  </a:gdLst>
                  <a:ahLst/>
                  <a:cxnLst>
                    <a:cxn ang="T6">
                      <a:pos x="T0" y="T1"/>
                    </a:cxn>
                    <a:cxn ang="T7">
                      <a:pos x="T2" y="T3"/>
                    </a:cxn>
                    <a:cxn ang="T8">
                      <a:pos x="T4" y="T5"/>
                    </a:cxn>
                  </a:cxnLst>
                  <a:rect l="T9" t="T10" r="T11" b="T12"/>
                  <a:pathLst>
                    <a:path w="432" h="336">
                      <a:moveTo>
                        <a:pt x="0" y="0"/>
                      </a:moveTo>
                      <a:cubicBezTo>
                        <a:pt x="84" y="92"/>
                        <a:pt x="168" y="184"/>
                        <a:pt x="240" y="240"/>
                      </a:cubicBezTo>
                      <a:cubicBezTo>
                        <a:pt x="312" y="296"/>
                        <a:pt x="372" y="316"/>
                        <a:pt x="432" y="336"/>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20499" name="Freeform 14"/>
                <p:cNvSpPr>
                  <a:spLocks/>
                </p:cNvSpPr>
                <p:nvPr/>
              </p:nvSpPr>
              <p:spPr bwMode="auto">
                <a:xfrm>
                  <a:off x="5280" y="3504"/>
                  <a:ext cx="336" cy="112"/>
                </a:xfrm>
                <a:custGeom>
                  <a:avLst/>
                  <a:gdLst>
                    <a:gd name="T0" fmla="*/ 0 w 336"/>
                    <a:gd name="T1" fmla="*/ 0 h 112"/>
                    <a:gd name="T2" fmla="*/ 192 w 336"/>
                    <a:gd name="T3" fmla="*/ 96 h 112"/>
                    <a:gd name="T4" fmla="*/ 336 w 336"/>
                    <a:gd name="T5" fmla="*/ 96 h 112"/>
                    <a:gd name="T6" fmla="*/ 0 60000 65536"/>
                    <a:gd name="T7" fmla="*/ 0 60000 65536"/>
                    <a:gd name="T8" fmla="*/ 0 60000 65536"/>
                    <a:gd name="T9" fmla="*/ 0 w 336"/>
                    <a:gd name="T10" fmla="*/ 0 h 112"/>
                    <a:gd name="T11" fmla="*/ 336 w 336"/>
                    <a:gd name="T12" fmla="*/ 112 h 112"/>
                  </a:gdLst>
                  <a:ahLst/>
                  <a:cxnLst>
                    <a:cxn ang="T6">
                      <a:pos x="T0" y="T1"/>
                    </a:cxn>
                    <a:cxn ang="T7">
                      <a:pos x="T2" y="T3"/>
                    </a:cxn>
                    <a:cxn ang="T8">
                      <a:pos x="T4" y="T5"/>
                    </a:cxn>
                  </a:cxnLst>
                  <a:rect l="T9" t="T10" r="T11" b="T12"/>
                  <a:pathLst>
                    <a:path w="336" h="112">
                      <a:moveTo>
                        <a:pt x="0" y="0"/>
                      </a:moveTo>
                      <a:cubicBezTo>
                        <a:pt x="68" y="40"/>
                        <a:pt x="136" y="80"/>
                        <a:pt x="192" y="96"/>
                      </a:cubicBezTo>
                      <a:cubicBezTo>
                        <a:pt x="248" y="112"/>
                        <a:pt x="292" y="104"/>
                        <a:pt x="336" y="96"/>
                      </a:cubicBezTo>
                    </a:path>
                  </a:pathLst>
                </a:custGeom>
                <a:noFill/>
                <a:ln w="38100" cap="flat" cmpd="sng">
                  <a:solidFill>
                    <a:schemeClr val="tx1"/>
                  </a:solidFill>
                  <a:prstDash val="solid"/>
                  <a:round/>
                  <a:headEnd/>
                  <a:tailEnd/>
                </a:ln>
              </p:spPr>
              <p:txBody>
                <a:bodyPr lIns="90487" tIns="44450" rIns="90487" bIns="44450"/>
                <a:lstStyle/>
                <a:p>
                  <a:endParaRPr lang="en-GB" dirty="0"/>
                </a:p>
              </p:txBody>
            </p:sp>
          </p:grpSp>
          <p:grpSp>
            <p:nvGrpSpPr>
              <p:cNvPr id="6" name="Group 15"/>
              <p:cNvGrpSpPr>
                <a:grpSpLocks/>
              </p:cNvGrpSpPr>
              <p:nvPr/>
            </p:nvGrpSpPr>
            <p:grpSpPr bwMode="auto">
              <a:xfrm>
                <a:off x="3552" y="1104"/>
                <a:ext cx="720" cy="720"/>
                <a:chOff x="4896" y="2976"/>
                <a:chExt cx="720" cy="720"/>
              </a:xfrm>
            </p:grpSpPr>
            <p:sp>
              <p:nvSpPr>
                <p:cNvPr id="20494" name="Freeform 16"/>
                <p:cNvSpPr>
                  <a:spLocks/>
                </p:cNvSpPr>
                <p:nvPr/>
              </p:nvSpPr>
              <p:spPr bwMode="auto">
                <a:xfrm>
                  <a:off x="5216" y="2976"/>
                  <a:ext cx="208" cy="720"/>
                </a:xfrm>
                <a:custGeom>
                  <a:avLst/>
                  <a:gdLst>
                    <a:gd name="T0" fmla="*/ 208 w 208"/>
                    <a:gd name="T1" fmla="*/ 0 h 720"/>
                    <a:gd name="T2" fmla="*/ 16 w 208"/>
                    <a:gd name="T3" fmla="*/ 336 h 720"/>
                    <a:gd name="T4" fmla="*/ 112 w 208"/>
                    <a:gd name="T5" fmla="*/ 720 h 720"/>
                    <a:gd name="T6" fmla="*/ 0 60000 65536"/>
                    <a:gd name="T7" fmla="*/ 0 60000 65536"/>
                    <a:gd name="T8" fmla="*/ 0 60000 65536"/>
                    <a:gd name="T9" fmla="*/ 0 w 208"/>
                    <a:gd name="T10" fmla="*/ 0 h 720"/>
                    <a:gd name="T11" fmla="*/ 208 w 208"/>
                    <a:gd name="T12" fmla="*/ 720 h 720"/>
                  </a:gdLst>
                  <a:ahLst/>
                  <a:cxnLst>
                    <a:cxn ang="T6">
                      <a:pos x="T0" y="T1"/>
                    </a:cxn>
                    <a:cxn ang="T7">
                      <a:pos x="T2" y="T3"/>
                    </a:cxn>
                    <a:cxn ang="T8">
                      <a:pos x="T4" y="T5"/>
                    </a:cxn>
                  </a:cxnLst>
                  <a:rect l="T9" t="T10" r="T11" b="T12"/>
                  <a:pathLst>
                    <a:path w="208" h="720">
                      <a:moveTo>
                        <a:pt x="208" y="0"/>
                      </a:moveTo>
                      <a:cubicBezTo>
                        <a:pt x="120" y="108"/>
                        <a:pt x="32" y="216"/>
                        <a:pt x="16" y="336"/>
                      </a:cubicBezTo>
                      <a:cubicBezTo>
                        <a:pt x="0" y="456"/>
                        <a:pt x="56" y="588"/>
                        <a:pt x="112" y="720"/>
                      </a:cubicBezTo>
                    </a:path>
                  </a:pathLst>
                </a:custGeom>
                <a:noFill/>
                <a:ln w="38100" cap="flat" cmpd="sng">
                  <a:solidFill>
                    <a:schemeClr val="tx1"/>
                  </a:solidFill>
                  <a:prstDash val="solid"/>
                  <a:round/>
                  <a:headEnd/>
                  <a:tailEnd/>
                </a:ln>
              </p:spPr>
              <p:txBody>
                <a:bodyPr lIns="90487" tIns="44450" rIns="90487" bIns="44450"/>
                <a:lstStyle/>
                <a:p>
                  <a:endParaRPr lang="en-GB" dirty="0"/>
                </a:p>
              </p:txBody>
            </p:sp>
            <p:sp>
              <p:nvSpPr>
                <p:cNvPr id="20495" name="Freeform 17"/>
                <p:cNvSpPr>
                  <a:spLocks/>
                </p:cNvSpPr>
                <p:nvPr/>
              </p:nvSpPr>
              <p:spPr bwMode="auto">
                <a:xfrm>
                  <a:off x="4896" y="3360"/>
                  <a:ext cx="432" cy="336"/>
                </a:xfrm>
                <a:custGeom>
                  <a:avLst/>
                  <a:gdLst>
                    <a:gd name="T0" fmla="*/ 0 w 432"/>
                    <a:gd name="T1" fmla="*/ 0 h 336"/>
                    <a:gd name="T2" fmla="*/ 240 w 432"/>
                    <a:gd name="T3" fmla="*/ 240 h 336"/>
                    <a:gd name="T4" fmla="*/ 432 w 432"/>
                    <a:gd name="T5" fmla="*/ 336 h 336"/>
                    <a:gd name="T6" fmla="*/ 0 60000 65536"/>
                    <a:gd name="T7" fmla="*/ 0 60000 65536"/>
                    <a:gd name="T8" fmla="*/ 0 60000 65536"/>
                    <a:gd name="T9" fmla="*/ 0 w 432"/>
                    <a:gd name="T10" fmla="*/ 0 h 336"/>
                    <a:gd name="T11" fmla="*/ 432 w 432"/>
                    <a:gd name="T12" fmla="*/ 336 h 336"/>
                  </a:gdLst>
                  <a:ahLst/>
                  <a:cxnLst>
                    <a:cxn ang="T6">
                      <a:pos x="T0" y="T1"/>
                    </a:cxn>
                    <a:cxn ang="T7">
                      <a:pos x="T2" y="T3"/>
                    </a:cxn>
                    <a:cxn ang="T8">
                      <a:pos x="T4" y="T5"/>
                    </a:cxn>
                  </a:cxnLst>
                  <a:rect l="T9" t="T10" r="T11" b="T12"/>
                  <a:pathLst>
                    <a:path w="432" h="336">
                      <a:moveTo>
                        <a:pt x="0" y="0"/>
                      </a:moveTo>
                      <a:cubicBezTo>
                        <a:pt x="84" y="92"/>
                        <a:pt x="168" y="184"/>
                        <a:pt x="240" y="240"/>
                      </a:cubicBezTo>
                      <a:cubicBezTo>
                        <a:pt x="312" y="296"/>
                        <a:pt x="372" y="316"/>
                        <a:pt x="432" y="336"/>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20496" name="Freeform 18"/>
                <p:cNvSpPr>
                  <a:spLocks/>
                </p:cNvSpPr>
                <p:nvPr/>
              </p:nvSpPr>
              <p:spPr bwMode="auto">
                <a:xfrm>
                  <a:off x="5280" y="3504"/>
                  <a:ext cx="336" cy="112"/>
                </a:xfrm>
                <a:custGeom>
                  <a:avLst/>
                  <a:gdLst>
                    <a:gd name="T0" fmla="*/ 0 w 336"/>
                    <a:gd name="T1" fmla="*/ 0 h 112"/>
                    <a:gd name="T2" fmla="*/ 192 w 336"/>
                    <a:gd name="T3" fmla="*/ 96 h 112"/>
                    <a:gd name="T4" fmla="*/ 336 w 336"/>
                    <a:gd name="T5" fmla="*/ 96 h 112"/>
                    <a:gd name="T6" fmla="*/ 0 60000 65536"/>
                    <a:gd name="T7" fmla="*/ 0 60000 65536"/>
                    <a:gd name="T8" fmla="*/ 0 60000 65536"/>
                    <a:gd name="T9" fmla="*/ 0 w 336"/>
                    <a:gd name="T10" fmla="*/ 0 h 112"/>
                    <a:gd name="T11" fmla="*/ 336 w 336"/>
                    <a:gd name="T12" fmla="*/ 112 h 112"/>
                  </a:gdLst>
                  <a:ahLst/>
                  <a:cxnLst>
                    <a:cxn ang="T6">
                      <a:pos x="T0" y="T1"/>
                    </a:cxn>
                    <a:cxn ang="T7">
                      <a:pos x="T2" y="T3"/>
                    </a:cxn>
                    <a:cxn ang="T8">
                      <a:pos x="T4" y="T5"/>
                    </a:cxn>
                  </a:cxnLst>
                  <a:rect l="T9" t="T10" r="T11" b="T12"/>
                  <a:pathLst>
                    <a:path w="336" h="112">
                      <a:moveTo>
                        <a:pt x="0" y="0"/>
                      </a:moveTo>
                      <a:cubicBezTo>
                        <a:pt x="68" y="40"/>
                        <a:pt x="136" y="80"/>
                        <a:pt x="192" y="96"/>
                      </a:cubicBezTo>
                      <a:cubicBezTo>
                        <a:pt x="248" y="112"/>
                        <a:pt x="292" y="104"/>
                        <a:pt x="336" y="96"/>
                      </a:cubicBezTo>
                    </a:path>
                  </a:pathLst>
                </a:custGeom>
                <a:noFill/>
                <a:ln w="38100" cap="flat" cmpd="sng">
                  <a:solidFill>
                    <a:schemeClr val="tx1"/>
                  </a:solidFill>
                  <a:prstDash val="solid"/>
                  <a:round/>
                  <a:headEnd/>
                  <a:tailEnd/>
                </a:ln>
              </p:spPr>
              <p:txBody>
                <a:bodyPr lIns="90487" tIns="44450" rIns="90487" bIns="44450"/>
                <a:lstStyle/>
                <a:p>
                  <a:endParaRPr lang="en-GB" dirty="0"/>
                </a:p>
              </p:txBody>
            </p:sp>
          </p:grpSp>
          <p:grpSp>
            <p:nvGrpSpPr>
              <p:cNvPr id="7" name="Group 19"/>
              <p:cNvGrpSpPr>
                <a:grpSpLocks/>
              </p:cNvGrpSpPr>
              <p:nvPr/>
            </p:nvGrpSpPr>
            <p:grpSpPr bwMode="auto">
              <a:xfrm>
                <a:off x="4896" y="1104"/>
                <a:ext cx="720" cy="720"/>
                <a:chOff x="4896" y="2976"/>
                <a:chExt cx="720" cy="720"/>
              </a:xfrm>
            </p:grpSpPr>
            <p:sp>
              <p:nvSpPr>
                <p:cNvPr id="20491" name="Freeform 20"/>
                <p:cNvSpPr>
                  <a:spLocks/>
                </p:cNvSpPr>
                <p:nvPr/>
              </p:nvSpPr>
              <p:spPr bwMode="auto">
                <a:xfrm>
                  <a:off x="5216" y="2976"/>
                  <a:ext cx="208" cy="720"/>
                </a:xfrm>
                <a:custGeom>
                  <a:avLst/>
                  <a:gdLst>
                    <a:gd name="T0" fmla="*/ 208 w 208"/>
                    <a:gd name="T1" fmla="*/ 0 h 720"/>
                    <a:gd name="T2" fmla="*/ 16 w 208"/>
                    <a:gd name="T3" fmla="*/ 336 h 720"/>
                    <a:gd name="T4" fmla="*/ 112 w 208"/>
                    <a:gd name="T5" fmla="*/ 720 h 720"/>
                    <a:gd name="T6" fmla="*/ 0 60000 65536"/>
                    <a:gd name="T7" fmla="*/ 0 60000 65536"/>
                    <a:gd name="T8" fmla="*/ 0 60000 65536"/>
                    <a:gd name="T9" fmla="*/ 0 w 208"/>
                    <a:gd name="T10" fmla="*/ 0 h 720"/>
                    <a:gd name="T11" fmla="*/ 208 w 208"/>
                    <a:gd name="T12" fmla="*/ 720 h 720"/>
                  </a:gdLst>
                  <a:ahLst/>
                  <a:cxnLst>
                    <a:cxn ang="T6">
                      <a:pos x="T0" y="T1"/>
                    </a:cxn>
                    <a:cxn ang="T7">
                      <a:pos x="T2" y="T3"/>
                    </a:cxn>
                    <a:cxn ang="T8">
                      <a:pos x="T4" y="T5"/>
                    </a:cxn>
                  </a:cxnLst>
                  <a:rect l="T9" t="T10" r="T11" b="T12"/>
                  <a:pathLst>
                    <a:path w="208" h="720">
                      <a:moveTo>
                        <a:pt x="208" y="0"/>
                      </a:moveTo>
                      <a:cubicBezTo>
                        <a:pt x="120" y="108"/>
                        <a:pt x="32" y="216"/>
                        <a:pt x="16" y="336"/>
                      </a:cubicBezTo>
                      <a:cubicBezTo>
                        <a:pt x="0" y="456"/>
                        <a:pt x="56" y="588"/>
                        <a:pt x="112" y="720"/>
                      </a:cubicBezTo>
                    </a:path>
                  </a:pathLst>
                </a:custGeom>
                <a:noFill/>
                <a:ln w="38100" cap="flat" cmpd="sng">
                  <a:solidFill>
                    <a:schemeClr val="tx1"/>
                  </a:solidFill>
                  <a:prstDash val="solid"/>
                  <a:round/>
                  <a:headEnd/>
                  <a:tailEnd/>
                </a:ln>
              </p:spPr>
              <p:txBody>
                <a:bodyPr lIns="90487" tIns="44450" rIns="90487" bIns="44450"/>
                <a:lstStyle/>
                <a:p>
                  <a:endParaRPr lang="en-GB" dirty="0"/>
                </a:p>
              </p:txBody>
            </p:sp>
            <p:sp>
              <p:nvSpPr>
                <p:cNvPr id="20492" name="Freeform 21"/>
                <p:cNvSpPr>
                  <a:spLocks/>
                </p:cNvSpPr>
                <p:nvPr/>
              </p:nvSpPr>
              <p:spPr bwMode="auto">
                <a:xfrm>
                  <a:off x="4896" y="3360"/>
                  <a:ext cx="432" cy="336"/>
                </a:xfrm>
                <a:custGeom>
                  <a:avLst/>
                  <a:gdLst>
                    <a:gd name="T0" fmla="*/ 0 w 432"/>
                    <a:gd name="T1" fmla="*/ 0 h 336"/>
                    <a:gd name="T2" fmla="*/ 240 w 432"/>
                    <a:gd name="T3" fmla="*/ 240 h 336"/>
                    <a:gd name="T4" fmla="*/ 432 w 432"/>
                    <a:gd name="T5" fmla="*/ 336 h 336"/>
                    <a:gd name="T6" fmla="*/ 0 60000 65536"/>
                    <a:gd name="T7" fmla="*/ 0 60000 65536"/>
                    <a:gd name="T8" fmla="*/ 0 60000 65536"/>
                    <a:gd name="T9" fmla="*/ 0 w 432"/>
                    <a:gd name="T10" fmla="*/ 0 h 336"/>
                    <a:gd name="T11" fmla="*/ 432 w 432"/>
                    <a:gd name="T12" fmla="*/ 336 h 336"/>
                  </a:gdLst>
                  <a:ahLst/>
                  <a:cxnLst>
                    <a:cxn ang="T6">
                      <a:pos x="T0" y="T1"/>
                    </a:cxn>
                    <a:cxn ang="T7">
                      <a:pos x="T2" y="T3"/>
                    </a:cxn>
                    <a:cxn ang="T8">
                      <a:pos x="T4" y="T5"/>
                    </a:cxn>
                  </a:cxnLst>
                  <a:rect l="T9" t="T10" r="T11" b="T12"/>
                  <a:pathLst>
                    <a:path w="432" h="336">
                      <a:moveTo>
                        <a:pt x="0" y="0"/>
                      </a:moveTo>
                      <a:cubicBezTo>
                        <a:pt x="84" y="92"/>
                        <a:pt x="168" y="184"/>
                        <a:pt x="240" y="240"/>
                      </a:cubicBezTo>
                      <a:cubicBezTo>
                        <a:pt x="312" y="296"/>
                        <a:pt x="372" y="316"/>
                        <a:pt x="432" y="336"/>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20493" name="Freeform 22"/>
                <p:cNvSpPr>
                  <a:spLocks/>
                </p:cNvSpPr>
                <p:nvPr/>
              </p:nvSpPr>
              <p:spPr bwMode="auto">
                <a:xfrm>
                  <a:off x="5280" y="3504"/>
                  <a:ext cx="336" cy="112"/>
                </a:xfrm>
                <a:custGeom>
                  <a:avLst/>
                  <a:gdLst>
                    <a:gd name="T0" fmla="*/ 0 w 336"/>
                    <a:gd name="T1" fmla="*/ 0 h 112"/>
                    <a:gd name="T2" fmla="*/ 192 w 336"/>
                    <a:gd name="T3" fmla="*/ 96 h 112"/>
                    <a:gd name="T4" fmla="*/ 336 w 336"/>
                    <a:gd name="T5" fmla="*/ 96 h 112"/>
                    <a:gd name="T6" fmla="*/ 0 60000 65536"/>
                    <a:gd name="T7" fmla="*/ 0 60000 65536"/>
                    <a:gd name="T8" fmla="*/ 0 60000 65536"/>
                    <a:gd name="T9" fmla="*/ 0 w 336"/>
                    <a:gd name="T10" fmla="*/ 0 h 112"/>
                    <a:gd name="T11" fmla="*/ 336 w 336"/>
                    <a:gd name="T12" fmla="*/ 112 h 112"/>
                  </a:gdLst>
                  <a:ahLst/>
                  <a:cxnLst>
                    <a:cxn ang="T6">
                      <a:pos x="T0" y="T1"/>
                    </a:cxn>
                    <a:cxn ang="T7">
                      <a:pos x="T2" y="T3"/>
                    </a:cxn>
                    <a:cxn ang="T8">
                      <a:pos x="T4" y="T5"/>
                    </a:cxn>
                  </a:cxnLst>
                  <a:rect l="T9" t="T10" r="T11" b="T12"/>
                  <a:pathLst>
                    <a:path w="336" h="112">
                      <a:moveTo>
                        <a:pt x="0" y="0"/>
                      </a:moveTo>
                      <a:cubicBezTo>
                        <a:pt x="68" y="40"/>
                        <a:pt x="136" y="80"/>
                        <a:pt x="192" y="96"/>
                      </a:cubicBezTo>
                      <a:cubicBezTo>
                        <a:pt x="248" y="112"/>
                        <a:pt x="292" y="104"/>
                        <a:pt x="336" y="96"/>
                      </a:cubicBezTo>
                    </a:path>
                  </a:pathLst>
                </a:custGeom>
                <a:noFill/>
                <a:ln w="38100" cap="flat" cmpd="sng">
                  <a:solidFill>
                    <a:schemeClr val="tx1"/>
                  </a:solidFill>
                  <a:prstDash val="solid"/>
                  <a:round/>
                  <a:headEnd/>
                  <a:tailEnd/>
                </a:ln>
              </p:spPr>
              <p:txBody>
                <a:bodyPr lIns="90487" tIns="44450" rIns="90487" bIns="44450"/>
                <a:lstStyle/>
                <a:p>
                  <a:endParaRPr lang="en-GB" dirty="0"/>
                </a:p>
              </p:txBody>
            </p:sp>
          </p:grpSp>
        </p:grpSp>
      </p:grpSp>
      <p:sp>
        <p:nvSpPr>
          <p:cNvPr id="23" name="TextBox 22"/>
          <p:cNvSpPr txBox="1"/>
          <p:nvPr/>
        </p:nvSpPr>
        <p:spPr>
          <a:xfrm>
            <a:off x="7427399" y="3609020"/>
            <a:ext cx="2258952" cy="338554"/>
          </a:xfrm>
          <a:prstGeom prst="rect">
            <a:avLst/>
          </a:prstGeom>
          <a:noFill/>
        </p:spPr>
        <p:txBody>
          <a:bodyPr wrap="none" rtlCol="0">
            <a:spAutoFit/>
          </a:bodyPr>
          <a:lstStyle/>
          <a:p>
            <a:r>
              <a:rPr lang="en-GB" sz="1600" dirty="0" smtClean="0"/>
              <a:t>Ref=std(EMj-ANj)</a:t>
            </a:r>
            <a:endParaRPr lang="en-US" sz="1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2. Similarities in EM &amp; STD: May ‘02 t=0</a:t>
            </a:r>
          </a:p>
        </p:txBody>
      </p:sp>
      <p:sp>
        <p:nvSpPr>
          <p:cNvPr id="21507" name="Rectangle 3"/>
          <p:cNvSpPr>
            <a:spLocks noGrp="1" noChangeArrowheads="1"/>
          </p:cNvSpPr>
          <p:nvPr>
            <p:ph type="body" sz="half" idx="1"/>
          </p:nvPr>
        </p:nvSpPr>
        <p:spPr>
          <a:xfrm>
            <a:off x="182564" y="998538"/>
            <a:ext cx="4545412" cy="5355787"/>
          </a:xfrm>
        </p:spPr>
        <p:txBody>
          <a:bodyPr/>
          <a:lstStyle/>
          <a:p>
            <a:pPr marL="0" indent="0">
              <a:lnSpc>
                <a:spcPct val="100000"/>
              </a:lnSpc>
              <a:buFontTx/>
              <a:buNone/>
            </a:pPr>
            <a:r>
              <a:rPr lang="en-GB" sz="2000" dirty="0" smtClean="0">
                <a:latin typeface="Calibri" panose="020F0502020204030204" pitchFamily="34" charset="0"/>
              </a:rPr>
              <a:t>Average results for May 2002 confirm that the three ensembles have different initial-time spread.</a:t>
            </a:r>
          </a:p>
          <a:p>
            <a:pPr marL="0" indent="0">
              <a:lnSpc>
                <a:spcPct val="100000"/>
              </a:lnSpc>
              <a:buFontTx/>
              <a:buNone/>
            </a:pPr>
            <a:endParaRPr lang="en-GB" sz="2000" dirty="0" smtClean="0">
              <a:latin typeface="Calibri" panose="020F0502020204030204" pitchFamily="34" charset="0"/>
            </a:endParaRPr>
          </a:p>
          <a:p>
            <a:pPr marL="0" indent="0">
              <a:lnSpc>
                <a:spcPct val="100000"/>
              </a:lnSpc>
              <a:buClr>
                <a:schemeClr val="accent1">
                  <a:lumMod val="50000"/>
                </a:schemeClr>
              </a:buClr>
            </a:pPr>
            <a:r>
              <a:rPr lang="en-GB" sz="2000" dirty="0" smtClean="0">
                <a:latin typeface="Calibri" panose="020F0502020204030204" pitchFamily="34" charset="0"/>
              </a:rPr>
              <a:t> </a:t>
            </a:r>
            <a:r>
              <a:rPr lang="en-GB" sz="2000" u="sng" dirty="0" smtClean="0">
                <a:latin typeface="Calibri" panose="020F0502020204030204" pitchFamily="34" charset="0"/>
              </a:rPr>
              <a:t>Area</a:t>
            </a:r>
            <a:r>
              <a:rPr lang="en-GB" sz="2000" dirty="0" smtClean="0">
                <a:latin typeface="Calibri" panose="020F0502020204030204" pitchFamily="34" charset="0"/>
              </a:rPr>
              <a:t>: NCEP and MSC peak over the Pacific ocean and the Polar cap while EC peaks over the Atlantic ocean; MSC shows clear minima over Europe and North America.</a:t>
            </a:r>
          </a:p>
          <a:p>
            <a:pPr marL="0" indent="0">
              <a:lnSpc>
                <a:spcPct val="100000"/>
              </a:lnSpc>
              <a:buClr>
                <a:schemeClr val="accent1">
                  <a:lumMod val="50000"/>
                </a:schemeClr>
              </a:buClr>
            </a:pPr>
            <a:endParaRPr lang="en-GB" sz="2000" dirty="0" smtClean="0">
              <a:latin typeface="Calibri" panose="020F0502020204030204" pitchFamily="34" charset="0"/>
            </a:endParaRPr>
          </a:p>
          <a:p>
            <a:pPr marL="0" indent="0">
              <a:lnSpc>
                <a:spcPct val="100000"/>
              </a:lnSpc>
              <a:buClr>
                <a:schemeClr val="accent1">
                  <a:lumMod val="50000"/>
                </a:schemeClr>
              </a:buClr>
            </a:pPr>
            <a:r>
              <a:rPr lang="en-GB" sz="2000" dirty="0" smtClean="0">
                <a:latin typeface="Calibri" panose="020F0502020204030204" pitchFamily="34" charset="0"/>
              </a:rPr>
              <a:t> </a:t>
            </a:r>
            <a:r>
              <a:rPr lang="en-GB" sz="2000" u="sng" dirty="0" smtClean="0">
                <a:latin typeface="Calibri" panose="020F0502020204030204" pitchFamily="34" charset="0"/>
              </a:rPr>
              <a:t>Amplitude</a:t>
            </a:r>
            <a:r>
              <a:rPr lang="en-GB" sz="2000" dirty="0" smtClean="0">
                <a:latin typeface="Calibri" panose="020F0502020204030204" pitchFamily="34" charset="0"/>
              </a:rPr>
              <a:t>: MSC and NCEP are ~2 times larger than the std of the 3 centres’ analyses (2-times larger contour interval); EC has amplitude similar to 3C-std over NH but has too small amplitude over  the tropics.</a:t>
            </a:r>
          </a:p>
        </p:txBody>
      </p:sp>
      <p:pic>
        <p:nvPicPr>
          <p:cNvPr id="21508" name="Picture 4" descr="ens_EC_NCEP_MSC_2002may_t0_3c"/>
          <p:cNvPicPr>
            <a:picLocks noGrp="1" noChangeAspect="1" noChangeArrowheads="1"/>
          </p:cNvPicPr>
          <p:nvPr>
            <p:ph sz="quarter" idx="2"/>
          </p:nvPr>
        </p:nvPicPr>
        <p:blipFill>
          <a:blip r:embed="rId3" cstate="print"/>
          <a:srcRect/>
          <a:stretch>
            <a:fillRect/>
          </a:stretch>
        </p:blipFill>
        <p:spPr>
          <a:xfrm>
            <a:off x="5178025" y="863715"/>
            <a:ext cx="4377785" cy="5627465"/>
          </a:xfrm>
          <a:noFill/>
        </p:spPr>
      </p:pic>
      <p:sp>
        <p:nvSpPr>
          <p:cNvPr id="5" name="TextBox 4"/>
          <p:cNvSpPr txBox="1"/>
          <p:nvPr/>
        </p:nvSpPr>
        <p:spPr>
          <a:xfrm>
            <a:off x="7427399" y="3609020"/>
            <a:ext cx="2258952" cy="338554"/>
          </a:xfrm>
          <a:prstGeom prst="rect">
            <a:avLst/>
          </a:prstGeom>
          <a:noFill/>
        </p:spPr>
        <p:txBody>
          <a:bodyPr wrap="none" rtlCol="0">
            <a:spAutoFit/>
          </a:bodyPr>
          <a:lstStyle/>
          <a:p>
            <a:r>
              <a:rPr lang="en-GB" sz="1600" dirty="0" smtClean="0"/>
              <a:t>Ref=std(EMj-ANj)</a:t>
            </a:r>
            <a:endParaRPr lang="en-US" sz="1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2. Similarities in EM &amp; STD: May ‘02 t=0</a:t>
            </a:r>
          </a:p>
        </p:txBody>
      </p:sp>
      <p:sp>
        <p:nvSpPr>
          <p:cNvPr id="5124" name="Rectangle 3"/>
          <p:cNvSpPr>
            <a:spLocks noGrp="1" noChangeAspect="1" noChangeArrowheads="1"/>
          </p:cNvSpPr>
          <p:nvPr>
            <p:ph type="body" sz="half" idx="1"/>
          </p:nvPr>
        </p:nvSpPr>
        <p:spPr>
          <a:xfrm>
            <a:off x="227013" y="998538"/>
            <a:ext cx="4590972" cy="4968875"/>
          </a:xfrm>
        </p:spPr>
        <p:txBody>
          <a:bodyPr/>
          <a:lstStyle/>
          <a:p>
            <a:pPr marL="0" indent="0">
              <a:lnSpc>
                <a:spcPct val="100000"/>
              </a:lnSpc>
              <a:buNone/>
            </a:pPr>
            <a:r>
              <a:rPr lang="en-GB" sz="2000" dirty="0" smtClean="0">
                <a:latin typeface="Calibri" panose="020F0502020204030204" pitchFamily="34" charset="0"/>
              </a:rPr>
              <a:t>The EC std shows a closer agreement with areas of baroclinic instability, as seen by comparing the stds with the </a:t>
            </a:r>
            <a:r>
              <a:rPr lang="en-GB" sz="2000" dirty="0" smtClean="0">
                <a:solidFill>
                  <a:schemeClr val="accent1">
                    <a:lumMod val="50000"/>
                  </a:schemeClr>
                </a:solidFill>
                <a:latin typeface="Calibri" panose="020F0502020204030204" pitchFamily="34" charset="0"/>
              </a:rPr>
              <a:t>Eady index </a:t>
            </a:r>
            <a:r>
              <a:rPr lang="en-GB" sz="2000" dirty="0" smtClean="0">
                <a:latin typeface="Calibri" panose="020F0502020204030204" pitchFamily="34" charset="0"/>
              </a:rPr>
              <a:t>(</a:t>
            </a:r>
            <a:r>
              <a:rPr lang="en-GB" sz="2000" i="1" dirty="0" smtClean="0">
                <a:latin typeface="Calibri" panose="020F0502020204030204" pitchFamily="34" charset="0"/>
              </a:rPr>
              <a:t>Hoskins and Valdes</a:t>
            </a:r>
            <a:r>
              <a:rPr lang="en-GB" sz="2000" dirty="0" smtClean="0">
                <a:latin typeface="Calibri" panose="020F0502020204030204" pitchFamily="34" charset="0"/>
              </a:rPr>
              <a:t> 1990:</a:t>
            </a:r>
          </a:p>
          <a:p>
            <a:pPr marL="0" indent="0">
              <a:lnSpc>
                <a:spcPct val="100000"/>
              </a:lnSpc>
              <a:buFontTx/>
              <a:buNone/>
            </a:pPr>
            <a:endParaRPr lang="en-GB" sz="2000" dirty="0" smtClean="0">
              <a:latin typeface="Calibri" panose="020F0502020204030204" pitchFamily="34" charset="0"/>
            </a:endParaRPr>
          </a:p>
          <a:p>
            <a:pPr marL="0" indent="0">
              <a:lnSpc>
                <a:spcPct val="100000"/>
              </a:lnSpc>
              <a:buFontTx/>
              <a:buNone/>
            </a:pPr>
            <a:endParaRPr lang="en-GB" sz="2000" dirty="0" smtClean="0">
              <a:latin typeface="Calibri" panose="020F0502020204030204" pitchFamily="34" charset="0"/>
            </a:endParaRPr>
          </a:p>
          <a:p>
            <a:pPr marL="0" indent="0">
              <a:lnSpc>
                <a:spcPct val="100000"/>
              </a:lnSpc>
              <a:buFontTx/>
              <a:buNone/>
            </a:pPr>
            <a:endParaRPr lang="en-GB" sz="2000" dirty="0" smtClean="0">
              <a:latin typeface="Calibri" panose="020F0502020204030204" pitchFamily="34" charset="0"/>
            </a:endParaRPr>
          </a:p>
          <a:p>
            <a:pPr marL="0" indent="0">
              <a:lnSpc>
                <a:spcPct val="100000"/>
              </a:lnSpc>
              <a:buFontTx/>
              <a:buNone/>
            </a:pPr>
            <a:r>
              <a:rPr lang="en-GB" sz="2000" dirty="0" smtClean="0">
                <a:latin typeface="Calibri" panose="020F0502020204030204" pitchFamily="34" charset="0"/>
              </a:rPr>
              <a:t>(with static stability N and wind shear computed </a:t>
            </a:r>
            <a:r>
              <a:rPr lang="en-US" sz="2000" dirty="0" smtClean="0">
                <a:latin typeface="Calibri" panose="020F0502020204030204" pitchFamily="34" charset="0"/>
              </a:rPr>
              <a:t>using the 300- and 1000-hPa potential temperature and wind).</a:t>
            </a:r>
            <a:endParaRPr lang="en-GB" sz="2000" dirty="0" smtClean="0">
              <a:latin typeface="Calibri" panose="020F0502020204030204" pitchFamily="34" charset="0"/>
            </a:endParaRPr>
          </a:p>
          <a:p>
            <a:pPr marL="0" indent="0">
              <a:lnSpc>
                <a:spcPct val="100000"/>
              </a:lnSpc>
              <a:buFontTx/>
              <a:buNone/>
            </a:pPr>
            <a:endParaRPr lang="en-GB" sz="2000" dirty="0" smtClean="0">
              <a:latin typeface="Calibri" panose="020F0502020204030204" pitchFamily="34" charset="0"/>
            </a:endParaRPr>
          </a:p>
        </p:txBody>
      </p:sp>
      <p:grpSp>
        <p:nvGrpSpPr>
          <p:cNvPr id="2" name="Group 4"/>
          <p:cNvGrpSpPr>
            <a:grpSpLocks noChangeAspect="1"/>
          </p:cNvGrpSpPr>
          <p:nvPr/>
        </p:nvGrpSpPr>
        <p:grpSpPr bwMode="auto">
          <a:xfrm>
            <a:off x="5178025" y="863715"/>
            <a:ext cx="4338461" cy="5578021"/>
            <a:chOff x="3408" y="672"/>
            <a:chExt cx="2576" cy="3312"/>
          </a:xfrm>
        </p:grpSpPr>
        <p:pic>
          <p:nvPicPr>
            <p:cNvPr id="5126" name="Picture 5" descr="ens_EC_NCEP_MSC_2002may_t0"/>
            <p:cNvPicPr>
              <a:picLocks noChangeAspect="1" noChangeArrowheads="1"/>
            </p:cNvPicPr>
            <p:nvPr/>
          </p:nvPicPr>
          <p:blipFill>
            <a:blip r:embed="rId4" cstate="print"/>
            <a:srcRect/>
            <a:stretch>
              <a:fillRect/>
            </a:stretch>
          </p:blipFill>
          <p:spPr bwMode="auto">
            <a:xfrm>
              <a:off x="3408" y="672"/>
              <a:ext cx="2576" cy="3312"/>
            </a:xfrm>
            <a:prstGeom prst="rect">
              <a:avLst/>
            </a:prstGeom>
            <a:noFill/>
            <a:ln w="9525">
              <a:noFill/>
              <a:miter lim="800000"/>
              <a:headEnd/>
              <a:tailEnd/>
            </a:ln>
          </p:spPr>
        </p:pic>
        <p:grpSp>
          <p:nvGrpSpPr>
            <p:cNvPr id="3" name="Group 6"/>
            <p:cNvGrpSpPr>
              <a:grpSpLocks/>
            </p:cNvGrpSpPr>
            <p:nvPr/>
          </p:nvGrpSpPr>
          <p:grpSpPr bwMode="auto">
            <a:xfrm>
              <a:off x="3552" y="1008"/>
              <a:ext cx="2264" cy="2784"/>
              <a:chOff x="3552" y="1008"/>
              <a:chExt cx="2264" cy="2784"/>
            </a:xfrm>
          </p:grpSpPr>
          <p:grpSp>
            <p:nvGrpSpPr>
              <p:cNvPr id="4" name="Group 7"/>
              <p:cNvGrpSpPr>
                <a:grpSpLocks/>
              </p:cNvGrpSpPr>
              <p:nvPr/>
            </p:nvGrpSpPr>
            <p:grpSpPr bwMode="auto">
              <a:xfrm>
                <a:off x="4960" y="2928"/>
                <a:ext cx="856" cy="864"/>
                <a:chOff x="4960" y="2928"/>
                <a:chExt cx="856" cy="864"/>
              </a:xfrm>
            </p:grpSpPr>
            <p:sp>
              <p:nvSpPr>
                <p:cNvPr id="5147" name="Freeform 8"/>
                <p:cNvSpPr>
                  <a:spLocks/>
                </p:cNvSpPr>
                <p:nvPr/>
              </p:nvSpPr>
              <p:spPr bwMode="auto">
                <a:xfrm>
                  <a:off x="5232" y="2928"/>
                  <a:ext cx="480" cy="96"/>
                </a:xfrm>
                <a:custGeom>
                  <a:avLst/>
                  <a:gdLst>
                    <a:gd name="T0" fmla="*/ 0 w 480"/>
                    <a:gd name="T1" fmla="*/ 96 h 96"/>
                    <a:gd name="T2" fmla="*/ 288 w 480"/>
                    <a:gd name="T3" fmla="*/ 0 h 96"/>
                    <a:gd name="T4" fmla="*/ 480 w 480"/>
                    <a:gd name="T5" fmla="*/ 96 h 96"/>
                    <a:gd name="T6" fmla="*/ 0 60000 65536"/>
                    <a:gd name="T7" fmla="*/ 0 60000 65536"/>
                    <a:gd name="T8" fmla="*/ 0 60000 65536"/>
                    <a:gd name="T9" fmla="*/ 0 w 480"/>
                    <a:gd name="T10" fmla="*/ 0 h 96"/>
                    <a:gd name="T11" fmla="*/ 480 w 480"/>
                    <a:gd name="T12" fmla="*/ 96 h 96"/>
                  </a:gdLst>
                  <a:ahLst/>
                  <a:cxnLst>
                    <a:cxn ang="T6">
                      <a:pos x="T0" y="T1"/>
                    </a:cxn>
                    <a:cxn ang="T7">
                      <a:pos x="T2" y="T3"/>
                    </a:cxn>
                    <a:cxn ang="T8">
                      <a:pos x="T4" y="T5"/>
                    </a:cxn>
                  </a:cxnLst>
                  <a:rect l="T9" t="T10" r="T11" b="T12"/>
                  <a:pathLst>
                    <a:path w="480" h="96">
                      <a:moveTo>
                        <a:pt x="0" y="96"/>
                      </a:moveTo>
                      <a:cubicBezTo>
                        <a:pt x="104" y="48"/>
                        <a:pt x="208" y="0"/>
                        <a:pt x="288" y="0"/>
                      </a:cubicBezTo>
                      <a:cubicBezTo>
                        <a:pt x="368" y="0"/>
                        <a:pt x="424" y="48"/>
                        <a:pt x="480" y="96"/>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5148" name="Freeform 9"/>
                <p:cNvSpPr>
                  <a:spLocks/>
                </p:cNvSpPr>
                <p:nvPr/>
              </p:nvSpPr>
              <p:spPr bwMode="auto">
                <a:xfrm>
                  <a:off x="4960" y="3216"/>
                  <a:ext cx="272" cy="480"/>
                </a:xfrm>
                <a:custGeom>
                  <a:avLst/>
                  <a:gdLst>
                    <a:gd name="T0" fmla="*/ 80 w 272"/>
                    <a:gd name="T1" fmla="*/ 0 h 480"/>
                    <a:gd name="T2" fmla="*/ 32 w 272"/>
                    <a:gd name="T3" fmla="*/ 288 h 480"/>
                    <a:gd name="T4" fmla="*/ 272 w 272"/>
                    <a:gd name="T5" fmla="*/ 480 h 480"/>
                    <a:gd name="T6" fmla="*/ 0 60000 65536"/>
                    <a:gd name="T7" fmla="*/ 0 60000 65536"/>
                    <a:gd name="T8" fmla="*/ 0 60000 65536"/>
                    <a:gd name="T9" fmla="*/ 0 w 272"/>
                    <a:gd name="T10" fmla="*/ 0 h 480"/>
                    <a:gd name="T11" fmla="*/ 272 w 272"/>
                    <a:gd name="T12" fmla="*/ 480 h 480"/>
                  </a:gdLst>
                  <a:ahLst/>
                  <a:cxnLst>
                    <a:cxn ang="T6">
                      <a:pos x="T0" y="T1"/>
                    </a:cxn>
                    <a:cxn ang="T7">
                      <a:pos x="T2" y="T3"/>
                    </a:cxn>
                    <a:cxn ang="T8">
                      <a:pos x="T4" y="T5"/>
                    </a:cxn>
                  </a:cxnLst>
                  <a:rect l="T9" t="T10" r="T11" b="T12"/>
                  <a:pathLst>
                    <a:path w="272" h="480">
                      <a:moveTo>
                        <a:pt x="80" y="0"/>
                      </a:moveTo>
                      <a:cubicBezTo>
                        <a:pt x="40" y="104"/>
                        <a:pt x="0" y="208"/>
                        <a:pt x="32" y="288"/>
                      </a:cubicBezTo>
                      <a:cubicBezTo>
                        <a:pt x="64" y="368"/>
                        <a:pt x="168" y="424"/>
                        <a:pt x="272" y="480"/>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5149" name="Freeform 10"/>
                <p:cNvSpPr>
                  <a:spLocks/>
                </p:cNvSpPr>
                <p:nvPr/>
              </p:nvSpPr>
              <p:spPr bwMode="auto">
                <a:xfrm>
                  <a:off x="5520" y="3168"/>
                  <a:ext cx="96" cy="240"/>
                </a:xfrm>
                <a:custGeom>
                  <a:avLst/>
                  <a:gdLst>
                    <a:gd name="T0" fmla="*/ 0 w 112"/>
                    <a:gd name="T1" fmla="*/ 0 h 144"/>
                    <a:gd name="T2" fmla="*/ 44 w 112"/>
                    <a:gd name="T3" fmla="*/ 1237 h 144"/>
                    <a:gd name="T4" fmla="*/ 44 w 112"/>
                    <a:gd name="T5" fmla="*/ 1853 h 144"/>
                    <a:gd name="T6" fmla="*/ 0 60000 65536"/>
                    <a:gd name="T7" fmla="*/ 0 60000 65536"/>
                    <a:gd name="T8" fmla="*/ 0 60000 65536"/>
                    <a:gd name="T9" fmla="*/ 0 w 112"/>
                    <a:gd name="T10" fmla="*/ 0 h 144"/>
                    <a:gd name="T11" fmla="*/ 112 w 112"/>
                    <a:gd name="T12" fmla="*/ 144 h 144"/>
                  </a:gdLst>
                  <a:ahLst/>
                  <a:cxnLst>
                    <a:cxn ang="T6">
                      <a:pos x="T0" y="T1"/>
                    </a:cxn>
                    <a:cxn ang="T7">
                      <a:pos x="T2" y="T3"/>
                    </a:cxn>
                    <a:cxn ang="T8">
                      <a:pos x="T4" y="T5"/>
                    </a:cxn>
                  </a:cxnLst>
                  <a:rect l="T9" t="T10" r="T11" b="T12"/>
                  <a:pathLst>
                    <a:path w="112" h="144">
                      <a:moveTo>
                        <a:pt x="0" y="0"/>
                      </a:moveTo>
                      <a:cubicBezTo>
                        <a:pt x="40" y="36"/>
                        <a:pt x="80" y="72"/>
                        <a:pt x="96" y="96"/>
                      </a:cubicBezTo>
                      <a:cubicBezTo>
                        <a:pt x="112" y="120"/>
                        <a:pt x="104" y="132"/>
                        <a:pt x="96" y="144"/>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5150" name="Freeform 11"/>
                <p:cNvSpPr>
                  <a:spLocks/>
                </p:cNvSpPr>
                <p:nvPr/>
              </p:nvSpPr>
              <p:spPr bwMode="auto">
                <a:xfrm>
                  <a:off x="5328" y="3504"/>
                  <a:ext cx="288" cy="96"/>
                </a:xfrm>
                <a:custGeom>
                  <a:avLst/>
                  <a:gdLst>
                    <a:gd name="T0" fmla="*/ 0 w 288"/>
                    <a:gd name="T1" fmla="*/ 0 h 96"/>
                    <a:gd name="T2" fmla="*/ 192 w 288"/>
                    <a:gd name="T3" fmla="*/ 48 h 96"/>
                    <a:gd name="T4" fmla="*/ 288 w 288"/>
                    <a:gd name="T5" fmla="*/ 96 h 96"/>
                    <a:gd name="T6" fmla="*/ 0 60000 65536"/>
                    <a:gd name="T7" fmla="*/ 0 60000 65536"/>
                    <a:gd name="T8" fmla="*/ 0 60000 65536"/>
                    <a:gd name="T9" fmla="*/ 0 w 288"/>
                    <a:gd name="T10" fmla="*/ 0 h 96"/>
                    <a:gd name="T11" fmla="*/ 288 w 288"/>
                    <a:gd name="T12" fmla="*/ 96 h 96"/>
                  </a:gdLst>
                  <a:ahLst/>
                  <a:cxnLst>
                    <a:cxn ang="T6">
                      <a:pos x="T0" y="T1"/>
                    </a:cxn>
                    <a:cxn ang="T7">
                      <a:pos x="T2" y="T3"/>
                    </a:cxn>
                    <a:cxn ang="T8">
                      <a:pos x="T4" y="T5"/>
                    </a:cxn>
                  </a:cxnLst>
                  <a:rect l="T9" t="T10" r="T11" b="T12"/>
                  <a:pathLst>
                    <a:path w="288" h="96">
                      <a:moveTo>
                        <a:pt x="0" y="0"/>
                      </a:moveTo>
                      <a:cubicBezTo>
                        <a:pt x="72" y="16"/>
                        <a:pt x="144" y="32"/>
                        <a:pt x="192" y="48"/>
                      </a:cubicBezTo>
                      <a:cubicBezTo>
                        <a:pt x="240" y="64"/>
                        <a:pt x="264" y="80"/>
                        <a:pt x="288" y="96"/>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5151" name="Freeform 12"/>
                <p:cNvSpPr>
                  <a:spLocks/>
                </p:cNvSpPr>
                <p:nvPr/>
              </p:nvSpPr>
              <p:spPr bwMode="auto">
                <a:xfrm>
                  <a:off x="5760" y="3408"/>
                  <a:ext cx="56" cy="384"/>
                </a:xfrm>
                <a:custGeom>
                  <a:avLst/>
                  <a:gdLst>
                    <a:gd name="T0" fmla="*/ 48 w 56"/>
                    <a:gd name="T1" fmla="*/ 0 h 384"/>
                    <a:gd name="T2" fmla="*/ 48 w 56"/>
                    <a:gd name="T3" fmla="*/ 240 h 384"/>
                    <a:gd name="T4" fmla="*/ 0 w 56"/>
                    <a:gd name="T5" fmla="*/ 384 h 384"/>
                    <a:gd name="T6" fmla="*/ 0 60000 65536"/>
                    <a:gd name="T7" fmla="*/ 0 60000 65536"/>
                    <a:gd name="T8" fmla="*/ 0 60000 65536"/>
                    <a:gd name="T9" fmla="*/ 0 w 56"/>
                    <a:gd name="T10" fmla="*/ 0 h 384"/>
                    <a:gd name="T11" fmla="*/ 56 w 56"/>
                    <a:gd name="T12" fmla="*/ 384 h 384"/>
                  </a:gdLst>
                  <a:ahLst/>
                  <a:cxnLst>
                    <a:cxn ang="T6">
                      <a:pos x="T0" y="T1"/>
                    </a:cxn>
                    <a:cxn ang="T7">
                      <a:pos x="T2" y="T3"/>
                    </a:cxn>
                    <a:cxn ang="T8">
                      <a:pos x="T4" y="T5"/>
                    </a:cxn>
                  </a:cxnLst>
                  <a:rect l="T9" t="T10" r="T11" b="T12"/>
                  <a:pathLst>
                    <a:path w="56" h="384">
                      <a:moveTo>
                        <a:pt x="48" y="0"/>
                      </a:moveTo>
                      <a:cubicBezTo>
                        <a:pt x="52" y="88"/>
                        <a:pt x="56" y="176"/>
                        <a:pt x="48" y="240"/>
                      </a:cubicBezTo>
                      <a:cubicBezTo>
                        <a:pt x="40" y="304"/>
                        <a:pt x="20" y="344"/>
                        <a:pt x="0" y="384"/>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grpSp>
          <p:grpSp>
            <p:nvGrpSpPr>
              <p:cNvPr id="5" name="Group 13"/>
              <p:cNvGrpSpPr>
                <a:grpSpLocks/>
              </p:cNvGrpSpPr>
              <p:nvPr/>
            </p:nvGrpSpPr>
            <p:grpSpPr bwMode="auto">
              <a:xfrm>
                <a:off x="3600" y="1008"/>
                <a:ext cx="856" cy="864"/>
                <a:chOff x="4960" y="2928"/>
                <a:chExt cx="856" cy="864"/>
              </a:xfrm>
            </p:grpSpPr>
            <p:sp>
              <p:nvSpPr>
                <p:cNvPr id="5142" name="Freeform 14"/>
                <p:cNvSpPr>
                  <a:spLocks/>
                </p:cNvSpPr>
                <p:nvPr/>
              </p:nvSpPr>
              <p:spPr bwMode="auto">
                <a:xfrm>
                  <a:off x="5232" y="2928"/>
                  <a:ext cx="480" cy="96"/>
                </a:xfrm>
                <a:custGeom>
                  <a:avLst/>
                  <a:gdLst>
                    <a:gd name="T0" fmla="*/ 0 w 480"/>
                    <a:gd name="T1" fmla="*/ 96 h 96"/>
                    <a:gd name="T2" fmla="*/ 288 w 480"/>
                    <a:gd name="T3" fmla="*/ 0 h 96"/>
                    <a:gd name="T4" fmla="*/ 480 w 480"/>
                    <a:gd name="T5" fmla="*/ 96 h 96"/>
                    <a:gd name="T6" fmla="*/ 0 60000 65536"/>
                    <a:gd name="T7" fmla="*/ 0 60000 65536"/>
                    <a:gd name="T8" fmla="*/ 0 60000 65536"/>
                    <a:gd name="T9" fmla="*/ 0 w 480"/>
                    <a:gd name="T10" fmla="*/ 0 h 96"/>
                    <a:gd name="T11" fmla="*/ 480 w 480"/>
                    <a:gd name="T12" fmla="*/ 96 h 96"/>
                  </a:gdLst>
                  <a:ahLst/>
                  <a:cxnLst>
                    <a:cxn ang="T6">
                      <a:pos x="T0" y="T1"/>
                    </a:cxn>
                    <a:cxn ang="T7">
                      <a:pos x="T2" y="T3"/>
                    </a:cxn>
                    <a:cxn ang="T8">
                      <a:pos x="T4" y="T5"/>
                    </a:cxn>
                  </a:cxnLst>
                  <a:rect l="T9" t="T10" r="T11" b="T12"/>
                  <a:pathLst>
                    <a:path w="480" h="96">
                      <a:moveTo>
                        <a:pt x="0" y="96"/>
                      </a:moveTo>
                      <a:cubicBezTo>
                        <a:pt x="104" y="48"/>
                        <a:pt x="208" y="0"/>
                        <a:pt x="288" y="0"/>
                      </a:cubicBezTo>
                      <a:cubicBezTo>
                        <a:pt x="368" y="0"/>
                        <a:pt x="424" y="48"/>
                        <a:pt x="480" y="96"/>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5143" name="Freeform 15"/>
                <p:cNvSpPr>
                  <a:spLocks/>
                </p:cNvSpPr>
                <p:nvPr/>
              </p:nvSpPr>
              <p:spPr bwMode="auto">
                <a:xfrm>
                  <a:off x="4960" y="3216"/>
                  <a:ext cx="272" cy="480"/>
                </a:xfrm>
                <a:custGeom>
                  <a:avLst/>
                  <a:gdLst>
                    <a:gd name="T0" fmla="*/ 80 w 272"/>
                    <a:gd name="T1" fmla="*/ 0 h 480"/>
                    <a:gd name="T2" fmla="*/ 32 w 272"/>
                    <a:gd name="T3" fmla="*/ 288 h 480"/>
                    <a:gd name="T4" fmla="*/ 272 w 272"/>
                    <a:gd name="T5" fmla="*/ 480 h 480"/>
                    <a:gd name="T6" fmla="*/ 0 60000 65536"/>
                    <a:gd name="T7" fmla="*/ 0 60000 65536"/>
                    <a:gd name="T8" fmla="*/ 0 60000 65536"/>
                    <a:gd name="T9" fmla="*/ 0 w 272"/>
                    <a:gd name="T10" fmla="*/ 0 h 480"/>
                    <a:gd name="T11" fmla="*/ 272 w 272"/>
                    <a:gd name="T12" fmla="*/ 480 h 480"/>
                  </a:gdLst>
                  <a:ahLst/>
                  <a:cxnLst>
                    <a:cxn ang="T6">
                      <a:pos x="T0" y="T1"/>
                    </a:cxn>
                    <a:cxn ang="T7">
                      <a:pos x="T2" y="T3"/>
                    </a:cxn>
                    <a:cxn ang="T8">
                      <a:pos x="T4" y="T5"/>
                    </a:cxn>
                  </a:cxnLst>
                  <a:rect l="T9" t="T10" r="T11" b="T12"/>
                  <a:pathLst>
                    <a:path w="272" h="480">
                      <a:moveTo>
                        <a:pt x="80" y="0"/>
                      </a:moveTo>
                      <a:cubicBezTo>
                        <a:pt x="40" y="104"/>
                        <a:pt x="0" y="208"/>
                        <a:pt x="32" y="288"/>
                      </a:cubicBezTo>
                      <a:cubicBezTo>
                        <a:pt x="64" y="368"/>
                        <a:pt x="168" y="424"/>
                        <a:pt x="272" y="480"/>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5144" name="Freeform 16"/>
                <p:cNvSpPr>
                  <a:spLocks/>
                </p:cNvSpPr>
                <p:nvPr/>
              </p:nvSpPr>
              <p:spPr bwMode="auto">
                <a:xfrm>
                  <a:off x="5520" y="3168"/>
                  <a:ext cx="96" cy="240"/>
                </a:xfrm>
                <a:custGeom>
                  <a:avLst/>
                  <a:gdLst>
                    <a:gd name="T0" fmla="*/ 0 w 112"/>
                    <a:gd name="T1" fmla="*/ 0 h 144"/>
                    <a:gd name="T2" fmla="*/ 44 w 112"/>
                    <a:gd name="T3" fmla="*/ 1237 h 144"/>
                    <a:gd name="T4" fmla="*/ 44 w 112"/>
                    <a:gd name="T5" fmla="*/ 1853 h 144"/>
                    <a:gd name="T6" fmla="*/ 0 60000 65536"/>
                    <a:gd name="T7" fmla="*/ 0 60000 65536"/>
                    <a:gd name="T8" fmla="*/ 0 60000 65536"/>
                    <a:gd name="T9" fmla="*/ 0 w 112"/>
                    <a:gd name="T10" fmla="*/ 0 h 144"/>
                    <a:gd name="T11" fmla="*/ 112 w 112"/>
                    <a:gd name="T12" fmla="*/ 144 h 144"/>
                  </a:gdLst>
                  <a:ahLst/>
                  <a:cxnLst>
                    <a:cxn ang="T6">
                      <a:pos x="T0" y="T1"/>
                    </a:cxn>
                    <a:cxn ang="T7">
                      <a:pos x="T2" y="T3"/>
                    </a:cxn>
                    <a:cxn ang="T8">
                      <a:pos x="T4" y="T5"/>
                    </a:cxn>
                  </a:cxnLst>
                  <a:rect l="T9" t="T10" r="T11" b="T12"/>
                  <a:pathLst>
                    <a:path w="112" h="144">
                      <a:moveTo>
                        <a:pt x="0" y="0"/>
                      </a:moveTo>
                      <a:cubicBezTo>
                        <a:pt x="40" y="36"/>
                        <a:pt x="80" y="72"/>
                        <a:pt x="96" y="96"/>
                      </a:cubicBezTo>
                      <a:cubicBezTo>
                        <a:pt x="112" y="120"/>
                        <a:pt x="104" y="132"/>
                        <a:pt x="96" y="144"/>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5145" name="Freeform 17"/>
                <p:cNvSpPr>
                  <a:spLocks/>
                </p:cNvSpPr>
                <p:nvPr/>
              </p:nvSpPr>
              <p:spPr bwMode="auto">
                <a:xfrm>
                  <a:off x="5328" y="3504"/>
                  <a:ext cx="288" cy="96"/>
                </a:xfrm>
                <a:custGeom>
                  <a:avLst/>
                  <a:gdLst>
                    <a:gd name="T0" fmla="*/ 0 w 288"/>
                    <a:gd name="T1" fmla="*/ 0 h 96"/>
                    <a:gd name="T2" fmla="*/ 192 w 288"/>
                    <a:gd name="T3" fmla="*/ 48 h 96"/>
                    <a:gd name="T4" fmla="*/ 288 w 288"/>
                    <a:gd name="T5" fmla="*/ 96 h 96"/>
                    <a:gd name="T6" fmla="*/ 0 60000 65536"/>
                    <a:gd name="T7" fmla="*/ 0 60000 65536"/>
                    <a:gd name="T8" fmla="*/ 0 60000 65536"/>
                    <a:gd name="T9" fmla="*/ 0 w 288"/>
                    <a:gd name="T10" fmla="*/ 0 h 96"/>
                    <a:gd name="T11" fmla="*/ 288 w 288"/>
                    <a:gd name="T12" fmla="*/ 96 h 96"/>
                  </a:gdLst>
                  <a:ahLst/>
                  <a:cxnLst>
                    <a:cxn ang="T6">
                      <a:pos x="T0" y="T1"/>
                    </a:cxn>
                    <a:cxn ang="T7">
                      <a:pos x="T2" y="T3"/>
                    </a:cxn>
                    <a:cxn ang="T8">
                      <a:pos x="T4" y="T5"/>
                    </a:cxn>
                  </a:cxnLst>
                  <a:rect l="T9" t="T10" r="T11" b="T12"/>
                  <a:pathLst>
                    <a:path w="288" h="96">
                      <a:moveTo>
                        <a:pt x="0" y="0"/>
                      </a:moveTo>
                      <a:cubicBezTo>
                        <a:pt x="72" y="16"/>
                        <a:pt x="144" y="32"/>
                        <a:pt x="192" y="48"/>
                      </a:cubicBezTo>
                      <a:cubicBezTo>
                        <a:pt x="240" y="64"/>
                        <a:pt x="264" y="80"/>
                        <a:pt x="288" y="96"/>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5146" name="Freeform 18"/>
                <p:cNvSpPr>
                  <a:spLocks/>
                </p:cNvSpPr>
                <p:nvPr/>
              </p:nvSpPr>
              <p:spPr bwMode="auto">
                <a:xfrm>
                  <a:off x="5760" y="3408"/>
                  <a:ext cx="56" cy="384"/>
                </a:xfrm>
                <a:custGeom>
                  <a:avLst/>
                  <a:gdLst>
                    <a:gd name="T0" fmla="*/ 48 w 56"/>
                    <a:gd name="T1" fmla="*/ 0 h 384"/>
                    <a:gd name="T2" fmla="*/ 48 w 56"/>
                    <a:gd name="T3" fmla="*/ 240 h 384"/>
                    <a:gd name="T4" fmla="*/ 0 w 56"/>
                    <a:gd name="T5" fmla="*/ 384 h 384"/>
                    <a:gd name="T6" fmla="*/ 0 60000 65536"/>
                    <a:gd name="T7" fmla="*/ 0 60000 65536"/>
                    <a:gd name="T8" fmla="*/ 0 60000 65536"/>
                    <a:gd name="T9" fmla="*/ 0 w 56"/>
                    <a:gd name="T10" fmla="*/ 0 h 384"/>
                    <a:gd name="T11" fmla="*/ 56 w 56"/>
                    <a:gd name="T12" fmla="*/ 384 h 384"/>
                  </a:gdLst>
                  <a:ahLst/>
                  <a:cxnLst>
                    <a:cxn ang="T6">
                      <a:pos x="T0" y="T1"/>
                    </a:cxn>
                    <a:cxn ang="T7">
                      <a:pos x="T2" y="T3"/>
                    </a:cxn>
                    <a:cxn ang="T8">
                      <a:pos x="T4" y="T5"/>
                    </a:cxn>
                  </a:cxnLst>
                  <a:rect l="T9" t="T10" r="T11" b="T12"/>
                  <a:pathLst>
                    <a:path w="56" h="384">
                      <a:moveTo>
                        <a:pt x="48" y="0"/>
                      </a:moveTo>
                      <a:cubicBezTo>
                        <a:pt x="52" y="88"/>
                        <a:pt x="56" y="176"/>
                        <a:pt x="48" y="240"/>
                      </a:cubicBezTo>
                      <a:cubicBezTo>
                        <a:pt x="40" y="304"/>
                        <a:pt x="20" y="344"/>
                        <a:pt x="0" y="384"/>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grpSp>
          <p:grpSp>
            <p:nvGrpSpPr>
              <p:cNvPr id="6" name="Group 19"/>
              <p:cNvGrpSpPr>
                <a:grpSpLocks/>
              </p:cNvGrpSpPr>
              <p:nvPr/>
            </p:nvGrpSpPr>
            <p:grpSpPr bwMode="auto">
              <a:xfrm>
                <a:off x="3552" y="2928"/>
                <a:ext cx="856" cy="864"/>
                <a:chOff x="4960" y="2928"/>
                <a:chExt cx="856" cy="864"/>
              </a:xfrm>
            </p:grpSpPr>
            <p:sp>
              <p:nvSpPr>
                <p:cNvPr id="5137" name="Freeform 20"/>
                <p:cNvSpPr>
                  <a:spLocks/>
                </p:cNvSpPr>
                <p:nvPr/>
              </p:nvSpPr>
              <p:spPr bwMode="auto">
                <a:xfrm>
                  <a:off x="5232" y="2928"/>
                  <a:ext cx="480" cy="96"/>
                </a:xfrm>
                <a:custGeom>
                  <a:avLst/>
                  <a:gdLst>
                    <a:gd name="T0" fmla="*/ 0 w 480"/>
                    <a:gd name="T1" fmla="*/ 96 h 96"/>
                    <a:gd name="T2" fmla="*/ 288 w 480"/>
                    <a:gd name="T3" fmla="*/ 0 h 96"/>
                    <a:gd name="T4" fmla="*/ 480 w 480"/>
                    <a:gd name="T5" fmla="*/ 96 h 96"/>
                    <a:gd name="T6" fmla="*/ 0 60000 65536"/>
                    <a:gd name="T7" fmla="*/ 0 60000 65536"/>
                    <a:gd name="T8" fmla="*/ 0 60000 65536"/>
                    <a:gd name="T9" fmla="*/ 0 w 480"/>
                    <a:gd name="T10" fmla="*/ 0 h 96"/>
                    <a:gd name="T11" fmla="*/ 480 w 480"/>
                    <a:gd name="T12" fmla="*/ 96 h 96"/>
                  </a:gdLst>
                  <a:ahLst/>
                  <a:cxnLst>
                    <a:cxn ang="T6">
                      <a:pos x="T0" y="T1"/>
                    </a:cxn>
                    <a:cxn ang="T7">
                      <a:pos x="T2" y="T3"/>
                    </a:cxn>
                    <a:cxn ang="T8">
                      <a:pos x="T4" y="T5"/>
                    </a:cxn>
                  </a:cxnLst>
                  <a:rect l="T9" t="T10" r="T11" b="T12"/>
                  <a:pathLst>
                    <a:path w="480" h="96">
                      <a:moveTo>
                        <a:pt x="0" y="96"/>
                      </a:moveTo>
                      <a:cubicBezTo>
                        <a:pt x="104" y="48"/>
                        <a:pt x="208" y="0"/>
                        <a:pt x="288" y="0"/>
                      </a:cubicBezTo>
                      <a:cubicBezTo>
                        <a:pt x="368" y="0"/>
                        <a:pt x="424" y="48"/>
                        <a:pt x="480" y="96"/>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5138" name="Freeform 21"/>
                <p:cNvSpPr>
                  <a:spLocks/>
                </p:cNvSpPr>
                <p:nvPr/>
              </p:nvSpPr>
              <p:spPr bwMode="auto">
                <a:xfrm>
                  <a:off x="4960" y="3216"/>
                  <a:ext cx="272" cy="480"/>
                </a:xfrm>
                <a:custGeom>
                  <a:avLst/>
                  <a:gdLst>
                    <a:gd name="T0" fmla="*/ 80 w 272"/>
                    <a:gd name="T1" fmla="*/ 0 h 480"/>
                    <a:gd name="T2" fmla="*/ 32 w 272"/>
                    <a:gd name="T3" fmla="*/ 288 h 480"/>
                    <a:gd name="T4" fmla="*/ 272 w 272"/>
                    <a:gd name="T5" fmla="*/ 480 h 480"/>
                    <a:gd name="T6" fmla="*/ 0 60000 65536"/>
                    <a:gd name="T7" fmla="*/ 0 60000 65536"/>
                    <a:gd name="T8" fmla="*/ 0 60000 65536"/>
                    <a:gd name="T9" fmla="*/ 0 w 272"/>
                    <a:gd name="T10" fmla="*/ 0 h 480"/>
                    <a:gd name="T11" fmla="*/ 272 w 272"/>
                    <a:gd name="T12" fmla="*/ 480 h 480"/>
                  </a:gdLst>
                  <a:ahLst/>
                  <a:cxnLst>
                    <a:cxn ang="T6">
                      <a:pos x="T0" y="T1"/>
                    </a:cxn>
                    <a:cxn ang="T7">
                      <a:pos x="T2" y="T3"/>
                    </a:cxn>
                    <a:cxn ang="T8">
                      <a:pos x="T4" y="T5"/>
                    </a:cxn>
                  </a:cxnLst>
                  <a:rect l="T9" t="T10" r="T11" b="T12"/>
                  <a:pathLst>
                    <a:path w="272" h="480">
                      <a:moveTo>
                        <a:pt x="80" y="0"/>
                      </a:moveTo>
                      <a:cubicBezTo>
                        <a:pt x="40" y="104"/>
                        <a:pt x="0" y="208"/>
                        <a:pt x="32" y="288"/>
                      </a:cubicBezTo>
                      <a:cubicBezTo>
                        <a:pt x="64" y="368"/>
                        <a:pt x="168" y="424"/>
                        <a:pt x="272" y="480"/>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5139" name="Freeform 22"/>
                <p:cNvSpPr>
                  <a:spLocks/>
                </p:cNvSpPr>
                <p:nvPr/>
              </p:nvSpPr>
              <p:spPr bwMode="auto">
                <a:xfrm>
                  <a:off x="5520" y="3168"/>
                  <a:ext cx="96" cy="240"/>
                </a:xfrm>
                <a:custGeom>
                  <a:avLst/>
                  <a:gdLst>
                    <a:gd name="T0" fmla="*/ 0 w 112"/>
                    <a:gd name="T1" fmla="*/ 0 h 144"/>
                    <a:gd name="T2" fmla="*/ 44 w 112"/>
                    <a:gd name="T3" fmla="*/ 1237 h 144"/>
                    <a:gd name="T4" fmla="*/ 44 w 112"/>
                    <a:gd name="T5" fmla="*/ 1853 h 144"/>
                    <a:gd name="T6" fmla="*/ 0 60000 65536"/>
                    <a:gd name="T7" fmla="*/ 0 60000 65536"/>
                    <a:gd name="T8" fmla="*/ 0 60000 65536"/>
                    <a:gd name="T9" fmla="*/ 0 w 112"/>
                    <a:gd name="T10" fmla="*/ 0 h 144"/>
                    <a:gd name="T11" fmla="*/ 112 w 112"/>
                    <a:gd name="T12" fmla="*/ 144 h 144"/>
                  </a:gdLst>
                  <a:ahLst/>
                  <a:cxnLst>
                    <a:cxn ang="T6">
                      <a:pos x="T0" y="T1"/>
                    </a:cxn>
                    <a:cxn ang="T7">
                      <a:pos x="T2" y="T3"/>
                    </a:cxn>
                    <a:cxn ang="T8">
                      <a:pos x="T4" y="T5"/>
                    </a:cxn>
                  </a:cxnLst>
                  <a:rect l="T9" t="T10" r="T11" b="T12"/>
                  <a:pathLst>
                    <a:path w="112" h="144">
                      <a:moveTo>
                        <a:pt x="0" y="0"/>
                      </a:moveTo>
                      <a:cubicBezTo>
                        <a:pt x="40" y="36"/>
                        <a:pt x="80" y="72"/>
                        <a:pt x="96" y="96"/>
                      </a:cubicBezTo>
                      <a:cubicBezTo>
                        <a:pt x="112" y="120"/>
                        <a:pt x="104" y="132"/>
                        <a:pt x="96" y="144"/>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5140" name="Freeform 23"/>
                <p:cNvSpPr>
                  <a:spLocks/>
                </p:cNvSpPr>
                <p:nvPr/>
              </p:nvSpPr>
              <p:spPr bwMode="auto">
                <a:xfrm>
                  <a:off x="5328" y="3504"/>
                  <a:ext cx="288" cy="96"/>
                </a:xfrm>
                <a:custGeom>
                  <a:avLst/>
                  <a:gdLst>
                    <a:gd name="T0" fmla="*/ 0 w 288"/>
                    <a:gd name="T1" fmla="*/ 0 h 96"/>
                    <a:gd name="T2" fmla="*/ 192 w 288"/>
                    <a:gd name="T3" fmla="*/ 48 h 96"/>
                    <a:gd name="T4" fmla="*/ 288 w 288"/>
                    <a:gd name="T5" fmla="*/ 96 h 96"/>
                    <a:gd name="T6" fmla="*/ 0 60000 65536"/>
                    <a:gd name="T7" fmla="*/ 0 60000 65536"/>
                    <a:gd name="T8" fmla="*/ 0 60000 65536"/>
                    <a:gd name="T9" fmla="*/ 0 w 288"/>
                    <a:gd name="T10" fmla="*/ 0 h 96"/>
                    <a:gd name="T11" fmla="*/ 288 w 288"/>
                    <a:gd name="T12" fmla="*/ 96 h 96"/>
                  </a:gdLst>
                  <a:ahLst/>
                  <a:cxnLst>
                    <a:cxn ang="T6">
                      <a:pos x="T0" y="T1"/>
                    </a:cxn>
                    <a:cxn ang="T7">
                      <a:pos x="T2" y="T3"/>
                    </a:cxn>
                    <a:cxn ang="T8">
                      <a:pos x="T4" y="T5"/>
                    </a:cxn>
                  </a:cxnLst>
                  <a:rect l="T9" t="T10" r="T11" b="T12"/>
                  <a:pathLst>
                    <a:path w="288" h="96">
                      <a:moveTo>
                        <a:pt x="0" y="0"/>
                      </a:moveTo>
                      <a:cubicBezTo>
                        <a:pt x="72" y="16"/>
                        <a:pt x="144" y="32"/>
                        <a:pt x="192" y="48"/>
                      </a:cubicBezTo>
                      <a:cubicBezTo>
                        <a:pt x="240" y="64"/>
                        <a:pt x="264" y="80"/>
                        <a:pt x="288" y="96"/>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5141" name="Freeform 24"/>
                <p:cNvSpPr>
                  <a:spLocks/>
                </p:cNvSpPr>
                <p:nvPr/>
              </p:nvSpPr>
              <p:spPr bwMode="auto">
                <a:xfrm>
                  <a:off x="5760" y="3408"/>
                  <a:ext cx="56" cy="384"/>
                </a:xfrm>
                <a:custGeom>
                  <a:avLst/>
                  <a:gdLst>
                    <a:gd name="T0" fmla="*/ 48 w 56"/>
                    <a:gd name="T1" fmla="*/ 0 h 384"/>
                    <a:gd name="T2" fmla="*/ 48 w 56"/>
                    <a:gd name="T3" fmla="*/ 240 h 384"/>
                    <a:gd name="T4" fmla="*/ 0 w 56"/>
                    <a:gd name="T5" fmla="*/ 384 h 384"/>
                    <a:gd name="T6" fmla="*/ 0 60000 65536"/>
                    <a:gd name="T7" fmla="*/ 0 60000 65536"/>
                    <a:gd name="T8" fmla="*/ 0 60000 65536"/>
                    <a:gd name="T9" fmla="*/ 0 w 56"/>
                    <a:gd name="T10" fmla="*/ 0 h 384"/>
                    <a:gd name="T11" fmla="*/ 56 w 56"/>
                    <a:gd name="T12" fmla="*/ 384 h 384"/>
                  </a:gdLst>
                  <a:ahLst/>
                  <a:cxnLst>
                    <a:cxn ang="T6">
                      <a:pos x="T0" y="T1"/>
                    </a:cxn>
                    <a:cxn ang="T7">
                      <a:pos x="T2" y="T3"/>
                    </a:cxn>
                    <a:cxn ang="T8">
                      <a:pos x="T4" y="T5"/>
                    </a:cxn>
                  </a:cxnLst>
                  <a:rect l="T9" t="T10" r="T11" b="T12"/>
                  <a:pathLst>
                    <a:path w="56" h="384">
                      <a:moveTo>
                        <a:pt x="48" y="0"/>
                      </a:moveTo>
                      <a:cubicBezTo>
                        <a:pt x="52" y="88"/>
                        <a:pt x="56" y="176"/>
                        <a:pt x="48" y="240"/>
                      </a:cubicBezTo>
                      <a:cubicBezTo>
                        <a:pt x="40" y="304"/>
                        <a:pt x="20" y="344"/>
                        <a:pt x="0" y="384"/>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grpSp>
          <p:grpSp>
            <p:nvGrpSpPr>
              <p:cNvPr id="7" name="Group 25"/>
              <p:cNvGrpSpPr>
                <a:grpSpLocks/>
              </p:cNvGrpSpPr>
              <p:nvPr/>
            </p:nvGrpSpPr>
            <p:grpSpPr bwMode="auto">
              <a:xfrm>
                <a:off x="4904" y="1008"/>
                <a:ext cx="856" cy="864"/>
                <a:chOff x="4960" y="2928"/>
                <a:chExt cx="856" cy="864"/>
              </a:xfrm>
            </p:grpSpPr>
            <p:sp>
              <p:nvSpPr>
                <p:cNvPr id="5132" name="Freeform 26"/>
                <p:cNvSpPr>
                  <a:spLocks/>
                </p:cNvSpPr>
                <p:nvPr/>
              </p:nvSpPr>
              <p:spPr bwMode="auto">
                <a:xfrm>
                  <a:off x="5232" y="2928"/>
                  <a:ext cx="480" cy="96"/>
                </a:xfrm>
                <a:custGeom>
                  <a:avLst/>
                  <a:gdLst>
                    <a:gd name="T0" fmla="*/ 0 w 480"/>
                    <a:gd name="T1" fmla="*/ 96 h 96"/>
                    <a:gd name="T2" fmla="*/ 288 w 480"/>
                    <a:gd name="T3" fmla="*/ 0 h 96"/>
                    <a:gd name="T4" fmla="*/ 480 w 480"/>
                    <a:gd name="T5" fmla="*/ 96 h 96"/>
                    <a:gd name="T6" fmla="*/ 0 60000 65536"/>
                    <a:gd name="T7" fmla="*/ 0 60000 65536"/>
                    <a:gd name="T8" fmla="*/ 0 60000 65536"/>
                    <a:gd name="T9" fmla="*/ 0 w 480"/>
                    <a:gd name="T10" fmla="*/ 0 h 96"/>
                    <a:gd name="T11" fmla="*/ 480 w 480"/>
                    <a:gd name="T12" fmla="*/ 96 h 96"/>
                  </a:gdLst>
                  <a:ahLst/>
                  <a:cxnLst>
                    <a:cxn ang="T6">
                      <a:pos x="T0" y="T1"/>
                    </a:cxn>
                    <a:cxn ang="T7">
                      <a:pos x="T2" y="T3"/>
                    </a:cxn>
                    <a:cxn ang="T8">
                      <a:pos x="T4" y="T5"/>
                    </a:cxn>
                  </a:cxnLst>
                  <a:rect l="T9" t="T10" r="T11" b="T12"/>
                  <a:pathLst>
                    <a:path w="480" h="96">
                      <a:moveTo>
                        <a:pt x="0" y="96"/>
                      </a:moveTo>
                      <a:cubicBezTo>
                        <a:pt x="104" y="48"/>
                        <a:pt x="208" y="0"/>
                        <a:pt x="288" y="0"/>
                      </a:cubicBezTo>
                      <a:cubicBezTo>
                        <a:pt x="368" y="0"/>
                        <a:pt x="424" y="48"/>
                        <a:pt x="480" y="96"/>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5133" name="Freeform 27"/>
                <p:cNvSpPr>
                  <a:spLocks/>
                </p:cNvSpPr>
                <p:nvPr/>
              </p:nvSpPr>
              <p:spPr bwMode="auto">
                <a:xfrm>
                  <a:off x="4960" y="3216"/>
                  <a:ext cx="272" cy="480"/>
                </a:xfrm>
                <a:custGeom>
                  <a:avLst/>
                  <a:gdLst>
                    <a:gd name="T0" fmla="*/ 80 w 272"/>
                    <a:gd name="T1" fmla="*/ 0 h 480"/>
                    <a:gd name="T2" fmla="*/ 32 w 272"/>
                    <a:gd name="T3" fmla="*/ 288 h 480"/>
                    <a:gd name="T4" fmla="*/ 272 w 272"/>
                    <a:gd name="T5" fmla="*/ 480 h 480"/>
                    <a:gd name="T6" fmla="*/ 0 60000 65536"/>
                    <a:gd name="T7" fmla="*/ 0 60000 65536"/>
                    <a:gd name="T8" fmla="*/ 0 60000 65536"/>
                    <a:gd name="T9" fmla="*/ 0 w 272"/>
                    <a:gd name="T10" fmla="*/ 0 h 480"/>
                    <a:gd name="T11" fmla="*/ 272 w 272"/>
                    <a:gd name="T12" fmla="*/ 480 h 480"/>
                  </a:gdLst>
                  <a:ahLst/>
                  <a:cxnLst>
                    <a:cxn ang="T6">
                      <a:pos x="T0" y="T1"/>
                    </a:cxn>
                    <a:cxn ang="T7">
                      <a:pos x="T2" y="T3"/>
                    </a:cxn>
                    <a:cxn ang="T8">
                      <a:pos x="T4" y="T5"/>
                    </a:cxn>
                  </a:cxnLst>
                  <a:rect l="T9" t="T10" r="T11" b="T12"/>
                  <a:pathLst>
                    <a:path w="272" h="480">
                      <a:moveTo>
                        <a:pt x="80" y="0"/>
                      </a:moveTo>
                      <a:cubicBezTo>
                        <a:pt x="40" y="104"/>
                        <a:pt x="0" y="208"/>
                        <a:pt x="32" y="288"/>
                      </a:cubicBezTo>
                      <a:cubicBezTo>
                        <a:pt x="64" y="368"/>
                        <a:pt x="168" y="424"/>
                        <a:pt x="272" y="480"/>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5134" name="Freeform 28"/>
                <p:cNvSpPr>
                  <a:spLocks/>
                </p:cNvSpPr>
                <p:nvPr/>
              </p:nvSpPr>
              <p:spPr bwMode="auto">
                <a:xfrm>
                  <a:off x="5520" y="3168"/>
                  <a:ext cx="96" cy="240"/>
                </a:xfrm>
                <a:custGeom>
                  <a:avLst/>
                  <a:gdLst>
                    <a:gd name="T0" fmla="*/ 0 w 112"/>
                    <a:gd name="T1" fmla="*/ 0 h 144"/>
                    <a:gd name="T2" fmla="*/ 44 w 112"/>
                    <a:gd name="T3" fmla="*/ 1237 h 144"/>
                    <a:gd name="T4" fmla="*/ 44 w 112"/>
                    <a:gd name="T5" fmla="*/ 1853 h 144"/>
                    <a:gd name="T6" fmla="*/ 0 60000 65536"/>
                    <a:gd name="T7" fmla="*/ 0 60000 65536"/>
                    <a:gd name="T8" fmla="*/ 0 60000 65536"/>
                    <a:gd name="T9" fmla="*/ 0 w 112"/>
                    <a:gd name="T10" fmla="*/ 0 h 144"/>
                    <a:gd name="T11" fmla="*/ 112 w 112"/>
                    <a:gd name="T12" fmla="*/ 144 h 144"/>
                  </a:gdLst>
                  <a:ahLst/>
                  <a:cxnLst>
                    <a:cxn ang="T6">
                      <a:pos x="T0" y="T1"/>
                    </a:cxn>
                    <a:cxn ang="T7">
                      <a:pos x="T2" y="T3"/>
                    </a:cxn>
                    <a:cxn ang="T8">
                      <a:pos x="T4" y="T5"/>
                    </a:cxn>
                  </a:cxnLst>
                  <a:rect l="T9" t="T10" r="T11" b="T12"/>
                  <a:pathLst>
                    <a:path w="112" h="144">
                      <a:moveTo>
                        <a:pt x="0" y="0"/>
                      </a:moveTo>
                      <a:cubicBezTo>
                        <a:pt x="40" y="36"/>
                        <a:pt x="80" y="72"/>
                        <a:pt x="96" y="96"/>
                      </a:cubicBezTo>
                      <a:cubicBezTo>
                        <a:pt x="112" y="120"/>
                        <a:pt x="104" y="132"/>
                        <a:pt x="96" y="144"/>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5135" name="Freeform 29"/>
                <p:cNvSpPr>
                  <a:spLocks/>
                </p:cNvSpPr>
                <p:nvPr/>
              </p:nvSpPr>
              <p:spPr bwMode="auto">
                <a:xfrm>
                  <a:off x="5328" y="3504"/>
                  <a:ext cx="288" cy="96"/>
                </a:xfrm>
                <a:custGeom>
                  <a:avLst/>
                  <a:gdLst>
                    <a:gd name="T0" fmla="*/ 0 w 288"/>
                    <a:gd name="T1" fmla="*/ 0 h 96"/>
                    <a:gd name="T2" fmla="*/ 192 w 288"/>
                    <a:gd name="T3" fmla="*/ 48 h 96"/>
                    <a:gd name="T4" fmla="*/ 288 w 288"/>
                    <a:gd name="T5" fmla="*/ 96 h 96"/>
                    <a:gd name="T6" fmla="*/ 0 60000 65536"/>
                    <a:gd name="T7" fmla="*/ 0 60000 65536"/>
                    <a:gd name="T8" fmla="*/ 0 60000 65536"/>
                    <a:gd name="T9" fmla="*/ 0 w 288"/>
                    <a:gd name="T10" fmla="*/ 0 h 96"/>
                    <a:gd name="T11" fmla="*/ 288 w 288"/>
                    <a:gd name="T12" fmla="*/ 96 h 96"/>
                  </a:gdLst>
                  <a:ahLst/>
                  <a:cxnLst>
                    <a:cxn ang="T6">
                      <a:pos x="T0" y="T1"/>
                    </a:cxn>
                    <a:cxn ang="T7">
                      <a:pos x="T2" y="T3"/>
                    </a:cxn>
                    <a:cxn ang="T8">
                      <a:pos x="T4" y="T5"/>
                    </a:cxn>
                  </a:cxnLst>
                  <a:rect l="T9" t="T10" r="T11" b="T12"/>
                  <a:pathLst>
                    <a:path w="288" h="96">
                      <a:moveTo>
                        <a:pt x="0" y="0"/>
                      </a:moveTo>
                      <a:cubicBezTo>
                        <a:pt x="72" y="16"/>
                        <a:pt x="144" y="32"/>
                        <a:pt x="192" y="48"/>
                      </a:cubicBezTo>
                      <a:cubicBezTo>
                        <a:pt x="240" y="64"/>
                        <a:pt x="264" y="80"/>
                        <a:pt x="288" y="96"/>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sp>
              <p:nvSpPr>
                <p:cNvPr id="5136" name="Freeform 30"/>
                <p:cNvSpPr>
                  <a:spLocks/>
                </p:cNvSpPr>
                <p:nvPr/>
              </p:nvSpPr>
              <p:spPr bwMode="auto">
                <a:xfrm>
                  <a:off x="5760" y="3408"/>
                  <a:ext cx="56" cy="384"/>
                </a:xfrm>
                <a:custGeom>
                  <a:avLst/>
                  <a:gdLst>
                    <a:gd name="T0" fmla="*/ 48 w 56"/>
                    <a:gd name="T1" fmla="*/ 0 h 384"/>
                    <a:gd name="T2" fmla="*/ 48 w 56"/>
                    <a:gd name="T3" fmla="*/ 240 h 384"/>
                    <a:gd name="T4" fmla="*/ 0 w 56"/>
                    <a:gd name="T5" fmla="*/ 384 h 384"/>
                    <a:gd name="T6" fmla="*/ 0 60000 65536"/>
                    <a:gd name="T7" fmla="*/ 0 60000 65536"/>
                    <a:gd name="T8" fmla="*/ 0 60000 65536"/>
                    <a:gd name="T9" fmla="*/ 0 w 56"/>
                    <a:gd name="T10" fmla="*/ 0 h 384"/>
                    <a:gd name="T11" fmla="*/ 56 w 56"/>
                    <a:gd name="T12" fmla="*/ 384 h 384"/>
                  </a:gdLst>
                  <a:ahLst/>
                  <a:cxnLst>
                    <a:cxn ang="T6">
                      <a:pos x="T0" y="T1"/>
                    </a:cxn>
                    <a:cxn ang="T7">
                      <a:pos x="T2" y="T3"/>
                    </a:cxn>
                    <a:cxn ang="T8">
                      <a:pos x="T4" y="T5"/>
                    </a:cxn>
                  </a:cxnLst>
                  <a:rect l="T9" t="T10" r="T11" b="T12"/>
                  <a:pathLst>
                    <a:path w="56" h="384">
                      <a:moveTo>
                        <a:pt x="48" y="0"/>
                      </a:moveTo>
                      <a:cubicBezTo>
                        <a:pt x="52" y="88"/>
                        <a:pt x="56" y="176"/>
                        <a:pt x="48" y="240"/>
                      </a:cubicBezTo>
                      <a:cubicBezTo>
                        <a:pt x="40" y="304"/>
                        <a:pt x="20" y="344"/>
                        <a:pt x="0" y="384"/>
                      </a:cubicBezTo>
                    </a:path>
                  </a:pathLst>
                </a:custGeom>
                <a:noFill/>
                <a:ln w="57150" cap="flat" cmpd="sng">
                  <a:solidFill>
                    <a:schemeClr val="tx1"/>
                  </a:solidFill>
                  <a:prstDash val="solid"/>
                  <a:round/>
                  <a:headEnd/>
                  <a:tailEnd/>
                </a:ln>
              </p:spPr>
              <p:txBody>
                <a:bodyPr lIns="90487" tIns="44450" rIns="90487" bIns="44450"/>
                <a:lstStyle/>
                <a:p>
                  <a:endParaRPr lang="en-GB" dirty="0"/>
                </a:p>
              </p:txBody>
            </p:sp>
          </p:grpSp>
        </p:grpSp>
      </p:grpSp>
      <p:graphicFrame>
        <p:nvGraphicFramePr>
          <p:cNvPr id="5122" name="Object 31"/>
          <p:cNvGraphicFramePr>
            <a:graphicFrameLocks noChangeAspect="1"/>
          </p:cNvGraphicFramePr>
          <p:nvPr/>
        </p:nvGraphicFramePr>
        <p:xfrm>
          <a:off x="1577625" y="2573905"/>
          <a:ext cx="1635125" cy="628650"/>
        </p:xfrm>
        <a:graphic>
          <a:graphicData uri="http://schemas.openxmlformats.org/presentationml/2006/ole">
            <mc:AlternateContent xmlns:mc="http://schemas.openxmlformats.org/markup-compatibility/2006">
              <mc:Choice xmlns:v="urn:schemas-microsoft-com:vml" Requires="v">
                <p:oleObj spid="_x0000_s163918" name="Equation" r:id="rId5" imgW="1015920" imgH="393480" progId="Equation.3">
                  <p:embed/>
                </p:oleObj>
              </mc:Choice>
              <mc:Fallback>
                <p:oleObj name="Equation" r:id="rId5" imgW="1015920" imgH="393480" progId="Equation.3">
                  <p:embed/>
                  <p:pic>
                    <p:nvPicPr>
                      <p:cNvPr id="0" name="Object 3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77625" y="2573905"/>
                        <a:ext cx="1635125" cy="628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 name="TextBox 31"/>
          <p:cNvSpPr txBox="1"/>
          <p:nvPr/>
        </p:nvSpPr>
        <p:spPr>
          <a:xfrm>
            <a:off x="7554036" y="3609020"/>
            <a:ext cx="2005678" cy="338554"/>
          </a:xfrm>
          <a:prstGeom prst="rect">
            <a:avLst/>
          </a:prstGeom>
          <a:noFill/>
        </p:spPr>
        <p:txBody>
          <a:bodyPr wrap="none" rtlCol="0">
            <a:spAutoFit/>
          </a:bodyPr>
          <a:lstStyle/>
          <a:p>
            <a:r>
              <a:rPr lang="en-GB" sz="1600" dirty="0" smtClean="0"/>
              <a:t>Ref=Eady index</a:t>
            </a:r>
            <a:endParaRPr lang="en-US" sz="1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2. Similarities in EM &amp; STD: May ‘02 +48h</a:t>
            </a:r>
          </a:p>
        </p:txBody>
      </p:sp>
      <p:sp>
        <p:nvSpPr>
          <p:cNvPr id="22531" name="Rectangle 3"/>
          <p:cNvSpPr>
            <a:spLocks noGrp="1" noChangeArrowheads="1"/>
          </p:cNvSpPr>
          <p:nvPr>
            <p:ph type="body" sz="half" idx="1"/>
          </p:nvPr>
        </p:nvSpPr>
        <p:spPr>
          <a:xfrm>
            <a:off x="227014" y="998538"/>
            <a:ext cx="4500962" cy="4968875"/>
          </a:xfrm>
        </p:spPr>
        <p:txBody>
          <a:bodyPr/>
          <a:lstStyle/>
          <a:p>
            <a:pPr marL="0" indent="0">
              <a:lnSpc>
                <a:spcPct val="100000"/>
              </a:lnSpc>
              <a:buFontTx/>
              <a:buNone/>
            </a:pPr>
            <a:r>
              <a:rPr lang="en-GB" sz="2000" dirty="0" smtClean="0">
                <a:latin typeface="Calibri" panose="020F0502020204030204" pitchFamily="34" charset="0"/>
              </a:rPr>
              <a:t>After 48 hours, the ensemble spreads are more similar.</a:t>
            </a:r>
          </a:p>
          <a:p>
            <a:pPr marL="0" indent="0">
              <a:lnSpc>
                <a:spcPct val="100000"/>
              </a:lnSpc>
              <a:buFontTx/>
              <a:buNone/>
            </a:pPr>
            <a:endParaRPr lang="en-GB" sz="2000" dirty="0" smtClean="0">
              <a:latin typeface="Calibri" panose="020F0502020204030204" pitchFamily="34" charset="0"/>
            </a:endParaRPr>
          </a:p>
          <a:p>
            <a:pPr marL="0" indent="0">
              <a:lnSpc>
                <a:spcPct val="100000"/>
              </a:lnSpc>
              <a:buClr>
                <a:schemeClr val="accent1">
                  <a:lumMod val="50000"/>
                </a:schemeClr>
              </a:buClr>
            </a:pPr>
            <a:r>
              <a:rPr lang="en-GB" sz="2000" dirty="0" smtClean="0">
                <a:latin typeface="Calibri" panose="020F0502020204030204" pitchFamily="34" charset="0"/>
              </a:rPr>
              <a:t> </a:t>
            </a:r>
            <a:r>
              <a:rPr lang="en-GB" sz="2000" u="sng" dirty="0" smtClean="0">
                <a:latin typeface="Calibri" panose="020F0502020204030204" pitchFamily="34" charset="0"/>
              </a:rPr>
              <a:t>Area</a:t>
            </a:r>
            <a:r>
              <a:rPr lang="en-GB" sz="2000" dirty="0" smtClean="0">
                <a:latin typeface="Calibri" panose="020F0502020204030204" pitchFamily="34" charset="0"/>
              </a:rPr>
              <a:t>: NCEP and MSC give more weight to the Pacific while EC gives more weight to the Atlantic; NCEP initial relative maximum over the North Pole cap has disappeared; MSC shows still a large amplitude north of Siberia.</a:t>
            </a:r>
          </a:p>
          <a:p>
            <a:pPr marL="0" indent="0">
              <a:lnSpc>
                <a:spcPct val="100000"/>
              </a:lnSpc>
              <a:buClr>
                <a:schemeClr val="accent1">
                  <a:lumMod val="50000"/>
                </a:schemeClr>
              </a:buClr>
            </a:pPr>
            <a:endParaRPr lang="en-GB" sz="2000" dirty="0" smtClean="0">
              <a:latin typeface="Calibri" panose="020F0502020204030204" pitchFamily="34" charset="0"/>
            </a:endParaRPr>
          </a:p>
          <a:p>
            <a:pPr marL="0" indent="0">
              <a:lnSpc>
                <a:spcPct val="100000"/>
              </a:lnSpc>
              <a:buClr>
                <a:schemeClr val="accent1">
                  <a:lumMod val="50000"/>
                </a:schemeClr>
              </a:buClr>
            </a:pPr>
            <a:r>
              <a:rPr lang="en-GB" sz="2000" dirty="0" smtClean="0">
                <a:latin typeface="Calibri" panose="020F0502020204030204" pitchFamily="34" charset="0"/>
              </a:rPr>
              <a:t> </a:t>
            </a:r>
            <a:r>
              <a:rPr lang="en-GB" sz="2000" u="sng" dirty="0" smtClean="0">
                <a:latin typeface="Calibri" panose="020F0502020204030204" pitchFamily="34" charset="0"/>
              </a:rPr>
              <a:t>Amplitude</a:t>
            </a:r>
            <a:r>
              <a:rPr lang="en-GB" sz="2000" dirty="0" smtClean="0">
                <a:latin typeface="Calibri" panose="020F0502020204030204" pitchFamily="34" charset="0"/>
              </a:rPr>
              <a:t>: MSC has the largest  amplitude over NH; EC has the smallest amplitude over the tropics.</a:t>
            </a:r>
          </a:p>
        </p:txBody>
      </p:sp>
      <p:pic>
        <p:nvPicPr>
          <p:cNvPr id="22532" name="Picture 4" descr="ens_EC_NCEP_MSC_2002may_48h_3c"/>
          <p:cNvPicPr>
            <a:picLocks noGrp="1" noChangeAspect="1" noChangeArrowheads="1"/>
          </p:cNvPicPr>
          <p:nvPr>
            <p:ph sz="quarter" idx="2"/>
          </p:nvPr>
        </p:nvPicPr>
        <p:blipFill>
          <a:blip r:embed="rId3" cstate="print"/>
          <a:srcRect/>
          <a:stretch>
            <a:fillRect/>
          </a:stretch>
        </p:blipFill>
        <p:spPr>
          <a:xfrm>
            <a:off x="5133020" y="850159"/>
            <a:ext cx="4428554" cy="5639181"/>
          </a:xfrm>
          <a:noFill/>
        </p:spPr>
      </p:pic>
      <p:sp>
        <p:nvSpPr>
          <p:cNvPr id="5" name="TextBox 4"/>
          <p:cNvSpPr txBox="1"/>
          <p:nvPr/>
        </p:nvSpPr>
        <p:spPr>
          <a:xfrm>
            <a:off x="7427399" y="3609020"/>
            <a:ext cx="2258952" cy="338554"/>
          </a:xfrm>
          <a:prstGeom prst="rect">
            <a:avLst/>
          </a:prstGeom>
          <a:noFill/>
        </p:spPr>
        <p:txBody>
          <a:bodyPr wrap="none" rtlCol="0">
            <a:spAutoFit/>
          </a:bodyPr>
          <a:lstStyle/>
          <a:p>
            <a:r>
              <a:rPr lang="en-GB" sz="1600" dirty="0" smtClean="0"/>
              <a:t>Ref=std(EMj-ANj)</a:t>
            </a:r>
            <a:endParaRPr lang="en-US"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Abstract and key learning points</a:t>
            </a:r>
          </a:p>
        </p:txBody>
      </p:sp>
      <p:sp>
        <p:nvSpPr>
          <p:cNvPr id="16387" name="Rectangle 3"/>
          <p:cNvSpPr>
            <a:spLocks noGrp="1" noChangeArrowheads="1"/>
          </p:cNvSpPr>
          <p:nvPr>
            <p:ph type="body" sz="half" idx="1"/>
          </p:nvPr>
        </p:nvSpPr>
        <p:spPr>
          <a:xfrm>
            <a:off x="92075" y="954088"/>
            <a:ext cx="9631363" cy="5400675"/>
          </a:xfrm>
        </p:spPr>
        <p:txBody>
          <a:bodyPr/>
          <a:lstStyle/>
          <a:p>
            <a:pPr marL="0" indent="0">
              <a:lnSpc>
                <a:spcPct val="100000"/>
              </a:lnSpc>
              <a:buNone/>
            </a:pPr>
            <a:r>
              <a:rPr lang="en-GB" sz="2000" dirty="0">
                <a:latin typeface="Calibri" panose="020F0502020204030204" pitchFamily="34" charset="0"/>
              </a:rPr>
              <a:t>The aim of this session is to illustrate the key characteristic of the nine operational global, medium-range ensemble systems. These are the ensembles available also within the TIGGE (Thorpex Interactive Grand Global Ensemble) project data-base. Similarity and differences in the approaches followed to simulate the sources of forecast uncertainties will be discussed, and their relevance for forecast performance will be illustrated.</a:t>
            </a:r>
          </a:p>
          <a:p>
            <a:pPr marL="0" indent="0">
              <a:lnSpc>
                <a:spcPct val="100000"/>
              </a:lnSpc>
              <a:buNone/>
            </a:pPr>
            <a:r>
              <a:rPr lang="en-GB" sz="2000" dirty="0">
                <a:latin typeface="Calibri" panose="020F0502020204030204" pitchFamily="34" charset="0"/>
              </a:rPr>
              <a:t>By the end of the session you should be able to:</a:t>
            </a:r>
          </a:p>
          <a:p>
            <a:pPr lvl="0">
              <a:lnSpc>
                <a:spcPct val="100000"/>
              </a:lnSpc>
              <a:buClr>
                <a:schemeClr val="accent1">
                  <a:lumMod val="50000"/>
                </a:schemeClr>
              </a:buClr>
            </a:pPr>
            <a:r>
              <a:rPr lang="en-GB" sz="2000" dirty="0">
                <a:latin typeface="Calibri" panose="020F0502020204030204" pitchFamily="34" charset="0"/>
              </a:rPr>
              <a:t>illustrate the main similarities and differences of the 9 TIGGE global ensembles</a:t>
            </a:r>
          </a:p>
          <a:p>
            <a:pPr lvl="0">
              <a:lnSpc>
                <a:spcPct val="100000"/>
              </a:lnSpc>
              <a:buClr>
                <a:schemeClr val="accent1">
                  <a:lumMod val="50000"/>
                </a:schemeClr>
              </a:buClr>
            </a:pPr>
            <a:r>
              <a:rPr lang="en-GB" sz="2000" dirty="0">
                <a:latin typeface="Calibri" panose="020F0502020204030204" pitchFamily="34" charset="0"/>
              </a:rPr>
              <a:t>link the performance differences of TIGGE ensemble to their design</a:t>
            </a:r>
          </a:p>
          <a:p>
            <a:pPr lvl="0">
              <a:lnSpc>
                <a:spcPct val="100000"/>
              </a:lnSpc>
              <a:buClr>
                <a:schemeClr val="accent1">
                  <a:lumMod val="50000"/>
                </a:schemeClr>
              </a:buClr>
            </a:pPr>
            <a:r>
              <a:rPr lang="en-GB" sz="2000" dirty="0">
                <a:latin typeface="Calibri" panose="020F0502020204030204" pitchFamily="34" charset="0"/>
              </a:rPr>
              <a:t>describe the main differences between singular vectors and EDA-based perturbations</a:t>
            </a:r>
          </a:p>
        </p:txBody>
      </p:sp>
    </p:spTree>
    <p:extLst>
      <p:ext uri="{BB962C8B-B14F-4D97-AF65-F5344CB8AC3E}">
        <p14:creationId xmlns:p14="http://schemas.microsoft.com/office/powerpoint/2010/main" val="8656376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2. Main conclusions from the comparison</a:t>
            </a:r>
          </a:p>
        </p:txBody>
      </p:sp>
      <p:sp>
        <p:nvSpPr>
          <p:cNvPr id="23555" name="Rectangle 5"/>
          <p:cNvSpPr>
            <a:spLocks noGrp="1" noChangeArrowheads="1"/>
          </p:cNvSpPr>
          <p:nvPr>
            <p:ph type="body" sz="half" idx="1"/>
          </p:nvPr>
        </p:nvSpPr>
        <p:spPr>
          <a:xfrm>
            <a:off x="182563" y="981075"/>
            <a:ext cx="9540875" cy="5373688"/>
          </a:xfrm>
        </p:spPr>
        <p:txBody>
          <a:bodyPr/>
          <a:lstStyle/>
          <a:p>
            <a:pPr marL="342900" indent="-342900">
              <a:lnSpc>
                <a:spcPct val="100000"/>
              </a:lnSpc>
              <a:buClr>
                <a:schemeClr val="accent1">
                  <a:lumMod val="50000"/>
                </a:schemeClr>
              </a:buClr>
              <a:buFont typeface="+mj-lt"/>
              <a:buAutoNum type="alphaLcParenR"/>
            </a:pPr>
            <a:r>
              <a:rPr lang="en-GB" sz="2000" dirty="0" smtClean="0">
                <a:latin typeface="Calibri" panose="020F0502020204030204" pitchFamily="34" charset="0"/>
              </a:rPr>
              <a:t> In terms of spread, the three systems differ substantially at initial time, while they are more similar after 2 days.</a:t>
            </a:r>
          </a:p>
          <a:p>
            <a:pPr marL="342900" indent="-342900">
              <a:lnSpc>
                <a:spcPct val="100000"/>
              </a:lnSpc>
              <a:buClr>
                <a:schemeClr val="accent1">
                  <a:lumMod val="50000"/>
                </a:schemeClr>
              </a:buClr>
              <a:buFont typeface="+mj-lt"/>
              <a:buAutoNum type="alphaLcParenR"/>
            </a:pPr>
            <a:endParaRPr lang="en-GB" sz="2000" dirty="0" smtClean="0">
              <a:latin typeface="Calibri" panose="020F0502020204030204" pitchFamily="34" charset="0"/>
            </a:endParaRPr>
          </a:p>
          <a:p>
            <a:pPr marL="342900" indent="-342900">
              <a:lnSpc>
                <a:spcPct val="100000"/>
              </a:lnSpc>
              <a:buClr>
                <a:schemeClr val="accent1">
                  <a:lumMod val="50000"/>
                </a:schemeClr>
              </a:buClr>
              <a:buFont typeface="+mj-lt"/>
              <a:buAutoNum type="alphaLcParenR"/>
            </a:pPr>
            <a:r>
              <a:rPr lang="en-GB" sz="2000" dirty="0" smtClean="0">
                <a:latin typeface="Calibri" panose="020F0502020204030204" pitchFamily="34" charset="0"/>
              </a:rPr>
              <a:t> The spread of the ECMWF ENS grows faster than in the other two systems because of the combined effect of sustained SV-based perturbations’ growth and the stochastic simulation of random model errors.</a:t>
            </a:r>
          </a:p>
          <a:p>
            <a:pPr marL="342900" indent="-342900">
              <a:lnSpc>
                <a:spcPct val="100000"/>
              </a:lnSpc>
              <a:buClr>
                <a:schemeClr val="accent1">
                  <a:lumMod val="50000"/>
                </a:schemeClr>
              </a:buClr>
              <a:buFont typeface="+mj-lt"/>
              <a:buAutoNum type="alphaLcParenR"/>
            </a:pPr>
            <a:endParaRPr lang="en-GB" sz="2000" dirty="0" smtClean="0">
              <a:latin typeface="Calibri" panose="020F0502020204030204" pitchFamily="34" charset="0"/>
            </a:endParaRPr>
          </a:p>
          <a:p>
            <a:pPr marL="342900" indent="-342900">
              <a:lnSpc>
                <a:spcPct val="100000"/>
              </a:lnSpc>
              <a:buClr>
                <a:schemeClr val="accent1">
                  <a:lumMod val="50000"/>
                </a:schemeClr>
              </a:buClr>
              <a:buFont typeface="+mj-lt"/>
              <a:buAutoNum type="alphaLcParenR"/>
            </a:pPr>
            <a:r>
              <a:rPr lang="en-GB" sz="2000" dirty="0" smtClean="0">
                <a:latin typeface="Calibri" panose="020F0502020204030204" pitchFamily="34" charset="0"/>
              </a:rPr>
              <a:t> Skill has not been compared in this talk. </a:t>
            </a:r>
            <a:r>
              <a:rPr lang="en-GB" sz="2000" i="1" dirty="0" smtClean="0">
                <a:latin typeface="Calibri" panose="020F0502020204030204" pitchFamily="34" charset="0"/>
              </a:rPr>
              <a:t>Buizza et al</a:t>
            </a:r>
            <a:r>
              <a:rPr lang="en-GB" sz="2000" dirty="0" smtClean="0">
                <a:latin typeface="Calibri" panose="020F0502020204030204" pitchFamily="34" charset="0"/>
              </a:rPr>
              <a:t> (2005) concludes that ensemble performance depends on the quality of the data assimilation system used to generate the initial conditions, the model used to produce the forecasts, and the perturbation strategies. Overall, the ECMWF EPS was the most reliable and performed best.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Outline</a:t>
            </a:r>
          </a:p>
        </p:txBody>
      </p:sp>
      <p:sp>
        <p:nvSpPr>
          <p:cNvPr id="24579" name="Rectangle 3"/>
          <p:cNvSpPr>
            <a:spLocks noGrp="1" noChangeArrowheads="1"/>
          </p:cNvSpPr>
          <p:nvPr>
            <p:ph type="body" sz="half" idx="1"/>
          </p:nvPr>
        </p:nvSpPr>
        <p:spPr>
          <a:xfrm>
            <a:off x="182563" y="998538"/>
            <a:ext cx="9496425" cy="4892675"/>
          </a:xfrm>
        </p:spPr>
        <p:txBody>
          <a:bodyPr/>
          <a:lstStyle/>
          <a:p>
            <a:pPr marL="381000" indent="-381000">
              <a:lnSpc>
                <a:spcPct val="100000"/>
              </a:lnSpc>
              <a:buClr>
                <a:schemeClr val="accent1">
                  <a:lumMod val="50000"/>
                </a:schemeClr>
              </a:buClr>
              <a:buFontTx/>
              <a:buAutoNum type="arabicPeriod"/>
            </a:pPr>
            <a:r>
              <a:rPr lang="en-US" sz="2000" dirty="0" smtClean="0">
                <a:latin typeface="Calibri" panose="020F0502020204030204" pitchFamily="34" charset="0"/>
              </a:rPr>
              <a:t>Objectives and approaches to ensemble prediction</a:t>
            </a:r>
          </a:p>
          <a:p>
            <a:pPr marL="381000" indent="-381000">
              <a:lnSpc>
                <a:spcPct val="100000"/>
              </a:lnSpc>
              <a:buClr>
                <a:schemeClr val="accent1">
                  <a:lumMod val="50000"/>
                </a:schemeClr>
              </a:buClr>
              <a:buFontTx/>
              <a:buAutoNum type="arabicPeriod"/>
            </a:pPr>
            <a:r>
              <a:rPr lang="en-US" sz="2000" dirty="0" smtClean="0">
                <a:latin typeface="Calibri" panose="020F0502020204030204" pitchFamily="34" charset="0"/>
              </a:rPr>
              <a:t>Comparison of the 2002 ECMWF, MSC and NCEP ensemble systems</a:t>
            </a:r>
          </a:p>
          <a:p>
            <a:pPr marL="381000" indent="-381000">
              <a:lnSpc>
                <a:spcPct val="100000"/>
              </a:lnSpc>
              <a:buClr>
                <a:schemeClr val="accent1">
                  <a:lumMod val="50000"/>
                </a:schemeClr>
              </a:buClr>
              <a:buFontTx/>
              <a:buAutoNum type="arabicPeriod"/>
            </a:pPr>
            <a:r>
              <a:rPr lang="en-US" sz="2000" dirty="0" smtClean="0">
                <a:latin typeface="Calibri" panose="020F0502020204030204" pitchFamily="34" charset="0"/>
              </a:rPr>
              <a:t>The THORPEX/TIGGE </a:t>
            </a:r>
            <a:r>
              <a:rPr lang="en-US" sz="2000" dirty="0">
                <a:latin typeface="Calibri" panose="020F0502020204030204" pitchFamily="34" charset="0"/>
              </a:rPr>
              <a:t>global, medium-range </a:t>
            </a:r>
            <a:r>
              <a:rPr lang="en-GB" sz="2000" dirty="0" smtClean="0">
                <a:latin typeface="Calibri" panose="020F0502020204030204" pitchFamily="34" charset="0"/>
              </a:rPr>
              <a:t>ensembles</a:t>
            </a:r>
          </a:p>
          <a:p>
            <a:pPr marL="381000" indent="-381000">
              <a:lnSpc>
                <a:spcPct val="100000"/>
              </a:lnSpc>
            </a:pPr>
            <a:endParaRPr lang="en-US" sz="2000" dirty="0" smtClean="0">
              <a:latin typeface="Calibri" panose="020F0502020204030204" pitchFamily="34" charset="0"/>
            </a:endParaRPr>
          </a:p>
        </p:txBody>
      </p:sp>
      <p:sp>
        <p:nvSpPr>
          <p:cNvPr id="24580" name="AutoShape 4"/>
          <p:cNvSpPr>
            <a:spLocks noChangeArrowheads="1"/>
          </p:cNvSpPr>
          <p:nvPr/>
        </p:nvSpPr>
        <p:spPr bwMode="auto">
          <a:xfrm>
            <a:off x="8509000" y="1808163"/>
            <a:ext cx="1214438" cy="225425"/>
          </a:xfrm>
          <a:prstGeom prst="leftArrow">
            <a:avLst>
              <a:gd name="adj1" fmla="val 50000"/>
              <a:gd name="adj2" fmla="val 134683"/>
            </a:avLst>
          </a:prstGeom>
          <a:solidFill>
            <a:schemeClr val="accent1">
              <a:lumMod val="50000"/>
            </a:schemeClr>
          </a:solidFill>
          <a:ln w="12700">
            <a:solidFill>
              <a:schemeClr val="accent1">
                <a:lumMod val="50000"/>
              </a:schemeClr>
            </a:solidFill>
            <a:miter lim="800000"/>
            <a:headEnd/>
            <a:tailEnd/>
          </a:ln>
        </p:spPr>
        <p:txBody>
          <a:bodyPr wrap="none" anchor="ctr"/>
          <a:lstStyle/>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3. THORPEX/TIGGE objectives</a:t>
            </a:r>
          </a:p>
        </p:txBody>
      </p:sp>
      <p:sp>
        <p:nvSpPr>
          <p:cNvPr id="25603" name="Rectangle 3"/>
          <p:cNvSpPr>
            <a:spLocks noGrp="1" noChangeArrowheads="1"/>
          </p:cNvSpPr>
          <p:nvPr>
            <p:ph type="body" sz="half" idx="1"/>
          </p:nvPr>
        </p:nvSpPr>
        <p:spPr>
          <a:xfrm>
            <a:off x="201613" y="998538"/>
            <a:ext cx="9386887" cy="4968875"/>
          </a:xfrm>
        </p:spPr>
        <p:txBody>
          <a:bodyPr/>
          <a:lstStyle/>
          <a:p>
            <a:pPr marL="0" indent="0">
              <a:lnSpc>
                <a:spcPct val="100000"/>
              </a:lnSpc>
              <a:buFontTx/>
              <a:buNone/>
            </a:pPr>
            <a:r>
              <a:rPr lang="en-US" sz="2000" dirty="0" smtClean="0">
                <a:latin typeface="Calibri" panose="020F0502020204030204" pitchFamily="34" charset="0"/>
              </a:rPr>
              <a:t>THORPEX (THe Observing system Research and Predictability Experiment) was established in 2003 as a WMO World Weather Research Program </a:t>
            </a:r>
            <a:r>
              <a:rPr lang="en-GB" altLang="zh-CN" sz="2000" dirty="0" smtClean="0">
                <a:latin typeface="Calibri" panose="020F0502020204030204" pitchFamily="34" charset="0"/>
                <a:ea typeface="SimSun" pitchFamily="2" charset="-122"/>
              </a:rPr>
              <a:t>to accelerate improvements in the accuracy of one-day to two-week high-impact weather forecasts for the benefit of society, the economy and the environment.</a:t>
            </a:r>
          </a:p>
          <a:p>
            <a:pPr marL="0" indent="0">
              <a:lnSpc>
                <a:spcPct val="100000"/>
              </a:lnSpc>
              <a:buFontTx/>
              <a:buNone/>
            </a:pPr>
            <a:endParaRPr lang="en-GB" altLang="zh-CN" sz="2000" dirty="0" smtClean="0">
              <a:latin typeface="Calibri" panose="020F0502020204030204" pitchFamily="34" charset="0"/>
              <a:ea typeface="SimSun" pitchFamily="2" charset="-122"/>
            </a:endParaRPr>
          </a:p>
          <a:p>
            <a:pPr marL="0" indent="0">
              <a:lnSpc>
                <a:spcPct val="100000"/>
              </a:lnSpc>
              <a:buNone/>
            </a:pPr>
            <a:r>
              <a:rPr lang="en-GB" sz="2000" dirty="0" smtClean="0">
                <a:latin typeface="Calibri" panose="020F0502020204030204" pitchFamily="34" charset="0"/>
              </a:rPr>
              <a:t>TIGGE</a:t>
            </a:r>
            <a:r>
              <a:rPr lang="en-US" sz="2000" dirty="0" smtClean="0">
                <a:latin typeface="Calibri" panose="020F0502020204030204" pitchFamily="34" charset="0"/>
              </a:rPr>
              <a:t> (the </a:t>
            </a:r>
            <a:r>
              <a:rPr lang="en-GB" sz="2000" dirty="0" smtClean="0">
                <a:latin typeface="Calibri" panose="020F0502020204030204" pitchFamily="34" charset="0"/>
              </a:rPr>
              <a:t>THORPEX Interactive Grand Global Ensemble </a:t>
            </a:r>
            <a:r>
              <a:rPr lang="en-GB" sz="2000" dirty="0" err="1" smtClean="0">
                <a:latin typeface="Calibri" panose="020F0502020204030204" pitchFamily="34" charset="0"/>
              </a:rPr>
              <a:t>eXperiment</a:t>
            </a:r>
            <a:r>
              <a:rPr lang="en-GB" sz="2000" dirty="0" smtClean="0">
                <a:latin typeface="Calibri" panose="020F0502020204030204" pitchFamily="34" charset="0"/>
              </a:rPr>
              <a:t>), a key component of THORPEX, is a framework for international collaboration in ensemble prediction systems. It aimed to enhance collaboration and to foster the development of new methods of combining ensembles from different sources and of correcting for systematic errors (biases, spread over-/under-estimation).</a:t>
            </a:r>
          </a:p>
          <a:p>
            <a:pPr marL="0" indent="0">
              <a:lnSpc>
                <a:spcPct val="100000"/>
              </a:lnSpc>
              <a:buFontTx/>
              <a:buNone/>
            </a:pPr>
            <a:endParaRPr lang="en-GB" altLang="zh-CN" sz="2000" dirty="0" smtClean="0">
              <a:latin typeface="Calibri" panose="020F0502020204030204" pitchFamily="34" charset="0"/>
              <a:ea typeface="SimSun" pitchFamily="2" charset="-122"/>
            </a:endParaRPr>
          </a:p>
          <a:p>
            <a:pPr marL="0" indent="0">
              <a:lnSpc>
                <a:spcPct val="100000"/>
              </a:lnSpc>
              <a:buFontTx/>
              <a:buNone/>
            </a:pPr>
            <a:endParaRPr lang="en-GB" altLang="zh-CN" sz="2000" dirty="0" smtClean="0">
              <a:latin typeface="Calibri" panose="020F0502020204030204" pitchFamily="34" charset="0"/>
              <a:ea typeface="SimSun"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3. TIGGE relies on existing ensemble systems</a:t>
            </a:r>
          </a:p>
        </p:txBody>
      </p:sp>
      <p:sp>
        <p:nvSpPr>
          <p:cNvPr id="27651" name="Rectangle 3"/>
          <p:cNvSpPr>
            <a:spLocks noGrp="1" noChangeArrowheads="1"/>
          </p:cNvSpPr>
          <p:nvPr>
            <p:ph type="body" sz="half" idx="1"/>
          </p:nvPr>
        </p:nvSpPr>
        <p:spPr>
          <a:xfrm>
            <a:off x="182563" y="998538"/>
            <a:ext cx="9342437" cy="4968875"/>
          </a:xfrm>
        </p:spPr>
        <p:txBody>
          <a:bodyPr/>
          <a:lstStyle/>
          <a:p>
            <a:pPr marL="0" indent="0">
              <a:lnSpc>
                <a:spcPct val="100000"/>
              </a:lnSpc>
              <a:buClr>
                <a:schemeClr val="accent1"/>
              </a:buClr>
              <a:buNone/>
            </a:pPr>
            <a:r>
              <a:rPr lang="en-GB" sz="2000" dirty="0" smtClean="0">
                <a:latin typeface="Calibri" panose="020F0502020204030204" pitchFamily="34" charset="0"/>
              </a:rPr>
              <a:t>There are </a:t>
            </a:r>
            <a:r>
              <a:rPr lang="en-GB" sz="2000" dirty="0" smtClean="0">
                <a:solidFill>
                  <a:schemeClr val="accent1">
                    <a:lumMod val="50000"/>
                  </a:schemeClr>
                </a:solidFill>
                <a:latin typeface="Calibri" panose="020F0502020204030204" pitchFamily="34" charset="0"/>
              </a:rPr>
              <a:t>10 operational global, medium-range ensemble systems </a:t>
            </a:r>
            <a:r>
              <a:rPr lang="en-GB" sz="2000" dirty="0" smtClean="0">
                <a:latin typeface="Calibri" panose="020F0502020204030204" pitchFamily="34" charset="0"/>
              </a:rPr>
              <a:t>(BMRC, CMA, CPTEC, ECMWF, FNMOC, JMA, KMA, MSC, NCEP and UKMO) with horizontal resolution ranging from T62 to T</a:t>
            </a:r>
            <a:r>
              <a:rPr lang="en-GB" sz="2000" baseline="-25000" dirty="0" smtClean="0">
                <a:latin typeface="Calibri" panose="020F0502020204030204" pitchFamily="34" charset="0"/>
              </a:rPr>
              <a:t>L</a:t>
            </a:r>
            <a:r>
              <a:rPr lang="en-GB" sz="2000" dirty="0" smtClean="0">
                <a:latin typeface="Calibri" panose="020F0502020204030204" pitchFamily="34" charset="0"/>
              </a:rPr>
              <a:t>639 (~32km), and with forecast length ranging from 8 to 16 days. </a:t>
            </a:r>
          </a:p>
          <a:p>
            <a:pPr marL="0" indent="0">
              <a:lnSpc>
                <a:spcPct val="100000"/>
              </a:lnSpc>
              <a:buClr>
                <a:schemeClr val="accent1"/>
              </a:buClr>
              <a:buNone/>
            </a:pPr>
            <a:r>
              <a:rPr lang="en-GB" sz="2000" dirty="0" smtClean="0">
                <a:latin typeface="Calibri" panose="020F0502020204030204" pitchFamily="34" charset="0"/>
              </a:rPr>
              <a:t>9 of the </a:t>
            </a:r>
            <a:r>
              <a:rPr lang="en-GB" sz="2000" dirty="0">
                <a:latin typeface="Calibri" panose="020F0502020204030204" pitchFamily="34" charset="0"/>
              </a:rPr>
              <a:t>10 (all but FNMOC) </a:t>
            </a:r>
            <a:r>
              <a:rPr lang="en-GB" sz="2000" dirty="0" smtClean="0">
                <a:latin typeface="Calibri" panose="020F0502020204030204" pitchFamily="34" charset="0"/>
              </a:rPr>
              <a:t>medium-range ensembles, plus the short-range </a:t>
            </a:r>
            <a:r>
              <a:rPr lang="en-GB" sz="2000" dirty="0" err="1" smtClean="0">
                <a:latin typeface="Calibri" panose="020F0502020204030204" pitchFamily="34" charset="0"/>
              </a:rPr>
              <a:t>Meteo</a:t>
            </a:r>
            <a:r>
              <a:rPr lang="en-GB" sz="2000" dirty="0" smtClean="0">
                <a:latin typeface="Calibri" panose="020F0502020204030204" pitchFamily="34" charset="0"/>
              </a:rPr>
              <a:t>-France ensemble are archived in TIGGE. Today (Feb 2015), every day 436 forecasts generated by the 8 operational, global, medium-range TIGGE ensembles are shared, and archived in the TIGGE archive. They can be freely accessed by users with a 48-hour delay mode.</a:t>
            </a:r>
          </a:p>
          <a:p>
            <a:pPr marL="0" indent="0">
              <a:lnSpc>
                <a:spcPct val="100000"/>
              </a:lnSpc>
              <a:buNone/>
            </a:pPr>
            <a:r>
              <a:rPr lang="en-GB" sz="2000" dirty="0" smtClean="0">
                <a:latin typeface="Calibri" panose="020F0502020204030204" pitchFamily="34" charset="0"/>
              </a:rPr>
              <a:t>The TIGGE data-base includes many parameters from all contributing centres (see </a:t>
            </a:r>
            <a:r>
              <a:rPr lang="en-GB" sz="2000" dirty="0" smtClean="0">
                <a:solidFill>
                  <a:schemeClr val="accent1">
                    <a:lumMod val="50000"/>
                  </a:schemeClr>
                </a:solidFill>
                <a:latin typeface="Calibri" panose="020F0502020204030204" pitchFamily="34" charset="0"/>
                <a:hlinkClick r:id="rId3"/>
              </a:rPr>
              <a:t>http://tigge.ecmwf.int/</a:t>
            </a:r>
            <a:r>
              <a:rPr lang="en-GB" sz="2000" dirty="0" smtClean="0">
                <a:solidFill>
                  <a:schemeClr val="accent1">
                    <a:lumMod val="50000"/>
                  </a:schemeClr>
                </a:solidFill>
                <a:latin typeface="Calibri" panose="020F0502020204030204" pitchFamily="34" charset="0"/>
              </a:rPr>
              <a:t>  </a:t>
            </a:r>
            <a:r>
              <a:rPr lang="en-GB" sz="2000" dirty="0" smtClean="0">
                <a:latin typeface="Calibri" panose="020F0502020204030204" pitchFamily="34" charset="0"/>
              </a:rPr>
              <a:t>for more information).</a:t>
            </a:r>
          </a:p>
          <a:p>
            <a:pPr marL="0" indent="0">
              <a:lnSpc>
                <a:spcPct val="100000"/>
              </a:lnSpc>
              <a:buClr>
                <a:schemeClr val="accent1"/>
              </a:buClr>
              <a:buNone/>
            </a:pPr>
            <a:endParaRPr lang="en-GB" sz="2000"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ltLang="ko-KR" sz="2800" dirty="0">
                <a:solidFill>
                  <a:schemeClr val="accent1">
                    <a:lumMod val="50000"/>
                  </a:schemeClr>
                </a:solidFill>
                <a:latin typeface="Calibri" panose="020F0502020204030204" pitchFamily="34" charset="0"/>
                <a:ea typeface="굴림" pitchFamily="50" charset="-127"/>
              </a:rPr>
              <a:t>3</a:t>
            </a:r>
            <a:r>
              <a:rPr lang="en-US" altLang="ko-KR" sz="2800" dirty="0" smtClean="0">
                <a:solidFill>
                  <a:schemeClr val="accent1">
                    <a:lumMod val="50000"/>
                  </a:schemeClr>
                </a:solidFill>
                <a:latin typeface="Calibri" panose="020F0502020204030204" pitchFamily="34" charset="0"/>
                <a:ea typeface="굴림" pitchFamily="50" charset="-127"/>
              </a:rPr>
              <a:t>. </a:t>
            </a:r>
            <a:r>
              <a:rPr lang="en-US" altLang="ko-KR" sz="2800" dirty="0" smtClean="0">
                <a:solidFill>
                  <a:schemeClr val="accent1">
                    <a:lumMod val="50000"/>
                  </a:schemeClr>
                </a:solidFill>
                <a:latin typeface="Calibri" panose="020F0502020204030204" pitchFamily="34" charset="0"/>
                <a:ea typeface="굴림" pitchFamily="50" charset="-127"/>
              </a:rPr>
              <a:t>The TIGGE ensembles (updated </a:t>
            </a:r>
            <a:r>
              <a:rPr lang="en-US" altLang="ko-KR" sz="2800" dirty="0" smtClean="0">
                <a:solidFill>
                  <a:schemeClr val="accent1">
                    <a:lumMod val="50000"/>
                  </a:schemeClr>
                </a:solidFill>
                <a:latin typeface="Calibri" panose="020F0502020204030204" pitchFamily="34" charset="0"/>
                <a:ea typeface="굴림" pitchFamily="50" charset="-127"/>
              </a:rPr>
              <a:t>May 2016) </a:t>
            </a:r>
            <a:endParaRPr lang="en-US" altLang="ko-KR" sz="2800" dirty="0" smtClean="0">
              <a:solidFill>
                <a:schemeClr val="accent1">
                  <a:lumMod val="50000"/>
                </a:schemeClr>
              </a:solidFill>
              <a:latin typeface="Calibri" panose="020F0502020204030204" pitchFamily="34" charset="0"/>
              <a:ea typeface="굴림" pitchFamily="50" charset="-127"/>
            </a:endParaRPr>
          </a:p>
        </p:txBody>
      </p:sp>
      <p:sp>
        <p:nvSpPr>
          <p:cNvPr id="37005" name="Rectangle 143"/>
          <p:cNvSpPr>
            <a:spLocks noChangeArrowheads="1"/>
          </p:cNvSpPr>
          <p:nvPr/>
        </p:nvSpPr>
        <p:spPr bwMode="auto">
          <a:xfrm>
            <a:off x="182563" y="976313"/>
            <a:ext cx="9585325" cy="1822618"/>
          </a:xfrm>
          <a:prstGeom prst="rect">
            <a:avLst/>
          </a:prstGeom>
          <a:noFill/>
          <a:ln w="12700">
            <a:noFill/>
            <a:miter lim="800000"/>
            <a:headEnd/>
            <a:tailEnd/>
          </a:ln>
        </p:spPr>
        <p:txBody>
          <a:bodyPr lIns="90487" tIns="44450" rIns="90487" bIns="44450"/>
          <a:lstStyle/>
          <a:p>
            <a:pPr algn="l">
              <a:spcAft>
                <a:spcPts val="600"/>
              </a:spcAft>
              <a:buClr>
                <a:schemeClr val="accent1">
                  <a:lumMod val="60000"/>
                  <a:lumOff val="40000"/>
                </a:schemeClr>
              </a:buClr>
              <a:defRPr/>
            </a:pPr>
            <a:r>
              <a:rPr lang="en-GB" sz="2000" b="0" dirty="0">
                <a:latin typeface="Calibri" panose="020F0502020204030204" pitchFamily="34" charset="0"/>
              </a:rPr>
              <a:t>The 9 TIGGE operational, medium-range, global ensembles use different methodologies to simulate initial-time and model uncertainties. Every day, the 7 ensembles that are still operational, put 436 forecasts into the TIGGE archive. These forecasts have horizontal resolution ranging from about 210 km to about </a:t>
            </a:r>
            <a:r>
              <a:rPr lang="en-GB" sz="2000" b="0" dirty="0" smtClean="0">
                <a:latin typeface="Calibri" panose="020F0502020204030204" pitchFamily="34" charset="0"/>
              </a:rPr>
              <a:t>16 km</a:t>
            </a:r>
            <a:r>
              <a:rPr lang="en-GB" sz="2000" b="0" dirty="0">
                <a:latin typeface="Calibri" panose="020F0502020204030204" pitchFamily="34" charset="0"/>
              </a:rPr>
              <a:t>, and forecast length between 10 and </a:t>
            </a:r>
            <a:r>
              <a:rPr lang="en-GB" sz="2000" b="0" dirty="0" smtClean="0">
                <a:latin typeface="Calibri" panose="020F0502020204030204" pitchFamily="34" charset="0"/>
              </a:rPr>
              <a:t>46 </a:t>
            </a:r>
            <a:r>
              <a:rPr lang="en-GB" sz="2000" b="0" dirty="0">
                <a:latin typeface="Calibri" panose="020F0502020204030204" pitchFamily="34" charset="0"/>
              </a:rPr>
              <a:t>days. They all simulate initial/observation and model uncertainties in different ways. </a:t>
            </a:r>
          </a:p>
        </p:txBody>
      </p:sp>
      <p:graphicFrame>
        <p:nvGraphicFramePr>
          <p:cNvPr id="4" name="Object 3"/>
          <p:cNvGraphicFramePr>
            <a:graphicFrameLocks noChangeAspect="1"/>
          </p:cNvGraphicFramePr>
          <p:nvPr/>
        </p:nvGraphicFramePr>
        <p:xfrm>
          <a:off x="332835" y="2997730"/>
          <a:ext cx="9210675" cy="2276475"/>
        </p:xfrm>
        <a:graphic>
          <a:graphicData uri="http://schemas.openxmlformats.org/presentationml/2006/ole">
            <mc:AlternateContent xmlns:mc="http://schemas.openxmlformats.org/markup-compatibility/2006">
              <mc:Choice xmlns:v="urn:schemas-microsoft-com:vml" Requires="v">
                <p:oleObj spid="_x0000_s164866" name="Worksheet" r:id="rId4" imgW="9210564" imgH="2276355" progId="Excel.Sheet.12">
                  <p:embed/>
                </p:oleObj>
              </mc:Choice>
              <mc:Fallback>
                <p:oleObj name="Worksheet" r:id="rId4" imgW="9210564" imgH="2276355" progId="Excel.Sheet.12">
                  <p:embed/>
                  <p:pic>
                    <p:nvPicPr>
                      <p:cNvPr id="0" name=""/>
                      <p:cNvPicPr/>
                      <p:nvPr/>
                    </p:nvPicPr>
                    <p:blipFill>
                      <a:blip r:embed="rId5"/>
                      <a:stretch>
                        <a:fillRect/>
                      </a:stretch>
                    </p:blipFill>
                    <p:spPr>
                      <a:xfrm>
                        <a:off x="332835" y="2997730"/>
                        <a:ext cx="9210675" cy="2276475"/>
                      </a:xfrm>
                      <a:prstGeom prst="rect">
                        <a:avLst/>
                      </a:prstGeom>
                    </p:spPr>
                  </p:pic>
                </p:oleObj>
              </mc:Fallback>
            </mc:AlternateContent>
          </a:graphicData>
        </a:graphic>
      </p:graphicFrame>
    </p:spTree>
    <p:extLst>
      <p:ext uri="{BB962C8B-B14F-4D97-AF65-F5344CB8AC3E}">
        <p14:creationId xmlns:p14="http://schemas.microsoft.com/office/powerpoint/2010/main" val="36374284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3. The SV-based ensembles: BOM, ECMWF, JMA, MF</a:t>
            </a:r>
          </a:p>
        </p:txBody>
      </p:sp>
      <p:sp>
        <p:nvSpPr>
          <p:cNvPr id="33795" name="Rectangle 3"/>
          <p:cNvSpPr>
            <a:spLocks noGrp="1" noChangeArrowheads="1"/>
          </p:cNvSpPr>
          <p:nvPr>
            <p:ph type="body" sz="half" idx="1"/>
          </p:nvPr>
        </p:nvSpPr>
        <p:spPr>
          <a:xfrm>
            <a:off x="182563" y="998538"/>
            <a:ext cx="9496425" cy="4792662"/>
          </a:xfrm>
        </p:spPr>
        <p:txBody>
          <a:bodyPr/>
          <a:lstStyle/>
          <a:p>
            <a:pPr marL="0" indent="0">
              <a:lnSpc>
                <a:spcPct val="100000"/>
              </a:lnSpc>
              <a:buFontTx/>
              <a:buNone/>
            </a:pPr>
            <a:r>
              <a:rPr lang="en-US" sz="2000" dirty="0" smtClean="0">
                <a:latin typeface="Calibri" panose="020F0502020204030204" pitchFamily="34" charset="0"/>
              </a:rPr>
              <a:t>In these ensembles</a:t>
            </a:r>
            <a:r>
              <a:rPr lang="en-US" sz="2000" dirty="0" smtClean="0">
                <a:solidFill>
                  <a:schemeClr val="accent1">
                    <a:lumMod val="50000"/>
                  </a:schemeClr>
                </a:solidFill>
                <a:latin typeface="Calibri" panose="020F0502020204030204" pitchFamily="34" charset="0"/>
              </a:rPr>
              <a:t>, the perturbed initial conditions are defined by adding to the unperturbed analysis (</a:t>
            </a:r>
            <a:r>
              <a:rPr lang="en-US" sz="2000" dirty="0" smtClean="0">
                <a:latin typeface="Calibri" panose="020F0502020204030204" pitchFamily="34" charset="0"/>
              </a:rPr>
              <a:t>the interpolated high-resolution analysis) </a:t>
            </a:r>
            <a:r>
              <a:rPr lang="en-US" sz="2000" dirty="0" smtClean="0">
                <a:solidFill>
                  <a:schemeClr val="accent1">
                    <a:lumMod val="50000"/>
                  </a:schemeClr>
                </a:solidFill>
                <a:latin typeface="Calibri" panose="020F0502020204030204" pitchFamily="34" charset="0"/>
              </a:rPr>
              <a:t>perturbations defined by a linear combination of SVs</a:t>
            </a:r>
            <a:r>
              <a:rPr lang="en-US" sz="2000" dirty="0" smtClean="0">
                <a:latin typeface="Calibri" panose="020F0502020204030204" pitchFamily="34" charset="0"/>
              </a:rPr>
              <a:t>:</a:t>
            </a:r>
          </a:p>
          <a:p>
            <a:pPr marL="0" indent="0">
              <a:lnSpc>
                <a:spcPct val="100000"/>
              </a:lnSpc>
              <a:buFontTx/>
              <a:buNone/>
            </a:pPr>
            <a:endParaRPr lang="en-US" sz="2000" dirty="0" smtClean="0">
              <a:latin typeface="Calibri" panose="020F0502020204030204" pitchFamily="34" charset="0"/>
            </a:endParaRPr>
          </a:p>
          <a:p>
            <a:pPr marL="0" indent="0">
              <a:lnSpc>
                <a:spcPct val="100000"/>
              </a:lnSpc>
              <a:buClr>
                <a:schemeClr val="accent1">
                  <a:lumMod val="50000"/>
                </a:schemeClr>
              </a:buClr>
              <a:buFont typeface="Wingdings" pitchFamily="2" charset="2"/>
              <a:buChar char="v"/>
            </a:pPr>
            <a:r>
              <a:rPr lang="en-US" sz="2000" dirty="0" smtClean="0">
                <a:latin typeface="Calibri" panose="020F0502020204030204" pitchFamily="34" charset="0"/>
              </a:rPr>
              <a:t> BMRC: initial-time SVs computed over NH and SH extra-tropics</a:t>
            </a:r>
          </a:p>
          <a:p>
            <a:pPr marL="0" indent="0">
              <a:lnSpc>
                <a:spcPct val="100000"/>
              </a:lnSpc>
              <a:buClr>
                <a:schemeClr val="accent1">
                  <a:lumMod val="50000"/>
                </a:schemeClr>
              </a:buClr>
              <a:buFont typeface="Wingdings" pitchFamily="2" charset="2"/>
              <a:buChar char="v"/>
            </a:pPr>
            <a:r>
              <a:rPr lang="en-US" sz="2000" dirty="0" smtClean="0">
                <a:latin typeface="Calibri" panose="020F0502020204030204" pitchFamily="34" charset="0"/>
              </a:rPr>
              <a:t> ECMWF: a combination of initial-time SVs, computed over NH and SH extra-tropics, and over few tropical regions , and perturbations generated from an Ensemble Data Assimilation (EDA) system </a:t>
            </a:r>
          </a:p>
          <a:p>
            <a:pPr marL="0" indent="0">
              <a:lnSpc>
                <a:spcPct val="100000"/>
              </a:lnSpc>
              <a:buClr>
                <a:schemeClr val="accent1">
                  <a:lumMod val="50000"/>
                </a:schemeClr>
              </a:buClr>
              <a:buFont typeface="Wingdings" pitchFamily="2" charset="2"/>
              <a:buChar char="v"/>
            </a:pPr>
            <a:r>
              <a:rPr lang="en-US" sz="2000" dirty="0" smtClean="0">
                <a:latin typeface="Calibri" panose="020F0502020204030204" pitchFamily="34" charset="0"/>
              </a:rPr>
              <a:t> JMA: initial-time SVs computed over the NH extra-tropics and the tropics</a:t>
            </a:r>
          </a:p>
          <a:p>
            <a:pPr marL="0" indent="0">
              <a:lnSpc>
                <a:spcPct val="100000"/>
              </a:lnSpc>
              <a:buClr>
                <a:schemeClr val="accent1">
                  <a:lumMod val="50000"/>
                </a:schemeClr>
              </a:buClr>
              <a:buFont typeface="Wingdings" pitchFamily="2" charset="2"/>
              <a:buChar char="v"/>
            </a:pPr>
            <a:r>
              <a:rPr lang="en-US" sz="2000" dirty="0" smtClean="0">
                <a:latin typeface="Calibri" panose="020F0502020204030204" pitchFamily="34" charset="0"/>
              </a:rPr>
              <a:t> MF: initial-time SVs optimized to grow over a European region plus EDA-based perturbations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marL="533400" indent="-533400"/>
            <a:r>
              <a:rPr lang="en-US" altLang="ko-KR" sz="2800" dirty="0" smtClean="0">
                <a:solidFill>
                  <a:schemeClr val="accent1">
                    <a:lumMod val="50000"/>
                  </a:schemeClr>
                </a:solidFill>
                <a:latin typeface="Calibri" panose="020F0502020204030204" pitchFamily="34" charset="0"/>
                <a:ea typeface="굴림" pitchFamily="50" charset="-127"/>
              </a:rPr>
              <a:t>3. The EnKF-based ensemble: MSC</a:t>
            </a:r>
          </a:p>
        </p:txBody>
      </p:sp>
      <p:sp>
        <p:nvSpPr>
          <p:cNvPr id="34819" name="Rectangle 3"/>
          <p:cNvSpPr>
            <a:spLocks noChangeArrowheads="1"/>
          </p:cNvSpPr>
          <p:nvPr/>
        </p:nvSpPr>
        <p:spPr bwMode="auto">
          <a:xfrm>
            <a:off x="182563" y="976313"/>
            <a:ext cx="9496425" cy="5386387"/>
          </a:xfrm>
          <a:prstGeom prst="rect">
            <a:avLst/>
          </a:prstGeom>
          <a:noFill/>
          <a:ln w="12700">
            <a:noFill/>
            <a:miter lim="800000"/>
            <a:headEnd/>
            <a:tailEnd/>
          </a:ln>
        </p:spPr>
        <p:txBody>
          <a:bodyPr lIns="90487" tIns="44450" rIns="90487" bIns="44450"/>
          <a:lstStyle/>
          <a:p>
            <a:pPr algn="l">
              <a:spcAft>
                <a:spcPts val="600"/>
              </a:spcAft>
              <a:buClr>
                <a:schemeClr val="tx1"/>
              </a:buClr>
            </a:pPr>
            <a:r>
              <a:rPr lang="en-GB" sz="2000" b="0" dirty="0" smtClean="0">
                <a:latin typeface="Calibri" panose="020F0502020204030204" pitchFamily="34" charset="0"/>
              </a:rPr>
              <a:t>The </a:t>
            </a:r>
            <a:r>
              <a:rPr lang="en-GB" sz="2000" b="0" dirty="0">
                <a:latin typeface="Calibri" panose="020F0502020204030204" pitchFamily="34" charset="0"/>
              </a:rPr>
              <a:t>MSC ensemble </a:t>
            </a:r>
            <a:r>
              <a:rPr lang="en-GB" sz="2000" b="0" dirty="0" smtClean="0">
                <a:latin typeface="Calibri" panose="020F0502020204030204" pitchFamily="34" charset="0"/>
              </a:rPr>
              <a:t>uses </a:t>
            </a:r>
            <a:r>
              <a:rPr lang="en-GB" sz="2000" b="0" dirty="0">
                <a:latin typeface="Calibri" panose="020F0502020204030204" pitchFamily="34" charset="0"/>
              </a:rPr>
              <a:t>an EnKF to generate the initial conditions (</a:t>
            </a:r>
            <a:r>
              <a:rPr lang="en-GB" sz="2000" b="0" i="1" dirty="0">
                <a:latin typeface="Calibri" panose="020F0502020204030204" pitchFamily="34" charset="0"/>
              </a:rPr>
              <a:t>Houtekamer &amp; Mitchell</a:t>
            </a:r>
            <a:r>
              <a:rPr lang="en-GB" sz="2000" b="0" dirty="0">
                <a:latin typeface="Calibri" panose="020F0502020204030204" pitchFamily="34" charset="0"/>
              </a:rPr>
              <a:t> 2005). </a:t>
            </a:r>
            <a:r>
              <a:rPr lang="en-US" sz="2000" b="0" dirty="0">
                <a:solidFill>
                  <a:schemeClr val="accent1">
                    <a:lumMod val="50000"/>
                  </a:schemeClr>
                </a:solidFill>
                <a:latin typeface="Calibri" panose="020F0502020204030204" pitchFamily="34" charset="0"/>
              </a:rPr>
              <a:t>The perturbed initial conditions are defined by 20 </a:t>
            </a:r>
            <a:r>
              <a:rPr lang="en-GB" sz="2000" b="0" dirty="0">
                <a:solidFill>
                  <a:schemeClr val="accent1">
                    <a:lumMod val="50000"/>
                  </a:schemeClr>
                </a:solidFill>
                <a:latin typeface="Calibri" panose="020F0502020204030204" pitchFamily="34" charset="0"/>
              </a:rPr>
              <a:t>EnKF</a:t>
            </a:r>
            <a:r>
              <a:rPr lang="en-US" sz="2000" b="0" dirty="0">
                <a:solidFill>
                  <a:schemeClr val="accent1">
                    <a:lumMod val="50000"/>
                  </a:schemeClr>
                </a:solidFill>
                <a:latin typeface="Calibri" panose="020F0502020204030204" pitchFamily="34" charset="0"/>
              </a:rPr>
              <a:t> </a:t>
            </a:r>
            <a:r>
              <a:rPr lang="en-GB" sz="2000" b="0" dirty="0">
                <a:solidFill>
                  <a:schemeClr val="accent1">
                    <a:lumMod val="50000"/>
                  </a:schemeClr>
                </a:solidFill>
                <a:latin typeface="Calibri" panose="020F0502020204030204" pitchFamily="34" charset="0"/>
              </a:rPr>
              <a:t>members </a:t>
            </a:r>
            <a:r>
              <a:rPr lang="en-US" sz="2000" b="0" dirty="0">
                <a:solidFill>
                  <a:schemeClr val="accent1">
                    <a:lumMod val="50000"/>
                  </a:schemeClr>
                </a:solidFill>
                <a:latin typeface="Calibri" panose="020F0502020204030204" pitchFamily="34" charset="0"/>
              </a:rPr>
              <a:t>(randomly-</a:t>
            </a:r>
            <a:r>
              <a:rPr lang="en-GB" sz="2000" b="0" dirty="0">
                <a:solidFill>
                  <a:schemeClr val="accent1">
                    <a:lumMod val="50000"/>
                  </a:schemeClr>
                </a:solidFill>
                <a:latin typeface="Calibri" panose="020F0502020204030204" pitchFamily="34" charset="0"/>
              </a:rPr>
              <a:t>selected from the </a:t>
            </a:r>
            <a:r>
              <a:rPr lang="en-GB" sz="2000" b="0" dirty="0" smtClean="0">
                <a:solidFill>
                  <a:schemeClr val="accent1">
                    <a:lumMod val="50000"/>
                  </a:schemeClr>
                </a:solidFill>
                <a:latin typeface="Calibri" panose="020F0502020204030204" pitchFamily="34" charset="0"/>
              </a:rPr>
              <a:t>192 </a:t>
            </a:r>
            <a:r>
              <a:rPr lang="en-GB" sz="2000" b="0" dirty="0">
                <a:solidFill>
                  <a:schemeClr val="accent1">
                    <a:lumMod val="50000"/>
                  </a:schemeClr>
                </a:solidFill>
                <a:latin typeface="Calibri" panose="020F0502020204030204" pitchFamily="34" charset="0"/>
              </a:rPr>
              <a:t>available members). </a:t>
            </a:r>
            <a:r>
              <a:rPr lang="en-GB" sz="2000" b="0" dirty="0">
                <a:latin typeface="Calibri" panose="020F0502020204030204" pitchFamily="34" charset="0"/>
              </a:rPr>
              <a:t>The EnKF (</a:t>
            </a:r>
            <a:r>
              <a:rPr lang="en-GB" sz="2000" b="0" i="1" dirty="0">
                <a:latin typeface="Calibri" panose="020F0502020204030204" pitchFamily="34" charset="0"/>
              </a:rPr>
              <a:t>Evensen</a:t>
            </a:r>
            <a:r>
              <a:rPr lang="en-GB" sz="2000" b="0" dirty="0">
                <a:latin typeface="Calibri" panose="020F0502020204030204" pitchFamily="34" charset="0"/>
              </a:rPr>
              <a:t> 1994) is an approximation of the Kalman Filter that improves as the ensemble size increases. </a:t>
            </a:r>
          </a:p>
          <a:p>
            <a:pPr algn="l">
              <a:spcAft>
                <a:spcPts val="600"/>
              </a:spcAft>
              <a:buClr>
                <a:schemeClr val="tx1"/>
              </a:buClr>
            </a:pPr>
            <a:endParaRPr lang="en-GB" sz="2000" b="0" dirty="0">
              <a:latin typeface="Calibri" panose="020F0502020204030204" pitchFamily="34" charset="0"/>
            </a:endParaRPr>
          </a:p>
          <a:p>
            <a:pPr algn="l">
              <a:spcAft>
                <a:spcPts val="600"/>
              </a:spcAft>
              <a:buClr>
                <a:schemeClr val="tx1"/>
              </a:buClr>
            </a:pPr>
            <a:r>
              <a:rPr lang="en-GB" sz="2000" b="0" dirty="0" smtClean="0">
                <a:latin typeface="Calibri" panose="020F0502020204030204" pitchFamily="34" charset="0"/>
              </a:rPr>
              <a:t>The MSC EnKF uses </a:t>
            </a:r>
            <a:r>
              <a:rPr lang="en-GB" sz="2000" b="0" dirty="0">
                <a:latin typeface="Calibri" panose="020F0502020204030204" pitchFamily="34" charset="0"/>
              </a:rPr>
              <a:t>a model error parameterization based on the forecast error description of the MSC 3D-Var. Thus, it should be considered as a hybrid scheme (</a:t>
            </a:r>
            <a:r>
              <a:rPr lang="en-GB" sz="2000" b="0" i="1" dirty="0">
                <a:latin typeface="Calibri" panose="020F0502020204030204" pitchFamily="34" charset="0"/>
              </a:rPr>
              <a:t>Hamill &amp; Snyder</a:t>
            </a:r>
            <a:r>
              <a:rPr lang="en-GB" sz="2000" b="0" dirty="0">
                <a:latin typeface="Calibri" panose="020F0502020204030204" pitchFamily="34" charset="0"/>
              </a:rPr>
              <a:t> 2000</a:t>
            </a:r>
            <a:r>
              <a:rPr lang="en-GB" sz="2000" b="0" dirty="0" smtClean="0">
                <a:latin typeface="Calibri" panose="020F0502020204030204" pitchFamily="34" charset="0"/>
              </a:rPr>
              <a:t>). The </a:t>
            </a:r>
            <a:r>
              <a:rPr lang="en-GB" sz="2000" b="0" dirty="0">
                <a:latin typeface="Calibri" panose="020F0502020204030204" pitchFamily="34" charset="0"/>
              </a:rPr>
              <a:t>EnKF runs with:</a:t>
            </a:r>
          </a:p>
          <a:p>
            <a:pPr algn="l">
              <a:spcAft>
                <a:spcPts val="600"/>
              </a:spcAft>
              <a:buClr>
                <a:schemeClr val="accent1">
                  <a:lumMod val="50000"/>
                </a:schemeClr>
              </a:buClr>
              <a:buFont typeface="Wingdings" pitchFamily="2" charset="2"/>
              <a:buChar char="v"/>
            </a:pPr>
            <a:r>
              <a:rPr lang="en-GB" sz="2000" b="0" dirty="0">
                <a:latin typeface="Calibri" panose="020F0502020204030204" pitchFamily="34" charset="0"/>
              </a:rPr>
              <a:t> a 6 hour cycle; </a:t>
            </a:r>
          </a:p>
          <a:p>
            <a:pPr algn="l">
              <a:spcAft>
                <a:spcPts val="600"/>
              </a:spcAft>
              <a:buClr>
                <a:schemeClr val="accent1">
                  <a:lumMod val="50000"/>
                </a:schemeClr>
              </a:buClr>
              <a:buFont typeface="Wingdings" pitchFamily="2" charset="2"/>
              <a:buChar char="v"/>
            </a:pPr>
            <a:r>
              <a:rPr lang="en-GB" sz="2000" b="0" dirty="0" smtClean="0">
                <a:latin typeface="Calibri" panose="020F0502020204030204" pitchFamily="34" charset="0"/>
              </a:rPr>
              <a:t> four streams of 48 </a:t>
            </a:r>
            <a:r>
              <a:rPr lang="en-GB" sz="2000" b="0" dirty="0">
                <a:latin typeface="Calibri" panose="020F0502020204030204" pitchFamily="34" charset="0"/>
              </a:rPr>
              <a:t>members;</a:t>
            </a:r>
          </a:p>
          <a:p>
            <a:pPr algn="l">
              <a:spcAft>
                <a:spcPts val="600"/>
              </a:spcAft>
              <a:buClr>
                <a:schemeClr val="accent1">
                  <a:lumMod val="50000"/>
                </a:schemeClr>
              </a:buClr>
              <a:buFont typeface="Wingdings" pitchFamily="2" charset="2"/>
              <a:buChar char="v"/>
            </a:pPr>
            <a:r>
              <a:rPr lang="en-GB" sz="2000" b="0" dirty="0">
                <a:latin typeface="Calibri" panose="020F0502020204030204" pitchFamily="34" charset="0"/>
              </a:rPr>
              <a:t> randomly perturbed observations, with random perturbations sampled from a normal distribution with obs-error statistics</a:t>
            </a:r>
            <a:r>
              <a:rPr lang="en-GB" sz="2000" b="0" dirty="0" smtClean="0">
                <a:latin typeface="Calibri" panose="020F0502020204030204" pitchFamily="34" charset="0"/>
              </a:rPr>
              <a:t>.</a:t>
            </a:r>
            <a:endParaRPr lang="en-GB" sz="2000" b="0"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3. The BV-based ensemble: CMA</a:t>
            </a:r>
            <a:endParaRPr lang="en-GB" sz="2800" dirty="0" smtClean="0">
              <a:solidFill>
                <a:schemeClr val="accent1">
                  <a:lumMod val="50000"/>
                </a:schemeClr>
              </a:solidFill>
              <a:latin typeface="Calibri" panose="020F0502020204030204" pitchFamily="34" charset="0"/>
            </a:endParaRPr>
          </a:p>
        </p:txBody>
      </p:sp>
      <p:sp>
        <p:nvSpPr>
          <p:cNvPr id="35843" name="Rectangle 3"/>
          <p:cNvSpPr>
            <a:spLocks noGrp="1" noChangeArrowheads="1"/>
          </p:cNvSpPr>
          <p:nvPr>
            <p:ph type="body" sz="half" idx="1"/>
          </p:nvPr>
        </p:nvSpPr>
        <p:spPr>
          <a:xfrm>
            <a:off x="182563" y="1042988"/>
            <a:ext cx="9496425" cy="2206625"/>
          </a:xfrm>
        </p:spPr>
        <p:txBody>
          <a:bodyPr/>
          <a:lstStyle/>
          <a:p>
            <a:pPr marL="0" indent="0">
              <a:lnSpc>
                <a:spcPct val="100000"/>
              </a:lnSpc>
              <a:buFontTx/>
              <a:buNone/>
            </a:pPr>
            <a:r>
              <a:rPr lang="en-US" sz="2000" dirty="0" smtClean="0">
                <a:latin typeface="Calibri" panose="020F0502020204030204" pitchFamily="34" charset="0"/>
              </a:rPr>
              <a:t>In these ensembles</a:t>
            </a:r>
            <a:r>
              <a:rPr lang="en-US" sz="2000" dirty="0" smtClean="0">
                <a:solidFill>
                  <a:schemeClr val="accent1">
                    <a:lumMod val="50000"/>
                  </a:schemeClr>
                </a:solidFill>
                <a:latin typeface="Calibri" panose="020F0502020204030204" pitchFamily="34" charset="0"/>
              </a:rPr>
              <a:t>, the perturbed initial conditions are defined by adding to the unperturbed analysis</a:t>
            </a:r>
            <a:r>
              <a:rPr lang="en-US" sz="2000" b="1" dirty="0" smtClean="0">
                <a:solidFill>
                  <a:schemeClr val="accent1">
                    <a:lumMod val="50000"/>
                  </a:schemeClr>
                </a:solidFill>
                <a:latin typeface="Calibri" panose="020F0502020204030204" pitchFamily="34" charset="0"/>
              </a:rPr>
              <a:t> </a:t>
            </a:r>
            <a:r>
              <a:rPr lang="en-US" sz="2000" dirty="0" smtClean="0">
                <a:latin typeface="Calibri" panose="020F0502020204030204" pitchFamily="34" charset="0"/>
              </a:rPr>
              <a:t>(the interpolated high-resolution analysis) </a:t>
            </a:r>
            <a:r>
              <a:rPr lang="en-US" sz="2000" dirty="0" smtClean="0">
                <a:solidFill>
                  <a:schemeClr val="accent1">
                    <a:lumMod val="50000"/>
                  </a:schemeClr>
                </a:solidFill>
                <a:latin typeface="Calibri" panose="020F0502020204030204" pitchFamily="34" charset="0"/>
              </a:rPr>
              <a:t>perturbations defined by BVs </a:t>
            </a:r>
            <a:r>
              <a:rPr lang="en-US" sz="2000" dirty="0" smtClean="0">
                <a:latin typeface="Calibri" panose="020F0502020204030204" pitchFamily="34" charset="0"/>
              </a:rPr>
              <a:t>(</a:t>
            </a:r>
            <a:r>
              <a:rPr lang="en-US" sz="2000" i="1" dirty="0" smtClean="0">
                <a:latin typeface="Calibri" panose="020F0502020204030204" pitchFamily="34" charset="0"/>
              </a:rPr>
              <a:t>Toth &amp; Kalnay</a:t>
            </a:r>
            <a:r>
              <a:rPr lang="en-US" sz="2000" dirty="0" smtClean="0">
                <a:latin typeface="Calibri" panose="020F0502020204030204" pitchFamily="34" charset="0"/>
              </a:rPr>
              <a:t> 1997), computed following the method that was used at NCEP from 1992 till recently. </a:t>
            </a:r>
          </a:p>
          <a:p>
            <a:pPr marL="0" indent="0">
              <a:lnSpc>
                <a:spcPct val="100000"/>
              </a:lnSpc>
              <a:buFontTx/>
              <a:buNone/>
            </a:pPr>
            <a:r>
              <a:rPr lang="en-US" sz="2000" dirty="0" smtClean="0">
                <a:latin typeface="Calibri" panose="020F0502020204030204" pitchFamily="34" charset="0"/>
              </a:rPr>
              <a:t>Each BV is computed by adding a random perturbation to the starting analysis, evolving it for 24-hours and then rescaling it. BVs are grown non-linearly at full model resolution.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marL="533400" indent="-533400"/>
            <a:r>
              <a:rPr lang="en-US" altLang="ko-KR" sz="2800" dirty="0" smtClean="0">
                <a:solidFill>
                  <a:schemeClr val="accent1">
                    <a:lumMod val="50000"/>
                  </a:schemeClr>
                </a:solidFill>
                <a:latin typeface="Calibri" panose="020F0502020204030204" pitchFamily="34" charset="0"/>
                <a:ea typeface="굴림" pitchFamily="50" charset="-127"/>
              </a:rPr>
              <a:t>3. The ETKF-based ensemble: UKMO, KMA</a:t>
            </a:r>
          </a:p>
        </p:txBody>
      </p:sp>
      <p:sp>
        <p:nvSpPr>
          <p:cNvPr id="36867" name="Rectangle 3"/>
          <p:cNvSpPr>
            <a:spLocks noChangeArrowheads="1"/>
          </p:cNvSpPr>
          <p:nvPr/>
        </p:nvSpPr>
        <p:spPr bwMode="auto">
          <a:xfrm>
            <a:off x="182563" y="976313"/>
            <a:ext cx="9496425" cy="5062537"/>
          </a:xfrm>
          <a:prstGeom prst="rect">
            <a:avLst/>
          </a:prstGeom>
          <a:noFill/>
          <a:ln w="12700">
            <a:noFill/>
            <a:miter lim="800000"/>
            <a:headEnd/>
            <a:tailEnd/>
          </a:ln>
        </p:spPr>
        <p:txBody>
          <a:bodyPr lIns="90487" tIns="44450" rIns="90487" bIns="44450"/>
          <a:lstStyle/>
          <a:p>
            <a:pPr algn="l">
              <a:spcAft>
                <a:spcPts val="600"/>
              </a:spcAft>
              <a:buClr>
                <a:schemeClr val="tx1"/>
              </a:buClr>
            </a:pPr>
            <a:r>
              <a:rPr lang="en-GB" sz="2000" b="0" dirty="0">
                <a:latin typeface="Calibri" panose="020F0502020204030204" pitchFamily="34" charset="0"/>
              </a:rPr>
              <a:t>The Ensemble Transform Kalman Filter (ETKF) method was first proposed by </a:t>
            </a:r>
            <a:r>
              <a:rPr lang="en-GB" sz="2000" b="0" i="1" dirty="0">
                <a:latin typeface="Calibri" panose="020F0502020204030204" pitchFamily="34" charset="0"/>
              </a:rPr>
              <a:t>Bishop et al </a:t>
            </a:r>
            <a:r>
              <a:rPr lang="en-GB" sz="2000" b="0" dirty="0">
                <a:latin typeface="Calibri" panose="020F0502020204030204" pitchFamily="34" charset="0"/>
              </a:rPr>
              <a:t>(2001) in </a:t>
            </a:r>
            <a:r>
              <a:rPr lang="en-GB" sz="2000" b="0" dirty="0" smtClean="0">
                <a:latin typeface="Calibri" panose="020F0502020204030204" pitchFamily="34" charset="0"/>
              </a:rPr>
              <a:t>targeted </a:t>
            </a:r>
            <a:r>
              <a:rPr lang="en-GB" sz="2000" b="0" dirty="0">
                <a:latin typeface="Calibri" panose="020F0502020204030204" pitchFamily="34" charset="0"/>
              </a:rPr>
              <a:t>observation studies, and used in ensemble systems by </a:t>
            </a:r>
            <a:r>
              <a:rPr lang="en-GB" sz="2000" b="0" i="1" dirty="0">
                <a:latin typeface="Calibri" panose="020F0502020204030204" pitchFamily="34" charset="0"/>
              </a:rPr>
              <a:t>Wang &amp; Bishop</a:t>
            </a:r>
            <a:r>
              <a:rPr lang="en-GB" sz="2000" b="0" dirty="0">
                <a:latin typeface="Calibri" panose="020F0502020204030204" pitchFamily="34" charset="0"/>
              </a:rPr>
              <a:t> (2003). </a:t>
            </a:r>
            <a:endParaRPr lang="en-GB" sz="2000" b="0" dirty="0" smtClean="0">
              <a:latin typeface="Calibri" panose="020F0502020204030204" pitchFamily="34" charset="0"/>
            </a:endParaRPr>
          </a:p>
          <a:p>
            <a:pPr algn="l">
              <a:spcAft>
                <a:spcPts val="600"/>
              </a:spcAft>
              <a:buClr>
                <a:schemeClr val="tx1"/>
              </a:buClr>
            </a:pPr>
            <a:r>
              <a:rPr lang="en-GB" sz="2000" b="0" dirty="0" smtClean="0">
                <a:latin typeface="Calibri" panose="020F0502020204030204" pitchFamily="34" charset="0"/>
              </a:rPr>
              <a:t>In </a:t>
            </a:r>
            <a:r>
              <a:rPr lang="en-GB" sz="2000" b="0" dirty="0">
                <a:latin typeface="Calibri" panose="020F0502020204030204" pitchFamily="34" charset="0"/>
              </a:rPr>
              <a:t>the </a:t>
            </a:r>
            <a:r>
              <a:rPr lang="en-GB" sz="2000" b="0" dirty="0" smtClean="0">
                <a:latin typeface="Calibri" panose="020F0502020204030204" pitchFamily="34" charset="0"/>
              </a:rPr>
              <a:t>UKMO ETKF, </a:t>
            </a:r>
            <a:r>
              <a:rPr lang="en-GB" sz="2000" b="0" dirty="0">
                <a:latin typeface="Calibri" panose="020F0502020204030204" pitchFamily="34" charset="0"/>
              </a:rPr>
              <a:t>perturbations are cycled and re-orthogonalized, and then ‘transformed’ using an estimate of the analysis error covariance matrix defined by observations and short-time forecast errors</a:t>
            </a:r>
            <a:r>
              <a:rPr lang="en-GB" sz="2000" b="0" dirty="0" smtClean="0">
                <a:latin typeface="Calibri" panose="020F0502020204030204" pitchFamily="34" charset="0"/>
              </a:rPr>
              <a:t>. ETKF </a:t>
            </a:r>
            <a:r>
              <a:rPr lang="en-GB" sz="2000" b="0" dirty="0">
                <a:latin typeface="Calibri" panose="020F0502020204030204" pitchFamily="34" charset="0"/>
              </a:rPr>
              <a:t>perturbations can be considered as modified BVs, with BVs transformed using ETKF ideas</a:t>
            </a:r>
            <a:r>
              <a:rPr lang="en-GB" sz="2000" b="0" dirty="0" smtClean="0">
                <a:latin typeface="Calibri" panose="020F0502020204030204" pitchFamily="34" charset="0"/>
              </a:rPr>
              <a:t>. KMA uses the same system.</a:t>
            </a:r>
            <a:endParaRPr lang="en-GB" sz="2000" b="0" dirty="0">
              <a:latin typeface="Calibri" panose="020F0502020204030204" pitchFamily="34" charset="0"/>
            </a:endParaRPr>
          </a:p>
          <a:p>
            <a:pPr algn="l">
              <a:spcAft>
                <a:spcPts val="600"/>
              </a:spcAft>
              <a:buClr>
                <a:schemeClr val="tx1"/>
              </a:buClr>
            </a:pPr>
            <a:r>
              <a:rPr lang="en-US" sz="2000" b="0" dirty="0">
                <a:solidFill>
                  <a:schemeClr val="accent1">
                    <a:lumMod val="50000"/>
                  </a:schemeClr>
                </a:solidFill>
                <a:latin typeface="Calibri" panose="020F0502020204030204" pitchFamily="34" charset="0"/>
              </a:rPr>
              <a:t>The perturbed initial conditions are defined by adding to the unperturbed analysis </a:t>
            </a:r>
            <a:r>
              <a:rPr lang="en-US" sz="2000" b="0" dirty="0">
                <a:latin typeface="Calibri" panose="020F0502020204030204" pitchFamily="34" charset="0"/>
              </a:rPr>
              <a:t>(the interpolated high-resolution analysis) </a:t>
            </a:r>
            <a:r>
              <a:rPr lang="en-US" sz="2000" b="0" dirty="0">
                <a:solidFill>
                  <a:schemeClr val="accent1">
                    <a:lumMod val="50000"/>
                  </a:schemeClr>
                </a:solidFill>
                <a:latin typeface="Calibri" panose="020F0502020204030204" pitchFamily="34" charset="0"/>
              </a:rPr>
              <a:t>perturbations defined by the difference of ETKF members</a:t>
            </a:r>
            <a:r>
              <a:rPr lang="en-GB" sz="2000" b="0" dirty="0">
                <a:latin typeface="Calibri" panose="020F0502020204030204" pitchFamily="34" charset="0"/>
              </a:rPr>
              <a: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marL="533400" indent="-533400"/>
            <a:r>
              <a:rPr lang="en-US" altLang="ko-KR" sz="2800" dirty="0" smtClean="0">
                <a:solidFill>
                  <a:schemeClr val="accent1">
                    <a:lumMod val="50000"/>
                  </a:schemeClr>
                </a:solidFill>
                <a:latin typeface="Calibri" panose="020F0502020204030204" pitchFamily="34" charset="0"/>
                <a:ea typeface="굴림" pitchFamily="50" charset="-127"/>
              </a:rPr>
              <a:t>3. The ETR-based (BV-inspired) ensemble: NCEP</a:t>
            </a:r>
          </a:p>
        </p:txBody>
      </p:sp>
      <p:sp>
        <p:nvSpPr>
          <p:cNvPr id="37891" name="Rectangle 3"/>
          <p:cNvSpPr>
            <a:spLocks noChangeArrowheads="1"/>
          </p:cNvSpPr>
          <p:nvPr/>
        </p:nvSpPr>
        <p:spPr bwMode="auto">
          <a:xfrm>
            <a:off x="182563" y="976313"/>
            <a:ext cx="9496425" cy="5062537"/>
          </a:xfrm>
          <a:prstGeom prst="rect">
            <a:avLst/>
          </a:prstGeom>
          <a:noFill/>
          <a:ln w="12700">
            <a:noFill/>
            <a:miter lim="800000"/>
            <a:headEnd/>
            <a:tailEnd/>
          </a:ln>
        </p:spPr>
        <p:txBody>
          <a:bodyPr lIns="90487" tIns="44450" rIns="90487" bIns="44450"/>
          <a:lstStyle/>
          <a:p>
            <a:pPr algn="l">
              <a:spcAft>
                <a:spcPts val="600"/>
              </a:spcAft>
              <a:buClr>
                <a:schemeClr val="tx1"/>
              </a:buClr>
            </a:pPr>
            <a:r>
              <a:rPr lang="en-GB" sz="2000" b="0" dirty="0">
                <a:latin typeface="Calibri" panose="020F0502020204030204" pitchFamily="34" charset="0"/>
              </a:rPr>
              <a:t>The Ensemble Transform </a:t>
            </a:r>
            <a:r>
              <a:rPr lang="en-GB" sz="2000" b="0" dirty="0" smtClean="0">
                <a:latin typeface="Calibri" panose="020F0502020204030204" pitchFamily="34" charset="0"/>
              </a:rPr>
              <a:t>(ET) method </a:t>
            </a:r>
            <a:r>
              <a:rPr lang="en-GB" sz="2000" b="0" dirty="0">
                <a:latin typeface="Calibri" panose="020F0502020204030204" pitchFamily="34" charset="0"/>
              </a:rPr>
              <a:t>was first proposed by </a:t>
            </a:r>
            <a:r>
              <a:rPr lang="en-GB" sz="2000" b="0" i="1" dirty="0">
                <a:latin typeface="Calibri" panose="020F0502020204030204" pitchFamily="34" charset="0"/>
              </a:rPr>
              <a:t>Bishop &amp; Toth</a:t>
            </a:r>
            <a:r>
              <a:rPr lang="en-GB" sz="2000" b="0" dirty="0">
                <a:latin typeface="Calibri" panose="020F0502020204030204" pitchFamily="34" charset="0"/>
              </a:rPr>
              <a:t> (1999) in target observation studies. The ET with rescaling (ETR) method is an extension of breeding (</a:t>
            </a:r>
            <a:r>
              <a:rPr lang="en-GB" sz="2000" b="0" i="1" dirty="0">
                <a:latin typeface="Calibri" panose="020F0502020204030204" pitchFamily="34" charset="0"/>
              </a:rPr>
              <a:t>Wei et al</a:t>
            </a:r>
            <a:r>
              <a:rPr lang="en-GB" sz="2000" b="0" dirty="0">
                <a:latin typeface="Calibri" panose="020F0502020204030204" pitchFamily="34" charset="0"/>
              </a:rPr>
              <a:t> 2008).</a:t>
            </a:r>
          </a:p>
          <a:p>
            <a:pPr algn="l">
              <a:spcAft>
                <a:spcPts val="600"/>
              </a:spcAft>
              <a:buClr>
                <a:schemeClr val="tx1"/>
              </a:buClr>
            </a:pPr>
            <a:r>
              <a:rPr lang="en-GB" sz="2000" b="0" dirty="0">
                <a:latin typeface="Calibri" panose="020F0502020204030204" pitchFamily="34" charset="0"/>
              </a:rPr>
              <a:t>Given a set of </a:t>
            </a:r>
            <a:r>
              <a:rPr lang="en-GB" sz="2000" b="0" dirty="0" smtClean="0">
                <a:latin typeface="Calibri" panose="020F0502020204030204" pitchFamily="34" charset="0"/>
              </a:rPr>
              <a:t>perturbations</a:t>
            </a:r>
            <a:r>
              <a:rPr lang="en-GB" sz="2000" b="0" dirty="0">
                <a:latin typeface="Calibri" panose="020F0502020204030204" pitchFamily="34" charset="0"/>
              </a:rPr>
              <a:t>, in the ET method perturbations are ‘transformed’ using analysis error variances from the best possible data-assimilation system (instead of using an estimate of the analysis error covariance matrix defined by observations and short-time forecast errors, as it is done in the ETKF method). In the ETR method, the ET perturbations are re-scaled to have an initial spread distribution similar to an estimate of the analysis error variance.</a:t>
            </a:r>
          </a:p>
          <a:p>
            <a:pPr algn="l">
              <a:spcAft>
                <a:spcPts val="600"/>
              </a:spcAft>
              <a:buClr>
                <a:schemeClr val="tx1"/>
              </a:buClr>
            </a:pPr>
            <a:r>
              <a:rPr lang="en-GB" sz="2000" b="0" dirty="0">
                <a:latin typeface="Calibri" panose="020F0502020204030204" pitchFamily="34" charset="0"/>
              </a:rPr>
              <a:t>As for ETKF perturbations, </a:t>
            </a:r>
            <a:r>
              <a:rPr lang="en-GB" sz="2000" b="0" dirty="0" smtClean="0">
                <a:latin typeface="Calibri" panose="020F0502020204030204" pitchFamily="34" charset="0"/>
              </a:rPr>
              <a:t>ETR </a:t>
            </a:r>
            <a:r>
              <a:rPr lang="en-GB" sz="2000" b="0" dirty="0">
                <a:latin typeface="Calibri" panose="020F0502020204030204" pitchFamily="34" charset="0"/>
              </a:rPr>
              <a:t>perturbations can </a:t>
            </a:r>
            <a:r>
              <a:rPr lang="en-GB" sz="2000" b="0" dirty="0" smtClean="0">
                <a:latin typeface="Calibri" panose="020F0502020204030204" pitchFamily="34" charset="0"/>
              </a:rPr>
              <a:t>be </a:t>
            </a:r>
            <a:r>
              <a:rPr lang="en-GB" sz="2000" b="0" dirty="0">
                <a:latin typeface="Calibri" panose="020F0502020204030204" pitchFamily="34" charset="0"/>
              </a:rPr>
              <a:t>considered modified BVs, with BVs transformed using the ET </a:t>
            </a:r>
            <a:r>
              <a:rPr lang="en-GB" sz="2000" b="0" dirty="0" smtClean="0">
                <a:latin typeface="Calibri" panose="020F0502020204030204" pitchFamily="34" charset="0"/>
              </a:rPr>
              <a:t>method and rescaled.</a:t>
            </a:r>
            <a:endParaRPr lang="en-GB" sz="2000" b="0" dirty="0">
              <a:latin typeface="Calibri" panose="020F0502020204030204" pitchFamily="34" charset="0"/>
            </a:endParaRPr>
          </a:p>
          <a:p>
            <a:pPr algn="l">
              <a:spcAft>
                <a:spcPts val="600"/>
              </a:spcAft>
              <a:buClr>
                <a:schemeClr val="tx1"/>
              </a:buClr>
            </a:pPr>
            <a:r>
              <a:rPr lang="en-US" sz="2000" b="0" dirty="0">
                <a:solidFill>
                  <a:schemeClr val="accent1">
                    <a:lumMod val="50000"/>
                  </a:schemeClr>
                </a:solidFill>
                <a:latin typeface="Calibri" panose="020F0502020204030204" pitchFamily="34" charset="0"/>
              </a:rPr>
              <a:t>The perturbed initial conditions are defined by adding to the unperturbed analysis </a:t>
            </a:r>
            <a:r>
              <a:rPr lang="en-US" sz="2000" b="0" dirty="0">
                <a:latin typeface="Calibri" panose="020F0502020204030204" pitchFamily="34" charset="0"/>
              </a:rPr>
              <a:t>(the interpolated high-resolution analysis) </a:t>
            </a:r>
            <a:r>
              <a:rPr lang="en-US" sz="2000" b="0" dirty="0">
                <a:solidFill>
                  <a:schemeClr val="accent1">
                    <a:lumMod val="50000"/>
                  </a:schemeClr>
                </a:solidFill>
                <a:latin typeface="Calibri" panose="020F0502020204030204" pitchFamily="34" charset="0"/>
              </a:rPr>
              <a:t>perturbations defined by the difference of </a:t>
            </a:r>
            <a:r>
              <a:rPr lang="en-US" sz="2000" b="0" dirty="0" smtClean="0">
                <a:solidFill>
                  <a:schemeClr val="accent1">
                    <a:lumMod val="50000"/>
                  </a:schemeClr>
                </a:solidFill>
                <a:latin typeface="Calibri" panose="020F0502020204030204" pitchFamily="34" charset="0"/>
              </a:rPr>
              <a:t>ETR </a:t>
            </a:r>
            <a:r>
              <a:rPr lang="en-US" sz="2000" b="0" dirty="0">
                <a:solidFill>
                  <a:schemeClr val="accent1">
                    <a:lumMod val="50000"/>
                  </a:schemeClr>
                </a:solidFill>
                <a:latin typeface="Calibri" panose="020F0502020204030204" pitchFamily="34" charset="0"/>
              </a:rPr>
              <a:t>members</a:t>
            </a:r>
            <a:r>
              <a:rPr lang="en-GB" sz="2000" b="0" dirty="0">
                <a:latin typeface="Calibri" panose="020F0502020204030204" pitchFamily="34" charset="0"/>
              </a:rPr>
              <a:t>.</a:t>
            </a:r>
          </a:p>
          <a:p>
            <a:pPr algn="l">
              <a:spcAft>
                <a:spcPts val="600"/>
              </a:spcAft>
              <a:buClr>
                <a:schemeClr val="tx1"/>
              </a:buClr>
            </a:pPr>
            <a:endParaRPr lang="en-GB" sz="2000" b="0"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Outline</a:t>
            </a:r>
          </a:p>
        </p:txBody>
      </p:sp>
      <p:sp>
        <p:nvSpPr>
          <p:cNvPr id="9219" name="Rectangle 3"/>
          <p:cNvSpPr>
            <a:spLocks noGrp="1" noChangeArrowheads="1"/>
          </p:cNvSpPr>
          <p:nvPr>
            <p:ph type="body" sz="half" idx="1"/>
          </p:nvPr>
        </p:nvSpPr>
        <p:spPr>
          <a:xfrm>
            <a:off x="182563" y="998538"/>
            <a:ext cx="9496425" cy="4892675"/>
          </a:xfrm>
        </p:spPr>
        <p:txBody>
          <a:bodyPr/>
          <a:lstStyle/>
          <a:p>
            <a:pPr marL="381000" indent="-381000">
              <a:lnSpc>
                <a:spcPct val="100000"/>
              </a:lnSpc>
              <a:buClr>
                <a:schemeClr val="accent1">
                  <a:lumMod val="50000"/>
                </a:schemeClr>
              </a:buClr>
              <a:buFontTx/>
              <a:buAutoNum type="arabicPeriod"/>
            </a:pPr>
            <a:r>
              <a:rPr lang="en-US" sz="2000" dirty="0" smtClean="0">
                <a:latin typeface="Calibri" panose="020F0502020204030204" pitchFamily="34" charset="0"/>
              </a:rPr>
              <a:t>Objectives and approaches to ensemble prediction</a:t>
            </a:r>
          </a:p>
          <a:p>
            <a:pPr marL="381000" indent="-381000">
              <a:lnSpc>
                <a:spcPct val="100000"/>
              </a:lnSpc>
              <a:buClr>
                <a:schemeClr val="accent1">
                  <a:lumMod val="50000"/>
                </a:schemeClr>
              </a:buClr>
              <a:buFontTx/>
              <a:buAutoNum type="arabicPeriod"/>
            </a:pPr>
            <a:r>
              <a:rPr lang="en-US" sz="2000" dirty="0" smtClean="0">
                <a:latin typeface="Calibri" panose="020F0502020204030204" pitchFamily="34" charset="0"/>
              </a:rPr>
              <a:t>Comparison of the 2002 ECMWF, MSC and NCEP ensemble systems</a:t>
            </a:r>
          </a:p>
          <a:p>
            <a:pPr marL="381000" indent="-381000">
              <a:lnSpc>
                <a:spcPct val="100000"/>
              </a:lnSpc>
              <a:buClr>
                <a:schemeClr val="accent1">
                  <a:lumMod val="50000"/>
                </a:schemeClr>
              </a:buClr>
              <a:buFontTx/>
              <a:buAutoNum type="arabicPeriod"/>
            </a:pPr>
            <a:r>
              <a:rPr lang="en-US" sz="2000" dirty="0" smtClean="0">
                <a:latin typeface="Calibri" panose="020F0502020204030204" pitchFamily="34" charset="0"/>
              </a:rPr>
              <a:t>The THORPEX/TIGGE global, medium-range </a:t>
            </a:r>
            <a:r>
              <a:rPr lang="en-GB" sz="2000" dirty="0" smtClean="0">
                <a:latin typeface="Calibri" panose="020F0502020204030204" pitchFamily="34" charset="0"/>
              </a:rPr>
              <a:t>ensembles</a:t>
            </a:r>
          </a:p>
          <a:p>
            <a:pPr marL="381000" indent="-381000">
              <a:lnSpc>
                <a:spcPct val="100000"/>
              </a:lnSpc>
            </a:pPr>
            <a:endParaRPr lang="en-US" sz="2000" dirty="0" smtClean="0">
              <a:latin typeface="Calibri" panose="020F0502020204030204" pitchFamily="34" charset="0"/>
            </a:endParaRPr>
          </a:p>
        </p:txBody>
      </p:sp>
      <p:sp>
        <p:nvSpPr>
          <p:cNvPr id="9220" name="AutoShape 4"/>
          <p:cNvSpPr>
            <a:spLocks noChangeArrowheads="1"/>
          </p:cNvSpPr>
          <p:nvPr/>
        </p:nvSpPr>
        <p:spPr bwMode="auto">
          <a:xfrm>
            <a:off x="8509000" y="1089025"/>
            <a:ext cx="1214438" cy="225425"/>
          </a:xfrm>
          <a:prstGeom prst="leftArrow">
            <a:avLst>
              <a:gd name="adj1" fmla="val 50000"/>
              <a:gd name="adj2" fmla="val 134683"/>
            </a:avLst>
          </a:prstGeom>
          <a:solidFill>
            <a:schemeClr val="accent1">
              <a:lumMod val="50000"/>
            </a:schemeClr>
          </a:solidFill>
          <a:ln w="12700">
            <a:solidFill>
              <a:schemeClr val="accent1">
                <a:lumMod val="50000"/>
              </a:schemeClr>
            </a:solidFill>
            <a:miter lim="800000"/>
            <a:headEnd/>
            <a:tailEnd/>
          </a:ln>
        </p:spPr>
        <p:txBody>
          <a:bodyPr wrap="none" anchor="ctr"/>
          <a:lstStyle/>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3. The EOF-based (BV-inspired) ensemble: CPTEC</a:t>
            </a:r>
            <a:endParaRPr lang="en-GB" sz="2800" dirty="0" smtClean="0">
              <a:solidFill>
                <a:schemeClr val="accent1">
                  <a:lumMod val="50000"/>
                </a:schemeClr>
              </a:solidFill>
              <a:latin typeface="Calibri" panose="020F0502020204030204" pitchFamily="34" charset="0"/>
            </a:endParaRPr>
          </a:p>
        </p:txBody>
      </p:sp>
      <p:sp>
        <p:nvSpPr>
          <p:cNvPr id="38915" name="Rectangle 3"/>
          <p:cNvSpPr>
            <a:spLocks noGrp="1" noChangeArrowheads="1"/>
          </p:cNvSpPr>
          <p:nvPr>
            <p:ph type="body" sz="half" idx="1"/>
          </p:nvPr>
        </p:nvSpPr>
        <p:spPr>
          <a:xfrm>
            <a:off x="182470" y="952978"/>
            <a:ext cx="9496425" cy="4996302"/>
          </a:xfrm>
        </p:spPr>
        <p:txBody>
          <a:bodyPr/>
          <a:lstStyle/>
          <a:p>
            <a:pPr marL="0" indent="0">
              <a:lnSpc>
                <a:spcPct val="100000"/>
              </a:lnSpc>
              <a:buFontTx/>
              <a:buNone/>
            </a:pPr>
            <a:r>
              <a:rPr lang="en-US" sz="2000" dirty="0" smtClean="0">
                <a:latin typeface="Calibri" panose="020F0502020204030204" pitchFamily="34" charset="0"/>
              </a:rPr>
              <a:t>The EOF-based method was developed by </a:t>
            </a:r>
            <a:r>
              <a:rPr lang="en-US" sz="2000" i="1" dirty="0" smtClean="0">
                <a:latin typeface="Calibri" panose="020F0502020204030204" pitchFamily="34" charset="0"/>
              </a:rPr>
              <a:t>Zhang &amp; Krishnamurti</a:t>
            </a:r>
            <a:r>
              <a:rPr lang="en-US" sz="2000" dirty="0" smtClean="0">
                <a:latin typeface="Calibri" panose="020F0502020204030204" pitchFamily="34" charset="0"/>
              </a:rPr>
              <a:t> (1999) to apply an ensemble technique to hurricane forecasting:</a:t>
            </a:r>
          </a:p>
          <a:p>
            <a:pPr marL="0" indent="0">
              <a:lnSpc>
                <a:spcPct val="100000"/>
              </a:lnSpc>
              <a:buClr>
                <a:schemeClr val="accent1">
                  <a:lumMod val="50000"/>
                </a:schemeClr>
              </a:buClr>
              <a:buFont typeface="Wingdings" pitchFamily="2" charset="2"/>
              <a:buChar char="v"/>
            </a:pPr>
            <a:r>
              <a:rPr lang="en-US" sz="2000" dirty="0" smtClean="0">
                <a:latin typeface="Calibri" panose="020F0502020204030204" pitchFamily="34" charset="0"/>
              </a:rPr>
              <a:t> an ensemble of forecasts is performed by adding random perturbations to the unperturbed analysis</a:t>
            </a:r>
          </a:p>
          <a:p>
            <a:pPr marL="0" indent="0">
              <a:lnSpc>
                <a:spcPct val="100000"/>
              </a:lnSpc>
              <a:buClr>
                <a:schemeClr val="accent1">
                  <a:lumMod val="50000"/>
                </a:schemeClr>
              </a:buClr>
              <a:buFont typeface="Wingdings" pitchFamily="2" charset="2"/>
              <a:buChar char="v"/>
            </a:pPr>
            <a:r>
              <a:rPr lang="en-US" sz="2000" dirty="0" smtClean="0">
                <a:latin typeface="Calibri" panose="020F0502020204030204" pitchFamily="34" charset="0"/>
              </a:rPr>
              <a:t> each model is integrated for 36 hours with full physics</a:t>
            </a:r>
          </a:p>
          <a:p>
            <a:pPr marL="0" indent="0">
              <a:lnSpc>
                <a:spcPct val="100000"/>
              </a:lnSpc>
              <a:buClr>
                <a:schemeClr val="accent1">
                  <a:lumMod val="50000"/>
                </a:schemeClr>
              </a:buClr>
              <a:buFont typeface="Wingdings" pitchFamily="2" charset="2"/>
              <a:buChar char="v"/>
            </a:pPr>
            <a:r>
              <a:rPr lang="en-US" sz="2000" dirty="0" smtClean="0">
                <a:latin typeface="Calibri" panose="020F0502020204030204" pitchFamily="34" charset="0"/>
              </a:rPr>
              <a:t> an EOF analysis is performed on the time series of the differences between the perturbed and the control forecast</a:t>
            </a:r>
          </a:p>
          <a:p>
            <a:pPr marL="0" indent="0">
              <a:lnSpc>
                <a:spcPct val="100000"/>
              </a:lnSpc>
              <a:buClr>
                <a:schemeClr val="accent1">
                  <a:lumMod val="50000"/>
                </a:schemeClr>
              </a:buClr>
              <a:buFont typeface="Wingdings" pitchFamily="2" charset="2"/>
              <a:buChar char="v"/>
            </a:pPr>
            <a:r>
              <a:rPr lang="en-US" sz="2000" dirty="0" smtClean="0">
                <a:latin typeface="Calibri" panose="020F0502020204030204" pitchFamily="34" charset="0"/>
              </a:rPr>
              <a:t> the modes whose EOF coefficients increase rapidly are used as initial perturbations</a:t>
            </a:r>
          </a:p>
          <a:p>
            <a:pPr marL="0" indent="0">
              <a:lnSpc>
                <a:spcPct val="100000"/>
              </a:lnSpc>
              <a:buClr>
                <a:schemeClr val="accent1"/>
              </a:buClr>
              <a:buFont typeface="Wingdings" pitchFamily="2" charset="2"/>
              <a:buNone/>
            </a:pPr>
            <a:endParaRPr lang="en-US" sz="2000" dirty="0" smtClean="0">
              <a:solidFill>
                <a:schemeClr val="accent1">
                  <a:lumMod val="50000"/>
                </a:schemeClr>
              </a:solidFill>
              <a:latin typeface="Calibri" panose="020F0502020204030204" pitchFamily="34" charset="0"/>
            </a:endParaRPr>
          </a:p>
          <a:p>
            <a:pPr marL="0" indent="0">
              <a:lnSpc>
                <a:spcPct val="100000"/>
              </a:lnSpc>
              <a:buNone/>
            </a:pPr>
            <a:r>
              <a:rPr lang="en-US" sz="2000" dirty="0" smtClean="0">
                <a:solidFill>
                  <a:schemeClr val="accent1">
                    <a:lumMod val="50000"/>
                  </a:schemeClr>
                </a:solidFill>
                <a:latin typeface="Calibri" panose="020F0502020204030204" pitchFamily="34" charset="0"/>
              </a:rPr>
              <a:t>The perturbed initial conditions are defined by adding to the growing modes to the unperturbed analysis </a:t>
            </a:r>
            <a:r>
              <a:rPr lang="en-US" sz="2000" dirty="0" smtClean="0">
                <a:latin typeface="Calibri" panose="020F0502020204030204" pitchFamily="34" charset="0"/>
              </a:rPr>
              <a:t>(the interpolated high-resolution analysis)</a:t>
            </a:r>
            <a:r>
              <a:rPr lang="en-GB" sz="2000" dirty="0">
                <a:latin typeface="Calibri" panose="020F0502020204030204" pitchFamily="34" charset="0"/>
              </a:rPr>
              <a:t>. EOF perturbations can be considered modified BVs, with BVs transformed using the EOF method</a:t>
            </a:r>
            <a:endParaRPr lang="en-GB" sz="2000" dirty="0" smtClean="0">
              <a:latin typeface="Calibri" panose="020F0502020204030204" pitchFamily="34" charset="0"/>
            </a:endParaRPr>
          </a:p>
          <a:p>
            <a:pPr marL="0" indent="0">
              <a:lnSpc>
                <a:spcPct val="100000"/>
              </a:lnSpc>
              <a:buClr>
                <a:schemeClr val="accent1"/>
              </a:buClr>
              <a:buFont typeface="Wingdings" pitchFamily="2" charset="2"/>
              <a:buNone/>
            </a:pPr>
            <a:r>
              <a:rPr lang="en-GB" sz="2000" dirty="0" smtClean="0">
                <a:latin typeface="Calibri" panose="020F0502020204030204" pitchFamily="34" charset="0"/>
              </a:rPr>
              <a:t>As for ETKF and ETR perturbations, these.</a:t>
            </a:r>
            <a:endParaRPr lang="en-US" sz="2000"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000" y="792000"/>
            <a:ext cx="8019288" cy="5678424"/>
          </a:xfrm>
          <a:prstGeom prst="rect">
            <a:avLst/>
          </a:prstGeom>
        </p:spPr>
      </p:pic>
      <p:sp>
        <p:nvSpPr>
          <p:cNvPr id="61442"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D12JF13 (90c): T850 rmse(CF) over NH</a:t>
            </a:r>
          </a:p>
        </p:txBody>
      </p:sp>
      <p:sp>
        <p:nvSpPr>
          <p:cNvPr id="5" name="Rectangle 3"/>
          <p:cNvSpPr txBox="1">
            <a:spLocks noChangeArrowheads="1"/>
          </p:cNvSpPr>
          <p:nvPr/>
        </p:nvSpPr>
        <p:spPr bwMode="auto">
          <a:xfrm>
            <a:off x="182563" y="863715"/>
            <a:ext cx="9405952" cy="64772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marL="0" indent="0">
              <a:lnSpc>
                <a:spcPct val="100000"/>
              </a:lnSpc>
              <a:buFontTx/>
              <a:buNone/>
            </a:pPr>
            <a:r>
              <a:rPr lang="en-GB" sz="2000" b="0" dirty="0" smtClean="0">
                <a:latin typeface="Calibri" pitchFamily="34" charset="0"/>
                <a:cs typeface="Calibri" pitchFamily="34" charset="0"/>
              </a:rPr>
              <a:t>RMSE(control) for T850 over NH, for winter 2012-13 (90 cases). </a:t>
            </a:r>
          </a:p>
        </p:txBody>
      </p:sp>
    </p:spTree>
    <p:extLst>
      <p:ext uri="{BB962C8B-B14F-4D97-AF65-F5344CB8AC3E}">
        <p14:creationId xmlns:p14="http://schemas.microsoft.com/office/powerpoint/2010/main" val="29418036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000" y="792000"/>
            <a:ext cx="8019288" cy="5678424"/>
          </a:xfrm>
          <a:prstGeom prst="rect">
            <a:avLst/>
          </a:prstGeom>
        </p:spPr>
      </p:pic>
      <p:sp>
        <p:nvSpPr>
          <p:cNvPr id="61442"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D12JF13 (90c): T850 rmse(EM) over NH</a:t>
            </a:r>
          </a:p>
        </p:txBody>
      </p:sp>
      <p:sp>
        <p:nvSpPr>
          <p:cNvPr id="5" name="Rectangle 3"/>
          <p:cNvSpPr txBox="1">
            <a:spLocks noChangeArrowheads="1"/>
          </p:cNvSpPr>
          <p:nvPr/>
        </p:nvSpPr>
        <p:spPr bwMode="auto">
          <a:xfrm>
            <a:off x="182563" y="863715"/>
            <a:ext cx="9405952" cy="64772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marL="0" indent="0">
              <a:lnSpc>
                <a:spcPct val="100000"/>
              </a:lnSpc>
              <a:buFontTx/>
              <a:buNone/>
            </a:pPr>
            <a:r>
              <a:rPr lang="en-GB" sz="2000" b="0" dirty="0" smtClean="0">
                <a:latin typeface="Calibri" pitchFamily="34" charset="0"/>
                <a:cs typeface="Calibri" pitchFamily="34" charset="0"/>
              </a:rPr>
              <a:t>RMSE(ensemble-mean) for T850 over NH, for winter 2012-13 (90 cases). </a:t>
            </a:r>
          </a:p>
        </p:txBody>
      </p:sp>
      <p:cxnSp>
        <p:nvCxnSpPr>
          <p:cNvPr id="6" name="Straight Connector 5"/>
          <p:cNvCxnSpPr/>
          <p:nvPr/>
        </p:nvCxnSpPr>
        <p:spPr bwMode="auto">
          <a:xfrm flipV="1">
            <a:off x="5133020" y="3068960"/>
            <a:ext cx="0" cy="2655295"/>
          </a:xfrm>
          <a:prstGeom prst="line">
            <a:avLst/>
          </a:prstGeom>
          <a:solidFill>
            <a:schemeClr val="accent1"/>
          </a:solidFill>
          <a:ln w="12700" cap="flat" cmpd="sng" algn="ctr">
            <a:solidFill>
              <a:schemeClr val="accent5">
                <a:lumMod val="50000"/>
              </a:schemeClr>
            </a:solidFill>
            <a:prstDash val="solid"/>
            <a:round/>
            <a:headEnd type="none" w="med" len="med"/>
            <a:tailEnd type="none" w="med" len="med"/>
          </a:ln>
          <a:effectLst/>
        </p:spPr>
      </p:cxnSp>
      <p:cxnSp>
        <p:nvCxnSpPr>
          <p:cNvPr id="8" name="Straight Connector 7"/>
          <p:cNvCxnSpPr/>
          <p:nvPr/>
        </p:nvCxnSpPr>
        <p:spPr bwMode="auto">
          <a:xfrm>
            <a:off x="2252700" y="3068960"/>
            <a:ext cx="2880320" cy="0"/>
          </a:xfrm>
          <a:prstGeom prst="line">
            <a:avLst/>
          </a:prstGeom>
          <a:solidFill>
            <a:schemeClr val="accent1"/>
          </a:solidFill>
          <a:ln w="12700" cap="flat" cmpd="sng" algn="ctr">
            <a:solidFill>
              <a:schemeClr val="accent5">
                <a:lumMod val="50000"/>
              </a:schemeClr>
            </a:solidFill>
            <a:prstDash val="solid"/>
            <a:round/>
            <a:headEnd type="none" w="med" len="med"/>
            <a:tailEnd type="none" w="med" len="med"/>
          </a:ln>
          <a:effectLst/>
        </p:spPr>
      </p:cxnSp>
      <p:cxnSp>
        <p:nvCxnSpPr>
          <p:cNvPr id="12" name="Straight Connector 11"/>
          <p:cNvCxnSpPr/>
          <p:nvPr/>
        </p:nvCxnSpPr>
        <p:spPr bwMode="auto">
          <a:xfrm flipV="1">
            <a:off x="4953000" y="3068960"/>
            <a:ext cx="0" cy="2655295"/>
          </a:xfrm>
          <a:prstGeom prst="line">
            <a:avLst/>
          </a:prstGeom>
          <a:solidFill>
            <a:schemeClr val="accent1"/>
          </a:solidFill>
          <a:ln w="12700" cap="flat" cmpd="sng" algn="ctr">
            <a:solidFill>
              <a:srgbClr val="CC6600"/>
            </a:solidFill>
            <a:prstDash val="solid"/>
            <a:round/>
            <a:headEnd type="none" w="med" len="med"/>
            <a:tailEnd type="none" w="med" len="med"/>
          </a:ln>
          <a:effectLst/>
        </p:spPr>
      </p:cxnSp>
      <p:cxnSp>
        <p:nvCxnSpPr>
          <p:cNvPr id="13" name="Straight Connector 12"/>
          <p:cNvCxnSpPr/>
          <p:nvPr/>
        </p:nvCxnSpPr>
        <p:spPr bwMode="auto">
          <a:xfrm flipV="1">
            <a:off x="4817985" y="3068960"/>
            <a:ext cx="0" cy="2655295"/>
          </a:xfrm>
          <a:prstGeom prst="line">
            <a:avLst/>
          </a:prstGeom>
          <a:solidFill>
            <a:schemeClr val="accent1"/>
          </a:solidFill>
          <a:ln w="12700"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383283999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000" y="792000"/>
            <a:ext cx="8019288" cy="5678424"/>
          </a:xfrm>
          <a:prstGeom prst="rect">
            <a:avLst/>
          </a:prstGeom>
        </p:spPr>
      </p:pic>
      <p:sp>
        <p:nvSpPr>
          <p:cNvPr id="61442"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D12JF13 (90c): T850 std over NH</a:t>
            </a:r>
          </a:p>
        </p:txBody>
      </p:sp>
      <p:sp>
        <p:nvSpPr>
          <p:cNvPr id="5" name="Rectangle 3"/>
          <p:cNvSpPr txBox="1">
            <a:spLocks noChangeArrowheads="1"/>
          </p:cNvSpPr>
          <p:nvPr/>
        </p:nvSpPr>
        <p:spPr bwMode="auto">
          <a:xfrm>
            <a:off x="182563" y="863715"/>
            <a:ext cx="9405952" cy="64772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marL="0" indent="0">
              <a:lnSpc>
                <a:spcPct val="100000"/>
              </a:lnSpc>
              <a:buFontTx/>
              <a:buNone/>
            </a:pPr>
            <a:r>
              <a:rPr lang="en-GB" sz="2000" b="0" dirty="0" smtClean="0">
                <a:latin typeface="Calibri" pitchFamily="34" charset="0"/>
                <a:cs typeface="Calibri" pitchFamily="34" charset="0"/>
              </a:rPr>
              <a:t>Spread (std) for T850 over NH, for winter 2012-13 (90 cases).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000" y="792000"/>
            <a:ext cx="8019288" cy="5678424"/>
          </a:xfrm>
          <a:prstGeom prst="rect">
            <a:avLst/>
          </a:prstGeom>
        </p:spPr>
      </p:pic>
      <p:sp>
        <p:nvSpPr>
          <p:cNvPr id="61442"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D12JF13 (90c): T850 std and rmse(EM) over NH</a:t>
            </a:r>
          </a:p>
        </p:txBody>
      </p:sp>
      <p:sp>
        <p:nvSpPr>
          <p:cNvPr id="5" name="Rectangle 3"/>
          <p:cNvSpPr txBox="1">
            <a:spLocks noChangeArrowheads="1"/>
          </p:cNvSpPr>
          <p:nvPr/>
        </p:nvSpPr>
        <p:spPr bwMode="auto">
          <a:xfrm>
            <a:off x="182563" y="863715"/>
            <a:ext cx="9405952" cy="64772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marL="0" indent="0">
              <a:lnSpc>
                <a:spcPct val="100000"/>
              </a:lnSpc>
              <a:buFontTx/>
              <a:buNone/>
            </a:pPr>
            <a:r>
              <a:rPr lang="en-GB" sz="2000" b="0" dirty="0" smtClean="0">
                <a:latin typeface="Calibri" pitchFamily="34" charset="0"/>
                <a:cs typeface="Calibri" pitchFamily="34" charset="0"/>
              </a:rPr>
              <a:t>RMSE(ensemble-mean ) and spread for T850 over NH, for winter 2012-13 (90 cases). </a:t>
            </a:r>
          </a:p>
        </p:txBody>
      </p:sp>
      <p:sp>
        <p:nvSpPr>
          <p:cNvPr id="6" name="Line 7"/>
          <p:cNvSpPr>
            <a:spLocks noChangeShapeType="1"/>
          </p:cNvSpPr>
          <p:nvPr/>
        </p:nvSpPr>
        <p:spPr bwMode="auto">
          <a:xfrm>
            <a:off x="6618185" y="2349190"/>
            <a:ext cx="0" cy="359730"/>
          </a:xfrm>
          <a:prstGeom prst="line">
            <a:avLst/>
          </a:prstGeom>
          <a:noFill/>
          <a:ln w="28575">
            <a:solidFill>
              <a:schemeClr val="hlink"/>
            </a:solidFill>
            <a:round/>
            <a:headEnd type="triangle" w="med" len="med"/>
            <a:tailEnd type="triangle" w="med" len="med"/>
          </a:ln>
        </p:spPr>
        <p:txBody>
          <a:bodyPr/>
          <a:lstStyle/>
          <a:p>
            <a:endParaRPr lang="en-GB" dirty="0"/>
          </a:p>
        </p:txBody>
      </p:sp>
      <p:sp>
        <p:nvSpPr>
          <p:cNvPr id="8" name="Line 7"/>
          <p:cNvSpPr>
            <a:spLocks noChangeShapeType="1"/>
          </p:cNvSpPr>
          <p:nvPr/>
        </p:nvSpPr>
        <p:spPr bwMode="auto">
          <a:xfrm>
            <a:off x="6770585" y="2501590"/>
            <a:ext cx="0" cy="179865"/>
          </a:xfrm>
          <a:prstGeom prst="line">
            <a:avLst/>
          </a:prstGeom>
          <a:noFill/>
          <a:ln w="28575">
            <a:solidFill>
              <a:srgbClr val="00B050"/>
            </a:solidFill>
            <a:round/>
            <a:headEnd type="triangle" w="med" len="med"/>
            <a:tailEnd type="triangle" w="med" len="med"/>
          </a:ln>
        </p:spPr>
        <p:txBody>
          <a:bodyPr/>
          <a:lstStyle/>
          <a:p>
            <a:endParaRPr lang="en-GB" dirty="0"/>
          </a:p>
        </p:txBody>
      </p:sp>
    </p:spTree>
    <p:extLst>
      <p:ext uri="{BB962C8B-B14F-4D97-AF65-F5344CB8AC3E}">
        <p14:creationId xmlns:p14="http://schemas.microsoft.com/office/powerpoint/2010/main" val="11514594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000" y="792000"/>
            <a:ext cx="8019288" cy="5678424"/>
          </a:xfrm>
          <a:prstGeom prst="rect">
            <a:avLst/>
          </a:prstGeom>
        </p:spPr>
      </p:pic>
      <p:sp>
        <p:nvSpPr>
          <p:cNvPr id="61442"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D12JF13 (90c): T850 CRPS over NH</a:t>
            </a:r>
          </a:p>
        </p:txBody>
      </p:sp>
      <p:cxnSp>
        <p:nvCxnSpPr>
          <p:cNvPr id="6" name="Straight Connector 5"/>
          <p:cNvCxnSpPr/>
          <p:nvPr/>
        </p:nvCxnSpPr>
        <p:spPr bwMode="auto">
          <a:xfrm flipV="1">
            <a:off x="5133020" y="3383995"/>
            <a:ext cx="0" cy="2340261"/>
          </a:xfrm>
          <a:prstGeom prst="line">
            <a:avLst/>
          </a:prstGeom>
          <a:solidFill>
            <a:schemeClr val="accent1"/>
          </a:solidFill>
          <a:ln w="12700" cap="flat" cmpd="sng" algn="ctr">
            <a:solidFill>
              <a:schemeClr val="accent5">
                <a:lumMod val="50000"/>
              </a:schemeClr>
            </a:solidFill>
            <a:prstDash val="solid"/>
            <a:round/>
            <a:headEnd type="none" w="med" len="med"/>
            <a:tailEnd type="none" w="med" len="med"/>
          </a:ln>
          <a:effectLst/>
        </p:spPr>
      </p:cxnSp>
      <p:cxnSp>
        <p:nvCxnSpPr>
          <p:cNvPr id="12" name="Straight Connector 11"/>
          <p:cNvCxnSpPr/>
          <p:nvPr/>
        </p:nvCxnSpPr>
        <p:spPr bwMode="auto">
          <a:xfrm flipV="1">
            <a:off x="4907995" y="3383995"/>
            <a:ext cx="1649" cy="2340261"/>
          </a:xfrm>
          <a:prstGeom prst="line">
            <a:avLst/>
          </a:prstGeom>
          <a:solidFill>
            <a:schemeClr val="accent1"/>
          </a:solidFill>
          <a:ln w="12700" cap="flat" cmpd="sng" algn="ctr">
            <a:solidFill>
              <a:srgbClr val="CC6600"/>
            </a:solidFill>
            <a:prstDash val="solid"/>
            <a:round/>
            <a:headEnd type="none" w="med" len="med"/>
            <a:tailEnd type="none" w="med" len="med"/>
          </a:ln>
          <a:effectLst/>
        </p:spPr>
      </p:cxnSp>
      <p:cxnSp>
        <p:nvCxnSpPr>
          <p:cNvPr id="10" name="Straight Connector 9"/>
          <p:cNvCxnSpPr/>
          <p:nvPr/>
        </p:nvCxnSpPr>
        <p:spPr bwMode="auto">
          <a:xfrm flipV="1">
            <a:off x="5133020" y="3383995"/>
            <a:ext cx="0" cy="2340261"/>
          </a:xfrm>
          <a:prstGeom prst="line">
            <a:avLst/>
          </a:prstGeom>
          <a:solidFill>
            <a:schemeClr val="accent1"/>
          </a:solidFill>
          <a:ln w="12700" cap="flat" cmpd="sng" algn="ctr">
            <a:solidFill>
              <a:schemeClr val="accent5">
                <a:lumMod val="50000"/>
              </a:schemeClr>
            </a:solidFill>
            <a:prstDash val="solid"/>
            <a:round/>
            <a:headEnd type="none" w="med" len="med"/>
            <a:tailEnd type="none" w="med" len="med"/>
          </a:ln>
          <a:effectLst/>
        </p:spPr>
      </p:cxnSp>
      <p:cxnSp>
        <p:nvCxnSpPr>
          <p:cNvPr id="11" name="Straight Connector 10"/>
          <p:cNvCxnSpPr/>
          <p:nvPr/>
        </p:nvCxnSpPr>
        <p:spPr bwMode="auto">
          <a:xfrm>
            <a:off x="2252700" y="3383995"/>
            <a:ext cx="2880320" cy="0"/>
          </a:xfrm>
          <a:prstGeom prst="line">
            <a:avLst/>
          </a:prstGeom>
          <a:solidFill>
            <a:schemeClr val="accent1"/>
          </a:solidFill>
          <a:ln w="12700" cap="flat" cmpd="sng" algn="ctr">
            <a:solidFill>
              <a:schemeClr val="accent5">
                <a:lumMod val="50000"/>
              </a:schemeClr>
            </a:solidFill>
            <a:prstDash val="solid"/>
            <a:round/>
            <a:headEnd type="none" w="med" len="med"/>
            <a:tailEnd type="none" w="med" len="med"/>
          </a:ln>
          <a:effectLst/>
        </p:spPr>
      </p:cxnSp>
      <p:cxnSp>
        <p:nvCxnSpPr>
          <p:cNvPr id="15" name="Straight Connector 14"/>
          <p:cNvCxnSpPr/>
          <p:nvPr/>
        </p:nvCxnSpPr>
        <p:spPr bwMode="auto">
          <a:xfrm flipV="1">
            <a:off x="4727975" y="3383995"/>
            <a:ext cx="0" cy="2340262"/>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5" name="Rectangle 3"/>
          <p:cNvSpPr txBox="1">
            <a:spLocks noChangeArrowheads="1"/>
          </p:cNvSpPr>
          <p:nvPr/>
        </p:nvSpPr>
        <p:spPr bwMode="auto">
          <a:xfrm>
            <a:off x="182563" y="863715"/>
            <a:ext cx="9405952" cy="64772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marL="0" indent="0">
              <a:lnSpc>
                <a:spcPct val="100000"/>
              </a:lnSpc>
              <a:buFontTx/>
              <a:buNone/>
            </a:pPr>
            <a:r>
              <a:rPr lang="en-GB" sz="2000" b="0" dirty="0" smtClean="0">
                <a:latin typeface="Calibri" pitchFamily="34" charset="0"/>
                <a:cs typeface="Calibri" pitchFamily="34" charset="0"/>
              </a:rPr>
              <a:t>CRPS for T850 over NH, for winter 2012-13 (90 cases). </a:t>
            </a:r>
          </a:p>
        </p:txBody>
      </p:sp>
    </p:spTree>
    <p:extLst>
      <p:ext uri="{BB962C8B-B14F-4D97-AF65-F5344CB8AC3E}">
        <p14:creationId xmlns:p14="http://schemas.microsoft.com/office/powerpoint/2010/main" val="40557504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7765" y="1160115"/>
            <a:ext cx="6667500" cy="4429125"/>
          </a:xfrm>
          <a:prstGeom prst="rect">
            <a:avLst/>
          </a:prstGeom>
        </p:spPr>
      </p:pic>
      <p:sp>
        <p:nvSpPr>
          <p:cNvPr id="64515"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D15JF16: CRPSS(Z500,NH)</a:t>
            </a:r>
          </a:p>
        </p:txBody>
      </p:sp>
      <p:sp>
        <p:nvSpPr>
          <p:cNvPr id="64516" name="Rectangle 3"/>
          <p:cNvSpPr>
            <a:spLocks noGrp="1" noChangeArrowheads="1"/>
          </p:cNvSpPr>
          <p:nvPr>
            <p:ph type="body" sz="half" idx="1"/>
          </p:nvPr>
        </p:nvSpPr>
        <p:spPr>
          <a:xfrm>
            <a:off x="92076" y="981075"/>
            <a:ext cx="2565669" cy="5418138"/>
          </a:xfrm>
          <a:noFill/>
        </p:spPr>
        <p:txBody>
          <a:bodyPr/>
          <a:lstStyle/>
          <a:p>
            <a:pPr marL="0" indent="0">
              <a:lnSpc>
                <a:spcPct val="100000"/>
              </a:lnSpc>
              <a:buFontTx/>
              <a:buNone/>
            </a:pPr>
            <a:r>
              <a:rPr lang="en-GB" sz="2000" dirty="0" smtClean="0">
                <a:latin typeface="Calibri" panose="020F0502020204030204" pitchFamily="34" charset="0"/>
              </a:rPr>
              <a:t>More recent results: average D15JF16 (solid) and D14JF15 (dashed) CRPSS for Z500 over NH for the 4 best TIGGE ensembles: </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ECMWF (red)</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JMA (violet)</a:t>
            </a:r>
          </a:p>
          <a:p>
            <a:pPr marL="0" indent="0">
              <a:lnSpc>
                <a:spcPct val="100000"/>
              </a:lnSpc>
              <a:buClr>
                <a:schemeClr val="accent1">
                  <a:lumMod val="50000"/>
                </a:schemeClr>
              </a:buClr>
              <a:buFont typeface="Wingdings" pitchFamily="2" charset="2"/>
              <a:buChar char="v"/>
            </a:pPr>
            <a:r>
              <a:rPr lang="en-GB" sz="2000" dirty="0">
                <a:latin typeface="Calibri" panose="020F0502020204030204" pitchFamily="34" charset="0"/>
              </a:rPr>
              <a:t> </a:t>
            </a:r>
            <a:r>
              <a:rPr lang="en-GB" sz="2000" dirty="0" smtClean="0">
                <a:latin typeface="Calibri" panose="020F0502020204030204" pitchFamily="34" charset="0"/>
              </a:rPr>
              <a:t>NCEP (green)</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CMC (pink)</a:t>
            </a:r>
          </a:p>
        </p:txBody>
      </p:sp>
      <p:sp>
        <p:nvSpPr>
          <p:cNvPr id="64518" name="Line 6"/>
          <p:cNvSpPr>
            <a:spLocks noChangeShapeType="1"/>
          </p:cNvSpPr>
          <p:nvPr/>
        </p:nvSpPr>
        <p:spPr bwMode="auto">
          <a:xfrm>
            <a:off x="5825785" y="3654185"/>
            <a:ext cx="0" cy="1584000"/>
          </a:xfrm>
          <a:prstGeom prst="line">
            <a:avLst/>
          </a:prstGeom>
          <a:noFill/>
          <a:ln w="12700">
            <a:solidFill>
              <a:schemeClr val="tx1"/>
            </a:solidFill>
            <a:round/>
            <a:headEnd/>
            <a:tailEnd/>
          </a:ln>
        </p:spPr>
        <p:txBody>
          <a:bodyPr/>
          <a:lstStyle/>
          <a:p>
            <a:endParaRPr lang="en-GB" dirty="0"/>
          </a:p>
        </p:txBody>
      </p:sp>
      <p:sp>
        <p:nvSpPr>
          <p:cNvPr id="64522" name="Line 11"/>
          <p:cNvSpPr>
            <a:spLocks noChangeShapeType="1"/>
          </p:cNvSpPr>
          <p:nvPr/>
        </p:nvSpPr>
        <p:spPr bwMode="auto">
          <a:xfrm>
            <a:off x="5510750" y="3654185"/>
            <a:ext cx="0" cy="1584000"/>
          </a:xfrm>
          <a:prstGeom prst="line">
            <a:avLst/>
          </a:prstGeom>
          <a:noFill/>
          <a:ln w="12700">
            <a:solidFill>
              <a:schemeClr val="tx1"/>
            </a:solidFill>
            <a:round/>
            <a:headEnd/>
            <a:tailEnd/>
          </a:ln>
        </p:spPr>
        <p:txBody>
          <a:bodyPr/>
          <a:lstStyle/>
          <a:p>
            <a:endParaRPr lang="en-GB" dirty="0"/>
          </a:p>
        </p:txBody>
      </p:sp>
      <p:cxnSp>
        <p:nvCxnSpPr>
          <p:cNvPr id="4" name="Straight Connector 3"/>
          <p:cNvCxnSpPr/>
          <p:nvPr/>
        </p:nvCxnSpPr>
        <p:spPr bwMode="auto">
          <a:xfrm>
            <a:off x="3152800" y="3654025"/>
            <a:ext cx="266400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5" name="TextBox 4"/>
          <p:cNvSpPr txBox="1"/>
          <p:nvPr/>
        </p:nvSpPr>
        <p:spPr>
          <a:xfrm>
            <a:off x="5190054" y="3065257"/>
            <a:ext cx="933076" cy="369332"/>
          </a:xfrm>
          <a:prstGeom prst="rect">
            <a:avLst/>
          </a:prstGeom>
          <a:noFill/>
        </p:spPr>
        <p:txBody>
          <a:bodyPr wrap="none" rtlCol="0">
            <a:spAutoFit/>
          </a:bodyPr>
          <a:lstStyle/>
          <a:p>
            <a:r>
              <a:rPr lang="en-GB" sz="1800" dirty="0" smtClean="0">
                <a:solidFill>
                  <a:srgbClr val="FF0000"/>
                </a:solidFill>
                <a:latin typeface="Calibri" pitchFamily="34" charset="0"/>
                <a:cs typeface="Calibri" pitchFamily="34" charset="0"/>
              </a:rPr>
              <a:t>ECMWF</a:t>
            </a:r>
            <a:endParaRPr lang="en-GB" sz="1800" dirty="0">
              <a:solidFill>
                <a:srgbClr val="FF0000"/>
              </a:solidFill>
              <a:latin typeface="Calibri" pitchFamily="34" charset="0"/>
              <a:cs typeface="Calibri" pitchFamily="34" charset="0"/>
            </a:endParaRPr>
          </a:p>
        </p:txBody>
      </p:sp>
      <p:sp>
        <p:nvSpPr>
          <p:cNvPr id="6" name="TextBox 5"/>
          <p:cNvSpPr txBox="1"/>
          <p:nvPr/>
        </p:nvSpPr>
        <p:spPr>
          <a:xfrm>
            <a:off x="5268035" y="5354923"/>
            <a:ext cx="710451" cy="369332"/>
          </a:xfrm>
          <a:prstGeom prst="rect">
            <a:avLst/>
          </a:prstGeom>
          <a:noFill/>
        </p:spPr>
        <p:txBody>
          <a:bodyPr wrap="none" rtlCol="0">
            <a:spAutoFit/>
          </a:bodyPr>
          <a:lstStyle/>
          <a:p>
            <a:r>
              <a:rPr lang="en-GB" sz="1800" dirty="0" smtClean="0">
                <a:latin typeface="Calibri" pitchFamily="34" charset="0"/>
                <a:cs typeface="Calibri" pitchFamily="34" charset="0"/>
              </a:rPr>
              <a:t>~ 18h</a:t>
            </a:r>
            <a:endParaRPr lang="en-GB" sz="1800" dirty="0">
              <a:latin typeface="Calibri" pitchFamily="34" charset="0"/>
              <a:cs typeface="Calibri" pitchFamily="34" charset="0"/>
            </a:endParaRPr>
          </a:p>
        </p:txBody>
      </p:sp>
    </p:spTree>
    <p:extLst>
      <p:ext uri="{BB962C8B-B14F-4D97-AF65-F5344CB8AC3E}">
        <p14:creationId xmlns:p14="http://schemas.microsoft.com/office/powerpoint/2010/main" val="23339914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7735" y="866495"/>
            <a:ext cx="7155180" cy="5577840"/>
          </a:xfrm>
          <a:prstGeom prst="rect">
            <a:avLst/>
          </a:prstGeom>
        </p:spPr>
      </p:pic>
      <p:sp>
        <p:nvSpPr>
          <p:cNvPr id="64515"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D15JF16: CRPSS(TP24,Global)</a:t>
            </a:r>
          </a:p>
        </p:txBody>
      </p:sp>
      <p:sp>
        <p:nvSpPr>
          <p:cNvPr id="64516" name="Rectangle 3"/>
          <p:cNvSpPr>
            <a:spLocks noGrp="1" noChangeArrowheads="1"/>
          </p:cNvSpPr>
          <p:nvPr>
            <p:ph type="body" sz="half" idx="1"/>
          </p:nvPr>
        </p:nvSpPr>
        <p:spPr>
          <a:xfrm>
            <a:off x="92076" y="981075"/>
            <a:ext cx="2565669" cy="5418138"/>
          </a:xfrm>
          <a:noFill/>
        </p:spPr>
        <p:txBody>
          <a:bodyPr/>
          <a:lstStyle/>
          <a:p>
            <a:pPr marL="0" indent="0">
              <a:lnSpc>
                <a:spcPct val="100000"/>
              </a:lnSpc>
              <a:buFontTx/>
              <a:buNone/>
            </a:pPr>
            <a:r>
              <a:rPr lang="en-GB" sz="2000" dirty="0" smtClean="0">
                <a:latin typeface="Calibri" panose="020F0502020204030204" pitchFamily="34" charset="0"/>
              </a:rPr>
              <a:t>More recent results: average D15JF16 (solid) CRPSS for 24h precipitation over the globe for 4 TIGGE ensembles: </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ECMWF (red)</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JMA (green)</a:t>
            </a:r>
          </a:p>
          <a:p>
            <a:pPr marL="0" indent="0">
              <a:lnSpc>
                <a:spcPct val="100000"/>
              </a:lnSpc>
              <a:buClr>
                <a:schemeClr val="accent1">
                  <a:lumMod val="50000"/>
                </a:schemeClr>
              </a:buClr>
              <a:buFont typeface="Wingdings" pitchFamily="2" charset="2"/>
              <a:buChar char="v"/>
            </a:pPr>
            <a:r>
              <a:rPr lang="en-GB" sz="2000" dirty="0">
                <a:latin typeface="Calibri" panose="020F0502020204030204" pitchFamily="34" charset="0"/>
              </a:rPr>
              <a:t> </a:t>
            </a:r>
            <a:r>
              <a:rPr lang="en-GB" sz="2000" dirty="0" smtClean="0">
                <a:latin typeface="Calibri" panose="020F0502020204030204" pitchFamily="34" charset="0"/>
              </a:rPr>
              <a:t>NCEP (yellow)</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UKMO (blue)</a:t>
            </a:r>
          </a:p>
          <a:p>
            <a:pPr marL="0" indent="0">
              <a:lnSpc>
                <a:spcPct val="100000"/>
              </a:lnSpc>
              <a:buClr>
                <a:schemeClr val="accent1">
                  <a:lumMod val="50000"/>
                </a:schemeClr>
              </a:buClr>
              <a:buNone/>
            </a:pPr>
            <a:r>
              <a:rPr lang="en-GB" sz="2000" dirty="0" smtClean="0">
                <a:latin typeface="Calibri" panose="020F0502020204030204" pitchFamily="34" charset="0"/>
              </a:rPr>
              <a:t>Differences here between the best and the second best are about 4 days! </a:t>
            </a:r>
          </a:p>
        </p:txBody>
      </p:sp>
      <p:sp>
        <p:nvSpPr>
          <p:cNvPr id="64518" name="Line 6"/>
          <p:cNvSpPr>
            <a:spLocks noChangeShapeType="1"/>
          </p:cNvSpPr>
          <p:nvPr/>
        </p:nvSpPr>
        <p:spPr bwMode="auto">
          <a:xfrm flipH="1">
            <a:off x="8816432" y="3753280"/>
            <a:ext cx="6998" cy="2160000"/>
          </a:xfrm>
          <a:prstGeom prst="line">
            <a:avLst/>
          </a:prstGeom>
          <a:noFill/>
          <a:ln w="12700">
            <a:solidFill>
              <a:schemeClr val="tx1"/>
            </a:solidFill>
            <a:round/>
            <a:headEnd/>
            <a:tailEnd/>
          </a:ln>
        </p:spPr>
        <p:txBody>
          <a:bodyPr/>
          <a:lstStyle/>
          <a:p>
            <a:endParaRPr lang="en-GB" dirty="0"/>
          </a:p>
        </p:txBody>
      </p:sp>
      <p:sp>
        <p:nvSpPr>
          <p:cNvPr id="5" name="TextBox 4"/>
          <p:cNvSpPr txBox="1"/>
          <p:nvPr/>
        </p:nvSpPr>
        <p:spPr>
          <a:xfrm>
            <a:off x="8122689" y="2924653"/>
            <a:ext cx="925766" cy="369332"/>
          </a:xfrm>
          <a:prstGeom prst="rect">
            <a:avLst/>
          </a:prstGeom>
          <a:noFill/>
        </p:spPr>
        <p:txBody>
          <a:bodyPr wrap="none" rtlCol="0">
            <a:spAutoFit/>
          </a:bodyPr>
          <a:lstStyle/>
          <a:p>
            <a:r>
              <a:rPr lang="en-GB" sz="1800" dirty="0" smtClean="0">
                <a:solidFill>
                  <a:srgbClr val="FF0000"/>
                </a:solidFill>
                <a:latin typeface="Calibri" pitchFamily="34" charset="0"/>
                <a:cs typeface="Calibri" pitchFamily="34" charset="0"/>
              </a:rPr>
              <a:t>ECMWF</a:t>
            </a:r>
            <a:endParaRPr lang="en-GB" sz="1800" dirty="0">
              <a:solidFill>
                <a:srgbClr val="FF0000"/>
              </a:solidFill>
              <a:latin typeface="Calibri" pitchFamily="34" charset="0"/>
              <a:cs typeface="Calibri" pitchFamily="34" charset="0"/>
            </a:endParaRPr>
          </a:p>
        </p:txBody>
      </p:sp>
      <p:sp>
        <p:nvSpPr>
          <p:cNvPr id="11" name="TextBox 10"/>
          <p:cNvSpPr txBox="1"/>
          <p:nvPr/>
        </p:nvSpPr>
        <p:spPr>
          <a:xfrm>
            <a:off x="5033645" y="2969658"/>
            <a:ext cx="819455" cy="369332"/>
          </a:xfrm>
          <a:prstGeom prst="rect">
            <a:avLst/>
          </a:prstGeom>
          <a:noFill/>
        </p:spPr>
        <p:txBody>
          <a:bodyPr wrap="none" rtlCol="0">
            <a:spAutoFit/>
          </a:bodyPr>
          <a:lstStyle/>
          <a:p>
            <a:r>
              <a:rPr lang="en-GB" sz="1800" dirty="0" smtClean="0">
                <a:solidFill>
                  <a:schemeClr val="accent5">
                    <a:lumMod val="50000"/>
                  </a:schemeClr>
                </a:solidFill>
                <a:latin typeface="Calibri" pitchFamily="34" charset="0"/>
                <a:cs typeface="Calibri" pitchFamily="34" charset="0"/>
              </a:rPr>
              <a:t>UKMO</a:t>
            </a:r>
            <a:endParaRPr lang="en-GB" sz="1800" dirty="0">
              <a:solidFill>
                <a:schemeClr val="accent5">
                  <a:lumMod val="50000"/>
                </a:schemeClr>
              </a:solidFill>
              <a:latin typeface="Calibri" pitchFamily="34" charset="0"/>
              <a:cs typeface="Calibri" pitchFamily="34" charset="0"/>
            </a:endParaRPr>
          </a:p>
        </p:txBody>
      </p:sp>
      <p:sp>
        <p:nvSpPr>
          <p:cNvPr id="10" name="Line 6"/>
          <p:cNvSpPr>
            <a:spLocks noChangeShapeType="1"/>
          </p:cNvSpPr>
          <p:nvPr/>
        </p:nvSpPr>
        <p:spPr bwMode="auto">
          <a:xfrm>
            <a:off x="4998005" y="3753280"/>
            <a:ext cx="0" cy="2160000"/>
          </a:xfrm>
          <a:prstGeom prst="line">
            <a:avLst/>
          </a:prstGeom>
          <a:noFill/>
          <a:ln w="12700">
            <a:solidFill>
              <a:schemeClr val="tx1"/>
            </a:solidFill>
            <a:round/>
            <a:headEnd/>
            <a:tailEnd/>
          </a:ln>
        </p:spPr>
        <p:txBody>
          <a:bodyPr/>
          <a:lstStyle/>
          <a:p>
            <a:endParaRPr lang="en-GB" dirty="0"/>
          </a:p>
        </p:txBody>
      </p:sp>
      <p:sp>
        <p:nvSpPr>
          <p:cNvPr id="12" name="TextBox 11"/>
          <p:cNvSpPr txBox="1"/>
          <p:nvPr/>
        </p:nvSpPr>
        <p:spPr>
          <a:xfrm>
            <a:off x="6650005" y="5454225"/>
            <a:ext cx="954877" cy="369332"/>
          </a:xfrm>
          <a:prstGeom prst="rect">
            <a:avLst/>
          </a:prstGeom>
          <a:noFill/>
        </p:spPr>
        <p:txBody>
          <a:bodyPr wrap="none" rtlCol="0">
            <a:spAutoFit/>
          </a:bodyPr>
          <a:lstStyle/>
          <a:p>
            <a:r>
              <a:rPr lang="en-GB" sz="1800" dirty="0" smtClean="0">
                <a:latin typeface="Calibri" pitchFamily="34" charset="0"/>
                <a:cs typeface="Calibri" pitchFamily="34" charset="0"/>
              </a:rPr>
              <a:t>~ 5 days</a:t>
            </a:r>
            <a:endParaRPr lang="en-GB" sz="1800" dirty="0">
              <a:latin typeface="Calibri" pitchFamily="34" charset="0"/>
              <a:cs typeface="Calibri" pitchFamily="34" charset="0"/>
            </a:endParaRPr>
          </a:p>
        </p:txBody>
      </p:sp>
      <p:cxnSp>
        <p:nvCxnSpPr>
          <p:cNvPr id="14" name="Straight Connector 13"/>
          <p:cNvCxnSpPr/>
          <p:nvPr/>
        </p:nvCxnSpPr>
        <p:spPr bwMode="auto">
          <a:xfrm>
            <a:off x="3377825" y="3744035"/>
            <a:ext cx="6165685"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36134632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6800" y="867600"/>
            <a:ext cx="7075170" cy="5577840"/>
          </a:xfrm>
          <a:prstGeom prst="rect">
            <a:avLst/>
          </a:prstGeom>
        </p:spPr>
      </p:pic>
      <p:sp>
        <p:nvSpPr>
          <p:cNvPr id="64515"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D15JF16: ETS(TP24&gt;5mm,Global)</a:t>
            </a:r>
          </a:p>
        </p:txBody>
      </p:sp>
      <p:sp>
        <p:nvSpPr>
          <p:cNvPr id="64516" name="Rectangle 3"/>
          <p:cNvSpPr>
            <a:spLocks noGrp="1" noChangeArrowheads="1"/>
          </p:cNvSpPr>
          <p:nvPr>
            <p:ph type="body" sz="half" idx="1"/>
          </p:nvPr>
        </p:nvSpPr>
        <p:spPr>
          <a:xfrm>
            <a:off x="92076" y="981075"/>
            <a:ext cx="2565669" cy="5418138"/>
          </a:xfrm>
          <a:noFill/>
        </p:spPr>
        <p:txBody>
          <a:bodyPr/>
          <a:lstStyle/>
          <a:p>
            <a:pPr marL="0" indent="0">
              <a:lnSpc>
                <a:spcPct val="100000"/>
              </a:lnSpc>
              <a:buFontTx/>
              <a:buNone/>
            </a:pPr>
            <a:r>
              <a:rPr lang="en-GB" sz="2000" dirty="0" smtClean="0">
                <a:latin typeface="Calibri" panose="020F0502020204030204" pitchFamily="34" charset="0"/>
              </a:rPr>
              <a:t>More recent results: average ND14J15 (solid) ETS for 24h precipitation greater than 5mm over the globe for 4 single forecasts: </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ECMWF (red)</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JMA (green)</a:t>
            </a:r>
          </a:p>
          <a:p>
            <a:pPr marL="0" indent="0">
              <a:lnSpc>
                <a:spcPct val="100000"/>
              </a:lnSpc>
              <a:buClr>
                <a:schemeClr val="accent1">
                  <a:lumMod val="50000"/>
                </a:schemeClr>
              </a:buClr>
              <a:buFont typeface="Wingdings" pitchFamily="2" charset="2"/>
              <a:buChar char="v"/>
            </a:pPr>
            <a:r>
              <a:rPr lang="en-GB" sz="2000" dirty="0">
                <a:latin typeface="Calibri" panose="020F0502020204030204" pitchFamily="34" charset="0"/>
              </a:rPr>
              <a:t> </a:t>
            </a:r>
            <a:r>
              <a:rPr lang="en-GB" sz="2000" dirty="0" smtClean="0">
                <a:latin typeface="Calibri" panose="020F0502020204030204" pitchFamily="34" charset="0"/>
              </a:rPr>
              <a:t>NCEP (yellow)</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UKMO (blue)</a:t>
            </a:r>
          </a:p>
          <a:p>
            <a:pPr marL="0" indent="0">
              <a:lnSpc>
                <a:spcPct val="100000"/>
              </a:lnSpc>
              <a:buClr>
                <a:schemeClr val="accent1">
                  <a:lumMod val="50000"/>
                </a:schemeClr>
              </a:buClr>
              <a:buNone/>
            </a:pPr>
            <a:r>
              <a:rPr lang="en-GB" sz="2000" dirty="0" smtClean="0">
                <a:latin typeface="Calibri" panose="020F0502020204030204" pitchFamily="34" charset="0"/>
              </a:rPr>
              <a:t>Differences here between the best and the second best is about 6 hours.</a:t>
            </a:r>
          </a:p>
        </p:txBody>
      </p:sp>
      <p:sp>
        <p:nvSpPr>
          <p:cNvPr id="64518" name="Line 6"/>
          <p:cNvSpPr>
            <a:spLocks noChangeShapeType="1"/>
          </p:cNvSpPr>
          <p:nvPr/>
        </p:nvSpPr>
        <p:spPr bwMode="auto">
          <a:xfrm flipH="1">
            <a:off x="7421277" y="3564275"/>
            <a:ext cx="6998" cy="2340000"/>
          </a:xfrm>
          <a:prstGeom prst="line">
            <a:avLst/>
          </a:prstGeom>
          <a:noFill/>
          <a:ln w="12700">
            <a:solidFill>
              <a:schemeClr val="tx1"/>
            </a:solidFill>
            <a:round/>
            <a:headEnd/>
            <a:tailEnd/>
          </a:ln>
        </p:spPr>
        <p:txBody>
          <a:bodyPr/>
          <a:lstStyle/>
          <a:p>
            <a:endParaRPr lang="en-GB" dirty="0"/>
          </a:p>
        </p:txBody>
      </p:sp>
      <p:sp>
        <p:nvSpPr>
          <p:cNvPr id="5" name="TextBox 4"/>
          <p:cNvSpPr txBox="1"/>
          <p:nvPr/>
        </p:nvSpPr>
        <p:spPr>
          <a:xfrm>
            <a:off x="8013340" y="3052122"/>
            <a:ext cx="925766" cy="369332"/>
          </a:xfrm>
          <a:prstGeom prst="rect">
            <a:avLst/>
          </a:prstGeom>
          <a:noFill/>
        </p:spPr>
        <p:txBody>
          <a:bodyPr wrap="none" rtlCol="0">
            <a:spAutoFit/>
          </a:bodyPr>
          <a:lstStyle/>
          <a:p>
            <a:r>
              <a:rPr lang="en-GB" sz="1800" dirty="0" smtClean="0">
                <a:solidFill>
                  <a:srgbClr val="FF0000"/>
                </a:solidFill>
                <a:latin typeface="Calibri" pitchFamily="34" charset="0"/>
                <a:cs typeface="Calibri" pitchFamily="34" charset="0"/>
              </a:rPr>
              <a:t>ECMWF</a:t>
            </a:r>
            <a:endParaRPr lang="en-GB" sz="1800" dirty="0">
              <a:solidFill>
                <a:srgbClr val="FF0000"/>
              </a:solidFill>
              <a:latin typeface="Calibri" pitchFamily="34" charset="0"/>
              <a:cs typeface="Calibri" pitchFamily="34" charset="0"/>
            </a:endParaRPr>
          </a:p>
        </p:txBody>
      </p:sp>
      <p:sp>
        <p:nvSpPr>
          <p:cNvPr id="11" name="TextBox 10"/>
          <p:cNvSpPr txBox="1"/>
          <p:nvPr/>
        </p:nvSpPr>
        <p:spPr>
          <a:xfrm>
            <a:off x="4097905" y="3104673"/>
            <a:ext cx="603050" cy="369332"/>
          </a:xfrm>
          <a:prstGeom prst="rect">
            <a:avLst/>
          </a:prstGeom>
          <a:noFill/>
        </p:spPr>
        <p:txBody>
          <a:bodyPr wrap="none" rtlCol="0">
            <a:spAutoFit/>
          </a:bodyPr>
          <a:lstStyle/>
          <a:p>
            <a:r>
              <a:rPr lang="en-GB" sz="1800" dirty="0" smtClean="0">
                <a:solidFill>
                  <a:srgbClr val="00B050"/>
                </a:solidFill>
                <a:latin typeface="Calibri" pitchFamily="34" charset="0"/>
                <a:cs typeface="Calibri" pitchFamily="34" charset="0"/>
              </a:rPr>
              <a:t>JMA</a:t>
            </a:r>
            <a:endParaRPr lang="en-GB" sz="1800" dirty="0">
              <a:solidFill>
                <a:srgbClr val="00B050"/>
              </a:solidFill>
              <a:latin typeface="Calibri" pitchFamily="34" charset="0"/>
              <a:cs typeface="Calibri" pitchFamily="34" charset="0"/>
            </a:endParaRPr>
          </a:p>
        </p:txBody>
      </p:sp>
      <p:sp>
        <p:nvSpPr>
          <p:cNvPr id="10" name="Line 6"/>
          <p:cNvSpPr>
            <a:spLocks noChangeShapeType="1"/>
          </p:cNvSpPr>
          <p:nvPr/>
        </p:nvSpPr>
        <p:spPr bwMode="auto">
          <a:xfrm>
            <a:off x="6933220" y="3564275"/>
            <a:ext cx="0" cy="2340000"/>
          </a:xfrm>
          <a:prstGeom prst="line">
            <a:avLst/>
          </a:prstGeom>
          <a:noFill/>
          <a:ln w="12700">
            <a:solidFill>
              <a:schemeClr val="tx1"/>
            </a:solidFill>
            <a:round/>
            <a:headEnd/>
            <a:tailEnd/>
          </a:ln>
        </p:spPr>
        <p:txBody>
          <a:bodyPr/>
          <a:lstStyle/>
          <a:p>
            <a:endParaRPr lang="en-GB" dirty="0"/>
          </a:p>
        </p:txBody>
      </p:sp>
      <p:sp>
        <p:nvSpPr>
          <p:cNvPr id="12" name="TextBox 11"/>
          <p:cNvSpPr txBox="1"/>
          <p:nvPr/>
        </p:nvSpPr>
        <p:spPr>
          <a:xfrm>
            <a:off x="6924732" y="5454225"/>
            <a:ext cx="548548" cy="338554"/>
          </a:xfrm>
          <a:prstGeom prst="rect">
            <a:avLst/>
          </a:prstGeom>
          <a:noFill/>
        </p:spPr>
        <p:txBody>
          <a:bodyPr wrap="none" rtlCol="0">
            <a:spAutoFit/>
          </a:bodyPr>
          <a:lstStyle/>
          <a:p>
            <a:r>
              <a:rPr lang="en-GB" sz="1600" dirty="0" smtClean="0">
                <a:latin typeface="Calibri" pitchFamily="34" charset="0"/>
                <a:cs typeface="Calibri" pitchFamily="34" charset="0"/>
              </a:rPr>
              <a:t>~ 6h</a:t>
            </a:r>
            <a:endParaRPr lang="en-GB" sz="1600" dirty="0">
              <a:latin typeface="Calibri" pitchFamily="34" charset="0"/>
              <a:cs typeface="Calibri" pitchFamily="34" charset="0"/>
            </a:endParaRPr>
          </a:p>
        </p:txBody>
      </p:sp>
      <p:cxnSp>
        <p:nvCxnSpPr>
          <p:cNvPr id="14" name="Straight Connector 13"/>
          <p:cNvCxnSpPr/>
          <p:nvPr/>
        </p:nvCxnSpPr>
        <p:spPr bwMode="auto">
          <a:xfrm>
            <a:off x="3287815" y="3564015"/>
            <a:ext cx="6165685"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38510656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Conclusions</a:t>
            </a:r>
          </a:p>
        </p:txBody>
      </p:sp>
      <p:sp>
        <p:nvSpPr>
          <p:cNvPr id="65539" name="Rectangle 3"/>
          <p:cNvSpPr>
            <a:spLocks noGrp="1" noChangeArrowheads="1"/>
          </p:cNvSpPr>
          <p:nvPr>
            <p:ph type="body" sz="half" idx="1"/>
          </p:nvPr>
        </p:nvSpPr>
        <p:spPr>
          <a:xfrm>
            <a:off x="92075" y="954088"/>
            <a:ext cx="9540875" cy="5445125"/>
          </a:xfrm>
        </p:spPr>
        <p:txBody>
          <a:bodyPr/>
          <a:lstStyle/>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TIGGE makes it easy to compare the performance of ensemble systems and to understand the impact of system’s design on ensemble performance. </a:t>
            </a:r>
          </a:p>
          <a:p>
            <a:pPr marL="0" indent="0">
              <a:lnSpc>
                <a:spcPct val="100000"/>
              </a:lnSpc>
              <a:buClr>
                <a:schemeClr val="accent1">
                  <a:lumMod val="50000"/>
                </a:schemeClr>
              </a:buClr>
              <a:buFont typeface="Wingdings" pitchFamily="2" charset="2"/>
              <a:buChar char="v"/>
            </a:pPr>
            <a:endParaRPr lang="en-GB" sz="2000" dirty="0" smtClean="0">
              <a:latin typeface="Calibri" panose="020F0502020204030204" pitchFamily="34" charset="0"/>
            </a:endParaRP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Comparison have shown that the ECMWF ensemble continues to be the best of the single ensemble systems. Compared to a multi-model system, over the extra-tropics the ECMWF ensemble performs similarly to a TIGGE multi-model system, but over the tropics it performs worse. </a:t>
            </a:r>
          </a:p>
          <a:p>
            <a:pPr marL="0" indent="0">
              <a:lnSpc>
                <a:spcPct val="100000"/>
              </a:lnSpc>
              <a:buClr>
                <a:schemeClr val="accent1">
                  <a:lumMod val="50000"/>
                </a:schemeClr>
              </a:buClr>
              <a:buFont typeface="Wingdings" pitchFamily="2" charset="2"/>
              <a:buChar char="v"/>
            </a:pPr>
            <a:endParaRPr lang="en-GB" sz="2000" dirty="0" smtClean="0">
              <a:latin typeface="Calibri" panose="020F0502020204030204" pitchFamily="34" charset="0"/>
            </a:endParaRP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TIGGE data can be used to address fundamental predictability questions, e.g. which is the best way to simulate model error? Can a single-system ensemble outperform a multi-system ensemble? Which is the best way to combine ensemble members from different ensembles?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1. Ensemble prediction</a:t>
            </a:r>
            <a:endParaRPr lang="en-GB" sz="2800" dirty="0" smtClean="0">
              <a:solidFill>
                <a:schemeClr val="accent1">
                  <a:lumMod val="50000"/>
                </a:schemeClr>
              </a:solidFill>
              <a:latin typeface="Calibri" panose="020F0502020204030204" pitchFamily="34" charset="0"/>
            </a:endParaRPr>
          </a:p>
        </p:txBody>
      </p:sp>
      <p:sp>
        <p:nvSpPr>
          <p:cNvPr id="10243" name="Rectangle 3"/>
          <p:cNvSpPr>
            <a:spLocks noGrp="1" noChangeArrowheads="1"/>
          </p:cNvSpPr>
          <p:nvPr>
            <p:ph type="body" sz="half" idx="1"/>
          </p:nvPr>
        </p:nvSpPr>
        <p:spPr>
          <a:xfrm>
            <a:off x="227013" y="1042989"/>
            <a:ext cx="9217025" cy="1890956"/>
          </a:xfrm>
        </p:spPr>
        <p:txBody>
          <a:bodyPr/>
          <a:lstStyle/>
          <a:p>
            <a:pPr marL="0" indent="0">
              <a:lnSpc>
                <a:spcPct val="100000"/>
              </a:lnSpc>
              <a:buNone/>
            </a:pPr>
            <a:r>
              <a:rPr lang="en-GB" sz="2000" dirty="0" smtClean="0">
                <a:latin typeface="Calibri" panose="020F0502020204030204" pitchFamily="34" charset="0"/>
              </a:rPr>
              <a:t>Ensemble prediction aims to estimate the probability density function of forecast states, taking into account all possible sources of forecast error:</a:t>
            </a:r>
            <a:endParaRPr lang="en-US" sz="2000" dirty="0" smtClean="0">
              <a:latin typeface="Calibri" panose="020F0502020204030204" pitchFamily="34" charset="0"/>
            </a:endParaRPr>
          </a:p>
          <a:p>
            <a:pPr marL="0" indent="0">
              <a:lnSpc>
                <a:spcPct val="100000"/>
              </a:lnSpc>
              <a:buClr>
                <a:schemeClr val="accent1">
                  <a:lumMod val="50000"/>
                </a:schemeClr>
              </a:buClr>
              <a:buFont typeface="Wingdings" pitchFamily="2" charset="2"/>
              <a:buChar char="v"/>
            </a:pPr>
            <a:r>
              <a:rPr lang="en-US" sz="2000" dirty="0" smtClean="0">
                <a:solidFill>
                  <a:schemeClr val="accent1">
                    <a:lumMod val="50000"/>
                  </a:schemeClr>
                </a:solidFill>
                <a:latin typeface="Calibri" panose="020F0502020204030204" pitchFamily="34" charset="0"/>
              </a:rPr>
              <a:t> Observation errors and imperfect boundary conditions </a:t>
            </a:r>
          </a:p>
          <a:p>
            <a:pPr marL="0" indent="0">
              <a:lnSpc>
                <a:spcPct val="100000"/>
              </a:lnSpc>
              <a:buClr>
                <a:schemeClr val="accent1">
                  <a:lumMod val="50000"/>
                </a:schemeClr>
              </a:buClr>
              <a:buFont typeface="Wingdings" pitchFamily="2" charset="2"/>
              <a:buChar char="v"/>
            </a:pPr>
            <a:r>
              <a:rPr lang="en-US" sz="2000" dirty="0" smtClean="0">
                <a:solidFill>
                  <a:schemeClr val="accent1">
                    <a:lumMod val="50000"/>
                  </a:schemeClr>
                </a:solidFill>
                <a:latin typeface="Calibri" panose="020F0502020204030204" pitchFamily="34" charset="0"/>
              </a:rPr>
              <a:t> Data assimilation assumptions</a:t>
            </a:r>
          </a:p>
          <a:p>
            <a:pPr marL="0" indent="0">
              <a:lnSpc>
                <a:spcPct val="100000"/>
              </a:lnSpc>
              <a:buClr>
                <a:schemeClr val="accent1">
                  <a:lumMod val="50000"/>
                </a:schemeClr>
              </a:buClr>
              <a:buFont typeface="Wingdings" pitchFamily="2" charset="2"/>
              <a:buChar char="v"/>
            </a:pPr>
            <a:r>
              <a:rPr lang="en-US" sz="2000" dirty="0" smtClean="0">
                <a:solidFill>
                  <a:schemeClr val="accent1">
                    <a:lumMod val="50000"/>
                  </a:schemeClr>
                </a:solidFill>
                <a:latin typeface="Calibri" panose="020F0502020204030204" pitchFamily="34" charset="0"/>
              </a:rPr>
              <a:t> Model errors </a:t>
            </a:r>
          </a:p>
          <a:p>
            <a:pPr marL="0" indent="0">
              <a:lnSpc>
                <a:spcPct val="100000"/>
              </a:lnSpc>
              <a:buNone/>
            </a:pPr>
            <a:endParaRPr lang="en-GB" sz="2000" dirty="0" smtClean="0">
              <a:latin typeface="Calibri" panose="020F0502020204030204" pitchFamily="34" charset="0"/>
            </a:endParaRPr>
          </a:p>
          <a:p>
            <a:pPr marL="0" indent="0">
              <a:lnSpc>
                <a:spcPct val="100000"/>
              </a:lnSpc>
              <a:buNone/>
            </a:pPr>
            <a:endParaRPr lang="en-GB" sz="2000" dirty="0" smtClean="0">
              <a:latin typeface="Calibri" panose="020F0502020204030204" pitchFamily="34" charset="0"/>
            </a:endParaRPr>
          </a:p>
          <a:p>
            <a:pPr marL="0" indent="0">
              <a:lnSpc>
                <a:spcPct val="100000"/>
              </a:lnSpc>
              <a:buNone/>
            </a:pPr>
            <a:endParaRPr lang="en-GB" sz="2000" dirty="0" smtClean="0">
              <a:latin typeface="Calibri" panose="020F0502020204030204" pitchFamily="34" charset="0"/>
            </a:endParaRPr>
          </a:p>
        </p:txBody>
      </p:sp>
      <p:graphicFrame>
        <p:nvGraphicFramePr>
          <p:cNvPr id="6" name="Diagram 5"/>
          <p:cNvGraphicFramePr/>
          <p:nvPr/>
        </p:nvGraphicFramePr>
        <p:xfrm>
          <a:off x="1802650" y="2348880"/>
          <a:ext cx="6604000" cy="18902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7" name="Group 8"/>
          <p:cNvGrpSpPr>
            <a:grpSpLocks/>
          </p:cNvGrpSpPr>
          <p:nvPr/>
        </p:nvGrpSpPr>
        <p:grpSpPr bwMode="auto">
          <a:xfrm>
            <a:off x="3872880" y="4734145"/>
            <a:ext cx="2790310" cy="1574789"/>
            <a:chOff x="2667" y="960"/>
            <a:chExt cx="3708" cy="3236"/>
          </a:xfrm>
        </p:grpSpPr>
        <p:sp>
          <p:nvSpPr>
            <p:cNvPr id="8" name="Text Box 9"/>
            <p:cNvSpPr txBox="1">
              <a:spLocks noChangeArrowheads="1"/>
            </p:cNvSpPr>
            <p:nvPr/>
          </p:nvSpPr>
          <p:spPr bwMode="auto">
            <a:xfrm>
              <a:off x="2667" y="3378"/>
              <a:ext cx="823" cy="443"/>
            </a:xfrm>
            <a:prstGeom prst="rect">
              <a:avLst/>
            </a:prstGeom>
            <a:noFill/>
            <a:ln w="12700">
              <a:noFill/>
              <a:miter lim="800000"/>
              <a:headEnd/>
              <a:tailEnd/>
            </a:ln>
          </p:spPr>
          <p:txBody>
            <a:bodyPr wrap="square">
              <a:spAutoFit/>
            </a:bodyPr>
            <a:lstStyle/>
            <a:p>
              <a:pPr algn="l"/>
              <a:r>
                <a:rPr lang="en-US" sz="800" dirty="0">
                  <a:solidFill>
                    <a:srgbClr val="0E14FE"/>
                  </a:solidFill>
                  <a:latin typeface="Times New Roman" pitchFamily="18" charset="0"/>
                </a:rPr>
                <a:t>PDF(0)</a:t>
              </a:r>
              <a:endParaRPr lang="en-US" sz="800" dirty="0">
                <a:latin typeface="Times New Roman" pitchFamily="18" charset="0"/>
              </a:endParaRPr>
            </a:p>
          </p:txBody>
        </p:sp>
        <p:sp>
          <p:nvSpPr>
            <p:cNvPr id="9" name="Text Box 10"/>
            <p:cNvSpPr txBox="1">
              <a:spLocks noChangeArrowheads="1"/>
            </p:cNvSpPr>
            <p:nvPr/>
          </p:nvSpPr>
          <p:spPr bwMode="auto">
            <a:xfrm>
              <a:off x="5508" y="1696"/>
              <a:ext cx="867" cy="443"/>
            </a:xfrm>
            <a:prstGeom prst="rect">
              <a:avLst/>
            </a:prstGeom>
            <a:noFill/>
            <a:ln w="12700">
              <a:noFill/>
              <a:miter lim="800000"/>
              <a:headEnd/>
              <a:tailEnd/>
            </a:ln>
          </p:spPr>
          <p:txBody>
            <a:bodyPr wrap="square">
              <a:spAutoFit/>
            </a:bodyPr>
            <a:lstStyle/>
            <a:p>
              <a:pPr algn="l"/>
              <a:r>
                <a:rPr lang="en-US" sz="800" dirty="0" smtClean="0">
                  <a:solidFill>
                    <a:srgbClr val="0E14FE"/>
                  </a:solidFill>
                  <a:latin typeface="Times New Roman" pitchFamily="18" charset="0"/>
                </a:rPr>
                <a:t>PDF(T)</a:t>
              </a:r>
              <a:endParaRPr lang="en-US" sz="800" dirty="0">
                <a:latin typeface="Times New Roman" pitchFamily="18" charset="0"/>
              </a:endParaRPr>
            </a:p>
          </p:txBody>
        </p:sp>
        <p:grpSp>
          <p:nvGrpSpPr>
            <p:cNvPr id="10" name="Group 14"/>
            <p:cNvGrpSpPr>
              <a:grpSpLocks/>
            </p:cNvGrpSpPr>
            <p:nvPr/>
          </p:nvGrpSpPr>
          <p:grpSpPr bwMode="auto">
            <a:xfrm>
              <a:off x="2880" y="960"/>
              <a:ext cx="2976" cy="3236"/>
              <a:chOff x="2880" y="960"/>
              <a:chExt cx="2976" cy="3236"/>
            </a:xfrm>
          </p:grpSpPr>
          <p:sp>
            <p:nvSpPr>
              <p:cNvPr id="11" name="Text Box 15"/>
              <p:cNvSpPr txBox="1">
                <a:spLocks noChangeArrowheads="1"/>
              </p:cNvSpPr>
              <p:nvPr/>
            </p:nvSpPr>
            <p:spPr bwMode="auto">
              <a:xfrm>
                <a:off x="3938" y="3753"/>
                <a:ext cx="747" cy="443"/>
              </a:xfrm>
              <a:prstGeom prst="rect">
                <a:avLst/>
              </a:prstGeom>
              <a:noFill/>
              <a:ln w="12700">
                <a:noFill/>
                <a:miter lim="800000"/>
                <a:headEnd/>
                <a:tailEnd/>
              </a:ln>
            </p:spPr>
            <p:txBody>
              <a:bodyPr wrap="square">
                <a:spAutoFit/>
              </a:bodyPr>
              <a:lstStyle/>
              <a:p>
                <a:pPr algn="l"/>
                <a:r>
                  <a:rPr lang="en-US" sz="800" dirty="0" smtClean="0">
                    <a:latin typeface="Times New Roman" pitchFamily="18" charset="0"/>
                  </a:rPr>
                  <a:t>time</a:t>
                </a:r>
                <a:endParaRPr lang="en-US" sz="800" dirty="0">
                  <a:latin typeface="Times New Roman" pitchFamily="18" charset="0"/>
                </a:endParaRPr>
              </a:p>
            </p:txBody>
          </p:sp>
          <p:sp>
            <p:nvSpPr>
              <p:cNvPr id="12" name="Freeform 16"/>
              <p:cNvSpPr>
                <a:spLocks/>
              </p:cNvSpPr>
              <p:nvPr/>
            </p:nvSpPr>
            <p:spPr bwMode="auto">
              <a:xfrm>
                <a:off x="3456" y="2251"/>
                <a:ext cx="1870" cy="762"/>
              </a:xfrm>
              <a:custGeom>
                <a:avLst/>
                <a:gdLst>
                  <a:gd name="T0" fmla="*/ 0 w 1870"/>
                  <a:gd name="T1" fmla="*/ 533 h 802"/>
                  <a:gd name="T2" fmla="*/ 867 w 1870"/>
                  <a:gd name="T3" fmla="*/ 423 h 802"/>
                  <a:gd name="T4" fmla="*/ 1240 w 1870"/>
                  <a:gd name="T5" fmla="*/ 134 h 802"/>
                  <a:gd name="T6" fmla="*/ 1870 w 1870"/>
                  <a:gd name="T7" fmla="*/ 0 h 802"/>
                  <a:gd name="T8" fmla="*/ 0 60000 65536"/>
                  <a:gd name="T9" fmla="*/ 0 60000 65536"/>
                  <a:gd name="T10" fmla="*/ 0 60000 65536"/>
                  <a:gd name="T11" fmla="*/ 0 60000 65536"/>
                  <a:gd name="T12" fmla="*/ 0 w 1870"/>
                  <a:gd name="T13" fmla="*/ 0 h 802"/>
                  <a:gd name="T14" fmla="*/ 1870 w 1870"/>
                  <a:gd name="T15" fmla="*/ 802 h 802"/>
                </a:gdLst>
                <a:ahLst/>
                <a:cxnLst>
                  <a:cxn ang="T8">
                    <a:pos x="T0" y="T1"/>
                  </a:cxn>
                  <a:cxn ang="T9">
                    <a:pos x="T2" y="T3"/>
                  </a:cxn>
                  <a:cxn ang="T10">
                    <a:pos x="T4" y="T5"/>
                  </a:cxn>
                  <a:cxn ang="T11">
                    <a:pos x="T6" y="T7"/>
                  </a:cxn>
                </a:cxnLst>
                <a:rect l="T12" t="T13" r="T14" b="T15"/>
                <a:pathLst>
                  <a:path w="1870" h="802">
                    <a:moveTo>
                      <a:pt x="0" y="802"/>
                    </a:moveTo>
                    <a:cubicBezTo>
                      <a:pt x="143" y="775"/>
                      <a:pt x="660" y="737"/>
                      <a:pt x="867" y="637"/>
                    </a:cubicBezTo>
                    <a:cubicBezTo>
                      <a:pt x="1074" y="537"/>
                      <a:pt x="1073" y="308"/>
                      <a:pt x="1240" y="202"/>
                    </a:cubicBezTo>
                    <a:cubicBezTo>
                      <a:pt x="1406" y="96"/>
                      <a:pt x="1738" y="42"/>
                      <a:pt x="1870" y="0"/>
                    </a:cubicBezTo>
                  </a:path>
                </a:pathLst>
              </a:custGeom>
              <a:noFill/>
              <a:ln w="57150" cap="flat" cmpd="sng">
                <a:solidFill>
                  <a:schemeClr val="hlink"/>
                </a:solidFill>
                <a:prstDash val="solid"/>
                <a:round/>
                <a:headEnd type="none" w="med" len="med"/>
                <a:tailEnd type="none" w="med" len="med"/>
              </a:ln>
            </p:spPr>
            <p:txBody>
              <a:bodyPr wrap="none" anchor="ctr"/>
              <a:lstStyle/>
              <a:p>
                <a:endParaRPr lang="en-GB" sz="800" dirty="0"/>
              </a:p>
            </p:txBody>
          </p:sp>
          <p:grpSp>
            <p:nvGrpSpPr>
              <p:cNvPr id="13" name="Group 17"/>
              <p:cNvGrpSpPr>
                <a:grpSpLocks/>
              </p:cNvGrpSpPr>
              <p:nvPr/>
            </p:nvGrpSpPr>
            <p:grpSpPr bwMode="auto">
              <a:xfrm>
                <a:off x="2880" y="960"/>
                <a:ext cx="2976" cy="2784"/>
                <a:chOff x="2880" y="960"/>
                <a:chExt cx="2976" cy="2784"/>
              </a:xfrm>
            </p:grpSpPr>
            <p:sp>
              <p:nvSpPr>
                <p:cNvPr id="14" name="Line 18"/>
                <p:cNvSpPr>
                  <a:spLocks noChangeShapeType="1"/>
                </p:cNvSpPr>
                <p:nvPr/>
              </p:nvSpPr>
              <p:spPr bwMode="auto">
                <a:xfrm>
                  <a:off x="3408" y="3744"/>
                  <a:ext cx="2448" cy="0"/>
                </a:xfrm>
                <a:prstGeom prst="line">
                  <a:avLst/>
                </a:prstGeom>
                <a:noFill/>
                <a:ln w="38100">
                  <a:solidFill>
                    <a:schemeClr val="tx1"/>
                  </a:solidFill>
                  <a:round/>
                  <a:headEnd/>
                  <a:tailEnd type="triangle" w="med" len="med"/>
                </a:ln>
              </p:spPr>
              <p:txBody>
                <a:bodyPr wrap="none" anchor="ctr"/>
                <a:lstStyle/>
                <a:p>
                  <a:endParaRPr lang="en-GB" sz="800" dirty="0"/>
                </a:p>
              </p:txBody>
            </p:sp>
            <p:grpSp>
              <p:nvGrpSpPr>
                <p:cNvPr id="15" name="Group 19"/>
                <p:cNvGrpSpPr>
                  <a:grpSpLocks/>
                </p:cNvGrpSpPr>
                <p:nvPr/>
              </p:nvGrpSpPr>
              <p:grpSpPr bwMode="auto">
                <a:xfrm>
                  <a:off x="2880" y="960"/>
                  <a:ext cx="2926" cy="2692"/>
                  <a:chOff x="2880" y="960"/>
                  <a:chExt cx="2926" cy="2692"/>
                </a:xfrm>
              </p:grpSpPr>
              <p:grpSp>
                <p:nvGrpSpPr>
                  <p:cNvPr id="16" name="Group 20"/>
                  <p:cNvGrpSpPr>
                    <a:grpSpLocks/>
                  </p:cNvGrpSpPr>
                  <p:nvPr/>
                </p:nvGrpSpPr>
                <p:grpSpPr bwMode="auto">
                  <a:xfrm>
                    <a:off x="2880" y="960"/>
                    <a:ext cx="2926" cy="2692"/>
                    <a:chOff x="2880" y="960"/>
                    <a:chExt cx="2926" cy="2692"/>
                  </a:xfrm>
                </p:grpSpPr>
                <p:grpSp>
                  <p:nvGrpSpPr>
                    <p:cNvPr id="26" name="Group 21"/>
                    <p:cNvGrpSpPr>
                      <a:grpSpLocks/>
                    </p:cNvGrpSpPr>
                    <p:nvPr/>
                  </p:nvGrpSpPr>
                  <p:grpSpPr bwMode="auto">
                    <a:xfrm>
                      <a:off x="5424" y="960"/>
                      <a:ext cx="382" cy="2643"/>
                      <a:chOff x="5424" y="960"/>
                      <a:chExt cx="382" cy="2643"/>
                    </a:xfrm>
                  </p:grpSpPr>
                  <p:sp>
                    <p:nvSpPr>
                      <p:cNvPr id="29" name="Line 22"/>
                      <p:cNvSpPr>
                        <a:spLocks noChangeShapeType="1"/>
                      </p:cNvSpPr>
                      <p:nvPr/>
                    </p:nvSpPr>
                    <p:spPr bwMode="auto">
                      <a:xfrm>
                        <a:off x="5424" y="960"/>
                        <a:ext cx="0" cy="2643"/>
                      </a:xfrm>
                      <a:prstGeom prst="line">
                        <a:avLst/>
                      </a:prstGeom>
                      <a:noFill/>
                      <a:ln w="28575">
                        <a:solidFill>
                          <a:schemeClr val="tx1"/>
                        </a:solidFill>
                        <a:round/>
                        <a:headEnd/>
                        <a:tailEnd/>
                      </a:ln>
                    </p:spPr>
                    <p:txBody>
                      <a:bodyPr wrap="none" anchor="ctr"/>
                      <a:lstStyle/>
                      <a:p>
                        <a:endParaRPr lang="en-GB" sz="800" dirty="0"/>
                      </a:p>
                    </p:txBody>
                  </p:sp>
                  <p:sp>
                    <p:nvSpPr>
                      <p:cNvPr id="30" name="Freeform 23"/>
                      <p:cNvSpPr>
                        <a:spLocks/>
                      </p:cNvSpPr>
                      <p:nvPr/>
                    </p:nvSpPr>
                    <p:spPr bwMode="auto">
                      <a:xfrm>
                        <a:off x="5490" y="960"/>
                        <a:ext cx="316" cy="2607"/>
                      </a:xfrm>
                      <a:custGeom>
                        <a:avLst/>
                        <a:gdLst>
                          <a:gd name="T0" fmla="*/ 4 w 316"/>
                          <a:gd name="T1" fmla="*/ 0 h 2607"/>
                          <a:gd name="T2" fmla="*/ 26 w 316"/>
                          <a:gd name="T3" fmla="*/ 328 h 2607"/>
                          <a:gd name="T4" fmla="*/ 81 w 316"/>
                          <a:gd name="T5" fmla="*/ 419 h 2607"/>
                          <a:gd name="T6" fmla="*/ 120 w 316"/>
                          <a:gd name="T7" fmla="*/ 482 h 2607"/>
                          <a:gd name="T8" fmla="*/ 81 w 316"/>
                          <a:gd name="T9" fmla="*/ 552 h 2607"/>
                          <a:gd name="T10" fmla="*/ 28 w 316"/>
                          <a:gd name="T11" fmla="*/ 687 h 2607"/>
                          <a:gd name="T12" fmla="*/ 26 w 316"/>
                          <a:gd name="T13" fmla="*/ 1103 h 2607"/>
                          <a:gd name="T14" fmla="*/ 182 w 316"/>
                          <a:gd name="T15" fmla="*/ 1245 h 2607"/>
                          <a:gd name="T16" fmla="*/ 315 w 316"/>
                          <a:gd name="T17" fmla="*/ 1347 h 2607"/>
                          <a:gd name="T18" fmla="*/ 190 w 316"/>
                          <a:gd name="T19" fmla="*/ 1471 h 2607"/>
                          <a:gd name="T20" fmla="*/ 59 w 316"/>
                          <a:gd name="T21" fmla="*/ 1612 h 2607"/>
                          <a:gd name="T22" fmla="*/ 35 w 316"/>
                          <a:gd name="T23" fmla="*/ 1894 h 2607"/>
                          <a:gd name="T24" fmla="*/ 42 w 316"/>
                          <a:gd name="T25" fmla="*/ 2087 h 2607"/>
                          <a:gd name="T26" fmla="*/ 81 w 316"/>
                          <a:gd name="T27" fmla="*/ 2149 h 2607"/>
                          <a:gd name="T28" fmla="*/ 97 w 316"/>
                          <a:gd name="T29" fmla="*/ 2196 h 2607"/>
                          <a:gd name="T30" fmla="*/ 50 w 316"/>
                          <a:gd name="T31" fmla="*/ 2321 h 2607"/>
                          <a:gd name="T32" fmla="*/ 26 w 316"/>
                          <a:gd name="T33" fmla="*/ 2607 h 26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6"/>
                          <a:gd name="T52" fmla="*/ 0 h 2607"/>
                          <a:gd name="T53" fmla="*/ 316 w 316"/>
                          <a:gd name="T54" fmla="*/ 2607 h 26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6" h="2607">
                            <a:moveTo>
                              <a:pt x="4" y="0"/>
                            </a:moveTo>
                            <a:cubicBezTo>
                              <a:pt x="6" y="55"/>
                              <a:pt x="13" y="258"/>
                              <a:pt x="26" y="328"/>
                            </a:cubicBezTo>
                            <a:cubicBezTo>
                              <a:pt x="39" y="398"/>
                              <a:pt x="65" y="393"/>
                              <a:pt x="81" y="419"/>
                            </a:cubicBezTo>
                            <a:cubicBezTo>
                              <a:pt x="97" y="445"/>
                              <a:pt x="120" y="460"/>
                              <a:pt x="120" y="482"/>
                            </a:cubicBezTo>
                            <a:cubicBezTo>
                              <a:pt x="120" y="504"/>
                              <a:pt x="96" y="518"/>
                              <a:pt x="81" y="552"/>
                            </a:cubicBezTo>
                            <a:cubicBezTo>
                              <a:pt x="66" y="586"/>
                              <a:pt x="37" y="595"/>
                              <a:pt x="28" y="687"/>
                            </a:cubicBezTo>
                            <a:cubicBezTo>
                              <a:pt x="19" y="779"/>
                              <a:pt x="0" y="1010"/>
                              <a:pt x="26" y="1103"/>
                            </a:cubicBezTo>
                            <a:cubicBezTo>
                              <a:pt x="52" y="1196"/>
                              <a:pt x="134" y="1204"/>
                              <a:pt x="182" y="1245"/>
                            </a:cubicBezTo>
                            <a:cubicBezTo>
                              <a:pt x="230" y="1286"/>
                              <a:pt x="314" y="1309"/>
                              <a:pt x="315" y="1347"/>
                            </a:cubicBezTo>
                            <a:cubicBezTo>
                              <a:pt x="316" y="1385"/>
                              <a:pt x="232" y="1427"/>
                              <a:pt x="190" y="1471"/>
                            </a:cubicBezTo>
                            <a:cubicBezTo>
                              <a:pt x="148" y="1515"/>
                              <a:pt x="85" y="1542"/>
                              <a:pt x="59" y="1612"/>
                            </a:cubicBezTo>
                            <a:cubicBezTo>
                              <a:pt x="33" y="1682"/>
                              <a:pt x="38" y="1815"/>
                              <a:pt x="35" y="1894"/>
                            </a:cubicBezTo>
                            <a:cubicBezTo>
                              <a:pt x="32" y="1973"/>
                              <a:pt x="34" y="2045"/>
                              <a:pt x="42" y="2087"/>
                            </a:cubicBezTo>
                            <a:cubicBezTo>
                              <a:pt x="50" y="2129"/>
                              <a:pt x="72" y="2131"/>
                              <a:pt x="81" y="2149"/>
                            </a:cubicBezTo>
                            <a:cubicBezTo>
                              <a:pt x="90" y="2167"/>
                              <a:pt x="102" y="2167"/>
                              <a:pt x="97" y="2196"/>
                            </a:cubicBezTo>
                            <a:cubicBezTo>
                              <a:pt x="92" y="2225"/>
                              <a:pt x="62" y="2253"/>
                              <a:pt x="50" y="2321"/>
                            </a:cubicBezTo>
                            <a:cubicBezTo>
                              <a:pt x="38" y="2389"/>
                              <a:pt x="31" y="2548"/>
                              <a:pt x="26" y="2607"/>
                            </a:cubicBezTo>
                          </a:path>
                        </a:pathLst>
                      </a:custGeom>
                      <a:solidFill>
                        <a:srgbClr val="F5F011"/>
                      </a:solidFill>
                      <a:ln w="28575" cap="flat" cmpd="sng">
                        <a:solidFill>
                          <a:schemeClr val="tx1"/>
                        </a:solidFill>
                        <a:prstDash val="solid"/>
                        <a:round/>
                        <a:headEnd type="none" w="med" len="med"/>
                        <a:tailEnd type="none" w="med" len="med"/>
                      </a:ln>
                    </p:spPr>
                    <p:txBody>
                      <a:bodyPr wrap="none" anchor="ctr"/>
                      <a:lstStyle/>
                      <a:p>
                        <a:endParaRPr lang="en-GB" sz="800" dirty="0"/>
                      </a:p>
                    </p:txBody>
                  </p:sp>
                </p:grpSp>
                <p:sp>
                  <p:nvSpPr>
                    <p:cNvPr id="27" name="Freeform 24"/>
                    <p:cNvSpPr>
                      <a:spLocks/>
                    </p:cNvSpPr>
                    <p:nvPr/>
                  </p:nvSpPr>
                  <p:spPr bwMode="auto">
                    <a:xfrm>
                      <a:off x="2880" y="2372"/>
                      <a:ext cx="483" cy="1280"/>
                    </a:xfrm>
                    <a:custGeom>
                      <a:avLst/>
                      <a:gdLst>
                        <a:gd name="T0" fmla="*/ 483 w 483"/>
                        <a:gd name="T1" fmla="*/ 891 h 1348"/>
                        <a:gd name="T2" fmla="*/ 408 w 483"/>
                        <a:gd name="T3" fmla="*/ 628 h 1348"/>
                        <a:gd name="T4" fmla="*/ 101 w 483"/>
                        <a:gd name="T5" fmla="*/ 526 h 1348"/>
                        <a:gd name="T6" fmla="*/ 1 w 483"/>
                        <a:gd name="T7" fmla="*/ 469 h 1348"/>
                        <a:gd name="T8" fmla="*/ 94 w 483"/>
                        <a:gd name="T9" fmla="*/ 417 h 1348"/>
                        <a:gd name="T10" fmla="*/ 413 w 483"/>
                        <a:gd name="T11" fmla="*/ 330 h 1348"/>
                        <a:gd name="T12" fmla="*/ 483 w 483"/>
                        <a:gd name="T13" fmla="*/ 0 h 1348"/>
                        <a:gd name="T14" fmla="*/ 0 60000 65536"/>
                        <a:gd name="T15" fmla="*/ 0 60000 65536"/>
                        <a:gd name="T16" fmla="*/ 0 60000 65536"/>
                        <a:gd name="T17" fmla="*/ 0 60000 65536"/>
                        <a:gd name="T18" fmla="*/ 0 60000 65536"/>
                        <a:gd name="T19" fmla="*/ 0 60000 65536"/>
                        <a:gd name="T20" fmla="*/ 0 60000 65536"/>
                        <a:gd name="T21" fmla="*/ 0 w 483"/>
                        <a:gd name="T22" fmla="*/ 0 h 1348"/>
                        <a:gd name="T23" fmla="*/ 483 w 483"/>
                        <a:gd name="T24" fmla="*/ 1348 h 13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3" h="1348">
                          <a:moveTo>
                            <a:pt x="483" y="1348"/>
                          </a:moveTo>
                          <a:cubicBezTo>
                            <a:pt x="471" y="1282"/>
                            <a:pt x="472" y="1042"/>
                            <a:pt x="408" y="950"/>
                          </a:cubicBezTo>
                          <a:cubicBezTo>
                            <a:pt x="344" y="858"/>
                            <a:pt x="169" y="835"/>
                            <a:pt x="101" y="795"/>
                          </a:cubicBezTo>
                          <a:cubicBezTo>
                            <a:pt x="33" y="755"/>
                            <a:pt x="2" y="737"/>
                            <a:pt x="1" y="710"/>
                          </a:cubicBezTo>
                          <a:cubicBezTo>
                            <a:pt x="0" y="683"/>
                            <a:pt x="25" y="666"/>
                            <a:pt x="94" y="631"/>
                          </a:cubicBezTo>
                          <a:cubicBezTo>
                            <a:pt x="163" y="596"/>
                            <a:pt x="348" y="604"/>
                            <a:pt x="413" y="499"/>
                          </a:cubicBezTo>
                          <a:cubicBezTo>
                            <a:pt x="478" y="394"/>
                            <a:pt x="468" y="104"/>
                            <a:pt x="483" y="0"/>
                          </a:cubicBezTo>
                        </a:path>
                      </a:pathLst>
                    </a:custGeom>
                    <a:solidFill>
                      <a:srgbClr val="F5F011"/>
                    </a:solidFill>
                    <a:ln w="28575" cap="flat" cmpd="sng">
                      <a:solidFill>
                        <a:schemeClr val="tx1"/>
                      </a:solidFill>
                      <a:prstDash val="solid"/>
                      <a:round/>
                      <a:headEnd type="none" w="med" len="med"/>
                      <a:tailEnd type="none" w="med" len="med"/>
                    </a:ln>
                  </p:spPr>
                  <p:txBody>
                    <a:bodyPr wrap="none" anchor="ctr"/>
                    <a:lstStyle/>
                    <a:p>
                      <a:endParaRPr lang="en-GB" sz="800" dirty="0"/>
                    </a:p>
                  </p:txBody>
                </p:sp>
                <p:sp>
                  <p:nvSpPr>
                    <p:cNvPr id="28" name="Line 25"/>
                    <p:cNvSpPr>
                      <a:spLocks noChangeShapeType="1"/>
                    </p:cNvSpPr>
                    <p:nvPr/>
                  </p:nvSpPr>
                  <p:spPr bwMode="auto">
                    <a:xfrm>
                      <a:off x="3408" y="960"/>
                      <a:ext cx="0" cy="2688"/>
                    </a:xfrm>
                    <a:prstGeom prst="line">
                      <a:avLst/>
                    </a:prstGeom>
                    <a:noFill/>
                    <a:ln w="28575">
                      <a:solidFill>
                        <a:schemeClr val="tx1"/>
                      </a:solidFill>
                      <a:round/>
                      <a:headEnd/>
                      <a:tailEnd/>
                    </a:ln>
                  </p:spPr>
                  <p:txBody>
                    <a:bodyPr wrap="none" anchor="ctr"/>
                    <a:lstStyle/>
                    <a:p>
                      <a:endParaRPr lang="en-GB" sz="800" dirty="0"/>
                    </a:p>
                  </p:txBody>
                </p:sp>
              </p:grpSp>
              <p:grpSp>
                <p:nvGrpSpPr>
                  <p:cNvPr id="17" name="Group 26"/>
                  <p:cNvGrpSpPr>
                    <a:grpSpLocks/>
                  </p:cNvGrpSpPr>
                  <p:nvPr/>
                </p:nvGrpSpPr>
                <p:grpSpPr bwMode="auto">
                  <a:xfrm>
                    <a:off x="3456" y="1333"/>
                    <a:ext cx="1909" cy="1991"/>
                    <a:chOff x="3456" y="1333"/>
                    <a:chExt cx="1909" cy="1991"/>
                  </a:xfrm>
                </p:grpSpPr>
                <p:grpSp>
                  <p:nvGrpSpPr>
                    <p:cNvPr id="18" name="Group 27"/>
                    <p:cNvGrpSpPr>
                      <a:grpSpLocks/>
                    </p:cNvGrpSpPr>
                    <p:nvPr/>
                  </p:nvGrpSpPr>
                  <p:grpSpPr bwMode="auto">
                    <a:xfrm>
                      <a:off x="3456" y="1333"/>
                      <a:ext cx="1893" cy="1541"/>
                      <a:chOff x="3312" y="1161"/>
                      <a:chExt cx="1893" cy="1623"/>
                    </a:xfrm>
                  </p:grpSpPr>
                  <p:sp>
                    <p:nvSpPr>
                      <p:cNvPr id="24" name="Freeform 28"/>
                      <p:cNvSpPr>
                        <a:spLocks/>
                      </p:cNvSpPr>
                      <p:nvPr/>
                    </p:nvSpPr>
                    <p:spPr bwMode="auto">
                      <a:xfrm>
                        <a:off x="3312" y="1161"/>
                        <a:ext cx="1877" cy="1527"/>
                      </a:xfrm>
                      <a:custGeom>
                        <a:avLst/>
                        <a:gdLst>
                          <a:gd name="T0" fmla="*/ 0 w 1877"/>
                          <a:gd name="T1" fmla="*/ 1527 h 1527"/>
                          <a:gd name="T2" fmla="*/ 816 w 1877"/>
                          <a:gd name="T3" fmla="*/ 1194 h 1527"/>
                          <a:gd name="T4" fmla="*/ 1223 w 1877"/>
                          <a:gd name="T5" fmla="*/ 234 h 1527"/>
                          <a:gd name="T6" fmla="*/ 1877 w 1877"/>
                          <a:gd name="T7" fmla="*/ 0 h 1527"/>
                          <a:gd name="T8" fmla="*/ 0 60000 65536"/>
                          <a:gd name="T9" fmla="*/ 0 60000 65536"/>
                          <a:gd name="T10" fmla="*/ 0 60000 65536"/>
                          <a:gd name="T11" fmla="*/ 0 60000 65536"/>
                          <a:gd name="T12" fmla="*/ 0 w 1877"/>
                          <a:gd name="T13" fmla="*/ 0 h 1527"/>
                          <a:gd name="T14" fmla="*/ 1877 w 1877"/>
                          <a:gd name="T15" fmla="*/ 1527 h 1527"/>
                        </a:gdLst>
                        <a:ahLst/>
                        <a:cxnLst>
                          <a:cxn ang="T8">
                            <a:pos x="T0" y="T1"/>
                          </a:cxn>
                          <a:cxn ang="T9">
                            <a:pos x="T2" y="T3"/>
                          </a:cxn>
                          <a:cxn ang="T10">
                            <a:pos x="T4" y="T5"/>
                          </a:cxn>
                          <a:cxn ang="T11">
                            <a:pos x="T6" y="T7"/>
                          </a:cxn>
                        </a:cxnLst>
                        <a:rect l="T12" t="T13" r="T14" b="T15"/>
                        <a:pathLst>
                          <a:path w="1877" h="1527">
                            <a:moveTo>
                              <a:pt x="0" y="1527"/>
                            </a:moveTo>
                            <a:cubicBezTo>
                              <a:pt x="308" y="1476"/>
                              <a:pt x="612" y="1410"/>
                              <a:pt x="816" y="1194"/>
                            </a:cubicBezTo>
                            <a:cubicBezTo>
                              <a:pt x="1020" y="978"/>
                              <a:pt x="1046" y="433"/>
                              <a:pt x="1223" y="234"/>
                            </a:cubicBezTo>
                            <a:cubicBezTo>
                              <a:pt x="1400" y="35"/>
                              <a:pt x="1741" y="49"/>
                              <a:pt x="1877" y="0"/>
                            </a:cubicBezTo>
                          </a:path>
                        </a:pathLst>
                      </a:custGeom>
                      <a:noFill/>
                      <a:ln w="19050" cap="flat" cmpd="sng">
                        <a:solidFill>
                          <a:srgbClr val="0E14FE"/>
                        </a:solidFill>
                        <a:prstDash val="solid"/>
                        <a:round/>
                        <a:headEnd type="none" w="med" len="med"/>
                        <a:tailEnd type="none" w="med" len="med"/>
                      </a:ln>
                    </p:spPr>
                    <p:txBody>
                      <a:bodyPr wrap="none" anchor="ctr"/>
                      <a:lstStyle/>
                      <a:p>
                        <a:endParaRPr lang="en-GB" sz="800" dirty="0"/>
                      </a:p>
                    </p:txBody>
                  </p:sp>
                  <p:sp>
                    <p:nvSpPr>
                      <p:cNvPr id="25" name="Freeform 29"/>
                      <p:cNvSpPr>
                        <a:spLocks/>
                      </p:cNvSpPr>
                      <p:nvPr/>
                    </p:nvSpPr>
                    <p:spPr bwMode="auto">
                      <a:xfrm>
                        <a:off x="3312" y="2057"/>
                        <a:ext cx="1893" cy="727"/>
                      </a:xfrm>
                      <a:custGeom>
                        <a:avLst/>
                        <a:gdLst>
                          <a:gd name="T0" fmla="*/ 0 w 1893"/>
                          <a:gd name="T1" fmla="*/ 727 h 727"/>
                          <a:gd name="T2" fmla="*/ 788 w 1893"/>
                          <a:gd name="T3" fmla="*/ 521 h 727"/>
                          <a:gd name="T4" fmla="*/ 1379 w 1893"/>
                          <a:gd name="T5" fmla="*/ 110 h 727"/>
                          <a:gd name="T6" fmla="*/ 1893 w 1893"/>
                          <a:gd name="T7" fmla="*/ 0 h 727"/>
                          <a:gd name="T8" fmla="*/ 0 60000 65536"/>
                          <a:gd name="T9" fmla="*/ 0 60000 65536"/>
                          <a:gd name="T10" fmla="*/ 0 60000 65536"/>
                          <a:gd name="T11" fmla="*/ 0 60000 65536"/>
                          <a:gd name="T12" fmla="*/ 0 w 1893"/>
                          <a:gd name="T13" fmla="*/ 0 h 727"/>
                          <a:gd name="T14" fmla="*/ 1893 w 1893"/>
                          <a:gd name="T15" fmla="*/ 727 h 727"/>
                        </a:gdLst>
                        <a:ahLst/>
                        <a:cxnLst>
                          <a:cxn ang="T8">
                            <a:pos x="T0" y="T1"/>
                          </a:cxn>
                          <a:cxn ang="T9">
                            <a:pos x="T2" y="T3"/>
                          </a:cxn>
                          <a:cxn ang="T10">
                            <a:pos x="T4" y="T5"/>
                          </a:cxn>
                          <a:cxn ang="T11">
                            <a:pos x="T6" y="T7"/>
                          </a:cxn>
                        </a:cxnLst>
                        <a:rect l="T12" t="T13" r="T14" b="T15"/>
                        <a:pathLst>
                          <a:path w="1893" h="727">
                            <a:moveTo>
                              <a:pt x="0" y="727"/>
                            </a:moveTo>
                            <a:cubicBezTo>
                              <a:pt x="279" y="676"/>
                              <a:pt x="558" y="624"/>
                              <a:pt x="788" y="521"/>
                            </a:cubicBezTo>
                            <a:cubicBezTo>
                              <a:pt x="1018" y="418"/>
                              <a:pt x="1195" y="197"/>
                              <a:pt x="1379" y="110"/>
                            </a:cubicBezTo>
                            <a:cubicBezTo>
                              <a:pt x="1563" y="23"/>
                              <a:pt x="1786" y="23"/>
                              <a:pt x="1893" y="0"/>
                            </a:cubicBezTo>
                          </a:path>
                        </a:pathLst>
                      </a:custGeom>
                      <a:noFill/>
                      <a:ln w="19050" cap="flat" cmpd="sng">
                        <a:solidFill>
                          <a:srgbClr val="0E14FE"/>
                        </a:solidFill>
                        <a:prstDash val="solid"/>
                        <a:round/>
                        <a:headEnd type="none" w="med" len="med"/>
                        <a:tailEnd type="none" w="med" len="med"/>
                      </a:ln>
                    </p:spPr>
                    <p:txBody>
                      <a:bodyPr wrap="none" anchor="ctr"/>
                      <a:lstStyle/>
                      <a:p>
                        <a:endParaRPr lang="en-GB" sz="800" dirty="0"/>
                      </a:p>
                    </p:txBody>
                  </p:sp>
                </p:grpSp>
                <p:sp>
                  <p:nvSpPr>
                    <p:cNvPr id="19" name="Freeform 30"/>
                    <p:cNvSpPr>
                      <a:spLocks/>
                    </p:cNvSpPr>
                    <p:nvPr/>
                  </p:nvSpPr>
                  <p:spPr bwMode="auto">
                    <a:xfrm>
                      <a:off x="3475" y="2652"/>
                      <a:ext cx="1890" cy="567"/>
                    </a:xfrm>
                    <a:custGeom>
                      <a:avLst/>
                      <a:gdLst>
                        <a:gd name="T0" fmla="*/ 0 w 1890"/>
                        <a:gd name="T1" fmla="*/ 567 h 567"/>
                        <a:gd name="T2" fmla="*/ 948 w 1890"/>
                        <a:gd name="T3" fmla="*/ 380 h 567"/>
                        <a:gd name="T4" fmla="*/ 1486 w 1890"/>
                        <a:gd name="T5" fmla="*/ 3 h 567"/>
                        <a:gd name="T6" fmla="*/ 1890 w 1890"/>
                        <a:gd name="T7" fmla="*/ 397 h 567"/>
                        <a:gd name="T8" fmla="*/ 0 60000 65536"/>
                        <a:gd name="T9" fmla="*/ 0 60000 65536"/>
                        <a:gd name="T10" fmla="*/ 0 60000 65536"/>
                        <a:gd name="T11" fmla="*/ 0 60000 65536"/>
                        <a:gd name="T12" fmla="*/ 0 w 1890"/>
                        <a:gd name="T13" fmla="*/ 0 h 567"/>
                        <a:gd name="T14" fmla="*/ 1890 w 1890"/>
                        <a:gd name="T15" fmla="*/ 567 h 567"/>
                      </a:gdLst>
                      <a:ahLst/>
                      <a:cxnLst>
                        <a:cxn ang="T8">
                          <a:pos x="T0" y="T1"/>
                        </a:cxn>
                        <a:cxn ang="T9">
                          <a:pos x="T2" y="T3"/>
                        </a:cxn>
                        <a:cxn ang="T10">
                          <a:pos x="T4" y="T5"/>
                        </a:cxn>
                        <a:cxn ang="T11">
                          <a:pos x="T6" y="T7"/>
                        </a:cxn>
                      </a:cxnLst>
                      <a:rect l="T12" t="T13" r="T14" b="T15"/>
                      <a:pathLst>
                        <a:path w="1890" h="567">
                          <a:moveTo>
                            <a:pt x="0" y="567"/>
                          </a:moveTo>
                          <a:cubicBezTo>
                            <a:pt x="157" y="536"/>
                            <a:pt x="700" y="474"/>
                            <a:pt x="948" y="380"/>
                          </a:cubicBezTo>
                          <a:cubicBezTo>
                            <a:pt x="1196" y="286"/>
                            <a:pt x="1329" y="0"/>
                            <a:pt x="1486" y="3"/>
                          </a:cubicBezTo>
                          <a:cubicBezTo>
                            <a:pt x="1643" y="6"/>
                            <a:pt x="1806" y="316"/>
                            <a:pt x="1890" y="397"/>
                          </a:cubicBezTo>
                        </a:path>
                      </a:pathLst>
                    </a:custGeom>
                    <a:noFill/>
                    <a:ln w="19050" cap="flat" cmpd="sng">
                      <a:solidFill>
                        <a:srgbClr val="0E14FE"/>
                      </a:solidFill>
                      <a:prstDash val="solid"/>
                      <a:round/>
                      <a:headEnd type="none" w="med" len="med"/>
                      <a:tailEnd type="none" w="med" len="med"/>
                    </a:ln>
                  </p:spPr>
                  <p:txBody>
                    <a:bodyPr wrap="none" anchor="ctr"/>
                    <a:lstStyle/>
                    <a:p>
                      <a:endParaRPr lang="en-GB" sz="800" dirty="0"/>
                    </a:p>
                  </p:txBody>
                </p:sp>
                <p:sp>
                  <p:nvSpPr>
                    <p:cNvPr id="20" name="Freeform 31"/>
                    <p:cNvSpPr>
                      <a:spLocks/>
                    </p:cNvSpPr>
                    <p:nvPr/>
                  </p:nvSpPr>
                  <p:spPr bwMode="auto">
                    <a:xfrm>
                      <a:off x="3463" y="2906"/>
                      <a:ext cx="1902" cy="418"/>
                    </a:xfrm>
                    <a:custGeom>
                      <a:avLst/>
                      <a:gdLst>
                        <a:gd name="T0" fmla="*/ 0 w 1902"/>
                        <a:gd name="T1" fmla="*/ 292 h 440"/>
                        <a:gd name="T2" fmla="*/ 686 w 1902"/>
                        <a:gd name="T3" fmla="*/ 203 h 440"/>
                        <a:gd name="T4" fmla="*/ 1403 w 1902"/>
                        <a:gd name="T5" fmla="*/ 3 h 440"/>
                        <a:gd name="T6" fmla="*/ 1902 w 1902"/>
                        <a:gd name="T7" fmla="*/ 214 h 440"/>
                        <a:gd name="T8" fmla="*/ 0 60000 65536"/>
                        <a:gd name="T9" fmla="*/ 0 60000 65536"/>
                        <a:gd name="T10" fmla="*/ 0 60000 65536"/>
                        <a:gd name="T11" fmla="*/ 0 60000 65536"/>
                        <a:gd name="T12" fmla="*/ 0 w 1902"/>
                        <a:gd name="T13" fmla="*/ 0 h 440"/>
                        <a:gd name="T14" fmla="*/ 1902 w 1902"/>
                        <a:gd name="T15" fmla="*/ 440 h 440"/>
                      </a:gdLst>
                      <a:ahLst/>
                      <a:cxnLst>
                        <a:cxn ang="T8">
                          <a:pos x="T0" y="T1"/>
                        </a:cxn>
                        <a:cxn ang="T9">
                          <a:pos x="T2" y="T3"/>
                        </a:cxn>
                        <a:cxn ang="T10">
                          <a:pos x="T4" y="T5"/>
                        </a:cxn>
                        <a:cxn ang="T11">
                          <a:pos x="T6" y="T7"/>
                        </a:cxn>
                      </a:cxnLst>
                      <a:rect l="T12" t="T13" r="T14" b="T15"/>
                      <a:pathLst>
                        <a:path w="1902" h="440">
                          <a:moveTo>
                            <a:pt x="0" y="440"/>
                          </a:moveTo>
                          <a:cubicBezTo>
                            <a:pt x="114" y="418"/>
                            <a:pt x="452" y="380"/>
                            <a:pt x="686" y="307"/>
                          </a:cubicBezTo>
                          <a:cubicBezTo>
                            <a:pt x="920" y="234"/>
                            <a:pt x="1200" y="0"/>
                            <a:pt x="1403" y="3"/>
                          </a:cubicBezTo>
                          <a:cubicBezTo>
                            <a:pt x="1606" y="6"/>
                            <a:pt x="1798" y="256"/>
                            <a:pt x="1902" y="323"/>
                          </a:cubicBezTo>
                        </a:path>
                      </a:pathLst>
                    </a:custGeom>
                    <a:noFill/>
                    <a:ln w="19050" cap="flat" cmpd="sng">
                      <a:solidFill>
                        <a:srgbClr val="0E14FE"/>
                      </a:solidFill>
                      <a:prstDash val="solid"/>
                      <a:round/>
                      <a:headEnd type="none" w="med" len="med"/>
                      <a:tailEnd type="none" w="med" len="med"/>
                    </a:ln>
                  </p:spPr>
                  <p:txBody>
                    <a:bodyPr wrap="none" anchor="ctr"/>
                    <a:lstStyle/>
                    <a:p>
                      <a:endParaRPr lang="en-GB" sz="800" dirty="0"/>
                    </a:p>
                  </p:txBody>
                </p:sp>
                <p:sp>
                  <p:nvSpPr>
                    <p:cNvPr id="21" name="Freeform 32"/>
                    <p:cNvSpPr>
                      <a:spLocks/>
                    </p:cNvSpPr>
                    <p:nvPr/>
                  </p:nvSpPr>
                  <p:spPr bwMode="auto">
                    <a:xfrm>
                      <a:off x="3456" y="1416"/>
                      <a:ext cx="1872" cy="1530"/>
                    </a:xfrm>
                    <a:custGeom>
                      <a:avLst/>
                      <a:gdLst>
                        <a:gd name="T0" fmla="*/ 0 w 1872"/>
                        <a:gd name="T1" fmla="*/ 1061 h 1612"/>
                        <a:gd name="T2" fmla="*/ 912 w 1872"/>
                        <a:gd name="T3" fmla="*/ 853 h 1612"/>
                        <a:gd name="T4" fmla="*/ 1248 w 1872"/>
                        <a:gd name="T5" fmla="*/ 189 h 1612"/>
                        <a:gd name="T6" fmla="*/ 1872 w 1872"/>
                        <a:gd name="T7" fmla="*/ 0 h 1612"/>
                        <a:gd name="T8" fmla="*/ 0 60000 65536"/>
                        <a:gd name="T9" fmla="*/ 0 60000 65536"/>
                        <a:gd name="T10" fmla="*/ 0 60000 65536"/>
                        <a:gd name="T11" fmla="*/ 0 60000 65536"/>
                        <a:gd name="T12" fmla="*/ 0 w 1872"/>
                        <a:gd name="T13" fmla="*/ 0 h 1612"/>
                        <a:gd name="T14" fmla="*/ 1872 w 1872"/>
                        <a:gd name="T15" fmla="*/ 1612 h 1612"/>
                      </a:gdLst>
                      <a:ahLst/>
                      <a:cxnLst>
                        <a:cxn ang="T8">
                          <a:pos x="T0" y="T1"/>
                        </a:cxn>
                        <a:cxn ang="T9">
                          <a:pos x="T2" y="T3"/>
                        </a:cxn>
                        <a:cxn ang="T10">
                          <a:pos x="T4" y="T5"/>
                        </a:cxn>
                        <a:cxn ang="T11">
                          <a:pos x="T6" y="T7"/>
                        </a:cxn>
                      </a:cxnLst>
                      <a:rect l="T12" t="T13" r="T14" b="T15"/>
                      <a:pathLst>
                        <a:path w="1872" h="1612">
                          <a:moveTo>
                            <a:pt x="0" y="1612"/>
                          </a:moveTo>
                          <a:cubicBezTo>
                            <a:pt x="152" y="1561"/>
                            <a:pt x="704" y="1517"/>
                            <a:pt x="912" y="1296"/>
                          </a:cubicBezTo>
                          <a:cubicBezTo>
                            <a:pt x="1120" y="1075"/>
                            <a:pt x="1088" y="504"/>
                            <a:pt x="1248" y="288"/>
                          </a:cubicBezTo>
                          <a:cubicBezTo>
                            <a:pt x="1408" y="72"/>
                            <a:pt x="1768" y="48"/>
                            <a:pt x="1872" y="0"/>
                          </a:cubicBezTo>
                        </a:path>
                      </a:pathLst>
                    </a:custGeom>
                    <a:noFill/>
                    <a:ln w="57150" cap="flat" cmpd="sng">
                      <a:solidFill>
                        <a:schemeClr val="tx1"/>
                      </a:solidFill>
                      <a:prstDash val="solid"/>
                      <a:round/>
                      <a:headEnd type="none" w="med" len="med"/>
                      <a:tailEnd type="none" w="med" len="med"/>
                    </a:ln>
                  </p:spPr>
                  <p:txBody>
                    <a:bodyPr wrap="none" anchor="ctr"/>
                    <a:lstStyle/>
                    <a:p>
                      <a:endParaRPr lang="en-GB" sz="800" dirty="0"/>
                    </a:p>
                  </p:txBody>
                </p:sp>
                <p:sp>
                  <p:nvSpPr>
                    <p:cNvPr id="22" name="Freeform 33"/>
                    <p:cNvSpPr>
                      <a:spLocks/>
                    </p:cNvSpPr>
                    <p:nvPr/>
                  </p:nvSpPr>
                  <p:spPr bwMode="auto">
                    <a:xfrm>
                      <a:off x="3467" y="2431"/>
                      <a:ext cx="1878" cy="663"/>
                    </a:xfrm>
                    <a:custGeom>
                      <a:avLst/>
                      <a:gdLst>
                        <a:gd name="T0" fmla="*/ 0 w 1878"/>
                        <a:gd name="T1" fmla="*/ 663 h 663"/>
                        <a:gd name="T2" fmla="*/ 861 w 1878"/>
                        <a:gd name="T3" fmla="*/ 515 h 663"/>
                        <a:gd name="T4" fmla="*/ 1109 w 1878"/>
                        <a:gd name="T5" fmla="*/ 374 h 663"/>
                        <a:gd name="T6" fmla="*/ 1430 w 1878"/>
                        <a:gd name="T7" fmla="*/ 115 h 663"/>
                        <a:gd name="T8" fmla="*/ 1878 w 1878"/>
                        <a:gd name="T9" fmla="*/ 0 h 663"/>
                        <a:gd name="T10" fmla="*/ 0 60000 65536"/>
                        <a:gd name="T11" fmla="*/ 0 60000 65536"/>
                        <a:gd name="T12" fmla="*/ 0 60000 65536"/>
                        <a:gd name="T13" fmla="*/ 0 60000 65536"/>
                        <a:gd name="T14" fmla="*/ 0 60000 65536"/>
                        <a:gd name="T15" fmla="*/ 0 w 1878"/>
                        <a:gd name="T16" fmla="*/ 0 h 663"/>
                        <a:gd name="T17" fmla="*/ 1878 w 1878"/>
                        <a:gd name="T18" fmla="*/ 663 h 663"/>
                      </a:gdLst>
                      <a:ahLst/>
                      <a:cxnLst>
                        <a:cxn ang="T10">
                          <a:pos x="T0" y="T1"/>
                        </a:cxn>
                        <a:cxn ang="T11">
                          <a:pos x="T2" y="T3"/>
                        </a:cxn>
                        <a:cxn ang="T12">
                          <a:pos x="T4" y="T5"/>
                        </a:cxn>
                        <a:cxn ang="T13">
                          <a:pos x="T6" y="T7"/>
                        </a:cxn>
                        <a:cxn ang="T14">
                          <a:pos x="T8" y="T9"/>
                        </a:cxn>
                      </a:cxnLst>
                      <a:rect l="T15" t="T16" r="T17" b="T18"/>
                      <a:pathLst>
                        <a:path w="1878" h="663">
                          <a:moveTo>
                            <a:pt x="0" y="663"/>
                          </a:moveTo>
                          <a:cubicBezTo>
                            <a:pt x="142" y="638"/>
                            <a:pt x="676" y="563"/>
                            <a:pt x="861" y="515"/>
                          </a:cubicBezTo>
                          <a:cubicBezTo>
                            <a:pt x="1046" y="467"/>
                            <a:pt x="1014" y="440"/>
                            <a:pt x="1109" y="374"/>
                          </a:cubicBezTo>
                          <a:cubicBezTo>
                            <a:pt x="1204" y="307"/>
                            <a:pt x="1302" y="177"/>
                            <a:pt x="1430" y="115"/>
                          </a:cubicBezTo>
                          <a:cubicBezTo>
                            <a:pt x="1558" y="53"/>
                            <a:pt x="1785" y="24"/>
                            <a:pt x="1878" y="0"/>
                          </a:cubicBezTo>
                        </a:path>
                      </a:pathLst>
                    </a:custGeom>
                    <a:noFill/>
                    <a:ln w="19050" cap="flat" cmpd="sng">
                      <a:solidFill>
                        <a:srgbClr val="0E14FE"/>
                      </a:solidFill>
                      <a:prstDash val="solid"/>
                      <a:round/>
                      <a:headEnd type="none" w="med" len="med"/>
                      <a:tailEnd type="none" w="med" len="med"/>
                    </a:ln>
                  </p:spPr>
                  <p:txBody>
                    <a:bodyPr wrap="none" anchor="ctr"/>
                    <a:lstStyle/>
                    <a:p>
                      <a:endParaRPr lang="en-GB" sz="800" dirty="0"/>
                    </a:p>
                  </p:txBody>
                </p:sp>
                <p:sp>
                  <p:nvSpPr>
                    <p:cNvPr id="23" name="Freeform 34"/>
                    <p:cNvSpPr>
                      <a:spLocks/>
                    </p:cNvSpPr>
                    <p:nvPr/>
                  </p:nvSpPr>
                  <p:spPr bwMode="auto">
                    <a:xfrm>
                      <a:off x="3483" y="2502"/>
                      <a:ext cx="1854" cy="646"/>
                    </a:xfrm>
                    <a:custGeom>
                      <a:avLst/>
                      <a:gdLst>
                        <a:gd name="T0" fmla="*/ 0 w 1854"/>
                        <a:gd name="T1" fmla="*/ 646 h 646"/>
                        <a:gd name="T2" fmla="*/ 837 w 1854"/>
                        <a:gd name="T3" fmla="*/ 522 h 646"/>
                        <a:gd name="T4" fmla="*/ 1413 w 1854"/>
                        <a:gd name="T5" fmla="*/ 138 h 646"/>
                        <a:gd name="T6" fmla="*/ 1854 w 1854"/>
                        <a:gd name="T7" fmla="*/ 0 h 646"/>
                        <a:gd name="T8" fmla="*/ 0 60000 65536"/>
                        <a:gd name="T9" fmla="*/ 0 60000 65536"/>
                        <a:gd name="T10" fmla="*/ 0 60000 65536"/>
                        <a:gd name="T11" fmla="*/ 0 60000 65536"/>
                        <a:gd name="T12" fmla="*/ 0 w 1854"/>
                        <a:gd name="T13" fmla="*/ 0 h 646"/>
                        <a:gd name="T14" fmla="*/ 1854 w 1854"/>
                        <a:gd name="T15" fmla="*/ 646 h 646"/>
                      </a:gdLst>
                      <a:ahLst/>
                      <a:cxnLst>
                        <a:cxn ang="T8">
                          <a:pos x="T0" y="T1"/>
                        </a:cxn>
                        <a:cxn ang="T9">
                          <a:pos x="T2" y="T3"/>
                        </a:cxn>
                        <a:cxn ang="T10">
                          <a:pos x="T4" y="T5"/>
                        </a:cxn>
                        <a:cxn ang="T11">
                          <a:pos x="T6" y="T7"/>
                        </a:cxn>
                      </a:cxnLst>
                      <a:rect l="T12" t="T13" r="T14" b="T15"/>
                      <a:pathLst>
                        <a:path w="1854" h="646">
                          <a:moveTo>
                            <a:pt x="0" y="646"/>
                          </a:moveTo>
                          <a:cubicBezTo>
                            <a:pt x="139" y="627"/>
                            <a:pt x="601" y="607"/>
                            <a:pt x="837" y="522"/>
                          </a:cubicBezTo>
                          <a:cubicBezTo>
                            <a:pt x="1073" y="437"/>
                            <a:pt x="1244" y="225"/>
                            <a:pt x="1413" y="138"/>
                          </a:cubicBezTo>
                          <a:cubicBezTo>
                            <a:pt x="1582" y="51"/>
                            <a:pt x="1762" y="29"/>
                            <a:pt x="1854" y="0"/>
                          </a:cubicBezTo>
                        </a:path>
                      </a:pathLst>
                    </a:custGeom>
                    <a:noFill/>
                    <a:ln w="28575" cap="flat" cmpd="sng">
                      <a:solidFill>
                        <a:srgbClr val="0E14FE"/>
                      </a:solidFill>
                      <a:prstDash val="solid"/>
                      <a:round/>
                      <a:headEnd type="none" w="med" len="med"/>
                      <a:tailEnd type="none" w="med" len="med"/>
                    </a:ln>
                  </p:spPr>
                  <p:txBody>
                    <a:bodyPr wrap="none" anchor="ctr"/>
                    <a:lstStyle/>
                    <a:p>
                      <a:endParaRPr lang="en-GB" sz="800" dirty="0"/>
                    </a:p>
                  </p:txBody>
                </p:sp>
              </p:grpSp>
            </p:grpSp>
          </p:grpSp>
        </p:grpSp>
      </p:grpSp>
      <p:sp>
        <p:nvSpPr>
          <p:cNvPr id="34" name="Circular Arrow 33"/>
          <p:cNvSpPr/>
          <p:nvPr/>
        </p:nvSpPr>
        <p:spPr bwMode="auto">
          <a:xfrm>
            <a:off x="6708194" y="1943835"/>
            <a:ext cx="2880321" cy="1620180"/>
          </a:xfrm>
          <a:prstGeom prst="circularArrow">
            <a:avLst>
              <a:gd name="adj1" fmla="val 4979"/>
              <a:gd name="adj2" fmla="val 380255"/>
              <a:gd name="adj3" fmla="val 20931420"/>
              <a:gd name="adj4" fmla="val 11511306"/>
              <a:gd name="adj5" fmla="val 7250"/>
            </a:avLst>
          </a:prstGeom>
          <a:gradFill flip="none" rotWithShape="1">
            <a:gsLst>
              <a:gs pos="0">
                <a:srgbClr val="7EA3FE">
                  <a:shade val="30000"/>
                  <a:satMod val="115000"/>
                </a:srgbClr>
              </a:gs>
              <a:gs pos="50000">
                <a:srgbClr val="7EA3FE">
                  <a:shade val="67500"/>
                  <a:satMod val="115000"/>
                </a:srgbClr>
              </a:gs>
              <a:gs pos="100000">
                <a:srgbClr val="7EA3FE">
                  <a:shade val="100000"/>
                  <a:satMod val="115000"/>
                </a:srgbClr>
              </a:gs>
            </a:gsLst>
            <a:lin ang="13500000" scaled="1"/>
            <a:tileRect/>
          </a:gra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Verdana"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Acknowledgements</a:t>
            </a:r>
          </a:p>
        </p:txBody>
      </p:sp>
      <p:sp>
        <p:nvSpPr>
          <p:cNvPr id="66563" name="Rectangle 3"/>
          <p:cNvSpPr>
            <a:spLocks noGrp="1" noChangeArrowheads="1"/>
          </p:cNvSpPr>
          <p:nvPr>
            <p:ph type="body" sz="half" idx="1"/>
          </p:nvPr>
        </p:nvSpPr>
        <p:spPr>
          <a:xfrm>
            <a:off x="227013" y="998538"/>
            <a:ext cx="9478962" cy="4892675"/>
          </a:xfrm>
        </p:spPr>
        <p:txBody>
          <a:bodyPr/>
          <a:lstStyle/>
          <a:p>
            <a:pPr marL="0" indent="0">
              <a:lnSpc>
                <a:spcPct val="100000"/>
              </a:lnSpc>
              <a:buFontTx/>
              <a:buNone/>
            </a:pPr>
            <a:r>
              <a:rPr lang="en-US" sz="2000" dirty="0" smtClean="0">
                <a:latin typeface="Calibri" panose="020F0502020204030204" pitchFamily="34" charset="0"/>
              </a:rPr>
              <a:t>The success of the ECMWF EPS is the result of the continuous work of ECMWF staff, consultants and visitors who had continuously improved the ECMWF model, analysis, diagnostic and technical systems, and of very successful collaborations with its member states and other international institutions. The work of all contributors is acknowledged.</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Bibliography</a:t>
            </a:r>
          </a:p>
        </p:txBody>
      </p:sp>
      <p:sp>
        <p:nvSpPr>
          <p:cNvPr id="67587" name="Rectangle 3"/>
          <p:cNvSpPr>
            <a:spLocks noGrp="1" noChangeArrowheads="1"/>
          </p:cNvSpPr>
          <p:nvPr>
            <p:ph type="body" idx="1"/>
          </p:nvPr>
        </p:nvSpPr>
        <p:spPr>
          <a:xfrm>
            <a:off x="182563" y="954088"/>
            <a:ext cx="9418637" cy="5265737"/>
          </a:xfrm>
        </p:spPr>
        <p:txBody>
          <a:bodyPr/>
          <a:lstStyle/>
          <a:p>
            <a:pPr>
              <a:lnSpc>
                <a:spcPct val="90000"/>
              </a:lnSpc>
              <a:buFontTx/>
              <a:buNone/>
            </a:pPr>
            <a:r>
              <a:rPr lang="en-US" sz="1600" b="1" i="1" dirty="0" smtClean="0">
                <a:latin typeface="Calibri" panose="020F0502020204030204" pitchFamily="34" charset="0"/>
              </a:rPr>
              <a:t>On TIGGE</a:t>
            </a:r>
          </a:p>
          <a:p>
            <a:pPr>
              <a:lnSpc>
                <a:spcPct val="90000"/>
              </a:lnSpc>
              <a:buClr>
                <a:schemeClr val="accent1">
                  <a:lumMod val="50000"/>
                </a:schemeClr>
              </a:buClr>
            </a:pPr>
            <a:r>
              <a:rPr lang="en-GB" sz="1600" dirty="0">
                <a:latin typeface="Calibri" panose="020F0502020204030204" pitchFamily="34" charset="0"/>
              </a:rPr>
              <a:t>Buizza, R., 2014: </a:t>
            </a:r>
            <a:r>
              <a:rPr lang="en-GB" sz="1600" dirty="0" smtClean="0">
                <a:latin typeface="Calibri" panose="020F0502020204030204" pitchFamily="34" charset="0"/>
              </a:rPr>
              <a:t>The </a:t>
            </a:r>
            <a:r>
              <a:rPr lang="en-GB" sz="1600" dirty="0">
                <a:latin typeface="Calibri" panose="020F0502020204030204" pitchFamily="34" charset="0"/>
              </a:rPr>
              <a:t>TIGGE medium-range, global ensembles. ECMWF Research Department Technical Memorandum n. 739, ECMWF, </a:t>
            </a:r>
            <a:r>
              <a:rPr lang="en-GB" sz="1600" dirty="0" err="1">
                <a:latin typeface="Calibri" panose="020F0502020204030204" pitchFamily="34" charset="0"/>
              </a:rPr>
              <a:t>Shinfield</a:t>
            </a:r>
            <a:r>
              <a:rPr lang="en-GB" sz="1600" dirty="0">
                <a:latin typeface="Calibri" panose="020F0502020204030204" pitchFamily="34" charset="0"/>
              </a:rPr>
              <a:t> Park, Reading RG2-9AX, UK, pp. 53.</a:t>
            </a:r>
          </a:p>
          <a:p>
            <a:pPr>
              <a:lnSpc>
                <a:spcPct val="90000"/>
              </a:lnSpc>
              <a:buClr>
                <a:schemeClr val="accent1">
                  <a:lumMod val="50000"/>
                </a:schemeClr>
              </a:buClr>
            </a:pPr>
            <a:r>
              <a:rPr lang="en-GB" sz="1600" dirty="0" err="1" smtClean="0">
                <a:latin typeface="Calibri" panose="020F0502020204030204" pitchFamily="34" charset="0"/>
              </a:rPr>
              <a:t>Hagedorn</a:t>
            </a:r>
            <a:r>
              <a:rPr lang="en-GB" sz="1600" dirty="0" smtClean="0">
                <a:latin typeface="Calibri" panose="020F0502020204030204" pitchFamily="34" charset="0"/>
              </a:rPr>
              <a:t>, R., Buizza, R., Hamill, M. T., Leutbecher, M., &amp; Palmer, T. N., 2012: Comparing TIGGE multi-model forecasts with re-forecast calibrated ECMWF ensemble forecasts. </a:t>
            </a:r>
            <a:r>
              <a:rPr lang="en-GB" sz="1600" i="1" dirty="0" smtClean="0">
                <a:latin typeface="Calibri" panose="020F0502020204030204" pitchFamily="34" charset="0"/>
              </a:rPr>
              <a:t>Q. J. Roy. Meteorol. Soc.</a:t>
            </a:r>
            <a:r>
              <a:rPr lang="en-GB" sz="1600" dirty="0" smtClean="0">
                <a:latin typeface="Calibri" panose="020F0502020204030204" pitchFamily="34" charset="0"/>
              </a:rPr>
              <a:t>, in press.</a:t>
            </a:r>
          </a:p>
          <a:p>
            <a:pPr>
              <a:lnSpc>
                <a:spcPct val="90000"/>
              </a:lnSpc>
              <a:buClr>
                <a:schemeClr val="accent1">
                  <a:lumMod val="50000"/>
                </a:schemeClr>
              </a:buClr>
            </a:pPr>
            <a:r>
              <a:rPr lang="en-GB" sz="1600" dirty="0" smtClean="0">
                <a:latin typeface="Calibri" panose="020F0502020204030204" pitchFamily="34" charset="0"/>
              </a:rPr>
              <a:t>Johnson, C., &amp; Swinbank, R., 2009: Medium-range multi-model ensemble combination and calibration. Forecasting Research Technical Report, Meteorology R&amp;D Technical Report no. 517, Met Office (</a:t>
            </a:r>
            <a:r>
              <a:rPr lang="en-GB" sz="1600" i="1" dirty="0" smtClean="0">
                <a:latin typeface="Calibri" panose="020F0502020204030204" pitchFamily="34" charset="0"/>
              </a:rPr>
              <a:t>Q. J. Roy. Meteorol. Soc</a:t>
            </a:r>
            <a:r>
              <a:rPr lang="en-GB" sz="1600" dirty="0" smtClean="0">
                <a:latin typeface="Calibri" panose="020F0502020204030204" pitchFamily="34" charset="0"/>
              </a:rPr>
              <a:t>., submitted).</a:t>
            </a:r>
          </a:p>
          <a:p>
            <a:pPr>
              <a:lnSpc>
                <a:spcPct val="90000"/>
              </a:lnSpc>
              <a:buClr>
                <a:schemeClr val="accent1">
                  <a:lumMod val="50000"/>
                </a:schemeClr>
              </a:buClr>
            </a:pPr>
            <a:r>
              <a:rPr lang="en-GB" sz="1600" dirty="0" smtClean="0">
                <a:latin typeface="Calibri" panose="020F0502020204030204" pitchFamily="34" charset="0"/>
              </a:rPr>
              <a:t>Pappenberger, F., Bartholmes, J., Thielen, J., Cloke, H.L., Buizza, R. &amp; de Roo, A., 2008: New dimensions in early flood warning across the globe using grand-ensemble weather predictions. </a:t>
            </a:r>
            <a:r>
              <a:rPr lang="en-GB" sz="1600" i="1" dirty="0" smtClean="0">
                <a:latin typeface="Calibri" panose="020F0502020204030204" pitchFamily="34" charset="0"/>
              </a:rPr>
              <a:t>Geophys. Res. Lett</a:t>
            </a:r>
            <a:r>
              <a:rPr lang="en-GB" sz="1600" dirty="0" smtClean="0">
                <a:latin typeface="Calibri" panose="020F0502020204030204" pitchFamily="34" charset="0"/>
              </a:rPr>
              <a:t>., </a:t>
            </a:r>
            <a:r>
              <a:rPr lang="en-GB" sz="1600" b="1" dirty="0" smtClean="0">
                <a:latin typeface="Calibri" panose="020F0502020204030204" pitchFamily="34" charset="0"/>
              </a:rPr>
              <a:t>35</a:t>
            </a:r>
            <a:r>
              <a:rPr lang="en-GB" sz="1600" dirty="0" smtClean="0">
                <a:latin typeface="Calibri" panose="020F0502020204030204" pitchFamily="34" charset="0"/>
              </a:rPr>
              <a:t>, L10404, DOI:10.1029/2008GL33837.</a:t>
            </a:r>
          </a:p>
          <a:p>
            <a:pPr>
              <a:lnSpc>
                <a:spcPct val="90000"/>
              </a:lnSpc>
              <a:buClr>
                <a:schemeClr val="accent1">
                  <a:lumMod val="50000"/>
                </a:schemeClr>
              </a:buClr>
            </a:pPr>
            <a:r>
              <a:rPr lang="en-GB" sz="1600" dirty="0" smtClean="0">
                <a:latin typeface="Calibri" panose="020F0502020204030204" pitchFamily="34" charset="0"/>
              </a:rPr>
              <a:t>Park, Y.-Y., Buizza, R., &amp; Leutbecher, M., 2008: TIGGE: preliminary results on comparing and combining ensembles. </a:t>
            </a:r>
            <a:r>
              <a:rPr lang="en-GB" sz="1600" i="1" dirty="0" smtClean="0">
                <a:latin typeface="Calibri" panose="020F0502020204030204" pitchFamily="34" charset="0"/>
              </a:rPr>
              <a:t>Q. J. Roy. Meteorol. Soc</a:t>
            </a:r>
            <a:r>
              <a:rPr lang="en-GB" sz="1600" dirty="0" smtClean="0">
                <a:latin typeface="Calibri" panose="020F0502020204030204" pitchFamily="34" charset="0"/>
              </a:rPr>
              <a:t>., </a:t>
            </a:r>
            <a:r>
              <a:rPr lang="en-GB" sz="1600" b="1" dirty="0" smtClean="0">
                <a:latin typeface="Calibri" panose="020F0502020204030204" pitchFamily="34" charset="0"/>
              </a:rPr>
              <a:t>134</a:t>
            </a:r>
            <a:r>
              <a:rPr lang="en-GB" sz="1600" dirty="0" smtClean="0">
                <a:latin typeface="Calibri" panose="020F0502020204030204" pitchFamily="34" charset="0"/>
              </a:rPr>
              <a:t>, 2029-2050 (also EC TM 548). </a:t>
            </a:r>
          </a:p>
          <a:p>
            <a:pPr>
              <a:lnSpc>
                <a:spcPct val="90000"/>
              </a:lnSpc>
              <a:buClr>
                <a:schemeClr val="accent1">
                  <a:lumMod val="50000"/>
                </a:schemeClr>
              </a:buClr>
            </a:pPr>
            <a:r>
              <a:rPr lang="en-GB" sz="1600" dirty="0" smtClean="0">
                <a:latin typeface="Calibri" panose="020F0502020204030204" pitchFamily="34" charset="0"/>
              </a:rPr>
              <a:t>Richardson, D., R., Buizza and R. Hagedorn, 2005: Final report of the 1st Workshop on the THORPEX Interactive Grand Global Ensemble (TIGGE). WMO TD No. 1273, WWRP-THORPEX No. 5 (available from </a:t>
            </a:r>
            <a:r>
              <a:rPr lang="en-GB" sz="1600" dirty="0" smtClean="0">
                <a:latin typeface="Calibri" panose="020F0502020204030204" pitchFamily="34" charset="0"/>
                <a:hlinkClick r:id="rId3"/>
              </a:rPr>
              <a:t>http://tigge.ecmwf.int/references.html</a:t>
            </a:r>
            <a:r>
              <a:rPr lang="en-GB" sz="1600" dirty="0" smtClean="0">
                <a:latin typeface="Calibri" panose="020F0502020204030204" pitchFamily="34" charset="0"/>
              </a:rPr>
              <a:t>).</a:t>
            </a:r>
          </a:p>
          <a:p>
            <a:pPr>
              <a:lnSpc>
                <a:spcPct val="90000"/>
              </a:lnSpc>
            </a:pPr>
            <a:endParaRPr lang="en-AU" sz="1600" dirty="0" smtClean="0">
              <a:latin typeface="Calibri" panose="020F0502020204030204" pitchFamily="34" charset="0"/>
            </a:endParaRPr>
          </a:p>
          <a:p>
            <a:pPr>
              <a:lnSpc>
                <a:spcPct val="90000"/>
              </a:lnSpc>
            </a:pPr>
            <a:endParaRPr lang="en-US" sz="1600" i="1" dirty="0" smtClean="0">
              <a:latin typeface="Calibri" panose="020F0502020204030204"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Bibliography</a:t>
            </a:r>
          </a:p>
        </p:txBody>
      </p:sp>
      <p:sp>
        <p:nvSpPr>
          <p:cNvPr id="68611" name="Rectangle 3"/>
          <p:cNvSpPr>
            <a:spLocks noGrp="1" noChangeArrowheads="1"/>
          </p:cNvSpPr>
          <p:nvPr>
            <p:ph type="body" idx="1"/>
          </p:nvPr>
        </p:nvSpPr>
        <p:spPr>
          <a:xfrm>
            <a:off x="182563" y="954088"/>
            <a:ext cx="9418637" cy="5265737"/>
          </a:xfrm>
        </p:spPr>
        <p:txBody>
          <a:bodyPr/>
          <a:lstStyle/>
          <a:p>
            <a:pPr>
              <a:lnSpc>
                <a:spcPct val="90000"/>
              </a:lnSpc>
              <a:buFontTx/>
              <a:buNone/>
            </a:pPr>
            <a:r>
              <a:rPr lang="en-US" sz="1600" b="1" i="1" dirty="0" smtClean="0">
                <a:latin typeface="Calibri" panose="020F0502020204030204" pitchFamily="34" charset="0"/>
              </a:rPr>
              <a:t>On the different ensemble prediction systems</a:t>
            </a:r>
          </a:p>
          <a:p>
            <a:pPr>
              <a:lnSpc>
                <a:spcPct val="90000"/>
              </a:lnSpc>
              <a:buClr>
                <a:schemeClr val="accent1">
                  <a:lumMod val="50000"/>
                </a:schemeClr>
              </a:buClr>
            </a:pPr>
            <a:r>
              <a:rPr lang="en-GB" sz="1600" u="sng" dirty="0" smtClean="0">
                <a:latin typeface="Calibri" panose="020F0502020204030204" pitchFamily="34" charset="0"/>
              </a:rPr>
              <a:t>ECMWF (SV) system</a:t>
            </a:r>
          </a:p>
          <a:p>
            <a:pPr>
              <a:lnSpc>
                <a:spcPct val="90000"/>
              </a:lnSpc>
              <a:buClr>
                <a:schemeClr val="accent1">
                  <a:lumMod val="50000"/>
                </a:schemeClr>
              </a:buClr>
              <a:buFontTx/>
              <a:buNone/>
            </a:pPr>
            <a:r>
              <a:rPr lang="it-IT" sz="1600" dirty="0" smtClean="0">
                <a:latin typeface="Calibri" panose="020F0502020204030204" pitchFamily="34" charset="0"/>
              </a:rPr>
              <a:t>	See bibliography list in lecture 1.</a:t>
            </a:r>
            <a:endParaRPr lang="en-GB" sz="1600" dirty="0" smtClean="0">
              <a:latin typeface="Calibri" panose="020F0502020204030204" pitchFamily="34" charset="0"/>
            </a:endParaRPr>
          </a:p>
          <a:p>
            <a:pPr>
              <a:lnSpc>
                <a:spcPct val="90000"/>
              </a:lnSpc>
              <a:buClr>
                <a:schemeClr val="accent1">
                  <a:lumMod val="50000"/>
                </a:schemeClr>
              </a:buClr>
            </a:pPr>
            <a:endParaRPr lang="en-GB" sz="1600" u="sng" dirty="0" smtClean="0">
              <a:latin typeface="Calibri" panose="020F0502020204030204" pitchFamily="34" charset="0"/>
            </a:endParaRPr>
          </a:p>
          <a:p>
            <a:pPr>
              <a:lnSpc>
                <a:spcPct val="90000"/>
              </a:lnSpc>
              <a:buClr>
                <a:schemeClr val="accent1">
                  <a:lumMod val="50000"/>
                </a:schemeClr>
              </a:buClr>
            </a:pPr>
            <a:r>
              <a:rPr lang="en-GB" sz="1600" u="sng" dirty="0" smtClean="0">
                <a:latin typeface="Calibri" panose="020F0502020204030204" pitchFamily="34" charset="0"/>
              </a:rPr>
              <a:t>MSC (EnKF) system</a:t>
            </a:r>
            <a:endParaRPr lang="en-GB" sz="1600" dirty="0" smtClean="0">
              <a:latin typeface="Calibri" panose="020F0502020204030204" pitchFamily="34" charset="0"/>
            </a:endParaRPr>
          </a:p>
          <a:p>
            <a:pPr>
              <a:lnSpc>
                <a:spcPct val="90000"/>
              </a:lnSpc>
              <a:buClr>
                <a:schemeClr val="accent1">
                  <a:lumMod val="50000"/>
                </a:schemeClr>
              </a:buClr>
              <a:buFontTx/>
              <a:buNone/>
            </a:pPr>
            <a:r>
              <a:rPr lang="en-GB" sz="1600" dirty="0" smtClean="0">
                <a:latin typeface="Calibri" panose="020F0502020204030204" pitchFamily="34" charset="0"/>
              </a:rPr>
              <a:t>	Evensen, G., 1994: Sequential data assimilation with a nonlinear quasi-geostrophic model using Monte Carlo methods to forecast error statistics. </a:t>
            </a:r>
            <a:r>
              <a:rPr lang="en-GB" sz="1600" i="1" dirty="0" smtClean="0">
                <a:latin typeface="Calibri" panose="020F0502020204030204" pitchFamily="34" charset="0"/>
              </a:rPr>
              <a:t>J. Geophys. Res.</a:t>
            </a:r>
            <a:r>
              <a:rPr lang="en-GB" sz="1600" dirty="0" smtClean="0">
                <a:latin typeface="Calibri" panose="020F0502020204030204" pitchFamily="34" charset="0"/>
              </a:rPr>
              <a:t>, </a:t>
            </a:r>
            <a:r>
              <a:rPr lang="en-GB" sz="1600" b="1" dirty="0" smtClean="0">
                <a:latin typeface="Calibri" panose="020F0502020204030204" pitchFamily="34" charset="0"/>
              </a:rPr>
              <a:t>99</a:t>
            </a:r>
            <a:r>
              <a:rPr lang="en-GB" sz="1600" dirty="0" smtClean="0">
                <a:latin typeface="Calibri" panose="020F0502020204030204" pitchFamily="34" charset="0"/>
              </a:rPr>
              <a:t>, 10143-10162.</a:t>
            </a:r>
          </a:p>
          <a:p>
            <a:pPr>
              <a:lnSpc>
                <a:spcPct val="90000"/>
              </a:lnSpc>
              <a:buClr>
                <a:schemeClr val="accent1">
                  <a:lumMod val="50000"/>
                </a:schemeClr>
              </a:buClr>
              <a:buFontTx/>
              <a:buNone/>
            </a:pPr>
            <a:r>
              <a:rPr lang="en-GB" sz="1600" dirty="0" smtClean="0">
                <a:latin typeface="Calibri" panose="020F0502020204030204" pitchFamily="34" charset="0"/>
              </a:rPr>
              <a:t>	Hamill, T. M., &amp; Snyder, C., 2000: A hybrid ensemble Kalman filter-3D variational analysis scheme. </a:t>
            </a:r>
            <a:r>
              <a:rPr lang="en-GB" sz="1600" i="1" dirty="0" smtClean="0">
                <a:latin typeface="Calibri" panose="020F0502020204030204" pitchFamily="34" charset="0"/>
              </a:rPr>
              <a:t>Mon. Wea. Rev.</a:t>
            </a:r>
            <a:r>
              <a:rPr lang="en-GB" sz="1600" dirty="0" smtClean="0">
                <a:latin typeface="Calibri" panose="020F0502020204030204" pitchFamily="34" charset="0"/>
              </a:rPr>
              <a:t>, 128, 2905-2919.</a:t>
            </a:r>
          </a:p>
          <a:p>
            <a:pPr>
              <a:lnSpc>
                <a:spcPct val="90000"/>
              </a:lnSpc>
              <a:buClr>
                <a:schemeClr val="accent1">
                  <a:lumMod val="50000"/>
                </a:schemeClr>
              </a:buClr>
              <a:buFontTx/>
              <a:buNone/>
            </a:pPr>
            <a:r>
              <a:rPr lang="en-GB" sz="1600" dirty="0" smtClean="0">
                <a:latin typeface="Calibri" panose="020F0502020204030204" pitchFamily="34" charset="0"/>
              </a:rPr>
              <a:t>	Houtekamer, P. L., L. Lefaivre, J. Derome, H. Ritchie &amp; H. L. Mitchell, 1996. A system simulation approach to ensemble prediction. </a:t>
            </a:r>
            <a:r>
              <a:rPr lang="en-GB" sz="1600" i="1" dirty="0" smtClean="0">
                <a:latin typeface="Calibri" panose="020F0502020204030204" pitchFamily="34" charset="0"/>
              </a:rPr>
              <a:t>Mon. Wea. Rev.</a:t>
            </a:r>
            <a:r>
              <a:rPr lang="en-GB" sz="1600" dirty="0" smtClean="0">
                <a:latin typeface="Calibri" panose="020F0502020204030204" pitchFamily="34" charset="0"/>
              </a:rPr>
              <a:t>, </a:t>
            </a:r>
            <a:r>
              <a:rPr lang="en-GB" sz="1600" b="1" dirty="0" smtClean="0">
                <a:latin typeface="Calibri" panose="020F0502020204030204" pitchFamily="34" charset="0"/>
              </a:rPr>
              <a:t>124</a:t>
            </a:r>
            <a:r>
              <a:rPr lang="en-GB" sz="1600" dirty="0" smtClean="0">
                <a:latin typeface="Calibri" panose="020F0502020204030204" pitchFamily="34" charset="0"/>
              </a:rPr>
              <a:t>, 1225-1242.</a:t>
            </a:r>
            <a:r>
              <a:rPr lang="en-US" sz="1600" dirty="0" smtClean="0">
                <a:latin typeface="Calibri" panose="020F0502020204030204" pitchFamily="34" charset="0"/>
              </a:rPr>
              <a:t> </a:t>
            </a:r>
          </a:p>
          <a:p>
            <a:pPr>
              <a:lnSpc>
                <a:spcPct val="90000"/>
              </a:lnSpc>
              <a:buClr>
                <a:schemeClr val="accent1">
                  <a:lumMod val="50000"/>
                </a:schemeClr>
              </a:buClr>
              <a:buFontTx/>
              <a:buNone/>
            </a:pPr>
            <a:r>
              <a:rPr lang="en-US" sz="1600" dirty="0" smtClean="0">
                <a:latin typeface="Calibri" panose="020F0502020204030204" pitchFamily="34" charset="0"/>
              </a:rPr>
              <a:t>	</a:t>
            </a:r>
            <a:r>
              <a:rPr lang="en-US" sz="1600" dirty="0" err="1" smtClean="0">
                <a:latin typeface="Calibri" panose="020F0502020204030204" pitchFamily="34" charset="0"/>
              </a:rPr>
              <a:t>Hou</a:t>
            </a:r>
            <a:r>
              <a:rPr lang="en-GB" sz="1600" dirty="0" smtClean="0">
                <a:latin typeface="Calibri" panose="020F0502020204030204" pitchFamily="34" charset="0"/>
              </a:rPr>
              <a:t>tekamer, P. L., &amp; H. L. Mitchell, 2005. Ensemble Kalman filtering. </a:t>
            </a:r>
            <a:r>
              <a:rPr lang="en-GB" sz="1600" i="1" dirty="0" smtClean="0">
                <a:latin typeface="Calibri" panose="020F0502020204030204" pitchFamily="34" charset="0"/>
              </a:rPr>
              <a:t>Q. J. Roy. Meteorol. Soc.</a:t>
            </a:r>
            <a:r>
              <a:rPr lang="en-GB" sz="1600" dirty="0" smtClean="0">
                <a:latin typeface="Calibri" panose="020F0502020204030204" pitchFamily="34" charset="0"/>
              </a:rPr>
              <a:t>, </a:t>
            </a:r>
            <a:r>
              <a:rPr lang="en-GB" sz="1600" b="1" dirty="0" smtClean="0">
                <a:latin typeface="Calibri" panose="020F0502020204030204" pitchFamily="34" charset="0"/>
              </a:rPr>
              <a:t>131</a:t>
            </a:r>
            <a:r>
              <a:rPr lang="en-GB" sz="1600" dirty="0" smtClean="0">
                <a:latin typeface="Calibri" panose="020F0502020204030204" pitchFamily="34" charset="0"/>
              </a:rPr>
              <a:t>, 3269-3289.</a:t>
            </a:r>
          </a:p>
          <a:p>
            <a:pPr>
              <a:lnSpc>
                <a:spcPct val="90000"/>
              </a:lnSpc>
              <a:buClr>
                <a:schemeClr val="accent1">
                  <a:lumMod val="50000"/>
                </a:schemeClr>
              </a:buClr>
              <a:buFontTx/>
              <a:buNone/>
            </a:pPr>
            <a:r>
              <a:rPr lang="en-GB" sz="1600" dirty="0" smtClean="0">
                <a:latin typeface="Calibri" panose="020F0502020204030204" pitchFamily="34" charset="0"/>
              </a:rPr>
              <a:t>	</a:t>
            </a:r>
            <a:endParaRPr lang="en-US" sz="1600" dirty="0" smtClean="0">
              <a:latin typeface="Calibri" panose="020F0502020204030204" pitchFamily="34" charset="0"/>
            </a:endParaRPr>
          </a:p>
          <a:p>
            <a:pPr>
              <a:lnSpc>
                <a:spcPct val="90000"/>
              </a:lnSpc>
              <a:buClr>
                <a:schemeClr val="accent1">
                  <a:lumMod val="50000"/>
                </a:schemeClr>
              </a:buClr>
            </a:pPr>
            <a:r>
              <a:rPr lang="en-GB" sz="1600" u="sng" dirty="0" smtClean="0">
                <a:latin typeface="Calibri" panose="020F0502020204030204" pitchFamily="34" charset="0"/>
              </a:rPr>
              <a:t>CPTEC (EOF) system</a:t>
            </a:r>
            <a:endParaRPr lang="en-GB" sz="1600" dirty="0" smtClean="0">
              <a:latin typeface="Calibri" panose="020F0502020204030204" pitchFamily="34" charset="0"/>
            </a:endParaRPr>
          </a:p>
          <a:p>
            <a:pPr>
              <a:lnSpc>
                <a:spcPct val="90000"/>
              </a:lnSpc>
              <a:buClr>
                <a:schemeClr val="accent1">
                  <a:lumMod val="50000"/>
                </a:schemeClr>
              </a:buClr>
              <a:buFontTx/>
              <a:buNone/>
            </a:pPr>
            <a:r>
              <a:rPr lang="en-GB" sz="1600" dirty="0" smtClean="0">
                <a:latin typeface="Calibri" panose="020F0502020204030204" pitchFamily="34" charset="0"/>
              </a:rPr>
              <a:t>	Zhang, Z., &amp; Krishnamurti, T.N., 1999: A perturbation method for hurricane ensemble predictions. </a:t>
            </a:r>
            <a:r>
              <a:rPr lang="en-GB" sz="1600" i="1" dirty="0" smtClean="0">
                <a:latin typeface="Calibri" panose="020F0502020204030204" pitchFamily="34" charset="0"/>
              </a:rPr>
              <a:t>Mon. Wea. Rev.</a:t>
            </a:r>
            <a:r>
              <a:rPr lang="en-GB" sz="1600" dirty="0" smtClean="0">
                <a:latin typeface="Calibri" panose="020F0502020204030204" pitchFamily="34" charset="0"/>
              </a:rPr>
              <a:t>, </a:t>
            </a:r>
            <a:r>
              <a:rPr lang="en-GB" sz="1600" b="1" dirty="0" smtClean="0">
                <a:latin typeface="Calibri" panose="020F0502020204030204" pitchFamily="34" charset="0"/>
              </a:rPr>
              <a:t>127</a:t>
            </a:r>
            <a:r>
              <a:rPr lang="en-GB" sz="1600" dirty="0" smtClean="0">
                <a:latin typeface="Calibri" panose="020F0502020204030204" pitchFamily="34" charset="0"/>
              </a:rPr>
              <a:t>, 447-469. </a:t>
            </a:r>
          </a:p>
          <a:p>
            <a:pPr>
              <a:lnSpc>
                <a:spcPct val="90000"/>
              </a:lnSpc>
              <a:buFontTx/>
              <a:buNone/>
            </a:pPr>
            <a:endParaRPr lang="en-GB" sz="1600" dirty="0" smtClean="0">
              <a:latin typeface="Calibri" panose="020F0502020204030204"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Bibliography</a:t>
            </a:r>
          </a:p>
        </p:txBody>
      </p:sp>
      <p:sp>
        <p:nvSpPr>
          <p:cNvPr id="69635" name="Rectangle 3"/>
          <p:cNvSpPr>
            <a:spLocks noGrp="1" noChangeArrowheads="1"/>
          </p:cNvSpPr>
          <p:nvPr>
            <p:ph type="body" idx="1"/>
          </p:nvPr>
        </p:nvSpPr>
        <p:spPr>
          <a:xfrm>
            <a:off x="182563" y="954088"/>
            <a:ext cx="9418637" cy="5265737"/>
          </a:xfrm>
        </p:spPr>
        <p:txBody>
          <a:bodyPr/>
          <a:lstStyle/>
          <a:p>
            <a:pPr>
              <a:lnSpc>
                <a:spcPct val="90000"/>
              </a:lnSpc>
              <a:buClr>
                <a:schemeClr val="accent1">
                  <a:lumMod val="50000"/>
                </a:schemeClr>
              </a:buClr>
            </a:pPr>
            <a:r>
              <a:rPr lang="en-GB" sz="1600" u="sng" dirty="0" smtClean="0">
                <a:latin typeface="Calibri" panose="020F0502020204030204" pitchFamily="34" charset="0"/>
              </a:rPr>
              <a:t>CMA, KMA, NCEP, UKMO </a:t>
            </a:r>
            <a:r>
              <a:rPr lang="en-GB" sz="1600" dirty="0" smtClean="0">
                <a:latin typeface="Calibri" panose="020F0502020204030204" pitchFamily="34" charset="0"/>
              </a:rPr>
              <a:t>(</a:t>
            </a:r>
            <a:r>
              <a:rPr lang="en-GB" sz="1600" u="sng" dirty="0" smtClean="0">
                <a:latin typeface="Calibri" panose="020F0502020204030204" pitchFamily="34" charset="0"/>
              </a:rPr>
              <a:t>BV/ETKF/ET/ETR) systems </a:t>
            </a:r>
            <a:r>
              <a:rPr lang="en-GB" sz="1600" dirty="0" smtClean="0">
                <a:latin typeface="Calibri" panose="020F0502020204030204" pitchFamily="34" charset="0"/>
              </a:rPr>
              <a:t> </a:t>
            </a:r>
          </a:p>
          <a:p>
            <a:pPr>
              <a:lnSpc>
                <a:spcPct val="90000"/>
              </a:lnSpc>
              <a:buFontTx/>
              <a:buNone/>
            </a:pPr>
            <a:r>
              <a:rPr lang="en-GB" sz="1600" dirty="0" smtClean="0">
                <a:latin typeface="Calibri" panose="020F0502020204030204" pitchFamily="34" charset="0"/>
              </a:rPr>
              <a:t>	Bishop, C H, &amp; Toth, Z, 1999: Ensemble transformation and adaptive observations. </a:t>
            </a:r>
            <a:r>
              <a:rPr lang="en-GB" sz="1600" i="1" dirty="0" smtClean="0">
                <a:latin typeface="Calibri" panose="020F0502020204030204" pitchFamily="34" charset="0"/>
              </a:rPr>
              <a:t>Mon. Wea. Rev.</a:t>
            </a:r>
            <a:r>
              <a:rPr lang="en-GB" sz="1600" dirty="0" smtClean="0">
                <a:latin typeface="Calibri" panose="020F0502020204030204" pitchFamily="34" charset="0"/>
              </a:rPr>
              <a:t>, </a:t>
            </a:r>
            <a:r>
              <a:rPr lang="en-GB" sz="1600" b="1" dirty="0" smtClean="0">
                <a:latin typeface="Calibri" panose="020F0502020204030204" pitchFamily="34" charset="0"/>
              </a:rPr>
              <a:t>129</a:t>
            </a:r>
            <a:r>
              <a:rPr lang="en-GB" sz="1600" dirty="0" smtClean="0">
                <a:latin typeface="Calibri" panose="020F0502020204030204" pitchFamily="34" charset="0"/>
              </a:rPr>
              <a:t>, 1748-1765.</a:t>
            </a:r>
          </a:p>
          <a:p>
            <a:pPr>
              <a:lnSpc>
                <a:spcPct val="90000"/>
              </a:lnSpc>
              <a:buFontTx/>
              <a:buNone/>
            </a:pPr>
            <a:r>
              <a:rPr lang="en-GB" sz="1600" dirty="0" smtClean="0">
                <a:latin typeface="Calibri" panose="020F0502020204030204" pitchFamily="34" charset="0"/>
              </a:rPr>
              <a:t>	Bishop, C H, Etherton, B J, &amp; Majumdar, S, 2001: Adaptive sampling with the ensemble transform Kalman filter. Part I: theoretical aspects. </a:t>
            </a:r>
            <a:r>
              <a:rPr lang="en-GB" sz="1600" i="1" dirty="0" smtClean="0">
                <a:latin typeface="Calibri" panose="020F0502020204030204" pitchFamily="34" charset="0"/>
              </a:rPr>
              <a:t>Mon. Wea. Rev</a:t>
            </a:r>
            <a:r>
              <a:rPr lang="en-GB" sz="1600" dirty="0" smtClean="0">
                <a:latin typeface="Calibri" panose="020F0502020204030204" pitchFamily="34" charset="0"/>
              </a:rPr>
              <a:t>., </a:t>
            </a:r>
            <a:r>
              <a:rPr lang="en-GB" sz="1600" b="1" dirty="0" smtClean="0">
                <a:latin typeface="Calibri" panose="020F0502020204030204" pitchFamily="34" charset="0"/>
              </a:rPr>
              <a:t>129</a:t>
            </a:r>
            <a:r>
              <a:rPr lang="en-GB" sz="1600" dirty="0" smtClean="0">
                <a:latin typeface="Calibri" panose="020F0502020204030204" pitchFamily="34" charset="0"/>
              </a:rPr>
              <a:t>, 420-436. </a:t>
            </a:r>
          </a:p>
          <a:p>
            <a:pPr>
              <a:lnSpc>
                <a:spcPct val="90000"/>
              </a:lnSpc>
              <a:buFontTx/>
              <a:buNone/>
            </a:pPr>
            <a:r>
              <a:rPr lang="en-GB" sz="1600" dirty="0" smtClean="0">
                <a:latin typeface="Calibri" panose="020F0502020204030204" pitchFamily="34" charset="0"/>
              </a:rPr>
              <a:t>	</a:t>
            </a:r>
            <a:r>
              <a:rPr lang="en-US" sz="1600" dirty="0" smtClean="0">
                <a:latin typeface="Calibri" panose="020F0502020204030204" pitchFamily="34" charset="0"/>
              </a:rPr>
              <a:t>Goo, T.-Y., S.-O. Moon, J.-Y. Cho, H.-B. Cheong, &amp; W.-J. Lee, 2003: Preliminary results of medium-range ensemble prediction at KMA: Implementation and performance evaluation as of 2001. </a:t>
            </a:r>
            <a:r>
              <a:rPr lang="en-US" sz="1600" i="1" dirty="0" smtClean="0">
                <a:latin typeface="Calibri" panose="020F0502020204030204" pitchFamily="34" charset="0"/>
              </a:rPr>
              <a:t>Korean J. Atmos. Sci</a:t>
            </a:r>
            <a:r>
              <a:rPr lang="en-US" sz="1600" dirty="0" smtClean="0">
                <a:latin typeface="Calibri" panose="020F0502020204030204" pitchFamily="34" charset="0"/>
              </a:rPr>
              <a:t>., </a:t>
            </a:r>
            <a:r>
              <a:rPr lang="en-US" sz="1600" b="1" dirty="0" smtClean="0">
                <a:latin typeface="Calibri" panose="020F0502020204030204" pitchFamily="34" charset="0"/>
              </a:rPr>
              <a:t>6</a:t>
            </a:r>
            <a:r>
              <a:rPr lang="en-US" sz="1600" dirty="0" smtClean="0">
                <a:latin typeface="Calibri" panose="020F0502020204030204" pitchFamily="34" charset="0"/>
              </a:rPr>
              <a:t>, 27-36.</a:t>
            </a:r>
            <a:endParaRPr lang="en-GB" sz="1600" dirty="0" smtClean="0">
              <a:latin typeface="Calibri" panose="020F0502020204030204" pitchFamily="34" charset="0"/>
            </a:endParaRPr>
          </a:p>
          <a:p>
            <a:pPr>
              <a:lnSpc>
                <a:spcPct val="90000"/>
              </a:lnSpc>
              <a:buFontTx/>
              <a:buNone/>
            </a:pPr>
            <a:r>
              <a:rPr lang="en-GB" sz="1600" dirty="0" smtClean="0">
                <a:latin typeface="Calibri" panose="020F0502020204030204" pitchFamily="34" charset="0"/>
              </a:rPr>
              <a:t>	Toth, Z., &amp; Kalnay, E., 1997: Ensemble Forecasting at NCEP and the breeding method. </a:t>
            </a:r>
            <a:r>
              <a:rPr lang="en-GB" sz="1600" i="1" dirty="0" smtClean="0">
                <a:latin typeface="Calibri" panose="020F0502020204030204" pitchFamily="34" charset="0"/>
              </a:rPr>
              <a:t>Mon. Wea. Rev.</a:t>
            </a:r>
            <a:r>
              <a:rPr lang="en-GB" sz="1600" dirty="0" smtClean="0">
                <a:latin typeface="Calibri" panose="020F0502020204030204" pitchFamily="34" charset="0"/>
              </a:rPr>
              <a:t>, </a:t>
            </a:r>
            <a:r>
              <a:rPr lang="en-GB" sz="1600" b="1" dirty="0" smtClean="0">
                <a:latin typeface="Calibri" panose="020F0502020204030204" pitchFamily="34" charset="0"/>
              </a:rPr>
              <a:t>125</a:t>
            </a:r>
            <a:r>
              <a:rPr lang="en-GB" sz="1600" dirty="0" smtClean="0">
                <a:latin typeface="Calibri" panose="020F0502020204030204" pitchFamily="34" charset="0"/>
              </a:rPr>
              <a:t>, 3297-3319.</a:t>
            </a:r>
          </a:p>
          <a:p>
            <a:pPr>
              <a:lnSpc>
                <a:spcPct val="90000"/>
              </a:lnSpc>
              <a:buFontTx/>
              <a:buNone/>
            </a:pPr>
            <a:r>
              <a:rPr lang="en-GB" sz="1600" dirty="0" smtClean="0">
                <a:latin typeface="Calibri" panose="020F0502020204030204" pitchFamily="34" charset="0"/>
              </a:rPr>
              <a:t>	Wei, M., Toth, Z., Wobus, R., Zhu, Y., Bishop, C., &amp; Wang, X., 2006: Ensemble Transform Kalman Filter-based ensemble perturbations in an operational global prediction system at NCEP. </a:t>
            </a:r>
            <a:r>
              <a:rPr lang="en-GB" sz="1600" i="1" dirty="0" smtClean="0">
                <a:latin typeface="Calibri" panose="020F0502020204030204" pitchFamily="34" charset="0"/>
              </a:rPr>
              <a:t>Tellus A</a:t>
            </a:r>
            <a:r>
              <a:rPr lang="en-GB" sz="1600" dirty="0" smtClean="0">
                <a:latin typeface="Calibri" panose="020F0502020204030204" pitchFamily="34" charset="0"/>
              </a:rPr>
              <a:t>, </a:t>
            </a:r>
            <a:r>
              <a:rPr lang="en-GB" sz="1600" b="1" dirty="0" smtClean="0">
                <a:latin typeface="Calibri" panose="020F0502020204030204" pitchFamily="34" charset="0"/>
              </a:rPr>
              <a:t>58</a:t>
            </a:r>
            <a:r>
              <a:rPr lang="en-GB" sz="1600" dirty="0" smtClean="0">
                <a:latin typeface="Calibri" panose="020F0502020204030204" pitchFamily="34" charset="0"/>
              </a:rPr>
              <a:t>, 28-44.</a:t>
            </a:r>
          </a:p>
          <a:p>
            <a:pPr>
              <a:lnSpc>
                <a:spcPct val="90000"/>
              </a:lnSpc>
              <a:buFontTx/>
              <a:buNone/>
            </a:pPr>
            <a:r>
              <a:rPr lang="en-GB" sz="1600" dirty="0" smtClean="0">
                <a:latin typeface="Calibri" panose="020F0502020204030204" pitchFamily="34" charset="0"/>
              </a:rPr>
              <a:t>	Wang, X, &amp; Bishop, C H, 2003: A comparison of breeding and ensemble transform Kalman filter ensemble forecast schemes. </a:t>
            </a:r>
            <a:r>
              <a:rPr lang="en-GB" sz="1600" i="1" dirty="0" smtClean="0">
                <a:latin typeface="Calibri" panose="020F0502020204030204" pitchFamily="34" charset="0"/>
              </a:rPr>
              <a:t>J Atmos. Sci.</a:t>
            </a:r>
            <a:r>
              <a:rPr lang="en-GB" sz="1600" dirty="0" smtClean="0">
                <a:latin typeface="Calibri" panose="020F0502020204030204" pitchFamily="34" charset="0"/>
              </a:rPr>
              <a:t>, </a:t>
            </a:r>
            <a:r>
              <a:rPr lang="en-GB" sz="1600" b="1" dirty="0" smtClean="0">
                <a:latin typeface="Calibri" panose="020F0502020204030204" pitchFamily="34" charset="0"/>
              </a:rPr>
              <a:t>60</a:t>
            </a:r>
            <a:r>
              <a:rPr lang="en-GB" sz="1600" dirty="0" smtClean="0">
                <a:latin typeface="Calibri" panose="020F0502020204030204" pitchFamily="34" charset="0"/>
              </a:rPr>
              <a:t>, 1140-1158.</a:t>
            </a:r>
          </a:p>
          <a:p>
            <a:pPr>
              <a:lnSpc>
                <a:spcPct val="90000"/>
              </a:lnSpc>
              <a:buFontTx/>
              <a:buNone/>
            </a:pPr>
            <a:r>
              <a:rPr lang="en-GB" sz="1600" dirty="0" smtClean="0">
                <a:latin typeface="Calibri" panose="020F0502020204030204" pitchFamily="34" charset="0"/>
              </a:rPr>
              <a:t>	Wei, M, Toth, Z, Wobus, R, &amp; Zhu, Y, 2008: Initial perturbations based on the ensemble transform (ET) technique in the NCEP global operational forecast system. </a:t>
            </a:r>
            <a:r>
              <a:rPr lang="en-GB" sz="1600" i="1" dirty="0" smtClean="0">
                <a:latin typeface="Calibri" panose="020F0502020204030204" pitchFamily="34" charset="0"/>
              </a:rPr>
              <a:t>Tellus</a:t>
            </a:r>
            <a:r>
              <a:rPr lang="en-GB" sz="1600" dirty="0" smtClean="0">
                <a:latin typeface="Calibri" panose="020F0502020204030204" pitchFamily="34" charset="0"/>
              </a:rPr>
              <a:t>, </a:t>
            </a:r>
            <a:r>
              <a:rPr lang="en-GB" sz="1600" b="1" dirty="0" smtClean="0">
                <a:latin typeface="Calibri" panose="020F0502020204030204" pitchFamily="34" charset="0"/>
              </a:rPr>
              <a:t>60A</a:t>
            </a:r>
            <a:r>
              <a:rPr lang="en-GB" sz="1600" dirty="0" smtClean="0">
                <a:latin typeface="Calibri" panose="020F0502020204030204" pitchFamily="34" charset="0"/>
              </a:rPr>
              <a:t>, 62-79.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Bibliography</a:t>
            </a:r>
          </a:p>
        </p:txBody>
      </p:sp>
      <p:sp>
        <p:nvSpPr>
          <p:cNvPr id="70659" name="Rectangle 3"/>
          <p:cNvSpPr>
            <a:spLocks noGrp="1" noChangeArrowheads="1"/>
          </p:cNvSpPr>
          <p:nvPr>
            <p:ph type="body" idx="1"/>
          </p:nvPr>
        </p:nvSpPr>
        <p:spPr>
          <a:xfrm>
            <a:off x="182563" y="954088"/>
            <a:ext cx="9540875" cy="5445125"/>
          </a:xfrm>
        </p:spPr>
        <p:txBody>
          <a:bodyPr/>
          <a:lstStyle/>
          <a:p>
            <a:pPr>
              <a:lnSpc>
                <a:spcPct val="90000"/>
              </a:lnSpc>
              <a:buClr>
                <a:schemeClr val="accent1">
                  <a:lumMod val="50000"/>
                </a:schemeClr>
              </a:buClr>
            </a:pPr>
            <a:r>
              <a:rPr lang="en-US" sz="1600" u="sng" dirty="0" smtClean="0">
                <a:latin typeface="Calibri" panose="020F0502020204030204" pitchFamily="34" charset="0"/>
              </a:rPr>
              <a:t>UKMO (ETKF) system</a:t>
            </a:r>
            <a:r>
              <a:rPr lang="en-US" sz="1600" dirty="0" smtClean="0">
                <a:latin typeface="Calibri" panose="020F0502020204030204" pitchFamily="34" charset="0"/>
              </a:rPr>
              <a:t> </a:t>
            </a:r>
          </a:p>
          <a:p>
            <a:pPr>
              <a:lnSpc>
                <a:spcPct val="90000"/>
              </a:lnSpc>
              <a:buClr>
                <a:schemeClr val="accent1">
                  <a:lumMod val="50000"/>
                </a:schemeClr>
              </a:buClr>
              <a:buFontTx/>
              <a:buNone/>
            </a:pPr>
            <a:r>
              <a:rPr lang="en-GB" sz="1600" dirty="0" smtClean="0">
                <a:latin typeface="Calibri" panose="020F0502020204030204" pitchFamily="34" charset="0"/>
              </a:rPr>
              <a:t>	Bowler, N. E., Arribas, A., Mylne, K. R., &amp; Robertson, K. B., 2007:  The MOGREPS short-range ensemble prediction system. Part I: system description. </a:t>
            </a:r>
            <a:r>
              <a:rPr lang="en-GB" sz="1600" i="1" dirty="0" smtClean="0">
                <a:latin typeface="Calibri" panose="020F0502020204030204" pitchFamily="34" charset="0"/>
              </a:rPr>
              <a:t>MetOffice NWP Technical Report N. 497</a:t>
            </a:r>
            <a:r>
              <a:rPr lang="en-GB" sz="1600" dirty="0" smtClean="0">
                <a:latin typeface="Calibri" panose="020F0502020204030204" pitchFamily="34" charset="0"/>
              </a:rPr>
              <a:t>, available from The MetOffice, FitzRoy Rd, Exeter, EX1 3PB, UK, pp. 18 (see also UKMO web page).</a:t>
            </a:r>
          </a:p>
          <a:p>
            <a:pPr>
              <a:lnSpc>
                <a:spcPct val="90000"/>
              </a:lnSpc>
              <a:buClr>
                <a:schemeClr val="accent1">
                  <a:lumMod val="50000"/>
                </a:schemeClr>
              </a:buClr>
              <a:buFontTx/>
              <a:buNone/>
            </a:pPr>
            <a:endParaRPr lang="en-GB" sz="1600" dirty="0" smtClean="0">
              <a:latin typeface="Calibri" panose="020F0502020204030204" pitchFamily="34" charset="0"/>
            </a:endParaRPr>
          </a:p>
          <a:p>
            <a:pPr>
              <a:lnSpc>
                <a:spcPct val="90000"/>
              </a:lnSpc>
              <a:buClr>
                <a:schemeClr val="accent1">
                  <a:lumMod val="50000"/>
                </a:schemeClr>
              </a:buClr>
            </a:pPr>
            <a:r>
              <a:rPr lang="en-GB" sz="1600" u="sng" dirty="0" smtClean="0">
                <a:latin typeface="Calibri" panose="020F0502020204030204" pitchFamily="34" charset="0"/>
              </a:rPr>
              <a:t>BMRC (SV) system</a:t>
            </a:r>
            <a:r>
              <a:rPr lang="en-GB" sz="1600" dirty="0" smtClean="0">
                <a:latin typeface="Calibri" panose="020F0502020204030204" pitchFamily="34" charset="0"/>
              </a:rPr>
              <a:t> </a:t>
            </a:r>
          </a:p>
          <a:p>
            <a:pPr>
              <a:lnSpc>
                <a:spcPct val="90000"/>
              </a:lnSpc>
              <a:buClr>
                <a:schemeClr val="accent1">
                  <a:lumMod val="50000"/>
                </a:schemeClr>
              </a:buClr>
              <a:buFontTx/>
              <a:buNone/>
            </a:pPr>
            <a:r>
              <a:rPr lang="en-AU" sz="1600" dirty="0" smtClean="0">
                <a:latin typeface="Calibri" panose="020F0502020204030204" pitchFamily="34" charset="0"/>
              </a:rPr>
              <a:t>	Bourke, W.,  T. Hart, P. Steinle, R. Seaman, G. Embery, M. Naughton, &amp; L. Rikus, 1995: Evolution of the Bureau of Meteorology's Global Assimilation and Prediction system. Part 2: resolution enhancements and case studies. </a:t>
            </a:r>
            <a:r>
              <a:rPr lang="en-AU" sz="1600" i="1" dirty="0" smtClean="0">
                <a:latin typeface="Calibri" panose="020F0502020204030204" pitchFamily="34" charset="0"/>
              </a:rPr>
              <a:t>Aust. Met. Mag.</a:t>
            </a:r>
            <a:r>
              <a:rPr lang="en-AU" sz="1600" b="1" dirty="0" smtClean="0">
                <a:latin typeface="Calibri" panose="020F0502020204030204" pitchFamily="34" charset="0"/>
              </a:rPr>
              <a:t>, 44, </a:t>
            </a:r>
            <a:r>
              <a:rPr lang="en-AU" sz="1600" dirty="0" smtClean="0">
                <a:latin typeface="Calibri" panose="020F0502020204030204" pitchFamily="34" charset="0"/>
              </a:rPr>
              <a:t>19-40</a:t>
            </a:r>
            <a:r>
              <a:rPr lang="en-AU" sz="1600" b="1" dirty="0" smtClean="0">
                <a:latin typeface="Calibri" panose="020F0502020204030204" pitchFamily="34" charset="0"/>
              </a:rPr>
              <a:t>.</a:t>
            </a:r>
            <a:r>
              <a:rPr lang="en-AU" sz="1600" dirty="0" smtClean="0">
                <a:latin typeface="Calibri" panose="020F0502020204030204" pitchFamily="34" charset="0"/>
              </a:rPr>
              <a:t> </a:t>
            </a:r>
            <a:endParaRPr lang="en-GB" sz="1600" dirty="0" smtClean="0">
              <a:latin typeface="Calibri" panose="020F0502020204030204" pitchFamily="34" charset="0"/>
            </a:endParaRPr>
          </a:p>
          <a:p>
            <a:pPr>
              <a:lnSpc>
                <a:spcPct val="90000"/>
              </a:lnSpc>
              <a:buClr>
                <a:schemeClr val="accent1">
                  <a:lumMod val="50000"/>
                </a:schemeClr>
              </a:buClr>
            </a:pPr>
            <a:endParaRPr lang="en-GB" sz="1600" dirty="0" smtClean="0">
              <a:latin typeface="Calibri" panose="020F0502020204030204" pitchFamily="34" charset="0"/>
            </a:endParaRPr>
          </a:p>
          <a:p>
            <a:pPr>
              <a:lnSpc>
                <a:spcPct val="90000"/>
              </a:lnSpc>
              <a:buClr>
                <a:schemeClr val="accent1">
                  <a:lumMod val="50000"/>
                </a:schemeClr>
              </a:buClr>
            </a:pPr>
            <a:r>
              <a:rPr lang="en-GB" sz="1600" u="sng" dirty="0" smtClean="0">
                <a:latin typeface="Calibri" panose="020F0502020204030204" pitchFamily="34" charset="0"/>
              </a:rPr>
              <a:t>MF (SV) system</a:t>
            </a:r>
          </a:p>
          <a:p>
            <a:pPr>
              <a:lnSpc>
                <a:spcPct val="90000"/>
              </a:lnSpc>
              <a:buClr>
                <a:schemeClr val="accent1">
                  <a:lumMod val="50000"/>
                </a:schemeClr>
              </a:buClr>
              <a:buFontTx/>
              <a:buNone/>
            </a:pPr>
            <a:r>
              <a:rPr lang="en-GB" sz="1600" dirty="0" smtClean="0">
                <a:latin typeface="Calibri" panose="020F0502020204030204" pitchFamily="34" charset="0"/>
              </a:rPr>
              <a:t>	Nicolau, J, 2002: Short-range ensemble forecasting at Meteo France. In </a:t>
            </a:r>
            <a:r>
              <a:rPr lang="en-GB" sz="1600" i="1" dirty="0" smtClean="0">
                <a:latin typeface="Calibri" panose="020F0502020204030204" pitchFamily="34" charset="0"/>
              </a:rPr>
              <a:t>Proceedings CBS Technical Conferences on Data Processing and Forecasting Systems</a:t>
            </a:r>
            <a:r>
              <a:rPr lang="en-GB" sz="1600" dirty="0" smtClean="0">
                <a:latin typeface="Calibri" panose="020F0502020204030204" pitchFamily="34" charset="0"/>
              </a:rPr>
              <a:t>, Cairs, 2-3 Dec 2002, 1-4.</a:t>
            </a:r>
          </a:p>
          <a:p>
            <a:pPr>
              <a:lnSpc>
                <a:spcPct val="90000"/>
              </a:lnSpc>
              <a:buClr>
                <a:schemeClr val="accent1">
                  <a:lumMod val="50000"/>
                </a:schemeClr>
              </a:buClr>
            </a:pPr>
            <a:endParaRPr lang="en-GB" sz="1600" dirty="0" smtClean="0">
              <a:latin typeface="Calibri" panose="020F0502020204030204" pitchFamily="34" charset="0"/>
            </a:endParaRPr>
          </a:p>
          <a:p>
            <a:pPr>
              <a:lnSpc>
                <a:spcPct val="90000"/>
              </a:lnSpc>
              <a:buClr>
                <a:schemeClr val="accent1">
                  <a:lumMod val="50000"/>
                </a:schemeClr>
              </a:buClr>
            </a:pPr>
            <a:r>
              <a:rPr lang="en-US" sz="1600" u="sng" dirty="0" smtClean="0">
                <a:latin typeface="Calibri" panose="020F0502020204030204" pitchFamily="34" charset="0"/>
              </a:rPr>
              <a:t>On the comparison of ECMWF, NCEP and MSC systems operational in 2002</a:t>
            </a:r>
            <a:endParaRPr lang="en-US" sz="1600" dirty="0" smtClean="0">
              <a:latin typeface="Calibri" panose="020F0502020204030204" pitchFamily="34" charset="0"/>
            </a:endParaRPr>
          </a:p>
          <a:p>
            <a:pPr>
              <a:lnSpc>
                <a:spcPct val="90000"/>
              </a:lnSpc>
              <a:buClr>
                <a:schemeClr val="accent1">
                  <a:lumMod val="50000"/>
                </a:schemeClr>
              </a:buClr>
              <a:buFontTx/>
              <a:buNone/>
            </a:pPr>
            <a:r>
              <a:rPr lang="en-GB" sz="1600" dirty="0" smtClean="0">
                <a:latin typeface="Calibri" panose="020F0502020204030204" pitchFamily="34" charset="0"/>
              </a:rPr>
              <a:t>	Buizza, R., Houtekamer, P. L., Toth, Z., Pellerin, G., Wei, M., &amp; Zhu, Y., 2005: A comparison of the ECMWF, MSC and NCEP Global Ensemble Prediction Systems. </a:t>
            </a:r>
            <a:r>
              <a:rPr lang="en-GB" sz="1600" i="1" dirty="0" smtClean="0">
                <a:latin typeface="Calibri" panose="020F0502020204030204" pitchFamily="34" charset="0"/>
              </a:rPr>
              <a:t>Mon. Wea. Rev.</a:t>
            </a:r>
            <a:r>
              <a:rPr lang="en-GB" sz="1600" dirty="0" smtClean="0">
                <a:latin typeface="Calibri" panose="020F0502020204030204" pitchFamily="34" charset="0"/>
              </a:rPr>
              <a:t>, </a:t>
            </a:r>
            <a:r>
              <a:rPr lang="en-GB" sz="1600" b="1" dirty="0" smtClean="0">
                <a:latin typeface="Calibri" panose="020F0502020204030204" pitchFamily="34" charset="0"/>
              </a:rPr>
              <a:t>133</a:t>
            </a:r>
            <a:r>
              <a:rPr lang="en-GB" sz="1600" dirty="0" smtClean="0">
                <a:latin typeface="Calibri" panose="020F0502020204030204" pitchFamily="34" charset="0"/>
              </a:rPr>
              <a:t>, </a:t>
            </a:r>
            <a:r>
              <a:rPr lang="en-GB" sz="1600" u="sng" dirty="0" smtClean="0">
                <a:latin typeface="Calibri" panose="020F0502020204030204" pitchFamily="34" charset="0"/>
              </a:rPr>
              <a:t>5</a:t>
            </a:r>
            <a:r>
              <a:rPr lang="en-GB" sz="1600" dirty="0" smtClean="0">
                <a:latin typeface="Calibri" panose="020F0502020204030204" pitchFamily="34" charset="0"/>
              </a:rPr>
              <a:t>, 1076-1097.</a:t>
            </a:r>
            <a:endParaRPr lang="en-US" sz="1600" dirty="0" smtClean="0">
              <a:latin typeface="Calibri" panose="020F0502020204030204" pitchFamily="34"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solidFill>
                  <a:schemeClr val="accent1">
                    <a:lumMod val="50000"/>
                  </a:schemeClr>
                </a:solidFill>
                <a:latin typeface="Calibri" panose="020F0502020204030204" pitchFamily="34" charset="0"/>
              </a:rPr>
              <a:t>… extra material …</a:t>
            </a:r>
            <a:endParaRPr lang="en-GB" sz="2800" dirty="0">
              <a:solidFill>
                <a:schemeClr val="accent1">
                  <a:lumMod val="50000"/>
                </a:schemeClr>
              </a:solidFill>
              <a:latin typeface="Calibri" panose="020F0502020204030204" pitchFamily="34" charset="0"/>
            </a:endParaRPr>
          </a:p>
        </p:txBody>
      </p:sp>
      <p:sp>
        <p:nvSpPr>
          <p:cNvPr id="3" name="Text Placeholder 2"/>
          <p:cNvSpPr>
            <a:spLocks noGrp="1"/>
          </p:cNvSpPr>
          <p:nvPr>
            <p:ph type="body" sz="half" idx="1"/>
          </p:nvPr>
        </p:nvSpPr>
        <p:spPr/>
        <p:txBody>
          <a:bodyPr/>
          <a:lstStyle/>
          <a:p>
            <a:endParaRPr lang="en-GB" dirty="0"/>
          </a:p>
        </p:txBody>
      </p:sp>
      <p:sp>
        <p:nvSpPr>
          <p:cNvPr id="4" name="Content Placeholder 3"/>
          <p:cNvSpPr>
            <a:spLocks noGrp="1"/>
          </p:cNvSpPr>
          <p:nvPr>
            <p:ph sz="quarter" idx="2"/>
          </p:nvPr>
        </p:nvSpPr>
        <p:spPr/>
        <p:txBody>
          <a:bodyPr/>
          <a:lstStyle/>
          <a:p>
            <a:endParaRPr lang="en-GB" dirty="0"/>
          </a:p>
        </p:txBody>
      </p:sp>
      <p:sp>
        <p:nvSpPr>
          <p:cNvPr id="5" name="Content Placeholder 4"/>
          <p:cNvSpPr>
            <a:spLocks noGrp="1"/>
          </p:cNvSpPr>
          <p:nvPr>
            <p:ph sz="quarter" idx="3"/>
          </p:nvPr>
        </p:nvSpPr>
        <p:spPr/>
        <p:txBody>
          <a:bodyPr/>
          <a:lstStyle/>
          <a:p>
            <a:endParaRPr lang="en-GB" dirty="0"/>
          </a:p>
        </p:txBody>
      </p:sp>
    </p:spTree>
    <p:extLst>
      <p:ext uri="{BB962C8B-B14F-4D97-AF65-F5344CB8AC3E}">
        <p14:creationId xmlns:p14="http://schemas.microsoft.com/office/powerpoint/2010/main" val="29099971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000" y="792000"/>
            <a:ext cx="8019288" cy="5678424"/>
          </a:xfrm>
          <a:prstGeom prst="rect">
            <a:avLst/>
          </a:prstGeom>
        </p:spPr>
      </p:pic>
      <p:sp>
        <p:nvSpPr>
          <p:cNvPr id="61442"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J12FM13 (90c): T850 rmse(CF) over TR</a:t>
            </a:r>
          </a:p>
        </p:txBody>
      </p:sp>
      <p:sp>
        <p:nvSpPr>
          <p:cNvPr id="5" name="Rectangle 3"/>
          <p:cNvSpPr txBox="1">
            <a:spLocks noChangeArrowheads="1"/>
          </p:cNvSpPr>
          <p:nvPr/>
        </p:nvSpPr>
        <p:spPr bwMode="auto">
          <a:xfrm>
            <a:off x="182563" y="863715"/>
            <a:ext cx="9405952" cy="64772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marL="0" indent="0">
              <a:lnSpc>
                <a:spcPct val="100000"/>
              </a:lnSpc>
              <a:buFontTx/>
              <a:buNone/>
            </a:pPr>
            <a:r>
              <a:rPr lang="en-GB" sz="2000" b="0" dirty="0" smtClean="0">
                <a:latin typeface="Calibri" pitchFamily="34" charset="0"/>
                <a:cs typeface="Calibri" pitchFamily="34" charset="0"/>
              </a:rPr>
              <a:t>RMSE(control) for T850 over the tropics, for winter 2012-13 (90 cases). </a:t>
            </a:r>
          </a:p>
        </p:txBody>
      </p:sp>
    </p:spTree>
    <p:extLst>
      <p:ext uri="{BB962C8B-B14F-4D97-AF65-F5344CB8AC3E}">
        <p14:creationId xmlns:p14="http://schemas.microsoft.com/office/powerpoint/2010/main" val="411491834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000" y="792000"/>
            <a:ext cx="8019288" cy="5678424"/>
          </a:xfrm>
          <a:prstGeom prst="rect">
            <a:avLst/>
          </a:prstGeom>
        </p:spPr>
      </p:pic>
      <p:sp>
        <p:nvSpPr>
          <p:cNvPr id="61442"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J12FM13 (90c): T850 rmse(EM) over TR</a:t>
            </a:r>
          </a:p>
        </p:txBody>
      </p:sp>
      <p:sp>
        <p:nvSpPr>
          <p:cNvPr id="5" name="Rectangle 3"/>
          <p:cNvSpPr txBox="1">
            <a:spLocks noChangeArrowheads="1"/>
          </p:cNvSpPr>
          <p:nvPr/>
        </p:nvSpPr>
        <p:spPr bwMode="auto">
          <a:xfrm>
            <a:off x="182563" y="863715"/>
            <a:ext cx="9405952" cy="64772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marL="0" indent="0">
              <a:lnSpc>
                <a:spcPct val="100000"/>
              </a:lnSpc>
              <a:buFontTx/>
              <a:buNone/>
            </a:pPr>
            <a:r>
              <a:rPr lang="en-GB" sz="2000" b="0" dirty="0" smtClean="0">
                <a:latin typeface="Calibri" pitchFamily="34" charset="0"/>
                <a:cs typeface="Calibri" pitchFamily="34" charset="0"/>
              </a:rPr>
              <a:t>RMSE(ensemble-mean) for T850 over the tropics, for winter 2012-13 (90 cases). </a:t>
            </a:r>
          </a:p>
        </p:txBody>
      </p:sp>
      <p:cxnSp>
        <p:nvCxnSpPr>
          <p:cNvPr id="6" name="Straight Connector 5"/>
          <p:cNvCxnSpPr/>
          <p:nvPr/>
        </p:nvCxnSpPr>
        <p:spPr bwMode="auto">
          <a:xfrm flipV="1">
            <a:off x="4817985" y="3248980"/>
            <a:ext cx="0" cy="2475276"/>
          </a:xfrm>
          <a:prstGeom prst="line">
            <a:avLst/>
          </a:prstGeom>
          <a:solidFill>
            <a:schemeClr val="accent1"/>
          </a:solidFill>
          <a:ln w="12700" cap="flat" cmpd="sng" algn="ctr">
            <a:solidFill>
              <a:schemeClr val="accent5">
                <a:lumMod val="50000"/>
              </a:schemeClr>
            </a:solidFill>
            <a:prstDash val="solid"/>
            <a:round/>
            <a:headEnd type="none" w="med" len="med"/>
            <a:tailEnd type="none" w="med" len="med"/>
          </a:ln>
          <a:effectLst/>
        </p:spPr>
      </p:cxnSp>
      <p:cxnSp>
        <p:nvCxnSpPr>
          <p:cNvPr id="8" name="Straight Connector 7"/>
          <p:cNvCxnSpPr/>
          <p:nvPr/>
        </p:nvCxnSpPr>
        <p:spPr bwMode="auto">
          <a:xfrm>
            <a:off x="2252700" y="3248980"/>
            <a:ext cx="2880320" cy="0"/>
          </a:xfrm>
          <a:prstGeom prst="line">
            <a:avLst/>
          </a:prstGeom>
          <a:solidFill>
            <a:schemeClr val="accent1"/>
          </a:solidFill>
          <a:ln w="12700" cap="flat" cmpd="sng" algn="ctr">
            <a:solidFill>
              <a:schemeClr val="accent2">
                <a:lumMod val="60000"/>
                <a:lumOff val="40000"/>
              </a:schemeClr>
            </a:solidFill>
            <a:prstDash val="solid"/>
            <a:round/>
            <a:headEnd type="none" w="med" len="med"/>
            <a:tailEnd type="none" w="med" len="med"/>
          </a:ln>
          <a:effectLst/>
        </p:spPr>
      </p:cxnSp>
      <p:cxnSp>
        <p:nvCxnSpPr>
          <p:cNvPr id="12" name="Straight Connector 11"/>
          <p:cNvCxnSpPr/>
          <p:nvPr/>
        </p:nvCxnSpPr>
        <p:spPr bwMode="auto">
          <a:xfrm flipV="1">
            <a:off x="5133020" y="3248980"/>
            <a:ext cx="0" cy="2475276"/>
          </a:xfrm>
          <a:prstGeom prst="line">
            <a:avLst/>
          </a:prstGeom>
          <a:solidFill>
            <a:schemeClr val="accent1"/>
          </a:solidFill>
          <a:ln w="12700" cap="flat" cmpd="sng" algn="ctr">
            <a:solidFill>
              <a:schemeClr val="accent2">
                <a:lumMod val="60000"/>
                <a:lumOff val="40000"/>
              </a:schemeClr>
            </a:solidFill>
            <a:prstDash val="solid"/>
            <a:round/>
            <a:headEnd type="none" w="med" len="med"/>
            <a:tailEnd type="none" w="med" len="med"/>
          </a:ln>
          <a:effectLst/>
        </p:spPr>
      </p:cxnSp>
    </p:spTree>
    <p:extLst>
      <p:ext uri="{BB962C8B-B14F-4D97-AF65-F5344CB8AC3E}">
        <p14:creationId xmlns:p14="http://schemas.microsoft.com/office/powerpoint/2010/main" val="28968870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000" y="792000"/>
            <a:ext cx="8019288" cy="5678424"/>
          </a:xfrm>
          <a:prstGeom prst="rect">
            <a:avLst/>
          </a:prstGeom>
        </p:spPr>
      </p:pic>
      <p:sp>
        <p:nvSpPr>
          <p:cNvPr id="61442"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J12FM13 (90c): T850 std over TR</a:t>
            </a:r>
          </a:p>
        </p:txBody>
      </p:sp>
      <p:sp>
        <p:nvSpPr>
          <p:cNvPr id="5" name="Rectangle 3"/>
          <p:cNvSpPr txBox="1">
            <a:spLocks noChangeArrowheads="1"/>
          </p:cNvSpPr>
          <p:nvPr/>
        </p:nvSpPr>
        <p:spPr bwMode="auto">
          <a:xfrm>
            <a:off x="182563" y="863715"/>
            <a:ext cx="9405952" cy="64772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marL="0" indent="0">
              <a:lnSpc>
                <a:spcPct val="100000"/>
              </a:lnSpc>
              <a:buFontTx/>
              <a:buNone/>
            </a:pPr>
            <a:r>
              <a:rPr lang="en-GB" sz="2000" b="0" dirty="0" smtClean="0">
                <a:latin typeface="Calibri" pitchFamily="34" charset="0"/>
                <a:cs typeface="Calibri" pitchFamily="34" charset="0"/>
              </a:rPr>
              <a:t>Spread (std) for T850 over the tropics, for winter 2012-13 (90 cases). </a:t>
            </a:r>
          </a:p>
        </p:txBody>
      </p:sp>
    </p:spTree>
    <p:extLst>
      <p:ext uri="{BB962C8B-B14F-4D97-AF65-F5344CB8AC3E}">
        <p14:creationId xmlns:p14="http://schemas.microsoft.com/office/powerpoint/2010/main" val="143915378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000" y="792000"/>
            <a:ext cx="8019288" cy="5678424"/>
          </a:xfrm>
          <a:prstGeom prst="rect">
            <a:avLst/>
          </a:prstGeom>
        </p:spPr>
      </p:pic>
      <p:sp>
        <p:nvSpPr>
          <p:cNvPr id="61442"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J12FM13 (90c): T850 std and rmse(EM) over TR</a:t>
            </a:r>
          </a:p>
        </p:txBody>
      </p:sp>
      <p:sp>
        <p:nvSpPr>
          <p:cNvPr id="5" name="Rectangle 3"/>
          <p:cNvSpPr txBox="1">
            <a:spLocks noChangeArrowheads="1"/>
          </p:cNvSpPr>
          <p:nvPr/>
        </p:nvSpPr>
        <p:spPr bwMode="auto">
          <a:xfrm>
            <a:off x="182563" y="863715"/>
            <a:ext cx="9405952" cy="64772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marL="0" indent="0">
              <a:lnSpc>
                <a:spcPct val="100000"/>
              </a:lnSpc>
              <a:buFontTx/>
              <a:buNone/>
            </a:pPr>
            <a:r>
              <a:rPr lang="en-GB" sz="2000" b="0" dirty="0" smtClean="0">
                <a:latin typeface="Calibri" pitchFamily="34" charset="0"/>
                <a:cs typeface="Calibri" pitchFamily="34" charset="0"/>
              </a:rPr>
              <a:t>RMSE(ensemble-mean ) and spread for T850 over NH, for winter 2012-13 (90 cases). </a:t>
            </a:r>
          </a:p>
        </p:txBody>
      </p:sp>
      <p:sp>
        <p:nvSpPr>
          <p:cNvPr id="6" name="Line 7"/>
          <p:cNvSpPr>
            <a:spLocks noChangeShapeType="1"/>
          </p:cNvSpPr>
          <p:nvPr/>
        </p:nvSpPr>
        <p:spPr bwMode="auto">
          <a:xfrm>
            <a:off x="6618185" y="2439200"/>
            <a:ext cx="0" cy="432000"/>
          </a:xfrm>
          <a:prstGeom prst="line">
            <a:avLst/>
          </a:prstGeom>
          <a:noFill/>
          <a:ln w="28575">
            <a:solidFill>
              <a:schemeClr val="hlink"/>
            </a:solidFill>
            <a:round/>
            <a:headEnd type="triangle" w="med" len="med"/>
            <a:tailEnd type="triangle" w="med" len="med"/>
          </a:ln>
        </p:spPr>
        <p:txBody>
          <a:bodyPr/>
          <a:lstStyle/>
          <a:p>
            <a:endParaRPr lang="en-GB" dirty="0"/>
          </a:p>
        </p:txBody>
      </p:sp>
      <p:sp>
        <p:nvSpPr>
          <p:cNvPr id="8" name="Line 7"/>
          <p:cNvSpPr>
            <a:spLocks noChangeShapeType="1"/>
          </p:cNvSpPr>
          <p:nvPr/>
        </p:nvSpPr>
        <p:spPr bwMode="auto">
          <a:xfrm>
            <a:off x="6770585" y="2844089"/>
            <a:ext cx="0" cy="576000"/>
          </a:xfrm>
          <a:prstGeom prst="line">
            <a:avLst/>
          </a:prstGeom>
          <a:noFill/>
          <a:ln w="28575">
            <a:solidFill>
              <a:srgbClr val="00B050"/>
            </a:solidFill>
            <a:round/>
            <a:headEnd type="triangle" w="med" len="med"/>
            <a:tailEnd type="triangle" w="med" len="med"/>
          </a:ln>
        </p:spPr>
        <p:txBody>
          <a:bodyPr/>
          <a:lstStyle/>
          <a:p>
            <a:endParaRPr lang="en-GB" dirty="0"/>
          </a:p>
        </p:txBody>
      </p:sp>
      <p:sp>
        <p:nvSpPr>
          <p:cNvPr id="9" name="Line 7"/>
          <p:cNvSpPr>
            <a:spLocks noChangeShapeType="1"/>
          </p:cNvSpPr>
          <p:nvPr/>
        </p:nvSpPr>
        <p:spPr bwMode="auto">
          <a:xfrm>
            <a:off x="6922985" y="2438890"/>
            <a:ext cx="0" cy="576000"/>
          </a:xfrm>
          <a:prstGeom prst="line">
            <a:avLst/>
          </a:prstGeom>
          <a:noFill/>
          <a:ln w="28575">
            <a:solidFill>
              <a:schemeClr val="accent5">
                <a:lumMod val="50000"/>
              </a:schemeClr>
            </a:solidFill>
            <a:round/>
            <a:headEnd type="triangle" w="med" len="med"/>
            <a:tailEnd type="triangle" w="med" len="med"/>
          </a:ln>
        </p:spPr>
        <p:txBody>
          <a:bodyPr/>
          <a:lstStyle/>
          <a:p>
            <a:endParaRPr lang="en-GB" dirty="0"/>
          </a:p>
        </p:txBody>
      </p:sp>
    </p:spTree>
    <p:extLst>
      <p:ext uri="{BB962C8B-B14F-4D97-AF65-F5344CB8AC3E}">
        <p14:creationId xmlns:p14="http://schemas.microsoft.com/office/powerpoint/2010/main" val="2388976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1. What should an ensemble prediction simulate?</a:t>
            </a:r>
          </a:p>
        </p:txBody>
      </p:sp>
      <p:sp>
        <p:nvSpPr>
          <p:cNvPr id="12291" name="Rectangle 3"/>
          <p:cNvSpPr>
            <a:spLocks noGrp="1" noChangeArrowheads="1"/>
          </p:cNvSpPr>
          <p:nvPr>
            <p:ph type="body" sz="half" idx="1"/>
          </p:nvPr>
        </p:nvSpPr>
        <p:spPr>
          <a:xfrm>
            <a:off x="182563" y="1042988"/>
            <a:ext cx="9342437" cy="3196102"/>
          </a:xfrm>
        </p:spPr>
        <p:txBody>
          <a:bodyPr/>
          <a:lstStyle/>
          <a:p>
            <a:pPr marL="381000" indent="-381000">
              <a:lnSpc>
                <a:spcPct val="100000"/>
              </a:lnSpc>
              <a:buFontTx/>
              <a:buNone/>
            </a:pPr>
            <a:r>
              <a:rPr lang="en-US" sz="2000" dirty="0" smtClean="0">
                <a:latin typeface="Calibri" panose="020F0502020204030204" pitchFamily="34" charset="0"/>
              </a:rPr>
              <a:t>Two schools of thought:</a:t>
            </a:r>
          </a:p>
          <a:p>
            <a:pPr marL="381000" indent="-381000">
              <a:lnSpc>
                <a:spcPct val="100000"/>
              </a:lnSpc>
              <a:buFontTx/>
              <a:buNone/>
            </a:pPr>
            <a:endParaRPr lang="en-US" sz="2000" dirty="0" smtClean="0">
              <a:latin typeface="Calibri" panose="020F0502020204030204" pitchFamily="34" charset="0"/>
            </a:endParaRPr>
          </a:p>
          <a:p>
            <a:pPr marL="381000" indent="-381000">
              <a:lnSpc>
                <a:spcPct val="100000"/>
              </a:lnSpc>
              <a:buClr>
                <a:schemeClr val="accent1">
                  <a:lumMod val="50000"/>
                </a:schemeClr>
              </a:buClr>
              <a:buFont typeface="Wingdings" pitchFamily="2" charset="2"/>
              <a:buChar char="v"/>
            </a:pPr>
            <a:r>
              <a:rPr lang="en-US" sz="2000" dirty="0" smtClean="0">
                <a:solidFill>
                  <a:schemeClr val="accent1">
                    <a:lumMod val="50000"/>
                  </a:schemeClr>
                </a:solidFill>
                <a:latin typeface="Calibri" panose="020F0502020204030204" pitchFamily="34" charset="0"/>
              </a:rPr>
              <a:t>Monte Carlo approach</a:t>
            </a:r>
            <a:r>
              <a:rPr lang="en-US" sz="2000" dirty="0" smtClean="0">
                <a:latin typeface="Calibri" panose="020F0502020204030204" pitchFamily="34" charset="0"/>
              </a:rPr>
              <a:t>: sample all sources of forecast error, perturb any input variable and any model parameter that is not perfectly known. </a:t>
            </a:r>
            <a:r>
              <a:rPr lang="en-US" sz="2000" dirty="0" smtClean="0">
                <a:solidFill>
                  <a:schemeClr val="accent1">
                    <a:lumMod val="50000"/>
                  </a:schemeClr>
                </a:solidFill>
                <a:latin typeface="Calibri" panose="020F0502020204030204" pitchFamily="34" charset="0"/>
              </a:rPr>
              <a:t>Take into consideration as many sources as possible of forecast error.</a:t>
            </a:r>
          </a:p>
          <a:p>
            <a:pPr marL="381000" indent="-381000">
              <a:lnSpc>
                <a:spcPct val="100000"/>
              </a:lnSpc>
              <a:buClr>
                <a:schemeClr val="accent1">
                  <a:lumMod val="50000"/>
                </a:schemeClr>
              </a:buClr>
              <a:buFont typeface="Wingdings" pitchFamily="2" charset="2"/>
              <a:buChar char="v"/>
            </a:pPr>
            <a:endParaRPr lang="en-US" sz="2000" dirty="0" smtClean="0">
              <a:latin typeface="Calibri" panose="020F0502020204030204" pitchFamily="34" charset="0"/>
            </a:endParaRPr>
          </a:p>
          <a:p>
            <a:pPr marL="381000" indent="-381000">
              <a:lnSpc>
                <a:spcPct val="100000"/>
              </a:lnSpc>
              <a:buClr>
                <a:schemeClr val="accent1">
                  <a:lumMod val="50000"/>
                </a:schemeClr>
              </a:buClr>
              <a:buFont typeface="Wingdings" pitchFamily="2" charset="2"/>
              <a:buChar char="v"/>
            </a:pPr>
            <a:r>
              <a:rPr lang="en-US" sz="2000" dirty="0" smtClean="0">
                <a:solidFill>
                  <a:schemeClr val="accent1">
                    <a:lumMod val="50000"/>
                  </a:schemeClr>
                </a:solidFill>
                <a:latin typeface="Calibri" panose="020F0502020204030204" pitchFamily="34" charset="0"/>
              </a:rPr>
              <a:t>Reduced sampling</a:t>
            </a:r>
            <a:r>
              <a:rPr lang="en-US" sz="2000" dirty="0" smtClean="0">
                <a:latin typeface="Calibri" panose="020F0502020204030204" pitchFamily="34" charset="0"/>
              </a:rPr>
              <a:t>: sample leading sources of forecast error, prioritize. </a:t>
            </a:r>
            <a:r>
              <a:rPr lang="en-US" sz="2000" dirty="0" smtClean="0">
                <a:solidFill>
                  <a:schemeClr val="accent1">
                    <a:lumMod val="50000"/>
                  </a:schemeClr>
                </a:solidFill>
                <a:latin typeface="Calibri" panose="020F0502020204030204" pitchFamily="34" charset="0"/>
              </a:rPr>
              <a:t>Rank sources, prioritize, optimize sampling</a:t>
            </a:r>
            <a:r>
              <a:rPr lang="en-US" sz="2000" dirty="0" smtClean="0">
                <a:latin typeface="Calibri" panose="020F0502020204030204" pitchFamily="34" charset="0"/>
              </a:rPr>
              <a:t>: growing components will dominate forecast error growth</a:t>
            </a:r>
            <a:r>
              <a:rPr lang="en-US" sz="2000" i="1" dirty="0" smtClean="0">
                <a:latin typeface="Calibri" panose="020F0502020204030204" pitchFamily="34" charset="0"/>
              </a:rPr>
              <a:t>.</a:t>
            </a:r>
          </a:p>
        </p:txBody>
      </p:sp>
      <p:grpSp>
        <p:nvGrpSpPr>
          <p:cNvPr id="2" name="Group 4"/>
          <p:cNvGrpSpPr>
            <a:grpSpLocks/>
          </p:cNvGrpSpPr>
          <p:nvPr/>
        </p:nvGrpSpPr>
        <p:grpSpPr bwMode="auto">
          <a:xfrm>
            <a:off x="1172580" y="4509128"/>
            <a:ext cx="7361252" cy="1373190"/>
            <a:chOff x="720" y="3168"/>
            <a:chExt cx="5749" cy="865"/>
          </a:xfrm>
        </p:grpSpPr>
        <p:sp>
          <p:nvSpPr>
            <p:cNvPr id="12293" name="Rectangle 5"/>
            <p:cNvSpPr>
              <a:spLocks noChangeArrowheads="1"/>
            </p:cNvSpPr>
            <p:nvPr/>
          </p:nvSpPr>
          <p:spPr bwMode="auto">
            <a:xfrm>
              <a:off x="720" y="3216"/>
              <a:ext cx="5280" cy="480"/>
            </a:xfrm>
            <a:prstGeom prst="rect">
              <a:avLst/>
            </a:prstGeom>
            <a:noFill/>
            <a:ln w="12700">
              <a:noFill/>
              <a:miter lim="800000"/>
              <a:headEnd/>
              <a:tailEnd/>
            </a:ln>
          </p:spPr>
          <p:txBody>
            <a:bodyPr lIns="90487" tIns="44450" rIns="90487" bIns="44450"/>
            <a:lstStyle/>
            <a:p>
              <a:pPr marL="381000" indent="-381000" algn="just">
                <a:spcAft>
                  <a:spcPts val="600"/>
                </a:spcAft>
                <a:buClr>
                  <a:schemeClr val="tx1"/>
                </a:buClr>
              </a:pPr>
              <a:r>
                <a:rPr lang="en-US" sz="2000" b="0" i="1" dirty="0">
                  <a:latin typeface="Calibri" panose="020F0502020204030204" pitchFamily="34" charset="0"/>
                </a:rPr>
                <a:t>There is a strong constraint: </a:t>
              </a:r>
              <a:r>
                <a:rPr lang="en-US" sz="2000" b="0" i="1" dirty="0">
                  <a:solidFill>
                    <a:schemeClr val="accent1">
                      <a:lumMod val="50000"/>
                    </a:schemeClr>
                  </a:solidFill>
                  <a:latin typeface="Calibri" panose="020F0502020204030204" pitchFamily="34" charset="0"/>
                </a:rPr>
                <a:t>limited resources </a:t>
              </a:r>
            </a:p>
            <a:p>
              <a:pPr marL="381000" indent="-381000" algn="just">
                <a:spcAft>
                  <a:spcPts val="600"/>
                </a:spcAft>
                <a:buClr>
                  <a:schemeClr val="tx1"/>
                </a:buClr>
              </a:pPr>
              <a:r>
                <a:rPr lang="en-US" sz="2000" b="0" i="1" dirty="0">
                  <a:latin typeface="Calibri" panose="020F0502020204030204" pitchFamily="34" charset="0"/>
                </a:rPr>
                <a:t>(man and computer power)!</a:t>
              </a:r>
            </a:p>
            <a:p>
              <a:pPr marL="381000" indent="-381000" algn="just">
                <a:spcAft>
                  <a:spcPts val="600"/>
                </a:spcAft>
                <a:buClr>
                  <a:schemeClr val="tx1"/>
                </a:buClr>
              </a:pPr>
              <a:r>
                <a:rPr lang="en-US" sz="2000" b="0" i="1" dirty="0">
                  <a:latin typeface="Calibri" panose="020F0502020204030204" pitchFamily="34" charset="0"/>
                </a:rPr>
                <a:t> </a:t>
              </a:r>
            </a:p>
          </p:txBody>
        </p:sp>
        <p:pic>
          <p:nvPicPr>
            <p:cNvPr id="12294" name="Picture 6" descr="bd05188_"/>
            <p:cNvPicPr>
              <a:picLocks noChangeAspect="1" noChangeArrowheads="1"/>
            </p:cNvPicPr>
            <p:nvPr/>
          </p:nvPicPr>
          <p:blipFill>
            <a:blip r:embed="rId3" cstate="print"/>
            <a:srcRect/>
            <a:stretch>
              <a:fillRect/>
            </a:stretch>
          </p:blipFill>
          <p:spPr bwMode="auto">
            <a:xfrm>
              <a:off x="5616" y="3168"/>
              <a:ext cx="853" cy="86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000" y="792000"/>
            <a:ext cx="8019288" cy="5678424"/>
          </a:xfrm>
          <a:prstGeom prst="rect">
            <a:avLst/>
          </a:prstGeom>
        </p:spPr>
      </p:pic>
      <p:sp>
        <p:nvSpPr>
          <p:cNvPr id="61442"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J12FM13 (90c): T850 CRPS over TR</a:t>
            </a:r>
          </a:p>
        </p:txBody>
      </p:sp>
      <p:cxnSp>
        <p:nvCxnSpPr>
          <p:cNvPr id="10" name="Straight Connector 9"/>
          <p:cNvCxnSpPr/>
          <p:nvPr/>
        </p:nvCxnSpPr>
        <p:spPr bwMode="auto">
          <a:xfrm flipV="1">
            <a:off x="4862990" y="3203975"/>
            <a:ext cx="0" cy="2520000"/>
          </a:xfrm>
          <a:prstGeom prst="line">
            <a:avLst/>
          </a:prstGeom>
          <a:solidFill>
            <a:schemeClr val="accent1"/>
          </a:solidFill>
          <a:ln w="12700" cap="flat" cmpd="sng" algn="ctr">
            <a:solidFill>
              <a:schemeClr val="accent5">
                <a:lumMod val="50000"/>
              </a:schemeClr>
            </a:solidFill>
            <a:prstDash val="solid"/>
            <a:round/>
            <a:headEnd type="none" w="med" len="med"/>
            <a:tailEnd type="none" w="med" len="med"/>
          </a:ln>
          <a:effectLst/>
        </p:spPr>
      </p:cxnSp>
      <p:cxnSp>
        <p:nvCxnSpPr>
          <p:cNvPr id="11" name="Straight Connector 10"/>
          <p:cNvCxnSpPr/>
          <p:nvPr/>
        </p:nvCxnSpPr>
        <p:spPr bwMode="auto">
          <a:xfrm>
            <a:off x="2252700" y="3203975"/>
            <a:ext cx="2880320" cy="0"/>
          </a:xfrm>
          <a:prstGeom prst="line">
            <a:avLst/>
          </a:prstGeom>
          <a:solidFill>
            <a:schemeClr val="accent1"/>
          </a:solidFill>
          <a:ln w="12700" cap="flat" cmpd="sng" algn="ctr">
            <a:solidFill>
              <a:schemeClr val="accent2">
                <a:lumMod val="60000"/>
                <a:lumOff val="40000"/>
              </a:schemeClr>
            </a:solidFill>
            <a:prstDash val="solid"/>
            <a:round/>
            <a:headEnd type="none" w="med" len="med"/>
            <a:tailEnd type="none" w="med" len="med"/>
          </a:ln>
          <a:effectLst/>
        </p:spPr>
      </p:cxnSp>
      <p:cxnSp>
        <p:nvCxnSpPr>
          <p:cNvPr id="14" name="Straight Connector 13"/>
          <p:cNvCxnSpPr/>
          <p:nvPr/>
        </p:nvCxnSpPr>
        <p:spPr bwMode="auto">
          <a:xfrm flipV="1">
            <a:off x="5131371" y="3213260"/>
            <a:ext cx="0" cy="2556000"/>
          </a:xfrm>
          <a:prstGeom prst="line">
            <a:avLst/>
          </a:prstGeom>
          <a:solidFill>
            <a:schemeClr val="accent1"/>
          </a:solidFill>
          <a:ln w="12700" cap="flat" cmpd="sng" algn="ctr">
            <a:solidFill>
              <a:schemeClr val="accent2">
                <a:lumMod val="60000"/>
                <a:lumOff val="40000"/>
              </a:schemeClr>
            </a:solidFill>
            <a:prstDash val="solid"/>
            <a:round/>
            <a:headEnd type="none" w="med" len="med"/>
            <a:tailEnd type="none" w="med" len="med"/>
          </a:ln>
          <a:effectLst/>
        </p:spPr>
      </p:cxnSp>
      <p:cxnSp>
        <p:nvCxnSpPr>
          <p:cNvPr id="15" name="Straight Connector 14"/>
          <p:cNvCxnSpPr/>
          <p:nvPr/>
        </p:nvCxnSpPr>
        <p:spPr bwMode="auto">
          <a:xfrm flipV="1">
            <a:off x="4547955" y="3203975"/>
            <a:ext cx="0" cy="252000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5" name="Rectangle 3"/>
          <p:cNvSpPr txBox="1">
            <a:spLocks noChangeArrowheads="1"/>
          </p:cNvSpPr>
          <p:nvPr/>
        </p:nvSpPr>
        <p:spPr bwMode="auto">
          <a:xfrm>
            <a:off x="182563" y="863715"/>
            <a:ext cx="9405952" cy="64772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marL="0" indent="0">
              <a:lnSpc>
                <a:spcPct val="100000"/>
              </a:lnSpc>
              <a:buFontTx/>
              <a:buNone/>
            </a:pPr>
            <a:r>
              <a:rPr lang="en-GB" sz="2000" b="0" dirty="0" smtClean="0">
                <a:latin typeface="Calibri" pitchFamily="34" charset="0"/>
                <a:cs typeface="Calibri" pitchFamily="34" charset="0"/>
              </a:rPr>
              <a:t>CRPS for T850 over the tropics, for winter 2012-13 (90 cases). </a:t>
            </a:r>
          </a:p>
        </p:txBody>
      </p:sp>
    </p:spTree>
    <p:extLst>
      <p:ext uri="{BB962C8B-B14F-4D97-AF65-F5344CB8AC3E}">
        <p14:creationId xmlns:p14="http://schemas.microsoft.com/office/powerpoint/2010/main" val="144196143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000" y="792000"/>
            <a:ext cx="8019288" cy="5678424"/>
          </a:xfrm>
          <a:prstGeom prst="rect">
            <a:avLst/>
          </a:prstGeom>
        </p:spPr>
      </p:pic>
      <p:sp>
        <p:nvSpPr>
          <p:cNvPr id="61442"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J12FM13 (90c): T850 CRPS over Europe</a:t>
            </a:r>
          </a:p>
        </p:txBody>
      </p:sp>
      <p:cxnSp>
        <p:nvCxnSpPr>
          <p:cNvPr id="10" name="Straight Connector 9"/>
          <p:cNvCxnSpPr/>
          <p:nvPr/>
        </p:nvCxnSpPr>
        <p:spPr bwMode="auto">
          <a:xfrm flipV="1">
            <a:off x="5133020" y="3383995"/>
            <a:ext cx="0" cy="2340000"/>
          </a:xfrm>
          <a:prstGeom prst="line">
            <a:avLst/>
          </a:prstGeom>
          <a:solidFill>
            <a:schemeClr val="accent1"/>
          </a:solidFill>
          <a:ln w="12700" cap="flat" cmpd="sng" algn="ctr">
            <a:solidFill>
              <a:schemeClr val="accent5">
                <a:lumMod val="50000"/>
              </a:schemeClr>
            </a:solidFill>
            <a:prstDash val="solid"/>
            <a:round/>
            <a:headEnd type="none" w="med" len="med"/>
            <a:tailEnd type="none" w="med" len="med"/>
          </a:ln>
          <a:effectLst/>
        </p:spPr>
      </p:cxnSp>
      <p:cxnSp>
        <p:nvCxnSpPr>
          <p:cNvPr id="11" name="Straight Connector 10"/>
          <p:cNvCxnSpPr/>
          <p:nvPr/>
        </p:nvCxnSpPr>
        <p:spPr bwMode="auto">
          <a:xfrm>
            <a:off x="2252700" y="3383995"/>
            <a:ext cx="2880320" cy="0"/>
          </a:xfrm>
          <a:prstGeom prst="line">
            <a:avLst/>
          </a:prstGeom>
          <a:solidFill>
            <a:schemeClr val="accent1"/>
          </a:solidFill>
          <a:ln w="12700" cap="flat" cmpd="sng" algn="ctr">
            <a:solidFill>
              <a:schemeClr val="accent5">
                <a:lumMod val="50000"/>
              </a:schemeClr>
            </a:solidFill>
            <a:prstDash val="solid"/>
            <a:round/>
            <a:headEnd type="none" w="med" len="med"/>
            <a:tailEnd type="none" w="med" len="med"/>
          </a:ln>
          <a:effectLst/>
        </p:spPr>
      </p:cxnSp>
      <p:cxnSp>
        <p:nvCxnSpPr>
          <p:cNvPr id="14" name="Straight Connector 13"/>
          <p:cNvCxnSpPr/>
          <p:nvPr/>
        </p:nvCxnSpPr>
        <p:spPr bwMode="auto">
          <a:xfrm flipV="1">
            <a:off x="4907995" y="3420255"/>
            <a:ext cx="0" cy="2304000"/>
          </a:xfrm>
          <a:prstGeom prst="line">
            <a:avLst/>
          </a:prstGeom>
          <a:solidFill>
            <a:schemeClr val="accent1"/>
          </a:solidFill>
          <a:ln w="12700" cap="flat" cmpd="sng" algn="ctr">
            <a:solidFill>
              <a:srgbClr val="CC6600"/>
            </a:solidFill>
            <a:prstDash val="solid"/>
            <a:round/>
            <a:headEnd type="none" w="med" len="med"/>
            <a:tailEnd type="none" w="med" len="med"/>
          </a:ln>
          <a:effectLst/>
        </p:spPr>
      </p:cxnSp>
      <p:cxnSp>
        <p:nvCxnSpPr>
          <p:cNvPr id="15" name="Straight Connector 14"/>
          <p:cNvCxnSpPr/>
          <p:nvPr/>
        </p:nvCxnSpPr>
        <p:spPr bwMode="auto">
          <a:xfrm flipV="1">
            <a:off x="4817985" y="3384255"/>
            <a:ext cx="0" cy="2340000"/>
          </a:xfrm>
          <a:prstGeom prst="line">
            <a:avLst/>
          </a:prstGeom>
          <a:solidFill>
            <a:schemeClr val="accent1"/>
          </a:solidFill>
          <a:ln w="12700" cap="flat" cmpd="sng" algn="ctr">
            <a:solidFill>
              <a:srgbClr val="FF0000"/>
            </a:solidFill>
            <a:prstDash val="solid"/>
            <a:round/>
            <a:headEnd type="none" w="med" len="med"/>
            <a:tailEnd type="none" w="med" len="med"/>
          </a:ln>
          <a:effectLst/>
        </p:spPr>
      </p:cxnSp>
      <p:sp>
        <p:nvSpPr>
          <p:cNvPr id="5" name="Rectangle 3"/>
          <p:cNvSpPr txBox="1">
            <a:spLocks noChangeArrowheads="1"/>
          </p:cNvSpPr>
          <p:nvPr/>
        </p:nvSpPr>
        <p:spPr bwMode="auto">
          <a:xfrm>
            <a:off x="182563" y="863715"/>
            <a:ext cx="9405952" cy="64772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marL="0" indent="0">
              <a:lnSpc>
                <a:spcPct val="100000"/>
              </a:lnSpc>
              <a:buFontTx/>
              <a:buNone/>
            </a:pPr>
            <a:r>
              <a:rPr lang="en-GB" sz="2000" b="0" dirty="0" smtClean="0">
                <a:latin typeface="Calibri" pitchFamily="34" charset="0"/>
                <a:cs typeface="Calibri" pitchFamily="34" charset="0"/>
              </a:rPr>
              <a:t>CRPS for T850 over Europe, for winter 2012-13 (90 cases). </a:t>
            </a:r>
          </a:p>
        </p:txBody>
      </p:sp>
    </p:spTree>
    <p:extLst>
      <p:ext uri="{BB962C8B-B14F-4D97-AF65-F5344CB8AC3E}">
        <p14:creationId xmlns:p14="http://schemas.microsoft.com/office/powerpoint/2010/main" val="347679606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000" y="792000"/>
            <a:ext cx="8019288" cy="5678424"/>
          </a:xfrm>
          <a:prstGeom prst="rect">
            <a:avLst/>
          </a:prstGeom>
        </p:spPr>
      </p:pic>
      <p:sp>
        <p:nvSpPr>
          <p:cNvPr id="61442"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J12FM13 (90c): U850 CRPS over NH</a:t>
            </a:r>
          </a:p>
        </p:txBody>
      </p:sp>
      <p:cxnSp>
        <p:nvCxnSpPr>
          <p:cNvPr id="10" name="Straight Connector 9"/>
          <p:cNvCxnSpPr/>
          <p:nvPr/>
        </p:nvCxnSpPr>
        <p:spPr bwMode="auto">
          <a:xfrm flipV="1">
            <a:off x="5133020" y="2978950"/>
            <a:ext cx="0" cy="2772000"/>
          </a:xfrm>
          <a:prstGeom prst="line">
            <a:avLst/>
          </a:prstGeom>
          <a:solidFill>
            <a:schemeClr val="accent1"/>
          </a:solidFill>
          <a:ln w="12700" cap="flat" cmpd="sng" algn="ctr">
            <a:solidFill>
              <a:schemeClr val="accent5">
                <a:lumMod val="50000"/>
              </a:schemeClr>
            </a:solidFill>
            <a:prstDash val="solid"/>
            <a:round/>
            <a:headEnd type="none" w="med" len="med"/>
            <a:tailEnd type="none" w="med" len="med"/>
          </a:ln>
          <a:effectLst/>
        </p:spPr>
      </p:cxnSp>
      <p:cxnSp>
        <p:nvCxnSpPr>
          <p:cNvPr id="11" name="Straight Connector 10"/>
          <p:cNvCxnSpPr/>
          <p:nvPr/>
        </p:nvCxnSpPr>
        <p:spPr bwMode="auto">
          <a:xfrm>
            <a:off x="2252700" y="2978950"/>
            <a:ext cx="2880320" cy="0"/>
          </a:xfrm>
          <a:prstGeom prst="line">
            <a:avLst/>
          </a:prstGeom>
          <a:solidFill>
            <a:schemeClr val="accent1"/>
          </a:solidFill>
          <a:ln w="12700" cap="flat" cmpd="sng" algn="ctr">
            <a:solidFill>
              <a:schemeClr val="accent5">
                <a:lumMod val="50000"/>
              </a:schemeClr>
            </a:solidFill>
            <a:prstDash val="solid"/>
            <a:round/>
            <a:headEnd type="none" w="med" len="med"/>
            <a:tailEnd type="none" w="med" len="med"/>
          </a:ln>
          <a:effectLst/>
        </p:spPr>
      </p:cxnSp>
      <p:cxnSp>
        <p:nvCxnSpPr>
          <p:cNvPr id="14" name="Straight Connector 13"/>
          <p:cNvCxnSpPr/>
          <p:nvPr/>
        </p:nvCxnSpPr>
        <p:spPr bwMode="auto">
          <a:xfrm flipV="1">
            <a:off x="4953000" y="2978950"/>
            <a:ext cx="0" cy="2772000"/>
          </a:xfrm>
          <a:prstGeom prst="line">
            <a:avLst/>
          </a:prstGeom>
          <a:solidFill>
            <a:schemeClr val="accent1"/>
          </a:solidFill>
          <a:ln w="12700" cap="flat" cmpd="sng" algn="ctr">
            <a:solidFill>
              <a:srgbClr val="CC6600"/>
            </a:solidFill>
            <a:prstDash val="solid"/>
            <a:round/>
            <a:headEnd type="none" w="med" len="med"/>
            <a:tailEnd type="none" w="med" len="med"/>
          </a:ln>
          <a:effectLst/>
        </p:spPr>
      </p:cxnSp>
      <p:sp>
        <p:nvSpPr>
          <p:cNvPr id="5" name="Rectangle 3"/>
          <p:cNvSpPr txBox="1">
            <a:spLocks noChangeArrowheads="1"/>
          </p:cNvSpPr>
          <p:nvPr/>
        </p:nvSpPr>
        <p:spPr bwMode="auto">
          <a:xfrm>
            <a:off x="182563" y="863715"/>
            <a:ext cx="9405952" cy="64772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marL="0" indent="0">
              <a:lnSpc>
                <a:spcPct val="100000"/>
              </a:lnSpc>
              <a:buFontTx/>
              <a:buNone/>
            </a:pPr>
            <a:r>
              <a:rPr lang="en-GB" sz="2000" b="0" dirty="0" smtClean="0">
                <a:latin typeface="Calibri" pitchFamily="34" charset="0"/>
                <a:cs typeface="Calibri" pitchFamily="34" charset="0"/>
              </a:rPr>
              <a:t>CRPS for U850 over the NH, for winter 2012-13 (90 cases). </a:t>
            </a:r>
          </a:p>
        </p:txBody>
      </p:sp>
      <p:cxnSp>
        <p:nvCxnSpPr>
          <p:cNvPr id="12" name="Straight Connector 11"/>
          <p:cNvCxnSpPr/>
          <p:nvPr/>
        </p:nvCxnSpPr>
        <p:spPr bwMode="auto">
          <a:xfrm flipV="1">
            <a:off x="4817985" y="2978950"/>
            <a:ext cx="0" cy="2772000"/>
          </a:xfrm>
          <a:prstGeom prst="line">
            <a:avLst/>
          </a:prstGeom>
          <a:solidFill>
            <a:schemeClr val="accent1"/>
          </a:solidFill>
          <a:ln w="12700" cap="flat" cmpd="sng" algn="ctr">
            <a:solidFill>
              <a:srgbClr val="00B050"/>
            </a:solidFill>
            <a:prstDash val="solid"/>
            <a:round/>
            <a:headEnd type="none" w="med" len="med"/>
            <a:tailEnd type="none" w="med" len="med"/>
          </a:ln>
          <a:effectLst/>
        </p:spPr>
      </p:cxnSp>
    </p:spTree>
    <p:extLst>
      <p:ext uri="{BB962C8B-B14F-4D97-AF65-F5344CB8AC3E}">
        <p14:creationId xmlns:p14="http://schemas.microsoft.com/office/powerpoint/2010/main" val="86862277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000" y="792000"/>
            <a:ext cx="8019288" cy="5678424"/>
          </a:xfrm>
          <a:prstGeom prst="rect">
            <a:avLst/>
          </a:prstGeom>
        </p:spPr>
      </p:pic>
      <p:sp>
        <p:nvSpPr>
          <p:cNvPr id="61442"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J12FM13 (90c): U850 CRPS over TR</a:t>
            </a:r>
          </a:p>
        </p:txBody>
      </p:sp>
      <p:cxnSp>
        <p:nvCxnSpPr>
          <p:cNvPr id="10" name="Straight Connector 9"/>
          <p:cNvCxnSpPr/>
          <p:nvPr/>
        </p:nvCxnSpPr>
        <p:spPr bwMode="auto">
          <a:xfrm flipV="1">
            <a:off x="5133020" y="3240255"/>
            <a:ext cx="0" cy="2484000"/>
          </a:xfrm>
          <a:prstGeom prst="line">
            <a:avLst/>
          </a:prstGeom>
          <a:solidFill>
            <a:schemeClr val="accent1"/>
          </a:solidFill>
          <a:ln w="12700" cap="flat" cmpd="sng" algn="ctr">
            <a:solidFill>
              <a:schemeClr val="accent5">
                <a:lumMod val="50000"/>
              </a:schemeClr>
            </a:solidFill>
            <a:prstDash val="solid"/>
            <a:round/>
            <a:headEnd type="none" w="med" len="med"/>
            <a:tailEnd type="none" w="med" len="med"/>
          </a:ln>
          <a:effectLst/>
        </p:spPr>
      </p:cxnSp>
      <p:cxnSp>
        <p:nvCxnSpPr>
          <p:cNvPr id="11" name="Straight Connector 10"/>
          <p:cNvCxnSpPr/>
          <p:nvPr/>
        </p:nvCxnSpPr>
        <p:spPr bwMode="auto">
          <a:xfrm>
            <a:off x="2252700" y="3248980"/>
            <a:ext cx="2880320" cy="0"/>
          </a:xfrm>
          <a:prstGeom prst="line">
            <a:avLst/>
          </a:prstGeom>
          <a:solidFill>
            <a:schemeClr val="accent1"/>
          </a:solidFill>
          <a:ln w="12700" cap="flat" cmpd="sng" algn="ctr">
            <a:solidFill>
              <a:schemeClr val="accent5">
                <a:lumMod val="50000"/>
              </a:schemeClr>
            </a:solidFill>
            <a:prstDash val="solid"/>
            <a:round/>
            <a:headEnd type="none" w="med" len="med"/>
            <a:tailEnd type="none" w="med" len="med"/>
          </a:ln>
          <a:effectLst/>
        </p:spPr>
      </p:cxnSp>
      <p:cxnSp>
        <p:nvCxnSpPr>
          <p:cNvPr id="14" name="Straight Connector 13"/>
          <p:cNvCxnSpPr/>
          <p:nvPr/>
        </p:nvCxnSpPr>
        <p:spPr bwMode="auto">
          <a:xfrm flipV="1">
            <a:off x="4637965" y="3249260"/>
            <a:ext cx="0" cy="2520000"/>
          </a:xfrm>
          <a:prstGeom prst="line">
            <a:avLst/>
          </a:prstGeom>
          <a:solidFill>
            <a:schemeClr val="accent1"/>
          </a:solidFill>
          <a:ln w="12700" cap="flat" cmpd="sng" algn="ctr">
            <a:solidFill>
              <a:srgbClr val="CC6600"/>
            </a:solidFill>
            <a:prstDash val="solid"/>
            <a:round/>
            <a:headEnd type="none" w="med" len="med"/>
            <a:tailEnd type="none" w="med" len="med"/>
          </a:ln>
          <a:effectLst/>
        </p:spPr>
      </p:cxnSp>
      <p:sp>
        <p:nvSpPr>
          <p:cNvPr id="5" name="Rectangle 3"/>
          <p:cNvSpPr txBox="1">
            <a:spLocks noChangeArrowheads="1"/>
          </p:cNvSpPr>
          <p:nvPr/>
        </p:nvSpPr>
        <p:spPr bwMode="auto">
          <a:xfrm>
            <a:off x="182563" y="863715"/>
            <a:ext cx="9405952" cy="64772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marL="0" indent="0">
              <a:lnSpc>
                <a:spcPct val="100000"/>
              </a:lnSpc>
              <a:buFontTx/>
              <a:buNone/>
            </a:pPr>
            <a:r>
              <a:rPr lang="en-GB" sz="2000" b="0" dirty="0" smtClean="0">
                <a:latin typeface="Calibri" pitchFamily="34" charset="0"/>
                <a:cs typeface="Calibri" pitchFamily="34" charset="0"/>
              </a:rPr>
              <a:t>CRPS for U850 over the tropics, for winter 2012-13 (90 cases). </a:t>
            </a:r>
          </a:p>
        </p:txBody>
      </p:sp>
    </p:spTree>
    <p:extLst>
      <p:ext uri="{BB962C8B-B14F-4D97-AF65-F5344CB8AC3E}">
        <p14:creationId xmlns:p14="http://schemas.microsoft.com/office/powerpoint/2010/main" val="277071606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000" y="792000"/>
            <a:ext cx="8019288" cy="5678424"/>
          </a:xfrm>
          <a:prstGeom prst="rect">
            <a:avLst/>
          </a:prstGeom>
        </p:spPr>
      </p:pic>
      <p:sp>
        <p:nvSpPr>
          <p:cNvPr id="61442"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J12FM13 (90c): U850 CRPS over Europe</a:t>
            </a:r>
          </a:p>
        </p:txBody>
      </p:sp>
      <p:cxnSp>
        <p:nvCxnSpPr>
          <p:cNvPr id="10" name="Straight Connector 9"/>
          <p:cNvCxnSpPr/>
          <p:nvPr/>
        </p:nvCxnSpPr>
        <p:spPr bwMode="auto">
          <a:xfrm flipV="1">
            <a:off x="5133020" y="2978950"/>
            <a:ext cx="0" cy="2772000"/>
          </a:xfrm>
          <a:prstGeom prst="line">
            <a:avLst/>
          </a:prstGeom>
          <a:solidFill>
            <a:schemeClr val="accent1"/>
          </a:solidFill>
          <a:ln w="12700" cap="flat" cmpd="sng" algn="ctr">
            <a:solidFill>
              <a:schemeClr val="accent5">
                <a:lumMod val="50000"/>
              </a:schemeClr>
            </a:solidFill>
            <a:prstDash val="solid"/>
            <a:round/>
            <a:headEnd type="none" w="med" len="med"/>
            <a:tailEnd type="none" w="med" len="med"/>
          </a:ln>
          <a:effectLst/>
        </p:spPr>
      </p:cxnSp>
      <p:cxnSp>
        <p:nvCxnSpPr>
          <p:cNvPr id="11" name="Straight Connector 10"/>
          <p:cNvCxnSpPr/>
          <p:nvPr/>
        </p:nvCxnSpPr>
        <p:spPr bwMode="auto">
          <a:xfrm>
            <a:off x="2252700" y="2978950"/>
            <a:ext cx="2880320" cy="0"/>
          </a:xfrm>
          <a:prstGeom prst="line">
            <a:avLst/>
          </a:prstGeom>
          <a:solidFill>
            <a:schemeClr val="accent1"/>
          </a:solidFill>
          <a:ln w="12700" cap="flat" cmpd="sng" algn="ctr">
            <a:solidFill>
              <a:schemeClr val="accent5">
                <a:lumMod val="50000"/>
              </a:schemeClr>
            </a:solidFill>
            <a:prstDash val="solid"/>
            <a:round/>
            <a:headEnd type="none" w="med" len="med"/>
            <a:tailEnd type="none" w="med" len="med"/>
          </a:ln>
          <a:effectLst/>
        </p:spPr>
      </p:cxnSp>
      <p:cxnSp>
        <p:nvCxnSpPr>
          <p:cNvPr id="14" name="Straight Connector 13"/>
          <p:cNvCxnSpPr/>
          <p:nvPr/>
        </p:nvCxnSpPr>
        <p:spPr bwMode="auto">
          <a:xfrm flipV="1">
            <a:off x="4953000" y="2978950"/>
            <a:ext cx="0" cy="2772000"/>
          </a:xfrm>
          <a:prstGeom prst="line">
            <a:avLst/>
          </a:prstGeom>
          <a:solidFill>
            <a:schemeClr val="accent1"/>
          </a:solidFill>
          <a:ln w="12700" cap="flat" cmpd="sng" algn="ctr">
            <a:solidFill>
              <a:schemeClr val="accent2">
                <a:lumMod val="60000"/>
                <a:lumOff val="40000"/>
              </a:schemeClr>
            </a:solidFill>
            <a:prstDash val="solid"/>
            <a:round/>
            <a:headEnd type="none" w="med" len="med"/>
            <a:tailEnd type="none" w="med" len="med"/>
          </a:ln>
          <a:effectLst/>
        </p:spPr>
      </p:cxnSp>
      <p:sp>
        <p:nvSpPr>
          <p:cNvPr id="5" name="Rectangle 3"/>
          <p:cNvSpPr txBox="1">
            <a:spLocks noChangeArrowheads="1"/>
          </p:cNvSpPr>
          <p:nvPr/>
        </p:nvSpPr>
        <p:spPr bwMode="auto">
          <a:xfrm>
            <a:off x="182563" y="863715"/>
            <a:ext cx="9405952" cy="64772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a:lstStyle>
          <a:p>
            <a:pPr marL="0" indent="0">
              <a:lnSpc>
                <a:spcPct val="100000"/>
              </a:lnSpc>
              <a:buFontTx/>
              <a:buNone/>
            </a:pPr>
            <a:r>
              <a:rPr lang="en-GB" sz="2000" b="0" dirty="0" smtClean="0">
                <a:latin typeface="Calibri" pitchFamily="34" charset="0"/>
                <a:cs typeface="Calibri" pitchFamily="34" charset="0"/>
              </a:rPr>
              <a:t>CRPS for U850 over Europe, for winter 2012-13 (90 cases). </a:t>
            </a:r>
          </a:p>
        </p:txBody>
      </p:sp>
    </p:spTree>
    <p:extLst>
      <p:ext uri="{BB962C8B-B14F-4D97-AF65-F5344CB8AC3E}">
        <p14:creationId xmlns:p14="http://schemas.microsoft.com/office/powerpoint/2010/main" val="238277233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6000" y="1115110"/>
            <a:ext cx="6667500" cy="4429125"/>
          </a:xfrm>
          <a:prstGeom prst="rect">
            <a:avLst/>
          </a:prstGeom>
        </p:spPr>
      </p:pic>
      <p:sp>
        <p:nvSpPr>
          <p:cNvPr id="64515"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D15JF16: CRPSS(Z500,EU)</a:t>
            </a:r>
          </a:p>
        </p:txBody>
      </p:sp>
      <p:sp>
        <p:nvSpPr>
          <p:cNvPr id="64516" name="Rectangle 3"/>
          <p:cNvSpPr>
            <a:spLocks noGrp="1" noChangeArrowheads="1"/>
          </p:cNvSpPr>
          <p:nvPr>
            <p:ph type="body" sz="half" idx="1"/>
          </p:nvPr>
        </p:nvSpPr>
        <p:spPr>
          <a:xfrm>
            <a:off x="92076" y="981075"/>
            <a:ext cx="2565669" cy="5418138"/>
          </a:xfrm>
          <a:noFill/>
        </p:spPr>
        <p:txBody>
          <a:bodyPr/>
          <a:lstStyle/>
          <a:p>
            <a:pPr marL="0" indent="0">
              <a:lnSpc>
                <a:spcPct val="100000"/>
              </a:lnSpc>
              <a:buFontTx/>
              <a:buNone/>
            </a:pPr>
            <a:r>
              <a:rPr lang="en-GB" sz="2000" dirty="0" smtClean="0">
                <a:latin typeface="Calibri" panose="020F0502020204030204" pitchFamily="34" charset="0"/>
              </a:rPr>
              <a:t>More recent results: average D15JF16 (solid) and D14JF15 (dashed) CRPSS for Z500 over Europe for the 4 best TIGGE ensembles: </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ECMWF (red)</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JMA (violet)</a:t>
            </a:r>
          </a:p>
          <a:p>
            <a:pPr marL="0" indent="0">
              <a:lnSpc>
                <a:spcPct val="100000"/>
              </a:lnSpc>
              <a:buClr>
                <a:schemeClr val="accent1">
                  <a:lumMod val="50000"/>
                </a:schemeClr>
              </a:buClr>
              <a:buFont typeface="Wingdings" pitchFamily="2" charset="2"/>
              <a:buChar char="v"/>
            </a:pPr>
            <a:r>
              <a:rPr lang="en-GB" sz="2000" dirty="0">
                <a:latin typeface="Calibri" panose="020F0502020204030204" pitchFamily="34" charset="0"/>
              </a:rPr>
              <a:t> </a:t>
            </a:r>
            <a:r>
              <a:rPr lang="en-GB" sz="2000" dirty="0" smtClean="0">
                <a:latin typeface="Calibri" panose="020F0502020204030204" pitchFamily="34" charset="0"/>
              </a:rPr>
              <a:t>NCEP (green)</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CMC (pink)</a:t>
            </a:r>
          </a:p>
        </p:txBody>
      </p:sp>
      <p:sp>
        <p:nvSpPr>
          <p:cNvPr id="64518" name="Line 6"/>
          <p:cNvSpPr>
            <a:spLocks noChangeShapeType="1"/>
          </p:cNvSpPr>
          <p:nvPr/>
        </p:nvSpPr>
        <p:spPr bwMode="auto">
          <a:xfrm>
            <a:off x="5763090" y="3654025"/>
            <a:ext cx="0" cy="1512000"/>
          </a:xfrm>
          <a:prstGeom prst="line">
            <a:avLst/>
          </a:prstGeom>
          <a:noFill/>
          <a:ln w="12700">
            <a:solidFill>
              <a:schemeClr val="tx1"/>
            </a:solidFill>
            <a:round/>
            <a:headEnd/>
            <a:tailEnd/>
          </a:ln>
        </p:spPr>
        <p:txBody>
          <a:bodyPr/>
          <a:lstStyle/>
          <a:p>
            <a:endParaRPr lang="en-GB" dirty="0"/>
          </a:p>
        </p:txBody>
      </p:sp>
      <p:cxnSp>
        <p:nvCxnSpPr>
          <p:cNvPr id="4" name="Straight Connector 3"/>
          <p:cNvCxnSpPr/>
          <p:nvPr/>
        </p:nvCxnSpPr>
        <p:spPr bwMode="auto">
          <a:xfrm>
            <a:off x="3017785" y="3654025"/>
            <a:ext cx="277200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12" name="TextBox 11"/>
          <p:cNvSpPr txBox="1"/>
          <p:nvPr/>
        </p:nvSpPr>
        <p:spPr>
          <a:xfrm>
            <a:off x="5313040" y="5319210"/>
            <a:ext cx="710452" cy="369332"/>
          </a:xfrm>
          <a:prstGeom prst="rect">
            <a:avLst/>
          </a:prstGeom>
          <a:noFill/>
        </p:spPr>
        <p:txBody>
          <a:bodyPr wrap="none" rtlCol="0">
            <a:spAutoFit/>
          </a:bodyPr>
          <a:lstStyle/>
          <a:p>
            <a:r>
              <a:rPr lang="en-GB" sz="1800" dirty="0" smtClean="0">
                <a:latin typeface="Calibri" pitchFamily="34" charset="0"/>
                <a:cs typeface="Calibri" pitchFamily="34" charset="0"/>
              </a:rPr>
              <a:t>~ 12h</a:t>
            </a:r>
            <a:endParaRPr lang="en-GB" sz="1800" dirty="0">
              <a:latin typeface="Calibri" pitchFamily="34" charset="0"/>
              <a:cs typeface="Calibri" pitchFamily="34" charset="0"/>
            </a:endParaRPr>
          </a:p>
        </p:txBody>
      </p:sp>
      <p:sp>
        <p:nvSpPr>
          <p:cNvPr id="11" name="TextBox 10"/>
          <p:cNvSpPr txBox="1"/>
          <p:nvPr/>
        </p:nvSpPr>
        <p:spPr>
          <a:xfrm>
            <a:off x="5493523" y="3076696"/>
            <a:ext cx="933076" cy="369332"/>
          </a:xfrm>
          <a:prstGeom prst="rect">
            <a:avLst/>
          </a:prstGeom>
          <a:noFill/>
        </p:spPr>
        <p:txBody>
          <a:bodyPr wrap="none" rtlCol="0">
            <a:spAutoFit/>
          </a:bodyPr>
          <a:lstStyle/>
          <a:p>
            <a:r>
              <a:rPr lang="en-GB" sz="1800" dirty="0" smtClean="0">
                <a:solidFill>
                  <a:srgbClr val="FF0000"/>
                </a:solidFill>
                <a:latin typeface="Calibri" pitchFamily="34" charset="0"/>
                <a:cs typeface="Calibri" pitchFamily="34" charset="0"/>
              </a:rPr>
              <a:t>ECMWF</a:t>
            </a:r>
            <a:endParaRPr lang="en-GB" sz="1800" dirty="0">
              <a:solidFill>
                <a:srgbClr val="FF0000"/>
              </a:solidFill>
              <a:latin typeface="Calibri" pitchFamily="34" charset="0"/>
              <a:cs typeface="Calibri" pitchFamily="34" charset="0"/>
            </a:endParaRPr>
          </a:p>
        </p:txBody>
      </p:sp>
      <p:sp>
        <p:nvSpPr>
          <p:cNvPr id="14" name="Line 6"/>
          <p:cNvSpPr>
            <a:spLocks noChangeShapeType="1"/>
          </p:cNvSpPr>
          <p:nvPr/>
        </p:nvSpPr>
        <p:spPr bwMode="auto">
          <a:xfrm>
            <a:off x="5538065" y="3672195"/>
            <a:ext cx="0" cy="1512000"/>
          </a:xfrm>
          <a:prstGeom prst="line">
            <a:avLst/>
          </a:prstGeom>
          <a:noFill/>
          <a:ln w="12700">
            <a:solidFill>
              <a:schemeClr val="tx1"/>
            </a:solidFill>
            <a:round/>
            <a:headEnd/>
            <a:tailEnd/>
          </a:ln>
        </p:spPr>
        <p:txBody>
          <a:bodyPr/>
          <a:lstStyle/>
          <a:p>
            <a:endParaRPr lang="en-GB" dirty="0"/>
          </a:p>
        </p:txBody>
      </p:sp>
    </p:spTree>
    <p:extLst>
      <p:ext uri="{BB962C8B-B14F-4D97-AF65-F5344CB8AC3E}">
        <p14:creationId xmlns:p14="http://schemas.microsoft.com/office/powerpoint/2010/main" val="420971962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6800" y="867600"/>
            <a:ext cx="7063740" cy="5577840"/>
          </a:xfrm>
          <a:prstGeom prst="rect">
            <a:avLst/>
          </a:prstGeom>
        </p:spPr>
      </p:pic>
      <p:sp>
        <p:nvSpPr>
          <p:cNvPr id="64515"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D15JF16: CRPSS(TP24,Europe)</a:t>
            </a:r>
          </a:p>
        </p:txBody>
      </p:sp>
      <p:sp>
        <p:nvSpPr>
          <p:cNvPr id="64516" name="Rectangle 3"/>
          <p:cNvSpPr>
            <a:spLocks noGrp="1" noChangeArrowheads="1"/>
          </p:cNvSpPr>
          <p:nvPr>
            <p:ph type="body" sz="half" idx="1"/>
          </p:nvPr>
        </p:nvSpPr>
        <p:spPr>
          <a:xfrm>
            <a:off x="92076" y="981075"/>
            <a:ext cx="2565669" cy="5418138"/>
          </a:xfrm>
          <a:noFill/>
        </p:spPr>
        <p:txBody>
          <a:bodyPr/>
          <a:lstStyle/>
          <a:p>
            <a:pPr marL="0" indent="0">
              <a:lnSpc>
                <a:spcPct val="100000"/>
              </a:lnSpc>
              <a:buFontTx/>
              <a:buNone/>
            </a:pPr>
            <a:r>
              <a:rPr lang="en-GB" sz="2000" dirty="0" smtClean="0">
                <a:latin typeface="Calibri" panose="020F0502020204030204" pitchFamily="34" charset="0"/>
              </a:rPr>
              <a:t>More recent results: average D15JF16 (solid) CRPSS for 24h precipitation over Europe for 4 TIGGE ensembles: </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ECMWF (red)</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JMA (green)</a:t>
            </a:r>
          </a:p>
          <a:p>
            <a:pPr marL="0" indent="0">
              <a:lnSpc>
                <a:spcPct val="100000"/>
              </a:lnSpc>
              <a:buClr>
                <a:schemeClr val="accent1">
                  <a:lumMod val="50000"/>
                </a:schemeClr>
              </a:buClr>
              <a:buFont typeface="Wingdings" pitchFamily="2" charset="2"/>
              <a:buChar char="v"/>
            </a:pPr>
            <a:r>
              <a:rPr lang="en-GB" sz="2000" dirty="0">
                <a:latin typeface="Calibri" panose="020F0502020204030204" pitchFamily="34" charset="0"/>
              </a:rPr>
              <a:t> </a:t>
            </a:r>
            <a:r>
              <a:rPr lang="en-GB" sz="2000" dirty="0" smtClean="0">
                <a:latin typeface="Calibri" panose="020F0502020204030204" pitchFamily="34" charset="0"/>
              </a:rPr>
              <a:t>NCEP (yellow)</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UKMO (blue)</a:t>
            </a:r>
          </a:p>
          <a:p>
            <a:pPr marL="0" indent="0">
              <a:lnSpc>
                <a:spcPct val="100000"/>
              </a:lnSpc>
              <a:buClr>
                <a:schemeClr val="accent1">
                  <a:lumMod val="50000"/>
                </a:schemeClr>
              </a:buClr>
              <a:buNone/>
            </a:pPr>
            <a:r>
              <a:rPr lang="en-GB" sz="2000" dirty="0" smtClean="0">
                <a:latin typeface="Calibri" panose="020F0502020204030204" pitchFamily="34" charset="0"/>
              </a:rPr>
              <a:t>Differences here between the best and the second best are about 2 days! </a:t>
            </a:r>
          </a:p>
        </p:txBody>
      </p:sp>
      <p:sp>
        <p:nvSpPr>
          <p:cNvPr id="64518" name="Line 6"/>
          <p:cNvSpPr>
            <a:spLocks noChangeShapeType="1"/>
          </p:cNvSpPr>
          <p:nvPr/>
        </p:nvSpPr>
        <p:spPr bwMode="auto">
          <a:xfrm flipH="1">
            <a:off x="7916332" y="3789300"/>
            <a:ext cx="6998" cy="2124000"/>
          </a:xfrm>
          <a:prstGeom prst="line">
            <a:avLst/>
          </a:prstGeom>
          <a:noFill/>
          <a:ln w="12700">
            <a:solidFill>
              <a:schemeClr val="tx1"/>
            </a:solidFill>
            <a:round/>
            <a:headEnd/>
            <a:tailEnd/>
          </a:ln>
        </p:spPr>
        <p:txBody>
          <a:bodyPr/>
          <a:lstStyle/>
          <a:p>
            <a:endParaRPr lang="en-GB" dirty="0"/>
          </a:p>
        </p:txBody>
      </p:sp>
      <p:sp>
        <p:nvSpPr>
          <p:cNvPr id="5" name="TextBox 4"/>
          <p:cNvSpPr txBox="1"/>
          <p:nvPr/>
        </p:nvSpPr>
        <p:spPr>
          <a:xfrm>
            <a:off x="7158245" y="2924653"/>
            <a:ext cx="925766" cy="369332"/>
          </a:xfrm>
          <a:prstGeom prst="rect">
            <a:avLst/>
          </a:prstGeom>
          <a:noFill/>
        </p:spPr>
        <p:txBody>
          <a:bodyPr wrap="none" rtlCol="0">
            <a:spAutoFit/>
          </a:bodyPr>
          <a:lstStyle/>
          <a:p>
            <a:r>
              <a:rPr lang="en-GB" sz="1800" dirty="0" smtClean="0">
                <a:solidFill>
                  <a:srgbClr val="FF0000"/>
                </a:solidFill>
                <a:latin typeface="Calibri" pitchFamily="34" charset="0"/>
                <a:cs typeface="Calibri" pitchFamily="34" charset="0"/>
              </a:rPr>
              <a:t>ECMWF</a:t>
            </a:r>
            <a:endParaRPr lang="en-GB" sz="1800" dirty="0">
              <a:solidFill>
                <a:srgbClr val="FF0000"/>
              </a:solidFill>
              <a:latin typeface="Calibri" pitchFamily="34" charset="0"/>
              <a:cs typeface="Calibri" pitchFamily="34" charset="0"/>
            </a:endParaRPr>
          </a:p>
        </p:txBody>
      </p:sp>
      <p:sp>
        <p:nvSpPr>
          <p:cNvPr id="11" name="TextBox 10"/>
          <p:cNvSpPr txBox="1"/>
          <p:nvPr/>
        </p:nvSpPr>
        <p:spPr>
          <a:xfrm>
            <a:off x="5808095" y="3374703"/>
            <a:ext cx="603050" cy="369332"/>
          </a:xfrm>
          <a:prstGeom prst="rect">
            <a:avLst/>
          </a:prstGeom>
          <a:noFill/>
        </p:spPr>
        <p:txBody>
          <a:bodyPr wrap="none" rtlCol="0">
            <a:spAutoFit/>
          </a:bodyPr>
          <a:lstStyle/>
          <a:p>
            <a:r>
              <a:rPr lang="en-GB" sz="1800" dirty="0" smtClean="0">
                <a:solidFill>
                  <a:schemeClr val="accent6">
                    <a:lumMod val="60000"/>
                    <a:lumOff val="40000"/>
                  </a:schemeClr>
                </a:solidFill>
                <a:latin typeface="Calibri" pitchFamily="34" charset="0"/>
                <a:cs typeface="Calibri" pitchFamily="34" charset="0"/>
              </a:rPr>
              <a:t>JMA</a:t>
            </a:r>
            <a:endParaRPr lang="en-GB" sz="1800" dirty="0">
              <a:solidFill>
                <a:schemeClr val="accent6">
                  <a:lumMod val="60000"/>
                  <a:lumOff val="40000"/>
                </a:schemeClr>
              </a:solidFill>
              <a:latin typeface="Calibri" pitchFamily="34" charset="0"/>
              <a:cs typeface="Calibri" pitchFamily="34" charset="0"/>
            </a:endParaRPr>
          </a:p>
        </p:txBody>
      </p:sp>
      <p:sp>
        <p:nvSpPr>
          <p:cNvPr id="10" name="Line 6"/>
          <p:cNvSpPr>
            <a:spLocks noChangeShapeType="1"/>
          </p:cNvSpPr>
          <p:nvPr/>
        </p:nvSpPr>
        <p:spPr bwMode="auto">
          <a:xfrm>
            <a:off x="5808095" y="3789300"/>
            <a:ext cx="0" cy="2124000"/>
          </a:xfrm>
          <a:prstGeom prst="line">
            <a:avLst/>
          </a:prstGeom>
          <a:noFill/>
          <a:ln w="12700">
            <a:solidFill>
              <a:schemeClr val="tx1"/>
            </a:solidFill>
            <a:round/>
            <a:headEnd/>
            <a:tailEnd/>
          </a:ln>
        </p:spPr>
        <p:txBody>
          <a:bodyPr/>
          <a:lstStyle/>
          <a:p>
            <a:endParaRPr lang="en-GB" dirty="0"/>
          </a:p>
        </p:txBody>
      </p:sp>
      <p:sp>
        <p:nvSpPr>
          <p:cNvPr id="12" name="TextBox 11"/>
          <p:cNvSpPr txBox="1"/>
          <p:nvPr/>
        </p:nvSpPr>
        <p:spPr>
          <a:xfrm>
            <a:off x="6213140" y="5454225"/>
            <a:ext cx="954877" cy="369332"/>
          </a:xfrm>
          <a:prstGeom prst="rect">
            <a:avLst/>
          </a:prstGeom>
          <a:noFill/>
        </p:spPr>
        <p:txBody>
          <a:bodyPr wrap="none" rtlCol="0">
            <a:spAutoFit/>
          </a:bodyPr>
          <a:lstStyle/>
          <a:p>
            <a:r>
              <a:rPr lang="en-GB" sz="1800" dirty="0" smtClean="0">
                <a:latin typeface="Calibri" pitchFamily="34" charset="0"/>
                <a:cs typeface="Calibri" pitchFamily="34" charset="0"/>
              </a:rPr>
              <a:t>~ </a:t>
            </a:r>
            <a:r>
              <a:rPr lang="en-GB" sz="1800" dirty="0">
                <a:latin typeface="Calibri" pitchFamily="34" charset="0"/>
                <a:cs typeface="Calibri" pitchFamily="34" charset="0"/>
              </a:rPr>
              <a:t>3</a:t>
            </a:r>
            <a:r>
              <a:rPr lang="en-GB" sz="1800" dirty="0" smtClean="0">
                <a:latin typeface="Calibri" pitchFamily="34" charset="0"/>
                <a:cs typeface="Calibri" pitchFamily="34" charset="0"/>
              </a:rPr>
              <a:t> days</a:t>
            </a:r>
            <a:endParaRPr lang="en-GB" sz="1800" dirty="0">
              <a:latin typeface="Calibri" pitchFamily="34" charset="0"/>
              <a:cs typeface="Calibri" pitchFamily="34" charset="0"/>
            </a:endParaRPr>
          </a:p>
        </p:txBody>
      </p:sp>
      <p:cxnSp>
        <p:nvCxnSpPr>
          <p:cNvPr id="14" name="Straight Connector 13"/>
          <p:cNvCxnSpPr/>
          <p:nvPr/>
        </p:nvCxnSpPr>
        <p:spPr bwMode="auto">
          <a:xfrm>
            <a:off x="3287815" y="3789040"/>
            <a:ext cx="6165685"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75166458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6800" y="867600"/>
            <a:ext cx="7075170" cy="5577840"/>
          </a:xfrm>
          <a:prstGeom prst="rect">
            <a:avLst/>
          </a:prstGeom>
        </p:spPr>
      </p:pic>
      <p:sp>
        <p:nvSpPr>
          <p:cNvPr id="64515" name="Rectangle 2"/>
          <p:cNvSpPr>
            <a:spLocks noGrp="1" noChangeArrowheads="1"/>
          </p:cNvSpPr>
          <p:nvPr>
            <p:ph type="title"/>
          </p:nvPr>
        </p:nvSpPr>
        <p:spPr>
          <a:xfrm>
            <a:off x="587375" y="142875"/>
            <a:ext cx="9047163" cy="609600"/>
          </a:xfrm>
          <a:noFill/>
        </p:spPr>
        <p:txBody>
          <a:bodyPr/>
          <a:lstStyle/>
          <a:p>
            <a:r>
              <a:rPr lang="en-GB" sz="2800" dirty="0" smtClean="0">
                <a:solidFill>
                  <a:schemeClr val="accent1">
                    <a:lumMod val="50000"/>
                  </a:schemeClr>
                </a:solidFill>
                <a:latin typeface="Calibri" panose="020F0502020204030204" pitchFamily="34" charset="0"/>
              </a:rPr>
              <a:t>3. D15JF16: ETS(TP24&gt;1mm,Europe)</a:t>
            </a:r>
          </a:p>
        </p:txBody>
      </p:sp>
      <p:sp>
        <p:nvSpPr>
          <p:cNvPr id="64516" name="Rectangle 3"/>
          <p:cNvSpPr>
            <a:spLocks noGrp="1" noChangeArrowheads="1"/>
          </p:cNvSpPr>
          <p:nvPr>
            <p:ph type="body" sz="half" idx="1"/>
          </p:nvPr>
        </p:nvSpPr>
        <p:spPr>
          <a:xfrm>
            <a:off x="92076" y="981075"/>
            <a:ext cx="2565669" cy="5418138"/>
          </a:xfrm>
          <a:noFill/>
        </p:spPr>
        <p:txBody>
          <a:bodyPr/>
          <a:lstStyle/>
          <a:p>
            <a:pPr marL="0" indent="0">
              <a:lnSpc>
                <a:spcPct val="100000"/>
              </a:lnSpc>
              <a:buFontTx/>
              <a:buNone/>
            </a:pPr>
            <a:r>
              <a:rPr lang="en-GB" sz="2000" dirty="0" smtClean="0">
                <a:latin typeface="Calibri" panose="020F0502020204030204" pitchFamily="34" charset="0"/>
              </a:rPr>
              <a:t>More recent results: average D15JF16 (solid) CRPSS for 24h precipitation over Europe for 4 single forecasts: </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ECMWF (red)</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JMA (green)</a:t>
            </a:r>
          </a:p>
          <a:p>
            <a:pPr marL="0" indent="0">
              <a:lnSpc>
                <a:spcPct val="100000"/>
              </a:lnSpc>
              <a:buClr>
                <a:schemeClr val="accent1">
                  <a:lumMod val="50000"/>
                </a:schemeClr>
              </a:buClr>
              <a:buFont typeface="Wingdings" pitchFamily="2" charset="2"/>
              <a:buChar char="v"/>
            </a:pPr>
            <a:r>
              <a:rPr lang="en-GB" sz="2000" dirty="0">
                <a:latin typeface="Calibri" panose="020F0502020204030204" pitchFamily="34" charset="0"/>
              </a:rPr>
              <a:t> </a:t>
            </a:r>
            <a:r>
              <a:rPr lang="en-GB" sz="2000" dirty="0" smtClean="0">
                <a:latin typeface="Calibri" panose="020F0502020204030204" pitchFamily="34" charset="0"/>
              </a:rPr>
              <a:t>NCEP (yellow)</a:t>
            </a: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UKMO (blue)</a:t>
            </a:r>
          </a:p>
          <a:p>
            <a:pPr marL="0" indent="0">
              <a:lnSpc>
                <a:spcPct val="100000"/>
              </a:lnSpc>
              <a:buClr>
                <a:schemeClr val="accent1">
                  <a:lumMod val="50000"/>
                </a:schemeClr>
              </a:buClr>
              <a:buNone/>
            </a:pPr>
            <a:r>
              <a:rPr lang="en-GB" sz="2000" dirty="0" smtClean="0">
                <a:latin typeface="Calibri" panose="020F0502020204030204" pitchFamily="34" charset="0"/>
              </a:rPr>
              <a:t>Differences here between the best and the second best are about 18 hours.</a:t>
            </a:r>
          </a:p>
        </p:txBody>
      </p:sp>
      <p:sp>
        <p:nvSpPr>
          <p:cNvPr id="64518" name="Line 6"/>
          <p:cNvSpPr>
            <a:spLocks noChangeShapeType="1"/>
          </p:cNvSpPr>
          <p:nvPr/>
        </p:nvSpPr>
        <p:spPr bwMode="auto">
          <a:xfrm flipH="1">
            <a:off x="8231367" y="4329360"/>
            <a:ext cx="6998" cy="1584000"/>
          </a:xfrm>
          <a:prstGeom prst="line">
            <a:avLst/>
          </a:prstGeom>
          <a:noFill/>
          <a:ln w="12700">
            <a:solidFill>
              <a:schemeClr val="tx1"/>
            </a:solidFill>
            <a:round/>
            <a:headEnd/>
            <a:tailEnd/>
          </a:ln>
        </p:spPr>
        <p:txBody>
          <a:bodyPr/>
          <a:lstStyle/>
          <a:p>
            <a:endParaRPr lang="en-GB" dirty="0"/>
          </a:p>
        </p:txBody>
      </p:sp>
      <p:sp>
        <p:nvSpPr>
          <p:cNvPr id="5" name="TextBox 4"/>
          <p:cNvSpPr txBox="1"/>
          <p:nvPr/>
        </p:nvSpPr>
        <p:spPr>
          <a:xfrm>
            <a:off x="8215052" y="3884750"/>
            <a:ext cx="925766" cy="369332"/>
          </a:xfrm>
          <a:prstGeom prst="rect">
            <a:avLst/>
          </a:prstGeom>
          <a:noFill/>
        </p:spPr>
        <p:txBody>
          <a:bodyPr wrap="none" rtlCol="0">
            <a:spAutoFit/>
          </a:bodyPr>
          <a:lstStyle/>
          <a:p>
            <a:r>
              <a:rPr lang="en-GB" sz="1800" dirty="0" smtClean="0">
                <a:solidFill>
                  <a:srgbClr val="FF0000"/>
                </a:solidFill>
                <a:latin typeface="Calibri" pitchFamily="34" charset="0"/>
                <a:cs typeface="Calibri" pitchFamily="34" charset="0"/>
              </a:rPr>
              <a:t>ECMWF</a:t>
            </a:r>
            <a:endParaRPr lang="en-GB" sz="1800" dirty="0">
              <a:solidFill>
                <a:srgbClr val="FF0000"/>
              </a:solidFill>
              <a:latin typeface="Calibri" pitchFamily="34" charset="0"/>
              <a:cs typeface="Calibri" pitchFamily="34" charset="0"/>
            </a:endParaRPr>
          </a:p>
        </p:txBody>
      </p:sp>
      <p:sp>
        <p:nvSpPr>
          <p:cNvPr id="11" name="TextBox 10"/>
          <p:cNvSpPr txBox="1"/>
          <p:nvPr/>
        </p:nvSpPr>
        <p:spPr>
          <a:xfrm>
            <a:off x="7384934" y="4024919"/>
            <a:ext cx="603050" cy="369332"/>
          </a:xfrm>
          <a:prstGeom prst="rect">
            <a:avLst/>
          </a:prstGeom>
          <a:noFill/>
        </p:spPr>
        <p:txBody>
          <a:bodyPr wrap="none" rtlCol="0">
            <a:spAutoFit/>
          </a:bodyPr>
          <a:lstStyle/>
          <a:p>
            <a:r>
              <a:rPr lang="en-GB" sz="1800" dirty="0" smtClean="0">
                <a:solidFill>
                  <a:schemeClr val="accent6">
                    <a:lumMod val="60000"/>
                    <a:lumOff val="40000"/>
                  </a:schemeClr>
                </a:solidFill>
                <a:latin typeface="Calibri" pitchFamily="34" charset="0"/>
                <a:cs typeface="Calibri" pitchFamily="34" charset="0"/>
              </a:rPr>
              <a:t>JMA</a:t>
            </a:r>
            <a:endParaRPr lang="en-GB" sz="1800" dirty="0">
              <a:solidFill>
                <a:schemeClr val="accent6">
                  <a:lumMod val="60000"/>
                  <a:lumOff val="40000"/>
                </a:schemeClr>
              </a:solidFill>
              <a:latin typeface="Calibri" pitchFamily="34" charset="0"/>
              <a:cs typeface="Calibri" pitchFamily="34" charset="0"/>
            </a:endParaRPr>
          </a:p>
        </p:txBody>
      </p:sp>
      <p:sp>
        <p:nvSpPr>
          <p:cNvPr id="10" name="Line 6"/>
          <p:cNvSpPr>
            <a:spLocks noChangeShapeType="1"/>
          </p:cNvSpPr>
          <p:nvPr/>
        </p:nvSpPr>
        <p:spPr bwMode="auto">
          <a:xfrm>
            <a:off x="7420797" y="4329100"/>
            <a:ext cx="0" cy="1584000"/>
          </a:xfrm>
          <a:prstGeom prst="line">
            <a:avLst/>
          </a:prstGeom>
          <a:noFill/>
          <a:ln w="12700">
            <a:solidFill>
              <a:schemeClr val="tx1"/>
            </a:solidFill>
            <a:round/>
            <a:headEnd/>
            <a:tailEnd/>
          </a:ln>
        </p:spPr>
        <p:txBody>
          <a:bodyPr/>
          <a:lstStyle/>
          <a:p>
            <a:endParaRPr lang="en-GB" dirty="0"/>
          </a:p>
        </p:txBody>
      </p:sp>
      <p:sp>
        <p:nvSpPr>
          <p:cNvPr id="12" name="TextBox 11"/>
          <p:cNvSpPr txBox="1"/>
          <p:nvPr/>
        </p:nvSpPr>
        <p:spPr>
          <a:xfrm>
            <a:off x="6393160" y="5454225"/>
            <a:ext cx="652744" cy="338554"/>
          </a:xfrm>
          <a:prstGeom prst="rect">
            <a:avLst/>
          </a:prstGeom>
          <a:noFill/>
        </p:spPr>
        <p:txBody>
          <a:bodyPr wrap="none" rtlCol="0">
            <a:spAutoFit/>
          </a:bodyPr>
          <a:lstStyle/>
          <a:p>
            <a:r>
              <a:rPr lang="en-GB" sz="1600" dirty="0" smtClean="0">
                <a:latin typeface="Calibri" pitchFamily="34" charset="0"/>
                <a:cs typeface="Calibri" pitchFamily="34" charset="0"/>
              </a:rPr>
              <a:t>~ 18h</a:t>
            </a:r>
            <a:endParaRPr lang="en-GB" sz="1600" dirty="0">
              <a:latin typeface="Calibri" pitchFamily="34" charset="0"/>
              <a:cs typeface="Calibri" pitchFamily="34" charset="0"/>
            </a:endParaRPr>
          </a:p>
        </p:txBody>
      </p:sp>
      <p:cxnSp>
        <p:nvCxnSpPr>
          <p:cNvPr id="14" name="Straight Connector 13"/>
          <p:cNvCxnSpPr/>
          <p:nvPr/>
        </p:nvCxnSpPr>
        <p:spPr bwMode="auto">
          <a:xfrm>
            <a:off x="3332820" y="4329100"/>
            <a:ext cx="6165685"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33017473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1. Monte Carlo approach (MSC): all-inclusive design</a:t>
            </a:r>
            <a:endParaRPr lang="en-GB" sz="2800" dirty="0" smtClean="0">
              <a:solidFill>
                <a:schemeClr val="accent1">
                  <a:lumMod val="50000"/>
                </a:schemeClr>
              </a:solidFill>
              <a:latin typeface="Calibri" panose="020F0502020204030204" pitchFamily="34" charset="0"/>
            </a:endParaRPr>
          </a:p>
        </p:txBody>
      </p:sp>
      <p:sp>
        <p:nvSpPr>
          <p:cNvPr id="13315" name="Rectangle 3"/>
          <p:cNvSpPr>
            <a:spLocks noGrp="1" noChangeArrowheads="1"/>
          </p:cNvSpPr>
          <p:nvPr>
            <p:ph type="body" sz="half" idx="1"/>
          </p:nvPr>
        </p:nvSpPr>
        <p:spPr>
          <a:xfrm>
            <a:off x="182563" y="998538"/>
            <a:ext cx="4185372" cy="4968875"/>
          </a:xfrm>
        </p:spPr>
        <p:txBody>
          <a:bodyPr/>
          <a:lstStyle/>
          <a:p>
            <a:pPr marL="0" indent="0">
              <a:lnSpc>
                <a:spcPct val="100000"/>
              </a:lnSpc>
              <a:buFontTx/>
              <a:buNone/>
            </a:pPr>
            <a:r>
              <a:rPr lang="en-GB" sz="2000" dirty="0" smtClean="0">
                <a:latin typeface="Calibri" panose="020F0502020204030204" pitchFamily="34" charset="0"/>
              </a:rPr>
              <a:t>The original (1995) MSC ensemble was designed following a</a:t>
            </a:r>
            <a:r>
              <a:rPr lang="en-GB" sz="2000" dirty="0" smtClean="0">
                <a:solidFill>
                  <a:srgbClr val="1759FD"/>
                </a:solidFill>
                <a:latin typeface="Calibri" panose="020F0502020204030204" pitchFamily="34" charset="0"/>
              </a:rPr>
              <a:t> </a:t>
            </a:r>
            <a:r>
              <a:rPr lang="en-GB" sz="2000" dirty="0" smtClean="0">
                <a:solidFill>
                  <a:schemeClr val="accent1">
                    <a:lumMod val="50000"/>
                  </a:schemeClr>
                </a:solidFill>
                <a:latin typeface="Calibri" panose="020F0502020204030204" pitchFamily="34" charset="0"/>
              </a:rPr>
              <a:t>Monte Carlo</a:t>
            </a:r>
            <a:r>
              <a:rPr lang="en-GB" sz="2000" dirty="0" smtClean="0">
                <a:latin typeface="Calibri" panose="020F0502020204030204" pitchFamily="34" charset="0"/>
              </a:rPr>
              <a:t> approach to simulate:</a:t>
            </a:r>
          </a:p>
          <a:p>
            <a:pPr marL="0" indent="0">
              <a:lnSpc>
                <a:spcPct val="100000"/>
              </a:lnSpc>
              <a:buFontTx/>
              <a:buNone/>
            </a:pPr>
            <a:endParaRPr lang="en-GB" sz="2000" dirty="0" smtClean="0">
              <a:latin typeface="Calibri" panose="020F0502020204030204" pitchFamily="34" charset="0"/>
            </a:endParaRP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observation errors (random perturbations);</a:t>
            </a:r>
          </a:p>
          <a:p>
            <a:pPr marL="0" indent="0">
              <a:lnSpc>
                <a:spcPct val="100000"/>
              </a:lnSpc>
              <a:buClr>
                <a:schemeClr val="accent1">
                  <a:lumMod val="50000"/>
                </a:schemeClr>
              </a:buClr>
              <a:buFont typeface="Wingdings" pitchFamily="2" charset="2"/>
              <a:buChar char="v"/>
            </a:pPr>
            <a:endParaRPr lang="en-GB" sz="2000" dirty="0" smtClean="0">
              <a:latin typeface="Calibri" panose="020F0502020204030204" pitchFamily="34" charset="0"/>
            </a:endParaRP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imperfect boundary conditions (perturbed surface fields);</a:t>
            </a:r>
          </a:p>
          <a:p>
            <a:pPr marL="0" indent="0">
              <a:lnSpc>
                <a:spcPct val="100000"/>
              </a:lnSpc>
              <a:buClr>
                <a:schemeClr val="accent1">
                  <a:lumMod val="50000"/>
                </a:schemeClr>
              </a:buClr>
              <a:buFont typeface="Wingdings" pitchFamily="2" charset="2"/>
              <a:buChar char="v"/>
            </a:pPr>
            <a:endParaRPr lang="en-GB" sz="2000" dirty="0" smtClean="0">
              <a:latin typeface="Calibri" panose="020F0502020204030204" pitchFamily="34" charset="0"/>
            </a:endParaRPr>
          </a:p>
          <a:p>
            <a:pPr marL="0" indent="0">
              <a:lnSpc>
                <a:spcPct val="100000"/>
              </a:lnSpc>
              <a:buClr>
                <a:schemeClr val="accent1">
                  <a:lumMod val="50000"/>
                </a:schemeClr>
              </a:buClr>
              <a:buFont typeface="Wingdings" pitchFamily="2" charset="2"/>
              <a:buChar char="v"/>
            </a:pPr>
            <a:r>
              <a:rPr lang="en-GB" sz="2000" dirty="0" smtClean="0">
                <a:latin typeface="Calibri" panose="020F0502020204030204" pitchFamily="34" charset="0"/>
              </a:rPr>
              <a:t> model errors (different parameterisations and originally also 2 models, random error component added to the initial perturbations).</a:t>
            </a:r>
          </a:p>
        </p:txBody>
      </p:sp>
      <p:pic>
        <p:nvPicPr>
          <p:cNvPr id="13316" name="Picture 4" descr="PHout_MSC_flowchart"/>
          <p:cNvPicPr>
            <a:picLocks noGrp="1" noChangeAspect="1" noChangeArrowheads="1"/>
          </p:cNvPicPr>
          <p:nvPr>
            <p:ph sz="quarter" idx="2"/>
          </p:nvPr>
        </p:nvPicPr>
        <p:blipFill>
          <a:blip r:embed="rId3" cstate="print"/>
          <a:srcRect/>
          <a:stretch>
            <a:fillRect/>
          </a:stretch>
        </p:blipFill>
        <p:spPr>
          <a:xfrm>
            <a:off x="4495800" y="1752600"/>
            <a:ext cx="5181600" cy="3887788"/>
          </a:xfrm>
          <a:noFill/>
        </p:spPr>
      </p:pic>
      <p:sp>
        <p:nvSpPr>
          <p:cNvPr id="13317" name="Text Box 5"/>
          <p:cNvSpPr txBox="1">
            <a:spLocks noChangeArrowheads="1"/>
          </p:cNvSpPr>
          <p:nvPr/>
        </p:nvSpPr>
        <p:spPr bwMode="auto">
          <a:xfrm>
            <a:off x="6019800" y="1104900"/>
            <a:ext cx="2509838" cy="495300"/>
          </a:xfrm>
          <a:prstGeom prst="rect">
            <a:avLst/>
          </a:prstGeom>
          <a:noFill/>
          <a:ln w="12700">
            <a:noFill/>
            <a:miter lim="800000"/>
            <a:headEnd/>
            <a:tailEnd/>
          </a:ln>
        </p:spPr>
        <p:txBody>
          <a:bodyPr wrap="none" lIns="90487" tIns="44450" rIns="90487" bIns="44450">
            <a:spAutoFit/>
          </a:bodyPr>
          <a:lstStyle/>
          <a:p>
            <a:pPr algn="l">
              <a:lnSpc>
                <a:spcPts val="3200"/>
              </a:lnSpc>
              <a:spcAft>
                <a:spcPts val="600"/>
              </a:spcAft>
              <a:buClr>
                <a:schemeClr val="hlink"/>
              </a:buClr>
              <a:buFont typeface="Wingdings" pitchFamily="2" charset="2"/>
              <a:buNone/>
            </a:pPr>
            <a:r>
              <a:rPr lang="en-GB" sz="2000" dirty="0">
                <a:latin typeface="Arial" pitchFamily="34" charset="0"/>
              </a:rPr>
              <a:t>The MSC ensemble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2000" dirty="0" smtClean="0">
                <a:solidFill>
                  <a:schemeClr val="accent1">
                    <a:lumMod val="50000"/>
                  </a:schemeClr>
                </a:solidFill>
                <a:latin typeface="Calibri" panose="020F0502020204030204" pitchFamily="34" charset="0"/>
              </a:rPr>
              <a:t>1. Simulation of init-unc: selective sampling</a:t>
            </a:r>
            <a:endParaRPr lang="en-GB" sz="2000" dirty="0" smtClean="0">
              <a:solidFill>
                <a:schemeClr val="accent1">
                  <a:lumMod val="50000"/>
                </a:schemeClr>
              </a:solidFill>
              <a:latin typeface="Calibri" panose="020F0502020204030204" pitchFamily="34" charset="0"/>
            </a:endParaRPr>
          </a:p>
        </p:txBody>
      </p:sp>
      <p:sp>
        <p:nvSpPr>
          <p:cNvPr id="14339" name="Rectangle 3"/>
          <p:cNvSpPr>
            <a:spLocks noGrp="1" noChangeArrowheads="1"/>
          </p:cNvSpPr>
          <p:nvPr>
            <p:ph type="body" sz="half" idx="1"/>
          </p:nvPr>
        </p:nvSpPr>
        <p:spPr>
          <a:xfrm>
            <a:off x="227013" y="1042988"/>
            <a:ext cx="9296400" cy="4892675"/>
          </a:xfrm>
        </p:spPr>
        <p:txBody>
          <a:bodyPr/>
          <a:lstStyle/>
          <a:p>
            <a:pPr marL="0" indent="0">
              <a:lnSpc>
                <a:spcPct val="100000"/>
              </a:lnSpc>
              <a:buFontTx/>
              <a:buNone/>
            </a:pPr>
            <a:r>
              <a:rPr lang="en-GB" sz="2000" dirty="0" smtClean="0">
                <a:latin typeface="Calibri" panose="020F0502020204030204" pitchFamily="34" charset="0"/>
              </a:rPr>
              <a:t>In the original ECMWF and NCEP ensembles (1992), the initial conditions are generated by adding perturbations to the unperturbed analysis. </a:t>
            </a:r>
          </a:p>
          <a:p>
            <a:pPr marL="0" indent="0">
              <a:lnSpc>
                <a:spcPct val="100000"/>
              </a:lnSpc>
              <a:buFontTx/>
              <a:buNone/>
            </a:pPr>
            <a:r>
              <a:rPr lang="en-GB" sz="2000" dirty="0" smtClean="0">
                <a:latin typeface="Calibri" panose="020F0502020204030204" pitchFamily="34" charset="0"/>
              </a:rPr>
              <a:t>The initial perturbations were designed to span only a subspace of the phase space of the system (</a:t>
            </a:r>
            <a:r>
              <a:rPr lang="en-GB" sz="2000" dirty="0" smtClean="0">
                <a:solidFill>
                  <a:schemeClr val="accent1">
                    <a:lumMod val="50000"/>
                  </a:schemeClr>
                </a:solidFill>
                <a:latin typeface="Calibri" panose="020F0502020204030204" pitchFamily="34" charset="0"/>
              </a:rPr>
              <a:t>selective sampling</a:t>
            </a:r>
            <a:r>
              <a:rPr lang="en-GB" sz="2000" dirty="0" smtClean="0">
                <a:latin typeface="Calibri" panose="020F0502020204030204" pitchFamily="34" charset="0"/>
              </a:rPr>
              <a:t>):</a:t>
            </a:r>
          </a:p>
          <a:p>
            <a:pPr marL="476250" lvl="1" indent="0">
              <a:buClr>
                <a:schemeClr val="accent1">
                  <a:lumMod val="50000"/>
                </a:schemeClr>
              </a:buClr>
            </a:pPr>
            <a:r>
              <a:rPr lang="en-GB" dirty="0" smtClean="0">
                <a:latin typeface="Calibri" panose="020F0502020204030204" pitchFamily="34" charset="0"/>
              </a:rPr>
              <a:t> </a:t>
            </a:r>
            <a:r>
              <a:rPr lang="en-GB" sz="2000" dirty="0" smtClean="0">
                <a:latin typeface="Calibri" panose="020F0502020204030204" pitchFamily="34" charset="0"/>
              </a:rPr>
              <a:t>‘dynamically dominant’ directions at ECMWF</a:t>
            </a:r>
          </a:p>
          <a:p>
            <a:pPr marL="476250" lvl="1" indent="0">
              <a:buClr>
                <a:schemeClr val="accent1">
                  <a:lumMod val="50000"/>
                </a:schemeClr>
              </a:buClr>
            </a:pPr>
            <a:r>
              <a:rPr lang="en-GB" sz="2000" dirty="0" smtClean="0">
                <a:latin typeface="Calibri" panose="020F0502020204030204" pitchFamily="34" charset="0"/>
              </a:rPr>
              <a:t> ‘analysis dominant’ directions at NCEP</a:t>
            </a:r>
          </a:p>
          <a:p>
            <a:pPr marL="0" indent="0">
              <a:lnSpc>
                <a:spcPct val="100000"/>
              </a:lnSpc>
              <a:buFont typeface="Wingdings" pitchFamily="2" charset="2"/>
              <a:buChar char="Ø"/>
            </a:pPr>
            <a:endParaRPr lang="en-GB" sz="2000" dirty="0" smtClean="0">
              <a:latin typeface="Calibri" panose="020F0502020204030204" pitchFamily="34" charset="0"/>
            </a:endParaRPr>
          </a:p>
          <a:p>
            <a:pPr marL="0" indent="0">
              <a:lnSpc>
                <a:spcPct val="100000"/>
              </a:lnSpc>
              <a:buFontTx/>
              <a:buNone/>
            </a:pPr>
            <a:endParaRPr lang="en-GB" sz="2000"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1. Selective sampling: singular vectors (ECMWF)</a:t>
            </a:r>
          </a:p>
        </p:txBody>
      </p:sp>
      <p:sp>
        <p:nvSpPr>
          <p:cNvPr id="1030" name="Rectangle 3"/>
          <p:cNvSpPr>
            <a:spLocks noChangeArrowheads="1"/>
          </p:cNvSpPr>
          <p:nvPr/>
        </p:nvSpPr>
        <p:spPr bwMode="auto">
          <a:xfrm>
            <a:off x="227012" y="1066800"/>
            <a:ext cx="6526187" cy="4648200"/>
          </a:xfrm>
          <a:prstGeom prst="rect">
            <a:avLst/>
          </a:prstGeom>
          <a:noFill/>
          <a:ln w="12700">
            <a:noFill/>
            <a:miter lim="800000"/>
            <a:headEnd/>
            <a:tailEnd/>
          </a:ln>
        </p:spPr>
        <p:txBody>
          <a:bodyPr lIns="90487" tIns="44450" rIns="90487" bIns="44450"/>
          <a:lstStyle/>
          <a:p>
            <a:pPr algn="l">
              <a:spcAft>
                <a:spcPts val="600"/>
              </a:spcAft>
              <a:buClr>
                <a:schemeClr val="tx1"/>
              </a:buClr>
            </a:pPr>
            <a:r>
              <a:rPr lang="en-US" sz="2000" b="0" dirty="0" smtClean="0">
                <a:latin typeface="Calibri" panose="020F0502020204030204" pitchFamily="34" charset="0"/>
              </a:rPr>
              <a:t>A </a:t>
            </a:r>
            <a:r>
              <a:rPr lang="en-US" sz="2000" b="0" dirty="0">
                <a:latin typeface="Calibri" panose="020F0502020204030204" pitchFamily="34" charset="0"/>
              </a:rPr>
              <a:t>perturbation time evolution is linearly approximated:</a:t>
            </a:r>
          </a:p>
          <a:p>
            <a:pPr algn="l">
              <a:spcAft>
                <a:spcPts val="600"/>
              </a:spcAft>
              <a:buClr>
                <a:schemeClr val="tx1"/>
              </a:buClr>
            </a:pPr>
            <a:endParaRPr lang="en-US" sz="2000" b="0" dirty="0">
              <a:latin typeface="Calibri" panose="020F0502020204030204" pitchFamily="34" charset="0"/>
            </a:endParaRPr>
          </a:p>
          <a:p>
            <a:pPr algn="l">
              <a:spcAft>
                <a:spcPts val="600"/>
              </a:spcAft>
              <a:buClr>
                <a:schemeClr val="tx1"/>
              </a:buClr>
            </a:pPr>
            <a:endParaRPr lang="en-US" sz="2000" b="0" dirty="0">
              <a:latin typeface="Calibri" panose="020F0502020204030204" pitchFamily="34" charset="0"/>
            </a:endParaRPr>
          </a:p>
          <a:p>
            <a:pPr algn="l">
              <a:spcAft>
                <a:spcPts val="600"/>
              </a:spcAft>
              <a:buClr>
                <a:schemeClr val="tx1"/>
              </a:buClr>
            </a:pPr>
            <a:endParaRPr lang="en-US" sz="2000" b="0" dirty="0" smtClean="0">
              <a:latin typeface="Calibri" panose="020F0502020204030204" pitchFamily="34" charset="0"/>
            </a:endParaRPr>
          </a:p>
          <a:p>
            <a:pPr algn="l">
              <a:spcAft>
                <a:spcPts val="600"/>
              </a:spcAft>
              <a:buClr>
                <a:schemeClr val="tx1"/>
              </a:buClr>
            </a:pPr>
            <a:r>
              <a:rPr lang="en-US" sz="2000" b="0" dirty="0" smtClean="0">
                <a:latin typeface="Calibri" panose="020F0502020204030204" pitchFamily="34" charset="0"/>
              </a:rPr>
              <a:t>The </a:t>
            </a:r>
            <a:r>
              <a:rPr lang="en-US" sz="2000" b="0" dirty="0">
                <a:solidFill>
                  <a:schemeClr val="accent1">
                    <a:lumMod val="50000"/>
                  </a:schemeClr>
                </a:solidFill>
                <a:latin typeface="Calibri" panose="020F0502020204030204" pitchFamily="34" charset="0"/>
              </a:rPr>
              <a:t>singular vectors</a:t>
            </a:r>
            <a:r>
              <a:rPr lang="en-US" sz="2000" b="0" dirty="0">
                <a:latin typeface="Calibri" panose="020F0502020204030204" pitchFamily="34" charset="0"/>
              </a:rPr>
              <a:t>, i.e. the </a:t>
            </a:r>
            <a:r>
              <a:rPr lang="en-US" sz="2000" b="0" dirty="0" smtClean="0">
                <a:latin typeface="Calibri" panose="020F0502020204030204" pitchFamily="34" charset="0"/>
              </a:rPr>
              <a:t>perturbations with the fastest finite-time growth:</a:t>
            </a:r>
          </a:p>
          <a:p>
            <a:pPr algn="l">
              <a:spcAft>
                <a:spcPts val="600"/>
              </a:spcAft>
              <a:buClr>
                <a:schemeClr val="tx1"/>
              </a:buClr>
            </a:pPr>
            <a:endParaRPr lang="en-US" sz="2000" b="0" dirty="0" smtClean="0">
              <a:latin typeface="Calibri" panose="020F0502020204030204" pitchFamily="34" charset="0"/>
            </a:endParaRPr>
          </a:p>
          <a:p>
            <a:pPr algn="l">
              <a:spcAft>
                <a:spcPts val="600"/>
              </a:spcAft>
              <a:buClr>
                <a:schemeClr val="tx1"/>
              </a:buClr>
            </a:pPr>
            <a:endParaRPr lang="en-US" sz="2000" b="0" dirty="0" smtClean="0">
              <a:latin typeface="Calibri" panose="020F0502020204030204" pitchFamily="34" charset="0"/>
            </a:endParaRPr>
          </a:p>
          <a:p>
            <a:pPr algn="l">
              <a:spcAft>
                <a:spcPts val="600"/>
              </a:spcAft>
              <a:buClr>
                <a:schemeClr val="tx1"/>
              </a:buClr>
            </a:pPr>
            <a:endParaRPr lang="en-US" sz="2000" b="0" dirty="0" smtClean="0">
              <a:latin typeface="Calibri" panose="020F0502020204030204" pitchFamily="34" charset="0"/>
            </a:endParaRPr>
          </a:p>
          <a:p>
            <a:pPr algn="l">
              <a:spcAft>
                <a:spcPts val="600"/>
              </a:spcAft>
              <a:buClr>
                <a:schemeClr val="tx1"/>
              </a:buClr>
            </a:pPr>
            <a:r>
              <a:rPr lang="en-US" sz="2000" b="0" dirty="0" smtClean="0">
                <a:latin typeface="Calibri" panose="020F0502020204030204" pitchFamily="34" charset="0"/>
              </a:rPr>
              <a:t>are </a:t>
            </a:r>
            <a:r>
              <a:rPr lang="en-US" sz="2000" b="0" dirty="0">
                <a:latin typeface="Calibri" panose="020F0502020204030204" pitchFamily="34" charset="0"/>
              </a:rPr>
              <a:t>computed by </a:t>
            </a:r>
            <a:r>
              <a:rPr lang="en-US" sz="2000" b="0" dirty="0" smtClean="0">
                <a:latin typeface="Calibri" panose="020F0502020204030204" pitchFamily="34" charset="0"/>
              </a:rPr>
              <a:t>solving: </a:t>
            </a:r>
            <a:endParaRPr lang="en-US" sz="2000" b="0" dirty="0">
              <a:latin typeface="Calibri" panose="020F0502020204030204" pitchFamily="34" charset="0"/>
            </a:endParaRPr>
          </a:p>
        </p:txBody>
      </p:sp>
      <p:grpSp>
        <p:nvGrpSpPr>
          <p:cNvPr id="2" name="Group 4"/>
          <p:cNvGrpSpPr>
            <a:grpSpLocks/>
          </p:cNvGrpSpPr>
          <p:nvPr/>
        </p:nvGrpSpPr>
        <p:grpSpPr bwMode="auto">
          <a:xfrm>
            <a:off x="6477000" y="4419600"/>
            <a:ext cx="1090613" cy="1320800"/>
            <a:chOff x="3504" y="1152"/>
            <a:chExt cx="672" cy="768"/>
          </a:xfrm>
        </p:grpSpPr>
        <p:sp>
          <p:nvSpPr>
            <p:cNvPr id="1039" name="Oval 5"/>
            <p:cNvSpPr>
              <a:spLocks noChangeArrowheads="1"/>
            </p:cNvSpPr>
            <p:nvPr/>
          </p:nvSpPr>
          <p:spPr bwMode="auto">
            <a:xfrm>
              <a:off x="3648" y="1344"/>
              <a:ext cx="384" cy="384"/>
            </a:xfrm>
            <a:prstGeom prst="ellipse">
              <a:avLst/>
            </a:prstGeom>
            <a:solidFill>
              <a:srgbClr val="F5F011"/>
            </a:solidFill>
            <a:ln w="28575">
              <a:solidFill>
                <a:schemeClr val="tx1"/>
              </a:solidFill>
              <a:round/>
              <a:headEnd/>
              <a:tailEnd/>
            </a:ln>
          </p:spPr>
          <p:txBody>
            <a:bodyPr wrap="none" lIns="90487" tIns="44450" rIns="90487" bIns="44450" anchor="ctr"/>
            <a:lstStyle/>
            <a:p>
              <a:endParaRPr lang="en-US" dirty="0"/>
            </a:p>
          </p:txBody>
        </p:sp>
        <p:sp>
          <p:nvSpPr>
            <p:cNvPr id="1040" name="Line 6"/>
            <p:cNvSpPr>
              <a:spLocks noChangeShapeType="1"/>
            </p:cNvSpPr>
            <p:nvPr/>
          </p:nvSpPr>
          <p:spPr bwMode="auto">
            <a:xfrm>
              <a:off x="3840" y="1152"/>
              <a:ext cx="0" cy="768"/>
            </a:xfrm>
            <a:prstGeom prst="line">
              <a:avLst/>
            </a:prstGeom>
            <a:noFill/>
            <a:ln w="28575">
              <a:solidFill>
                <a:schemeClr val="tx1"/>
              </a:solidFill>
              <a:round/>
              <a:headEnd/>
              <a:tailEnd/>
            </a:ln>
          </p:spPr>
          <p:txBody>
            <a:bodyPr wrap="none" lIns="90487" tIns="44450" rIns="90487" bIns="44450" anchor="ctr"/>
            <a:lstStyle/>
            <a:p>
              <a:endParaRPr lang="en-GB" dirty="0"/>
            </a:p>
          </p:txBody>
        </p:sp>
        <p:sp>
          <p:nvSpPr>
            <p:cNvPr id="1041" name="Line 7"/>
            <p:cNvSpPr>
              <a:spLocks noChangeShapeType="1"/>
            </p:cNvSpPr>
            <p:nvPr/>
          </p:nvSpPr>
          <p:spPr bwMode="auto">
            <a:xfrm>
              <a:off x="3504" y="1536"/>
              <a:ext cx="672" cy="0"/>
            </a:xfrm>
            <a:prstGeom prst="line">
              <a:avLst/>
            </a:prstGeom>
            <a:noFill/>
            <a:ln w="28575">
              <a:solidFill>
                <a:schemeClr val="tx1"/>
              </a:solidFill>
              <a:round/>
              <a:headEnd/>
              <a:tailEnd/>
            </a:ln>
          </p:spPr>
          <p:txBody>
            <a:bodyPr wrap="none" lIns="90487" tIns="44450" rIns="90487" bIns="44450" anchor="ctr"/>
            <a:lstStyle/>
            <a:p>
              <a:endParaRPr lang="en-GB" dirty="0"/>
            </a:p>
          </p:txBody>
        </p:sp>
      </p:grpSp>
      <p:grpSp>
        <p:nvGrpSpPr>
          <p:cNvPr id="3" name="Group 8"/>
          <p:cNvGrpSpPr>
            <a:grpSpLocks/>
          </p:cNvGrpSpPr>
          <p:nvPr/>
        </p:nvGrpSpPr>
        <p:grpSpPr bwMode="auto">
          <a:xfrm rot="1196197">
            <a:off x="8645525" y="1214438"/>
            <a:ext cx="777875" cy="2209800"/>
            <a:chOff x="4992" y="720"/>
            <a:chExt cx="480" cy="1200"/>
          </a:xfrm>
        </p:grpSpPr>
        <p:sp>
          <p:nvSpPr>
            <p:cNvPr id="1035" name="Oval 9"/>
            <p:cNvSpPr>
              <a:spLocks noChangeArrowheads="1"/>
            </p:cNvSpPr>
            <p:nvPr/>
          </p:nvSpPr>
          <p:spPr bwMode="auto">
            <a:xfrm>
              <a:off x="4992" y="720"/>
              <a:ext cx="480" cy="1200"/>
            </a:xfrm>
            <a:prstGeom prst="ellipse">
              <a:avLst/>
            </a:prstGeom>
            <a:solidFill>
              <a:srgbClr val="F5F011"/>
            </a:solidFill>
            <a:ln w="28575">
              <a:solidFill>
                <a:schemeClr val="tx1"/>
              </a:solidFill>
              <a:round/>
              <a:headEnd/>
              <a:tailEnd/>
            </a:ln>
          </p:spPr>
          <p:txBody>
            <a:bodyPr wrap="none" lIns="90487" tIns="44450" rIns="90487" bIns="44450" anchor="ctr"/>
            <a:lstStyle/>
            <a:p>
              <a:endParaRPr lang="en-US" dirty="0"/>
            </a:p>
          </p:txBody>
        </p:sp>
        <p:sp>
          <p:nvSpPr>
            <p:cNvPr id="1036" name="Line 10"/>
            <p:cNvSpPr>
              <a:spLocks noChangeShapeType="1"/>
            </p:cNvSpPr>
            <p:nvPr/>
          </p:nvSpPr>
          <p:spPr bwMode="auto">
            <a:xfrm>
              <a:off x="5232" y="720"/>
              <a:ext cx="0" cy="1200"/>
            </a:xfrm>
            <a:prstGeom prst="line">
              <a:avLst/>
            </a:prstGeom>
            <a:noFill/>
            <a:ln w="28575">
              <a:solidFill>
                <a:schemeClr val="tx1"/>
              </a:solidFill>
              <a:round/>
              <a:headEnd type="triangle" w="med" len="med"/>
              <a:tailEnd type="triangle" w="med" len="med"/>
            </a:ln>
          </p:spPr>
          <p:txBody>
            <a:bodyPr wrap="none" lIns="90487" tIns="44450" rIns="90487" bIns="44450" anchor="ctr"/>
            <a:lstStyle/>
            <a:p>
              <a:endParaRPr lang="en-GB" dirty="0"/>
            </a:p>
          </p:txBody>
        </p:sp>
        <p:sp>
          <p:nvSpPr>
            <p:cNvPr id="1037" name="Line 11"/>
            <p:cNvSpPr>
              <a:spLocks noChangeShapeType="1"/>
            </p:cNvSpPr>
            <p:nvPr/>
          </p:nvSpPr>
          <p:spPr bwMode="auto">
            <a:xfrm>
              <a:off x="4992" y="1296"/>
              <a:ext cx="240" cy="0"/>
            </a:xfrm>
            <a:prstGeom prst="line">
              <a:avLst/>
            </a:prstGeom>
            <a:noFill/>
            <a:ln w="28575">
              <a:solidFill>
                <a:schemeClr val="tx1"/>
              </a:solidFill>
              <a:round/>
              <a:headEnd/>
              <a:tailEnd type="triangle" w="med" len="med"/>
            </a:ln>
          </p:spPr>
          <p:txBody>
            <a:bodyPr wrap="none" lIns="90487" tIns="44450" rIns="90487" bIns="44450" anchor="ctr"/>
            <a:lstStyle/>
            <a:p>
              <a:endParaRPr lang="en-GB" dirty="0"/>
            </a:p>
          </p:txBody>
        </p:sp>
        <p:sp>
          <p:nvSpPr>
            <p:cNvPr id="1038" name="Line 12"/>
            <p:cNvSpPr>
              <a:spLocks noChangeShapeType="1"/>
            </p:cNvSpPr>
            <p:nvPr/>
          </p:nvSpPr>
          <p:spPr bwMode="auto">
            <a:xfrm>
              <a:off x="5232" y="1296"/>
              <a:ext cx="240" cy="0"/>
            </a:xfrm>
            <a:prstGeom prst="line">
              <a:avLst/>
            </a:prstGeom>
            <a:noFill/>
            <a:ln w="28575">
              <a:solidFill>
                <a:schemeClr val="tx1"/>
              </a:solidFill>
              <a:round/>
              <a:headEnd type="triangle" w="med" len="med"/>
              <a:tailEnd/>
            </a:ln>
          </p:spPr>
          <p:txBody>
            <a:bodyPr wrap="none" lIns="90487" tIns="44450" rIns="90487" bIns="44450" anchor="ctr"/>
            <a:lstStyle/>
            <a:p>
              <a:endParaRPr lang="en-GB" dirty="0"/>
            </a:p>
          </p:txBody>
        </p:sp>
      </p:grpSp>
      <p:sp>
        <p:nvSpPr>
          <p:cNvPr id="1033" name="Freeform 13"/>
          <p:cNvSpPr>
            <a:spLocks/>
          </p:cNvSpPr>
          <p:nvPr/>
        </p:nvSpPr>
        <p:spPr bwMode="auto">
          <a:xfrm>
            <a:off x="6858000" y="1752600"/>
            <a:ext cx="1812925" cy="2590800"/>
          </a:xfrm>
          <a:custGeom>
            <a:avLst/>
            <a:gdLst>
              <a:gd name="T0" fmla="*/ 0 w 1248"/>
              <a:gd name="T1" fmla="*/ 2147483647 h 504"/>
              <a:gd name="T2" fmla="*/ 2147483647 w 1248"/>
              <a:gd name="T3" fmla="*/ 2147483647 h 504"/>
              <a:gd name="T4" fmla="*/ 2147483647 w 1248"/>
              <a:gd name="T5" fmla="*/ 2147483647 h 504"/>
              <a:gd name="T6" fmla="*/ 2147483647 w 1248"/>
              <a:gd name="T7" fmla="*/ 2147483647 h 504"/>
              <a:gd name="T8" fmla="*/ 0 60000 65536"/>
              <a:gd name="T9" fmla="*/ 0 60000 65536"/>
              <a:gd name="T10" fmla="*/ 0 60000 65536"/>
              <a:gd name="T11" fmla="*/ 0 60000 65536"/>
              <a:gd name="T12" fmla="*/ 0 w 1248"/>
              <a:gd name="T13" fmla="*/ 0 h 504"/>
              <a:gd name="T14" fmla="*/ 1248 w 1248"/>
              <a:gd name="T15" fmla="*/ 504 h 504"/>
            </a:gdLst>
            <a:ahLst/>
            <a:cxnLst>
              <a:cxn ang="T8">
                <a:pos x="T0" y="T1"/>
              </a:cxn>
              <a:cxn ang="T9">
                <a:pos x="T2" y="T3"/>
              </a:cxn>
              <a:cxn ang="T10">
                <a:pos x="T4" y="T5"/>
              </a:cxn>
              <a:cxn ang="T11">
                <a:pos x="T6" y="T7"/>
              </a:cxn>
            </a:cxnLst>
            <a:rect l="T12" t="T13" r="T14" b="T15"/>
            <a:pathLst>
              <a:path w="1248" h="504">
                <a:moveTo>
                  <a:pt x="0" y="504"/>
                </a:moveTo>
                <a:cubicBezTo>
                  <a:pt x="104" y="376"/>
                  <a:pt x="208" y="248"/>
                  <a:pt x="336" y="168"/>
                </a:cubicBezTo>
                <a:cubicBezTo>
                  <a:pt x="464" y="88"/>
                  <a:pt x="616" y="48"/>
                  <a:pt x="768" y="24"/>
                </a:cubicBezTo>
                <a:cubicBezTo>
                  <a:pt x="920" y="0"/>
                  <a:pt x="1168" y="24"/>
                  <a:pt x="1248" y="24"/>
                </a:cubicBezTo>
              </a:path>
            </a:pathLst>
          </a:custGeom>
          <a:noFill/>
          <a:ln w="28575" cap="flat" cmpd="sng">
            <a:solidFill>
              <a:schemeClr val="tx1"/>
            </a:solidFill>
            <a:prstDash val="solid"/>
            <a:round/>
            <a:headEnd type="none" w="med" len="med"/>
            <a:tailEnd type="triangle" w="med" len="med"/>
          </a:ln>
        </p:spPr>
        <p:txBody>
          <a:bodyPr wrap="none" lIns="90487" tIns="44450" rIns="90487" bIns="44450" anchor="ctr"/>
          <a:lstStyle/>
          <a:p>
            <a:endParaRPr lang="en-GB" dirty="0"/>
          </a:p>
        </p:txBody>
      </p:sp>
      <p:sp>
        <p:nvSpPr>
          <p:cNvPr id="1034" name="Text Box 14"/>
          <p:cNvSpPr txBox="1">
            <a:spLocks noChangeArrowheads="1"/>
          </p:cNvSpPr>
          <p:nvPr/>
        </p:nvSpPr>
        <p:spPr bwMode="auto">
          <a:xfrm>
            <a:off x="6781800" y="1600200"/>
            <a:ext cx="719138" cy="495300"/>
          </a:xfrm>
          <a:prstGeom prst="rect">
            <a:avLst/>
          </a:prstGeom>
          <a:noFill/>
          <a:ln w="12700">
            <a:noFill/>
            <a:miter lim="800000"/>
            <a:headEnd/>
            <a:tailEnd/>
          </a:ln>
        </p:spPr>
        <p:txBody>
          <a:bodyPr lIns="90487" tIns="44450" rIns="90487" bIns="44450">
            <a:spAutoFit/>
          </a:bodyPr>
          <a:lstStyle/>
          <a:p>
            <a:pPr algn="l">
              <a:lnSpc>
                <a:spcPts val="3200"/>
              </a:lnSpc>
              <a:spcAft>
                <a:spcPts val="600"/>
              </a:spcAft>
              <a:buClr>
                <a:schemeClr val="hlink"/>
              </a:buClr>
              <a:buFont typeface="Wingdings" pitchFamily="2" charset="2"/>
              <a:buNone/>
            </a:pPr>
            <a:r>
              <a:rPr lang="en-US" sz="1400" dirty="0">
                <a:latin typeface="Arial" pitchFamily="34" charset="0"/>
              </a:rPr>
              <a:t>time T</a:t>
            </a:r>
          </a:p>
        </p:txBody>
      </p:sp>
      <p:graphicFrame>
        <p:nvGraphicFramePr>
          <p:cNvPr id="1026" name="Object 15"/>
          <p:cNvGraphicFramePr>
            <a:graphicFrameLocks noChangeAspect="1"/>
          </p:cNvGraphicFramePr>
          <p:nvPr/>
        </p:nvGraphicFramePr>
        <p:xfrm>
          <a:off x="2400300" y="1763713"/>
          <a:ext cx="1879600" cy="457200"/>
        </p:xfrm>
        <a:graphic>
          <a:graphicData uri="http://schemas.openxmlformats.org/presentationml/2006/ole">
            <mc:AlternateContent xmlns:mc="http://schemas.openxmlformats.org/markup-compatibility/2006">
              <mc:Choice xmlns:v="urn:schemas-microsoft-com:vml" Requires="v">
                <p:oleObj spid="_x0000_s159968" name="Equation" r:id="rId4" imgW="939600" imgH="228600" progId="Equation.3">
                  <p:embed/>
                </p:oleObj>
              </mc:Choice>
              <mc:Fallback>
                <p:oleObj name="Equation" r:id="rId4" imgW="939600" imgH="228600" progId="Equation.3">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0300" y="1763713"/>
                        <a:ext cx="18796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7" name="Object 16"/>
          <p:cNvGraphicFramePr>
            <a:graphicFrameLocks noChangeAspect="1"/>
          </p:cNvGraphicFramePr>
          <p:nvPr>
            <p:extLst>
              <p:ext uri="{D42A27DB-BD31-4B8C-83A1-F6EECF244321}">
                <p14:modId xmlns:p14="http://schemas.microsoft.com/office/powerpoint/2010/main" val="2637027484"/>
              </p:ext>
            </p:extLst>
          </p:nvPr>
        </p:nvGraphicFramePr>
        <p:xfrm>
          <a:off x="868363" y="3521940"/>
          <a:ext cx="5221287" cy="492125"/>
        </p:xfrm>
        <a:graphic>
          <a:graphicData uri="http://schemas.openxmlformats.org/presentationml/2006/ole">
            <mc:AlternateContent xmlns:mc="http://schemas.openxmlformats.org/markup-compatibility/2006">
              <mc:Choice xmlns:v="urn:schemas-microsoft-com:vml" Requires="v">
                <p:oleObj spid="_x0000_s159969" name="Equation" r:id="rId6" imgW="2933640" imgH="279360" progId="Equation.3">
                  <p:embed/>
                </p:oleObj>
              </mc:Choice>
              <mc:Fallback>
                <p:oleObj name="Equation" r:id="rId6" imgW="2933640" imgH="279360" progId="Equation.3">
                  <p:embed/>
                  <p:pic>
                    <p:nvPicPr>
                      <p:cNvPr id="0" name="Object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363" y="3521940"/>
                        <a:ext cx="5221287" cy="492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8" name="Object 17"/>
          <p:cNvGraphicFramePr>
            <a:graphicFrameLocks noChangeAspect="1"/>
          </p:cNvGraphicFramePr>
          <p:nvPr>
            <p:extLst>
              <p:ext uri="{D42A27DB-BD31-4B8C-83A1-F6EECF244321}">
                <p14:modId xmlns:p14="http://schemas.microsoft.com/office/powerpoint/2010/main" val="2046129206"/>
              </p:ext>
            </p:extLst>
          </p:nvPr>
        </p:nvGraphicFramePr>
        <p:xfrm>
          <a:off x="1709505" y="5064810"/>
          <a:ext cx="2838450" cy="479425"/>
        </p:xfrm>
        <a:graphic>
          <a:graphicData uri="http://schemas.openxmlformats.org/presentationml/2006/ole">
            <mc:AlternateContent xmlns:mc="http://schemas.openxmlformats.org/markup-compatibility/2006">
              <mc:Choice xmlns:v="urn:schemas-microsoft-com:vml" Requires="v">
                <p:oleObj spid="_x0000_s159970" name="Equation" r:id="rId8" imgW="1485720" imgH="253800" progId="Equation.3">
                  <p:embed/>
                </p:oleObj>
              </mc:Choice>
              <mc:Fallback>
                <p:oleObj name="Equation" r:id="rId8" imgW="1485720" imgH="253800" progId="Equation.3">
                  <p:embed/>
                  <p:pic>
                    <p:nvPicPr>
                      <p:cNvPr id="0" name="Object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09505" y="5064810"/>
                        <a:ext cx="2838450" cy="479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1. Selective sampling: breeding vectors (NCEP)</a:t>
            </a:r>
            <a:endParaRPr lang="en-GB" sz="2800" dirty="0" smtClean="0">
              <a:solidFill>
                <a:schemeClr val="accent1">
                  <a:lumMod val="50000"/>
                </a:schemeClr>
              </a:solidFill>
              <a:latin typeface="Calibri" panose="020F0502020204030204" pitchFamily="34" charset="0"/>
            </a:endParaRPr>
          </a:p>
        </p:txBody>
      </p:sp>
      <p:sp>
        <p:nvSpPr>
          <p:cNvPr id="16387" name="Rectangle 3"/>
          <p:cNvSpPr>
            <a:spLocks noGrp="1" noChangeArrowheads="1"/>
          </p:cNvSpPr>
          <p:nvPr>
            <p:ph type="body" sz="half" idx="1"/>
          </p:nvPr>
        </p:nvSpPr>
        <p:spPr>
          <a:xfrm>
            <a:off x="182563" y="1042989"/>
            <a:ext cx="9496425" cy="1575922"/>
          </a:xfrm>
        </p:spPr>
        <p:txBody>
          <a:bodyPr/>
          <a:lstStyle/>
          <a:p>
            <a:pPr marL="0" indent="0">
              <a:lnSpc>
                <a:spcPct val="100000"/>
              </a:lnSpc>
              <a:buFontTx/>
              <a:buNone/>
            </a:pPr>
            <a:r>
              <a:rPr lang="en-US" sz="2000" dirty="0" smtClean="0">
                <a:latin typeface="Calibri" panose="020F0502020204030204" pitchFamily="34" charset="0"/>
              </a:rPr>
              <a:t>At NCEP a different strategy based on perturbations growing fastest in the analysis cycles (</a:t>
            </a:r>
            <a:r>
              <a:rPr lang="en-US" sz="2000" dirty="0" smtClean="0">
                <a:solidFill>
                  <a:schemeClr val="accent1">
                    <a:lumMod val="50000"/>
                  </a:schemeClr>
                </a:solidFill>
                <a:latin typeface="Calibri" panose="020F0502020204030204" pitchFamily="34" charset="0"/>
              </a:rPr>
              <a:t>bred vectors</a:t>
            </a:r>
            <a:r>
              <a:rPr lang="en-US" sz="2000" dirty="0" smtClean="0">
                <a:latin typeface="Calibri" panose="020F0502020204030204" pitchFamily="34" charset="0"/>
              </a:rPr>
              <a:t>, BVs) was followed</a:t>
            </a:r>
            <a:endParaRPr lang="en-US" sz="2000" i="1" dirty="0" smtClean="0">
              <a:latin typeface="Calibri" panose="020F0502020204030204" pitchFamily="34" charset="0"/>
            </a:endParaRPr>
          </a:p>
          <a:p>
            <a:pPr marL="0" indent="0">
              <a:lnSpc>
                <a:spcPct val="100000"/>
              </a:lnSpc>
              <a:buFontTx/>
              <a:buNone/>
            </a:pPr>
            <a:r>
              <a:rPr lang="en-US" sz="2000" dirty="0" smtClean="0">
                <a:latin typeface="Calibri" panose="020F0502020204030204" pitchFamily="34" charset="0"/>
              </a:rPr>
              <a:t>Each BV was computed by a cycle of (a) adding a random perturbation, (b) evolving and (c) rescaling it, and then repeat steps (b-c). </a:t>
            </a:r>
          </a:p>
        </p:txBody>
      </p:sp>
      <p:pic>
        <p:nvPicPr>
          <p:cNvPr id="16388" name="Picture 4" descr="ZToth_on_bred_vect1"/>
          <p:cNvPicPr>
            <a:picLocks noGrp="1" noChangeAspect="1" noChangeArrowheads="1"/>
          </p:cNvPicPr>
          <p:nvPr>
            <p:ph sz="quarter" idx="2"/>
          </p:nvPr>
        </p:nvPicPr>
        <p:blipFill>
          <a:blip r:embed="rId3" cstate="print"/>
          <a:srcRect/>
          <a:stretch>
            <a:fillRect/>
          </a:stretch>
        </p:blipFill>
        <p:spPr>
          <a:xfrm>
            <a:off x="1577625" y="2618910"/>
            <a:ext cx="6550343" cy="3578543"/>
          </a:xfr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icrosoft Office 98">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Microsoft Office 98">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altLang="en-GB" sz="2400" b="1"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altLang="en-GB" sz="2400" b="1" i="0" u="none" strike="noStrike" cap="none" normalizeH="0" baseline="0" smtClean="0">
            <a:ln>
              <a:noFill/>
            </a:ln>
            <a:solidFill>
              <a:schemeClr val="tx1"/>
            </a:solidFill>
            <a:effectLst/>
            <a:latin typeface="Verdana" pitchFamily="34" charset="0"/>
          </a:defRPr>
        </a:defPPr>
      </a:lstStyle>
    </a:lnDef>
  </a:objectDefaults>
  <a:extraClrSchemeLst>
    <a:extraClrScheme>
      <a:clrScheme name="Microsoft Office 98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crosoft Office 98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crosoft Office 98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crosoft Office 98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crosoft Office 98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crosoft Office 98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crosoft Office 98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19684</TotalTime>
  <Pages>3</Pages>
  <Words>7151</Words>
  <Application>Microsoft Office PowerPoint</Application>
  <PresentationFormat>A4 Paper (210x297 mm)</PresentationFormat>
  <Paragraphs>454</Paragraphs>
  <Slides>57</Slides>
  <Notes>57</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3</vt:i4>
      </vt:variant>
      <vt:variant>
        <vt:lpstr>Slide Titles</vt:lpstr>
      </vt:variant>
      <vt:variant>
        <vt:i4>57</vt:i4>
      </vt:variant>
    </vt:vector>
  </HeadingPairs>
  <TitlesOfParts>
    <vt:vector size="70" baseType="lpstr">
      <vt:lpstr>굴림</vt:lpstr>
      <vt:lpstr>SimSun</vt:lpstr>
      <vt:lpstr>Arial</vt:lpstr>
      <vt:lpstr>Calibri</vt:lpstr>
      <vt:lpstr>Symbol</vt:lpstr>
      <vt:lpstr>Times</vt:lpstr>
      <vt:lpstr>Times New Roman</vt:lpstr>
      <vt:lpstr>Verdana</vt:lpstr>
      <vt:lpstr>Wingdings</vt:lpstr>
      <vt:lpstr>Microsoft Office 98</vt:lpstr>
      <vt:lpstr>Equation</vt:lpstr>
      <vt:lpstr>Worksheet</vt:lpstr>
      <vt:lpstr>Microsoft Excel Worksheet</vt:lpstr>
      <vt:lpstr>PowerPoint Presentation</vt:lpstr>
      <vt:lpstr>Abstract and key learning points</vt:lpstr>
      <vt:lpstr>Outline</vt:lpstr>
      <vt:lpstr>1. Ensemble prediction</vt:lpstr>
      <vt:lpstr>1. What should an ensemble prediction simulate?</vt:lpstr>
      <vt:lpstr>1. Monte Carlo approach (MSC): all-inclusive design</vt:lpstr>
      <vt:lpstr>1. Simulation of init-unc: selective sampling</vt:lpstr>
      <vt:lpstr>1. Selective sampling: singular vectors (ECMWF)</vt:lpstr>
      <vt:lpstr>1. Selective sampling: breeding vectors (NCEP)</vt:lpstr>
      <vt:lpstr>Outline</vt:lpstr>
      <vt:lpstr>2. The 2002 ECMWF, MSC and NCEP systems</vt:lpstr>
      <vt:lpstr>2. The 2002 ECMWF, MSC and NCEP systems</vt:lpstr>
      <vt:lpstr>2. The 2002 ECMWF, MSC and NCEP systems</vt:lpstr>
      <vt:lpstr>2. Similarities in EM &amp; STD: 14/05/02 t=0</vt:lpstr>
      <vt:lpstr>2. Similarities in EM &amp; STD: 14/05/02 +48h</vt:lpstr>
      <vt:lpstr>2. Similarities in EM &amp; STD: 14/05/02 +120h</vt:lpstr>
      <vt:lpstr>2. Similarities in EM &amp; STD: May ‘02 t=0</vt:lpstr>
      <vt:lpstr>2. Similarities in EM &amp; STD: May ‘02 t=0</vt:lpstr>
      <vt:lpstr>2. Similarities in EM &amp; STD: May ‘02 +48h</vt:lpstr>
      <vt:lpstr>2. Main conclusions from the comparison</vt:lpstr>
      <vt:lpstr>Outline</vt:lpstr>
      <vt:lpstr>3. THORPEX/TIGGE objectives</vt:lpstr>
      <vt:lpstr>3. TIGGE relies on existing ensemble systems</vt:lpstr>
      <vt:lpstr>3. The TIGGE ensembles (updated May 2016) </vt:lpstr>
      <vt:lpstr>3. The SV-based ensembles: BOM, ECMWF, JMA, MF</vt:lpstr>
      <vt:lpstr>3. The EnKF-based ensemble: MSC</vt:lpstr>
      <vt:lpstr>3. The BV-based ensemble: CMA</vt:lpstr>
      <vt:lpstr>3. The ETKF-based ensemble: UKMO, KMA</vt:lpstr>
      <vt:lpstr>3. The ETR-based (BV-inspired) ensemble: NCEP</vt:lpstr>
      <vt:lpstr>3. The EOF-based (BV-inspired) ensemble: CPTEC</vt:lpstr>
      <vt:lpstr>3. D12JF13 (90c): T850 rmse(CF) over NH</vt:lpstr>
      <vt:lpstr>3. D12JF13 (90c): T850 rmse(EM) over NH</vt:lpstr>
      <vt:lpstr>3. D12JF13 (90c): T850 std over NH</vt:lpstr>
      <vt:lpstr>3. D12JF13 (90c): T850 std and rmse(EM) over NH</vt:lpstr>
      <vt:lpstr>3. D12JF13 (90c): T850 CRPS over NH</vt:lpstr>
      <vt:lpstr>3. D15JF16: CRPSS(Z500,NH)</vt:lpstr>
      <vt:lpstr>3. D15JF16: CRPSS(TP24,Global)</vt:lpstr>
      <vt:lpstr>3. D15JF16: ETS(TP24&gt;5mm,Global)</vt:lpstr>
      <vt:lpstr>Conclusions</vt:lpstr>
      <vt:lpstr>Acknowledgements</vt:lpstr>
      <vt:lpstr>Bibliography</vt:lpstr>
      <vt:lpstr>Bibliography</vt:lpstr>
      <vt:lpstr>Bibliography</vt:lpstr>
      <vt:lpstr>Bibliography</vt:lpstr>
      <vt:lpstr>… extra material …</vt:lpstr>
      <vt:lpstr>3. J12FM13 (90c): T850 rmse(CF) over TR</vt:lpstr>
      <vt:lpstr>3. J12FM13 (90c): T850 rmse(EM) over TR</vt:lpstr>
      <vt:lpstr>3. J12FM13 (90c): T850 std over TR</vt:lpstr>
      <vt:lpstr>3. J12FM13 (90c): T850 std and rmse(EM) over TR</vt:lpstr>
      <vt:lpstr>3. J12FM13 (90c): T850 CRPS over TR</vt:lpstr>
      <vt:lpstr>3. J12FM13 (90c): T850 CRPS over Europe</vt:lpstr>
      <vt:lpstr>3. J12FM13 (90c): U850 CRPS over NH</vt:lpstr>
      <vt:lpstr>3. J12FM13 (90c): U850 CRPS over TR</vt:lpstr>
      <vt:lpstr>3. J12FM13 (90c): U850 CRPS over Europe</vt:lpstr>
      <vt:lpstr>3. D15JF16: CRPSS(Z500,EU)</vt:lpstr>
      <vt:lpstr>3. D15JF16: CRPSS(TP24,Europe)</vt:lpstr>
      <vt:lpstr>3. D15JF16: ETS(TP24&gt;1mm,Europe)</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TCL3 The TIGGE ensembles</dc:title>
  <dc:creator>Roberto Buizza</dc:creator>
  <dc:description>Slides for third lecture of Predictability TC - Revised in May 2012.</dc:description>
  <cp:lastModifiedBy>Roberto Buizza</cp:lastModifiedBy>
  <cp:revision>2062</cp:revision>
  <cp:lastPrinted>2015-04-16T10:12:31Z</cp:lastPrinted>
  <dcterms:created xsi:type="dcterms:W3CDTF">1998-03-23T17:38:31Z</dcterms:created>
  <dcterms:modified xsi:type="dcterms:W3CDTF">2016-05-09T10:25:35Z</dcterms:modified>
</cp:coreProperties>
</file>