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7"/>
  </p:notesMasterIdLst>
  <p:handoutMasterIdLst>
    <p:handoutMasterId r:id="rId68"/>
  </p:handoutMasterIdLst>
  <p:sldIdLst>
    <p:sldId id="664" r:id="rId2"/>
    <p:sldId id="754" r:id="rId3"/>
    <p:sldId id="665" r:id="rId4"/>
    <p:sldId id="777" r:id="rId5"/>
    <p:sldId id="778" r:id="rId6"/>
    <p:sldId id="779" r:id="rId7"/>
    <p:sldId id="780" r:id="rId8"/>
    <p:sldId id="781" r:id="rId9"/>
    <p:sldId id="782" r:id="rId10"/>
    <p:sldId id="783" r:id="rId11"/>
    <p:sldId id="784" r:id="rId12"/>
    <p:sldId id="785" r:id="rId13"/>
    <p:sldId id="786" r:id="rId14"/>
    <p:sldId id="787" r:id="rId15"/>
    <p:sldId id="788" r:id="rId16"/>
    <p:sldId id="789" r:id="rId17"/>
    <p:sldId id="790" r:id="rId18"/>
    <p:sldId id="791" r:id="rId19"/>
    <p:sldId id="667" r:id="rId20"/>
    <p:sldId id="668" r:id="rId21"/>
    <p:sldId id="669" r:id="rId22"/>
    <p:sldId id="772" r:id="rId23"/>
    <p:sldId id="774" r:id="rId24"/>
    <p:sldId id="672" r:id="rId25"/>
    <p:sldId id="748" r:id="rId26"/>
    <p:sldId id="673" r:id="rId27"/>
    <p:sldId id="775" r:id="rId28"/>
    <p:sldId id="674" r:id="rId29"/>
    <p:sldId id="676" r:id="rId30"/>
    <p:sldId id="776" r:id="rId31"/>
    <p:sldId id="691" r:id="rId32"/>
    <p:sldId id="692" r:id="rId33"/>
    <p:sldId id="695" r:id="rId34"/>
    <p:sldId id="696" r:id="rId35"/>
    <p:sldId id="697" r:id="rId36"/>
    <p:sldId id="698" r:id="rId37"/>
    <p:sldId id="699" r:id="rId38"/>
    <p:sldId id="700" r:id="rId39"/>
    <p:sldId id="702" r:id="rId40"/>
    <p:sldId id="703" r:id="rId41"/>
    <p:sldId id="706" r:id="rId42"/>
    <p:sldId id="707" r:id="rId43"/>
    <p:sldId id="709" r:id="rId44"/>
    <p:sldId id="715" r:id="rId45"/>
    <p:sldId id="717" r:id="rId46"/>
    <p:sldId id="718" r:id="rId47"/>
    <p:sldId id="719" r:id="rId48"/>
    <p:sldId id="720" r:id="rId49"/>
    <p:sldId id="721" r:id="rId50"/>
    <p:sldId id="765" r:id="rId51"/>
    <p:sldId id="761" r:id="rId52"/>
    <p:sldId id="762" r:id="rId53"/>
    <p:sldId id="763" r:id="rId54"/>
    <p:sldId id="764" r:id="rId55"/>
    <p:sldId id="766" r:id="rId56"/>
    <p:sldId id="767" r:id="rId57"/>
    <p:sldId id="792" r:id="rId58"/>
    <p:sldId id="793" r:id="rId59"/>
    <p:sldId id="794" r:id="rId60"/>
    <p:sldId id="795" r:id="rId61"/>
    <p:sldId id="796" r:id="rId62"/>
    <p:sldId id="797" r:id="rId63"/>
    <p:sldId id="798" r:id="rId64"/>
    <p:sldId id="799" r:id="rId65"/>
    <p:sldId id="800" r:id="rId66"/>
  </p:sldIdLst>
  <p:sldSz cx="9906000" cy="6858000" type="A4"/>
  <p:notesSz cx="6794500" cy="9906000"/>
  <p:kinsoku lang="ja-JP" invalStChars="、。，．・：；？！゛゜ヽヾゝゞ々ー’”）〕］｝〉》」』】°‰′″℃￠％ぁぃぅぇぉっゃゅょゎァィゥェォッャュョヮヵヶ!%),.:;?]}｡｣､･ｧｨｩｪｫｬｭｮｯｰﾞﾟ" invalEndChars="‘“（〔［｛〈《「『【￥＄$([\{｢￡"/>
  <p:defaultTextStyle>
    <a:defPPr>
      <a:defRPr lang="en-GB"/>
    </a:defPPr>
    <a:lvl1pPr algn="ctr" rtl="0" eaLnBrk="0" fontAlgn="base" hangingPunct="0">
      <a:spcBef>
        <a:spcPct val="0"/>
      </a:spcBef>
      <a:spcAft>
        <a:spcPct val="0"/>
      </a:spcAft>
      <a:defRPr sz="2400" b="1" kern="1200">
        <a:solidFill>
          <a:schemeClr val="tx1"/>
        </a:solidFill>
        <a:latin typeface="Verdana" pitchFamily="34" charset="0"/>
        <a:ea typeface="+mn-ea"/>
        <a:cs typeface="+mn-cs"/>
      </a:defRPr>
    </a:lvl1pPr>
    <a:lvl2pPr marL="457200" algn="ctr" rtl="0" eaLnBrk="0" fontAlgn="base" hangingPunct="0">
      <a:spcBef>
        <a:spcPct val="0"/>
      </a:spcBef>
      <a:spcAft>
        <a:spcPct val="0"/>
      </a:spcAft>
      <a:defRPr sz="2400" b="1" kern="1200">
        <a:solidFill>
          <a:schemeClr val="tx1"/>
        </a:solidFill>
        <a:latin typeface="Verdana" pitchFamily="34" charset="0"/>
        <a:ea typeface="+mn-ea"/>
        <a:cs typeface="+mn-cs"/>
      </a:defRPr>
    </a:lvl2pPr>
    <a:lvl3pPr marL="914400" algn="ctr" rtl="0" eaLnBrk="0" fontAlgn="base" hangingPunct="0">
      <a:spcBef>
        <a:spcPct val="0"/>
      </a:spcBef>
      <a:spcAft>
        <a:spcPct val="0"/>
      </a:spcAft>
      <a:defRPr sz="2400" b="1" kern="1200">
        <a:solidFill>
          <a:schemeClr val="tx1"/>
        </a:solidFill>
        <a:latin typeface="Verdana" pitchFamily="34" charset="0"/>
        <a:ea typeface="+mn-ea"/>
        <a:cs typeface="+mn-cs"/>
      </a:defRPr>
    </a:lvl3pPr>
    <a:lvl4pPr marL="1371600" algn="ctr" rtl="0" eaLnBrk="0" fontAlgn="base" hangingPunct="0">
      <a:spcBef>
        <a:spcPct val="0"/>
      </a:spcBef>
      <a:spcAft>
        <a:spcPct val="0"/>
      </a:spcAft>
      <a:defRPr sz="2400" b="1" kern="1200">
        <a:solidFill>
          <a:schemeClr val="tx1"/>
        </a:solidFill>
        <a:latin typeface="Verdana" pitchFamily="34" charset="0"/>
        <a:ea typeface="+mn-ea"/>
        <a:cs typeface="+mn-cs"/>
      </a:defRPr>
    </a:lvl4pPr>
    <a:lvl5pPr marL="1828800" algn="ctr" rtl="0" eaLnBrk="0" fontAlgn="base" hangingPunct="0">
      <a:spcBef>
        <a:spcPct val="0"/>
      </a:spcBef>
      <a:spcAft>
        <a:spcPct val="0"/>
      </a:spcAft>
      <a:defRPr sz="2400" b="1" kern="1200">
        <a:solidFill>
          <a:schemeClr val="tx1"/>
        </a:solidFill>
        <a:latin typeface="Verdana" pitchFamily="34" charset="0"/>
        <a:ea typeface="+mn-ea"/>
        <a:cs typeface="+mn-cs"/>
      </a:defRPr>
    </a:lvl5pPr>
    <a:lvl6pPr marL="2286000" algn="l" defTabSz="914400" rtl="0" eaLnBrk="1" latinLnBrk="0" hangingPunct="1">
      <a:defRPr sz="2400" b="1" kern="1200">
        <a:solidFill>
          <a:schemeClr val="tx1"/>
        </a:solidFill>
        <a:latin typeface="Verdana" pitchFamily="34" charset="0"/>
        <a:ea typeface="+mn-ea"/>
        <a:cs typeface="+mn-cs"/>
      </a:defRPr>
    </a:lvl6pPr>
    <a:lvl7pPr marL="2743200" algn="l" defTabSz="914400" rtl="0" eaLnBrk="1" latinLnBrk="0" hangingPunct="1">
      <a:defRPr sz="2400" b="1" kern="1200">
        <a:solidFill>
          <a:schemeClr val="tx1"/>
        </a:solidFill>
        <a:latin typeface="Verdana" pitchFamily="34" charset="0"/>
        <a:ea typeface="+mn-ea"/>
        <a:cs typeface="+mn-cs"/>
      </a:defRPr>
    </a:lvl7pPr>
    <a:lvl8pPr marL="3200400" algn="l" defTabSz="914400" rtl="0" eaLnBrk="1" latinLnBrk="0" hangingPunct="1">
      <a:defRPr sz="2400" b="1" kern="1200">
        <a:solidFill>
          <a:schemeClr val="tx1"/>
        </a:solidFill>
        <a:latin typeface="Verdana" pitchFamily="34" charset="0"/>
        <a:ea typeface="+mn-ea"/>
        <a:cs typeface="+mn-cs"/>
      </a:defRPr>
    </a:lvl8pPr>
    <a:lvl9pPr marL="3657600" algn="l" defTabSz="914400" rtl="0" eaLnBrk="1" latinLnBrk="0" hangingPunct="1">
      <a:defRPr sz="2400" b="1"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0"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35AD"/>
    <a:srgbClr val="1759FD"/>
    <a:srgbClr val="00B0F0"/>
    <a:srgbClr val="618FFD"/>
    <a:srgbClr val="CC99FF"/>
    <a:srgbClr val="CCECFF"/>
    <a:srgbClr val="FFFF00"/>
    <a:srgbClr val="FF6600"/>
    <a:srgbClr val="90AFFE"/>
    <a:srgbClr val="B3B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9967" autoAdjust="0"/>
  </p:normalViewPr>
  <p:slideViewPr>
    <p:cSldViewPr>
      <p:cViewPr varScale="1">
        <p:scale>
          <a:sx n="79" d="100"/>
          <a:sy n="79" d="100"/>
        </p:scale>
        <p:origin x="1026" y="90"/>
      </p:cViewPr>
      <p:guideLst>
        <p:guide orient="horz" pos="2160"/>
        <p:guide pos="312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50" d="100"/>
        <a:sy n="50" d="100"/>
      </p:scale>
      <p:origin x="0" y="4500"/>
    </p:cViewPr>
  </p:sorterViewPr>
  <p:notesViewPr>
    <p:cSldViewPr>
      <p:cViewPr>
        <p:scale>
          <a:sx n="100" d="100"/>
          <a:sy n="100" d="100"/>
        </p:scale>
        <p:origin x="-1248" y="-60"/>
      </p:cViewPr>
      <p:guideLst>
        <p:guide orient="horz" pos="3120"/>
        <p:guide pos="2140"/>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30.wmf"/><Relationship Id="rId5" Type="http://schemas.openxmlformats.org/officeDocument/2006/relationships/image" Target="../media/image44.wmf"/><Relationship Id="rId4" Type="http://schemas.openxmlformats.org/officeDocument/2006/relationships/image" Target="../media/image43.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 Id="rId4" Type="http://schemas.openxmlformats.org/officeDocument/2006/relationships/image" Target="../media/image69.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83900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2294" y="4720331"/>
            <a:ext cx="4989912" cy="4476505"/>
          </a:xfrm>
          <a:prstGeom prst="rect">
            <a:avLst/>
          </a:prstGeom>
          <a:noFill/>
          <a:ln w="12700">
            <a:noFill/>
            <a:miter lim="800000"/>
            <a:headEnd/>
            <a:tailEnd/>
          </a:ln>
          <a:effectLst/>
        </p:spPr>
        <p:txBody>
          <a:bodyPr vert="horz" wrap="square" lIns="90599" tIns="44505" rIns="90599" bIns="44505"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7651" name="Rectangle 3"/>
          <p:cNvSpPr>
            <a:spLocks noGrp="1" noRot="1" noChangeAspect="1" noChangeArrowheads="1" noTextEdit="1"/>
          </p:cNvSpPr>
          <p:nvPr>
            <p:ph type="sldImg" idx="2"/>
          </p:nvPr>
        </p:nvSpPr>
        <p:spPr bwMode="auto">
          <a:xfrm>
            <a:off x="898525" y="868363"/>
            <a:ext cx="5000625" cy="3462337"/>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9703627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The aim of this lecture is to discuss why</a:t>
            </a:r>
            <a:r>
              <a:rPr lang="en-GB" baseline="0" dirty="0" smtClean="0"/>
              <a:t> and how to simulate initial uncertainties using a combination of Singular Vectors (SVs) and perturbations generated using the ECMWF Ensemble of Data Assimilations (EDA).</a:t>
            </a:r>
            <a:endParaRPr lang="en-GB" dirty="0" smtClean="0"/>
          </a:p>
          <a:p>
            <a:endParaRPr lang="en-GB" dirty="0"/>
          </a:p>
        </p:txBody>
      </p:sp>
    </p:spTree>
    <p:extLst>
      <p:ext uri="{BB962C8B-B14F-4D97-AF65-F5344CB8AC3E}">
        <p14:creationId xmlns:p14="http://schemas.microsoft.com/office/powerpoint/2010/main" val="2620455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Do</a:t>
            </a:r>
            <a:r>
              <a:rPr lang="en-GB" baseline="0" dirty="0" smtClean="0"/>
              <a:t> SVs identify areas of </a:t>
            </a:r>
            <a:r>
              <a:rPr lang="en-GB" baseline="0" dirty="0" err="1" smtClean="0"/>
              <a:t>baroclinic</a:t>
            </a:r>
            <a:r>
              <a:rPr lang="en-GB" baseline="0" dirty="0" smtClean="0"/>
              <a:t> instability? Do they identify areas where small perturbations can grow fastest? One way to address these questions is to compare SV maps with maps of the </a:t>
            </a:r>
            <a:r>
              <a:rPr lang="en-GB" baseline="0" dirty="0" err="1" smtClean="0"/>
              <a:t>Eady</a:t>
            </a:r>
            <a:r>
              <a:rPr lang="en-GB" baseline="0" dirty="0" smtClean="0"/>
              <a:t> index. </a:t>
            </a:r>
            <a:endParaRPr lang="en-GB" dirty="0"/>
          </a:p>
        </p:txBody>
      </p:sp>
    </p:spTree>
    <p:extLst>
      <p:ext uri="{BB962C8B-B14F-4D97-AF65-F5344CB8AC3E}">
        <p14:creationId xmlns:p14="http://schemas.microsoft.com/office/powerpoint/2010/main" val="119523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How</a:t>
            </a:r>
            <a:r>
              <a:rPr lang="en-GB" baseline="0" dirty="0" smtClean="0"/>
              <a:t> do SVs look like? How does a SV spectrum look like? The following slides present some maps of the leading SVs for one case, computed by the operational ENS in 1997. See Buizza et al (1993) and Buizza and Palmer (1995).</a:t>
            </a:r>
            <a:endParaRPr lang="en-GB" dirty="0"/>
          </a:p>
        </p:txBody>
      </p:sp>
    </p:spTree>
    <p:extLst>
      <p:ext uri="{BB962C8B-B14F-4D97-AF65-F5344CB8AC3E}">
        <p14:creationId xmlns:p14="http://schemas.microsoft.com/office/powerpoint/2010/main" val="399638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Geographically, SVs are localized. During their time evolution, they propagate</a:t>
            </a:r>
            <a:r>
              <a:rPr lang="en-GB" baseline="0" dirty="0" smtClean="0"/>
              <a:t> extracting energy from the basic-state flow, and show an upscale energy transfer. SO at final time (in this case 48 hours), they have a larger scale than at initial time.</a:t>
            </a:r>
            <a:endParaRPr lang="en-GB" dirty="0"/>
          </a:p>
        </p:txBody>
      </p:sp>
    </p:spTree>
    <p:extLst>
      <p:ext uri="{BB962C8B-B14F-4D97-AF65-F5344CB8AC3E}">
        <p14:creationId xmlns:p14="http://schemas.microsoft.com/office/powerpoint/2010/main" val="3044162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the vertical, they propagate upward, and change their tilt from an initial-time westward tilt (typical of </a:t>
            </a:r>
            <a:r>
              <a:rPr lang="en-GB" baseline="0" dirty="0" err="1" smtClean="0"/>
              <a:t>baroclinically</a:t>
            </a:r>
            <a:r>
              <a:rPr lang="en-GB" baseline="0" dirty="0" smtClean="0"/>
              <a:t> unstable structures), to a final-time more </a:t>
            </a:r>
            <a:r>
              <a:rPr lang="en-GB" baseline="0" dirty="0" err="1" smtClean="0"/>
              <a:t>barotropic</a:t>
            </a:r>
            <a:r>
              <a:rPr lang="en-GB" baseline="0" dirty="0" smtClean="0"/>
              <a:t> structure. </a:t>
            </a:r>
            <a:endParaRPr lang="en-GB" dirty="0"/>
          </a:p>
        </p:txBody>
      </p:sp>
    </p:spTree>
    <p:extLst>
      <p:ext uri="{BB962C8B-B14F-4D97-AF65-F5344CB8AC3E}">
        <p14:creationId xmlns:p14="http://schemas.microsoft.com/office/powerpoint/2010/main" val="950997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terms of energy (kinetic in dotted and total in solid), the SVs show an upward propagation and an upscale energy transfer. </a:t>
            </a:r>
            <a:endParaRPr lang="en-GB" dirty="0"/>
          </a:p>
        </p:txBody>
      </p:sp>
    </p:spTree>
    <p:extLst>
      <p:ext uri="{BB962C8B-B14F-4D97-AF65-F5344CB8AC3E}">
        <p14:creationId xmlns:p14="http://schemas.microsoft.com/office/powerpoint/2010/main" val="23904388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In</a:t>
            </a:r>
            <a:r>
              <a:rPr lang="en-GB" baseline="0" dirty="0" smtClean="0"/>
              <a:t> terms of energy (kinetic in dotted and total in solid), the SVs show an upward propagation and an upscale energy transfer. </a:t>
            </a:r>
            <a:endParaRPr lang="en-GB" dirty="0" smtClean="0"/>
          </a:p>
          <a:p>
            <a:endParaRPr lang="en-GB" dirty="0"/>
          </a:p>
        </p:txBody>
      </p:sp>
    </p:spTree>
    <p:extLst>
      <p:ext uri="{BB962C8B-B14F-4D97-AF65-F5344CB8AC3E}">
        <p14:creationId xmlns:p14="http://schemas.microsoft.com/office/powerpoint/2010/main" val="31064768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Do</a:t>
            </a:r>
            <a:r>
              <a:rPr lang="en-GB" baseline="0" dirty="0" smtClean="0"/>
              <a:t> SVs identify areas of </a:t>
            </a:r>
            <a:r>
              <a:rPr lang="en-GB" baseline="0" dirty="0" err="1" smtClean="0"/>
              <a:t>baroclinic</a:t>
            </a:r>
            <a:r>
              <a:rPr lang="en-GB" baseline="0" dirty="0" smtClean="0"/>
              <a:t> instability? Do they identify areas where small perturbations can grow fastest? One way to address these questions is to compare SV maps with maps of the </a:t>
            </a:r>
            <a:r>
              <a:rPr lang="en-GB" baseline="0" dirty="0" err="1" smtClean="0"/>
              <a:t>Eady</a:t>
            </a:r>
            <a:r>
              <a:rPr lang="en-GB" baseline="0" dirty="0" smtClean="0"/>
              <a:t> index. This plot compares the ensemble standard deviation and the </a:t>
            </a:r>
            <a:r>
              <a:rPr lang="en-GB" baseline="0" dirty="0" err="1" smtClean="0"/>
              <a:t>Eady</a:t>
            </a:r>
            <a:r>
              <a:rPr lang="en-GB" baseline="0" dirty="0" smtClean="0"/>
              <a:t> index. At that time (1997), the ensemble initial perturbations were defined only using initial-time SVs. </a:t>
            </a:r>
            <a:endParaRPr lang="en-GB" dirty="0" smtClean="0"/>
          </a:p>
          <a:p>
            <a:endParaRPr lang="en-GB" dirty="0"/>
          </a:p>
        </p:txBody>
      </p:sp>
    </p:spTree>
    <p:extLst>
      <p:ext uri="{BB962C8B-B14F-4D97-AF65-F5344CB8AC3E}">
        <p14:creationId xmlns:p14="http://schemas.microsoft.com/office/powerpoint/2010/main" val="41612905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correspondence between SV location and the </a:t>
            </a:r>
            <a:r>
              <a:rPr lang="en-GB" dirty="0" err="1" smtClean="0"/>
              <a:t>Eady</a:t>
            </a:r>
            <a:r>
              <a:rPr lang="en-GB" dirty="0" smtClean="0"/>
              <a:t> index is stronger</a:t>
            </a:r>
            <a:r>
              <a:rPr lang="en-GB" baseline="0" dirty="0" smtClean="0"/>
              <a:t> if we look at seasonal averages. In this case, for example, if we look at the Euro-Atlantic sector, 1997 was more unstable (higher </a:t>
            </a:r>
            <a:r>
              <a:rPr lang="en-GB" baseline="0" dirty="0" err="1" smtClean="0"/>
              <a:t>Eady</a:t>
            </a:r>
            <a:r>
              <a:rPr lang="en-GB" baseline="0" dirty="0" smtClean="0"/>
              <a:t> index values, and larger ensemble STD) than 1998, indicating that this sector was more unstable. </a:t>
            </a:r>
            <a:endParaRPr lang="en-GB" dirty="0"/>
          </a:p>
        </p:txBody>
      </p:sp>
    </p:spTree>
    <p:extLst>
      <p:ext uri="{BB962C8B-B14F-4D97-AF65-F5344CB8AC3E}">
        <p14:creationId xmlns:p14="http://schemas.microsoft.com/office/powerpoint/2010/main" val="3237769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The correspondence between SV location and the </a:t>
            </a:r>
            <a:r>
              <a:rPr lang="en-GB" dirty="0" err="1" smtClean="0"/>
              <a:t>Eady</a:t>
            </a:r>
            <a:r>
              <a:rPr lang="en-GB" dirty="0" smtClean="0"/>
              <a:t> index is stronger</a:t>
            </a:r>
            <a:r>
              <a:rPr lang="en-GB" baseline="0" dirty="0" smtClean="0"/>
              <a:t> if we look at seasonal averages. In this case, for example, over the SH 1997 was unstable in a more symmetric way (higher </a:t>
            </a:r>
            <a:r>
              <a:rPr lang="en-GB" baseline="0" dirty="0" err="1" smtClean="0"/>
              <a:t>Eady</a:t>
            </a:r>
            <a:r>
              <a:rPr lang="en-GB" baseline="0" dirty="0" smtClean="0"/>
              <a:t> index values, and larger ensemble STD) than 1998. 1997 also had larger values overall, indicating that it was more unstable than 1998. </a:t>
            </a:r>
            <a:endParaRPr lang="en-GB" dirty="0" smtClean="0"/>
          </a:p>
          <a:p>
            <a:endParaRPr lang="en-GB" dirty="0"/>
          </a:p>
        </p:txBody>
      </p:sp>
    </p:spTree>
    <p:extLst>
      <p:ext uri="{BB962C8B-B14F-4D97-AF65-F5344CB8AC3E}">
        <p14:creationId xmlns:p14="http://schemas.microsoft.com/office/powerpoint/2010/main" val="2791763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original ENS (implemented in Nov 1992, and run three days a week till 1 May 1994,</a:t>
            </a:r>
            <a:r>
              <a:rPr lang="en-GB" baseline="0" dirty="0" smtClean="0"/>
              <a:t> when daily runs started)</a:t>
            </a:r>
            <a:r>
              <a:rPr lang="en-GB" dirty="0" smtClean="0"/>
              <a:t>, and up to June 2010, initial uncertainties were simulated using a combination of initial-time and evolved SVs. The (linear) weights were computed</a:t>
            </a:r>
            <a:r>
              <a:rPr lang="en-GB" baseline="0" dirty="0" smtClean="0"/>
              <a:t> by comparing the SVs with the 4D-Var analysis error estimate. Perturbations were scaled to have an amplitude locally similar to the analysis error estimate. Model uncertainties were (and still are) simulated using stochastic model error schemes. Why did we use a combination of initial time and evolved SVs? </a:t>
            </a:r>
          </a:p>
          <a:p>
            <a:pPr marL="172753" indent="-172753">
              <a:buFontTx/>
              <a:buChar char="-"/>
            </a:pPr>
            <a:r>
              <a:rPr lang="en-GB" baseline="0" dirty="0" smtClean="0"/>
              <a:t>The initial-time SVs, growing for 48 hours into the future represent errors that can grow in the first forecast hours (up to the time when perturbations grow linearly)</a:t>
            </a:r>
          </a:p>
          <a:p>
            <a:pPr marL="172753" indent="-172753">
              <a:buFontTx/>
              <a:buChar char="-"/>
            </a:pPr>
            <a:r>
              <a:rPr lang="en-GB" baseline="0" dirty="0" smtClean="0"/>
              <a:t>The evolved SVs, that has grown in the 48 hours up to the initial time, represent errors that have been growing during the assimilation period leading to the intial state. </a:t>
            </a:r>
          </a:p>
        </p:txBody>
      </p:sp>
    </p:spTree>
    <p:extLst>
      <p:ext uri="{BB962C8B-B14F-4D97-AF65-F5344CB8AC3E}">
        <p14:creationId xmlns:p14="http://schemas.microsoft.com/office/powerpoint/2010/main" val="592725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292381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 ENS initial perturbations did not sample the tropics in an appropriate way, since over this region SVs were computed only for few (up to 6) selected regions and only 10 initial-time SVs are used for each of these regions. The computation over the tropics was restricted to areas where large scale features as TS/TC were developing. This is because, at T42 resolution and with a 48h OTI, the SVs were not able to capture in an accurate way perturbations growing in this area, where convection is dominant. Thus, it was not surprising to detect a lack of spread in the tropics. In this region, the system was not reliable, and due the under dispersion the forecasts were often over confident. </a:t>
            </a:r>
          </a:p>
          <a:p>
            <a:endParaRPr lang="en-US" dirty="0"/>
          </a:p>
        </p:txBody>
      </p:sp>
    </p:spTree>
    <p:extLst>
      <p:ext uri="{BB962C8B-B14F-4D97-AF65-F5344CB8AC3E}">
        <p14:creationId xmlns:p14="http://schemas.microsoft.com/office/powerpoint/2010/main" val="521244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w="9525"/>
        </p:spPr>
        <p:txBody>
          <a:bodyPr/>
          <a:lstStyle/>
          <a:p>
            <a:pPr defTabSz="921349">
              <a:defRPr/>
            </a:pPr>
            <a:r>
              <a:rPr lang="en-GB" dirty="0"/>
              <a:t>A similar, albeit smaller in amplitude, problem was also seen over the extra-tropics in the short forecast range (say up to 2 days), where ENS was under dispersive. This figure shows results for the T399v255 ENS which was operational in 2009, and the T639v319, which was implemented in Jan 2010 (and is operational now). Over the NH (left), during the first 2 days both ensembles are under dispersive. Over the Tropics (right), both systems are under-dispersive for the whole forecast range. Could the use of a different set of initial perturbations mitigate this under dispersion?</a:t>
            </a:r>
          </a:p>
          <a:p>
            <a:endParaRPr lang="en-US" dirty="0" smtClean="0"/>
          </a:p>
        </p:txBody>
      </p:sp>
    </p:spTree>
    <p:extLst>
      <p:ext uri="{BB962C8B-B14F-4D97-AF65-F5344CB8AC3E}">
        <p14:creationId xmlns:p14="http://schemas.microsoft.com/office/powerpoint/2010/main" val="41321124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The 9 TIGGE operational, global, medium-range ensembles use different methodologies to simulate initial-time and model uncertainties, that can be grouped since some of the methods are similar or related. Note that BMRC has stopped issuing medium-range ENS forecasts at the end of </a:t>
            </a:r>
            <a:r>
              <a:rPr lang="en-GB" dirty="0" smtClean="0"/>
              <a:t>2010. </a:t>
            </a:r>
            <a:r>
              <a:rPr lang="en-GB" dirty="0"/>
              <a:t>Thus today, every day 436 global forecasts spanning a forecast range of up to 16 days, are generated and exchanged within TIGGE. These forecasts are available, with a 48-hour delay, from the TIGGE archive. </a:t>
            </a:r>
          </a:p>
          <a:p>
            <a:pPr defTabSz="921349">
              <a:defRPr/>
            </a:pPr>
            <a:r>
              <a:rPr lang="en-GB" dirty="0"/>
              <a:t>In the next slides we will first discuss the key characteristics of the different methods, and then show how ensemble design affects performance. </a:t>
            </a:r>
          </a:p>
          <a:p>
            <a:endParaRPr lang="en-US" dirty="0"/>
          </a:p>
        </p:txBody>
      </p:sp>
    </p:spTree>
    <p:extLst>
      <p:ext uri="{BB962C8B-B14F-4D97-AF65-F5344CB8AC3E}">
        <p14:creationId xmlns:p14="http://schemas.microsoft.com/office/powerpoint/2010/main" val="18533320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So far we have discussed the configuration of the ECMWF ensemble up to mid 2010. Let’s now illustrate the characteristics of the ECMWF Ensemble of Data Assimilations (EDA), and discuss why it is beneficial to use EDA-based perturbations to simulate initial uncertainties. </a:t>
            </a:r>
            <a:endParaRPr lang="en-GB" dirty="0"/>
          </a:p>
        </p:txBody>
      </p:sp>
    </p:spTree>
    <p:extLst>
      <p:ext uri="{BB962C8B-B14F-4D97-AF65-F5344CB8AC3E}">
        <p14:creationId xmlns:p14="http://schemas.microsoft.com/office/powerpoint/2010/main" val="24167191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Before introducing the EDA, let’s very briefly remind what we mean with ‘data assimilation’. We mean a complex procedure to marge a first-guess forecast and observations to estimate the state of the atmosphere, expressed in terms of the model state variables (i.e. in model space). At ECMWF, a 4-dimensional variational assimilation system is used, with a 12 hour window. The high-resolution 4D-Var (hereafter called simply 4DVAR) has the following resolution: </a:t>
            </a:r>
          </a:p>
          <a:p>
            <a:pPr marL="287922" indent="-287922">
              <a:buFontTx/>
              <a:buChar char="-"/>
            </a:pPr>
            <a:r>
              <a:rPr lang="en-US" dirty="0"/>
              <a:t>3 outer loops at T</a:t>
            </a:r>
            <a:r>
              <a:rPr lang="en-US" baseline="-25000" dirty="0"/>
              <a:t>L</a:t>
            </a:r>
            <a:r>
              <a:rPr lang="en-US" dirty="0"/>
              <a:t>1279L137</a:t>
            </a:r>
          </a:p>
          <a:p>
            <a:pPr marL="287922" indent="-287922">
              <a:buFontTx/>
              <a:buChar char="-"/>
            </a:pPr>
            <a:r>
              <a:rPr lang="en-US" dirty="0"/>
              <a:t>3 inner loops at T</a:t>
            </a:r>
            <a:r>
              <a:rPr lang="en-US" baseline="-25000" dirty="0"/>
              <a:t>L</a:t>
            </a:r>
            <a:r>
              <a:rPr lang="en-US" dirty="0"/>
              <a:t>159L137 (70 iter), T</a:t>
            </a:r>
            <a:r>
              <a:rPr lang="en-US" baseline="-25000" dirty="0"/>
              <a:t>L</a:t>
            </a:r>
            <a:r>
              <a:rPr lang="en-US" dirty="0"/>
              <a:t>255L137 (25-30 iter) and T</a:t>
            </a:r>
            <a:r>
              <a:rPr lang="en-US" baseline="-25000" dirty="0"/>
              <a:t>L</a:t>
            </a:r>
            <a:r>
              <a:rPr lang="en-US" dirty="0"/>
              <a:t>255L137 resolution (25-30 iter)</a:t>
            </a:r>
          </a:p>
          <a:p>
            <a:r>
              <a:rPr lang="en-US" dirty="0"/>
              <a:t>The Ensemble of Data Assimilations (hereafter EDA) include 25 members of 4D-Var run at a lower resolution:</a:t>
            </a:r>
          </a:p>
          <a:p>
            <a:pPr marL="287922" indent="-287922">
              <a:buFontTx/>
              <a:buChar char="-"/>
            </a:pPr>
            <a:r>
              <a:rPr lang="en-US" dirty="0"/>
              <a:t>2 outer loops at T</a:t>
            </a:r>
            <a:r>
              <a:rPr lang="en-US" baseline="-25000" dirty="0"/>
              <a:t>L</a:t>
            </a:r>
            <a:r>
              <a:rPr lang="en-US" dirty="0"/>
              <a:t>399L137</a:t>
            </a:r>
          </a:p>
          <a:p>
            <a:pPr marL="287922" indent="-287922">
              <a:buFontTx/>
              <a:buChar char="-"/>
            </a:pPr>
            <a:r>
              <a:rPr lang="en-US" dirty="0"/>
              <a:t>2 inner loops at T</a:t>
            </a:r>
            <a:r>
              <a:rPr lang="en-US" baseline="-25000" dirty="0"/>
              <a:t>L</a:t>
            </a:r>
            <a:r>
              <a:rPr lang="en-US" dirty="0"/>
              <a:t>95L137 (50 iter) and T</a:t>
            </a:r>
            <a:r>
              <a:rPr lang="en-US" baseline="-25000" dirty="0"/>
              <a:t>L</a:t>
            </a:r>
            <a:r>
              <a:rPr lang="en-US" dirty="0"/>
              <a:t>159L137 (25-30 iter)</a:t>
            </a:r>
          </a:p>
          <a:p>
            <a:r>
              <a:rPr lang="en-GB" dirty="0"/>
              <a:t>In each 4D-Var cycle, the minimisation finish when DFS increase per iteration is less than 5%. Minimum 10 iterations, maximum 50 for 2nd/3rd minimization.</a:t>
            </a:r>
          </a:p>
          <a:p>
            <a:r>
              <a:rPr lang="en-GB" dirty="0"/>
              <a:t>At the end of this lecture, in the ‘extra material’ section, you will find 4 slides that briefly summarize the key concepts behind the ECMWF 4-dimensional variational system.</a:t>
            </a:r>
            <a:endParaRPr lang="en-US" dirty="0"/>
          </a:p>
          <a:p>
            <a:endParaRPr lang="en-US" dirty="0"/>
          </a:p>
        </p:txBody>
      </p:sp>
    </p:spTree>
    <p:extLst>
      <p:ext uri="{BB962C8B-B14F-4D97-AF65-F5344CB8AC3E}">
        <p14:creationId xmlns:p14="http://schemas.microsoft.com/office/powerpoint/2010/main" val="13381960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the EDA, we run an ensemble of 4-dimensional variational assimilations at lower resolution than the high-resolution 4D-Var because of computational constraints. The EDA has been designed to provide estimates of the background error, by taking into account observation and model uncertainties. Each observation has an error (instrument, representativeness) and also each model trajectory should take model error into account. In the EDA, each observation is perturbed and each model trajectory is computed with a stochastic model error scheme to take into account model uncertainty.</a:t>
            </a:r>
          </a:p>
          <a:p>
            <a:pPr defTabSz="921349">
              <a:defRPr/>
            </a:pPr>
            <a:r>
              <a:rPr lang="en-GB" dirty="0"/>
              <a:t>At the end of this lecture, in the ‘extra material’ section, you will find 4 slides that briefly summarize the key concepts behind the ECMWF 4-dimensional variational system.</a:t>
            </a:r>
            <a:endParaRPr lang="en-US" dirty="0"/>
          </a:p>
          <a:p>
            <a:endParaRPr lang="en-US" dirty="0"/>
          </a:p>
        </p:txBody>
      </p:sp>
    </p:spTree>
    <p:extLst>
      <p:ext uri="{BB962C8B-B14F-4D97-AF65-F5344CB8AC3E}">
        <p14:creationId xmlns:p14="http://schemas.microsoft.com/office/powerpoint/2010/main" val="10588821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504"/>
              </a:spcAft>
              <a:buClr>
                <a:schemeClr val="accent1"/>
              </a:buClr>
            </a:pPr>
            <a:r>
              <a:rPr lang="en-GB" dirty="0"/>
              <a:t>In the EDA, the perturbed analyses are generated by randomly perturbing the  observations and the SST, and by running the forecast model with stochastic physics. The observation random perturbations are defined by sampling a normal distribution with zero mean (it is assumed that observations do not have any bias) and standard deviation defined by the observation error standard deviation. </a:t>
            </a:r>
          </a:p>
          <a:p>
            <a:pPr>
              <a:spcAft>
                <a:spcPts val="504"/>
              </a:spcAft>
              <a:buClr>
                <a:schemeClr val="accent1"/>
              </a:buClr>
            </a:pPr>
            <a:r>
              <a:rPr lang="en-GB" dirty="0"/>
              <a:t>Differences between pairs of analyses (and forecast) fields should have the statistical characteristics of analysis (and forecast) error, and </a:t>
            </a:r>
            <a:r>
              <a:rPr lang="en-US" dirty="0"/>
              <a:t>can be used to generate a new set of initial perturbations for the ENS, to further improve the simulation of initial uncertainties.</a:t>
            </a:r>
            <a:endParaRPr lang="en-GB" dirty="0"/>
          </a:p>
          <a:p>
            <a:pPr>
              <a:spcAft>
                <a:spcPts val="504"/>
              </a:spcAft>
              <a:buClr>
                <a:schemeClr val="accent1"/>
              </a:buClr>
            </a:pPr>
            <a:r>
              <a:rPr lang="en-US" dirty="0"/>
              <a:t>In data assimilation, the EDA analyses are used to specify the background errors “of the day” in the high-resolution 4D-Var. The ensemble of analyses indicate where good data should be trusted in the analysis (yellow shading). Work is progressing to use flow dependent background error statistics also in each EDA member (to date, each EDA member uses static background error statistics).</a:t>
            </a:r>
          </a:p>
          <a:p>
            <a:pPr>
              <a:spcAft>
                <a:spcPts val="504"/>
              </a:spcAft>
              <a:buClr>
                <a:schemeClr val="accent1"/>
              </a:buClr>
              <a:buFont typeface="Wingdings" pitchFamily="2" charset="2"/>
              <a:buChar char="v"/>
            </a:pPr>
            <a:endParaRPr lang="en-GB" dirty="0"/>
          </a:p>
          <a:p>
            <a:pPr>
              <a:spcAft>
                <a:spcPts val="504"/>
              </a:spcAft>
              <a:buClr>
                <a:schemeClr val="accent1"/>
              </a:buClr>
              <a:buFont typeface="Wingdings" pitchFamily="2" charset="2"/>
              <a:buChar char="v"/>
            </a:pPr>
            <a:endParaRPr lang="en-GB" dirty="0"/>
          </a:p>
          <a:p>
            <a:endParaRPr lang="en-US" dirty="0"/>
          </a:p>
        </p:txBody>
      </p:sp>
    </p:spTree>
    <p:extLst>
      <p:ext uri="{BB962C8B-B14F-4D97-AF65-F5344CB8AC3E}">
        <p14:creationId xmlns:p14="http://schemas.microsoft.com/office/powerpoint/2010/main" val="802026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504"/>
              </a:spcAft>
              <a:buClr>
                <a:schemeClr val="accent1"/>
              </a:buClr>
            </a:pPr>
            <a:r>
              <a:rPr lang="en-GB" dirty="0"/>
              <a:t>In the EDA, the perturbed analyses are generated by randomly perturbing the  observations and the SST, and by running the forecast model with stochastic physics. The observation random perturbations are defined by sampling a normal distribution with zero mean (it is assumed that observations do not have any bias) and standard deviation defined by the observation error standard deviation. </a:t>
            </a:r>
          </a:p>
          <a:p>
            <a:pPr>
              <a:spcAft>
                <a:spcPts val="504"/>
              </a:spcAft>
              <a:buClr>
                <a:schemeClr val="accent1"/>
              </a:buClr>
            </a:pPr>
            <a:r>
              <a:rPr lang="en-GB" dirty="0"/>
              <a:t>Differences between pairs of analyses (and forecast) fields should have the statistical characteristics of analysis (and forecast) error, and </a:t>
            </a:r>
            <a:r>
              <a:rPr lang="en-US" dirty="0"/>
              <a:t>can be used to generate a new set of initial perturbations for the ENS, to further improve the simulation of initial uncertainties.</a:t>
            </a:r>
            <a:endParaRPr lang="en-GB" dirty="0"/>
          </a:p>
          <a:p>
            <a:pPr>
              <a:spcAft>
                <a:spcPts val="504"/>
              </a:spcAft>
              <a:buClr>
                <a:schemeClr val="accent1"/>
              </a:buClr>
            </a:pPr>
            <a:r>
              <a:rPr lang="en-US" dirty="0"/>
              <a:t>In data assimilation, the EDA analyses are used to specify the background errors “of the day” in the high-resolution 4D-Var. The ensemble of analyses indicate where good data should be trusted in the analysis (yellow shading). Work is progressing to use flow dependent background error statistics also in each EDA member (to date, each EDA member uses static background error statistics).</a:t>
            </a:r>
          </a:p>
          <a:p>
            <a:pPr>
              <a:spcAft>
                <a:spcPts val="504"/>
              </a:spcAft>
              <a:buClr>
                <a:schemeClr val="accent1"/>
              </a:buClr>
              <a:buFont typeface="Wingdings" pitchFamily="2" charset="2"/>
              <a:buChar char="v"/>
            </a:pPr>
            <a:endParaRPr lang="en-GB" dirty="0"/>
          </a:p>
          <a:p>
            <a:pPr>
              <a:spcAft>
                <a:spcPts val="504"/>
              </a:spcAft>
              <a:buClr>
                <a:schemeClr val="accent1"/>
              </a:buClr>
              <a:buFont typeface="Wingdings" pitchFamily="2" charset="2"/>
              <a:buChar char="v"/>
            </a:pPr>
            <a:endParaRPr lang="en-GB" dirty="0"/>
          </a:p>
          <a:p>
            <a:endParaRPr lang="en-US" dirty="0"/>
          </a:p>
        </p:txBody>
      </p:sp>
    </p:spTree>
    <p:extLst>
      <p:ext uri="{BB962C8B-B14F-4D97-AF65-F5344CB8AC3E}">
        <p14:creationId xmlns:p14="http://schemas.microsoft.com/office/powerpoint/2010/main" val="39700770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It is worth discussing in some details few aspects of the EDA. The first aspect regards the simulation of model error: should the EDA include a model error simulation scheme? The comparison of the ensemble spread (measured by the standard deviation) of EDAs generated in 5 configurations will provide us with indications of the impact of simulating model error. The std of these EDA configurations are going to be compared with the std of 5 operational analysis (CMC, ECMWF, MF, NCEP and UKMO), which can be considered as a reference, our best estimate of analysis uncertainty. </a:t>
            </a:r>
          </a:p>
          <a:p>
            <a:r>
              <a:rPr lang="en-GB" dirty="0"/>
              <a:t>Can the ECMWF (single-system) EDA with a model error scheme provide a reliable estimate of analysis uncertainty? A reliable EDA configuration should lead to an EDA spread comparable to this reference. These are the 5 EDA configurations that are being compared:</a:t>
            </a:r>
          </a:p>
          <a:p>
            <a:pPr marL="172753" indent="-172753">
              <a:buFontTx/>
              <a:buChar char="-"/>
            </a:pPr>
            <a:r>
              <a:rPr lang="en-GB" dirty="0"/>
              <a:t>NOST (no model error simulation)</a:t>
            </a:r>
          </a:p>
          <a:p>
            <a:pPr marL="172753" indent="-172753">
              <a:buFontTx/>
              <a:buChar char="-"/>
            </a:pPr>
            <a:r>
              <a:rPr lang="en-GB" dirty="0"/>
              <a:t>BS (back-scatter model error scheme only)</a:t>
            </a:r>
          </a:p>
          <a:p>
            <a:pPr marL="172753" indent="-172753">
              <a:buFontTx/>
              <a:buChar char="-"/>
            </a:pPr>
            <a:r>
              <a:rPr lang="en-GB" dirty="0"/>
              <a:t>SP1M (stochastically perturbed parameterisation tendency, SPPT, scheme version 1, with 1 scale only)</a:t>
            </a:r>
          </a:p>
          <a:p>
            <a:pPr marL="172753" indent="-172753">
              <a:buFontTx/>
              <a:buChar char="-"/>
            </a:pPr>
            <a:r>
              <a:rPr lang="en-GB" dirty="0"/>
              <a:t>SP1M+BS</a:t>
            </a:r>
          </a:p>
          <a:p>
            <a:pPr marL="172753" indent="-172753">
              <a:buFontTx/>
              <a:buChar char="-"/>
            </a:pPr>
            <a:r>
              <a:rPr lang="en-GB" dirty="0"/>
              <a:t>Jb (model error simulated by adding perturbations generated from Jb statistics) </a:t>
            </a:r>
          </a:p>
          <a:p>
            <a:r>
              <a:rPr lang="en-GB" dirty="0"/>
              <a:t>The std of these EDAs is compared to the std of a 5-member multi-analysis system (an independent estimate of analysis error).</a:t>
            </a:r>
          </a:p>
          <a:p>
            <a:endParaRPr lang="en-US" dirty="0"/>
          </a:p>
        </p:txBody>
      </p:sp>
    </p:spTree>
    <p:extLst>
      <p:ext uri="{BB962C8B-B14F-4D97-AF65-F5344CB8AC3E}">
        <p14:creationId xmlns:p14="http://schemas.microsoft.com/office/powerpoint/2010/main" val="40190847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do the spread of these EDAs compare with the reference? This plot shows the relative difference between the spread (std) of EDA generated in 4 different configurations and of the multi-analysis ensemble with respect to the NOST-EDA for 6 variables over NH. </a:t>
            </a:r>
          </a:p>
          <a:p>
            <a:endParaRPr lang="en-US" dirty="0"/>
          </a:p>
        </p:txBody>
      </p:sp>
    </p:spTree>
    <p:extLst>
      <p:ext uri="{BB962C8B-B14F-4D97-AF65-F5344CB8AC3E}">
        <p14:creationId xmlns:p14="http://schemas.microsoft.com/office/powerpoint/2010/main" val="2149479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this lecture we will discuss</a:t>
            </a:r>
            <a:r>
              <a:rPr lang="en-GB" baseline="0" dirty="0" smtClean="0"/>
              <a:t> three key points:</a:t>
            </a:r>
          </a:p>
          <a:p>
            <a:pPr marL="172753" indent="-172753">
              <a:buFontTx/>
              <a:buChar char="-"/>
            </a:pPr>
            <a:r>
              <a:rPr lang="en-GB" baseline="0" dirty="0" smtClean="0"/>
              <a:t>The original SV-based ECMWF ensemble</a:t>
            </a:r>
          </a:p>
          <a:p>
            <a:pPr marL="172753" indent="-172753">
              <a:buFontTx/>
              <a:buChar char="-"/>
            </a:pPr>
            <a:r>
              <a:rPr lang="en-GB" baseline="0" dirty="0" smtClean="0"/>
              <a:t>The characteristics of the ECMWF Ensemble of Data Assimilations (EDA)</a:t>
            </a:r>
          </a:p>
          <a:p>
            <a:pPr marL="172753" indent="-172753">
              <a:buFontTx/>
              <a:buChar char="-"/>
            </a:pPr>
            <a:r>
              <a:rPr lang="en-GB" baseline="0" dirty="0" smtClean="0"/>
              <a:t>The simulation of initial perturbations using a combination of SVs and EDA-based perturbations</a:t>
            </a:r>
          </a:p>
          <a:p>
            <a:r>
              <a:rPr lang="en-GB" baseline="0" dirty="0" smtClean="0"/>
              <a:t>In the first part of this lecture we will briefly recap how initial uncertainties were simulated in the ‘old’ (before June 2010) ENS.</a:t>
            </a:r>
            <a:endParaRPr lang="en-GB" dirty="0" smtClean="0"/>
          </a:p>
          <a:p>
            <a:endParaRPr lang="en-GB" dirty="0"/>
          </a:p>
        </p:txBody>
      </p:sp>
    </p:spTree>
    <p:extLst>
      <p:ext uri="{BB962C8B-B14F-4D97-AF65-F5344CB8AC3E}">
        <p14:creationId xmlns:p14="http://schemas.microsoft.com/office/powerpoint/2010/main" val="25003991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Let’s now discuss how SV- and EDA-based perturbations can be combined to improve the simulation of initial</a:t>
            </a:r>
            <a:r>
              <a:rPr lang="en-GB" baseline="0" dirty="0" smtClean="0"/>
              <a:t> uncertainties in the ensemble. </a:t>
            </a:r>
            <a:endParaRPr lang="en-GB" dirty="0"/>
          </a:p>
        </p:txBody>
      </p:sp>
    </p:spTree>
    <p:extLst>
      <p:ext uri="{BB962C8B-B14F-4D97-AF65-F5344CB8AC3E}">
        <p14:creationId xmlns:p14="http://schemas.microsoft.com/office/powerpoint/2010/main" val="34578787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This is how ENS initial conditions have been computed since June 2010, using a combination of initial-time and initial-time SVs. For the EDA component, perturbations are generated by computing differences between 6-hour forecasts from EDA members and the EDA mean (this is because</a:t>
            </a:r>
            <a:r>
              <a:rPr lang="en-GB" baseline="0" dirty="0" smtClean="0"/>
              <a:t> the EDA runs in delayed mode, and at the time when ENS is run the EDA analyses are not yet available). </a:t>
            </a:r>
            <a:r>
              <a:rPr lang="en-GB" dirty="0" smtClean="0"/>
              <a:t>For the SV component, as in the past the (linear) weights are computed</a:t>
            </a:r>
            <a:r>
              <a:rPr lang="en-GB" baseline="0" dirty="0" smtClean="0"/>
              <a:t> by comparing the SVs with the 4D-Var analysis error estimate. Perturbations are scaled to have an amplitude locally similar to the analysis error estimate. Model uncertainties were (and still are) simulated using stochastic model error schemes.</a:t>
            </a:r>
            <a:endParaRPr lang="en-GB" dirty="0" smtClean="0"/>
          </a:p>
          <a:p>
            <a:endParaRPr lang="en-GB" dirty="0"/>
          </a:p>
        </p:txBody>
      </p:sp>
    </p:spTree>
    <p:extLst>
      <p:ext uri="{BB962C8B-B14F-4D97-AF65-F5344CB8AC3E}">
        <p14:creationId xmlns:p14="http://schemas.microsoft.com/office/powerpoint/2010/main" val="41630320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a:t>
            </a:r>
            <a:r>
              <a:rPr lang="en-GB" baseline="0" dirty="0" smtClean="0"/>
              <a:t> </a:t>
            </a:r>
            <a:r>
              <a:rPr lang="en-GB" dirty="0" smtClean="0"/>
              <a:t>diagram illustrates </a:t>
            </a:r>
            <a:r>
              <a:rPr lang="en-GB" baseline="0" dirty="0" smtClean="0"/>
              <a:t>how the EDA-based and SV perturbations are generated in the current operational system. </a:t>
            </a:r>
            <a:endParaRPr lang="en-GB" dirty="0"/>
          </a:p>
        </p:txBody>
      </p:sp>
    </p:spTree>
    <p:extLst>
      <p:ext uri="{BB962C8B-B14F-4D97-AF65-F5344CB8AC3E}">
        <p14:creationId xmlns:p14="http://schemas.microsoft.com/office/powerpoint/2010/main" val="18041765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605"/>
              </a:spcAft>
              <a:buClr>
                <a:schemeClr val="tx1"/>
              </a:buClr>
            </a:pPr>
            <a:r>
              <a:rPr lang="en-GB" dirty="0"/>
              <a:t>Let’s now look at the impact of the introduction of the EDA-based perturbations on ENS. EDA-based perturbations were introduced in ENS in June 2010, to improve the simulation of initial uncertainties. It is worth mentioning another criticism of the SVs often raised in the past: SVs did not take into account observation/analysis uncertainty (e.g. due to instruments quality, representativeness error, spatial coverage, ..). By contrast, the EDA perturbations take it into account, by design. </a:t>
            </a:r>
          </a:p>
          <a:p>
            <a:pPr>
              <a:spcAft>
                <a:spcPts val="605"/>
              </a:spcAft>
              <a:buClr>
                <a:schemeClr val="tx1"/>
              </a:buClr>
            </a:pPr>
            <a:r>
              <a:rPr lang="en-GB" dirty="0"/>
              <a:t>In the next slides ENS run in different configurations are compared, to highlight similarities and differences between the two perturbation basis (EDA-based perturbations and SVs). Results are based on a set of T</a:t>
            </a:r>
            <a:r>
              <a:rPr lang="en-GB" baseline="-25000" dirty="0"/>
              <a:t>L</a:t>
            </a:r>
            <a:r>
              <a:rPr lang="en-GB" dirty="0"/>
              <a:t>399L62 experiments (model cycle 31r2, run at the time of the EDA-SVINI system development) with the following characteristics:</a:t>
            </a:r>
          </a:p>
          <a:p>
            <a:pPr marL="287922" indent="-287922">
              <a:spcAft>
                <a:spcPts val="605"/>
              </a:spcAft>
              <a:buClr>
                <a:schemeClr val="tx1"/>
              </a:buClr>
              <a:buFontTx/>
              <a:buChar char="-"/>
            </a:pPr>
            <a:r>
              <a:rPr lang="en-GB" dirty="0"/>
              <a:t>The EDA analyses have been generated with 12-hour cycling 4D-Var, resolution T</a:t>
            </a:r>
            <a:r>
              <a:rPr lang="en-GB" baseline="-25000" dirty="0"/>
              <a:t>L</a:t>
            </a:r>
            <a:r>
              <a:rPr lang="en-GB" dirty="0"/>
              <a:t>399L91 in the outer-loop, and T</a:t>
            </a:r>
            <a:r>
              <a:rPr lang="en-GB" baseline="-25000" dirty="0"/>
              <a:t>L</a:t>
            </a:r>
            <a:r>
              <a:rPr lang="en-GB" dirty="0"/>
              <a:t>159L91/T</a:t>
            </a:r>
            <a:r>
              <a:rPr lang="en-GB" baseline="-25000" dirty="0"/>
              <a:t>L</a:t>
            </a:r>
            <a:r>
              <a:rPr lang="en-GB" dirty="0"/>
              <a:t>95L91 in the inner loops</a:t>
            </a:r>
          </a:p>
          <a:p>
            <a:pPr marL="287922" indent="-287922">
              <a:spcAft>
                <a:spcPts val="605"/>
              </a:spcAft>
              <a:buClr>
                <a:schemeClr val="tx1"/>
              </a:buClr>
              <a:buFontTx/>
              <a:buChar char="-"/>
            </a:pPr>
            <a:r>
              <a:rPr lang="en-GB" dirty="0"/>
              <a:t>The SVs have been computed with a T42L62 resolution, a 48-hour optimisation time interval and a total energy norm (as in the operational system)</a:t>
            </a:r>
          </a:p>
          <a:p>
            <a:pPr marL="287922" indent="-287922">
              <a:spcAft>
                <a:spcPts val="605"/>
              </a:spcAft>
              <a:buClr>
                <a:schemeClr val="tx1"/>
              </a:buClr>
              <a:buFontTx/>
              <a:buChar char="-"/>
            </a:pPr>
            <a:r>
              <a:rPr lang="en-GB" dirty="0"/>
              <a:t>The ensemble forecasts have been run up with a T</a:t>
            </a:r>
            <a:r>
              <a:rPr lang="en-GB" baseline="-25000" dirty="0"/>
              <a:t>L</a:t>
            </a:r>
            <a:r>
              <a:rPr lang="en-GB" dirty="0"/>
              <a:t>399L62 resolution, 50 perturbed members, stochastic tendency perturbations and a 10-day forecast length</a:t>
            </a:r>
            <a:r>
              <a:rPr lang="en-GB"/>
              <a:t>. </a:t>
            </a:r>
            <a:endParaRPr lang="en-GB" dirty="0"/>
          </a:p>
        </p:txBody>
      </p:sp>
    </p:spTree>
    <p:extLst>
      <p:ext uri="{BB962C8B-B14F-4D97-AF65-F5344CB8AC3E}">
        <p14:creationId xmlns:p14="http://schemas.microsoft.com/office/powerpoint/2010/main" val="12551451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5"/>
              </a:spcAft>
              <a:buClr>
                <a:schemeClr val="tx1"/>
              </a:buClr>
            </a:pPr>
            <a:r>
              <a:rPr lang="en-GB" dirty="0"/>
              <a:t>How similar/different are the two sets of perturbations? In this figure, T850 and Z500 maps of initial-time (t=0) spread of ENS run in different configurations are compared, to highlight similarities and differences between the two perturbation basis (EDA-based perturbations and SVs). The following 4 ensembles configurations are compared:</a:t>
            </a:r>
          </a:p>
          <a:p>
            <a:pPr marL="287922" indent="-287922">
              <a:spcAft>
                <a:spcPts val="605"/>
              </a:spcAft>
              <a:buClr>
                <a:schemeClr val="tx1"/>
              </a:buClr>
              <a:buFontTx/>
              <a:buChar char="-"/>
            </a:pPr>
            <a:r>
              <a:rPr lang="en-GB" dirty="0"/>
              <a:t>SVINI: with initial uncertainties defined by initial SVs only</a:t>
            </a:r>
          </a:p>
          <a:p>
            <a:pPr marL="287922" indent="-287922">
              <a:spcAft>
                <a:spcPts val="605"/>
              </a:spcAft>
              <a:buClr>
                <a:schemeClr val="tx1"/>
              </a:buClr>
              <a:buFontTx/>
              <a:buChar char="-"/>
            </a:pPr>
            <a:r>
              <a:rPr lang="en-GB" dirty="0"/>
              <a:t>SVEVO-INI: with initial uncertainties defined by evolved and initial SVs</a:t>
            </a:r>
          </a:p>
          <a:p>
            <a:pPr marL="287922" indent="-287922">
              <a:spcAft>
                <a:spcPts val="605"/>
              </a:spcAft>
              <a:buClr>
                <a:schemeClr val="tx1"/>
              </a:buClr>
              <a:buFontTx/>
              <a:buChar char="-"/>
            </a:pPr>
            <a:r>
              <a:rPr lang="en-GB" dirty="0"/>
              <a:t>EDA: with initial uncertainties defined by EDA-only initial perturbations</a:t>
            </a:r>
          </a:p>
          <a:p>
            <a:pPr marL="287922" indent="-287922">
              <a:spcAft>
                <a:spcPts val="605"/>
              </a:spcAft>
              <a:buClr>
                <a:schemeClr val="tx1"/>
              </a:buClr>
              <a:buFontTx/>
              <a:buChar char="-"/>
            </a:pPr>
            <a:r>
              <a:rPr lang="en-GB" dirty="0"/>
              <a:t>EDA-SVINI: with initial uncertainties defined by EDA- and initial SVs</a:t>
            </a:r>
          </a:p>
          <a:p>
            <a:endParaRPr lang="en-US" dirty="0"/>
          </a:p>
          <a:p>
            <a:endParaRPr lang="en-GB" dirty="0"/>
          </a:p>
        </p:txBody>
      </p:sp>
    </p:spTree>
    <p:extLst>
      <p:ext uri="{BB962C8B-B14F-4D97-AF65-F5344CB8AC3E}">
        <p14:creationId xmlns:p14="http://schemas.microsoft.com/office/powerpoint/2010/main" val="17576333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5"/>
              </a:spcAft>
              <a:buClr>
                <a:schemeClr val="tx1"/>
              </a:buClr>
            </a:pPr>
            <a:r>
              <a:rPr lang="en-GB" dirty="0"/>
              <a:t>This plot shows T850 and Z500 maps of +12-hour spread of ENS run in different configurations are compared, to highlight similarities and differences between the two perturbation basis (EDA-based perturbations and SVs). The following 4 ensembles configurations are compared:</a:t>
            </a:r>
          </a:p>
          <a:p>
            <a:pPr marL="287922" indent="-287922">
              <a:spcAft>
                <a:spcPts val="605"/>
              </a:spcAft>
              <a:buClr>
                <a:schemeClr val="tx1"/>
              </a:buClr>
              <a:buFontTx/>
              <a:buChar char="-"/>
            </a:pPr>
            <a:r>
              <a:rPr lang="en-GB" dirty="0"/>
              <a:t>SVINI: with initial uncertainties defined by initial SVs only</a:t>
            </a:r>
          </a:p>
          <a:p>
            <a:pPr marL="287922" indent="-287922">
              <a:spcAft>
                <a:spcPts val="605"/>
              </a:spcAft>
              <a:buClr>
                <a:schemeClr val="tx1"/>
              </a:buClr>
              <a:buFontTx/>
              <a:buChar char="-"/>
            </a:pPr>
            <a:r>
              <a:rPr lang="en-GB" dirty="0"/>
              <a:t>SVEVO-INI: with initial uncertainties defined by evolved and initial SVs</a:t>
            </a:r>
          </a:p>
          <a:p>
            <a:pPr marL="287922" indent="-287922">
              <a:spcAft>
                <a:spcPts val="605"/>
              </a:spcAft>
              <a:buClr>
                <a:schemeClr val="tx1"/>
              </a:buClr>
              <a:buFontTx/>
              <a:buChar char="-"/>
            </a:pPr>
            <a:r>
              <a:rPr lang="en-GB" dirty="0"/>
              <a:t>EDA: with initial uncertainties defined by EDA-only initial perturbations</a:t>
            </a:r>
          </a:p>
          <a:p>
            <a:pPr marL="287922" indent="-287922">
              <a:spcAft>
                <a:spcPts val="605"/>
              </a:spcAft>
              <a:buClr>
                <a:schemeClr val="tx1"/>
              </a:buClr>
              <a:buFontTx/>
              <a:buChar char="-"/>
            </a:pPr>
            <a:r>
              <a:rPr lang="en-GB" dirty="0"/>
              <a:t>EDA-SVINI: with initial uncertainties defined by EDA- and initial SVs</a:t>
            </a:r>
          </a:p>
          <a:p>
            <a:endParaRPr lang="en-US" dirty="0"/>
          </a:p>
          <a:p>
            <a:endParaRPr lang="en-GB" dirty="0"/>
          </a:p>
          <a:p>
            <a:endParaRPr lang="en-GB" dirty="0"/>
          </a:p>
        </p:txBody>
      </p:sp>
    </p:spTree>
    <p:extLst>
      <p:ext uri="{BB962C8B-B14F-4D97-AF65-F5344CB8AC3E}">
        <p14:creationId xmlns:p14="http://schemas.microsoft.com/office/powerpoint/2010/main" val="127988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5"/>
              </a:spcAft>
              <a:buClr>
                <a:schemeClr val="tx1"/>
              </a:buClr>
            </a:pPr>
            <a:r>
              <a:rPr lang="en-GB" dirty="0"/>
              <a:t>To highlight similarities/differences in the vertical structure, this figure shows one specific perturbation, p=(MEM5-CON), defined using initial-time SV only. The plot shows T and U vertical initial-time cross-sections at 30 and 50 degree North latitude of initial time spread of SVINI ENS. </a:t>
            </a:r>
            <a:endParaRPr lang="en-US" dirty="0"/>
          </a:p>
          <a:p>
            <a:endParaRPr lang="en-GB" dirty="0"/>
          </a:p>
        </p:txBody>
      </p:sp>
    </p:spTree>
    <p:extLst>
      <p:ext uri="{BB962C8B-B14F-4D97-AF65-F5344CB8AC3E}">
        <p14:creationId xmlns:p14="http://schemas.microsoft.com/office/powerpoint/2010/main" val="28430307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5"/>
              </a:spcAft>
              <a:buClr>
                <a:schemeClr val="tx1"/>
              </a:buClr>
            </a:pPr>
            <a:r>
              <a:rPr lang="en-GB" dirty="0"/>
              <a:t>To highlight similarities/differences in the vertical structure, this figure shows one specific perturbation, p=(MEM5-CON), defined using EDA-based perturbations only. The plot shows T and U vertical initial-time cross-sections at 30 and 50 degree North latitude of initial time spread of EDA ENS. </a:t>
            </a:r>
            <a:endParaRPr lang="en-US" dirty="0"/>
          </a:p>
          <a:p>
            <a:endParaRPr lang="en-GB" dirty="0"/>
          </a:p>
          <a:p>
            <a:endParaRPr lang="en-GB" dirty="0"/>
          </a:p>
        </p:txBody>
      </p:sp>
    </p:spTree>
    <p:extLst>
      <p:ext uri="{BB962C8B-B14F-4D97-AF65-F5344CB8AC3E}">
        <p14:creationId xmlns:p14="http://schemas.microsoft.com/office/powerpoint/2010/main" val="1660944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5"/>
              </a:spcAft>
              <a:buClr>
                <a:schemeClr val="tx1"/>
              </a:buClr>
            </a:pPr>
            <a:r>
              <a:rPr lang="en-GB" dirty="0"/>
              <a:t>To highlight the scale characteristics of the two sets of perturbation, we can compare spectra of squared amplitudes. This plot shows the average (over 20 cases) spectra (function of total wave number N) of Z500 and T850 initial-time spread over NH of SVINI and EDA ENS. </a:t>
            </a:r>
            <a:endParaRPr lang="en-US" dirty="0"/>
          </a:p>
          <a:p>
            <a:endParaRPr lang="en-GB" dirty="0"/>
          </a:p>
          <a:p>
            <a:endParaRPr lang="en-GB" dirty="0"/>
          </a:p>
        </p:txBody>
      </p:sp>
    </p:spTree>
    <p:extLst>
      <p:ext uri="{BB962C8B-B14F-4D97-AF65-F5344CB8AC3E}">
        <p14:creationId xmlns:p14="http://schemas.microsoft.com/office/powerpoint/2010/main" val="11089388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5"/>
              </a:spcAft>
              <a:buClr>
                <a:schemeClr val="tx1"/>
              </a:buClr>
            </a:pPr>
            <a:r>
              <a:rPr lang="en-GB" dirty="0"/>
              <a:t>To highlight the scale characteristics of the two sets of perturbation, we can compare spectra of squared amplitudes. This plot shows the average (over 20 cases) spectra (function of total wave number N) of Z500 and T850 +48-hour spread over NH of SVINI and EDA ENS, compared to the spectra of 48-hour control-error. </a:t>
            </a:r>
            <a:endParaRPr lang="en-US" dirty="0"/>
          </a:p>
        </p:txBody>
      </p:sp>
    </p:spTree>
    <p:extLst>
      <p:ext uri="{BB962C8B-B14F-4D97-AF65-F5344CB8AC3E}">
        <p14:creationId xmlns:p14="http://schemas.microsoft.com/office/powerpoint/2010/main" val="1868883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is a schematic</a:t>
            </a:r>
            <a:r>
              <a:rPr lang="en-GB" baseline="0" dirty="0" smtClean="0"/>
              <a:t> of the ECMWF EPS operational in February 2015. ENS also includes a 5-member re-forecast suite, with forecasts run once a week, up to 32 days, for the past 20 years. The re-forecasts are used to generate some ENS products (e.g. the Extreme Forecast Index) and to assess predictability. </a:t>
            </a:r>
            <a:endParaRPr lang="en-GB" dirty="0"/>
          </a:p>
        </p:txBody>
      </p:sp>
    </p:spTree>
    <p:extLst>
      <p:ext uri="{BB962C8B-B14F-4D97-AF65-F5344CB8AC3E}">
        <p14:creationId xmlns:p14="http://schemas.microsoft.com/office/powerpoint/2010/main" val="1043312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a:t>To highlight the scale characteristics of the two sets of perturbation, we can compare spectra of squared amplitudes. This plot shows the average (over 20 cases) spectra (function of total wave number N) of Z500 and T850 +120-hour spread over NH of SVINI and EDA ENS, compared to the spectra of 120-hour control-error. </a:t>
            </a:r>
            <a:endParaRPr lang="en-US" dirty="0"/>
          </a:p>
          <a:p>
            <a:endParaRPr lang="en-GB" dirty="0"/>
          </a:p>
        </p:txBody>
      </p:sp>
    </p:spTree>
    <p:extLst>
      <p:ext uri="{BB962C8B-B14F-4D97-AF65-F5344CB8AC3E}">
        <p14:creationId xmlns:p14="http://schemas.microsoft.com/office/powerpoint/2010/main" val="41132799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Let’s now look at average spread/skill characteristics. First, let’s just look at the SVINI and EDA ENS. This plot shows the a</a:t>
            </a:r>
            <a:r>
              <a:rPr lang="en-GB" dirty="0" smtClean="0"/>
              <a:t>verage</a:t>
            </a:r>
            <a:r>
              <a:rPr lang="en-GB" baseline="0" dirty="0" smtClean="0"/>
              <a:t> (over 20 cases) r</a:t>
            </a:r>
            <a:r>
              <a:rPr lang="en-GB" dirty="0" smtClean="0"/>
              <a:t>oot-mean-square error of the</a:t>
            </a:r>
            <a:r>
              <a:rPr lang="en-GB" baseline="0" dirty="0" smtClean="0"/>
              <a:t> ensemble-mean forecast and the spread (defined as the ensemble std) of the EDA and SVINI ENS, for T850 over NH and tropics. </a:t>
            </a:r>
            <a:endParaRPr lang="en-GB" dirty="0"/>
          </a:p>
        </p:txBody>
      </p:sp>
    </p:spTree>
    <p:extLst>
      <p:ext uri="{BB962C8B-B14F-4D97-AF65-F5344CB8AC3E}">
        <p14:creationId xmlns:p14="http://schemas.microsoft.com/office/powerpoint/2010/main" val="13589579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This plot shows the average</a:t>
            </a:r>
            <a:r>
              <a:rPr lang="en-GB" baseline="0" dirty="0" smtClean="0"/>
              <a:t> (over 20 cases) Ranked Probability Skill Score (RPSS) of the EDA and SVINI ENS, for T850 over NH and tropics. The RPS is a metric used to compare PDF: it is the equivalent, in probability space, of the root-mean-square-error for single fields. It provides a measure of the distance between the forecast and observed PDFs. The skill score, RPSS, is computed using the sample climatology as PDF forecast. RPSS is 1 for perfect forecasts, and 0 for forecasts as skilful as the sample climatology. </a:t>
            </a:r>
            <a:endParaRPr lang="en-GB" dirty="0" smtClean="0"/>
          </a:p>
          <a:p>
            <a:endParaRPr lang="en-GB" dirty="0"/>
          </a:p>
        </p:txBody>
      </p:sp>
    </p:spTree>
    <p:extLst>
      <p:ext uri="{BB962C8B-B14F-4D97-AF65-F5344CB8AC3E}">
        <p14:creationId xmlns:p14="http://schemas.microsoft.com/office/powerpoint/2010/main" val="12918845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This plot shows</a:t>
            </a:r>
            <a:r>
              <a:rPr lang="en-GB" baseline="0" dirty="0" smtClean="0"/>
              <a:t> the a</a:t>
            </a:r>
            <a:r>
              <a:rPr lang="en-GB" dirty="0" smtClean="0"/>
              <a:t>verage</a:t>
            </a:r>
            <a:r>
              <a:rPr lang="en-GB" baseline="0" dirty="0" smtClean="0"/>
              <a:t> (over 20 cases) RPSS of the four ENS configurations, for T850 over NH and tropics. </a:t>
            </a:r>
            <a:endParaRPr lang="en-GB" dirty="0" smtClean="0"/>
          </a:p>
          <a:p>
            <a:endParaRPr lang="en-GB" dirty="0"/>
          </a:p>
        </p:txBody>
      </p:sp>
    </p:spTree>
    <p:extLst>
      <p:ext uri="{BB962C8B-B14F-4D97-AF65-F5344CB8AC3E}">
        <p14:creationId xmlns:p14="http://schemas.microsoft.com/office/powerpoint/2010/main" val="21805147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Concluding, I hope you now know more about the ECMWF Ensemble</a:t>
            </a:r>
            <a:r>
              <a:rPr lang="en-GB" baseline="0" dirty="0" smtClean="0"/>
              <a:t> of Data Assimilations (EDA), how similar/different are EDA-based perturbations to SVs, and how they can be combined to define the ENS initial conditions. You are invited to look at the published literature (see some references below) for more detailed information. </a:t>
            </a:r>
          </a:p>
          <a:p>
            <a:pPr defTabSz="921349">
              <a:defRPr/>
            </a:pPr>
            <a:r>
              <a:rPr lang="en-GB" baseline="0" dirty="0" smtClean="0"/>
              <a:t>Please contact me if you want more information.</a:t>
            </a:r>
            <a:endParaRPr lang="en-GB" dirty="0" smtClean="0"/>
          </a:p>
          <a:p>
            <a:endParaRPr lang="en-GB" dirty="0"/>
          </a:p>
        </p:txBody>
      </p:sp>
    </p:spTree>
    <p:extLst>
      <p:ext uri="{BB962C8B-B14F-4D97-AF65-F5344CB8AC3E}">
        <p14:creationId xmlns:p14="http://schemas.microsoft.com/office/powerpoint/2010/main" val="41681944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893825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074896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191347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9515542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277252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a:t>
            </a:r>
            <a:r>
              <a:rPr lang="en-GB" baseline="0" dirty="0" smtClean="0"/>
              <a:t> define the singular vectors, we need to be able to measure growth. This means that we need to introduce a ‘metric’ in the phase space of the system, so that we can measure the length of vectors (i.e. perturbations) as they evolve. We have been using a dry total energy metric (see Palmer et al 1998 for a discussion of the impact of the norm definition on the SVs’ structures). </a:t>
            </a:r>
            <a:endParaRPr lang="en-GB" dirty="0"/>
          </a:p>
        </p:txBody>
      </p:sp>
    </p:spTree>
    <p:extLst>
      <p:ext uri="{BB962C8B-B14F-4D97-AF65-F5344CB8AC3E}">
        <p14:creationId xmlns:p14="http://schemas.microsoft.com/office/powerpoint/2010/main" val="128346407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1310564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next four slides we</a:t>
            </a:r>
            <a:r>
              <a:rPr lang="en-GB" baseline="0" dirty="0" smtClean="0"/>
              <a:t> will briefly review how a 4-dimentsional variational assimilation system works, looking at the assimilation of one observation with a simple model.</a:t>
            </a:r>
          </a:p>
          <a:p>
            <a:r>
              <a:rPr lang="en-GB" baseline="0" dirty="0" smtClean="0"/>
              <a:t>The assimilation part 1/4. </a:t>
            </a:r>
            <a:endParaRPr lang="en-GB" dirty="0"/>
          </a:p>
        </p:txBody>
      </p:sp>
    </p:spTree>
    <p:extLst>
      <p:ext uri="{BB962C8B-B14F-4D97-AF65-F5344CB8AC3E}">
        <p14:creationId xmlns:p14="http://schemas.microsoft.com/office/powerpoint/2010/main" val="30272589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next four slides we</a:t>
            </a:r>
            <a:r>
              <a:rPr lang="en-GB" baseline="0" dirty="0" smtClean="0"/>
              <a:t> will briefly review how 4-dimentsional variational assimilation system works, looking at the assimilation of one observation with a simple model.</a:t>
            </a:r>
          </a:p>
          <a:p>
            <a:r>
              <a:rPr lang="en-GB" baseline="0" dirty="0" smtClean="0"/>
              <a:t>The assimilation part 2/4. </a:t>
            </a:r>
            <a:endParaRPr lang="en-GB" dirty="0"/>
          </a:p>
        </p:txBody>
      </p:sp>
    </p:spTree>
    <p:extLst>
      <p:ext uri="{BB962C8B-B14F-4D97-AF65-F5344CB8AC3E}">
        <p14:creationId xmlns:p14="http://schemas.microsoft.com/office/powerpoint/2010/main" val="427274077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next four slides we</a:t>
            </a:r>
            <a:r>
              <a:rPr lang="en-GB" baseline="0" dirty="0" smtClean="0"/>
              <a:t> will briefly review how 4-dimentsional variational assimilation system works, looking at the assimilation of one observation with a simple model.</a:t>
            </a:r>
          </a:p>
          <a:p>
            <a:r>
              <a:rPr lang="en-GB" baseline="0" dirty="0" smtClean="0"/>
              <a:t>The assimilation part 3/4. </a:t>
            </a:r>
            <a:endParaRPr lang="en-GB" dirty="0" smtClean="0"/>
          </a:p>
          <a:p>
            <a:endParaRPr lang="en-GB" dirty="0"/>
          </a:p>
        </p:txBody>
      </p:sp>
    </p:spTree>
    <p:extLst>
      <p:ext uri="{BB962C8B-B14F-4D97-AF65-F5344CB8AC3E}">
        <p14:creationId xmlns:p14="http://schemas.microsoft.com/office/powerpoint/2010/main" val="9445063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next four slides we</a:t>
            </a:r>
            <a:r>
              <a:rPr lang="en-GB" baseline="0" dirty="0" smtClean="0"/>
              <a:t> will briefly review how 4-dimentsional variational assimilation system works, looking at the assimilation of one observation with a simple model.</a:t>
            </a:r>
          </a:p>
          <a:p>
            <a:r>
              <a:rPr lang="en-GB" baseline="0" dirty="0" smtClean="0"/>
              <a:t>The assimilation part 4/4. </a:t>
            </a:r>
            <a:endParaRPr lang="en-GB" dirty="0" smtClean="0"/>
          </a:p>
          <a:p>
            <a:endParaRPr lang="en-GB" dirty="0"/>
          </a:p>
        </p:txBody>
      </p:sp>
    </p:spTree>
    <p:extLst>
      <p:ext uri="{BB962C8B-B14F-4D97-AF65-F5344CB8AC3E}">
        <p14:creationId xmlns:p14="http://schemas.microsoft.com/office/powerpoint/2010/main" val="163055875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How do the spread of these EDAs compare with the reference? This plot shows the relative difference between the spread (std) of EDA generated in 4 different configurations and of the multi-analysis ensemble with respect to the NOST-EDA for 6 variables over the tropics. </a:t>
            </a:r>
          </a:p>
        </p:txBody>
      </p:sp>
    </p:spTree>
    <p:extLst>
      <p:ext uri="{BB962C8B-B14F-4D97-AF65-F5344CB8AC3E}">
        <p14:creationId xmlns:p14="http://schemas.microsoft.com/office/powerpoint/2010/main" val="145211969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Another key aspect that we investigated was the spread of the EDA analyses in the case of a tropical storm developments. We checked that the EDA analyses were realistic, and that we did not generate unrealistic features by perturbing the observations and using stochastic model error scheme in 4D-Var. This check was essential since the tropics is the region where the old and the new ENS differ mostly. These two plots compare the EVO-SVINI and the EDA-SVINI initial conditions at 12UTC of 20091017 when a tropical depression is present in the analysis at about (130ºE, 15ºN).</a:t>
            </a:r>
          </a:p>
          <a:p>
            <a:endParaRPr lang="en-US" dirty="0"/>
          </a:p>
        </p:txBody>
      </p:sp>
    </p:spTree>
    <p:extLst>
      <p:ext uri="{BB962C8B-B14F-4D97-AF65-F5344CB8AC3E}">
        <p14:creationId xmlns:p14="http://schemas.microsoft.com/office/powerpoint/2010/main" val="60513342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a:t>The second aspect refer to the spread of the EDA analyses in a specific synoptic case. Does the ECMWF (single system) EDA identify analysis uncertainty in a specific situation of a storm development over the Atlantic region? Does the EDA provide spread in regions not captured by SVs? In this case we are going to use the difference between two ECMWF high resolution analyses provided by the T799L91 4DVAR operational at that time and the experimental one under testing, run with a different model cycle and at higher resolution, T</a:t>
            </a:r>
            <a:r>
              <a:rPr lang="en-GB" baseline="-25000" dirty="0"/>
              <a:t>L</a:t>
            </a:r>
            <a:r>
              <a:rPr lang="en-GB" dirty="0"/>
              <a:t>1279L91.</a:t>
            </a:r>
          </a:p>
        </p:txBody>
      </p:sp>
    </p:spTree>
    <p:extLst>
      <p:ext uri="{BB962C8B-B14F-4D97-AF65-F5344CB8AC3E}">
        <p14:creationId xmlns:p14="http://schemas.microsoft.com/office/powerpoint/2010/main" val="340507606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Clr>
                <a:schemeClr val="accent2"/>
              </a:buClr>
            </a:pPr>
            <a:r>
              <a:rPr lang="en-GB" dirty="0"/>
              <a:t>On the 23</a:t>
            </a:r>
            <a:r>
              <a:rPr lang="en-GB" baseline="30000" dirty="0"/>
              <a:t>rd</a:t>
            </a:r>
            <a:r>
              <a:rPr lang="en-GB" dirty="0"/>
              <a:t> of Dec 2009 that day a cyclone that developed during the previous 36h in the Atlantic reached Portugal and caused lots of damages.</a:t>
            </a:r>
          </a:p>
          <a:p>
            <a:pPr defTabSz="921349">
              <a:buClr>
                <a:schemeClr val="accent2"/>
              </a:buClr>
              <a:defRPr/>
            </a:pPr>
            <a:r>
              <a:rPr lang="en-GB" dirty="0"/>
              <a:t>On that day a well defined cloud head with a dry slot region ahead of the low centre can be seen in a Meteosat satellite image (left). The area of maximum radial velocity can be seen from the Doppler radar figure from Coruche/Cruz de Leao (east of Lisbon, right). </a:t>
            </a:r>
          </a:p>
          <a:p>
            <a:pPr>
              <a:buClr>
                <a:schemeClr val="accent2"/>
              </a:buClr>
            </a:pPr>
            <a:r>
              <a:rPr lang="en-GB" dirty="0"/>
              <a:t>T799 and T1279 analyses showed larger differences in the area of storm development, and forecasts starting from these two analyses differed. </a:t>
            </a:r>
          </a:p>
          <a:p>
            <a:pPr defTabSz="921349">
              <a:buClr>
                <a:schemeClr val="accent2"/>
              </a:buClr>
              <a:defRPr/>
            </a:pPr>
            <a:r>
              <a:rPr lang="en-GB" dirty="0"/>
              <a:t>The EDA system has been designed to identify areas of potentially large analysis differences. Did the EDA identify the Atlantic area where the 799 and the 1279 analyses differ as an area with large spread?</a:t>
            </a:r>
          </a:p>
          <a:p>
            <a:pPr defTabSz="921349">
              <a:defRPr/>
            </a:pPr>
            <a:endParaRPr lang="en-GB" dirty="0"/>
          </a:p>
          <a:p>
            <a:endParaRPr lang="en-US" dirty="0"/>
          </a:p>
        </p:txBody>
      </p:sp>
    </p:spTree>
    <p:extLst>
      <p:ext uri="{BB962C8B-B14F-4D97-AF65-F5344CB8AC3E}">
        <p14:creationId xmlns:p14="http://schemas.microsoft.com/office/powerpoint/2010/main" val="88998497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ENS forecasts run with two configurations are compared:</a:t>
            </a:r>
          </a:p>
          <a:p>
            <a:pPr marL="172753" indent="-172753">
              <a:buFontTx/>
              <a:buChar char="-"/>
            </a:pPr>
            <a:r>
              <a:rPr lang="en-GB" dirty="0" smtClean="0"/>
              <a:t>O-suite</a:t>
            </a:r>
            <a:r>
              <a:rPr lang="en-GB" baseline="0" dirty="0" smtClean="0"/>
              <a:t> is the EVO-SVINI ENS operational at that time, with initial perturbations generated only using SVs (initial-time SVs and evolved SVs)</a:t>
            </a:r>
          </a:p>
          <a:p>
            <a:pPr marL="172753" indent="-172753">
              <a:buFontTx/>
              <a:buChar char="-"/>
            </a:pPr>
            <a:r>
              <a:rPr lang="en-GB" baseline="0" dirty="0" smtClean="0"/>
              <a:t>E-suite is the experimental EDA-SVINI ENS, due to be implemented in June 2010, with initial perturbations generated using a combination of EDA-based perturbations and initial time SVs</a:t>
            </a:r>
            <a:endParaRPr lang="en-GB" dirty="0"/>
          </a:p>
        </p:txBody>
      </p:sp>
    </p:spTree>
    <p:extLst>
      <p:ext uri="{BB962C8B-B14F-4D97-AF65-F5344CB8AC3E}">
        <p14:creationId xmlns:p14="http://schemas.microsoft.com/office/powerpoint/2010/main" val="4151899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second concept that we need to introduce is the ‘</a:t>
            </a:r>
            <a:r>
              <a:rPr lang="en-GB" baseline="0" dirty="0" err="1" smtClean="0"/>
              <a:t>adjoint</a:t>
            </a:r>
            <a:r>
              <a:rPr lang="en-GB" baseline="0" dirty="0" smtClean="0"/>
              <a:t>’ of a linear operator. Using the </a:t>
            </a:r>
            <a:r>
              <a:rPr lang="en-GB" baseline="0" dirty="0" err="1" smtClean="0"/>
              <a:t>adjoint</a:t>
            </a:r>
            <a:r>
              <a:rPr lang="en-GB" baseline="0" dirty="0" smtClean="0"/>
              <a:t> operator, the norm of a perturbation at time t, evolved linearly using the linear operator L, can be computed by applying the linear, and then the </a:t>
            </a:r>
            <a:r>
              <a:rPr lang="en-GB" baseline="0" dirty="0" err="1" smtClean="0"/>
              <a:t>adjoint</a:t>
            </a:r>
            <a:r>
              <a:rPr lang="en-GB" baseline="0" dirty="0" smtClean="0"/>
              <a:t> the operator, to the initial state, and then by taking the inner product (defined by the metric) with its initial state. In this way, we do not have to compute the linear and </a:t>
            </a:r>
            <a:r>
              <a:rPr lang="en-GB" baseline="0" dirty="0" err="1" smtClean="0"/>
              <a:t>adjoint</a:t>
            </a:r>
            <a:r>
              <a:rPr lang="en-GB" baseline="0" dirty="0" smtClean="0"/>
              <a:t> matrices (and store them in memory), but we can simply apply the linear and </a:t>
            </a:r>
            <a:r>
              <a:rPr lang="en-GB" baseline="0" dirty="0" err="1" smtClean="0"/>
              <a:t>adjoint</a:t>
            </a:r>
            <a:r>
              <a:rPr lang="en-GB" baseline="0" dirty="0" smtClean="0"/>
              <a:t> operators. </a:t>
            </a:r>
            <a:endParaRPr lang="en-GB" dirty="0"/>
          </a:p>
        </p:txBody>
      </p:sp>
    </p:spTree>
    <p:extLst>
      <p:ext uri="{BB962C8B-B14F-4D97-AF65-F5344CB8AC3E}">
        <p14:creationId xmlns:p14="http://schemas.microsoft.com/office/powerpoint/2010/main" val="370787890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next three slides compares the spread of the O-suite (EVO-SVINI) and E-suite (EDA-SVINI) ENS, with</a:t>
            </a:r>
            <a:r>
              <a:rPr lang="en-GB" baseline="0" dirty="0" smtClean="0"/>
              <a:t> the difference between the two high-resolution analyses run at T</a:t>
            </a:r>
            <a:r>
              <a:rPr lang="en-GB" baseline="-25000" dirty="0" smtClean="0"/>
              <a:t>L</a:t>
            </a:r>
            <a:r>
              <a:rPr lang="en-GB" baseline="0" dirty="0" smtClean="0"/>
              <a:t>1279L91 (esuite) and T</a:t>
            </a:r>
            <a:r>
              <a:rPr lang="en-GB" baseline="-25000" dirty="0" smtClean="0"/>
              <a:t>L</a:t>
            </a:r>
            <a:r>
              <a:rPr lang="en-GB" baseline="0" dirty="0" smtClean="0"/>
              <a:t>799L91 (ope). This figure refers to the situation at 12 UTC of 20 Dec 2009.</a:t>
            </a:r>
            <a:endParaRPr lang="en-GB" dirty="0"/>
          </a:p>
        </p:txBody>
      </p:sp>
    </p:spTree>
    <p:extLst>
      <p:ext uri="{BB962C8B-B14F-4D97-AF65-F5344CB8AC3E}">
        <p14:creationId xmlns:p14="http://schemas.microsoft.com/office/powerpoint/2010/main" val="148170803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The next three slides compares the spread of the O-suite (EVO-SVINI) and E-suite (EDA-SVINI) ENS, with</a:t>
            </a:r>
            <a:r>
              <a:rPr lang="en-GB" baseline="0" dirty="0" smtClean="0"/>
              <a:t> the difference between the two high-resolution analyses run at T</a:t>
            </a:r>
            <a:r>
              <a:rPr lang="en-GB" baseline="-25000" dirty="0" smtClean="0"/>
              <a:t>L</a:t>
            </a:r>
            <a:r>
              <a:rPr lang="en-GB" baseline="0" dirty="0" smtClean="0"/>
              <a:t>1279L91 (esuite) and T</a:t>
            </a:r>
            <a:r>
              <a:rPr lang="en-GB" baseline="-25000" dirty="0" smtClean="0"/>
              <a:t>L</a:t>
            </a:r>
            <a:r>
              <a:rPr lang="en-GB" baseline="0" dirty="0" smtClean="0"/>
              <a:t>799L91 (ope). This figure refers to the situation at 12 UTC of 21 Dec 2009.</a:t>
            </a:r>
            <a:endParaRPr lang="en-GB" dirty="0" smtClean="0"/>
          </a:p>
          <a:p>
            <a:pPr defTabSz="921349">
              <a:defRPr/>
            </a:pPr>
            <a:endParaRPr lang="en-GB" dirty="0" smtClean="0"/>
          </a:p>
          <a:p>
            <a:endParaRPr lang="en-GB" dirty="0"/>
          </a:p>
        </p:txBody>
      </p:sp>
    </p:spTree>
    <p:extLst>
      <p:ext uri="{BB962C8B-B14F-4D97-AF65-F5344CB8AC3E}">
        <p14:creationId xmlns:p14="http://schemas.microsoft.com/office/powerpoint/2010/main" val="410220097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The next three slides compares the spread of the O-suite (EVO-SVINI) and E-suite (EDA-SVINI) ENS, with</a:t>
            </a:r>
            <a:r>
              <a:rPr lang="en-GB" baseline="0" dirty="0" smtClean="0"/>
              <a:t> the difference between the two high-resolution analyses run at T</a:t>
            </a:r>
            <a:r>
              <a:rPr lang="en-GB" baseline="-25000" dirty="0" smtClean="0"/>
              <a:t>L</a:t>
            </a:r>
            <a:r>
              <a:rPr lang="en-GB" baseline="0" dirty="0" smtClean="0"/>
              <a:t>1279L91 (esuite) and T</a:t>
            </a:r>
            <a:r>
              <a:rPr lang="en-GB" baseline="-25000" dirty="0" smtClean="0"/>
              <a:t>L</a:t>
            </a:r>
            <a:r>
              <a:rPr lang="en-GB" baseline="0" dirty="0" smtClean="0"/>
              <a:t>799L91 (ope). This figure refers to the situation at 12 UTC of 22 Dec 2009.</a:t>
            </a:r>
            <a:endParaRPr lang="en-GB" dirty="0" smtClean="0"/>
          </a:p>
          <a:p>
            <a:pPr defTabSz="921349">
              <a:defRPr/>
            </a:pPr>
            <a:endParaRPr lang="en-GB" dirty="0" smtClean="0"/>
          </a:p>
          <a:p>
            <a:endParaRPr lang="en-GB" dirty="0"/>
          </a:p>
        </p:txBody>
      </p:sp>
    </p:spTree>
    <p:extLst>
      <p:ext uri="{BB962C8B-B14F-4D97-AF65-F5344CB8AC3E}">
        <p14:creationId xmlns:p14="http://schemas.microsoft.com/office/powerpoint/2010/main" val="13959125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slide</a:t>
            </a:r>
            <a:r>
              <a:rPr lang="en-GB" baseline="0" dirty="0" smtClean="0"/>
              <a:t> </a:t>
            </a:r>
            <a:r>
              <a:rPr lang="en-GB" dirty="0" smtClean="0"/>
              <a:t>illustrates </a:t>
            </a:r>
            <a:r>
              <a:rPr lang="en-GB" baseline="0" dirty="0" smtClean="0"/>
              <a:t>how the EDA-based and SV perturbations are generated in the current operational system.</a:t>
            </a:r>
            <a:endParaRPr lang="en-GB" dirty="0"/>
          </a:p>
        </p:txBody>
      </p:sp>
    </p:spTree>
    <p:extLst>
      <p:ext uri="{BB962C8B-B14F-4D97-AF65-F5344CB8AC3E}">
        <p14:creationId xmlns:p14="http://schemas.microsoft.com/office/powerpoint/2010/main" val="174768003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slides illustrates </a:t>
            </a:r>
            <a:r>
              <a:rPr lang="en-GB" baseline="0" dirty="0" smtClean="0"/>
              <a:t>how SV perturbations are generated in the current operational system.</a:t>
            </a:r>
            <a:endParaRPr lang="en-GB" dirty="0"/>
          </a:p>
        </p:txBody>
      </p:sp>
    </p:spTree>
    <p:extLst>
      <p:ext uri="{BB962C8B-B14F-4D97-AF65-F5344CB8AC3E}">
        <p14:creationId xmlns:p14="http://schemas.microsoft.com/office/powerpoint/2010/main" val="392004299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a:t>To highlight the scale characteristics of the two sets of perturbation, we can compare spectra of squared amplitudes. This plot shows the average (over 20 cases) spectra (function of total wave number N) of T850 initial-time and +24-hour spread of SVINI and EDA ENS over the tropics. The 24h spectra are compared to the spectra of 24-hour control-error. </a:t>
            </a:r>
            <a:endParaRPr lang="en-US" dirty="0"/>
          </a:p>
          <a:p>
            <a:endParaRPr lang="en-GB" dirty="0"/>
          </a:p>
        </p:txBody>
      </p:sp>
    </p:spTree>
    <p:extLst>
      <p:ext uri="{BB962C8B-B14F-4D97-AF65-F5344CB8AC3E}">
        <p14:creationId xmlns:p14="http://schemas.microsoft.com/office/powerpoint/2010/main" val="3078402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Now, let’s consider an</a:t>
            </a:r>
            <a:r>
              <a:rPr lang="en-GB" baseline="0" dirty="0" smtClean="0"/>
              <a:t> N-dimensional non-linear system. The time evolution of small perturbations can be approximated by the tangent linear version of the non-linear model. In other words, the state of an initial perturbation at time t, can be computed by integrating in time the linear model from the initial state.</a:t>
            </a:r>
            <a:endParaRPr lang="en-GB" dirty="0"/>
          </a:p>
        </p:txBody>
      </p:sp>
    </p:spTree>
    <p:extLst>
      <p:ext uri="{BB962C8B-B14F-4D97-AF65-F5344CB8AC3E}">
        <p14:creationId xmlns:p14="http://schemas.microsoft.com/office/powerpoint/2010/main" val="1704036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can formally</a:t>
            </a:r>
            <a:r>
              <a:rPr lang="en-GB" baseline="0" dirty="0" smtClean="0"/>
              <a:t> write the linear integration in a matrix form, using the linear forward propagator L, and we can compute the norm at time t by applying the linear and </a:t>
            </a:r>
            <a:r>
              <a:rPr lang="en-GB" baseline="0" dirty="0" err="1" smtClean="0"/>
              <a:t>adjoint</a:t>
            </a:r>
            <a:r>
              <a:rPr lang="en-GB" baseline="0" dirty="0" smtClean="0"/>
              <a:t> operators, using the metric weights E. </a:t>
            </a:r>
            <a:endParaRPr lang="en-GB" dirty="0"/>
          </a:p>
        </p:txBody>
      </p:sp>
    </p:spTree>
    <p:extLst>
      <p:ext uri="{BB962C8B-B14F-4D97-AF65-F5344CB8AC3E}">
        <p14:creationId xmlns:p14="http://schemas.microsoft.com/office/powerpoint/2010/main" val="114445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singular vectors (SVs) are the perturbations with the maximum ratio of the final-time over the initial-time norms. </a:t>
            </a:r>
            <a:r>
              <a:rPr lang="en-GB" dirty="0" smtClean="0"/>
              <a:t>These perturbations with the maximum can be computed by solving an eigenvalue problem, defined</a:t>
            </a:r>
            <a:r>
              <a:rPr lang="en-GB" baseline="0" dirty="0" smtClean="0"/>
              <a:t> by the product of the norm matrices E0 and E, and the linear and </a:t>
            </a:r>
            <a:r>
              <a:rPr lang="en-GB" baseline="0" dirty="0" err="1" smtClean="0"/>
              <a:t>adjoint</a:t>
            </a:r>
            <a:r>
              <a:rPr lang="en-GB" baseline="0" dirty="0" smtClean="0"/>
              <a:t> operators L and L*. The computation is done using a </a:t>
            </a:r>
            <a:r>
              <a:rPr lang="en-GB" baseline="0" dirty="0" err="1" smtClean="0"/>
              <a:t>Lanczos</a:t>
            </a:r>
            <a:r>
              <a:rPr lang="en-GB" baseline="0" dirty="0" smtClean="0"/>
              <a:t> method, which is an iterative procedure that give the fastest growing perturbations. The highest the number of iterations, the more SVs can be computed. At T42L91 resolution, for each hemisphere we use about 75 iterations to compute the first 50 SVs with their singular value with a 1% accuracy. The </a:t>
            </a:r>
            <a:r>
              <a:rPr lang="en-GB" baseline="0" dirty="0" err="1" smtClean="0"/>
              <a:t>Lanczos</a:t>
            </a:r>
            <a:r>
              <a:rPr lang="en-GB" baseline="0" dirty="0" smtClean="0"/>
              <a:t>-based computation include a sequence of linear and </a:t>
            </a:r>
            <a:r>
              <a:rPr lang="en-GB" baseline="0" dirty="0" err="1" smtClean="0"/>
              <a:t>adjoint</a:t>
            </a:r>
            <a:r>
              <a:rPr lang="en-GB" baseline="0" dirty="0" smtClean="0"/>
              <a:t> integrations, each followed by an </a:t>
            </a:r>
            <a:r>
              <a:rPr lang="en-GB" baseline="0" dirty="0" err="1" smtClean="0"/>
              <a:t>ortho</a:t>
            </a:r>
            <a:r>
              <a:rPr lang="en-GB" baseline="0" dirty="0" smtClean="0"/>
              <a:t>-normalization step. </a:t>
            </a:r>
          </a:p>
          <a:p>
            <a:endParaRPr lang="en-GB" dirty="0"/>
          </a:p>
        </p:txBody>
      </p:sp>
    </p:spTree>
    <p:extLst>
      <p:ext uri="{BB962C8B-B14F-4D97-AF65-F5344CB8AC3E}">
        <p14:creationId xmlns:p14="http://schemas.microsoft.com/office/powerpoint/2010/main" val="3400400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78700" y="155575"/>
            <a:ext cx="2398713" cy="61991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82563" y="155575"/>
            <a:ext cx="7043737" cy="6199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03263" y="155575"/>
            <a:ext cx="907415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82563" y="981075"/>
            <a:ext cx="47164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051425" y="981075"/>
            <a:ext cx="4716463"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5051425" y="3743325"/>
            <a:ext cx="4716463"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03263" y="155575"/>
            <a:ext cx="907415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82563" y="981075"/>
            <a:ext cx="47164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51425" y="981075"/>
            <a:ext cx="4716463"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03263" y="155575"/>
            <a:ext cx="9074150" cy="6096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182563" y="981075"/>
            <a:ext cx="9585325" cy="5373688"/>
          </a:xfrm>
        </p:spPr>
        <p:txBody>
          <a:bodyPr/>
          <a:lstStyle/>
          <a:p>
            <a:pPr lvl="0"/>
            <a:endParaRPr lang="en-GB" noProof="0" dirty="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82563" y="981075"/>
            <a:ext cx="4716462"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51425" y="981075"/>
            <a:ext cx="4716463"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1"/>
          <p:cNvSpPr>
            <a:spLocks noGrp="1" noChangeArrowheads="1"/>
          </p:cNvSpPr>
          <p:nvPr>
            <p:ph type="body" idx="1"/>
          </p:nvPr>
        </p:nvSpPr>
        <p:spPr bwMode="auto">
          <a:xfrm>
            <a:off x="182563" y="981075"/>
            <a:ext cx="9585325" cy="542607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GB" dirty="0" smtClean="0"/>
              <a:t>Click to edit Master text styles</a:t>
            </a:r>
          </a:p>
          <a:p>
            <a:pPr lvl="1"/>
            <a:r>
              <a:rPr lang="en-GB" dirty="0" smtClean="0"/>
              <a:t> 2nd text line</a:t>
            </a:r>
          </a:p>
          <a:p>
            <a:pPr lvl="2"/>
            <a:r>
              <a:rPr lang="en-GB" dirty="0" smtClean="0"/>
              <a:t> 3rd text line</a:t>
            </a:r>
          </a:p>
          <a:p>
            <a:pPr lvl="3"/>
            <a:r>
              <a:rPr lang="en-GB" dirty="0" smtClean="0"/>
              <a:t> 4th level text</a:t>
            </a:r>
          </a:p>
        </p:txBody>
      </p:sp>
      <p:sp>
        <p:nvSpPr>
          <p:cNvPr id="3075" name="Rectangle 34"/>
          <p:cNvSpPr>
            <a:spLocks noGrp="1" noChangeArrowheads="1"/>
          </p:cNvSpPr>
          <p:nvPr>
            <p:ph type="title"/>
          </p:nvPr>
        </p:nvSpPr>
        <p:spPr bwMode="auto">
          <a:xfrm>
            <a:off x="703263" y="155575"/>
            <a:ext cx="90741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4" name="Rectangle 10"/>
          <p:cNvSpPr>
            <a:spLocks noChangeArrowheads="1"/>
          </p:cNvSpPr>
          <p:nvPr userDrawn="1"/>
        </p:nvSpPr>
        <p:spPr bwMode="auto">
          <a:xfrm>
            <a:off x="1574800" y="6519863"/>
            <a:ext cx="8239125" cy="243656"/>
          </a:xfrm>
          <a:prstGeom prst="rect">
            <a:avLst/>
          </a:prstGeom>
          <a:noFill/>
          <a:ln w="12700">
            <a:noFill/>
            <a:miter lim="800000"/>
            <a:headEnd/>
            <a:tailEnd/>
          </a:ln>
          <a:effectLst/>
        </p:spPr>
        <p:txBody>
          <a:bodyPr lIns="90487" tIns="44450" rIns="90487" bIns="44450">
            <a:spAutoFit/>
          </a:bodyPr>
          <a:lstStyle/>
          <a:p>
            <a:pPr algn="just">
              <a:defRPr/>
            </a:pPr>
            <a:r>
              <a:rPr lang="en-US" sz="1000" b="0" dirty="0" smtClean="0"/>
              <a:t>ECMWF Predictability TC (May 2016)</a:t>
            </a:r>
            <a:r>
              <a:rPr lang="en-US" sz="1000" b="0" i="1" dirty="0" smtClean="0"/>
              <a:t> </a:t>
            </a:r>
            <a:r>
              <a:rPr lang="en-US" sz="1000" b="0" i="1" dirty="0"/>
              <a:t>-  </a:t>
            </a:r>
            <a:r>
              <a:rPr lang="en-US" sz="1000" b="0" i="1" dirty="0" smtClean="0"/>
              <a:t>Roberto Buizza: Simulation of initial uncertainties</a:t>
            </a:r>
            <a:r>
              <a:rPr lang="en-US" sz="1000" b="0" i="1" baseline="0" dirty="0" smtClean="0"/>
              <a:t> using SVs and EDA                </a:t>
            </a:r>
            <a:fld id="{57055678-0A17-45FB-BDC7-690DBDB05DB5}" type="slidenum">
              <a:rPr lang="en-GB" sz="1000" b="0" smtClean="0"/>
              <a:pPr algn="just">
                <a:defRPr/>
              </a:pPr>
              <a:t>‹#›</a:t>
            </a:fld>
            <a:endParaRPr lang="en-GB" sz="1000" b="0" dirty="0"/>
          </a:p>
        </p:txBody>
      </p:sp>
      <p:pic>
        <p:nvPicPr>
          <p:cNvPr id="3077" name="Picture 78" descr="ECMWF_new_logo"/>
          <p:cNvPicPr>
            <a:picLocks noChangeAspect="1" noChangeArrowheads="1"/>
          </p:cNvPicPr>
          <p:nvPr userDrawn="1"/>
        </p:nvPicPr>
        <p:blipFill>
          <a:blip r:embed="rId16" cstate="print"/>
          <a:srcRect/>
          <a:stretch>
            <a:fillRect/>
          </a:stretch>
        </p:blipFill>
        <p:spPr bwMode="auto">
          <a:xfrm>
            <a:off x="241300" y="6507163"/>
            <a:ext cx="1374775" cy="252412"/>
          </a:xfrm>
          <a:prstGeom prst="rect">
            <a:avLst/>
          </a:prstGeom>
          <a:noFill/>
          <a:ln w="9525">
            <a:noFill/>
            <a:miter lim="800000"/>
            <a:headEnd/>
            <a:tailEnd/>
          </a:ln>
        </p:spPr>
      </p:pic>
      <p:grpSp>
        <p:nvGrpSpPr>
          <p:cNvPr id="3078" name="Group 14"/>
          <p:cNvGrpSpPr>
            <a:grpSpLocks/>
          </p:cNvGrpSpPr>
          <p:nvPr userDrawn="1"/>
        </p:nvGrpSpPr>
        <p:grpSpPr bwMode="auto">
          <a:xfrm>
            <a:off x="152400" y="115888"/>
            <a:ext cx="479425" cy="600075"/>
            <a:chOff x="152857" y="115095"/>
            <a:chExt cx="478968" cy="600770"/>
          </a:xfrm>
        </p:grpSpPr>
        <p:sp>
          <p:nvSpPr>
            <p:cNvPr id="1078" name="Freeform 54"/>
            <p:cNvSpPr>
              <a:spLocks/>
            </p:cNvSpPr>
            <p:nvPr userDrawn="1"/>
          </p:nvSpPr>
          <p:spPr bwMode="auto">
            <a:xfrm rot="16176207">
              <a:off x="288776" y="368047"/>
              <a:ext cx="451372" cy="234726"/>
            </a:xfrm>
            <a:custGeom>
              <a:avLst/>
              <a:gdLst/>
              <a:ahLst/>
              <a:cxnLst>
                <a:cxn ang="0">
                  <a:pos x="0" y="202"/>
                </a:cxn>
                <a:cxn ang="0">
                  <a:pos x="633" y="4"/>
                </a:cxn>
                <a:cxn ang="0">
                  <a:pos x="1007" y="175"/>
                </a:cxn>
                <a:cxn ang="0">
                  <a:pos x="813" y="535"/>
                </a:cxn>
              </a:cxnLst>
              <a:rect l="0" t="0" r="r" b="b"/>
              <a:pathLst>
                <a:path w="1037" h="535">
                  <a:moveTo>
                    <a:pt x="0" y="202"/>
                  </a:moveTo>
                  <a:cubicBezTo>
                    <a:pt x="105" y="169"/>
                    <a:pt x="465" y="8"/>
                    <a:pt x="633" y="4"/>
                  </a:cubicBezTo>
                  <a:cubicBezTo>
                    <a:pt x="801" y="0"/>
                    <a:pt x="977" y="87"/>
                    <a:pt x="1007" y="175"/>
                  </a:cubicBezTo>
                  <a:cubicBezTo>
                    <a:pt x="1037" y="263"/>
                    <a:pt x="853" y="460"/>
                    <a:pt x="813" y="535"/>
                  </a:cubicBezTo>
                </a:path>
              </a:pathLst>
            </a:custGeom>
            <a:noFill/>
            <a:ln w="31750" cap="flat" cmpd="sng">
              <a:solidFill>
                <a:srgbClr val="FF0000">
                  <a:alpha val="50000"/>
                </a:srgb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dirty="0"/>
            </a:p>
          </p:txBody>
        </p:sp>
        <p:sp>
          <p:nvSpPr>
            <p:cNvPr id="1080" name="Freeform 56"/>
            <p:cNvSpPr>
              <a:spLocks/>
            </p:cNvSpPr>
            <p:nvPr userDrawn="1"/>
          </p:nvSpPr>
          <p:spPr bwMode="auto">
            <a:xfrm rot="16176207">
              <a:off x="99097" y="343314"/>
              <a:ext cx="597591" cy="141153"/>
            </a:xfrm>
            <a:custGeom>
              <a:avLst/>
              <a:gdLst/>
              <a:ahLst/>
              <a:cxnLst>
                <a:cxn ang="0">
                  <a:pos x="0" y="323"/>
                </a:cxn>
                <a:cxn ang="0">
                  <a:pos x="649" y="117"/>
                </a:cxn>
                <a:cxn ang="0">
                  <a:pos x="1132" y="242"/>
                </a:cxn>
                <a:cxn ang="0">
                  <a:pos x="1373" y="0"/>
                </a:cxn>
              </a:cxnLst>
              <a:rect l="0" t="0" r="r" b="b"/>
              <a:pathLst>
                <a:path w="1373" h="323">
                  <a:moveTo>
                    <a:pt x="0" y="323"/>
                  </a:moveTo>
                  <a:cubicBezTo>
                    <a:pt x="108" y="289"/>
                    <a:pt x="460" y="130"/>
                    <a:pt x="649" y="117"/>
                  </a:cubicBezTo>
                  <a:cubicBezTo>
                    <a:pt x="838" y="104"/>
                    <a:pt x="1011" y="261"/>
                    <a:pt x="1132" y="242"/>
                  </a:cubicBezTo>
                  <a:cubicBezTo>
                    <a:pt x="1253" y="223"/>
                    <a:pt x="1323" y="50"/>
                    <a:pt x="1373" y="0"/>
                  </a:cubicBezTo>
                </a:path>
              </a:pathLst>
            </a:custGeom>
            <a:noFill/>
            <a:ln w="31750" cap="flat" cmpd="sng">
              <a:solidFill>
                <a:schemeClr val="accent5">
                  <a:lumMod val="50000"/>
                  <a:alpha val="50000"/>
                </a:scheme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dirty="0"/>
            </a:p>
          </p:txBody>
        </p:sp>
        <p:sp>
          <p:nvSpPr>
            <p:cNvPr id="14" name="Freeform 56"/>
            <p:cNvSpPr>
              <a:spLocks/>
            </p:cNvSpPr>
            <p:nvPr userDrawn="1"/>
          </p:nvSpPr>
          <p:spPr bwMode="auto">
            <a:xfrm rot="16176207">
              <a:off x="152530" y="406270"/>
              <a:ext cx="309922" cy="309268"/>
            </a:xfrm>
            <a:custGeom>
              <a:avLst/>
              <a:gdLst>
                <a:gd name="connsiteX0" fmla="*/ 0 w 10000"/>
                <a:gd name="connsiteY0" fmla="*/ 10000 h 10000"/>
                <a:gd name="connsiteX1" fmla="*/ 4727 w 10000"/>
                <a:gd name="connsiteY1" fmla="*/ 3622 h 10000"/>
                <a:gd name="connsiteX2" fmla="*/ 10000 w 10000"/>
                <a:gd name="connsiteY2" fmla="*/ 0 h 10000"/>
                <a:gd name="connsiteX0" fmla="*/ 0 w 5531"/>
                <a:gd name="connsiteY0" fmla="*/ 12949 h 12949"/>
                <a:gd name="connsiteX1" fmla="*/ 4727 w 5531"/>
                <a:gd name="connsiteY1" fmla="*/ 6571 h 12949"/>
                <a:gd name="connsiteX2" fmla="*/ 4826 w 5531"/>
                <a:gd name="connsiteY2" fmla="*/ 0 h 12949"/>
                <a:gd name="connsiteX0" fmla="*/ 0 w 8725"/>
                <a:gd name="connsiteY0" fmla="*/ 10000 h 10000"/>
                <a:gd name="connsiteX1" fmla="*/ 4390 w 8725"/>
                <a:gd name="connsiteY1" fmla="*/ 5555 h 10000"/>
                <a:gd name="connsiteX2" fmla="*/ 8725 w 8725"/>
                <a:gd name="connsiteY2" fmla="*/ 0 h 10000"/>
                <a:gd name="connsiteX0" fmla="*/ 0 w 6032"/>
                <a:gd name="connsiteY0" fmla="*/ 14534 h 14534"/>
                <a:gd name="connsiteX1" fmla="*/ 5032 w 6032"/>
                <a:gd name="connsiteY1" fmla="*/ 10089 h 14534"/>
                <a:gd name="connsiteX2" fmla="*/ 6002 w 6032"/>
                <a:gd name="connsiteY2" fmla="*/ 0 h 14534"/>
                <a:gd name="connsiteX0" fmla="*/ 0 w 13197"/>
                <a:gd name="connsiteY0" fmla="*/ 10000 h 10000"/>
                <a:gd name="connsiteX1" fmla="*/ 8342 w 13197"/>
                <a:gd name="connsiteY1" fmla="*/ 6942 h 10000"/>
                <a:gd name="connsiteX2" fmla="*/ 12929 w 13197"/>
                <a:gd name="connsiteY2" fmla="*/ 3870 h 10000"/>
                <a:gd name="connsiteX3" fmla="*/ 9950 w 13197"/>
                <a:gd name="connsiteY3" fmla="*/ 0 h 10000"/>
                <a:gd name="connsiteX0" fmla="*/ 0 w 13164"/>
                <a:gd name="connsiteY0" fmla="*/ 10000 h 10000"/>
                <a:gd name="connsiteX1" fmla="*/ 11361 w 13164"/>
                <a:gd name="connsiteY1" fmla="*/ 7724 h 10000"/>
                <a:gd name="connsiteX2" fmla="*/ 12929 w 13164"/>
                <a:gd name="connsiteY2" fmla="*/ 3870 h 10000"/>
                <a:gd name="connsiteX3" fmla="*/ 9950 w 13164"/>
                <a:gd name="connsiteY3" fmla="*/ 0 h 10000"/>
                <a:gd name="connsiteX0" fmla="*/ 0 w 9113"/>
                <a:gd name="connsiteY0" fmla="*/ 13280 h 13280"/>
                <a:gd name="connsiteX1" fmla="*/ 7310 w 9113"/>
                <a:gd name="connsiteY1" fmla="*/ 7724 h 13280"/>
                <a:gd name="connsiteX2" fmla="*/ 8878 w 9113"/>
                <a:gd name="connsiteY2" fmla="*/ 3870 h 13280"/>
                <a:gd name="connsiteX3" fmla="*/ 5899 w 9113"/>
                <a:gd name="connsiteY3" fmla="*/ 0 h 13280"/>
                <a:gd name="connsiteX0" fmla="*/ 0 w 10051"/>
                <a:gd name="connsiteY0" fmla="*/ 10000 h 10042"/>
                <a:gd name="connsiteX1" fmla="*/ 8326 w 10051"/>
                <a:gd name="connsiteY1" fmla="*/ 8787 h 10042"/>
                <a:gd name="connsiteX2" fmla="*/ 9742 w 10051"/>
                <a:gd name="connsiteY2" fmla="*/ 2914 h 10042"/>
                <a:gd name="connsiteX3" fmla="*/ 6473 w 10051"/>
                <a:gd name="connsiteY3" fmla="*/ 0 h 10042"/>
                <a:gd name="connsiteX0" fmla="*/ 0 w 10051"/>
                <a:gd name="connsiteY0" fmla="*/ 10000 h 11476"/>
                <a:gd name="connsiteX1" fmla="*/ 3314 w 10051"/>
                <a:gd name="connsiteY1" fmla="*/ 11274 h 11476"/>
                <a:gd name="connsiteX2" fmla="*/ 8326 w 10051"/>
                <a:gd name="connsiteY2" fmla="*/ 8787 h 11476"/>
                <a:gd name="connsiteX3" fmla="*/ 9742 w 10051"/>
                <a:gd name="connsiteY3" fmla="*/ 2914 h 11476"/>
                <a:gd name="connsiteX4" fmla="*/ 6473 w 10051"/>
                <a:gd name="connsiteY4" fmla="*/ 0 h 11476"/>
                <a:gd name="connsiteX0" fmla="*/ 0 w 6737"/>
                <a:gd name="connsiteY0" fmla="*/ 11274 h 11274"/>
                <a:gd name="connsiteX1" fmla="*/ 5012 w 6737"/>
                <a:gd name="connsiteY1" fmla="*/ 8787 h 11274"/>
                <a:gd name="connsiteX2" fmla="*/ 6428 w 6737"/>
                <a:gd name="connsiteY2" fmla="*/ 2914 h 11274"/>
                <a:gd name="connsiteX3" fmla="*/ 3159 w 6737"/>
                <a:gd name="connsiteY3" fmla="*/ 0 h 11274"/>
              </a:gdLst>
              <a:ahLst/>
              <a:cxnLst>
                <a:cxn ang="0">
                  <a:pos x="connsiteX0" y="connsiteY0"/>
                </a:cxn>
                <a:cxn ang="0">
                  <a:pos x="connsiteX1" y="connsiteY1"/>
                </a:cxn>
                <a:cxn ang="0">
                  <a:pos x="connsiteX2" y="connsiteY2"/>
                </a:cxn>
                <a:cxn ang="0">
                  <a:pos x="connsiteX3" y="connsiteY3"/>
                </a:cxn>
              </a:cxnLst>
              <a:rect l="l" t="t" r="r" b="b"/>
              <a:pathLst>
                <a:path w="6737" h="11274">
                  <a:moveTo>
                    <a:pt x="0" y="11274"/>
                  </a:moveTo>
                  <a:cubicBezTo>
                    <a:pt x="1388" y="11072"/>
                    <a:pt x="3485" y="9887"/>
                    <a:pt x="5012" y="8787"/>
                  </a:cubicBezTo>
                  <a:cubicBezTo>
                    <a:pt x="6715" y="7994"/>
                    <a:pt x="6737" y="4378"/>
                    <a:pt x="6428" y="2914"/>
                  </a:cubicBezTo>
                  <a:cubicBezTo>
                    <a:pt x="6119" y="1450"/>
                    <a:pt x="3043" y="462"/>
                    <a:pt x="3159" y="0"/>
                  </a:cubicBezTo>
                </a:path>
              </a:pathLst>
            </a:custGeom>
            <a:noFill/>
            <a:ln w="31750" cap="flat" cmpd="sng">
              <a:solidFill>
                <a:schemeClr val="accent6">
                  <a:lumMod val="75000"/>
                  <a:alpha val="50000"/>
                </a:scheme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dirty="0"/>
            </a:p>
          </p:txBody>
        </p:sp>
      </p:grpSp>
      <p:pic>
        <p:nvPicPr>
          <p:cNvPr id="3079" name="Picture 7" descr="ECMWF_new_logo"/>
          <p:cNvPicPr>
            <a:picLocks noChangeAspect="1" noChangeArrowheads="1"/>
          </p:cNvPicPr>
          <p:nvPr userDrawn="1"/>
        </p:nvPicPr>
        <p:blipFill>
          <a:blip r:embed="rId17" cstate="print"/>
          <a:srcRect/>
          <a:stretch>
            <a:fillRect/>
          </a:stretch>
        </p:blipFill>
        <p:spPr bwMode="auto">
          <a:xfrm>
            <a:off x="196850" y="6546850"/>
            <a:ext cx="1200150" cy="215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txStyles>
    <p:title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p:titleStyle>
    <p:body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vmlDrawing" Target="../drawings/vmlDrawing6.vml"/><Relationship Id="rId5" Type="http://schemas.openxmlformats.org/officeDocument/2006/relationships/image" Target="../media/image16.wmf"/><Relationship Id="rId4"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19.xml"/><Relationship Id="rId7" Type="http://schemas.openxmlformats.org/officeDocument/2006/relationships/image" Target="../media/image29.wmf"/><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oleObject" Target="../embeddings/oleObject13.bin"/><Relationship Id="rId11" Type="http://schemas.openxmlformats.org/officeDocument/2006/relationships/image" Target="../media/image31.wmf"/><Relationship Id="rId5" Type="http://schemas.openxmlformats.org/officeDocument/2006/relationships/image" Target="../media/image28.wmf"/><Relationship Id="rId10" Type="http://schemas.openxmlformats.org/officeDocument/2006/relationships/oleObject" Target="../embeddings/oleObject15.bin"/><Relationship Id="rId4" Type="http://schemas.openxmlformats.org/officeDocument/2006/relationships/oleObject" Target="../embeddings/oleObject12.bin"/><Relationship Id="rId9" Type="http://schemas.openxmlformats.org/officeDocument/2006/relationships/image" Target="../media/image30.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36.emf"/><Relationship Id="rId5" Type="http://schemas.openxmlformats.org/officeDocument/2006/relationships/package" Target="../embeddings/Microsoft_Excel_Worksheet1.xlsx"/><Relationship Id="rId4" Type="http://schemas.openxmlformats.org/officeDocument/2006/relationships/oleObject" Target="../embeddings/oleObject16.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2.xml"/><Relationship Id="rId1" Type="http://schemas.openxmlformats.org/officeDocument/2006/relationships/vmlDrawing" Target="../drawings/vmlDrawing9.vml"/><Relationship Id="rId6" Type="http://schemas.openxmlformats.org/officeDocument/2006/relationships/image" Target="../media/image40.emf"/><Relationship Id="rId5" Type="http://schemas.openxmlformats.org/officeDocument/2006/relationships/oleObject" Target="../embeddings/Microsoft_Excel_97-2003_Worksheet1.xls"/><Relationship Id="rId4" Type="http://schemas.openxmlformats.org/officeDocument/2006/relationships/oleObject" Target="../embeddings/oleObject17.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20.bin"/><Relationship Id="rId13" Type="http://schemas.openxmlformats.org/officeDocument/2006/relationships/image" Target="../media/image44.wmf"/><Relationship Id="rId3" Type="http://schemas.openxmlformats.org/officeDocument/2006/relationships/notesSlide" Target="../notesSlides/notesSlide31.xml"/><Relationship Id="rId7" Type="http://schemas.openxmlformats.org/officeDocument/2006/relationships/image" Target="../media/image41.wmf"/><Relationship Id="rId12" Type="http://schemas.openxmlformats.org/officeDocument/2006/relationships/oleObject" Target="../embeddings/oleObject22.bin"/><Relationship Id="rId2" Type="http://schemas.openxmlformats.org/officeDocument/2006/relationships/slideLayout" Target="../slideLayouts/slideLayout12.xml"/><Relationship Id="rId1" Type="http://schemas.openxmlformats.org/officeDocument/2006/relationships/vmlDrawing" Target="../drawings/vmlDrawing10.vml"/><Relationship Id="rId6" Type="http://schemas.openxmlformats.org/officeDocument/2006/relationships/oleObject" Target="../embeddings/oleObject19.bin"/><Relationship Id="rId11" Type="http://schemas.openxmlformats.org/officeDocument/2006/relationships/image" Target="../media/image43.wmf"/><Relationship Id="rId5" Type="http://schemas.openxmlformats.org/officeDocument/2006/relationships/image" Target="../media/image30.wmf"/><Relationship Id="rId10" Type="http://schemas.openxmlformats.org/officeDocument/2006/relationships/oleObject" Target="../embeddings/oleObject21.bin"/><Relationship Id="rId4" Type="http://schemas.openxmlformats.org/officeDocument/2006/relationships/oleObject" Target="../embeddings/oleObject18.bin"/><Relationship Id="rId9" Type="http://schemas.openxmlformats.org/officeDocument/2006/relationships/image" Target="../media/image42.wmf"/></Relationships>
</file>

<file path=ppt/slides/_rels/slide3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46.em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52.jpeg"/></Relationships>
</file>

<file path=ppt/slides/_rels/slide3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9.xml"/><Relationship Id="rId1" Type="http://schemas.openxmlformats.org/officeDocument/2006/relationships/slideLayout" Target="../slideLayouts/slideLayout12.xml"/><Relationship Id="rId4" Type="http://schemas.openxmlformats.org/officeDocument/2006/relationships/image" Target="../media/image54.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image" Target="../media/image56.jpeg"/></Relationships>
</file>

<file path=ppt/slides/_rels/slide4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1.xml"/><Relationship Id="rId1" Type="http://schemas.openxmlformats.org/officeDocument/2006/relationships/slideLayout" Target="../slideLayouts/slideLayout12.xml"/><Relationship Id="rId4" Type="http://schemas.openxmlformats.org/officeDocument/2006/relationships/image" Target="../media/image58.jpeg"/></Relationships>
</file>

<file path=ppt/slides/_rels/slide4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image" Target="../media/image60.jpeg"/></Relationships>
</file>

<file path=ppt/slides/_rels/slide4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43.xml"/><Relationship Id="rId1" Type="http://schemas.openxmlformats.org/officeDocument/2006/relationships/slideLayout" Target="../slideLayouts/slideLayout12.xml"/><Relationship Id="rId4" Type="http://schemas.openxmlformats.org/officeDocument/2006/relationships/image" Target="../media/image62.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7" Type="http://schemas.openxmlformats.org/officeDocument/2006/relationships/image" Target="../media/image64.wmf"/><Relationship Id="rId2" Type="http://schemas.openxmlformats.org/officeDocument/2006/relationships/slideLayout" Target="../slideLayouts/slideLayout12.xml"/><Relationship Id="rId1" Type="http://schemas.openxmlformats.org/officeDocument/2006/relationships/vmlDrawing" Target="../drawings/vmlDrawing11.vml"/><Relationship Id="rId6" Type="http://schemas.openxmlformats.org/officeDocument/2006/relationships/oleObject" Target="../embeddings/oleObject24.bin"/><Relationship Id="rId5" Type="http://schemas.openxmlformats.org/officeDocument/2006/relationships/image" Target="../media/image63.wmf"/><Relationship Id="rId4" Type="http://schemas.openxmlformats.org/officeDocument/2006/relationships/oleObject" Target="../embeddings/oleObject23.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7" Type="http://schemas.openxmlformats.org/officeDocument/2006/relationships/image" Target="../media/image65.wmf"/><Relationship Id="rId2" Type="http://schemas.openxmlformats.org/officeDocument/2006/relationships/slideLayout" Target="../slideLayouts/slideLayout12.xml"/><Relationship Id="rId1" Type="http://schemas.openxmlformats.org/officeDocument/2006/relationships/vmlDrawing" Target="../drawings/vmlDrawing12.vml"/><Relationship Id="rId6" Type="http://schemas.openxmlformats.org/officeDocument/2006/relationships/oleObject" Target="../embeddings/oleObject26.bin"/><Relationship Id="rId5" Type="http://schemas.openxmlformats.org/officeDocument/2006/relationships/image" Target="../media/image64.wmf"/><Relationship Id="rId4" Type="http://schemas.openxmlformats.org/officeDocument/2006/relationships/oleObject" Target="../embeddings/oleObject25.bin"/></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notesSlide" Target="../notesSlides/notesSlide53.xml"/><Relationship Id="rId7" Type="http://schemas.openxmlformats.org/officeDocument/2006/relationships/image" Target="../media/image67.wmf"/><Relationship Id="rId2" Type="http://schemas.openxmlformats.org/officeDocument/2006/relationships/slideLayout" Target="../slideLayouts/slideLayout12.xml"/><Relationship Id="rId1" Type="http://schemas.openxmlformats.org/officeDocument/2006/relationships/vmlDrawing" Target="../drawings/vmlDrawing13.vml"/><Relationship Id="rId6" Type="http://schemas.openxmlformats.org/officeDocument/2006/relationships/oleObject" Target="../embeddings/oleObject28.bin"/><Relationship Id="rId11" Type="http://schemas.openxmlformats.org/officeDocument/2006/relationships/image" Target="../media/image69.wmf"/><Relationship Id="rId5" Type="http://schemas.openxmlformats.org/officeDocument/2006/relationships/image" Target="../media/image66.wmf"/><Relationship Id="rId10" Type="http://schemas.openxmlformats.org/officeDocument/2006/relationships/oleObject" Target="../embeddings/oleObject30.bin"/><Relationship Id="rId4" Type="http://schemas.openxmlformats.org/officeDocument/2006/relationships/oleObject" Target="../embeddings/oleObject27.bin"/><Relationship Id="rId9" Type="http://schemas.openxmlformats.org/officeDocument/2006/relationships/image" Target="../media/image68.wmf"/></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notesSlide" Target="../notesSlides/notesSlide54.xml"/><Relationship Id="rId7" Type="http://schemas.openxmlformats.org/officeDocument/2006/relationships/image" Target="../media/image71.wmf"/><Relationship Id="rId2" Type="http://schemas.openxmlformats.org/officeDocument/2006/relationships/slideLayout" Target="../slideLayouts/slideLayout12.xml"/><Relationship Id="rId1" Type="http://schemas.openxmlformats.org/officeDocument/2006/relationships/vmlDrawing" Target="../drawings/vmlDrawing14.vml"/><Relationship Id="rId6" Type="http://schemas.openxmlformats.org/officeDocument/2006/relationships/oleObject" Target="../embeddings/oleObject32.bin"/><Relationship Id="rId5" Type="http://schemas.openxmlformats.org/officeDocument/2006/relationships/image" Target="../media/image70.wmf"/><Relationship Id="rId4" Type="http://schemas.openxmlformats.org/officeDocument/2006/relationships/oleObject" Target="../embeddings/oleObject31.bin"/><Relationship Id="rId9" Type="http://schemas.openxmlformats.org/officeDocument/2006/relationships/image" Target="../media/image72.wmf"/></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2.xml"/><Relationship Id="rId1" Type="http://schemas.openxmlformats.org/officeDocument/2006/relationships/vmlDrawing" Target="../drawings/vmlDrawing15.vml"/><Relationship Id="rId6" Type="http://schemas.openxmlformats.org/officeDocument/2006/relationships/image" Target="../media/image73.emf"/><Relationship Id="rId5" Type="http://schemas.openxmlformats.org/officeDocument/2006/relationships/oleObject" Target="../embeddings/Microsoft_Excel_97-2003_Worksheet2.xls"/><Relationship Id="rId4" Type="http://schemas.openxmlformats.org/officeDocument/2006/relationships/oleObject" Target="../embeddings/oleObject34.bin"/></Relationships>
</file>

<file path=ppt/slides/_rels/slide56.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56.xml"/><Relationship Id="rId1" Type="http://schemas.openxmlformats.org/officeDocument/2006/relationships/slideLayout" Target="../slideLayouts/slideLayout12.xml"/><Relationship Id="rId4" Type="http://schemas.openxmlformats.org/officeDocument/2006/relationships/image" Target="../media/image75.jpe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image" Target="../media/image77.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8.wmf"/><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7.wmf"/><Relationship Id="rId4" Type="http://schemas.openxmlformats.org/officeDocument/2006/relationships/oleObject" Target="../embeddings/oleObject2.bin"/></Relationships>
</file>

<file path=ppt/slides/_rels/slide60.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2.xml"/><Relationship Id="rId1" Type="http://schemas.openxmlformats.org/officeDocument/2006/relationships/vmlDrawing" Target="../drawings/vmlDrawing16.vml"/><Relationship Id="rId5" Type="http://schemas.openxmlformats.org/officeDocument/2006/relationships/image" Target="../media/image81.wmf"/><Relationship Id="rId4" Type="http://schemas.openxmlformats.org/officeDocument/2006/relationships/oleObject" Target="../embeddings/oleObject35.bin"/></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65.xml"/><Relationship Id="rId1" Type="http://schemas.openxmlformats.org/officeDocument/2006/relationships/slideLayout" Target="../slideLayouts/slideLayout12.xml"/><Relationship Id="rId4" Type="http://schemas.openxmlformats.org/officeDocument/2006/relationships/image" Target="../media/image83.jpe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7.xml"/><Relationship Id="rId7" Type="http://schemas.openxmlformats.org/officeDocument/2006/relationships/image" Target="../media/image10.wmf"/><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9.wmf"/><Relationship Id="rId4" Type="http://schemas.openxmlformats.org/officeDocument/2006/relationships/oleObject" Target="../embeddings/oleObject4.bin"/><Relationship Id="rId9" Type="http://schemas.openxmlformats.org/officeDocument/2006/relationships/image" Target="../media/image11.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3.wmf"/><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12.w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5.wmf"/><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image" Target="../media/image14.wmf"/><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6"/>
          <p:cNvSpPr txBox="1">
            <a:spLocks noChangeArrowheads="1"/>
          </p:cNvSpPr>
          <p:nvPr/>
        </p:nvSpPr>
        <p:spPr bwMode="auto">
          <a:xfrm>
            <a:off x="5013246" y="278650"/>
            <a:ext cx="4689554" cy="4278094"/>
          </a:xfrm>
          <a:prstGeom prst="rect">
            <a:avLst/>
          </a:prstGeom>
          <a:noFill/>
          <a:ln w="12700">
            <a:noFill/>
            <a:miter lim="800000"/>
            <a:headEnd/>
            <a:tailEnd/>
          </a:ln>
        </p:spPr>
        <p:txBody>
          <a:bodyPr wrap="none">
            <a:spAutoFit/>
          </a:bodyPr>
          <a:lstStyle/>
          <a:p>
            <a:pPr algn="r"/>
            <a:r>
              <a:rPr lang="en-US" sz="4000" dirty="0">
                <a:solidFill>
                  <a:schemeClr val="accent1">
                    <a:lumMod val="50000"/>
                  </a:schemeClr>
                </a:solidFill>
                <a:latin typeface="Calibri" panose="020F0502020204030204" pitchFamily="34" charset="0"/>
              </a:rPr>
              <a:t>Simulation of initial</a:t>
            </a:r>
          </a:p>
          <a:p>
            <a:pPr algn="r"/>
            <a:r>
              <a:rPr lang="en-US" sz="4000" dirty="0">
                <a:solidFill>
                  <a:schemeClr val="accent1">
                    <a:lumMod val="50000"/>
                  </a:schemeClr>
                </a:solidFill>
                <a:latin typeface="Calibri" panose="020F0502020204030204" pitchFamily="34" charset="0"/>
              </a:rPr>
              <a:t>uncertainties using</a:t>
            </a:r>
          </a:p>
          <a:p>
            <a:pPr algn="r"/>
            <a:r>
              <a:rPr lang="en-US" sz="4000" dirty="0">
                <a:solidFill>
                  <a:schemeClr val="accent1">
                    <a:lumMod val="50000"/>
                  </a:schemeClr>
                </a:solidFill>
                <a:latin typeface="Calibri" panose="020F0502020204030204" pitchFamily="34" charset="0"/>
              </a:rPr>
              <a:t>singular vectors (SVs)</a:t>
            </a:r>
          </a:p>
          <a:p>
            <a:pPr algn="r"/>
            <a:r>
              <a:rPr lang="en-US" sz="4000" dirty="0">
                <a:solidFill>
                  <a:schemeClr val="accent1">
                    <a:lumMod val="50000"/>
                  </a:schemeClr>
                </a:solidFill>
                <a:latin typeface="Calibri" panose="020F0502020204030204" pitchFamily="34" charset="0"/>
              </a:rPr>
              <a:t>and </a:t>
            </a:r>
            <a:r>
              <a:rPr lang="en-US" sz="4000" dirty="0" smtClean="0">
                <a:solidFill>
                  <a:schemeClr val="accent1">
                    <a:lumMod val="50000"/>
                  </a:schemeClr>
                </a:solidFill>
                <a:latin typeface="Calibri" panose="020F0502020204030204" pitchFamily="34" charset="0"/>
              </a:rPr>
              <a:t>the ECMWF</a:t>
            </a:r>
          </a:p>
          <a:p>
            <a:pPr algn="r"/>
            <a:r>
              <a:rPr lang="en-US" sz="4000" dirty="0" smtClean="0">
                <a:solidFill>
                  <a:schemeClr val="accent1">
                    <a:lumMod val="50000"/>
                  </a:schemeClr>
                </a:solidFill>
                <a:latin typeface="Calibri" panose="020F0502020204030204" pitchFamily="34" charset="0"/>
              </a:rPr>
              <a:t>ensemble</a:t>
            </a:r>
            <a:endParaRPr lang="en-US" sz="4000" dirty="0">
              <a:solidFill>
                <a:schemeClr val="accent1">
                  <a:lumMod val="50000"/>
                </a:schemeClr>
              </a:solidFill>
              <a:latin typeface="Calibri" panose="020F0502020204030204" pitchFamily="34" charset="0"/>
            </a:endParaRPr>
          </a:p>
          <a:p>
            <a:pPr algn="r"/>
            <a:r>
              <a:rPr lang="en-US" sz="4000" dirty="0">
                <a:solidFill>
                  <a:schemeClr val="accent1">
                    <a:lumMod val="50000"/>
                  </a:schemeClr>
                </a:solidFill>
                <a:latin typeface="Calibri" panose="020F0502020204030204" pitchFamily="34" charset="0"/>
              </a:rPr>
              <a:t>of analyses (EDA)</a:t>
            </a:r>
          </a:p>
          <a:p>
            <a:pPr algn="r"/>
            <a:r>
              <a:rPr lang="en-US" sz="3200" i="1" dirty="0">
                <a:solidFill>
                  <a:schemeClr val="accent1">
                    <a:lumMod val="50000"/>
                  </a:schemeClr>
                </a:solidFill>
                <a:latin typeface="Calibri" panose="020F0502020204030204" pitchFamily="34" charset="0"/>
              </a:rPr>
              <a:t>(</a:t>
            </a:r>
            <a:r>
              <a:rPr lang="en-US" sz="3200" i="1" dirty="0" smtClean="0">
                <a:solidFill>
                  <a:schemeClr val="accent1">
                    <a:lumMod val="50000"/>
                  </a:schemeClr>
                </a:solidFill>
                <a:latin typeface="Calibri" panose="020F0502020204030204" pitchFamily="34" charset="0"/>
              </a:rPr>
              <a:t>EC/TC/PR/RB-L2)</a:t>
            </a:r>
            <a:endParaRPr lang="en-GB" sz="3200" i="1" dirty="0">
              <a:solidFill>
                <a:schemeClr val="accent1">
                  <a:lumMod val="50000"/>
                </a:schemeClr>
              </a:solidFill>
              <a:latin typeface="Calibri" panose="020F0502020204030204" pitchFamily="34" charset="0"/>
            </a:endParaRPr>
          </a:p>
        </p:txBody>
      </p:sp>
      <p:sp>
        <p:nvSpPr>
          <p:cNvPr id="14339" name="Text Box 7"/>
          <p:cNvSpPr txBox="1">
            <a:spLocks noChangeArrowheads="1"/>
          </p:cNvSpPr>
          <p:nvPr/>
        </p:nvSpPr>
        <p:spPr bwMode="auto">
          <a:xfrm>
            <a:off x="1065213" y="4767263"/>
            <a:ext cx="8567737" cy="1077218"/>
          </a:xfrm>
          <a:prstGeom prst="rect">
            <a:avLst/>
          </a:prstGeom>
          <a:noFill/>
          <a:ln w="9525">
            <a:noFill/>
            <a:miter lim="800000"/>
            <a:headEnd/>
            <a:tailEnd/>
          </a:ln>
        </p:spPr>
        <p:txBody>
          <a:bodyPr>
            <a:spAutoFit/>
          </a:bodyPr>
          <a:lstStyle/>
          <a:p>
            <a:pPr algn="r" eaLnBrk="1" hangingPunct="1"/>
            <a:r>
              <a:rPr lang="en-GB" sz="2000" b="0" dirty="0">
                <a:solidFill>
                  <a:schemeClr val="accent1"/>
                </a:solidFill>
                <a:latin typeface="Calibri" panose="020F0502020204030204" pitchFamily="34" charset="0"/>
              </a:rPr>
              <a:t>                                                 </a:t>
            </a:r>
            <a:r>
              <a:rPr lang="en-GB" dirty="0">
                <a:solidFill>
                  <a:schemeClr val="accent1">
                    <a:lumMod val="50000"/>
                  </a:schemeClr>
                </a:solidFill>
                <a:latin typeface="Calibri" panose="020F0502020204030204" pitchFamily="34" charset="0"/>
              </a:rPr>
              <a:t>Roberto Buizza</a:t>
            </a:r>
          </a:p>
          <a:p>
            <a:pPr algn="r" eaLnBrk="1" hangingPunct="1"/>
            <a:r>
              <a:rPr lang="en-GB" sz="2000" b="0" dirty="0">
                <a:latin typeface="Calibri" panose="020F0502020204030204" pitchFamily="34" charset="0"/>
              </a:rPr>
              <a:t>    European Centre for Medium-Range Weather Forecasts</a:t>
            </a:r>
          </a:p>
          <a:p>
            <a:pPr algn="r" eaLnBrk="1" hangingPunct="1"/>
            <a:r>
              <a:rPr lang="en-GB" sz="2000" b="0" i="1" dirty="0">
                <a:latin typeface="Calibri" panose="020F0502020204030204" pitchFamily="34" charset="0"/>
              </a:rPr>
              <a:t>(http://</a:t>
            </a:r>
            <a:r>
              <a:rPr lang="en-GB" sz="2000" b="0" i="1" dirty="0" smtClean="0">
                <a:latin typeface="Calibri" panose="020F0502020204030204" pitchFamily="34" charset="0"/>
              </a:rPr>
              <a:t>www.ecmwf.int/en/staff/Roberto-buizza)</a:t>
            </a:r>
            <a:endParaRPr lang="en-GB" sz="2000" b="0" i="1" dirty="0">
              <a:latin typeface="Calibri" panose="020F0502020204030204" pitchFamily="34" charset="0"/>
            </a:endParaRPr>
          </a:p>
        </p:txBody>
      </p:sp>
      <p:pic>
        <p:nvPicPr>
          <p:cNvPr id="14340" name="Picture 11" descr="von_karman"/>
          <p:cNvPicPr>
            <a:picLocks noChangeAspect="1" noChangeArrowheads="1"/>
          </p:cNvPicPr>
          <p:nvPr/>
        </p:nvPicPr>
        <p:blipFill>
          <a:blip r:embed="rId3" cstate="print"/>
          <a:srcRect/>
          <a:stretch>
            <a:fillRect/>
          </a:stretch>
        </p:blipFill>
        <p:spPr bwMode="auto">
          <a:xfrm>
            <a:off x="362490" y="1358495"/>
            <a:ext cx="3436620" cy="2655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786"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SVs</a:t>
            </a:r>
            <a:r>
              <a:rPr lang="en-US" altLang="en-US" sz="2800" dirty="0">
                <a:solidFill>
                  <a:srgbClr val="0235AD"/>
                </a:solidFill>
                <a:latin typeface="Calibri" panose="020F0502020204030204" pitchFamily="34" charset="0"/>
              </a:rPr>
              <a:t>’ geographical distributions and </a:t>
            </a:r>
            <a:r>
              <a:rPr lang="en-US" altLang="en-US" sz="2800" dirty="0" err="1">
                <a:solidFill>
                  <a:srgbClr val="0235AD"/>
                </a:solidFill>
                <a:latin typeface="Calibri" panose="020F0502020204030204" pitchFamily="34" charset="0"/>
              </a:rPr>
              <a:t>Eady</a:t>
            </a:r>
            <a:r>
              <a:rPr lang="en-US" altLang="en-US" sz="2800" dirty="0">
                <a:solidFill>
                  <a:srgbClr val="0235AD"/>
                </a:solidFill>
                <a:latin typeface="Calibri" panose="020F0502020204030204" pitchFamily="34" charset="0"/>
              </a:rPr>
              <a:t> index</a:t>
            </a:r>
          </a:p>
        </p:txBody>
      </p:sp>
      <p:sp>
        <p:nvSpPr>
          <p:cNvPr id="886787" name="Rectangle 3"/>
          <p:cNvSpPr>
            <a:spLocks noGrp="1" noChangeArrowheads="1"/>
          </p:cNvSpPr>
          <p:nvPr>
            <p:ph type="body" sz="half" idx="1"/>
          </p:nvPr>
        </p:nvSpPr>
        <p:spPr>
          <a:xfrm>
            <a:off x="317485" y="1143000"/>
            <a:ext cx="9207515" cy="4968875"/>
          </a:xfrm>
        </p:spPr>
        <p:txBody>
          <a:bodyPr/>
          <a:lstStyle/>
          <a:p>
            <a:pPr marL="0" indent="0" algn="just">
              <a:lnSpc>
                <a:spcPct val="100000"/>
              </a:lnSpc>
              <a:buFont typeface="Wingdings" panose="05000000000000000000" pitchFamily="2" charset="2"/>
              <a:buNone/>
            </a:pPr>
            <a:r>
              <a:rPr lang="en-US" altLang="en-US" sz="2000" b="0" dirty="0">
                <a:latin typeface="Calibri" panose="020F0502020204030204" pitchFamily="34" charset="0"/>
              </a:rPr>
              <a:t>The geographical distribution of the singular vectors reflect the characteristics of the underlying basic-state flow. A measure of the </a:t>
            </a:r>
            <a:r>
              <a:rPr lang="en-US" altLang="en-US" sz="2000" b="0" dirty="0" err="1">
                <a:latin typeface="Calibri" panose="020F0502020204030204" pitchFamily="34" charset="0"/>
              </a:rPr>
              <a:t>baroclinic</a:t>
            </a:r>
            <a:r>
              <a:rPr lang="en-US" altLang="en-US" sz="2000" b="0" dirty="0">
                <a:latin typeface="Calibri" panose="020F0502020204030204" pitchFamily="34" charset="0"/>
              </a:rPr>
              <a:t> instability of the basic-state flow is given by the </a:t>
            </a:r>
            <a:r>
              <a:rPr lang="en-US" altLang="en-US" sz="2000" dirty="0" err="1">
                <a:latin typeface="Calibri" panose="020F0502020204030204" pitchFamily="34" charset="0"/>
              </a:rPr>
              <a:t>Eady</a:t>
            </a:r>
            <a:r>
              <a:rPr lang="en-US" altLang="en-US" sz="2000" dirty="0">
                <a:latin typeface="Calibri" panose="020F0502020204030204" pitchFamily="34" charset="0"/>
              </a:rPr>
              <a:t> index</a:t>
            </a:r>
            <a:r>
              <a:rPr lang="en-US" altLang="en-US" sz="2000" b="0" dirty="0">
                <a:latin typeface="Calibri" panose="020F0502020204030204" pitchFamily="34" charset="0"/>
              </a:rPr>
              <a:t>:</a:t>
            </a: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r>
              <a:rPr lang="en-US" altLang="en-US" sz="2000" b="0" dirty="0">
                <a:latin typeface="Calibri" panose="020F0502020204030204" pitchFamily="34" charset="0"/>
              </a:rPr>
              <a:t>which is the growth rate of the most unstable </a:t>
            </a:r>
            <a:r>
              <a:rPr lang="en-US" altLang="en-US" sz="2000" b="0" dirty="0" err="1">
                <a:latin typeface="Calibri" panose="020F0502020204030204" pitchFamily="34" charset="0"/>
              </a:rPr>
              <a:t>Eady</a:t>
            </a:r>
            <a:r>
              <a:rPr lang="en-US" altLang="en-US" sz="2000" b="0" dirty="0">
                <a:latin typeface="Calibri" panose="020F0502020204030204" pitchFamily="34" charset="0"/>
              </a:rPr>
              <a:t> mode (</a:t>
            </a:r>
            <a:r>
              <a:rPr lang="en-US" altLang="en-US" sz="2000" b="0" i="1" dirty="0">
                <a:latin typeface="Calibri" panose="020F0502020204030204" pitchFamily="34" charset="0"/>
              </a:rPr>
              <a:t>Hoskins &amp; Valdes</a:t>
            </a:r>
            <a:r>
              <a:rPr lang="en-US" altLang="en-US" sz="2000" b="0" dirty="0">
                <a:latin typeface="Calibri" panose="020F0502020204030204" pitchFamily="34" charset="0"/>
              </a:rPr>
              <a:t> 1990). In this equation, the static stability N and the vertical wind shear can be estimated using the 300- and 1000-hPa potential temperature and wind. Results indicate that locations with maximum singular vector concentration coincide with regions with maximum </a:t>
            </a:r>
            <a:r>
              <a:rPr lang="en-US" altLang="en-US" sz="2000" b="0" dirty="0" err="1">
                <a:latin typeface="Calibri" panose="020F0502020204030204" pitchFamily="34" charset="0"/>
              </a:rPr>
              <a:t>Eady</a:t>
            </a:r>
            <a:r>
              <a:rPr lang="en-US" altLang="en-US" sz="2000" b="0" dirty="0">
                <a:latin typeface="Calibri" panose="020F0502020204030204" pitchFamily="34" charset="0"/>
              </a:rPr>
              <a:t> index.</a:t>
            </a:r>
          </a:p>
        </p:txBody>
      </p:sp>
      <p:graphicFrame>
        <p:nvGraphicFramePr>
          <p:cNvPr id="886790" name="Object 6"/>
          <p:cNvGraphicFramePr>
            <a:graphicFrameLocks noChangeAspect="1"/>
          </p:cNvGraphicFramePr>
          <p:nvPr>
            <p:extLst>
              <p:ext uri="{D42A27DB-BD31-4B8C-83A1-F6EECF244321}">
                <p14:modId xmlns:p14="http://schemas.microsoft.com/office/powerpoint/2010/main" val="4208018579"/>
              </p:ext>
            </p:extLst>
          </p:nvPr>
        </p:nvGraphicFramePr>
        <p:xfrm>
          <a:off x="4007895" y="2123855"/>
          <a:ext cx="1711325" cy="657225"/>
        </p:xfrm>
        <a:graphic>
          <a:graphicData uri="http://schemas.openxmlformats.org/presentationml/2006/ole">
            <mc:AlternateContent xmlns:mc="http://schemas.openxmlformats.org/markup-compatibility/2006">
              <mc:Choice xmlns:v="urn:schemas-microsoft-com:vml" Requires="v">
                <p:oleObj spid="_x0000_s119835" name="Equation" r:id="rId4" imgW="1015920" imgH="393480" progId="Equation.3">
                  <p:embed/>
                </p:oleObj>
              </mc:Choice>
              <mc:Fallback>
                <p:oleObj name="Equation" r:id="rId4" imgW="101592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7895" y="2123855"/>
                        <a:ext cx="1711325" cy="65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9269825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3714"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Example </a:t>
            </a:r>
            <a:r>
              <a:rPr lang="en-US" altLang="en-US" sz="2800" dirty="0">
                <a:solidFill>
                  <a:srgbClr val="0235AD"/>
                </a:solidFill>
                <a:latin typeface="Calibri" panose="020F0502020204030204" pitchFamily="34" charset="0"/>
              </a:rPr>
              <a:t>1: singular vectors for 18-20 Jan 1997</a:t>
            </a:r>
          </a:p>
        </p:txBody>
      </p:sp>
      <p:sp>
        <p:nvSpPr>
          <p:cNvPr id="883715" name="Rectangle 3"/>
          <p:cNvSpPr>
            <a:spLocks noGrp="1" noChangeArrowheads="1"/>
          </p:cNvSpPr>
          <p:nvPr>
            <p:ph type="body" sz="half" idx="1"/>
          </p:nvPr>
        </p:nvSpPr>
        <p:spPr>
          <a:xfrm>
            <a:off x="407495" y="1143000"/>
            <a:ext cx="3707305" cy="4816475"/>
          </a:xfrm>
        </p:spPr>
        <p:txBody>
          <a:bodyPr/>
          <a:lstStyle/>
          <a:p>
            <a:pPr marL="0" indent="0">
              <a:lnSpc>
                <a:spcPct val="100000"/>
              </a:lnSpc>
              <a:buFont typeface="Wingdings" panose="05000000000000000000" pitchFamily="2" charset="2"/>
              <a:buNone/>
            </a:pPr>
            <a:r>
              <a:rPr lang="en-US" altLang="en-US" sz="2000" b="0" dirty="0">
                <a:latin typeface="Calibri" panose="020F0502020204030204" pitchFamily="34" charset="0"/>
              </a:rPr>
              <a:t>This figure shows the amplification rate (i.e. the singular value) of the leading 30 unstable singular vectors growing between 18 and 20 January 1997.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SVs were computed at the resolution T42L31 and were used to generate the EPS initial conditions.</a:t>
            </a:r>
            <a:endParaRPr lang="en-US" altLang="en-US" sz="2000" dirty="0">
              <a:latin typeface="Calibri" panose="020F0502020204030204" pitchFamily="34" charset="0"/>
            </a:endParaRPr>
          </a:p>
        </p:txBody>
      </p:sp>
      <p:pic>
        <p:nvPicPr>
          <p:cNvPr id="883725" name="Picture 13" descr="H:\documents.dir\presentat.dir\image_files_for_ppt.dir\plsvalues_j_3_970118.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1143000"/>
            <a:ext cx="5600700" cy="3354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5450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82" name="Rectangle 1026"/>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Ex </a:t>
            </a:r>
            <a:r>
              <a:rPr lang="en-US" altLang="en-US" sz="2800" dirty="0">
                <a:solidFill>
                  <a:srgbClr val="0235AD"/>
                </a:solidFill>
                <a:latin typeface="Calibri" panose="020F0502020204030204" pitchFamily="34" charset="0"/>
              </a:rPr>
              <a:t>1: singular vector 1 for 18-20 Jan 1997</a:t>
            </a:r>
          </a:p>
        </p:txBody>
      </p:sp>
      <p:sp>
        <p:nvSpPr>
          <p:cNvPr id="890883" name="Rectangle 1027"/>
          <p:cNvSpPr>
            <a:spLocks noGrp="1" noChangeArrowheads="1"/>
          </p:cNvSpPr>
          <p:nvPr>
            <p:ph type="body" sz="half" idx="1"/>
          </p:nvPr>
        </p:nvSpPr>
        <p:spPr>
          <a:xfrm>
            <a:off x="362490" y="990600"/>
            <a:ext cx="4514310" cy="5121275"/>
          </a:xfrm>
        </p:spPr>
        <p:txBody>
          <a:bodyPr/>
          <a:lstStyle/>
          <a:p>
            <a:pPr marL="0" indent="0">
              <a:lnSpc>
                <a:spcPct val="100000"/>
              </a:lnSpc>
              <a:buFont typeface="Wingdings" panose="05000000000000000000" pitchFamily="2" charset="2"/>
              <a:buNone/>
            </a:pPr>
            <a:r>
              <a:rPr lang="en-US" altLang="en-US" sz="2000" b="0" dirty="0">
                <a:latin typeface="Calibri" panose="020F0502020204030204" pitchFamily="34" charset="0"/>
              </a:rPr>
              <a:t>This figure shows the most unstable singular vector growing between 18 and 20 Jan 1997. Left (right) panels show the SV at initial and final (i.e. +48h) time.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top panels show the SV T at model level 18 (~500hPa, shading) and the Z500 analysis; the bottom panels the SV T at model level 23 (~700hPa, shading).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contour interval is 8dam for Z, and 0.01 (0.05) </a:t>
            </a:r>
            <a:r>
              <a:rPr lang="en-US" altLang="en-US" sz="2000" b="0" dirty="0" err="1">
                <a:latin typeface="Calibri" panose="020F0502020204030204" pitchFamily="34" charset="0"/>
              </a:rPr>
              <a:t>deg</a:t>
            </a:r>
            <a:r>
              <a:rPr lang="en-US" altLang="en-US" sz="2000" b="0" dirty="0">
                <a:latin typeface="Calibri" panose="020F0502020204030204" pitchFamily="34" charset="0"/>
              </a:rPr>
              <a:t> for T at initial (final) time (the SV is normalized to have unit total energy norm at initial time).</a:t>
            </a:r>
            <a:endParaRPr lang="en-US" altLang="en-US" sz="2000" dirty="0">
              <a:latin typeface="Calibri" panose="020F0502020204030204" pitchFamily="34" charset="0"/>
            </a:endParaRPr>
          </a:p>
        </p:txBody>
      </p:sp>
      <p:grpSp>
        <p:nvGrpSpPr>
          <p:cNvPr id="890884" name="Group 1028"/>
          <p:cNvGrpSpPr>
            <a:grpSpLocks/>
          </p:cNvGrpSpPr>
          <p:nvPr/>
        </p:nvGrpSpPr>
        <p:grpSpPr bwMode="auto">
          <a:xfrm>
            <a:off x="5105400" y="1066800"/>
            <a:ext cx="4462463" cy="5105400"/>
            <a:chOff x="3216" y="672"/>
            <a:chExt cx="2811" cy="3216"/>
          </a:xfrm>
        </p:grpSpPr>
        <p:pic>
          <p:nvPicPr>
            <p:cNvPr id="890885" name="Picture 1029" descr="H:\documents.dir\presentat.dir\image_files_for_ppt.dir\sv_example_970118_usa.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4" y="672"/>
              <a:ext cx="2283" cy="3216"/>
            </a:xfrm>
            <a:prstGeom prst="rect">
              <a:avLst/>
            </a:prstGeom>
          </p:spPr>
        </p:pic>
        <p:sp>
          <p:nvSpPr>
            <p:cNvPr id="890886" name="Text Box 1030"/>
            <p:cNvSpPr txBox="1">
              <a:spLocks noChangeArrowheads="1"/>
            </p:cNvSpPr>
            <p:nvPr/>
          </p:nvSpPr>
          <p:spPr bwMode="auto">
            <a:xfrm>
              <a:off x="4080" y="672"/>
              <a:ext cx="36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p>
              <a:r>
                <a:rPr lang="en-US" altLang="en-US" sz="1600" dirty="0">
                  <a:latin typeface="Calibri" panose="020F0502020204030204" pitchFamily="34" charset="0"/>
                </a:rPr>
                <a:t>T=0</a:t>
              </a:r>
            </a:p>
          </p:txBody>
        </p:sp>
        <p:sp>
          <p:nvSpPr>
            <p:cNvPr id="890887" name="Text Box 1031"/>
            <p:cNvSpPr txBox="1">
              <a:spLocks noChangeArrowheads="1"/>
            </p:cNvSpPr>
            <p:nvPr/>
          </p:nvSpPr>
          <p:spPr bwMode="auto">
            <a:xfrm>
              <a:off x="5136" y="672"/>
              <a:ext cx="72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p>
              <a:r>
                <a:rPr lang="en-US" altLang="en-US" sz="1600" dirty="0">
                  <a:latin typeface="Calibri" panose="020F0502020204030204" pitchFamily="34" charset="0"/>
                </a:rPr>
                <a:t>T=+48h</a:t>
              </a:r>
            </a:p>
          </p:txBody>
        </p:sp>
        <p:sp>
          <p:nvSpPr>
            <p:cNvPr id="890888" name="Text Box 1032"/>
            <p:cNvSpPr txBox="1">
              <a:spLocks noChangeArrowheads="1"/>
            </p:cNvSpPr>
            <p:nvPr/>
          </p:nvSpPr>
          <p:spPr bwMode="auto">
            <a:xfrm>
              <a:off x="3216" y="1488"/>
              <a:ext cx="6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p>
              <a:r>
                <a:rPr lang="en-US" altLang="en-US" sz="1600" dirty="0">
                  <a:latin typeface="Calibri" panose="020F0502020204030204" pitchFamily="34" charset="0"/>
                </a:rPr>
                <a:t>500hPa</a:t>
              </a:r>
            </a:p>
          </p:txBody>
        </p:sp>
        <p:sp>
          <p:nvSpPr>
            <p:cNvPr id="890889" name="Text Box 1033"/>
            <p:cNvSpPr txBox="1">
              <a:spLocks noChangeArrowheads="1"/>
            </p:cNvSpPr>
            <p:nvPr/>
          </p:nvSpPr>
          <p:spPr bwMode="auto">
            <a:xfrm>
              <a:off x="3216" y="3024"/>
              <a:ext cx="6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p>
              <a:r>
                <a:rPr lang="en-US" altLang="en-US" sz="1600" dirty="0">
                  <a:latin typeface="Calibri" panose="020F0502020204030204" pitchFamily="34" charset="0"/>
                </a:rPr>
                <a:t>700hPa</a:t>
              </a:r>
            </a:p>
          </p:txBody>
        </p:sp>
      </p:grpSp>
    </p:spTree>
    <p:extLst>
      <p:ext uri="{BB962C8B-B14F-4D97-AF65-F5344CB8AC3E}">
        <p14:creationId xmlns:p14="http://schemas.microsoft.com/office/powerpoint/2010/main" val="23802153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906" name="Rectangle 1026"/>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Ex </a:t>
            </a:r>
            <a:r>
              <a:rPr lang="en-US" altLang="en-US" sz="2800" dirty="0">
                <a:solidFill>
                  <a:srgbClr val="0235AD"/>
                </a:solidFill>
                <a:latin typeface="Calibri" panose="020F0502020204030204" pitchFamily="34" charset="0"/>
              </a:rPr>
              <a:t>1: vertical cross section of SV 1 for 18-20 Jan 1997</a:t>
            </a:r>
          </a:p>
        </p:txBody>
      </p:sp>
      <p:sp>
        <p:nvSpPr>
          <p:cNvPr id="891907" name="Rectangle 1027"/>
          <p:cNvSpPr>
            <a:spLocks noGrp="1" noChangeArrowheads="1"/>
          </p:cNvSpPr>
          <p:nvPr>
            <p:ph type="body" sz="half" idx="1"/>
          </p:nvPr>
        </p:nvSpPr>
        <p:spPr>
          <a:xfrm>
            <a:off x="452500" y="990600"/>
            <a:ext cx="4878325" cy="5121275"/>
          </a:xfrm>
        </p:spPr>
        <p:txBody>
          <a:bodyPr/>
          <a:lstStyle/>
          <a:p>
            <a:pPr marL="0" indent="0">
              <a:lnSpc>
                <a:spcPct val="100000"/>
              </a:lnSpc>
              <a:buFont typeface="Wingdings" panose="05000000000000000000" pitchFamily="2" charset="2"/>
              <a:buNone/>
            </a:pPr>
            <a:r>
              <a:rPr lang="en-US" altLang="en-US" sz="2000" b="0" dirty="0">
                <a:latin typeface="Calibri" panose="020F0502020204030204" pitchFamily="34" charset="0"/>
              </a:rPr>
              <a:t>This figure shows, for SV 1, the vertical cross section of the T component at initial time (top, for 36N) and of the vorticity component at final time (bottom, for 44N).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two cross sections have been taken along the parallel where the SV had maximum amplitude.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Note </a:t>
            </a:r>
            <a:r>
              <a:rPr lang="en-US" altLang="en-US" sz="2000" b="0" dirty="0">
                <a:latin typeface="Calibri" panose="020F0502020204030204" pitchFamily="34" charset="0"/>
              </a:rPr>
              <a:t>the strong initial tilt, suggesting </a:t>
            </a:r>
            <a:r>
              <a:rPr lang="en-US" altLang="en-US" sz="2000" b="0" dirty="0" err="1">
                <a:latin typeface="Calibri" panose="020F0502020204030204" pitchFamily="34" charset="0"/>
              </a:rPr>
              <a:t>baroclinic</a:t>
            </a:r>
            <a:r>
              <a:rPr lang="en-US" altLang="en-US" sz="2000" b="0" dirty="0">
                <a:latin typeface="Calibri" panose="020F0502020204030204" pitchFamily="34" charset="0"/>
              </a:rPr>
              <a:t> instability, and the final time more </a:t>
            </a:r>
            <a:r>
              <a:rPr lang="en-US" altLang="en-US" sz="2000" b="0" dirty="0" err="1">
                <a:latin typeface="Calibri" panose="020F0502020204030204" pitchFamily="34" charset="0"/>
              </a:rPr>
              <a:t>barotropic</a:t>
            </a:r>
            <a:r>
              <a:rPr lang="en-US" altLang="en-US" sz="2000" b="0" dirty="0">
                <a:latin typeface="Calibri" panose="020F0502020204030204" pitchFamily="34" charset="0"/>
              </a:rPr>
              <a:t>-type structure. Note that T is shown at initial time and </a:t>
            </a:r>
            <a:r>
              <a:rPr lang="en-US" altLang="en-US" sz="2000" b="0" dirty="0" err="1">
                <a:latin typeface="Calibri" panose="020F0502020204030204" pitchFamily="34" charset="0"/>
              </a:rPr>
              <a:t>vor</a:t>
            </a:r>
            <a:r>
              <a:rPr lang="en-US" altLang="en-US" sz="2000" b="0" dirty="0">
                <a:latin typeface="Calibri" panose="020F0502020204030204" pitchFamily="34" charset="0"/>
              </a:rPr>
              <a:t> at final time because the initial time SV has a strong potential energy part.</a:t>
            </a:r>
          </a:p>
        </p:txBody>
      </p:sp>
      <p:pic>
        <p:nvPicPr>
          <p:cNvPr id="891911" name="Picture 1031" descr="H:\documents.dir\presentat.dir\image_files_for_ppt.dir\plsv_vert_j_3_970118_n1_t0.gif"/>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483225" y="1233488"/>
            <a:ext cx="4111625" cy="2227262"/>
          </a:xfrm>
        </p:spPr>
      </p:pic>
      <p:pic>
        <p:nvPicPr>
          <p:cNvPr id="891913" name="Picture 1033" descr="H:\documents.dir\presentat.dir\image_files_for_ppt.dir\plsv_vert_j_3_n1_tend.gif"/>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5483225" y="3762375"/>
            <a:ext cx="4111625" cy="2290763"/>
          </a:xfrm>
        </p:spPr>
      </p:pic>
    </p:spTree>
    <p:extLst>
      <p:ext uri="{BB962C8B-B14F-4D97-AF65-F5344CB8AC3E}">
        <p14:creationId xmlns:p14="http://schemas.microsoft.com/office/powerpoint/2010/main" val="28420315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2930"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Ex </a:t>
            </a:r>
            <a:r>
              <a:rPr lang="en-US" altLang="en-US" sz="2800" dirty="0">
                <a:solidFill>
                  <a:srgbClr val="0235AD"/>
                </a:solidFill>
                <a:latin typeface="Calibri" panose="020F0502020204030204" pitchFamily="34" charset="0"/>
              </a:rPr>
              <a:t>1: energy distribution of SV 1 for 18-20 Jan 1997</a:t>
            </a:r>
          </a:p>
        </p:txBody>
      </p:sp>
      <p:sp>
        <p:nvSpPr>
          <p:cNvPr id="892931" name="Rectangle 3"/>
          <p:cNvSpPr>
            <a:spLocks noGrp="1" noChangeArrowheads="1"/>
          </p:cNvSpPr>
          <p:nvPr>
            <p:ph type="body" sz="half" idx="1"/>
          </p:nvPr>
        </p:nvSpPr>
        <p:spPr>
          <a:xfrm>
            <a:off x="362490" y="1066800"/>
            <a:ext cx="4968335" cy="5045075"/>
          </a:xfrm>
        </p:spPr>
        <p:txBody>
          <a:bodyPr/>
          <a:lstStyle/>
          <a:p>
            <a:pPr marL="0" indent="0">
              <a:lnSpc>
                <a:spcPct val="100000"/>
              </a:lnSpc>
              <a:buFont typeface="Wingdings" panose="05000000000000000000" pitchFamily="2" charset="2"/>
              <a:buNone/>
            </a:pPr>
            <a:r>
              <a:rPr lang="en-US" altLang="en-US" sz="2000" b="0" dirty="0">
                <a:latin typeface="Calibri" panose="020F0502020204030204" pitchFamily="34" charset="0"/>
              </a:rPr>
              <a:t>The top figure shows, for SV 1, the vertical distribution at initial time of the kinetic (red dotted, x100) and total (red solid, x100) energy, and the corresponding final time distributions (blue).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bottom figure shows the total energy spectrum at initial (red solid, x100) and at final time (blue solid). Note the </a:t>
            </a:r>
            <a:r>
              <a:rPr lang="en-US" altLang="en-US" sz="2000" dirty="0">
                <a:latin typeface="Calibri" panose="020F0502020204030204" pitchFamily="34" charset="0"/>
              </a:rPr>
              <a:t>upward and upscale energy transfer/growth</a:t>
            </a:r>
            <a:r>
              <a:rPr lang="en-US" altLang="en-US" sz="2000" b="0" dirty="0">
                <a:latin typeface="Calibri" panose="020F0502020204030204" pitchFamily="34" charset="0"/>
              </a:rPr>
              <a:t>, and the transformation </a:t>
            </a:r>
            <a:r>
              <a:rPr lang="en-US" altLang="en-US" sz="2000" dirty="0">
                <a:latin typeface="Calibri" panose="020F0502020204030204" pitchFamily="34" charset="0"/>
              </a:rPr>
              <a:t>from initial potential to mainly final kinetic energy</a:t>
            </a:r>
            <a:r>
              <a:rPr lang="en-US" altLang="en-US" sz="2000" b="0" dirty="0">
                <a:latin typeface="Calibri" panose="020F0502020204030204" pitchFamily="34" charset="0"/>
              </a:rPr>
              <a:t>.</a:t>
            </a:r>
            <a:endParaRPr lang="en-US" altLang="en-US" sz="2000" dirty="0">
              <a:latin typeface="Calibri" panose="020F0502020204030204" pitchFamily="34" charset="0"/>
            </a:endParaRPr>
          </a:p>
        </p:txBody>
      </p:sp>
      <p:pic>
        <p:nvPicPr>
          <p:cNvPr id="892935" name="Picture 7" descr="H:\documents.dir\presentat.dir\image_files_for_ppt.dir\plsv_energy_j_3_970118_n1.gif"/>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741988" y="1143000"/>
            <a:ext cx="3594100" cy="2408238"/>
          </a:xfrm>
        </p:spPr>
      </p:pic>
      <p:pic>
        <p:nvPicPr>
          <p:cNvPr id="892937" name="Picture 9" descr="H:\documents.dir\presentat.dir\image_files_for_ppt.dir\plsv_energy_j_3_970118_n1_spr.gif"/>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5735638" y="3703638"/>
            <a:ext cx="3605212" cy="2408237"/>
          </a:xfrm>
        </p:spPr>
      </p:pic>
    </p:spTree>
    <p:extLst>
      <p:ext uri="{BB962C8B-B14F-4D97-AF65-F5344CB8AC3E}">
        <p14:creationId xmlns:p14="http://schemas.microsoft.com/office/powerpoint/2010/main" val="8078209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2" name="Rectangle 1026"/>
          <p:cNvSpPr>
            <a:spLocks noGrp="1" noChangeArrowheads="1"/>
          </p:cNvSpPr>
          <p:nvPr>
            <p:ph type="title"/>
          </p:nvPr>
        </p:nvSpPr>
        <p:spPr/>
        <p:txBody>
          <a:bodyPr/>
          <a:lstStyle/>
          <a:p>
            <a:r>
              <a:rPr lang="en-US" altLang="en-US" sz="2800">
                <a:solidFill>
                  <a:srgbClr val="0235AD"/>
                </a:solidFill>
                <a:latin typeface="Calibri" panose="020F0502020204030204" pitchFamily="34" charset="0"/>
              </a:rPr>
              <a:t>Ex 1: average energy distribution for 18-20 Jan 1997</a:t>
            </a:r>
          </a:p>
        </p:txBody>
      </p:sp>
      <p:sp>
        <p:nvSpPr>
          <p:cNvPr id="896003" name="Rectangle 1027"/>
          <p:cNvSpPr>
            <a:spLocks noGrp="1" noChangeArrowheads="1"/>
          </p:cNvSpPr>
          <p:nvPr>
            <p:ph type="body" sz="half" idx="1"/>
          </p:nvPr>
        </p:nvSpPr>
        <p:spPr>
          <a:xfrm>
            <a:off x="407496" y="1143000"/>
            <a:ext cx="4923330" cy="4968875"/>
          </a:xfrm>
        </p:spPr>
        <p:txBody>
          <a:bodyPr/>
          <a:lstStyle/>
          <a:p>
            <a:pPr marL="0" indent="0">
              <a:lnSpc>
                <a:spcPct val="100000"/>
              </a:lnSpc>
              <a:buFont typeface="Wingdings" panose="05000000000000000000" pitchFamily="2" charset="2"/>
              <a:buNone/>
            </a:pPr>
            <a:r>
              <a:rPr lang="en-US" altLang="en-US" sz="2000" b="0" dirty="0">
                <a:latin typeface="Calibri" panose="020F0502020204030204" pitchFamily="34" charset="0"/>
              </a:rPr>
              <a:t>The top figure shows the SV1:25 average vertical distribution at initial time of the kinetic (red dotted, x100) and total (red solid, x100) energy, and the corresponding final time distributions (blue).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bottom figure shows the SV1:25 average total energy spectrum at initial (red solid, x100) and at final time (blue solid). Note the SV typical </a:t>
            </a:r>
            <a:r>
              <a:rPr lang="en-US" altLang="en-US" sz="2000" dirty="0">
                <a:latin typeface="Calibri" panose="020F0502020204030204" pitchFamily="34" charset="0"/>
              </a:rPr>
              <a:t>upward and upscale energy transfer/growth</a:t>
            </a:r>
            <a:r>
              <a:rPr lang="en-US" altLang="en-US" sz="2000" b="0" dirty="0">
                <a:latin typeface="Calibri" panose="020F0502020204030204" pitchFamily="34" charset="0"/>
              </a:rPr>
              <a:t>, and the transformation </a:t>
            </a:r>
            <a:r>
              <a:rPr lang="en-US" altLang="en-US" sz="2000" dirty="0">
                <a:latin typeface="Calibri" panose="020F0502020204030204" pitchFamily="34" charset="0"/>
              </a:rPr>
              <a:t>from initial potential to mainly final kinetic energy</a:t>
            </a:r>
            <a:r>
              <a:rPr lang="en-US" altLang="en-US" sz="2000" b="0" dirty="0">
                <a:latin typeface="Calibri" panose="020F0502020204030204" pitchFamily="34" charset="0"/>
              </a:rPr>
              <a:t>.</a:t>
            </a:r>
            <a:endParaRPr lang="en-US" altLang="en-US" sz="2000" dirty="0">
              <a:latin typeface="Calibri" panose="020F0502020204030204" pitchFamily="34" charset="0"/>
            </a:endParaRPr>
          </a:p>
        </p:txBody>
      </p:sp>
      <p:grpSp>
        <p:nvGrpSpPr>
          <p:cNvPr id="896013" name="Group 1037"/>
          <p:cNvGrpSpPr>
            <a:grpSpLocks/>
          </p:cNvGrpSpPr>
          <p:nvPr/>
        </p:nvGrpSpPr>
        <p:grpSpPr bwMode="auto">
          <a:xfrm>
            <a:off x="5683250" y="1143000"/>
            <a:ext cx="3709988" cy="4968875"/>
            <a:chOff x="3580" y="720"/>
            <a:chExt cx="2337" cy="3130"/>
          </a:xfrm>
        </p:grpSpPr>
        <p:pic>
          <p:nvPicPr>
            <p:cNvPr id="896007" name="Picture 1031" descr="H:\documents.dir\presentat.dir\image_files_for_ppt.dir\plsv_energy_j_3_970118_av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0" y="720"/>
              <a:ext cx="2337" cy="1517"/>
            </a:xfrm>
            <a:prstGeom prst="rect">
              <a:avLst/>
            </a:prstGeom>
          </p:spPr>
        </p:pic>
        <p:pic>
          <p:nvPicPr>
            <p:cNvPr id="896009" name="Picture 1033" descr="H:\documents.dir\presentat.dir\image_files_for_ppt.dir\plsv_energy_j_3_970118_ave_sp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2" y="2333"/>
              <a:ext cx="2253" cy="1517"/>
            </a:xfrm>
            <a:prstGeom prst="rect">
              <a:avLst/>
            </a:prstGeom>
          </p:spPr>
        </p:pic>
        <p:sp>
          <p:nvSpPr>
            <p:cNvPr id="896010" name="Freeform 1034"/>
            <p:cNvSpPr>
              <a:spLocks/>
            </p:cNvSpPr>
            <p:nvPr/>
          </p:nvSpPr>
          <p:spPr bwMode="auto">
            <a:xfrm>
              <a:off x="4512" y="1344"/>
              <a:ext cx="192" cy="288"/>
            </a:xfrm>
            <a:custGeom>
              <a:avLst/>
              <a:gdLst>
                <a:gd name="T0" fmla="*/ 0 w 96"/>
                <a:gd name="T1" fmla="*/ 240 h 240"/>
                <a:gd name="T2" fmla="*/ 96 w 96"/>
                <a:gd name="T3" fmla="*/ 96 h 240"/>
                <a:gd name="T4" fmla="*/ 0 w 96"/>
                <a:gd name="T5" fmla="*/ 0 h 240"/>
              </a:gdLst>
              <a:ahLst/>
              <a:cxnLst>
                <a:cxn ang="0">
                  <a:pos x="T0" y="T1"/>
                </a:cxn>
                <a:cxn ang="0">
                  <a:pos x="T2" y="T3"/>
                </a:cxn>
                <a:cxn ang="0">
                  <a:pos x="T4" y="T5"/>
                </a:cxn>
              </a:cxnLst>
              <a:rect l="0" t="0" r="r" b="b"/>
              <a:pathLst>
                <a:path w="96" h="240">
                  <a:moveTo>
                    <a:pt x="0" y="240"/>
                  </a:moveTo>
                  <a:cubicBezTo>
                    <a:pt x="48" y="188"/>
                    <a:pt x="96" y="136"/>
                    <a:pt x="96" y="96"/>
                  </a:cubicBezTo>
                  <a:cubicBezTo>
                    <a:pt x="96" y="56"/>
                    <a:pt x="16" y="16"/>
                    <a:pt x="0" y="0"/>
                  </a:cubicBezTo>
                </a:path>
              </a:pathLst>
            </a:custGeom>
            <a:noFill/>
            <a:ln w="38100" cap="flat" cmpd="sng">
              <a:solidFill>
                <a:schemeClr val="accent2"/>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n-GB"/>
            </a:p>
          </p:txBody>
        </p:sp>
        <p:sp>
          <p:nvSpPr>
            <p:cNvPr id="896012" name="Freeform 1036"/>
            <p:cNvSpPr>
              <a:spLocks/>
            </p:cNvSpPr>
            <p:nvPr/>
          </p:nvSpPr>
          <p:spPr bwMode="auto">
            <a:xfrm>
              <a:off x="4656" y="3048"/>
              <a:ext cx="528" cy="216"/>
            </a:xfrm>
            <a:custGeom>
              <a:avLst/>
              <a:gdLst>
                <a:gd name="T0" fmla="*/ 528 w 528"/>
                <a:gd name="T1" fmla="*/ 216 h 216"/>
                <a:gd name="T2" fmla="*/ 336 w 528"/>
                <a:gd name="T3" fmla="*/ 24 h 216"/>
                <a:gd name="T4" fmla="*/ 0 w 528"/>
                <a:gd name="T5" fmla="*/ 72 h 216"/>
              </a:gdLst>
              <a:ahLst/>
              <a:cxnLst>
                <a:cxn ang="0">
                  <a:pos x="T0" y="T1"/>
                </a:cxn>
                <a:cxn ang="0">
                  <a:pos x="T2" y="T3"/>
                </a:cxn>
                <a:cxn ang="0">
                  <a:pos x="T4" y="T5"/>
                </a:cxn>
              </a:cxnLst>
              <a:rect l="0" t="0" r="r" b="b"/>
              <a:pathLst>
                <a:path w="528" h="216">
                  <a:moveTo>
                    <a:pt x="528" y="216"/>
                  </a:moveTo>
                  <a:cubicBezTo>
                    <a:pt x="476" y="132"/>
                    <a:pt x="424" y="48"/>
                    <a:pt x="336" y="24"/>
                  </a:cubicBezTo>
                  <a:cubicBezTo>
                    <a:pt x="248" y="0"/>
                    <a:pt x="124" y="36"/>
                    <a:pt x="0" y="72"/>
                  </a:cubicBezTo>
                </a:path>
              </a:pathLst>
            </a:custGeom>
            <a:noFill/>
            <a:ln w="38100" cap="flat" cmpd="sng">
              <a:solidFill>
                <a:schemeClr val="accent2"/>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n-GB"/>
            </a:p>
          </p:txBody>
        </p:sp>
      </p:grpSp>
    </p:spTree>
    <p:extLst>
      <p:ext uri="{BB962C8B-B14F-4D97-AF65-F5344CB8AC3E}">
        <p14:creationId xmlns:p14="http://schemas.microsoft.com/office/powerpoint/2010/main" val="15975341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7810"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Ex </a:t>
            </a:r>
            <a:r>
              <a:rPr lang="en-US" altLang="en-US" sz="2800" dirty="0">
                <a:solidFill>
                  <a:srgbClr val="0235AD"/>
                </a:solidFill>
                <a:latin typeface="Calibri" panose="020F0502020204030204" pitchFamily="34" charset="0"/>
              </a:rPr>
              <a:t>1: SVs’ and </a:t>
            </a:r>
            <a:r>
              <a:rPr lang="en-US" altLang="en-US" sz="2800" dirty="0" err="1">
                <a:solidFill>
                  <a:srgbClr val="0235AD"/>
                </a:solidFill>
                <a:latin typeface="Calibri" panose="020F0502020204030204" pitchFamily="34" charset="0"/>
              </a:rPr>
              <a:t>Eady</a:t>
            </a:r>
            <a:r>
              <a:rPr lang="en-US" altLang="en-US" sz="2800" dirty="0">
                <a:solidFill>
                  <a:srgbClr val="0235AD"/>
                </a:solidFill>
                <a:latin typeface="Calibri" panose="020F0502020204030204" pitchFamily="34" charset="0"/>
              </a:rPr>
              <a:t> index for 18-20 Jan 1997</a:t>
            </a:r>
          </a:p>
        </p:txBody>
      </p:sp>
      <p:sp>
        <p:nvSpPr>
          <p:cNvPr id="887811" name="Rectangle 3"/>
          <p:cNvSpPr>
            <a:spLocks noGrp="1" noChangeArrowheads="1"/>
          </p:cNvSpPr>
          <p:nvPr>
            <p:ph type="body" sz="half" idx="1"/>
          </p:nvPr>
        </p:nvSpPr>
        <p:spPr>
          <a:xfrm>
            <a:off x="542510" y="1143000"/>
            <a:ext cx="5324890" cy="4968875"/>
          </a:xfrm>
        </p:spPr>
        <p:txBody>
          <a:bodyPr/>
          <a:lstStyle/>
          <a:p>
            <a:pPr marL="0" indent="0">
              <a:lnSpc>
                <a:spcPct val="100000"/>
              </a:lnSpc>
              <a:buFont typeface="Wingdings" panose="05000000000000000000" pitchFamily="2" charset="2"/>
              <a:buNone/>
            </a:pPr>
            <a:r>
              <a:rPr lang="en-US" altLang="en-US" sz="2000" b="0" dirty="0">
                <a:latin typeface="Calibri" panose="020F0502020204030204" pitchFamily="34" charset="0"/>
              </a:rPr>
              <a:t>The top panel shows the t+24h average root-mean-square (</a:t>
            </a:r>
            <a:r>
              <a:rPr lang="en-US" altLang="en-US" sz="2000" b="0" dirty="0" err="1">
                <a:latin typeface="Calibri" panose="020F0502020204030204" pitchFamily="34" charset="0"/>
              </a:rPr>
              <a:t>rms</a:t>
            </a:r>
            <a:r>
              <a:rPr lang="en-US" altLang="en-US" sz="2000" b="0" dirty="0">
                <a:latin typeface="Calibri" panose="020F0502020204030204" pitchFamily="34" charset="0"/>
              </a:rPr>
              <a:t>) amplitude (in terms of Z500) of the first 25 singular vectors growing between 18 and 20 January 1997. The bottom panel  shows the 18-20 January 1997 average </a:t>
            </a:r>
            <a:r>
              <a:rPr lang="en-US" altLang="en-US" sz="2000" b="0" dirty="0" err="1">
                <a:latin typeface="Calibri" panose="020F0502020204030204" pitchFamily="34" charset="0"/>
              </a:rPr>
              <a:t>Eady</a:t>
            </a:r>
            <a:r>
              <a:rPr lang="en-US" altLang="en-US" sz="2000" b="0" dirty="0">
                <a:latin typeface="Calibri" panose="020F0502020204030204" pitchFamily="34" charset="0"/>
              </a:rPr>
              <a:t> index.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contour </a:t>
            </a:r>
            <a:r>
              <a:rPr lang="en-US" altLang="en-US" sz="2000" b="0" dirty="0" err="1">
                <a:latin typeface="Calibri" panose="020F0502020204030204" pitchFamily="34" charset="0"/>
              </a:rPr>
              <a:t>isolines</a:t>
            </a:r>
            <a:r>
              <a:rPr lang="en-US" altLang="en-US" sz="2000" b="0" dirty="0">
                <a:latin typeface="Calibri" panose="020F0502020204030204" pitchFamily="34" charset="0"/>
              </a:rPr>
              <a:t> are 0.5dam for the SV’s </a:t>
            </a:r>
            <a:r>
              <a:rPr lang="en-US" altLang="en-US" sz="2000" b="0" dirty="0" err="1">
                <a:latin typeface="Calibri" panose="020F0502020204030204" pitchFamily="34" charset="0"/>
              </a:rPr>
              <a:t>rms</a:t>
            </a:r>
            <a:r>
              <a:rPr lang="en-US" altLang="en-US" sz="2000" b="0" dirty="0">
                <a:latin typeface="Calibri" panose="020F0502020204030204" pitchFamily="34" charset="0"/>
              </a:rPr>
              <a:t> amplitude and 0.5d</a:t>
            </a:r>
            <a:r>
              <a:rPr lang="en-US" altLang="en-US" sz="2000" b="0" baseline="30000" dirty="0">
                <a:latin typeface="Calibri" panose="020F0502020204030204" pitchFamily="34" charset="0"/>
              </a:rPr>
              <a:t>-1</a:t>
            </a:r>
            <a:r>
              <a:rPr lang="en-US" altLang="en-US" sz="2000" b="0" dirty="0">
                <a:latin typeface="Calibri" panose="020F0502020204030204" pitchFamily="34" charset="0"/>
              </a:rPr>
              <a:t> for the </a:t>
            </a:r>
            <a:r>
              <a:rPr lang="en-US" altLang="en-US" sz="2000" b="0" dirty="0" err="1">
                <a:latin typeface="Calibri" panose="020F0502020204030204" pitchFamily="34" charset="0"/>
              </a:rPr>
              <a:t>Eady</a:t>
            </a:r>
            <a:r>
              <a:rPr lang="en-US" altLang="en-US" sz="2000" b="0" dirty="0">
                <a:latin typeface="Calibri" panose="020F0502020204030204" pitchFamily="34" charset="0"/>
              </a:rPr>
              <a:t> index. Results indicate a good correspondence between areas of SV concentration and of maximum value of the </a:t>
            </a:r>
            <a:r>
              <a:rPr lang="en-US" altLang="en-US" sz="2000" b="0" dirty="0" err="1">
                <a:latin typeface="Calibri" panose="020F0502020204030204" pitchFamily="34" charset="0"/>
              </a:rPr>
              <a:t>Eady</a:t>
            </a:r>
            <a:r>
              <a:rPr lang="en-US" altLang="en-US" sz="2000" b="0" dirty="0">
                <a:latin typeface="Calibri" panose="020F0502020204030204" pitchFamily="34" charset="0"/>
              </a:rPr>
              <a:t> index.</a:t>
            </a:r>
          </a:p>
          <a:p>
            <a:pPr marL="0" indent="0">
              <a:lnSpc>
                <a:spcPct val="100000"/>
              </a:lnSpc>
              <a:buFont typeface="Wingdings" panose="05000000000000000000" pitchFamily="2" charset="2"/>
              <a:buNone/>
            </a:pPr>
            <a:r>
              <a:rPr lang="en-US" altLang="en-US" sz="2000" dirty="0">
                <a:latin typeface="Calibri" panose="020F0502020204030204" pitchFamily="34" charset="0"/>
              </a:rPr>
              <a:t> </a:t>
            </a:r>
          </a:p>
        </p:txBody>
      </p:sp>
      <p:pic>
        <p:nvPicPr>
          <p:cNvPr id="887815" name="Picture 7" descr="H:\documents.dir\presentat.dir\image_files_for_ppt.dir\eady_epsstd_970118.gif"/>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6324600" y="1066800"/>
            <a:ext cx="2919413" cy="5257800"/>
          </a:xfrm>
        </p:spPr>
      </p:pic>
    </p:spTree>
    <p:extLst>
      <p:ext uri="{BB962C8B-B14F-4D97-AF65-F5344CB8AC3E}">
        <p14:creationId xmlns:p14="http://schemas.microsoft.com/office/powerpoint/2010/main" val="7570244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4"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Ex </a:t>
            </a:r>
            <a:r>
              <a:rPr lang="en-US" altLang="en-US" sz="2800" dirty="0">
                <a:solidFill>
                  <a:srgbClr val="0235AD"/>
                </a:solidFill>
                <a:latin typeface="Calibri" panose="020F0502020204030204" pitchFamily="34" charset="0"/>
              </a:rPr>
              <a:t>2: NH SVs and </a:t>
            </a:r>
            <a:r>
              <a:rPr lang="en-US" altLang="en-US" sz="2800" dirty="0" err="1">
                <a:solidFill>
                  <a:srgbClr val="0235AD"/>
                </a:solidFill>
                <a:latin typeface="Calibri" panose="020F0502020204030204" pitchFamily="34" charset="0"/>
              </a:rPr>
              <a:t>Eady</a:t>
            </a:r>
            <a:r>
              <a:rPr lang="en-US" altLang="en-US" sz="2800" dirty="0">
                <a:solidFill>
                  <a:srgbClr val="0235AD"/>
                </a:solidFill>
                <a:latin typeface="Calibri" panose="020F0502020204030204" pitchFamily="34" charset="0"/>
              </a:rPr>
              <a:t> index - JFM 1997 and 1998</a:t>
            </a:r>
          </a:p>
        </p:txBody>
      </p:sp>
      <p:sp>
        <p:nvSpPr>
          <p:cNvPr id="888835" name="Rectangle 3"/>
          <p:cNvSpPr>
            <a:spLocks noGrp="1" noChangeArrowheads="1"/>
          </p:cNvSpPr>
          <p:nvPr>
            <p:ph type="body" sz="half" idx="1"/>
          </p:nvPr>
        </p:nvSpPr>
        <p:spPr>
          <a:xfrm>
            <a:off x="362490" y="1143000"/>
            <a:ext cx="4438110" cy="4968875"/>
          </a:xfrm>
        </p:spPr>
        <p:txBody>
          <a:bodyPr/>
          <a:lstStyle/>
          <a:p>
            <a:pPr marL="0" indent="0">
              <a:lnSpc>
                <a:spcPct val="100000"/>
              </a:lnSpc>
              <a:buFont typeface="Wingdings" panose="05000000000000000000" pitchFamily="2" charset="2"/>
              <a:buNone/>
            </a:pPr>
            <a:r>
              <a:rPr lang="en-US" altLang="en-US" sz="2000" b="0" dirty="0">
                <a:latin typeface="Calibri" panose="020F0502020204030204" pitchFamily="34" charset="0"/>
              </a:rPr>
              <a:t>The top panels show the average t+24h root-mean-square amplitude (in terms of Z500, ci=0.3dam) of the first 25 singular vectors during JFM 1997 (left) and 1998 (right) over the NH.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bottom panels show the average </a:t>
            </a:r>
            <a:r>
              <a:rPr lang="en-US" altLang="en-US" sz="2000" b="0" dirty="0" err="1">
                <a:latin typeface="Calibri" panose="020F0502020204030204" pitchFamily="34" charset="0"/>
              </a:rPr>
              <a:t>Eady</a:t>
            </a:r>
            <a:r>
              <a:rPr lang="en-US" altLang="en-US" sz="2000" b="0" dirty="0">
                <a:latin typeface="Calibri" panose="020F0502020204030204" pitchFamily="34" charset="0"/>
              </a:rPr>
              <a:t> index computed between 1000 and 300 </a:t>
            </a:r>
            <a:r>
              <a:rPr lang="en-US" altLang="en-US" sz="2000" b="0" dirty="0" err="1">
                <a:latin typeface="Calibri" panose="020F0502020204030204" pitchFamily="34" charset="0"/>
              </a:rPr>
              <a:t>hPa</a:t>
            </a:r>
            <a:r>
              <a:rPr lang="en-US" altLang="en-US" sz="2000" b="0" dirty="0">
                <a:latin typeface="Calibri" panose="020F0502020204030204" pitchFamily="34" charset="0"/>
              </a:rPr>
              <a:t> (ci=0.2d</a:t>
            </a:r>
            <a:r>
              <a:rPr lang="en-US" altLang="en-US" sz="2000" b="0" baseline="30000" dirty="0">
                <a:latin typeface="Calibri" panose="020F0502020204030204" pitchFamily="34" charset="0"/>
              </a:rPr>
              <a:t>-1</a:t>
            </a:r>
            <a:r>
              <a:rPr lang="en-US" altLang="en-US" sz="2000" b="0" dirty="0">
                <a:latin typeface="Calibri" panose="020F0502020204030204" pitchFamily="34" charset="0"/>
              </a:rPr>
              <a:t>). Results indicate a good agreement between areas of large </a:t>
            </a:r>
            <a:r>
              <a:rPr lang="en-US" altLang="en-US" sz="2000" b="0" dirty="0" err="1">
                <a:latin typeface="Calibri" panose="020F0502020204030204" pitchFamily="34" charset="0"/>
              </a:rPr>
              <a:t>Eady</a:t>
            </a:r>
            <a:r>
              <a:rPr lang="en-US" altLang="en-US" sz="2000" b="0" dirty="0">
                <a:latin typeface="Calibri" panose="020F0502020204030204" pitchFamily="34" charset="0"/>
              </a:rPr>
              <a:t> index and high SV concentration. </a:t>
            </a:r>
            <a:endParaRPr lang="en-US" altLang="en-US" sz="2000" dirty="0">
              <a:latin typeface="Calibri" panose="020F0502020204030204" pitchFamily="34" charset="0"/>
            </a:endParaRPr>
          </a:p>
        </p:txBody>
      </p:sp>
      <p:pic>
        <p:nvPicPr>
          <p:cNvPr id="888842" name="Picture 10" descr="H:\documents.dir\presentat.dir\image_files_for_ppt.dir\eady_epsstd_jfm_97_98.gif"/>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181600" y="1066800"/>
            <a:ext cx="4222750" cy="5181600"/>
          </a:xfrm>
        </p:spPr>
      </p:pic>
    </p:spTree>
    <p:extLst>
      <p:ext uri="{BB962C8B-B14F-4D97-AF65-F5344CB8AC3E}">
        <p14:creationId xmlns:p14="http://schemas.microsoft.com/office/powerpoint/2010/main" val="35035001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5458"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Ex </a:t>
            </a:r>
            <a:r>
              <a:rPr lang="en-US" altLang="en-US" sz="2800" dirty="0">
                <a:solidFill>
                  <a:srgbClr val="0235AD"/>
                </a:solidFill>
                <a:latin typeface="Calibri" panose="020F0502020204030204" pitchFamily="34" charset="0"/>
              </a:rPr>
              <a:t>2: SH SVs and </a:t>
            </a:r>
            <a:r>
              <a:rPr lang="en-US" altLang="en-US" sz="2800" dirty="0" err="1">
                <a:solidFill>
                  <a:srgbClr val="0235AD"/>
                </a:solidFill>
                <a:latin typeface="Calibri" panose="020F0502020204030204" pitchFamily="34" charset="0"/>
              </a:rPr>
              <a:t>Eady</a:t>
            </a:r>
            <a:r>
              <a:rPr lang="en-US" altLang="en-US" sz="2800" dirty="0">
                <a:solidFill>
                  <a:srgbClr val="0235AD"/>
                </a:solidFill>
                <a:latin typeface="Calibri" panose="020F0502020204030204" pitchFamily="34" charset="0"/>
              </a:rPr>
              <a:t> index - JFM 1997 and 1998</a:t>
            </a:r>
          </a:p>
        </p:txBody>
      </p:sp>
      <p:sp>
        <p:nvSpPr>
          <p:cNvPr id="915459" name="Rectangle 3"/>
          <p:cNvSpPr>
            <a:spLocks noGrp="1" noChangeArrowheads="1"/>
          </p:cNvSpPr>
          <p:nvPr>
            <p:ph type="body" sz="half" idx="1"/>
          </p:nvPr>
        </p:nvSpPr>
        <p:spPr>
          <a:xfrm>
            <a:off x="497505" y="1143000"/>
            <a:ext cx="4303095" cy="4968875"/>
          </a:xfrm>
        </p:spPr>
        <p:txBody>
          <a:bodyPr/>
          <a:lstStyle/>
          <a:p>
            <a:pPr marL="0" indent="0">
              <a:lnSpc>
                <a:spcPct val="100000"/>
              </a:lnSpc>
              <a:buFont typeface="Wingdings" panose="05000000000000000000" pitchFamily="2" charset="2"/>
              <a:buNone/>
            </a:pPr>
            <a:r>
              <a:rPr lang="en-US" altLang="en-US" sz="2000" b="0" dirty="0">
                <a:latin typeface="Calibri" panose="020F0502020204030204" pitchFamily="34" charset="0"/>
              </a:rPr>
              <a:t>The top panels show the average t+24h root-mean-square amplitude (in terms of Z500, ci=0.3dam) of the first 25 singular vectors during JFM 1997 (left) and 1998 (right) over the SH. </a:t>
            </a: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bottom panels show the average </a:t>
            </a:r>
            <a:r>
              <a:rPr lang="en-US" altLang="en-US" sz="2000" b="0" dirty="0" err="1">
                <a:latin typeface="Calibri" panose="020F0502020204030204" pitchFamily="34" charset="0"/>
              </a:rPr>
              <a:t>Eady</a:t>
            </a:r>
            <a:r>
              <a:rPr lang="en-US" altLang="en-US" sz="2000" b="0" dirty="0">
                <a:latin typeface="Calibri" panose="020F0502020204030204" pitchFamily="34" charset="0"/>
              </a:rPr>
              <a:t> index computed between 1000 and 300 </a:t>
            </a:r>
            <a:r>
              <a:rPr lang="en-US" altLang="en-US" sz="2000" b="0" dirty="0" err="1">
                <a:latin typeface="Calibri" panose="020F0502020204030204" pitchFamily="34" charset="0"/>
              </a:rPr>
              <a:t>hPa</a:t>
            </a:r>
            <a:r>
              <a:rPr lang="en-US" altLang="en-US" sz="2000" b="0" dirty="0">
                <a:latin typeface="Calibri" panose="020F0502020204030204" pitchFamily="34" charset="0"/>
              </a:rPr>
              <a:t> (ci=0.2d</a:t>
            </a:r>
            <a:r>
              <a:rPr lang="en-US" altLang="en-US" sz="2000" b="0" baseline="30000" dirty="0">
                <a:latin typeface="Calibri" panose="020F0502020204030204" pitchFamily="34" charset="0"/>
              </a:rPr>
              <a:t>-1</a:t>
            </a:r>
            <a:r>
              <a:rPr lang="en-US" altLang="en-US" sz="2000" b="0" dirty="0">
                <a:latin typeface="Calibri" panose="020F0502020204030204" pitchFamily="34" charset="0"/>
              </a:rPr>
              <a:t>). Results indicate a good agreement between areas of large </a:t>
            </a:r>
            <a:r>
              <a:rPr lang="en-US" altLang="en-US" sz="2000" b="0" dirty="0" err="1">
                <a:latin typeface="Calibri" panose="020F0502020204030204" pitchFamily="34" charset="0"/>
              </a:rPr>
              <a:t>Eady</a:t>
            </a:r>
            <a:r>
              <a:rPr lang="en-US" altLang="en-US" sz="2000" b="0" dirty="0">
                <a:latin typeface="Calibri" panose="020F0502020204030204" pitchFamily="34" charset="0"/>
              </a:rPr>
              <a:t> index and high SV concentration. </a:t>
            </a:r>
            <a:endParaRPr lang="en-US" altLang="en-US" sz="2000" dirty="0">
              <a:latin typeface="Calibri" panose="020F0502020204030204" pitchFamily="34" charset="0"/>
            </a:endParaRPr>
          </a:p>
        </p:txBody>
      </p:sp>
      <p:pic>
        <p:nvPicPr>
          <p:cNvPr id="915463" name="Picture 7" descr="H:\documents.dir\presentat.dir\image_files_for_ppt.dir\eady_epsstd_jfm_97_98_SH.gif"/>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105400" y="1066800"/>
            <a:ext cx="4229100" cy="5181600"/>
          </a:xfrm>
        </p:spPr>
      </p:pic>
    </p:spTree>
    <p:extLst>
      <p:ext uri="{BB962C8B-B14F-4D97-AF65-F5344CB8AC3E}">
        <p14:creationId xmlns:p14="http://schemas.microsoft.com/office/powerpoint/2010/main" val="35845777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The original ENS (before 2010) </a:t>
            </a:r>
            <a:endParaRPr lang="en-GB" sz="2800" dirty="0" smtClean="0">
              <a:solidFill>
                <a:schemeClr val="accent1">
                  <a:lumMod val="50000"/>
                </a:schemeClr>
              </a:solidFill>
              <a:latin typeface="Calibri" panose="020F0502020204030204" pitchFamily="34" charset="0"/>
            </a:endParaRPr>
          </a:p>
        </p:txBody>
      </p:sp>
      <p:sp>
        <p:nvSpPr>
          <p:cNvPr id="1031" name="Rectangle 3"/>
          <p:cNvSpPr>
            <a:spLocks noGrp="1" noChangeArrowheads="1"/>
          </p:cNvSpPr>
          <p:nvPr>
            <p:ph type="body" sz="half" idx="1"/>
          </p:nvPr>
        </p:nvSpPr>
        <p:spPr>
          <a:xfrm>
            <a:off x="227013" y="981075"/>
            <a:ext cx="9496425" cy="4892675"/>
          </a:xfrm>
        </p:spPr>
        <p:txBody>
          <a:bodyPr/>
          <a:lstStyle/>
          <a:p>
            <a:pPr marL="0" indent="0">
              <a:lnSpc>
                <a:spcPct val="100000"/>
              </a:lnSpc>
              <a:buFontTx/>
              <a:buNone/>
            </a:pPr>
            <a:r>
              <a:rPr lang="en-US" sz="2000" dirty="0" smtClean="0">
                <a:latin typeface="Calibri" panose="020F0502020204030204" pitchFamily="34" charset="0"/>
              </a:rPr>
              <a:t>Each ensemble member evolution is given by the time integration</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of </a:t>
            </a:r>
            <a:r>
              <a:rPr lang="en-US" sz="2000" dirty="0" smtClean="0">
                <a:solidFill>
                  <a:schemeClr val="accent1">
                    <a:lumMod val="50000"/>
                  </a:schemeClr>
                </a:solidFill>
                <a:latin typeface="Calibri" panose="020F0502020204030204" pitchFamily="34" charset="0"/>
              </a:rPr>
              <a:t>perturbed model equations </a:t>
            </a:r>
            <a:r>
              <a:rPr lang="en-US" sz="2000" dirty="0" smtClean="0">
                <a:latin typeface="Calibri" panose="020F0502020204030204" pitchFamily="34" charset="0"/>
              </a:rPr>
              <a:t>starting from </a:t>
            </a:r>
            <a:r>
              <a:rPr lang="en-US" sz="2000" dirty="0" smtClean="0">
                <a:solidFill>
                  <a:schemeClr val="accent1">
                    <a:lumMod val="50000"/>
                  </a:schemeClr>
                </a:solidFill>
                <a:latin typeface="Calibri" panose="020F0502020204030204" pitchFamily="34" charset="0"/>
              </a:rPr>
              <a:t>perturbed initial conditions</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The model tendency perturbation is defined at each grid point by</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where </a:t>
            </a:r>
            <a:r>
              <a:rPr lang="en-US" sz="2000" i="1" dirty="0" smtClean="0">
                <a:latin typeface="Calibri" panose="020F0502020204030204" pitchFamily="34" charset="0"/>
              </a:rPr>
              <a:t>r</a:t>
            </a:r>
            <a:r>
              <a:rPr lang="en-US" sz="2000" i="1" baseline="-25000" dirty="0" smtClean="0">
                <a:latin typeface="Calibri" panose="020F0502020204030204" pitchFamily="34" charset="0"/>
              </a:rPr>
              <a:t>j</a:t>
            </a:r>
            <a:r>
              <a:rPr lang="en-US" sz="2000" i="1" dirty="0" smtClean="0">
                <a:latin typeface="Calibri" panose="020F0502020204030204" pitchFamily="34" charset="0"/>
              </a:rPr>
              <a:t>(t;</a:t>
            </a:r>
            <a:r>
              <a:rPr lang="el-GR" sz="2000" i="1" dirty="0" smtClean="0">
                <a:latin typeface="Calibri" panose="020F0502020204030204" pitchFamily="34" charset="0"/>
              </a:rPr>
              <a:t>Φ</a:t>
            </a:r>
            <a:r>
              <a:rPr lang="en-GB" sz="2000" i="1" dirty="0" smtClean="0">
                <a:latin typeface="Calibri" panose="020F0502020204030204" pitchFamily="34" charset="0"/>
              </a:rPr>
              <a:t>,</a:t>
            </a:r>
            <a:r>
              <a:rPr lang="el-GR" sz="2000" i="1" dirty="0" smtClean="0">
                <a:latin typeface="Calibri" panose="020F0502020204030204" pitchFamily="34" charset="0"/>
              </a:rPr>
              <a:t>λ</a:t>
            </a:r>
            <a:r>
              <a:rPr lang="en-GB" sz="2000" i="1" dirty="0" smtClean="0">
                <a:latin typeface="Calibri" panose="020F0502020204030204" pitchFamily="34" charset="0"/>
              </a:rPr>
              <a:t>)</a:t>
            </a:r>
            <a:r>
              <a:rPr lang="en-US" sz="2000" dirty="0" smtClean="0">
                <a:latin typeface="Calibri" panose="020F0502020204030204" pitchFamily="34" charset="0"/>
              </a:rPr>
              <a:t> is a random number.</a:t>
            </a:r>
          </a:p>
        </p:txBody>
      </p:sp>
      <p:graphicFrame>
        <p:nvGraphicFramePr>
          <p:cNvPr id="1028" name="Object 6"/>
          <p:cNvGraphicFramePr>
            <a:graphicFrameLocks noChangeAspect="1"/>
          </p:cNvGraphicFramePr>
          <p:nvPr>
            <p:extLst>
              <p:ext uri="{D42A27DB-BD31-4B8C-83A1-F6EECF244321}">
                <p14:modId xmlns:p14="http://schemas.microsoft.com/office/powerpoint/2010/main" val="1362561620"/>
              </p:ext>
            </p:extLst>
          </p:nvPr>
        </p:nvGraphicFramePr>
        <p:xfrm>
          <a:off x="2567735" y="3134745"/>
          <a:ext cx="3298825" cy="433388"/>
        </p:xfrm>
        <a:graphic>
          <a:graphicData uri="http://schemas.openxmlformats.org/presentationml/2006/ole">
            <mc:AlternateContent xmlns:mc="http://schemas.openxmlformats.org/markup-compatibility/2006">
              <mc:Choice xmlns:v="urn:schemas-microsoft-com:vml" Requires="v">
                <p:oleObj spid="_x0000_s99820" name="Equation" r:id="rId4" imgW="1726920" imgH="241200" progId="Equation.3">
                  <p:embed/>
                </p:oleObj>
              </mc:Choice>
              <mc:Fallback>
                <p:oleObj name="Equation" r:id="rId4" imgW="1726920" imgH="241200" progId="Equation.3">
                  <p:embed/>
                  <p:pic>
                    <p:nvPicPr>
                      <p:cNvPr id="0" name="Object 6"/>
                      <p:cNvPicPr>
                        <a:picLocks noChangeAspect="1" noChangeArrowheads="1"/>
                      </p:cNvPicPr>
                      <p:nvPr/>
                    </p:nvPicPr>
                    <p:blipFill>
                      <a:blip r:embed="rId5"/>
                      <a:srcRect/>
                      <a:stretch>
                        <a:fillRect/>
                      </a:stretch>
                    </p:blipFill>
                    <p:spPr bwMode="auto">
                      <a:xfrm>
                        <a:off x="2567735" y="3134745"/>
                        <a:ext cx="3298825"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9" name="Object 7"/>
          <p:cNvGraphicFramePr>
            <a:graphicFrameLocks noChangeAspect="1"/>
          </p:cNvGraphicFramePr>
          <p:nvPr>
            <p:extLst>
              <p:ext uri="{D42A27DB-BD31-4B8C-83A1-F6EECF244321}">
                <p14:modId xmlns:p14="http://schemas.microsoft.com/office/powerpoint/2010/main" val="1200798165"/>
              </p:ext>
            </p:extLst>
          </p:nvPr>
        </p:nvGraphicFramePr>
        <p:xfrm>
          <a:off x="2579688" y="3539558"/>
          <a:ext cx="5659437" cy="744537"/>
        </p:xfrm>
        <a:graphic>
          <a:graphicData uri="http://schemas.openxmlformats.org/presentationml/2006/ole">
            <mc:AlternateContent xmlns:mc="http://schemas.openxmlformats.org/markup-compatibility/2006">
              <mc:Choice xmlns:v="urn:schemas-microsoft-com:vml" Requires="v">
                <p:oleObj spid="_x0000_s99821" name="Equation" r:id="rId6" imgW="3403440" imgH="444240" progId="Equation.3">
                  <p:embed/>
                </p:oleObj>
              </mc:Choice>
              <mc:Fallback>
                <p:oleObj name="Equation" r:id="rId6" imgW="3403440" imgH="444240" progId="Equation.3">
                  <p:embed/>
                  <p:pic>
                    <p:nvPicPr>
                      <p:cNvPr id="0" name="Object 7"/>
                      <p:cNvPicPr>
                        <a:picLocks noChangeAspect="1" noChangeArrowheads="1"/>
                      </p:cNvPicPr>
                      <p:nvPr/>
                    </p:nvPicPr>
                    <p:blipFill>
                      <a:blip r:embed="rId7"/>
                      <a:srcRect/>
                      <a:stretch>
                        <a:fillRect/>
                      </a:stretch>
                    </p:blipFill>
                    <p:spPr bwMode="auto">
                      <a:xfrm>
                        <a:off x="2579688" y="3539558"/>
                        <a:ext cx="5659437" cy="744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334" name="Object 4"/>
          <p:cNvGraphicFramePr>
            <a:graphicFrameLocks noChangeAspect="1"/>
          </p:cNvGraphicFramePr>
          <p:nvPr>
            <p:extLst>
              <p:ext uri="{D42A27DB-BD31-4B8C-83A1-F6EECF244321}">
                <p14:modId xmlns:p14="http://schemas.microsoft.com/office/powerpoint/2010/main" val="2064887751"/>
              </p:ext>
            </p:extLst>
          </p:nvPr>
        </p:nvGraphicFramePr>
        <p:xfrm>
          <a:off x="2522488" y="1409558"/>
          <a:ext cx="6030912" cy="849312"/>
        </p:xfrm>
        <a:graphic>
          <a:graphicData uri="http://schemas.openxmlformats.org/presentationml/2006/ole">
            <mc:AlternateContent xmlns:mc="http://schemas.openxmlformats.org/markup-compatibility/2006">
              <mc:Choice xmlns:v="urn:schemas-microsoft-com:vml" Requires="v">
                <p:oleObj spid="_x0000_s99822" name="Equation" r:id="rId8" imgW="3238200" imgH="482400" progId="Equation.3">
                  <p:embed/>
                </p:oleObj>
              </mc:Choice>
              <mc:Fallback>
                <p:oleObj name="Equation" r:id="rId8" imgW="3238200" imgH="4824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22488" y="1409558"/>
                        <a:ext cx="6030912" cy="849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335" name="Object 5"/>
          <p:cNvGraphicFramePr>
            <a:graphicFrameLocks noChangeAspect="1"/>
          </p:cNvGraphicFramePr>
          <p:nvPr>
            <p:extLst>
              <p:ext uri="{D42A27DB-BD31-4B8C-83A1-F6EECF244321}">
                <p14:modId xmlns:p14="http://schemas.microsoft.com/office/powerpoint/2010/main" val="1454941107"/>
              </p:ext>
            </p:extLst>
          </p:nvPr>
        </p:nvGraphicFramePr>
        <p:xfrm>
          <a:off x="2563542" y="4975832"/>
          <a:ext cx="4684713" cy="433388"/>
        </p:xfrm>
        <a:graphic>
          <a:graphicData uri="http://schemas.openxmlformats.org/presentationml/2006/ole">
            <mc:AlternateContent xmlns:mc="http://schemas.openxmlformats.org/markup-compatibility/2006">
              <mc:Choice xmlns:v="urn:schemas-microsoft-com:vml" Requires="v">
                <p:oleObj spid="_x0000_s99823" name="Equation" r:id="rId10" imgW="2450880" imgH="241200" progId="Equation.3">
                  <p:embed/>
                </p:oleObj>
              </mc:Choice>
              <mc:Fallback>
                <p:oleObj name="Equation" r:id="rId10" imgW="2450880" imgH="241200" progId="Equation.3">
                  <p:embed/>
                  <p:pic>
                    <p:nvPicPr>
                      <p:cNvPr id="0" name="Object 5"/>
                      <p:cNvPicPr>
                        <a:picLocks noChangeAspect="1" noChangeArrowheads="1"/>
                      </p:cNvPicPr>
                      <p:nvPr/>
                    </p:nvPicPr>
                    <p:blipFill>
                      <a:blip r:embed="rId11"/>
                      <a:srcRect/>
                      <a:stretch>
                        <a:fillRect/>
                      </a:stretch>
                    </p:blipFill>
                    <p:spPr bwMode="auto">
                      <a:xfrm>
                        <a:off x="2563542" y="4975832"/>
                        <a:ext cx="4684713"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Abstract and key learning points</a:t>
            </a:r>
          </a:p>
        </p:txBody>
      </p:sp>
      <p:sp>
        <p:nvSpPr>
          <p:cNvPr id="16387" name="Rectangle 3"/>
          <p:cNvSpPr>
            <a:spLocks noGrp="1" noChangeArrowheads="1"/>
          </p:cNvSpPr>
          <p:nvPr>
            <p:ph type="body" sz="half" idx="1"/>
          </p:nvPr>
        </p:nvSpPr>
        <p:spPr>
          <a:xfrm>
            <a:off x="92075" y="954088"/>
            <a:ext cx="9631363" cy="5400675"/>
          </a:xfrm>
        </p:spPr>
        <p:txBody>
          <a:bodyPr/>
          <a:lstStyle/>
          <a:p>
            <a:pPr marL="0" indent="0">
              <a:lnSpc>
                <a:spcPct val="100000"/>
              </a:lnSpc>
              <a:spcAft>
                <a:spcPts val="1000"/>
              </a:spcAft>
              <a:buNone/>
            </a:pPr>
            <a:r>
              <a:rPr lang="en-GB" sz="2000" dirty="0">
                <a:latin typeface="Calibri" panose="020F0502020204030204" pitchFamily="34" charset="0"/>
                <a:ea typeface="Calibri"/>
                <a:cs typeface="Times New Roman"/>
              </a:rPr>
              <a:t>The aim of this session is to introduce the </a:t>
            </a:r>
            <a:r>
              <a:rPr lang="en-GB" sz="2000" dirty="0" smtClean="0">
                <a:latin typeface="Calibri" panose="020F0502020204030204" pitchFamily="34" charset="0"/>
                <a:ea typeface="Calibri"/>
                <a:cs typeface="Times New Roman"/>
              </a:rPr>
              <a:t>singular vectors (SVs) and the ECMWF </a:t>
            </a:r>
            <a:r>
              <a:rPr lang="en-GB" sz="2000" dirty="0">
                <a:latin typeface="Calibri" panose="020F0502020204030204" pitchFamily="34" charset="0"/>
                <a:ea typeface="Calibri"/>
                <a:cs typeface="Times New Roman"/>
              </a:rPr>
              <a:t>ensemble of data assimilation (EDA). </a:t>
            </a:r>
            <a:r>
              <a:rPr lang="en-GB" sz="2000" dirty="0" smtClean="0">
                <a:latin typeface="Calibri" panose="020F0502020204030204" pitchFamily="34" charset="0"/>
                <a:ea typeface="Calibri"/>
                <a:cs typeface="Times New Roman"/>
              </a:rPr>
              <a:t>The SVs are defined, and their key characteristics are illustrated. Then, the </a:t>
            </a:r>
            <a:r>
              <a:rPr lang="en-GB" sz="2000" dirty="0">
                <a:latin typeface="Calibri" panose="020F0502020204030204" pitchFamily="34" charset="0"/>
                <a:ea typeface="Calibri"/>
                <a:cs typeface="Times New Roman"/>
              </a:rPr>
              <a:t>rationale and methodology of the EDA </a:t>
            </a:r>
            <a:r>
              <a:rPr lang="en-GB" sz="2000" dirty="0" smtClean="0">
                <a:latin typeface="Calibri" panose="020F0502020204030204" pitchFamily="34" charset="0"/>
                <a:ea typeface="Calibri"/>
                <a:cs typeface="Times New Roman"/>
              </a:rPr>
              <a:t>is introduced, </a:t>
            </a:r>
            <a:r>
              <a:rPr lang="en-GB" sz="2000" dirty="0">
                <a:latin typeface="Calibri" panose="020F0502020204030204" pitchFamily="34" charset="0"/>
                <a:ea typeface="Calibri"/>
                <a:cs typeface="Times New Roman"/>
              </a:rPr>
              <a:t>and its use in to simulate initial uncertainties in the ECMWF ensemble prediction system (ENS) </a:t>
            </a:r>
            <a:r>
              <a:rPr lang="en-GB" sz="2000" dirty="0" smtClean="0">
                <a:latin typeface="Calibri" panose="020F0502020204030204" pitchFamily="34" charset="0"/>
                <a:ea typeface="Calibri"/>
                <a:cs typeface="Times New Roman"/>
              </a:rPr>
              <a:t>is presented</a:t>
            </a:r>
            <a:r>
              <a:rPr lang="en-GB" sz="2000" dirty="0">
                <a:latin typeface="Calibri" panose="020F0502020204030204" pitchFamily="34" charset="0"/>
                <a:ea typeface="Calibri"/>
                <a:cs typeface="Times New Roman"/>
              </a:rPr>
              <a:t>.</a:t>
            </a:r>
          </a:p>
          <a:p>
            <a:pPr marL="0" indent="0">
              <a:lnSpc>
                <a:spcPct val="100000"/>
              </a:lnSpc>
              <a:spcAft>
                <a:spcPts val="1000"/>
              </a:spcAft>
              <a:buNone/>
            </a:pPr>
            <a:r>
              <a:rPr lang="en-GB" sz="2000" dirty="0">
                <a:latin typeface="Calibri" panose="020F0502020204030204" pitchFamily="34" charset="0"/>
                <a:ea typeface="Calibri"/>
                <a:cs typeface="Times New Roman"/>
              </a:rPr>
              <a:t>By the end of the session you should be able to:</a:t>
            </a:r>
          </a:p>
          <a:p>
            <a:pPr lvl="0">
              <a:lnSpc>
                <a:spcPct val="100000"/>
              </a:lnSpc>
              <a:spcAft>
                <a:spcPts val="0"/>
              </a:spcAft>
              <a:buClr>
                <a:schemeClr val="accent1">
                  <a:lumMod val="50000"/>
                </a:schemeClr>
              </a:buClr>
            </a:pPr>
            <a:r>
              <a:rPr lang="en-GB" sz="2000" dirty="0" smtClean="0">
                <a:latin typeface="Calibri" panose="020F0502020204030204" pitchFamily="34" charset="0"/>
                <a:ea typeface="Calibri"/>
                <a:cs typeface="Times New Roman"/>
              </a:rPr>
              <a:t>Know what a SV is</a:t>
            </a:r>
          </a:p>
          <a:p>
            <a:pPr lvl="0">
              <a:lnSpc>
                <a:spcPct val="100000"/>
              </a:lnSpc>
              <a:spcAft>
                <a:spcPts val="0"/>
              </a:spcAft>
              <a:buClr>
                <a:schemeClr val="accent1">
                  <a:lumMod val="50000"/>
                </a:schemeClr>
              </a:buClr>
            </a:pPr>
            <a:r>
              <a:rPr lang="en-GB" sz="2000" dirty="0" smtClean="0">
                <a:latin typeface="Calibri" panose="020F0502020204030204" pitchFamily="34" charset="0"/>
                <a:ea typeface="Calibri"/>
                <a:cs typeface="Times New Roman"/>
              </a:rPr>
              <a:t>know </a:t>
            </a:r>
            <a:r>
              <a:rPr lang="en-GB" sz="2000" dirty="0">
                <a:latin typeface="Calibri" panose="020F0502020204030204" pitchFamily="34" charset="0"/>
                <a:ea typeface="Calibri"/>
                <a:cs typeface="Times New Roman"/>
              </a:rPr>
              <a:t>what is the ECMWF EDA</a:t>
            </a:r>
          </a:p>
          <a:p>
            <a:pPr lvl="0">
              <a:lnSpc>
                <a:spcPct val="100000"/>
              </a:lnSpc>
              <a:spcAft>
                <a:spcPts val="0"/>
              </a:spcAft>
              <a:buClr>
                <a:schemeClr val="accent1">
                  <a:lumMod val="50000"/>
                </a:schemeClr>
              </a:buClr>
            </a:pPr>
            <a:r>
              <a:rPr lang="en-GB" sz="2000" dirty="0">
                <a:latin typeface="Calibri" panose="020F0502020204030204" pitchFamily="34" charset="0"/>
                <a:ea typeface="Calibri"/>
                <a:cs typeface="Times New Roman"/>
              </a:rPr>
              <a:t>illustrate how the </a:t>
            </a:r>
            <a:r>
              <a:rPr lang="en-GB" sz="2000" dirty="0" smtClean="0">
                <a:latin typeface="Calibri" panose="020F0502020204030204" pitchFamily="34" charset="0"/>
                <a:ea typeface="Calibri"/>
                <a:cs typeface="Times New Roman"/>
              </a:rPr>
              <a:t>SVs and the EDA are </a:t>
            </a:r>
            <a:r>
              <a:rPr lang="en-GB" sz="2000" dirty="0">
                <a:latin typeface="Calibri" panose="020F0502020204030204" pitchFamily="34" charset="0"/>
                <a:ea typeface="Calibri"/>
                <a:cs typeface="Times New Roman"/>
              </a:rPr>
              <a:t>used to simulate initial uncertainty in ensemble prediction</a:t>
            </a:r>
          </a:p>
          <a:p>
            <a:pPr lvl="0">
              <a:lnSpc>
                <a:spcPct val="100000"/>
              </a:lnSpc>
              <a:spcAft>
                <a:spcPts val="1000"/>
              </a:spcAft>
              <a:buClr>
                <a:schemeClr val="accent1">
                  <a:lumMod val="50000"/>
                </a:schemeClr>
              </a:buClr>
            </a:pPr>
            <a:r>
              <a:rPr lang="en-GB" sz="2000" dirty="0">
                <a:latin typeface="Calibri" panose="020F0502020204030204" pitchFamily="34" charset="0"/>
                <a:ea typeface="Calibri"/>
                <a:cs typeface="Times New Roman"/>
              </a:rPr>
              <a:t>understand the main differences between </a:t>
            </a:r>
            <a:r>
              <a:rPr lang="en-GB" sz="2000" dirty="0" smtClean="0">
                <a:latin typeface="Calibri" panose="020F0502020204030204" pitchFamily="34" charset="0"/>
                <a:ea typeface="Calibri"/>
                <a:cs typeface="Times New Roman"/>
              </a:rPr>
              <a:t>SV- </a:t>
            </a:r>
            <a:r>
              <a:rPr lang="en-GB" sz="2000" dirty="0">
                <a:latin typeface="Calibri" panose="020F0502020204030204" pitchFamily="34" charset="0"/>
                <a:ea typeface="Calibri"/>
                <a:cs typeface="Times New Roman"/>
              </a:rPr>
              <a:t>and EDA-based perturbations</a:t>
            </a:r>
            <a:endParaRPr lang="en-GB" sz="2000" dirty="0">
              <a:effectLst/>
              <a:latin typeface="Calibri" panose="020F0502020204030204" pitchFamily="34" charset="0"/>
              <a:ea typeface="Calibri"/>
              <a:cs typeface="Times New Roman"/>
            </a:endParaRPr>
          </a:p>
        </p:txBody>
      </p:sp>
    </p:spTree>
    <p:extLst>
      <p:ext uri="{BB962C8B-B14F-4D97-AF65-F5344CB8AC3E}">
        <p14:creationId xmlns:p14="http://schemas.microsoft.com/office/powerpoint/2010/main" val="18132892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The original ENS (before 2010)</a:t>
            </a:r>
            <a:endParaRPr lang="en-GB" sz="2800" dirty="0" smtClean="0">
              <a:solidFill>
                <a:schemeClr val="accent1">
                  <a:lumMod val="50000"/>
                </a:schemeClr>
              </a:solidFill>
              <a:latin typeface="Calibri" panose="020F0502020204030204" pitchFamily="34" charset="0"/>
            </a:endParaRPr>
          </a:p>
        </p:txBody>
      </p:sp>
      <p:sp>
        <p:nvSpPr>
          <p:cNvPr id="17411" name="Rectangle 5"/>
          <p:cNvSpPr>
            <a:spLocks noGrp="1" noChangeArrowheads="1"/>
          </p:cNvSpPr>
          <p:nvPr>
            <p:ph type="body" sz="half" idx="1"/>
          </p:nvPr>
        </p:nvSpPr>
        <p:spPr>
          <a:xfrm>
            <a:off x="317484" y="3474005"/>
            <a:ext cx="4545505" cy="1440160"/>
          </a:xfrm>
        </p:spPr>
        <p:txBody>
          <a:bodyPr/>
          <a:lstStyle/>
          <a:p>
            <a:pPr marL="0" indent="0">
              <a:lnSpc>
                <a:spcPct val="100000"/>
              </a:lnSpc>
              <a:buFontTx/>
              <a:buNone/>
            </a:pPr>
            <a:r>
              <a:rPr lang="en-GB" sz="2000" dirty="0" smtClean="0">
                <a:latin typeface="Calibri" panose="020F0502020204030204" pitchFamily="34" charset="0"/>
              </a:rPr>
              <a:t>The initial perturbations do not sample the tropics in an appropriate way. The system is not ‘reliable’ (spread under estimation).</a:t>
            </a:r>
          </a:p>
        </p:txBody>
      </p:sp>
      <p:pic>
        <p:nvPicPr>
          <p:cNvPr id="17412" name="Picture 8" descr="std_2009030112_0_ECMWF"/>
          <p:cNvPicPr>
            <a:picLocks noGrp="1" noChangeAspect="1" noChangeArrowheads="1"/>
          </p:cNvPicPr>
          <p:nvPr>
            <p:ph sz="quarter" idx="2"/>
          </p:nvPr>
        </p:nvPicPr>
        <p:blipFill>
          <a:blip r:embed="rId3" cstate="print"/>
          <a:srcRect/>
          <a:stretch>
            <a:fillRect/>
          </a:stretch>
        </p:blipFill>
        <p:spPr>
          <a:xfrm>
            <a:off x="236538" y="998538"/>
            <a:ext cx="4716462" cy="2209800"/>
          </a:xfrm>
          <a:noFill/>
        </p:spPr>
      </p:pic>
      <p:pic>
        <p:nvPicPr>
          <p:cNvPr id="17413" name="Picture 9" descr="std_2009030112_48_120_ECMWF"/>
          <p:cNvPicPr>
            <a:picLocks noGrp="1" noChangeAspect="1" noChangeArrowheads="1"/>
          </p:cNvPicPr>
          <p:nvPr>
            <p:ph sz="quarter" idx="3"/>
          </p:nvPr>
        </p:nvPicPr>
        <p:blipFill>
          <a:blip r:embed="rId4" cstate="print"/>
          <a:srcRect/>
          <a:stretch>
            <a:fillRect/>
          </a:stretch>
        </p:blipFill>
        <p:spPr>
          <a:xfrm>
            <a:off x="4953000" y="998538"/>
            <a:ext cx="4797425" cy="4465637"/>
          </a:xfrm>
          <a:noFill/>
        </p:spPr>
      </p:pic>
      <p:sp>
        <p:nvSpPr>
          <p:cNvPr id="17414" name="Text Box 10"/>
          <p:cNvSpPr txBox="1">
            <a:spLocks noChangeArrowheads="1"/>
          </p:cNvSpPr>
          <p:nvPr/>
        </p:nvSpPr>
        <p:spPr bwMode="auto">
          <a:xfrm>
            <a:off x="301625" y="1023938"/>
            <a:ext cx="585788" cy="304800"/>
          </a:xfrm>
          <a:prstGeom prst="rect">
            <a:avLst/>
          </a:prstGeom>
          <a:noFill/>
          <a:ln w="12700">
            <a:noFill/>
            <a:miter lim="800000"/>
            <a:headEnd/>
            <a:tailEnd/>
          </a:ln>
        </p:spPr>
        <p:txBody>
          <a:bodyPr wrap="none">
            <a:spAutoFit/>
          </a:bodyPr>
          <a:lstStyle/>
          <a:p>
            <a:r>
              <a:rPr lang="en-GB" sz="1400" dirty="0"/>
              <a:t>T=0</a:t>
            </a:r>
          </a:p>
        </p:txBody>
      </p:sp>
      <p:sp>
        <p:nvSpPr>
          <p:cNvPr id="17415" name="Text Box 11"/>
          <p:cNvSpPr txBox="1">
            <a:spLocks noChangeArrowheads="1"/>
          </p:cNvSpPr>
          <p:nvPr/>
        </p:nvSpPr>
        <p:spPr bwMode="auto">
          <a:xfrm>
            <a:off x="4954588" y="1009650"/>
            <a:ext cx="719137" cy="304800"/>
          </a:xfrm>
          <a:prstGeom prst="rect">
            <a:avLst/>
          </a:prstGeom>
          <a:noFill/>
          <a:ln w="12700">
            <a:noFill/>
            <a:miter lim="800000"/>
            <a:headEnd/>
            <a:tailEnd/>
          </a:ln>
        </p:spPr>
        <p:txBody>
          <a:bodyPr wrap="none">
            <a:spAutoFit/>
          </a:bodyPr>
          <a:lstStyle/>
          <a:p>
            <a:r>
              <a:rPr lang="en-GB" sz="1400" dirty="0"/>
              <a:t>+48h</a:t>
            </a:r>
          </a:p>
        </p:txBody>
      </p:sp>
      <p:sp>
        <p:nvSpPr>
          <p:cNvPr id="17416" name="Text Box 12"/>
          <p:cNvSpPr txBox="1">
            <a:spLocks noChangeArrowheads="1"/>
          </p:cNvSpPr>
          <p:nvPr/>
        </p:nvSpPr>
        <p:spPr bwMode="auto">
          <a:xfrm>
            <a:off x="4916488" y="3249613"/>
            <a:ext cx="846137" cy="304800"/>
          </a:xfrm>
          <a:prstGeom prst="rect">
            <a:avLst/>
          </a:prstGeom>
          <a:noFill/>
          <a:ln w="12700">
            <a:noFill/>
            <a:miter lim="800000"/>
            <a:headEnd/>
            <a:tailEnd/>
          </a:ln>
        </p:spPr>
        <p:txBody>
          <a:bodyPr wrap="none">
            <a:spAutoFit/>
          </a:bodyPr>
          <a:lstStyle/>
          <a:p>
            <a:r>
              <a:rPr lang="en-GB" sz="1400" dirty="0"/>
              <a:t>+120h</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Content Placeholder 16" descr="em_std_T850_639v319_399v255_OND09_88c_TR.jpeg"/>
          <p:cNvPicPr>
            <a:picLocks noGrp="1" noChangeAspect="1"/>
          </p:cNvPicPr>
          <p:nvPr>
            <p:ph sz="quarter" idx="3"/>
          </p:nvPr>
        </p:nvPicPr>
        <p:blipFill>
          <a:blip r:embed="rId3" cstate="print"/>
          <a:srcRect l="10822" t="10454" r="16762" b="2940"/>
          <a:stretch>
            <a:fillRect/>
          </a:stretch>
        </p:blipFill>
        <p:spPr>
          <a:xfrm>
            <a:off x="4953000" y="2479675"/>
            <a:ext cx="4640263" cy="3927475"/>
          </a:xfrm>
        </p:spPr>
      </p:pic>
      <p:pic>
        <p:nvPicPr>
          <p:cNvPr id="18435" name="Content Placeholder 15" descr="em_std_T850_639v319_399v255_OND09_88c_NH.jpeg"/>
          <p:cNvPicPr>
            <a:picLocks noGrp="1" noChangeAspect="1"/>
          </p:cNvPicPr>
          <p:nvPr>
            <p:ph sz="quarter" idx="2"/>
          </p:nvPr>
        </p:nvPicPr>
        <p:blipFill>
          <a:blip r:embed="rId4" cstate="print"/>
          <a:srcRect l="11653" t="10323" r="16901" b="3920"/>
          <a:stretch>
            <a:fillRect/>
          </a:stretch>
        </p:blipFill>
        <p:spPr>
          <a:xfrm>
            <a:off x="152400" y="2473325"/>
            <a:ext cx="4578350" cy="3889375"/>
          </a:xfrm>
        </p:spPr>
      </p:pic>
      <p:sp>
        <p:nvSpPr>
          <p:cNvPr id="18436" name="Rectangle 4"/>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1. std/EM of ECMWF 399v255 and 639v319 ENS</a:t>
            </a:r>
          </a:p>
        </p:txBody>
      </p:sp>
      <p:sp>
        <p:nvSpPr>
          <p:cNvPr id="18437" name="Rectangle 5"/>
          <p:cNvSpPr>
            <a:spLocks noGrp="1" noChangeArrowheads="1"/>
          </p:cNvSpPr>
          <p:nvPr>
            <p:ph type="body" sz="half" idx="1"/>
          </p:nvPr>
        </p:nvSpPr>
        <p:spPr>
          <a:xfrm>
            <a:off x="182563" y="981075"/>
            <a:ext cx="9405937" cy="1592830"/>
          </a:xfrm>
        </p:spPr>
        <p:txBody>
          <a:bodyPr/>
          <a:lstStyle/>
          <a:p>
            <a:pPr marL="0" indent="0">
              <a:lnSpc>
                <a:spcPct val="100000"/>
              </a:lnSpc>
              <a:buFontTx/>
              <a:buNone/>
            </a:pPr>
            <a:r>
              <a:rPr lang="en-GB" sz="2000" dirty="0" smtClean="0">
                <a:latin typeface="Calibri" panose="020F0502020204030204" pitchFamily="34" charset="0"/>
              </a:rPr>
              <a:t>NH: apart for the first 2 days the spread-skill relationship is very good, with the 639v319 version (implemented in Jan 2010) showing a better match. </a:t>
            </a:r>
          </a:p>
          <a:p>
            <a:pPr marL="0" indent="0">
              <a:lnSpc>
                <a:spcPct val="100000"/>
              </a:lnSpc>
              <a:buFontTx/>
              <a:buNone/>
            </a:pPr>
            <a:r>
              <a:rPr lang="en-GB" sz="2000" dirty="0" smtClean="0">
                <a:latin typeface="Calibri" panose="020F0502020204030204" pitchFamily="34" charset="0"/>
              </a:rPr>
              <a:t>Tropics: both systems are under-dispersive for the whole forecast range. </a:t>
            </a:r>
          </a:p>
          <a:p>
            <a:pPr marL="0" indent="0">
              <a:lnSpc>
                <a:spcPct val="100000"/>
              </a:lnSpc>
              <a:buFontTx/>
              <a:buNone/>
            </a:pPr>
            <a:r>
              <a:rPr lang="en-GB" sz="2000" dirty="0" smtClean="0">
                <a:solidFill>
                  <a:schemeClr val="accent1">
                    <a:lumMod val="50000"/>
                  </a:schemeClr>
                </a:solidFill>
                <a:latin typeface="Calibri" panose="020F0502020204030204" pitchFamily="34" charset="0"/>
              </a:rPr>
              <a:t>Is this a symptom of a weakness of the initial perturbation strategy? </a:t>
            </a:r>
          </a:p>
        </p:txBody>
      </p:sp>
      <p:grpSp>
        <p:nvGrpSpPr>
          <p:cNvPr id="2" name="Group 17"/>
          <p:cNvGrpSpPr>
            <a:grpSpLocks/>
          </p:cNvGrpSpPr>
          <p:nvPr/>
        </p:nvGrpSpPr>
        <p:grpSpPr bwMode="auto">
          <a:xfrm>
            <a:off x="6953250" y="5429250"/>
            <a:ext cx="2565400" cy="461665"/>
            <a:chOff x="6953250" y="5429250"/>
            <a:chExt cx="2565400" cy="461665"/>
          </a:xfrm>
        </p:grpSpPr>
        <p:sp>
          <p:nvSpPr>
            <p:cNvPr id="1358859" name="Line 11"/>
            <p:cNvSpPr>
              <a:spLocks noChangeShapeType="1"/>
            </p:cNvSpPr>
            <p:nvPr/>
          </p:nvSpPr>
          <p:spPr bwMode="auto">
            <a:xfrm>
              <a:off x="6953250" y="5572125"/>
              <a:ext cx="647700" cy="0"/>
            </a:xfrm>
            <a:prstGeom prst="line">
              <a:avLst/>
            </a:prstGeom>
            <a:noFill/>
            <a:ln w="28575">
              <a:solidFill>
                <a:srgbClr val="FF0000"/>
              </a:solidFill>
              <a:round/>
              <a:headEnd/>
              <a:tailEnd/>
            </a:ln>
            <a:effectLst/>
          </p:spPr>
          <p:txBody>
            <a:bodyPr/>
            <a:lstStyle/>
            <a:p>
              <a:pPr>
                <a:defRPr/>
              </a:pPr>
              <a:endParaRPr lang="en-GB" dirty="0">
                <a:ln>
                  <a:solidFill>
                    <a:srgbClr val="FF0000"/>
                  </a:solidFill>
                </a:ln>
              </a:endParaRPr>
            </a:p>
          </p:txBody>
        </p:sp>
        <p:sp>
          <p:nvSpPr>
            <p:cNvPr id="18444" name="Line 12"/>
            <p:cNvSpPr>
              <a:spLocks noChangeShapeType="1"/>
            </p:cNvSpPr>
            <p:nvPr/>
          </p:nvSpPr>
          <p:spPr bwMode="auto">
            <a:xfrm>
              <a:off x="6953250" y="5743575"/>
              <a:ext cx="647700" cy="0"/>
            </a:xfrm>
            <a:prstGeom prst="line">
              <a:avLst/>
            </a:prstGeom>
            <a:noFill/>
            <a:ln w="28575">
              <a:solidFill>
                <a:srgbClr val="0000FF"/>
              </a:solidFill>
              <a:round/>
              <a:headEnd/>
              <a:tailEnd/>
            </a:ln>
          </p:spPr>
          <p:txBody>
            <a:bodyPr/>
            <a:lstStyle/>
            <a:p>
              <a:endParaRPr lang="en-GB" dirty="0"/>
            </a:p>
          </p:txBody>
        </p:sp>
        <p:sp>
          <p:nvSpPr>
            <p:cNvPr id="18445" name="Text Box 13"/>
            <p:cNvSpPr txBox="1">
              <a:spLocks noChangeArrowheads="1"/>
            </p:cNvSpPr>
            <p:nvPr/>
          </p:nvSpPr>
          <p:spPr bwMode="auto">
            <a:xfrm>
              <a:off x="7537450" y="5429250"/>
              <a:ext cx="1981200" cy="461665"/>
            </a:xfrm>
            <a:prstGeom prst="rect">
              <a:avLst/>
            </a:prstGeom>
            <a:noFill/>
            <a:ln w="12700">
              <a:noFill/>
              <a:miter lim="800000"/>
              <a:headEnd/>
              <a:tailEnd/>
            </a:ln>
          </p:spPr>
          <p:txBody>
            <a:bodyPr>
              <a:spAutoFit/>
            </a:bodyPr>
            <a:lstStyle/>
            <a:p>
              <a:pPr algn="l"/>
              <a:r>
                <a:rPr lang="en-GB" sz="1200" dirty="0">
                  <a:latin typeface="Times" pitchFamily="18" charset="0"/>
                </a:rPr>
                <a:t>399v255 </a:t>
              </a:r>
              <a:r>
                <a:rPr lang="en-GB" sz="1200" dirty="0" smtClean="0">
                  <a:latin typeface="Times" pitchFamily="18" charset="0"/>
                </a:rPr>
                <a:t>(up uo Jan 2010)</a:t>
              </a:r>
              <a:endParaRPr lang="en-GB" sz="1200" dirty="0">
                <a:latin typeface="Times" pitchFamily="18" charset="0"/>
              </a:endParaRPr>
            </a:p>
            <a:p>
              <a:pPr algn="l"/>
              <a:r>
                <a:rPr lang="en-GB" sz="1200" dirty="0">
                  <a:latin typeface="Times" pitchFamily="18" charset="0"/>
                </a:rPr>
                <a:t>639v319</a:t>
              </a:r>
            </a:p>
          </p:txBody>
        </p:sp>
      </p:grpSp>
      <p:grpSp>
        <p:nvGrpSpPr>
          <p:cNvPr id="3" name="Group 18"/>
          <p:cNvGrpSpPr>
            <a:grpSpLocks/>
          </p:cNvGrpSpPr>
          <p:nvPr/>
        </p:nvGrpSpPr>
        <p:grpSpPr bwMode="auto">
          <a:xfrm>
            <a:off x="2108200" y="5429250"/>
            <a:ext cx="2565400" cy="457200"/>
            <a:chOff x="6953250" y="5429250"/>
            <a:chExt cx="2565400" cy="457200"/>
          </a:xfrm>
        </p:grpSpPr>
        <p:sp>
          <p:nvSpPr>
            <p:cNvPr id="20" name="Line 11"/>
            <p:cNvSpPr>
              <a:spLocks noChangeShapeType="1"/>
            </p:cNvSpPr>
            <p:nvPr/>
          </p:nvSpPr>
          <p:spPr bwMode="auto">
            <a:xfrm>
              <a:off x="6953250" y="5572125"/>
              <a:ext cx="647700" cy="0"/>
            </a:xfrm>
            <a:prstGeom prst="line">
              <a:avLst/>
            </a:prstGeom>
            <a:noFill/>
            <a:ln w="28575">
              <a:solidFill>
                <a:srgbClr val="FF0000"/>
              </a:solidFill>
              <a:round/>
              <a:headEnd/>
              <a:tailEnd/>
            </a:ln>
            <a:effectLst/>
          </p:spPr>
          <p:txBody>
            <a:bodyPr/>
            <a:lstStyle/>
            <a:p>
              <a:pPr>
                <a:defRPr/>
              </a:pPr>
              <a:endParaRPr lang="en-GB" dirty="0">
                <a:ln>
                  <a:solidFill>
                    <a:srgbClr val="FF0000"/>
                  </a:solidFill>
                </a:ln>
              </a:endParaRPr>
            </a:p>
          </p:txBody>
        </p:sp>
        <p:sp>
          <p:nvSpPr>
            <p:cNvPr id="18441" name="Line 12"/>
            <p:cNvSpPr>
              <a:spLocks noChangeShapeType="1"/>
            </p:cNvSpPr>
            <p:nvPr/>
          </p:nvSpPr>
          <p:spPr bwMode="auto">
            <a:xfrm>
              <a:off x="6953250" y="5743575"/>
              <a:ext cx="647700" cy="0"/>
            </a:xfrm>
            <a:prstGeom prst="line">
              <a:avLst/>
            </a:prstGeom>
            <a:noFill/>
            <a:ln w="28575">
              <a:solidFill>
                <a:srgbClr val="0000FF"/>
              </a:solidFill>
              <a:round/>
              <a:headEnd/>
              <a:tailEnd/>
            </a:ln>
          </p:spPr>
          <p:txBody>
            <a:bodyPr/>
            <a:lstStyle/>
            <a:p>
              <a:endParaRPr lang="en-GB" dirty="0"/>
            </a:p>
          </p:txBody>
        </p:sp>
        <p:sp>
          <p:nvSpPr>
            <p:cNvPr id="18442" name="Text Box 13"/>
            <p:cNvSpPr txBox="1">
              <a:spLocks noChangeArrowheads="1"/>
            </p:cNvSpPr>
            <p:nvPr/>
          </p:nvSpPr>
          <p:spPr bwMode="auto">
            <a:xfrm>
              <a:off x="7537450" y="5429250"/>
              <a:ext cx="1981200" cy="457200"/>
            </a:xfrm>
            <a:prstGeom prst="rect">
              <a:avLst/>
            </a:prstGeom>
            <a:noFill/>
            <a:ln w="12700">
              <a:noFill/>
              <a:miter lim="800000"/>
              <a:headEnd/>
              <a:tailEnd/>
            </a:ln>
          </p:spPr>
          <p:txBody>
            <a:bodyPr>
              <a:spAutoFit/>
            </a:bodyPr>
            <a:lstStyle/>
            <a:p>
              <a:pPr algn="l"/>
              <a:r>
                <a:rPr lang="en-GB" sz="1200" dirty="0">
                  <a:latin typeface="Times" pitchFamily="18" charset="0"/>
                </a:rPr>
                <a:t>399v255 </a:t>
              </a:r>
              <a:r>
                <a:rPr lang="en-GB" sz="1200" dirty="0" smtClean="0">
                  <a:latin typeface="Times" pitchFamily="18" charset="0"/>
                </a:rPr>
                <a:t>(up to Jan 2010)</a:t>
              </a:r>
              <a:endParaRPr lang="en-GB" sz="1200" dirty="0">
                <a:latin typeface="Times" pitchFamily="18" charset="0"/>
              </a:endParaRPr>
            </a:p>
            <a:p>
              <a:pPr algn="l"/>
              <a:r>
                <a:rPr lang="en-GB" sz="1200" dirty="0">
                  <a:latin typeface="Times" pitchFamily="18" charset="0"/>
                </a:rPr>
                <a:t>639v319</a:t>
              </a:r>
            </a:p>
          </p:txBody>
        </p:sp>
      </p:grpSp>
      <p:sp>
        <p:nvSpPr>
          <p:cNvPr id="4" name="Oval 3"/>
          <p:cNvSpPr/>
          <p:nvPr/>
        </p:nvSpPr>
        <p:spPr bwMode="auto">
          <a:xfrm>
            <a:off x="182470" y="5004175"/>
            <a:ext cx="1395155" cy="135015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5" name="Up-Down Arrow 4"/>
          <p:cNvSpPr/>
          <p:nvPr/>
        </p:nvSpPr>
        <p:spPr bwMode="auto">
          <a:xfrm>
            <a:off x="6168135" y="4464115"/>
            <a:ext cx="270030" cy="360040"/>
          </a:xfrm>
          <a:prstGeom prst="upDownArrow">
            <a:avLst>
              <a:gd name="adj1" fmla="val 35692"/>
              <a:gd name="adj2" fmla="val 40461"/>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ltLang="ko-KR" sz="2800" dirty="0">
                <a:solidFill>
                  <a:schemeClr val="accent1">
                    <a:lumMod val="50000"/>
                  </a:schemeClr>
                </a:solidFill>
                <a:latin typeface="Calibri" panose="020F0502020204030204" pitchFamily="34" charset="0"/>
                <a:ea typeface="굴림" pitchFamily="50" charset="-127"/>
              </a:rPr>
              <a:t>1</a:t>
            </a:r>
            <a:r>
              <a:rPr lang="en-US" altLang="ko-KR" sz="2800" dirty="0" smtClean="0">
                <a:solidFill>
                  <a:schemeClr val="accent1">
                    <a:lumMod val="50000"/>
                  </a:schemeClr>
                </a:solidFill>
                <a:latin typeface="Calibri" panose="020F0502020204030204" pitchFamily="34" charset="0"/>
                <a:ea typeface="굴림" pitchFamily="50" charset="-127"/>
              </a:rPr>
              <a:t>. The TIGGE ensembles (updated May 2016) </a:t>
            </a:r>
          </a:p>
        </p:txBody>
      </p:sp>
      <p:sp>
        <p:nvSpPr>
          <p:cNvPr id="37005" name="Rectangle 143"/>
          <p:cNvSpPr>
            <a:spLocks noChangeArrowheads="1"/>
          </p:cNvSpPr>
          <p:nvPr/>
        </p:nvSpPr>
        <p:spPr bwMode="auto">
          <a:xfrm>
            <a:off x="182563" y="976313"/>
            <a:ext cx="9585325" cy="1822618"/>
          </a:xfrm>
          <a:prstGeom prst="rect">
            <a:avLst/>
          </a:prstGeom>
          <a:noFill/>
          <a:ln w="12700">
            <a:noFill/>
            <a:miter lim="800000"/>
            <a:headEnd/>
            <a:tailEnd/>
          </a:ln>
        </p:spPr>
        <p:txBody>
          <a:bodyPr lIns="90487" tIns="44450" rIns="90487" bIns="44450"/>
          <a:lstStyle/>
          <a:p>
            <a:pPr algn="l">
              <a:spcAft>
                <a:spcPts val="600"/>
              </a:spcAft>
              <a:buClr>
                <a:schemeClr val="accent1">
                  <a:lumMod val="60000"/>
                  <a:lumOff val="40000"/>
                </a:schemeClr>
              </a:buClr>
              <a:defRPr/>
            </a:pPr>
            <a:r>
              <a:rPr lang="en-GB" sz="2000" b="0" dirty="0">
                <a:latin typeface="Calibri" panose="020F0502020204030204" pitchFamily="34" charset="0"/>
              </a:rPr>
              <a:t>The 9 TIGGE operational, medium-range, global ensembles use different methodologies to simulate initial-time and model uncertainties. Every day, the 7 ensembles that are still operational, put 436 forecasts into the TIGGE archive. These forecasts have horizontal resolution ranging from about 210 km to about </a:t>
            </a:r>
            <a:r>
              <a:rPr lang="en-GB" sz="2000" b="0" dirty="0" smtClean="0">
                <a:latin typeface="Calibri" panose="020F0502020204030204" pitchFamily="34" charset="0"/>
              </a:rPr>
              <a:t>16 km</a:t>
            </a:r>
            <a:r>
              <a:rPr lang="en-GB" sz="2000" b="0" dirty="0">
                <a:latin typeface="Calibri" panose="020F0502020204030204" pitchFamily="34" charset="0"/>
              </a:rPr>
              <a:t>, and forecast length between 10 and </a:t>
            </a:r>
            <a:r>
              <a:rPr lang="en-GB" sz="2000" b="0" dirty="0" smtClean="0">
                <a:latin typeface="Calibri" panose="020F0502020204030204" pitchFamily="34" charset="0"/>
              </a:rPr>
              <a:t>46 </a:t>
            </a:r>
            <a:r>
              <a:rPr lang="en-GB" sz="2000" b="0" dirty="0">
                <a:latin typeface="Calibri" panose="020F0502020204030204" pitchFamily="34" charset="0"/>
              </a:rPr>
              <a:t>days. They all simulate initial/observation and model uncertainties in different ways. </a:t>
            </a:r>
          </a:p>
        </p:txBody>
      </p:sp>
      <p:graphicFrame>
        <p:nvGraphicFramePr>
          <p:cNvPr id="4" name="Object 3"/>
          <p:cNvGraphicFramePr>
            <a:graphicFrameLocks noChangeAspect="1"/>
          </p:cNvGraphicFramePr>
          <p:nvPr>
            <p:extLst>
              <p:ext uri="{D42A27DB-BD31-4B8C-83A1-F6EECF244321}">
                <p14:modId xmlns:p14="http://schemas.microsoft.com/office/powerpoint/2010/main" val="570162503"/>
              </p:ext>
            </p:extLst>
          </p:nvPr>
        </p:nvGraphicFramePr>
        <p:xfrm>
          <a:off x="332835" y="2997730"/>
          <a:ext cx="9210675" cy="2276475"/>
        </p:xfrm>
        <a:graphic>
          <a:graphicData uri="http://schemas.openxmlformats.org/presentationml/2006/ole">
            <mc:AlternateContent xmlns:mc="http://schemas.openxmlformats.org/markup-compatibility/2006">
              <mc:Choice xmlns:v="urn:schemas-microsoft-com:vml" Requires="v">
                <p:oleObj spid="_x0000_s121863" name="Worksheet" r:id="rId5" imgW="9210564" imgH="2276355" progId="Excel.Sheet.12">
                  <p:embed/>
                </p:oleObj>
              </mc:Choice>
              <mc:Fallback>
                <p:oleObj name="Worksheet" r:id="rId5" imgW="9210564" imgH="2276355" progId="Excel.Sheet.12">
                  <p:embed/>
                  <p:pic>
                    <p:nvPicPr>
                      <p:cNvPr id="0" name=""/>
                      <p:cNvPicPr/>
                      <p:nvPr/>
                    </p:nvPicPr>
                    <p:blipFill>
                      <a:blip r:embed="rId6"/>
                      <a:stretch>
                        <a:fillRect/>
                      </a:stretch>
                    </p:blipFill>
                    <p:spPr>
                      <a:xfrm>
                        <a:off x="332835" y="2997730"/>
                        <a:ext cx="9210675" cy="2276475"/>
                      </a:xfrm>
                      <a:prstGeom prst="rect">
                        <a:avLst/>
                      </a:prstGeom>
                    </p:spPr>
                  </p:pic>
                </p:oleObj>
              </mc:Fallback>
            </mc:AlternateContent>
          </a:graphicData>
        </a:graphic>
      </p:graphicFrame>
    </p:spTree>
    <p:extLst>
      <p:ext uri="{BB962C8B-B14F-4D97-AF65-F5344CB8AC3E}">
        <p14:creationId xmlns:p14="http://schemas.microsoft.com/office/powerpoint/2010/main" val="9546877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Outline</a:t>
            </a:r>
          </a:p>
        </p:txBody>
      </p:sp>
      <p:sp>
        <p:nvSpPr>
          <p:cNvPr id="15363" name="Rectangle 3"/>
          <p:cNvSpPr>
            <a:spLocks noGrp="1" noChangeArrowheads="1"/>
          </p:cNvSpPr>
          <p:nvPr>
            <p:ph type="body" sz="half" idx="1"/>
          </p:nvPr>
        </p:nvSpPr>
        <p:spPr>
          <a:xfrm>
            <a:off x="182563" y="998538"/>
            <a:ext cx="9496425" cy="4892675"/>
          </a:xfrm>
        </p:spPr>
        <p:txBody>
          <a:bodyPr/>
          <a:lstStyle/>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The original SV-based ECMWF ensemble</a:t>
            </a:r>
          </a:p>
          <a:p>
            <a:pPr marL="381000" indent="-381000">
              <a:lnSpc>
                <a:spcPct val="100000"/>
              </a:lnSpc>
              <a:buClr>
                <a:schemeClr val="accent1">
                  <a:lumMod val="50000"/>
                </a:schemeClr>
              </a:buClr>
              <a:buFontTx/>
              <a:buAutoNum type="arabicPeriod"/>
            </a:pPr>
            <a:r>
              <a:rPr lang="en-GB" sz="2000" dirty="0" smtClean="0">
                <a:latin typeface="Calibri" panose="020F0502020204030204" pitchFamily="34" charset="0"/>
              </a:rPr>
              <a:t>Ensemble Data Assimilation characteristics </a:t>
            </a:r>
          </a:p>
          <a:p>
            <a:pPr marL="381000" indent="-381000">
              <a:lnSpc>
                <a:spcPct val="100000"/>
              </a:lnSpc>
              <a:buClr>
                <a:schemeClr val="accent1">
                  <a:lumMod val="50000"/>
                </a:schemeClr>
              </a:buClr>
              <a:buFontTx/>
              <a:buAutoNum type="arabicPeriod"/>
            </a:pPr>
            <a:r>
              <a:rPr lang="en-GB" sz="2000" dirty="0" smtClean="0">
                <a:latin typeface="Calibri" panose="020F0502020204030204" pitchFamily="34" charset="0"/>
              </a:rPr>
              <a:t>The EDA-SVINI ensemble</a:t>
            </a:r>
          </a:p>
        </p:txBody>
      </p:sp>
      <p:sp>
        <p:nvSpPr>
          <p:cNvPr id="15364" name="AutoShape 4"/>
          <p:cNvSpPr>
            <a:spLocks noChangeArrowheads="1"/>
          </p:cNvSpPr>
          <p:nvPr/>
        </p:nvSpPr>
        <p:spPr bwMode="auto">
          <a:xfrm>
            <a:off x="8509000" y="1448380"/>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extLst>
      <p:ext uri="{BB962C8B-B14F-4D97-AF65-F5344CB8AC3E}">
        <p14:creationId xmlns:p14="http://schemas.microsoft.com/office/powerpoint/2010/main" val="22136353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psss"/>
          <p:cNvPicPr>
            <a:picLocks noChangeAspect="1" noChangeArrowheads="1"/>
          </p:cNvPicPr>
          <p:nvPr/>
        </p:nvPicPr>
        <p:blipFill>
          <a:blip r:embed="rId3" cstate="print"/>
          <a:srcRect t="9291"/>
          <a:stretch>
            <a:fillRect/>
          </a:stretch>
        </p:blipFill>
        <p:spPr bwMode="auto">
          <a:xfrm>
            <a:off x="1307596" y="2005873"/>
            <a:ext cx="7108031" cy="4393457"/>
          </a:xfrm>
          <a:prstGeom prst="rect">
            <a:avLst/>
          </a:prstGeom>
          <a:noFill/>
          <a:ln w="9525">
            <a:noFill/>
            <a:miter lim="800000"/>
            <a:headEnd/>
            <a:tailEnd/>
          </a:ln>
        </p:spPr>
      </p:pic>
      <p:sp>
        <p:nvSpPr>
          <p:cNvPr id="21507"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ECMWF 4D-Var data-assimilation system</a:t>
            </a:r>
          </a:p>
        </p:txBody>
      </p:sp>
      <p:sp>
        <p:nvSpPr>
          <p:cNvPr id="21508" name="Rectangle 3"/>
          <p:cNvSpPr>
            <a:spLocks noGrp="1" noChangeArrowheads="1"/>
          </p:cNvSpPr>
          <p:nvPr>
            <p:ph type="body" sz="half" idx="1"/>
          </p:nvPr>
        </p:nvSpPr>
        <p:spPr>
          <a:xfrm>
            <a:off x="182563" y="998539"/>
            <a:ext cx="9540875" cy="1350342"/>
          </a:xfrm>
        </p:spPr>
        <p:txBody>
          <a:bodyPr/>
          <a:lstStyle/>
          <a:p>
            <a:pPr marL="0" indent="0">
              <a:lnSpc>
                <a:spcPct val="100000"/>
              </a:lnSpc>
              <a:buFontTx/>
              <a:buNone/>
            </a:pPr>
            <a:r>
              <a:rPr lang="en-US" sz="2000" dirty="0" smtClean="0">
                <a:latin typeface="Calibri" panose="020F0502020204030204" pitchFamily="34" charset="0"/>
              </a:rPr>
              <a:t>The ECMWF 4-dimensional data-assimilation system determines a correction to the background initial condition (blue line) that would lead to a forecast trajectory (red line) that passes closer to the observations (red circles).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ECMWF EDA </a:t>
            </a:r>
          </a:p>
        </p:txBody>
      </p:sp>
      <p:pic>
        <p:nvPicPr>
          <p:cNvPr id="5" name="Picture 4" descr="psss"/>
          <p:cNvPicPr>
            <a:picLocks noChangeAspect="1" noChangeArrowheads="1"/>
          </p:cNvPicPr>
          <p:nvPr/>
        </p:nvPicPr>
        <p:blipFill>
          <a:blip r:embed="rId3" cstate="print"/>
          <a:srcRect t="9291"/>
          <a:stretch>
            <a:fillRect/>
          </a:stretch>
        </p:blipFill>
        <p:spPr bwMode="auto">
          <a:xfrm>
            <a:off x="1307596" y="2005873"/>
            <a:ext cx="7108031" cy="4393457"/>
          </a:xfrm>
          <a:prstGeom prst="rect">
            <a:avLst/>
          </a:prstGeom>
          <a:noFill/>
          <a:ln w="9525">
            <a:noFill/>
            <a:miter lim="800000"/>
            <a:headEnd/>
            <a:tailEnd/>
          </a:ln>
        </p:spPr>
      </p:pic>
      <p:cxnSp>
        <p:nvCxnSpPr>
          <p:cNvPr id="7" name="Straight Arrow Connector 6"/>
          <p:cNvCxnSpPr/>
          <p:nvPr/>
        </p:nvCxnSpPr>
        <p:spPr bwMode="auto">
          <a:xfrm>
            <a:off x="2927775" y="3429000"/>
            <a:ext cx="0" cy="45005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8" name="Straight Arrow Connector 7"/>
          <p:cNvCxnSpPr/>
          <p:nvPr/>
        </p:nvCxnSpPr>
        <p:spPr bwMode="auto">
          <a:xfrm>
            <a:off x="3062790" y="3699030"/>
            <a:ext cx="0" cy="45005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9" name="Straight Arrow Connector 8"/>
          <p:cNvCxnSpPr/>
          <p:nvPr/>
        </p:nvCxnSpPr>
        <p:spPr bwMode="auto">
          <a:xfrm>
            <a:off x="3287815" y="3789040"/>
            <a:ext cx="0" cy="45005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10" name="Straight Arrow Connector 9"/>
          <p:cNvCxnSpPr/>
          <p:nvPr/>
        </p:nvCxnSpPr>
        <p:spPr bwMode="auto">
          <a:xfrm>
            <a:off x="4322930" y="3699030"/>
            <a:ext cx="0" cy="45005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11" name="Straight Arrow Connector 10"/>
          <p:cNvCxnSpPr/>
          <p:nvPr/>
        </p:nvCxnSpPr>
        <p:spPr bwMode="auto">
          <a:xfrm>
            <a:off x="5178025" y="3293985"/>
            <a:ext cx="0" cy="45005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12" name="Straight Arrow Connector 11"/>
          <p:cNvCxnSpPr/>
          <p:nvPr/>
        </p:nvCxnSpPr>
        <p:spPr bwMode="auto">
          <a:xfrm>
            <a:off x="6663190" y="3519010"/>
            <a:ext cx="0" cy="45005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22" name="Straight Arrow Connector 21"/>
          <p:cNvCxnSpPr/>
          <p:nvPr/>
        </p:nvCxnSpPr>
        <p:spPr bwMode="auto">
          <a:xfrm>
            <a:off x="2837765" y="3789040"/>
            <a:ext cx="0" cy="54006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23" name="Straight Arrow Connector 22"/>
          <p:cNvCxnSpPr/>
          <p:nvPr/>
        </p:nvCxnSpPr>
        <p:spPr bwMode="auto">
          <a:xfrm>
            <a:off x="4547955" y="3654025"/>
            <a:ext cx="0" cy="54006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24" name="Straight Arrow Connector 23"/>
          <p:cNvCxnSpPr/>
          <p:nvPr/>
        </p:nvCxnSpPr>
        <p:spPr bwMode="auto">
          <a:xfrm>
            <a:off x="5718085" y="3293985"/>
            <a:ext cx="0" cy="54006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25" name="Straight Arrow Connector 24"/>
          <p:cNvCxnSpPr/>
          <p:nvPr/>
        </p:nvCxnSpPr>
        <p:spPr bwMode="auto">
          <a:xfrm>
            <a:off x="3917885" y="3383995"/>
            <a:ext cx="0" cy="54006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26" name="Straight Arrow Connector 25"/>
          <p:cNvCxnSpPr/>
          <p:nvPr/>
        </p:nvCxnSpPr>
        <p:spPr bwMode="auto">
          <a:xfrm>
            <a:off x="6888215" y="3293985"/>
            <a:ext cx="0" cy="54006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30" name="Straight Arrow Connector 29"/>
          <p:cNvCxnSpPr/>
          <p:nvPr/>
        </p:nvCxnSpPr>
        <p:spPr bwMode="auto">
          <a:xfrm>
            <a:off x="4907995" y="3383995"/>
            <a:ext cx="0" cy="855095"/>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31" name="Straight Arrow Connector 30"/>
          <p:cNvCxnSpPr/>
          <p:nvPr/>
        </p:nvCxnSpPr>
        <p:spPr bwMode="auto">
          <a:xfrm>
            <a:off x="6168135" y="3023955"/>
            <a:ext cx="0" cy="855095"/>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32" name="Straight Arrow Connector 31"/>
          <p:cNvCxnSpPr/>
          <p:nvPr/>
        </p:nvCxnSpPr>
        <p:spPr bwMode="auto">
          <a:xfrm>
            <a:off x="3467835" y="3536395"/>
            <a:ext cx="0" cy="855095"/>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34" name="Straight Arrow Connector 33"/>
          <p:cNvCxnSpPr/>
          <p:nvPr/>
        </p:nvCxnSpPr>
        <p:spPr bwMode="auto">
          <a:xfrm>
            <a:off x="5268035" y="3699030"/>
            <a:ext cx="0" cy="27003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35" name="Straight Arrow Connector 34"/>
          <p:cNvCxnSpPr/>
          <p:nvPr/>
        </p:nvCxnSpPr>
        <p:spPr bwMode="auto">
          <a:xfrm>
            <a:off x="3872880" y="3969060"/>
            <a:ext cx="0" cy="27003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36" name="Straight Arrow Connector 35"/>
          <p:cNvCxnSpPr/>
          <p:nvPr/>
        </p:nvCxnSpPr>
        <p:spPr bwMode="auto">
          <a:xfrm>
            <a:off x="3647855" y="3834045"/>
            <a:ext cx="0" cy="27003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37" name="Straight Arrow Connector 36"/>
          <p:cNvCxnSpPr/>
          <p:nvPr/>
        </p:nvCxnSpPr>
        <p:spPr bwMode="auto">
          <a:xfrm>
            <a:off x="5853100" y="3338990"/>
            <a:ext cx="0" cy="27003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38" name="Straight Arrow Connector 37"/>
          <p:cNvCxnSpPr/>
          <p:nvPr/>
        </p:nvCxnSpPr>
        <p:spPr bwMode="auto">
          <a:xfrm>
            <a:off x="5853100" y="3564015"/>
            <a:ext cx="0" cy="27003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39" name="Straight Arrow Connector 38"/>
          <p:cNvCxnSpPr/>
          <p:nvPr/>
        </p:nvCxnSpPr>
        <p:spPr bwMode="auto">
          <a:xfrm>
            <a:off x="6033120" y="3609020"/>
            <a:ext cx="0" cy="27003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40" name="Straight Arrow Connector 39"/>
          <p:cNvCxnSpPr/>
          <p:nvPr/>
        </p:nvCxnSpPr>
        <p:spPr bwMode="auto">
          <a:xfrm>
            <a:off x="4817985" y="3654025"/>
            <a:ext cx="0" cy="27003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41" name="Straight Arrow Connector 40"/>
          <p:cNvCxnSpPr/>
          <p:nvPr/>
        </p:nvCxnSpPr>
        <p:spPr bwMode="auto">
          <a:xfrm>
            <a:off x="4232920" y="3699030"/>
            <a:ext cx="0" cy="27003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44" name="Straight Arrow Connector 43"/>
          <p:cNvCxnSpPr/>
          <p:nvPr/>
        </p:nvCxnSpPr>
        <p:spPr bwMode="auto">
          <a:xfrm>
            <a:off x="6033120" y="2843935"/>
            <a:ext cx="0" cy="1125125"/>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45" name="Straight Arrow Connector 44"/>
          <p:cNvCxnSpPr/>
          <p:nvPr/>
        </p:nvCxnSpPr>
        <p:spPr bwMode="auto">
          <a:xfrm>
            <a:off x="5420435" y="3851430"/>
            <a:ext cx="0" cy="270030"/>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47" name="Straight Arrow Connector 46"/>
          <p:cNvCxnSpPr/>
          <p:nvPr/>
        </p:nvCxnSpPr>
        <p:spPr bwMode="auto">
          <a:xfrm>
            <a:off x="6078125" y="2663915"/>
            <a:ext cx="0" cy="1125125"/>
          </a:xfrm>
          <a:prstGeom prst="straightConnector1">
            <a:avLst/>
          </a:prstGeom>
          <a:solidFill>
            <a:schemeClr val="accent1"/>
          </a:solidFill>
          <a:ln w="12700" cap="flat" cmpd="sng" algn="ctr">
            <a:solidFill>
              <a:srgbClr val="FF0000"/>
            </a:solidFill>
            <a:prstDash val="solid"/>
            <a:round/>
            <a:headEnd type="arrow"/>
            <a:tailEnd type="arrow"/>
          </a:ln>
          <a:effectLst/>
        </p:spPr>
      </p:cxnSp>
      <p:sp>
        <p:nvSpPr>
          <p:cNvPr id="49" name="Freeform 48"/>
          <p:cNvSpPr/>
          <p:nvPr/>
        </p:nvSpPr>
        <p:spPr bwMode="auto">
          <a:xfrm>
            <a:off x="2728631" y="3203975"/>
            <a:ext cx="5194700" cy="830262"/>
          </a:xfrm>
          <a:custGeom>
            <a:avLst/>
            <a:gdLst>
              <a:gd name="connsiteX0" fmla="*/ 0 w 5419725"/>
              <a:gd name="connsiteY0" fmla="*/ 830262 h 830262"/>
              <a:gd name="connsiteX1" fmla="*/ 1209675 w 5419725"/>
              <a:gd name="connsiteY1" fmla="*/ 525462 h 830262"/>
              <a:gd name="connsiteX2" fmla="*/ 2190750 w 5419725"/>
              <a:gd name="connsiteY2" fmla="*/ 735012 h 830262"/>
              <a:gd name="connsiteX3" fmla="*/ 3238500 w 5419725"/>
              <a:gd name="connsiteY3" fmla="*/ 620712 h 830262"/>
              <a:gd name="connsiteX4" fmla="*/ 4038600 w 5419725"/>
              <a:gd name="connsiteY4" fmla="*/ 239712 h 830262"/>
              <a:gd name="connsiteX5" fmla="*/ 5105400 w 5419725"/>
              <a:gd name="connsiteY5" fmla="*/ 39687 h 830262"/>
              <a:gd name="connsiteX6" fmla="*/ 5419725 w 5419725"/>
              <a:gd name="connsiteY6" fmla="*/ 1587 h 830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9725" h="830262">
                <a:moveTo>
                  <a:pt x="0" y="830262"/>
                </a:moveTo>
                <a:cubicBezTo>
                  <a:pt x="422275" y="685799"/>
                  <a:pt x="844550" y="541337"/>
                  <a:pt x="1209675" y="525462"/>
                </a:cubicBezTo>
                <a:cubicBezTo>
                  <a:pt x="1574800" y="509587"/>
                  <a:pt x="1852613" y="719137"/>
                  <a:pt x="2190750" y="735012"/>
                </a:cubicBezTo>
                <a:cubicBezTo>
                  <a:pt x="2528887" y="750887"/>
                  <a:pt x="2930525" y="703262"/>
                  <a:pt x="3238500" y="620712"/>
                </a:cubicBezTo>
                <a:cubicBezTo>
                  <a:pt x="3546475" y="538162"/>
                  <a:pt x="3727450" y="336550"/>
                  <a:pt x="4038600" y="239712"/>
                </a:cubicBezTo>
                <a:cubicBezTo>
                  <a:pt x="4349750" y="142875"/>
                  <a:pt x="4875213" y="79375"/>
                  <a:pt x="5105400" y="39687"/>
                </a:cubicBezTo>
                <a:cubicBezTo>
                  <a:pt x="5335588" y="0"/>
                  <a:pt x="5377656" y="793"/>
                  <a:pt x="5419725" y="1587"/>
                </a:cubicBezTo>
              </a:path>
            </a:pathLst>
          </a:custGeom>
          <a:noFill/>
          <a:ln w="19050" cap="flat" cmpd="sng" algn="ctr">
            <a:solidFill>
              <a:schemeClr val="accent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
        <p:nvSpPr>
          <p:cNvPr id="50" name="Freeform 49"/>
          <p:cNvSpPr/>
          <p:nvPr/>
        </p:nvSpPr>
        <p:spPr bwMode="auto">
          <a:xfrm>
            <a:off x="2728630" y="2662846"/>
            <a:ext cx="5239705" cy="1298766"/>
          </a:xfrm>
          <a:custGeom>
            <a:avLst/>
            <a:gdLst>
              <a:gd name="connsiteX0" fmla="*/ 0 w 5419725"/>
              <a:gd name="connsiteY0" fmla="*/ 830262 h 830262"/>
              <a:gd name="connsiteX1" fmla="*/ 1209675 w 5419725"/>
              <a:gd name="connsiteY1" fmla="*/ 525462 h 830262"/>
              <a:gd name="connsiteX2" fmla="*/ 2190750 w 5419725"/>
              <a:gd name="connsiteY2" fmla="*/ 735012 h 830262"/>
              <a:gd name="connsiteX3" fmla="*/ 3238500 w 5419725"/>
              <a:gd name="connsiteY3" fmla="*/ 620712 h 830262"/>
              <a:gd name="connsiteX4" fmla="*/ 4038600 w 5419725"/>
              <a:gd name="connsiteY4" fmla="*/ 239712 h 830262"/>
              <a:gd name="connsiteX5" fmla="*/ 5105400 w 5419725"/>
              <a:gd name="connsiteY5" fmla="*/ 39687 h 830262"/>
              <a:gd name="connsiteX6" fmla="*/ 5419725 w 5419725"/>
              <a:gd name="connsiteY6" fmla="*/ 1587 h 830262"/>
              <a:gd name="connsiteX0" fmla="*/ 0 w 5419725"/>
              <a:gd name="connsiteY0" fmla="*/ 829469 h 829469"/>
              <a:gd name="connsiteX1" fmla="*/ 1209675 w 5419725"/>
              <a:gd name="connsiteY1" fmla="*/ 524669 h 829469"/>
              <a:gd name="connsiteX2" fmla="*/ 2190750 w 5419725"/>
              <a:gd name="connsiteY2" fmla="*/ 734219 h 829469"/>
              <a:gd name="connsiteX3" fmla="*/ 3238500 w 5419725"/>
              <a:gd name="connsiteY3" fmla="*/ 619919 h 829469"/>
              <a:gd name="connsiteX4" fmla="*/ 4292816 w 5419725"/>
              <a:gd name="connsiteY4" fmla="*/ 233230 h 829469"/>
              <a:gd name="connsiteX5" fmla="*/ 5105400 w 5419725"/>
              <a:gd name="connsiteY5" fmla="*/ 38894 h 829469"/>
              <a:gd name="connsiteX6" fmla="*/ 5419725 w 5419725"/>
              <a:gd name="connsiteY6" fmla="*/ 794 h 829469"/>
              <a:gd name="connsiteX0" fmla="*/ 0 w 5466680"/>
              <a:gd name="connsiteY0" fmla="*/ 964784 h 964784"/>
              <a:gd name="connsiteX1" fmla="*/ 1209675 w 5466680"/>
              <a:gd name="connsiteY1" fmla="*/ 659984 h 964784"/>
              <a:gd name="connsiteX2" fmla="*/ 2190750 w 5466680"/>
              <a:gd name="connsiteY2" fmla="*/ 869534 h 964784"/>
              <a:gd name="connsiteX3" fmla="*/ 3238500 w 5466680"/>
              <a:gd name="connsiteY3" fmla="*/ 755234 h 964784"/>
              <a:gd name="connsiteX4" fmla="*/ 4292816 w 5466680"/>
              <a:gd name="connsiteY4" fmla="*/ 368545 h 964784"/>
              <a:gd name="connsiteX5" fmla="*/ 5105400 w 5466680"/>
              <a:gd name="connsiteY5" fmla="*/ 174209 h 964784"/>
              <a:gd name="connsiteX6" fmla="*/ 5466680 w 5466680"/>
              <a:gd name="connsiteY6" fmla="*/ 794 h 964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6680" h="964784">
                <a:moveTo>
                  <a:pt x="0" y="964784"/>
                </a:moveTo>
                <a:cubicBezTo>
                  <a:pt x="422275" y="820321"/>
                  <a:pt x="844550" y="675859"/>
                  <a:pt x="1209675" y="659984"/>
                </a:cubicBezTo>
                <a:cubicBezTo>
                  <a:pt x="1574800" y="644109"/>
                  <a:pt x="1852613" y="853659"/>
                  <a:pt x="2190750" y="869534"/>
                </a:cubicBezTo>
                <a:cubicBezTo>
                  <a:pt x="2528887" y="885409"/>
                  <a:pt x="2888156" y="838732"/>
                  <a:pt x="3238500" y="755234"/>
                </a:cubicBezTo>
                <a:cubicBezTo>
                  <a:pt x="3588844" y="671736"/>
                  <a:pt x="3981666" y="465383"/>
                  <a:pt x="4292816" y="368545"/>
                </a:cubicBezTo>
                <a:cubicBezTo>
                  <a:pt x="4603966" y="271708"/>
                  <a:pt x="4909756" y="235501"/>
                  <a:pt x="5105400" y="174209"/>
                </a:cubicBezTo>
                <a:cubicBezTo>
                  <a:pt x="5301044" y="112917"/>
                  <a:pt x="5424611" y="0"/>
                  <a:pt x="5466680" y="794"/>
                </a:cubicBezTo>
              </a:path>
            </a:pathLst>
          </a:custGeom>
          <a:noFill/>
          <a:ln w="19050" cap="flat" cmpd="sng" algn="ctr">
            <a:solidFill>
              <a:schemeClr val="accent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
        <p:nvSpPr>
          <p:cNvPr id="51" name="Freeform 50"/>
          <p:cNvSpPr/>
          <p:nvPr/>
        </p:nvSpPr>
        <p:spPr bwMode="auto">
          <a:xfrm>
            <a:off x="2728630" y="3654025"/>
            <a:ext cx="5194700" cy="397597"/>
          </a:xfrm>
          <a:custGeom>
            <a:avLst/>
            <a:gdLst>
              <a:gd name="connsiteX0" fmla="*/ 0 w 5419725"/>
              <a:gd name="connsiteY0" fmla="*/ 830262 h 830262"/>
              <a:gd name="connsiteX1" fmla="*/ 1209675 w 5419725"/>
              <a:gd name="connsiteY1" fmla="*/ 525462 h 830262"/>
              <a:gd name="connsiteX2" fmla="*/ 2190750 w 5419725"/>
              <a:gd name="connsiteY2" fmla="*/ 735012 h 830262"/>
              <a:gd name="connsiteX3" fmla="*/ 3238500 w 5419725"/>
              <a:gd name="connsiteY3" fmla="*/ 620712 h 830262"/>
              <a:gd name="connsiteX4" fmla="*/ 4038600 w 5419725"/>
              <a:gd name="connsiteY4" fmla="*/ 239712 h 830262"/>
              <a:gd name="connsiteX5" fmla="*/ 5105400 w 5419725"/>
              <a:gd name="connsiteY5" fmla="*/ 39687 h 830262"/>
              <a:gd name="connsiteX6" fmla="*/ 5419725 w 5419725"/>
              <a:gd name="connsiteY6" fmla="*/ 1587 h 830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9725" h="830262">
                <a:moveTo>
                  <a:pt x="0" y="830262"/>
                </a:moveTo>
                <a:cubicBezTo>
                  <a:pt x="422275" y="685799"/>
                  <a:pt x="844550" y="541337"/>
                  <a:pt x="1209675" y="525462"/>
                </a:cubicBezTo>
                <a:cubicBezTo>
                  <a:pt x="1574800" y="509587"/>
                  <a:pt x="1852613" y="719137"/>
                  <a:pt x="2190750" y="735012"/>
                </a:cubicBezTo>
                <a:cubicBezTo>
                  <a:pt x="2528887" y="750887"/>
                  <a:pt x="2930525" y="703262"/>
                  <a:pt x="3238500" y="620712"/>
                </a:cubicBezTo>
                <a:cubicBezTo>
                  <a:pt x="3546475" y="538162"/>
                  <a:pt x="3727450" y="336550"/>
                  <a:pt x="4038600" y="239712"/>
                </a:cubicBezTo>
                <a:cubicBezTo>
                  <a:pt x="4349750" y="142875"/>
                  <a:pt x="4875213" y="79375"/>
                  <a:pt x="5105400" y="39687"/>
                </a:cubicBezTo>
                <a:cubicBezTo>
                  <a:pt x="5335588" y="0"/>
                  <a:pt x="5377656" y="793"/>
                  <a:pt x="5419725" y="1587"/>
                </a:cubicBezTo>
              </a:path>
            </a:pathLst>
          </a:custGeom>
          <a:noFill/>
          <a:ln w="19050" cap="flat" cmpd="sng" algn="ctr">
            <a:solidFill>
              <a:schemeClr val="accent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
        <p:nvSpPr>
          <p:cNvPr id="52" name="Freeform 51"/>
          <p:cNvSpPr/>
          <p:nvPr/>
        </p:nvSpPr>
        <p:spPr bwMode="auto">
          <a:xfrm>
            <a:off x="2747755" y="3969060"/>
            <a:ext cx="5130570" cy="277674"/>
          </a:xfrm>
          <a:custGeom>
            <a:avLst/>
            <a:gdLst>
              <a:gd name="connsiteX0" fmla="*/ 0 w 5419725"/>
              <a:gd name="connsiteY0" fmla="*/ 830262 h 830262"/>
              <a:gd name="connsiteX1" fmla="*/ 1209675 w 5419725"/>
              <a:gd name="connsiteY1" fmla="*/ 525462 h 830262"/>
              <a:gd name="connsiteX2" fmla="*/ 2190750 w 5419725"/>
              <a:gd name="connsiteY2" fmla="*/ 735012 h 830262"/>
              <a:gd name="connsiteX3" fmla="*/ 3238500 w 5419725"/>
              <a:gd name="connsiteY3" fmla="*/ 620712 h 830262"/>
              <a:gd name="connsiteX4" fmla="*/ 4038600 w 5419725"/>
              <a:gd name="connsiteY4" fmla="*/ 239712 h 830262"/>
              <a:gd name="connsiteX5" fmla="*/ 5105400 w 5419725"/>
              <a:gd name="connsiteY5" fmla="*/ 39687 h 830262"/>
              <a:gd name="connsiteX6" fmla="*/ 5419725 w 5419725"/>
              <a:gd name="connsiteY6" fmla="*/ 1587 h 830262"/>
              <a:gd name="connsiteX0" fmla="*/ 0 w 5419725"/>
              <a:gd name="connsiteY0" fmla="*/ 876795 h 876795"/>
              <a:gd name="connsiteX1" fmla="*/ 1209675 w 5419725"/>
              <a:gd name="connsiteY1" fmla="*/ 571995 h 876795"/>
              <a:gd name="connsiteX2" fmla="*/ 2190750 w 5419725"/>
              <a:gd name="connsiteY2" fmla="*/ 781545 h 876795"/>
              <a:gd name="connsiteX3" fmla="*/ 3238500 w 5419725"/>
              <a:gd name="connsiteY3" fmla="*/ 667245 h 876795"/>
              <a:gd name="connsiteX4" fmla="*/ 4085045 w 5419725"/>
              <a:gd name="connsiteY4" fmla="*/ 565447 h 876795"/>
              <a:gd name="connsiteX5" fmla="*/ 5105400 w 5419725"/>
              <a:gd name="connsiteY5" fmla="*/ 86220 h 876795"/>
              <a:gd name="connsiteX6" fmla="*/ 5419725 w 5419725"/>
              <a:gd name="connsiteY6" fmla="*/ 48120 h 876795"/>
              <a:gd name="connsiteX0" fmla="*/ 0 w 5419725"/>
              <a:gd name="connsiteY0" fmla="*/ 829468 h 829468"/>
              <a:gd name="connsiteX1" fmla="*/ 1209675 w 5419725"/>
              <a:gd name="connsiteY1" fmla="*/ 524668 h 829468"/>
              <a:gd name="connsiteX2" fmla="*/ 2190750 w 5419725"/>
              <a:gd name="connsiteY2" fmla="*/ 734218 h 829468"/>
              <a:gd name="connsiteX3" fmla="*/ 3238500 w 5419725"/>
              <a:gd name="connsiteY3" fmla="*/ 619918 h 829468"/>
              <a:gd name="connsiteX4" fmla="*/ 4085045 w 5419725"/>
              <a:gd name="connsiteY4" fmla="*/ 518120 h 829468"/>
              <a:gd name="connsiteX5" fmla="*/ 5071090 w 5419725"/>
              <a:gd name="connsiteY5" fmla="*/ 725688 h 829468"/>
              <a:gd name="connsiteX6" fmla="*/ 5419725 w 5419725"/>
              <a:gd name="connsiteY6" fmla="*/ 793 h 829468"/>
              <a:gd name="connsiteX0" fmla="*/ 0 w 5352817"/>
              <a:gd name="connsiteY0" fmla="*/ 328975 h 640323"/>
              <a:gd name="connsiteX1" fmla="*/ 1209675 w 5352817"/>
              <a:gd name="connsiteY1" fmla="*/ 24175 h 640323"/>
              <a:gd name="connsiteX2" fmla="*/ 2190750 w 5352817"/>
              <a:gd name="connsiteY2" fmla="*/ 233725 h 640323"/>
              <a:gd name="connsiteX3" fmla="*/ 3238500 w 5352817"/>
              <a:gd name="connsiteY3" fmla="*/ 119425 h 640323"/>
              <a:gd name="connsiteX4" fmla="*/ 4085045 w 5352817"/>
              <a:gd name="connsiteY4" fmla="*/ 17627 h 640323"/>
              <a:gd name="connsiteX5" fmla="*/ 5071090 w 5352817"/>
              <a:gd name="connsiteY5" fmla="*/ 225195 h 640323"/>
              <a:gd name="connsiteX6" fmla="*/ 5352817 w 5352817"/>
              <a:gd name="connsiteY6" fmla="*/ 640323 h 640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52817" h="640323">
                <a:moveTo>
                  <a:pt x="0" y="328975"/>
                </a:moveTo>
                <a:cubicBezTo>
                  <a:pt x="422275" y="184512"/>
                  <a:pt x="844550" y="40050"/>
                  <a:pt x="1209675" y="24175"/>
                </a:cubicBezTo>
                <a:cubicBezTo>
                  <a:pt x="1574800" y="8300"/>
                  <a:pt x="1852613" y="217850"/>
                  <a:pt x="2190750" y="233725"/>
                </a:cubicBezTo>
                <a:cubicBezTo>
                  <a:pt x="2528887" y="249600"/>
                  <a:pt x="2922784" y="155441"/>
                  <a:pt x="3238500" y="119425"/>
                </a:cubicBezTo>
                <a:cubicBezTo>
                  <a:pt x="3554216" y="83409"/>
                  <a:pt x="3779613" y="-1"/>
                  <a:pt x="4085045" y="17627"/>
                </a:cubicBezTo>
                <a:cubicBezTo>
                  <a:pt x="4390477" y="35255"/>
                  <a:pt x="4859795" y="121412"/>
                  <a:pt x="5071090" y="225195"/>
                </a:cubicBezTo>
                <a:cubicBezTo>
                  <a:pt x="5282385" y="328978"/>
                  <a:pt x="5310748" y="639529"/>
                  <a:pt x="5352817" y="640323"/>
                </a:cubicBezTo>
              </a:path>
            </a:pathLst>
          </a:custGeom>
          <a:noFill/>
          <a:ln w="19050" cap="flat" cmpd="sng" algn="ctr">
            <a:solidFill>
              <a:schemeClr val="accent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
        <p:nvSpPr>
          <p:cNvPr id="54" name="Freeform 53"/>
          <p:cNvSpPr/>
          <p:nvPr/>
        </p:nvSpPr>
        <p:spPr bwMode="auto">
          <a:xfrm>
            <a:off x="2747755" y="3969060"/>
            <a:ext cx="5130570" cy="531285"/>
          </a:xfrm>
          <a:custGeom>
            <a:avLst/>
            <a:gdLst>
              <a:gd name="connsiteX0" fmla="*/ 0 w 5419725"/>
              <a:gd name="connsiteY0" fmla="*/ 830262 h 830262"/>
              <a:gd name="connsiteX1" fmla="*/ 1209675 w 5419725"/>
              <a:gd name="connsiteY1" fmla="*/ 525462 h 830262"/>
              <a:gd name="connsiteX2" fmla="*/ 2190750 w 5419725"/>
              <a:gd name="connsiteY2" fmla="*/ 735012 h 830262"/>
              <a:gd name="connsiteX3" fmla="*/ 3238500 w 5419725"/>
              <a:gd name="connsiteY3" fmla="*/ 620712 h 830262"/>
              <a:gd name="connsiteX4" fmla="*/ 4038600 w 5419725"/>
              <a:gd name="connsiteY4" fmla="*/ 239712 h 830262"/>
              <a:gd name="connsiteX5" fmla="*/ 5105400 w 5419725"/>
              <a:gd name="connsiteY5" fmla="*/ 39687 h 830262"/>
              <a:gd name="connsiteX6" fmla="*/ 5419725 w 5419725"/>
              <a:gd name="connsiteY6" fmla="*/ 1587 h 830262"/>
              <a:gd name="connsiteX0" fmla="*/ 0 w 5419725"/>
              <a:gd name="connsiteY0" fmla="*/ 876795 h 876795"/>
              <a:gd name="connsiteX1" fmla="*/ 1209675 w 5419725"/>
              <a:gd name="connsiteY1" fmla="*/ 571995 h 876795"/>
              <a:gd name="connsiteX2" fmla="*/ 2190750 w 5419725"/>
              <a:gd name="connsiteY2" fmla="*/ 781545 h 876795"/>
              <a:gd name="connsiteX3" fmla="*/ 3238500 w 5419725"/>
              <a:gd name="connsiteY3" fmla="*/ 667245 h 876795"/>
              <a:gd name="connsiteX4" fmla="*/ 4085045 w 5419725"/>
              <a:gd name="connsiteY4" fmla="*/ 565447 h 876795"/>
              <a:gd name="connsiteX5" fmla="*/ 5105400 w 5419725"/>
              <a:gd name="connsiteY5" fmla="*/ 86220 h 876795"/>
              <a:gd name="connsiteX6" fmla="*/ 5419725 w 5419725"/>
              <a:gd name="connsiteY6" fmla="*/ 48120 h 876795"/>
              <a:gd name="connsiteX0" fmla="*/ 0 w 5419725"/>
              <a:gd name="connsiteY0" fmla="*/ 829468 h 829468"/>
              <a:gd name="connsiteX1" fmla="*/ 1209675 w 5419725"/>
              <a:gd name="connsiteY1" fmla="*/ 524668 h 829468"/>
              <a:gd name="connsiteX2" fmla="*/ 2190750 w 5419725"/>
              <a:gd name="connsiteY2" fmla="*/ 734218 h 829468"/>
              <a:gd name="connsiteX3" fmla="*/ 3238500 w 5419725"/>
              <a:gd name="connsiteY3" fmla="*/ 619918 h 829468"/>
              <a:gd name="connsiteX4" fmla="*/ 4085045 w 5419725"/>
              <a:gd name="connsiteY4" fmla="*/ 518120 h 829468"/>
              <a:gd name="connsiteX5" fmla="*/ 5071090 w 5419725"/>
              <a:gd name="connsiteY5" fmla="*/ 725688 h 829468"/>
              <a:gd name="connsiteX6" fmla="*/ 5419725 w 5419725"/>
              <a:gd name="connsiteY6" fmla="*/ 793 h 829468"/>
              <a:gd name="connsiteX0" fmla="*/ 0 w 5352817"/>
              <a:gd name="connsiteY0" fmla="*/ 328975 h 640323"/>
              <a:gd name="connsiteX1" fmla="*/ 1209675 w 5352817"/>
              <a:gd name="connsiteY1" fmla="*/ 24175 h 640323"/>
              <a:gd name="connsiteX2" fmla="*/ 2190750 w 5352817"/>
              <a:gd name="connsiteY2" fmla="*/ 233725 h 640323"/>
              <a:gd name="connsiteX3" fmla="*/ 3238500 w 5352817"/>
              <a:gd name="connsiteY3" fmla="*/ 119425 h 640323"/>
              <a:gd name="connsiteX4" fmla="*/ 4085045 w 5352817"/>
              <a:gd name="connsiteY4" fmla="*/ 17627 h 640323"/>
              <a:gd name="connsiteX5" fmla="*/ 5071090 w 5352817"/>
              <a:gd name="connsiteY5" fmla="*/ 225195 h 640323"/>
              <a:gd name="connsiteX6" fmla="*/ 5352817 w 5352817"/>
              <a:gd name="connsiteY6" fmla="*/ 640323 h 640323"/>
              <a:gd name="connsiteX0" fmla="*/ 0 w 5352817"/>
              <a:gd name="connsiteY0" fmla="*/ 320675 h 632023"/>
              <a:gd name="connsiteX1" fmla="*/ 1209675 w 5352817"/>
              <a:gd name="connsiteY1" fmla="*/ 15875 h 632023"/>
              <a:gd name="connsiteX2" fmla="*/ 2190750 w 5352817"/>
              <a:gd name="connsiteY2" fmla="*/ 225425 h 632023"/>
              <a:gd name="connsiteX3" fmla="*/ 3238500 w 5352817"/>
              <a:gd name="connsiteY3" fmla="*/ 111125 h 632023"/>
              <a:gd name="connsiteX4" fmla="*/ 4085045 w 5352817"/>
              <a:gd name="connsiteY4" fmla="*/ 165788 h 632023"/>
              <a:gd name="connsiteX5" fmla="*/ 5071090 w 5352817"/>
              <a:gd name="connsiteY5" fmla="*/ 216895 h 632023"/>
              <a:gd name="connsiteX6" fmla="*/ 5352817 w 5352817"/>
              <a:gd name="connsiteY6" fmla="*/ 632023 h 632023"/>
              <a:gd name="connsiteX0" fmla="*/ 0 w 5352817"/>
              <a:gd name="connsiteY0" fmla="*/ 320675 h 632023"/>
              <a:gd name="connsiteX1" fmla="*/ 1209675 w 5352817"/>
              <a:gd name="connsiteY1" fmla="*/ 15875 h 632023"/>
              <a:gd name="connsiteX2" fmla="*/ 2190750 w 5352817"/>
              <a:gd name="connsiteY2" fmla="*/ 225425 h 632023"/>
              <a:gd name="connsiteX3" fmla="*/ 3239863 w 5352817"/>
              <a:gd name="connsiteY3" fmla="*/ 298999 h 632023"/>
              <a:gd name="connsiteX4" fmla="*/ 4085045 w 5352817"/>
              <a:gd name="connsiteY4" fmla="*/ 165788 h 632023"/>
              <a:gd name="connsiteX5" fmla="*/ 5071090 w 5352817"/>
              <a:gd name="connsiteY5" fmla="*/ 216895 h 632023"/>
              <a:gd name="connsiteX6" fmla="*/ 5352817 w 5352817"/>
              <a:gd name="connsiteY6" fmla="*/ 632023 h 632023"/>
              <a:gd name="connsiteX0" fmla="*/ 0 w 5352817"/>
              <a:gd name="connsiteY0" fmla="*/ 341715 h 653063"/>
              <a:gd name="connsiteX1" fmla="*/ 1209675 w 5352817"/>
              <a:gd name="connsiteY1" fmla="*/ 36915 h 653063"/>
              <a:gd name="connsiteX2" fmla="*/ 2206863 w 5352817"/>
              <a:gd name="connsiteY2" fmla="*/ 120223 h 653063"/>
              <a:gd name="connsiteX3" fmla="*/ 3239863 w 5352817"/>
              <a:gd name="connsiteY3" fmla="*/ 320039 h 653063"/>
              <a:gd name="connsiteX4" fmla="*/ 4085045 w 5352817"/>
              <a:gd name="connsiteY4" fmla="*/ 186828 h 653063"/>
              <a:gd name="connsiteX5" fmla="*/ 5071090 w 5352817"/>
              <a:gd name="connsiteY5" fmla="*/ 237935 h 653063"/>
              <a:gd name="connsiteX6" fmla="*/ 5352817 w 5352817"/>
              <a:gd name="connsiteY6" fmla="*/ 653063 h 653063"/>
              <a:gd name="connsiteX0" fmla="*/ 0 w 5352817"/>
              <a:gd name="connsiteY0" fmla="*/ 341715 h 653063"/>
              <a:gd name="connsiteX1" fmla="*/ 1209675 w 5352817"/>
              <a:gd name="connsiteY1" fmla="*/ 36915 h 653063"/>
              <a:gd name="connsiteX2" fmla="*/ 2206863 w 5352817"/>
              <a:gd name="connsiteY2" fmla="*/ 120223 h 653063"/>
              <a:gd name="connsiteX3" fmla="*/ 3239863 w 5352817"/>
              <a:gd name="connsiteY3" fmla="*/ 320039 h 653063"/>
              <a:gd name="connsiteX4" fmla="*/ 4085045 w 5352817"/>
              <a:gd name="connsiteY4" fmla="*/ 453249 h 653063"/>
              <a:gd name="connsiteX5" fmla="*/ 5071090 w 5352817"/>
              <a:gd name="connsiteY5" fmla="*/ 237935 h 653063"/>
              <a:gd name="connsiteX6" fmla="*/ 5352817 w 5352817"/>
              <a:gd name="connsiteY6" fmla="*/ 653063 h 653063"/>
              <a:gd name="connsiteX0" fmla="*/ 0 w 5352817"/>
              <a:gd name="connsiteY0" fmla="*/ 341715 h 653063"/>
              <a:gd name="connsiteX1" fmla="*/ 1209675 w 5352817"/>
              <a:gd name="connsiteY1" fmla="*/ 36915 h 653063"/>
              <a:gd name="connsiteX2" fmla="*/ 2206863 w 5352817"/>
              <a:gd name="connsiteY2" fmla="*/ 120223 h 653063"/>
              <a:gd name="connsiteX3" fmla="*/ 3239863 w 5352817"/>
              <a:gd name="connsiteY3" fmla="*/ 320039 h 653063"/>
              <a:gd name="connsiteX4" fmla="*/ 4085045 w 5352817"/>
              <a:gd name="connsiteY4" fmla="*/ 453249 h 653063"/>
              <a:gd name="connsiteX5" fmla="*/ 4836317 w 5352817"/>
              <a:gd name="connsiteY5" fmla="*/ 586459 h 653063"/>
              <a:gd name="connsiteX6" fmla="*/ 5352817 w 5352817"/>
              <a:gd name="connsiteY6" fmla="*/ 653063 h 653063"/>
              <a:gd name="connsiteX0" fmla="*/ 0 w 5352817"/>
              <a:gd name="connsiteY0" fmla="*/ 341715 h 786275"/>
              <a:gd name="connsiteX1" fmla="*/ 1209675 w 5352817"/>
              <a:gd name="connsiteY1" fmla="*/ 36915 h 786275"/>
              <a:gd name="connsiteX2" fmla="*/ 2206863 w 5352817"/>
              <a:gd name="connsiteY2" fmla="*/ 120223 h 786275"/>
              <a:gd name="connsiteX3" fmla="*/ 3239863 w 5352817"/>
              <a:gd name="connsiteY3" fmla="*/ 320039 h 786275"/>
              <a:gd name="connsiteX4" fmla="*/ 4085045 w 5352817"/>
              <a:gd name="connsiteY4" fmla="*/ 453249 h 786275"/>
              <a:gd name="connsiteX5" fmla="*/ 4836317 w 5352817"/>
              <a:gd name="connsiteY5" fmla="*/ 586459 h 786275"/>
              <a:gd name="connsiteX6" fmla="*/ 5352817 w 5352817"/>
              <a:gd name="connsiteY6" fmla="*/ 786275 h 786275"/>
              <a:gd name="connsiteX0" fmla="*/ 0 w 5352817"/>
              <a:gd name="connsiteY0" fmla="*/ 341715 h 786275"/>
              <a:gd name="connsiteX1" fmla="*/ 1209675 w 5352817"/>
              <a:gd name="connsiteY1" fmla="*/ 36915 h 786275"/>
              <a:gd name="connsiteX2" fmla="*/ 2206863 w 5352817"/>
              <a:gd name="connsiteY2" fmla="*/ 120223 h 786275"/>
              <a:gd name="connsiteX3" fmla="*/ 3239863 w 5352817"/>
              <a:gd name="connsiteY3" fmla="*/ 320039 h 786275"/>
              <a:gd name="connsiteX4" fmla="*/ 4178954 w 5352817"/>
              <a:gd name="connsiteY4" fmla="*/ 320039 h 786275"/>
              <a:gd name="connsiteX5" fmla="*/ 4836317 w 5352817"/>
              <a:gd name="connsiteY5" fmla="*/ 586459 h 786275"/>
              <a:gd name="connsiteX6" fmla="*/ 5352817 w 5352817"/>
              <a:gd name="connsiteY6" fmla="*/ 786275 h 786275"/>
              <a:gd name="connsiteX0" fmla="*/ 0 w 5352817"/>
              <a:gd name="connsiteY0" fmla="*/ 341715 h 786275"/>
              <a:gd name="connsiteX1" fmla="*/ 1209675 w 5352817"/>
              <a:gd name="connsiteY1" fmla="*/ 36915 h 786275"/>
              <a:gd name="connsiteX2" fmla="*/ 2206863 w 5352817"/>
              <a:gd name="connsiteY2" fmla="*/ 120223 h 786275"/>
              <a:gd name="connsiteX3" fmla="*/ 3239863 w 5352817"/>
              <a:gd name="connsiteY3" fmla="*/ 320039 h 786275"/>
              <a:gd name="connsiteX4" fmla="*/ 4178954 w 5352817"/>
              <a:gd name="connsiteY4" fmla="*/ 320039 h 786275"/>
              <a:gd name="connsiteX5" fmla="*/ 4930226 w 5352817"/>
              <a:gd name="connsiteY5" fmla="*/ 453249 h 786275"/>
              <a:gd name="connsiteX6" fmla="*/ 5352817 w 5352817"/>
              <a:gd name="connsiteY6" fmla="*/ 786275 h 78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52817" h="786275">
                <a:moveTo>
                  <a:pt x="0" y="341715"/>
                </a:moveTo>
                <a:cubicBezTo>
                  <a:pt x="422275" y="197252"/>
                  <a:pt x="841865" y="73830"/>
                  <a:pt x="1209675" y="36915"/>
                </a:cubicBezTo>
                <a:cubicBezTo>
                  <a:pt x="1577485" y="0"/>
                  <a:pt x="1868498" y="73036"/>
                  <a:pt x="2206863" y="120223"/>
                </a:cubicBezTo>
                <a:cubicBezTo>
                  <a:pt x="2545228" y="167410"/>
                  <a:pt x="2911181" y="286736"/>
                  <a:pt x="3239863" y="320039"/>
                </a:cubicBezTo>
                <a:cubicBezTo>
                  <a:pt x="3568545" y="353342"/>
                  <a:pt x="3897227" y="297837"/>
                  <a:pt x="4178954" y="320039"/>
                </a:cubicBezTo>
                <a:cubicBezTo>
                  <a:pt x="4460681" y="342241"/>
                  <a:pt x="4734582" y="375543"/>
                  <a:pt x="4930226" y="453249"/>
                </a:cubicBezTo>
                <a:cubicBezTo>
                  <a:pt x="5125870" y="530955"/>
                  <a:pt x="5310748" y="785481"/>
                  <a:pt x="5352817" y="786275"/>
                </a:cubicBezTo>
              </a:path>
            </a:pathLst>
          </a:custGeom>
          <a:noFill/>
          <a:ln w="19050" cap="flat" cmpd="sng" algn="ctr">
            <a:solidFill>
              <a:schemeClr val="accent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
        <p:nvSpPr>
          <p:cNvPr id="21508" name="Rectangle 3"/>
          <p:cNvSpPr>
            <a:spLocks noGrp="1" noChangeArrowheads="1"/>
          </p:cNvSpPr>
          <p:nvPr>
            <p:ph type="body" sz="half" idx="1"/>
          </p:nvPr>
        </p:nvSpPr>
        <p:spPr>
          <a:xfrm>
            <a:off x="182563" y="998539"/>
            <a:ext cx="9540875" cy="1170321"/>
          </a:xfrm>
        </p:spPr>
        <p:txBody>
          <a:bodyPr/>
          <a:lstStyle/>
          <a:p>
            <a:pPr marL="0" indent="0">
              <a:lnSpc>
                <a:spcPct val="100000"/>
              </a:lnSpc>
              <a:buFontTx/>
              <a:buNone/>
            </a:pPr>
            <a:r>
              <a:rPr lang="en-US" sz="2000" dirty="0" smtClean="0">
                <a:latin typeface="Calibri" panose="020F0502020204030204" pitchFamily="34" charset="0"/>
              </a:rPr>
              <a:t>Each observation has an error (instrument, representativeness) and model error should be taken into account. A way to simulate both these effects is to run an ensemble of assimilations.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a:xfrm>
            <a:off x="182563" y="979488"/>
            <a:ext cx="9540875" cy="1324387"/>
          </a:xfrm>
          <a:noFill/>
        </p:spPr>
        <p:txBody>
          <a:bodyPr/>
          <a:lstStyle/>
          <a:p>
            <a:pPr>
              <a:lnSpc>
                <a:spcPct val="100000"/>
              </a:lnSpc>
              <a:spcAft>
                <a:spcPts val="500"/>
              </a:spcAft>
              <a:buClr>
                <a:schemeClr val="accent1">
                  <a:lumMod val="50000"/>
                </a:schemeClr>
              </a:buClr>
              <a:buFont typeface="Wingdings" pitchFamily="2" charset="2"/>
              <a:buChar char="v"/>
            </a:pPr>
            <a:r>
              <a:rPr lang="en-GB" sz="2000" dirty="0" smtClean="0">
                <a:latin typeface="Calibri" panose="020F0502020204030204" pitchFamily="34" charset="0"/>
              </a:rPr>
              <a:t>The EDA analyses are generated by randomly perturbing the observations and the SST; the </a:t>
            </a:r>
            <a:r>
              <a:rPr lang="en-GB" sz="2000" dirty="0">
                <a:latin typeface="Calibri" panose="020F0502020204030204" pitchFamily="34" charset="0"/>
              </a:rPr>
              <a:t>observations are assumed unbiased, with obs-error std defined by a normal distribution</a:t>
            </a:r>
            <a:endParaRPr lang="en-GB" sz="2000" dirty="0" smtClean="0">
              <a:latin typeface="Calibri" panose="020F0502020204030204" pitchFamily="34" charset="0"/>
            </a:endParaRPr>
          </a:p>
          <a:p>
            <a:pPr>
              <a:lnSpc>
                <a:spcPct val="100000"/>
              </a:lnSpc>
              <a:spcAft>
                <a:spcPts val="500"/>
              </a:spcAft>
              <a:buClr>
                <a:schemeClr val="accent1">
                  <a:lumMod val="50000"/>
                </a:schemeClr>
              </a:buClr>
              <a:buFont typeface="Wingdings" pitchFamily="2" charset="2"/>
              <a:buChar char="v"/>
            </a:pPr>
            <a:r>
              <a:rPr lang="en-GB" sz="2000" dirty="0" smtClean="0">
                <a:latin typeface="Calibri" panose="020F0502020204030204" pitchFamily="34" charset="0"/>
              </a:rPr>
              <a:t>Model error is simulated using stochastic schemes </a:t>
            </a:r>
          </a:p>
        </p:txBody>
      </p:sp>
      <p:pic>
        <p:nvPicPr>
          <p:cNvPr id="22531" name="Picture 4" descr="iconic_picture_for_workshop"/>
          <p:cNvPicPr>
            <a:picLocks noChangeAspect="1" noChangeArrowheads="1"/>
          </p:cNvPicPr>
          <p:nvPr/>
        </p:nvPicPr>
        <p:blipFill>
          <a:blip r:embed="rId3" cstate="print"/>
          <a:srcRect/>
          <a:stretch>
            <a:fillRect/>
          </a:stretch>
        </p:blipFill>
        <p:spPr bwMode="auto">
          <a:xfrm>
            <a:off x="4380524" y="2258870"/>
            <a:ext cx="5298001" cy="4212000"/>
          </a:xfrm>
          <a:prstGeom prst="rect">
            <a:avLst/>
          </a:prstGeom>
          <a:noFill/>
          <a:ln w="9525">
            <a:noFill/>
            <a:miter lim="800000"/>
            <a:headEnd/>
            <a:tailEnd/>
          </a:ln>
        </p:spPr>
      </p:pic>
      <p:sp>
        <p:nvSpPr>
          <p:cNvPr id="22532" name="Rectangle 7"/>
          <p:cNvSpPr>
            <a:spLocks noGrp="1" noChangeArrowheads="1"/>
          </p:cNvSpPr>
          <p:nvPr>
            <p:ph type="title"/>
          </p:nvPr>
        </p:nvSpPr>
        <p:spPr>
          <a:noFill/>
        </p:spPr>
        <p:txBody>
          <a:bodyPr/>
          <a:lstStyle/>
          <a:p>
            <a:r>
              <a:rPr lang="en-GB" sz="2800" dirty="0" smtClean="0">
                <a:solidFill>
                  <a:schemeClr val="accent1">
                    <a:lumMod val="50000"/>
                  </a:schemeClr>
                </a:solidFill>
                <a:latin typeface="Calibri" panose="020F0502020204030204" pitchFamily="34" charset="0"/>
              </a:rPr>
              <a:t>2. Ensemble Data Assimilation and Prediction</a:t>
            </a:r>
          </a:p>
        </p:txBody>
      </p:sp>
      <p:sp>
        <p:nvSpPr>
          <p:cNvPr id="22533" name="Rectangle 8"/>
          <p:cNvSpPr>
            <a:spLocks noChangeArrowheads="1"/>
          </p:cNvSpPr>
          <p:nvPr/>
        </p:nvSpPr>
        <p:spPr bwMode="auto">
          <a:xfrm>
            <a:off x="182564" y="2303875"/>
            <a:ext cx="4005352" cy="2835315"/>
          </a:xfrm>
          <a:prstGeom prst="rect">
            <a:avLst/>
          </a:prstGeom>
          <a:noFill/>
          <a:ln w="12700">
            <a:noFill/>
            <a:miter lim="800000"/>
            <a:headEnd/>
            <a:tailEnd/>
          </a:ln>
        </p:spPr>
        <p:txBody>
          <a:bodyPr lIns="90487" tIns="44450" rIns="90487" bIns="44450"/>
          <a:lstStyle/>
          <a:p>
            <a:pPr marL="376238" indent="-376238" algn="l">
              <a:spcAft>
                <a:spcPts val="500"/>
              </a:spcAft>
              <a:buClr>
                <a:schemeClr val="accent1">
                  <a:lumMod val="50000"/>
                </a:schemeClr>
              </a:buClr>
              <a:buFont typeface="Wingdings" pitchFamily="2" charset="2"/>
              <a:buChar char="v"/>
            </a:pPr>
            <a:r>
              <a:rPr lang="en-GB" sz="2000" b="0" dirty="0" smtClean="0">
                <a:latin typeface="Calibri" panose="020F0502020204030204" pitchFamily="34" charset="0"/>
              </a:rPr>
              <a:t>Differences between pairs of analyses (and forecast) fields have the statistical characteristics of analysis (and forecast) error.</a:t>
            </a:r>
            <a:endParaRPr lang="en-US" sz="2000" b="0" dirty="0" smtClean="0">
              <a:latin typeface="Calibri" panose="020F0502020204030204" pitchFamily="34" charset="0"/>
            </a:endParaRPr>
          </a:p>
          <a:p>
            <a:pPr marL="376238" indent="-376238" algn="l">
              <a:spcAft>
                <a:spcPts val="500"/>
              </a:spcAft>
              <a:buClr>
                <a:schemeClr val="accent1">
                  <a:lumMod val="50000"/>
                </a:schemeClr>
              </a:buClr>
              <a:buFont typeface="Wingdings" pitchFamily="2" charset="2"/>
              <a:buChar char="v"/>
            </a:pPr>
            <a:r>
              <a:rPr lang="en-US" sz="2000" b="0" dirty="0" smtClean="0">
                <a:latin typeface="Calibri" panose="020F0502020204030204" pitchFamily="34" charset="0"/>
              </a:rPr>
              <a:t>The </a:t>
            </a:r>
            <a:r>
              <a:rPr lang="en-US" sz="2000" b="0" dirty="0">
                <a:latin typeface="Calibri" panose="020F0502020204030204" pitchFamily="34" charset="0"/>
              </a:rPr>
              <a:t>EDA analyses can be used to specify </a:t>
            </a:r>
            <a:r>
              <a:rPr lang="en-US" sz="2000" b="0" dirty="0" smtClean="0">
                <a:latin typeface="Calibri" panose="020F0502020204030204" pitchFamily="34" charset="0"/>
              </a:rPr>
              <a:t>flow-dependent background error statistics</a:t>
            </a:r>
            <a:endParaRPr lang="en-US" sz="2000" b="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7"/>
          <p:cNvSpPr>
            <a:spLocks noGrp="1" noChangeArrowheads="1"/>
          </p:cNvSpPr>
          <p:nvPr>
            <p:ph type="title"/>
          </p:nvPr>
        </p:nvSpPr>
        <p:spPr>
          <a:noFill/>
        </p:spPr>
        <p:txBody>
          <a:bodyPr/>
          <a:lstStyle/>
          <a:p>
            <a:r>
              <a:rPr lang="en-GB" sz="2800" dirty="0" smtClean="0">
                <a:solidFill>
                  <a:schemeClr val="accent1">
                    <a:lumMod val="50000"/>
                  </a:schemeClr>
                </a:solidFill>
                <a:latin typeface="Calibri" panose="020F0502020204030204" pitchFamily="34" charset="0"/>
              </a:rPr>
              <a:t>2. The ECMWF Integrated Forecasting System (IFS)</a:t>
            </a:r>
          </a:p>
        </p:txBody>
      </p:sp>
      <p:grpSp>
        <p:nvGrpSpPr>
          <p:cNvPr id="7" name="Group 6"/>
          <p:cNvGrpSpPr/>
          <p:nvPr/>
        </p:nvGrpSpPr>
        <p:grpSpPr>
          <a:xfrm>
            <a:off x="5043010" y="1403775"/>
            <a:ext cx="4590510" cy="4365485"/>
            <a:chOff x="4322930" y="1673805"/>
            <a:chExt cx="4590510" cy="4365485"/>
          </a:xfrm>
        </p:grpSpPr>
        <p:sp>
          <p:nvSpPr>
            <p:cNvPr id="8" name="Rectangle 7"/>
            <p:cNvSpPr/>
            <p:nvPr/>
          </p:nvSpPr>
          <p:spPr>
            <a:xfrm>
              <a:off x="5673080" y="2978950"/>
              <a:ext cx="922603" cy="175519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00" dirty="0" smtClean="0">
                <a:solidFill>
                  <a:prstClr val="white"/>
                </a:solidFill>
              </a:endParaRPr>
            </a:p>
            <a:p>
              <a:r>
                <a:rPr lang="en-GB" sz="1600" dirty="0" smtClean="0">
                  <a:solidFill>
                    <a:prstClr val="white"/>
                  </a:solidFill>
                </a:rPr>
                <a:t>ENS</a:t>
              </a:r>
              <a:r>
                <a:rPr lang="en-GB" sz="1600" baseline="30000" dirty="0" smtClean="0">
                  <a:solidFill>
                    <a:prstClr val="white"/>
                  </a:solidFill>
                </a:rPr>
                <a:t>51</a:t>
              </a:r>
            </a:p>
            <a:p>
              <a:r>
                <a:rPr lang="en-GB" sz="1600" dirty="0" smtClean="0">
                  <a:solidFill>
                    <a:prstClr val="white"/>
                  </a:solidFill>
                </a:rPr>
                <a:t>S4</a:t>
              </a:r>
              <a:r>
                <a:rPr lang="en-GB" sz="1600" baseline="30000" dirty="0" smtClean="0">
                  <a:solidFill>
                    <a:prstClr val="white"/>
                  </a:solidFill>
                </a:rPr>
                <a:t>51</a:t>
              </a:r>
              <a:endParaRPr lang="en-GB" sz="1600" baseline="30000" dirty="0">
                <a:solidFill>
                  <a:prstClr val="white"/>
                </a:solidFill>
              </a:endParaRPr>
            </a:p>
          </p:txBody>
        </p:sp>
        <p:sp>
          <p:nvSpPr>
            <p:cNvPr id="9" name="Rectangle 8"/>
            <p:cNvSpPr/>
            <p:nvPr/>
          </p:nvSpPr>
          <p:spPr>
            <a:xfrm>
              <a:off x="6595683" y="2978950"/>
              <a:ext cx="922603" cy="1755195"/>
            </a:xfrm>
            <a:prstGeom prst="rect">
              <a:avLst/>
            </a:prstGeom>
            <a:solidFill>
              <a:srgbClr val="E115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prstClr val="white"/>
                  </a:solidFill>
                </a:rPr>
                <a:t>HRES</a:t>
              </a:r>
            </a:p>
            <a:p>
              <a:endParaRPr lang="en-GB" sz="1600" dirty="0" smtClean="0">
                <a:solidFill>
                  <a:prstClr val="white"/>
                </a:solidFill>
              </a:endParaRPr>
            </a:p>
            <a:p>
              <a:endParaRPr lang="en-GB" sz="1600" dirty="0">
                <a:solidFill>
                  <a:prstClr val="white"/>
                </a:solidFill>
              </a:endParaRPr>
            </a:p>
          </p:txBody>
        </p:sp>
        <p:sp>
          <p:nvSpPr>
            <p:cNvPr id="10" name="Pentagon 9"/>
            <p:cNvSpPr/>
            <p:nvPr/>
          </p:nvSpPr>
          <p:spPr>
            <a:xfrm rot="10800000">
              <a:off x="6168135" y="3113964"/>
              <a:ext cx="450050" cy="405045"/>
            </a:xfrm>
            <a:prstGeom prst="homePlate">
              <a:avLst/>
            </a:prstGeom>
            <a:solidFill>
              <a:srgbClr val="E115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00" dirty="0">
                <a:solidFill>
                  <a:prstClr val="white"/>
                </a:solidFill>
              </a:endParaRPr>
            </a:p>
          </p:txBody>
        </p:sp>
        <p:sp>
          <p:nvSpPr>
            <p:cNvPr id="11" name="Pentagon 10"/>
            <p:cNvSpPr/>
            <p:nvPr/>
          </p:nvSpPr>
          <p:spPr>
            <a:xfrm>
              <a:off x="6573180" y="4194085"/>
              <a:ext cx="450050" cy="40504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00" dirty="0">
                <a:solidFill>
                  <a:prstClr val="white"/>
                </a:solidFill>
              </a:endParaRPr>
            </a:p>
          </p:txBody>
        </p:sp>
        <p:sp>
          <p:nvSpPr>
            <p:cNvPr id="12" name="Down Arrow 11"/>
            <p:cNvSpPr/>
            <p:nvPr/>
          </p:nvSpPr>
          <p:spPr>
            <a:xfrm>
              <a:off x="5673080" y="1673805"/>
              <a:ext cx="1800200" cy="1260140"/>
            </a:xfrm>
            <a:prstGeom prst="downArrow">
              <a:avLst>
                <a:gd name="adj1" fmla="val 64626"/>
                <a:gd name="adj2" fmla="val 2400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srgbClr val="4F81BD">
                      <a:lumMod val="75000"/>
                    </a:srgbClr>
                  </a:solidFill>
                </a:rPr>
                <a:t>EDA</a:t>
              </a:r>
              <a:r>
                <a:rPr lang="en-GB" sz="1600" baseline="30000" dirty="0" smtClean="0">
                  <a:solidFill>
                    <a:srgbClr val="4F81BD">
                      <a:lumMod val="75000"/>
                    </a:srgbClr>
                  </a:solidFill>
                </a:rPr>
                <a:t>25</a:t>
              </a:r>
            </a:p>
          </p:txBody>
        </p:sp>
        <p:sp>
          <p:nvSpPr>
            <p:cNvPr id="13" name="Up Arrow 12"/>
            <p:cNvSpPr/>
            <p:nvPr/>
          </p:nvSpPr>
          <p:spPr>
            <a:xfrm>
              <a:off x="5628075" y="4779150"/>
              <a:ext cx="1890210" cy="1260140"/>
            </a:xfrm>
            <a:prstGeom prst="upArrow">
              <a:avLst>
                <a:gd name="adj1" fmla="val 62439"/>
                <a:gd name="adj2" fmla="val 2556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srgbClr val="4F81BD">
                      <a:lumMod val="75000"/>
                    </a:srgbClr>
                  </a:solidFill>
                </a:rPr>
                <a:t>ORAS4</a:t>
              </a:r>
              <a:r>
                <a:rPr lang="en-GB" sz="1600" baseline="30000" dirty="0" smtClean="0">
                  <a:solidFill>
                    <a:srgbClr val="4F81BD">
                      <a:lumMod val="75000"/>
                    </a:srgbClr>
                  </a:solidFill>
                </a:rPr>
                <a:t>5</a:t>
              </a:r>
              <a:endParaRPr lang="en-GB" sz="1600" baseline="30000" dirty="0">
                <a:solidFill>
                  <a:srgbClr val="4F81BD">
                    <a:lumMod val="75000"/>
                  </a:srgbClr>
                </a:solidFill>
              </a:endParaRPr>
            </a:p>
          </p:txBody>
        </p:sp>
        <p:sp>
          <p:nvSpPr>
            <p:cNvPr id="14" name="Right Arrow 13"/>
            <p:cNvSpPr/>
            <p:nvPr/>
          </p:nvSpPr>
          <p:spPr>
            <a:xfrm>
              <a:off x="4322930" y="2933945"/>
              <a:ext cx="1260140" cy="1935215"/>
            </a:xfrm>
            <a:prstGeom prst="rightArrow">
              <a:avLst>
                <a:gd name="adj1" fmla="val 61966"/>
                <a:gd name="adj2" fmla="val 2615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srgbClr val="4F81BD">
                      <a:lumMod val="75000"/>
                    </a:srgbClr>
                  </a:solidFill>
                </a:rPr>
                <a:t>ERA-I</a:t>
              </a:r>
              <a:endParaRPr lang="en-GB" sz="1600" dirty="0">
                <a:solidFill>
                  <a:srgbClr val="4F81BD">
                    <a:lumMod val="75000"/>
                  </a:srgbClr>
                </a:solidFill>
              </a:endParaRPr>
            </a:p>
          </p:txBody>
        </p:sp>
        <p:sp>
          <p:nvSpPr>
            <p:cNvPr id="15" name="Left Arrow 14"/>
            <p:cNvSpPr/>
            <p:nvPr/>
          </p:nvSpPr>
          <p:spPr>
            <a:xfrm>
              <a:off x="7608295" y="2933945"/>
              <a:ext cx="1305145" cy="1980220"/>
            </a:xfrm>
            <a:prstGeom prst="leftArrow">
              <a:avLst>
                <a:gd name="adj1" fmla="val 59235"/>
                <a:gd name="adj2" fmla="val 2940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srgbClr val="4F81BD">
                      <a:lumMod val="75000"/>
                    </a:srgbClr>
                  </a:solidFill>
                </a:rPr>
                <a:t>4DVAR</a:t>
              </a:r>
              <a:endParaRPr lang="en-GB" sz="1600" dirty="0">
                <a:solidFill>
                  <a:srgbClr val="4F81BD">
                    <a:lumMod val="75000"/>
                  </a:srgbClr>
                </a:solidFill>
              </a:endParaRPr>
            </a:p>
          </p:txBody>
        </p:sp>
      </p:grpSp>
      <p:sp>
        <p:nvSpPr>
          <p:cNvPr id="16" name="TextBox 15"/>
          <p:cNvSpPr txBox="1"/>
          <p:nvPr/>
        </p:nvSpPr>
        <p:spPr>
          <a:xfrm>
            <a:off x="182469" y="1223755"/>
            <a:ext cx="5625626" cy="1015663"/>
          </a:xfrm>
          <a:prstGeom prst="rect">
            <a:avLst/>
          </a:prstGeom>
          <a:solidFill>
            <a:srgbClr val="FCFEB9"/>
          </a:solidFill>
          <a:ln>
            <a:solidFill>
              <a:schemeClr val="tx1"/>
            </a:solidFill>
          </a:ln>
        </p:spPr>
        <p:txBody>
          <a:bodyPr wrap="square" rtlCol="0">
            <a:spAutoFit/>
          </a:bodyPr>
          <a:lstStyle/>
          <a:p>
            <a:pPr algn="l"/>
            <a:r>
              <a:rPr lang="en-GB" sz="2000" dirty="0" smtClean="0">
                <a:solidFill>
                  <a:prstClr val="black"/>
                </a:solidFill>
                <a:latin typeface="Calibri"/>
              </a:rPr>
              <a:t>PDF(0) &lt;&lt; 4DVAR+EDA</a:t>
            </a:r>
            <a:r>
              <a:rPr lang="en-GB" sz="2000" baseline="30000" dirty="0" smtClean="0">
                <a:solidFill>
                  <a:prstClr val="black"/>
                </a:solidFill>
                <a:latin typeface="Calibri"/>
              </a:rPr>
              <a:t>25</a:t>
            </a:r>
            <a:r>
              <a:rPr lang="en-GB" sz="2000" dirty="0" smtClean="0">
                <a:solidFill>
                  <a:prstClr val="black"/>
                </a:solidFill>
                <a:latin typeface="Calibri"/>
              </a:rPr>
              <a:t>+ORAS4</a:t>
            </a:r>
            <a:r>
              <a:rPr lang="en-GB" sz="2000" baseline="30000" dirty="0" smtClean="0">
                <a:solidFill>
                  <a:prstClr val="black"/>
                </a:solidFill>
                <a:latin typeface="Calibri"/>
              </a:rPr>
              <a:t>5</a:t>
            </a:r>
          </a:p>
          <a:p>
            <a:pPr algn="l"/>
            <a:r>
              <a:rPr lang="en-GB" sz="2000" i="1" dirty="0" smtClean="0">
                <a:solidFill>
                  <a:prstClr val="black"/>
                </a:solidFill>
                <a:latin typeface="Calibri"/>
              </a:rPr>
              <a:t>PDF(0) &lt;&lt; ERAI+ORAS4</a:t>
            </a:r>
            <a:r>
              <a:rPr lang="en-GB" sz="2000" i="1" baseline="30000" dirty="0" smtClean="0">
                <a:solidFill>
                  <a:prstClr val="black"/>
                </a:solidFill>
                <a:latin typeface="Calibri"/>
              </a:rPr>
              <a:t>5</a:t>
            </a:r>
            <a:r>
              <a:rPr lang="en-GB" sz="2000" i="1" dirty="0" smtClean="0">
                <a:solidFill>
                  <a:prstClr val="black"/>
                </a:solidFill>
                <a:latin typeface="Calibri"/>
              </a:rPr>
              <a:t> (refc suite)</a:t>
            </a:r>
          </a:p>
          <a:p>
            <a:pPr algn="l"/>
            <a:r>
              <a:rPr lang="en-GB" sz="2000" dirty="0" smtClean="0">
                <a:solidFill>
                  <a:prstClr val="black"/>
                </a:solidFill>
                <a:latin typeface="Calibri"/>
              </a:rPr>
              <a:t>PDF(T) &lt;&lt; HRES+ENS</a:t>
            </a:r>
            <a:r>
              <a:rPr lang="en-GB" sz="2000" baseline="30000" dirty="0" smtClean="0">
                <a:solidFill>
                  <a:prstClr val="black"/>
                </a:solidFill>
                <a:latin typeface="Calibri"/>
              </a:rPr>
              <a:t>51</a:t>
            </a:r>
            <a:r>
              <a:rPr lang="en-GB" sz="2000" dirty="0" smtClean="0">
                <a:solidFill>
                  <a:prstClr val="black"/>
                </a:solidFill>
                <a:latin typeface="Calibri"/>
              </a:rPr>
              <a:t>/S4</a:t>
            </a:r>
            <a:r>
              <a:rPr lang="en-GB" sz="2000" baseline="30000" dirty="0" smtClean="0">
                <a:solidFill>
                  <a:prstClr val="black"/>
                </a:solidFill>
                <a:latin typeface="Calibri"/>
              </a:rPr>
              <a:t>51</a:t>
            </a:r>
          </a:p>
        </p:txBody>
      </p:sp>
      <p:sp>
        <p:nvSpPr>
          <p:cNvPr id="17" name="TextBox 16"/>
          <p:cNvSpPr txBox="1"/>
          <p:nvPr/>
        </p:nvSpPr>
        <p:spPr>
          <a:xfrm>
            <a:off x="137465" y="4978622"/>
            <a:ext cx="5670630" cy="1015663"/>
          </a:xfrm>
          <a:prstGeom prst="rect">
            <a:avLst/>
          </a:prstGeom>
          <a:solidFill>
            <a:srgbClr val="FCFEB9"/>
          </a:solidFill>
          <a:ln>
            <a:solidFill>
              <a:schemeClr val="tx1"/>
            </a:solidFill>
          </a:ln>
        </p:spPr>
        <p:txBody>
          <a:bodyPr wrap="square" rtlCol="0">
            <a:spAutoFit/>
          </a:bodyPr>
          <a:lstStyle/>
          <a:p>
            <a:pPr algn="l"/>
            <a:r>
              <a:rPr lang="en-GB" sz="2000" dirty="0" smtClean="0">
                <a:solidFill>
                  <a:prstClr val="black"/>
                </a:solidFill>
                <a:latin typeface="Calibri"/>
              </a:rPr>
              <a:t>System components simulate the effect of:</a:t>
            </a:r>
          </a:p>
          <a:p>
            <a:pPr marL="285750" indent="-285750" algn="l">
              <a:buFont typeface="Arial" pitchFamily="34" charset="0"/>
              <a:buChar char="•"/>
            </a:pPr>
            <a:r>
              <a:rPr lang="en-GB" sz="2000" dirty="0" smtClean="0">
                <a:solidFill>
                  <a:prstClr val="black"/>
                </a:solidFill>
                <a:latin typeface="Calibri"/>
              </a:rPr>
              <a:t>Observation uncertainties</a:t>
            </a:r>
          </a:p>
          <a:p>
            <a:pPr marL="285750" indent="-285750" algn="l">
              <a:buFont typeface="Arial" pitchFamily="34" charset="0"/>
              <a:buChar char="•"/>
            </a:pPr>
            <a:r>
              <a:rPr lang="en-GB" sz="2000" dirty="0" smtClean="0">
                <a:solidFill>
                  <a:prstClr val="black"/>
                </a:solidFill>
                <a:latin typeface="Calibri"/>
              </a:rPr>
              <a:t>Model uncertainties (2 stochastic schemes)</a:t>
            </a:r>
          </a:p>
        </p:txBody>
      </p:sp>
    </p:spTree>
    <p:extLst>
      <p:ext uri="{BB962C8B-B14F-4D97-AF65-F5344CB8AC3E}">
        <p14:creationId xmlns:p14="http://schemas.microsoft.com/office/powerpoint/2010/main" val="26462866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EDA spread sensitivity to stochastic physics</a:t>
            </a:r>
          </a:p>
        </p:txBody>
      </p:sp>
      <p:sp>
        <p:nvSpPr>
          <p:cNvPr id="23555" name="Rectangle 7"/>
          <p:cNvSpPr>
            <a:spLocks noGrp="1" noChangeArrowheads="1"/>
          </p:cNvSpPr>
          <p:nvPr>
            <p:ph type="body" sz="half" idx="1"/>
          </p:nvPr>
        </p:nvSpPr>
        <p:spPr>
          <a:xfrm>
            <a:off x="182563" y="981075"/>
            <a:ext cx="2859087" cy="5148263"/>
          </a:xfrm>
        </p:spPr>
        <p:txBody>
          <a:bodyPr/>
          <a:lstStyle/>
          <a:p>
            <a:pPr marL="0" indent="0">
              <a:lnSpc>
                <a:spcPct val="100000"/>
              </a:lnSpc>
              <a:buFont typeface="Wingdings" pitchFamily="2" charset="2"/>
              <a:buNone/>
            </a:pPr>
            <a:r>
              <a:rPr lang="en-GB" sz="2000" dirty="0" smtClean="0">
                <a:latin typeface="Calibri" panose="020F0502020204030204" pitchFamily="34" charset="0"/>
              </a:rPr>
              <a:t>T850 EDA spread sensitivity to model error:</a:t>
            </a:r>
          </a:p>
          <a:p>
            <a:pPr marL="0" indent="0">
              <a:lnSpc>
                <a:spcPct val="100000"/>
              </a:lnSpc>
              <a:buClr>
                <a:schemeClr val="accent1">
                  <a:lumMod val="50000"/>
                </a:schemeClr>
              </a:buClr>
            </a:pPr>
            <a:r>
              <a:rPr lang="en-GB" sz="2000" dirty="0" smtClean="0">
                <a:latin typeface="Calibri" panose="020F0502020204030204" pitchFamily="34" charset="0"/>
              </a:rPr>
              <a:t> NOST</a:t>
            </a:r>
          </a:p>
          <a:p>
            <a:pPr marL="0" indent="0">
              <a:lnSpc>
                <a:spcPct val="100000"/>
              </a:lnSpc>
              <a:buClr>
                <a:schemeClr val="accent1">
                  <a:lumMod val="50000"/>
                </a:schemeClr>
              </a:buClr>
            </a:pPr>
            <a:r>
              <a:rPr lang="en-GB" sz="2000" dirty="0" smtClean="0">
                <a:latin typeface="Calibri" panose="020F0502020204030204" pitchFamily="34" charset="0"/>
              </a:rPr>
              <a:t> BS (back-scatter)</a:t>
            </a:r>
          </a:p>
          <a:p>
            <a:pPr marL="0" indent="0">
              <a:lnSpc>
                <a:spcPct val="100000"/>
              </a:lnSpc>
              <a:buClr>
                <a:schemeClr val="accent1">
                  <a:lumMod val="50000"/>
                </a:schemeClr>
              </a:buClr>
            </a:pPr>
            <a:r>
              <a:rPr lang="en-GB" sz="2000" dirty="0" smtClean="0">
                <a:latin typeface="Calibri" panose="020F0502020204030204" pitchFamily="34" charset="0"/>
              </a:rPr>
              <a:t> SP1M (rev SPPT)</a:t>
            </a:r>
          </a:p>
          <a:p>
            <a:pPr marL="0" indent="0">
              <a:lnSpc>
                <a:spcPct val="100000"/>
              </a:lnSpc>
              <a:buClr>
                <a:schemeClr val="accent1">
                  <a:lumMod val="50000"/>
                </a:schemeClr>
              </a:buClr>
            </a:pPr>
            <a:r>
              <a:rPr lang="en-GB" sz="2000" dirty="0" smtClean="0">
                <a:latin typeface="Calibri" panose="020F0502020204030204" pitchFamily="34" charset="0"/>
              </a:rPr>
              <a:t> SP1M+BS</a:t>
            </a:r>
          </a:p>
          <a:p>
            <a:pPr marL="0" indent="0">
              <a:lnSpc>
                <a:spcPct val="100000"/>
              </a:lnSpc>
              <a:buClr>
                <a:schemeClr val="accent1">
                  <a:lumMod val="50000"/>
                </a:schemeClr>
              </a:buClr>
            </a:pPr>
            <a:r>
              <a:rPr lang="en-GB" sz="2000" dirty="0" smtClean="0">
                <a:latin typeface="Calibri" panose="020F0502020204030204" pitchFamily="34" charset="0"/>
              </a:rPr>
              <a:t> Jb (model error from Jb stats)</a:t>
            </a:r>
          </a:p>
          <a:p>
            <a:pPr marL="0" indent="0">
              <a:lnSpc>
                <a:spcPct val="100000"/>
              </a:lnSpc>
              <a:buClr>
                <a:schemeClr val="accent1">
                  <a:lumMod val="50000"/>
                </a:schemeClr>
              </a:buClr>
            </a:pPr>
            <a:r>
              <a:rPr lang="en-GB" sz="2000" dirty="0" smtClean="0">
                <a:latin typeface="Calibri" panose="020F0502020204030204" pitchFamily="34" charset="0"/>
              </a:rPr>
              <a:t> MA5C: 5-member multi-analysis system.</a:t>
            </a:r>
          </a:p>
        </p:txBody>
      </p:sp>
      <p:pic>
        <p:nvPicPr>
          <p:cNvPr id="23556" name="Picture 20" descr="EDA_std_T850_NOST_BS_rST_BSrST_JB_MA_10cases_PAC"/>
          <p:cNvPicPr>
            <a:picLocks noGrp="1" noChangeAspect="1" noChangeArrowheads="1"/>
          </p:cNvPicPr>
          <p:nvPr>
            <p:ph sz="quarter" idx="2"/>
          </p:nvPr>
        </p:nvPicPr>
        <p:blipFill>
          <a:blip r:embed="rId3" cstate="print"/>
          <a:srcRect/>
          <a:stretch>
            <a:fillRect/>
          </a:stretch>
        </p:blipFill>
        <p:spPr>
          <a:xfrm>
            <a:off x="2868613" y="954088"/>
            <a:ext cx="6945312" cy="4914900"/>
          </a:xfr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5"/>
          <p:cNvSpPr>
            <a:spLocks noGrp="1" noChangeArrowheads="1"/>
          </p:cNvSpPr>
          <p:nvPr>
            <p:ph type="body" sz="half" idx="1"/>
          </p:nvPr>
        </p:nvSpPr>
        <p:spPr>
          <a:xfrm>
            <a:off x="182563" y="981075"/>
            <a:ext cx="9496425" cy="962760"/>
          </a:xfrm>
        </p:spPr>
        <p:txBody>
          <a:bodyPr/>
          <a:lstStyle/>
          <a:p>
            <a:pPr marL="0" indent="0">
              <a:lnSpc>
                <a:spcPct val="100000"/>
              </a:lnSpc>
              <a:buFont typeface="Wingdings" pitchFamily="2" charset="2"/>
              <a:buNone/>
            </a:pPr>
            <a:r>
              <a:rPr lang="en-GB" sz="2000" dirty="0" smtClean="0">
                <a:latin typeface="Calibri" panose="020F0502020204030204" pitchFamily="34" charset="0"/>
              </a:rPr>
              <a:t>EDA spread sensitivity to model error scheme: relative impact for different variables and levels over NH. </a:t>
            </a:r>
          </a:p>
        </p:txBody>
      </p:sp>
      <p:graphicFrame>
        <p:nvGraphicFramePr>
          <p:cNvPr id="2050" name="Object 2"/>
          <p:cNvGraphicFramePr>
            <a:graphicFrameLocks noGrp="1" noChangeAspect="1"/>
          </p:cNvGraphicFramePr>
          <p:nvPr>
            <p:ph sz="quarter" idx="2"/>
          </p:nvPr>
        </p:nvGraphicFramePr>
        <p:xfrm>
          <a:off x="272480" y="1853826"/>
          <a:ext cx="9326348" cy="4365484"/>
        </p:xfrm>
        <a:graphic>
          <a:graphicData uri="http://schemas.openxmlformats.org/presentationml/2006/ole">
            <mc:AlternateContent xmlns:mc="http://schemas.openxmlformats.org/markup-compatibility/2006">
              <mc:Choice xmlns:v="urn:schemas-microsoft-com:vml" Requires="v">
                <p:oleObj spid="_x0000_s100477" name="Worksheet" r:id="rId5" imgW="6410325" imgH="3000375" progId="Excel.Sheet.8">
                  <p:embed/>
                </p:oleObj>
              </mc:Choice>
              <mc:Fallback>
                <p:oleObj name="Worksheet" r:id="rId5" imgW="6410325" imgH="3000375" progId="Excel.Sheet.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480" y="1853826"/>
                        <a:ext cx="9326348" cy="43654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Rectangle 6"/>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EDA spread sensitivity to stochastic physics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Outline</a:t>
            </a:r>
          </a:p>
        </p:txBody>
      </p:sp>
      <p:sp>
        <p:nvSpPr>
          <p:cNvPr id="15363" name="Rectangle 3"/>
          <p:cNvSpPr>
            <a:spLocks noGrp="1" noChangeArrowheads="1"/>
          </p:cNvSpPr>
          <p:nvPr>
            <p:ph type="body" sz="half" idx="1"/>
          </p:nvPr>
        </p:nvSpPr>
        <p:spPr>
          <a:xfrm>
            <a:off x="182563" y="998538"/>
            <a:ext cx="9496425" cy="4892675"/>
          </a:xfrm>
        </p:spPr>
        <p:txBody>
          <a:bodyPr/>
          <a:lstStyle/>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The original SV-based ECMWF ensemble</a:t>
            </a:r>
          </a:p>
          <a:p>
            <a:pPr marL="381000" indent="-381000">
              <a:lnSpc>
                <a:spcPct val="100000"/>
              </a:lnSpc>
              <a:buClr>
                <a:schemeClr val="accent1">
                  <a:lumMod val="50000"/>
                </a:schemeClr>
              </a:buClr>
              <a:buFontTx/>
              <a:buAutoNum type="arabicPeriod"/>
            </a:pPr>
            <a:r>
              <a:rPr lang="en-GB" sz="2000" dirty="0" smtClean="0">
                <a:latin typeface="Calibri" panose="020F0502020204030204" pitchFamily="34" charset="0"/>
              </a:rPr>
              <a:t>Ensemble Data Assimilation characteristics </a:t>
            </a:r>
          </a:p>
          <a:p>
            <a:pPr marL="381000" indent="-381000">
              <a:lnSpc>
                <a:spcPct val="100000"/>
              </a:lnSpc>
              <a:buClr>
                <a:schemeClr val="accent1">
                  <a:lumMod val="50000"/>
                </a:schemeClr>
              </a:buClr>
              <a:buFontTx/>
              <a:buAutoNum type="arabicPeriod"/>
            </a:pPr>
            <a:r>
              <a:rPr lang="en-GB" sz="2000" dirty="0" smtClean="0">
                <a:latin typeface="Calibri" panose="020F0502020204030204" pitchFamily="34" charset="0"/>
              </a:rPr>
              <a:t>The EDA-SVINI ensemble</a:t>
            </a:r>
          </a:p>
        </p:txBody>
      </p:sp>
      <p:sp>
        <p:nvSpPr>
          <p:cNvPr id="15364" name="AutoShape 4"/>
          <p:cNvSpPr>
            <a:spLocks noChangeArrowheads="1"/>
          </p:cNvSpPr>
          <p:nvPr/>
        </p:nvSpPr>
        <p:spPr bwMode="auto">
          <a:xfrm>
            <a:off x="8509000" y="1089025"/>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Outline</a:t>
            </a:r>
          </a:p>
        </p:txBody>
      </p:sp>
      <p:sp>
        <p:nvSpPr>
          <p:cNvPr id="15363" name="Rectangle 3"/>
          <p:cNvSpPr>
            <a:spLocks noGrp="1" noChangeArrowheads="1"/>
          </p:cNvSpPr>
          <p:nvPr>
            <p:ph type="body" sz="half" idx="1"/>
          </p:nvPr>
        </p:nvSpPr>
        <p:spPr>
          <a:xfrm>
            <a:off x="182563" y="998538"/>
            <a:ext cx="9496425" cy="4892675"/>
          </a:xfrm>
        </p:spPr>
        <p:txBody>
          <a:bodyPr/>
          <a:lstStyle/>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The original SV-based ECMWF ensemble</a:t>
            </a:r>
          </a:p>
          <a:p>
            <a:pPr marL="381000" indent="-381000">
              <a:lnSpc>
                <a:spcPct val="100000"/>
              </a:lnSpc>
              <a:buClr>
                <a:schemeClr val="accent1">
                  <a:lumMod val="50000"/>
                </a:schemeClr>
              </a:buClr>
              <a:buFontTx/>
              <a:buAutoNum type="arabicPeriod"/>
            </a:pPr>
            <a:r>
              <a:rPr lang="en-GB" sz="2000" dirty="0" smtClean="0">
                <a:latin typeface="Calibri" panose="020F0502020204030204" pitchFamily="34" charset="0"/>
              </a:rPr>
              <a:t>Ensemble Data Assimilation characteristics </a:t>
            </a:r>
          </a:p>
          <a:p>
            <a:pPr marL="381000" indent="-381000">
              <a:lnSpc>
                <a:spcPct val="100000"/>
              </a:lnSpc>
              <a:buClr>
                <a:schemeClr val="accent1">
                  <a:lumMod val="50000"/>
                </a:schemeClr>
              </a:buClr>
              <a:buFontTx/>
              <a:buAutoNum type="arabicPeriod"/>
            </a:pPr>
            <a:r>
              <a:rPr lang="en-GB" sz="2000" dirty="0" smtClean="0">
                <a:latin typeface="Calibri" panose="020F0502020204030204" pitchFamily="34" charset="0"/>
              </a:rPr>
              <a:t>The EDA-SVINI ensemble</a:t>
            </a:r>
          </a:p>
        </p:txBody>
      </p:sp>
      <p:sp>
        <p:nvSpPr>
          <p:cNvPr id="15364" name="AutoShape 4"/>
          <p:cNvSpPr>
            <a:spLocks noChangeArrowheads="1"/>
          </p:cNvSpPr>
          <p:nvPr/>
        </p:nvSpPr>
        <p:spPr bwMode="auto">
          <a:xfrm>
            <a:off x="8509000" y="1808420"/>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extLst>
      <p:ext uri="{BB962C8B-B14F-4D97-AF65-F5344CB8AC3E}">
        <p14:creationId xmlns:p14="http://schemas.microsoft.com/office/powerpoint/2010/main" val="26461997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The EDA-SVINI ENS</a:t>
            </a:r>
            <a:endParaRPr lang="en-GB" sz="2800" dirty="0" smtClean="0">
              <a:solidFill>
                <a:schemeClr val="accent1">
                  <a:lumMod val="50000"/>
                </a:schemeClr>
              </a:solidFill>
              <a:latin typeface="Calibri" panose="020F0502020204030204" pitchFamily="34" charset="0"/>
            </a:endParaRPr>
          </a:p>
        </p:txBody>
      </p:sp>
      <p:sp>
        <p:nvSpPr>
          <p:cNvPr id="4105" name="Rectangle 3"/>
          <p:cNvSpPr>
            <a:spLocks noGrp="1" noChangeArrowheads="1"/>
          </p:cNvSpPr>
          <p:nvPr>
            <p:ph type="body" sz="half" idx="1"/>
          </p:nvPr>
        </p:nvSpPr>
        <p:spPr>
          <a:xfrm>
            <a:off x="182563" y="935038"/>
            <a:ext cx="9540875" cy="5373687"/>
          </a:xfrm>
        </p:spPr>
        <p:txBody>
          <a:bodyPr/>
          <a:lstStyle/>
          <a:p>
            <a:pPr marL="0" indent="0">
              <a:lnSpc>
                <a:spcPct val="100000"/>
              </a:lnSpc>
              <a:buFontTx/>
              <a:buNone/>
            </a:pPr>
            <a:r>
              <a:rPr lang="en-US" sz="2000" dirty="0" smtClean="0">
                <a:latin typeface="Calibri" panose="020F0502020204030204" pitchFamily="34" charset="0"/>
              </a:rPr>
              <a:t>Each ensemble forecast is given by the time integration of perturbed equations</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Initial perturbations are defined using 25 </a:t>
            </a:r>
            <a:r>
              <a:rPr lang="en-US" sz="2000" dirty="0" smtClean="0">
                <a:solidFill>
                  <a:schemeClr val="accent1">
                    <a:lumMod val="50000"/>
                  </a:schemeClr>
                </a:solidFill>
                <a:latin typeface="Calibri" panose="020F0502020204030204" pitchFamily="34" charset="0"/>
              </a:rPr>
              <a:t>perturbed analyses </a:t>
            </a:r>
            <a:r>
              <a:rPr lang="en-US" sz="2000" dirty="0" smtClean="0">
                <a:latin typeface="Calibri" panose="020F0502020204030204" pitchFamily="34" charset="0"/>
              </a:rPr>
              <a:t>(generated by the ECMWF Ensemble of Data Assimilations)</a:t>
            </a:r>
            <a:r>
              <a:rPr lang="en-US" sz="2000" dirty="0" smtClean="0">
                <a:solidFill>
                  <a:schemeClr val="accent1"/>
                </a:solidFill>
                <a:latin typeface="Calibri" panose="020F0502020204030204" pitchFamily="34" charset="0"/>
              </a:rPr>
              <a:t> </a:t>
            </a:r>
            <a:r>
              <a:rPr lang="en-US" sz="2000" dirty="0" smtClean="0">
                <a:solidFill>
                  <a:schemeClr val="accent1">
                    <a:lumMod val="50000"/>
                  </a:schemeClr>
                </a:solidFill>
                <a:latin typeface="Calibri" panose="020F0502020204030204" pitchFamily="34" charset="0"/>
              </a:rPr>
              <a:t>and initial singular vectors (SVINI)</a:t>
            </a:r>
          </a:p>
          <a:p>
            <a:pPr marL="0" indent="0">
              <a:lnSpc>
                <a:spcPct val="100000"/>
              </a:lnSpc>
              <a:buFontTx/>
              <a:buNone/>
            </a:pPr>
            <a:endParaRPr lang="en-US" sz="2000" dirty="0" smtClean="0">
              <a:solidFill>
                <a:schemeClr val="accent1"/>
              </a:solidFill>
              <a:latin typeface="Calibri" panose="020F0502020204030204" pitchFamily="34" charset="0"/>
            </a:endParaRPr>
          </a:p>
          <a:p>
            <a:pPr marL="0" indent="0">
              <a:lnSpc>
                <a:spcPct val="100000"/>
              </a:lnSpc>
              <a:buFontTx/>
              <a:buNone/>
            </a:pPr>
            <a:endParaRPr lang="en-US" sz="2000" dirty="0" smtClean="0">
              <a:solidFill>
                <a:schemeClr val="accent1"/>
              </a:solidFill>
              <a:latin typeface="Calibri" panose="020F0502020204030204" pitchFamily="34" charset="0"/>
            </a:endParaRPr>
          </a:p>
          <a:p>
            <a:pPr marL="0" indent="0">
              <a:lnSpc>
                <a:spcPct val="100000"/>
              </a:lnSpc>
              <a:buFontTx/>
              <a:buNone/>
            </a:pPr>
            <a:endParaRPr lang="en-US" sz="2000" dirty="0" smtClean="0">
              <a:solidFill>
                <a:schemeClr val="accent1"/>
              </a:solidFill>
              <a:latin typeface="Calibri" panose="020F0502020204030204" pitchFamily="34" charset="0"/>
            </a:endParaRPr>
          </a:p>
          <a:p>
            <a:pPr marL="0" indent="0">
              <a:lnSpc>
                <a:spcPct val="100000"/>
              </a:lnSpc>
              <a:buFontTx/>
              <a:buNone/>
            </a:pPr>
            <a:endParaRPr lang="en-US" sz="2000" dirty="0" smtClean="0">
              <a:solidFill>
                <a:schemeClr val="accent1"/>
              </a:solidFill>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with the ‘central’ (unperturbed) analysis defined by</a:t>
            </a:r>
          </a:p>
        </p:txBody>
      </p:sp>
      <p:graphicFrame>
        <p:nvGraphicFramePr>
          <p:cNvPr id="4098" name="Object 4"/>
          <p:cNvGraphicFramePr>
            <a:graphicFrameLocks noChangeAspect="1"/>
          </p:cNvGraphicFramePr>
          <p:nvPr/>
        </p:nvGraphicFramePr>
        <p:xfrm>
          <a:off x="1757363" y="1268413"/>
          <a:ext cx="6030912" cy="849312"/>
        </p:xfrm>
        <a:graphic>
          <a:graphicData uri="http://schemas.openxmlformats.org/presentationml/2006/ole">
            <mc:AlternateContent xmlns:mc="http://schemas.openxmlformats.org/markup-compatibility/2006">
              <mc:Choice xmlns:v="urn:schemas-microsoft-com:vml" Requires="v">
                <p:oleObj spid="_x0000_s103042" name="Equation" r:id="rId4" imgW="3238200" imgH="482400" progId="Equation.3">
                  <p:embed/>
                </p:oleObj>
              </mc:Choice>
              <mc:Fallback>
                <p:oleObj name="Equation" r:id="rId4" imgW="3238200" imgH="4824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7363" y="1268413"/>
                        <a:ext cx="6030912" cy="849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9" name="Object 5"/>
          <p:cNvGraphicFramePr>
            <a:graphicFrameLocks noChangeAspect="1"/>
          </p:cNvGraphicFramePr>
          <p:nvPr/>
        </p:nvGraphicFramePr>
        <p:xfrm>
          <a:off x="1712913" y="2095500"/>
          <a:ext cx="3786187" cy="433388"/>
        </p:xfrm>
        <a:graphic>
          <a:graphicData uri="http://schemas.openxmlformats.org/presentationml/2006/ole">
            <mc:AlternateContent xmlns:mc="http://schemas.openxmlformats.org/markup-compatibility/2006">
              <mc:Choice xmlns:v="urn:schemas-microsoft-com:vml" Requires="v">
                <p:oleObj spid="_x0000_s103043" name="Equation" r:id="rId6" imgW="1981080" imgH="241200" progId="Equation.3">
                  <p:embed/>
                </p:oleObj>
              </mc:Choice>
              <mc:Fallback>
                <p:oleObj name="Equation" r:id="rId6" imgW="1981080" imgH="2412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12913" y="2095500"/>
                        <a:ext cx="3786187"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6"/>
          <p:cNvGraphicFramePr>
            <a:graphicFrameLocks noChangeAspect="1"/>
          </p:cNvGraphicFramePr>
          <p:nvPr>
            <p:extLst>
              <p:ext uri="{D42A27DB-BD31-4B8C-83A1-F6EECF244321}">
                <p14:modId xmlns:p14="http://schemas.microsoft.com/office/powerpoint/2010/main" val="2774654135"/>
              </p:ext>
            </p:extLst>
          </p:nvPr>
        </p:nvGraphicFramePr>
        <p:xfrm>
          <a:off x="1683035" y="3638228"/>
          <a:ext cx="5610225" cy="781050"/>
        </p:xfrm>
        <a:graphic>
          <a:graphicData uri="http://schemas.openxmlformats.org/presentationml/2006/ole">
            <mc:AlternateContent xmlns:mc="http://schemas.openxmlformats.org/markup-compatibility/2006">
              <mc:Choice xmlns:v="urn:schemas-microsoft-com:vml" Requires="v">
                <p:oleObj spid="_x0000_s103044" name="Equation" r:id="rId8" imgW="3213000" imgH="444240" progId="Equation.3">
                  <p:embed/>
                </p:oleObj>
              </mc:Choice>
              <mc:Fallback>
                <p:oleObj name="Equation" r:id="rId8" imgW="3213000" imgH="444240" progId="Equation.3">
                  <p:embed/>
                  <p:pic>
                    <p:nvPicPr>
                      <p:cNvPr id="0" name="Object 6"/>
                      <p:cNvPicPr>
                        <a:picLocks noChangeAspect="1" noChangeArrowheads="1"/>
                      </p:cNvPicPr>
                      <p:nvPr/>
                    </p:nvPicPr>
                    <p:blipFill>
                      <a:blip r:embed="rId9"/>
                      <a:srcRect/>
                      <a:stretch>
                        <a:fillRect/>
                      </a:stretch>
                    </p:blipFill>
                    <p:spPr bwMode="auto">
                      <a:xfrm>
                        <a:off x="1683035" y="3638228"/>
                        <a:ext cx="5610225" cy="781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1" name="Object 7"/>
          <p:cNvGraphicFramePr>
            <a:graphicFrameLocks noGrp="1" noChangeAspect="1"/>
          </p:cNvGraphicFramePr>
          <p:nvPr>
            <p:ph sz="quarter" idx="3"/>
            <p:extLst>
              <p:ext uri="{D42A27DB-BD31-4B8C-83A1-F6EECF244321}">
                <p14:modId xmlns:p14="http://schemas.microsoft.com/office/powerpoint/2010/main" val="3264450462"/>
              </p:ext>
            </p:extLst>
          </p:nvPr>
        </p:nvGraphicFramePr>
        <p:xfrm>
          <a:off x="1667635" y="4419110"/>
          <a:ext cx="6230995" cy="460517"/>
        </p:xfrm>
        <a:graphic>
          <a:graphicData uri="http://schemas.openxmlformats.org/presentationml/2006/ole">
            <mc:AlternateContent xmlns:mc="http://schemas.openxmlformats.org/markup-compatibility/2006">
              <mc:Choice xmlns:v="urn:schemas-microsoft-com:vml" Requires="v">
                <p:oleObj spid="_x0000_s103045" name="Equation" r:id="rId10" imgW="3263760" imgH="241200" progId="Equation.3">
                  <p:embed/>
                </p:oleObj>
              </mc:Choice>
              <mc:Fallback>
                <p:oleObj name="Equation" r:id="rId10" imgW="3263760" imgH="241200" progId="Equation.3">
                  <p:embed/>
                  <p:pic>
                    <p:nvPicPr>
                      <p:cNvPr id="0" name="Object 7"/>
                      <p:cNvPicPr>
                        <a:picLocks noChangeAspect="1" noChangeArrowheads="1"/>
                      </p:cNvPicPr>
                      <p:nvPr/>
                    </p:nvPicPr>
                    <p:blipFill>
                      <a:blip r:embed="rId11"/>
                      <a:srcRect/>
                      <a:stretch>
                        <a:fillRect/>
                      </a:stretch>
                    </p:blipFill>
                    <p:spPr bwMode="auto">
                      <a:xfrm>
                        <a:off x="1667635" y="4419110"/>
                        <a:ext cx="6230995" cy="460517"/>
                      </a:xfrm>
                      <a:prstGeom prst="rect">
                        <a:avLst/>
                      </a:prstGeom>
                      <a:noFill/>
                      <a:extLst/>
                    </p:spPr>
                  </p:pic>
                </p:oleObj>
              </mc:Fallback>
            </mc:AlternateContent>
          </a:graphicData>
        </a:graphic>
      </p:graphicFrame>
      <p:graphicFrame>
        <p:nvGraphicFramePr>
          <p:cNvPr id="4102" name="Object 8"/>
          <p:cNvGraphicFramePr>
            <a:graphicFrameLocks noChangeAspect="1"/>
          </p:cNvGraphicFramePr>
          <p:nvPr>
            <p:extLst>
              <p:ext uri="{D42A27DB-BD31-4B8C-83A1-F6EECF244321}">
                <p14:modId xmlns:p14="http://schemas.microsoft.com/office/powerpoint/2010/main" val="3104031655"/>
              </p:ext>
            </p:extLst>
          </p:nvPr>
        </p:nvGraphicFramePr>
        <p:xfrm>
          <a:off x="1666875" y="5659438"/>
          <a:ext cx="2844800" cy="412750"/>
        </p:xfrm>
        <a:graphic>
          <a:graphicData uri="http://schemas.openxmlformats.org/presentationml/2006/ole">
            <mc:AlternateContent xmlns:mc="http://schemas.openxmlformats.org/markup-compatibility/2006">
              <mc:Choice xmlns:v="urn:schemas-microsoft-com:vml" Requires="v">
                <p:oleObj spid="_x0000_s103046" name="Equation" r:id="rId12" imgW="1574640" imgH="228600" progId="Equation.DSMT4">
                  <p:embed/>
                </p:oleObj>
              </mc:Choice>
              <mc:Fallback>
                <p:oleObj name="Equation" r:id="rId12" imgW="1574640" imgH="228600" progId="Equation.DSMT4">
                  <p:embed/>
                  <p:pic>
                    <p:nvPicPr>
                      <p:cNvPr id="0" name="Object 8"/>
                      <p:cNvPicPr>
                        <a:picLocks noChangeAspect="1" noChangeArrowheads="1"/>
                      </p:cNvPicPr>
                      <p:nvPr/>
                    </p:nvPicPr>
                    <p:blipFill>
                      <a:blip r:embed="rId13"/>
                      <a:srcRect/>
                      <a:stretch>
                        <a:fillRect/>
                      </a:stretch>
                    </p:blipFill>
                    <p:spPr bwMode="auto">
                      <a:xfrm>
                        <a:off x="1666875" y="5659438"/>
                        <a:ext cx="2844800" cy="412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z="2800" dirty="0" smtClean="0">
                <a:solidFill>
                  <a:schemeClr val="accent1">
                    <a:lumMod val="50000"/>
                  </a:schemeClr>
                </a:solidFill>
                <a:latin typeface="Calibri" panose="020F0502020204030204" pitchFamily="34" charset="0"/>
              </a:rPr>
              <a:t>3. The EDA-SVINI ENS</a:t>
            </a:r>
            <a:endParaRPr lang="en-GB" sz="2800" dirty="0" smtClean="0">
              <a:solidFill>
                <a:schemeClr val="accent1">
                  <a:lumMod val="50000"/>
                </a:schemeClr>
              </a:solidFill>
              <a:latin typeface="Calibri" panose="020F0502020204030204" pitchFamily="34" charset="0"/>
            </a:endParaRPr>
          </a:p>
        </p:txBody>
      </p:sp>
      <p:sp>
        <p:nvSpPr>
          <p:cNvPr id="38915" name="Text Placeholder 2"/>
          <p:cNvSpPr>
            <a:spLocks noGrp="1"/>
          </p:cNvSpPr>
          <p:nvPr>
            <p:ph type="body" sz="half" idx="1"/>
          </p:nvPr>
        </p:nvSpPr>
        <p:spPr>
          <a:xfrm>
            <a:off x="182564" y="908720"/>
            <a:ext cx="3465291" cy="5463260"/>
          </a:xfrm>
        </p:spPr>
        <p:txBody>
          <a:bodyPr/>
          <a:lstStyle/>
          <a:p>
            <a:pPr marL="0">
              <a:lnSpc>
                <a:spcPct val="100000"/>
              </a:lnSpc>
              <a:buFontTx/>
              <a:buNone/>
            </a:pPr>
            <a:r>
              <a:rPr lang="en-GB" sz="2000" dirty="0" smtClean="0">
                <a:latin typeface="Calibri" panose="020F0502020204030204" pitchFamily="34" charset="0"/>
              </a:rPr>
              <a:t>Consider the 00UTC ENS:</a:t>
            </a:r>
          </a:p>
          <a:p>
            <a:pPr marL="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EVO-SVINI ENS: the initial perturbations were generated using initial-time and evolved SVs.</a:t>
            </a:r>
          </a:p>
          <a:p>
            <a:pPr marL="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EDA-SVINI ENS: the evolved SVs are replaced by EDA-based perturbations, defined by differences between 6h forecasts from the previous-cycle EDA (blue lines).</a:t>
            </a:r>
          </a:p>
          <a:p>
            <a:pPr marL="0">
              <a:lnSpc>
                <a:spcPct val="100000"/>
              </a:lnSpc>
              <a:buClr>
                <a:schemeClr val="accent1">
                  <a:lumMod val="50000"/>
                </a:schemeClr>
              </a:buClr>
              <a:buFontTx/>
              <a:buNone/>
            </a:pPr>
            <a:r>
              <a:rPr lang="en-GB" sz="2000" dirty="0" smtClean="0">
                <a:latin typeface="Calibri" panose="020F0502020204030204" pitchFamily="34" charset="0"/>
              </a:rPr>
              <a:t>The unperturbed (control) analysis is defined by the 6h HRES 4DVAR analysis (green box), with fg started from the previous DCDA analysis (black box).</a:t>
            </a:r>
          </a:p>
        </p:txBody>
      </p:sp>
      <p:pic>
        <p:nvPicPr>
          <p:cNvPr id="38916" name="Content Placeholder 5" descr="BLV10_RDmemo_EDASVINI_EPS_fig1a.eps"/>
          <p:cNvPicPr>
            <a:picLocks noGrp="1" noChangeAspect="1"/>
          </p:cNvPicPr>
          <p:nvPr>
            <p:ph sz="quarter" idx="2"/>
          </p:nvPr>
        </p:nvPicPr>
        <p:blipFill>
          <a:blip r:embed="rId3" cstate="print"/>
          <a:srcRect/>
          <a:stretch>
            <a:fillRect/>
          </a:stretch>
        </p:blipFill>
        <p:spPr>
          <a:xfrm>
            <a:off x="3548535" y="1178748"/>
            <a:ext cx="6220000" cy="2356364"/>
          </a:xfrm>
        </p:spPr>
      </p:pic>
      <p:pic>
        <p:nvPicPr>
          <p:cNvPr id="38917" name="Content Placeholder 6" descr="BLV10_RDmemo_EDASVINI_EPS_fig1b.eps"/>
          <p:cNvPicPr>
            <a:picLocks noGrp="1" noChangeAspect="1"/>
          </p:cNvPicPr>
          <p:nvPr>
            <p:ph sz="quarter" idx="3"/>
          </p:nvPr>
        </p:nvPicPr>
        <p:blipFill>
          <a:blip r:embed="rId4" cstate="print"/>
          <a:srcRect/>
          <a:stretch>
            <a:fillRect/>
          </a:stretch>
        </p:blipFill>
        <p:spPr>
          <a:xfrm>
            <a:off x="3602850" y="3609020"/>
            <a:ext cx="6210000" cy="2366306"/>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Ensemble experiments</a:t>
            </a:r>
          </a:p>
        </p:txBody>
      </p:sp>
      <p:sp>
        <p:nvSpPr>
          <p:cNvPr id="40963" name="Rectangle 3"/>
          <p:cNvSpPr>
            <a:spLocks noChangeArrowheads="1"/>
          </p:cNvSpPr>
          <p:nvPr/>
        </p:nvSpPr>
        <p:spPr bwMode="auto">
          <a:xfrm>
            <a:off x="136525" y="1042988"/>
            <a:ext cx="9631363" cy="4995862"/>
          </a:xfrm>
          <a:prstGeom prst="rect">
            <a:avLst/>
          </a:prstGeom>
          <a:noFill/>
          <a:ln w="12700">
            <a:noFill/>
            <a:miter lim="800000"/>
            <a:headEnd/>
            <a:tailEnd/>
          </a:ln>
        </p:spPr>
        <p:txBody>
          <a:bodyPr lIns="90487" tIns="44450" rIns="90487" bIns="44450"/>
          <a:lstStyle/>
          <a:p>
            <a:pPr algn="l">
              <a:spcAft>
                <a:spcPts val="600"/>
              </a:spcAft>
              <a:buClr>
                <a:schemeClr val="tx1"/>
              </a:buClr>
            </a:pPr>
            <a:r>
              <a:rPr lang="en-GB" sz="2000" b="0" dirty="0" smtClean="0">
                <a:latin typeface="Calibri" panose="020F0502020204030204" pitchFamily="34" charset="0"/>
              </a:rPr>
              <a:t>What is the impact of the ENS reliability and skill of using the EDA?</a:t>
            </a:r>
          </a:p>
          <a:p>
            <a:pPr algn="l">
              <a:spcAft>
                <a:spcPts val="600"/>
              </a:spcAft>
              <a:buClr>
                <a:schemeClr val="tx1"/>
              </a:buClr>
            </a:pPr>
            <a:r>
              <a:rPr lang="en-GB" sz="2000" b="0" dirty="0" smtClean="0">
                <a:latin typeface="Calibri" panose="020F0502020204030204" pitchFamily="34" charset="0"/>
              </a:rPr>
              <a:t> </a:t>
            </a:r>
          </a:p>
          <a:p>
            <a:pPr marL="342900" indent="-342900" algn="l">
              <a:spcAft>
                <a:spcPts val="600"/>
              </a:spcAft>
              <a:buClr>
                <a:schemeClr val="accent1">
                  <a:lumMod val="50000"/>
                </a:schemeClr>
              </a:buClr>
              <a:buFont typeface="Wingdings" panose="05000000000000000000" pitchFamily="2" charset="2"/>
              <a:buChar char="§"/>
            </a:pPr>
            <a:r>
              <a:rPr lang="en-GB" sz="2000" b="0" dirty="0" smtClean="0">
                <a:latin typeface="Calibri" panose="020F0502020204030204" pitchFamily="34" charset="0"/>
              </a:rPr>
              <a:t> These </a:t>
            </a:r>
            <a:r>
              <a:rPr lang="en-GB" sz="2000" b="0" dirty="0">
                <a:latin typeface="Calibri" panose="020F0502020204030204" pitchFamily="34" charset="0"/>
              </a:rPr>
              <a:t>results are based on a set of T</a:t>
            </a:r>
            <a:r>
              <a:rPr lang="en-GB" sz="2000" b="0" baseline="-25000" dirty="0">
                <a:latin typeface="Calibri" panose="020F0502020204030204" pitchFamily="34" charset="0"/>
              </a:rPr>
              <a:t>L</a:t>
            </a:r>
            <a:r>
              <a:rPr lang="en-GB" sz="2000" b="0" dirty="0">
                <a:latin typeface="Calibri" panose="020F0502020204030204" pitchFamily="34" charset="0"/>
              </a:rPr>
              <a:t>399L62 </a:t>
            </a:r>
            <a:r>
              <a:rPr lang="en-GB" sz="2000" b="0" dirty="0" smtClean="0">
                <a:latin typeface="Calibri" panose="020F0502020204030204" pitchFamily="34" charset="0"/>
              </a:rPr>
              <a:t>ensembles </a:t>
            </a:r>
            <a:r>
              <a:rPr lang="en-GB" sz="2000" b="0" dirty="0">
                <a:latin typeface="Calibri" panose="020F0502020204030204" pitchFamily="34" charset="0"/>
              </a:rPr>
              <a:t>(model cycle 31r2</a:t>
            </a:r>
            <a:r>
              <a:rPr lang="en-GB" sz="2000" b="0" dirty="0" smtClean="0">
                <a:latin typeface="Calibri" panose="020F0502020204030204" pitchFamily="34" charset="0"/>
              </a:rPr>
              <a:t>)</a:t>
            </a:r>
            <a:endParaRPr lang="en-GB" sz="2000" b="0" dirty="0">
              <a:latin typeface="Calibri" panose="020F0502020204030204" pitchFamily="34" charset="0"/>
            </a:endParaRPr>
          </a:p>
          <a:p>
            <a:pPr marL="342900" indent="-342900" algn="l">
              <a:spcAft>
                <a:spcPts val="600"/>
              </a:spcAft>
              <a:buClr>
                <a:schemeClr val="accent1">
                  <a:lumMod val="50000"/>
                </a:schemeClr>
              </a:buClr>
              <a:buFont typeface="Wingdings" panose="05000000000000000000" pitchFamily="2" charset="2"/>
              <a:buChar char="§"/>
            </a:pPr>
            <a:r>
              <a:rPr lang="en-GB" sz="2000" b="0" dirty="0">
                <a:latin typeface="Calibri" panose="020F0502020204030204" pitchFamily="34" charset="0"/>
              </a:rPr>
              <a:t> The following 4 ensembles configurations are compared:</a:t>
            </a:r>
          </a:p>
          <a:p>
            <a:pPr marL="909638" lvl="1" indent="-342900" algn="l">
              <a:spcBef>
                <a:spcPct val="20000"/>
              </a:spcBef>
              <a:buClr>
                <a:schemeClr val="accent1">
                  <a:lumMod val="50000"/>
                </a:schemeClr>
              </a:buClr>
              <a:buFont typeface="Wingdings" panose="05000000000000000000" pitchFamily="2" charset="2"/>
              <a:buChar char="Ø"/>
            </a:pPr>
            <a:r>
              <a:rPr lang="en-GB" sz="2000" dirty="0">
                <a:latin typeface="Calibri" panose="020F0502020204030204" pitchFamily="34" charset="0"/>
              </a:rPr>
              <a:t>SVINI</a:t>
            </a:r>
            <a:r>
              <a:rPr lang="en-GB" sz="2000" b="0" dirty="0">
                <a:latin typeface="Calibri" panose="020F0502020204030204" pitchFamily="34" charset="0"/>
              </a:rPr>
              <a:t>: with initial uncertainties defined by initial SVs only</a:t>
            </a:r>
          </a:p>
          <a:p>
            <a:pPr marL="909638" lvl="1" indent="-342900" algn="l">
              <a:spcBef>
                <a:spcPct val="20000"/>
              </a:spcBef>
              <a:buClr>
                <a:schemeClr val="accent1">
                  <a:lumMod val="50000"/>
                </a:schemeClr>
              </a:buClr>
              <a:buFont typeface="Wingdings" panose="05000000000000000000" pitchFamily="2" charset="2"/>
              <a:buChar char="Ø"/>
            </a:pPr>
            <a:r>
              <a:rPr lang="en-GB" sz="2000" dirty="0">
                <a:latin typeface="Calibri" panose="020F0502020204030204" pitchFamily="34" charset="0"/>
              </a:rPr>
              <a:t>SVEVO-INI</a:t>
            </a:r>
            <a:r>
              <a:rPr lang="en-GB" sz="2000" b="0" dirty="0">
                <a:latin typeface="Calibri" panose="020F0502020204030204" pitchFamily="34" charset="0"/>
              </a:rPr>
              <a:t>: with initial uncertainties defined by evolved and initial SVs</a:t>
            </a:r>
          </a:p>
          <a:p>
            <a:pPr marL="909638" lvl="1" indent="-342900" algn="l">
              <a:spcBef>
                <a:spcPct val="20000"/>
              </a:spcBef>
              <a:buClr>
                <a:schemeClr val="accent1">
                  <a:lumMod val="50000"/>
                </a:schemeClr>
              </a:buClr>
              <a:buFont typeface="Wingdings" panose="05000000000000000000" pitchFamily="2" charset="2"/>
              <a:buChar char="Ø"/>
            </a:pPr>
            <a:r>
              <a:rPr lang="en-GB" sz="2000" dirty="0">
                <a:latin typeface="Calibri" panose="020F0502020204030204" pitchFamily="34" charset="0"/>
              </a:rPr>
              <a:t>EDA</a:t>
            </a:r>
            <a:r>
              <a:rPr lang="en-GB" sz="2000" b="0" dirty="0">
                <a:latin typeface="Calibri" panose="020F0502020204030204" pitchFamily="34" charset="0"/>
              </a:rPr>
              <a:t>: with initial uncertainties defined by EDA-only initial perturbations</a:t>
            </a:r>
          </a:p>
          <a:p>
            <a:pPr marL="909638" lvl="1" indent="-342900" algn="l">
              <a:spcBef>
                <a:spcPct val="20000"/>
              </a:spcBef>
              <a:buClr>
                <a:schemeClr val="accent1">
                  <a:lumMod val="50000"/>
                </a:schemeClr>
              </a:buClr>
              <a:buFont typeface="Wingdings" panose="05000000000000000000" pitchFamily="2" charset="2"/>
              <a:buChar char="Ø"/>
            </a:pPr>
            <a:r>
              <a:rPr lang="en-GB" sz="2000" dirty="0">
                <a:latin typeface="Calibri" panose="020F0502020204030204" pitchFamily="34" charset="0"/>
              </a:rPr>
              <a:t>EDA-SVINI</a:t>
            </a:r>
            <a:r>
              <a:rPr lang="en-GB" sz="2000" b="0" dirty="0">
                <a:latin typeface="Calibri" panose="020F0502020204030204" pitchFamily="34" charset="0"/>
              </a:rPr>
              <a:t>: with initial uncertainties defined by EDA- and initial SVs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std_EDA_SVINI_EDASVINI_2006092212_0_T850_Z500_PAC"/>
          <p:cNvPicPr>
            <a:picLocks noGrp="1" noChangeAspect="1" noChangeArrowheads="1"/>
          </p:cNvPicPr>
          <p:nvPr>
            <p:ph sz="quarter" idx="2"/>
          </p:nvPr>
        </p:nvPicPr>
        <p:blipFill>
          <a:blip r:embed="rId3" cstate="print"/>
          <a:srcRect/>
          <a:stretch>
            <a:fillRect/>
          </a:stretch>
        </p:blipFill>
        <p:spPr>
          <a:xfrm>
            <a:off x="2482850" y="1222375"/>
            <a:ext cx="7388225" cy="5229225"/>
          </a:xfrm>
          <a:noFill/>
        </p:spPr>
      </p:pic>
      <p:sp>
        <p:nvSpPr>
          <p:cNvPr id="41987" name="Rectangle 3"/>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std EDA, SVINI &amp; EDA-SVINI - t0 (22/09/07)</a:t>
            </a:r>
          </a:p>
        </p:txBody>
      </p:sp>
      <p:sp>
        <p:nvSpPr>
          <p:cNvPr id="41988" name="Rectangle 4"/>
          <p:cNvSpPr>
            <a:spLocks noGrp="1" noChangeArrowheads="1"/>
          </p:cNvSpPr>
          <p:nvPr>
            <p:ph type="body" sz="half" idx="1"/>
          </p:nvPr>
        </p:nvSpPr>
        <p:spPr>
          <a:xfrm>
            <a:off x="138113" y="998538"/>
            <a:ext cx="2428875" cy="4895850"/>
          </a:xfrm>
        </p:spPr>
        <p:txBody>
          <a:bodyPr/>
          <a:lstStyle/>
          <a:p>
            <a:pPr marL="0" indent="0">
              <a:lnSpc>
                <a:spcPct val="100000"/>
              </a:lnSpc>
              <a:buFontTx/>
              <a:buNone/>
            </a:pPr>
            <a:r>
              <a:rPr lang="en-GB" sz="2000" dirty="0" smtClean="0">
                <a:latin typeface="Calibri" panose="020F0502020204030204" pitchFamily="34" charset="0"/>
              </a:rPr>
              <a:t>EDA-only initial perturbations (left panels) are smaller in amplitudes and in scale than SVINI perturbations (middle panels), but are  geographically more global.</a:t>
            </a:r>
          </a:p>
          <a:p>
            <a:pPr marL="0" indent="0">
              <a:lnSpc>
                <a:spcPct val="100000"/>
              </a:lnSpc>
              <a:buFontTx/>
              <a:buNone/>
            </a:pPr>
            <a:r>
              <a:rPr lang="en-GB" sz="2000" dirty="0" smtClean="0">
                <a:latin typeface="Calibri" panose="020F0502020204030204" pitchFamily="34" charset="0"/>
              </a:rPr>
              <a:t>The right panels show the effect of using both EDA and SVINI perturbations.</a:t>
            </a:r>
          </a:p>
        </p:txBody>
      </p:sp>
      <p:sp>
        <p:nvSpPr>
          <p:cNvPr id="41989" name="Text Box 5"/>
          <p:cNvSpPr txBox="1">
            <a:spLocks noChangeArrowheads="1"/>
          </p:cNvSpPr>
          <p:nvPr/>
        </p:nvSpPr>
        <p:spPr bwMode="auto">
          <a:xfrm>
            <a:off x="2838450" y="954088"/>
            <a:ext cx="6804025" cy="366712"/>
          </a:xfrm>
          <a:prstGeom prst="rect">
            <a:avLst/>
          </a:prstGeom>
          <a:noFill/>
          <a:ln w="12700">
            <a:noFill/>
            <a:miter lim="800000"/>
            <a:headEnd/>
            <a:tailEnd/>
          </a:ln>
        </p:spPr>
        <p:txBody>
          <a:bodyPr>
            <a:spAutoFit/>
          </a:bodyPr>
          <a:lstStyle/>
          <a:p>
            <a:pPr algn="l"/>
            <a:r>
              <a:rPr lang="en-GB" sz="1800" dirty="0">
                <a:latin typeface="Times" pitchFamily="18" charset="0"/>
              </a:rPr>
              <a:t>            EDA                                  SVINI                       EDA-SVINI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td_EDA_SVINI_EDASVINI_2006092212_12h_T850_Z500_PAC"/>
          <p:cNvPicPr>
            <a:picLocks noGrp="1" noChangeAspect="1" noChangeArrowheads="1"/>
          </p:cNvPicPr>
          <p:nvPr>
            <p:ph sz="quarter" idx="2"/>
          </p:nvPr>
        </p:nvPicPr>
        <p:blipFill>
          <a:blip r:embed="rId3" cstate="print"/>
          <a:srcRect/>
          <a:stretch>
            <a:fillRect/>
          </a:stretch>
        </p:blipFill>
        <p:spPr>
          <a:xfrm>
            <a:off x="2482850" y="1222375"/>
            <a:ext cx="7385050" cy="5227638"/>
          </a:xfrm>
          <a:noFill/>
        </p:spPr>
      </p:pic>
      <p:sp>
        <p:nvSpPr>
          <p:cNvPr id="43011" name="Rectangle 3"/>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std EDA, SVINI &amp; EDA-SVINI - t+12h</a:t>
            </a:r>
          </a:p>
        </p:txBody>
      </p:sp>
      <p:sp>
        <p:nvSpPr>
          <p:cNvPr id="43012" name="Rectangle 4"/>
          <p:cNvSpPr>
            <a:spLocks noGrp="1" noChangeArrowheads="1"/>
          </p:cNvSpPr>
          <p:nvPr>
            <p:ph type="body" sz="half" idx="1"/>
          </p:nvPr>
        </p:nvSpPr>
        <p:spPr>
          <a:xfrm>
            <a:off x="138113" y="998538"/>
            <a:ext cx="2428875" cy="4895850"/>
          </a:xfrm>
        </p:spPr>
        <p:txBody>
          <a:bodyPr/>
          <a:lstStyle/>
          <a:p>
            <a:pPr marL="0" indent="0">
              <a:lnSpc>
                <a:spcPct val="100000"/>
              </a:lnSpc>
              <a:buFontTx/>
              <a:buNone/>
            </a:pPr>
            <a:r>
              <a:rPr lang="en-GB" sz="2000" dirty="0" smtClean="0">
                <a:latin typeface="Calibri" panose="020F0502020204030204" pitchFamily="34" charset="0"/>
              </a:rPr>
              <a:t>EDA perturbations (left panels) grow less rapidly than SVINI perturbations (middle panels). </a:t>
            </a:r>
          </a:p>
          <a:p>
            <a:pPr marL="0" indent="0">
              <a:lnSpc>
                <a:spcPct val="100000"/>
              </a:lnSpc>
              <a:buFontTx/>
              <a:buNone/>
            </a:pPr>
            <a:r>
              <a:rPr lang="en-GB" sz="2000" dirty="0" smtClean="0">
                <a:latin typeface="Calibri" panose="020F0502020204030204" pitchFamily="34" charset="0"/>
              </a:rPr>
              <a:t>In the combined EDA-SVINI ensemble, the SVINI component dominates the perturbations’ growth.</a:t>
            </a:r>
          </a:p>
        </p:txBody>
      </p:sp>
      <p:sp>
        <p:nvSpPr>
          <p:cNvPr id="43013" name="Text Box 5"/>
          <p:cNvSpPr txBox="1">
            <a:spLocks noChangeArrowheads="1"/>
          </p:cNvSpPr>
          <p:nvPr/>
        </p:nvSpPr>
        <p:spPr bwMode="auto">
          <a:xfrm>
            <a:off x="2838450" y="954088"/>
            <a:ext cx="6804025" cy="366712"/>
          </a:xfrm>
          <a:prstGeom prst="rect">
            <a:avLst/>
          </a:prstGeom>
          <a:noFill/>
          <a:ln w="12700">
            <a:noFill/>
            <a:miter lim="800000"/>
            <a:headEnd/>
            <a:tailEnd/>
          </a:ln>
        </p:spPr>
        <p:txBody>
          <a:bodyPr>
            <a:spAutoFit/>
          </a:bodyPr>
          <a:lstStyle/>
          <a:p>
            <a:pPr algn="l"/>
            <a:r>
              <a:rPr lang="en-GB" sz="1800" dirty="0">
                <a:latin typeface="Times" pitchFamily="18" charset="0"/>
              </a:rPr>
              <a:t>              EDA                              SVINI                         EDA-SVINI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CON_MEM5_vXs_2006092212_0_SVINI_T_U_30N_50N"/>
          <p:cNvPicPr>
            <a:picLocks noGrp="1" noChangeAspect="1" noChangeArrowheads="1"/>
          </p:cNvPicPr>
          <p:nvPr>
            <p:ph sz="quarter" idx="2"/>
          </p:nvPr>
        </p:nvPicPr>
        <p:blipFill>
          <a:blip r:embed="rId3" cstate="print"/>
          <a:srcRect/>
          <a:stretch>
            <a:fillRect/>
          </a:stretch>
        </p:blipFill>
        <p:spPr>
          <a:xfrm>
            <a:off x="3057525" y="1295400"/>
            <a:ext cx="6635750" cy="4695825"/>
          </a:xfrm>
          <a:noFill/>
        </p:spPr>
      </p:pic>
      <p:sp>
        <p:nvSpPr>
          <p:cNvPr id="44035" name="Rectangle 3"/>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(MEM5-CON) SVINI ENS - 22/09/2007 t=0 </a:t>
            </a:r>
          </a:p>
        </p:txBody>
      </p:sp>
      <p:sp>
        <p:nvSpPr>
          <p:cNvPr id="44036" name="Rectangle 4"/>
          <p:cNvSpPr>
            <a:spLocks noGrp="1" noChangeArrowheads="1"/>
          </p:cNvSpPr>
          <p:nvPr>
            <p:ph type="body" sz="half" idx="1"/>
          </p:nvPr>
        </p:nvSpPr>
        <p:spPr>
          <a:xfrm>
            <a:off x="138113" y="908050"/>
            <a:ext cx="2835275" cy="5400675"/>
          </a:xfrm>
        </p:spPr>
        <p:txBody>
          <a:bodyPr/>
          <a:lstStyle/>
          <a:p>
            <a:pPr marL="0" indent="0">
              <a:lnSpc>
                <a:spcPct val="100000"/>
              </a:lnSpc>
              <a:buFontTx/>
              <a:buNone/>
            </a:pPr>
            <a:r>
              <a:rPr lang="en-GB" sz="2000" dirty="0" smtClean="0">
                <a:latin typeface="Calibri" panose="020F0502020204030204" pitchFamily="34" charset="0"/>
              </a:rPr>
              <a:t>At t=0, SVINI perturbations are more localized in space, and have a larger component in potential than kinetic energy. They also show a westward tilt with high, typical of baroclinically unstable structures.</a:t>
            </a:r>
          </a:p>
        </p:txBody>
      </p:sp>
      <p:sp>
        <p:nvSpPr>
          <p:cNvPr id="44037" name="Text Box 5"/>
          <p:cNvSpPr txBox="1">
            <a:spLocks noChangeArrowheads="1"/>
          </p:cNvSpPr>
          <p:nvPr/>
        </p:nvSpPr>
        <p:spPr bwMode="auto">
          <a:xfrm>
            <a:off x="2838450" y="954088"/>
            <a:ext cx="6804025" cy="366712"/>
          </a:xfrm>
          <a:prstGeom prst="rect">
            <a:avLst/>
          </a:prstGeom>
          <a:noFill/>
          <a:ln w="12700">
            <a:noFill/>
            <a:miter lim="800000"/>
            <a:headEnd/>
            <a:tailEnd/>
          </a:ln>
        </p:spPr>
        <p:txBody>
          <a:bodyPr>
            <a:spAutoFit/>
          </a:bodyPr>
          <a:lstStyle/>
          <a:p>
            <a:pPr algn="l"/>
            <a:r>
              <a:rPr lang="en-GB" sz="1800" dirty="0">
                <a:latin typeface="Times" pitchFamily="18" charset="0"/>
              </a:rPr>
              <a:t>                 T – (MEM5-CON)                         U – (MEM5-CON) </a:t>
            </a:r>
          </a:p>
        </p:txBody>
      </p:sp>
      <p:sp>
        <p:nvSpPr>
          <p:cNvPr id="44038" name="Text Box 6"/>
          <p:cNvSpPr txBox="1">
            <a:spLocks noChangeArrowheads="1"/>
          </p:cNvSpPr>
          <p:nvPr/>
        </p:nvSpPr>
        <p:spPr bwMode="auto">
          <a:xfrm rot="-5400000">
            <a:off x="2680494" y="2348706"/>
            <a:ext cx="669925" cy="366713"/>
          </a:xfrm>
          <a:prstGeom prst="rect">
            <a:avLst/>
          </a:prstGeom>
          <a:noFill/>
          <a:ln w="12700">
            <a:noFill/>
            <a:miter lim="800000"/>
            <a:headEnd/>
            <a:tailEnd/>
          </a:ln>
        </p:spPr>
        <p:txBody>
          <a:bodyPr wrap="none">
            <a:spAutoFit/>
          </a:bodyPr>
          <a:lstStyle/>
          <a:p>
            <a:r>
              <a:rPr lang="en-GB" sz="1800" dirty="0">
                <a:latin typeface="Times" pitchFamily="18" charset="0"/>
              </a:rPr>
              <a:t>30</a:t>
            </a:r>
            <a:r>
              <a:rPr lang="en-US" sz="1800" dirty="0">
                <a:latin typeface="Times" pitchFamily="18" charset="0"/>
              </a:rPr>
              <a:t>°</a:t>
            </a:r>
            <a:r>
              <a:rPr lang="en-GB" sz="1800" dirty="0">
                <a:latin typeface="Times" pitchFamily="18" charset="0"/>
              </a:rPr>
              <a:t>N</a:t>
            </a:r>
          </a:p>
        </p:txBody>
      </p:sp>
      <p:sp>
        <p:nvSpPr>
          <p:cNvPr id="44039" name="Text Box 7"/>
          <p:cNvSpPr txBox="1">
            <a:spLocks noChangeArrowheads="1"/>
          </p:cNvSpPr>
          <p:nvPr/>
        </p:nvSpPr>
        <p:spPr bwMode="auto">
          <a:xfrm rot="-5400000">
            <a:off x="2680494" y="4771231"/>
            <a:ext cx="669925" cy="366713"/>
          </a:xfrm>
          <a:prstGeom prst="rect">
            <a:avLst/>
          </a:prstGeom>
          <a:noFill/>
          <a:ln w="12700">
            <a:noFill/>
            <a:miter lim="800000"/>
            <a:headEnd/>
            <a:tailEnd/>
          </a:ln>
        </p:spPr>
        <p:txBody>
          <a:bodyPr wrap="none">
            <a:spAutoFit/>
          </a:bodyPr>
          <a:lstStyle/>
          <a:p>
            <a:r>
              <a:rPr lang="en-GB" sz="1800" dirty="0">
                <a:latin typeface="Times" pitchFamily="18" charset="0"/>
              </a:rPr>
              <a:t>50</a:t>
            </a:r>
            <a:r>
              <a:rPr lang="en-US" sz="1800" dirty="0">
                <a:latin typeface="Times" pitchFamily="18" charset="0"/>
              </a:rPr>
              <a:t>°</a:t>
            </a:r>
            <a:r>
              <a:rPr lang="en-GB" sz="1800" dirty="0">
                <a:latin typeface="Times" pitchFamily="18" charset="0"/>
              </a:rPr>
              <a:t>N</a:t>
            </a:r>
          </a:p>
        </p:txBody>
      </p:sp>
      <p:sp>
        <p:nvSpPr>
          <p:cNvPr id="44040" name="Line 8"/>
          <p:cNvSpPr>
            <a:spLocks noChangeShapeType="1"/>
          </p:cNvSpPr>
          <p:nvPr/>
        </p:nvSpPr>
        <p:spPr bwMode="auto">
          <a:xfrm>
            <a:off x="3873500" y="3924300"/>
            <a:ext cx="539750" cy="1800225"/>
          </a:xfrm>
          <a:prstGeom prst="line">
            <a:avLst/>
          </a:prstGeom>
          <a:noFill/>
          <a:ln w="38100">
            <a:solidFill>
              <a:schemeClr val="tx1"/>
            </a:solidFill>
            <a:round/>
            <a:headEnd/>
            <a:tailEnd/>
          </a:ln>
        </p:spPr>
        <p:txBody>
          <a:bodyPr/>
          <a:lstStyle/>
          <a:p>
            <a:endParaRPr lang="en-GB" dirty="0"/>
          </a:p>
        </p:txBody>
      </p:sp>
      <p:sp>
        <p:nvSpPr>
          <p:cNvPr id="44041" name="Line 9"/>
          <p:cNvSpPr>
            <a:spLocks noChangeShapeType="1"/>
          </p:cNvSpPr>
          <p:nvPr/>
        </p:nvSpPr>
        <p:spPr bwMode="auto">
          <a:xfrm>
            <a:off x="4908550" y="4419600"/>
            <a:ext cx="449263" cy="900113"/>
          </a:xfrm>
          <a:prstGeom prst="line">
            <a:avLst/>
          </a:prstGeom>
          <a:noFill/>
          <a:ln w="38100">
            <a:solidFill>
              <a:schemeClr val="tx1"/>
            </a:solidFill>
            <a:round/>
            <a:headEnd/>
            <a:tailEnd/>
          </a:ln>
        </p:spPr>
        <p:txBody>
          <a:bodyPr/>
          <a:lstStyle/>
          <a:p>
            <a:endParaRPr lang="en-GB" dirty="0"/>
          </a:p>
        </p:txBody>
      </p:sp>
      <p:sp>
        <p:nvSpPr>
          <p:cNvPr id="44042" name="Line 10"/>
          <p:cNvSpPr>
            <a:spLocks noChangeShapeType="1"/>
          </p:cNvSpPr>
          <p:nvPr/>
        </p:nvSpPr>
        <p:spPr bwMode="auto">
          <a:xfrm>
            <a:off x="4908550" y="2303463"/>
            <a:ext cx="449263" cy="900112"/>
          </a:xfrm>
          <a:prstGeom prst="line">
            <a:avLst/>
          </a:prstGeom>
          <a:noFill/>
          <a:ln w="38100">
            <a:solidFill>
              <a:schemeClr val="tx1"/>
            </a:solidFill>
            <a:round/>
            <a:headEnd/>
            <a:tailEnd/>
          </a:ln>
        </p:spPr>
        <p:txBody>
          <a:bodyPr/>
          <a:lstStyle/>
          <a:p>
            <a:endParaRPr lang="en-GB"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CON_MEM5_vXs_2006092212_0_EDA_T_U_30N_50N"/>
          <p:cNvPicPr>
            <a:picLocks noGrp="1" noChangeAspect="1" noChangeArrowheads="1"/>
          </p:cNvPicPr>
          <p:nvPr>
            <p:ph sz="quarter" idx="2"/>
          </p:nvPr>
        </p:nvPicPr>
        <p:blipFill>
          <a:blip r:embed="rId3" cstate="print"/>
          <a:srcRect/>
          <a:stretch>
            <a:fillRect/>
          </a:stretch>
        </p:blipFill>
        <p:spPr>
          <a:xfrm>
            <a:off x="3057525" y="1295400"/>
            <a:ext cx="6737350" cy="4768850"/>
          </a:xfrm>
          <a:noFill/>
        </p:spPr>
      </p:pic>
      <p:sp>
        <p:nvSpPr>
          <p:cNvPr id="45059" name="Rectangle 3"/>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(MEM5-CON) EDA ENS - 22/09/2007 t=0 </a:t>
            </a:r>
          </a:p>
        </p:txBody>
      </p:sp>
      <p:sp>
        <p:nvSpPr>
          <p:cNvPr id="45060" name="Rectangle 4"/>
          <p:cNvSpPr>
            <a:spLocks noGrp="1" noChangeArrowheads="1"/>
          </p:cNvSpPr>
          <p:nvPr>
            <p:ph type="body" sz="half" idx="1"/>
          </p:nvPr>
        </p:nvSpPr>
        <p:spPr>
          <a:xfrm>
            <a:off x="138113" y="908050"/>
            <a:ext cx="2835275" cy="5400675"/>
          </a:xfrm>
        </p:spPr>
        <p:txBody>
          <a:bodyPr/>
          <a:lstStyle/>
          <a:p>
            <a:pPr marL="0" indent="0">
              <a:lnSpc>
                <a:spcPct val="100000"/>
              </a:lnSpc>
              <a:buFontTx/>
              <a:buNone/>
            </a:pPr>
            <a:r>
              <a:rPr lang="en-GB" sz="2000" dirty="0" smtClean="0">
                <a:latin typeface="Calibri" panose="020F0502020204030204" pitchFamily="34" charset="0"/>
              </a:rPr>
              <a:t>At t=0, EDA perturbations have a smaller scale than the SVINI perturbations, and are less localized in space. They have a similar amplitude in potential and kinetic energy. They tend to have more a barotropic than a baroclinic structure. </a:t>
            </a:r>
          </a:p>
        </p:txBody>
      </p:sp>
      <p:sp>
        <p:nvSpPr>
          <p:cNvPr id="45061" name="Text Box 5"/>
          <p:cNvSpPr txBox="1">
            <a:spLocks noChangeArrowheads="1"/>
          </p:cNvSpPr>
          <p:nvPr/>
        </p:nvSpPr>
        <p:spPr bwMode="auto">
          <a:xfrm>
            <a:off x="2838450" y="954088"/>
            <a:ext cx="6804025" cy="366712"/>
          </a:xfrm>
          <a:prstGeom prst="rect">
            <a:avLst/>
          </a:prstGeom>
          <a:noFill/>
          <a:ln w="12700">
            <a:noFill/>
            <a:miter lim="800000"/>
            <a:headEnd/>
            <a:tailEnd/>
          </a:ln>
        </p:spPr>
        <p:txBody>
          <a:bodyPr>
            <a:spAutoFit/>
          </a:bodyPr>
          <a:lstStyle/>
          <a:p>
            <a:pPr algn="l"/>
            <a:r>
              <a:rPr lang="en-GB" sz="1800" dirty="0">
                <a:latin typeface="Times" pitchFamily="18" charset="0"/>
              </a:rPr>
              <a:t>                 T – (MEM5-CON)                         U – (MEM5-CON) </a:t>
            </a:r>
          </a:p>
        </p:txBody>
      </p:sp>
      <p:sp>
        <p:nvSpPr>
          <p:cNvPr id="45062" name="Text Box 6"/>
          <p:cNvSpPr txBox="1">
            <a:spLocks noChangeArrowheads="1"/>
          </p:cNvSpPr>
          <p:nvPr/>
        </p:nvSpPr>
        <p:spPr bwMode="auto">
          <a:xfrm rot="-5400000">
            <a:off x="2680494" y="2348706"/>
            <a:ext cx="669925" cy="366713"/>
          </a:xfrm>
          <a:prstGeom prst="rect">
            <a:avLst/>
          </a:prstGeom>
          <a:noFill/>
          <a:ln w="12700">
            <a:noFill/>
            <a:miter lim="800000"/>
            <a:headEnd/>
            <a:tailEnd/>
          </a:ln>
        </p:spPr>
        <p:txBody>
          <a:bodyPr wrap="none">
            <a:spAutoFit/>
          </a:bodyPr>
          <a:lstStyle/>
          <a:p>
            <a:r>
              <a:rPr lang="en-GB" sz="1800" dirty="0">
                <a:latin typeface="Times" pitchFamily="18" charset="0"/>
              </a:rPr>
              <a:t>30</a:t>
            </a:r>
            <a:r>
              <a:rPr lang="en-US" sz="1800" dirty="0">
                <a:latin typeface="Times" pitchFamily="18" charset="0"/>
              </a:rPr>
              <a:t>°</a:t>
            </a:r>
            <a:r>
              <a:rPr lang="en-GB" sz="1800" dirty="0">
                <a:latin typeface="Times" pitchFamily="18" charset="0"/>
              </a:rPr>
              <a:t>N</a:t>
            </a:r>
          </a:p>
        </p:txBody>
      </p:sp>
      <p:sp>
        <p:nvSpPr>
          <p:cNvPr id="45063" name="Text Box 7"/>
          <p:cNvSpPr txBox="1">
            <a:spLocks noChangeArrowheads="1"/>
          </p:cNvSpPr>
          <p:nvPr/>
        </p:nvSpPr>
        <p:spPr bwMode="auto">
          <a:xfrm rot="-5400000">
            <a:off x="2680494" y="4771231"/>
            <a:ext cx="669925" cy="366713"/>
          </a:xfrm>
          <a:prstGeom prst="rect">
            <a:avLst/>
          </a:prstGeom>
          <a:noFill/>
          <a:ln w="12700">
            <a:noFill/>
            <a:miter lim="800000"/>
            <a:headEnd/>
            <a:tailEnd/>
          </a:ln>
        </p:spPr>
        <p:txBody>
          <a:bodyPr wrap="none">
            <a:spAutoFit/>
          </a:bodyPr>
          <a:lstStyle/>
          <a:p>
            <a:r>
              <a:rPr lang="en-GB" sz="1800" dirty="0">
                <a:latin typeface="Times" pitchFamily="18" charset="0"/>
              </a:rPr>
              <a:t>50</a:t>
            </a:r>
            <a:r>
              <a:rPr lang="en-US" sz="1800" dirty="0">
                <a:latin typeface="Times" pitchFamily="18" charset="0"/>
              </a:rPr>
              <a:t>°</a:t>
            </a:r>
            <a:r>
              <a:rPr lang="en-GB" sz="1800" dirty="0">
                <a:latin typeface="Times" pitchFamily="18" charset="0"/>
              </a:rPr>
              <a:t>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Spectra of EDA &amp; SVINI ENS – NH t0</a:t>
            </a:r>
          </a:p>
        </p:txBody>
      </p:sp>
      <p:sp>
        <p:nvSpPr>
          <p:cNvPr id="46083" name="Rectangle 3"/>
          <p:cNvSpPr>
            <a:spLocks noGrp="1" noChangeArrowheads="1"/>
          </p:cNvSpPr>
          <p:nvPr>
            <p:ph type="body" sz="half" idx="1"/>
          </p:nvPr>
        </p:nvSpPr>
        <p:spPr/>
        <p:txBody>
          <a:bodyPr/>
          <a:lstStyle/>
          <a:p>
            <a:pPr marL="0" indent="0">
              <a:lnSpc>
                <a:spcPct val="100000"/>
              </a:lnSpc>
              <a:buFontTx/>
              <a:buNone/>
            </a:pPr>
            <a:r>
              <a:rPr lang="en-GB" sz="2000" dirty="0" smtClean="0">
                <a:latin typeface="Calibri" panose="020F0502020204030204" pitchFamily="34" charset="0"/>
              </a:rPr>
              <a:t>The top figure shows the squared amplitude of the SVINI (red) and EDA (blue) perturbations in terms of Z500 over NH. The bottom panel shows the same but for T850. Results have been averaged over 13 cases.</a:t>
            </a:r>
          </a:p>
          <a:p>
            <a:pPr marL="0" indent="0">
              <a:lnSpc>
                <a:spcPct val="100000"/>
              </a:lnSpc>
              <a:buFontTx/>
              <a:buNone/>
            </a:pPr>
            <a:r>
              <a:rPr lang="en-GB" sz="2000" dirty="0" smtClean="0">
                <a:latin typeface="Calibri" panose="020F0502020204030204" pitchFamily="34" charset="0"/>
              </a:rPr>
              <a:t>At initial time, the SVINI perturbations are confined to T42 by construction.</a:t>
            </a:r>
          </a:p>
          <a:p>
            <a:pPr marL="0" indent="0">
              <a:lnSpc>
                <a:spcPct val="100000"/>
              </a:lnSpc>
              <a:buFontTx/>
              <a:buNone/>
            </a:pPr>
            <a:r>
              <a:rPr lang="en-GB" sz="2000" dirty="0" smtClean="0">
                <a:latin typeface="Calibri" panose="020F0502020204030204" pitchFamily="34" charset="0"/>
              </a:rPr>
              <a:t>The EDA perturbations are larger in terms of T850.</a:t>
            </a:r>
          </a:p>
          <a:p>
            <a:pPr marL="0" indent="0">
              <a:lnSpc>
                <a:spcPct val="100000"/>
              </a:lnSpc>
              <a:buFontTx/>
              <a:buNone/>
            </a:pPr>
            <a:endParaRPr lang="en-GB" sz="2000" dirty="0" smtClean="0">
              <a:latin typeface="Calibri" panose="020F0502020204030204" pitchFamily="34" charset="0"/>
            </a:endParaRPr>
          </a:p>
        </p:txBody>
      </p:sp>
      <p:pic>
        <p:nvPicPr>
          <p:cNvPr id="46084" name="Picture 4" descr="spectra_SVINI_EDA_Z5_NH_13c_t0"/>
          <p:cNvPicPr>
            <a:picLocks noGrp="1" noChangeAspect="1" noChangeArrowheads="1"/>
          </p:cNvPicPr>
          <p:nvPr>
            <p:ph sz="quarter" idx="2"/>
          </p:nvPr>
        </p:nvPicPr>
        <p:blipFill>
          <a:blip r:embed="rId3" cstate="print"/>
          <a:srcRect/>
          <a:stretch>
            <a:fillRect/>
          </a:stretch>
        </p:blipFill>
        <p:spPr>
          <a:xfrm>
            <a:off x="5121275" y="981075"/>
            <a:ext cx="4576763" cy="2609850"/>
          </a:xfrm>
          <a:noFill/>
        </p:spPr>
      </p:pic>
      <p:pic>
        <p:nvPicPr>
          <p:cNvPr id="46085" name="Picture 5" descr="spectra_SVINI_EDA_T850_NH_13c_t0"/>
          <p:cNvPicPr>
            <a:picLocks noGrp="1" noChangeAspect="1" noChangeArrowheads="1"/>
          </p:cNvPicPr>
          <p:nvPr>
            <p:ph sz="quarter" idx="3"/>
          </p:nvPr>
        </p:nvPicPr>
        <p:blipFill>
          <a:blip r:embed="rId4" cstate="print"/>
          <a:srcRect/>
          <a:stretch>
            <a:fillRect/>
          </a:stretch>
        </p:blipFill>
        <p:spPr>
          <a:xfrm>
            <a:off x="5195888" y="3743325"/>
            <a:ext cx="4427537" cy="2611438"/>
          </a:xfr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Spectra of EDA &amp; SVINI ENS – NH +48h</a:t>
            </a:r>
          </a:p>
        </p:txBody>
      </p:sp>
      <p:sp>
        <p:nvSpPr>
          <p:cNvPr id="48131" name="Rectangle 3"/>
          <p:cNvSpPr>
            <a:spLocks noGrp="1" noChangeArrowheads="1"/>
          </p:cNvSpPr>
          <p:nvPr>
            <p:ph type="body" sz="half" idx="1"/>
          </p:nvPr>
        </p:nvSpPr>
        <p:spPr/>
        <p:txBody>
          <a:bodyPr/>
          <a:lstStyle/>
          <a:p>
            <a:pPr marL="0" indent="0">
              <a:lnSpc>
                <a:spcPct val="100000"/>
              </a:lnSpc>
              <a:buFontTx/>
              <a:buNone/>
            </a:pPr>
            <a:r>
              <a:rPr lang="en-GB" sz="2000" dirty="0" smtClean="0">
                <a:latin typeface="Calibri" panose="020F0502020204030204" pitchFamily="34" charset="0"/>
              </a:rPr>
              <a:t>The top figure shows the squared amplitude of the SVINI (red) and EDA (blue) perturbations in terms of Z500 over NH, and of the error of the t+48h control forecast (black). The bottom panel shows the same but for T850. Results have been averaged over 13 cases.</a:t>
            </a:r>
          </a:p>
          <a:p>
            <a:pPr marL="0" indent="0">
              <a:lnSpc>
                <a:spcPct val="100000"/>
              </a:lnSpc>
              <a:buFontTx/>
              <a:buNone/>
            </a:pPr>
            <a:r>
              <a:rPr lang="en-GB" sz="2000" dirty="0" smtClean="0">
                <a:latin typeface="Calibri" panose="020F0502020204030204" pitchFamily="34" charset="0"/>
              </a:rPr>
              <a:t>At t+48h, the SVINI perturbations have a larger amplitude than the EDA perturbations, especially in the wave-numbers where the SVs total energy peaks at optimisation time. </a:t>
            </a:r>
          </a:p>
          <a:p>
            <a:pPr marL="0" indent="0">
              <a:lnSpc>
                <a:spcPct val="100000"/>
              </a:lnSpc>
              <a:buFontTx/>
              <a:buNone/>
            </a:pPr>
            <a:r>
              <a:rPr lang="en-GB" sz="2000" dirty="0" smtClean="0">
                <a:latin typeface="Calibri" panose="020F0502020204030204" pitchFamily="34" charset="0"/>
              </a:rPr>
              <a:t>On average, the spectra of the SVINI ensemble spread is closer to the spectra of the control error.</a:t>
            </a:r>
          </a:p>
          <a:p>
            <a:pPr marL="0" indent="0">
              <a:lnSpc>
                <a:spcPct val="100000"/>
              </a:lnSpc>
              <a:buFontTx/>
              <a:buNone/>
            </a:pPr>
            <a:endParaRPr lang="en-GB" sz="2000" dirty="0" smtClean="0">
              <a:latin typeface="Calibri" panose="020F0502020204030204" pitchFamily="34" charset="0"/>
            </a:endParaRPr>
          </a:p>
        </p:txBody>
      </p:sp>
      <p:pic>
        <p:nvPicPr>
          <p:cNvPr id="48132" name="Picture 4" descr="spectra_SVINI_EDA_Z5_NH_13c_48h"/>
          <p:cNvPicPr>
            <a:picLocks noGrp="1" noChangeAspect="1" noChangeArrowheads="1"/>
          </p:cNvPicPr>
          <p:nvPr>
            <p:ph sz="quarter" idx="2"/>
          </p:nvPr>
        </p:nvPicPr>
        <p:blipFill>
          <a:blip r:embed="rId3" cstate="print"/>
          <a:srcRect/>
          <a:stretch>
            <a:fillRect/>
          </a:stretch>
        </p:blipFill>
        <p:spPr>
          <a:xfrm>
            <a:off x="5221288" y="981075"/>
            <a:ext cx="4376737" cy="2609850"/>
          </a:xfrm>
          <a:noFill/>
        </p:spPr>
      </p:pic>
      <p:pic>
        <p:nvPicPr>
          <p:cNvPr id="48133" name="Picture 5" descr="spectra_SVINI_EDA_T850_NH_13c_48h"/>
          <p:cNvPicPr>
            <a:picLocks noGrp="1" noChangeAspect="1" noChangeArrowheads="1"/>
          </p:cNvPicPr>
          <p:nvPr>
            <p:ph sz="quarter" idx="3"/>
          </p:nvPr>
        </p:nvPicPr>
        <p:blipFill>
          <a:blip r:embed="rId4" cstate="print"/>
          <a:srcRect/>
          <a:stretch>
            <a:fillRect/>
          </a:stretch>
        </p:blipFill>
        <p:spPr>
          <a:xfrm>
            <a:off x="5295900" y="3743325"/>
            <a:ext cx="4227513" cy="2611438"/>
          </a:xfr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2800" dirty="0">
                <a:solidFill>
                  <a:srgbClr val="0235AD"/>
                </a:solidFill>
                <a:latin typeface="Calibri" panose="020F0502020204030204" pitchFamily="34" charset="0"/>
              </a:rPr>
              <a:t>1</a:t>
            </a:r>
            <a:r>
              <a:rPr lang="en-US" sz="2800" dirty="0" smtClean="0">
                <a:solidFill>
                  <a:srgbClr val="0235AD"/>
                </a:solidFill>
                <a:latin typeface="Calibri" panose="020F0502020204030204" pitchFamily="34" charset="0"/>
              </a:rPr>
              <a:t>. The operational ensemble in 2016</a:t>
            </a:r>
          </a:p>
        </p:txBody>
      </p:sp>
      <p:sp>
        <p:nvSpPr>
          <p:cNvPr id="6147" name="Rectangle 3"/>
          <p:cNvSpPr>
            <a:spLocks noChangeArrowheads="1"/>
          </p:cNvSpPr>
          <p:nvPr/>
        </p:nvSpPr>
        <p:spPr bwMode="auto">
          <a:xfrm>
            <a:off x="138113" y="954088"/>
            <a:ext cx="6164262" cy="5310187"/>
          </a:xfrm>
          <a:prstGeom prst="rect">
            <a:avLst/>
          </a:prstGeom>
          <a:noFill/>
          <a:ln w="12700">
            <a:noFill/>
            <a:miter lim="800000"/>
            <a:headEnd/>
            <a:tailEnd/>
          </a:ln>
        </p:spPr>
        <p:txBody>
          <a:bodyPr lIns="90487" tIns="44450" rIns="90487" bIns="44450"/>
          <a:lstStyle/>
          <a:p>
            <a:pPr algn="l">
              <a:spcAft>
                <a:spcPts val="600"/>
              </a:spcAft>
              <a:buClr>
                <a:schemeClr val="tx1"/>
              </a:buClr>
            </a:pPr>
            <a:r>
              <a:rPr lang="en-US" sz="2000" b="0" dirty="0" smtClean="0">
                <a:latin typeface="Calibri" panose="020F0502020204030204" pitchFamily="34" charset="0"/>
              </a:rPr>
              <a:t>ENS </a:t>
            </a:r>
            <a:r>
              <a:rPr lang="en-US" sz="2000" b="0" dirty="0">
                <a:latin typeface="Calibri" panose="020F0502020204030204" pitchFamily="34" charset="0"/>
              </a:rPr>
              <a:t>includes </a:t>
            </a:r>
            <a:r>
              <a:rPr lang="en-US" sz="2000" b="0" dirty="0">
                <a:solidFill>
                  <a:schemeClr val="accent1">
                    <a:lumMod val="50000"/>
                  </a:schemeClr>
                </a:solidFill>
                <a:latin typeface="Calibri" panose="020F0502020204030204" pitchFamily="34" charset="0"/>
              </a:rPr>
              <a:t>51 </a:t>
            </a:r>
            <a:r>
              <a:rPr lang="en-US" sz="2000" b="0" dirty="0">
                <a:latin typeface="Calibri" panose="020F0502020204030204" pitchFamily="34" charset="0"/>
              </a:rPr>
              <a:t>forecasts with resolution:</a:t>
            </a:r>
          </a:p>
          <a:p>
            <a:pPr algn="l">
              <a:spcAft>
                <a:spcPts val="600"/>
              </a:spcAft>
              <a:buClr>
                <a:schemeClr val="tx1"/>
              </a:buClr>
              <a:buFontTx/>
              <a:buChar char="•"/>
            </a:pPr>
            <a:r>
              <a:rPr lang="en-US" sz="2000" b="0" dirty="0">
                <a:latin typeface="Calibri" panose="020F0502020204030204" pitchFamily="34" charset="0"/>
              </a:rPr>
              <a:t> </a:t>
            </a:r>
            <a:r>
              <a:rPr lang="en-US" sz="2000" b="0" dirty="0" smtClean="0">
                <a:solidFill>
                  <a:schemeClr val="accent1">
                    <a:lumMod val="50000"/>
                  </a:schemeClr>
                </a:solidFill>
                <a:latin typeface="Calibri" panose="020F0502020204030204" pitchFamily="34" charset="0"/>
              </a:rPr>
              <a:t>T</a:t>
            </a:r>
            <a:r>
              <a:rPr lang="en-US" sz="2000" b="0" baseline="-25000" dirty="0" smtClean="0">
                <a:solidFill>
                  <a:schemeClr val="accent1">
                    <a:lumMod val="50000"/>
                  </a:schemeClr>
                </a:solidFill>
                <a:latin typeface="Calibri" panose="020F0502020204030204" pitchFamily="34" charset="0"/>
              </a:rPr>
              <a:t>co</a:t>
            </a:r>
            <a:r>
              <a:rPr lang="en-US" sz="2000" b="0" dirty="0" smtClean="0">
                <a:solidFill>
                  <a:schemeClr val="accent1">
                    <a:lumMod val="50000"/>
                  </a:schemeClr>
                </a:solidFill>
                <a:latin typeface="Calibri" panose="020F0502020204030204" pitchFamily="34" charset="0"/>
              </a:rPr>
              <a:t>639L91 </a:t>
            </a:r>
            <a:r>
              <a:rPr lang="en-US" sz="2000" b="0" dirty="0" smtClean="0">
                <a:latin typeface="Calibri" panose="020F0502020204030204" pitchFamily="34" charset="0"/>
              </a:rPr>
              <a:t>(~16km</a:t>
            </a:r>
            <a:r>
              <a:rPr lang="en-US" sz="2000" b="0" dirty="0">
                <a:latin typeface="Calibri" panose="020F0502020204030204" pitchFamily="34" charset="0"/>
              </a:rPr>
              <a:t>, </a:t>
            </a:r>
            <a:r>
              <a:rPr lang="en-US" sz="2000" b="0" dirty="0" smtClean="0">
                <a:latin typeface="Calibri" panose="020F0502020204030204" pitchFamily="34" charset="0"/>
              </a:rPr>
              <a:t>91 levels</a:t>
            </a:r>
            <a:r>
              <a:rPr lang="en-US" sz="2000" b="0" dirty="0">
                <a:latin typeface="Calibri" panose="020F0502020204030204" pitchFamily="34" charset="0"/>
              </a:rPr>
              <a:t>) from day   0 to </a:t>
            </a:r>
            <a:r>
              <a:rPr lang="en-US" sz="2000" b="0" dirty="0" smtClean="0">
                <a:latin typeface="Calibri" panose="020F0502020204030204" pitchFamily="34" charset="0"/>
              </a:rPr>
              <a:t>15</a:t>
            </a:r>
            <a:endParaRPr lang="en-US" sz="2000" b="0" dirty="0">
              <a:latin typeface="Calibri" panose="020F0502020204030204" pitchFamily="34" charset="0"/>
            </a:endParaRPr>
          </a:p>
          <a:p>
            <a:pPr algn="l">
              <a:spcAft>
                <a:spcPts val="600"/>
              </a:spcAft>
              <a:buClr>
                <a:schemeClr val="tx1"/>
              </a:buClr>
              <a:buFontTx/>
              <a:buChar char="•"/>
            </a:pPr>
            <a:r>
              <a:rPr lang="en-US" sz="2000" b="0" dirty="0">
                <a:latin typeface="Calibri" panose="020F0502020204030204" pitchFamily="34" charset="0"/>
              </a:rPr>
              <a:t> </a:t>
            </a:r>
            <a:r>
              <a:rPr lang="en-US" sz="2000" b="0" dirty="0" smtClean="0">
                <a:solidFill>
                  <a:schemeClr val="accent1">
                    <a:lumMod val="50000"/>
                  </a:schemeClr>
                </a:solidFill>
                <a:latin typeface="Calibri" panose="020F0502020204030204" pitchFamily="34" charset="0"/>
              </a:rPr>
              <a:t>T</a:t>
            </a:r>
            <a:r>
              <a:rPr lang="en-US" sz="2000" b="0" baseline="-25000" dirty="0" smtClean="0">
                <a:solidFill>
                  <a:schemeClr val="accent1">
                    <a:lumMod val="50000"/>
                  </a:schemeClr>
                </a:solidFill>
                <a:latin typeface="Calibri" panose="020F0502020204030204" pitchFamily="34" charset="0"/>
              </a:rPr>
              <a:t>co</a:t>
            </a:r>
            <a:r>
              <a:rPr lang="en-US" sz="2000" b="0" dirty="0" smtClean="0">
                <a:solidFill>
                  <a:schemeClr val="accent1">
                    <a:lumMod val="50000"/>
                  </a:schemeClr>
                </a:solidFill>
                <a:latin typeface="Calibri" panose="020F0502020204030204" pitchFamily="34" charset="0"/>
              </a:rPr>
              <a:t>319L91</a:t>
            </a:r>
            <a:r>
              <a:rPr lang="en-US" sz="2000" b="0" dirty="0" smtClean="0">
                <a:solidFill>
                  <a:srgbClr val="0344E5"/>
                </a:solidFill>
                <a:latin typeface="Calibri" panose="020F0502020204030204" pitchFamily="34" charset="0"/>
              </a:rPr>
              <a:t> </a:t>
            </a:r>
            <a:r>
              <a:rPr lang="en-US" sz="2000" b="0" dirty="0" smtClean="0">
                <a:latin typeface="Calibri" panose="020F0502020204030204" pitchFamily="34" charset="0"/>
              </a:rPr>
              <a:t>(~32km</a:t>
            </a:r>
            <a:r>
              <a:rPr lang="en-US" sz="2000" b="0" dirty="0">
                <a:latin typeface="Calibri" panose="020F0502020204030204" pitchFamily="34" charset="0"/>
              </a:rPr>
              <a:t>, </a:t>
            </a:r>
            <a:r>
              <a:rPr lang="en-US" sz="2000" b="0" dirty="0" smtClean="0">
                <a:latin typeface="Calibri" panose="020F0502020204030204" pitchFamily="34" charset="0"/>
              </a:rPr>
              <a:t>91 </a:t>
            </a:r>
            <a:r>
              <a:rPr lang="en-US" sz="2000" b="0" dirty="0">
                <a:latin typeface="Calibri" panose="020F0502020204030204" pitchFamily="34" charset="0"/>
              </a:rPr>
              <a:t>levels) from day </a:t>
            </a:r>
            <a:r>
              <a:rPr lang="en-US" sz="2000" b="0" dirty="0" smtClean="0">
                <a:latin typeface="Calibri" panose="020F0502020204030204" pitchFamily="34" charset="0"/>
              </a:rPr>
              <a:t>15 to 32 (only at </a:t>
            </a:r>
            <a:r>
              <a:rPr lang="en-US" sz="2000" b="0" dirty="0">
                <a:latin typeface="Calibri" panose="020F0502020204030204" pitchFamily="34" charset="0"/>
              </a:rPr>
              <a:t>00UTC on </a:t>
            </a:r>
            <a:r>
              <a:rPr lang="en-US" sz="2000" b="0" dirty="0" smtClean="0">
                <a:latin typeface="Calibri" panose="020F0502020204030204" pitchFamily="34" charset="0"/>
              </a:rPr>
              <a:t>Mon and Thu).</a:t>
            </a:r>
          </a:p>
          <a:p>
            <a:pPr algn="l">
              <a:spcAft>
                <a:spcPts val="600"/>
              </a:spcAft>
              <a:buClr>
                <a:schemeClr val="tx1"/>
              </a:buClr>
            </a:pPr>
            <a:r>
              <a:rPr lang="en-US" sz="2000" b="0" dirty="0" smtClean="0">
                <a:solidFill>
                  <a:schemeClr val="accent1">
                    <a:lumMod val="50000"/>
                  </a:schemeClr>
                </a:solidFill>
                <a:latin typeface="Calibri" panose="020F0502020204030204" pitchFamily="34" charset="0"/>
              </a:rPr>
              <a:t>Initial </a:t>
            </a:r>
            <a:r>
              <a:rPr lang="en-US" sz="2000" b="0" dirty="0">
                <a:solidFill>
                  <a:schemeClr val="accent1">
                    <a:lumMod val="50000"/>
                  </a:schemeClr>
                </a:solidFill>
                <a:latin typeface="Calibri" panose="020F0502020204030204" pitchFamily="34" charset="0"/>
              </a:rPr>
              <a:t>uncertainties </a:t>
            </a:r>
            <a:r>
              <a:rPr lang="en-US" sz="2000" b="0" dirty="0">
                <a:latin typeface="Calibri" panose="020F0502020204030204" pitchFamily="34" charset="0"/>
              </a:rPr>
              <a:t>are simulated by </a:t>
            </a:r>
            <a:r>
              <a:rPr lang="en-US" sz="2000" b="0" dirty="0" smtClean="0">
                <a:latin typeface="Calibri" panose="020F0502020204030204" pitchFamily="34" charset="0"/>
              </a:rPr>
              <a:t>adding to the </a:t>
            </a:r>
            <a:r>
              <a:rPr lang="en-US" sz="2000" b="0" dirty="0">
                <a:latin typeface="Calibri" panose="020F0502020204030204" pitchFamily="34" charset="0"/>
              </a:rPr>
              <a:t>unperturbed analyses </a:t>
            </a:r>
            <a:r>
              <a:rPr lang="en-US" sz="2000" b="0" dirty="0" smtClean="0">
                <a:latin typeface="Calibri" panose="020F0502020204030204" pitchFamily="34" charset="0"/>
              </a:rPr>
              <a:t>a </a:t>
            </a:r>
            <a:r>
              <a:rPr lang="en-US" sz="2000" b="0" dirty="0">
                <a:latin typeface="Calibri" panose="020F0502020204030204" pitchFamily="34" charset="0"/>
              </a:rPr>
              <a:t>combination of </a:t>
            </a:r>
            <a:r>
              <a:rPr lang="en-US" sz="2000" b="0" dirty="0" smtClean="0">
                <a:latin typeface="Calibri" panose="020F0502020204030204" pitchFamily="34" charset="0"/>
              </a:rPr>
              <a:t>T42L91 </a:t>
            </a:r>
            <a:r>
              <a:rPr lang="en-US" sz="2000" b="0" dirty="0">
                <a:latin typeface="Calibri" panose="020F0502020204030204" pitchFamily="34" charset="0"/>
              </a:rPr>
              <a:t>singular vectors, computed to optimize total energy growth over a 48h time interval (OTI</a:t>
            </a:r>
            <a:r>
              <a:rPr lang="en-US" sz="2000" b="0" dirty="0" smtClean="0">
                <a:latin typeface="Calibri" panose="020F0502020204030204" pitchFamily="34" charset="0"/>
              </a:rPr>
              <a:t>), and perturbations generated by the ECMWF Ensembles of Data Assimilation (EDA) system.</a:t>
            </a:r>
          </a:p>
          <a:p>
            <a:pPr algn="l">
              <a:spcAft>
                <a:spcPts val="600"/>
              </a:spcAft>
              <a:buClr>
                <a:schemeClr val="tx1"/>
              </a:buClr>
            </a:pPr>
            <a:r>
              <a:rPr lang="en-US" sz="2000" b="0" dirty="0" smtClean="0">
                <a:solidFill>
                  <a:schemeClr val="accent1">
                    <a:lumMod val="50000"/>
                  </a:schemeClr>
                </a:solidFill>
                <a:latin typeface="Calibri" panose="020F0502020204030204" pitchFamily="34" charset="0"/>
              </a:rPr>
              <a:t>Model </a:t>
            </a:r>
            <a:r>
              <a:rPr lang="en-US" sz="2000" b="0" dirty="0">
                <a:solidFill>
                  <a:schemeClr val="accent1">
                    <a:lumMod val="50000"/>
                  </a:schemeClr>
                </a:solidFill>
                <a:latin typeface="Calibri" panose="020F0502020204030204" pitchFamily="34" charset="0"/>
              </a:rPr>
              <a:t>uncertainties </a:t>
            </a:r>
            <a:r>
              <a:rPr lang="en-US" sz="2000" b="0" dirty="0">
                <a:latin typeface="Calibri" panose="020F0502020204030204" pitchFamily="34" charset="0"/>
              </a:rPr>
              <a:t>are simulated by adding stochastic perturbations to the tendencies due to parameterized physical </a:t>
            </a:r>
            <a:r>
              <a:rPr lang="en-US" sz="2000" b="0" dirty="0" smtClean="0">
                <a:latin typeface="Calibri" panose="020F0502020204030204" pitchFamily="34" charset="0"/>
              </a:rPr>
              <a:t>processes (SPPT and SKEB schemes).</a:t>
            </a:r>
            <a:endParaRPr lang="en-US" sz="2000" b="0" dirty="0">
              <a:latin typeface="Calibri" panose="020F0502020204030204" pitchFamily="34" charset="0"/>
            </a:endParaRPr>
          </a:p>
          <a:p>
            <a:pPr algn="l">
              <a:spcAft>
                <a:spcPts val="600"/>
              </a:spcAft>
              <a:buClr>
                <a:schemeClr val="tx1"/>
              </a:buClr>
            </a:pPr>
            <a:r>
              <a:rPr lang="en-US" sz="2000" b="0" dirty="0" smtClean="0">
                <a:latin typeface="Calibri" panose="020F0502020204030204" pitchFamily="34" charset="0"/>
              </a:rPr>
              <a:t>The unperturbed analysis is given by the T</a:t>
            </a:r>
            <a:r>
              <a:rPr lang="en-US" sz="2000" b="0" baseline="-25000" dirty="0" smtClean="0">
                <a:latin typeface="Calibri" panose="020F0502020204030204" pitchFamily="34" charset="0"/>
              </a:rPr>
              <a:t>co</a:t>
            </a:r>
            <a:r>
              <a:rPr lang="en-US" sz="2000" b="0" dirty="0" smtClean="0">
                <a:latin typeface="Calibri" panose="020F0502020204030204" pitchFamily="34" charset="0"/>
              </a:rPr>
              <a:t>1279L137 4DVAR. The EDA resolution </a:t>
            </a:r>
            <a:r>
              <a:rPr lang="en-US" sz="2000" b="0" dirty="0">
                <a:latin typeface="Calibri" panose="020F0502020204030204" pitchFamily="34" charset="0"/>
              </a:rPr>
              <a:t>is </a:t>
            </a:r>
            <a:r>
              <a:rPr lang="en-US" sz="2000" b="0" dirty="0" smtClean="0">
                <a:latin typeface="Calibri" panose="020F0502020204030204" pitchFamily="34" charset="0"/>
              </a:rPr>
              <a:t>T</a:t>
            </a:r>
            <a:r>
              <a:rPr lang="en-US" sz="2000" b="0" baseline="-25000" dirty="0" smtClean="0">
                <a:latin typeface="Calibri" panose="020F0502020204030204" pitchFamily="34" charset="0"/>
              </a:rPr>
              <a:t>co</a:t>
            </a:r>
            <a:r>
              <a:rPr lang="en-US" sz="2000" b="0" dirty="0" smtClean="0">
                <a:latin typeface="Calibri" panose="020F0502020204030204" pitchFamily="34" charset="0"/>
              </a:rPr>
              <a:t>639L137.</a:t>
            </a:r>
          </a:p>
          <a:p>
            <a:pPr algn="l">
              <a:spcAft>
                <a:spcPts val="600"/>
              </a:spcAft>
              <a:buClr>
                <a:schemeClr val="tx1"/>
              </a:buClr>
            </a:pPr>
            <a:r>
              <a:rPr lang="en-US" sz="2000" b="0" dirty="0" smtClean="0">
                <a:latin typeface="Calibri" panose="020F0502020204030204" pitchFamily="34" charset="0"/>
              </a:rPr>
              <a:t>ENS runs daily at </a:t>
            </a:r>
            <a:r>
              <a:rPr lang="en-US" sz="2000" b="0" dirty="0">
                <a:latin typeface="Calibri" panose="020F0502020204030204" pitchFamily="34" charset="0"/>
              </a:rPr>
              <a:t>00 and 12 </a:t>
            </a:r>
            <a:r>
              <a:rPr lang="en-US" sz="2000" b="0" dirty="0" smtClean="0">
                <a:latin typeface="Calibri" panose="020F0502020204030204" pitchFamily="34" charset="0"/>
              </a:rPr>
              <a:t>UTC, with a TOA at </a:t>
            </a:r>
            <a:r>
              <a:rPr lang="en-US" sz="2000" b="0" dirty="0">
                <a:latin typeface="Calibri" panose="020F0502020204030204" pitchFamily="34" charset="0"/>
              </a:rPr>
              <a:t>0.01 hPa.</a:t>
            </a:r>
          </a:p>
          <a:p>
            <a:pPr algn="l">
              <a:spcAft>
                <a:spcPts val="600"/>
              </a:spcAft>
              <a:buClr>
                <a:schemeClr val="tx1"/>
              </a:buClr>
            </a:pPr>
            <a:endParaRPr lang="en-US" sz="2000" b="0" dirty="0">
              <a:latin typeface="Calibri" panose="020F0502020204030204" pitchFamily="34" charset="0"/>
            </a:endParaRPr>
          </a:p>
        </p:txBody>
      </p:sp>
      <p:grpSp>
        <p:nvGrpSpPr>
          <p:cNvPr id="2" name="Group 4"/>
          <p:cNvGrpSpPr>
            <a:grpSpLocks/>
          </p:cNvGrpSpPr>
          <p:nvPr/>
        </p:nvGrpSpPr>
        <p:grpSpPr bwMode="auto">
          <a:xfrm>
            <a:off x="6400800" y="1066800"/>
            <a:ext cx="3200400" cy="4953000"/>
            <a:chOff x="3840" y="720"/>
            <a:chExt cx="2016" cy="3120"/>
          </a:xfrm>
        </p:grpSpPr>
        <p:grpSp>
          <p:nvGrpSpPr>
            <p:cNvPr id="3" name="Group 5"/>
            <p:cNvGrpSpPr>
              <a:grpSpLocks/>
            </p:cNvGrpSpPr>
            <p:nvPr/>
          </p:nvGrpSpPr>
          <p:grpSpPr bwMode="auto">
            <a:xfrm>
              <a:off x="4128" y="3072"/>
              <a:ext cx="1584" cy="768"/>
              <a:chOff x="2112" y="3120"/>
              <a:chExt cx="2112" cy="817"/>
            </a:xfrm>
          </p:grpSpPr>
          <p:pic>
            <p:nvPicPr>
              <p:cNvPr id="6168" name="Picture 6" descr="eps_21jan_120_48p_1"/>
              <p:cNvPicPr>
                <a:picLocks noChangeAspect="1" noChangeArrowheads="1"/>
              </p:cNvPicPr>
              <p:nvPr/>
            </p:nvPicPr>
            <p:blipFill>
              <a:blip r:embed="rId3" cstate="print"/>
              <a:srcRect/>
              <a:stretch>
                <a:fillRect/>
              </a:stretch>
            </p:blipFill>
            <p:spPr bwMode="auto">
              <a:xfrm>
                <a:off x="2112" y="3120"/>
                <a:ext cx="1872" cy="564"/>
              </a:xfrm>
              <a:prstGeom prst="rect">
                <a:avLst/>
              </a:prstGeom>
              <a:noFill/>
              <a:ln w="9525">
                <a:noFill/>
                <a:miter lim="800000"/>
                <a:headEnd/>
                <a:tailEnd/>
              </a:ln>
            </p:spPr>
          </p:pic>
          <p:pic>
            <p:nvPicPr>
              <p:cNvPr id="6169" name="Picture 7" descr="eps_21jan_120_48p_1"/>
              <p:cNvPicPr>
                <a:picLocks noChangeAspect="1" noChangeArrowheads="1"/>
              </p:cNvPicPr>
              <p:nvPr/>
            </p:nvPicPr>
            <p:blipFill>
              <a:blip r:embed="rId3" cstate="print"/>
              <a:srcRect/>
              <a:stretch>
                <a:fillRect/>
              </a:stretch>
            </p:blipFill>
            <p:spPr bwMode="auto">
              <a:xfrm>
                <a:off x="2208" y="3216"/>
                <a:ext cx="1872" cy="564"/>
              </a:xfrm>
              <a:prstGeom prst="rect">
                <a:avLst/>
              </a:prstGeom>
              <a:noFill/>
              <a:ln w="9525">
                <a:noFill/>
                <a:miter lim="800000"/>
                <a:headEnd/>
                <a:tailEnd/>
              </a:ln>
            </p:spPr>
          </p:pic>
          <p:pic>
            <p:nvPicPr>
              <p:cNvPr id="6170" name="Picture 8" descr="eps_21jan_120_48p_2"/>
              <p:cNvPicPr>
                <a:picLocks noChangeAspect="1" noChangeArrowheads="1"/>
              </p:cNvPicPr>
              <p:nvPr/>
            </p:nvPicPr>
            <p:blipFill>
              <a:blip r:embed="rId4" cstate="print"/>
              <a:srcRect/>
              <a:stretch>
                <a:fillRect/>
              </a:stretch>
            </p:blipFill>
            <p:spPr bwMode="auto">
              <a:xfrm>
                <a:off x="2304" y="3312"/>
                <a:ext cx="1824" cy="529"/>
              </a:xfrm>
              <a:prstGeom prst="rect">
                <a:avLst/>
              </a:prstGeom>
              <a:noFill/>
              <a:ln w="9525">
                <a:noFill/>
                <a:miter lim="800000"/>
                <a:headEnd/>
                <a:tailEnd/>
              </a:ln>
            </p:spPr>
          </p:pic>
          <p:pic>
            <p:nvPicPr>
              <p:cNvPr id="6171" name="Picture 9" descr="eps_21jan_120_48p_2"/>
              <p:cNvPicPr>
                <a:picLocks noChangeAspect="1" noChangeArrowheads="1"/>
              </p:cNvPicPr>
              <p:nvPr/>
            </p:nvPicPr>
            <p:blipFill>
              <a:blip r:embed="rId4" cstate="print"/>
              <a:srcRect/>
              <a:stretch>
                <a:fillRect/>
              </a:stretch>
            </p:blipFill>
            <p:spPr bwMode="auto">
              <a:xfrm>
                <a:off x="2400" y="3408"/>
                <a:ext cx="1824" cy="529"/>
              </a:xfrm>
              <a:prstGeom prst="rect">
                <a:avLst/>
              </a:prstGeom>
              <a:noFill/>
              <a:ln w="9525">
                <a:noFill/>
                <a:miter lim="800000"/>
                <a:headEnd/>
                <a:tailEnd/>
              </a:ln>
            </p:spPr>
          </p:pic>
        </p:grpSp>
        <p:grpSp>
          <p:nvGrpSpPr>
            <p:cNvPr id="4" name="Group 10"/>
            <p:cNvGrpSpPr>
              <a:grpSpLocks/>
            </p:cNvGrpSpPr>
            <p:nvPr/>
          </p:nvGrpSpPr>
          <p:grpSpPr bwMode="auto">
            <a:xfrm>
              <a:off x="3840" y="720"/>
              <a:ext cx="2016" cy="360"/>
              <a:chOff x="2601" y="2704"/>
              <a:chExt cx="5040" cy="900"/>
            </a:xfrm>
          </p:grpSpPr>
          <p:sp>
            <p:nvSpPr>
              <p:cNvPr id="6163" name="AutoShape 11"/>
              <p:cNvSpPr>
                <a:spLocks noChangeArrowheads="1"/>
              </p:cNvSpPr>
              <p:nvPr/>
            </p:nvSpPr>
            <p:spPr bwMode="auto">
              <a:xfrm>
                <a:off x="2601" y="2704"/>
                <a:ext cx="1080" cy="900"/>
              </a:xfrm>
              <a:prstGeom prst="hexagon">
                <a:avLst>
                  <a:gd name="adj" fmla="val 30000"/>
                  <a:gd name="vf" fmla="val 115470"/>
                </a:avLst>
              </a:prstGeom>
              <a:solidFill>
                <a:srgbClr val="FF0000"/>
              </a:solidFill>
              <a:ln w="9525">
                <a:solidFill>
                  <a:srgbClr val="000000"/>
                </a:solidFill>
                <a:miter lim="800000"/>
                <a:headEnd/>
                <a:tailEnd/>
              </a:ln>
            </p:spPr>
            <p:txBody>
              <a:bodyPr/>
              <a:lstStyle/>
              <a:p>
                <a:pPr algn="l"/>
                <a:r>
                  <a:rPr lang="en-US" sz="1200" dirty="0">
                    <a:latin typeface="Times New Roman" pitchFamily="18" charset="0"/>
                  </a:rPr>
                  <a:t> NH</a:t>
                </a:r>
              </a:p>
            </p:txBody>
          </p:sp>
          <p:sp>
            <p:nvSpPr>
              <p:cNvPr id="6164" name="AutoShape 12"/>
              <p:cNvSpPr>
                <a:spLocks noChangeArrowheads="1"/>
              </p:cNvSpPr>
              <p:nvPr/>
            </p:nvSpPr>
            <p:spPr bwMode="auto">
              <a:xfrm>
                <a:off x="4581" y="2704"/>
                <a:ext cx="1080" cy="900"/>
              </a:xfrm>
              <a:prstGeom prst="hexagon">
                <a:avLst>
                  <a:gd name="adj" fmla="val 30000"/>
                  <a:gd name="vf" fmla="val 115470"/>
                </a:avLst>
              </a:prstGeom>
              <a:solidFill>
                <a:srgbClr val="FF0000"/>
              </a:solidFill>
              <a:ln w="9525">
                <a:solidFill>
                  <a:srgbClr val="000000"/>
                </a:solidFill>
                <a:miter lim="800000"/>
                <a:headEnd/>
                <a:tailEnd/>
              </a:ln>
            </p:spPr>
            <p:txBody>
              <a:bodyPr/>
              <a:lstStyle/>
              <a:p>
                <a:pPr algn="l"/>
                <a:r>
                  <a:rPr lang="en-US" sz="1200" dirty="0">
                    <a:latin typeface="Times New Roman" pitchFamily="18" charset="0"/>
                  </a:rPr>
                  <a:t> SH</a:t>
                </a:r>
              </a:p>
            </p:txBody>
          </p:sp>
          <p:sp>
            <p:nvSpPr>
              <p:cNvPr id="6165" name="AutoShape 13"/>
              <p:cNvSpPr>
                <a:spLocks noChangeArrowheads="1"/>
              </p:cNvSpPr>
              <p:nvPr/>
            </p:nvSpPr>
            <p:spPr bwMode="auto">
              <a:xfrm>
                <a:off x="6561" y="2704"/>
                <a:ext cx="1080" cy="900"/>
              </a:xfrm>
              <a:prstGeom prst="hexagon">
                <a:avLst>
                  <a:gd name="adj" fmla="val 30000"/>
                  <a:gd name="vf" fmla="val 115470"/>
                </a:avLst>
              </a:prstGeom>
              <a:solidFill>
                <a:srgbClr val="FF0000"/>
              </a:solidFill>
              <a:ln w="9525">
                <a:solidFill>
                  <a:srgbClr val="000000"/>
                </a:solidFill>
                <a:miter lim="800000"/>
                <a:headEnd/>
                <a:tailEnd/>
              </a:ln>
            </p:spPr>
            <p:txBody>
              <a:bodyPr/>
              <a:lstStyle/>
              <a:p>
                <a:pPr algn="l"/>
                <a:r>
                  <a:rPr lang="en-US" sz="1200" dirty="0">
                    <a:latin typeface="Times New Roman" pitchFamily="18" charset="0"/>
                  </a:rPr>
                  <a:t> TR</a:t>
                </a:r>
              </a:p>
            </p:txBody>
          </p:sp>
          <p:sp>
            <p:nvSpPr>
              <p:cNvPr id="6166" name="AutoShape 14"/>
              <p:cNvSpPr>
                <a:spLocks noChangeArrowheads="1"/>
              </p:cNvSpPr>
              <p:nvPr/>
            </p:nvSpPr>
            <p:spPr bwMode="auto">
              <a:xfrm>
                <a:off x="3861" y="2884"/>
                <a:ext cx="540" cy="540"/>
              </a:xfrm>
              <a:prstGeom prst="flowChartOr">
                <a:avLst/>
              </a:prstGeom>
              <a:solidFill>
                <a:srgbClr val="FFFFFF"/>
              </a:solidFill>
              <a:ln w="28575">
                <a:solidFill>
                  <a:srgbClr val="000000"/>
                </a:solidFill>
                <a:round/>
                <a:headEnd/>
                <a:tailEnd/>
              </a:ln>
            </p:spPr>
            <p:txBody>
              <a:bodyPr/>
              <a:lstStyle/>
              <a:p>
                <a:endParaRPr lang="en-US" dirty="0"/>
              </a:p>
            </p:txBody>
          </p:sp>
          <p:sp>
            <p:nvSpPr>
              <p:cNvPr id="6167" name="AutoShape 15"/>
              <p:cNvSpPr>
                <a:spLocks noChangeArrowheads="1"/>
              </p:cNvSpPr>
              <p:nvPr/>
            </p:nvSpPr>
            <p:spPr bwMode="auto">
              <a:xfrm>
                <a:off x="5841" y="2884"/>
                <a:ext cx="540" cy="540"/>
              </a:xfrm>
              <a:prstGeom prst="flowChartOr">
                <a:avLst/>
              </a:prstGeom>
              <a:solidFill>
                <a:srgbClr val="FFFFFF"/>
              </a:solidFill>
              <a:ln w="28575">
                <a:solidFill>
                  <a:srgbClr val="000000"/>
                </a:solidFill>
                <a:round/>
                <a:headEnd/>
                <a:tailEnd/>
              </a:ln>
            </p:spPr>
            <p:txBody>
              <a:bodyPr/>
              <a:lstStyle/>
              <a:p>
                <a:endParaRPr lang="en-US" dirty="0"/>
              </a:p>
            </p:txBody>
          </p:sp>
        </p:grpSp>
        <p:sp>
          <p:nvSpPr>
            <p:cNvPr id="1423376" name="AutoShape 16" descr="Large confetti"/>
            <p:cNvSpPr>
              <a:spLocks noChangeArrowheads="1"/>
            </p:cNvSpPr>
            <p:nvPr/>
          </p:nvSpPr>
          <p:spPr bwMode="auto">
            <a:xfrm flipV="1">
              <a:off x="4056" y="1152"/>
              <a:ext cx="1584" cy="216"/>
            </a:xfrm>
            <a:prstGeom prst="triangle">
              <a:avLst>
                <a:gd name="adj" fmla="val 50000"/>
              </a:avLst>
            </a:prstGeom>
            <a:pattFill prst="lgConfetti">
              <a:fgClr>
                <a:srgbClr val="FFCC00"/>
              </a:fgClr>
              <a:bgClr>
                <a:srgbClr val="FFFFFF"/>
              </a:bgClr>
            </a:pattFill>
            <a:ln w="9525">
              <a:solidFill>
                <a:srgbClr val="000000"/>
              </a:solidFill>
              <a:miter lim="800000"/>
              <a:headEnd/>
              <a:tailEnd/>
            </a:ln>
            <a:effectLst>
              <a:outerShdw dist="35921" dir="2700000" algn="ctr" rotWithShape="0">
                <a:srgbClr val="808080"/>
              </a:outerShdw>
            </a:effectLst>
          </p:spPr>
          <p:txBody>
            <a:bodyPr/>
            <a:lstStyle/>
            <a:p>
              <a:pPr>
                <a:defRPr/>
              </a:pPr>
              <a:endParaRPr lang="en-GB" dirty="0"/>
            </a:p>
          </p:txBody>
        </p:sp>
        <p:sp>
          <p:nvSpPr>
            <p:cNvPr id="6152" name="AutoShape 17"/>
            <p:cNvSpPr>
              <a:spLocks noChangeArrowheads="1"/>
            </p:cNvSpPr>
            <p:nvPr/>
          </p:nvSpPr>
          <p:spPr bwMode="auto">
            <a:xfrm>
              <a:off x="4224" y="1440"/>
              <a:ext cx="1344" cy="480"/>
            </a:xfrm>
            <a:prstGeom prst="bevel">
              <a:avLst>
                <a:gd name="adj" fmla="val 12500"/>
              </a:avLst>
            </a:prstGeom>
            <a:solidFill>
              <a:srgbClr val="FFFF00"/>
            </a:solidFill>
            <a:ln w="9525">
              <a:solidFill>
                <a:srgbClr val="000000"/>
              </a:solidFill>
              <a:miter lim="800000"/>
              <a:headEnd/>
              <a:tailEnd/>
            </a:ln>
          </p:spPr>
          <p:txBody>
            <a:bodyPr/>
            <a:lstStyle/>
            <a:p>
              <a:r>
                <a:rPr lang="en-US" sz="1400" dirty="0">
                  <a:latin typeface="Times New Roman" pitchFamily="18" charset="0"/>
                </a:rPr>
                <a:t>Definition of the </a:t>
              </a:r>
            </a:p>
            <a:p>
              <a:r>
                <a:rPr lang="en-US" sz="1400" dirty="0">
                  <a:latin typeface="Times New Roman" pitchFamily="18" charset="0"/>
                </a:rPr>
                <a:t>perturbed ICs</a:t>
              </a:r>
            </a:p>
          </p:txBody>
        </p:sp>
        <p:grpSp>
          <p:nvGrpSpPr>
            <p:cNvPr id="5" name="Group 18"/>
            <p:cNvGrpSpPr>
              <a:grpSpLocks/>
            </p:cNvGrpSpPr>
            <p:nvPr/>
          </p:nvGrpSpPr>
          <p:grpSpPr bwMode="auto">
            <a:xfrm>
              <a:off x="3840" y="2016"/>
              <a:ext cx="2016" cy="288"/>
              <a:chOff x="3685" y="7393"/>
              <a:chExt cx="5040" cy="720"/>
            </a:xfrm>
          </p:grpSpPr>
          <p:sp>
            <p:nvSpPr>
              <p:cNvPr id="1423379" name="Rectangle 19"/>
              <p:cNvSpPr>
                <a:spLocks noChangeArrowheads="1"/>
              </p:cNvSpPr>
              <p:nvPr/>
            </p:nvSpPr>
            <p:spPr bwMode="auto">
              <a:xfrm>
                <a:off x="3685" y="7393"/>
                <a:ext cx="720" cy="720"/>
              </a:xfrm>
              <a:prstGeom prst="rect">
                <a:avLst/>
              </a:prstGeom>
              <a:solidFill>
                <a:srgbClr val="00FFFF"/>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 1</a:t>
                </a:r>
              </a:p>
            </p:txBody>
          </p:sp>
          <p:sp>
            <p:nvSpPr>
              <p:cNvPr id="1423380" name="Rectangle 20"/>
              <p:cNvSpPr>
                <a:spLocks noChangeArrowheads="1"/>
              </p:cNvSpPr>
              <p:nvPr/>
            </p:nvSpPr>
            <p:spPr bwMode="auto">
              <a:xfrm>
                <a:off x="4585" y="7393"/>
                <a:ext cx="720" cy="720"/>
              </a:xfrm>
              <a:prstGeom prst="rect">
                <a:avLst/>
              </a:prstGeom>
              <a:solidFill>
                <a:srgbClr val="00FFFF"/>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 2</a:t>
                </a:r>
              </a:p>
            </p:txBody>
          </p:sp>
          <p:sp>
            <p:nvSpPr>
              <p:cNvPr id="1423381" name="Rectangle 21"/>
              <p:cNvSpPr>
                <a:spLocks noChangeArrowheads="1"/>
              </p:cNvSpPr>
              <p:nvPr/>
            </p:nvSpPr>
            <p:spPr bwMode="auto">
              <a:xfrm>
                <a:off x="7105" y="7393"/>
                <a:ext cx="720" cy="720"/>
              </a:xfrm>
              <a:prstGeom prst="rect">
                <a:avLst/>
              </a:prstGeom>
              <a:solidFill>
                <a:srgbClr val="00FFFF"/>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50</a:t>
                </a:r>
              </a:p>
            </p:txBody>
          </p:sp>
          <p:sp>
            <p:nvSpPr>
              <p:cNvPr id="1423382" name="Rectangle 22"/>
              <p:cNvSpPr>
                <a:spLocks noChangeArrowheads="1"/>
              </p:cNvSpPr>
              <p:nvPr/>
            </p:nvSpPr>
            <p:spPr bwMode="auto">
              <a:xfrm>
                <a:off x="8005" y="7393"/>
                <a:ext cx="720" cy="720"/>
              </a:xfrm>
              <a:prstGeom prst="rect">
                <a:avLst/>
              </a:prstGeom>
              <a:solidFill>
                <a:srgbClr val="00FFFF"/>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51</a:t>
                </a:r>
              </a:p>
            </p:txBody>
          </p:sp>
          <p:sp>
            <p:nvSpPr>
              <p:cNvPr id="6162" name="Text Box 23"/>
              <p:cNvSpPr txBox="1">
                <a:spLocks noChangeArrowheads="1"/>
              </p:cNvSpPr>
              <p:nvPr/>
            </p:nvSpPr>
            <p:spPr bwMode="auto">
              <a:xfrm>
                <a:off x="5485" y="7573"/>
                <a:ext cx="1440" cy="540"/>
              </a:xfrm>
              <a:prstGeom prst="rect">
                <a:avLst/>
              </a:prstGeom>
              <a:noFill/>
              <a:ln w="9525">
                <a:noFill/>
                <a:miter lim="800000"/>
                <a:headEnd/>
                <a:tailEnd/>
              </a:ln>
            </p:spPr>
            <p:txBody>
              <a:bodyPr/>
              <a:lstStyle/>
              <a:p>
                <a:pPr algn="l"/>
                <a:r>
                  <a:rPr lang="en-US" sz="1400" dirty="0">
                    <a:latin typeface="Times New Roman" pitchFamily="18" charset="0"/>
                  </a:rPr>
                  <a:t>…..</a:t>
                </a:r>
              </a:p>
            </p:txBody>
          </p:sp>
        </p:grpSp>
        <p:grpSp>
          <p:nvGrpSpPr>
            <p:cNvPr id="6" name="Group 24"/>
            <p:cNvGrpSpPr>
              <a:grpSpLocks/>
            </p:cNvGrpSpPr>
            <p:nvPr/>
          </p:nvGrpSpPr>
          <p:grpSpPr bwMode="auto">
            <a:xfrm>
              <a:off x="4032" y="2448"/>
              <a:ext cx="1728" cy="552"/>
              <a:chOff x="4049" y="7204"/>
              <a:chExt cx="4320" cy="1953"/>
            </a:xfrm>
          </p:grpSpPr>
          <p:sp>
            <p:nvSpPr>
              <p:cNvPr id="1423385" name="AutoShape 25"/>
              <p:cNvSpPr>
                <a:spLocks noChangeArrowheads="1"/>
              </p:cNvSpPr>
              <p:nvPr/>
            </p:nvSpPr>
            <p:spPr bwMode="auto">
              <a:xfrm>
                <a:off x="4049" y="7204"/>
                <a:ext cx="4320" cy="899"/>
              </a:xfrm>
              <a:custGeom>
                <a:avLst/>
                <a:gdLst>
                  <a:gd name="G0" fmla="+- 8775 0 0"/>
                  <a:gd name="G1" fmla="+- 21600 0 8775"/>
                  <a:gd name="G2" fmla="*/ 8775 1 2"/>
                  <a:gd name="G3" fmla="+- 21600 0 G2"/>
                  <a:gd name="G4" fmla="+/ 8775 21600 2"/>
                  <a:gd name="G5" fmla="+/ G1 0 2"/>
                  <a:gd name="G6" fmla="*/ 21600 21600 8775"/>
                  <a:gd name="G7" fmla="*/ G6 1 2"/>
                  <a:gd name="G8" fmla="+- 21600 0 G7"/>
                  <a:gd name="G9" fmla="*/ 21600 1 2"/>
                  <a:gd name="G10" fmla="+- 8775 0 G9"/>
                  <a:gd name="G11" fmla="?: G10 G8 0"/>
                  <a:gd name="G12" fmla="?: G10 G7 21600"/>
                  <a:gd name="T0" fmla="*/ 17212 w 21600"/>
                  <a:gd name="T1" fmla="*/ 10800 h 21600"/>
                  <a:gd name="T2" fmla="*/ 10800 w 21600"/>
                  <a:gd name="T3" fmla="*/ 21600 h 21600"/>
                  <a:gd name="T4" fmla="*/ 4388 w 21600"/>
                  <a:gd name="T5" fmla="*/ 10800 h 21600"/>
                  <a:gd name="T6" fmla="*/ 10800 w 21600"/>
                  <a:gd name="T7" fmla="*/ 0 h 21600"/>
                  <a:gd name="T8" fmla="*/ 6188 w 21600"/>
                  <a:gd name="T9" fmla="*/ 6188 h 21600"/>
                  <a:gd name="T10" fmla="*/ 15412 w 21600"/>
                  <a:gd name="T11" fmla="*/ 15412 h 21600"/>
                </a:gdLst>
                <a:ahLst/>
                <a:cxnLst>
                  <a:cxn ang="0">
                    <a:pos x="T0" y="T1"/>
                  </a:cxn>
                  <a:cxn ang="0">
                    <a:pos x="T2" y="T3"/>
                  </a:cxn>
                  <a:cxn ang="0">
                    <a:pos x="T4" y="T5"/>
                  </a:cxn>
                  <a:cxn ang="0">
                    <a:pos x="T6" y="T7"/>
                  </a:cxn>
                </a:cxnLst>
                <a:rect l="T8" t="T9" r="T10" b="T11"/>
                <a:pathLst>
                  <a:path w="21600" h="21600">
                    <a:moveTo>
                      <a:pt x="0" y="0"/>
                    </a:moveTo>
                    <a:lnTo>
                      <a:pt x="8775" y="21600"/>
                    </a:lnTo>
                    <a:lnTo>
                      <a:pt x="12825" y="21600"/>
                    </a:lnTo>
                    <a:lnTo>
                      <a:pt x="21600" y="0"/>
                    </a:lnTo>
                    <a:close/>
                  </a:path>
                </a:pathLst>
              </a:custGeom>
              <a:solidFill>
                <a:srgbClr val="FFFF00"/>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   Products</a:t>
                </a:r>
              </a:p>
            </p:txBody>
          </p:sp>
          <p:sp>
            <p:nvSpPr>
              <p:cNvPr id="1423386" name="Rectangle 26"/>
              <p:cNvSpPr>
                <a:spLocks noChangeArrowheads="1"/>
              </p:cNvSpPr>
              <p:nvPr/>
            </p:nvSpPr>
            <p:spPr bwMode="auto">
              <a:xfrm>
                <a:off x="5844" y="8103"/>
                <a:ext cx="718" cy="570"/>
              </a:xfrm>
              <a:prstGeom prst="rect">
                <a:avLst/>
              </a:prstGeom>
              <a:solidFill>
                <a:srgbClr val="FFFF00"/>
              </a:solidFill>
              <a:ln w="9525">
                <a:solidFill>
                  <a:srgbClr val="000000"/>
                </a:solidFill>
                <a:miter lim="800000"/>
                <a:headEnd/>
                <a:tailEnd/>
              </a:ln>
              <a:effectLst>
                <a:outerShdw dist="35921" dir="2700000" algn="ctr" rotWithShape="0">
                  <a:srgbClr val="808080"/>
                </a:outerShdw>
              </a:effectLst>
            </p:spPr>
            <p:txBody>
              <a:bodyPr/>
              <a:lstStyle/>
              <a:p>
                <a:pPr>
                  <a:defRPr/>
                </a:pPr>
                <a:endParaRPr lang="en-GB" dirty="0"/>
              </a:p>
            </p:txBody>
          </p:sp>
          <p:sp>
            <p:nvSpPr>
              <p:cNvPr id="1423387" name="AutoShape 27"/>
              <p:cNvSpPr>
                <a:spLocks noChangeArrowheads="1"/>
              </p:cNvSpPr>
              <p:nvPr/>
            </p:nvSpPr>
            <p:spPr bwMode="auto">
              <a:xfrm>
                <a:off x="5844" y="8644"/>
                <a:ext cx="725" cy="513"/>
              </a:xfrm>
              <a:custGeom>
                <a:avLst/>
                <a:gdLst>
                  <a:gd name="G0" fmla="+- 7050 0 0"/>
                  <a:gd name="G1" fmla="+- 21600 0 7050"/>
                  <a:gd name="G2" fmla="*/ 7050 1 2"/>
                  <a:gd name="G3" fmla="+- 21600 0 G2"/>
                  <a:gd name="G4" fmla="+/ 7050 21600 2"/>
                  <a:gd name="G5" fmla="+/ G1 0 2"/>
                  <a:gd name="G6" fmla="*/ 21600 21600 7050"/>
                  <a:gd name="G7" fmla="*/ G6 1 2"/>
                  <a:gd name="G8" fmla="+- 21600 0 G7"/>
                  <a:gd name="G9" fmla="*/ 21600 1 2"/>
                  <a:gd name="G10" fmla="+- 7050 0 G9"/>
                  <a:gd name="G11" fmla="?: G10 G8 0"/>
                  <a:gd name="G12" fmla="?: G10 G7 21600"/>
                  <a:gd name="T0" fmla="*/ 18075 w 21600"/>
                  <a:gd name="T1" fmla="*/ 10800 h 21600"/>
                  <a:gd name="T2" fmla="*/ 10800 w 21600"/>
                  <a:gd name="T3" fmla="*/ 21600 h 21600"/>
                  <a:gd name="T4" fmla="*/ 3525 w 21600"/>
                  <a:gd name="T5" fmla="*/ 10800 h 21600"/>
                  <a:gd name="T6" fmla="*/ 10800 w 21600"/>
                  <a:gd name="T7" fmla="*/ 0 h 21600"/>
                  <a:gd name="T8" fmla="*/ 5325 w 21600"/>
                  <a:gd name="T9" fmla="*/ 5325 h 21600"/>
                  <a:gd name="T10" fmla="*/ 16275 w 21600"/>
                  <a:gd name="T11" fmla="*/ 16275 h 21600"/>
                </a:gdLst>
                <a:ahLst/>
                <a:cxnLst>
                  <a:cxn ang="0">
                    <a:pos x="T0" y="T1"/>
                  </a:cxn>
                  <a:cxn ang="0">
                    <a:pos x="T2" y="T3"/>
                  </a:cxn>
                  <a:cxn ang="0">
                    <a:pos x="T4" y="T5"/>
                  </a:cxn>
                  <a:cxn ang="0">
                    <a:pos x="T6" y="T7"/>
                  </a:cxn>
                </a:cxnLst>
                <a:rect l="T8" t="T9" r="T10" b="T11"/>
                <a:pathLst>
                  <a:path w="21600" h="21600">
                    <a:moveTo>
                      <a:pt x="0" y="0"/>
                    </a:moveTo>
                    <a:lnTo>
                      <a:pt x="7050" y="21600"/>
                    </a:lnTo>
                    <a:lnTo>
                      <a:pt x="14550" y="21600"/>
                    </a:lnTo>
                    <a:lnTo>
                      <a:pt x="21600" y="0"/>
                    </a:lnTo>
                    <a:close/>
                  </a:path>
                </a:pathLst>
              </a:custGeom>
              <a:solidFill>
                <a:srgbClr val="FFFF00"/>
              </a:solidFill>
              <a:ln w="9525">
                <a:solidFill>
                  <a:srgbClr val="000000"/>
                </a:solidFill>
                <a:miter lim="800000"/>
                <a:headEnd/>
                <a:tailEnd/>
              </a:ln>
              <a:effectLst>
                <a:outerShdw dist="35921" dir="2700000" algn="ctr" rotWithShape="0">
                  <a:srgbClr val="808080"/>
                </a:outerShdw>
              </a:effectLst>
            </p:spPr>
            <p:txBody>
              <a:bodyPr/>
              <a:lstStyle/>
              <a:p>
                <a:pPr>
                  <a:defRPr/>
                </a:pPr>
                <a:endParaRPr lang="en-GB" dirty="0"/>
              </a:p>
            </p:txBody>
          </p:sp>
        </p:grpSp>
      </p:grpSp>
    </p:spTree>
    <p:extLst>
      <p:ext uri="{BB962C8B-B14F-4D97-AF65-F5344CB8AC3E}">
        <p14:creationId xmlns:p14="http://schemas.microsoft.com/office/powerpoint/2010/main" val="2734459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Spectra of EDA &amp; SVINI ENS – NH +120h</a:t>
            </a:r>
          </a:p>
        </p:txBody>
      </p:sp>
      <p:sp>
        <p:nvSpPr>
          <p:cNvPr id="49155" name="Rectangle 3"/>
          <p:cNvSpPr>
            <a:spLocks noGrp="1" noChangeArrowheads="1"/>
          </p:cNvSpPr>
          <p:nvPr>
            <p:ph type="body" sz="half" idx="1"/>
          </p:nvPr>
        </p:nvSpPr>
        <p:spPr/>
        <p:txBody>
          <a:bodyPr/>
          <a:lstStyle/>
          <a:p>
            <a:pPr marL="0" indent="0">
              <a:lnSpc>
                <a:spcPct val="100000"/>
              </a:lnSpc>
              <a:buFontTx/>
              <a:buNone/>
            </a:pPr>
            <a:r>
              <a:rPr lang="en-GB" sz="2000" dirty="0" smtClean="0">
                <a:latin typeface="Calibri" panose="020F0502020204030204" pitchFamily="34" charset="0"/>
              </a:rPr>
              <a:t>The top figure shows the squared amplitude of the SVINI (red) and EDA (blue) perturbations in terms of Z500 over NH, and of the error of the t+120h control forecast (black). The bottom panel shows the same but for T850. Results have been averaged over 13 cases.</a:t>
            </a:r>
          </a:p>
          <a:p>
            <a:pPr marL="0" indent="0">
              <a:lnSpc>
                <a:spcPct val="100000"/>
              </a:lnSpc>
              <a:buFontTx/>
              <a:buNone/>
            </a:pPr>
            <a:r>
              <a:rPr lang="en-GB" sz="2000" dirty="0" smtClean="0">
                <a:latin typeface="Calibri" panose="020F0502020204030204" pitchFamily="34" charset="0"/>
              </a:rPr>
              <a:t>At t+120h, the difference in spread between the SVINI and the EDA is even more evident. </a:t>
            </a:r>
          </a:p>
          <a:p>
            <a:pPr marL="0" indent="0">
              <a:lnSpc>
                <a:spcPct val="100000"/>
              </a:lnSpc>
              <a:buFontTx/>
              <a:buNone/>
            </a:pPr>
            <a:r>
              <a:rPr lang="en-GB" sz="2000" dirty="0" smtClean="0">
                <a:latin typeface="Calibri" panose="020F0502020204030204" pitchFamily="34" charset="0"/>
              </a:rPr>
              <a:t>On average, the spectra of the SVINI ensemble spread is very close to the spectra of the control error.</a:t>
            </a:r>
          </a:p>
          <a:p>
            <a:pPr marL="0" indent="0">
              <a:lnSpc>
                <a:spcPct val="100000"/>
              </a:lnSpc>
              <a:buFontTx/>
              <a:buNone/>
            </a:pPr>
            <a:endParaRPr lang="en-GB" sz="2000" dirty="0" smtClean="0">
              <a:latin typeface="Calibri" panose="020F0502020204030204" pitchFamily="34" charset="0"/>
            </a:endParaRPr>
          </a:p>
        </p:txBody>
      </p:sp>
      <p:pic>
        <p:nvPicPr>
          <p:cNvPr id="49156" name="Picture 4" descr="spectra_SVINI_EDA_Z5_NH_13c_120h"/>
          <p:cNvPicPr>
            <a:picLocks noGrp="1" noChangeAspect="1" noChangeArrowheads="1"/>
          </p:cNvPicPr>
          <p:nvPr>
            <p:ph sz="quarter" idx="2"/>
          </p:nvPr>
        </p:nvPicPr>
        <p:blipFill>
          <a:blip r:embed="rId3" cstate="print"/>
          <a:srcRect/>
          <a:stretch>
            <a:fillRect/>
          </a:stretch>
        </p:blipFill>
        <p:spPr>
          <a:xfrm>
            <a:off x="5197475" y="981075"/>
            <a:ext cx="4422775" cy="2609850"/>
          </a:xfrm>
          <a:noFill/>
        </p:spPr>
      </p:pic>
      <p:pic>
        <p:nvPicPr>
          <p:cNvPr id="49157" name="Picture 5" descr="spectra_SVINI_EDA_T850_NH_13c_120h"/>
          <p:cNvPicPr>
            <a:picLocks noGrp="1" noChangeAspect="1" noChangeArrowheads="1"/>
          </p:cNvPicPr>
          <p:nvPr>
            <p:ph sz="quarter" idx="3"/>
          </p:nvPr>
        </p:nvPicPr>
        <p:blipFill>
          <a:blip r:embed="rId4" cstate="print"/>
          <a:srcRect/>
          <a:stretch>
            <a:fillRect/>
          </a:stretch>
        </p:blipFill>
        <p:spPr>
          <a:xfrm>
            <a:off x="5178425" y="3743325"/>
            <a:ext cx="4460875" cy="2611438"/>
          </a:xfr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sp_EDAONLY_SVINI_T850_TR"/>
          <p:cNvPicPr>
            <a:picLocks noGrp="1" noChangeAspect="1" noChangeArrowheads="1"/>
          </p:cNvPicPr>
          <p:nvPr>
            <p:ph sz="quarter" idx="3"/>
          </p:nvPr>
        </p:nvPicPr>
        <p:blipFill>
          <a:blip r:embed="rId3" cstate="print"/>
          <a:srcRect l="6741"/>
          <a:stretch>
            <a:fillRect/>
          </a:stretch>
        </p:blipFill>
        <p:spPr>
          <a:xfrm>
            <a:off x="4705350" y="2579688"/>
            <a:ext cx="4973638" cy="3775075"/>
          </a:xfrm>
          <a:noFill/>
        </p:spPr>
      </p:pic>
      <p:pic>
        <p:nvPicPr>
          <p:cNvPr id="52227" name="Picture 3" descr="sp_EDAONLY_SVINI_T850_NH"/>
          <p:cNvPicPr>
            <a:picLocks noGrp="1" noChangeAspect="1" noChangeArrowheads="1"/>
          </p:cNvPicPr>
          <p:nvPr>
            <p:ph sz="quarter" idx="2"/>
          </p:nvPr>
        </p:nvPicPr>
        <p:blipFill>
          <a:blip r:embed="rId4" cstate="print"/>
          <a:srcRect l="6741"/>
          <a:stretch>
            <a:fillRect/>
          </a:stretch>
        </p:blipFill>
        <p:spPr>
          <a:xfrm>
            <a:off x="74613" y="2549525"/>
            <a:ext cx="5013325" cy="3805238"/>
          </a:xfrm>
          <a:noFill/>
        </p:spPr>
      </p:pic>
      <p:sp>
        <p:nvSpPr>
          <p:cNvPr id="52228" name="Rectangle 4"/>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std/EM of EDA and SVINI ENS</a:t>
            </a:r>
          </a:p>
        </p:txBody>
      </p:sp>
      <p:sp>
        <p:nvSpPr>
          <p:cNvPr id="52229" name="Rectangle 5"/>
          <p:cNvSpPr>
            <a:spLocks noGrp="1" noChangeArrowheads="1"/>
          </p:cNvSpPr>
          <p:nvPr>
            <p:ph type="body" sz="half" idx="1"/>
          </p:nvPr>
        </p:nvSpPr>
        <p:spPr>
          <a:xfrm>
            <a:off x="182563" y="981075"/>
            <a:ext cx="9405937" cy="1727200"/>
          </a:xfrm>
        </p:spPr>
        <p:txBody>
          <a:bodyPr/>
          <a:lstStyle/>
          <a:p>
            <a:pPr marL="0" indent="0">
              <a:lnSpc>
                <a:spcPct val="100000"/>
              </a:lnSpc>
              <a:buFontTx/>
              <a:buNone/>
            </a:pPr>
            <a:r>
              <a:rPr lang="en-GB" sz="2000" dirty="0" smtClean="0">
                <a:latin typeface="Calibri" panose="020F0502020204030204" pitchFamily="34" charset="0"/>
              </a:rPr>
              <a:t>Over the NH (left), the EDA ensemble have smaller spread, and a larger ensemble-mean error from forecast day 3. </a:t>
            </a:r>
          </a:p>
          <a:p>
            <a:pPr marL="0" indent="0">
              <a:lnSpc>
                <a:spcPct val="100000"/>
              </a:lnSpc>
              <a:buFontTx/>
              <a:buNone/>
            </a:pPr>
            <a:r>
              <a:rPr lang="en-GB" sz="2000" dirty="0" smtClean="0">
                <a:latin typeface="Calibri" panose="020F0502020204030204" pitchFamily="34" charset="0"/>
              </a:rPr>
              <a:t>Over the Tropics (right), the EDA ensemble has larger spread (in terms of T850), and this has a small positive impact on the error of the ensemble-mean, which is slightly smaller between forecast day 2 and 6.</a:t>
            </a:r>
          </a:p>
        </p:txBody>
      </p:sp>
      <p:grpSp>
        <p:nvGrpSpPr>
          <p:cNvPr id="2" name="Group 6"/>
          <p:cNvGrpSpPr>
            <a:grpSpLocks/>
          </p:cNvGrpSpPr>
          <p:nvPr/>
        </p:nvGrpSpPr>
        <p:grpSpPr bwMode="auto">
          <a:xfrm>
            <a:off x="812800" y="3519488"/>
            <a:ext cx="2565400" cy="457200"/>
            <a:chOff x="512" y="2217"/>
            <a:chExt cx="1616" cy="288"/>
          </a:xfrm>
        </p:grpSpPr>
        <p:sp>
          <p:nvSpPr>
            <p:cNvPr id="52235" name="Line 7"/>
            <p:cNvSpPr>
              <a:spLocks noChangeShapeType="1"/>
            </p:cNvSpPr>
            <p:nvPr/>
          </p:nvSpPr>
          <p:spPr bwMode="auto">
            <a:xfrm>
              <a:off x="512" y="2307"/>
              <a:ext cx="408" cy="0"/>
            </a:xfrm>
            <a:prstGeom prst="line">
              <a:avLst/>
            </a:prstGeom>
            <a:noFill/>
            <a:ln w="28575">
              <a:solidFill>
                <a:schemeClr val="accent2"/>
              </a:solidFill>
              <a:round/>
              <a:headEnd/>
              <a:tailEnd/>
            </a:ln>
          </p:spPr>
          <p:txBody>
            <a:bodyPr/>
            <a:lstStyle/>
            <a:p>
              <a:endParaRPr lang="en-GB" dirty="0"/>
            </a:p>
          </p:txBody>
        </p:sp>
        <p:sp>
          <p:nvSpPr>
            <p:cNvPr id="52236" name="Line 8"/>
            <p:cNvSpPr>
              <a:spLocks noChangeShapeType="1"/>
            </p:cNvSpPr>
            <p:nvPr/>
          </p:nvSpPr>
          <p:spPr bwMode="auto">
            <a:xfrm>
              <a:off x="512" y="2415"/>
              <a:ext cx="408" cy="0"/>
            </a:xfrm>
            <a:prstGeom prst="line">
              <a:avLst/>
            </a:prstGeom>
            <a:noFill/>
            <a:ln w="28575">
              <a:solidFill>
                <a:schemeClr val="tx1"/>
              </a:solidFill>
              <a:round/>
              <a:headEnd/>
              <a:tailEnd/>
            </a:ln>
          </p:spPr>
          <p:txBody>
            <a:bodyPr/>
            <a:lstStyle/>
            <a:p>
              <a:endParaRPr lang="en-GB" dirty="0"/>
            </a:p>
          </p:txBody>
        </p:sp>
        <p:sp>
          <p:nvSpPr>
            <p:cNvPr id="52237" name="Text Box 9"/>
            <p:cNvSpPr txBox="1">
              <a:spLocks noChangeArrowheads="1"/>
            </p:cNvSpPr>
            <p:nvPr/>
          </p:nvSpPr>
          <p:spPr bwMode="auto">
            <a:xfrm>
              <a:off x="880" y="2217"/>
              <a:ext cx="1248" cy="288"/>
            </a:xfrm>
            <a:prstGeom prst="rect">
              <a:avLst/>
            </a:prstGeom>
            <a:noFill/>
            <a:ln w="12700">
              <a:noFill/>
              <a:miter lim="800000"/>
              <a:headEnd/>
              <a:tailEnd/>
            </a:ln>
          </p:spPr>
          <p:txBody>
            <a:bodyPr>
              <a:spAutoFit/>
            </a:bodyPr>
            <a:lstStyle/>
            <a:p>
              <a:pPr algn="l"/>
              <a:r>
                <a:rPr lang="en-GB" sz="1200" dirty="0">
                  <a:latin typeface="Times" pitchFamily="18" charset="0"/>
                </a:rPr>
                <a:t>EDA</a:t>
              </a:r>
            </a:p>
            <a:p>
              <a:pPr algn="l"/>
              <a:r>
                <a:rPr lang="en-GB" sz="1200" dirty="0">
                  <a:latin typeface="Times" pitchFamily="18" charset="0"/>
                </a:rPr>
                <a:t>SVINI</a:t>
              </a:r>
            </a:p>
          </p:txBody>
        </p:sp>
      </p:grpSp>
      <p:grpSp>
        <p:nvGrpSpPr>
          <p:cNvPr id="3" name="Group 10"/>
          <p:cNvGrpSpPr>
            <a:grpSpLocks/>
          </p:cNvGrpSpPr>
          <p:nvPr/>
        </p:nvGrpSpPr>
        <p:grpSpPr bwMode="auto">
          <a:xfrm>
            <a:off x="5448300" y="3519488"/>
            <a:ext cx="2565400" cy="457200"/>
            <a:chOff x="512" y="2217"/>
            <a:chExt cx="1616" cy="288"/>
          </a:xfrm>
        </p:grpSpPr>
        <p:sp>
          <p:nvSpPr>
            <p:cNvPr id="52232" name="Line 11"/>
            <p:cNvSpPr>
              <a:spLocks noChangeShapeType="1"/>
            </p:cNvSpPr>
            <p:nvPr/>
          </p:nvSpPr>
          <p:spPr bwMode="auto">
            <a:xfrm>
              <a:off x="512" y="2307"/>
              <a:ext cx="408" cy="0"/>
            </a:xfrm>
            <a:prstGeom prst="line">
              <a:avLst/>
            </a:prstGeom>
            <a:noFill/>
            <a:ln w="28575">
              <a:solidFill>
                <a:schemeClr val="accent2"/>
              </a:solidFill>
              <a:round/>
              <a:headEnd/>
              <a:tailEnd/>
            </a:ln>
          </p:spPr>
          <p:txBody>
            <a:bodyPr/>
            <a:lstStyle/>
            <a:p>
              <a:endParaRPr lang="en-GB" dirty="0"/>
            </a:p>
          </p:txBody>
        </p:sp>
        <p:sp>
          <p:nvSpPr>
            <p:cNvPr id="52233" name="Line 12"/>
            <p:cNvSpPr>
              <a:spLocks noChangeShapeType="1"/>
            </p:cNvSpPr>
            <p:nvPr/>
          </p:nvSpPr>
          <p:spPr bwMode="auto">
            <a:xfrm>
              <a:off x="512" y="2415"/>
              <a:ext cx="408" cy="0"/>
            </a:xfrm>
            <a:prstGeom prst="line">
              <a:avLst/>
            </a:prstGeom>
            <a:noFill/>
            <a:ln w="28575">
              <a:solidFill>
                <a:schemeClr val="tx1"/>
              </a:solidFill>
              <a:round/>
              <a:headEnd/>
              <a:tailEnd/>
            </a:ln>
          </p:spPr>
          <p:txBody>
            <a:bodyPr/>
            <a:lstStyle/>
            <a:p>
              <a:endParaRPr lang="en-GB" dirty="0"/>
            </a:p>
          </p:txBody>
        </p:sp>
        <p:sp>
          <p:nvSpPr>
            <p:cNvPr id="52234" name="Text Box 13"/>
            <p:cNvSpPr txBox="1">
              <a:spLocks noChangeArrowheads="1"/>
            </p:cNvSpPr>
            <p:nvPr/>
          </p:nvSpPr>
          <p:spPr bwMode="auto">
            <a:xfrm>
              <a:off x="880" y="2217"/>
              <a:ext cx="1248" cy="288"/>
            </a:xfrm>
            <a:prstGeom prst="rect">
              <a:avLst/>
            </a:prstGeom>
            <a:noFill/>
            <a:ln w="12700">
              <a:noFill/>
              <a:miter lim="800000"/>
              <a:headEnd/>
              <a:tailEnd/>
            </a:ln>
          </p:spPr>
          <p:txBody>
            <a:bodyPr>
              <a:spAutoFit/>
            </a:bodyPr>
            <a:lstStyle/>
            <a:p>
              <a:pPr algn="l"/>
              <a:r>
                <a:rPr lang="en-GB" sz="1200" dirty="0">
                  <a:latin typeface="Times" pitchFamily="18" charset="0"/>
                </a:rPr>
                <a:t>EDA</a:t>
              </a:r>
            </a:p>
            <a:p>
              <a:pPr algn="l"/>
              <a:r>
                <a:rPr lang="en-GB" sz="1200" dirty="0">
                  <a:latin typeface="Times" pitchFamily="18" charset="0"/>
                </a:rPr>
                <a:t>SVINI</a:t>
              </a: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rpss_EDAONLY_SVINI_T850_NH"/>
          <p:cNvPicPr>
            <a:picLocks noGrp="1" noChangeAspect="1" noChangeArrowheads="1"/>
          </p:cNvPicPr>
          <p:nvPr>
            <p:ph sz="quarter" idx="2"/>
          </p:nvPr>
        </p:nvPicPr>
        <p:blipFill>
          <a:blip r:embed="rId3" cstate="print"/>
          <a:srcRect l="6741"/>
          <a:stretch>
            <a:fillRect/>
          </a:stretch>
        </p:blipFill>
        <p:spPr>
          <a:xfrm>
            <a:off x="92075" y="2528888"/>
            <a:ext cx="5013325" cy="3805237"/>
          </a:xfrm>
          <a:noFill/>
        </p:spPr>
      </p:pic>
      <p:pic>
        <p:nvPicPr>
          <p:cNvPr id="53251" name="Picture 3" descr="rpss_EDAONLY_SVINI_T850_TR"/>
          <p:cNvPicPr>
            <a:picLocks noGrp="1" noChangeAspect="1" noChangeArrowheads="1"/>
          </p:cNvPicPr>
          <p:nvPr>
            <p:ph sz="quarter" idx="3"/>
          </p:nvPr>
        </p:nvPicPr>
        <p:blipFill>
          <a:blip r:embed="rId4" cstate="print"/>
          <a:srcRect l="6741"/>
          <a:stretch>
            <a:fillRect/>
          </a:stretch>
        </p:blipFill>
        <p:spPr>
          <a:xfrm>
            <a:off x="4794250" y="2579688"/>
            <a:ext cx="4973638" cy="3775075"/>
          </a:xfrm>
          <a:noFill/>
        </p:spPr>
      </p:pic>
      <p:sp>
        <p:nvSpPr>
          <p:cNvPr id="53252" name="Rectangle 4"/>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RPSS of EDA and SVINI ENS</a:t>
            </a:r>
          </a:p>
        </p:txBody>
      </p:sp>
      <p:sp>
        <p:nvSpPr>
          <p:cNvPr id="53253" name="Rectangle 5"/>
          <p:cNvSpPr>
            <a:spLocks noGrp="1" noChangeArrowheads="1"/>
          </p:cNvSpPr>
          <p:nvPr>
            <p:ph type="body" sz="half" idx="1"/>
          </p:nvPr>
        </p:nvSpPr>
        <p:spPr>
          <a:xfrm>
            <a:off x="182563" y="981075"/>
            <a:ext cx="9405937" cy="1727200"/>
          </a:xfrm>
        </p:spPr>
        <p:txBody>
          <a:bodyPr/>
          <a:lstStyle/>
          <a:p>
            <a:pPr marL="0" indent="0">
              <a:lnSpc>
                <a:spcPct val="100000"/>
              </a:lnSpc>
              <a:buFontTx/>
              <a:buNone/>
            </a:pPr>
            <a:r>
              <a:rPr lang="en-GB" sz="2000" dirty="0" smtClean="0">
                <a:latin typeface="Calibri" panose="020F0502020204030204" pitchFamily="34" charset="0"/>
              </a:rPr>
              <a:t>Over the NH (left), the EDA ensemble has a smaller RPSS for T850 probabilistic predictions from forecast day 3, while over the tropics it has a higher RPSS from day 1 (right panel). </a:t>
            </a:r>
          </a:p>
          <a:p>
            <a:pPr marL="0" indent="0">
              <a:lnSpc>
                <a:spcPct val="100000"/>
              </a:lnSpc>
              <a:buFontTx/>
              <a:buNone/>
            </a:pPr>
            <a:r>
              <a:rPr lang="en-GB" sz="2000" dirty="0" smtClean="0">
                <a:latin typeface="Calibri" panose="020F0502020204030204" pitchFamily="34" charset="0"/>
              </a:rPr>
              <a:t>These results suggest that combining the ensemble of analysis and the initial singular vectors would lead to a better system.</a:t>
            </a:r>
          </a:p>
        </p:txBody>
      </p:sp>
      <p:grpSp>
        <p:nvGrpSpPr>
          <p:cNvPr id="2" name="Group 6"/>
          <p:cNvGrpSpPr>
            <a:grpSpLocks/>
          </p:cNvGrpSpPr>
          <p:nvPr/>
        </p:nvGrpSpPr>
        <p:grpSpPr bwMode="auto">
          <a:xfrm>
            <a:off x="2343150" y="3519488"/>
            <a:ext cx="2565400" cy="457200"/>
            <a:chOff x="512" y="2217"/>
            <a:chExt cx="1616" cy="288"/>
          </a:xfrm>
        </p:grpSpPr>
        <p:sp>
          <p:nvSpPr>
            <p:cNvPr id="53259" name="Line 7"/>
            <p:cNvSpPr>
              <a:spLocks noChangeShapeType="1"/>
            </p:cNvSpPr>
            <p:nvPr/>
          </p:nvSpPr>
          <p:spPr bwMode="auto">
            <a:xfrm>
              <a:off x="512" y="2307"/>
              <a:ext cx="408" cy="0"/>
            </a:xfrm>
            <a:prstGeom prst="line">
              <a:avLst/>
            </a:prstGeom>
            <a:noFill/>
            <a:ln w="28575">
              <a:solidFill>
                <a:schemeClr val="accent2"/>
              </a:solidFill>
              <a:round/>
              <a:headEnd/>
              <a:tailEnd/>
            </a:ln>
          </p:spPr>
          <p:txBody>
            <a:bodyPr/>
            <a:lstStyle/>
            <a:p>
              <a:endParaRPr lang="en-GB" dirty="0"/>
            </a:p>
          </p:txBody>
        </p:sp>
        <p:sp>
          <p:nvSpPr>
            <p:cNvPr id="53260" name="Line 8"/>
            <p:cNvSpPr>
              <a:spLocks noChangeShapeType="1"/>
            </p:cNvSpPr>
            <p:nvPr/>
          </p:nvSpPr>
          <p:spPr bwMode="auto">
            <a:xfrm>
              <a:off x="512" y="2415"/>
              <a:ext cx="408" cy="0"/>
            </a:xfrm>
            <a:prstGeom prst="line">
              <a:avLst/>
            </a:prstGeom>
            <a:noFill/>
            <a:ln w="28575">
              <a:solidFill>
                <a:schemeClr val="tx1"/>
              </a:solidFill>
              <a:round/>
              <a:headEnd/>
              <a:tailEnd/>
            </a:ln>
          </p:spPr>
          <p:txBody>
            <a:bodyPr/>
            <a:lstStyle/>
            <a:p>
              <a:endParaRPr lang="en-GB" dirty="0"/>
            </a:p>
          </p:txBody>
        </p:sp>
        <p:sp>
          <p:nvSpPr>
            <p:cNvPr id="53261" name="Text Box 9"/>
            <p:cNvSpPr txBox="1">
              <a:spLocks noChangeArrowheads="1"/>
            </p:cNvSpPr>
            <p:nvPr/>
          </p:nvSpPr>
          <p:spPr bwMode="auto">
            <a:xfrm>
              <a:off x="880" y="2217"/>
              <a:ext cx="1248" cy="288"/>
            </a:xfrm>
            <a:prstGeom prst="rect">
              <a:avLst/>
            </a:prstGeom>
            <a:noFill/>
            <a:ln w="12700">
              <a:noFill/>
              <a:miter lim="800000"/>
              <a:headEnd/>
              <a:tailEnd/>
            </a:ln>
          </p:spPr>
          <p:txBody>
            <a:bodyPr>
              <a:spAutoFit/>
            </a:bodyPr>
            <a:lstStyle/>
            <a:p>
              <a:pPr algn="l"/>
              <a:r>
                <a:rPr lang="en-GB" sz="1200" dirty="0">
                  <a:latin typeface="Times" pitchFamily="18" charset="0"/>
                </a:rPr>
                <a:t>EDA</a:t>
              </a:r>
            </a:p>
            <a:p>
              <a:pPr algn="l"/>
              <a:r>
                <a:rPr lang="en-GB" sz="1200" dirty="0">
                  <a:latin typeface="Times" pitchFamily="18" charset="0"/>
                </a:rPr>
                <a:t>SVINI</a:t>
              </a:r>
            </a:p>
          </p:txBody>
        </p:sp>
      </p:grpSp>
      <p:grpSp>
        <p:nvGrpSpPr>
          <p:cNvPr id="3" name="Group 10"/>
          <p:cNvGrpSpPr>
            <a:grpSpLocks/>
          </p:cNvGrpSpPr>
          <p:nvPr/>
        </p:nvGrpSpPr>
        <p:grpSpPr bwMode="auto">
          <a:xfrm>
            <a:off x="6932613" y="3519488"/>
            <a:ext cx="2565400" cy="457200"/>
            <a:chOff x="512" y="2217"/>
            <a:chExt cx="1616" cy="288"/>
          </a:xfrm>
        </p:grpSpPr>
        <p:sp>
          <p:nvSpPr>
            <p:cNvPr id="53256" name="Line 11"/>
            <p:cNvSpPr>
              <a:spLocks noChangeShapeType="1"/>
            </p:cNvSpPr>
            <p:nvPr/>
          </p:nvSpPr>
          <p:spPr bwMode="auto">
            <a:xfrm>
              <a:off x="512" y="2307"/>
              <a:ext cx="408" cy="0"/>
            </a:xfrm>
            <a:prstGeom prst="line">
              <a:avLst/>
            </a:prstGeom>
            <a:noFill/>
            <a:ln w="28575">
              <a:solidFill>
                <a:schemeClr val="accent2"/>
              </a:solidFill>
              <a:round/>
              <a:headEnd/>
              <a:tailEnd/>
            </a:ln>
          </p:spPr>
          <p:txBody>
            <a:bodyPr/>
            <a:lstStyle/>
            <a:p>
              <a:endParaRPr lang="en-GB" dirty="0"/>
            </a:p>
          </p:txBody>
        </p:sp>
        <p:sp>
          <p:nvSpPr>
            <p:cNvPr id="53257" name="Line 12"/>
            <p:cNvSpPr>
              <a:spLocks noChangeShapeType="1"/>
            </p:cNvSpPr>
            <p:nvPr/>
          </p:nvSpPr>
          <p:spPr bwMode="auto">
            <a:xfrm>
              <a:off x="512" y="2415"/>
              <a:ext cx="408" cy="0"/>
            </a:xfrm>
            <a:prstGeom prst="line">
              <a:avLst/>
            </a:prstGeom>
            <a:noFill/>
            <a:ln w="28575">
              <a:solidFill>
                <a:schemeClr val="tx1"/>
              </a:solidFill>
              <a:round/>
              <a:headEnd/>
              <a:tailEnd/>
            </a:ln>
          </p:spPr>
          <p:txBody>
            <a:bodyPr/>
            <a:lstStyle/>
            <a:p>
              <a:endParaRPr lang="en-GB" dirty="0"/>
            </a:p>
          </p:txBody>
        </p:sp>
        <p:sp>
          <p:nvSpPr>
            <p:cNvPr id="53258" name="Text Box 13"/>
            <p:cNvSpPr txBox="1">
              <a:spLocks noChangeArrowheads="1"/>
            </p:cNvSpPr>
            <p:nvPr/>
          </p:nvSpPr>
          <p:spPr bwMode="auto">
            <a:xfrm>
              <a:off x="880" y="2217"/>
              <a:ext cx="1248" cy="288"/>
            </a:xfrm>
            <a:prstGeom prst="rect">
              <a:avLst/>
            </a:prstGeom>
            <a:noFill/>
            <a:ln w="12700">
              <a:noFill/>
              <a:miter lim="800000"/>
              <a:headEnd/>
              <a:tailEnd/>
            </a:ln>
          </p:spPr>
          <p:txBody>
            <a:bodyPr>
              <a:spAutoFit/>
            </a:bodyPr>
            <a:lstStyle/>
            <a:p>
              <a:pPr algn="l"/>
              <a:r>
                <a:rPr lang="en-GB" sz="1200" dirty="0">
                  <a:latin typeface="Times" pitchFamily="18" charset="0"/>
                </a:rPr>
                <a:t>EDA</a:t>
              </a:r>
            </a:p>
            <a:p>
              <a:pPr algn="l"/>
              <a:r>
                <a:rPr lang="en-GB" sz="1200" dirty="0">
                  <a:latin typeface="Times" pitchFamily="18" charset="0"/>
                </a:rPr>
                <a:t>SVINI</a:t>
              </a: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rpss_T399_ens_T850_TR"/>
          <p:cNvPicPr>
            <a:picLocks noGrp="1" noChangeAspect="1" noChangeArrowheads="1"/>
          </p:cNvPicPr>
          <p:nvPr>
            <p:ph sz="quarter" idx="3"/>
          </p:nvPr>
        </p:nvPicPr>
        <p:blipFill>
          <a:blip r:embed="rId3" cstate="print"/>
          <a:srcRect l="6741"/>
          <a:stretch>
            <a:fillRect/>
          </a:stretch>
        </p:blipFill>
        <p:spPr>
          <a:xfrm>
            <a:off x="4773613" y="2624138"/>
            <a:ext cx="4973637" cy="3775075"/>
          </a:xfrm>
          <a:noFill/>
        </p:spPr>
      </p:pic>
      <p:pic>
        <p:nvPicPr>
          <p:cNvPr id="55299" name="Picture 3" descr="rpss_T399_ens_T850_NH"/>
          <p:cNvPicPr>
            <a:picLocks noGrp="1" noChangeAspect="1" noChangeArrowheads="1"/>
          </p:cNvPicPr>
          <p:nvPr>
            <p:ph sz="quarter" idx="2"/>
          </p:nvPr>
        </p:nvPicPr>
        <p:blipFill>
          <a:blip r:embed="rId4" cstate="print"/>
          <a:srcRect l="6741"/>
          <a:stretch>
            <a:fillRect/>
          </a:stretch>
        </p:blipFill>
        <p:spPr>
          <a:xfrm>
            <a:off x="92075" y="2627313"/>
            <a:ext cx="4970463" cy="3771900"/>
          </a:xfrm>
          <a:noFill/>
        </p:spPr>
      </p:pic>
      <p:sp>
        <p:nvSpPr>
          <p:cNvPr id="55300" name="Rectangle 4"/>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EDA, SVINI, EDA-SVINI &amp; SVEVO-INI ENS</a:t>
            </a:r>
          </a:p>
        </p:txBody>
      </p:sp>
      <p:sp>
        <p:nvSpPr>
          <p:cNvPr id="55301" name="Rectangle 5"/>
          <p:cNvSpPr>
            <a:spLocks noGrp="1" noChangeArrowheads="1"/>
          </p:cNvSpPr>
          <p:nvPr>
            <p:ph type="body" sz="half" idx="1"/>
          </p:nvPr>
        </p:nvSpPr>
        <p:spPr>
          <a:xfrm>
            <a:off x="182563" y="981075"/>
            <a:ext cx="9450387" cy="1862138"/>
          </a:xfrm>
        </p:spPr>
        <p:txBody>
          <a:bodyPr/>
          <a:lstStyle/>
          <a:p>
            <a:pPr marL="0" indent="0">
              <a:lnSpc>
                <a:spcPct val="100000"/>
              </a:lnSpc>
              <a:buFontTx/>
              <a:buNone/>
            </a:pPr>
            <a:r>
              <a:rPr lang="en-GB" sz="2000" dirty="0" smtClean="0">
                <a:latin typeface="Calibri" panose="020F0502020204030204" pitchFamily="34" charset="0"/>
              </a:rPr>
              <a:t>The EDA-SVINI ensemble combines the benefits of the EDA and the SV techniques. Over both the NH (left), the EDA-SVINI ensemble is only marginally better than the SVEVO-INI ensemble. But over the tropics (right), the EDA-SVINI ensemble has a higher RPSS. Note that the combination of EDA- and SVINI-based perturbations leads to an ensemble that outperforms one based on EDA-based perturbations only.</a:t>
            </a:r>
          </a:p>
        </p:txBody>
      </p:sp>
      <p:grpSp>
        <p:nvGrpSpPr>
          <p:cNvPr id="2" name="Group 6"/>
          <p:cNvGrpSpPr>
            <a:grpSpLocks/>
          </p:cNvGrpSpPr>
          <p:nvPr/>
        </p:nvGrpSpPr>
        <p:grpSpPr bwMode="auto">
          <a:xfrm>
            <a:off x="812800" y="5127625"/>
            <a:ext cx="2565400" cy="822325"/>
            <a:chOff x="512" y="2217"/>
            <a:chExt cx="1616" cy="518"/>
          </a:xfrm>
        </p:grpSpPr>
        <p:sp>
          <p:nvSpPr>
            <p:cNvPr id="55309" name="Line 7"/>
            <p:cNvSpPr>
              <a:spLocks noChangeShapeType="1"/>
            </p:cNvSpPr>
            <p:nvPr/>
          </p:nvSpPr>
          <p:spPr bwMode="auto">
            <a:xfrm>
              <a:off x="512" y="2307"/>
              <a:ext cx="408" cy="0"/>
            </a:xfrm>
            <a:prstGeom prst="line">
              <a:avLst/>
            </a:prstGeom>
            <a:noFill/>
            <a:ln w="28575">
              <a:solidFill>
                <a:srgbClr val="3526F6"/>
              </a:solidFill>
              <a:round/>
              <a:headEnd/>
              <a:tailEnd/>
            </a:ln>
          </p:spPr>
          <p:txBody>
            <a:bodyPr/>
            <a:lstStyle/>
            <a:p>
              <a:endParaRPr lang="en-GB" dirty="0"/>
            </a:p>
          </p:txBody>
        </p:sp>
        <p:sp>
          <p:nvSpPr>
            <p:cNvPr id="55310" name="Line 8"/>
            <p:cNvSpPr>
              <a:spLocks noChangeShapeType="1"/>
            </p:cNvSpPr>
            <p:nvPr/>
          </p:nvSpPr>
          <p:spPr bwMode="auto">
            <a:xfrm>
              <a:off x="512" y="2415"/>
              <a:ext cx="408" cy="0"/>
            </a:xfrm>
            <a:prstGeom prst="line">
              <a:avLst/>
            </a:prstGeom>
            <a:noFill/>
            <a:ln w="28575">
              <a:solidFill>
                <a:schemeClr val="hlink"/>
              </a:solidFill>
              <a:round/>
              <a:headEnd/>
              <a:tailEnd/>
            </a:ln>
          </p:spPr>
          <p:txBody>
            <a:bodyPr/>
            <a:lstStyle/>
            <a:p>
              <a:endParaRPr lang="en-GB" dirty="0"/>
            </a:p>
          </p:txBody>
        </p:sp>
        <p:sp>
          <p:nvSpPr>
            <p:cNvPr id="55311" name="Text Box 9"/>
            <p:cNvSpPr txBox="1">
              <a:spLocks noChangeArrowheads="1"/>
            </p:cNvSpPr>
            <p:nvPr/>
          </p:nvSpPr>
          <p:spPr bwMode="auto">
            <a:xfrm>
              <a:off x="880" y="2217"/>
              <a:ext cx="1248" cy="518"/>
            </a:xfrm>
            <a:prstGeom prst="rect">
              <a:avLst/>
            </a:prstGeom>
            <a:noFill/>
            <a:ln w="12700">
              <a:noFill/>
              <a:miter lim="800000"/>
              <a:headEnd/>
              <a:tailEnd/>
            </a:ln>
          </p:spPr>
          <p:txBody>
            <a:bodyPr>
              <a:spAutoFit/>
            </a:bodyPr>
            <a:lstStyle/>
            <a:p>
              <a:pPr algn="l"/>
              <a:r>
                <a:rPr lang="en-GB" sz="1200" dirty="0">
                  <a:latin typeface="Times" pitchFamily="18" charset="0"/>
                </a:rPr>
                <a:t>SVEVO-INI</a:t>
              </a:r>
            </a:p>
            <a:p>
              <a:pPr algn="l"/>
              <a:r>
                <a:rPr lang="en-GB" sz="1200" dirty="0">
                  <a:latin typeface="Times" pitchFamily="18" charset="0"/>
                </a:rPr>
                <a:t>EDA-SVINI</a:t>
              </a:r>
            </a:p>
            <a:p>
              <a:pPr algn="l"/>
              <a:r>
                <a:rPr lang="en-GB" sz="1200" dirty="0">
                  <a:latin typeface="Times" pitchFamily="18" charset="0"/>
                </a:rPr>
                <a:t>SVINI</a:t>
              </a:r>
            </a:p>
            <a:p>
              <a:pPr algn="l"/>
              <a:r>
                <a:rPr lang="en-GB" sz="1200" dirty="0">
                  <a:latin typeface="Times" pitchFamily="18" charset="0"/>
                </a:rPr>
                <a:t>EDA</a:t>
              </a:r>
            </a:p>
          </p:txBody>
        </p:sp>
        <p:sp>
          <p:nvSpPr>
            <p:cNvPr id="55312" name="Line 10"/>
            <p:cNvSpPr>
              <a:spLocks noChangeShapeType="1"/>
            </p:cNvSpPr>
            <p:nvPr/>
          </p:nvSpPr>
          <p:spPr bwMode="auto">
            <a:xfrm>
              <a:off x="512" y="2528"/>
              <a:ext cx="408" cy="0"/>
            </a:xfrm>
            <a:prstGeom prst="line">
              <a:avLst/>
            </a:prstGeom>
            <a:noFill/>
            <a:ln w="28575">
              <a:solidFill>
                <a:schemeClr val="tx1"/>
              </a:solidFill>
              <a:round/>
              <a:headEnd/>
              <a:tailEnd/>
            </a:ln>
          </p:spPr>
          <p:txBody>
            <a:bodyPr/>
            <a:lstStyle/>
            <a:p>
              <a:endParaRPr lang="en-GB" dirty="0"/>
            </a:p>
          </p:txBody>
        </p:sp>
        <p:sp>
          <p:nvSpPr>
            <p:cNvPr id="55313" name="Line 11"/>
            <p:cNvSpPr>
              <a:spLocks noChangeShapeType="1"/>
            </p:cNvSpPr>
            <p:nvPr/>
          </p:nvSpPr>
          <p:spPr bwMode="auto">
            <a:xfrm>
              <a:off x="512" y="2641"/>
              <a:ext cx="408" cy="0"/>
            </a:xfrm>
            <a:prstGeom prst="line">
              <a:avLst/>
            </a:prstGeom>
            <a:noFill/>
            <a:ln w="28575">
              <a:solidFill>
                <a:schemeClr val="accent2"/>
              </a:solidFill>
              <a:round/>
              <a:headEnd/>
              <a:tailEnd/>
            </a:ln>
          </p:spPr>
          <p:txBody>
            <a:bodyPr/>
            <a:lstStyle/>
            <a:p>
              <a:endParaRPr lang="en-GB" dirty="0"/>
            </a:p>
          </p:txBody>
        </p:sp>
      </p:grpSp>
      <p:grpSp>
        <p:nvGrpSpPr>
          <p:cNvPr id="3" name="Group 12"/>
          <p:cNvGrpSpPr>
            <a:grpSpLocks/>
          </p:cNvGrpSpPr>
          <p:nvPr/>
        </p:nvGrpSpPr>
        <p:grpSpPr bwMode="auto">
          <a:xfrm>
            <a:off x="6618288" y="3608388"/>
            <a:ext cx="2565400" cy="822325"/>
            <a:chOff x="512" y="2217"/>
            <a:chExt cx="1616" cy="518"/>
          </a:xfrm>
        </p:grpSpPr>
        <p:sp>
          <p:nvSpPr>
            <p:cNvPr id="55304" name="Line 13"/>
            <p:cNvSpPr>
              <a:spLocks noChangeShapeType="1"/>
            </p:cNvSpPr>
            <p:nvPr/>
          </p:nvSpPr>
          <p:spPr bwMode="auto">
            <a:xfrm>
              <a:off x="512" y="2307"/>
              <a:ext cx="408" cy="0"/>
            </a:xfrm>
            <a:prstGeom prst="line">
              <a:avLst/>
            </a:prstGeom>
            <a:noFill/>
            <a:ln w="28575">
              <a:solidFill>
                <a:srgbClr val="3526F6"/>
              </a:solidFill>
              <a:round/>
              <a:headEnd/>
              <a:tailEnd/>
            </a:ln>
          </p:spPr>
          <p:txBody>
            <a:bodyPr/>
            <a:lstStyle/>
            <a:p>
              <a:endParaRPr lang="en-GB" dirty="0"/>
            </a:p>
          </p:txBody>
        </p:sp>
        <p:sp>
          <p:nvSpPr>
            <p:cNvPr id="55305" name="Line 14"/>
            <p:cNvSpPr>
              <a:spLocks noChangeShapeType="1"/>
            </p:cNvSpPr>
            <p:nvPr/>
          </p:nvSpPr>
          <p:spPr bwMode="auto">
            <a:xfrm>
              <a:off x="512" y="2415"/>
              <a:ext cx="408" cy="0"/>
            </a:xfrm>
            <a:prstGeom prst="line">
              <a:avLst/>
            </a:prstGeom>
            <a:noFill/>
            <a:ln w="28575">
              <a:solidFill>
                <a:schemeClr val="hlink"/>
              </a:solidFill>
              <a:round/>
              <a:headEnd/>
              <a:tailEnd/>
            </a:ln>
          </p:spPr>
          <p:txBody>
            <a:bodyPr/>
            <a:lstStyle/>
            <a:p>
              <a:endParaRPr lang="en-GB" dirty="0"/>
            </a:p>
          </p:txBody>
        </p:sp>
        <p:sp>
          <p:nvSpPr>
            <p:cNvPr id="55306" name="Text Box 15"/>
            <p:cNvSpPr txBox="1">
              <a:spLocks noChangeArrowheads="1"/>
            </p:cNvSpPr>
            <p:nvPr/>
          </p:nvSpPr>
          <p:spPr bwMode="auto">
            <a:xfrm>
              <a:off x="880" y="2217"/>
              <a:ext cx="1248" cy="518"/>
            </a:xfrm>
            <a:prstGeom prst="rect">
              <a:avLst/>
            </a:prstGeom>
            <a:noFill/>
            <a:ln w="12700">
              <a:noFill/>
              <a:miter lim="800000"/>
              <a:headEnd/>
              <a:tailEnd/>
            </a:ln>
          </p:spPr>
          <p:txBody>
            <a:bodyPr>
              <a:spAutoFit/>
            </a:bodyPr>
            <a:lstStyle/>
            <a:p>
              <a:pPr algn="l"/>
              <a:r>
                <a:rPr lang="en-GB" sz="1200" dirty="0">
                  <a:latin typeface="Times" pitchFamily="18" charset="0"/>
                </a:rPr>
                <a:t>SVEVO-INI</a:t>
              </a:r>
            </a:p>
            <a:p>
              <a:pPr algn="l"/>
              <a:r>
                <a:rPr lang="en-GB" sz="1200" dirty="0">
                  <a:latin typeface="Times" pitchFamily="18" charset="0"/>
                </a:rPr>
                <a:t>EDA-SVINI</a:t>
              </a:r>
            </a:p>
            <a:p>
              <a:pPr algn="l"/>
              <a:r>
                <a:rPr lang="en-GB" sz="1200" dirty="0">
                  <a:latin typeface="Times" pitchFamily="18" charset="0"/>
                </a:rPr>
                <a:t>SVINI</a:t>
              </a:r>
            </a:p>
            <a:p>
              <a:pPr algn="l"/>
              <a:r>
                <a:rPr lang="en-GB" sz="1200" dirty="0">
                  <a:latin typeface="Times" pitchFamily="18" charset="0"/>
                </a:rPr>
                <a:t>EDA</a:t>
              </a:r>
            </a:p>
          </p:txBody>
        </p:sp>
        <p:sp>
          <p:nvSpPr>
            <p:cNvPr id="55307" name="Line 16"/>
            <p:cNvSpPr>
              <a:spLocks noChangeShapeType="1"/>
            </p:cNvSpPr>
            <p:nvPr/>
          </p:nvSpPr>
          <p:spPr bwMode="auto">
            <a:xfrm>
              <a:off x="512" y="2528"/>
              <a:ext cx="408" cy="0"/>
            </a:xfrm>
            <a:prstGeom prst="line">
              <a:avLst/>
            </a:prstGeom>
            <a:noFill/>
            <a:ln w="28575">
              <a:solidFill>
                <a:schemeClr val="tx1"/>
              </a:solidFill>
              <a:round/>
              <a:headEnd/>
              <a:tailEnd/>
            </a:ln>
          </p:spPr>
          <p:txBody>
            <a:bodyPr/>
            <a:lstStyle/>
            <a:p>
              <a:endParaRPr lang="en-GB" dirty="0"/>
            </a:p>
          </p:txBody>
        </p:sp>
        <p:sp>
          <p:nvSpPr>
            <p:cNvPr id="55308" name="Line 17"/>
            <p:cNvSpPr>
              <a:spLocks noChangeShapeType="1"/>
            </p:cNvSpPr>
            <p:nvPr/>
          </p:nvSpPr>
          <p:spPr bwMode="auto">
            <a:xfrm>
              <a:off x="512" y="2641"/>
              <a:ext cx="408" cy="0"/>
            </a:xfrm>
            <a:prstGeom prst="line">
              <a:avLst/>
            </a:prstGeom>
            <a:noFill/>
            <a:ln w="28575">
              <a:solidFill>
                <a:schemeClr val="accent2"/>
              </a:solidFill>
              <a:round/>
              <a:headEnd/>
              <a:tailEnd/>
            </a:ln>
          </p:spPr>
          <p:txBody>
            <a:bodyPr/>
            <a:lstStyle/>
            <a:p>
              <a:endParaRPr lang="en-GB" dirty="0"/>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Conclusions</a:t>
            </a:r>
          </a:p>
        </p:txBody>
      </p:sp>
      <p:sp>
        <p:nvSpPr>
          <p:cNvPr id="61443" name="Rectangle 3"/>
          <p:cNvSpPr>
            <a:spLocks noGrp="1" noChangeArrowheads="1"/>
          </p:cNvSpPr>
          <p:nvPr>
            <p:ph type="body" sz="half" idx="1"/>
          </p:nvPr>
        </p:nvSpPr>
        <p:spPr>
          <a:xfrm>
            <a:off x="92075" y="954088"/>
            <a:ext cx="9631363" cy="5354637"/>
          </a:xfrm>
        </p:spPr>
        <p:txBody>
          <a:bodyPr/>
          <a:lstStyle/>
          <a:p>
            <a:pPr>
              <a:lnSpc>
                <a:spcPct val="100000"/>
              </a:lnSpc>
              <a:buClr>
                <a:schemeClr val="accent1">
                  <a:lumMod val="50000"/>
                </a:schemeClr>
              </a:buClr>
            </a:pPr>
            <a:r>
              <a:rPr lang="en-GB" sz="2000" dirty="0" smtClean="0">
                <a:latin typeface="Calibri" panose="020F0502020204030204" pitchFamily="34" charset="0"/>
              </a:rPr>
              <a:t> SV- and EDA-based perturbations have different characteristics:</a:t>
            </a:r>
          </a:p>
          <a:p>
            <a:pPr lvl="1">
              <a:buClr>
                <a:schemeClr val="accent1">
                  <a:lumMod val="50000"/>
                </a:schemeClr>
              </a:buClr>
            </a:pPr>
            <a:r>
              <a:rPr lang="en-GB" sz="2000" dirty="0" smtClean="0">
                <a:latin typeface="Calibri" panose="020F0502020204030204" pitchFamily="34" charset="0"/>
              </a:rPr>
              <a:t>Geographically, EDA-based perturbations are less localized. In particular, they have a larger amplitude over the tropics.</a:t>
            </a:r>
          </a:p>
          <a:p>
            <a:pPr lvl="1">
              <a:buClr>
                <a:schemeClr val="accent1">
                  <a:lumMod val="50000"/>
                </a:schemeClr>
              </a:buClr>
            </a:pPr>
            <a:r>
              <a:rPr lang="en-GB" sz="2000" dirty="0" smtClean="0">
                <a:latin typeface="Calibri" panose="020F0502020204030204" pitchFamily="34" charset="0"/>
              </a:rPr>
              <a:t>Spectrally, EDA perturbations are smaller in scale. </a:t>
            </a:r>
          </a:p>
          <a:p>
            <a:pPr lvl="1">
              <a:buClr>
                <a:schemeClr val="accent1">
                  <a:lumMod val="50000"/>
                </a:schemeClr>
              </a:buClr>
            </a:pPr>
            <a:r>
              <a:rPr lang="en-GB" sz="2000" dirty="0" smtClean="0">
                <a:latin typeface="Calibri" panose="020F0502020204030204" pitchFamily="34" charset="0"/>
              </a:rPr>
              <a:t>Vertically, EDA-perturbations are more barotropic than SV-based perturbations, while these latter show westward tilt with height typical of baroclinically unstable structures.</a:t>
            </a:r>
          </a:p>
          <a:p>
            <a:pPr lvl="1">
              <a:buClr>
                <a:schemeClr val="accent1">
                  <a:lumMod val="50000"/>
                </a:schemeClr>
              </a:buClr>
            </a:pPr>
            <a:r>
              <a:rPr lang="en-GB" sz="2000" dirty="0" smtClean="0">
                <a:latin typeface="Calibri" panose="020F0502020204030204" pitchFamily="34" charset="0"/>
              </a:rPr>
              <a:t>At initial time, SV-based perturbations have a larger amplitude in potential than kinetic energy, while EDA-based perturbations have a similar amplitude in potential and kinetic energy. </a:t>
            </a:r>
          </a:p>
          <a:p>
            <a:pPr lvl="1">
              <a:buClr>
                <a:schemeClr val="accent1">
                  <a:lumMod val="50000"/>
                </a:schemeClr>
              </a:buClr>
            </a:pPr>
            <a:r>
              <a:rPr lang="en-GB" sz="2000" dirty="0" smtClean="0">
                <a:latin typeface="Calibri" panose="020F0502020204030204" pitchFamily="34" charset="0"/>
              </a:rPr>
              <a:t>EDA perturbations grow less rapidly.</a:t>
            </a:r>
          </a:p>
          <a:p>
            <a:pPr lvl="1">
              <a:buClr>
                <a:schemeClr val="accent1">
                  <a:lumMod val="50000"/>
                </a:schemeClr>
              </a:buClr>
              <a:buFont typeface="Wingdings" panose="05000000000000000000" pitchFamily="2" charset="2"/>
              <a:buChar char="§"/>
            </a:pPr>
            <a:endParaRPr lang="en-GB" sz="2000" dirty="0" smtClean="0">
              <a:latin typeface="Calibri" panose="020F0502020204030204" pitchFamily="34" charset="0"/>
            </a:endParaRPr>
          </a:p>
          <a:p>
            <a:pPr>
              <a:lnSpc>
                <a:spcPct val="100000"/>
              </a:lnSpc>
              <a:buClr>
                <a:schemeClr val="accent1">
                  <a:lumMod val="50000"/>
                </a:schemeClr>
              </a:buClr>
            </a:pPr>
            <a:r>
              <a:rPr lang="en-GB" sz="2000" dirty="0" smtClean="0">
                <a:latin typeface="Calibri" panose="020F0502020204030204" pitchFamily="34" charset="0"/>
              </a:rPr>
              <a:t> An EDA-based ensemble severely underestimate the ensemble spread</a:t>
            </a:r>
          </a:p>
          <a:p>
            <a:pPr>
              <a:lnSpc>
                <a:spcPct val="100000"/>
              </a:lnSpc>
              <a:buClr>
                <a:schemeClr val="accent1">
                  <a:lumMod val="50000"/>
                </a:schemeClr>
              </a:buClr>
            </a:pPr>
            <a:r>
              <a:rPr lang="en-GB" sz="2000" dirty="0" smtClean="0">
                <a:latin typeface="Calibri" panose="020F0502020204030204" pitchFamily="34" charset="0"/>
              </a:rPr>
              <a:t> More reliable and accurate forecasts are obtained with a combination of EDA- and SV-based perturbations (operational since Jun 2010).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Acknowledgements</a:t>
            </a:r>
          </a:p>
        </p:txBody>
      </p:sp>
      <p:sp>
        <p:nvSpPr>
          <p:cNvPr id="63491" name="Rectangle 3"/>
          <p:cNvSpPr>
            <a:spLocks noGrp="1" noChangeArrowheads="1"/>
          </p:cNvSpPr>
          <p:nvPr>
            <p:ph type="body" sz="half" idx="1"/>
          </p:nvPr>
        </p:nvSpPr>
        <p:spPr>
          <a:xfrm>
            <a:off x="227013" y="998538"/>
            <a:ext cx="9478962" cy="4892675"/>
          </a:xfrm>
        </p:spPr>
        <p:txBody>
          <a:bodyPr/>
          <a:lstStyle/>
          <a:p>
            <a:pPr marL="0" indent="0">
              <a:lnSpc>
                <a:spcPct val="100000"/>
              </a:lnSpc>
              <a:buFontTx/>
              <a:buNone/>
            </a:pPr>
            <a:r>
              <a:rPr lang="en-US" sz="2000" dirty="0" smtClean="0">
                <a:latin typeface="Calibri" panose="020F0502020204030204" pitchFamily="34" charset="0"/>
              </a:rPr>
              <a:t>The success of the ECMWF ensemble is the result of the continuous work of ECMWF staff, consultants and visitors who had continuously improved the ECMWF model, analysis, diagnostic and technical systems, and of very successful collaborations with its member states and other international institutions. The work of all contributors is acknowledged.</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64515" name="Rectangle 3"/>
          <p:cNvSpPr>
            <a:spLocks noGrp="1" noChangeArrowheads="1"/>
          </p:cNvSpPr>
          <p:nvPr>
            <p:ph type="body" idx="1"/>
          </p:nvPr>
        </p:nvSpPr>
        <p:spPr>
          <a:xfrm>
            <a:off x="182563" y="954088"/>
            <a:ext cx="9540875" cy="5445125"/>
          </a:xfrm>
        </p:spPr>
        <p:txBody>
          <a:bodyPr/>
          <a:lstStyle/>
          <a:p>
            <a:pPr>
              <a:lnSpc>
                <a:spcPct val="100000"/>
              </a:lnSpc>
              <a:buFontTx/>
              <a:buNone/>
            </a:pPr>
            <a:r>
              <a:rPr lang="en-US" sz="1600" b="1" i="1" dirty="0" smtClean="0">
                <a:latin typeface="Calibri" panose="020F0502020204030204" pitchFamily="34" charset="0"/>
              </a:rPr>
              <a:t>On the ECMWF Ensemble Prediction System</a:t>
            </a:r>
          </a:p>
          <a:p>
            <a:pPr>
              <a:lnSpc>
                <a:spcPct val="100000"/>
              </a:lnSpc>
              <a:buClr>
                <a:schemeClr val="accent1">
                  <a:lumMod val="50000"/>
                </a:schemeClr>
              </a:buClr>
            </a:pPr>
            <a:r>
              <a:rPr lang="en-US" sz="1600" dirty="0" smtClean="0">
                <a:latin typeface="Calibri" panose="020F0502020204030204" pitchFamily="34" charset="0"/>
              </a:rPr>
              <a:t>Buizza</a:t>
            </a:r>
            <a:r>
              <a:rPr lang="en-US" sz="1600" dirty="0">
                <a:latin typeface="Calibri" panose="020F0502020204030204" pitchFamily="34" charset="0"/>
              </a:rPr>
              <a:t>, R., </a:t>
            </a:r>
            <a:r>
              <a:rPr lang="en-US" sz="1600" dirty="0" err="1">
                <a:latin typeface="Calibri" panose="020F0502020204030204" pitchFamily="34" charset="0"/>
              </a:rPr>
              <a:t>Tribbia</a:t>
            </a:r>
            <a:r>
              <a:rPr lang="en-US" sz="1600" dirty="0">
                <a:latin typeface="Calibri" panose="020F0502020204030204" pitchFamily="34" charset="0"/>
              </a:rPr>
              <a:t>, J., </a:t>
            </a:r>
            <a:r>
              <a:rPr lang="en-US" sz="1600" dirty="0" err="1">
                <a:latin typeface="Calibri" panose="020F0502020204030204" pitchFamily="34" charset="0"/>
              </a:rPr>
              <a:t>Molteni</a:t>
            </a:r>
            <a:r>
              <a:rPr lang="en-US" sz="1600" dirty="0">
                <a:latin typeface="Calibri" panose="020F0502020204030204" pitchFamily="34" charset="0"/>
              </a:rPr>
              <a:t>, F., &amp; Palmer, T. N., 1993: Computation of optimal unstable structures for a numerical weather prediction model. </a:t>
            </a:r>
            <a:r>
              <a:rPr lang="en-US" sz="1600" i="1" dirty="0" err="1">
                <a:latin typeface="Calibri" panose="020F0502020204030204" pitchFamily="34" charset="0"/>
              </a:rPr>
              <a:t>Tellus</a:t>
            </a:r>
            <a:r>
              <a:rPr lang="en-US" sz="1600" dirty="0">
                <a:latin typeface="Calibri" panose="020F0502020204030204" pitchFamily="34" charset="0"/>
              </a:rPr>
              <a:t>, </a:t>
            </a:r>
            <a:r>
              <a:rPr lang="en-US" sz="1600" b="1" dirty="0">
                <a:latin typeface="Calibri" panose="020F0502020204030204" pitchFamily="34" charset="0"/>
              </a:rPr>
              <a:t>45A</a:t>
            </a:r>
            <a:r>
              <a:rPr lang="en-US" sz="1600" dirty="0">
                <a:latin typeface="Calibri" panose="020F0502020204030204" pitchFamily="34" charset="0"/>
              </a:rPr>
              <a:t>, 388-407</a:t>
            </a:r>
            <a:r>
              <a:rPr lang="en-US" sz="1600" dirty="0" smtClean="0">
                <a:latin typeface="Calibri" panose="020F0502020204030204" pitchFamily="34" charset="0"/>
              </a:rPr>
              <a:t>.</a:t>
            </a:r>
            <a:endParaRPr lang="en-GB" sz="1600" dirty="0" smtClean="0">
              <a:latin typeface="Calibri" panose="020F0502020204030204" pitchFamily="34" charset="0"/>
            </a:endParaRPr>
          </a:p>
          <a:p>
            <a:pPr>
              <a:lnSpc>
                <a:spcPct val="100000"/>
              </a:lnSpc>
              <a:buClr>
                <a:schemeClr val="accent1">
                  <a:lumMod val="50000"/>
                </a:schemeClr>
              </a:buClr>
            </a:pPr>
            <a:r>
              <a:rPr lang="en-US" sz="1600" dirty="0">
                <a:latin typeface="Calibri" panose="020F0502020204030204" pitchFamily="34" charset="0"/>
              </a:rPr>
              <a:t>Buizza, R., &amp; Palmer, T. N., 1995: The singular vector structure of the atmospheric general circulation. </a:t>
            </a:r>
            <a:r>
              <a:rPr lang="en-US" sz="1600" i="1" dirty="0">
                <a:latin typeface="Calibri" panose="020F0502020204030204" pitchFamily="34" charset="0"/>
              </a:rPr>
              <a:t>J. Atmos. Sci.</a:t>
            </a:r>
            <a:r>
              <a:rPr lang="en-US" sz="1600" dirty="0">
                <a:latin typeface="Calibri" panose="020F0502020204030204" pitchFamily="34" charset="0"/>
              </a:rPr>
              <a:t>, </a:t>
            </a:r>
            <a:r>
              <a:rPr lang="en-US" sz="1600" b="1" dirty="0">
                <a:latin typeface="Calibri" panose="020F0502020204030204" pitchFamily="34" charset="0"/>
              </a:rPr>
              <a:t>52</a:t>
            </a:r>
            <a:r>
              <a:rPr lang="en-US" sz="1600" dirty="0">
                <a:latin typeface="Calibri" panose="020F0502020204030204" pitchFamily="34" charset="0"/>
              </a:rPr>
              <a:t>, 1434-1456. </a:t>
            </a:r>
          </a:p>
          <a:p>
            <a:pPr>
              <a:lnSpc>
                <a:spcPct val="100000"/>
              </a:lnSpc>
              <a:buClr>
                <a:schemeClr val="accent1">
                  <a:lumMod val="50000"/>
                </a:schemeClr>
              </a:buClr>
            </a:pPr>
            <a:r>
              <a:rPr lang="en-GB" sz="1600" dirty="0" smtClean="0">
                <a:latin typeface="Calibri" panose="020F0502020204030204" pitchFamily="34" charset="0"/>
              </a:rPr>
              <a:t>Buizza, R., &amp; Hollingsworth, A., 2002: Storm prediction over Europe using the ECMWF Ensemble Prediction System. </a:t>
            </a:r>
            <a:r>
              <a:rPr lang="en-GB" sz="1600" i="1" dirty="0" smtClean="0">
                <a:latin typeface="Calibri" panose="020F0502020204030204" pitchFamily="34" charset="0"/>
              </a:rPr>
              <a:t>Meteorol. Appl</a:t>
            </a:r>
            <a:r>
              <a:rPr lang="en-GB" sz="1600" dirty="0" smtClean="0">
                <a:latin typeface="Calibri" panose="020F0502020204030204" pitchFamily="34" charset="0"/>
              </a:rPr>
              <a:t>., </a:t>
            </a:r>
            <a:r>
              <a:rPr lang="en-GB" sz="1600" b="1" dirty="0" smtClean="0">
                <a:latin typeface="Calibri" panose="020F0502020204030204" pitchFamily="34" charset="0"/>
              </a:rPr>
              <a:t>9</a:t>
            </a:r>
            <a:r>
              <a:rPr lang="en-GB" sz="1600" dirty="0" smtClean="0">
                <a:latin typeface="Calibri" panose="020F0502020204030204" pitchFamily="34" charset="0"/>
              </a:rPr>
              <a:t>, 1-17.</a:t>
            </a:r>
            <a:endParaRPr lang="en-US" sz="1600" dirty="0" smtClean="0">
              <a:latin typeface="Calibri" panose="020F0502020204030204" pitchFamily="34" charset="0"/>
              <a:cs typeface="Times New Roman" pitchFamily="18" charset="0"/>
            </a:endParaRPr>
          </a:p>
          <a:p>
            <a:pPr>
              <a:lnSpc>
                <a:spcPct val="100000"/>
              </a:lnSpc>
              <a:buClr>
                <a:schemeClr val="accent1">
                  <a:lumMod val="50000"/>
                </a:schemeClr>
              </a:buClr>
            </a:pPr>
            <a:r>
              <a:rPr lang="en-US" sz="1600" dirty="0" smtClean="0">
                <a:latin typeface="Calibri" panose="020F0502020204030204" pitchFamily="34" charset="0"/>
              </a:rPr>
              <a:t>Buizza, R., Bidlot, J.-R., Wedi, N., Fuentes, M., Hamrud, M., Holt, G., &amp; Vitart, F., 2007: The new ECMWF VAREPS. </a:t>
            </a:r>
            <a:r>
              <a:rPr lang="en-US" sz="1600" i="1" dirty="0" smtClean="0">
                <a:latin typeface="Calibri" panose="020F0502020204030204" pitchFamily="34" charset="0"/>
              </a:rPr>
              <a:t>Q. J. Roy. Meteorol. Soc</a:t>
            </a:r>
            <a:r>
              <a:rPr lang="en-US" sz="1600" dirty="0" smtClean="0">
                <a:latin typeface="Calibri" panose="020F0502020204030204" pitchFamily="34" charset="0"/>
              </a:rPr>
              <a:t>., </a:t>
            </a:r>
            <a:r>
              <a:rPr lang="en-US" sz="1600" b="1" dirty="0" smtClean="0">
                <a:latin typeface="Calibri" panose="020F0502020204030204" pitchFamily="34" charset="0"/>
              </a:rPr>
              <a:t>133</a:t>
            </a:r>
            <a:r>
              <a:rPr lang="en-US" sz="1600" dirty="0" smtClean="0">
                <a:latin typeface="Calibri" panose="020F0502020204030204" pitchFamily="34" charset="0"/>
              </a:rPr>
              <a:t>, 681-695 (also EC TM 499).</a:t>
            </a:r>
          </a:p>
          <a:p>
            <a:pPr>
              <a:lnSpc>
                <a:spcPct val="100000"/>
              </a:lnSpc>
              <a:buClr>
                <a:schemeClr val="accent1">
                  <a:lumMod val="50000"/>
                </a:schemeClr>
              </a:buClr>
            </a:pPr>
            <a:r>
              <a:rPr lang="en-GB" sz="1600" dirty="0" smtClean="0">
                <a:latin typeface="Calibri" panose="020F0502020204030204" pitchFamily="34" charset="0"/>
              </a:rPr>
              <a:t>Buizza, R., 2008: Comparison of a 51-member low-resolution (TL399L62) ensemble with a 6-member high-resolution (TL799L91) lagged-forecast ensemble.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136</a:t>
            </a:r>
            <a:r>
              <a:rPr lang="en-GB" sz="1600" dirty="0" smtClean="0">
                <a:latin typeface="Calibri" panose="020F0502020204030204" pitchFamily="34" charset="0"/>
              </a:rPr>
              <a:t>, 3343-3362 (also EC TM 559).</a:t>
            </a:r>
          </a:p>
          <a:p>
            <a:pPr>
              <a:lnSpc>
                <a:spcPct val="100000"/>
              </a:lnSpc>
              <a:buClr>
                <a:schemeClr val="accent1">
                  <a:lumMod val="50000"/>
                </a:schemeClr>
              </a:buClr>
            </a:pPr>
            <a:r>
              <a:rPr lang="en-GB" sz="1600" dirty="0" smtClean="0">
                <a:latin typeface="Calibri" panose="020F0502020204030204" pitchFamily="34" charset="0"/>
              </a:rPr>
              <a:t>Buizza, R., Leutbecher, M., &amp; Isaksen, L., 2008: Potential use of an ensemble of analyses in the ECMWF Ensemble Prediction System.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134</a:t>
            </a:r>
            <a:r>
              <a:rPr lang="en-GB" sz="1600" dirty="0" smtClean="0">
                <a:latin typeface="Calibri" panose="020F0502020204030204" pitchFamily="34" charset="0"/>
              </a:rPr>
              <a:t>, 2051-2066.</a:t>
            </a:r>
          </a:p>
          <a:p>
            <a:pPr>
              <a:lnSpc>
                <a:spcPct val="100000"/>
              </a:lnSpc>
              <a:buClr>
                <a:schemeClr val="accent1">
                  <a:lumMod val="50000"/>
                </a:schemeClr>
              </a:buClr>
            </a:pPr>
            <a:r>
              <a:rPr lang="en-GB" sz="1600" dirty="0" smtClean="0">
                <a:latin typeface="Calibri" panose="020F0502020204030204" pitchFamily="34" charset="0"/>
              </a:rPr>
              <a:t>Buizza, R., 2010: The Value of a Variable Resolution Approach to Numerical Weather Prediction.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138</a:t>
            </a:r>
            <a:r>
              <a:rPr lang="en-GB" sz="1600" dirty="0" smtClean="0">
                <a:latin typeface="Calibri" panose="020F0502020204030204" pitchFamily="34" charset="0"/>
              </a:rPr>
              <a:t>, 1026-1042.</a:t>
            </a:r>
          </a:p>
          <a:p>
            <a:pPr>
              <a:lnSpc>
                <a:spcPct val="100000"/>
              </a:lnSpc>
              <a:buClr>
                <a:schemeClr val="accent1">
                  <a:lumMod val="50000"/>
                </a:schemeClr>
              </a:buClr>
            </a:pPr>
            <a:r>
              <a:rPr lang="en-GB" sz="1600" dirty="0" smtClean="0">
                <a:latin typeface="Calibri" panose="020F0502020204030204" pitchFamily="34" charset="0"/>
              </a:rPr>
              <a:t>Leutbecher, M. 2005: On ensemble prediction using singular vectors started from forecasts. ECMWF TM 462, pp 11. </a:t>
            </a:r>
          </a:p>
          <a:p>
            <a:pPr>
              <a:lnSpc>
                <a:spcPct val="100000"/>
              </a:lnSpc>
              <a:buClr>
                <a:schemeClr val="accent1">
                  <a:lumMod val="50000"/>
                </a:schemeClr>
              </a:buClr>
            </a:pPr>
            <a:r>
              <a:rPr lang="en-GB" sz="1600" dirty="0" smtClean="0">
                <a:latin typeface="Calibri" panose="020F0502020204030204" pitchFamily="34" charset="0"/>
              </a:rPr>
              <a:t>Leutbecher, M. &amp; T.N. Palmer, 2008: Ensemble forecasting. </a:t>
            </a:r>
            <a:r>
              <a:rPr lang="en-GB" sz="1600" i="1" dirty="0" smtClean="0">
                <a:latin typeface="Calibri" panose="020F0502020204030204" pitchFamily="34" charset="0"/>
              </a:rPr>
              <a:t>J. Comp. Phys.</a:t>
            </a:r>
            <a:r>
              <a:rPr lang="en-GB" sz="1600" dirty="0" smtClean="0">
                <a:latin typeface="Calibri" panose="020F0502020204030204" pitchFamily="34" charset="0"/>
              </a:rPr>
              <a:t>, </a:t>
            </a:r>
            <a:r>
              <a:rPr lang="en-GB" sz="1600" b="1" dirty="0" smtClean="0">
                <a:latin typeface="Calibri" panose="020F0502020204030204" pitchFamily="34" charset="0"/>
              </a:rPr>
              <a:t>227</a:t>
            </a:r>
            <a:r>
              <a:rPr lang="en-GB" sz="1600" dirty="0" smtClean="0">
                <a:latin typeface="Calibri" panose="020F0502020204030204" pitchFamily="34" charset="0"/>
              </a:rPr>
              <a:t>, 3515-3539 (also EC TM 514).</a:t>
            </a:r>
          </a:p>
          <a:p>
            <a:pPr>
              <a:lnSpc>
                <a:spcPct val="100000"/>
              </a:lnSpc>
              <a:buClr>
                <a:schemeClr val="accent1">
                  <a:lumMod val="50000"/>
                </a:schemeClr>
              </a:buClr>
            </a:pPr>
            <a:endParaRPr lang="en-GB" sz="16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65539" name="Rectangle 3"/>
          <p:cNvSpPr>
            <a:spLocks noGrp="1" noChangeArrowheads="1"/>
          </p:cNvSpPr>
          <p:nvPr>
            <p:ph type="body" idx="1"/>
          </p:nvPr>
        </p:nvSpPr>
        <p:spPr>
          <a:xfrm>
            <a:off x="182563" y="954088"/>
            <a:ext cx="9540875" cy="5445125"/>
          </a:xfrm>
        </p:spPr>
        <p:txBody>
          <a:bodyPr/>
          <a:lstStyle/>
          <a:p>
            <a:pPr>
              <a:lnSpc>
                <a:spcPct val="100000"/>
              </a:lnSpc>
              <a:buClr>
                <a:schemeClr val="accent1">
                  <a:lumMod val="50000"/>
                </a:schemeClr>
              </a:buClr>
            </a:pPr>
            <a:r>
              <a:rPr lang="en-US" sz="1600" dirty="0" smtClean="0">
                <a:latin typeface="Calibri" panose="020F0502020204030204" pitchFamily="34" charset="0"/>
              </a:rPr>
              <a:t>Molteni, F., Buizza, R., Palmer, T. N., &amp; Petroliagis, T., 1996: The new ECMWF ensemble prediction system: methodology and validation. </a:t>
            </a:r>
            <a:r>
              <a:rPr lang="en-US" sz="1600" i="1" dirty="0" smtClean="0">
                <a:latin typeface="Calibri" panose="020F0502020204030204" pitchFamily="34" charset="0"/>
              </a:rPr>
              <a:t>Q. J. R. Meteorol. Soc.</a:t>
            </a:r>
            <a:r>
              <a:rPr lang="en-US" sz="1600" dirty="0" smtClean="0">
                <a:latin typeface="Calibri" panose="020F0502020204030204" pitchFamily="34" charset="0"/>
              </a:rPr>
              <a:t>, </a:t>
            </a:r>
            <a:r>
              <a:rPr lang="en-US" sz="1600" b="1" dirty="0" smtClean="0">
                <a:latin typeface="Calibri" panose="020F0502020204030204" pitchFamily="34" charset="0"/>
              </a:rPr>
              <a:t>122</a:t>
            </a:r>
            <a:r>
              <a:rPr lang="en-US" sz="1600" dirty="0" smtClean="0">
                <a:latin typeface="Calibri" panose="020F0502020204030204" pitchFamily="34" charset="0"/>
              </a:rPr>
              <a:t>, 73-119. </a:t>
            </a:r>
          </a:p>
          <a:p>
            <a:pPr>
              <a:lnSpc>
                <a:spcPct val="100000"/>
              </a:lnSpc>
              <a:buClr>
                <a:schemeClr val="accent1">
                  <a:lumMod val="50000"/>
                </a:schemeClr>
              </a:buClr>
            </a:pPr>
            <a:r>
              <a:rPr lang="en-US" sz="1600" dirty="0" smtClean="0">
                <a:latin typeface="Calibri" panose="020F0502020204030204" pitchFamily="34" charset="0"/>
              </a:rPr>
              <a:t>Palmer, T N, Buizza, R., Leutbecher, M., Hagedorn, R., Jung, T., Rodwell, M, Virat, F., Berner, J., Hagel, E., Lawrence, A., Pappenberger, F., Park, Y.-Y., van Bremen, L., Gilmour, I., &amp; Smith, L., 2007: The ECMWF Ensemble Prediction System: recent and on-going developments. A paper presented at the 36th Session of the ECMWF Scientific Advisory Committee (also EC TM 540).</a:t>
            </a:r>
          </a:p>
          <a:p>
            <a:pPr>
              <a:lnSpc>
                <a:spcPct val="100000"/>
              </a:lnSpc>
              <a:buClr>
                <a:schemeClr val="accent1">
                  <a:lumMod val="50000"/>
                </a:schemeClr>
              </a:buClr>
            </a:pPr>
            <a:r>
              <a:rPr lang="en-US" sz="1600" dirty="0" smtClean="0">
                <a:latin typeface="Calibri" panose="020F0502020204030204" pitchFamily="34" charset="0"/>
              </a:rPr>
              <a:t>Palmer, T. N., Buizza, R., Doblas-Reyes, F., Jung, T., Leutbecher, M., Shutts, G. J., Steinheimer M., &amp; Weisheimer, A., 2009: Stochastic parametrization and model uncertainty. ECMWF RD TM 598, Shinfield Park, Reading RG2-9AX, UK, pp. 42.</a:t>
            </a:r>
          </a:p>
          <a:p>
            <a:pPr>
              <a:lnSpc>
                <a:spcPct val="100000"/>
              </a:lnSpc>
              <a:buClr>
                <a:schemeClr val="accent1">
                  <a:lumMod val="50000"/>
                </a:schemeClr>
              </a:buClr>
            </a:pPr>
            <a:r>
              <a:rPr lang="en-US" sz="1600" dirty="0" smtClean="0">
                <a:latin typeface="Calibri" panose="020F0502020204030204" pitchFamily="34" charset="0"/>
              </a:rPr>
              <a:t>Vitart, F., Buizza, R., Alonso Balmaseda, M., Balsamo, G., Bidlot, J. R., Bonet, A., Fuentes, M., Hofstadler, A., Molteni, F., &amp; Palmer, T. N., 2008: The new VAREPS-monthly forecasting system: a first step towards seamless prediction. </a:t>
            </a:r>
            <a:r>
              <a:rPr lang="en-US" sz="1600" i="1" dirty="0" smtClean="0">
                <a:latin typeface="Calibri" panose="020F0502020204030204" pitchFamily="34" charset="0"/>
              </a:rPr>
              <a:t>Q. J. Roy. Meteorol. Soc.</a:t>
            </a:r>
            <a:r>
              <a:rPr lang="en-US" sz="1600" dirty="0" smtClean="0">
                <a:latin typeface="Calibri" panose="020F0502020204030204" pitchFamily="34" charset="0"/>
              </a:rPr>
              <a:t>, </a:t>
            </a:r>
            <a:r>
              <a:rPr lang="en-US" sz="1600" b="1" dirty="0" smtClean="0">
                <a:latin typeface="Calibri" panose="020F0502020204030204" pitchFamily="34" charset="0"/>
              </a:rPr>
              <a:t>134</a:t>
            </a:r>
            <a:r>
              <a:rPr lang="en-US" sz="1600" dirty="0" smtClean="0">
                <a:latin typeface="Calibri" panose="020F0502020204030204" pitchFamily="34" charset="0"/>
              </a:rPr>
              <a:t>, 1789-1799.</a:t>
            </a:r>
          </a:p>
          <a:p>
            <a:pPr>
              <a:lnSpc>
                <a:spcPct val="100000"/>
              </a:lnSpc>
              <a:buClr>
                <a:schemeClr val="accent1">
                  <a:lumMod val="50000"/>
                </a:schemeClr>
              </a:buClr>
            </a:pPr>
            <a:r>
              <a:rPr lang="en-GB" sz="1600" dirty="0" smtClean="0">
                <a:latin typeface="Calibri" panose="020F0502020204030204" pitchFamily="34" charset="0"/>
              </a:rPr>
              <a:t>Vitart, F., &amp; Molteni, F., 2009: Simulation of the MJO and its teleconnections in an ensemble of 46-day EPS hindcasts. </a:t>
            </a:r>
            <a:r>
              <a:rPr lang="en-US" sz="1600" dirty="0" smtClean="0">
                <a:latin typeface="Calibri" panose="020F0502020204030204" pitchFamily="34" charset="0"/>
              </a:rPr>
              <a:t>ECMWF RD TM 597, Shinfield Park, Reading RG2-9AX, UK, pp. 60.</a:t>
            </a:r>
            <a:endParaRPr lang="en-GB" sz="1600" dirty="0" smtClean="0">
              <a:latin typeface="Calibri" panose="020F0502020204030204" pitchFamily="34" charset="0"/>
            </a:endParaRPr>
          </a:p>
          <a:p>
            <a:pPr>
              <a:lnSpc>
                <a:spcPct val="100000"/>
              </a:lnSpc>
              <a:buClr>
                <a:schemeClr val="accent1">
                  <a:lumMod val="50000"/>
                </a:schemeClr>
              </a:buClr>
            </a:pPr>
            <a:r>
              <a:rPr lang="en-GB" sz="1600" dirty="0" smtClean="0">
                <a:latin typeface="Calibri" panose="020F0502020204030204" pitchFamily="34" charset="0"/>
              </a:rPr>
              <a:t>Zsoter, E., Buizza, R., &amp; Richardson, D., 2009: 'Jumpiness' of the ECMWF and UK Met Office EPS control and ensemble-mean forecasts'. </a:t>
            </a:r>
            <a:r>
              <a:rPr lang="en-GB" sz="1600" i="1" dirty="0" smtClean="0">
                <a:latin typeface="Calibri" panose="020F0502020204030204" pitchFamily="34" charset="0"/>
              </a:rPr>
              <a:t>Mon. Wea. Rev.</a:t>
            </a:r>
            <a:r>
              <a:rPr lang="en-GB" sz="1600" dirty="0" smtClean="0">
                <a:latin typeface="Calibri" panose="020F0502020204030204" pitchFamily="34" charset="0"/>
              </a:rPr>
              <a:t>, 137, 3823-3836.</a:t>
            </a:r>
            <a:endParaRPr lang="en-US" sz="16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66563" name="Rectangle 3"/>
          <p:cNvSpPr>
            <a:spLocks noGrp="1" noChangeArrowheads="1"/>
          </p:cNvSpPr>
          <p:nvPr>
            <p:ph type="body" idx="1"/>
          </p:nvPr>
        </p:nvSpPr>
        <p:spPr>
          <a:xfrm>
            <a:off x="138113" y="954088"/>
            <a:ext cx="9585325" cy="5400675"/>
          </a:xfrm>
        </p:spPr>
        <p:txBody>
          <a:bodyPr/>
          <a:lstStyle/>
          <a:p>
            <a:pPr>
              <a:lnSpc>
                <a:spcPct val="85000"/>
              </a:lnSpc>
              <a:buFontTx/>
              <a:buNone/>
            </a:pPr>
            <a:r>
              <a:rPr lang="en-US" sz="1600" b="1" i="1" dirty="0" smtClean="0">
                <a:latin typeface="Calibri" panose="020F0502020204030204" pitchFamily="34" charset="0"/>
              </a:rPr>
              <a:t>On different approaches to ensemble prediction</a:t>
            </a:r>
          </a:p>
          <a:p>
            <a:pPr>
              <a:lnSpc>
                <a:spcPct val="85000"/>
              </a:lnSpc>
              <a:buClr>
                <a:schemeClr val="accent1">
                  <a:lumMod val="50000"/>
                </a:schemeClr>
              </a:buClr>
            </a:pPr>
            <a:r>
              <a:rPr lang="en-US" sz="1600" dirty="0" smtClean="0">
                <a:latin typeface="Calibri" panose="020F0502020204030204" pitchFamily="34" charset="0"/>
              </a:rPr>
              <a:t>Bourke, W., Buizza, R., &amp; Naughton, M., 2004: Performance of the ECMWF and the BoM Ensemble Systems in the Southern Hemisphere. </a:t>
            </a:r>
            <a:r>
              <a:rPr lang="en-US" sz="1600" i="1" dirty="0" smtClean="0">
                <a:latin typeface="Calibri" panose="020F0502020204030204" pitchFamily="34" charset="0"/>
              </a:rPr>
              <a:t>Mon. Wea. Rev.</a:t>
            </a:r>
            <a:r>
              <a:rPr lang="en-US" sz="1600" dirty="0" smtClean="0">
                <a:latin typeface="Calibri" panose="020F0502020204030204" pitchFamily="34" charset="0"/>
              </a:rPr>
              <a:t>, </a:t>
            </a:r>
            <a:r>
              <a:rPr lang="en-US" sz="1600" b="1" dirty="0" smtClean="0">
                <a:latin typeface="Calibri" panose="020F0502020204030204" pitchFamily="34" charset="0"/>
              </a:rPr>
              <a:t>132</a:t>
            </a:r>
            <a:r>
              <a:rPr lang="en-US" sz="1600" dirty="0" smtClean="0">
                <a:latin typeface="Calibri" panose="020F0502020204030204" pitchFamily="34" charset="0"/>
              </a:rPr>
              <a:t>, 2338-2357. </a:t>
            </a:r>
          </a:p>
          <a:p>
            <a:pPr>
              <a:lnSpc>
                <a:spcPct val="85000"/>
              </a:lnSpc>
              <a:buClr>
                <a:schemeClr val="accent1">
                  <a:lumMod val="50000"/>
                </a:schemeClr>
              </a:buClr>
            </a:pPr>
            <a:r>
              <a:rPr lang="en-US" sz="1600" dirty="0" smtClean="0">
                <a:latin typeface="Calibri" panose="020F0502020204030204" pitchFamily="34" charset="0"/>
              </a:rPr>
              <a:t>Buizza, R, Houtekamer, P L, Toth, Z, Pellerin, G, Wei, M, &amp; Zhu, Y, 2005: A comparison of the ECMWF, MSC and NCEP Ensemble Prediction Systems. </a:t>
            </a:r>
            <a:r>
              <a:rPr lang="en-US" sz="1600" i="1" dirty="0" smtClean="0">
                <a:latin typeface="Calibri" panose="020F0502020204030204" pitchFamily="34" charset="0"/>
              </a:rPr>
              <a:t>Mon. Wea. Rev.</a:t>
            </a:r>
            <a:r>
              <a:rPr lang="en-US" sz="1600" dirty="0" smtClean="0">
                <a:latin typeface="Calibri" panose="020F0502020204030204" pitchFamily="34" charset="0"/>
              </a:rPr>
              <a:t>, </a:t>
            </a:r>
            <a:r>
              <a:rPr lang="en-US" sz="1600" b="1" dirty="0" smtClean="0">
                <a:latin typeface="Calibri" panose="020F0502020204030204" pitchFamily="34" charset="0"/>
              </a:rPr>
              <a:t>133</a:t>
            </a:r>
            <a:r>
              <a:rPr lang="en-US" sz="1600" dirty="0" smtClean="0">
                <a:latin typeface="Calibri" panose="020F0502020204030204" pitchFamily="34" charset="0"/>
              </a:rPr>
              <a:t>, 1076-1097.</a:t>
            </a:r>
          </a:p>
          <a:p>
            <a:pPr>
              <a:lnSpc>
                <a:spcPct val="85000"/>
              </a:lnSpc>
              <a:buClr>
                <a:schemeClr val="accent1">
                  <a:lumMod val="50000"/>
                </a:schemeClr>
              </a:buClr>
            </a:pPr>
            <a:r>
              <a:rPr lang="en-GB" sz="1600" dirty="0" smtClean="0">
                <a:latin typeface="Calibri" panose="020F0502020204030204" pitchFamily="34" charset="0"/>
              </a:rPr>
              <a:t>Harrison, M, Palmer, T N, Richardson, D, &amp; Buizza, R, 1999: Analysis and model dependencies in medium-range ensembles: two transplant case studies.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126</a:t>
            </a:r>
            <a:r>
              <a:rPr lang="en-GB" sz="1600" dirty="0" smtClean="0">
                <a:latin typeface="Calibri" panose="020F0502020204030204" pitchFamily="34" charset="0"/>
              </a:rPr>
              <a:t>, 2487-2515.</a:t>
            </a:r>
          </a:p>
          <a:p>
            <a:pPr>
              <a:lnSpc>
                <a:spcPct val="85000"/>
              </a:lnSpc>
              <a:buClr>
                <a:schemeClr val="accent1">
                  <a:lumMod val="50000"/>
                </a:schemeClr>
              </a:buClr>
            </a:pPr>
            <a:r>
              <a:rPr lang="en-US" sz="1600" dirty="0" smtClean="0">
                <a:latin typeface="Calibri" panose="020F0502020204030204" pitchFamily="34" charset="0"/>
              </a:rPr>
              <a:t>Hagedorn, R., Buizza, R., Hamill, M. T., Leutbecher, M., &amp; Palmer, T. N., 2010: Comparing TIGGE multi-model forecasts with re-forecast calibrated ECMWF ensemble forecasts. </a:t>
            </a:r>
            <a:r>
              <a:rPr lang="en-US" sz="1600" i="1" dirty="0" smtClean="0">
                <a:latin typeface="Calibri" panose="020F0502020204030204" pitchFamily="34" charset="0"/>
              </a:rPr>
              <a:t>Mon. Wea. Rev.</a:t>
            </a:r>
            <a:r>
              <a:rPr lang="en-US" sz="1600" dirty="0" smtClean="0">
                <a:latin typeface="Calibri" panose="020F0502020204030204" pitchFamily="34" charset="0"/>
              </a:rPr>
              <a:t>, submitted.</a:t>
            </a:r>
          </a:p>
          <a:p>
            <a:pPr>
              <a:lnSpc>
                <a:spcPct val="85000"/>
              </a:lnSpc>
              <a:buClr>
                <a:schemeClr val="accent1">
                  <a:lumMod val="50000"/>
                </a:schemeClr>
              </a:buClr>
            </a:pPr>
            <a:r>
              <a:rPr lang="en-US" sz="1600" dirty="0" smtClean="0">
                <a:latin typeface="Calibri" panose="020F0502020204030204" pitchFamily="34" charset="0"/>
              </a:rPr>
              <a:t>Majumdar, S, Bishop, C, Buizza, R, &amp; Gelaro, R, 2002: A comparison of PSU-NCEP Ensemble Transform Kalman Filter targeting guidance with ECMWF and NRL Singular Vector guidance. Q</a:t>
            </a:r>
            <a:r>
              <a:rPr lang="en-US" sz="1600" i="1" dirty="0" smtClean="0">
                <a:latin typeface="Calibri" panose="020F0502020204030204" pitchFamily="34" charset="0"/>
              </a:rPr>
              <a:t>. J. R. Meteorol. Soc</a:t>
            </a:r>
            <a:r>
              <a:rPr lang="en-US" sz="1600" dirty="0" smtClean="0">
                <a:latin typeface="Calibri" panose="020F0502020204030204" pitchFamily="34" charset="0"/>
              </a:rPr>
              <a:t>., </a:t>
            </a:r>
            <a:r>
              <a:rPr lang="en-US" sz="1600" b="1" dirty="0" smtClean="0">
                <a:latin typeface="Calibri" panose="020F0502020204030204" pitchFamily="34" charset="0"/>
              </a:rPr>
              <a:t>128</a:t>
            </a:r>
            <a:r>
              <a:rPr lang="en-US" sz="1600" dirty="0" smtClean="0">
                <a:latin typeface="Calibri" panose="020F0502020204030204" pitchFamily="34" charset="0"/>
              </a:rPr>
              <a:t>, 2527-2549. </a:t>
            </a:r>
          </a:p>
          <a:p>
            <a:pPr>
              <a:lnSpc>
                <a:spcPct val="85000"/>
              </a:lnSpc>
              <a:buClr>
                <a:schemeClr val="accent1">
                  <a:lumMod val="50000"/>
                </a:schemeClr>
              </a:buClr>
            </a:pPr>
            <a:endParaRPr lang="en-US" sz="1600" dirty="0" smtClean="0">
              <a:latin typeface="Calibri" panose="020F0502020204030204" pitchFamily="34" charset="0"/>
            </a:endParaRPr>
          </a:p>
          <a:p>
            <a:pPr>
              <a:lnSpc>
                <a:spcPct val="85000"/>
              </a:lnSpc>
              <a:buFontTx/>
              <a:buNone/>
            </a:pPr>
            <a:r>
              <a:rPr lang="en-US" sz="1600" b="1" i="1" dirty="0" smtClean="0">
                <a:latin typeface="Calibri" panose="020F0502020204030204" pitchFamily="34" charset="0"/>
              </a:rPr>
              <a:t>On ensemble data assimilation and prediction</a:t>
            </a:r>
          </a:p>
          <a:p>
            <a:pPr>
              <a:lnSpc>
                <a:spcPct val="85000"/>
              </a:lnSpc>
              <a:buClr>
                <a:schemeClr val="accent1">
                  <a:lumMod val="50000"/>
                </a:schemeClr>
              </a:buClr>
            </a:pPr>
            <a:r>
              <a:rPr lang="en-US" sz="1600" dirty="0" smtClean="0">
                <a:latin typeface="Calibri" panose="020F0502020204030204" pitchFamily="34" charset="0"/>
              </a:rPr>
              <a:t>Buizza, R., Leutbecher, M., &amp; Isaksen, L., 2008: Potential use of an ensemble of analyses in the ECMWF ensemble prediction system. </a:t>
            </a:r>
            <a:r>
              <a:rPr lang="en-US" sz="1600" i="1" dirty="0" smtClean="0">
                <a:latin typeface="Calibri" panose="020F0502020204030204" pitchFamily="34" charset="0"/>
              </a:rPr>
              <a:t>Q. J. R. Meteorol. Soc.</a:t>
            </a:r>
            <a:r>
              <a:rPr lang="en-US" sz="1600" dirty="0" smtClean="0">
                <a:latin typeface="Calibri" panose="020F0502020204030204" pitchFamily="34" charset="0"/>
              </a:rPr>
              <a:t>, </a:t>
            </a:r>
            <a:r>
              <a:rPr lang="en-US" sz="1600" b="1" dirty="0" smtClean="0">
                <a:latin typeface="Calibri" panose="020F0502020204030204" pitchFamily="34" charset="0"/>
              </a:rPr>
              <a:t>134</a:t>
            </a:r>
            <a:r>
              <a:rPr lang="en-US" sz="1600" dirty="0" smtClean="0">
                <a:latin typeface="Calibri" panose="020F0502020204030204" pitchFamily="34" charset="0"/>
              </a:rPr>
              <a:t>, 2051-2066. </a:t>
            </a:r>
          </a:p>
          <a:p>
            <a:pPr>
              <a:lnSpc>
                <a:spcPct val="85000"/>
              </a:lnSpc>
              <a:buClr>
                <a:schemeClr val="accent1">
                  <a:lumMod val="50000"/>
                </a:schemeClr>
              </a:buClr>
            </a:pPr>
            <a:r>
              <a:rPr lang="en-US" sz="1600" dirty="0" smtClean="0">
                <a:latin typeface="Calibri" panose="020F0502020204030204" pitchFamily="34" charset="0"/>
              </a:rPr>
              <a:t>Leutbecher, M., Buizza, R., &amp; Isaksen, L., 2008: Ensemble forecasting and flow-dependent estimates of initial uncertainty. </a:t>
            </a:r>
            <a:r>
              <a:rPr lang="en-GB" sz="1600" dirty="0" smtClean="0">
                <a:latin typeface="Calibri" panose="020F0502020204030204" pitchFamily="34" charset="0"/>
              </a:rPr>
              <a:t>Proceedings of the ECMWF Workshop on Flow dependent aspects of data-assimilation, 11-13 June 2007, pp. 185-201 (available from ECMWF, Shinfield Park, Reading RG2-9AX).</a:t>
            </a:r>
            <a:r>
              <a:rPr lang="en-US" sz="1600" dirty="0" smtClean="0">
                <a:latin typeface="Calibri" panose="020F0502020204030204" pitchFamily="34" charset="0"/>
              </a:rPr>
              <a:t>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67587" name="Rectangle 3"/>
          <p:cNvSpPr>
            <a:spLocks noGrp="1" noChangeArrowheads="1"/>
          </p:cNvSpPr>
          <p:nvPr>
            <p:ph type="body" idx="1"/>
          </p:nvPr>
        </p:nvSpPr>
        <p:spPr>
          <a:xfrm>
            <a:off x="138113" y="908050"/>
            <a:ext cx="9629775" cy="5491163"/>
          </a:xfrm>
        </p:spPr>
        <p:txBody>
          <a:bodyPr/>
          <a:lstStyle/>
          <a:p>
            <a:pPr>
              <a:lnSpc>
                <a:spcPct val="85000"/>
              </a:lnSpc>
              <a:buFontTx/>
              <a:buNone/>
            </a:pPr>
            <a:r>
              <a:rPr lang="en-US" sz="1600" b="1" i="1" dirty="0" smtClean="0">
                <a:latin typeface="Calibri" panose="020F0502020204030204" pitchFamily="34" charset="0"/>
              </a:rPr>
              <a:t>On SVs and targeting adaptive observations:</a:t>
            </a:r>
          </a:p>
          <a:p>
            <a:pPr algn="just">
              <a:lnSpc>
                <a:spcPct val="85000"/>
              </a:lnSpc>
              <a:buClr>
                <a:schemeClr val="accent1">
                  <a:lumMod val="50000"/>
                </a:schemeClr>
              </a:buClr>
            </a:pPr>
            <a:r>
              <a:rPr lang="en-US" sz="1600" dirty="0" smtClean="0">
                <a:latin typeface="Calibri" panose="020F0502020204030204" pitchFamily="34" charset="0"/>
              </a:rPr>
              <a:t>Buizza, R., &amp; Montani, A., 1999: Targeting observations using singular vectors.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56</a:t>
            </a:r>
            <a:r>
              <a:rPr lang="en-US" sz="1600" dirty="0" smtClean="0">
                <a:latin typeface="Calibri" panose="020F0502020204030204" pitchFamily="34" charset="0"/>
              </a:rPr>
              <a:t>, 2965-2985 (also EC TM 286).</a:t>
            </a:r>
          </a:p>
          <a:p>
            <a:pPr algn="just">
              <a:lnSpc>
                <a:spcPct val="85000"/>
              </a:lnSpc>
              <a:buClr>
                <a:schemeClr val="accent1">
                  <a:lumMod val="50000"/>
                </a:schemeClr>
              </a:buClr>
            </a:pPr>
            <a:r>
              <a:rPr lang="en-GB" sz="1600" dirty="0" smtClean="0">
                <a:latin typeface="Calibri" panose="020F0502020204030204" pitchFamily="34" charset="0"/>
              </a:rPr>
              <a:t>Buizza, R., Cardinali, C., Kelly, G., &amp; Thepaut, J.-N., 2007: The value of targeted observations - Part II: the value of observations taken in singular vectors-based target areas.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133</a:t>
            </a:r>
            <a:r>
              <a:rPr lang="en-GB" sz="1600" dirty="0" smtClean="0">
                <a:latin typeface="Calibri" panose="020F0502020204030204" pitchFamily="34" charset="0"/>
              </a:rPr>
              <a:t>, 1817-1832 (also EC TM 512).</a:t>
            </a:r>
          </a:p>
          <a:p>
            <a:pPr algn="just">
              <a:lnSpc>
                <a:spcPct val="85000"/>
              </a:lnSpc>
              <a:buClr>
                <a:schemeClr val="accent1">
                  <a:lumMod val="50000"/>
                </a:schemeClr>
              </a:buClr>
            </a:pPr>
            <a:r>
              <a:rPr lang="en-GB" sz="1600" dirty="0" smtClean="0">
                <a:latin typeface="Calibri" panose="020F0502020204030204" pitchFamily="34" charset="0"/>
              </a:rPr>
              <a:t>Cardinali, C., Buizza, R., Kelly, G., Shapiro, M., &amp; Thepaut, J.-N., 2007: The value of observations - Part III: influence of weather regimes on targeting.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133</a:t>
            </a:r>
            <a:r>
              <a:rPr lang="en-GB" sz="1600" dirty="0" smtClean="0">
                <a:latin typeface="Calibri" panose="020F0502020204030204" pitchFamily="34" charset="0"/>
              </a:rPr>
              <a:t>, 1833-1842 (also EC TM 513).</a:t>
            </a:r>
            <a:endParaRPr lang="en-US" sz="1600" dirty="0" smtClean="0">
              <a:latin typeface="Calibri" panose="020F0502020204030204" pitchFamily="34" charset="0"/>
            </a:endParaRPr>
          </a:p>
          <a:p>
            <a:pPr algn="just">
              <a:lnSpc>
                <a:spcPct val="85000"/>
              </a:lnSpc>
              <a:buClr>
                <a:schemeClr val="accent1">
                  <a:lumMod val="50000"/>
                </a:schemeClr>
              </a:buClr>
            </a:pPr>
            <a:r>
              <a:rPr lang="en-GB" sz="1600" dirty="0" smtClean="0">
                <a:latin typeface="Calibri" panose="020F0502020204030204" pitchFamily="34" charset="0"/>
              </a:rPr>
              <a:t>Gelaro, R., Buizza, R., Palmer, T. N., &amp; Klinker, E., 1998: Sensitivity analysis of forecast errors and the construction of optimal perturbations using singular vectors. </a:t>
            </a:r>
            <a:r>
              <a:rPr lang="en-GB" sz="1600" i="1" dirty="0" smtClean="0">
                <a:latin typeface="Calibri" panose="020F0502020204030204" pitchFamily="34" charset="0"/>
              </a:rPr>
              <a:t>J. Atmos. Sci.</a:t>
            </a:r>
            <a:r>
              <a:rPr lang="en-GB" sz="1600" dirty="0" smtClean="0">
                <a:latin typeface="Calibri" panose="020F0502020204030204" pitchFamily="34" charset="0"/>
              </a:rPr>
              <a:t>, </a:t>
            </a:r>
            <a:r>
              <a:rPr lang="en-GB" sz="1600" b="1" dirty="0" smtClean="0">
                <a:latin typeface="Calibri" panose="020F0502020204030204" pitchFamily="34" charset="0"/>
              </a:rPr>
              <a:t>55</a:t>
            </a:r>
            <a:r>
              <a:rPr lang="en-GB" sz="1600" dirty="0" smtClean="0">
                <a:latin typeface="Calibri" panose="020F0502020204030204" pitchFamily="34" charset="0"/>
              </a:rPr>
              <a:t>, </a:t>
            </a:r>
            <a:r>
              <a:rPr lang="en-GB" sz="1600" u="sng" dirty="0" smtClean="0">
                <a:latin typeface="Calibri" panose="020F0502020204030204" pitchFamily="34" charset="0"/>
              </a:rPr>
              <a:t>6</a:t>
            </a:r>
            <a:r>
              <a:rPr lang="en-GB" sz="1600" dirty="0" smtClean="0">
                <a:latin typeface="Calibri" panose="020F0502020204030204" pitchFamily="34" charset="0"/>
              </a:rPr>
              <a:t>, 1012-1037.</a:t>
            </a:r>
          </a:p>
          <a:p>
            <a:pPr algn="just">
              <a:lnSpc>
                <a:spcPct val="85000"/>
              </a:lnSpc>
              <a:buClr>
                <a:schemeClr val="accent1">
                  <a:lumMod val="50000"/>
                </a:schemeClr>
              </a:buClr>
            </a:pPr>
            <a:r>
              <a:rPr lang="en-GB" sz="1600" dirty="0" smtClean="0">
                <a:latin typeface="Calibri" panose="020F0502020204030204" pitchFamily="34" charset="0"/>
              </a:rPr>
              <a:t>Kelly, G., Thepaut, J.-N., Buizza, R., &amp; Cardinali, C., 2007: The value of observations - Part I: data denial experiments for the Atlantic and the Pacific.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133</a:t>
            </a:r>
            <a:r>
              <a:rPr lang="en-GB" sz="1600" dirty="0" smtClean="0">
                <a:latin typeface="Calibri" panose="020F0502020204030204" pitchFamily="34" charset="0"/>
              </a:rPr>
              <a:t>, 1803-1815 (also EC TM 511).</a:t>
            </a:r>
          </a:p>
          <a:p>
            <a:pPr algn="just">
              <a:lnSpc>
                <a:spcPct val="85000"/>
              </a:lnSpc>
              <a:buClr>
                <a:schemeClr val="accent1">
                  <a:lumMod val="50000"/>
                </a:schemeClr>
              </a:buClr>
            </a:pPr>
            <a:r>
              <a:rPr lang="en-US" sz="1600" dirty="0" smtClean="0">
                <a:latin typeface="Calibri" panose="020F0502020204030204" pitchFamily="34" charset="0"/>
              </a:rPr>
              <a:t>Majumdar, S J, Aberson, S D, Bishop, C H, Buizza, R, Peng, M, &amp; Reynolds, C, 2006: A comparison of adaptive observing guidance for Atlantic tropical cyclones. </a:t>
            </a:r>
            <a:r>
              <a:rPr lang="en-US" sz="1600" i="1" dirty="0" smtClean="0">
                <a:latin typeface="Calibri" panose="020F0502020204030204" pitchFamily="34" charset="0"/>
              </a:rPr>
              <a:t>Mon. Wea. Rev</a:t>
            </a:r>
            <a:r>
              <a:rPr lang="en-US" sz="1600" dirty="0" smtClean="0">
                <a:latin typeface="Calibri" panose="020F0502020204030204" pitchFamily="34" charset="0"/>
              </a:rPr>
              <a:t>., </a:t>
            </a:r>
            <a:r>
              <a:rPr lang="en-US" sz="1600" b="1" dirty="0" smtClean="0">
                <a:latin typeface="Calibri" panose="020F0502020204030204" pitchFamily="34" charset="0"/>
              </a:rPr>
              <a:t>134</a:t>
            </a:r>
            <a:r>
              <a:rPr lang="en-US" sz="1600" dirty="0" smtClean="0">
                <a:latin typeface="Calibri" panose="020F0502020204030204" pitchFamily="34" charset="0"/>
              </a:rPr>
              <a:t>, 2354-2372 (also EC TM 482).</a:t>
            </a:r>
          </a:p>
          <a:p>
            <a:pPr algn="just">
              <a:lnSpc>
                <a:spcPct val="85000"/>
              </a:lnSpc>
              <a:buClr>
                <a:schemeClr val="accent1">
                  <a:lumMod val="50000"/>
                </a:schemeClr>
              </a:buClr>
            </a:pPr>
            <a:r>
              <a:rPr lang="en-US" sz="1600" dirty="0" smtClean="0">
                <a:latin typeface="Calibri" panose="020F0502020204030204" pitchFamily="34" charset="0"/>
              </a:rPr>
              <a:t>Palmer, T. N., Gelaro, R., Barkmeijer, J., &amp; Buizza, R., 1998: Singular vectors, metrics, and adaptive observations.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55</a:t>
            </a:r>
            <a:r>
              <a:rPr lang="en-US" sz="1600" dirty="0" smtClean="0">
                <a:latin typeface="Calibri" panose="020F0502020204030204" pitchFamily="34" charset="0"/>
              </a:rPr>
              <a:t>, </a:t>
            </a:r>
            <a:r>
              <a:rPr lang="en-US" sz="1600" u="sng" dirty="0" smtClean="0">
                <a:latin typeface="Calibri" panose="020F0502020204030204" pitchFamily="34" charset="0"/>
              </a:rPr>
              <a:t>6</a:t>
            </a:r>
            <a:r>
              <a:rPr lang="en-US" sz="1600" dirty="0" smtClean="0">
                <a:latin typeface="Calibri" panose="020F0502020204030204" pitchFamily="34" charset="0"/>
              </a:rPr>
              <a:t>, 633-653.</a:t>
            </a:r>
          </a:p>
          <a:p>
            <a:pPr algn="just">
              <a:lnSpc>
                <a:spcPct val="85000"/>
              </a:lnSpc>
              <a:buClr>
                <a:schemeClr val="accent1">
                  <a:lumMod val="50000"/>
                </a:schemeClr>
              </a:buClr>
            </a:pPr>
            <a:r>
              <a:rPr lang="en-US" sz="1600" dirty="0" smtClean="0">
                <a:latin typeface="Calibri" panose="020F0502020204030204" pitchFamily="34" charset="0"/>
              </a:rPr>
              <a:t>Reynolds, C, Peng, M, Majumdar, S J, Aberson, S D, Bishop, C H, &amp; Buizza, R, 2007: Interpretation of adaptive observing guidance for Atlantic tropical cyclones. </a:t>
            </a:r>
            <a:r>
              <a:rPr lang="en-US" sz="1600" i="1" dirty="0" smtClean="0">
                <a:latin typeface="Calibri" panose="020F0502020204030204" pitchFamily="34" charset="0"/>
              </a:rPr>
              <a:t>Mon. Wea. Rev.,</a:t>
            </a:r>
            <a:r>
              <a:rPr lang="en-US" sz="1600" dirty="0" smtClean="0">
                <a:latin typeface="Calibri" panose="020F0502020204030204" pitchFamily="34" charset="0"/>
              </a:rPr>
              <a:t> </a:t>
            </a:r>
            <a:r>
              <a:rPr lang="en-US" sz="1600" b="1" dirty="0" smtClean="0">
                <a:latin typeface="Calibri" panose="020F0502020204030204" pitchFamily="34" charset="0"/>
              </a:rPr>
              <a:t>135</a:t>
            </a:r>
            <a:r>
              <a:rPr lang="en-US" sz="1600" dirty="0" smtClean="0">
                <a:latin typeface="Calibri" panose="020F0502020204030204" pitchFamily="34" charset="0"/>
              </a:rPr>
              <a:t>, 4006-4029.</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Total-energy </a:t>
            </a:r>
            <a:r>
              <a:rPr lang="en-US" altLang="en-US" sz="2800" dirty="0">
                <a:solidFill>
                  <a:srgbClr val="0235AD"/>
                </a:solidFill>
                <a:latin typeface="Calibri" panose="020F0502020204030204" pitchFamily="34" charset="0"/>
              </a:rPr>
              <a:t>metric (and norm) definition</a:t>
            </a:r>
          </a:p>
        </p:txBody>
      </p:sp>
      <p:sp>
        <p:nvSpPr>
          <p:cNvPr id="804867" name="Rectangle 3"/>
          <p:cNvSpPr>
            <a:spLocks noGrp="1" noChangeArrowheads="1"/>
          </p:cNvSpPr>
          <p:nvPr>
            <p:ph type="body" sz="half" idx="1"/>
          </p:nvPr>
        </p:nvSpPr>
        <p:spPr>
          <a:xfrm>
            <a:off x="362490" y="1143000"/>
            <a:ext cx="9238710" cy="4740275"/>
          </a:xfrm>
        </p:spPr>
        <p:txBody>
          <a:bodyPr/>
          <a:lstStyle/>
          <a:p>
            <a:pPr marL="0" indent="0" algn="just">
              <a:lnSpc>
                <a:spcPct val="100000"/>
              </a:lnSpc>
              <a:buFont typeface="Wingdings" panose="05000000000000000000" pitchFamily="2" charset="2"/>
              <a:buNone/>
            </a:pPr>
            <a:r>
              <a:rPr lang="en-US" altLang="en-US" sz="2000" b="0" dirty="0">
                <a:latin typeface="Calibri" panose="020F0502020204030204" pitchFamily="34" charset="0"/>
              </a:rPr>
              <a:t>Given two state-vectors </a:t>
            </a:r>
            <a:r>
              <a:rPr lang="en-US" altLang="en-US" sz="2000" i="1" dirty="0">
                <a:latin typeface="Calibri" panose="020F0502020204030204" pitchFamily="34" charset="0"/>
              </a:rPr>
              <a:t>x</a:t>
            </a:r>
            <a:r>
              <a:rPr lang="en-US" altLang="en-US" sz="2000" b="0" dirty="0">
                <a:latin typeface="Calibri" panose="020F0502020204030204" pitchFamily="34" charset="0"/>
              </a:rPr>
              <a:t> and </a:t>
            </a:r>
            <a:r>
              <a:rPr lang="en-US" altLang="en-US" sz="2000" i="1" dirty="0">
                <a:latin typeface="Calibri" panose="020F0502020204030204" pitchFamily="34" charset="0"/>
              </a:rPr>
              <a:t>y </a:t>
            </a:r>
            <a:r>
              <a:rPr lang="en-US" altLang="en-US" sz="2000" b="0" dirty="0">
                <a:latin typeface="Calibri" panose="020F0502020204030204" pitchFamily="34" charset="0"/>
              </a:rPr>
              <a:t>expressed in terms of vorticity </a:t>
            </a:r>
            <a:r>
              <a:rPr lang="en-US" altLang="en-US" sz="2000" b="0" dirty="0">
                <a:latin typeface="Calibri" panose="020F0502020204030204" pitchFamily="34" charset="0"/>
                <a:sym typeface="Symbol" panose="05050102010706020507" pitchFamily="18" charset="2"/>
              </a:rPr>
              <a:t></a:t>
            </a:r>
            <a:r>
              <a:rPr lang="en-US" altLang="en-US" sz="2000" b="0" dirty="0">
                <a:latin typeface="Calibri" panose="020F0502020204030204" pitchFamily="34" charset="0"/>
              </a:rPr>
              <a:t>, divergence </a:t>
            </a:r>
            <a:r>
              <a:rPr lang="en-US" altLang="en-US" sz="2000" i="1" dirty="0">
                <a:latin typeface="Calibri" panose="020F0502020204030204" pitchFamily="34" charset="0"/>
              </a:rPr>
              <a:t>D</a:t>
            </a:r>
            <a:r>
              <a:rPr lang="en-US" altLang="en-US" sz="2000" b="0" dirty="0">
                <a:latin typeface="Calibri" panose="020F0502020204030204" pitchFamily="34" charset="0"/>
              </a:rPr>
              <a:t>, temperature </a:t>
            </a:r>
            <a:r>
              <a:rPr lang="en-US" altLang="en-US" sz="2000" i="1" dirty="0">
                <a:latin typeface="Calibri" panose="020F0502020204030204" pitchFamily="34" charset="0"/>
              </a:rPr>
              <a:t>T</a:t>
            </a:r>
            <a:r>
              <a:rPr lang="en-US" altLang="en-US" sz="2000" b="0" dirty="0">
                <a:latin typeface="Calibri" panose="020F0502020204030204" pitchFamily="34" charset="0"/>
              </a:rPr>
              <a:t>, specific humidity </a:t>
            </a:r>
            <a:r>
              <a:rPr lang="en-US" altLang="en-US" sz="2000" i="1" dirty="0">
                <a:latin typeface="Calibri" panose="020F0502020204030204" pitchFamily="34" charset="0"/>
              </a:rPr>
              <a:t>q </a:t>
            </a:r>
            <a:r>
              <a:rPr lang="en-US" altLang="en-US" sz="2000" b="0" dirty="0">
                <a:latin typeface="Calibri" panose="020F0502020204030204" pitchFamily="34" charset="0"/>
              </a:rPr>
              <a:t>and surface pressure </a:t>
            </a:r>
            <a:r>
              <a:rPr lang="en-US" altLang="en-US" sz="2000" i="1" dirty="0">
                <a:latin typeface="Calibri" panose="020F0502020204030204" pitchFamily="34" charset="0"/>
                <a:sym typeface="Symbol" panose="05050102010706020507" pitchFamily="18" charset="2"/>
              </a:rPr>
              <a:t></a:t>
            </a:r>
            <a:r>
              <a:rPr lang="en-US" altLang="en-US" sz="2000" b="0" dirty="0">
                <a:latin typeface="Calibri" panose="020F0502020204030204" pitchFamily="34" charset="0"/>
              </a:rPr>
              <a:t>, the total energy metric (and the associated norms) is defined (&lt;..,..&gt; is the Euclidean inner product) as:</a:t>
            </a:r>
          </a:p>
          <a:p>
            <a:pPr marL="0" indent="0" algn="just">
              <a:lnSpc>
                <a:spcPct val="100000"/>
              </a:lnSpc>
            </a:pPr>
            <a:endParaRPr lang="en-US" altLang="en-US" sz="2000" b="0" dirty="0">
              <a:latin typeface="Calibri" panose="020F0502020204030204" pitchFamily="34" charset="0"/>
            </a:endParaRPr>
          </a:p>
          <a:p>
            <a:pPr marL="0" indent="0">
              <a:lnSpc>
                <a:spcPct val="100000"/>
              </a:lnSpc>
              <a:buFont typeface="Wingdings" panose="05000000000000000000" pitchFamily="2" charset="2"/>
              <a:buNone/>
            </a:pPr>
            <a:r>
              <a:rPr lang="en-US" altLang="en-US" sz="2000" b="0" dirty="0">
                <a:latin typeface="Calibri" panose="020F0502020204030204" pitchFamily="34" charset="0"/>
              </a:rPr>
              <a:t> </a:t>
            </a:r>
          </a:p>
        </p:txBody>
      </p:sp>
      <p:graphicFrame>
        <p:nvGraphicFramePr>
          <p:cNvPr id="804871" name="Object 7"/>
          <p:cNvGraphicFramePr>
            <a:graphicFrameLocks noChangeAspect="1"/>
          </p:cNvGraphicFramePr>
          <p:nvPr>
            <p:extLst>
              <p:ext uri="{D42A27DB-BD31-4B8C-83A1-F6EECF244321}">
                <p14:modId xmlns:p14="http://schemas.microsoft.com/office/powerpoint/2010/main" val="831908902"/>
              </p:ext>
            </p:extLst>
          </p:nvPr>
        </p:nvGraphicFramePr>
        <p:xfrm>
          <a:off x="1577625" y="2393885"/>
          <a:ext cx="6870700" cy="1346200"/>
        </p:xfrm>
        <a:graphic>
          <a:graphicData uri="http://schemas.openxmlformats.org/presentationml/2006/ole">
            <mc:AlternateContent xmlns:mc="http://schemas.openxmlformats.org/markup-compatibility/2006">
              <mc:Choice xmlns:v="urn:schemas-microsoft-com:vml" Requires="v">
                <p:oleObj spid="_x0000_s114715" name="Equation" r:id="rId4" imgW="4533840" imgH="888840" progId="Equation.3">
                  <p:embed/>
                </p:oleObj>
              </mc:Choice>
              <mc:Fallback>
                <p:oleObj name="Equation" r:id="rId4" imgW="4533840" imgH="8888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7625" y="2393885"/>
                        <a:ext cx="6870700" cy="1346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4981843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solidFill>
                  <a:schemeClr val="accent1">
                    <a:lumMod val="50000"/>
                  </a:schemeClr>
                </a:solidFill>
                <a:latin typeface="Calibri" panose="020F0502020204030204" pitchFamily="34" charset="0"/>
              </a:rPr>
              <a:t>… extra material …</a:t>
            </a:r>
            <a:endParaRPr lang="en-GB" sz="2800" dirty="0">
              <a:solidFill>
                <a:schemeClr val="accent1">
                  <a:lumMod val="50000"/>
                </a:schemeClr>
              </a:solidFill>
              <a:latin typeface="Calibri" panose="020F0502020204030204" pitchFamily="34" charset="0"/>
            </a:endParaRPr>
          </a:p>
        </p:txBody>
      </p:sp>
      <p:sp>
        <p:nvSpPr>
          <p:cNvPr id="3" name="Text Placeholder 2"/>
          <p:cNvSpPr>
            <a:spLocks noGrp="1"/>
          </p:cNvSpPr>
          <p:nvPr>
            <p:ph type="body" sz="half" idx="1"/>
          </p:nvPr>
        </p:nvSpPr>
        <p:spPr/>
        <p:txBody>
          <a:bodyPr/>
          <a:lstStyle/>
          <a:p>
            <a:endParaRPr lang="en-GB" dirty="0"/>
          </a:p>
        </p:txBody>
      </p:sp>
      <p:sp>
        <p:nvSpPr>
          <p:cNvPr id="4" name="Content Placeholder 3"/>
          <p:cNvSpPr>
            <a:spLocks noGrp="1"/>
          </p:cNvSpPr>
          <p:nvPr>
            <p:ph sz="quarter" idx="2"/>
          </p:nvPr>
        </p:nvSpPr>
        <p:spPr/>
        <p:txBody>
          <a:bodyPr/>
          <a:lstStyle/>
          <a:p>
            <a:endParaRPr lang="en-GB" dirty="0"/>
          </a:p>
        </p:txBody>
      </p:sp>
      <p:sp>
        <p:nvSpPr>
          <p:cNvPr id="5" name="Content Placeholder 4"/>
          <p:cNvSpPr>
            <a:spLocks noGrp="1"/>
          </p:cNvSpPr>
          <p:nvPr>
            <p:ph sz="quarter" idx="3"/>
          </p:nvPr>
        </p:nvSpPr>
        <p:spPr/>
        <p:txBody>
          <a:bodyPr/>
          <a:lstStyle/>
          <a:p>
            <a:endParaRPr lang="en-GB" dirty="0"/>
          </a:p>
        </p:txBody>
      </p:sp>
    </p:spTree>
    <p:extLst>
      <p:ext uri="{BB962C8B-B14F-4D97-AF65-F5344CB8AC3E}">
        <p14:creationId xmlns:p14="http://schemas.microsoft.com/office/powerpoint/2010/main" val="42013758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Rectangle 3"/>
          <p:cNvSpPr>
            <a:spLocks noGrp="1" noChangeArrowheads="1"/>
          </p:cNvSpPr>
          <p:nvPr>
            <p:ph type="body" sz="half" idx="1"/>
          </p:nvPr>
        </p:nvSpPr>
        <p:spPr>
          <a:xfrm>
            <a:off x="227013" y="981074"/>
            <a:ext cx="9496425" cy="5418255"/>
          </a:xfrm>
        </p:spPr>
        <p:txBody>
          <a:bodyPr/>
          <a:lstStyle/>
          <a:p>
            <a:pPr marL="0" indent="0">
              <a:lnSpc>
                <a:spcPct val="100000"/>
              </a:lnSpc>
              <a:buFontTx/>
              <a:buNone/>
            </a:pPr>
            <a:r>
              <a:rPr lang="en-US" sz="2000" dirty="0" smtClean="0">
                <a:latin typeface="Calibri" panose="020F0502020204030204" pitchFamily="34" charset="0"/>
              </a:rPr>
              <a:t>Denote by </a:t>
            </a:r>
            <a:r>
              <a:rPr lang="en-US" sz="2000" i="1" dirty="0" smtClean="0">
                <a:latin typeface="Calibri" panose="020F0502020204030204" pitchFamily="34" charset="0"/>
              </a:rPr>
              <a:t>x</a:t>
            </a:r>
            <a:r>
              <a:rPr lang="en-US" sz="2000" dirty="0" smtClean="0">
                <a:latin typeface="Calibri" panose="020F0502020204030204" pitchFamily="34" charset="0"/>
              </a:rPr>
              <a:t> the atmospheric state, </a:t>
            </a:r>
            <a:r>
              <a:rPr lang="en-US" sz="2000" i="1" dirty="0" smtClean="0">
                <a:latin typeface="Calibri" panose="020F0502020204030204" pitchFamily="34" charset="0"/>
              </a:rPr>
              <a:t>M(x)</a:t>
            </a:r>
            <a:r>
              <a:rPr lang="en-US" sz="2000" dirty="0" smtClean="0">
                <a:latin typeface="Calibri" panose="020F0502020204030204" pitchFamily="34" charset="0"/>
              </a:rPr>
              <a:t> the (non-linear) model, </a:t>
            </a:r>
            <a:r>
              <a:rPr lang="en-US" sz="2000" i="1" dirty="0" smtClean="0">
                <a:latin typeface="Calibri" panose="020F0502020204030204" pitchFamily="34" charset="0"/>
              </a:rPr>
              <a:t>x</a:t>
            </a:r>
            <a:r>
              <a:rPr lang="en-US" sz="2000" i="1" baseline="-25000" dirty="0" smtClean="0">
                <a:latin typeface="Calibri" panose="020F0502020204030204" pitchFamily="34" charset="0"/>
              </a:rPr>
              <a:t>b</a:t>
            </a:r>
            <a:r>
              <a:rPr lang="en-US" sz="2000" dirty="0" smtClean="0">
                <a:latin typeface="Calibri" panose="020F0502020204030204" pitchFamily="34" charset="0"/>
              </a:rPr>
              <a:t> a first-guess (background) state, </a:t>
            </a:r>
            <a:r>
              <a:rPr lang="en-US" sz="2000" i="1" dirty="0" smtClean="0">
                <a:latin typeface="Calibri" panose="020F0502020204030204" pitchFamily="34" charset="0"/>
              </a:rPr>
              <a:t>H(x)</a:t>
            </a:r>
            <a:r>
              <a:rPr lang="en-US" sz="2000" dirty="0" smtClean="0">
                <a:latin typeface="Calibri" panose="020F0502020204030204" pitchFamily="34" charset="0"/>
              </a:rPr>
              <a:t> the observation operator, </a:t>
            </a:r>
            <a:r>
              <a:rPr lang="el-GR" sz="2000" i="1" dirty="0" smtClean="0">
                <a:latin typeface="Calibri" panose="020F0502020204030204" pitchFamily="34" charset="0"/>
              </a:rPr>
              <a:t>ε</a:t>
            </a:r>
            <a:r>
              <a:rPr lang="en-GB" sz="2000" i="1" baseline="-25000" dirty="0" smtClean="0">
                <a:latin typeface="Calibri" panose="020F0502020204030204" pitchFamily="34" charset="0"/>
              </a:rPr>
              <a:t>..</a:t>
            </a:r>
            <a:r>
              <a:rPr lang="en-GB" sz="2000" dirty="0" smtClean="0">
                <a:latin typeface="Calibri" panose="020F0502020204030204" pitchFamily="34" charset="0"/>
              </a:rPr>
              <a:t> the error fields. </a:t>
            </a:r>
          </a:p>
          <a:p>
            <a:pPr marL="0" indent="0">
              <a:lnSpc>
                <a:spcPct val="100000"/>
              </a:lnSpc>
              <a:buFontTx/>
              <a:buNone/>
            </a:pPr>
            <a:endParaRPr lang="en-GB" sz="2000" dirty="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endParaRPr lang="en-GB" sz="2000" dirty="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endParaRPr lang="en-GB" sz="2000" dirty="0">
              <a:latin typeface="Calibri" panose="020F0502020204030204" pitchFamily="34" charset="0"/>
            </a:endParaRPr>
          </a:p>
          <a:p>
            <a:pPr marL="0" indent="0">
              <a:lnSpc>
                <a:spcPct val="100000"/>
              </a:lnSpc>
              <a:buNone/>
            </a:pPr>
            <a:r>
              <a:rPr lang="en-GB" sz="2000" dirty="0" smtClean="0">
                <a:latin typeface="Calibri" panose="020F0502020204030204" pitchFamily="34" charset="0"/>
              </a:rPr>
              <a:t>Assume that the model, background and observations errors are independent and have probability </a:t>
            </a:r>
            <a:r>
              <a:rPr lang="en-GB" sz="2000" dirty="0">
                <a:latin typeface="Calibri" panose="020F0502020204030204" pitchFamily="34" charset="0"/>
              </a:rPr>
              <a:t>density functions </a:t>
            </a:r>
            <a:r>
              <a:rPr lang="en-GB" sz="2000" i="1" dirty="0">
                <a:latin typeface="Calibri" panose="020F0502020204030204" pitchFamily="34" charset="0"/>
              </a:rPr>
              <a:t>P</a:t>
            </a:r>
            <a:r>
              <a:rPr lang="en-GB" sz="2000" i="1" baseline="-25000" dirty="0">
                <a:latin typeface="Calibri" panose="020F0502020204030204" pitchFamily="34" charset="0"/>
              </a:rPr>
              <a:t>m</a:t>
            </a:r>
            <a:r>
              <a:rPr lang="en-GB" sz="2000" i="1" dirty="0">
                <a:latin typeface="Calibri" panose="020F0502020204030204" pitchFamily="34" charset="0"/>
              </a:rPr>
              <a:t>(</a:t>
            </a:r>
            <a:r>
              <a:rPr lang="el-GR" sz="2000" i="1" dirty="0">
                <a:latin typeface="Calibri" panose="020F0502020204030204" pitchFamily="34" charset="0"/>
              </a:rPr>
              <a:t>ε</a:t>
            </a:r>
            <a:r>
              <a:rPr lang="en-GB" sz="2000" i="1" baseline="-25000" dirty="0">
                <a:latin typeface="Calibri" panose="020F0502020204030204" pitchFamily="34" charset="0"/>
              </a:rPr>
              <a:t>m</a:t>
            </a:r>
            <a:r>
              <a:rPr lang="en-GB" sz="2000" i="1" dirty="0">
                <a:latin typeface="Calibri" panose="020F0502020204030204" pitchFamily="34" charset="0"/>
              </a:rPr>
              <a:t>,t), </a:t>
            </a:r>
            <a:r>
              <a:rPr lang="en-GB" sz="2000" i="1" dirty="0" smtClean="0">
                <a:latin typeface="Calibri" panose="020F0502020204030204" pitchFamily="34" charset="0"/>
              </a:rPr>
              <a:t>P</a:t>
            </a:r>
            <a:r>
              <a:rPr lang="en-GB" sz="2000" i="1" baseline="-25000" dirty="0">
                <a:latin typeface="Calibri" panose="020F0502020204030204" pitchFamily="34" charset="0"/>
              </a:rPr>
              <a:t>b</a:t>
            </a:r>
            <a:r>
              <a:rPr lang="en-GB" sz="2000" i="1" dirty="0" smtClean="0">
                <a:latin typeface="Calibri" panose="020F0502020204030204" pitchFamily="34" charset="0"/>
              </a:rPr>
              <a:t>(</a:t>
            </a:r>
            <a:r>
              <a:rPr lang="el-GR" sz="2000" i="1" dirty="0" smtClean="0">
                <a:latin typeface="Calibri" panose="020F0502020204030204" pitchFamily="34" charset="0"/>
              </a:rPr>
              <a:t>ε</a:t>
            </a:r>
            <a:r>
              <a:rPr lang="en-GB" sz="2000" i="1" baseline="-25000" dirty="0" smtClean="0">
                <a:latin typeface="Calibri" panose="020F0502020204030204" pitchFamily="34" charset="0"/>
              </a:rPr>
              <a:t>b</a:t>
            </a:r>
            <a:r>
              <a:rPr lang="en-GB" sz="2000" i="1" dirty="0" smtClean="0">
                <a:latin typeface="Calibri" panose="020F0502020204030204" pitchFamily="34" charset="0"/>
              </a:rPr>
              <a:t>,t</a:t>
            </a:r>
            <a:r>
              <a:rPr lang="en-GB" sz="2000" i="1" dirty="0">
                <a:latin typeface="Calibri" panose="020F0502020204030204" pitchFamily="34" charset="0"/>
              </a:rPr>
              <a:t>), </a:t>
            </a:r>
            <a:r>
              <a:rPr lang="en-GB" sz="2000" i="1" dirty="0" smtClean="0">
                <a:latin typeface="Calibri" panose="020F0502020204030204" pitchFamily="34" charset="0"/>
              </a:rPr>
              <a:t>P</a:t>
            </a:r>
            <a:r>
              <a:rPr lang="en-GB" sz="2000" i="1" baseline="-25000" dirty="0" smtClean="0">
                <a:latin typeface="Calibri" panose="020F0502020204030204" pitchFamily="34" charset="0"/>
              </a:rPr>
              <a:t>o</a:t>
            </a:r>
            <a:r>
              <a:rPr lang="en-GB" sz="2000" i="1" dirty="0" smtClean="0">
                <a:latin typeface="Calibri" panose="020F0502020204030204" pitchFamily="34" charset="0"/>
              </a:rPr>
              <a:t>(</a:t>
            </a:r>
            <a:r>
              <a:rPr lang="el-GR" sz="2000" i="1" dirty="0" smtClean="0">
                <a:latin typeface="Calibri" panose="020F0502020204030204" pitchFamily="34" charset="0"/>
              </a:rPr>
              <a:t>ε</a:t>
            </a:r>
            <a:r>
              <a:rPr lang="en-GB" sz="2000" i="1" baseline="-25000" dirty="0" smtClean="0">
                <a:latin typeface="Calibri" panose="020F0502020204030204" pitchFamily="34" charset="0"/>
              </a:rPr>
              <a:t>o</a:t>
            </a:r>
            <a:r>
              <a:rPr lang="en-GB" sz="2000" i="1" dirty="0" smtClean="0">
                <a:latin typeface="Calibri" panose="020F0502020204030204" pitchFamily="34" charset="0"/>
              </a:rPr>
              <a:t>,t)</a:t>
            </a:r>
            <a:r>
              <a:rPr lang="en-GB" sz="2000" dirty="0" smtClean="0">
                <a:latin typeface="Calibri" panose="020F0502020204030204" pitchFamily="34" charset="0"/>
              </a:rPr>
              <a:t>.</a:t>
            </a:r>
          </a:p>
          <a:p>
            <a:pPr marL="0" indent="0">
              <a:lnSpc>
                <a:spcPct val="100000"/>
              </a:lnSpc>
              <a:buNone/>
            </a:pPr>
            <a:r>
              <a:rPr lang="en-GB" sz="2000" dirty="0" smtClean="0">
                <a:latin typeface="Calibri" panose="020F0502020204030204" pitchFamily="34" charset="0"/>
              </a:rPr>
              <a:t>This assumption (of independence) means that the total probability density function can be written as the product of the three:</a:t>
            </a:r>
          </a:p>
          <a:p>
            <a:pPr marL="0" indent="0">
              <a:lnSpc>
                <a:spcPct val="100000"/>
              </a:lnSpc>
              <a:buNone/>
            </a:pPr>
            <a:endParaRPr lang="en-GB" sz="2000" dirty="0" smtClean="0">
              <a:latin typeface="Calibri" panose="020F0502020204030204" pitchFamily="34" charset="0"/>
            </a:endParaRPr>
          </a:p>
          <a:p>
            <a:pPr marL="0" indent="0">
              <a:lnSpc>
                <a:spcPct val="100000"/>
              </a:lnSpc>
              <a:buNone/>
            </a:pPr>
            <a:endParaRPr lang="en-GB" sz="2000" dirty="0">
              <a:latin typeface="Calibri" panose="020F0502020204030204" pitchFamily="34" charset="0"/>
            </a:endParaRPr>
          </a:p>
          <a:p>
            <a:pPr marL="0" indent="0">
              <a:lnSpc>
                <a:spcPct val="100000"/>
              </a:lnSpc>
              <a:buNone/>
            </a:pPr>
            <a:r>
              <a:rPr lang="en-GB" sz="2000" dirty="0" smtClean="0">
                <a:latin typeface="Calibri" panose="020F0502020204030204" pitchFamily="34" charset="0"/>
              </a:rPr>
              <a:t>The optimal analysis </a:t>
            </a:r>
            <a:r>
              <a:rPr lang="en-GB" sz="2000" i="1" dirty="0" smtClean="0">
                <a:latin typeface="Calibri" panose="020F0502020204030204" pitchFamily="34" charset="0"/>
              </a:rPr>
              <a:t>x</a:t>
            </a:r>
            <a:r>
              <a:rPr lang="en-GB" sz="2000" i="1" baseline="-25000" dirty="0" smtClean="0">
                <a:latin typeface="Calibri" panose="020F0502020204030204" pitchFamily="34" charset="0"/>
              </a:rPr>
              <a:t>a</a:t>
            </a:r>
            <a:r>
              <a:rPr lang="en-GB" sz="2000" dirty="0" smtClean="0">
                <a:latin typeface="Calibri" panose="020F0502020204030204" pitchFamily="34" charset="0"/>
              </a:rPr>
              <a:t> is the state for which the total pdf </a:t>
            </a:r>
            <a:r>
              <a:rPr lang="en-GB" sz="2000" i="1" dirty="0" smtClean="0">
                <a:latin typeface="Calibri" panose="020F0502020204030204" pitchFamily="34" charset="0"/>
              </a:rPr>
              <a:t>P</a:t>
            </a:r>
            <a:r>
              <a:rPr lang="en-GB" sz="2000" dirty="0" smtClean="0">
                <a:latin typeface="Calibri" panose="020F0502020204030204" pitchFamily="34" charset="0"/>
              </a:rPr>
              <a:t> is maximum.</a:t>
            </a:r>
          </a:p>
          <a:p>
            <a:pPr marL="0" indent="0">
              <a:lnSpc>
                <a:spcPct val="100000"/>
              </a:lnSpc>
              <a:buNone/>
            </a:pPr>
            <a:endParaRPr lang="en-GB" sz="2000" dirty="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p:txBody>
      </p:sp>
      <p:sp>
        <p:nvSpPr>
          <p:cNvPr id="103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assimilation problem </a:t>
            </a:r>
            <a:endParaRPr lang="en-GB" sz="2800" dirty="0" smtClean="0">
              <a:solidFill>
                <a:schemeClr val="accent1">
                  <a:lumMod val="50000"/>
                </a:schemeClr>
              </a:solidFill>
              <a:latin typeface="Calibri" panose="020F0502020204030204" pitchFamily="34" charset="0"/>
            </a:endParaRPr>
          </a:p>
        </p:txBody>
      </p:sp>
      <p:graphicFrame>
        <p:nvGraphicFramePr>
          <p:cNvPr id="99334" name="Object 4"/>
          <p:cNvGraphicFramePr>
            <a:graphicFrameLocks noChangeAspect="1"/>
          </p:cNvGraphicFramePr>
          <p:nvPr>
            <p:extLst>
              <p:ext uri="{D42A27DB-BD31-4B8C-83A1-F6EECF244321}">
                <p14:modId xmlns:p14="http://schemas.microsoft.com/office/powerpoint/2010/main" val="1033292612"/>
              </p:ext>
            </p:extLst>
          </p:nvPr>
        </p:nvGraphicFramePr>
        <p:xfrm>
          <a:off x="3827875" y="1808820"/>
          <a:ext cx="1963738" cy="1543050"/>
        </p:xfrm>
        <a:graphic>
          <a:graphicData uri="http://schemas.openxmlformats.org/presentationml/2006/ole">
            <mc:AlternateContent xmlns:mc="http://schemas.openxmlformats.org/markup-compatibility/2006">
              <mc:Choice xmlns:v="urn:schemas-microsoft-com:vml" Requires="v">
                <p:oleObj spid="_x0000_s108652" name="Equation" r:id="rId4" imgW="1054080" imgH="876240" progId="Equation.3">
                  <p:embed/>
                </p:oleObj>
              </mc:Choice>
              <mc:Fallback>
                <p:oleObj name="Equation" r:id="rId4" imgW="1054080" imgH="876240" progId="Equation.3">
                  <p:embed/>
                  <p:pic>
                    <p:nvPicPr>
                      <p:cNvPr id="0" name=""/>
                      <p:cNvPicPr>
                        <a:picLocks noChangeAspect="1" noChangeArrowheads="1"/>
                      </p:cNvPicPr>
                      <p:nvPr/>
                    </p:nvPicPr>
                    <p:blipFill>
                      <a:blip r:embed="rId5"/>
                      <a:srcRect/>
                      <a:stretch>
                        <a:fillRect/>
                      </a:stretch>
                    </p:blipFill>
                    <p:spPr bwMode="auto">
                      <a:xfrm>
                        <a:off x="3827875" y="1808820"/>
                        <a:ext cx="1963738" cy="1543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432504385"/>
              </p:ext>
            </p:extLst>
          </p:nvPr>
        </p:nvGraphicFramePr>
        <p:xfrm>
          <a:off x="2444750" y="5094185"/>
          <a:ext cx="4730750" cy="403225"/>
        </p:xfrm>
        <a:graphic>
          <a:graphicData uri="http://schemas.openxmlformats.org/presentationml/2006/ole">
            <mc:AlternateContent xmlns:mc="http://schemas.openxmlformats.org/markup-compatibility/2006">
              <mc:Choice xmlns:v="urn:schemas-microsoft-com:vml" Requires="v">
                <p:oleObj spid="_x0000_s108653" name="Equation" r:id="rId6" imgW="2539800" imgH="228600" progId="Equation.3">
                  <p:embed/>
                </p:oleObj>
              </mc:Choice>
              <mc:Fallback>
                <p:oleObj name="Equation" r:id="rId6" imgW="2539800" imgH="228600" progId="Equation.3">
                  <p:embed/>
                  <p:pic>
                    <p:nvPicPr>
                      <p:cNvPr id="0" name=""/>
                      <p:cNvPicPr>
                        <a:picLocks noChangeAspect="1" noChangeArrowheads="1"/>
                      </p:cNvPicPr>
                      <p:nvPr/>
                    </p:nvPicPr>
                    <p:blipFill>
                      <a:blip r:embed="rId7"/>
                      <a:srcRect/>
                      <a:stretch>
                        <a:fillRect/>
                      </a:stretch>
                    </p:blipFill>
                    <p:spPr bwMode="auto">
                      <a:xfrm>
                        <a:off x="2444750" y="5094185"/>
                        <a:ext cx="47307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3" name="Group 32"/>
          <p:cNvGrpSpPr/>
          <p:nvPr/>
        </p:nvGrpSpPr>
        <p:grpSpPr>
          <a:xfrm>
            <a:off x="258458" y="1898830"/>
            <a:ext cx="2399287" cy="1449452"/>
            <a:chOff x="6168135" y="1988840"/>
            <a:chExt cx="2399287" cy="1449452"/>
          </a:xfrm>
        </p:grpSpPr>
        <p:grpSp>
          <p:nvGrpSpPr>
            <p:cNvPr id="31" name="Group 30"/>
            <p:cNvGrpSpPr/>
            <p:nvPr/>
          </p:nvGrpSpPr>
          <p:grpSpPr>
            <a:xfrm>
              <a:off x="6168135" y="1988840"/>
              <a:ext cx="2399287" cy="1449452"/>
              <a:chOff x="6829188" y="1988840"/>
              <a:chExt cx="2399287" cy="1449452"/>
            </a:xfrm>
          </p:grpSpPr>
          <p:cxnSp>
            <p:nvCxnSpPr>
              <p:cNvPr id="4" name="Straight Connector 3"/>
              <p:cNvCxnSpPr/>
              <p:nvPr/>
            </p:nvCxnSpPr>
            <p:spPr bwMode="auto">
              <a:xfrm>
                <a:off x="7158245" y="1988840"/>
                <a:ext cx="0" cy="1350150"/>
              </a:xfrm>
              <a:prstGeom prst="line">
                <a:avLst/>
              </a:prstGeom>
              <a:solidFill>
                <a:schemeClr val="accent1"/>
              </a:solidFill>
              <a:ln w="12700" cap="flat" cmpd="sng" algn="ctr">
                <a:solidFill>
                  <a:schemeClr val="tx1"/>
                </a:solidFill>
                <a:prstDash val="solid"/>
                <a:round/>
                <a:headEnd type="arrow" w="med" len="med"/>
                <a:tailEnd type="none" w="med" len="med"/>
              </a:ln>
              <a:effectLst/>
            </p:spPr>
          </p:cxnSp>
          <p:cxnSp>
            <p:nvCxnSpPr>
              <p:cNvPr id="6" name="Straight Arrow Connector 5"/>
              <p:cNvCxnSpPr/>
              <p:nvPr/>
            </p:nvCxnSpPr>
            <p:spPr bwMode="auto">
              <a:xfrm>
                <a:off x="6933220" y="3113965"/>
                <a:ext cx="2025225"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9" name="Freeform 8"/>
              <p:cNvSpPr/>
              <p:nvPr/>
            </p:nvSpPr>
            <p:spPr bwMode="auto">
              <a:xfrm>
                <a:off x="7158245" y="2033845"/>
                <a:ext cx="1661375" cy="476519"/>
              </a:xfrm>
              <a:custGeom>
                <a:avLst/>
                <a:gdLst>
                  <a:gd name="connsiteX0" fmla="*/ 0 w 1661375"/>
                  <a:gd name="connsiteY0" fmla="*/ 476519 h 476519"/>
                  <a:gd name="connsiteX1" fmla="*/ 553792 w 1661375"/>
                  <a:gd name="connsiteY1" fmla="*/ 206062 h 476519"/>
                  <a:gd name="connsiteX2" fmla="*/ 1107583 w 1661375"/>
                  <a:gd name="connsiteY2" fmla="*/ 450761 h 476519"/>
                  <a:gd name="connsiteX3" fmla="*/ 1661375 w 1661375"/>
                  <a:gd name="connsiteY3" fmla="*/ 0 h 476519"/>
                </a:gdLst>
                <a:ahLst/>
                <a:cxnLst>
                  <a:cxn ang="0">
                    <a:pos x="connsiteX0" y="connsiteY0"/>
                  </a:cxn>
                  <a:cxn ang="0">
                    <a:pos x="connsiteX1" y="connsiteY1"/>
                  </a:cxn>
                  <a:cxn ang="0">
                    <a:pos x="connsiteX2" y="connsiteY2"/>
                  </a:cxn>
                  <a:cxn ang="0">
                    <a:pos x="connsiteX3" y="connsiteY3"/>
                  </a:cxn>
                </a:cxnLst>
                <a:rect l="l" t="t" r="r" b="b"/>
                <a:pathLst>
                  <a:path w="1661375" h="476519">
                    <a:moveTo>
                      <a:pt x="0" y="476519"/>
                    </a:moveTo>
                    <a:cubicBezTo>
                      <a:pt x="184597" y="343437"/>
                      <a:pt x="369195" y="210355"/>
                      <a:pt x="553792" y="206062"/>
                    </a:cubicBezTo>
                    <a:cubicBezTo>
                      <a:pt x="738389" y="201769"/>
                      <a:pt x="922986" y="485105"/>
                      <a:pt x="1107583" y="450761"/>
                    </a:cubicBezTo>
                    <a:cubicBezTo>
                      <a:pt x="1292180" y="416417"/>
                      <a:pt x="1476777" y="208208"/>
                      <a:pt x="1661375" y="0"/>
                    </a:cubicBezTo>
                  </a:path>
                </a:pathLst>
              </a:custGeom>
              <a:noFill/>
              <a:ln w="38100" cap="flat" cmpd="sng" algn="ctr">
                <a:solidFill>
                  <a:schemeClr val="accent5">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10" name="TextBox 9"/>
              <p:cNvSpPr txBox="1"/>
              <p:nvPr/>
            </p:nvSpPr>
            <p:spPr>
              <a:xfrm>
                <a:off x="8604586" y="3068960"/>
                <a:ext cx="623889" cy="369332"/>
              </a:xfrm>
              <a:prstGeom prst="rect">
                <a:avLst/>
              </a:prstGeom>
              <a:noFill/>
            </p:spPr>
            <p:txBody>
              <a:bodyPr wrap="none" rtlCol="0">
                <a:spAutoFit/>
              </a:bodyPr>
              <a:lstStyle/>
              <a:p>
                <a:r>
                  <a:rPr lang="en-GB" sz="1800" b="0" dirty="0" smtClean="0">
                    <a:latin typeface="Calibri" pitchFamily="34" charset="0"/>
                    <a:cs typeface="Calibri" pitchFamily="34" charset="0"/>
                  </a:rPr>
                  <a:t>time</a:t>
                </a:r>
                <a:endParaRPr lang="en-GB" sz="1800" b="0" dirty="0">
                  <a:latin typeface="Calibri" pitchFamily="34" charset="0"/>
                  <a:cs typeface="Calibri" pitchFamily="34" charset="0"/>
                </a:endParaRPr>
              </a:p>
            </p:txBody>
          </p:sp>
          <p:cxnSp>
            <p:nvCxnSpPr>
              <p:cNvPr id="13" name="Straight Arrow Connector 12"/>
              <p:cNvCxnSpPr/>
              <p:nvPr/>
            </p:nvCxnSpPr>
            <p:spPr bwMode="auto">
              <a:xfrm flipV="1">
                <a:off x="7158245" y="2663915"/>
                <a:ext cx="787587" cy="45469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flipV="1">
                <a:off x="8328375" y="2659268"/>
                <a:ext cx="787587" cy="45469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25" name="TextBox 24"/>
              <p:cNvSpPr txBox="1"/>
              <p:nvPr/>
            </p:nvSpPr>
            <p:spPr>
              <a:xfrm>
                <a:off x="8542349" y="2272104"/>
                <a:ext cx="580607" cy="369332"/>
              </a:xfrm>
              <a:prstGeom prst="rect">
                <a:avLst/>
              </a:prstGeom>
              <a:noFill/>
            </p:spPr>
            <p:txBody>
              <a:bodyPr wrap="none" rtlCol="0">
                <a:spAutoFit/>
              </a:bodyPr>
              <a:lstStyle/>
              <a:p>
                <a:r>
                  <a:rPr lang="en-GB" sz="1800" b="0" dirty="0" smtClean="0">
                    <a:latin typeface="Calibri" pitchFamily="34" charset="0"/>
                    <a:cs typeface="Calibri" pitchFamily="34" charset="0"/>
                  </a:rPr>
                  <a:t>H(x)</a:t>
                </a:r>
                <a:endParaRPr lang="en-GB" sz="1800" b="0" dirty="0">
                  <a:latin typeface="Calibri" pitchFamily="34" charset="0"/>
                  <a:cs typeface="Calibri" pitchFamily="34" charset="0"/>
                </a:endParaRPr>
              </a:p>
            </p:txBody>
          </p:sp>
          <p:sp>
            <p:nvSpPr>
              <p:cNvPr id="27" name="TextBox 26"/>
              <p:cNvSpPr txBox="1"/>
              <p:nvPr/>
            </p:nvSpPr>
            <p:spPr>
              <a:xfrm>
                <a:off x="6829188" y="2033845"/>
                <a:ext cx="284052" cy="369332"/>
              </a:xfrm>
              <a:prstGeom prst="rect">
                <a:avLst/>
              </a:prstGeom>
              <a:noFill/>
            </p:spPr>
            <p:txBody>
              <a:bodyPr wrap="none" rtlCol="0">
                <a:spAutoFit/>
              </a:bodyPr>
              <a:lstStyle/>
              <a:p>
                <a:r>
                  <a:rPr lang="en-GB" sz="1800" b="0" dirty="0" smtClean="0">
                    <a:latin typeface="Calibri" pitchFamily="34" charset="0"/>
                    <a:cs typeface="Calibri" pitchFamily="34" charset="0"/>
                  </a:rPr>
                  <a:t>x</a:t>
                </a:r>
                <a:endParaRPr lang="en-GB" sz="1800" b="0" dirty="0">
                  <a:latin typeface="Calibri" pitchFamily="34" charset="0"/>
                  <a:cs typeface="Calibri" pitchFamily="34" charset="0"/>
                </a:endParaRPr>
              </a:p>
            </p:txBody>
          </p:sp>
          <p:cxnSp>
            <p:nvCxnSpPr>
              <p:cNvPr id="29" name="Straight Arrow Connector 28"/>
              <p:cNvCxnSpPr>
                <a:stCxn id="9" idx="2"/>
              </p:cNvCxnSpPr>
              <p:nvPr/>
            </p:nvCxnSpPr>
            <p:spPr bwMode="auto">
              <a:xfrm>
                <a:off x="8265828" y="2484606"/>
                <a:ext cx="456340" cy="40201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38" name="TextBox 37"/>
              <p:cNvSpPr txBox="1"/>
              <p:nvPr/>
            </p:nvSpPr>
            <p:spPr>
              <a:xfrm>
                <a:off x="7591868" y="2438890"/>
                <a:ext cx="288862" cy="369332"/>
              </a:xfrm>
              <a:prstGeom prst="rect">
                <a:avLst/>
              </a:prstGeom>
              <a:noFill/>
            </p:spPr>
            <p:txBody>
              <a:bodyPr wrap="none" rtlCol="0">
                <a:spAutoFit/>
              </a:bodyPr>
              <a:lstStyle/>
              <a:p>
                <a:r>
                  <a:rPr lang="en-GB" sz="1800" b="0" dirty="0" smtClean="0">
                    <a:latin typeface="Calibri" pitchFamily="34" charset="0"/>
                    <a:cs typeface="Calibri" pitchFamily="34" charset="0"/>
                  </a:rPr>
                  <a:t>y</a:t>
                </a:r>
                <a:endParaRPr lang="en-GB" sz="1800" b="0" dirty="0">
                  <a:latin typeface="Calibri" pitchFamily="34" charset="0"/>
                  <a:cs typeface="Calibri" pitchFamily="34" charset="0"/>
                </a:endParaRPr>
              </a:p>
            </p:txBody>
          </p:sp>
        </p:grpSp>
        <p:grpSp>
          <p:nvGrpSpPr>
            <p:cNvPr id="32" name="Group 31"/>
            <p:cNvGrpSpPr/>
            <p:nvPr/>
          </p:nvGrpSpPr>
          <p:grpSpPr>
            <a:xfrm>
              <a:off x="8013340" y="2725849"/>
              <a:ext cx="309732" cy="219105"/>
              <a:chOff x="8664007" y="2725849"/>
              <a:chExt cx="309732" cy="219105"/>
            </a:xfrm>
          </p:grpSpPr>
          <p:sp>
            <p:nvSpPr>
              <p:cNvPr id="11" name="Oval 10"/>
              <p:cNvSpPr/>
              <p:nvPr/>
            </p:nvSpPr>
            <p:spPr bwMode="auto">
              <a:xfrm>
                <a:off x="8859321" y="2725849"/>
                <a:ext cx="114418" cy="101019"/>
              </a:xfrm>
              <a:prstGeom prst="ellipse">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37" name="Oval 36"/>
              <p:cNvSpPr/>
              <p:nvPr/>
            </p:nvSpPr>
            <p:spPr bwMode="auto">
              <a:xfrm>
                <a:off x="8664007" y="2843935"/>
                <a:ext cx="114418" cy="101019"/>
              </a:xfrm>
              <a:prstGeom prst="ellipse">
                <a:avLst/>
              </a:prstGeom>
              <a:solidFill>
                <a:schemeClr val="accent5">
                  <a:lumMod val="2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grpSp>
      <p:sp>
        <p:nvSpPr>
          <p:cNvPr id="42" name="TextBox 41"/>
          <p:cNvSpPr txBox="1"/>
          <p:nvPr/>
        </p:nvSpPr>
        <p:spPr>
          <a:xfrm>
            <a:off x="2387715" y="2528900"/>
            <a:ext cx="367408" cy="369332"/>
          </a:xfrm>
          <a:prstGeom prst="rect">
            <a:avLst/>
          </a:prstGeom>
          <a:noFill/>
        </p:spPr>
        <p:txBody>
          <a:bodyPr wrap="none" rtlCol="0">
            <a:spAutoFit/>
          </a:bodyPr>
          <a:lstStyle/>
          <a:p>
            <a:r>
              <a:rPr lang="en-GB" sz="1800" b="0" dirty="0" smtClean="0">
                <a:solidFill>
                  <a:srgbClr val="FF0000"/>
                </a:solidFill>
                <a:latin typeface="Calibri" pitchFamily="34" charset="0"/>
                <a:cs typeface="Calibri" pitchFamily="34" charset="0"/>
              </a:rPr>
              <a:t>y</a:t>
            </a:r>
            <a:r>
              <a:rPr lang="en-GB" sz="1800" b="0" baseline="-25000" dirty="0" smtClean="0">
                <a:solidFill>
                  <a:srgbClr val="FF0000"/>
                </a:solidFill>
                <a:latin typeface="Calibri" pitchFamily="34" charset="0"/>
                <a:cs typeface="Calibri" pitchFamily="34" charset="0"/>
              </a:rPr>
              <a:t>1</a:t>
            </a:r>
            <a:endParaRPr lang="en-GB" sz="1800" b="0" baseline="-25000" dirty="0">
              <a:solidFill>
                <a:srgbClr val="FF0000"/>
              </a:solidFill>
              <a:latin typeface="Calibri" pitchFamily="34" charset="0"/>
              <a:cs typeface="Calibri" pitchFamily="34" charset="0"/>
            </a:endParaRPr>
          </a:p>
        </p:txBody>
      </p:sp>
      <p:cxnSp>
        <p:nvCxnSpPr>
          <p:cNvPr id="43" name="Straight Connector 42"/>
          <p:cNvCxnSpPr/>
          <p:nvPr/>
        </p:nvCxnSpPr>
        <p:spPr bwMode="auto">
          <a:xfrm>
            <a:off x="1735479" y="2123855"/>
            <a:ext cx="17542" cy="955977"/>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44" name="TextBox 43"/>
          <p:cNvSpPr txBox="1"/>
          <p:nvPr/>
        </p:nvSpPr>
        <p:spPr>
          <a:xfrm>
            <a:off x="542510" y="3020888"/>
            <a:ext cx="301686" cy="369332"/>
          </a:xfrm>
          <a:prstGeom prst="rect">
            <a:avLst/>
          </a:prstGeom>
          <a:noFill/>
        </p:spPr>
        <p:txBody>
          <a:bodyPr wrap="none" rtlCol="0">
            <a:spAutoFit/>
          </a:bodyPr>
          <a:lstStyle/>
          <a:p>
            <a:r>
              <a:rPr lang="en-GB" sz="1800" b="0" dirty="0">
                <a:latin typeface="Calibri" pitchFamily="34" charset="0"/>
                <a:cs typeface="Calibri" pitchFamily="34" charset="0"/>
              </a:rPr>
              <a:t>0</a:t>
            </a:r>
          </a:p>
        </p:txBody>
      </p:sp>
      <p:sp>
        <p:nvSpPr>
          <p:cNvPr id="45" name="TextBox 44"/>
          <p:cNvSpPr txBox="1"/>
          <p:nvPr/>
        </p:nvSpPr>
        <p:spPr>
          <a:xfrm>
            <a:off x="1594577" y="3020888"/>
            <a:ext cx="340157" cy="369332"/>
          </a:xfrm>
          <a:prstGeom prst="rect">
            <a:avLst/>
          </a:prstGeom>
          <a:noFill/>
        </p:spPr>
        <p:txBody>
          <a:bodyPr wrap="none" rtlCol="0">
            <a:spAutoFit/>
          </a:bodyPr>
          <a:lstStyle/>
          <a:p>
            <a:r>
              <a:rPr lang="en-GB" sz="1800" b="0" dirty="0" smtClean="0">
                <a:latin typeface="Calibri" pitchFamily="34" charset="0"/>
                <a:cs typeface="Calibri" pitchFamily="34" charset="0"/>
              </a:rPr>
              <a:t>t</a:t>
            </a:r>
            <a:r>
              <a:rPr lang="en-GB" sz="1800" b="0" baseline="-25000" dirty="0" smtClean="0">
                <a:latin typeface="Calibri" pitchFamily="34" charset="0"/>
                <a:cs typeface="Calibri" pitchFamily="34" charset="0"/>
              </a:rPr>
              <a:t>1</a:t>
            </a:r>
            <a:endParaRPr lang="en-GB" sz="1800" b="0" baseline="-25000" dirty="0">
              <a:latin typeface="Calibri" pitchFamily="34" charset="0"/>
              <a:cs typeface="Calibri" pitchFamily="34" charset="0"/>
            </a:endParaRPr>
          </a:p>
        </p:txBody>
      </p:sp>
      <p:sp>
        <p:nvSpPr>
          <p:cNvPr id="3" name="Rectangle 2"/>
          <p:cNvSpPr/>
          <p:nvPr/>
        </p:nvSpPr>
        <p:spPr>
          <a:xfrm>
            <a:off x="1165569" y="6075003"/>
            <a:ext cx="8560411" cy="369332"/>
          </a:xfrm>
          <a:prstGeom prst="rect">
            <a:avLst/>
          </a:prstGeom>
        </p:spPr>
        <p:txBody>
          <a:bodyPr wrap="square">
            <a:spAutoFit/>
          </a:bodyPr>
          <a:lstStyle/>
          <a:p>
            <a:pPr algn="r"/>
            <a:r>
              <a:rPr lang="en-GB" sz="1800" b="0" i="1" dirty="0" smtClean="0">
                <a:latin typeface="Calibri" pitchFamily="34" charset="0"/>
                <a:cs typeface="Calibri" pitchFamily="34" charset="0"/>
              </a:rPr>
              <a:t>(Adapted </a:t>
            </a:r>
            <a:r>
              <a:rPr lang="en-GB" sz="1800" b="0" i="1" dirty="0">
                <a:latin typeface="Calibri" pitchFamily="34" charset="0"/>
                <a:cs typeface="Calibri" pitchFamily="34" charset="0"/>
              </a:rPr>
              <a:t>from </a:t>
            </a:r>
            <a:r>
              <a:rPr lang="en-GB" sz="1800" b="0" i="1" dirty="0" smtClean="0">
                <a:latin typeface="Calibri" pitchFamily="34" charset="0"/>
                <a:cs typeface="Calibri" pitchFamily="34" charset="0"/>
              </a:rPr>
              <a:t>E. Holm</a:t>
            </a:r>
            <a:r>
              <a:rPr lang="en-GB" sz="1800" b="0" i="1" dirty="0">
                <a:latin typeface="Calibri" pitchFamily="34" charset="0"/>
                <a:cs typeface="Calibri" pitchFamily="34" charset="0"/>
              </a:rPr>
              <a:t>, 2008: Lecture notes on assimilation algorithms, ECMWF)</a:t>
            </a:r>
          </a:p>
        </p:txBody>
      </p:sp>
    </p:spTree>
    <p:extLst>
      <p:ext uri="{BB962C8B-B14F-4D97-AF65-F5344CB8AC3E}">
        <p14:creationId xmlns:p14="http://schemas.microsoft.com/office/powerpoint/2010/main" val="31546846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assimilation problem </a:t>
            </a:r>
            <a:endParaRPr lang="en-GB" sz="2800" dirty="0" smtClean="0">
              <a:solidFill>
                <a:schemeClr val="accent1">
                  <a:lumMod val="50000"/>
                </a:schemeClr>
              </a:solidFill>
              <a:latin typeface="Calibri" panose="020F0502020204030204" pitchFamily="34" charset="0"/>
            </a:endParaRPr>
          </a:p>
        </p:txBody>
      </p:sp>
      <p:sp>
        <p:nvSpPr>
          <p:cNvPr id="1031" name="Rectangle 3"/>
          <p:cNvSpPr>
            <a:spLocks noGrp="1" noChangeArrowheads="1"/>
          </p:cNvSpPr>
          <p:nvPr>
            <p:ph type="body" sz="half" idx="1"/>
          </p:nvPr>
        </p:nvSpPr>
        <p:spPr>
          <a:xfrm>
            <a:off x="227013" y="981074"/>
            <a:ext cx="9496425" cy="5418255"/>
          </a:xfrm>
        </p:spPr>
        <p:txBody>
          <a:bodyPr/>
          <a:lstStyle/>
          <a:p>
            <a:pPr marL="0" indent="0">
              <a:lnSpc>
                <a:spcPct val="100000"/>
              </a:lnSpc>
              <a:buNone/>
            </a:pPr>
            <a:r>
              <a:rPr lang="en-GB" sz="2000" dirty="0" smtClean="0">
                <a:latin typeface="Calibri" panose="020F0502020204030204" pitchFamily="34" charset="0"/>
              </a:rPr>
              <a:t>Finding the state </a:t>
            </a:r>
            <a:r>
              <a:rPr lang="en-GB" sz="2000" i="1" dirty="0" smtClean="0">
                <a:latin typeface="Calibri" panose="020F0502020204030204" pitchFamily="34" charset="0"/>
              </a:rPr>
              <a:t>x(0)</a:t>
            </a:r>
            <a:r>
              <a:rPr lang="en-GB" sz="2000" dirty="0" smtClean="0">
                <a:latin typeface="Calibri" panose="020F0502020204030204" pitchFamily="34" charset="0"/>
              </a:rPr>
              <a:t> for which the total pdf </a:t>
            </a:r>
            <a:r>
              <a:rPr lang="en-GB" sz="2000" i="1" dirty="0" smtClean="0">
                <a:latin typeface="Calibri" panose="020F0502020204030204" pitchFamily="34" charset="0"/>
              </a:rPr>
              <a:t>P</a:t>
            </a: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r>
              <a:rPr lang="en-GB" sz="2000" dirty="0" smtClean="0">
                <a:latin typeface="Calibri" panose="020F0502020204030204" pitchFamily="34" charset="0"/>
              </a:rPr>
              <a:t>is maximum is equivalent to finding the state </a:t>
            </a:r>
            <a:r>
              <a:rPr lang="en-GB" sz="2000" i="1" dirty="0" smtClean="0">
                <a:latin typeface="Calibri" panose="020F0502020204030204" pitchFamily="34" charset="0"/>
              </a:rPr>
              <a:t>x(0)</a:t>
            </a:r>
            <a:r>
              <a:rPr lang="en-GB" sz="2000" dirty="0" smtClean="0">
                <a:latin typeface="Calibri" panose="020F0502020204030204" pitchFamily="34" charset="0"/>
              </a:rPr>
              <a:t> for which the negative of the exponent of </a:t>
            </a:r>
            <a:r>
              <a:rPr lang="en-GB" sz="2000" i="1" dirty="0" smtClean="0">
                <a:latin typeface="Calibri" panose="020F0502020204030204" pitchFamily="34" charset="0"/>
              </a:rPr>
              <a:t>P</a:t>
            </a:r>
            <a:r>
              <a:rPr lang="en-GB" sz="2000" dirty="0" smtClean="0">
                <a:latin typeface="Calibri" panose="020F0502020204030204" pitchFamily="34" charset="0"/>
              </a:rPr>
              <a:t> has a minimum</a:t>
            </a: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r>
              <a:rPr lang="en-GB" sz="2000" dirty="0" smtClean="0">
                <a:latin typeface="Calibri" panose="020F0502020204030204" pitchFamily="34" charset="0"/>
              </a:rPr>
              <a:t>Compared to the background (blue line), following the assimilation of the observation y</a:t>
            </a:r>
            <a:r>
              <a:rPr lang="en-GB" sz="2000" baseline="-25000" dirty="0" smtClean="0">
                <a:latin typeface="Calibri" panose="020F0502020204030204" pitchFamily="34" charset="0"/>
              </a:rPr>
              <a:t>1</a:t>
            </a:r>
            <a:r>
              <a:rPr lang="en-GB" sz="2000" dirty="0" smtClean="0">
                <a:latin typeface="Calibri" panose="020F0502020204030204" pitchFamily="34" charset="0"/>
              </a:rPr>
              <a:t> at time t</a:t>
            </a:r>
            <a:r>
              <a:rPr lang="en-GB" sz="2000" baseline="-25000" dirty="0" smtClean="0">
                <a:latin typeface="Calibri" panose="020F0502020204030204" pitchFamily="34" charset="0"/>
              </a:rPr>
              <a:t>1</a:t>
            </a:r>
            <a:r>
              <a:rPr lang="en-GB" sz="2000" dirty="0" smtClean="0">
                <a:latin typeface="Calibri" panose="020F0502020204030204" pitchFamily="34" charset="0"/>
              </a:rPr>
              <a:t>, the new forecast trajectory starting from x(0) goes closer to y1.</a:t>
            </a:r>
            <a:endParaRPr lang="en-GB" sz="2000" dirty="0">
              <a:latin typeface="Calibri" panose="020F0502020204030204" pitchFamily="34" charset="0"/>
            </a:endParaRPr>
          </a:p>
          <a:p>
            <a:pPr marL="0" indent="0">
              <a:lnSpc>
                <a:spcPct val="100000"/>
              </a:lnSpc>
              <a:buNone/>
            </a:pPr>
            <a:endParaRPr lang="en-GB" sz="2000" dirty="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628184323"/>
              </p:ext>
            </p:extLst>
          </p:nvPr>
        </p:nvGraphicFramePr>
        <p:xfrm>
          <a:off x="2432720" y="1493785"/>
          <a:ext cx="4730750" cy="403225"/>
        </p:xfrm>
        <a:graphic>
          <a:graphicData uri="http://schemas.openxmlformats.org/presentationml/2006/ole">
            <mc:AlternateContent xmlns:mc="http://schemas.openxmlformats.org/markup-compatibility/2006">
              <mc:Choice xmlns:v="urn:schemas-microsoft-com:vml" Requires="v">
                <p:oleObj spid="_x0000_s109676" name="Equation" r:id="rId4" imgW="2539800" imgH="228600" progId="Equation.3">
                  <p:embed/>
                </p:oleObj>
              </mc:Choice>
              <mc:Fallback>
                <p:oleObj name="Equation" r:id="rId4" imgW="2539800" imgH="228600" progId="Equation.3">
                  <p:embed/>
                  <p:pic>
                    <p:nvPicPr>
                      <p:cNvPr id="0" name=""/>
                      <p:cNvPicPr>
                        <a:picLocks noChangeAspect="1" noChangeArrowheads="1"/>
                      </p:cNvPicPr>
                      <p:nvPr/>
                    </p:nvPicPr>
                    <p:blipFill>
                      <a:blip r:embed="rId5"/>
                      <a:srcRect/>
                      <a:stretch>
                        <a:fillRect/>
                      </a:stretch>
                    </p:blipFill>
                    <p:spPr bwMode="auto">
                      <a:xfrm>
                        <a:off x="2432720" y="1493785"/>
                        <a:ext cx="47307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20099162"/>
              </p:ext>
            </p:extLst>
          </p:nvPr>
        </p:nvGraphicFramePr>
        <p:xfrm>
          <a:off x="1462088" y="2980770"/>
          <a:ext cx="6670675" cy="403225"/>
        </p:xfrm>
        <a:graphic>
          <a:graphicData uri="http://schemas.openxmlformats.org/presentationml/2006/ole">
            <mc:AlternateContent xmlns:mc="http://schemas.openxmlformats.org/markup-compatibility/2006">
              <mc:Choice xmlns:v="urn:schemas-microsoft-com:vml" Requires="v">
                <p:oleObj spid="_x0000_s109677" name="Equation" r:id="rId6" imgW="3581280" imgH="228600" progId="Equation.3">
                  <p:embed/>
                </p:oleObj>
              </mc:Choice>
              <mc:Fallback>
                <p:oleObj name="Equation" r:id="rId6" imgW="3581280" imgH="228600" progId="Equation.3">
                  <p:embed/>
                  <p:pic>
                    <p:nvPicPr>
                      <p:cNvPr id="0" name=""/>
                      <p:cNvPicPr>
                        <a:picLocks noChangeAspect="1" noChangeArrowheads="1"/>
                      </p:cNvPicPr>
                      <p:nvPr/>
                    </p:nvPicPr>
                    <p:blipFill>
                      <a:blip r:embed="rId7"/>
                      <a:srcRect/>
                      <a:stretch>
                        <a:fillRect/>
                      </a:stretch>
                    </p:blipFill>
                    <p:spPr bwMode="auto">
                      <a:xfrm>
                        <a:off x="1462088" y="2980770"/>
                        <a:ext cx="667067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7" name="Group 6"/>
          <p:cNvGrpSpPr/>
          <p:nvPr/>
        </p:nvGrpSpPr>
        <p:grpSpPr>
          <a:xfrm>
            <a:off x="258458" y="4364813"/>
            <a:ext cx="2399287" cy="1449452"/>
            <a:chOff x="6168135" y="1988840"/>
            <a:chExt cx="2399287" cy="1449452"/>
          </a:xfrm>
        </p:grpSpPr>
        <p:grpSp>
          <p:nvGrpSpPr>
            <p:cNvPr id="8" name="Group 7"/>
            <p:cNvGrpSpPr/>
            <p:nvPr/>
          </p:nvGrpSpPr>
          <p:grpSpPr>
            <a:xfrm>
              <a:off x="6168135" y="1988840"/>
              <a:ext cx="2399287" cy="1449452"/>
              <a:chOff x="6829188" y="1988840"/>
              <a:chExt cx="2399287" cy="1449452"/>
            </a:xfrm>
          </p:grpSpPr>
          <p:cxnSp>
            <p:nvCxnSpPr>
              <p:cNvPr id="12" name="Straight Connector 11"/>
              <p:cNvCxnSpPr/>
              <p:nvPr/>
            </p:nvCxnSpPr>
            <p:spPr bwMode="auto">
              <a:xfrm>
                <a:off x="7158245" y="1988840"/>
                <a:ext cx="0" cy="1350150"/>
              </a:xfrm>
              <a:prstGeom prst="line">
                <a:avLst/>
              </a:prstGeom>
              <a:solidFill>
                <a:schemeClr val="accent1"/>
              </a:solidFill>
              <a:ln w="12700" cap="flat" cmpd="sng" algn="ctr">
                <a:solidFill>
                  <a:schemeClr val="tx1"/>
                </a:solidFill>
                <a:prstDash val="solid"/>
                <a:round/>
                <a:headEnd type="arrow" w="med" len="med"/>
                <a:tailEnd type="none" w="med" len="med"/>
              </a:ln>
              <a:effectLst/>
            </p:spPr>
          </p:cxnSp>
          <p:cxnSp>
            <p:nvCxnSpPr>
              <p:cNvPr id="13" name="Straight Arrow Connector 12"/>
              <p:cNvCxnSpPr/>
              <p:nvPr/>
            </p:nvCxnSpPr>
            <p:spPr bwMode="auto">
              <a:xfrm>
                <a:off x="6933220" y="3113965"/>
                <a:ext cx="2025225"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4" name="Freeform 13"/>
              <p:cNvSpPr/>
              <p:nvPr/>
            </p:nvSpPr>
            <p:spPr bwMode="auto">
              <a:xfrm>
                <a:off x="7158245" y="2033845"/>
                <a:ext cx="1661375" cy="476519"/>
              </a:xfrm>
              <a:custGeom>
                <a:avLst/>
                <a:gdLst>
                  <a:gd name="connsiteX0" fmla="*/ 0 w 1661375"/>
                  <a:gd name="connsiteY0" fmla="*/ 476519 h 476519"/>
                  <a:gd name="connsiteX1" fmla="*/ 553792 w 1661375"/>
                  <a:gd name="connsiteY1" fmla="*/ 206062 h 476519"/>
                  <a:gd name="connsiteX2" fmla="*/ 1107583 w 1661375"/>
                  <a:gd name="connsiteY2" fmla="*/ 450761 h 476519"/>
                  <a:gd name="connsiteX3" fmla="*/ 1661375 w 1661375"/>
                  <a:gd name="connsiteY3" fmla="*/ 0 h 476519"/>
                </a:gdLst>
                <a:ahLst/>
                <a:cxnLst>
                  <a:cxn ang="0">
                    <a:pos x="connsiteX0" y="connsiteY0"/>
                  </a:cxn>
                  <a:cxn ang="0">
                    <a:pos x="connsiteX1" y="connsiteY1"/>
                  </a:cxn>
                  <a:cxn ang="0">
                    <a:pos x="connsiteX2" y="connsiteY2"/>
                  </a:cxn>
                  <a:cxn ang="0">
                    <a:pos x="connsiteX3" y="connsiteY3"/>
                  </a:cxn>
                </a:cxnLst>
                <a:rect l="l" t="t" r="r" b="b"/>
                <a:pathLst>
                  <a:path w="1661375" h="476519">
                    <a:moveTo>
                      <a:pt x="0" y="476519"/>
                    </a:moveTo>
                    <a:cubicBezTo>
                      <a:pt x="184597" y="343437"/>
                      <a:pt x="369195" y="210355"/>
                      <a:pt x="553792" y="206062"/>
                    </a:cubicBezTo>
                    <a:cubicBezTo>
                      <a:pt x="738389" y="201769"/>
                      <a:pt x="922986" y="485105"/>
                      <a:pt x="1107583" y="450761"/>
                    </a:cubicBezTo>
                    <a:cubicBezTo>
                      <a:pt x="1292180" y="416417"/>
                      <a:pt x="1476777" y="208208"/>
                      <a:pt x="1661375" y="0"/>
                    </a:cubicBezTo>
                  </a:path>
                </a:pathLst>
              </a:custGeom>
              <a:noFill/>
              <a:ln w="38100" cap="flat" cmpd="sng" algn="ctr">
                <a:solidFill>
                  <a:schemeClr val="accent5">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15" name="TextBox 14"/>
              <p:cNvSpPr txBox="1"/>
              <p:nvPr/>
            </p:nvSpPr>
            <p:spPr>
              <a:xfrm>
                <a:off x="8604586" y="3068960"/>
                <a:ext cx="623889" cy="369332"/>
              </a:xfrm>
              <a:prstGeom prst="rect">
                <a:avLst/>
              </a:prstGeom>
              <a:noFill/>
            </p:spPr>
            <p:txBody>
              <a:bodyPr wrap="none" rtlCol="0">
                <a:spAutoFit/>
              </a:bodyPr>
              <a:lstStyle/>
              <a:p>
                <a:r>
                  <a:rPr lang="en-GB" sz="1800" b="0" dirty="0" smtClean="0">
                    <a:latin typeface="Calibri" pitchFamily="34" charset="0"/>
                    <a:cs typeface="Calibri" pitchFamily="34" charset="0"/>
                  </a:rPr>
                  <a:t>time</a:t>
                </a:r>
                <a:endParaRPr lang="en-GB" sz="1800" b="0" dirty="0">
                  <a:latin typeface="Calibri" pitchFamily="34" charset="0"/>
                  <a:cs typeface="Calibri" pitchFamily="34" charset="0"/>
                </a:endParaRPr>
              </a:p>
            </p:txBody>
          </p:sp>
          <p:cxnSp>
            <p:nvCxnSpPr>
              <p:cNvPr id="16" name="Straight Arrow Connector 15"/>
              <p:cNvCxnSpPr/>
              <p:nvPr/>
            </p:nvCxnSpPr>
            <p:spPr bwMode="auto">
              <a:xfrm flipV="1">
                <a:off x="7158245" y="2663915"/>
                <a:ext cx="787587" cy="45469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7" name="Straight Arrow Connector 16"/>
              <p:cNvCxnSpPr/>
              <p:nvPr/>
            </p:nvCxnSpPr>
            <p:spPr bwMode="auto">
              <a:xfrm flipV="1">
                <a:off x="8328375" y="2659268"/>
                <a:ext cx="787587" cy="45469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8" name="TextBox 17"/>
              <p:cNvSpPr txBox="1"/>
              <p:nvPr/>
            </p:nvSpPr>
            <p:spPr>
              <a:xfrm>
                <a:off x="8542349" y="2272104"/>
                <a:ext cx="580607" cy="369332"/>
              </a:xfrm>
              <a:prstGeom prst="rect">
                <a:avLst/>
              </a:prstGeom>
              <a:noFill/>
            </p:spPr>
            <p:txBody>
              <a:bodyPr wrap="none" rtlCol="0">
                <a:spAutoFit/>
              </a:bodyPr>
              <a:lstStyle/>
              <a:p>
                <a:r>
                  <a:rPr lang="en-GB" sz="1800" b="0" dirty="0" smtClean="0">
                    <a:latin typeface="Calibri" pitchFamily="34" charset="0"/>
                    <a:cs typeface="Calibri" pitchFamily="34" charset="0"/>
                  </a:rPr>
                  <a:t>H(x)</a:t>
                </a:r>
                <a:endParaRPr lang="en-GB" sz="1800" b="0" dirty="0">
                  <a:latin typeface="Calibri" pitchFamily="34" charset="0"/>
                  <a:cs typeface="Calibri" pitchFamily="34" charset="0"/>
                </a:endParaRPr>
              </a:p>
            </p:txBody>
          </p:sp>
          <p:sp>
            <p:nvSpPr>
              <p:cNvPr id="19" name="TextBox 18"/>
              <p:cNvSpPr txBox="1"/>
              <p:nvPr/>
            </p:nvSpPr>
            <p:spPr>
              <a:xfrm>
                <a:off x="6829188" y="1998132"/>
                <a:ext cx="284052" cy="369332"/>
              </a:xfrm>
              <a:prstGeom prst="rect">
                <a:avLst/>
              </a:prstGeom>
              <a:noFill/>
            </p:spPr>
            <p:txBody>
              <a:bodyPr wrap="none" rtlCol="0">
                <a:spAutoFit/>
              </a:bodyPr>
              <a:lstStyle/>
              <a:p>
                <a:r>
                  <a:rPr lang="en-GB" sz="1800" b="0" dirty="0" smtClean="0">
                    <a:latin typeface="Calibri" pitchFamily="34" charset="0"/>
                    <a:cs typeface="Calibri" pitchFamily="34" charset="0"/>
                  </a:rPr>
                  <a:t>x</a:t>
                </a:r>
                <a:endParaRPr lang="en-GB" sz="1800" b="0" dirty="0">
                  <a:latin typeface="Calibri" pitchFamily="34" charset="0"/>
                  <a:cs typeface="Calibri" pitchFamily="34" charset="0"/>
                </a:endParaRPr>
              </a:p>
            </p:txBody>
          </p:sp>
          <p:cxnSp>
            <p:nvCxnSpPr>
              <p:cNvPr id="20" name="Straight Arrow Connector 19"/>
              <p:cNvCxnSpPr>
                <a:stCxn id="14" idx="2"/>
              </p:cNvCxnSpPr>
              <p:nvPr/>
            </p:nvCxnSpPr>
            <p:spPr bwMode="auto">
              <a:xfrm>
                <a:off x="8265828" y="2484606"/>
                <a:ext cx="456340" cy="40201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21" name="TextBox 20"/>
              <p:cNvSpPr txBox="1"/>
              <p:nvPr/>
            </p:nvSpPr>
            <p:spPr>
              <a:xfrm>
                <a:off x="7634468" y="2448182"/>
                <a:ext cx="288862" cy="369332"/>
              </a:xfrm>
              <a:prstGeom prst="rect">
                <a:avLst/>
              </a:prstGeom>
              <a:noFill/>
            </p:spPr>
            <p:txBody>
              <a:bodyPr wrap="none" rtlCol="0">
                <a:spAutoFit/>
              </a:bodyPr>
              <a:lstStyle/>
              <a:p>
                <a:r>
                  <a:rPr lang="en-GB" sz="1800" b="0" dirty="0" smtClean="0">
                    <a:latin typeface="Calibri" pitchFamily="34" charset="0"/>
                    <a:cs typeface="Calibri" pitchFamily="34" charset="0"/>
                  </a:rPr>
                  <a:t>y</a:t>
                </a:r>
                <a:endParaRPr lang="en-GB" sz="1800" b="0" dirty="0">
                  <a:latin typeface="Calibri" pitchFamily="34" charset="0"/>
                  <a:cs typeface="Calibri" pitchFamily="34" charset="0"/>
                </a:endParaRPr>
              </a:p>
            </p:txBody>
          </p:sp>
        </p:grpSp>
        <p:grpSp>
          <p:nvGrpSpPr>
            <p:cNvPr id="9" name="Group 8"/>
            <p:cNvGrpSpPr/>
            <p:nvPr/>
          </p:nvGrpSpPr>
          <p:grpSpPr>
            <a:xfrm>
              <a:off x="8013340" y="2725849"/>
              <a:ext cx="309732" cy="219105"/>
              <a:chOff x="8664007" y="2725849"/>
              <a:chExt cx="309732" cy="219105"/>
            </a:xfrm>
          </p:grpSpPr>
          <p:sp>
            <p:nvSpPr>
              <p:cNvPr id="10" name="Oval 9"/>
              <p:cNvSpPr/>
              <p:nvPr/>
            </p:nvSpPr>
            <p:spPr bwMode="auto">
              <a:xfrm>
                <a:off x="8859321" y="2725849"/>
                <a:ext cx="114418" cy="101019"/>
              </a:xfrm>
              <a:prstGeom prst="ellipse">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11" name="Oval 10"/>
              <p:cNvSpPr/>
              <p:nvPr/>
            </p:nvSpPr>
            <p:spPr bwMode="auto">
              <a:xfrm>
                <a:off x="8664007" y="2843935"/>
                <a:ext cx="114418" cy="101019"/>
              </a:xfrm>
              <a:prstGeom prst="ellipse">
                <a:avLst/>
              </a:prstGeom>
              <a:solidFill>
                <a:schemeClr val="accent5">
                  <a:lumMod val="2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grpSp>
      <p:grpSp>
        <p:nvGrpSpPr>
          <p:cNvPr id="22" name="Group 21"/>
          <p:cNvGrpSpPr/>
          <p:nvPr/>
        </p:nvGrpSpPr>
        <p:grpSpPr>
          <a:xfrm>
            <a:off x="3543823" y="4374105"/>
            <a:ext cx="2354282" cy="1449452"/>
            <a:chOff x="6213140" y="1988840"/>
            <a:chExt cx="2354282" cy="1449452"/>
          </a:xfrm>
        </p:grpSpPr>
        <p:grpSp>
          <p:nvGrpSpPr>
            <p:cNvPr id="23" name="Group 22"/>
            <p:cNvGrpSpPr/>
            <p:nvPr/>
          </p:nvGrpSpPr>
          <p:grpSpPr>
            <a:xfrm>
              <a:off x="6213140" y="1988840"/>
              <a:ext cx="2354282" cy="1449452"/>
              <a:chOff x="6874193" y="1988840"/>
              <a:chExt cx="2354282" cy="1449452"/>
            </a:xfrm>
          </p:grpSpPr>
          <p:cxnSp>
            <p:nvCxnSpPr>
              <p:cNvPr id="27" name="Straight Connector 26"/>
              <p:cNvCxnSpPr/>
              <p:nvPr/>
            </p:nvCxnSpPr>
            <p:spPr bwMode="auto">
              <a:xfrm>
                <a:off x="7158245" y="1988840"/>
                <a:ext cx="0" cy="1350150"/>
              </a:xfrm>
              <a:prstGeom prst="line">
                <a:avLst/>
              </a:prstGeom>
              <a:solidFill>
                <a:schemeClr val="accent1"/>
              </a:solidFill>
              <a:ln w="12700" cap="flat" cmpd="sng" algn="ctr">
                <a:solidFill>
                  <a:schemeClr val="tx1"/>
                </a:solidFill>
                <a:prstDash val="solid"/>
                <a:round/>
                <a:headEnd type="arrow" w="med" len="med"/>
                <a:tailEnd type="none" w="med" len="med"/>
              </a:ln>
              <a:effectLst/>
            </p:spPr>
          </p:cxnSp>
          <p:cxnSp>
            <p:nvCxnSpPr>
              <p:cNvPr id="28" name="Straight Arrow Connector 27"/>
              <p:cNvCxnSpPr/>
              <p:nvPr/>
            </p:nvCxnSpPr>
            <p:spPr bwMode="auto">
              <a:xfrm>
                <a:off x="6933220" y="3113965"/>
                <a:ext cx="2025225"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29" name="Freeform 28"/>
              <p:cNvSpPr/>
              <p:nvPr/>
            </p:nvSpPr>
            <p:spPr bwMode="auto">
              <a:xfrm>
                <a:off x="7158245" y="2033845"/>
                <a:ext cx="1661375" cy="476519"/>
              </a:xfrm>
              <a:custGeom>
                <a:avLst/>
                <a:gdLst>
                  <a:gd name="connsiteX0" fmla="*/ 0 w 1661375"/>
                  <a:gd name="connsiteY0" fmla="*/ 476519 h 476519"/>
                  <a:gd name="connsiteX1" fmla="*/ 553792 w 1661375"/>
                  <a:gd name="connsiteY1" fmla="*/ 206062 h 476519"/>
                  <a:gd name="connsiteX2" fmla="*/ 1107583 w 1661375"/>
                  <a:gd name="connsiteY2" fmla="*/ 450761 h 476519"/>
                  <a:gd name="connsiteX3" fmla="*/ 1661375 w 1661375"/>
                  <a:gd name="connsiteY3" fmla="*/ 0 h 476519"/>
                </a:gdLst>
                <a:ahLst/>
                <a:cxnLst>
                  <a:cxn ang="0">
                    <a:pos x="connsiteX0" y="connsiteY0"/>
                  </a:cxn>
                  <a:cxn ang="0">
                    <a:pos x="connsiteX1" y="connsiteY1"/>
                  </a:cxn>
                  <a:cxn ang="0">
                    <a:pos x="connsiteX2" y="connsiteY2"/>
                  </a:cxn>
                  <a:cxn ang="0">
                    <a:pos x="connsiteX3" y="connsiteY3"/>
                  </a:cxn>
                </a:cxnLst>
                <a:rect l="l" t="t" r="r" b="b"/>
                <a:pathLst>
                  <a:path w="1661375" h="476519">
                    <a:moveTo>
                      <a:pt x="0" y="476519"/>
                    </a:moveTo>
                    <a:cubicBezTo>
                      <a:pt x="184597" y="343437"/>
                      <a:pt x="369195" y="210355"/>
                      <a:pt x="553792" y="206062"/>
                    </a:cubicBezTo>
                    <a:cubicBezTo>
                      <a:pt x="738389" y="201769"/>
                      <a:pt x="922986" y="485105"/>
                      <a:pt x="1107583" y="450761"/>
                    </a:cubicBezTo>
                    <a:cubicBezTo>
                      <a:pt x="1292180" y="416417"/>
                      <a:pt x="1476777" y="208208"/>
                      <a:pt x="1661375" y="0"/>
                    </a:cubicBezTo>
                  </a:path>
                </a:pathLst>
              </a:custGeom>
              <a:noFill/>
              <a:ln w="38100" cap="flat" cmpd="sng" algn="ctr">
                <a:solidFill>
                  <a:schemeClr val="accent5">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30" name="TextBox 29"/>
              <p:cNvSpPr txBox="1"/>
              <p:nvPr/>
            </p:nvSpPr>
            <p:spPr>
              <a:xfrm>
                <a:off x="8604586" y="3068960"/>
                <a:ext cx="623889" cy="369332"/>
              </a:xfrm>
              <a:prstGeom prst="rect">
                <a:avLst/>
              </a:prstGeom>
              <a:noFill/>
            </p:spPr>
            <p:txBody>
              <a:bodyPr wrap="none" rtlCol="0">
                <a:spAutoFit/>
              </a:bodyPr>
              <a:lstStyle/>
              <a:p>
                <a:r>
                  <a:rPr lang="en-GB" sz="1800" b="0" dirty="0" smtClean="0">
                    <a:latin typeface="Calibri" pitchFamily="34" charset="0"/>
                    <a:cs typeface="Calibri" pitchFamily="34" charset="0"/>
                  </a:rPr>
                  <a:t>time</a:t>
                </a:r>
                <a:endParaRPr lang="en-GB" sz="1800" b="0" dirty="0">
                  <a:latin typeface="Calibri" pitchFamily="34" charset="0"/>
                  <a:cs typeface="Calibri" pitchFamily="34" charset="0"/>
                </a:endParaRPr>
              </a:p>
            </p:txBody>
          </p:sp>
          <p:cxnSp>
            <p:nvCxnSpPr>
              <p:cNvPr id="31" name="Straight Arrow Connector 30"/>
              <p:cNvCxnSpPr/>
              <p:nvPr/>
            </p:nvCxnSpPr>
            <p:spPr bwMode="auto">
              <a:xfrm flipV="1">
                <a:off x="7158245" y="2663915"/>
                <a:ext cx="787587" cy="45469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flipV="1">
                <a:off x="8328375" y="2659268"/>
                <a:ext cx="787587" cy="45469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33" name="TextBox 32"/>
              <p:cNvSpPr txBox="1"/>
              <p:nvPr/>
            </p:nvSpPr>
            <p:spPr>
              <a:xfrm>
                <a:off x="8542349" y="2272104"/>
                <a:ext cx="580607" cy="369332"/>
              </a:xfrm>
              <a:prstGeom prst="rect">
                <a:avLst/>
              </a:prstGeom>
              <a:noFill/>
            </p:spPr>
            <p:txBody>
              <a:bodyPr wrap="none" rtlCol="0">
                <a:spAutoFit/>
              </a:bodyPr>
              <a:lstStyle/>
              <a:p>
                <a:r>
                  <a:rPr lang="en-GB" sz="1800" b="0" dirty="0" smtClean="0">
                    <a:latin typeface="Calibri" pitchFamily="34" charset="0"/>
                    <a:cs typeface="Calibri" pitchFamily="34" charset="0"/>
                  </a:rPr>
                  <a:t>H(x)</a:t>
                </a:r>
                <a:endParaRPr lang="en-GB" sz="1800" b="0" dirty="0">
                  <a:latin typeface="Calibri" pitchFamily="34" charset="0"/>
                  <a:cs typeface="Calibri" pitchFamily="34" charset="0"/>
                </a:endParaRPr>
              </a:p>
            </p:txBody>
          </p:sp>
          <p:sp>
            <p:nvSpPr>
              <p:cNvPr id="34" name="TextBox 33"/>
              <p:cNvSpPr txBox="1"/>
              <p:nvPr/>
            </p:nvSpPr>
            <p:spPr>
              <a:xfrm>
                <a:off x="6874193" y="2033845"/>
                <a:ext cx="284052" cy="369332"/>
              </a:xfrm>
              <a:prstGeom prst="rect">
                <a:avLst/>
              </a:prstGeom>
              <a:noFill/>
            </p:spPr>
            <p:txBody>
              <a:bodyPr wrap="none" rtlCol="0">
                <a:spAutoFit/>
              </a:bodyPr>
              <a:lstStyle/>
              <a:p>
                <a:r>
                  <a:rPr lang="en-GB" sz="1800" b="0" dirty="0" smtClean="0">
                    <a:latin typeface="Calibri" pitchFamily="34" charset="0"/>
                    <a:cs typeface="Calibri" pitchFamily="34" charset="0"/>
                  </a:rPr>
                  <a:t>x</a:t>
                </a:r>
                <a:endParaRPr lang="en-GB" sz="1800" b="0" dirty="0">
                  <a:latin typeface="Calibri" pitchFamily="34" charset="0"/>
                  <a:cs typeface="Calibri" pitchFamily="34" charset="0"/>
                </a:endParaRPr>
              </a:p>
            </p:txBody>
          </p:sp>
          <p:cxnSp>
            <p:nvCxnSpPr>
              <p:cNvPr id="35" name="Straight Arrow Connector 34"/>
              <p:cNvCxnSpPr>
                <a:stCxn id="29" idx="2"/>
              </p:cNvCxnSpPr>
              <p:nvPr/>
            </p:nvCxnSpPr>
            <p:spPr bwMode="auto">
              <a:xfrm>
                <a:off x="8265828" y="2484606"/>
                <a:ext cx="456340" cy="40201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36" name="TextBox 35"/>
              <p:cNvSpPr txBox="1"/>
              <p:nvPr/>
            </p:nvSpPr>
            <p:spPr>
              <a:xfrm>
                <a:off x="7634468" y="2438890"/>
                <a:ext cx="288862" cy="369332"/>
              </a:xfrm>
              <a:prstGeom prst="rect">
                <a:avLst/>
              </a:prstGeom>
              <a:noFill/>
            </p:spPr>
            <p:txBody>
              <a:bodyPr wrap="none" rtlCol="0">
                <a:spAutoFit/>
              </a:bodyPr>
              <a:lstStyle/>
              <a:p>
                <a:r>
                  <a:rPr lang="en-GB" sz="1800" b="0" dirty="0" smtClean="0">
                    <a:latin typeface="Calibri" pitchFamily="34" charset="0"/>
                    <a:cs typeface="Calibri" pitchFamily="34" charset="0"/>
                  </a:rPr>
                  <a:t>y</a:t>
                </a:r>
                <a:endParaRPr lang="en-GB" sz="1800" b="0" dirty="0">
                  <a:latin typeface="Calibri" pitchFamily="34" charset="0"/>
                  <a:cs typeface="Calibri" pitchFamily="34" charset="0"/>
                </a:endParaRPr>
              </a:p>
            </p:txBody>
          </p:sp>
        </p:grpSp>
        <p:grpSp>
          <p:nvGrpSpPr>
            <p:cNvPr id="24" name="Group 23"/>
            <p:cNvGrpSpPr/>
            <p:nvPr/>
          </p:nvGrpSpPr>
          <p:grpSpPr>
            <a:xfrm>
              <a:off x="8013340" y="2725849"/>
              <a:ext cx="309732" cy="219105"/>
              <a:chOff x="8664007" y="2725849"/>
              <a:chExt cx="309732" cy="219105"/>
            </a:xfrm>
          </p:grpSpPr>
          <p:sp>
            <p:nvSpPr>
              <p:cNvPr id="25" name="Oval 24"/>
              <p:cNvSpPr/>
              <p:nvPr/>
            </p:nvSpPr>
            <p:spPr bwMode="auto">
              <a:xfrm>
                <a:off x="8859321" y="2725849"/>
                <a:ext cx="114418" cy="101019"/>
              </a:xfrm>
              <a:prstGeom prst="ellipse">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26" name="Oval 25"/>
              <p:cNvSpPr/>
              <p:nvPr/>
            </p:nvSpPr>
            <p:spPr bwMode="auto">
              <a:xfrm>
                <a:off x="8664007" y="2843935"/>
                <a:ext cx="114418" cy="101019"/>
              </a:xfrm>
              <a:prstGeom prst="ellipse">
                <a:avLst/>
              </a:prstGeom>
              <a:solidFill>
                <a:schemeClr val="accent5">
                  <a:lumMod val="2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grpSp>
      <p:sp>
        <p:nvSpPr>
          <p:cNvPr id="37" name="Freeform 36"/>
          <p:cNvSpPr/>
          <p:nvPr/>
        </p:nvSpPr>
        <p:spPr bwMode="auto">
          <a:xfrm>
            <a:off x="3818807" y="4547900"/>
            <a:ext cx="1709234" cy="641800"/>
          </a:xfrm>
          <a:custGeom>
            <a:avLst/>
            <a:gdLst>
              <a:gd name="connsiteX0" fmla="*/ 0 w 1661375"/>
              <a:gd name="connsiteY0" fmla="*/ 476519 h 476519"/>
              <a:gd name="connsiteX1" fmla="*/ 553792 w 1661375"/>
              <a:gd name="connsiteY1" fmla="*/ 206062 h 476519"/>
              <a:gd name="connsiteX2" fmla="*/ 1107583 w 1661375"/>
              <a:gd name="connsiteY2" fmla="*/ 450761 h 476519"/>
              <a:gd name="connsiteX3" fmla="*/ 1661375 w 1661375"/>
              <a:gd name="connsiteY3" fmla="*/ 0 h 476519"/>
              <a:gd name="connsiteX0" fmla="*/ 0 w 1674183"/>
              <a:gd name="connsiteY0" fmla="*/ 833682 h 833682"/>
              <a:gd name="connsiteX1" fmla="*/ 566600 w 1674183"/>
              <a:gd name="connsiteY1" fmla="*/ 206062 h 833682"/>
              <a:gd name="connsiteX2" fmla="*/ 1120391 w 1674183"/>
              <a:gd name="connsiteY2" fmla="*/ 450761 h 833682"/>
              <a:gd name="connsiteX3" fmla="*/ 1674183 w 1674183"/>
              <a:gd name="connsiteY3" fmla="*/ 0 h 833682"/>
              <a:gd name="connsiteX0" fmla="*/ 0 w 1674183"/>
              <a:gd name="connsiteY0" fmla="*/ 833682 h 833682"/>
              <a:gd name="connsiteX1" fmla="*/ 605023 w 1674183"/>
              <a:gd name="connsiteY1" fmla="*/ 461178 h 833682"/>
              <a:gd name="connsiteX2" fmla="*/ 1120391 w 1674183"/>
              <a:gd name="connsiteY2" fmla="*/ 450761 h 833682"/>
              <a:gd name="connsiteX3" fmla="*/ 1674183 w 1674183"/>
              <a:gd name="connsiteY3" fmla="*/ 0 h 833682"/>
              <a:gd name="connsiteX0" fmla="*/ 0 w 1686991"/>
              <a:gd name="connsiteY0" fmla="*/ 502032 h 502032"/>
              <a:gd name="connsiteX1" fmla="*/ 605023 w 1686991"/>
              <a:gd name="connsiteY1" fmla="*/ 129528 h 502032"/>
              <a:gd name="connsiteX2" fmla="*/ 1120391 w 1686991"/>
              <a:gd name="connsiteY2" fmla="*/ 119111 h 502032"/>
              <a:gd name="connsiteX3" fmla="*/ 1686991 w 1686991"/>
              <a:gd name="connsiteY3" fmla="*/ 0 h 502032"/>
              <a:gd name="connsiteX0" fmla="*/ 0 w 1686991"/>
              <a:gd name="connsiteY0" fmla="*/ 502032 h 502032"/>
              <a:gd name="connsiteX1" fmla="*/ 605023 w 1686991"/>
              <a:gd name="connsiteY1" fmla="*/ 129528 h 502032"/>
              <a:gd name="connsiteX2" fmla="*/ 1120391 w 1686991"/>
              <a:gd name="connsiteY2" fmla="*/ 119111 h 502032"/>
              <a:gd name="connsiteX3" fmla="*/ 1686991 w 1686991"/>
              <a:gd name="connsiteY3" fmla="*/ 0 h 502032"/>
              <a:gd name="connsiteX0" fmla="*/ 0 w 1686991"/>
              <a:gd name="connsiteY0" fmla="*/ 502032 h 502032"/>
              <a:gd name="connsiteX1" fmla="*/ 656254 w 1686991"/>
              <a:gd name="connsiteY1" fmla="*/ 218819 h 502032"/>
              <a:gd name="connsiteX2" fmla="*/ 1120391 w 1686991"/>
              <a:gd name="connsiteY2" fmla="*/ 119111 h 502032"/>
              <a:gd name="connsiteX3" fmla="*/ 1686991 w 1686991"/>
              <a:gd name="connsiteY3" fmla="*/ 0 h 502032"/>
              <a:gd name="connsiteX0" fmla="*/ 0 w 1686991"/>
              <a:gd name="connsiteY0" fmla="*/ 502032 h 502032"/>
              <a:gd name="connsiteX1" fmla="*/ 656254 w 1686991"/>
              <a:gd name="connsiteY1" fmla="*/ 218819 h 502032"/>
              <a:gd name="connsiteX2" fmla="*/ 1120391 w 1686991"/>
              <a:gd name="connsiteY2" fmla="*/ 170135 h 502032"/>
              <a:gd name="connsiteX3" fmla="*/ 1686991 w 1686991"/>
              <a:gd name="connsiteY3" fmla="*/ 0 h 502032"/>
              <a:gd name="connsiteX0" fmla="*/ 0 w 1686991"/>
              <a:gd name="connsiteY0" fmla="*/ 502032 h 502032"/>
              <a:gd name="connsiteX1" fmla="*/ 643446 w 1686991"/>
              <a:gd name="connsiteY1" fmla="*/ 104017 h 502032"/>
              <a:gd name="connsiteX2" fmla="*/ 1120391 w 1686991"/>
              <a:gd name="connsiteY2" fmla="*/ 170135 h 502032"/>
              <a:gd name="connsiteX3" fmla="*/ 1686991 w 1686991"/>
              <a:gd name="connsiteY3" fmla="*/ 0 h 502032"/>
              <a:gd name="connsiteX0" fmla="*/ 0 w 1686991"/>
              <a:gd name="connsiteY0" fmla="*/ 502032 h 502032"/>
              <a:gd name="connsiteX1" fmla="*/ 643446 w 1686991"/>
              <a:gd name="connsiteY1" fmla="*/ 104017 h 502032"/>
              <a:gd name="connsiteX2" fmla="*/ 1120391 w 1686991"/>
              <a:gd name="connsiteY2" fmla="*/ 170135 h 502032"/>
              <a:gd name="connsiteX3" fmla="*/ 1686991 w 1686991"/>
              <a:gd name="connsiteY3" fmla="*/ 0 h 502032"/>
              <a:gd name="connsiteX0" fmla="*/ 0 w 1699799"/>
              <a:gd name="connsiteY0" fmla="*/ 418127 h 418127"/>
              <a:gd name="connsiteX1" fmla="*/ 643446 w 1699799"/>
              <a:gd name="connsiteY1" fmla="*/ 20112 h 418127"/>
              <a:gd name="connsiteX2" fmla="*/ 1120391 w 1699799"/>
              <a:gd name="connsiteY2" fmla="*/ 86230 h 418127"/>
              <a:gd name="connsiteX3" fmla="*/ 1699799 w 1699799"/>
              <a:gd name="connsiteY3" fmla="*/ 0 h 418127"/>
              <a:gd name="connsiteX0" fmla="*/ 0 w 1699799"/>
              <a:gd name="connsiteY0" fmla="*/ 418127 h 418127"/>
              <a:gd name="connsiteX1" fmla="*/ 694678 w 1699799"/>
              <a:gd name="connsiteY1" fmla="*/ 145969 h 418127"/>
              <a:gd name="connsiteX2" fmla="*/ 1120391 w 1699799"/>
              <a:gd name="connsiteY2" fmla="*/ 86230 h 418127"/>
              <a:gd name="connsiteX3" fmla="*/ 1699799 w 1699799"/>
              <a:gd name="connsiteY3" fmla="*/ 0 h 418127"/>
            </a:gdLst>
            <a:ahLst/>
            <a:cxnLst>
              <a:cxn ang="0">
                <a:pos x="connsiteX0" y="connsiteY0"/>
              </a:cxn>
              <a:cxn ang="0">
                <a:pos x="connsiteX1" y="connsiteY1"/>
              </a:cxn>
              <a:cxn ang="0">
                <a:pos x="connsiteX2" y="connsiteY2"/>
              </a:cxn>
              <a:cxn ang="0">
                <a:pos x="connsiteX3" y="connsiteY3"/>
              </a:cxn>
            </a:cxnLst>
            <a:rect l="l" t="t" r="r" b="b"/>
            <a:pathLst>
              <a:path w="1699799" h="418127">
                <a:moveTo>
                  <a:pt x="0" y="418127"/>
                </a:moveTo>
                <a:cubicBezTo>
                  <a:pt x="184597" y="285045"/>
                  <a:pt x="456714" y="124750"/>
                  <a:pt x="694678" y="145969"/>
                </a:cubicBezTo>
                <a:cubicBezTo>
                  <a:pt x="932642" y="167188"/>
                  <a:pt x="952871" y="110558"/>
                  <a:pt x="1120391" y="86230"/>
                </a:cubicBezTo>
                <a:cubicBezTo>
                  <a:pt x="1287911" y="61902"/>
                  <a:pt x="1463970" y="144429"/>
                  <a:pt x="1699799" y="0"/>
                </a:cubicBezTo>
              </a:path>
            </a:pathLst>
          </a:custGeom>
          <a:noFill/>
          <a:ln w="381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cxnSp>
        <p:nvCxnSpPr>
          <p:cNvPr id="38" name="Straight Arrow Connector 37"/>
          <p:cNvCxnSpPr>
            <a:endCxn id="25" idx="3"/>
          </p:cNvCxnSpPr>
          <p:nvPr/>
        </p:nvCxnSpPr>
        <p:spPr bwMode="auto">
          <a:xfrm>
            <a:off x="4953000" y="4689140"/>
            <a:ext cx="603093" cy="508199"/>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40" name="Oval 39"/>
          <p:cNvSpPr/>
          <p:nvPr/>
        </p:nvSpPr>
        <p:spPr bwMode="auto">
          <a:xfrm>
            <a:off x="5496423" y="5139190"/>
            <a:ext cx="114418" cy="101019"/>
          </a:xfrm>
          <a:prstGeom prst="ellipse">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nvGrpSpPr>
          <p:cNvPr id="39" name="Group 38"/>
          <p:cNvGrpSpPr/>
          <p:nvPr/>
        </p:nvGrpSpPr>
        <p:grpSpPr>
          <a:xfrm>
            <a:off x="3760031" y="4547900"/>
            <a:ext cx="1392224" cy="1266365"/>
            <a:chOff x="3760031" y="4547900"/>
            <a:chExt cx="1392224" cy="1266365"/>
          </a:xfrm>
        </p:grpSpPr>
        <p:cxnSp>
          <p:nvCxnSpPr>
            <p:cNvPr id="6" name="Straight Connector 5"/>
            <p:cNvCxnSpPr/>
            <p:nvPr/>
          </p:nvCxnSpPr>
          <p:spPr bwMode="auto">
            <a:xfrm>
              <a:off x="4953000" y="4547900"/>
              <a:ext cx="17542" cy="955977"/>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43" name="TextBox 42"/>
            <p:cNvSpPr txBox="1"/>
            <p:nvPr/>
          </p:nvSpPr>
          <p:spPr>
            <a:xfrm>
              <a:off x="3760031" y="5444933"/>
              <a:ext cx="301686" cy="369332"/>
            </a:xfrm>
            <a:prstGeom prst="rect">
              <a:avLst/>
            </a:prstGeom>
            <a:noFill/>
          </p:spPr>
          <p:txBody>
            <a:bodyPr wrap="none" rtlCol="0">
              <a:spAutoFit/>
            </a:bodyPr>
            <a:lstStyle/>
            <a:p>
              <a:r>
                <a:rPr lang="en-GB" sz="1800" b="0" dirty="0">
                  <a:latin typeface="Calibri" pitchFamily="34" charset="0"/>
                  <a:cs typeface="Calibri" pitchFamily="34" charset="0"/>
                </a:rPr>
                <a:t>0</a:t>
              </a:r>
            </a:p>
          </p:txBody>
        </p:sp>
        <p:sp>
          <p:nvSpPr>
            <p:cNvPr id="44" name="TextBox 43"/>
            <p:cNvSpPr txBox="1"/>
            <p:nvPr/>
          </p:nvSpPr>
          <p:spPr>
            <a:xfrm>
              <a:off x="4812098" y="5444933"/>
              <a:ext cx="340157" cy="369332"/>
            </a:xfrm>
            <a:prstGeom prst="rect">
              <a:avLst/>
            </a:prstGeom>
            <a:noFill/>
          </p:spPr>
          <p:txBody>
            <a:bodyPr wrap="none" rtlCol="0">
              <a:spAutoFit/>
            </a:bodyPr>
            <a:lstStyle/>
            <a:p>
              <a:r>
                <a:rPr lang="en-GB" sz="1800" b="0" dirty="0" smtClean="0">
                  <a:latin typeface="Calibri" pitchFamily="34" charset="0"/>
                  <a:cs typeface="Calibri" pitchFamily="34" charset="0"/>
                </a:rPr>
                <a:t>t</a:t>
              </a:r>
              <a:r>
                <a:rPr lang="en-GB" sz="1800" b="0" baseline="-25000" dirty="0" smtClean="0">
                  <a:latin typeface="Calibri" pitchFamily="34" charset="0"/>
                  <a:cs typeface="Calibri" pitchFamily="34" charset="0"/>
                </a:rPr>
                <a:t>1</a:t>
              </a:r>
              <a:endParaRPr lang="en-GB" sz="1800" b="0" baseline="-25000" dirty="0">
                <a:latin typeface="Calibri" pitchFamily="34" charset="0"/>
                <a:cs typeface="Calibri" pitchFamily="34" charset="0"/>
              </a:endParaRPr>
            </a:p>
          </p:txBody>
        </p:sp>
      </p:grpSp>
      <p:grpSp>
        <p:nvGrpSpPr>
          <p:cNvPr id="46" name="Group 45"/>
          <p:cNvGrpSpPr/>
          <p:nvPr/>
        </p:nvGrpSpPr>
        <p:grpSpPr>
          <a:xfrm>
            <a:off x="542510" y="4547900"/>
            <a:ext cx="1392224" cy="1266365"/>
            <a:chOff x="3760031" y="4547900"/>
            <a:chExt cx="1392224" cy="1266365"/>
          </a:xfrm>
        </p:grpSpPr>
        <p:cxnSp>
          <p:nvCxnSpPr>
            <p:cNvPr id="47" name="Straight Connector 46"/>
            <p:cNvCxnSpPr/>
            <p:nvPr/>
          </p:nvCxnSpPr>
          <p:spPr bwMode="auto">
            <a:xfrm>
              <a:off x="4953000" y="4547900"/>
              <a:ext cx="17542" cy="955977"/>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48" name="TextBox 47"/>
            <p:cNvSpPr txBox="1"/>
            <p:nvPr/>
          </p:nvSpPr>
          <p:spPr>
            <a:xfrm>
              <a:off x="3760031" y="5444933"/>
              <a:ext cx="301686" cy="369332"/>
            </a:xfrm>
            <a:prstGeom prst="rect">
              <a:avLst/>
            </a:prstGeom>
            <a:noFill/>
          </p:spPr>
          <p:txBody>
            <a:bodyPr wrap="none" rtlCol="0">
              <a:spAutoFit/>
            </a:bodyPr>
            <a:lstStyle/>
            <a:p>
              <a:r>
                <a:rPr lang="en-GB" sz="1800" b="0" dirty="0">
                  <a:latin typeface="Calibri" pitchFamily="34" charset="0"/>
                  <a:cs typeface="Calibri" pitchFamily="34" charset="0"/>
                </a:rPr>
                <a:t>0</a:t>
              </a:r>
            </a:p>
          </p:txBody>
        </p:sp>
        <p:sp>
          <p:nvSpPr>
            <p:cNvPr id="49" name="TextBox 48"/>
            <p:cNvSpPr txBox="1"/>
            <p:nvPr/>
          </p:nvSpPr>
          <p:spPr>
            <a:xfrm>
              <a:off x="4812098" y="5444933"/>
              <a:ext cx="340157" cy="369332"/>
            </a:xfrm>
            <a:prstGeom prst="rect">
              <a:avLst/>
            </a:prstGeom>
            <a:noFill/>
          </p:spPr>
          <p:txBody>
            <a:bodyPr wrap="none" rtlCol="0">
              <a:spAutoFit/>
            </a:bodyPr>
            <a:lstStyle/>
            <a:p>
              <a:r>
                <a:rPr lang="en-GB" sz="1800" b="0" dirty="0" smtClean="0">
                  <a:latin typeface="Calibri" pitchFamily="34" charset="0"/>
                  <a:cs typeface="Calibri" pitchFamily="34" charset="0"/>
                </a:rPr>
                <a:t>t</a:t>
              </a:r>
              <a:r>
                <a:rPr lang="en-GB" sz="1800" b="0" baseline="-25000" dirty="0" smtClean="0">
                  <a:latin typeface="Calibri" pitchFamily="34" charset="0"/>
                  <a:cs typeface="Calibri" pitchFamily="34" charset="0"/>
                </a:rPr>
                <a:t>1</a:t>
              </a:r>
              <a:endParaRPr lang="en-GB" sz="1800" b="0" baseline="-25000" dirty="0">
                <a:latin typeface="Calibri" pitchFamily="34" charset="0"/>
                <a:cs typeface="Calibri" pitchFamily="34" charset="0"/>
              </a:endParaRPr>
            </a:p>
          </p:txBody>
        </p:sp>
      </p:grpSp>
      <p:cxnSp>
        <p:nvCxnSpPr>
          <p:cNvPr id="42" name="Straight Arrow Connector 41"/>
          <p:cNvCxnSpPr/>
          <p:nvPr/>
        </p:nvCxnSpPr>
        <p:spPr bwMode="auto">
          <a:xfrm>
            <a:off x="3737865" y="4864607"/>
            <a:ext cx="1" cy="319588"/>
          </a:xfrm>
          <a:prstGeom prst="straightConnector1">
            <a:avLst/>
          </a:prstGeom>
          <a:solidFill>
            <a:schemeClr val="accent1"/>
          </a:solidFill>
          <a:ln w="28575" cap="flat" cmpd="sng" algn="ctr">
            <a:solidFill>
              <a:srgbClr val="00B050"/>
            </a:solidFill>
            <a:prstDash val="solid"/>
            <a:round/>
            <a:headEnd type="arrow"/>
            <a:tailEnd type="arrow"/>
          </a:ln>
          <a:effectLst/>
        </p:spPr>
      </p:cxnSp>
      <p:sp>
        <p:nvSpPr>
          <p:cNvPr id="57" name="TextBox 56"/>
          <p:cNvSpPr txBox="1"/>
          <p:nvPr/>
        </p:nvSpPr>
        <p:spPr>
          <a:xfrm>
            <a:off x="2393447" y="4976555"/>
            <a:ext cx="367408" cy="369332"/>
          </a:xfrm>
          <a:prstGeom prst="rect">
            <a:avLst/>
          </a:prstGeom>
          <a:noFill/>
        </p:spPr>
        <p:txBody>
          <a:bodyPr wrap="none" rtlCol="0">
            <a:spAutoFit/>
          </a:bodyPr>
          <a:lstStyle/>
          <a:p>
            <a:r>
              <a:rPr lang="en-GB" sz="1800" b="0" dirty="0" smtClean="0">
                <a:solidFill>
                  <a:srgbClr val="FF0000"/>
                </a:solidFill>
                <a:latin typeface="Calibri" pitchFamily="34" charset="0"/>
                <a:cs typeface="Calibri" pitchFamily="34" charset="0"/>
              </a:rPr>
              <a:t>y</a:t>
            </a:r>
            <a:r>
              <a:rPr lang="en-GB" sz="1800" b="0" baseline="-25000" dirty="0" smtClean="0">
                <a:solidFill>
                  <a:srgbClr val="FF0000"/>
                </a:solidFill>
                <a:latin typeface="Calibri" pitchFamily="34" charset="0"/>
                <a:cs typeface="Calibri" pitchFamily="34" charset="0"/>
              </a:rPr>
              <a:t>1</a:t>
            </a:r>
            <a:endParaRPr lang="en-GB" sz="1800" b="0" baseline="-25000" dirty="0">
              <a:solidFill>
                <a:srgbClr val="FF0000"/>
              </a:solidFill>
              <a:latin typeface="Calibri" pitchFamily="34" charset="0"/>
              <a:cs typeface="Calibri" pitchFamily="34" charset="0"/>
            </a:endParaRPr>
          </a:p>
        </p:txBody>
      </p:sp>
      <p:sp>
        <p:nvSpPr>
          <p:cNvPr id="58" name="TextBox 57"/>
          <p:cNvSpPr txBox="1"/>
          <p:nvPr/>
        </p:nvSpPr>
        <p:spPr>
          <a:xfrm>
            <a:off x="5620707" y="4959170"/>
            <a:ext cx="367408" cy="369332"/>
          </a:xfrm>
          <a:prstGeom prst="rect">
            <a:avLst/>
          </a:prstGeom>
          <a:noFill/>
        </p:spPr>
        <p:txBody>
          <a:bodyPr wrap="none" rtlCol="0">
            <a:spAutoFit/>
          </a:bodyPr>
          <a:lstStyle/>
          <a:p>
            <a:r>
              <a:rPr lang="en-GB" sz="1800" b="0" dirty="0" smtClean="0">
                <a:solidFill>
                  <a:srgbClr val="FF0000"/>
                </a:solidFill>
                <a:latin typeface="Calibri" pitchFamily="34" charset="0"/>
                <a:cs typeface="Calibri" pitchFamily="34" charset="0"/>
              </a:rPr>
              <a:t>y</a:t>
            </a:r>
            <a:r>
              <a:rPr lang="en-GB" sz="1800" b="0" baseline="-25000" dirty="0" smtClean="0">
                <a:solidFill>
                  <a:srgbClr val="FF0000"/>
                </a:solidFill>
                <a:latin typeface="Calibri" pitchFamily="34" charset="0"/>
                <a:cs typeface="Calibri" pitchFamily="34" charset="0"/>
              </a:rPr>
              <a:t>1</a:t>
            </a:r>
            <a:endParaRPr lang="en-GB" sz="1800" b="0" baseline="-25000" dirty="0">
              <a:solidFill>
                <a:srgbClr val="FF0000"/>
              </a:solidFill>
              <a:latin typeface="Calibri" pitchFamily="34" charset="0"/>
              <a:cs typeface="Calibri" pitchFamily="34" charset="0"/>
            </a:endParaRPr>
          </a:p>
        </p:txBody>
      </p:sp>
      <p:sp>
        <p:nvSpPr>
          <p:cNvPr id="50" name="Rectangle 49"/>
          <p:cNvSpPr/>
          <p:nvPr/>
        </p:nvSpPr>
        <p:spPr>
          <a:xfrm>
            <a:off x="1165569" y="6075003"/>
            <a:ext cx="8560411" cy="369332"/>
          </a:xfrm>
          <a:prstGeom prst="rect">
            <a:avLst/>
          </a:prstGeom>
        </p:spPr>
        <p:txBody>
          <a:bodyPr wrap="square">
            <a:spAutoFit/>
          </a:bodyPr>
          <a:lstStyle/>
          <a:p>
            <a:pPr algn="r"/>
            <a:r>
              <a:rPr lang="en-GB" sz="1800" b="0" i="1" dirty="0" smtClean="0">
                <a:latin typeface="Calibri" pitchFamily="34" charset="0"/>
                <a:cs typeface="Calibri" pitchFamily="34" charset="0"/>
              </a:rPr>
              <a:t>(Adapted </a:t>
            </a:r>
            <a:r>
              <a:rPr lang="en-GB" sz="1800" b="0" i="1" dirty="0">
                <a:latin typeface="Calibri" pitchFamily="34" charset="0"/>
                <a:cs typeface="Calibri" pitchFamily="34" charset="0"/>
              </a:rPr>
              <a:t>from </a:t>
            </a:r>
            <a:r>
              <a:rPr lang="en-GB" sz="1800" b="0" i="1" dirty="0" smtClean="0">
                <a:latin typeface="Calibri" pitchFamily="34" charset="0"/>
                <a:cs typeface="Calibri" pitchFamily="34" charset="0"/>
              </a:rPr>
              <a:t>E. Holm</a:t>
            </a:r>
            <a:r>
              <a:rPr lang="en-GB" sz="1800" b="0" i="1" dirty="0">
                <a:latin typeface="Calibri" pitchFamily="34" charset="0"/>
                <a:cs typeface="Calibri" pitchFamily="34" charset="0"/>
              </a:rPr>
              <a:t>, 2008: Lecture notes on assimilation algorithms, ECMWF)</a:t>
            </a:r>
          </a:p>
        </p:txBody>
      </p:sp>
    </p:spTree>
    <p:extLst>
      <p:ext uri="{BB962C8B-B14F-4D97-AF65-F5344CB8AC3E}">
        <p14:creationId xmlns:p14="http://schemas.microsoft.com/office/powerpoint/2010/main" val="413979844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assimilation problem </a:t>
            </a:r>
            <a:endParaRPr lang="en-GB" sz="2800" dirty="0" smtClean="0">
              <a:solidFill>
                <a:schemeClr val="accent1">
                  <a:lumMod val="50000"/>
                </a:schemeClr>
              </a:solidFill>
              <a:latin typeface="Calibri" panose="020F0502020204030204" pitchFamily="34" charset="0"/>
            </a:endParaRPr>
          </a:p>
        </p:txBody>
      </p:sp>
      <p:sp>
        <p:nvSpPr>
          <p:cNvPr id="1031" name="Rectangle 3"/>
          <p:cNvSpPr>
            <a:spLocks noGrp="1" noChangeArrowheads="1"/>
          </p:cNvSpPr>
          <p:nvPr>
            <p:ph type="body" sz="half" idx="1"/>
          </p:nvPr>
        </p:nvSpPr>
        <p:spPr>
          <a:xfrm>
            <a:off x="227013" y="981074"/>
            <a:ext cx="9496425" cy="5418255"/>
          </a:xfrm>
        </p:spPr>
        <p:txBody>
          <a:bodyPr/>
          <a:lstStyle/>
          <a:p>
            <a:pPr marL="0" indent="0">
              <a:lnSpc>
                <a:spcPct val="100000"/>
              </a:lnSpc>
              <a:buNone/>
            </a:pPr>
            <a:r>
              <a:rPr lang="en-GB" sz="2000" dirty="0" smtClean="0">
                <a:latin typeface="Calibri" panose="020F0502020204030204" pitchFamily="34" charset="0"/>
              </a:rPr>
              <a:t>Example. Suppose that the model error can be neglected (</a:t>
            </a:r>
            <a:r>
              <a:rPr lang="el-GR" sz="2000" b="1" i="1" dirty="0" smtClean="0">
                <a:latin typeface="Calibri" panose="020F0502020204030204" pitchFamily="34" charset="0"/>
              </a:rPr>
              <a:t>ε</a:t>
            </a:r>
            <a:r>
              <a:rPr lang="en-GB" sz="2000" b="1" i="1" baseline="-25000" dirty="0" smtClean="0">
                <a:latin typeface="Calibri" panose="020F0502020204030204" pitchFamily="34" charset="0"/>
              </a:rPr>
              <a:t>m</a:t>
            </a:r>
            <a:r>
              <a:rPr lang="en-GB" sz="2000" dirty="0" smtClean="0">
                <a:latin typeface="Calibri" panose="020F0502020204030204" pitchFamily="34" charset="0"/>
              </a:rPr>
              <a:t>=0) and that the observation and model errors can be modelled by a Gaussian distribution</a:t>
            </a: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r>
              <a:rPr lang="en-GB" sz="2000" dirty="0" smtClean="0">
                <a:latin typeface="Calibri" panose="020F0502020204030204" pitchFamily="34" charset="0"/>
              </a:rPr>
              <a:t>The cost function is: </a:t>
            </a:r>
          </a:p>
          <a:p>
            <a:pPr marL="0" indent="0">
              <a:lnSpc>
                <a:spcPct val="100000"/>
              </a:lnSpc>
              <a:buNone/>
            </a:pPr>
            <a:endParaRPr lang="en-GB" sz="2000" dirty="0">
              <a:latin typeface="Calibri" panose="020F0502020204030204" pitchFamily="34" charset="0"/>
            </a:endParaRPr>
          </a:p>
          <a:p>
            <a:pPr marL="0" indent="0">
              <a:lnSpc>
                <a:spcPct val="100000"/>
              </a:lnSpc>
              <a:buNone/>
            </a:pPr>
            <a:r>
              <a:rPr lang="en-GB" sz="2000" dirty="0" smtClean="0">
                <a:latin typeface="Calibri" panose="020F0502020204030204" pitchFamily="34" charset="0"/>
              </a:rPr>
              <a:t>The analysis state </a:t>
            </a:r>
            <a:r>
              <a:rPr lang="en-GB" sz="2000" i="1" dirty="0" smtClean="0">
                <a:latin typeface="Calibri" panose="020F0502020204030204" pitchFamily="34" charset="0"/>
              </a:rPr>
              <a:t>x</a:t>
            </a:r>
            <a:r>
              <a:rPr lang="en-GB" sz="2000" i="1" baseline="-25000" dirty="0" smtClean="0">
                <a:latin typeface="Calibri" panose="020F0502020204030204" pitchFamily="34" charset="0"/>
              </a:rPr>
              <a:t>a</a:t>
            </a:r>
            <a:r>
              <a:rPr lang="en-GB" sz="2000" dirty="0" smtClean="0">
                <a:latin typeface="Calibri" panose="020F0502020204030204" pitchFamily="34" charset="0"/>
              </a:rPr>
              <a:t>, is the state x that minimizes </a:t>
            </a:r>
            <a:r>
              <a:rPr lang="en-GB" sz="2000" i="1" dirty="0" smtClean="0">
                <a:latin typeface="Calibri" panose="020F0502020204030204" pitchFamily="34" charset="0"/>
              </a:rPr>
              <a:t>J</a:t>
            </a:r>
            <a:r>
              <a:rPr lang="en-GB" sz="2000" dirty="0" smtClean="0">
                <a:latin typeface="Calibri" panose="020F0502020204030204" pitchFamily="34" charset="0"/>
              </a:rPr>
              <a:t>:</a:t>
            </a: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058032693"/>
              </p:ext>
            </p:extLst>
          </p:nvPr>
        </p:nvGraphicFramePr>
        <p:xfrm>
          <a:off x="5412472" y="2262588"/>
          <a:ext cx="1655763" cy="941387"/>
        </p:xfrm>
        <a:graphic>
          <a:graphicData uri="http://schemas.openxmlformats.org/presentationml/2006/ole">
            <mc:AlternateContent xmlns:mc="http://schemas.openxmlformats.org/markup-compatibility/2006">
              <mc:Choice xmlns:v="urn:schemas-microsoft-com:vml" Requires="v">
                <p:oleObj spid="_x0000_s110806" name="Equation" r:id="rId4" imgW="888840" imgH="533160" progId="Equation.3">
                  <p:embed/>
                </p:oleObj>
              </mc:Choice>
              <mc:Fallback>
                <p:oleObj name="Equation" r:id="rId4" imgW="888840" imgH="533160" progId="Equation.3">
                  <p:embed/>
                  <p:pic>
                    <p:nvPicPr>
                      <p:cNvPr id="0" name=""/>
                      <p:cNvPicPr>
                        <a:picLocks noChangeAspect="1" noChangeArrowheads="1"/>
                      </p:cNvPicPr>
                      <p:nvPr/>
                    </p:nvPicPr>
                    <p:blipFill>
                      <a:blip r:embed="rId5"/>
                      <a:srcRect/>
                      <a:stretch>
                        <a:fillRect/>
                      </a:stretch>
                    </p:blipFill>
                    <p:spPr bwMode="auto">
                      <a:xfrm>
                        <a:off x="5412472" y="2262588"/>
                        <a:ext cx="1655763" cy="94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534032523"/>
              </p:ext>
            </p:extLst>
          </p:nvPr>
        </p:nvGraphicFramePr>
        <p:xfrm>
          <a:off x="1851025" y="1728788"/>
          <a:ext cx="3324225" cy="2149475"/>
        </p:xfrm>
        <a:graphic>
          <a:graphicData uri="http://schemas.openxmlformats.org/presentationml/2006/ole">
            <mc:AlternateContent xmlns:mc="http://schemas.openxmlformats.org/markup-compatibility/2006">
              <mc:Choice xmlns:v="urn:schemas-microsoft-com:vml" Requires="v">
                <p:oleObj spid="_x0000_s110807" name="Equation" r:id="rId6" imgW="1320480" imgH="1218960" progId="Equation.3">
                  <p:embed/>
                </p:oleObj>
              </mc:Choice>
              <mc:Fallback>
                <p:oleObj name="Equation" r:id="rId6" imgW="1320480" imgH="1218960" progId="Equation.3">
                  <p:embed/>
                  <p:pic>
                    <p:nvPicPr>
                      <p:cNvPr id="0" name=""/>
                      <p:cNvPicPr>
                        <a:picLocks noChangeAspect="1" noChangeArrowheads="1"/>
                      </p:cNvPicPr>
                      <p:nvPr/>
                    </p:nvPicPr>
                    <p:blipFill>
                      <a:blip r:embed="rId7"/>
                      <a:srcRect/>
                      <a:stretch>
                        <a:fillRect/>
                      </a:stretch>
                    </p:blipFill>
                    <p:spPr bwMode="auto">
                      <a:xfrm>
                        <a:off x="1851025" y="1728788"/>
                        <a:ext cx="3324225" cy="2149475"/>
                      </a:xfrm>
                      <a:prstGeom prst="rect">
                        <a:avLst/>
                      </a:prstGeom>
                      <a:noFill/>
                      <a:ln>
                        <a:noFill/>
                      </a:ln>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399521784"/>
              </p:ext>
            </p:extLst>
          </p:nvPr>
        </p:nvGraphicFramePr>
        <p:xfrm>
          <a:off x="2873080" y="3927540"/>
          <a:ext cx="6175375" cy="536575"/>
        </p:xfrm>
        <a:graphic>
          <a:graphicData uri="http://schemas.openxmlformats.org/presentationml/2006/ole">
            <mc:AlternateContent xmlns:mc="http://schemas.openxmlformats.org/markup-compatibility/2006">
              <mc:Choice xmlns:v="urn:schemas-microsoft-com:vml" Requires="v">
                <p:oleObj spid="_x0000_s110808" name="Equation" r:id="rId8" imgW="3314520" imgH="304560" progId="Equation.3">
                  <p:embed/>
                </p:oleObj>
              </mc:Choice>
              <mc:Fallback>
                <p:oleObj name="Equation" r:id="rId8" imgW="3314520" imgH="304560" progId="Equation.3">
                  <p:embed/>
                  <p:pic>
                    <p:nvPicPr>
                      <p:cNvPr id="0" name=""/>
                      <p:cNvPicPr>
                        <a:picLocks noChangeAspect="1" noChangeArrowheads="1"/>
                      </p:cNvPicPr>
                      <p:nvPr/>
                    </p:nvPicPr>
                    <p:blipFill>
                      <a:blip r:embed="rId9"/>
                      <a:srcRect/>
                      <a:stretch>
                        <a:fillRect/>
                      </a:stretch>
                    </p:blipFill>
                    <p:spPr bwMode="auto">
                      <a:xfrm>
                        <a:off x="2873080" y="3927540"/>
                        <a:ext cx="6175375"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p:nvSpPr>
        <p:spPr>
          <a:xfrm>
            <a:off x="1165569" y="6075003"/>
            <a:ext cx="8560411" cy="369332"/>
          </a:xfrm>
          <a:prstGeom prst="rect">
            <a:avLst/>
          </a:prstGeom>
        </p:spPr>
        <p:txBody>
          <a:bodyPr wrap="square">
            <a:spAutoFit/>
          </a:bodyPr>
          <a:lstStyle/>
          <a:p>
            <a:pPr algn="r"/>
            <a:r>
              <a:rPr lang="en-GB" sz="1800" b="0" i="1" dirty="0" smtClean="0">
                <a:latin typeface="Calibri" pitchFamily="34" charset="0"/>
                <a:cs typeface="Calibri" pitchFamily="34" charset="0"/>
              </a:rPr>
              <a:t>(Adapted </a:t>
            </a:r>
            <a:r>
              <a:rPr lang="en-GB" sz="1800" b="0" i="1" dirty="0">
                <a:latin typeface="Calibri" pitchFamily="34" charset="0"/>
                <a:cs typeface="Calibri" pitchFamily="34" charset="0"/>
              </a:rPr>
              <a:t>from </a:t>
            </a:r>
            <a:r>
              <a:rPr lang="en-GB" sz="1800" b="0" i="1" dirty="0" smtClean="0">
                <a:latin typeface="Calibri" pitchFamily="34" charset="0"/>
                <a:cs typeface="Calibri" pitchFamily="34" charset="0"/>
              </a:rPr>
              <a:t>E. Holm</a:t>
            </a:r>
            <a:r>
              <a:rPr lang="en-GB" sz="1800" b="0" i="1" dirty="0">
                <a:latin typeface="Calibri" pitchFamily="34" charset="0"/>
                <a:cs typeface="Calibri" pitchFamily="34" charset="0"/>
              </a:rPr>
              <a:t>, 2008: Lecture notes on assimilation algorithms, ECMWF)</a:t>
            </a:r>
          </a:p>
        </p:txBody>
      </p:sp>
      <p:graphicFrame>
        <p:nvGraphicFramePr>
          <p:cNvPr id="2" name="Object 1"/>
          <p:cNvGraphicFramePr>
            <a:graphicFrameLocks noChangeAspect="1"/>
          </p:cNvGraphicFramePr>
          <p:nvPr>
            <p:extLst>
              <p:ext uri="{D42A27DB-BD31-4B8C-83A1-F6EECF244321}">
                <p14:modId xmlns:p14="http://schemas.microsoft.com/office/powerpoint/2010/main" val="2539276752"/>
              </p:ext>
            </p:extLst>
          </p:nvPr>
        </p:nvGraphicFramePr>
        <p:xfrm>
          <a:off x="2586038" y="5319713"/>
          <a:ext cx="4754562" cy="536575"/>
        </p:xfrm>
        <a:graphic>
          <a:graphicData uri="http://schemas.openxmlformats.org/presentationml/2006/ole">
            <mc:AlternateContent xmlns:mc="http://schemas.openxmlformats.org/markup-compatibility/2006">
              <mc:Choice xmlns:v="urn:schemas-microsoft-com:vml" Requires="v">
                <p:oleObj spid="_x0000_s110809" name="Equation" r:id="rId10" imgW="2552400" imgH="304560" progId="Equation.3">
                  <p:embed/>
                </p:oleObj>
              </mc:Choice>
              <mc:Fallback>
                <p:oleObj name="Equation" r:id="rId10" imgW="2552400" imgH="304560" progId="Equation.3">
                  <p:embed/>
                  <p:pic>
                    <p:nvPicPr>
                      <p:cNvPr id="0" name=""/>
                      <p:cNvPicPr>
                        <a:picLocks noChangeAspect="1" noChangeArrowheads="1"/>
                      </p:cNvPicPr>
                      <p:nvPr/>
                    </p:nvPicPr>
                    <p:blipFill>
                      <a:blip r:embed="rId11"/>
                      <a:srcRect/>
                      <a:stretch>
                        <a:fillRect/>
                      </a:stretch>
                    </p:blipFill>
                    <p:spPr bwMode="auto">
                      <a:xfrm>
                        <a:off x="2586038" y="5319713"/>
                        <a:ext cx="4754562"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609877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assimilation problem </a:t>
            </a:r>
            <a:endParaRPr lang="en-GB" sz="2800" dirty="0" smtClean="0">
              <a:solidFill>
                <a:schemeClr val="accent1">
                  <a:lumMod val="50000"/>
                </a:schemeClr>
              </a:solidFill>
              <a:latin typeface="Calibri" panose="020F0502020204030204" pitchFamily="34" charset="0"/>
            </a:endParaRPr>
          </a:p>
        </p:txBody>
      </p:sp>
      <p:sp>
        <p:nvSpPr>
          <p:cNvPr id="1031" name="Rectangle 3"/>
          <p:cNvSpPr>
            <a:spLocks noGrp="1" noChangeArrowheads="1"/>
          </p:cNvSpPr>
          <p:nvPr>
            <p:ph type="body" sz="half" idx="1"/>
          </p:nvPr>
        </p:nvSpPr>
        <p:spPr>
          <a:xfrm>
            <a:off x="227013" y="981074"/>
            <a:ext cx="9496425" cy="5418255"/>
          </a:xfrm>
        </p:spPr>
        <p:txBody>
          <a:bodyPr/>
          <a:lstStyle/>
          <a:p>
            <a:pPr marL="0" indent="0">
              <a:lnSpc>
                <a:spcPct val="100000"/>
              </a:lnSpc>
              <a:buNone/>
            </a:pPr>
            <a:r>
              <a:rPr lang="en-GB" sz="2000" dirty="0" smtClean="0">
                <a:latin typeface="Calibri" panose="020F0502020204030204" pitchFamily="34" charset="0"/>
              </a:rPr>
              <a:t>Now let’s approximate </a:t>
            </a:r>
            <a:r>
              <a:rPr lang="en-GB" sz="2000" i="1" dirty="0" smtClean="0">
                <a:latin typeface="Calibri" panose="020F0502020204030204" pitchFamily="34" charset="0"/>
              </a:rPr>
              <a:t>H(x)</a:t>
            </a:r>
            <a:r>
              <a:rPr lang="en-GB" sz="2000" dirty="0" smtClean="0">
                <a:latin typeface="Calibri" panose="020F0502020204030204" pitchFamily="34" charset="0"/>
              </a:rPr>
              <a:t> using its linear approximation </a:t>
            </a:r>
            <a:r>
              <a:rPr lang="en-GB" sz="2000" i="1" dirty="0" smtClean="0">
                <a:latin typeface="Calibri" panose="020F0502020204030204" pitchFamily="34" charset="0"/>
              </a:rPr>
              <a:t>H</a:t>
            </a:r>
            <a:r>
              <a:rPr lang="en-GB" sz="2000" dirty="0" smtClean="0">
                <a:latin typeface="Calibri" panose="020F0502020204030204" pitchFamily="34" charset="0"/>
              </a:rPr>
              <a:t>, and its adjoint </a:t>
            </a:r>
            <a:r>
              <a:rPr lang="en-GB" sz="2000" i="1" dirty="0" smtClean="0">
                <a:latin typeface="Calibri" panose="020F0502020204030204" pitchFamily="34" charset="0"/>
              </a:rPr>
              <a:t>H(x)</a:t>
            </a:r>
            <a:r>
              <a:rPr lang="en-GB" sz="2000" i="1" baseline="30000" dirty="0" smtClean="0">
                <a:latin typeface="Calibri" panose="020F0502020204030204" pitchFamily="34" charset="0"/>
              </a:rPr>
              <a:t>T</a:t>
            </a:r>
            <a:r>
              <a:rPr lang="en-GB" sz="2000" dirty="0" smtClean="0">
                <a:latin typeface="Calibri" panose="020F0502020204030204" pitchFamily="34" charset="0"/>
              </a:rPr>
              <a:t> by the adjoint of its linear approximation </a:t>
            </a:r>
            <a:r>
              <a:rPr lang="en-GB" sz="2000" i="1" dirty="0" smtClean="0">
                <a:latin typeface="Calibri" panose="020F0502020204030204" pitchFamily="34" charset="0"/>
              </a:rPr>
              <a:t>H</a:t>
            </a:r>
            <a:r>
              <a:rPr lang="en-GB" sz="2000" i="1" baseline="30000" dirty="0" smtClean="0">
                <a:latin typeface="Calibri" panose="020F0502020204030204" pitchFamily="34" charset="0"/>
              </a:rPr>
              <a:t>T</a:t>
            </a:r>
            <a:r>
              <a:rPr lang="en-GB" sz="2000" dirty="0" smtClean="0">
                <a:latin typeface="Calibri" panose="020F0502020204030204" pitchFamily="34" charset="0"/>
              </a:rPr>
              <a:t>:</a:t>
            </a: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r>
              <a:rPr lang="en-GB" sz="2000" dirty="0" smtClean="0">
                <a:latin typeface="Calibri" panose="020F0502020204030204" pitchFamily="34" charset="0"/>
              </a:rPr>
              <a:t>Then the linearized equation becomes:</a:t>
            </a:r>
            <a:endParaRPr lang="en-GB" sz="2000" dirty="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r>
              <a:rPr lang="en-GB" sz="2000" dirty="0" smtClean="0">
                <a:latin typeface="Calibri" panose="020F0502020204030204" pitchFamily="34" charset="0"/>
              </a:rPr>
              <a:t>The solution is: </a:t>
            </a: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a:latin typeface="Calibri" panose="020F0502020204030204" pitchFamily="34" charset="0"/>
            </a:endParaRPr>
          </a:p>
          <a:p>
            <a:pPr marL="0" indent="0">
              <a:lnSpc>
                <a:spcPct val="100000"/>
              </a:lnSpc>
              <a:buNone/>
            </a:pPr>
            <a:endParaRPr lang="en-GB" sz="2000" dirty="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943954828"/>
              </p:ext>
            </p:extLst>
          </p:nvPr>
        </p:nvGraphicFramePr>
        <p:xfrm>
          <a:off x="2206625" y="1878980"/>
          <a:ext cx="5370513" cy="469900"/>
        </p:xfrm>
        <a:graphic>
          <a:graphicData uri="http://schemas.openxmlformats.org/presentationml/2006/ole">
            <mc:AlternateContent xmlns:mc="http://schemas.openxmlformats.org/markup-compatibility/2006">
              <mc:Choice xmlns:v="urn:schemas-microsoft-com:vml" Requires="v">
                <p:oleObj spid="_x0000_s111777" name="Equation" r:id="rId4" imgW="2882880" imgH="266400" progId="Equation.3">
                  <p:embed/>
                </p:oleObj>
              </mc:Choice>
              <mc:Fallback>
                <p:oleObj name="Equation" r:id="rId4" imgW="2882880" imgH="266400" progId="Equation.3">
                  <p:embed/>
                  <p:pic>
                    <p:nvPicPr>
                      <p:cNvPr id="0" name=""/>
                      <p:cNvPicPr>
                        <a:picLocks noChangeAspect="1" noChangeArrowheads="1"/>
                      </p:cNvPicPr>
                      <p:nvPr/>
                    </p:nvPicPr>
                    <p:blipFill>
                      <a:blip r:embed="rId5"/>
                      <a:srcRect/>
                      <a:stretch>
                        <a:fillRect/>
                      </a:stretch>
                    </p:blipFill>
                    <p:spPr bwMode="auto">
                      <a:xfrm>
                        <a:off x="2206625" y="1878980"/>
                        <a:ext cx="537051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p:nvSpPr>
        <p:spPr>
          <a:xfrm>
            <a:off x="1165569" y="6075003"/>
            <a:ext cx="8560411" cy="369332"/>
          </a:xfrm>
          <a:prstGeom prst="rect">
            <a:avLst/>
          </a:prstGeom>
        </p:spPr>
        <p:txBody>
          <a:bodyPr wrap="square">
            <a:spAutoFit/>
          </a:bodyPr>
          <a:lstStyle/>
          <a:p>
            <a:pPr algn="r"/>
            <a:r>
              <a:rPr lang="en-GB" sz="1800" b="0" i="1" dirty="0" smtClean="0">
                <a:latin typeface="Calibri" pitchFamily="34" charset="0"/>
                <a:cs typeface="Calibri" pitchFamily="34" charset="0"/>
              </a:rPr>
              <a:t>(Adapted </a:t>
            </a:r>
            <a:r>
              <a:rPr lang="en-GB" sz="1800" b="0" i="1" dirty="0">
                <a:latin typeface="Calibri" pitchFamily="34" charset="0"/>
                <a:cs typeface="Calibri" pitchFamily="34" charset="0"/>
              </a:rPr>
              <a:t>from </a:t>
            </a:r>
            <a:r>
              <a:rPr lang="en-GB" sz="1800" b="0" i="1" dirty="0" smtClean="0">
                <a:latin typeface="Calibri" pitchFamily="34" charset="0"/>
                <a:cs typeface="Calibri" pitchFamily="34" charset="0"/>
              </a:rPr>
              <a:t>E. Holm</a:t>
            </a:r>
            <a:r>
              <a:rPr lang="en-GB" sz="1800" b="0" i="1" dirty="0">
                <a:latin typeface="Calibri" pitchFamily="34" charset="0"/>
                <a:cs typeface="Calibri" pitchFamily="34" charset="0"/>
              </a:rPr>
              <a:t>, 2008: Lecture notes on assimilation algorithms, ECMWF)</a:t>
            </a:r>
          </a:p>
        </p:txBody>
      </p:sp>
      <p:graphicFrame>
        <p:nvGraphicFramePr>
          <p:cNvPr id="2" name="Object 1"/>
          <p:cNvGraphicFramePr>
            <a:graphicFrameLocks noChangeAspect="1"/>
          </p:cNvGraphicFramePr>
          <p:nvPr>
            <p:extLst>
              <p:ext uri="{D42A27DB-BD31-4B8C-83A1-F6EECF244321}">
                <p14:modId xmlns:p14="http://schemas.microsoft.com/office/powerpoint/2010/main" val="3619146996"/>
              </p:ext>
            </p:extLst>
          </p:nvPr>
        </p:nvGraphicFramePr>
        <p:xfrm>
          <a:off x="2051050" y="3206750"/>
          <a:ext cx="5770563" cy="536575"/>
        </p:xfrm>
        <a:graphic>
          <a:graphicData uri="http://schemas.openxmlformats.org/presentationml/2006/ole">
            <mc:AlternateContent xmlns:mc="http://schemas.openxmlformats.org/markup-compatibility/2006">
              <mc:Choice xmlns:v="urn:schemas-microsoft-com:vml" Requires="v">
                <p:oleObj spid="_x0000_s111778" name="Equation" r:id="rId6" imgW="3098520" imgH="304560" progId="Equation.3">
                  <p:embed/>
                </p:oleObj>
              </mc:Choice>
              <mc:Fallback>
                <p:oleObj name="Equation" r:id="rId6" imgW="3098520" imgH="304560" progId="Equation.3">
                  <p:embed/>
                  <p:pic>
                    <p:nvPicPr>
                      <p:cNvPr id="0" name=""/>
                      <p:cNvPicPr>
                        <a:picLocks noChangeAspect="1" noChangeArrowheads="1"/>
                      </p:cNvPicPr>
                      <p:nvPr/>
                    </p:nvPicPr>
                    <p:blipFill>
                      <a:blip r:embed="rId7"/>
                      <a:srcRect/>
                      <a:stretch>
                        <a:fillRect/>
                      </a:stretch>
                    </p:blipFill>
                    <p:spPr bwMode="auto">
                      <a:xfrm>
                        <a:off x="2051050" y="3206750"/>
                        <a:ext cx="577056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846398016"/>
              </p:ext>
            </p:extLst>
          </p:nvPr>
        </p:nvGraphicFramePr>
        <p:xfrm>
          <a:off x="2579688" y="4681538"/>
          <a:ext cx="4778375" cy="538162"/>
        </p:xfrm>
        <a:graphic>
          <a:graphicData uri="http://schemas.openxmlformats.org/presentationml/2006/ole">
            <mc:AlternateContent xmlns:mc="http://schemas.openxmlformats.org/markup-compatibility/2006">
              <mc:Choice xmlns:v="urn:schemas-microsoft-com:vml" Requires="v">
                <p:oleObj spid="_x0000_s111779" name="Equation" r:id="rId8" imgW="2565360" imgH="304560" progId="Equation.3">
                  <p:embed/>
                </p:oleObj>
              </mc:Choice>
              <mc:Fallback>
                <p:oleObj name="Equation" r:id="rId8" imgW="2565360" imgH="304560" progId="Equation.3">
                  <p:embed/>
                  <p:pic>
                    <p:nvPicPr>
                      <p:cNvPr id="0" name=""/>
                      <p:cNvPicPr>
                        <a:picLocks noChangeAspect="1" noChangeArrowheads="1"/>
                      </p:cNvPicPr>
                      <p:nvPr/>
                    </p:nvPicPr>
                    <p:blipFill>
                      <a:blip r:embed="rId9"/>
                      <a:srcRect/>
                      <a:stretch>
                        <a:fillRect/>
                      </a:stretch>
                    </p:blipFill>
                    <p:spPr bwMode="auto">
                      <a:xfrm>
                        <a:off x="2579688" y="4681538"/>
                        <a:ext cx="477837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Box 7"/>
          <p:cNvSpPr txBox="1"/>
          <p:nvPr/>
        </p:nvSpPr>
        <p:spPr>
          <a:xfrm>
            <a:off x="1667635" y="5688904"/>
            <a:ext cx="4863127" cy="369332"/>
          </a:xfrm>
          <a:prstGeom prst="rect">
            <a:avLst/>
          </a:prstGeom>
          <a:noFill/>
        </p:spPr>
        <p:txBody>
          <a:bodyPr wrap="none" rtlCol="0">
            <a:spAutoFit/>
          </a:bodyPr>
          <a:lstStyle/>
          <a:p>
            <a:r>
              <a:rPr lang="en-GB" sz="1800" b="0" dirty="0">
                <a:latin typeface="Calibri" pitchFamily="34" charset="0"/>
                <a:cs typeface="Calibri" pitchFamily="34" charset="0"/>
              </a:rPr>
              <a:t>b</a:t>
            </a:r>
            <a:r>
              <a:rPr lang="en-GB" sz="1800" b="0" dirty="0" smtClean="0">
                <a:latin typeface="Calibri" pitchFamily="34" charset="0"/>
                <a:cs typeface="Calibri" pitchFamily="34" charset="0"/>
              </a:rPr>
              <a:t>ackground error covariance in observation space</a:t>
            </a:r>
            <a:endParaRPr lang="en-GB" sz="1800" b="0" dirty="0">
              <a:latin typeface="Calibri" pitchFamily="34" charset="0"/>
              <a:cs typeface="Calibri" pitchFamily="34" charset="0"/>
            </a:endParaRPr>
          </a:p>
        </p:txBody>
      </p:sp>
      <p:cxnSp>
        <p:nvCxnSpPr>
          <p:cNvPr id="10" name="Straight Arrow Connector 9"/>
          <p:cNvCxnSpPr>
            <a:endCxn id="8" idx="0"/>
          </p:cNvCxnSpPr>
          <p:nvPr/>
        </p:nvCxnSpPr>
        <p:spPr bwMode="auto">
          <a:xfrm flipH="1">
            <a:off x="4099199" y="5184195"/>
            <a:ext cx="673781" cy="504709"/>
          </a:xfrm>
          <a:prstGeom prst="straightConnector1">
            <a:avLst/>
          </a:prstGeom>
          <a:solidFill>
            <a:schemeClr val="accent1"/>
          </a:solidFill>
          <a:ln w="12700" cap="flat" cmpd="sng" algn="ctr">
            <a:solidFill>
              <a:schemeClr val="tx1"/>
            </a:solidFill>
            <a:prstDash val="solid"/>
            <a:round/>
            <a:headEnd type="arrow" w="med" len="med"/>
            <a:tailEnd type="arrow" w="med" len="med"/>
          </a:ln>
          <a:effectLst/>
        </p:spPr>
      </p:cxnSp>
      <p:sp>
        <p:nvSpPr>
          <p:cNvPr id="13" name="TextBox 12"/>
          <p:cNvSpPr txBox="1"/>
          <p:nvPr/>
        </p:nvSpPr>
        <p:spPr>
          <a:xfrm>
            <a:off x="5988115" y="3978816"/>
            <a:ext cx="2883931" cy="369332"/>
          </a:xfrm>
          <a:prstGeom prst="rect">
            <a:avLst/>
          </a:prstGeom>
          <a:noFill/>
        </p:spPr>
        <p:txBody>
          <a:bodyPr wrap="none" rtlCol="0">
            <a:spAutoFit/>
          </a:bodyPr>
          <a:lstStyle/>
          <a:p>
            <a:r>
              <a:rPr lang="en-GB" sz="1800" b="0" dirty="0" smtClean="0">
                <a:latin typeface="Calibri" pitchFamily="34" charset="0"/>
                <a:cs typeface="Calibri" pitchFamily="34" charset="0"/>
              </a:rPr>
              <a:t>observation error covariance</a:t>
            </a:r>
            <a:endParaRPr lang="en-GB" sz="1800" b="0" dirty="0">
              <a:latin typeface="Calibri" pitchFamily="34" charset="0"/>
              <a:cs typeface="Calibri" pitchFamily="34" charset="0"/>
            </a:endParaRPr>
          </a:p>
        </p:txBody>
      </p:sp>
      <p:cxnSp>
        <p:nvCxnSpPr>
          <p:cNvPr id="23" name="Straight Arrow Connector 22"/>
          <p:cNvCxnSpPr/>
          <p:nvPr/>
        </p:nvCxnSpPr>
        <p:spPr bwMode="auto">
          <a:xfrm flipH="1">
            <a:off x="5719380" y="4348148"/>
            <a:ext cx="493760" cy="305641"/>
          </a:xfrm>
          <a:prstGeom prst="straightConnector1">
            <a:avLst/>
          </a:prstGeom>
          <a:solidFill>
            <a:schemeClr val="accent1"/>
          </a:solidFill>
          <a:ln w="12700" cap="flat" cmpd="sng" algn="ctr">
            <a:solidFill>
              <a:schemeClr val="tx1"/>
            </a:solidFill>
            <a:prstDash val="solid"/>
            <a:round/>
            <a:headEnd type="arrow" w="med" len="med"/>
            <a:tailEnd type="arrow" w="med" len="med"/>
          </a:ln>
          <a:effectLst/>
        </p:spPr>
      </p:cxnSp>
    </p:spTree>
    <p:extLst>
      <p:ext uri="{BB962C8B-B14F-4D97-AF65-F5344CB8AC3E}">
        <p14:creationId xmlns:p14="http://schemas.microsoft.com/office/powerpoint/2010/main" val="18212850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sz="half" idx="1"/>
          </p:nvPr>
        </p:nvSpPr>
        <p:spPr>
          <a:xfrm>
            <a:off x="182563" y="981076"/>
            <a:ext cx="9496425" cy="692730"/>
          </a:xfrm>
        </p:spPr>
        <p:txBody>
          <a:bodyPr/>
          <a:lstStyle/>
          <a:p>
            <a:pPr marL="0" indent="0">
              <a:lnSpc>
                <a:spcPct val="100000"/>
              </a:lnSpc>
              <a:buNone/>
            </a:pPr>
            <a:r>
              <a:rPr lang="en-GB" dirty="0" smtClean="0"/>
              <a:t>EDA spread sensitivity to model error scheme: relative impact for different variables and levels over the tropics. </a:t>
            </a:r>
          </a:p>
        </p:txBody>
      </p:sp>
      <p:graphicFrame>
        <p:nvGraphicFramePr>
          <p:cNvPr id="3074" name="Object 2"/>
          <p:cNvGraphicFramePr>
            <a:graphicFrameLocks noGrp="1" noChangeAspect="1"/>
          </p:cNvGraphicFramePr>
          <p:nvPr>
            <p:ph sz="quarter" idx="2"/>
          </p:nvPr>
        </p:nvGraphicFramePr>
        <p:xfrm>
          <a:off x="272480" y="1853825"/>
          <a:ext cx="9250184" cy="4292265"/>
        </p:xfrm>
        <a:graphic>
          <a:graphicData uri="http://schemas.openxmlformats.org/presentationml/2006/ole">
            <mc:AlternateContent xmlns:mc="http://schemas.openxmlformats.org/markup-compatibility/2006">
              <mc:Choice xmlns:v="urn:schemas-microsoft-com:vml" Requires="v">
                <p:oleObj spid="_x0000_s112694" name="Chart" r:id="rId5" imgW="6381712" imgH="2962313" progId="Excel.Sheet.8">
                  <p:embed/>
                </p:oleObj>
              </mc:Choice>
              <mc:Fallback>
                <p:oleObj name="Chart" r:id="rId5" imgW="6381712" imgH="2962313" progId="Excel.Shee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480" y="1853825"/>
                        <a:ext cx="9250184" cy="42922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6" name="Rectangle 6"/>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EDA spread sensitivity to stochastic physics</a:t>
            </a:r>
          </a:p>
        </p:txBody>
      </p:sp>
    </p:spTree>
    <p:extLst>
      <p:ext uri="{BB962C8B-B14F-4D97-AF65-F5344CB8AC3E}">
        <p14:creationId xmlns:p14="http://schemas.microsoft.com/office/powerpoint/2010/main" val="40600496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GB" sz="2800" dirty="0" smtClean="0">
                <a:solidFill>
                  <a:schemeClr val="accent1">
                    <a:lumMod val="50000"/>
                  </a:schemeClr>
                </a:solidFill>
                <a:latin typeface="Calibri" panose="020F0502020204030204" pitchFamily="34" charset="0"/>
              </a:rPr>
              <a:t>2. EDA spread as an indicator of analysis error</a:t>
            </a:r>
          </a:p>
        </p:txBody>
      </p:sp>
      <p:pic>
        <p:nvPicPr>
          <p:cNvPr id="35843" name="Content Placeholder 5" descr="BLV10_RDmemo_EDASVINI_EPS_fig7.jpeg"/>
          <p:cNvPicPr>
            <a:picLocks noGrp="1" noChangeAspect="1"/>
          </p:cNvPicPr>
          <p:nvPr>
            <p:ph sz="quarter" idx="2"/>
          </p:nvPr>
        </p:nvPicPr>
        <p:blipFill>
          <a:blip r:embed="rId3" cstate="print"/>
          <a:srcRect/>
          <a:stretch>
            <a:fillRect/>
          </a:stretch>
        </p:blipFill>
        <p:spPr>
          <a:xfrm>
            <a:off x="1712640" y="828838"/>
            <a:ext cx="4006291" cy="5660502"/>
          </a:xfrm>
        </p:spPr>
      </p:pic>
      <p:pic>
        <p:nvPicPr>
          <p:cNvPr id="35844" name="Content Placeholder 6" descr="BLV10_RDmemo_EDASVINI_EPS_fig8.jpeg"/>
          <p:cNvPicPr>
            <a:picLocks noGrp="1" noChangeAspect="1"/>
          </p:cNvPicPr>
          <p:nvPr>
            <p:ph sz="quarter" idx="3"/>
          </p:nvPr>
        </p:nvPicPr>
        <p:blipFill>
          <a:blip r:embed="rId4" cstate="print"/>
          <a:srcRect/>
          <a:stretch>
            <a:fillRect/>
          </a:stretch>
        </p:blipFill>
        <p:spPr>
          <a:xfrm>
            <a:off x="5718085" y="828838"/>
            <a:ext cx="4006291" cy="5660502"/>
          </a:xfrm>
        </p:spPr>
      </p:pic>
      <p:sp>
        <p:nvSpPr>
          <p:cNvPr id="35845" name="Text Box 4"/>
          <p:cNvSpPr txBox="1">
            <a:spLocks noChangeArrowheads="1"/>
          </p:cNvSpPr>
          <p:nvPr/>
        </p:nvSpPr>
        <p:spPr bwMode="auto">
          <a:xfrm>
            <a:off x="152400" y="984250"/>
            <a:ext cx="1470230" cy="2554545"/>
          </a:xfrm>
          <a:prstGeom prst="rect">
            <a:avLst/>
          </a:prstGeom>
          <a:noFill/>
          <a:ln w="9525">
            <a:noFill/>
            <a:miter lim="800000"/>
            <a:headEnd/>
            <a:tailEnd/>
          </a:ln>
        </p:spPr>
        <p:txBody>
          <a:bodyPr wrap="square">
            <a:spAutoFit/>
          </a:bodyPr>
          <a:lstStyle/>
          <a:p>
            <a:pPr algn="l">
              <a:spcBef>
                <a:spcPct val="20000"/>
              </a:spcBef>
            </a:pPr>
            <a:r>
              <a:rPr lang="en-GB" sz="2000" b="0" dirty="0">
                <a:latin typeface="Calibri" panose="020F0502020204030204" pitchFamily="34" charset="0"/>
              </a:rPr>
              <a:t>The tropics is the region where the old and the new </a:t>
            </a:r>
            <a:r>
              <a:rPr lang="en-GB" sz="2000" b="0" dirty="0" smtClean="0">
                <a:latin typeface="Calibri" panose="020F0502020204030204" pitchFamily="34" charset="0"/>
              </a:rPr>
              <a:t>ensembles differ </a:t>
            </a:r>
            <a:r>
              <a:rPr lang="en-GB" sz="2000" b="0" dirty="0">
                <a:latin typeface="Calibri" panose="020F0502020204030204" pitchFamily="34" charset="0"/>
              </a:rPr>
              <a:t>mostly. </a:t>
            </a:r>
          </a:p>
        </p:txBody>
      </p:sp>
      <p:sp>
        <p:nvSpPr>
          <p:cNvPr id="6" name="TextBox 5"/>
          <p:cNvSpPr txBox="1"/>
          <p:nvPr/>
        </p:nvSpPr>
        <p:spPr>
          <a:xfrm>
            <a:off x="2827345" y="690953"/>
            <a:ext cx="1763624" cy="307777"/>
          </a:xfrm>
          <a:prstGeom prst="rect">
            <a:avLst/>
          </a:prstGeom>
          <a:noFill/>
        </p:spPr>
        <p:txBody>
          <a:bodyPr wrap="none" rtlCol="0">
            <a:spAutoFit/>
          </a:bodyPr>
          <a:lstStyle/>
          <a:p>
            <a:r>
              <a:rPr lang="en-GB" sz="1400" dirty="0" smtClean="0"/>
              <a:t>EVO-SVINI ENS</a:t>
            </a:r>
            <a:endParaRPr lang="en-US" sz="1400" dirty="0"/>
          </a:p>
        </p:txBody>
      </p:sp>
      <p:sp>
        <p:nvSpPr>
          <p:cNvPr id="7" name="TextBox 6"/>
          <p:cNvSpPr txBox="1"/>
          <p:nvPr/>
        </p:nvSpPr>
        <p:spPr>
          <a:xfrm>
            <a:off x="6832791" y="690953"/>
            <a:ext cx="1762021" cy="307777"/>
          </a:xfrm>
          <a:prstGeom prst="rect">
            <a:avLst/>
          </a:prstGeom>
          <a:noFill/>
        </p:spPr>
        <p:txBody>
          <a:bodyPr wrap="none" rtlCol="0">
            <a:spAutoFit/>
          </a:bodyPr>
          <a:lstStyle/>
          <a:p>
            <a:r>
              <a:rPr lang="en-GB" sz="1400" dirty="0" smtClean="0"/>
              <a:t>EDA-SVINI ENS</a:t>
            </a:r>
            <a:endParaRPr lang="en-US" sz="1400" dirty="0"/>
          </a:p>
        </p:txBody>
      </p:sp>
    </p:spTree>
    <p:extLst>
      <p:ext uri="{BB962C8B-B14F-4D97-AF65-F5344CB8AC3E}">
        <p14:creationId xmlns:p14="http://schemas.microsoft.com/office/powerpoint/2010/main" val="404313054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sz="half" idx="1"/>
          </p:nvPr>
        </p:nvSpPr>
        <p:spPr>
          <a:xfrm>
            <a:off x="196850" y="984250"/>
            <a:ext cx="9512300" cy="5334000"/>
          </a:xfrm>
        </p:spPr>
        <p:txBody>
          <a:bodyPr/>
          <a:lstStyle/>
          <a:p>
            <a:pPr marL="0">
              <a:lnSpc>
                <a:spcPct val="100000"/>
              </a:lnSpc>
              <a:buClr>
                <a:schemeClr val="accent2"/>
              </a:buClr>
              <a:buFontTx/>
              <a:buNone/>
            </a:pPr>
            <a:r>
              <a:rPr lang="en-GB" sz="2000" dirty="0" smtClean="0">
                <a:latin typeface="Calibri" panose="020F0502020204030204" pitchFamily="34" charset="0"/>
              </a:rPr>
              <a:t>On the 23</a:t>
            </a:r>
            <a:r>
              <a:rPr lang="en-GB" sz="2000" baseline="30000" dirty="0" smtClean="0">
                <a:latin typeface="Calibri" panose="020F0502020204030204" pitchFamily="34" charset="0"/>
              </a:rPr>
              <a:t>rd</a:t>
            </a:r>
            <a:r>
              <a:rPr lang="en-GB" sz="2000" dirty="0" smtClean="0">
                <a:latin typeface="Calibri" panose="020F0502020204030204" pitchFamily="34" charset="0"/>
              </a:rPr>
              <a:t> of Dec 2009 a cyclone that developed during the previous 36h in the Atlantic reached Portugal and caused lots of damages. </a:t>
            </a:r>
          </a:p>
          <a:p>
            <a:pPr marL="0">
              <a:lnSpc>
                <a:spcPct val="100000"/>
              </a:lnSpc>
              <a:buClr>
                <a:schemeClr val="accent2"/>
              </a:buClr>
              <a:buFontTx/>
              <a:buNone/>
            </a:pPr>
            <a:r>
              <a:rPr lang="en-GB" sz="2000" dirty="0" smtClean="0">
                <a:latin typeface="Calibri" panose="020F0502020204030204" pitchFamily="34" charset="0"/>
              </a:rPr>
              <a:t>T799 (operational suite) and T1279 (e-suite) analyses on 21</a:t>
            </a:r>
            <a:r>
              <a:rPr lang="en-GB" sz="2000" baseline="30000" dirty="0" smtClean="0">
                <a:latin typeface="Calibri" panose="020F0502020204030204" pitchFamily="34" charset="0"/>
              </a:rPr>
              <a:t>st</a:t>
            </a:r>
            <a:r>
              <a:rPr lang="en-GB" sz="2000" dirty="0" smtClean="0">
                <a:latin typeface="Calibri" panose="020F0502020204030204" pitchFamily="34" charset="0"/>
              </a:rPr>
              <a:t> of Dec showed larger differences in the area of storm development, and forecasts starting from these two analyses differed substantially. </a:t>
            </a:r>
          </a:p>
          <a:p>
            <a:pPr marL="0">
              <a:lnSpc>
                <a:spcPct val="100000"/>
              </a:lnSpc>
              <a:buClr>
                <a:schemeClr val="accent2"/>
              </a:buClr>
              <a:buFontTx/>
              <a:buNone/>
            </a:pPr>
            <a:endParaRPr lang="en-GB" sz="2000" dirty="0" smtClean="0">
              <a:latin typeface="Calibri" panose="020F0502020204030204" pitchFamily="34" charset="0"/>
            </a:endParaRPr>
          </a:p>
          <a:p>
            <a:pPr marL="0">
              <a:lnSpc>
                <a:spcPct val="100000"/>
              </a:lnSpc>
              <a:buClr>
                <a:schemeClr val="accent2"/>
              </a:buClr>
              <a:buFontTx/>
              <a:buNone/>
            </a:pPr>
            <a:r>
              <a:rPr lang="en-GB" sz="2000" dirty="0" smtClean="0">
                <a:latin typeface="Calibri" panose="020F0502020204030204" pitchFamily="34" charset="0"/>
              </a:rPr>
              <a:t>Did the EDA identify the Atlantic area where the 799 and the 1279 analyses differ as an area with large spread?</a:t>
            </a:r>
          </a:p>
        </p:txBody>
      </p:sp>
      <p:sp>
        <p:nvSpPr>
          <p:cNvPr id="26627" name="Title 3"/>
          <p:cNvSpPr>
            <a:spLocks noGrp="1"/>
          </p:cNvSpPr>
          <p:nvPr>
            <p:ph type="title"/>
          </p:nvPr>
        </p:nvSpPr>
        <p:spPr/>
        <p:txBody>
          <a:bodyPr/>
          <a:lstStyle/>
          <a:p>
            <a:r>
              <a:rPr lang="en-GB" sz="2800" dirty="0" smtClean="0">
                <a:solidFill>
                  <a:schemeClr val="accent1">
                    <a:lumMod val="50000"/>
                  </a:schemeClr>
                </a:solidFill>
                <a:latin typeface="Calibri" panose="020F0502020204030204" pitchFamily="34" charset="0"/>
              </a:rPr>
              <a:t>2. EDA spread as an indicator of analysis error</a:t>
            </a:r>
          </a:p>
        </p:txBody>
      </p:sp>
    </p:spTree>
    <p:extLst>
      <p:ext uri="{BB962C8B-B14F-4D97-AF65-F5344CB8AC3E}">
        <p14:creationId xmlns:p14="http://schemas.microsoft.com/office/powerpoint/2010/main" val="36137039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p:cNvPicPr>
            <a:picLocks noChangeAspect="1" noChangeArrowheads="1"/>
          </p:cNvPicPr>
          <p:nvPr/>
        </p:nvPicPr>
        <p:blipFill>
          <a:blip r:embed="rId3" cstate="print"/>
          <a:srcRect/>
          <a:stretch>
            <a:fillRect/>
          </a:stretch>
        </p:blipFill>
        <p:spPr bwMode="auto">
          <a:xfrm>
            <a:off x="5673725" y="3340100"/>
            <a:ext cx="3905250" cy="3022600"/>
          </a:xfrm>
          <a:prstGeom prst="rect">
            <a:avLst/>
          </a:prstGeom>
          <a:solidFill>
            <a:schemeClr val="bg1"/>
          </a:solidFill>
          <a:ln w="9525">
            <a:noFill/>
            <a:miter lim="800000"/>
            <a:headEnd/>
            <a:tailEnd/>
          </a:ln>
        </p:spPr>
      </p:pic>
      <p:pic>
        <p:nvPicPr>
          <p:cNvPr id="25603" name="Picture 2" descr="teste_04"/>
          <p:cNvPicPr>
            <a:picLocks noChangeAspect="1" noChangeArrowheads="1"/>
          </p:cNvPicPr>
          <p:nvPr/>
        </p:nvPicPr>
        <p:blipFill>
          <a:blip r:embed="rId4" cstate="print"/>
          <a:srcRect/>
          <a:stretch>
            <a:fillRect/>
          </a:stretch>
        </p:blipFill>
        <p:spPr bwMode="auto">
          <a:xfrm>
            <a:off x="241300" y="3236913"/>
            <a:ext cx="4718050" cy="3170237"/>
          </a:xfrm>
          <a:prstGeom prst="rect">
            <a:avLst/>
          </a:prstGeom>
          <a:noFill/>
          <a:ln w="9525">
            <a:noFill/>
            <a:miter lim="800000"/>
            <a:headEnd/>
            <a:tailEnd/>
          </a:ln>
        </p:spPr>
      </p:pic>
      <p:sp>
        <p:nvSpPr>
          <p:cNvPr id="25604" name="Line 5"/>
          <p:cNvSpPr>
            <a:spLocks noChangeShapeType="1"/>
          </p:cNvSpPr>
          <p:nvPr/>
        </p:nvSpPr>
        <p:spPr bwMode="auto">
          <a:xfrm>
            <a:off x="1619250" y="3162300"/>
            <a:ext cx="1468438" cy="1731963"/>
          </a:xfrm>
          <a:prstGeom prst="line">
            <a:avLst/>
          </a:prstGeom>
          <a:noFill/>
          <a:ln w="57150">
            <a:solidFill>
              <a:srgbClr val="00FFFF"/>
            </a:solidFill>
            <a:round/>
            <a:headEnd/>
            <a:tailEnd type="triangle" w="med" len="med"/>
          </a:ln>
        </p:spPr>
        <p:txBody>
          <a:bodyPr/>
          <a:lstStyle/>
          <a:p>
            <a:endParaRPr lang="en-GB" dirty="0"/>
          </a:p>
        </p:txBody>
      </p:sp>
      <p:sp>
        <p:nvSpPr>
          <p:cNvPr id="25605" name="Text Box 7"/>
          <p:cNvSpPr txBox="1">
            <a:spLocks noChangeArrowheads="1"/>
          </p:cNvSpPr>
          <p:nvPr/>
        </p:nvSpPr>
        <p:spPr bwMode="auto">
          <a:xfrm>
            <a:off x="7931150" y="5962650"/>
            <a:ext cx="1511300" cy="307975"/>
          </a:xfrm>
          <a:prstGeom prst="rect">
            <a:avLst/>
          </a:prstGeom>
          <a:solidFill>
            <a:srgbClr val="FF3399"/>
          </a:solidFill>
          <a:ln w="9525">
            <a:noFill/>
            <a:miter lim="800000"/>
            <a:headEnd/>
            <a:tailEnd/>
          </a:ln>
        </p:spPr>
        <p:txBody>
          <a:bodyPr>
            <a:spAutoFit/>
          </a:bodyPr>
          <a:lstStyle/>
          <a:p>
            <a:pPr>
              <a:spcBef>
                <a:spcPct val="50000"/>
              </a:spcBef>
            </a:pPr>
            <a:r>
              <a:rPr lang="en-GB" sz="1400" dirty="0"/>
              <a:t>40 – 48 m/s</a:t>
            </a:r>
          </a:p>
        </p:txBody>
      </p:sp>
      <p:sp>
        <p:nvSpPr>
          <p:cNvPr id="25606" name="Text Box 8"/>
          <p:cNvSpPr txBox="1">
            <a:spLocks noChangeArrowheads="1"/>
          </p:cNvSpPr>
          <p:nvPr/>
        </p:nvSpPr>
        <p:spPr bwMode="auto">
          <a:xfrm>
            <a:off x="5664200" y="2727325"/>
            <a:ext cx="4000500" cy="523875"/>
          </a:xfrm>
          <a:prstGeom prst="rect">
            <a:avLst/>
          </a:prstGeom>
          <a:noFill/>
          <a:ln w="9525">
            <a:noFill/>
            <a:miter lim="800000"/>
            <a:headEnd/>
            <a:tailEnd/>
          </a:ln>
        </p:spPr>
        <p:txBody>
          <a:bodyPr>
            <a:spAutoFit/>
          </a:bodyPr>
          <a:lstStyle/>
          <a:p>
            <a:pPr algn="l">
              <a:spcBef>
                <a:spcPct val="50000"/>
              </a:spcBef>
            </a:pPr>
            <a:r>
              <a:rPr lang="en-GB" sz="1400" dirty="0"/>
              <a:t>Max winds at fixed elevation angle 0.1(quasi-horizontal map)</a:t>
            </a:r>
          </a:p>
        </p:txBody>
      </p:sp>
      <p:sp>
        <p:nvSpPr>
          <p:cNvPr id="25607" name="Text Box 10"/>
          <p:cNvSpPr txBox="1">
            <a:spLocks noChangeArrowheads="1"/>
          </p:cNvSpPr>
          <p:nvPr/>
        </p:nvSpPr>
        <p:spPr bwMode="auto">
          <a:xfrm>
            <a:off x="3441700" y="5962650"/>
            <a:ext cx="1377950" cy="338138"/>
          </a:xfrm>
          <a:prstGeom prst="rect">
            <a:avLst/>
          </a:prstGeom>
          <a:solidFill>
            <a:schemeClr val="bg1"/>
          </a:solidFill>
          <a:ln w="9525">
            <a:noFill/>
            <a:miter lim="800000"/>
            <a:headEnd/>
            <a:tailEnd/>
          </a:ln>
        </p:spPr>
        <p:txBody>
          <a:bodyPr>
            <a:spAutoFit/>
          </a:bodyPr>
          <a:lstStyle/>
          <a:p>
            <a:pPr>
              <a:spcBef>
                <a:spcPct val="50000"/>
              </a:spcBef>
            </a:pPr>
            <a:r>
              <a:rPr lang="en-GB" sz="1600" dirty="0"/>
              <a:t>0400 UTC</a:t>
            </a:r>
          </a:p>
        </p:txBody>
      </p:sp>
      <p:sp>
        <p:nvSpPr>
          <p:cNvPr id="25608" name="Text Box 11"/>
          <p:cNvSpPr txBox="1">
            <a:spLocks noChangeArrowheads="1"/>
          </p:cNvSpPr>
          <p:nvPr/>
        </p:nvSpPr>
        <p:spPr bwMode="auto">
          <a:xfrm>
            <a:off x="5797550" y="5962650"/>
            <a:ext cx="1482725" cy="307975"/>
          </a:xfrm>
          <a:prstGeom prst="rect">
            <a:avLst/>
          </a:prstGeom>
          <a:solidFill>
            <a:srgbClr val="FFFFFF"/>
          </a:solidFill>
          <a:ln w="9525">
            <a:noFill/>
            <a:miter lim="800000"/>
            <a:headEnd/>
            <a:tailEnd/>
          </a:ln>
        </p:spPr>
        <p:txBody>
          <a:bodyPr>
            <a:spAutoFit/>
          </a:bodyPr>
          <a:lstStyle/>
          <a:p>
            <a:pPr>
              <a:spcBef>
                <a:spcPct val="50000"/>
              </a:spcBef>
            </a:pPr>
            <a:r>
              <a:rPr lang="en-GB" sz="1400" dirty="0"/>
              <a:t>0436 UTC</a:t>
            </a:r>
          </a:p>
        </p:txBody>
      </p:sp>
      <p:sp>
        <p:nvSpPr>
          <p:cNvPr id="25609" name="Text Box 3"/>
          <p:cNvSpPr txBox="1">
            <a:spLocks noChangeArrowheads="1"/>
          </p:cNvSpPr>
          <p:nvPr/>
        </p:nvSpPr>
        <p:spPr bwMode="auto">
          <a:xfrm>
            <a:off x="179388" y="2682875"/>
            <a:ext cx="5084762" cy="523875"/>
          </a:xfrm>
          <a:prstGeom prst="rect">
            <a:avLst/>
          </a:prstGeom>
          <a:noFill/>
          <a:ln w="9525">
            <a:noFill/>
            <a:miter lim="800000"/>
            <a:headEnd/>
            <a:tailEnd/>
          </a:ln>
        </p:spPr>
        <p:txBody>
          <a:bodyPr>
            <a:spAutoFit/>
          </a:bodyPr>
          <a:lstStyle/>
          <a:p>
            <a:pPr algn="l">
              <a:spcBef>
                <a:spcPct val="50000"/>
              </a:spcBef>
            </a:pPr>
            <a:r>
              <a:rPr lang="en-GB" sz="1400" dirty="0"/>
              <a:t>St Cabo Carvoeiro – Min mslp 969 hPa at 0420 UTC – Max wind gust 140 km/h at 0450 UTC</a:t>
            </a:r>
          </a:p>
        </p:txBody>
      </p:sp>
      <p:sp>
        <p:nvSpPr>
          <p:cNvPr id="25610" name="Line 5"/>
          <p:cNvSpPr>
            <a:spLocks noChangeShapeType="1"/>
          </p:cNvSpPr>
          <p:nvPr/>
        </p:nvSpPr>
        <p:spPr bwMode="auto">
          <a:xfrm flipH="1">
            <a:off x="6553200" y="3206750"/>
            <a:ext cx="666750" cy="1733550"/>
          </a:xfrm>
          <a:prstGeom prst="line">
            <a:avLst/>
          </a:prstGeom>
          <a:noFill/>
          <a:ln w="57150">
            <a:solidFill>
              <a:srgbClr val="D60093"/>
            </a:solidFill>
            <a:round/>
            <a:headEnd/>
            <a:tailEnd type="triangle" w="med" len="med"/>
          </a:ln>
        </p:spPr>
        <p:txBody>
          <a:bodyPr/>
          <a:lstStyle/>
          <a:p>
            <a:endParaRPr lang="en-GB" dirty="0"/>
          </a:p>
        </p:txBody>
      </p:sp>
      <p:sp>
        <p:nvSpPr>
          <p:cNvPr id="16" name="Rectangle 3"/>
          <p:cNvSpPr txBox="1">
            <a:spLocks noChangeArrowheads="1"/>
          </p:cNvSpPr>
          <p:nvPr/>
        </p:nvSpPr>
        <p:spPr bwMode="auto">
          <a:xfrm>
            <a:off x="182563" y="981075"/>
            <a:ext cx="9437687" cy="1277795"/>
          </a:xfrm>
          <a:prstGeom prst="rect">
            <a:avLst/>
          </a:prstGeom>
          <a:noFill/>
          <a:ln w="12700">
            <a:noFill/>
            <a:miter lim="800000"/>
            <a:headEnd/>
            <a:tailEnd/>
          </a:ln>
        </p:spPr>
        <p:txBody>
          <a:bodyPr lIns="90487" tIns="44450" rIns="90487" bIns="44450"/>
          <a:lstStyle/>
          <a:p>
            <a:pPr algn="l">
              <a:spcBef>
                <a:spcPct val="50000"/>
              </a:spcBef>
              <a:defRPr/>
            </a:pPr>
            <a:r>
              <a:rPr lang="en-GB" sz="2000" b="0" dirty="0">
                <a:latin typeface="Calibri" panose="020F0502020204030204" pitchFamily="34" charset="0"/>
              </a:rPr>
              <a:t>On the 23</a:t>
            </a:r>
            <a:r>
              <a:rPr lang="en-GB" sz="2000" b="0" baseline="30000" dirty="0">
                <a:latin typeface="Calibri" panose="020F0502020204030204" pitchFamily="34" charset="0"/>
              </a:rPr>
              <a:t>rd</a:t>
            </a:r>
            <a:r>
              <a:rPr lang="en-GB" sz="2000" b="0" dirty="0">
                <a:latin typeface="Calibri" panose="020F0502020204030204" pitchFamily="34" charset="0"/>
              </a:rPr>
              <a:t> of Dec 2009 a well defined cloud head with a dry slot region ahead of the low centre can be seen in a Meteosat satellite image (left). </a:t>
            </a:r>
            <a:r>
              <a:rPr lang="en-GB" sz="2000" b="0" dirty="0" smtClean="0">
                <a:latin typeface="Calibri" panose="020F0502020204030204" pitchFamily="34" charset="0"/>
              </a:rPr>
              <a:t>An area </a:t>
            </a:r>
            <a:r>
              <a:rPr lang="en-GB" sz="2000" b="0" dirty="0">
                <a:latin typeface="Calibri" panose="020F0502020204030204" pitchFamily="34" charset="0"/>
              </a:rPr>
              <a:t>of maximum radial velocity can be seen from the Doppler radar </a:t>
            </a:r>
            <a:r>
              <a:rPr lang="en-GB" sz="2000" b="0" dirty="0" smtClean="0">
                <a:latin typeface="Calibri" panose="020F0502020204030204" pitchFamily="34" charset="0"/>
              </a:rPr>
              <a:t>(</a:t>
            </a:r>
            <a:r>
              <a:rPr lang="en-GB" sz="2000" b="0" dirty="0">
                <a:latin typeface="Calibri" panose="020F0502020204030204" pitchFamily="34" charset="0"/>
              </a:rPr>
              <a:t>east of </a:t>
            </a:r>
            <a:r>
              <a:rPr lang="en-GB" sz="2000" b="0" dirty="0" smtClean="0">
                <a:latin typeface="Calibri" panose="020F0502020204030204" pitchFamily="34" charset="0"/>
              </a:rPr>
              <a:t>Lisbon). </a:t>
            </a:r>
            <a:endParaRPr lang="en-GB" sz="2000" b="0" kern="0" dirty="0">
              <a:latin typeface="Calibri" panose="020F0502020204030204" pitchFamily="34" charset="0"/>
            </a:endParaRPr>
          </a:p>
        </p:txBody>
      </p:sp>
      <p:sp>
        <p:nvSpPr>
          <p:cNvPr id="17" name="Rectangle 6"/>
          <p:cNvSpPr txBox="1">
            <a:spLocks noChangeArrowheads="1"/>
          </p:cNvSpPr>
          <p:nvPr/>
        </p:nvSpPr>
        <p:spPr bwMode="auto">
          <a:xfrm>
            <a:off x="703263" y="155575"/>
            <a:ext cx="9074150" cy="609600"/>
          </a:xfrm>
          <a:prstGeom prst="rect">
            <a:avLst/>
          </a:prstGeom>
          <a:noFill/>
          <a:ln w="12700">
            <a:noFill/>
            <a:miter lim="800000"/>
            <a:headEnd/>
            <a:tailEnd/>
          </a:ln>
        </p:spPr>
        <p:txBody>
          <a:bodyPr anchor="ctr"/>
          <a:lstStyle/>
          <a:p>
            <a:pPr algn="l">
              <a:lnSpc>
                <a:spcPts val="3200"/>
              </a:lnSpc>
              <a:defRPr/>
            </a:pPr>
            <a:r>
              <a:rPr lang="en-GB" sz="2800" kern="0" dirty="0">
                <a:solidFill>
                  <a:schemeClr val="accent1">
                    <a:lumMod val="50000"/>
                  </a:schemeClr>
                </a:solidFill>
                <a:latin typeface="Calibri" panose="020F0502020204030204" pitchFamily="34" charset="0"/>
                <a:ea typeface="+mj-ea"/>
                <a:cs typeface="+mj-cs"/>
              </a:rPr>
              <a:t>2. </a:t>
            </a:r>
            <a:r>
              <a:rPr lang="en-GB" sz="2800" kern="0" dirty="0" smtClean="0">
                <a:solidFill>
                  <a:schemeClr val="accent1">
                    <a:lumMod val="50000"/>
                  </a:schemeClr>
                </a:solidFill>
                <a:latin typeface="Calibri" panose="020F0502020204030204" pitchFamily="34" charset="0"/>
                <a:ea typeface="+mj-ea"/>
                <a:cs typeface="+mj-cs"/>
              </a:rPr>
              <a:t>The EDA </a:t>
            </a:r>
            <a:r>
              <a:rPr lang="en-GB" sz="2800" kern="0" dirty="0">
                <a:solidFill>
                  <a:schemeClr val="accent1">
                    <a:lumMod val="50000"/>
                  </a:schemeClr>
                </a:solidFill>
                <a:latin typeface="Calibri" panose="020F0502020204030204" pitchFamily="34" charset="0"/>
                <a:ea typeface="+mj-ea"/>
                <a:cs typeface="+mj-cs"/>
              </a:rPr>
              <a:t>spread </a:t>
            </a:r>
            <a:r>
              <a:rPr lang="en-GB" sz="2800" kern="0" dirty="0" smtClean="0">
                <a:solidFill>
                  <a:schemeClr val="accent1">
                    <a:lumMod val="50000"/>
                  </a:schemeClr>
                </a:solidFill>
                <a:latin typeface="Calibri" panose="020F0502020204030204" pitchFamily="34" charset="0"/>
                <a:ea typeface="+mj-ea"/>
                <a:cs typeface="+mj-cs"/>
              </a:rPr>
              <a:t>as an indicator of analysis </a:t>
            </a:r>
            <a:r>
              <a:rPr lang="en-GB" sz="2800" kern="0" dirty="0">
                <a:solidFill>
                  <a:schemeClr val="accent1">
                    <a:lumMod val="50000"/>
                  </a:schemeClr>
                </a:solidFill>
                <a:latin typeface="Calibri" panose="020F0502020204030204" pitchFamily="34" charset="0"/>
                <a:ea typeface="+mj-ea"/>
                <a:cs typeface="+mj-cs"/>
              </a:rPr>
              <a:t>error</a:t>
            </a:r>
          </a:p>
        </p:txBody>
      </p:sp>
    </p:spTree>
    <p:extLst>
      <p:ext uri="{BB962C8B-B14F-4D97-AF65-F5344CB8AC3E}">
        <p14:creationId xmlns:p14="http://schemas.microsoft.com/office/powerpoint/2010/main" val="11748695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sz="half" idx="1"/>
          </p:nvPr>
        </p:nvSpPr>
        <p:spPr>
          <a:xfrm>
            <a:off x="196850" y="984250"/>
            <a:ext cx="9512300" cy="5334000"/>
          </a:xfrm>
        </p:spPr>
        <p:txBody>
          <a:bodyPr/>
          <a:lstStyle/>
          <a:p>
            <a:pPr marL="0">
              <a:lnSpc>
                <a:spcPct val="100000"/>
              </a:lnSpc>
              <a:buClr>
                <a:schemeClr val="accent2"/>
              </a:buClr>
              <a:buFontTx/>
              <a:buNone/>
            </a:pPr>
            <a:r>
              <a:rPr lang="en-GB" sz="2000" dirty="0" smtClean="0">
                <a:latin typeface="Calibri" panose="020F0502020204030204" pitchFamily="34" charset="0"/>
              </a:rPr>
              <a:t>At that time two analysis and ensembles were running:</a:t>
            </a:r>
          </a:p>
          <a:p>
            <a:pPr marL="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O-suite: operational T799 analysis and EVO-SVINI 639v319 ENS</a:t>
            </a:r>
          </a:p>
          <a:p>
            <a:pPr marL="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E-suite: the new T1279 analysis and the EDA-SVINI 639v319 ENS</a:t>
            </a:r>
          </a:p>
          <a:p>
            <a:pPr marL="0">
              <a:lnSpc>
                <a:spcPct val="100000"/>
              </a:lnSpc>
              <a:buClr>
                <a:schemeClr val="accent2"/>
              </a:buClr>
              <a:buFont typeface="Wingdings" pitchFamily="2" charset="2"/>
              <a:buChar char="v"/>
            </a:pPr>
            <a:endParaRPr lang="en-GB" sz="2000" dirty="0" smtClean="0">
              <a:latin typeface="Calibri" panose="020F0502020204030204" pitchFamily="34" charset="0"/>
            </a:endParaRPr>
          </a:p>
          <a:p>
            <a:pPr marL="0">
              <a:lnSpc>
                <a:spcPct val="100000"/>
              </a:lnSpc>
              <a:buClr>
                <a:schemeClr val="accent2"/>
              </a:buClr>
              <a:buFontTx/>
              <a:buNone/>
            </a:pPr>
            <a:r>
              <a:rPr lang="en-GB" sz="2000" dirty="0" smtClean="0">
                <a:latin typeface="Calibri" panose="020F0502020204030204" pitchFamily="34" charset="0"/>
              </a:rPr>
              <a:t>Let’s compare the spread of the old (EVO-SVINI) and new (EDA-SVINI) ensembles, to assess whether the EDA-based perturbations improved the simulation of the analysis uncertainty.</a:t>
            </a:r>
          </a:p>
        </p:txBody>
      </p:sp>
      <p:sp>
        <p:nvSpPr>
          <p:cNvPr id="31747" name="Title 3"/>
          <p:cNvSpPr>
            <a:spLocks noGrp="1"/>
          </p:cNvSpPr>
          <p:nvPr>
            <p:ph type="title"/>
          </p:nvPr>
        </p:nvSpPr>
        <p:spPr/>
        <p:txBody>
          <a:bodyPr/>
          <a:lstStyle/>
          <a:p>
            <a:r>
              <a:rPr lang="en-GB" sz="2800" dirty="0" smtClean="0">
                <a:solidFill>
                  <a:schemeClr val="accent1">
                    <a:lumMod val="50000"/>
                  </a:schemeClr>
                </a:solidFill>
                <a:latin typeface="Calibri" panose="020F0502020204030204" pitchFamily="34" charset="0"/>
              </a:rPr>
              <a:t>2. EDA spread as an indicator of analysis error</a:t>
            </a:r>
          </a:p>
        </p:txBody>
      </p:sp>
    </p:spTree>
    <p:extLst>
      <p:ext uri="{BB962C8B-B14F-4D97-AF65-F5344CB8AC3E}">
        <p14:creationId xmlns:p14="http://schemas.microsoft.com/office/powerpoint/2010/main" val="1496818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058" name="Rectangle 1026"/>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The </a:t>
            </a:r>
            <a:r>
              <a:rPr lang="en-US" altLang="en-US" sz="2800" dirty="0" err="1">
                <a:solidFill>
                  <a:srgbClr val="0235AD"/>
                </a:solidFill>
                <a:latin typeface="Calibri" panose="020F0502020204030204" pitchFamily="34" charset="0"/>
              </a:rPr>
              <a:t>adjoint</a:t>
            </a:r>
            <a:r>
              <a:rPr lang="en-US" altLang="en-US" sz="2800" dirty="0">
                <a:solidFill>
                  <a:srgbClr val="0235AD"/>
                </a:solidFill>
                <a:latin typeface="Calibri" panose="020F0502020204030204" pitchFamily="34" charset="0"/>
              </a:rPr>
              <a:t> operator</a:t>
            </a:r>
          </a:p>
        </p:txBody>
      </p:sp>
      <p:sp>
        <p:nvSpPr>
          <p:cNvPr id="813059" name="Rectangle 1027"/>
          <p:cNvSpPr>
            <a:spLocks noGrp="1" noChangeArrowheads="1"/>
          </p:cNvSpPr>
          <p:nvPr>
            <p:ph type="body" sz="half" idx="1"/>
          </p:nvPr>
        </p:nvSpPr>
        <p:spPr>
          <a:xfrm>
            <a:off x="362490" y="1143000"/>
            <a:ext cx="9324000" cy="4716000"/>
          </a:xfrm>
        </p:spPr>
        <p:txBody>
          <a:bodyPr/>
          <a:lstStyle/>
          <a:p>
            <a:pPr marL="0" indent="0" algn="just">
              <a:lnSpc>
                <a:spcPct val="100000"/>
              </a:lnSpc>
              <a:buFont typeface="Wingdings" panose="05000000000000000000" pitchFamily="2" charset="2"/>
              <a:buNone/>
            </a:pPr>
            <a:r>
              <a:rPr lang="en-US" altLang="en-US" sz="2000" b="0" dirty="0">
                <a:latin typeface="Calibri" panose="020F0502020204030204" pitchFamily="34" charset="0"/>
              </a:rPr>
              <a:t>Given any two vectors </a:t>
            </a:r>
            <a:r>
              <a:rPr lang="en-US" altLang="en-US" sz="2000" i="1" dirty="0">
                <a:latin typeface="Calibri" panose="020F0502020204030204" pitchFamily="34" charset="0"/>
              </a:rPr>
              <a:t>x </a:t>
            </a:r>
            <a:r>
              <a:rPr lang="en-US" altLang="en-US" sz="2000" b="0" dirty="0">
                <a:latin typeface="Calibri" panose="020F0502020204030204" pitchFamily="34" charset="0"/>
              </a:rPr>
              <a:t>and </a:t>
            </a:r>
            <a:r>
              <a:rPr lang="en-US" altLang="en-US" sz="2000" i="1" dirty="0">
                <a:latin typeface="Calibri" panose="020F0502020204030204" pitchFamily="34" charset="0"/>
              </a:rPr>
              <a:t>y</a:t>
            </a:r>
            <a:r>
              <a:rPr lang="en-US" altLang="en-US" sz="2000" b="0" dirty="0">
                <a:latin typeface="Calibri" panose="020F0502020204030204" pitchFamily="34" charset="0"/>
              </a:rPr>
              <a:t>, the </a:t>
            </a:r>
            <a:r>
              <a:rPr lang="en-US" altLang="en-US" sz="2000" b="0" dirty="0" err="1">
                <a:latin typeface="Calibri" panose="020F0502020204030204" pitchFamily="34" charset="0"/>
              </a:rPr>
              <a:t>adjoint</a:t>
            </a:r>
            <a:r>
              <a:rPr lang="en-US" altLang="en-US" sz="2000" b="0" dirty="0">
                <a:latin typeface="Calibri" panose="020F0502020204030204" pitchFamily="34" charset="0"/>
              </a:rPr>
              <a:t> operator </a:t>
            </a:r>
            <a:r>
              <a:rPr lang="en-US" altLang="en-US" sz="2000" i="1" dirty="0">
                <a:latin typeface="Calibri" panose="020F0502020204030204" pitchFamily="34" charset="0"/>
              </a:rPr>
              <a:t>L</a:t>
            </a:r>
            <a:r>
              <a:rPr lang="en-US" altLang="en-US" sz="2000" i="1" baseline="30000" dirty="0">
                <a:latin typeface="Calibri" panose="020F0502020204030204" pitchFamily="34" charset="0"/>
              </a:rPr>
              <a:t>*</a:t>
            </a:r>
            <a:r>
              <a:rPr lang="en-US" altLang="en-US" sz="2000" b="0" dirty="0">
                <a:latin typeface="Calibri" panose="020F0502020204030204" pitchFamily="34" charset="0"/>
              </a:rPr>
              <a:t> of the linear operator </a:t>
            </a:r>
            <a:r>
              <a:rPr lang="en-US" altLang="en-US" sz="2000" i="1" dirty="0">
                <a:latin typeface="Calibri" panose="020F0502020204030204" pitchFamily="34" charset="0"/>
              </a:rPr>
              <a:t>L</a:t>
            </a:r>
            <a:r>
              <a:rPr lang="en-US" altLang="en-US" sz="2000" b="0" dirty="0">
                <a:latin typeface="Calibri" panose="020F0502020204030204" pitchFamily="34" charset="0"/>
              </a:rPr>
              <a:t> with respect to the Euclidean norm &lt;..,..&gt; is the operator that satisfies the following property:</a:t>
            </a:r>
          </a:p>
          <a:p>
            <a:pPr marL="0" indent="0" algn="just">
              <a:lnSpc>
                <a:spcPct val="100000"/>
              </a:lnSpc>
              <a:buFont typeface="Wingdings" panose="05000000000000000000" pitchFamily="2" charset="2"/>
              <a:buNone/>
            </a:pPr>
            <a:endParaRPr lang="en-US" altLang="en-US" sz="200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r>
              <a:rPr lang="en-US" altLang="en-US" sz="2000" b="0" dirty="0">
                <a:latin typeface="Calibri" panose="020F0502020204030204" pitchFamily="34" charset="0"/>
              </a:rPr>
              <a:t>Using the </a:t>
            </a:r>
            <a:r>
              <a:rPr lang="en-US" altLang="en-US" sz="2000" b="0" dirty="0" err="1">
                <a:latin typeface="Calibri" panose="020F0502020204030204" pitchFamily="34" charset="0"/>
              </a:rPr>
              <a:t>adjojnt</a:t>
            </a:r>
            <a:r>
              <a:rPr lang="en-US" altLang="en-US" sz="2000" b="0" dirty="0">
                <a:latin typeface="Calibri" panose="020F0502020204030204" pitchFamily="34" charset="0"/>
              </a:rPr>
              <a:t> operator </a:t>
            </a:r>
            <a:r>
              <a:rPr lang="en-US" altLang="en-US" sz="2000" i="1" dirty="0">
                <a:latin typeface="Calibri" panose="020F0502020204030204" pitchFamily="34" charset="0"/>
              </a:rPr>
              <a:t>L</a:t>
            </a:r>
            <a:r>
              <a:rPr lang="en-US" altLang="en-US" sz="2000" i="1" baseline="30000" dirty="0">
                <a:latin typeface="Calibri" panose="020F0502020204030204" pitchFamily="34" charset="0"/>
              </a:rPr>
              <a:t>*</a:t>
            </a:r>
            <a:r>
              <a:rPr lang="en-US" altLang="en-US" sz="2000" b="0" dirty="0">
                <a:latin typeface="Calibri" panose="020F0502020204030204" pitchFamily="34" charset="0"/>
              </a:rPr>
              <a:t> the time-t E-norm of z’ can be written as:</a:t>
            </a: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i="1" dirty="0">
              <a:latin typeface="Calibri" panose="020F0502020204030204" pitchFamily="34" charset="0"/>
              <a:sym typeface="Symbol" panose="05050102010706020507" pitchFamily="18" charset="2"/>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sym typeface="Symbol" panose="05050102010706020507" pitchFamily="18" charset="2"/>
            </a:endParaRPr>
          </a:p>
        </p:txBody>
      </p:sp>
      <p:graphicFrame>
        <p:nvGraphicFramePr>
          <p:cNvPr id="813062" name="Object 1030"/>
          <p:cNvGraphicFramePr>
            <a:graphicFrameLocks noChangeAspect="1"/>
          </p:cNvGraphicFramePr>
          <p:nvPr>
            <p:extLst>
              <p:ext uri="{D42A27DB-BD31-4B8C-83A1-F6EECF244321}">
                <p14:modId xmlns:p14="http://schemas.microsoft.com/office/powerpoint/2010/main" val="318538026"/>
              </p:ext>
            </p:extLst>
          </p:nvPr>
        </p:nvGraphicFramePr>
        <p:xfrm>
          <a:off x="3581400" y="2168860"/>
          <a:ext cx="2216150" cy="427038"/>
        </p:xfrm>
        <a:graphic>
          <a:graphicData uri="http://schemas.openxmlformats.org/presentationml/2006/ole">
            <mc:AlternateContent xmlns:mc="http://schemas.openxmlformats.org/markup-compatibility/2006">
              <mc:Choice xmlns:v="urn:schemas-microsoft-com:vml" Requires="v">
                <p:oleObj spid="_x0000_s115764" name="Equation" r:id="rId4" imgW="1244520" imgH="241200" progId="Equation.3">
                  <p:embed/>
                </p:oleObj>
              </mc:Choice>
              <mc:Fallback>
                <p:oleObj name="Equation" r:id="rId4" imgW="124452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2168860"/>
                        <a:ext cx="2216150"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3064" name="Object 1032"/>
          <p:cNvGraphicFramePr>
            <a:graphicFrameLocks noChangeAspect="1"/>
          </p:cNvGraphicFramePr>
          <p:nvPr>
            <p:extLst>
              <p:ext uri="{D42A27DB-BD31-4B8C-83A1-F6EECF244321}">
                <p14:modId xmlns:p14="http://schemas.microsoft.com/office/powerpoint/2010/main" val="2953974464"/>
              </p:ext>
            </p:extLst>
          </p:nvPr>
        </p:nvGraphicFramePr>
        <p:xfrm>
          <a:off x="2747755" y="3474005"/>
          <a:ext cx="4183063" cy="515938"/>
        </p:xfrm>
        <a:graphic>
          <a:graphicData uri="http://schemas.openxmlformats.org/presentationml/2006/ole">
            <mc:AlternateContent xmlns:mc="http://schemas.openxmlformats.org/markup-compatibility/2006">
              <mc:Choice xmlns:v="urn:schemas-microsoft-com:vml" Requires="v">
                <p:oleObj spid="_x0000_s115765" name="Equation" r:id="rId6" imgW="2349360" imgH="291960" progId="Equation.3">
                  <p:embed/>
                </p:oleObj>
              </mc:Choice>
              <mc:Fallback>
                <p:oleObj name="Equation" r:id="rId6" imgW="2349360" imgH="29196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7755" y="3474005"/>
                        <a:ext cx="418306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5621260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4"/>
          <p:cNvSpPr txBox="1">
            <a:spLocks noChangeArrowheads="1"/>
          </p:cNvSpPr>
          <p:nvPr/>
        </p:nvSpPr>
        <p:spPr bwMode="auto">
          <a:xfrm>
            <a:off x="271463" y="1279525"/>
            <a:ext cx="2028825" cy="4216539"/>
          </a:xfrm>
          <a:prstGeom prst="rect">
            <a:avLst/>
          </a:prstGeom>
          <a:noFill/>
          <a:ln w="9525">
            <a:noFill/>
            <a:miter lim="800000"/>
            <a:headEnd/>
            <a:tailEnd/>
          </a:ln>
        </p:spPr>
        <p:txBody>
          <a:bodyPr>
            <a:spAutoFit/>
          </a:bodyPr>
          <a:lstStyle/>
          <a:p>
            <a:pPr algn="l">
              <a:spcBef>
                <a:spcPct val="20000"/>
              </a:spcBef>
            </a:pPr>
            <a:r>
              <a:rPr lang="en-GB" sz="2000" b="0" dirty="0">
                <a:latin typeface="Calibri" panose="020F0502020204030204" pitchFamily="34" charset="0"/>
              </a:rPr>
              <a:t>IC 20@12:</a:t>
            </a:r>
          </a:p>
          <a:p>
            <a:pPr algn="l">
              <a:spcBef>
                <a:spcPct val="20000"/>
              </a:spcBef>
              <a:buFont typeface="Arial" pitchFamily="34" charset="0"/>
              <a:buChar char="•"/>
            </a:pPr>
            <a:r>
              <a:rPr lang="en-GB" sz="2000" b="0" dirty="0">
                <a:latin typeface="Calibri" panose="020F0502020204030204" pitchFamily="34" charset="0"/>
              </a:rPr>
              <a:t> the top row shows the </a:t>
            </a:r>
            <a:r>
              <a:rPr lang="en-GB" sz="2000" b="0" dirty="0" smtClean="0">
                <a:latin typeface="Calibri" panose="020F0502020204030204" pitchFamily="34" charset="0"/>
              </a:rPr>
              <a:t>two analyses and </a:t>
            </a:r>
            <a:r>
              <a:rPr lang="en-GB" sz="2000" b="0" dirty="0">
                <a:latin typeface="Calibri" panose="020F0502020204030204" pitchFamily="34" charset="0"/>
              </a:rPr>
              <a:t>their difference.</a:t>
            </a:r>
          </a:p>
          <a:p>
            <a:pPr algn="l">
              <a:spcBef>
                <a:spcPct val="20000"/>
              </a:spcBef>
              <a:buFont typeface="Arial" pitchFamily="34" charset="0"/>
              <a:buChar char="•"/>
            </a:pPr>
            <a:r>
              <a:rPr lang="en-GB" sz="2000" b="0" dirty="0">
                <a:latin typeface="Calibri" panose="020F0502020204030204" pitchFamily="34" charset="0"/>
              </a:rPr>
              <a:t> the bottom row shows the std of the EVO-SVINI and the </a:t>
            </a:r>
            <a:r>
              <a:rPr lang="en-GB" sz="2000" b="0" dirty="0" smtClean="0">
                <a:latin typeface="Calibri" panose="020F0502020204030204" pitchFamily="34" charset="0"/>
              </a:rPr>
              <a:t>EDA-SVINI ensembles, </a:t>
            </a:r>
            <a:r>
              <a:rPr lang="en-GB" sz="2000" b="0" dirty="0">
                <a:latin typeface="Calibri" panose="020F0502020204030204" pitchFamily="34" charset="0"/>
              </a:rPr>
              <a:t>and their difference.</a:t>
            </a:r>
          </a:p>
          <a:p>
            <a:pPr algn="l"/>
            <a:endParaRPr lang="en-GB" sz="2000" b="0" dirty="0">
              <a:latin typeface="Calibri" panose="020F0502020204030204" pitchFamily="34" charset="0"/>
            </a:endParaRPr>
          </a:p>
        </p:txBody>
      </p:sp>
      <p:pic>
        <p:nvPicPr>
          <p:cNvPr id="32771" name="Picture 14" descr="EPS639_std_EDASVINI_EVOSVINI_std_2009122012_t0"/>
          <p:cNvPicPr>
            <a:picLocks noGrp="1" noChangeAspect="1" noChangeArrowheads="1"/>
          </p:cNvPicPr>
          <p:nvPr>
            <p:ph sz="quarter" idx="2"/>
          </p:nvPr>
        </p:nvPicPr>
        <p:blipFill>
          <a:blip r:embed="rId3" cstate="print"/>
          <a:srcRect/>
          <a:stretch>
            <a:fillRect/>
          </a:stretch>
        </p:blipFill>
        <p:spPr>
          <a:xfrm>
            <a:off x="2295525" y="1196975"/>
            <a:ext cx="7493000" cy="4895850"/>
          </a:xfrm>
          <a:noFill/>
        </p:spPr>
      </p:pic>
      <p:sp>
        <p:nvSpPr>
          <p:cNvPr id="32772" name="Oval 15"/>
          <p:cNvSpPr>
            <a:spLocks noChangeArrowheads="1"/>
          </p:cNvSpPr>
          <p:nvPr/>
        </p:nvSpPr>
        <p:spPr bwMode="auto">
          <a:xfrm rot="1372057">
            <a:off x="7821613" y="5094288"/>
            <a:ext cx="936625" cy="492125"/>
          </a:xfrm>
          <a:prstGeom prst="ellipse">
            <a:avLst/>
          </a:prstGeom>
          <a:noFill/>
          <a:ln w="19050">
            <a:solidFill>
              <a:schemeClr val="tx1"/>
            </a:solidFill>
            <a:round/>
            <a:headEnd/>
            <a:tailEnd/>
          </a:ln>
        </p:spPr>
        <p:txBody>
          <a:bodyPr wrap="none" anchor="ctr"/>
          <a:lstStyle/>
          <a:p>
            <a:endParaRPr lang="en-US" dirty="0"/>
          </a:p>
        </p:txBody>
      </p:sp>
      <p:sp>
        <p:nvSpPr>
          <p:cNvPr id="32773" name="Oval 16"/>
          <p:cNvSpPr>
            <a:spLocks noChangeArrowheads="1"/>
          </p:cNvSpPr>
          <p:nvPr/>
        </p:nvSpPr>
        <p:spPr bwMode="auto">
          <a:xfrm rot="1372057">
            <a:off x="5497513" y="5084763"/>
            <a:ext cx="938212" cy="492125"/>
          </a:xfrm>
          <a:prstGeom prst="ellipse">
            <a:avLst/>
          </a:prstGeom>
          <a:noFill/>
          <a:ln w="19050">
            <a:solidFill>
              <a:schemeClr val="tx1"/>
            </a:solidFill>
            <a:round/>
            <a:headEnd/>
            <a:tailEnd/>
          </a:ln>
        </p:spPr>
        <p:txBody>
          <a:bodyPr wrap="none" anchor="ctr"/>
          <a:lstStyle/>
          <a:p>
            <a:endParaRPr lang="en-US" dirty="0"/>
          </a:p>
        </p:txBody>
      </p:sp>
      <p:sp>
        <p:nvSpPr>
          <p:cNvPr id="32774" name="Oval 17"/>
          <p:cNvSpPr>
            <a:spLocks noChangeArrowheads="1"/>
          </p:cNvSpPr>
          <p:nvPr/>
        </p:nvSpPr>
        <p:spPr bwMode="auto">
          <a:xfrm rot="1372057">
            <a:off x="7839075" y="2792413"/>
            <a:ext cx="936625" cy="492125"/>
          </a:xfrm>
          <a:prstGeom prst="ellipse">
            <a:avLst/>
          </a:prstGeom>
          <a:noFill/>
          <a:ln w="19050">
            <a:solidFill>
              <a:schemeClr val="tx1"/>
            </a:solidFill>
            <a:round/>
            <a:headEnd/>
            <a:tailEnd/>
          </a:ln>
        </p:spPr>
        <p:txBody>
          <a:bodyPr wrap="none" anchor="ctr"/>
          <a:lstStyle/>
          <a:p>
            <a:endParaRPr lang="en-US" dirty="0"/>
          </a:p>
        </p:txBody>
      </p:sp>
      <p:sp>
        <p:nvSpPr>
          <p:cNvPr id="32775" name="Title 7"/>
          <p:cNvSpPr>
            <a:spLocks noGrp="1"/>
          </p:cNvSpPr>
          <p:nvPr>
            <p:ph type="title"/>
          </p:nvPr>
        </p:nvSpPr>
        <p:spPr/>
        <p:txBody>
          <a:bodyPr/>
          <a:lstStyle/>
          <a:p>
            <a:r>
              <a:rPr lang="en-GB" sz="2800" dirty="0" smtClean="0">
                <a:solidFill>
                  <a:schemeClr val="accent1">
                    <a:lumMod val="50000"/>
                  </a:schemeClr>
                </a:solidFill>
                <a:latin typeface="Calibri" panose="020F0502020204030204" pitchFamily="34" charset="0"/>
              </a:rPr>
              <a:t>2. EDA spread as an indicator of analysis error</a:t>
            </a:r>
          </a:p>
        </p:txBody>
      </p:sp>
    </p:spTree>
    <p:extLst>
      <p:ext uri="{BB962C8B-B14F-4D97-AF65-F5344CB8AC3E}">
        <p14:creationId xmlns:p14="http://schemas.microsoft.com/office/powerpoint/2010/main" val="327581738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6" descr="EPS639_std_EDASVINI_EVOSVINI_std_2009122112_t0"/>
          <p:cNvPicPr>
            <a:picLocks noGrp="1" noChangeAspect="1" noChangeArrowheads="1"/>
          </p:cNvPicPr>
          <p:nvPr>
            <p:ph sz="quarter" idx="2"/>
          </p:nvPr>
        </p:nvPicPr>
        <p:blipFill>
          <a:blip r:embed="rId3" cstate="print"/>
          <a:srcRect/>
          <a:stretch>
            <a:fillRect/>
          </a:stretch>
        </p:blipFill>
        <p:spPr>
          <a:xfrm>
            <a:off x="2295525" y="1196975"/>
            <a:ext cx="7493000" cy="4895850"/>
          </a:xfrm>
          <a:noFill/>
        </p:spPr>
      </p:pic>
      <p:sp>
        <p:nvSpPr>
          <p:cNvPr id="33795" name="Oval 7"/>
          <p:cNvSpPr>
            <a:spLocks noChangeArrowheads="1"/>
          </p:cNvSpPr>
          <p:nvPr/>
        </p:nvSpPr>
        <p:spPr bwMode="auto">
          <a:xfrm rot="1372057">
            <a:off x="7821613" y="5094288"/>
            <a:ext cx="936625" cy="492125"/>
          </a:xfrm>
          <a:prstGeom prst="ellipse">
            <a:avLst/>
          </a:prstGeom>
          <a:noFill/>
          <a:ln w="19050">
            <a:solidFill>
              <a:schemeClr val="tx1"/>
            </a:solidFill>
            <a:round/>
            <a:headEnd/>
            <a:tailEnd/>
          </a:ln>
        </p:spPr>
        <p:txBody>
          <a:bodyPr wrap="none" anchor="ctr"/>
          <a:lstStyle/>
          <a:p>
            <a:endParaRPr lang="en-US" dirty="0"/>
          </a:p>
        </p:txBody>
      </p:sp>
      <p:sp>
        <p:nvSpPr>
          <p:cNvPr id="33796" name="Oval 8"/>
          <p:cNvSpPr>
            <a:spLocks noChangeArrowheads="1"/>
          </p:cNvSpPr>
          <p:nvPr/>
        </p:nvSpPr>
        <p:spPr bwMode="auto">
          <a:xfrm rot="1372057">
            <a:off x="7839075" y="2720975"/>
            <a:ext cx="936625" cy="492125"/>
          </a:xfrm>
          <a:prstGeom prst="ellipse">
            <a:avLst/>
          </a:prstGeom>
          <a:noFill/>
          <a:ln w="19050">
            <a:solidFill>
              <a:schemeClr val="tx1"/>
            </a:solidFill>
            <a:round/>
            <a:headEnd/>
            <a:tailEnd/>
          </a:ln>
        </p:spPr>
        <p:txBody>
          <a:bodyPr wrap="none" anchor="ctr"/>
          <a:lstStyle/>
          <a:p>
            <a:endParaRPr lang="en-US" dirty="0"/>
          </a:p>
        </p:txBody>
      </p:sp>
      <p:sp>
        <p:nvSpPr>
          <p:cNvPr id="33797" name="Oval 9"/>
          <p:cNvSpPr>
            <a:spLocks noChangeArrowheads="1"/>
          </p:cNvSpPr>
          <p:nvPr/>
        </p:nvSpPr>
        <p:spPr bwMode="auto">
          <a:xfrm rot="1372057">
            <a:off x="5497513" y="5084763"/>
            <a:ext cx="938212" cy="492125"/>
          </a:xfrm>
          <a:prstGeom prst="ellipse">
            <a:avLst/>
          </a:prstGeom>
          <a:noFill/>
          <a:ln w="19050">
            <a:solidFill>
              <a:schemeClr val="tx1"/>
            </a:solidFill>
            <a:round/>
            <a:headEnd/>
            <a:tailEnd/>
          </a:ln>
        </p:spPr>
        <p:txBody>
          <a:bodyPr wrap="none" anchor="ctr"/>
          <a:lstStyle/>
          <a:p>
            <a:endParaRPr lang="en-US" dirty="0"/>
          </a:p>
        </p:txBody>
      </p:sp>
      <p:sp>
        <p:nvSpPr>
          <p:cNvPr id="33798" name="Text Box 4"/>
          <p:cNvSpPr txBox="1">
            <a:spLocks noChangeArrowheads="1"/>
          </p:cNvSpPr>
          <p:nvPr/>
        </p:nvSpPr>
        <p:spPr bwMode="auto">
          <a:xfrm>
            <a:off x="271463" y="1279525"/>
            <a:ext cx="2028825" cy="4216539"/>
          </a:xfrm>
          <a:prstGeom prst="rect">
            <a:avLst/>
          </a:prstGeom>
          <a:noFill/>
          <a:ln w="9525">
            <a:noFill/>
            <a:miter lim="800000"/>
            <a:headEnd/>
            <a:tailEnd/>
          </a:ln>
        </p:spPr>
        <p:txBody>
          <a:bodyPr>
            <a:spAutoFit/>
          </a:bodyPr>
          <a:lstStyle/>
          <a:p>
            <a:pPr algn="l">
              <a:spcBef>
                <a:spcPct val="20000"/>
              </a:spcBef>
            </a:pPr>
            <a:r>
              <a:rPr lang="en-GB" sz="2000" b="0" dirty="0">
                <a:latin typeface="Calibri" panose="020F0502020204030204" pitchFamily="34" charset="0"/>
              </a:rPr>
              <a:t>IC 21@12:</a:t>
            </a:r>
          </a:p>
          <a:p>
            <a:pPr algn="l">
              <a:spcBef>
                <a:spcPct val="20000"/>
              </a:spcBef>
              <a:buFont typeface="Arial" pitchFamily="34" charset="0"/>
              <a:buChar char="•"/>
            </a:pPr>
            <a:r>
              <a:rPr lang="en-GB" sz="2000" b="0" dirty="0">
                <a:latin typeface="Calibri" panose="020F0502020204030204" pitchFamily="34" charset="0"/>
              </a:rPr>
              <a:t> the top row shows the </a:t>
            </a:r>
            <a:r>
              <a:rPr lang="en-GB" sz="2000" b="0" dirty="0" smtClean="0">
                <a:latin typeface="Calibri" panose="020F0502020204030204" pitchFamily="34" charset="0"/>
              </a:rPr>
              <a:t>two analysis and </a:t>
            </a:r>
            <a:r>
              <a:rPr lang="en-GB" sz="2000" b="0" dirty="0">
                <a:latin typeface="Calibri" panose="020F0502020204030204" pitchFamily="34" charset="0"/>
              </a:rPr>
              <a:t>their difference.</a:t>
            </a:r>
          </a:p>
          <a:p>
            <a:pPr algn="l">
              <a:spcBef>
                <a:spcPct val="20000"/>
              </a:spcBef>
              <a:buFont typeface="Arial" pitchFamily="34" charset="0"/>
              <a:buChar char="•"/>
            </a:pPr>
            <a:r>
              <a:rPr lang="en-GB" sz="2000" b="0" dirty="0">
                <a:latin typeface="Calibri" panose="020F0502020204030204" pitchFamily="34" charset="0"/>
              </a:rPr>
              <a:t> the bottom row shows the std of the EVO-SVINI and the </a:t>
            </a:r>
            <a:r>
              <a:rPr lang="en-GB" sz="2000" b="0" dirty="0" smtClean="0">
                <a:latin typeface="Calibri" panose="020F0502020204030204" pitchFamily="34" charset="0"/>
              </a:rPr>
              <a:t>EDA-SVINI ensembles, </a:t>
            </a:r>
            <a:r>
              <a:rPr lang="en-GB" sz="2000" b="0" dirty="0">
                <a:latin typeface="Calibri" panose="020F0502020204030204" pitchFamily="34" charset="0"/>
              </a:rPr>
              <a:t>and their difference.</a:t>
            </a:r>
          </a:p>
          <a:p>
            <a:pPr algn="l"/>
            <a:endParaRPr lang="en-GB" sz="2000" b="0" dirty="0">
              <a:latin typeface="Calibri" panose="020F0502020204030204" pitchFamily="34" charset="0"/>
            </a:endParaRPr>
          </a:p>
        </p:txBody>
      </p:sp>
      <p:sp>
        <p:nvSpPr>
          <p:cNvPr id="33799" name="Title 8"/>
          <p:cNvSpPr>
            <a:spLocks noGrp="1"/>
          </p:cNvSpPr>
          <p:nvPr>
            <p:ph type="title"/>
          </p:nvPr>
        </p:nvSpPr>
        <p:spPr/>
        <p:txBody>
          <a:bodyPr/>
          <a:lstStyle/>
          <a:p>
            <a:r>
              <a:rPr lang="en-GB" sz="2800" dirty="0" smtClean="0">
                <a:solidFill>
                  <a:schemeClr val="accent1">
                    <a:lumMod val="50000"/>
                  </a:schemeClr>
                </a:solidFill>
                <a:latin typeface="Calibri" panose="020F0502020204030204" pitchFamily="34" charset="0"/>
              </a:rPr>
              <a:t>2. EDA spread as an indicator of analysis error</a:t>
            </a:r>
          </a:p>
        </p:txBody>
      </p:sp>
    </p:spTree>
    <p:extLst>
      <p:ext uri="{BB962C8B-B14F-4D97-AF65-F5344CB8AC3E}">
        <p14:creationId xmlns:p14="http://schemas.microsoft.com/office/powerpoint/2010/main" val="423956908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6" descr="EPS639_std_EDASVINI_EVOSVINI_std_2009122212_t0"/>
          <p:cNvPicPr>
            <a:picLocks noGrp="1" noChangeAspect="1" noChangeArrowheads="1"/>
          </p:cNvPicPr>
          <p:nvPr>
            <p:ph sz="quarter" idx="2"/>
          </p:nvPr>
        </p:nvPicPr>
        <p:blipFill>
          <a:blip r:embed="rId3" cstate="print"/>
          <a:srcRect/>
          <a:stretch>
            <a:fillRect/>
          </a:stretch>
        </p:blipFill>
        <p:spPr>
          <a:xfrm>
            <a:off x="2295525" y="1196975"/>
            <a:ext cx="7493000" cy="4895850"/>
          </a:xfrm>
          <a:noFill/>
        </p:spPr>
      </p:pic>
      <p:sp>
        <p:nvSpPr>
          <p:cNvPr id="34819" name="Oval 7"/>
          <p:cNvSpPr>
            <a:spLocks noChangeArrowheads="1"/>
          </p:cNvSpPr>
          <p:nvPr/>
        </p:nvSpPr>
        <p:spPr bwMode="auto">
          <a:xfrm rot="1372057">
            <a:off x="7821613" y="5094288"/>
            <a:ext cx="936625" cy="492125"/>
          </a:xfrm>
          <a:prstGeom prst="ellipse">
            <a:avLst/>
          </a:prstGeom>
          <a:noFill/>
          <a:ln w="19050">
            <a:solidFill>
              <a:schemeClr val="tx1"/>
            </a:solidFill>
            <a:round/>
            <a:headEnd/>
            <a:tailEnd/>
          </a:ln>
        </p:spPr>
        <p:txBody>
          <a:bodyPr wrap="none" anchor="ctr"/>
          <a:lstStyle/>
          <a:p>
            <a:endParaRPr lang="en-US" dirty="0"/>
          </a:p>
        </p:txBody>
      </p:sp>
      <p:sp>
        <p:nvSpPr>
          <p:cNvPr id="34820" name="Oval 8"/>
          <p:cNvSpPr>
            <a:spLocks noChangeArrowheads="1"/>
          </p:cNvSpPr>
          <p:nvPr/>
        </p:nvSpPr>
        <p:spPr bwMode="auto">
          <a:xfrm rot="1372057">
            <a:off x="7839075" y="2792413"/>
            <a:ext cx="936625" cy="492125"/>
          </a:xfrm>
          <a:prstGeom prst="ellipse">
            <a:avLst/>
          </a:prstGeom>
          <a:noFill/>
          <a:ln w="19050">
            <a:solidFill>
              <a:schemeClr val="tx1"/>
            </a:solidFill>
            <a:round/>
            <a:headEnd/>
            <a:tailEnd/>
          </a:ln>
        </p:spPr>
        <p:txBody>
          <a:bodyPr wrap="none" anchor="ctr"/>
          <a:lstStyle/>
          <a:p>
            <a:endParaRPr lang="en-US" dirty="0"/>
          </a:p>
        </p:txBody>
      </p:sp>
      <p:sp>
        <p:nvSpPr>
          <p:cNvPr id="34821" name="Oval 9"/>
          <p:cNvSpPr>
            <a:spLocks noChangeArrowheads="1"/>
          </p:cNvSpPr>
          <p:nvPr/>
        </p:nvSpPr>
        <p:spPr bwMode="auto">
          <a:xfrm rot="1372057">
            <a:off x="5497513" y="5084763"/>
            <a:ext cx="938212" cy="492125"/>
          </a:xfrm>
          <a:prstGeom prst="ellipse">
            <a:avLst/>
          </a:prstGeom>
          <a:noFill/>
          <a:ln w="19050">
            <a:solidFill>
              <a:schemeClr val="tx1"/>
            </a:solidFill>
            <a:round/>
            <a:headEnd/>
            <a:tailEnd/>
          </a:ln>
        </p:spPr>
        <p:txBody>
          <a:bodyPr wrap="none" anchor="ctr"/>
          <a:lstStyle/>
          <a:p>
            <a:endParaRPr lang="en-US" dirty="0"/>
          </a:p>
        </p:txBody>
      </p:sp>
      <p:sp>
        <p:nvSpPr>
          <p:cNvPr id="34822" name="Text Box 4"/>
          <p:cNvSpPr txBox="1">
            <a:spLocks noChangeArrowheads="1"/>
          </p:cNvSpPr>
          <p:nvPr/>
        </p:nvSpPr>
        <p:spPr bwMode="auto">
          <a:xfrm>
            <a:off x="271463" y="1279525"/>
            <a:ext cx="2028825" cy="4216539"/>
          </a:xfrm>
          <a:prstGeom prst="rect">
            <a:avLst/>
          </a:prstGeom>
          <a:noFill/>
          <a:ln w="9525">
            <a:noFill/>
            <a:miter lim="800000"/>
            <a:headEnd/>
            <a:tailEnd/>
          </a:ln>
        </p:spPr>
        <p:txBody>
          <a:bodyPr>
            <a:spAutoFit/>
          </a:bodyPr>
          <a:lstStyle/>
          <a:p>
            <a:pPr algn="l">
              <a:spcBef>
                <a:spcPct val="20000"/>
              </a:spcBef>
            </a:pPr>
            <a:r>
              <a:rPr lang="en-GB" sz="2000" b="0" dirty="0">
                <a:latin typeface="Calibri" panose="020F0502020204030204" pitchFamily="34" charset="0"/>
              </a:rPr>
              <a:t>IC 22@12:</a:t>
            </a:r>
          </a:p>
          <a:p>
            <a:pPr algn="l">
              <a:spcBef>
                <a:spcPct val="20000"/>
              </a:spcBef>
              <a:buFont typeface="Arial" pitchFamily="34" charset="0"/>
              <a:buChar char="•"/>
            </a:pPr>
            <a:r>
              <a:rPr lang="en-GB" sz="2000" b="0" dirty="0">
                <a:latin typeface="Calibri" panose="020F0502020204030204" pitchFamily="34" charset="0"/>
              </a:rPr>
              <a:t> the top row shows the </a:t>
            </a:r>
            <a:r>
              <a:rPr lang="en-GB" sz="2000" b="0" dirty="0" smtClean="0">
                <a:latin typeface="Calibri" panose="020F0502020204030204" pitchFamily="34" charset="0"/>
              </a:rPr>
              <a:t>two analyses and </a:t>
            </a:r>
            <a:r>
              <a:rPr lang="en-GB" sz="2000" b="0" dirty="0">
                <a:latin typeface="Calibri" panose="020F0502020204030204" pitchFamily="34" charset="0"/>
              </a:rPr>
              <a:t>their difference.</a:t>
            </a:r>
          </a:p>
          <a:p>
            <a:pPr algn="l">
              <a:spcBef>
                <a:spcPct val="20000"/>
              </a:spcBef>
              <a:buFont typeface="Arial" pitchFamily="34" charset="0"/>
              <a:buChar char="•"/>
            </a:pPr>
            <a:r>
              <a:rPr lang="en-GB" sz="2000" b="0" dirty="0">
                <a:latin typeface="Calibri" panose="020F0502020204030204" pitchFamily="34" charset="0"/>
              </a:rPr>
              <a:t> the bottom row shows the std of the EVO-SVINI and the </a:t>
            </a:r>
            <a:r>
              <a:rPr lang="en-GB" sz="2000" b="0" dirty="0" smtClean="0">
                <a:latin typeface="Calibri" panose="020F0502020204030204" pitchFamily="34" charset="0"/>
              </a:rPr>
              <a:t>EDA-SVINI ensembles, </a:t>
            </a:r>
            <a:r>
              <a:rPr lang="en-GB" sz="2000" b="0" dirty="0">
                <a:latin typeface="Calibri" panose="020F0502020204030204" pitchFamily="34" charset="0"/>
              </a:rPr>
              <a:t>and their difference.</a:t>
            </a:r>
          </a:p>
          <a:p>
            <a:pPr algn="l"/>
            <a:endParaRPr lang="en-GB" sz="2000" b="0" dirty="0">
              <a:latin typeface="Calibri" panose="020F0502020204030204" pitchFamily="34" charset="0"/>
            </a:endParaRPr>
          </a:p>
        </p:txBody>
      </p:sp>
      <p:sp>
        <p:nvSpPr>
          <p:cNvPr id="34823" name="Title 8"/>
          <p:cNvSpPr>
            <a:spLocks noGrp="1"/>
          </p:cNvSpPr>
          <p:nvPr>
            <p:ph type="title"/>
          </p:nvPr>
        </p:nvSpPr>
        <p:spPr/>
        <p:txBody>
          <a:bodyPr/>
          <a:lstStyle/>
          <a:p>
            <a:r>
              <a:rPr lang="en-GB" sz="2800" dirty="0" smtClean="0">
                <a:solidFill>
                  <a:schemeClr val="accent1">
                    <a:lumMod val="50000"/>
                  </a:schemeClr>
                </a:solidFill>
                <a:latin typeface="Calibri" panose="020F0502020204030204" pitchFamily="34" charset="0"/>
              </a:rPr>
              <a:t>2. EDA spread as an indicator of analysis error</a:t>
            </a:r>
          </a:p>
        </p:txBody>
      </p:sp>
    </p:spTree>
    <p:extLst>
      <p:ext uri="{BB962C8B-B14F-4D97-AF65-F5344CB8AC3E}">
        <p14:creationId xmlns:p14="http://schemas.microsoft.com/office/powerpoint/2010/main" val="425939001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The EDA-SVINI ENS</a:t>
            </a:r>
            <a:endParaRPr lang="en-GB" sz="2800" dirty="0" smtClean="0">
              <a:solidFill>
                <a:schemeClr val="accent1">
                  <a:lumMod val="50000"/>
                </a:schemeClr>
              </a:solidFill>
              <a:latin typeface="Calibri" panose="020F0502020204030204" pitchFamily="34" charset="0"/>
            </a:endParaRPr>
          </a:p>
        </p:txBody>
      </p:sp>
      <p:sp>
        <p:nvSpPr>
          <p:cNvPr id="5124" name="Rectangle 3"/>
          <p:cNvSpPr>
            <a:spLocks noGrp="1" noChangeArrowheads="1"/>
          </p:cNvSpPr>
          <p:nvPr>
            <p:ph type="body" sz="half" idx="1"/>
          </p:nvPr>
        </p:nvSpPr>
        <p:spPr>
          <a:xfrm>
            <a:off x="227013" y="939800"/>
            <a:ext cx="9540875" cy="5378450"/>
          </a:xfrm>
        </p:spPr>
        <p:txBody>
          <a:bodyPr/>
          <a:lstStyle/>
          <a:p>
            <a:pPr marL="0" indent="0">
              <a:lnSpc>
                <a:spcPct val="100000"/>
              </a:lnSpc>
              <a:buFontTx/>
              <a:buNone/>
            </a:pPr>
            <a:r>
              <a:rPr lang="en-US" sz="2000" dirty="0" smtClean="0">
                <a:latin typeface="Calibri" panose="020F0502020204030204" pitchFamily="34" charset="0"/>
              </a:rPr>
              <a:t>The EDA-based perturbations are defined by differences between +6h forecasts:</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This choice is consistent with data-assimilation practice followed when computing </a:t>
            </a:r>
            <a:r>
              <a:rPr lang="en-US" sz="2000" i="1" dirty="0" smtClean="0">
                <a:latin typeface="Calibri" panose="020F0502020204030204" pitchFamily="34" charset="0"/>
              </a:rPr>
              <a:t>J</a:t>
            </a:r>
            <a:r>
              <a:rPr lang="en-US" sz="2000" i="1" baseline="-25000" dirty="0" smtClean="0">
                <a:latin typeface="Calibri" panose="020F0502020204030204" pitchFamily="34" charset="0"/>
              </a:rPr>
              <a:t>b</a:t>
            </a:r>
            <a:r>
              <a:rPr lang="en-US" sz="2000" dirty="0" smtClean="0">
                <a:latin typeface="Calibri" panose="020F0502020204030204" pitchFamily="34" charset="0"/>
              </a:rPr>
              <a:t> statistics. In operation, this allows ENS to start as soon as the control analysis (T</a:t>
            </a:r>
            <a:r>
              <a:rPr lang="en-US" sz="2000" baseline="-25000" dirty="0" smtClean="0">
                <a:latin typeface="Calibri" panose="020F0502020204030204" pitchFamily="34" charset="0"/>
              </a:rPr>
              <a:t>co</a:t>
            </a:r>
            <a:r>
              <a:rPr lang="en-US" sz="2000" dirty="0" smtClean="0">
                <a:latin typeface="Calibri" panose="020F0502020204030204" pitchFamily="34" charset="0"/>
              </a:rPr>
              <a:t>1279L137) is available.</a:t>
            </a:r>
          </a:p>
        </p:txBody>
      </p:sp>
      <p:graphicFrame>
        <p:nvGraphicFramePr>
          <p:cNvPr id="5122" name="Object 4"/>
          <p:cNvGraphicFramePr>
            <a:graphicFrameLocks noGrp="1" noChangeAspect="1"/>
          </p:cNvGraphicFramePr>
          <p:nvPr>
            <p:ph sz="quarter" idx="3"/>
            <p:extLst/>
          </p:nvPr>
        </p:nvGraphicFramePr>
        <p:xfrm>
          <a:off x="2182813" y="1493838"/>
          <a:ext cx="5721350" cy="436562"/>
        </p:xfrm>
        <a:graphic>
          <a:graphicData uri="http://schemas.openxmlformats.org/presentationml/2006/ole">
            <mc:AlternateContent xmlns:mc="http://schemas.openxmlformats.org/markup-compatibility/2006">
              <mc:Choice xmlns:v="urn:schemas-microsoft-com:vml" Requires="v">
                <p:oleObj spid="_x0000_s120844" name="Equation" r:id="rId4" imgW="3162240" imgH="241200" progId="Equation.3">
                  <p:embed/>
                </p:oleObj>
              </mc:Choice>
              <mc:Fallback>
                <p:oleObj name="Equation" r:id="rId4" imgW="3162240" imgH="241200" progId="Equation.3">
                  <p:embed/>
                  <p:pic>
                    <p:nvPicPr>
                      <p:cNvPr id="0" name=""/>
                      <p:cNvPicPr>
                        <a:picLocks noChangeAspect="1" noChangeArrowheads="1"/>
                      </p:cNvPicPr>
                      <p:nvPr/>
                    </p:nvPicPr>
                    <p:blipFill>
                      <a:blip r:embed="rId5"/>
                      <a:srcRect/>
                      <a:stretch>
                        <a:fillRect/>
                      </a:stretch>
                    </p:blipFill>
                    <p:spPr bwMode="auto">
                      <a:xfrm>
                        <a:off x="2182813" y="1493838"/>
                        <a:ext cx="5721350" cy="436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5"/>
          <p:cNvGrpSpPr>
            <a:grpSpLocks/>
          </p:cNvGrpSpPr>
          <p:nvPr/>
        </p:nvGrpSpPr>
        <p:grpSpPr bwMode="auto">
          <a:xfrm>
            <a:off x="407988" y="2212640"/>
            <a:ext cx="9131300" cy="2476500"/>
            <a:chOff x="257" y="1309"/>
            <a:chExt cx="5752" cy="1560"/>
          </a:xfrm>
        </p:grpSpPr>
        <p:grpSp>
          <p:nvGrpSpPr>
            <p:cNvPr id="3" name="Group 6"/>
            <p:cNvGrpSpPr>
              <a:grpSpLocks/>
            </p:cNvGrpSpPr>
            <p:nvPr/>
          </p:nvGrpSpPr>
          <p:grpSpPr bwMode="auto">
            <a:xfrm>
              <a:off x="257" y="2014"/>
              <a:ext cx="5752" cy="315"/>
              <a:chOff x="257" y="2692"/>
              <a:chExt cx="5752" cy="315"/>
            </a:xfrm>
          </p:grpSpPr>
          <p:sp>
            <p:nvSpPr>
              <p:cNvPr id="5179" name="Text Box 7"/>
              <p:cNvSpPr txBox="1">
                <a:spLocks noChangeArrowheads="1"/>
              </p:cNvSpPr>
              <p:nvPr/>
            </p:nvSpPr>
            <p:spPr bwMode="auto">
              <a:xfrm>
                <a:off x="257" y="2834"/>
                <a:ext cx="252" cy="173"/>
              </a:xfrm>
              <a:prstGeom prst="rect">
                <a:avLst/>
              </a:prstGeom>
              <a:noFill/>
              <a:ln w="12700">
                <a:noFill/>
                <a:miter lim="800000"/>
                <a:headEnd/>
                <a:tailEnd/>
              </a:ln>
            </p:spPr>
            <p:txBody>
              <a:bodyPr wrap="none">
                <a:spAutoFit/>
              </a:bodyPr>
              <a:lstStyle/>
              <a:p>
                <a:r>
                  <a:rPr lang="en-GB" sz="1200" dirty="0"/>
                  <a:t>21</a:t>
                </a:r>
              </a:p>
            </p:txBody>
          </p:sp>
          <p:grpSp>
            <p:nvGrpSpPr>
              <p:cNvPr id="4" name="Group 8"/>
              <p:cNvGrpSpPr>
                <a:grpSpLocks/>
              </p:cNvGrpSpPr>
              <p:nvPr/>
            </p:nvGrpSpPr>
            <p:grpSpPr bwMode="auto">
              <a:xfrm>
                <a:off x="309" y="2692"/>
                <a:ext cx="5700" cy="315"/>
                <a:chOff x="0" y="3719"/>
                <a:chExt cx="5700" cy="315"/>
              </a:xfrm>
            </p:grpSpPr>
            <p:sp>
              <p:nvSpPr>
                <p:cNvPr id="5181" name="Line 9"/>
                <p:cNvSpPr>
                  <a:spLocks noChangeShapeType="1"/>
                </p:cNvSpPr>
                <p:nvPr/>
              </p:nvSpPr>
              <p:spPr bwMode="auto">
                <a:xfrm>
                  <a:off x="0" y="3804"/>
                  <a:ext cx="5700" cy="0"/>
                </a:xfrm>
                <a:prstGeom prst="line">
                  <a:avLst/>
                </a:prstGeom>
                <a:noFill/>
                <a:ln w="28575">
                  <a:solidFill>
                    <a:schemeClr val="tx1"/>
                  </a:solidFill>
                  <a:round/>
                  <a:headEnd/>
                  <a:tailEnd type="triangle" w="med" len="med"/>
                </a:ln>
              </p:spPr>
              <p:txBody>
                <a:bodyPr/>
                <a:lstStyle/>
                <a:p>
                  <a:endParaRPr lang="en-GB" dirty="0"/>
                </a:p>
              </p:txBody>
            </p:sp>
            <p:sp>
              <p:nvSpPr>
                <p:cNvPr id="5182" name="Text Box 10"/>
                <p:cNvSpPr txBox="1">
                  <a:spLocks noChangeArrowheads="1"/>
                </p:cNvSpPr>
                <p:nvPr/>
              </p:nvSpPr>
              <p:spPr bwMode="auto">
                <a:xfrm>
                  <a:off x="2213" y="3861"/>
                  <a:ext cx="252" cy="173"/>
                </a:xfrm>
                <a:prstGeom prst="rect">
                  <a:avLst/>
                </a:prstGeom>
                <a:noFill/>
                <a:ln w="12700">
                  <a:noFill/>
                  <a:miter lim="800000"/>
                  <a:headEnd/>
                  <a:tailEnd/>
                </a:ln>
              </p:spPr>
              <p:txBody>
                <a:bodyPr wrap="none">
                  <a:spAutoFit/>
                </a:bodyPr>
                <a:lstStyle/>
                <a:p>
                  <a:r>
                    <a:rPr lang="en-GB" sz="1200" dirty="0"/>
                    <a:t>12</a:t>
                  </a:r>
                </a:p>
              </p:txBody>
            </p:sp>
            <p:sp>
              <p:nvSpPr>
                <p:cNvPr id="5183" name="Text Box 11"/>
                <p:cNvSpPr txBox="1">
                  <a:spLocks noChangeArrowheads="1"/>
                </p:cNvSpPr>
                <p:nvPr/>
              </p:nvSpPr>
              <p:spPr bwMode="auto">
                <a:xfrm>
                  <a:off x="2978" y="3861"/>
                  <a:ext cx="252" cy="173"/>
                </a:xfrm>
                <a:prstGeom prst="rect">
                  <a:avLst/>
                </a:prstGeom>
                <a:noFill/>
                <a:ln w="12700">
                  <a:noFill/>
                  <a:miter lim="800000"/>
                  <a:headEnd/>
                  <a:tailEnd/>
                </a:ln>
              </p:spPr>
              <p:txBody>
                <a:bodyPr wrap="none">
                  <a:spAutoFit/>
                </a:bodyPr>
                <a:lstStyle/>
                <a:p>
                  <a:r>
                    <a:rPr lang="en-GB" sz="1200" dirty="0"/>
                    <a:t>18</a:t>
                  </a:r>
                </a:p>
              </p:txBody>
            </p:sp>
            <p:grpSp>
              <p:nvGrpSpPr>
                <p:cNvPr id="5" name="Group 12"/>
                <p:cNvGrpSpPr>
                  <a:grpSpLocks/>
                </p:cNvGrpSpPr>
                <p:nvPr/>
              </p:nvGrpSpPr>
              <p:grpSpPr bwMode="auto">
                <a:xfrm>
                  <a:off x="1844" y="3719"/>
                  <a:ext cx="1758" cy="170"/>
                  <a:chOff x="1844" y="3719"/>
                  <a:chExt cx="1758" cy="170"/>
                </a:xfrm>
              </p:grpSpPr>
              <p:sp>
                <p:nvSpPr>
                  <p:cNvPr id="5199" name="Line 13"/>
                  <p:cNvSpPr>
                    <a:spLocks noChangeShapeType="1"/>
                  </p:cNvSpPr>
                  <p:nvPr/>
                </p:nvSpPr>
                <p:spPr bwMode="auto">
                  <a:xfrm>
                    <a:off x="1844" y="3719"/>
                    <a:ext cx="0" cy="170"/>
                  </a:xfrm>
                  <a:prstGeom prst="line">
                    <a:avLst/>
                  </a:prstGeom>
                  <a:noFill/>
                  <a:ln w="28575">
                    <a:solidFill>
                      <a:schemeClr val="tx1"/>
                    </a:solidFill>
                    <a:round/>
                    <a:headEnd/>
                    <a:tailEnd/>
                  </a:ln>
                </p:spPr>
                <p:txBody>
                  <a:bodyPr/>
                  <a:lstStyle/>
                  <a:p>
                    <a:endParaRPr lang="en-GB" dirty="0"/>
                  </a:p>
                </p:txBody>
              </p:sp>
              <p:sp>
                <p:nvSpPr>
                  <p:cNvPr id="5200" name="Line 14"/>
                  <p:cNvSpPr>
                    <a:spLocks noChangeShapeType="1"/>
                  </p:cNvSpPr>
                  <p:nvPr/>
                </p:nvSpPr>
                <p:spPr bwMode="auto">
                  <a:xfrm>
                    <a:off x="3602" y="3719"/>
                    <a:ext cx="0" cy="170"/>
                  </a:xfrm>
                  <a:prstGeom prst="line">
                    <a:avLst/>
                  </a:prstGeom>
                  <a:noFill/>
                  <a:ln w="28575">
                    <a:solidFill>
                      <a:schemeClr val="tx1"/>
                    </a:solidFill>
                    <a:round/>
                    <a:headEnd/>
                    <a:tailEnd/>
                  </a:ln>
                </p:spPr>
                <p:txBody>
                  <a:bodyPr/>
                  <a:lstStyle/>
                  <a:p>
                    <a:endParaRPr lang="en-GB" dirty="0"/>
                  </a:p>
                </p:txBody>
              </p:sp>
              <p:sp>
                <p:nvSpPr>
                  <p:cNvPr id="5201" name="Line 15"/>
                  <p:cNvSpPr>
                    <a:spLocks noChangeShapeType="1"/>
                  </p:cNvSpPr>
                  <p:nvPr/>
                </p:nvSpPr>
                <p:spPr bwMode="auto">
                  <a:xfrm>
                    <a:off x="3092" y="3719"/>
                    <a:ext cx="0" cy="170"/>
                  </a:xfrm>
                  <a:prstGeom prst="line">
                    <a:avLst/>
                  </a:prstGeom>
                  <a:noFill/>
                  <a:ln w="28575">
                    <a:solidFill>
                      <a:schemeClr val="tx1"/>
                    </a:solidFill>
                    <a:round/>
                    <a:headEnd/>
                    <a:tailEnd/>
                  </a:ln>
                </p:spPr>
                <p:txBody>
                  <a:bodyPr/>
                  <a:lstStyle/>
                  <a:p>
                    <a:endParaRPr lang="en-GB" dirty="0"/>
                  </a:p>
                </p:txBody>
              </p:sp>
              <p:sp>
                <p:nvSpPr>
                  <p:cNvPr id="5202" name="Line 16"/>
                  <p:cNvSpPr>
                    <a:spLocks noChangeShapeType="1"/>
                  </p:cNvSpPr>
                  <p:nvPr/>
                </p:nvSpPr>
                <p:spPr bwMode="auto">
                  <a:xfrm>
                    <a:off x="2355" y="3719"/>
                    <a:ext cx="0" cy="170"/>
                  </a:xfrm>
                  <a:prstGeom prst="line">
                    <a:avLst/>
                  </a:prstGeom>
                  <a:noFill/>
                  <a:ln w="28575">
                    <a:solidFill>
                      <a:schemeClr val="tx1"/>
                    </a:solidFill>
                    <a:round/>
                    <a:headEnd/>
                    <a:tailEnd/>
                  </a:ln>
                </p:spPr>
                <p:txBody>
                  <a:bodyPr/>
                  <a:lstStyle/>
                  <a:p>
                    <a:endParaRPr lang="en-GB" dirty="0"/>
                  </a:p>
                </p:txBody>
              </p:sp>
            </p:grpSp>
            <p:sp>
              <p:nvSpPr>
                <p:cNvPr id="5185" name="Line 17"/>
                <p:cNvSpPr>
                  <a:spLocks noChangeShapeType="1"/>
                </p:cNvSpPr>
                <p:nvPr/>
              </p:nvSpPr>
              <p:spPr bwMode="auto">
                <a:xfrm>
                  <a:off x="5360" y="3719"/>
                  <a:ext cx="0" cy="170"/>
                </a:xfrm>
                <a:prstGeom prst="line">
                  <a:avLst/>
                </a:prstGeom>
                <a:noFill/>
                <a:ln w="28575">
                  <a:solidFill>
                    <a:schemeClr val="tx1"/>
                  </a:solidFill>
                  <a:round/>
                  <a:headEnd/>
                  <a:tailEnd/>
                </a:ln>
              </p:spPr>
              <p:txBody>
                <a:bodyPr/>
                <a:lstStyle/>
                <a:p>
                  <a:endParaRPr lang="en-GB" dirty="0"/>
                </a:p>
              </p:txBody>
            </p:sp>
            <p:sp>
              <p:nvSpPr>
                <p:cNvPr id="5186" name="Line 18"/>
                <p:cNvSpPr>
                  <a:spLocks noChangeShapeType="1"/>
                </p:cNvSpPr>
                <p:nvPr/>
              </p:nvSpPr>
              <p:spPr bwMode="auto">
                <a:xfrm>
                  <a:off x="4849" y="3719"/>
                  <a:ext cx="0" cy="170"/>
                </a:xfrm>
                <a:prstGeom prst="line">
                  <a:avLst/>
                </a:prstGeom>
                <a:noFill/>
                <a:ln w="28575">
                  <a:solidFill>
                    <a:schemeClr val="tx1"/>
                  </a:solidFill>
                  <a:round/>
                  <a:headEnd/>
                  <a:tailEnd/>
                </a:ln>
              </p:spPr>
              <p:txBody>
                <a:bodyPr/>
                <a:lstStyle/>
                <a:p>
                  <a:endParaRPr lang="en-GB" dirty="0"/>
                </a:p>
              </p:txBody>
            </p:sp>
            <p:sp>
              <p:nvSpPr>
                <p:cNvPr id="5187" name="Line 19"/>
                <p:cNvSpPr>
                  <a:spLocks noChangeShapeType="1"/>
                </p:cNvSpPr>
                <p:nvPr/>
              </p:nvSpPr>
              <p:spPr bwMode="auto">
                <a:xfrm>
                  <a:off x="4112" y="3719"/>
                  <a:ext cx="0" cy="170"/>
                </a:xfrm>
                <a:prstGeom prst="line">
                  <a:avLst/>
                </a:prstGeom>
                <a:noFill/>
                <a:ln w="28575">
                  <a:solidFill>
                    <a:schemeClr val="tx1"/>
                  </a:solidFill>
                  <a:round/>
                  <a:headEnd/>
                  <a:tailEnd/>
                </a:ln>
              </p:spPr>
              <p:txBody>
                <a:bodyPr/>
                <a:lstStyle/>
                <a:p>
                  <a:endParaRPr lang="en-GB" dirty="0"/>
                </a:p>
              </p:txBody>
            </p:sp>
            <p:grpSp>
              <p:nvGrpSpPr>
                <p:cNvPr id="6" name="Group 20"/>
                <p:cNvGrpSpPr>
                  <a:grpSpLocks/>
                </p:cNvGrpSpPr>
                <p:nvPr/>
              </p:nvGrpSpPr>
              <p:grpSpPr bwMode="auto">
                <a:xfrm>
                  <a:off x="3460" y="3861"/>
                  <a:ext cx="1979" cy="173"/>
                  <a:chOff x="3460" y="3861"/>
                  <a:chExt cx="1979" cy="173"/>
                </a:xfrm>
              </p:grpSpPr>
              <p:sp>
                <p:nvSpPr>
                  <p:cNvPr id="5195" name="Text Box 21"/>
                  <p:cNvSpPr txBox="1">
                    <a:spLocks noChangeArrowheads="1"/>
                  </p:cNvSpPr>
                  <p:nvPr/>
                </p:nvSpPr>
                <p:spPr bwMode="auto">
                  <a:xfrm>
                    <a:off x="3460" y="3861"/>
                    <a:ext cx="252" cy="173"/>
                  </a:xfrm>
                  <a:prstGeom prst="rect">
                    <a:avLst/>
                  </a:prstGeom>
                  <a:noFill/>
                  <a:ln w="12700">
                    <a:noFill/>
                    <a:miter lim="800000"/>
                    <a:headEnd/>
                    <a:tailEnd/>
                  </a:ln>
                </p:spPr>
                <p:txBody>
                  <a:bodyPr wrap="none">
                    <a:spAutoFit/>
                  </a:bodyPr>
                  <a:lstStyle/>
                  <a:p>
                    <a:r>
                      <a:rPr lang="en-GB" sz="1200" dirty="0"/>
                      <a:t>21</a:t>
                    </a:r>
                  </a:p>
                </p:txBody>
              </p:sp>
              <p:sp>
                <p:nvSpPr>
                  <p:cNvPr id="5196" name="Text Box 22"/>
                  <p:cNvSpPr txBox="1">
                    <a:spLocks noChangeArrowheads="1"/>
                  </p:cNvSpPr>
                  <p:nvPr/>
                </p:nvSpPr>
                <p:spPr bwMode="auto">
                  <a:xfrm>
                    <a:off x="5255" y="3861"/>
                    <a:ext cx="184" cy="173"/>
                  </a:xfrm>
                  <a:prstGeom prst="rect">
                    <a:avLst/>
                  </a:prstGeom>
                  <a:noFill/>
                  <a:ln w="12700">
                    <a:noFill/>
                    <a:miter lim="800000"/>
                    <a:headEnd/>
                    <a:tailEnd/>
                  </a:ln>
                </p:spPr>
                <p:txBody>
                  <a:bodyPr wrap="none">
                    <a:spAutoFit/>
                  </a:bodyPr>
                  <a:lstStyle/>
                  <a:p>
                    <a:r>
                      <a:rPr lang="en-GB" sz="1200" dirty="0"/>
                      <a:t>9</a:t>
                    </a:r>
                  </a:p>
                </p:txBody>
              </p:sp>
              <p:sp>
                <p:nvSpPr>
                  <p:cNvPr id="5197" name="Text Box 23"/>
                  <p:cNvSpPr txBox="1">
                    <a:spLocks noChangeArrowheads="1"/>
                  </p:cNvSpPr>
                  <p:nvPr/>
                </p:nvSpPr>
                <p:spPr bwMode="auto">
                  <a:xfrm>
                    <a:off x="4773" y="3861"/>
                    <a:ext cx="184" cy="173"/>
                  </a:xfrm>
                  <a:prstGeom prst="rect">
                    <a:avLst/>
                  </a:prstGeom>
                  <a:noFill/>
                  <a:ln w="12700">
                    <a:noFill/>
                    <a:miter lim="800000"/>
                    <a:headEnd/>
                    <a:tailEnd/>
                  </a:ln>
                </p:spPr>
                <p:txBody>
                  <a:bodyPr wrap="none">
                    <a:spAutoFit/>
                  </a:bodyPr>
                  <a:lstStyle/>
                  <a:p>
                    <a:r>
                      <a:rPr lang="en-GB" sz="1200" dirty="0"/>
                      <a:t>6</a:t>
                    </a:r>
                  </a:p>
                </p:txBody>
              </p:sp>
              <p:sp>
                <p:nvSpPr>
                  <p:cNvPr id="5198" name="Text Box 24"/>
                  <p:cNvSpPr txBox="1">
                    <a:spLocks noChangeArrowheads="1"/>
                  </p:cNvSpPr>
                  <p:nvPr/>
                </p:nvSpPr>
                <p:spPr bwMode="auto">
                  <a:xfrm>
                    <a:off x="3974" y="3861"/>
                    <a:ext cx="252" cy="173"/>
                  </a:xfrm>
                  <a:prstGeom prst="rect">
                    <a:avLst/>
                  </a:prstGeom>
                  <a:noFill/>
                  <a:ln w="12700">
                    <a:noFill/>
                    <a:miter lim="800000"/>
                    <a:headEnd/>
                    <a:tailEnd/>
                  </a:ln>
                </p:spPr>
                <p:txBody>
                  <a:bodyPr wrap="none">
                    <a:spAutoFit/>
                  </a:bodyPr>
                  <a:lstStyle/>
                  <a:p>
                    <a:r>
                      <a:rPr lang="en-GB" sz="1200" dirty="0"/>
                      <a:t>00</a:t>
                    </a:r>
                  </a:p>
                </p:txBody>
              </p:sp>
            </p:grpSp>
            <p:sp>
              <p:nvSpPr>
                <p:cNvPr id="5189" name="Line 25"/>
                <p:cNvSpPr>
                  <a:spLocks noChangeShapeType="1"/>
                </p:cNvSpPr>
                <p:nvPr/>
              </p:nvSpPr>
              <p:spPr bwMode="auto">
                <a:xfrm>
                  <a:off x="87" y="3719"/>
                  <a:ext cx="0" cy="170"/>
                </a:xfrm>
                <a:prstGeom prst="line">
                  <a:avLst/>
                </a:prstGeom>
                <a:noFill/>
                <a:ln w="28575">
                  <a:solidFill>
                    <a:schemeClr val="tx1"/>
                  </a:solidFill>
                  <a:round/>
                  <a:headEnd/>
                  <a:tailEnd/>
                </a:ln>
              </p:spPr>
              <p:txBody>
                <a:bodyPr/>
                <a:lstStyle/>
                <a:p>
                  <a:endParaRPr lang="en-GB" dirty="0"/>
                </a:p>
              </p:txBody>
            </p:sp>
            <p:sp>
              <p:nvSpPr>
                <p:cNvPr id="5190" name="Line 26"/>
                <p:cNvSpPr>
                  <a:spLocks noChangeShapeType="1"/>
                </p:cNvSpPr>
                <p:nvPr/>
              </p:nvSpPr>
              <p:spPr bwMode="auto">
                <a:xfrm>
                  <a:off x="1335" y="3719"/>
                  <a:ext cx="0" cy="170"/>
                </a:xfrm>
                <a:prstGeom prst="line">
                  <a:avLst/>
                </a:prstGeom>
                <a:noFill/>
                <a:ln w="28575">
                  <a:solidFill>
                    <a:schemeClr val="tx1"/>
                  </a:solidFill>
                  <a:round/>
                  <a:headEnd/>
                  <a:tailEnd/>
                </a:ln>
              </p:spPr>
              <p:txBody>
                <a:bodyPr/>
                <a:lstStyle/>
                <a:p>
                  <a:endParaRPr lang="en-GB" dirty="0"/>
                </a:p>
              </p:txBody>
            </p:sp>
            <p:sp>
              <p:nvSpPr>
                <p:cNvPr id="5191" name="Line 27"/>
                <p:cNvSpPr>
                  <a:spLocks noChangeShapeType="1"/>
                </p:cNvSpPr>
                <p:nvPr/>
              </p:nvSpPr>
              <p:spPr bwMode="auto">
                <a:xfrm>
                  <a:off x="598" y="3719"/>
                  <a:ext cx="0" cy="170"/>
                </a:xfrm>
                <a:prstGeom prst="line">
                  <a:avLst/>
                </a:prstGeom>
                <a:noFill/>
                <a:ln w="28575">
                  <a:solidFill>
                    <a:schemeClr val="tx1"/>
                  </a:solidFill>
                  <a:round/>
                  <a:headEnd/>
                  <a:tailEnd/>
                </a:ln>
              </p:spPr>
              <p:txBody>
                <a:bodyPr/>
                <a:lstStyle/>
                <a:p>
                  <a:endParaRPr lang="en-GB" dirty="0"/>
                </a:p>
              </p:txBody>
            </p:sp>
            <p:sp>
              <p:nvSpPr>
                <p:cNvPr id="5192" name="Text Box 28"/>
                <p:cNvSpPr txBox="1">
                  <a:spLocks noChangeArrowheads="1"/>
                </p:cNvSpPr>
                <p:nvPr/>
              </p:nvSpPr>
              <p:spPr bwMode="auto">
                <a:xfrm>
                  <a:off x="1745" y="3861"/>
                  <a:ext cx="184" cy="173"/>
                </a:xfrm>
                <a:prstGeom prst="rect">
                  <a:avLst/>
                </a:prstGeom>
                <a:noFill/>
                <a:ln w="12700">
                  <a:noFill/>
                  <a:miter lim="800000"/>
                  <a:headEnd/>
                  <a:tailEnd/>
                </a:ln>
              </p:spPr>
              <p:txBody>
                <a:bodyPr wrap="none">
                  <a:spAutoFit/>
                </a:bodyPr>
                <a:lstStyle/>
                <a:p>
                  <a:r>
                    <a:rPr lang="en-GB" sz="1200" dirty="0"/>
                    <a:t>9</a:t>
                  </a:r>
                </a:p>
              </p:txBody>
            </p:sp>
            <p:sp>
              <p:nvSpPr>
                <p:cNvPr id="5193" name="Text Box 29"/>
                <p:cNvSpPr txBox="1">
                  <a:spLocks noChangeArrowheads="1"/>
                </p:cNvSpPr>
                <p:nvPr/>
              </p:nvSpPr>
              <p:spPr bwMode="auto">
                <a:xfrm>
                  <a:off x="1263" y="3861"/>
                  <a:ext cx="184" cy="173"/>
                </a:xfrm>
                <a:prstGeom prst="rect">
                  <a:avLst/>
                </a:prstGeom>
                <a:noFill/>
                <a:ln w="12700">
                  <a:noFill/>
                  <a:miter lim="800000"/>
                  <a:headEnd/>
                  <a:tailEnd/>
                </a:ln>
              </p:spPr>
              <p:txBody>
                <a:bodyPr wrap="none">
                  <a:spAutoFit/>
                </a:bodyPr>
                <a:lstStyle/>
                <a:p>
                  <a:r>
                    <a:rPr lang="en-GB" sz="1200" dirty="0"/>
                    <a:t>6</a:t>
                  </a:r>
                </a:p>
              </p:txBody>
            </p:sp>
            <p:sp>
              <p:nvSpPr>
                <p:cNvPr id="5194" name="Text Box 30"/>
                <p:cNvSpPr txBox="1">
                  <a:spLocks noChangeArrowheads="1"/>
                </p:cNvSpPr>
                <p:nvPr/>
              </p:nvSpPr>
              <p:spPr bwMode="auto">
                <a:xfrm>
                  <a:off x="464" y="3861"/>
                  <a:ext cx="252" cy="173"/>
                </a:xfrm>
                <a:prstGeom prst="rect">
                  <a:avLst/>
                </a:prstGeom>
                <a:noFill/>
                <a:ln w="12700">
                  <a:noFill/>
                  <a:miter lim="800000"/>
                  <a:headEnd/>
                  <a:tailEnd/>
                </a:ln>
              </p:spPr>
              <p:txBody>
                <a:bodyPr wrap="none">
                  <a:spAutoFit/>
                </a:bodyPr>
                <a:lstStyle/>
                <a:p>
                  <a:r>
                    <a:rPr lang="en-GB" sz="1200" dirty="0"/>
                    <a:t>00</a:t>
                  </a:r>
                </a:p>
              </p:txBody>
            </p:sp>
          </p:grpSp>
        </p:grpSp>
        <p:grpSp>
          <p:nvGrpSpPr>
            <p:cNvPr id="7" name="Group 31"/>
            <p:cNvGrpSpPr>
              <a:grpSpLocks/>
            </p:cNvGrpSpPr>
            <p:nvPr/>
          </p:nvGrpSpPr>
          <p:grpSpPr bwMode="auto">
            <a:xfrm>
              <a:off x="360" y="1677"/>
              <a:ext cx="5337" cy="249"/>
              <a:chOff x="360" y="1677"/>
              <a:chExt cx="5337" cy="249"/>
            </a:xfrm>
          </p:grpSpPr>
          <p:sp>
            <p:nvSpPr>
              <p:cNvPr id="5174" name="Freeform 32"/>
              <p:cNvSpPr>
                <a:spLocks/>
              </p:cNvSpPr>
              <p:nvPr/>
            </p:nvSpPr>
            <p:spPr bwMode="auto">
              <a:xfrm>
                <a:off x="2125" y="1677"/>
                <a:ext cx="1793" cy="249"/>
              </a:xfrm>
              <a:custGeom>
                <a:avLst/>
                <a:gdLst>
                  <a:gd name="T0" fmla="*/ 0 w 1793"/>
                  <a:gd name="T1" fmla="*/ 249 h 249"/>
                  <a:gd name="T2" fmla="*/ 425 w 1793"/>
                  <a:gd name="T3" fmla="*/ 79 h 249"/>
                  <a:gd name="T4" fmla="*/ 894 w 1793"/>
                  <a:gd name="T5" fmla="*/ 1 h 249"/>
                  <a:gd name="T6" fmla="*/ 1422 w 1793"/>
                  <a:gd name="T7" fmla="*/ 88 h 249"/>
                  <a:gd name="T8" fmla="*/ 1793 w 1793"/>
                  <a:gd name="T9" fmla="*/ 246 h 249"/>
                  <a:gd name="T10" fmla="*/ 0 60000 65536"/>
                  <a:gd name="T11" fmla="*/ 0 60000 65536"/>
                  <a:gd name="T12" fmla="*/ 0 60000 65536"/>
                  <a:gd name="T13" fmla="*/ 0 60000 65536"/>
                  <a:gd name="T14" fmla="*/ 0 60000 65536"/>
                  <a:gd name="T15" fmla="*/ 0 w 1793"/>
                  <a:gd name="T16" fmla="*/ 0 h 249"/>
                  <a:gd name="T17" fmla="*/ 1793 w 1793"/>
                  <a:gd name="T18" fmla="*/ 249 h 249"/>
                </a:gdLst>
                <a:ahLst/>
                <a:cxnLst>
                  <a:cxn ang="T10">
                    <a:pos x="T0" y="T1"/>
                  </a:cxn>
                  <a:cxn ang="T11">
                    <a:pos x="T2" y="T3"/>
                  </a:cxn>
                  <a:cxn ang="T12">
                    <a:pos x="T4" y="T5"/>
                  </a:cxn>
                  <a:cxn ang="T13">
                    <a:pos x="T6" y="T7"/>
                  </a:cxn>
                  <a:cxn ang="T14">
                    <a:pos x="T8" y="T9"/>
                  </a:cxn>
                </a:cxnLst>
                <a:rect l="T15" t="T16" r="T17" b="T18"/>
                <a:pathLst>
                  <a:path w="1793" h="249">
                    <a:moveTo>
                      <a:pt x="0" y="249"/>
                    </a:moveTo>
                    <a:cubicBezTo>
                      <a:pt x="132" y="183"/>
                      <a:pt x="276" y="120"/>
                      <a:pt x="425" y="79"/>
                    </a:cubicBezTo>
                    <a:cubicBezTo>
                      <a:pt x="574" y="38"/>
                      <a:pt x="728" y="0"/>
                      <a:pt x="894" y="1"/>
                    </a:cubicBezTo>
                    <a:cubicBezTo>
                      <a:pt x="1060" y="2"/>
                      <a:pt x="1272" y="47"/>
                      <a:pt x="1422" y="88"/>
                    </a:cubicBezTo>
                    <a:cubicBezTo>
                      <a:pt x="1572" y="129"/>
                      <a:pt x="1716" y="213"/>
                      <a:pt x="1793" y="246"/>
                    </a:cubicBezTo>
                  </a:path>
                </a:pathLst>
              </a:custGeom>
              <a:noFill/>
              <a:ln w="28575" cap="flat" cmpd="sng">
                <a:solidFill>
                  <a:schemeClr val="hlink"/>
                </a:solidFill>
                <a:prstDash val="solid"/>
                <a:round/>
                <a:headEnd type="triangle" w="med" len="med"/>
                <a:tailEnd type="triangle" w="med" len="med"/>
              </a:ln>
            </p:spPr>
            <p:txBody>
              <a:bodyPr/>
              <a:lstStyle/>
              <a:p>
                <a:endParaRPr lang="en-GB" dirty="0"/>
              </a:p>
            </p:txBody>
          </p:sp>
          <p:sp>
            <p:nvSpPr>
              <p:cNvPr id="5175" name="Freeform 33"/>
              <p:cNvSpPr>
                <a:spLocks/>
              </p:cNvSpPr>
              <p:nvPr/>
            </p:nvSpPr>
            <p:spPr bwMode="auto">
              <a:xfrm>
                <a:off x="3904" y="1677"/>
                <a:ext cx="1793" cy="249"/>
              </a:xfrm>
              <a:custGeom>
                <a:avLst/>
                <a:gdLst>
                  <a:gd name="T0" fmla="*/ 0 w 1793"/>
                  <a:gd name="T1" fmla="*/ 249 h 249"/>
                  <a:gd name="T2" fmla="*/ 425 w 1793"/>
                  <a:gd name="T3" fmla="*/ 79 h 249"/>
                  <a:gd name="T4" fmla="*/ 894 w 1793"/>
                  <a:gd name="T5" fmla="*/ 1 h 249"/>
                  <a:gd name="T6" fmla="*/ 1422 w 1793"/>
                  <a:gd name="T7" fmla="*/ 88 h 249"/>
                  <a:gd name="T8" fmla="*/ 1793 w 1793"/>
                  <a:gd name="T9" fmla="*/ 246 h 249"/>
                  <a:gd name="T10" fmla="*/ 0 60000 65536"/>
                  <a:gd name="T11" fmla="*/ 0 60000 65536"/>
                  <a:gd name="T12" fmla="*/ 0 60000 65536"/>
                  <a:gd name="T13" fmla="*/ 0 60000 65536"/>
                  <a:gd name="T14" fmla="*/ 0 60000 65536"/>
                  <a:gd name="T15" fmla="*/ 0 w 1793"/>
                  <a:gd name="T16" fmla="*/ 0 h 249"/>
                  <a:gd name="T17" fmla="*/ 1793 w 1793"/>
                  <a:gd name="T18" fmla="*/ 249 h 249"/>
                </a:gdLst>
                <a:ahLst/>
                <a:cxnLst>
                  <a:cxn ang="T10">
                    <a:pos x="T0" y="T1"/>
                  </a:cxn>
                  <a:cxn ang="T11">
                    <a:pos x="T2" y="T3"/>
                  </a:cxn>
                  <a:cxn ang="T12">
                    <a:pos x="T4" y="T5"/>
                  </a:cxn>
                  <a:cxn ang="T13">
                    <a:pos x="T6" y="T7"/>
                  </a:cxn>
                  <a:cxn ang="T14">
                    <a:pos x="T8" y="T9"/>
                  </a:cxn>
                </a:cxnLst>
                <a:rect l="T15" t="T16" r="T17" b="T18"/>
                <a:pathLst>
                  <a:path w="1793" h="249">
                    <a:moveTo>
                      <a:pt x="0" y="249"/>
                    </a:moveTo>
                    <a:cubicBezTo>
                      <a:pt x="132" y="183"/>
                      <a:pt x="276" y="120"/>
                      <a:pt x="425" y="79"/>
                    </a:cubicBezTo>
                    <a:cubicBezTo>
                      <a:pt x="574" y="38"/>
                      <a:pt x="728" y="0"/>
                      <a:pt x="894" y="1"/>
                    </a:cubicBezTo>
                    <a:cubicBezTo>
                      <a:pt x="1060" y="2"/>
                      <a:pt x="1272" y="47"/>
                      <a:pt x="1422" y="88"/>
                    </a:cubicBezTo>
                    <a:cubicBezTo>
                      <a:pt x="1572" y="129"/>
                      <a:pt x="1716" y="213"/>
                      <a:pt x="1793" y="246"/>
                    </a:cubicBezTo>
                  </a:path>
                </a:pathLst>
              </a:custGeom>
              <a:noFill/>
              <a:ln w="28575" cap="flat" cmpd="sng">
                <a:solidFill>
                  <a:srgbClr val="FFB9C5"/>
                </a:solidFill>
                <a:prstDash val="solid"/>
                <a:round/>
                <a:headEnd type="triangle" w="med" len="med"/>
                <a:tailEnd type="triangle" w="med" len="med"/>
              </a:ln>
            </p:spPr>
            <p:txBody>
              <a:bodyPr/>
              <a:lstStyle/>
              <a:p>
                <a:endParaRPr lang="en-GB" dirty="0"/>
              </a:p>
            </p:txBody>
          </p:sp>
          <p:sp>
            <p:nvSpPr>
              <p:cNvPr id="5176" name="Freeform 34"/>
              <p:cNvSpPr>
                <a:spLocks/>
              </p:cNvSpPr>
              <p:nvPr/>
            </p:nvSpPr>
            <p:spPr bwMode="auto">
              <a:xfrm>
                <a:off x="360" y="1677"/>
                <a:ext cx="1793" cy="249"/>
              </a:xfrm>
              <a:custGeom>
                <a:avLst/>
                <a:gdLst>
                  <a:gd name="T0" fmla="*/ 0 w 1793"/>
                  <a:gd name="T1" fmla="*/ 249 h 249"/>
                  <a:gd name="T2" fmla="*/ 425 w 1793"/>
                  <a:gd name="T3" fmla="*/ 79 h 249"/>
                  <a:gd name="T4" fmla="*/ 894 w 1793"/>
                  <a:gd name="T5" fmla="*/ 1 h 249"/>
                  <a:gd name="T6" fmla="*/ 1422 w 1793"/>
                  <a:gd name="T7" fmla="*/ 88 h 249"/>
                  <a:gd name="T8" fmla="*/ 1793 w 1793"/>
                  <a:gd name="T9" fmla="*/ 246 h 249"/>
                  <a:gd name="T10" fmla="*/ 0 60000 65536"/>
                  <a:gd name="T11" fmla="*/ 0 60000 65536"/>
                  <a:gd name="T12" fmla="*/ 0 60000 65536"/>
                  <a:gd name="T13" fmla="*/ 0 60000 65536"/>
                  <a:gd name="T14" fmla="*/ 0 60000 65536"/>
                  <a:gd name="T15" fmla="*/ 0 w 1793"/>
                  <a:gd name="T16" fmla="*/ 0 h 249"/>
                  <a:gd name="T17" fmla="*/ 1793 w 1793"/>
                  <a:gd name="T18" fmla="*/ 249 h 249"/>
                </a:gdLst>
                <a:ahLst/>
                <a:cxnLst>
                  <a:cxn ang="T10">
                    <a:pos x="T0" y="T1"/>
                  </a:cxn>
                  <a:cxn ang="T11">
                    <a:pos x="T2" y="T3"/>
                  </a:cxn>
                  <a:cxn ang="T12">
                    <a:pos x="T4" y="T5"/>
                  </a:cxn>
                  <a:cxn ang="T13">
                    <a:pos x="T6" y="T7"/>
                  </a:cxn>
                  <a:cxn ang="T14">
                    <a:pos x="T8" y="T9"/>
                  </a:cxn>
                </a:cxnLst>
                <a:rect l="T15" t="T16" r="T17" b="T18"/>
                <a:pathLst>
                  <a:path w="1793" h="249">
                    <a:moveTo>
                      <a:pt x="0" y="249"/>
                    </a:moveTo>
                    <a:cubicBezTo>
                      <a:pt x="132" y="183"/>
                      <a:pt x="276" y="120"/>
                      <a:pt x="425" y="79"/>
                    </a:cubicBezTo>
                    <a:cubicBezTo>
                      <a:pt x="574" y="38"/>
                      <a:pt x="728" y="0"/>
                      <a:pt x="894" y="1"/>
                    </a:cubicBezTo>
                    <a:cubicBezTo>
                      <a:pt x="1060" y="2"/>
                      <a:pt x="1272" y="47"/>
                      <a:pt x="1422" y="88"/>
                    </a:cubicBezTo>
                    <a:cubicBezTo>
                      <a:pt x="1572" y="129"/>
                      <a:pt x="1716" y="213"/>
                      <a:pt x="1793" y="246"/>
                    </a:cubicBezTo>
                  </a:path>
                </a:pathLst>
              </a:custGeom>
              <a:noFill/>
              <a:ln w="28575" cap="flat" cmpd="sng">
                <a:solidFill>
                  <a:schemeClr val="hlink"/>
                </a:solidFill>
                <a:prstDash val="solid"/>
                <a:round/>
                <a:headEnd type="triangle" w="med" len="med"/>
                <a:tailEnd type="triangle" w="med" len="med"/>
              </a:ln>
            </p:spPr>
            <p:txBody>
              <a:bodyPr/>
              <a:lstStyle/>
              <a:p>
                <a:endParaRPr lang="en-GB" dirty="0"/>
              </a:p>
            </p:txBody>
          </p:sp>
          <p:sp>
            <p:nvSpPr>
              <p:cNvPr id="5177" name="Oval 35"/>
              <p:cNvSpPr>
                <a:spLocks noChangeArrowheads="1"/>
              </p:cNvSpPr>
              <p:nvPr/>
            </p:nvSpPr>
            <p:spPr bwMode="auto">
              <a:xfrm>
                <a:off x="2581" y="1677"/>
                <a:ext cx="142" cy="114"/>
              </a:xfrm>
              <a:prstGeom prst="ellipse">
                <a:avLst/>
              </a:prstGeom>
              <a:solidFill>
                <a:schemeClr val="hlink"/>
              </a:solidFill>
              <a:ln w="12700">
                <a:solidFill>
                  <a:schemeClr val="tx1"/>
                </a:solidFill>
                <a:round/>
                <a:headEnd/>
                <a:tailEnd/>
              </a:ln>
            </p:spPr>
            <p:txBody>
              <a:bodyPr wrap="none" anchor="ctr"/>
              <a:lstStyle/>
              <a:p>
                <a:endParaRPr lang="en-US" dirty="0"/>
              </a:p>
            </p:txBody>
          </p:sp>
          <p:sp>
            <p:nvSpPr>
              <p:cNvPr id="5178" name="Oval 36"/>
              <p:cNvSpPr>
                <a:spLocks noChangeArrowheads="1"/>
              </p:cNvSpPr>
              <p:nvPr/>
            </p:nvSpPr>
            <p:spPr bwMode="auto">
              <a:xfrm>
                <a:off x="4367" y="1677"/>
                <a:ext cx="142" cy="114"/>
              </a:xfrm>
              <a:prstGeom prst="ellipse">
                <a:avLst/>
              </a:prstGeom>
              <a:solidFill>
                <a:schemeClr val="hlink">
                  <a:alpha val="30196"/>
                </a:schemeClr>
              </a:solidFill>
              <a:ln w="12700">
                <a:solidFill>
                  <a:schemeClr val="tx1"/>
                </a:solidFill>
                <a:round/>
                <a:headEnd/>
                <a:tailEnd/>
              </a:ln>
            </p:spPr>
            <p:txBody>
              <a:bodyPr wrap="none" anchor="ctr"/>
              <a:lstStyle/>
              <a:p>
                <a:endParaRPr lang="en-US" dirty="0"/>
              </a:p>
            </p:txBody>
          </p:sp>
        </p:grpSp>
        <p:grpSp>
          <p:nvGrpSpPr>
            <p:cNvPr id="8" name="Group 37"/>
            <p:cNvGrpSpPr>
              <a:grpSpLocks/>
            </p:cNvGrpSpPr>
            <p:nvPr/>
          </p:nvGrpSpPr>
          <p:grpSpPr bwMode="auto">
            <a:xfrm>
              <a:off x="369" y="2307"/>
              <a:ext cx="5338" cy="249"/>
              <a:chOff x="369" y="2307"/>
              <a:chExt cx="5338" cy="249"/>
            </a:xfrm>
          </p:grpSpPr>
          <p:sp>
            <p:nvSpPr>
              <p:cNvPr id="5169" name="Freeform 38"/>
              <p:cNvSpPr>
                <a:spLocks/>
              </p:cNvSpPr>
              <p:nvPr/>
            </p:nvSpPr>
            <p:spPr bwMode="auto">
              <a:xfrm rot="10800000">
                <a:off x="2148" y="2307"/>
                <a:ext cx="1793" cy="249"/>
              </a:xfrm>
              <a:custGeom>
                <a:avLst/>
                <a:gdLst>
                  <a:gd name="T0" fmla="*/ 0 w 1793"/>
                  <a:gd name="T1" fmla="*/ 249 h 249"/>
                  <a:gd name="T2" fmla="*/ 425 w 1793"/>
                  <a:gd name="T3" fmla="*/ 79 h 249"/>
                  <a:gd name="T4" fmla="*/ 894 w 1793"/>
                  <a:gd name="T5" fmla="*/ 1 h 249"/>
                  <a:gd name="T6" fmla="*/ 1422 w 1793"/>
                  <a:gd name="T7" fmla="*/ 88 h 249"/>
                  <a:gd name="T8" fmla="*/ 1793 w 1793"/>
                  <a:gd name="T9" fmla="*/ 246 h 249"/>
                  <a:gd name="T10" fmla="*/ 0 60000 65536"/>
                  <a:gd name="T11" fmla="*/ 0 60000 65536"/>
                  <a:gd name="T12" fmla="*/ 0 60000 65536"/>
                  <a:gd name="T13" fmla="*/ 0 60000 65536"/>
                  <a:gd name="T14" fmla="*/ 0 60000 65536"/>
                  <a:gd name="T15" fmla="*/ 0 w 1793"/>
                  <a:gd name="T16" fmla="*/ 0 h 249"/>
                  <a:gd name="T17" fmla="*/ 1793 w 1793"/>
                  <a:gd name="T18" fmla="*/ 249 h 249"/>
                </a:gdLst>
                <a:ahLst/>
                <a:cxnLst>
                  <a:cxn ang="T10">
                    <a:pos x="T0" y="T1"/>
                  </a:cxn>
                  <a:cxn ang="T11">
                    <a:pos x="T2" y="T3"/>
                  </a:cxn>
                  <a:cxn ang="T12">
                    <a:pos x="T4" y="T5"/>
                  </a:cxn>
                  <a:cxn ang="T13">
                    <a:pos x="T6" y="T7"/>
                  </a:cxn>
                  <a:cxn ang="T14">
                    <a:pos x="T8" y="T9"/>
                  </a:cxn>
                </a:cxnLst>
                <a:rect l="T15" t="T16" r="T17" b="T18"/>
                <a:pathLst>
                  <a:path w="1793" h="249">
                    <a:moveTo>
                      <a:pt x="0" y="249"/>
                    </a:moveTo>
                    <a:cubicBezTo>
                      <a:pt x="132" y="183"/>
                      <a:pt x="276" y="120"/>
                      <a:pt x="425" y="79"/>
                    </a:cubicBezTo>
                    <a:cubicBezTo>
                      <a:pt x="574" y="38"/>
                      <a:pt x="728" y="0"/>
                      <a:pt x="894" y="1"/>
                    </a:cubicBezTo>
                    <a:cubicBezTo>
                      <a:pt x="1060" y="2"/>
                      <a:pt x="1272" y="47"/>
                      <a:pt x="1422" y="88"/>
                    </a:cubicBezTo>
                    <a:cubicBezTo>
                      <a:pt x="1572" y="129"/>
                      <a:pt x="1716" y="213"/>
                      <a:pt x="1793" y="246"/>
                    </a:cubicBezTo>
                  </a:path>
                </a:pathLst>
              </a:custGeom>
              <a:noFill/>
              <a:ln w="28575" cap="flat" cmpd="sng">
                <a:solidFill>
                  <a:schemeClr val="hlink"/>
                </a:solidFill>
                <a:prstDash val="solid"/>
                <a:round/>
                <a:headEnd type="triangle" w="med" len="med"/>
                <a:tailEnd type="triangle" w="med" len="med"/>
              </a:ln>
            </p:spPr>
            <p:txBody>
              <a:bodyPr/>
              <a:lstStyle/>
              <a:p>
                <a:endParaRPr lang="en-GB" dirty="0"/>
              </a:p>
            </p:txBody>
          </p:sp>
          <p:sp>
            <p:nvSpPr>
              <p:cNvPr id="5170" name="Freeform 39"/>
              <p:cNvSpPr>
                <a:spLocks/>
              </p:cNvSpPr>
              <p:nvPr/>
            </p:nvSpPr>
            <p:spPr bwMode="auto">
              <a:xfrm rot="10800000">
                <a:off x="369" y="2307"/>
                <a:ext cx="1793" cy="249"/>
              </a:xfrm>
              <a:custGeom>
                <a:avLst/>
                <a:gdLst>
                  <a:gd name="T0" fmla="*/ 0 w 1793"/>
                  <a:gd name="T1" fmla="*/ 249 h 249"/>
                  <a:gd name="T2" fmla="*/ 425 w 1793"/>
                  <a:gd name="T3" fmla="*/ 79 h 249"/>
                  <a:gd name="T4" fmla="*/ 894 w 1793"/>
                  <a:gd name="T5" fmla="*/ 1 h 249"/>
                  <a:gd name="T6" fmla="*/ 1422 w 1793"/>
                  <a:gd name="T7" fmla="*/ 88 h 249"/>
                  <a:gd name="T8" fmla="*/ 1793 w 1793"/>
                  <a:gd name="T9" fmla="*/ 246 h 249"/>
                  <a:gd name="T10" fmla="*/ 0 60000 65536"/>
                  <a:gd name="T11" fmla="*/ 0 60000 65536"/>
                  <a:gd name="T12" fmla="*/ 0 60000 65536"/>
                  <a:gd name="T13" fmla="*/ 0 60000 65536"/>
                  <a:gd name="T14" fmla="*/ 0 60000 65536"/>
                  <a:gd name="T15" fmla="*/ 0 w 1793"/>
                  <a:gd name="T16" fmla="*/ 0 h 249"/>
                  <a:gd name="T17" fmla="*/ 1793 w 1793"/>
                  <a:gd name="T18" fmla="*/ 249 h 249"/>
                </a:gdLst>
                <a:ahLst/>
                <a:cxnLst>
                  <a:cxn ang="T10">
                    <a:pos x="T0" y="T1"/>
                  </a:cxn>
                  <a:cxn ang="T11">
                    <a:pos x="T2" y="T3"/>
                  </a:cxn>
                  <a:cxn ang="T12">
                    <a:pos x="T4" y="T5"/>
                  </a:cxn>
                  <a:cxn ang="T13">
                    <a:pos x="T6" y="T7"/>
                  </a:cxn>
                  <a:cxn ang="T14">
                    <a:pos x="T8" y="T9"/>
                  </a:cxn>
                </a:cxnLst>
                <a:rect l="T15" t="T16" r="T17" b="T18"/>
                <a:pathLst>
                  <a:path w="1793" h="249">
                    <a:moveTo>
                      <a:pt x="0" y="249"/>
                    </a:moveTo>
                    <a:cubicBezTo>
                      <a:pt x="132" y="183"/>
                      <a:pt x="276" y="120"/>
                      <a:pt x="425" y="79"/>
                    </a:cubicBezTo>
                    <a:cubicBezTo>
                      <a:pt x="574" y="38"/>
                      <a:pt x="728" y="0"/>
                      <a:pt x="894" y="1"/>
                    </a:cubicBezTo>
                    <a:cubicBezTo>
                      <a:pt x="1060" y="2"/>
                      <a:pt x="1272" y="47"/>
                      <a:pt x="1422" y="88"/>
                    </a:cubicBezTo>
                    <a:cubicBezTo>
                      <a:pt x="1572" y="129"/>
                      <a:pt x="1716" y="213"/>
                      <a:pt x="1793" y="246"/>
                    </a:cubicBezTo>
                  </a:path>
                </a:pathLst>
              </a:custGeom>
              <a:noFill/>
              <a:ln w="28575" cap="flat" cmpd="sng">
                <a:solidFill>
                  <a:schemeClr val="hlink"/>
                </a:solidFill>
                <a:prstDash val="solid"/>
                <a:round/>
                <a:headEnd type="triangle" w="med" len="med"/>
                <a:tailEnd type="triangle" w="med" len="med"/>
              </a:ln>
            </p:spPr>
            <p:txBody>
              <a:bodyPr/>
              <a:lstStyle/>
              <a:p>
                <a:endParaRPr lang="en-GB" dirty="0"/>
              </a:p>
            </p:txBody>
          </p:sp>
          <p:sp>
            <p:nvSpPr>
              <p:cNvPr id="5171" name="Freeform 40"/>
              <p:cNvSpPr>
                <a:spLocks/>
              </p:cNvSpPr>
              <p:nvPr/>
            </p:nvSpPr>
            <p:spPr bwMode="auto">
              <a:xfrm rot="10800000">
                <a:off x="3914" y="2307"/>
                <a:ext cx="1793" cy="249"/>
              </a:xfrm>
              <a:custGeom>
                <a:avLst/>
                <a:gdLst>
                  <a:gd name="T0" fmla="*/ 0 w 1793"/>
                  <a:gd name="T1" fmla="*/ 249 h 249"/>
                  <a:gd name="T2" fmla="*/ 425 w 1793"/>
                  <a:gd name="T3" fmla="*/ 79 h 249"/>
                  <a:gd name="T4" fmla="*/ 894 w 1793"/>
                  <a:gd name="T5" fmla="*/ 1 h 249"/>
                  <a:gd name="T6" fmla="*/ 1422 w 1793"/>
                  <a:gd name="T7" fmla="*/ 88 h 249"/>
                  <a:gd name="T8" fmla="*/ 1793 w 1793"/>
                  <a:gd name="T9" fmla="*/ 246 h 249"/>
                  <a:gd name="T10" fmla="*/ 0 60000 65536"/>
                  <a:gd name="T11" fmla="*/ 0 60000 65536"/>
                  <a:gd name="T12" fmla="*/ 0 60000 65536"/>
                  <a:gd name="T13" fmla="*/ 0 60000 65536"/>
                  <a:gd name="T14" fmla="*/ 0 60000 65536"/>
                  <a:gd name="T15" fmla="*/ 0 w 1793"/>
                  <a:gd name="T16" fmla="*/ 0 h 249"/>
                  <a:gd name="T17" fmla="*/ 1793 w 1793"/>
                  <a:gd name="T18" fmla="*/ 249 h 249"/>
                </a:gdLst>
                <a:ahLst/>
                <a:cxnLst>
                  <a:cxn ang="T10">
                    <a:pos x="T0" y="T1"/>
                  </a:cxn>
                  <a:cxn ang="T11">
                    <a:pos x="T2" y="T3"/>
                  </a:cxn>
                  <a:cxn ang="T12">
                    <a:pos x="T4" y="T5"/>
                  </a:cxn>
                  <a:cxn ang="T13">
                    <a:pos x="T6" y="T7"/>
                  </a:cxn>
                  <a:cxn ang="T14">
                    <a:pos x="T8" y="T9"/>
                  </a:cxn>
                </a:cxnLst>
                <a:rect l="T15" t="T16" r="T17" b="T18"/>
                <a:pathLst>
                  <a:path w="1793" h="249">
                    <a:moveTo>
                      <a:pt x="0" y="249"/>
                    </a:moveTo>
                    <a:cubicBezTo>
                      <a:pt x="132" y="183"/>
                      <a:pt x="276" y="120"/>
                      <a:pt x="425" y="79"/>
                    </a:cubicBezTo>
                    <a:cubicBezTo>
                      <a:pt x="574" y="38"/>
                      <a:pt x="728" y="0"/>
                      <a:pt x="894" y="1"/>
                    </a:cubicBezTo>
                    <a:cubicBezTo>
                      <a:pt x="1060" y="2"/>
                      <a:pt x="1272" y="47"/>
                      <a:pt x="1422" y="88"/>
                    </a:cubicBezTo>
                    <a:cubicBezTo>
                      <a:pt x="1572" y="129"/>
                      <a:pt x="1716" y="213"/>
                      <a:pt x="1793" y="246"/>
                    </a:cubicBezTo>
                  </a:path>
                </a:pathLst>
              </a:custGeom>
              <a:noFill/>
              <a:ln w="28575" cap="flat" cmpd="sng">
                <a:solidFill>
                  <a:srgbClr val="FFB9C5"/>
                </a:solidFill>
                <a:prstDash val="solid"/>
                <a:round/>
                <a:headEnd type="triangle" w="med" len="med"/>
                <a:tailEnd type="triangle" w="med" len="med"/>
              </a:ln>
            </p:spPr>
            <p:txBody>
              <a:bodyPr/>
              <a:lstStyle/>
              <a:p>
                <a:endParaRPr lang="en-GB" dirty="0"/>
              </a:p>
            </p:txBody>
          </p:sp>
          <p:sp>
            <p:nvSpPr>
              <p:cNvPr id="5172" name="Oval 41"/>
              <p:cNvSpPr>
                <a:spLocks noChangeArrowheads="1"/>
              </p:cNvSpPr>
              <p:nvPr/>
            </p:nvSpPr>
            <p:spPr bwMode="auto">
              <a:xfrm>
                <a:off x="2609" y="2442"/>
                <a:ext cx="142" cy="114"/>
              </a:xfrm>
              <a:prstGeom prst="ellipse">
                <a:avLst/>
              </a:prstGeom>
              <a:solidFill>
                <a:schemeClr val="hlink"/>
              </a:solidFill>
              <a:ln w="12700">
                <a:solidFill>
                  <a:schemeClr val="tx1"/>
                </a:solidFill>
                <a:round/>
                <a:headEnd/>
                <a:tailEnd/>
              </a:ln>
            </p:spPr>
            <p:txBody>
              <a:bodyPr wrap="none" anchor="ctr"/>
              <a:lstStyle/>
              <a:p>
                <a:endParaRPr lang="en-US" dirty="0"/>
              </a:p>
            </p:txBody>
          </p:sp>
          <p:sp>
            <p:nvSpPr>
              <p:cNvPr id="5173" name="Oval 42"/>
              <p:cNvSpPr>
                <a:spLocks noChangeArrowheads="1"/>
              </p:cNvSpPr>
              <p:nvPr/>
            </p:nvSpPr>
            <p:spPr bwMode="auto">
              <a:xfrm>
                <a:off x="4367" y="2442"/>
                <a:ext cx="142" cy="114"/>
              </a:xfrm>
              <a:prstGeom prst="ellipse">
                <a:avLst/>
              </a:prstGeom>
              <a:solidFill>
                <a:schemeClr val="hlink">
                  <a:alpha val="30196"/>
                </a:schemeClr>
              </a:solidFill>
              <a:ln w="12700">
                <a:solidFill>
                  <a:schemeClr val="tx1"/>
                </a:solidFill>
                <a:round/>
                <a:headEnd/>
                <a:tailEnd/>
              </a:ln>
            </p:spPr>
            <p:txBody>
              <a:bodyPr wrap="none" anchor="ctr"/>
              <a:lstStyle/>
              <a:p>
                <a:endParaRPr lang="en-US" dirty="0"/>
              </a:p>
            </p:txBody>
          </p:sp>
        </p:grpSp>
        <p:grpSp>
          <p:nvGrpSpPr>
            <p:cNvPr id="9" name="Group 43"/>
            <p:cNvGrpSpPr>
              <a:grpSpLocks/>
            </p:cNvGrpSpPr>
            <p:nvPr/>
          </p:nvGrpSpPr>
          <p:grpSpPr bwMode="auto">
            <a:xfrm>
              <a:off x="3347" y="2358"/>
              <a:ext cx="1417" cy="511"/>
              <a:chOff x="1561" y="2358"/>
              <a:chExt cx="1417" cy="511"/>
            </a:xfrm>
          </p:grpSpPr>
          <p:grpSp>
            <p:nvGrpSpPr>
              <p:cNvPr id="10" name="Group 44"/>
              <p:cNvGrpSpPr>
                <a:grpSpLocks/>
              </p:cNvGrpSpPr>
              <p:nvPr/>
            </p:nvGrpSpPr>
            <p:grpSpPr bwMode="auto">
              <a:xfrm>
                <a:off x="2468" y="2358"/>
                <a:ext cx="510" cy="511"/>
                <a:chOff x="2440" y="1820"/>
                <a:chExt cx="510" cy="511"/>
              </a:xfrm>
            </p:grpSpPr>
            <p:sp>
              <p:nvSpPr>
                <p:cNvPr id="5163" name="Line 45"/>
                <p:cNvSpPr>
                  <a:spLocks noChangeShapeType="1"/>
                </p:cNvSpPr>
                <p:nvPr/>
              </p:nvSpPr>
              <p:spPr bwMode="auto">
                <a:xfrm>
                  <a:off x="2666" y="2103"/>
                  <a:ext cx="142" cy="199"/>
                </a:xfrm>
                <a:prstGeom prst="line">
                  <a:avLst/>
                </a:prstGeom>
                <a:noFill/>
                <a:ln w="28575">
                  <a:solidFill>
                    <a:schemeClr val="tx1"/>
                  </a:solidFill>
                  <a:round/>
                  <a:headEnd/>
                  <a:tailEnd type="triangle" w="med" len="med"/>
                </a:ln>
              </p:spPr>
              <p:txBody>
                <a:bodyPr/>
                <a:lstStyle/>
                <a:p>
                  <a:endParaRPr lang="en-GB" dirty="0"/>
                </a:p>
              </p:txBody>
            </p:sp>
            <p:sp>
              <p:nvSpPr>
                <p:cNvPr id="5164" name="Line 46"/>
                <p:cNvSpPr>
                  <a:spLocks noChangeShapeType="1"/>
                </p:cNvSpPr>
                <p:nvPr/>
              </p:nvSpPr>
              <p:spPr bwMode="auto">
                <a:xfrm flipH="1" flipV="1">
                  <a:off x="2440" y="1933"/>
                  <a:ext cx="198" cy="143"/>
                </a:xfrm>
                <a:prstGeom prst="line">
                  <a:avLst/>
                </a:prstGeom>
                <a:noFill/>
                <a:ln w="28575">
                  <a:solidFill>
                    <a:schemeClr val="tx1"/>
                  </a:solidFill>
                  <a:round/>
                  <a:headEnd/>
                  <a:tailEnd type="triangle" w="med" len="med"/>
                </a:ln>
              </p:spPr>
              <p:txBody>
                <a:bodyPr/>
                <a:lstStyle/>
                <a:p>
                  <a:endParaRPr lang="en-GB" dirty="0"/>
                </a:p>
              </p:txBody>
            </p:sp>
            <p:sp>
              <p:nvSpPr>
                <p:cNvPr id="5165" name="Line 47"/>
                <p:cNvSpPr>
                  <a:spLocks noChangeShapeType="1"/>
                </p:cNvSpPr>
                <p:nvPr/>
              </p:nvSpPr>
              <p:spPr bwMode="auto">
                <a:xfrm flipH="1">
                  <a:off x="2440" y="2132"/>
                  <a:ext cx="199" cy="199"/>
                </a:xfrm>
                <a:prstGeom prst="line">
                  <a:avLst/>
                </a:prstGeom>
                <a:noFill/>
                <a:ln w="28575">
                  <a:solidFill>
                    <a:schemeClr val="tx1"/>
                  </a:solidFill>
                  <a:round/>
                  <a:headEnd/>
                  <a:tailEnd type="triangle" w="med" len="med"/>
                </a:ln>
              </p:spPr>
              <p:txBody>
                <a:bodyPr/>
                <a:lstStyle/>
                <a:p>
                  <a:endParaRPr lang="en-GB" dirty="0"/>
                </a:p>
              </p:txBody>
            </p:sp>
            <p:sp>
              <p:nvSpPr>
                <p:cNvPr id="5166" name="Line 48"/>
                <p:cNvSpPr>
                  <a:spLocks noChangeShapeType="1"/>
                </p:cNvSpPr>
                <p:nvPr/>
              </p:nvSpPr>
              <p:spPr bwMode="auto">
                <a:xfrm flipV="1">
                  <a:off x="2666" y="1820"/>
                  <a:ext cx="58" cy="282"/>
                </a:xfrm>
                <a:prstGeom prst="line">
                  <a:avLst/>
                </a:prstGeom>
                <a:noFill/>
                <a:ln w="28575">
                  <a:solidFill>
                    <a:schemeClr val="tx1"/>
                  </a:solidFill>
                  <a:round/>
                  <a:headEnd/>
                  <a:tailEnd type="triangle" w="med" len="med"/>
                </a:ln>
              </p:spPr>
              <p:txBody>
                <a:bodyPr/>
                <a:lstStyle/>
                <a:p>
                  <a:endParaRPr lang="en-GB" dirty="0"/>
                </a:p>
              </p:txBody>
            </p:sp>
            <p:sp>
              <p:nvSpPr>
                <p:cNvPr id="5167" name="Line 49"/>
                <p:cNvSpPr>
                  <a:spLocks noChangeShapeType="1"/>
                </p:cNvSpPr>
                <p:nvPr/>
              </p:nvSpPr>
              <p:spPr bwMode="auto">
                <a:xfrm>
                  <a:off x="2666" y="2103"/>
                  <a:ext cx="284" cy="0"/>
                </a:xfrm>
                <a:prstGeom prst="line">
                  <a:avLst/>
                </a:prstGeom>
                <a:noFill/>
                <a:ln w="28575">
                  <a:solidFill>
                    <a:schemeClr val="tx1"/>
                  </a:solidFill>
                  <a:round/>
                  <a:headEnd/>
                  <a:tailEnd type="triangle" w="med" len="med"/>
                </a:ln>
              </p:spPr>
              <p:txBody>
                <a:bodyPr/>
                <a:lstStyle/>
                <a:p>
                  <a:endParaRPr lang="en-GB" dirty="0"/>
                </a:p>
              </p:txBody>
            </p:sp>
            <p:sp>
              <p:nvSpPr>
                <p:cNvPr id="5168" name="Oval 50"/>
                <p:cNvSpPr>
                  <a:spLocks noChangeArrowheads="1"/>
                </p:cNvSpPr>
                <p:nvPr/>
              </p:nvSpPr>
              <p:spPr bwMode="auto">
                <a:xfrm>
                  <a:off x="2581" y="2047"/>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grpSp>
          <p:sp>
            <p:nvSpPr>
              <p:cNvPr id="5161" name="Oval 51"/>
              <p:cNvSpPr>
                <a:spLocks noChangeArrowheads="1"/>
              </p:cNvSpPr>
              <p:nvPr/>
            </p:nvSpPr>
            <p:spPr bwMode="auto">
              <a:xfrm>
                <a:off x="1561" y="2443"/>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sp>
            <p:nvSpPr>
              <p:cNvPr id="5162" name="Line 52"/>
              <p:cNvSpPr>
                <a:spLocks noChangeShapeType="1"/>
              </p:cNvSpPr>
              <p:nvPr/>
            </p:nvSpPr>
            <p:spPr bwMode="auto">
              <a:xfrm>
                <a:off x="1646" y="2498"/>
                <a:ext cx="1049" cy="144"/>
              </a:xfrm>
              <a:prstGeom prst="line">
                <a:avLst/>
              </a:prstGeom>
              <a:noFill/>
              <a:ln w="28575">
                <a:solidFill>
                  <a:schemeClr val="accent1"/>
                </a:solidFill>
                <a:round/>
                <a:headEnd/>
                <a:tailEnd type="triangle" w="med" len="med"/>
              </a:ln>
            </p:spPr>
            <p:txBody>
              <a:bodyPr/>
              <a:lstStyle/>
              <a:p>
                <a:endParaRPr lang="en-GB" dirty="0"/>
              </a:p>
            </p:txBody>
          </p:sp>
        </p:grpSp>
        <p:grpSp>
          <p:nvGrpSpPr>
            <p:cNvPr id="11" name="Group 53"/>
            <p:cNvGrpSpPr>
              <a:grpSpLocks/>
            </p:cNvGrpSpPr>
            <p:nvPr/>
          </p:nvGrpSpPr>
          <p:grpSpPr bwMode="auto">
            <a:xfrm>
              <a:off x="3347" y="1310"/>
              <a:ext cx="1389" cy="511"/>
              <a:chOff x="1561" y="1309"/>
              <a:chExt cx="1389" cy="511"/>
            </a:xfrm>
          </p:grpSpPr>
          <p:sp>
            <p:nvSpPr>
              <p:cNvPr id="5151" name="Oval 54"/>
              <p:cNvSpPr>
                <a:spLocks noChangeArrowheads="1"/>
              </p:cNvSpPr>
              <p:nvPr/>
            </p:nvSpPr>
            <p:spPr bwMode="auto">
              <a:xfrm>
                <a:off x="1561" y="1678"/>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sp>
            <p:nvSpPr>
              <p:cNvPr id="5152" name="Line 55"/>
              <p:cNvSpPr>
                <a:spLocks noChangeShapeType="1"/>
              </p:cNvSpPr>
              <p:nvPr/>
            </p:nvSpPr>
            <p:spPr bwMode="auto">
              <a:xfrm flipV="1">
                <a:off x="1646" y="1593"/>
                <a:ext cx="992" cy="113"/>
              </a:xfrm>
              <a:prstGeom prst="line">
                <a:avLst/>
              </a:prstGeom>
              <a:noFill/>
              <a:ln w="28575">
                <a:solidFill>
                  <a:schemeClr val="accent1"/>
                </a:solidFill>
                <a:round/>
                <a:headEnd/>
                <a:tailEnd type="triangle" w="med" len="med"/>
              </a:ln>
            </p:spPr>
            <p:txBody>
              <a:bodyPr/>
              <a:lstStyle/>
              <a:p>
                <a:endParaRPr lang="en-GB" dirty="0"/>
              </a:p>
            </p:txBody>
          </p:sp>
          <p:grpSp>
            <p:nvGrpSpPr>
              <p:cNvPr id="12" name="Group 56"/>
              <p:cNvGrpSpPr>
                <a:grpSpLocks/>
              </p:cNvGrpSpPr>
              <p:nvPr/>
            </p:nvGrpSpPr>
            <p:grpSpPr bwMode="auto">
              <a:xfrm>
                <a:off x="2440" y="1309"/>
                <a:ext cx="510" cy="511"/>
                <a:chOff x="2440" y="1820"/>
                <a:chExt cx="510" cy="511"/>
              </a:xfrm>
            </p:grpSpPr>
            <p:sp>
              <p:nvSpPr>
                <p:cNvPr id="5154" name="Line 57"/>
                <p:cNvSpPr>
                  <a:spLocks noChangeShapeType="1"/>
                </p:cNvSpPr>
                <p:nvPr/>
              </p:nvSpPr>
              <p:spPr bwMode="auto">
                <a:xfrm>
                  <a:off x="2666" y="2103"/>
                  <a:ext cx="142" cy="199"/>
                </a:xfrm>
                <a:prstGeom prst="line">
                  <a:avLst/>
                </a:prstGeom>
                <a:noFill/>
                <a:ln w="28575">
                  <a:solidFill>
                    <a:schemeClr val="tx1"/>
                  </a:solidFill>
                  <a:round/>
                  <a:headEnd/>
                  <a:tailEnd type="triangle" w="med" len="med"/>
                </a:ln>
              </p:spPr>
              <p:txBody>
                <a:bodyPr/>
                <a:lstStyle/>
                <a:p>
                  <a:endParaRPr lang="en-GB" dirty="0"/>
                </a:p>
              </p:txBody>
            </p:sp>
            <p:sp>
              <p:nvSpPr>
                <p:cNvPr id="5155" name="Line 58"/>
                <p:cNvSpPr>
                  <a:spLocks noChangeShapeType="1"/>
                </p:cNvSpPr>
                <p:nvPr/>
              </p:nvSpPr>
              <p:spPr bwMode="auto">
                <a:xfrm flipH="1" flipV="1">
                  <a:off x="2440" y="1933"/>
                  <a:ext cx="198" cy="143"/>
                </a:xfrm>
                <a:prstGeom prst="line">
                  <a:avLst/>
                </a:prstGeom>
                <a:noFill/>
                <a:ln w="28575">
                  <a:solidFill>
                    <a:schemeClr val="tx1"/>
                  </a:solidFill>
                  <a:round/>
                  <a:headEnd/>
                  <a:tailEnd type="triangle" w="med" len="med"/>
                </a:ln>
              </p:spPr>
              <p:txBody>
                <a:bodyPr/>
                <a:lstStyle/>
                <a:p>
                  <a:endParaRPr lang="en-GB" dirty="0"/>
                </a:p>
              </p:txBody>
            </p:sp>
            <p:sp>
              <p:nvSpPr>
                <p:cNvPr id="5156" name="Line 59"/>
                <p:cNvSpPr>
                  <a:spLocks noChangeShapeType="1"/>
                </p:cNvSpPr>
                <p:nvPr/>
              </p:nvSpPr>
              <p:spPr bwMode="auto">
                <a:xfrm flipH="1">
                  <a:off x="2440" y="2132"/>
                  <a:ext cx="199" cy="199"/>
                </a:xfrm>
                <a:prstGeom prst="line">
                  <a:avLst/>
                </a:prstGeom>
                <a:noFill/>
                <a:ln w="28575">
                  <a:solidFill>
                    <a:schemeClr val="tx1"/>
                  </a:solidFill>
                  <a:round/>
                  <a:headEnd/>
                  <a:tailEnd type="triangle" w="med" len="med"/>
                </a:ln>
              </p:spPr>
              <p:txBody>
                <a:bodyPr/>
                <a:lstStyle/>
                <a:p>
                  <a:endParaRPr lang="en-GB" dirty="0"/>
                </a:p>
              </p:txBody>
            </p:sp>
            <p:sp>
              <p:nvSpPr>
                <p:cNvPr id="5157" name="Line 60"/>
                <p:cNvSpPr>
                  <a:spLocks noChangeShapeType="1"/>
                </p:cNvSpPr>
                <p:nvPr/>
              </p:nvSpPr>
              <p:spPr bwMode="auto">
                <a:xfrm flipV="1">
                  <a:off x="2666" y="1820"/>
                  <a:ext cx="58" cy="282"/>
                </a:xfrm>
                <a:prstGeom prst="line">
                  <a:avLst/>
                </a:prstGeom>
                <a:noFill/>
                <a:ln w="28575">
                  <a:solidFill>
                    <a:schemeClr val="tx1"/>
                  </a:solidFill>
                  <a:round/>
                  <a:headEnd/>
                  <a:tailEnd type="triangle" w="med" len="med"/>
                </a:ln>
              </p:spPr>
              <p:txBody>
                <a:bodyPr/>
                <a:lstStyle/>
                <a:p>
                  <a:endParaRPr lang="en-GB" dirty="0"/>
                </a:p>
              </p:txBody>
            </p:sp>
            <p:sp>
              <p:nvSpPr>
                <p:cNvPr id="5158" name="Line 61"/>
                <p:cNvSpPr>
                  <a:spLocks noChangeShapeType="1"/>
                </p:cNvSpPr>
                <p:nvPr/>
              </p:nvSpPr>
              <p:spPr bwMode="auto">
                <a:xfrm>
                  <a:off x="2666" y="2103"/>
                  <a:ext cx="284" cy="0"/>
                </a:xfrm>
                <a:prstGeom prst="line">
                  <a:avLst/>
                </a:prstGeom>
                <a:noFill/>
                <a:ln w="28575">
                  <a:solidFill>
                    <a:schemeClr val="tx1"/>
                  </a:solidFill>
                  <a:round/>
                  <a:headEnd/>
                  <a:tailEnd type="triangle" w="med" len="med"/>
                </a:ln>
              </p:spPr>
              <p:txBody>
                <a:bodyPr/>
                <a:lstStyle/>
                <a:p>
                  <a:endParaRPr lang="en-GB" dirty="0"/>
                </a:p>
              </p:txBody>
            </p:sp>
            <p:sp>
              <p:nvSpPr>
                <p:cNvPr id="5159" name="Oval 62"/>
                <p:cNvSpPr>
                  <a:spLocks noChangeArrowheads="1"/>
                </p:cNvSpPr>
                <p:nvPr/>
              </p:nvSpPr>
              <p:spPr bwMode="auto">
                <a:xfrm>
                  <a:off x="2581" y="2047"/>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grpSp>
        </p:grpSp>
        <p:grpSp>
          <p:nvGrpSpPr>
            <p:cNvPr id="13" name="Group 63"/>
            <p:cNvGrpSpPr>
              <a:grpSpLocks/>
            </p:cNvGrpSpPr>
            <p:nvPr/>
          </p:nvGrpSpPr>
          <p:grpSpPr bwMode="auto">
            <a:xfrm>
              <a:off x="1561" y="1309"/>
              <a:ext cx="1389" cy="511"/>
              <a:chOff x="1561" y="1309"/>
              <a:chExt cx="1389" cy="511"/>
            </a:xfrm>
          </p:grpSpPr>
          <p:sp>
            <p:nvSpPr>
              <p:cNvPr id="5142" name="Oval 64"/>
              <p:cNvSpPr>
                <a:spLocks noChangeArrowheads="1"/>
              </p:cNvSpPr>
              <p:nvPr/>
            </p:nvSpPr>
            <p:spPr bwMode="auto">
              <a:xfrm>
                <a:off x="1561" y="1678"/>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sp>
            <p:nvSpPr>
              <p:cNvPr id="5143" name="Line 65"/>
              <p:cNvSpPr>
                <a:spLocks noChangeShapeType="1"/>
              </p:cNvSpPr>
              <p:nvPr/>
            </p:nvSpPr>
            <p:spPr bwMode="auto">
              <a:xfrm flipV="1">
                <a:off x="1646" y="1593"/>
                <a:ext cx="992" cy="113"/>
              </a:xfrm>
              <a:prstGeom prst="line">
                <a:avLst/>
              </a:prstGeom>
              <a:noFill/>
              <a:ln w="28575">
                <a:solidFill>
                  <a:schemeClr val="accent1"/>
                </a:solidFill>
                <a:round/>
                <a:headEnd/>
                <a:tailEnd type="triangle" w="med" len="med"/>
              </a:ln>
            </p:spPr>
            <p:txBody>
              <a:bodyPr/>
              <a:lstStyle/>
              <a:p>
                <a:endParaRPr lang="en-GB" dirty="0"/>
              </a:p>
            </p:txBody>
          </p:sp>
          <p:grpSp>
            <p:nvGrpSpPr>
              <p:cNvPr id="14" name="Group 66"/>
              <p:cNvGrpSpPr>
                <a:grpSpLocks/>
              </p:cNvGrpSpPr>
              <p:nvPr/>
            </p:nvGrpSpPr>
            <p:grpSpPr bwMode="auto">
              <a:xfrm>
                <a:off x="2440" y="1309"/>
                <a:ext cx="510" cy="511"/>
                <a:chOff x="2440" y="1820"/>
                <a:chExt cx="510" cy="511"/>
              </a:xfrm>
            </p:grpSpPr>
            <p:sp>
              <p:nvSpPr>
                <p:cNvPr id="5145" name="Line 67"/>
                <p:cNvSpPr>
                  <a:spLocks noChangeShapeType="1"/>
                </p:cNvSpPr>
                <p:nvPr/>
              </p:nvSpPr>
              <p:spPr bwMode="auto">
                <a:xfrm>
                  <a:off x="2666" y="2103"/>
                  <a:ext cx="142" cy="199"/>
                </a:xfrm>
                <a:prstGeom prst="line">
                  <a:avLst/>
                </a:prstGeom>
                <a:noFill/>
                <a:ln w="28575">
                  <a:solidFill>
                    <a:schemeClr val="tx1"/>
                  </a:solidFill>
                  <a:round/>
                  <a:headEnd/>
                  <a:tailEnd type="triangle" w="med" len="med"/>
                </a:ln>
              </p:spPr>
              <p:txBody>
                <a:bodyPr/>
                <a:lstStyle/>
                <a:p>
                  <a:endParaRPr lang="en-GB" dirty="0"/>
                </a:p>
              </p:txBody>
            </p:sp>
            <p:sp>
              <p:nvSpPr>
                <p:cNvPr id="5146" name="Line 68"/>
                <p:cNvSpPr>
                  <a:spLocks noChangeShapeType="1"/>
                </p:cNvSpPr>
                <p:nvPr/>
              </p:nvSpPr>
              <p:spPr bwMode="auto">
                <a:xfrm flipH="1" flipV="1">
                  <a:off x="2440" y="1933"/>
                  <a:ext cx="198" cy="143"/>
                </a:xfrm>
                <a:prstGeom prst="line">
                  <a:avLst/>
                </a:prstGeom>
                <a:noFill/>
                <a:ln w="28575">
                  <a:solidFill>
                    <a:schemeClr val="tx1"/>
                  </a:solidFill>
                  <a:round/>
                  <a:headEnd/>
                  <a:tailEnd type="triangle" w="med" len="med"/>
                </a:ln>
              </p:spPr>
              <p:txBody>
                <a:bodyPr/>
                <a:lstStyle/>
                <a:p>
                  <a:endParaRPr lang="en-GB" dirty="0"/>
                </a:p>
              </p:txBody>
            </p:sp>
            <p:sp>
              <p:nvSpPr>
                <p:cNvPr id="5147" name="Line 69"/>
                <p:cNvSpPr>
                  <a:spLocks noChangeShapeType="1"/>
                </p:cNvSpPr>
                <p:nvPr/>
              </p:nvSpPr>
              <p:spPr bwMode="auto">
                <a:xfrm flipH="1">
                  <a:off x="2440" y="2132"/>
                  <a:ext cx="199" cy="199"/>
                </a:xfrm>
                <a:prstGeom prst="line">
                  <a:avLst/>
                </a:prstGeom>
                <a:noFill/>
                <a:ln w="28575">
                  <a:solidFill>
                    <a:schemeClr val="tx1"/>
                  </a:solidFill>
                  <a:round/>
                  <a:headEnd/>
                  <a:tailEnd type="triangle" w="med" len="med"/>
                </a:ln>
              </p:spPr>
              <p:txBody>
                <a:bodyPr/>
                <a:lstStyle/>
                <a:p>
                  <a:endParaRPr lang="en-GB" dirty="0"/>
                </a:p>
              </p:txBody>
            </p:sp>
            <p:sp>
              <p:nvSpPr>
                <p:cNvPr id="5148" name="Line 70"/>
                <p:cNvSpPr>
                  <a:spLocks noChangeShapeType="1"/>
                </p:cNvSpPr>
                <p:nvPr/>
              </p:nvSpPr>
              <p:spPr bwMode="auto">
                <a:xfrm flipV="1">
                  <a:off x="2666" y="1820"/>
                  <a:ext cx="58" cy="282"/>
                </a:xfrm>
                <a:prstGeom prst="line">
                  <a:avLst/>
                </a:prstGeom>
                <a:noFill/>
                <a:ln w="28575">
                  <a:solidFill>
                    <a:schemeClr val="tx1"/>
                  </a:solidFill>
                  <a:round/>
                  <a:headEnd/>
                  <a:tailEnd type="triangle" w="med" len="med"/>
                </a:ln>
              </p:spPr>
              <p:txBody>
                <a:bodyPr/>
                <a:lstStyle/>
                <a:p>
                  <a:endParaRPr lang="en-GB" dirty="0"/>
                </a:p>
              </p:txBody>
            </p:sp>
            <p:sp>
              <p:nvSpPr>
                <p:cNvPr id="5149" name="Line 71"/>
                <p:cNvSpPr>
                  <a:spLocks noChangeShapeType="1"/>
                </p:cNvSpPr>
                <p:nvPr/>
              </p:nvSpPr>
              <p:spPr bwMode="auto">
                <a:xfrm>
                  <a:off x="2666" y="2103"/>
                  <a:ext cx="284" cy="0"/>
                </a:xfrm>
                <a:prstGeom prst="line">
                  <a:avLst/>
                </a:prstGeom>
                <a:noFill/>
                <a:ln w="28575">
                  <a:solidFill>
                    <a:schemeClr val="tx1"/>
                  </a:solidFill>
                  <a:round/>
                  <a:headEnd/>
                  <a:tailEnd type="triangle" w="med" len="med"/>
                </a:ln>
              </p:spPr>
              <p:txBody>
                <a:bodyPr/>
                <a:lstStyle/>
                <a:p>
                  <a:endParaRPr lang="en-GB" dirty="0"/>
                </a:p>
              </p:txBody>
            </p:sp>
            <p:sp>
              <p:nvSpPr>
                <p:cNvPr id="5150" name="Oval 72"/>
                <p:cNvSpPr>
                  <a:spLocks noChangeArrowheads="1"/>
                </p:cNvSpPr>
                <p:nvPr/>
              </p:nvSpPr>
              <p:spPr bwMode="auto">
                <a:xfrm>
                  <a:off x="2581" y="2047"/>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grpSp>
        </p:grpSp>
        <p:grpSp>
          <p:nvGrpSpPr>
            <p:cNvPr id="15" name="Group 73"/>
            <p:cNvGrpSpPr>
              <a:grpSpLocks/>
            </p:cNvGrpSpPr>
            <p:nvPr/>
          </p:nvGrpSpPr>
          <p:grpSpPr bwMode="auto">
            <a:xfrm>
              <a:off x="1561" y="2358"/>
              <a:ext cx="1417" cy="511"/>
              <a:chOff x="1561" y="2358"/>
              <a:chExt cx="1417" cy="511"/>
            </a:xfrm>
          </p:grpSpPr>
          <p:grpSp>
            <p:nvGrpSpPr>
              <p:cNvPr id="16" name="Group 74"/>
              <p:cNvGrpSpPr>
                <a:grpSpLocks/>
              </p:cNvGrpSpPr>
              <p:nvPr/>
            </p:nvGrpSpPr>
            <p:grpSpPr bwMode="auto">
              <a:xfrm>
                <a:off x="2468" y="2358"/>
                <a:ext cx="510" cy="511"/>
                <a:chOff x="2440" y="1820"/>
                <a:chExt cx="510" cy="511"/>
              </a:xfrm>
            </p:grpSpPr>
            <p:sp>
              <p:nvSpPr>
                <p:cNvPr id="5136" name="Line 75"/>
                <p:cNvSpPr>
                  <a:spLocks noChangeShapeType="1"/>
                </p:cNvSpPr>
                <p:nvPr/>
              </p:nvSpPr>
              <p:spPr bwMode="auto">
                <a:xfrm>
                  <a:off x="2666" y="2103"/>
                  <a:ext cx="142" cy="199"/>
                </a:xfrm>
                <a:prstGeom prst="line">
                  <a:avLst/>
                </a:prstGeom>
                <a:noFill/>
                <a:ln w="28575">
                  <a:solidFill>
                    <a:schemeClr val="tx1"/>
                  </a:solidFill>
                  <a:round/>
                  <a:headEnd/>
                  <a:tailEnd type="triangle" w="med" len="med"/>
                </a:ln>
              </p:spPr>
              <p:txBody>
                <a:bodyPr/>
                <a:lstStyle/>
                <a:p>
                  <a:endParaRPr lang="en-GB" dirty="0"/>
                </a:p>
              </p:txBody>
            </p:sp>
            <p:sp>
              <p:nvSpPr>
                <p:cNvPr id="5137" name="Line 76"/>
                <p:cNvSpPr>
                  <a:spLocks noChangeShapeType="1"/>
                </p:cNvSpPr>
                <p:nvPr/>
              </p:nvSpPr>
              <p:spPr bwMode="auto">
                <a:xfrm flipH="1" flipV="1">
                  <a:off x="2440" y="1933"/>
                  <a:ext cx="198" cy="143"/>
                </a:xfrm>
                <a:prstGeom prst="line">
                  <a:avLst/>
                </a:prstGeom>
                <a:noFill/>
                <a:ln w="28575">
                  <a:solidFill>
                    <a:schemeClr val="tx1"/>
                  </a:solidFill>
                  <a:round/>
                  <a:headEnd/>
                  <a:tailEnd type="triangle" w="med" len="med"/>
                </a:ln>
              </p:spPr>
              <p:txBody>
                <a:bodyPr/>
                <a:lstStyle/>
                <a:p>
                  <a:endParaRPr lang="en-GB" dirty="0"/>
                </a:p>
              </p:txBody>
            </p:sp>
            <p:sp>
              <p:nvSpPr>
                <p:cNvPr id="5138" name="Line 77"/>
                <p:cNvSpPr>
                  <a:spLocks noChangeShapeType="1"/>
                </p:cNvSpPr>
                <p:nvPr/>
              </p:nvSpPr>
              <p:spPr bwMode="auto">
                <a:xfrm flipH="1">
                  <a:off x="2440" y="2132"/>
                  <a:ext cx="199" cy="199"/>
                </a:xfrm>
                <a:prstGeom prst="line">
                  <a:avLst/>
                </a:prstGeom>
                <a:noFill/>
                <a:ln w="28575">
                  <a:solidFill>
                    <a:schemeClr val="tx1"/>
                  </a:solidFill>
                  <a:round/>
                  <a:headEnd/>
                  <a:tailEnd type="triangle" w="med" len="med"/>
                </a:ln>
              </p:spPr>
              <p:txBody>
                <a:bodyPr/>
                <a:lstStyle/>
                <a:p>
                  <a:endParaRPr lang="en-GB" dirty="0"/>
                </a:p>
              </p:txBody>
            </p:sp>
            <p:sp>
              <p:nvSpPr>
                <p:cNvPr id="5139" name="Line 78"/>
                <p:cNvSpPr>
                  <a:spLocks noChangeShapeType="1"/>
                </p:cNvSpPr>
                <p:nvPr/>
              </p:nvSpPr>
              <p:spPr bwMode="auto">
                <a:xfrm flipV="1">
                  <a:off x="2666" y="1820"/>
                  <a:ext cx="58" cy="282"/>
                </a:xfrm>
                <a:prstGeom prst="line">
                  <a:avLst/>
                </a:prstGeom>
                <a:noFill/>
                <a:ln w="28575">
                  <a:solidFill>
                    <a:schemeClr val="tx1"/>
                  </a:solidFill>
                  <a:round/>
                  <a:headEnd/>
                  <a:tailEnd type="triangle" w="med" len="med"/>
                </a:ln>
              </p:spPr>
              <p:txBody>
                <a:bodyPr/>
                <a:lstStyle/>
                <a:p>
                  <a:endParaRPr lang="en-GB" dirty="0"/>
                </a:p>
              </p:txBody>
            </p:sp>
            <p:sp>
              <p:nvSpPr>
                <p:cNvPr id="5140" name="Line 79"/>
                <p:cNvSpPr>
                  <a:spLocks noChangeShapeType="1"/>
                </p:cNvSpPr>
                <p:nvPr/>
              </p:nvSpPr>
              <p:spPr bwMode="auto">
                <a:xfrm>
                  <a:off x="2666" y="2103"/>
                  <a:ext cx="284" cy="0"/>
                </a:xfrm>
                <a:prstGeom prst="line">
                  <a:avLst/>
                </a:prstGeom>
                <a:noFill/>
                <a:ln w="28575">
                  <a:solidFill>
                    <a:schemeClr val="tx1"/>
                  </a:solidFill>
                  <a:round/>
                  <a:headEnd/>
                  <a:tailEnd type="triangle" w="med" len="med"/>
                </a:ln>
              </p:spPr>
              <p:txBody>
                <a:bodyPr/>
                <a:lstStyle/>
                <a:p>
                  <a:endParaRPr lang="en-GB" dirty="0"/>
                </a:p>
              </p:txBody>
            </p:sp>
            <p:sp>
              <p:nvSpPr>
                <p:cNvPr id="5141" name="Oval 80"/>
                <p:cNvSpPr>
                  <a:spLocks noChangeArrowheads="1"/>
                </p:cNvSpPr>
                <p:nvPr/>
              </p:nvSpPr>
              <p:spPr bwMode="auto">
                <a:xfrm>
                  <a:off x="2581" y="2047"/>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grpSp>
          <p:sp>
            <p:nvSpPr>
              <p:cNvPr id="5134" name="Oval 81"/>
              <p:cNvSpPr>
                <a:spLocks noChangeArrowheads="1"/>
              </p:cNvSpPr>
              <p:nvPr/>
            </p:nvSpPr>
            <p:spPr bwMode="auto">
              <a:xfrm>
                <a:off x="1561" y="2443"/>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sp>
            <p:nvSpPr>
              <p:cNvPr id="5135" name="Line 82"/>
              <p:cNvSpPr>
                <a:spLocks noChangeShapeType="1"/>
              </p:cNvSpPr>
              <p:nvPr/>
            </p:nvSpPr>
            <p:spPr bwMode="auto">
              <a:xfrm>
                <a:off x="1646" y="2498"/>
                <a:ext cx="1049" cy="144"/>
              </a:xfrm>
              <a:prstGeom prst="line">
                <a:avLst/>
              </a:prstGeom>
              <a:noFill/>
              <a:ln w="28575">
                <a:solidFill>
                  <a:schemeClr val="accent1"/>
                </a:solidFill>
                <a:round/>
                <a:headEnd/>
                <a:tailEnd type="triangle" w="med" len="med"/>
              </a:ln>
            </p:spPr>
            <p:txBody>
              <a:bodyPr/>
              <a:lstStyle/>
              <a:p>
                <a:endParaRPr lang="en-GB" dirty="0"/>
              </a:p>
            </p:txBody>
          </p:sp>
        </p:grpSp>
      </p:grpSp>
    </p:spTree>
    <p:extLst>
      <p:ext uri="{BB962C8B-B14F-4D97-AF65-F5344CB8AC3E}">
        <p14:creationId xmlns:p14="http://schemas.microsoft.com/office/powerpoint/2010/main" val="300852373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The EDA-SVINI ENS</a:t>
            </a:r>
            <a:endParaRPr lang="en-GB" sz="2800" dirty="0" smtClean="0">
              <a:solidFill>
                <a:schemeClr val="accent1">
                  <a:lumMod val="50000"/>
                </a:schemeClr>
              </a:solidFill>
              <a:latin typeface="Calibri" panose="020F0502020204030204" pitchFamily="34" charset="0"/>
            </a:endParaRPr>
          </a:p>
        </p:txBody>
      </p:sp>
      <p:sp>
        <p:nvSpPr>
          <p:cNvPr id="39939" name="Rectangle 3"/>
          <p:cNvSpPr>
            <a:spLocks noGrp="1" noChangeArrowheads="1"/>
          </p:cNvSpPr>
          <p:nvPr>
            <p:ph type="body" sz="half" idx="1"/>
          </p:nvPr>
        </p:nvSpPr>
        <p:spPr>
          <a:xfrm>
            <a:off x="182563" y="981075"/>
            <a:ext cx="9540875" cy="1052513"/>
          </a:xfrm>
        </p:spPr>
        <p:txBody>
          <a:bodyPr/>
          <a:lstStyle/>
          <a:p>
            <a:pPr marL="0" indent="0">
              <a:lnSpc>
                <a:spcPct val="100000"/>
              </a:lnSpc>
              <a:buFont typeface="Wingdings" pitchFamily="2" charset="2"/>
              <a:buNone/>
            </a:pPr>
            <a:r>
              <a:rPr lang="en-US" sz="2000" dirty="0" smtClean="0">
                <a:latin typeface="Calibri" panose="020F0502020204030204" pitchFamily="34" charset="0"/>
              </a:rPr>
              <a:t>The choice of using 6h forecasts from the EDA run during the previous DA cycle is consistent with the fact that the operational 48h-SVs are also computed starting from a 6-hour forecast, i.e. along a t+6h to t+54h trajectory:</a:t>
            </a:r>
          </a:p>
        </p:txBody>
      </p:sp>
      <p:grpSp>
        <p:nvGrpSpPr>
          <p:cNvPr id="2" name="Group 59"/>
          <p:cNvGrpSpPr>
            <a:grpSpLocks/>
          </p:cNvGrpSpPr>
          <p:nvPr/>
        </p:nvGrpSpPr>
        <p:grpSpPr bwMode="auto">
          <a:xfrm>
            <a:off x="138113" y="2022475"/>
            <a:ext cx="9704387" cy="3451225"/>
            <a:chOff x="138113" y="1962150"/>
            <a:chExt cx="9704388" cy="3451225"/>
          </a:xfrm>
        </p:grpSpPr>
        <p:sp>
          <p:nvSpPr>
            <p:cNvPr id="39941" name="Oval 50"/>
            <p:cNvSpPr>
              <a:spLocks noChangeArrowheads="1"/>
            </p:cNvSpPr>
            <p:nvPr/>
          </p:nvSpPr>
          <p:spPr bwMode="auto">
            <a:xfrm>
              <a:off x="9234488" y="3178175"/>
              <a:ext cx="179388" cy="179388"/>
            </a:xfrm>
            <a:prstGeom prst="ellipse">
              <a:avLst/>
            </a:prstGeom>
            <a:solidFill>
              <a:schemeClr val="bg2"/>
            </a:solidFill>
            <a:ln w="12700">
              <a:solidFill>
                <a:schemeClr val="tx1"/>
              </a:solidFill>
              <a:round/>
              <a:headEnd/>
              <a:tailEnd/>
            </a:ln>
          </p:spPr>
          <p:txBody>
            <a:bodyPr wrap="none" anchor="ctr"/>
            <a:lstStyle/>
            <a:p>
              <a:endParaRPr lang="en-US" dirty="0"/>
            </a:p>
          </p:txBody>
        </p:sp>
        <p:sp>
          <p:nvSpPr>
            <p:cNvPr id="39942" name="Text Box 5"/>
            <p:cNvSpPr txBox="1">
              <a:spLocks noChangeArrowheads="1"/>
            </p:cNvSpPr>
            <p:nvPr/>
          </p:nvSpPr>
          <p:spPr bwMode="auto">
            <a:xfrm>
              <a:off x="138113" y="4141788"/>
              <a:ext cx="400050" cy="274637"/>
            </a:xfrm>
            <a:prstGeom prst="rect">
              <a:avLst/>
            </a:prstGeom>
            <a:noFill/>
            <a:ln w="12700">
              <a:noFill/>
              <a:miter lim="800000"/>
              <a:headEnd/>
              <a:tailEnd/>
            </a:ln>
          </p:spPr>
          <p:txBody>
            <a:bodyPr wrap="none">
              <a:spAutoFit/>
            </a:bodyPr>
            <a:lstStyle/>
            <a:p>
              <a:r>
                <a:rPr lang="en-GB" sz="1200" dirty="0"/>
                <a:t>21</a:t>
              </a:r>
            </a:p>
          </p:txBody>
        </p:sp>
        <p:sp>
          <p:nvSpPr>
            <p:cNvPr id="39943" name="Text Box 6"/>
            <p:cNvSpPr txBox="1">
              <a:spLocks noChangeArrowheads="1"/>
            </p:cNvSpPr>
            <p:nvPr/>
          </p:nvSpPr>
          <p:spPr bwMode="auto">
            <a:xfrm>
              <a:off x="3733800" y="4141788"/>
              <a:ext cx="400050" cy="274637"/>
            </a:xfrm>
            <a:prstGeom prst="rect">
              <a:avLst/>
            </a:prstGeom>
            <a:noFill/>
            <a:ln w="12700">
              <a:noFill/>
              <a:miter lim="800000"/>
              <a:headEnd/>
              <a:tailEnd/>
            </a:ln>
          </p:spPr>
          <p:txBody>
            <a:bodyPr wrap="none">
              <a:spAutoFit/>
            </a:bodyPr>
            <a:lstStyle/>
            <a:p>
              <a:r>
                <a:rPr lang="en-GB" sz="1200" dirty="0"/>
                <a:t>12</a:t>
              </a:r>
            </a:p>
          </p:txBody>
        </p:sp>
        <p:sp>
          <p:nvSpPr>
            <p:cNvPr id="39944" name="Text Box 7"/>
            <p:cNvSpPr txBox="1">
              <a:spLocks noChangeArrowheads="1"/>
            </p:cNvSpPr>
            <p:nvPr/>
          </p:nvSpPr>
          <p:spPr bwMode="auto">
            <a:xfrm>
              <a:off x="4948238" y="4141788"/>
              <a:ext cx="400050" cy="274637"/>
            </a:xfrm>
            <a:prstGeom prst="rect">
              <a:avLst/>
            </a:prstGeom>
            <a:noFill/>
            <a:ln w="12700">
              <a:noFill/>
              <a:miter lim="800000"/>
              <a:headEnd/>
              <a:tailEnd/>
            </a:ln>
          </p:spPr>
          <p:txBody>
            <a:bodyPr wrap="none">
              <a:spAutoFit/>
            </a:bodyPr>
            <a:lstStyle/>
            <a:p>
              <a:r>
                <a:rPr lang="en-GB" sz="1200" dirty="0"/>
                <a:t>18</a:t>
              </a:r>
            </a:p>
          </p:txBody>
        </p:sp>
        <p:grpSp>
          <p:nvGrpSpPr>
            <p:cNvPr id="3" name="Group 8"/>
            <p:cNvGrpSpPr>
              <a:grpSpLocks/>
            </p:cNvGrpSpPr>
            <p:nvPr/>
          </p:nvGrpSpPr>
          <p:grpSpPr bwMode="auto">
            <a:xfrm>
              <a:off x="3148013" y="3916363"/>
              <a:ext cx="2790825" cy="269875"/>
              <a:chOff x="1844" y="3719"/>
              <a:chExt cx="1758" cy="170"/>
            </a:xfrm>
          </p:grpSpPr>
          <p:sp>
            <p:nvSpPr>
              <p:cNvPr id="39989" name="Line 9"/>
              <p:cNvSpPr>
                <a:spLocks noChangeShapeType="1"/>
              </p:cNvSpPr>
              <p:nvPr/>
            </p:nvSpPr>
            <p:spPr bwMode="auto">
              <a:xfrm>
                <a:off x="1844" y="3719"/>
                <a:ext cx="0" cy="170"/>
              </a:xfrm>
              <a:prstGeom prst="line">
                <a:avLst/>
              </a:prstGeom>
              <a:noFill/>
              <a:ln w="28575">
                <a:solidFill>
                  <a:schemeClr val="tx1"/>
                </a:solidFill>
                <a:round/>
                <a:headEnd/>
                <a:tailEnd/>
              </a:ln>
            </p:spPr>
            <p:txBody>
              <a:bodyPr/>
              <a:lstStyle/>
              <a:p>
                <a:endParaRPr lang="en-GB" dirty="0"/>
              </a:p>
            </p:txBody>
          </p:sp>
          <p:sp>
            <p:nvSpPr>
              <p:cNvPr id="39990" name="Line 10"/>
              <p:cNvSpPr>
                <a:spLocks noChangeShapeType="1"/>
              </p:cNvSpPr>
              <p:nvPr/>
            </p:nvSpPr>
            <p:spPr bwMode="auto">
              <a:xfrm>
                <a:off x="3602" y="3719"/>
                <a:ext cx="0" cy="170"/>
              </a:xfrm>
              <a:prstGeom prst="line">
                <a:avLst/>
              </a:prstGeom>
              <a:noFill/>
              <a:ln w="28575">
                <a:solidFill>
                  <a:schemeClr val="tx1"/>
                </a:solidFill>
                <a:round/>
                <a:headEnd/>
                <a:tailEnd/>
              </a:ln>
            </p:spPr>
            <p:txBody>
              <a:bodyPr/>
              <a:lstStyle/>
              <a:p>
                <a:endParaRPr lang="en-GB" dirty="0"/>
              </a:p>
            </p:txBody>
          </p:sp>
          <p:sp>
            <p:nvSpPr>
              <p:cNvPr id="39991" name="Line 11"/>
              <p:cNvSpPr>
                <a:spLocks noChangeShapeType="1"/>
              </p:cNvSpPr>
              <p:nvPr/>
            </p:nvSpPr>
            <p:spPr bwMode="auto">
              <a:xfrm>
                <a:off x="3092" y="3719"/>
                <a:ext cx="0" cy="170"/>
              </a:xfrm>
              <a:prstGeom prst="line">
                <a:avLst/>
              </a:prstGeom>
              <a:noFill/>
              <a:ln w="28575">
                <a:solidFill>
                  <a:schemeClr val="tx1"/>
                </a:solidFill>
                <a:round/>
                <a:headEnd/>
                <a:tailEnd/>
              </a:ln>
            </p:spPr>
            <p:txBody>
              <a:bodyPr/>
              <a:lstStyle/>
              <a:p>
                <a:endParaRPr lang="en-GB" dirty="0"/>
              </a:p>
            </p:txBody>
          </p:sp>
          <p:sp>
            <p:nvSpPr>
              <p:cNvPr id="39992" name="Line 12"/>
              <p:cNvSpPr>
                <a:spLocks noChangeShapeType="1"/>
              </p:cNvSpPr>
              <p:nvPr/>
            </p:nvSpPr>
            <p:spPr bwMode="auto">
              <a:xfrm>
                <a:off x="2355" y="3719"/>
                <a:ext cx="0" cy="170"/>
              </a:xfrm>
              <a:prstGeom prst="line">
                <a:avLst/>
              </a:prstGeom>
              <a:noFill/>
              <a:ln w="28575">
                <a:solidFill>
                  <a:schemeClr val="tx1"/>
                </a:solidFill>
                <a:round/>
                <a:headEnd/>
                <a:tailEnd/>
              </a:ln>
            </p:spPr>
            <p:txBody>
              <a:bodyPr/>
              <a:lstStyle/>
              <a:p>
                <a:endParaRPr lang="en-GB" dirty="0"/>
              </a:p>
            </p:txBody>
          </p:sp>
        </p:grpSp>
        <p:sp>
          <p:nvSpPr>
            <p:cNvPr id="39946" name="Line 13"/>
            <p:cNvSpPr>
              <a:spLocks noChangeShapeType="1"/>
            </p:cNvSpPr>
            <p:nvPr/>
          </p:nvSpPr>
          <p:spPr bwMode="auto">
            <a:xfrm>
              <a:off x="8729663" y="3916363"/>
              <a:ext cx="0" cy="269875"/>
            </a:xfrm>
            <a:prstGeom prst="line">
              <a:avLst/>
            </a:prstGeom>
            <a:noFill/>
            <a:ln w="28575">
              <a:solidFill>
                <a:schemeClr val="tx1"/>
              </a:solidFill>
              <a:round/>
              <a:headEnd/>
              <a:tailEnd/>
            </a:ln>
          </p:spPr>
          <p:txBody>
            <a:bodyPr/>
            <a:lstStyle/>
            <a:p>
              <a:endParaRPr lang="en-GB" dirty="0"/>
            </a:p>
          </p:txBody>
        </p:sp>
        <p:sp>
          <p:nvSpPr>
            <p:cNvPr id="39947" name="Line 14"/>
            <p:cNvSpPr>
              <a:spLocks noChangeShapeType="1"/>
            </p:cNvSpPr>
            <p:nvPr/>
          </p:nvSpPr>
          <p:spPr bwMode="auto">
            <a:xfrm>
              <a:off x="7918450" y="3916363"/>
              <a:ext cx="0" cy="269875"/>
            </a:xfrm>
            <a:prstGeom prst="line">
              <a:avLst/>
            </a:prstGeom>
            <a:noFill/>
            <a:ln w="28575">
              <a:solidFill>
                <a:schemeClr val="tx1"/>
              </a:solidFill>
              <a:round/>
              <a:headEnd/>
              <a:tailEnd/>
            </a:ln>
          </p:spPr>
          <p:txBody>
            <a:bodyPr/>
            <a:lstStyle/>
            <a:p>
              <a:endParaRPr lang="en-GB" dirty="0"/>
            </a:p>
          </p:txBody>
        </p:sp>
        <p:sp>
          <p:nvSpPr>
            <p:cNvPr id="39948" name="Line 15"/>
            <p:cNvSpPr>
              <a:spLocks noChangeShapeType="1"/>
            </p:cNvSpPr>
            <p:nvPr/>
          </p:nvSpPr>
          <p:spPr bwMode="auto">
            <a:xfrm>
              <a:off x="6748463" y="3916363"/>
              <a:ext cx="0" cy="269875"/>
            </a:xfrm>
            <a:prstGeom prst="line">
              <a:avLst/>
            </a:prstGeom>
            <a:noFill/>
            <a:ln w="28575">
              <a:solidFill>
                <a:schemeClr val="tx1"/>
              </a:solidFill>
              <a:round/>
              <a:headEnd/>
              <a:tailEnd/>
            </a:ln>
          </p:spPr>
          <p:txBody>
            <a:bodyPr/>
            <a:lstStyle/>
            <a:p>
              <a:endParaRPr lang="en-GB" dirty="0"/>
            </a:p>
          </p:txBody>
        </p:sp>
        <p:grpSp>
          <p:nvGrpSpPr>
            <p:cNvPr id="4" name="Group 16"/>
            <p:cNvGrpSpPr>
              <a:grpSpLocks/>
            </p:cNvGrpSpPr>
            <p:nvPr/>
          </p:nvGrpSpPr>
          <p:grpSpPr bwMode="auto">
            <a:xfrm>
              <a:off x="5713413" y="4141788"/>
              <a:ext cx="3141662" cy="274637"/>
              <a:chOff x="3460" y="3861"/>
              <a:chExt cx="1979" cy="173"/>
            </a:xfrm>
          </p:grpSpPr>
          <p:sp>
            <p:nvSpPr>
              <p:cNvPr id="39985" name="Text Box 17"/>
              <p:cNvSpPr txBox="1">
                <a:spLocks noChangeArrowheads="1"/>
              </p:cNvSpPr>
              <p:nvPr/>
            </p:nvSpPr>
            <p:spPr bwMode="auto">
              <a:xfrm>
                <a:off x="3460" y="3861"/>
                <a:ext cx="252" cy="173"/>
              </a:xfrm>
              <a:prstGeom prst="rect">
                <a:avLst/>
              </a:prstGeom>
              <a:noFill/>
              <a:ln w="12700">
                <a:noFill/>
                <a:miter lim="800000"/>
                <a:headEnd/>
                <a:tailEnd/>
              </a:ln>
            </p:spPr>
            <p:txBody>
              <a:bodyPr wrap="none">
                <a:spAutoFit/>
              </a:bodyPr>
              <a:lstStyle/>
              <a:p>
                <a:r>
                  <a:rPr lang="en-GB" sz="1200" dirty="0"/>
                  <a:t>21</a:t>
                </a:r>
              </a:p>
            </p:txBody>
          </p:sp>
          <p:sp>
            <p:nvSpPr>
              <p:cNvPr id="39986" name="Text Box 18"/>
              <p:cNvSpPr txBox="1">
                <a:spLocks noChangeArrowheads="1"/>
              </p:cNvSpPr>
              <p:nvPr/>
            </p:nvSpPr>
            <p:spPr bwMode="auto">
              <a:xfrm>
                <a:off x="5255" y="3861"/>
                <a:ext cx="184" cy="173"/>
              </a:xfrm>
              <a:prstGeom prst="rect">
                <a:avLst/>
              </a:prstGeom>
              <a:noFill/>
              <a:ln w="12700">
                <a:noFill/>
                <a:miter lim="800000"/>
                <a:headEnd/>
                <a:tailEnd/>
              </a:ln>
            </p:spPr>
            <p:txBody>
              <a:bodyPr wrap="none">
                <a:spAutoFit/>
              </a:bodyPr>
              <a:lstStyle/>
              <a:p>
                <a:r>
                  <a:rPr lang="en-GB" sz="1200" dirty="0"/>
                  <a:t>9</a:t>
                </a:r>
              </a:p>
            </p:txBody>
          </p:sp>
          <p:sp>
            <p:nvSpPr>
              <p:cNvPr id="39987" name="Text Box 19"/>
              <p:cNvSpPr txBox="1">
                <a:spLocks noChangeArrowheads="1"/>
              </p:cNvSpPr>
              <p:nvPr/>
            </p:nvSpPr>
            <p:spPr bwMode="auto">
              <a:xfrm>
                <a:off x="4773" y="3861"/>
                <a:ext cx="184" cy="173"/>
              </a:xfrm>
              <a:prstGeom prst="rect">
                <a:avLst/>
              </a:prstGeom>
              <a:noFill/>
              <a:ln w="12700">
                <a:noFill/>
                <a:miter lim="800000"/>
                <a:headEnd/>
                <a:tailEnd/>
              </a:ln>
            </p:spPr>
            <p:txBody>
              <a:bodyPr wrap="none">
                <a:spAutoFit/>
              </a:bodyPr>
              <a:lstStyle/>
              <a:p>
                <a:r>
                  <a:rPr lang="en-GB" sz="1200" dirty="0"/>
                  <a:t>6</a:t>
                </a:r>
              </a:p>
            </p:txBody>
          </p:sp>
          <p:sp>
            <p:nvSpPr>
              <p:cNvPr id="39988" name="Text Box 20"/>
              <p:cNvSpPr txBox="1">
                <a:spLocks noChangeArrowheads="1"/>
              </p:cNvSpPr>
              <p:nvPr/>
            </p:nvSpPr>
            <p:spPr bwMode="auto">
              <a:xfrm>
                <a:off x="3974" y="3861"/>
                <a:ext cx="252" cy="173"/>
              </a:xfrm>
              <a:prstGeom prst="rect">
                <a:avLst/>
              </a:prstGeom>
              <a:noFill/>
              <a:ln w="12700">
                <a:noFill/>
                <a:miter lim="800000"/>
                <a:headEnd/>
                <a:tailEnd/>
              </a:ln>
            </p:spPr>
            <p:txBody>
              <a:bodyPr wrap="none">
                <a:spAutoFit/>
              </a:bodyPr>
              <a:lstStyle/>
              <a:p>
                <a:r>
                  <a:rPr lang="en-GB" sz="1200" dirty="0"/>
                  <a:t>00</a:t>
                </a:r>
              </a:p>
            </p:txBody>
          </p:sp>
        </p:grpSp>
        <p:sp>
          <p:nvSpPr>
            <p:cNvPr id="39950" name="Line 21"/>
            <p:cNvSpPr>
              <a:spLocks noChangeShapeType="1"/>
            </p:cNvSpPr>
            <p:nvPr/>
          </p:nvSpPr>
          <p:spPr bwMode="auto">
            <a:xfrm>
              <a:off x="358775" y="3916363"/>
              <a:ext cx="0" cy="269875"/>
            </a:xfrm>
            <a:prstGeom prst="line">
              <a:avLst/>
            </a:prstGeom>
            <a:noFill/>
            <a:ln w="28575">
              <a:solidFill>
                <a:schemeClr val="tx1"/>
              </a:solidFill>
              <a:round/>
              <a:headEnd/>
              <a:tailEnd/>
            </a:ln>
          </p:spPr>
          <p:txBody>
            <a:bodyPr/>
            <a:lstStyle/>
            <a:p>
              <a:endParaRPr lang="en-GB" dirty="0"/>
            </a:p>
          </p:txBody>
        </p:sp>
        <p:sp>
          <p:nvSpPr>
            <p:cNvPr id="39951" name="Line 22"/>
            <p:cNvSpPr>
              <a:spLocks noChangeShapeType="1"/>
            </p:cNvSpPr>
            <p:nvPr/>
          </p:nvSpPr>
          <p:spPr bwMode="auto">
            <a:xfrm>
              <a:off x="2339975" y="3916363"/>
              <a:ext cx="0" cy="269875"/>
            </a:xfrm>
            <a:prstGeom prst="line">
              <a:avLst/>
            </a:prstGeom>
            <a:noFill/>
            <a:ln w="28575">
              <a:solidFill>
                <a:schemeClr val="tx1"/>
              </a:solidFill>
              <a:round/>
              <a:headEnd/>
              <a:tailEnd/>
            </a:ln>
          </p:spPr>
          <p:txBody>
            <a:bodyPr/>
            <a:lstStyle/>
            <a:p>
              <a:endParaRPr lang="en-GB" dirty="0"/>
            </a:p>
          </p:txBody>
        </p:sp>
        <p:sp>
          <p:nvSpPr>
            <p:cNvPr id="39952" name="Line 23"/>
            <p:cNvSpPr>
              <a:spLocks noChangeShapeType="1"/>
            </p:cNvSpPr>
            <p:nvPr/>
          </p:nvSpPr>
          <p:spPr bwMode="auto">
            <a:xfrm>
              <a:off x="1169988" y="3916363"/>
              <a:ext cx="0" cy="269875"/>
            </a:xfrm>
            <a:prstGeom prst="line">
              <a:avLst/>
            </a:prstGeom>
            <a:noFill/>
            <a:ln w="28575">
              <a:solidFill>
                <a:schemeClr val="tx1"/>
              </a:solidFill>
              <a:round/>
              <a:headEnd/>
              <a:tailEnd/>
            </a:ln>
          </p:spPr>
          <p:txBody>
            <a:bodyPr/>
            <a:lstStyle/>
            <a:p>
              <a:endParaRPr lang="en-GB" dirty="0"/>
            </a:p>
          </p:txBody>
        </p:sp>
        <p:sp>
          <p:nvSpPr>
            <p:cNvPr id="39953" name="Text Box 24"/>
            <p:cNvSpPr txBox="1">
              <a:spLocks noChangeArrowheads="1"/>
            </p:cNvSpPr>
            <p:nvPr/>
          </p:nvSpPr>
          <p:spPr bwMode="auto">
            <a:xfrm>
              <a:off x="2990850" y="4141788"/>
              <a:ext cx="292100" cy="274637"/>
            </a:xfrm>
            <a:prstGeom prst="rect">
              <a:avLst/>
            </a:prstGeom>
            <a:noFill/>
            <a:ln w="12700">
              <a:noFill/>
              <a:miter lim="800000"/>
              <a:headEnd/>
              <a:tailEnd/>
            </a:ln>
          </p:spPr>
          <p:txBody>
            <a:bodyPr wrap="none">
              <a:spAutoFit/>
            </a:bodyPr>
            <a:lstStyle/>
            <a:p>
              <a:r>
                <a:rPr lang="en-GB" sz="1200" dirty="0"/>
                <a:t>9</a:t>
              </a:r>
            </a:p>
          </p:txBody>
        </p:sp>
        <p:sp>
          <p:nvSpPr>
            <p:cNvPr id="39954" name="Text Box 25"/>
            <p:cNvSpPr txBox="1">
              <a:spLocks noChangeArrowheads="1"/>
            </p:cNvSpPr>
            <p:nvPr/>
          </p:nvSpPr>
          <p:spPr bwMode="auto">
            <a:xfrm>
              <a:off x="2225675" y="4141788"/>
              <a:ext cx="292100" cy="274637"/>
            </a:xfrm>
            <a:prstGeom prst="rect">
              <a:avLst/>
            </a:prstGeom>
            <a:noFill/>
            <a:ln w="12700">
              <a:noFill/>
              <a:miter lim="800000"/>
              <a:headEnd/>
              <a:tailEnd/>
            </a:ln>
          </p:spPr>
          <p:txBody>
            <a:bodyPr wrap="none">
              <a:spAutoFit/>
            </a:bodyPr>
            <a:lstStyle/>
            <a:p>
              <a:r>
                <a:rPr lang="en-GB" sz="1200" dirty="0"/>
                <a:t>6</a:t>
              </a:r>
            </a:p>
          </p:txBody>
        </p:sp>
        <p:sp>
          <p:nvSpPr>
            <p:cNvPr id="39955" name="Text Box 26"/>
            <p:cNvSpPr txBox="1">
              <a:spLocks noChangeArrowheads="1"/>
            </p:cNvSpPr>
            <p:nvPr/>
          </p:nvSpPr>
          <p:spPr bwMode="auto">
            <a:xfrm>
              <a:off x="957263" y="4141788"/>
              <a:ext cx="400050" cy="274637"/>
            </a:xfrm>
            <a:prstGeom prst="rect">
              <a:avLst/>
            </a:prstGeom>
            <a:noFill/>
            <a:ln w="12700">
              <a:noFill/>
              <a:miter lim="800000"/>
              <a:headEnd/>
              <a:tailEnd/>
            </a:ln>
          </p:spPr>
          <p:txBody>
            <a:bodyPr wrap="none">
              <a:spAutoFit/>
            </a:bodyPr>
            <a:lstStyle/>
            <a:p>
              <a:r>
                <a:rPr lang="en-GB" sz="1200" dirty="0"/>
                <a:t>00</a:t>
              </a:r>
            </a:p>
          </p:txBody>
        </p:sp>
        <p:sp>
          <p:nvSpPr>
            <p:cNvPr id="39956" name="Text Box 27"/>
            <p:cNvSpPr txBox="1">
              <a:spLocks noChangeArrowheads="1"/>
            </p:cNvSpPr>
            <p:nvPr/>
          </p:nvSpPr>
          <p:spPr bwMode="auto">
            <a:xfrm>
              <a:off x="992188" y="4508500"/>
              <a:ext cx="1017587" cy="274637"/>
            </a:xfrm>
            <a:prstGeom prst="rect">
              <a:avLst/>
            </a:prstGeom>
            <a:noFill/>
            <a:ln w="12700">
              <a:noFill/>
              <a:miter lim="800000"/>
              <a:headEnd/>
              <a:tailEnd/>
            </a:ln>
          </p:spPr>
          <p:txBody>
            <a:bodyPr wrap="none">
              <a:spAutoFit/>
            </a:bodyPr>
            <a:lstStyle/>
            <a:p>
              <a:r>
                <a:rPr lang="en-GB" sz="1200" i="1" dirty="0">
                  <a:solidFill>
                    <a:schemeClr val="hlink"/>
                  </a:solidFill>
                </a:rPr>
                <a:t>EDA cycle</a:t>
              </a:r>
            </a:p>
          </p:txBody>
        </p:sp>
        <p:grpSp>
          <p:nvGrpSpPr>
            <p:cNvPr id="5" name="Group 28"/>
            <p:cNvGrpSpPr>
              <a:grpSpLocks/>
            </p:cNvGrpSpPr>
            <p:nvPr/>
          </p:nvGrpSpPr>
          <p:grpSpPr bwMode="auto">
            <a:xfrm>
              <a:off x="227013" y="3922713"/>
              <a:ext cx="9412287" cy="500062"/>
              <a:chOff x="143" y="3067"/>
              <a:chExt cx="5929" cy="315"/>
            </a:xfrm>
          </p:grpSpPr>
          <p:sp>
            <p:nvSpPr>
              <p:cNvPr id="39982" name="Line 29"/>
              <p:cNvSpPr>
                <a:spLocks noChangeShapeType="1"/>
              </p:cNvSpPr>
              <p:nvPr/>
            </p:nvSpPr>
            <p:spPr bwMode="auto">
              <a:xfrm>
                <a:off x="143" y="3148"/>
                <a:ext cx="5929" cy="4"/>
              </a:xfrm>
              <a:prstGeom prst="line">
                <a:avLst/>
              </a:prstGeom>
              <a:noFill/>
              <a:ln w="28575">
                <a:solidFill>
                  <a:schemeClr val="tx1"/>
                </a:solidFill>
                <a:round/>
                <a:headEnd/>
                <a:tailEnd type="triangle" w="med" len="med"/>
              </a:ln>
            </p:spPr>
            <p:txBody>
              <a:bodyPr/>
              <a:lstStyle/>
              <a:p>
                <a:endParaRPr lang="en-GB" dirty="0"/>
              </a:p>
            </p:txBody>
          </p:sp>
          <p:sp>
            <p:nvSpPr>
              <p:cNvPr id="39983" name="Line 30"/>
              <p:cNvSpPr>
                <a:spLocks noChangeShapeType="1"/>
              </p:cNvSpPr>
              <p:nvPr/>
            </p:nvSpPr>
            <p:spPr bwMode="auto">
              <a:xfrm>
                <a:off x="5955" y="3067"/>
                <a:ext cx="0" cy="170"/>
              </a:xfrm>
              <a:prstGeom prst="line">
                <a:avLst/>
              </a:prstGeom>
              <a:noFill/>
              <a:ln w="28575">
                <a:solidFill>
                  <a:schemeClr val="tx1"/>
                </a:solidFill>
                <a:round/>
                <a:headEnd/>
                <a:tailEnd/>
              </a:ln>
            </p:spPr>
            <p:txBody>
              <a:bodyPr/>
              <a:lstStyle/>
              <a:p>
                <a:endParaRPr lang="en-GB" dirty="0"/>
              </a:p>
            </p:txBody>
          </p:sp>
          <p:sp>
            <p:nvSpPr>
              <p:cNvPr id="39984" name="Text Box 31"/>
              <p:cNvSpPr txBox="1">
                <a:spLocks noChangeArrowheads="1"/>
              </p:cNvSpPr>
              <p:nvPr/>
            </p:nvSpPr>
            <p:spPr bwMode="auto">
              <a:xfrm>
                <a:off x="5813" y="3209"/>
                <a:ext cx="252" cy="173"/>
              </a:xfrm>
              <a:prstGeom prst="rect">
                <a:avLst/>
              </a:prstGeom>
              <a:noFill/>
              <a:ln w="12700">
                <a:noFill/>
                <a:miter lim="800000"/>
                <a:headEnd/>
                <a:tailEnd/>
              </a:ln>
            </p:spPr>
            <p:txBody>
              <a:bodyPr wrap="none">
                <a:spAutoFit/>
              </a:bodyPr>
              <a:lstStyle/>
              <a:p>
                <a:r>
                  <a:rPr lang="en-GB" sz="1200" dirty="0"/>
                  <a:t>12</a:t>
                </a:r>
              </a:p>
            </p:txBody>
          </p:sp>
        </p:grpSp>
        <p:grpSp>
          <p:nvGrpSpPr>
            <p:cNvPr id="6" name="Group 32"/>
            <p:cNvGrpSpPr>
              <a:grpSpLocks/>
            </p:cNvGrpSpPr>
            <p:nvPr/>
          </p:nvGrpSpPr>
          <p:grpSpPr bwMode="auto">
            <a:xfrm>
              <a:off x="306388" y="4462463"/>
              <a:ext cx="3803650" cy="950912"/>
              <a:chOff x="193" y="3407"/>
              <a:chExt cx="2396" cy="599"/>
            </a:xfrm>
          </p:grpSpPr>
          <p:grpSp>
            <p:nvGrpSpPr>
              <p:cNvPr id="7" name="Group 33"/>
              <p:cNvGrpSpPr>
                <a:grpSpLocks/>
              </p:cNvGrpSpPr>
              <p:nvPr/>
            </p:nvGrpSpPr>
            <p:grpSpPr bwMode="auto">
              <a:xfrm>
                <a:off x="193" y="3407"/>
                <a:ext cx="2388" cy="369"/>
                <a:chOff x="193" y="3407"/>
                <a:chExt cx="2388" cy="369"/>
              </a:xfrm>
            </p:grpSpPr>
            <p:sp>
              <p:nvSpPr>
                <p:cNvPr id="39978" name="Freeform 34"/>
                <p:cNvSpPr>
                  <a:spLocks/>
                </p:cNvSpPr>
                <p:nvPr/>
              </p:nvSpPr>
              <p:spPr bwMode="auto">
                <a:xfrm rot="10800000">
                  <a:off x="193" y="3407"/>
                  <a:ext cx="1793" cy="249"/>
                </a:xfrm>
                <a:custGeom>
                  <a:avLst/>
                  <a:gdLst>
                    <a:gd name="T0" fmla="*/ 0 w 1793"/>
                    <a:gd name="T1" fmla="*/ 249 h 249"/>
                    <a:gd name="T2" fmla="*/ 425 w 1793"/>
                    <a:gd name="T3" fmla="*/ 79 h 249"/>
                    <a:gd name="T4" fmla="*/ 894 w 1793"/>
                    <a:gd name="T5" fmla="*/ 1 h 249"/>
                    <a:gd name="T6" fmla="*/ 1422 w 1793"/>
                    <a:gd name="T7" fmla="*/ 88 h 249"/>
                    <a:gd name="T8" fmla="*/ 1793 w 1793"/>
                    <a:gd name="T9" fmla="*/ 246 h 249"/>
                    <a:gd name="T10" fmla="*/ 0 60000 65536"/>
                    <a:gd name="T11" fmla="*/ 0 60000 65536"/>
                    <a:gd name="T12" fmla="*/ 0 60000 65536"/>
                    <a:gd name="T13" fmla="*/ 0 60000 65536"/>
                    <a:gd name="T14" fmla="*/ 0 60000 65536"/>
                    <a:gd name="T15" fmla="*/ 0 w 1793"/>
                    <a:gd name="T16" fmla="*/ 0 h 249"/>
                    <a:gd name="T17" fmla="*/ 1793 w 1793"/>
                    <a:gd name="T18" fmla="*/ 249 h 249"/>
                  </a:gdLst>
                  <a:ahLst/>
                  <a:cxnLst>
                    <a:cxn ang="T10">
                      <a:pos x="T0" y="T1"/>
                    </a:cxn>
                    <a:cxn ang="T11">
                      <a:pos x="T2" y="T3"/>
                    </a:cxn>
                    <a:cxn ang="T12">
                      <a:pos x="T4" y="T5"/>
                    </a:cxn>
                    <a:cxn ang="T13">
                      <a:pos x="T6" y="T7"/>
                    </a:cxn>
                    <a:cxn ang="T14">
                      <a:pos x="T8" y="T9"/>
                    </a:cxn>
                  </a:cxnLst>
                  <a:rect l="T15" t="T16" r="T17" b="T18"/>
                  <a:pathLst>
                    <a:path w="1793" h="249">
                      <a:moveTo>
                        <a:pt x="0" y="249"/>
                      </a:moveTo>
                      <a:cubicBezTo>
                        <a:pt x="132" y="183"/>
                        <a:pt x="276" y="120"/>
                        <a:pt x="425" y="79"/>
                      </a:cubicBezTo>
                      <a:cubicBezTo>
                        <a:pt x="574" y="38"/>
                        <a:pt x="728" y="0"/>
                        <a:pt x="894" y="1"/>
                      </a:cubicBezTo>
                      <a:cubicBezTo>
                        <a:pt x="1060" y="2"/>
                        <a:pt x="1272" y="47"/>
                        <a:pt x="1422" y="88"/>
                      </a:cubicBezTo>
                      <a:cubicBezTo>
                        <a:pt x="1572" y="129"/>
                        <a:pt x="1716" y="213"/>
                        <a:pt x="1793" y="246"/>
                      </a:cubicBezTo>
                    </a:path>
                  </a:pathLst>
                </a:custGeom>
                <a:noFill/>
                <a:ln w="28575" cap="flat" cmpd="sng">
                  <a:solidFill>
                    <a:schemeClr val="hlink"/>
                  </a:solidFill>
                  <a:prstDash val="solid"/>
                  <a:round/>
                  <a:headEnd type="triangle" w="med" len="med"/>
                  <a:tailEnd type="triangle" w="med" len="med"/>
                </a:ln>
              </p:spPr>
              <p:txBody>
                <a:bodyPr/>
                <a:lstStyle/>
                <a:p>
                  <a:endParaRPr lang="en-GB" dirty="0"/>
                </a:p>
              </p:txBody>
            </p:sp>
            <p:sp>
              <p:nvSpPr>
                <p:cNvPr id="39979" name="Oval 35"/>
                <p:cNvSpPr>
                  <a:spLocks noChangeArrowheads="1"/>
                </p:cNvSpPr>
                <p:nvPr/>
              </p:nvSpPr>
              <p:spPr bwMode="auto">
                <a:xfrm>
                  <a:off x="1419" y="3521"/>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sp>
              <p:nvSpPr>
                <p:cNvPr id="39980" name="Line 36"/>
                <p:cNvSpPr>
                  <a:spLocks noChangeShapeType="1"/>
                </p:cNvSpPr>
                <p:nvPr/>
              </p:nvSpPr>
              <p:spPr bwMode="auto">
                <a:xfrm>
                  <a:off x="1645" y="3633"/>
                  <a:ext cx="710" cy="58"/>
                </a:xfrm>
                <a:prstGeom prst="line">
                  <a:avLst/>
                </a:prstGeom>
                <a:noFill/>
                <a:ln w="28575">
                  <a:solidFill>
                    <a:schemeClr val="accent1"/>
                  </a:solidFill>
                  <a:round/>
                  <a:headEnd/>
                  <a:tailEnd type="triangle" w="med" len="med"/>
                </a:ln>
              </p:spPr>
              <p:txBody>
                <a:bodyPr/>
                <a:lstStyle/>
                <a:p>
                  <a:endParaRPr lang="en-GB" dirty="0"/>
                </a:p>
              </p:txBody>
            </p:sp>
            <p:sp>
              <p:nvSpPr>
                <p:cNvPr id="39981" name="Oval 37"/>
                <p:cNvSpPr>
                  <a:spLocks noChangeArrowheads="1"/>
                </p:cNvSpPr>
                <p:nvPr/>
              </p:nvSpPr>
              <p:spPr bwMode="auto">
                <a:xfrm>
                  <a:off x="2439" y="3663"/>
                  <a:ext cx="142" cy="113"/>
                </a:xfrm>
                <a:prstGeom prst="ellipse">
                  <a:avLst/>
                </a:prstGeom>
                <a:solidFill>
                  <a:schemeClr val="accent1"/>
                </a:solidFill>
                <a:ln w="12700">
                  <a:solidFill>
                    <a:schemeClr val="tx1"/>
                  </a:solidFill>
                  <a:round/>
                  <a:headEnd/>
                  <a:tailEnd/>
                </a:ln>
              </p:spPr>
              <p:txBody>
                <a:bodyPr wrap="none" anchor="ctr"/>
                <a:lstStyle/>
                <a:p>
                  <a:endParaRPr lang="en-US" dirty="0"/>
                </a:p>
              </p:txBody>
            </p:sp>
          </p:grpSp>
          <p:sp>
            <p:nvSpPr>
              <p:cNvPr id="39977" name="Text Box 38"/>
              <p:cNvSpPr txBox="1">
                <a:spLocks noChangeArrowheads="1"/>
              </p:cNvSpPr>
              <p:nvPr/>
            </p:nvSpPr>
            <p:spPr bwMode="auto">
              <a:xfrm>
                <a:off x="1888" y="3833"/>
                <a:ext cx="701" cy="173"/>
              </a:xfrm>
              <a:prstGeom prst="rect">
                <a:avLst/>
              </a:prstGeom>
              <a:noFill/>
              <a:ln w="12700">
                <a:noFill/>
                <a:miter lim="800000"/>
                <a:headEnd/>
                <a:tailEnd/>
              </a:ln>
            </p:spPr>
            <p:txBody>
              <a:bodyPr wrap="none">
                <a:spAutoFit/>
              </a:bodyPr>
              <a:lstStyle/>
              <a:p>
                <a:r>
                  <a:rPr lang="en-GB" sz="1200" dirty="0">
                    <a:solidFill>
                      <a:srgbClr val="0D0DF1"/>
                    </a:solidFill>
                  </a:rPr>
                  <a:t>Aj(d-6,+6)</a:t>
                </a:r>
              </a:p>
            </p:txBody>
          </p:sp>
        </p:grpSp>
        <p:sp>
          <p:nvSpPr>
            <p:cNvPr id="39959" name="Text Box 40"/>
            <p:cNvSpPr txBox="1">
              <a:spLocks noChangeArrowheads="1"/>
            </p:cNvSpPr>
            <p:nvPr/>
          </p:nvSpPr>
          <p:spPr bwMode="auto">
            <a:xfrm>
              <a:off x="4759325" y="3292476"/>
              <a:ext cx="3384550" cy="274638"/>
            </a:xfrm>
            <a:prstGeom prst="rect">
              <a:avLst/>
            </a:prstGeom>
            <a:noFill/>
            <a:ln w="12700">
              <a:noFill/>
              <a:miter lim="800000"/>
              <a:headEnd/>
              <a:tailEnd/>
            </a:ln>
          </p:spPr>
          <p:txBody>
            <a:bodyPr wrap="none">
              <a:spAutoFit/>
            </a:bodyPr>
            <a:lstStyle/>
            <a:p>
              <a:r>
                <a:rPr lang="en-GB" sz="1200" i="1" dirty="0"/>
                <a:t>48h-SV traj A</a:t>
              </a:r>
              <a:r>
                <a:rPr lang="en-GB" sz="1200" i="1" baseline="-25000" dirty="0"/>
                <a:t>T42L62</a:t>
              </a:r>
              <a:r>
                <a:rPr lang="en-GB" sz="1200" i="1" dirty="0"/>
                <a:t>(d-6,6) to (d-6,54)</a:t>
              </a:r>
            </a:p>
          </p:txBody>
        </p:sp>
        <p:sp>
          <p:nvSpPr>
            <p:cNvPr id="39960" name="Text Box 41"/>
            <p:cNvSpPr txBox="1">
              <a:spLocks noChangeArrowheads="1"/>
            </p:cNvSpPr>
            <p:nvPr/>
          </p:nvSpPr>
          <p:spPr bwMode="auto">
            <a:xfrm>
              <a:off x="3292475" y="3562351"/>
              <a:ext cx="1417638" cy="274638"/>
            </a:xfrm>
            <a:prstGeom prst="rect">
              <a:avLst/>
            </a:prstGeom>
            <a:noFill/>
            <a:ln w="12700">
              <a:noFill/>
              <a:miter lim="800000"/>
              <a:headEnd/>
              <a:tailEnd/>
            </a:ln>
          </p:spPr>
          <p:txBody>
            <a:bodyPr wrap="none">
              <a:spAutoFit/>
            </a:bodyPr>
            <a:lstStyle/>
            <a:p>
              <a:r>
                <a:rPr lang="en-GB" sz="1200" dirty="0"/>
                <a:t>A</a:t>
              </a:r>
              <a:r>
                <a:rPr lang="en-GB" sz="1200" baseline="-25000" dirty="0"/>
                <a:t>center</a:t>
              </a:r>
              <a:r>
                <a:rPr lang="en-GB" sz="1200" dirty="0"/>
                <a:t>(d-6,+6)</a:t>
              </a:r>
            </a:p>
          </p:txBody>
        </p:sp>
        <p:sp>
          <p:nvSpPr>
            <p:cNvPr id="39961" name="Text Box 42"/>
            <p:cNvSpPr txBox="1">
              <a:spLocks noChangeArrowheads="1"/>
            </p:cNvSpPr>
            <p:nvPr/>
          </p:nvSpPr>
          <p:spPr bwMode="auto">
            <a:xfrm>
              <a:off x="8256588" y="3562351"/>
              <a:ext cx="1585913" cy="274638"/>
            </a:xfrm>
            <a:prstGeom prst="rect">
              <a:avLst/>
            </a:prstGeom>
            <a:noFill/>
            <a:ln w="12700">
              <a:noFill/>
              <a:miter lim="800000"/>
              <a:headEnd/>
              <a:tailEnd/>
            </a:ln>
          </p:spPr>
          <p:txBody>
            <a:bodyPr wrap="none">
              <a:spAutoFit/>
            </a:bodyPr>
            <a:lstStyle/>
            <a:p>
              <a:r>
                <a:rPr lang="en-GB" sz="1200" dirty="0"/>
                <a:t>A</a:t>
              </a:r>
              <a:r>
                <a:rPr lang="en-GB" sz="1200" baseline="-25000" dirty="0"/>
                <a:t>T42L52</a:t>
              </a:r>
              <a:r>
                <a:rPr lang="en-GB" sz="1200" dirty="0"/>
                <a:t>(d-6,+54)</a:t>
              </a:r>
            </a:p>
          </p:txBody>
        </p:sp>
        <p:sp>
          <p:nvSpPr>
            <p:cNvPr id="39962" name="Text Box 43"/>
            <p:cNvSpPr txBox="1">
              <a:spLocks noChangeArrowheads="1"/>
            </p:cNvSpPr>
            <p:nvPr/>
          </p:nvSpPr>
          <p:spPr bwMode="auto">
            <a:xfrm>
              <a:off x="1704975" y="3562351"/>
              <a:ext cx="1346200" cy="274638"/>
            </a:xfrm>
            <a:prstGeom prst="rect">
              <a:avLst/>
            </a:prstGeom>
            <a:noFill/>
            <a:ln w="12700">
              <a:noFill/>
              <a:miter lim="800000"/>
              <a:headEnd/>
              <a:tailEnd/>
            </a:ln>
          </p:spPr>
          <p:txBody>
            <a:bodyPr wrap="none">
              <a:spAutoFit/>
            </a:bodyPr>
            <a:lstStyle/>
            <a:p>
              <a:r>
                <a:rPr lang="en-GB" sz="1200" dirty="0"/>
                <a:t>A</a:t>
              </a:r>
              <a:r>
                <a:rPr lang="en-GB" sz="1200" baseline="-25000" dirty="0"/>
                <a:t>T42L62</a:t>
              </a:r>
              <a:r>
                <a:rPr lang="en-GB" sz="1200" dirty="0"/>
                <a:t>(d-6,0)</a:t>
              </a:r>
            </a:p>
          </p:txBody>
        </p:sp>
        <p:sp>
          <p:nvSpPr>
            <p:cNvPr id="39963" name="Freeform 45"/>
            <p:cNvSpPr>
              <a:spLocks/>
            </p:cNvSpPr>
            <p:nvPr/>
          </p:nvSpPr>
          <p:spPr bwMode="auto">
            <a:xfrm>
              <a:off x="2347913" y="3117849"/>
              <a:ext cx="7005637" cy="222251"/>
            </a:xfrm>
            <a:custGeom>
              <a:avLst/>
              <a:gdLst>
                <a:gd name="T0" fmla="*/ 0 w 1793"/>
                <a:gd name="T1" fmla="*/ 2147483647 h 249"/>
                <a:gd name="T2" fmla="*/ 2147483647 w 1793"/>
                <a:gd name="T3" fmla="*/ 2147483647 h 249"/>
                <a:gd name="T4" fmla="*/ 2147483647 w 1793"/>
                <a:gd name="T5" fmla="*/ 2147483647 h 249"/>
                <a:gd name="T6" fmla="*/ 2147483647 w 1793"/>
                <a:gd name="T7" fmla="*/ 2147483647 h 249"/>
                <a:gd name="T8" fmla="*/ 2147483647 w 1793"/>
                <a:gd name="T9" fmla="*/ 2147483647 h 249"/>
                <a:gd name="T10" fmla="*/ 0 60000 65536"/>
                <a:gd name="T11" fmla="*/ 0 60000 65536"/>
                <a:gd name="T12" fmla="*/ 0 60000 65536"/>
                <a:gd name="T13" fmla="*/ 0 60000 65536"/>
                <a:gd name="T14" fmla="*/ 0 60000 65536"/>
                <a:gd name="T15" fmla="*/ 0 w 1793"/>
                <a:gd name="T16" fmla="*/ 0 h 249"/>
                <a:gd name="T17" fmla="*/ 1793 w 1793"/>
                <a:gd name="T18" fmla="*/ 249 h 249"/>
              </a:gdLst>
              <a:ahLst/>
              <a:cxnLst>
                <a:cxn ang="T10">
                  <a:pos x="T0" y="T1"/>
                </a:cxn>
                <a:cxn ang="T11">
                  <a:pos x="T2" y="T3"/>
                </a:cxn>
                <a:cxn ang="T12">
                  <a:pos x="T4" y="T5"/>
                </a:cxn>
                <a:cxn ang="T13">
                  <a:pos x="T6" y="T7"/>
                </a:cxn>
                <a:cxn ang="T14">
                  <a:pos x="T8" y="T9"/>
                </a:cxn>
              </a:cxnLst>
              <a:rect l="T15" t="T16" r="T17" b="T18"/>
              <a:pathLst>
                <a:path w="1793" h="249">
                  <a:moveTo>
                    <a:pt x="0" y="249"/>
                  </a:moveTo>
                  <a:cubicBezTo>
                    <a:pt x="132" y="183"/>
                    <a:pt x="276" y="120"/>
                    <a:pt x="425" y="79"/>
                  </a:cubicBezTo>
                  <a:cubicBezTo>
                    <a:pt x="574" y="38"/>
                    <a:pt x="728" y="0"/>
                    <a:pt x="894" y="1"/>
                  </a:cubicBezTo>
                  <a:cubicBezTo>
                    <a:pt x="1060" y="2"/>
                    <a:pt x="1272" y="47"/>
                    <a:pt x="1422" y="88"/>
                  </a:cubicBezTo>
                  <a:cubicBezTo>
                    <a:pt x="1572" y="129"/>
                    <a:pt x="1716" y="213"/>
                    <a:pt x="1793" y="246"/>
                  </a:cubicBezTo>
                </a:path>
              </a:pathLst>
            </a:custGeom>
            <a:noFill/>
            <a:ln w="19050" cap="flat" cmpd="sng">
              <a:solidFill>
                <a:schemeClr val="tx1"/>
              </a:solidFill>
              <a:prstDash val="solid"/>
              <a:round/>
              <a:headEnd type="triangle" w="med" len="med"/>
              <a:tailEnd type="triangle" w="med" len="med"/>
            </a:ln>
          </p:spPr>
          <p:txBody>
            <a:bodyPr/>
            <a:lstStyle/>
            <a:p>
              <a:endParaRPr lang="en-GB" dirty="0"/>
            </a:p>
          </p:txBody>
        </p:sp>
        <p:sp>
          <p:nvSpPr>
            <p:cNvPr id="39964" name="Freeform 46"/>
            <p:cNvSpPr>
              <a:spLocks/>
            </p:cNvSpPr>
            <p:nvPr/>
          </p:nvSpPr>
          <p:spPr bwMode="auto">
            <a:xfrm>
              <a:off x="3968750" y="3113088"/>
              <a:ext cx="5384800" cy="182562"/>
            </a:xfrm>
            <a:custGeom>
              <a:avLst/>
              <a:gdLst>
                <a:gd name="T0" fmla="*/ 0 w 3375"/>
                <a:gd name="T1" fmla="*/ 2147483647 h 246"/>
                <a:gd name="T2" fmla="*/ 2147483647 w 3375"/>
                <a:gd name="T3" fmla="*/ 2147483647 h 246"/>
                <a:gd name="T4" fmla="*/ 2147483647 w 3375"/>
                <a:gd name="T5" fmla="*/ 2147483647 h 246"/>
                <a:gd name="T6" fmla="*/ 2147483647 w 3375"/>
                <a:gd name="T7" fmla="*/ 2147483647 h 246"/>
                <a:gd name="T8" fmla="*/ 0 60000 65536"/>
                <a:gd name="T9" fmla="*/ 0 60000 65536"/>
                <a:gd name="T10" fmla="*/ 0 60000 65536"/>
                <a:gd name="T11" fmla="*/ 0 60000 65536"/>
                <a:gd name="T12" fmla="*/ 0 w 3375"/>
                <a:gd name="T13" fmla="*/ 0 h 246"/>
                <a:gd name="T14" fmla="*/ 3375 w 3375"/>
                <a:gd name="T15" fmla="*/ 246 h 246"/>
              </a:gdLst>
              <a:ahLst/>
              <a:cxnLst>
                <a:cxn ang="T8">
                  <a:pos x="T0" y="T1"/>
                </a:cxn>
                <a:cxn ang="T9">
                  <a:pos x="T2" y="T3"/>
                </a:cxn>
                <a:cxn ang="T10">
                  <a:pos x="T4" y="T5"/>
                </a:cxn>
                <a:cxn ang="T11">
                  <a:pos x="T6" y="T7"/>
                </a:cxn>
              </a:cxnLst>
              <a:rect l="T12" t="T13" r="T14" b="T15"/>
              <a:pathLst>
                <a:path w="3375" h="246">
                  <a:moveTo>
                    <a:pt x="0" y="79"/>
                  </a:moveTo>
                  <a:cubicBezTo>
                    <a:pt x="193" y="66"/>
                    <a:pt x="748" y="0"/>
                    <a:pt x="1157" y="1"/>
                  </a:cubicBezTo>
                  <a:cubicBezTo>
                    <a:pt x="1567" y="2"/>
                    <a:pt x="2090" y="47"/>
                    <a:pt x="2460" y="88"/>
                  </a:cubicBezTo>
                  <a:cubicBezTo>
                    <a:pt x="2830" y="129"/>
                    <a:pt x="3185" y="213"/>
                    <a:pt x="3375" y="246"/>
                  </a:cubicBezTo>
                </a:path>
              </a:pathLst>
            </a:custGeom>
            <a:noFill/>
            <a:ln w="57150" cap="flat" cmpd="sng">
              <a:solidFill>
                <a:schemeClr val="tx1"/>
              </a:solidFill>
              <a:prstDash val="solid"/>
              <a:round/>
              <a:headEnd type="triangle" w="med" len="med"/>
              <a:tailEnd type="triangle" w="med" len="med"/>
            </a:ln>
          </p:spPr>
          <p:txBody>
            <a:bodyPr/>
            <a:lstStyle/>
            <a:p>
              <a:endParaRPr lang="en-GB" dirty="0"/>
            </a:p>
          </p:txBody>
        </p:sp>
        <p:sp>
          <p:nvSpPr>
            <p:cNvPr id="39965" name="Oval 48"/>
            <p:cNvSpPr>
              <a:spLocks noChangeArrowheads="1"/>
            </p:cNvSpPr>
            <p:nvPr/>
          </p:nvSpPr>
          <p:spPr bwMode="auto">
            <a:xfrm>
              <a:off x="2239962" y="3295650"/>
              <a:ext cx="179388" cy="179388"/>
            </a:xfrm>
            <a:prstGeom prst="ellipse">
              <a:avLst/>
            </a:prstGeom>
            <a:solidFill>
              <a:schemeClr val="bg2"/>
            </a:solidFill>
            <a:ln w="12700">
              <a:solidFill>
                <a:schemeClr val="tx1"/>
              </a:solidFill>
              <a:round/>
              <a:headEnd/>
              <a:tailEnd/>
            </a:ln>
          </p:spPr>
          <p:txBody>
            <a:bodyPr wrap="none" anchor="ctr"/>
            <a:lstStyle/>
            <a:p>
              <a:endParaRPr lang="en-US" dirty="0"/>
            </a:p>
          </p:txBody>
        </p:sp>
        <p:sp>
          <p:nvSpPr>
            <p:cNvPr id="39966" name="Line 51"/>
            <p:cNvSpPr>
              <a:spLocks noChangeShapeType="1"/>
            </p:cNvSpPr>
            <p:nvPr/>
          </p:nvSpPr>
          <p:spPr bwMode="auto">
            <a:xfrm flipV="1">
              <a:off x="9323389" y="1962150"/>
              <a:ext cx="119062" cy="1214438"/>
            </a:xfrm>
            <a:prstGeom prst="line">
              <a:avLst/>
            </a:prstGeom>
            <a:noFill/>
            <a:ln w="28575">
              <a:solidFill>
                <a:schemeClr val="tx1"/>
              </a:solidFill>
              <a:round/>
              <a:headEnd/>
              <a:tailEnd type="triangle" w="med" len="med"/>
            </a:ln>
          </p:spPr>
          <p:txBody>
            <a:bodyPr/>
            <a:lstStyle/>
            <a:p>
              <a:endParaRPr lang="en-GB" dirty="0"/>
            </a:p>
          </p:txBody>
        </p:sp>
        <p:sp>
          <p:nvSpPr>
            <p:cNvPr id="39967" name="Line 52"/>
            <p:cNvSpPr>
              <a:spLocks noChangeShapeType="1"/>
            </p:cNvSpPr>
            <p:nvPr/>
          </p:nvSpPr>
          <p:spPr bwMode="auto">
            <a:xfrm flipH="1" flipV="1">
              <a:off x="8775700" y="2095499"/>
              <a:ext cx="547688" cy="1082675"/>
            </a:xfrm>
            <a:prstGeom prst="line">
              <a:avLst/>
            </a:prstGeom>
            <a:noFill/>
            <a:ln w="28575">
              <a:solidFill>
                <a:schemeClr val="tx1"/>
              </a:solidFill>
              <a:round/>
              <a:headEnd/>
              <a:tailEnd type="triangle" w="med" len="med"/>
            </a:ln>
          </p:spPr>
          <p:txBody>
            <a:bodyPr/>
            <a:lstStyle/>
            <a:p>
              <a:endParaRPr lang="en-GB" dirty="0"/>
            </a:p>
          </p:txBody>
        </p:sp>
        <p:sp>
          <p:nvSpPr>
            <p:cNvPr id="39968" name="Text Box 54"/>
            <p:cNvSpPr txBox="1">
              <a:spLocks noChangeArrowheads="1"/>
            </p:cNvSpPr>
            <p:nvPr/>
          </p:nvSpPr>
          <p:spPr bwMode="auto">
            <a:xfrm>
              <a:off x="1803400" y="4913313"/>
              <a:ext cx="800100" cy="274637"/>
            </a:xfrm>
            <a:prstGeom prst="rect">
              <a:avLst/>
            </a:prstGeom>
            <a:noFill/>
            <a:ln w="12700">
              <a:noFill/>
              <a:miter lim="800000"/>
              <a:headEnd/>
              <a:tailEnd/>
            </a:ln>
          </p:spPr>
          <p:txBody>
            <a:bodyPr wrap="none">
              <a:spAutoFit/>
            </a:bodyPr>
            <a:lstStyle/>
            <a:p>
              <a:r>
                <a:rPr lang="en-GB" sz="1200" dirty="0">
                  <a:solidFill>
                    <a:srgbClr val="0D0DF1"/>
                  </a:solidFill>
                </a:rPr>
                <a:t>Aj(d,0)</a:t>
              </a:r>
            </a:p>
          </p:txBody>
        </p:sp>
        <p:sp>
          <p:nvSpPr>
            <p:cNvPr id="39969" name="Line 47"/>
            <p:cNvSpPr>
              <a:spLocks noChangeShapeType="1"/>
            </p:cNvSpPr>
            <p:nvPr/>
          </p:nvSpPr>
          <p:spPr bwMode="auto">
            <a:xfrm flipH="1" flipV="1">
              <a:off x="3517900" y="3127375"/>
              <a:ext cx="404813" cy="0"/>
            </a:xfrm>
            <a:prstGeom prst="line">
              <a:avLst/>
            </a:prstGeom>
            <a:noFill/>
            <a:ln w="28575">
              <a:solidFill>
                <a:schemeClr val="tx1"/>
              </a:solidFill>
              <a:round/>
              <a:headEnd/>
              <a:tailEnd type="triangle" w="med" len="med"/>
            </a:ln>
          </p:spPr>
          <p:txBody>
            <a:bodyPr/>
            <a:lstStyle/>
            <a:p>
              <a:endParaRPr lang="en-GB" dirty="0"/>
            </a:p>
          </p:txBody>
        </p:sp>
        <p:sp>
          <p:nvSpPr>
            <p:cNvPr id="39970" name="Oval 49"/>
            <p:cNvSpPr>
              <a:spLocks noChangeArrowheads="1"/>
            </p:cNvSpPr>
            <p:nvPr/>
          </p:nvSpPr>
          <p:spPr bwMode="auto">
            <a:xfrm>
              <a:off x="3878263" y="3082925"/>
              <a:ext cx="179388" cy="179388"/>
            </a:xfrm>
            <a:prstGeom prst="ellipse">
              <a:avLst/>
            </a:prstGeom>
            <a:solidFill>
              <a:schemeClr val="bg2"/>
            </a:solidFill>
            <a:ln w="12700">
              <a:solidFill>
                <a:schemeClr val="tx1"/>
              </a:solidFill>
              <a:round/>
              <a:headEnd/>
              <a:tailEnd/>
            </a:ln>
          </p:spPr>
          <p:txBody>
            <a:bodyPr wrap="none" anchor="ctr"/>
            <a:lstStyle/>
            <a:p>
              <a:endParaRPr lang="en-US" dirty="0"/>
            </a:p>
          </p:txBody>
        </p:sp>
        <p:sp>
          <p:nvSpPr>
            <p:cNvPr id="39971" name="Line 53"/>
            <p:cNvSpPr>
              <a:spLocks noChangeShapeType="1"/>
            </p:cNvSpPr>
            <p:nvPr/>
          </p:nvSpPr>
          <p:spPr bwMode="auto">
            <a:xfrm flipH="1" flipV="1">
              <a:off x="3878263" y="2722563"/>
              <a:ext cx="90488" cy="404813"/>
            </a:xfrm>
            <a:prstGeom prst="line">
              <a:avLst/>
            </a:prstGeom>
            <a:noFill/>
            <a:ln w="28575">
              <a:solidFill>
                <a:schemeClr val="tx1"/>
              </a:solidFill>
              <a:round/>
              <a:headEnd/>
              <a:tailEnd type="triangle" w="med" len="med"/>
            </a:ln>
          </p:spPr>
          <p:txBody>
            <a:bodyPr/>
            <a:lstStyle/>
            <a:p>
              <a:endParaRPr lang="en-GB" dirty="0"/>
            </a:p>
          </p:txBody>
        </p:sp>
        <p:sp>
          <p:nvSpPr>
            <p:cNvPr id="39972" name="Text Box 55"/>
            <p:cNvSpPr txBox="1">
              <a:spLocks noChangeArrowheads="1"/>
            </p:cNvSpPr>
            <p:nvPr/>
          </p:nvSpPr>
          <p:spPr bwMode="auto">
            <a:xfrm>
              <a:off x="2952750" y="2798763"/>
              <a:ext cx="911225" cy="274637"/>
            </a:xfrm>
            <a:prstGeom prst="rect">
              <a:avLst/>
            </a:prstGeom>
            <a:noFill/>
            <a:ln w="12700">
              <a:noFill/>
              <a:miter lim="800000"/>
              <a:headEnd/>
              <a:tailEnd/>
            </a:ln>
          </p:spPr>
          <p:txBody>
            <a:bodyPr wrap="none">
              <a:spAutoFit/>
            </a:bodyPr>
            <a:lstStyle/>
            <a:p>
              <a:r>
                <a:rPr lang="en-GB" sz="1200" dirty="0"/>
                <a:t>SV</a:t>
              </a:r>
              <a:r>
                <a:rPr lang="en-GB" sz="1200" baseline="-25000" dirty="0"/>
                <a:t>k</a:t>
              </a:r>
              <a:r>
                <a:rPr lang="en-GB" sz="1200" dirty="0"/>
                <a:t>(d,0)</a:t>
              </a:r>
            </a:p>
          </p:txBody>
        </p:sp>
        <p:sp>
          <p:nvSpPr>
            <p:cNvPr id="39973" name="Text Box 56"/>
            <p:cNvSpPr txBox="1">
              <a:spLocks noChangeArrowheads="1"/>
            </p:cNvSpPr>
            <p:nvPr/>
          </p:nvSpPr>
          <p:spPr bwMode="auto">
            <a:xfrm>
              <a:off x="8156575" y="2843213"/>
              <a:ext cx="1019175" cy="274637"/>
            </a:xfrm>
            <a:prstGeom prst="rect">
              <a:avLst/>
            </a:prstGeom>
            <a:noFill/>
            <a:ln w="12700">
              <a:noFill/>
              <a:miter lim="800000"/>
              <a:headEnd/>
              <a:tailEnd/>
            </a:ln>
          </p:spPr>
          <p:txBody>
            <a:bodyPr wrap="none">
              <a:spAutoFit/>
            </a:bodyPr>
            <a:lstStyle/>
            <a:p>
              <a:r>
                <a:rPr lang="en-GB" sz="1200" dirty="0"/>
                <a:t>SV</a:t>
              </a:r>
              <a:r>
                <a:rPr lang="en-GB" sz="1200" baseline="-25000" dirty="0"/>
                <a:t>k</a:t>
              </a:r>
              <a:r>
                <a:rPr lang="en-GB" sz="1200" dirty="0"/>
                <a:t>(d,48)</a:t>
              </a:r>
            </a:p>
          </p:txBody>
        </p:sp>
        <p:sp>
          <p:nvSpPr>
            <p:cNvPr id="39974" name="Oval 57"/>
            <p:cNvSpPr>
              <a:spLocks noChangeArrowheads="1"/>
            </p:cNvSpPr>
            <p:nvPr/>
          </p:nvSpPr>
          <p:spPr bwMode="auto">
            <a:xfrm>
              <a:off x="3871913" y="3967163"/>
              <a:ext cx="225425" cy="180975"/>
            </a:xfrm>
            <a:prstGeom prst="ellipse">
              <a:avLst/>
            </a:prstGeom>
            <a:solidFill>
              <a:schemeClr val="accent2"/>
            </a:solidFill>
            <a:ln w="12700">
              <a:solidFill>
                <a:schemeClr val="tx1"/>
              </a:solidFill>
              <a:round/>
              <a:headEnd/>
              <a:tailEnd/>
            </a:ln>
          </p:spPr>
          <p:txBody>
            <a:bodyPr wrap="none" anchor="ctr"/>
            <a:lstStyle/>
            <a:p>
              <a:endParaRPr lang="en-US" dirty="0"/>
            </a:p>
          </p:txBody>
        </p:sp>
        <p:sp>
          <p:nvSpPr>
            <p:cNvPr id="39975" name="Text Box 58"/>
            <p:cNvSpPr txBox="1">
              <a:spLocks noChangeArrowheads="1"/>
            </p:cNvSpPr>
            <p:nvPr/>
          </p:nvSpPr>
          <p:spPr bwMode="auto">
            <a:xfrm>
              <a:off x="3694126" y="4413250"/>
              <a:ext cx="2590774" cy="276999"/>
            </a:xfrm>
            <a:prstGeom prst="rect">
              <a:avLst/>
            </a:prstGeom>
            <a:noFill/>
            <a:ln w="12700">
              <a:noFill/>
              <a:miter lim="800000"/>
              <a:headEnd/>
              <a:tailEnd/>
            </a:ln>
          </p:spPr>
          <p:txBody>
            <a:bodyPr wrap="none">
              <a:spAutoFit/>
            </a:bodyPr>
            <a:lstStyle/>
            <a:p>
              <a:r>
                <a:rPr lang="en-GB" sz="1200" dirty="0">
                  <a:solidFill>
                    <a:schemeClr val="accent2"/>
                  </a:solidFill>
                </a:rPr>
                <a:t>A</a:t>
              </a:r>
              <a:r>
                <a:rPr lang="en-GB" sz="1200" baseline="-25000" dirty="0">
                  <a:solidFill>
                    <a:schemeClr val="accent2"/>
                  </a:solidFill>
                </a:rPr>
                <a:t>centre</a:t>
              </a:r>
              <a:r>
                <a:rPr lang="en-GB" sz="1200" dirty="0">
                  <a:solidFill>
                    <a:schemeClr val="accent2"/>
                  </a:solidFill>
                </a:rPr>
                <a:t>(d,0)=</a:t>
              </a:r>
              <a:r>
                <a:rPr lang="en-GB" sz="1200" dirty="0" smtClean="0">
                  <a:solidFill>
                    <a:schemeClr val="accent2"/>
                  </a:solidFill>
                </a:rPr>
                <a:t>A</a:t>
              </a:r>
              <a:r>
                <a:rPr lang="en-GB" sz="1200" baseline="-25000" dirty="0" smtClean="0">
                  <a:solidFill>
                    <a:schemeClr val="accent2"/>
                  </a:solidFill>
                </a:rPr>
                <a:t>Tco1279L137</a:t>
              </a:r>
              <a:r>
                <a:rPr lang="en-GB" sz="1200" dirty="0" smtClean="0">
                  <a:solidFill>
                    <a:schemeClr val="accent2"/>
                  </a:solidFill>
                </a:rPr>
                <a:t>(d,0</a:t>
              </a:r>
              <a:r>
                <a:rPr lang="en-GB" sz="1200" dirty="0">
                  <a:solidFill>
                    <a:schemeClr val="accent2"/>
                  </a:solidFill>
                </a:rPr>
                <a:t>)</a:t>
              </a:r>
            </a:p>
          </p:txBody>
        </p:sp>
      </p:grpSp>
    </p:spTree>
    <p:extLst>
      <p:ext uri="{BB962C8B-B14F-4D97-AF65-F5344CB8AC3E}">
        <p14:creationId xmlns:p14="http://schemas.microsoft.com/office/powerpoint/2010/main" val="334175305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Spectra of EDA &amp; SVINI ENS – TR 0/24h</a:t>
            </a:r>
          </a:p>
        </p:txBody>
      </p:sp>
      <p:sp>
        <p:nvSpPr>
          <p:cNvPr id="50179" name="Rectangle 3"/>
          <p:cNvSpPr>
            <a:spLocks noGrp="1" noChangeArrowheads="1"/>
          </p:cNvSpPr>
          <p:nvPr>
            <p:ph type="body" sz="half" idx="1"/>
          </p:nvPr>
        </p:nvSpPr>
        <p:spPr/>
        <p:txBody>
          <a:bodyPr/>
          <a:lstStyle/>
          <a:p>
            <a:pPr marL="0" indent="0">
              <a:lnSpc>
                <a:spcPct val="100000"/>
              </a:lnSpc>
              <a:buFontTx/>
              <a:buNone/>
            </a:pPr>
            <a:r>
              <a:rPr lang="en-GB" sz="2000" dirty="0" smtClean="0">
                <a:latin typeface="Calibri" panose="020F0502020204030204" pitchFamily="34" charset="0"/>
              </a:rPr>
              <a:t>The top figure shows the squared amplitude of the SVINI (red) and EDA (blue) perturbations in terms of T850 over the tropics at initial time. The bottom panel shows the same but for t+24h. Results have been averaged over 13 cases.</a:t>
            </a:r>
          </a:p>
          <a:p>
            <a:pPr marL="0" indent="0">
              <a:lnSpc>
                <a:spcPct val="100000"/>
              </a:lnSpc>
              <a:buFontTx/>
              <a:buNone/>
            </a:pPr>
            <a:r>
              <a:rPr lang="en-GB" sz="2000" dirty="0" smtClean="0">
                <a:latin typeface="Calibri" panose="020F0502020204030204" pitchFamily="34" charset="0"/>
              </a:rPr>
              <a:t>Results confirm that the SVINI ensemble has too little spread over the tropics.</a:t>
            </a:r>
          </a:p>
          <a:p>
            <a:pPr marL="0" indent="0">
              <a:lnSpc>
                <a:spcPct val="100000"/>
              </a:lnSpc>
              <a:buFontTx/>
              <a:buNone/>
            </a:pPr>
            <a:endParaRPr lang="en-GB" sz="2000" dirty="0" smtClean="0">
              <a:latin typeface="Calibri" panose="020F0502020204030204" pitchFamily="34" charset="0"/>
            </a:endParaRPr>
          </a:p>
        </p:txBody>
      </p:sp>
      <p:pic>
        <p:nvPicPr>
          <p:cNvPr id="50181" name="Picture 5" descr="spectra_SVINI_EDA_T850_TR_13c_t0"/>
          <p:cNvPicPr>
            <a:picLocks noGrp="1" noChangeAspect="1" noChangeArrowheads="1"/>
          </p:cNvPicPr>
          <p:nvPr>
            <p:ph sz="quarter" idx="2"/>
          </p:nvPr>
        </p:nvPicPr>
        <p:blipFill>
          <a:blip r:embed="rId3" cstate="print"/>
          <a:srcRect/>
          <a:stretch>
            <a:fillRect/>
          </a:stretch>
        </p:blipFill>
        <p:spPr>
          <a:xfrm>
            <a:off x="5222875" y="981075"/>
            <a:ext cx="4371975" cy="2609850"/>
          </a:xfrm>
          <a:noFill/>
        </p:spPr>
      </p:pic>
      <p:pic>
        <p:nvPicPr>
          <p:cNvPr id="7" name="Picture 4" descr="spectra_SVINI_EDA_T850_TR_13c_24h"/>
          <p:cNvPicPr>
            <a:picLocks noGrp="1" noChangeAspect="1" noChangeArrowheads="1"/>
          </p:cNvPicPr>
          <p:nvPr>
            <p:ph sz="quarter" idx="3"/>
          </p:nvPr>
        </p:nvPicPr>
        <p:blipFill>
          <a:blip r:embed="rId4" cstate="print"/>
          <a:srcRect/>
          <a:stretch>
            <a:fillRect/>
          </a:stretch>
        </p:blipFill>
        <p:spPr>
          <a:xfrm>
            <a:off x="5304915" y="3743325"/>
            <a:ext cx="4209482" cy="2611438"/>
          </a:xfrm>
          <a:noFill/>
        </p:spPr>
      </p:pic>
    </p:spTree>
    <p:extLst>
      <p:ext uri="{BB962C8B-B14F-4D97-AF65-F5344CB8AC3E}">
        <p14:creationId xmlns:p14="http://schemas.microsoft.com/office/powerpoint/2010/main" val="3250565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0"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Singular </a:t>
            </a:r>
            <a:r>
              <a:rPr lang="en-US" altLang="en-US" sz="2800" dirty="0">
                <a:solidFill>
                  <a:srgbClr val="0235AD"/>
                </a:solidFill>
                <a:latin typeface="Calibri" panose="020F0502020204030204" pitchFamily="34" charset="0"/>
              </a:rPr>
              <a:t>vector definition</a:t>
            </a:r>
          </a:p>
        </p:txBody>
      </p:sp>
      <p:sp>
        <p:nvSpPr>
          <p:cNvPr id="811011" name="Rectangle 3"/>
          <p:cNvSpPr>
            <a:spLocks noGrp="1" noChangeArrowheads="1"/>
          </p:cNvSpPr>
          <p:nvPr>
            <p:ph type="body" sz="half" idx="1"/>
          </p:nvPr>
        </p:nvSpPr>
        <p:spPr>
          <a:xfrm>
            <a:off x="407495" y="1143000"/>
            <a:ext cx="9269905" cy="4968875"/>
          </a:xfrm>
        </p:spPr>
        <p:txBody>
          <a:bodyPr/>
          <a:lstStyle/>
          <a:p>
            <a:pPr marL="0" indent="0" algn="just">
              <a:lnSpc>
                <a:spcPct val="100000"/>
              </a:lnSpc>
              <a:buFont typeface="Wingdings" panose="05000000000000000000" pitchFamily="2" charset="2"/>
              <a:buNone/>
            </a:pPr>
            <a:r>
              <a:rPr lang="en-US" altLang="en-US" sz="2000" b="0" dirty="0">
                <a:latin typeface="Calibri" panose="020F0502020204030204" pitchFamily="34" charset="0"/>
              </a:rPr>
              <a:t>Consider an N-dimensional system: </a:t>
            </a: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smtClean="0">
              <a:latin typeface="Calibri" panose="020F0502020204030204" pitchFamily="34" charset="0"/>
            </a:endParaRPr>
          </a:p>
          <a:p>
            <a:pPr marL="0" indent="0" algn="just">
              <a:lnSpc>
                <a:spcPct val="100000"/>
              </a:lnSpc>
              <a:buFont typeface="Wingdings" panose="05000000000000000000" pitchFamily="2" charset="2"/>
              <a:buNone/>
            </a:pPr>
            <a:r>
              <a:rPr lang="en-US" altLang="en-US" sz="2000" b="0" dirty="0" smtClean="0">
                <a:latin typeface="Calibri" panose="020F0502020204030204" pitchFamily="34" charset="0"/>
              </a:rPr>
              <a:t>Denote </a:t>
            </a:r>
            <a:r>
              <a:rPr lang="en-US" altLang="en-US" sz="2000" b="0" dirty="0">
                <a:latin typeface="Calibri" panose="020F0502020204030204" pitchFamily="34" charset="0"/>
              </a:rPr>
              <a:t>by </a:t>
            </a:r>
            <a:r>
              <a:rPr lang="en-US" altLang="en-US" sz="2000" i="1" dirty="0">
                <a:latin typeface="Calibri" panose="020F0502020204030204" pitchFamily="34" charset="0"/>
              </a:rPr>
              <a:t>z’</a:t>
            </a:r>
            <a:r>
              <a:rPr lang="en-US" altLang="en-US" sz="2000" b="0" dirty="0">
                <a:latin typeface="Calibri" panose="020F0502020204030204" pitchFamily="34" charset="0"/>
              </a:rPr>
              <a:t> a small perturbation around a time-evolving trajectory</a:t>
            </a:r>
            <a:r>
              <a:rPr lang="en-US" altLang="en-US" sz="2000" i="1" dirty="0">
                <a:latin typeface="Calibri" panose="020F0502020204030204" pitchFamily="34" charset="0"/>
              </a:rPr>
              <a:t> z</a:t>
            </a:r>
            <a:r>
              <a:rPr lang="en-US" altLang="en-US" sz="2000" b="0" dirty="0">
                <a:latin typeface="Calibri" panose="020F0502020204030204" pitchFamily="34" charset="0"/>
              </a:rPr>
              <a:t>:</a:t>
            </a: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smtClean="0">
              <a:latin typeface="Calibri" panose="020F0502020204030204" pitchFamily="34" charset="0"/>
            </a:endParaRPr>
          </a:p>
          <a:p>
            <a:pPr marL="0" indent="0" algn="just">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time evolution of the small perturbation </a:t>
            </a:r>
            <a:r>
              <a:rPr lang="en-US" altLang="en-US" sz="2000" i="1" dirty="0">
                <a:latin typeface="Calibri" panose="020F0502020204030204" pitchFamily="34" charset="0"/>
              </a:rPr>
              <a:t>z’</a:t>
            </a:r>
            <a:r>
              <a:rPr lang="en-US" altLang="en-US" sz="2000" b="0" dirty="0">
                <a:latin typeface="Calibri" panose="020F0502020204030204" pitchFamily="34" charset="0"/>
              </a:rPr>
              <a:t> is described to a good degree of approximation by the linearized system </a:t>
            </a:r>
            <a:r>
              <a:rPr lang="en-US" altLang="en-US" sz="2000" i="1" dirty="0">
                <a:latin typeface="Calibri" panose="020F0502020204030204" pitchFamily="34" charset="0"/>
              </a:rPr>
              <a:t>A</a:t>
            </a:r>
            <a:r>
              <a:rPr lang="en-US" altLang="en-US" sz="2000" i="1" baseline="-25000" dirty="0">
                <a:latin typeface="Calibri" panose="020F0502020204030204" pitchFamily="34" charset="0"/>
              </a:rPr>
              <a:t>l</a:t>
            </a:r>
            <a:r>
              <a:rPr lang="en-US" altLang="en-US" sz="2000" i="1" dirty="0">
                <a:latin typeface="Calibri" panose="020F0502020204030204" pitchFamily="34" charset="0"/>
              </a:rPr>
              <a:t>(z)</a:t>
            </a:r>
            <a:r>
              <a:rPr lang="en-US" altLang="en-US" sz="2000" b="0" dirty="0">
                <a:latin typeface="Calibri" panose="020F0502020204030204" pitchFamily="34" charset="0"/>
              </a:rPr>
              <a:t> defined by the trajectory. Note that the trajectory is not constant in time.</a:t>
            </a:r>
          </a:p>
        </p:txBody>
      </p:sp>
      <p:graphicFrame>
        <p:nvGraphicFramePr>
          <p:cNvPr id="811012" name="Object 4"/>
          <p:cNvGraphicFramePr>
            <a:graphicFrameLocks noChangeAspect="1"/>
          </p:cNvGraphicFramePr>
          <p:nvPr/>
        </p:nvGraphicFramePr>
        <p:xfrm>
          <a:off x="4291013" y="1752600"/>
          <a:ext cx="1195387" cy="696913"/>
        </p:xfrm>
        <a:graphic>
          <a:graphicData uri="http://schemas.openxmlformats.org/presentationml/2006/ole">
            <mc:AlternateContent xmlns:mc="http://schemas.openxmlformats.org/markup-compatibility/2006">
              <mc:Choice xmlns:v="urn:schemas-microsoft-com:vml" Requires="v">
                <p:oleObj spid="_x0000_s116813" name="Equation" r:id="rId4" imgW="672840" imgH="393480" progId="Equation.3">
                  <p:embed/>
                </p:oleObj>
              </mc:Choice>
              <mc:Fallback>
                <p:oleObj name="Equation" r:id="rId4" imgW="67284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1013" y="1752600"/>
                        <a:ext cx="1195387" cy="696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1013" name="Object 5"/>
          <p:cNvGraphicFramePr>
            <a:graphicFrameLocks noChangeAspect="1"/>
          </p:cNvGraphicFramePr>
          <p:nvPr/>
        </p:nvGraphicFramePr>
        <p:xfrm>
          <a:off x="2971800" y="3276600"/>
          <a:ext cx="1466850" cy="1441450"/>
        </p:xfrm>
        <a:graphic>
          <a:graphicData uri="http://schemas.openxmlformats.org/presentationml/2006/ole">
            <mc:AlternateContent xmlns:mc="http://schemas.openxmlformats.org/markup-compatibility/2006">
              <mc:Choice xmlns:v="urn:schemas-microsoft-com:vml" Requires="v">
                <p:oleObj spid="_x0000_s116814" name="Equation" r:id="rId6" imgW="825480" imgH="812520" progId="Equation.3">
                  <p:embed/>
                </p:oleObj>
              </mc:Choice>
              <mc:Fallback>
                <p:oleObj name="Equation" r:id="rId6" imgW="825480" imgH="81252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3276600"/>
                        <a:ext cx="1466850" cy="1441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1015" name="Object 7"/>
          <p:cNvGraphicFramePr>
            <a:graphicFrameLocks noChangeAspect="1"/>
          </p:cNvGraphicFramePr>
          <p:nvPr/>
        </p:nvGraphicFramePr>
        <p:xfrm>
          <a:off x="5638800" y="3276600"/>
          <a:ext cx="1714500" cy="785813"/>
        </p:xfrm>
        <a:graphic>
          <a:graphicData uri="http://schemas.openxmlformats.org/presentationml/2006/ole">
            <mc:AlternateContent xmlns:mc="http://schemas.openxmlformats.org/markup-compatibility/2006">
              <mc:Choice xmlns:v="urn:schemas-microsoft-com:vml" Requires="v">
                <p:oleObj spid="_x0000_s116815" name="Equation" r:id="rId8" imgW="965160" imgH="444240" progId="Equation.3">
                  <p:embed/>
                </p:oleObj>
              </mc:Choice>
              <mc:Fallback>
                <p:oleObj name="Equation" r:id="rId8" imgW="965160" imgH="4442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38800" y="3276600"/>
                        <a:ext cx="1714500" cy="785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3844932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4"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Singular </a:t>
            </a:r>
            <a:r>
              <a:rPr lang="en-US" altLang="en-US" sz="2800" dirty="0">
                <a:solidFill>
                  <a:srgbClr val="0235AD"/>
                </a:solidFill>
                <a:latin typeface="Calibri" panose="020F0502020204030204" pitchFamily="34" charset="0"/>
              </a:rPr>
              <a:t>vector definition</a:t>
            </a:r>
          </a:p>
        </p:txBody>
      </p:sp>
      <p:sp>
        <p:nvSpPr>
          <p:cNvPr id="812035" name="Rectangle 3"/>
          <p:cNvSpPr>
            <a:spLocks noGrp="1" noChangeArrowheads="1"/>
          </p:cNvSpPr>
          <p:nvPr>
            <p:ph type="body" sz="half" idx="1"/>
          </p:nvPr>
        </p:nvSpPr>
        <p:spPr>
          <a:xfrm>
            <a:off x="407495" y="1143000"/>
            <a:ext cx="9269905" cy="4968875"/>
          </a:xfrm>
        </p:spPr>
        <p:txBody>
          <a:bodyPr/>
          <a:lstStyle/>
          <a:p>
            <a:pPr marL="0" indent="0" algn="just">
              <a:lnSpc>
                <a:spcPct val="100000"/>
              </a:lnSpc>
              <a:buFont typeface="Wingdings" panose="05000000000000000000" pitchFamily="2" charset="2"/>
              <a:buNone/>
            </a:pPr>
            <a:r>
              <a:rPr lang="en-US" altLang="en-US" sz="2000" b="0" dirty="0">
                <a:latin typeface="Calibri" panose="020F0502020204030204" pitchFamily="34" charset="0"/>
              </a:rPr>
              <a:t>The solution of the linearized system can be written in terms of the </a:t>
            </a:r>
            <a:r>
              <a:rPr lang="en-US" altLang="en-US" sz="2000" dirty="0">
                <a:latin typeface="Calibri" panose="020F0502020204030204" pitchFamily="34" charset="0"/>
              </a:rPr>
              <a:t>linear propagator</a:t>
            </a:r>
            <a:r>
              <a:rPr lang="en-US" altLang="en-US" sz="2000" b="0" dirty="0">
                <a:latin typeface="Calibri" panose="020F0502020204030204" pitchFamily="34" charset="0"/>
              </a:rPr>
              <a:t> </a:t>
            </a:r>
            <a:r>
              <a:rPr lang="en-US" altLang="en-US" sz="2000" i="1" dirty="0">
                <a:latin typeface="Calibri" panose="020F0502020204030204" pitchFamily="34" charset="0"/>
              </a:rPr>
              <a:t>L(t,0)</a:t>
            </a:r>
            <a:r>
              <a:rPr lang="en-US" altLang="en-US" sz="2000" b="0" dirty="0">
                <a:latin typeface="Calibri" panose="020F0502020204030204" pitchFamily="34" charset="0"/>
              </a:rPr>
              <a:t>:</a:t>
            </a: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r>
              <a:rPr lang="en-US" altLang="en-US" sz="2000" b="0" dirty="0">
                <a:latin typeface="Calibri" panose="020F0502020204030204" pitchFamily="34" charset="0"/>
              </a:rPr>
              <a:t>The linear propagator is defined by the system equations and depends on the trajectory characteristics. </a:t>
            </a: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r>
              <a:rPr lang="en-US" altLang="en-US" sz="2000" b="0" dirty="0">
                <a:latin typeface="Calibri" panose="020F0502020204030204" pitchFamily="34" charset="0"/>
              </a:rPr>
              <a:t>The E-norm of the perturbation at time </a:t>
            </a:r>
            <a:r>
              <a:rPr lang="en-US" altLang="en-US" sz="2000" i="1" dirty="0">
                <a:latin typeface="Calibri" panose="020F0502020204030204" pitchFamily="34" charset="0"/>
              </a:rPr>
              <a:t>t </a:t>
            </a:r>
            <a:r>
              <a:rPr lang="en-US" altLang="en-US" sz="2000" b="0" dirty="0">
                <a:latin typeface="Calibri" panose="020F0502020204030204" pitchFamily="34" charset="0"/>
              </a:rPr>
              <a:t>is given by:</a:t>
            </a:r>
            <a:endParaRPr lang="en-US" altLang="en-US" sz="2000" b="0" dirty="0">
              <a:latin typeface="Calibri" panose="020F0502020204030204" pitchFamily="34" charset="0"/>
              <a:sym typeface="Symbol" panose="05050102010706020507" pitchFamily="18" charset="2"/>
            </a:endParaRPr>
          </a:p>
        </p:txBody>
      </p:sp>
      <p:graphicFrame>
        <p:nvGraphicFramePr>
          <p:cNvPr id="812037" name="Object 5"/>
          <p:cNvGraphicFramePr>
            <a:graphicFrameLocks noChangeAspect="1"/>
          </p:cNvGraphicFramePr>
          <p:nvPr>
            <p:extLst>
              <p:ext uri="{D42A27DB-BD31-4B8C-83A1-F6EECF244321}">
                <p14:modId xmlns:p14="http://schemas.microsoft.com/office/powerpoint/2010/main" val="2834934452"/>
              </p:ext>
            </p:extLst>
          </p:nvPr>
        </p:nvGraphicFramePr>
        <p:xfrm>
          <a:off x="3692860" y="1898830"/>
          <a:ext cx="1695450" cy="406400"/>
        </p:xfrm>
        <a:graphic>
          <a:graphicData uri="http://schemas.openxmlformats.org/presentationml/2006/ole">
            <mc:AlternateContent xmlns:mc="http://schemas.openxmlformats.org/markup-compatibility/2006">
              <mc:Choice xmlns:v="urn:schemas-microsoft-com:vml" Requires="v">
                <p:oleObj spid="_x0000_s117812" name="Equation" r:id="rId4" imgW="952200" imgH="228600" progId="Equation.3">
                  <p:embed/>
                </p:oleObj>
              </mc:Choice>
              <mc:Fallback>
                <p:oleObj name="Equation" r:id="rId4" imgW="9522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2860" y="1898830"/>
                        <a:ext cx="169545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2038" name="Object 6"/>
          <p:cNvGraphicFramePr>
            <a:graphicFrameLocks noChangeAspect="1"/>
          </p:cNvGraphicFramePr>
          <p:nvPr>
            <p:extLst>
              <p:ext uri="{D42A27DB-BD31-4B8C-83A1-F6EECF244321}">
                <p14:modId xmlns:p14="http://schemas.microsoft.com/office/powerpoint/2010/main" val="3299418438"/>
              </p:ext>
            </p:extLst>
          </p:nvPr>
        </p:nvGraphicFramePr>
        <p:xfrm>
          <a:off x="2286000" y="4329100"/>
          <a:ext cx="5245100" cy="515938"/>
        </p:xfrm>
        <a:graphic>
          <a:graphicData uri="http://schemas.openxmlformats.org/presentationml/2006/ole">
            <mc:AlternateContent xmlns:mc="http://schemas.openxmlformats.org/markup-compatibility/2006">
              <mc:Choice xmlns:v="urn:schemas-microsoft-com:vml" Requires="v">
                <p:oleObj spid="_x0000_s117813" name="Equation" r:id="rId6" imgW="2946240" imgH="291960" progId="Equation.3">
                  <p:embed/>
                </p:oleObj>
              </mc:Choice>
              <mc:Fallback>
                <p:oleObj name="Equation" r:id="rId6" imgW="2946240" imgH="29196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0" y="4329100"/>
                        <a:ext cx="5245100"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836966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2" name="Rectangle 2"/>
          <p:cNvSpPr>
            <a:spLocks noGrp="1" noChangeArrowheads="1"/>
          </p:cNvSpPr>
          <p:nvPr>
            <p:ph type="title"/>
          </p:nvPr>
        </p:nvSpPr>
        <p:spPr/>
        <p:txBody>
          <a:bodyPr/>
          <a:lstStyle/>
          <a:p>
            <a:r>
              <a:rPr lang="en-US" altLang="en-US" sz="2800" dirty="0" smtClean="0">
                <a:solidFill>
                  <a:srgbClr val="0235AD"/>
                </a:solidFill>
                <a:latin typeface="Calibri" panose="020F0502020204030204" pitchFamily="34" charset="0"/>
              </a:rPr>
              <a:t>1. Singular </a:t>
            </a:r>
            <a:r>
              <a:rPr lang="en-US" altLang="en-US" sz="2800" dirty="0">
                <a:solidFill>
                  <a:srgbClr val="0235AD"/>
                </a:solidFill>
                <a:latin typeface="Calibri" panose="020F0502020204030204" pitchFamily="34" charset="0"/>
              </a:rPr>
              <a:t>vector definition</a:t>
            </a:r>
          </a:p>
        </p:txBody>
      </p:sp>
      <p:sp>
        <p:nvSpPr>
          <p:cNvPr id="814083" name="Rectangle 3"/>
          <p:cNvSpPr>
            <a:spLocks noGrp="1" noChangeArrowheads="1"/>
          </p:cNvSpPr>
          <p:nvPr>
            <p:ph type="body" sz="half" idx="1"/>
          </p:nvPr>
        </p:nvSpPr>
        <p:spPr>
          <a:xfrm>
            <a:off x="407495" y="1143000"/>
            <a:ext cx="9117505" cy="4495800"/>
          </a:xfrm>
        </p:spPr>
        <p:txBody>
          <a:bodyPr/>
          <a:lstStyle/>
          <a:p>
            <a:pPr marL="0" indent="0" algn="just">
              <a:lnSpc>
                <a:spcPct val="100000"/>
              </a:lnSpc>
              <a:buFont typeface="Wingdings" panose="05000000000000000000" pitchFamily="2" charset="2"/>
              <a:buNone/>
            </a:pPr>
            <a:r>
              <a:rPr lang="en-US" altLang="en-US" sz="2000" b="0" dirty="0">
                <a:latin typeface="Calibri" panose="020F0502020204030204" pitchFamily="34" charset="0"/>
              </a:rPr>
              <a:t>The computation of the directions of maximum growth can be stated as ‘finding the directions in the phase-space of the system characterized by the maximum ratio between the time-t and the initial norms’:</a:t>
            </a: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nSpc>
                <a:spcPct val="100000"/>
              </a:lnSpc>
              <a:buFont typeface="Wingdings" panose="05000000000000000000" pitchFamily="2" charset="2"/>
              <a:buNone/>
            </a:pPr>
            <a:endParaRPr lang="en-US" altLang="en-US" sz="2000" b="0" dirty="0" smtClean="0">
              <a:latin typeface="Calibri" panose="020F0502020204030204" pitchFamily="34" charset="0"/>
            </a:endParaRPr>
          </a:p>
          <a:p>
            <a:pPr marL="0" indent="0">
              <a:lnSpc>
                <a:spcPct val="100000"/>
              </a:lnSpc>
              <a:buFont typeface="Wingdings" panose="05000000000000000000" pitchFamily="2" charset="2"/>
              <a:buNone/>
            </a:pPr>
            <a:r>
              <a:rPr lang="en-US" altLang="en-US" sz="2000" b="0" dirty="0" smtClean="0">
                <a:latin typeface="Calibri" panose="020F0502020204030204" pitchFamily="34" charset="0"/>
              </a:rPr>
              <a:t>The </a:t>
            </a:r>
            <a:r>
              <a:rPr lang="en-US" altLang="en-US" sz="2000" b="0" dirty="0">
                <a:latin typeface="Calibri" panose="020F0502020204030204" pitchFamily="34" charset="0"/>
              </a:rPr>
              <a:t>problem reduces to solving the following eigenvalue problem:</a:t>
            </a:r>
            <a:endParaRPr lang="en-US" altLang="en-US" sz="200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a:p>
            <a:pPr marL="0" indent="0" algn="just">
              <a:lnSpc>
                <a:spcPct val="100000"/>
              </a:lnSpc>
              <a:buFont typeface="Wingdings" panose="05000000000000000000" pitchFamily="2" charset="2"/>
              <a:buNone/>
            </a:pPr>
            <a:endParaRPr lang="en-US" altLang="en-US" sz="2000" b="0" dirty="0">
              <a:latin typeface="Calibri" panose="020F0502020204030204" pitchFamily="34" charset="0"/>
            </a:endParaRPr>
          </a:p>
        </p:txBody>
      </p:sp>
      <p:graphicFrame>
        <p:nvGraphicFramePr>
          <p:cNvPr id="814099" name="Object 19"/>
          <p:cNvGraphicFramePr>
            <a:graphicFrameLocks noChangeAspect="1"/>
          </p:cNvGraphicFramePr>
          <p:nvPr>
            <p:extLst>
              <p:ext uri="{D42A27DB-BD31-4B8C-83A1-F6EECF244321}">
                <p14:modId xmlns:p14="http://schemas.microsoft.com/office/powerpoint/2010/main" val="333472128"/>
              </p:ext>
            </p:extLst>
          </p:nvPr>
        </p:nvGraphicFramePr>
        <p:xfrm>
          <a:off x="2567735" y="2393885"/>
          <a:ext cx="4567238" cy="1033463"/>
        </p:xfrm>
        <a:graphic>
          <a:graphicData uri="http://schemas.openxmlformats.org/presentationml/2006/ole">
            <mc:AlternateContent xmlns:mc="http://schemas.openxmlformats.org/markup-compatibility/2006">
              <mc:Choice xmlns:v="urn:schemas-microsoft-com:vml" Requires="v">
                <p:oleObj spid="_x0000_s118836" name="Equation" r:id="rId4" imgW="2565360" imgH="583920" progId="Equation.3">
                  <p:embed/>
                </p:oleObj>
              </mc:Choice>
              <mc:Fallback>
                <p:oleObj name="Equation" r:id="rId4" imgW="2565360" imgH="5839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7735" y="2393885"/>
                        <a:ext cx="4567238" cy="1033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4100" name="Object 20"/>
          <p:cNvGraphicFramePr>
            <a:graphicFrameLocks noChangeAspect="1"/>
          </p:cNvGraphicFramePr>
          <p:nvPr>
            <p:extLst>
              <p:ext uri="{D42A27DB-BD31-4B8C-83A1-F6EECF244321}">
                <p14:modId xmlns:p14="http://schemas.microsoft.com/office/powerpoint/2010/main" val="3266251932"/>
              </p:ext>
            </p:extLst>
          </p:nvPr>
        </p:nvGraphicFramePr>
        <p:xfrm>
          <a:off x="3352800" y="4284095"/>
          <a:ext cx="2895600" cy="506413"/>
        </p:xfrm>
        <a:graphic>
          <a:graphicData uri="http://schemas.openxmlformats.org/presentationml/2006/ole">
            <mc:AlternateContent xmlns:mc="http://schemas.openxmlformats.org/markup-compatibility/2006">
              <mc:Choice xmlns:v="urn:schemas-microsoft-com:vml" Requires="v">
                <p:oleObj spid="_x0000_s118837" name="Equation" r:id="rId6" imgW="1434960" imgH="253800" progId="Equation.3">
                  <p:embed/>
                </p:oleObj>
              </mc:Choice>
              <mc:Fallback>
                <p:oleObj name="Equation" r:id="rId6" imgW="1434960" imgH="253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4284095"/>
                        <a:ext cx="2895600"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22727251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crosoft Office 98">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Microsoft Office 98">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altLang="en-GB" sz="24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altLang="en-GB" sz="24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19657</TotalTime>
  <Pages>3</Pages>
  <Words>10219</Words>
  <Application>Microsoft Office PowerPoint</Application>
  <PresentationFormat>A4 Paper (210x297 mm)</PresentationFormat>
  <Paragraphs>590</Paragraphs>
  <Slides>65</Slides>
  <Notes>65</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3</vt:i4>
      </vt:variant>
      <vt:variant>
        <vt:lpstr>Slide Titles</vt:lpstr>
      </vt:variant>
      <vt:variant>
        <vt:i4>65</vt:i4>
      </vt:variant>
    </vt:vector>
  </HeadingPairs>
  <TitlesOfParts>
    <vt:vector size="77" baseType="lpstr">
      <vt:lpstr>굴림</vt:lpstr>
      <vt:lpstr>Arial</vt:lpstr>
      <vt:lpstr>Calibri</vt:lpstr>
      <vt:lpstr>Symbol</vt:lpstr>
      <vt:lpstr>Times</vt:lpstr>
      <vt:lpstr>Times New Roman</vt:lpstr>
      <vt:lpstr>Verdana</vt:lpstr>
      <vt:lpstr>Wingdings</vt:lpstr>
      <vt:lpstr>Microsoft Office 98</vt:lpstr>
      <vt:lpstr>Equation</vt:lpstr>
      <vt:lpstr>Worksheet</vt:lpstr>
      <vt:lpstr>Chart</vt:lpstr>
      <vt:lpstr>PowerPoint Presentation</vt:lpstr>
      <vt:lpstr>Abstract and key learning points</vt:lpstr>
      <vt:lpstr>Outline</vt:lpstr>
      <vt:lpstr>1. The operational ensemble in 2016</vt:lpstr>
      <vt:lpstr>1. Total-energy metric (and norm) definition</vt:lpstr>
      <vt:lpstr>1. The adjoint operator</vt:lpstr>
      <vt:lpstr>1. Singular vector definition</vt:lpstr>
      <vt:lpstr>1. Singular vector definition</vt:lpstr>
      <vt:lpstr>1. Singular vector definition</vt:lpstr>
      <vt:lpstr>1. SVs’ geographical distributions and Eady index</vt:lpstr>
      <vt:lpstr>1. Example 1: singular vectors for 18-20 Jan 1997</vt:lpstr>
      <vt:lpstr>1. Ex 1: singular vector 1 for 18-20 Jan 1997</vt:lpstr>
      <vt:lpstr>1. Ex 1: vertical cross section of SV 1 for 18-20 Jan 1997</vt:lpstr>
      <vt:lpstr>1. Ex 1: energy distribution of SV 1 for 18-20 Jan 1997</vt:lpstr>
      <vt:lpstr>Ex 1: average energy distribution for 18-20 Jan 1997</vt:lpstr>
      <vt:lpstr>1. Ex 1: SVs’ and Eady index for 18-20 Jan 1997</vt:lpstr>
      <vt:lpstr>1. Ex 2: NH SVs and Eady index - JFM 1997 and 1998</vt:lpstr>
      <vt:lpstr>1. Ex 2: SH SVs and Eady index - JFM 1997 and 1998</vt:lpstr>
      <vt:lpstr>1. The original ENS (before 2010) </vt:lpstr>
      <vt:lpstr>1. The original ENS (before 2010)</vt:lpstr>
      <vt:lpstr>1. std/EM of ECMWF 399v255 and 639v319 ENS</vt:lpstr>
      <vt:lpstr>1. The TIGGE ensembles (updated May 2016) </vt:lpstr>
      <vt:lpstr>Outline</vt:lpstr>
      <vt:lpstr>2. The ECMWF 4D-Var data-assimilation system</vt:lpstr>
      <vt:lpstr>2. The ECMWF EDA </vt:lpstr>
      <vt:lpstr>2. Ensemble Data Assimilation and Prediction</vt:lpstr>
      <vt:lpstr>2. The ECMWF Integrated Forecasting System (IFS)</vt:lpstr>
      <vt:lpstr>2. EDA spread sensitivity to stochastic physics</vt:lpstr>
      <vt:lpstr>2. EDA spread sensitivity to stochastic physics</vt:lpstr>
      <vt:lpstr>Outline</vt:lpstr>
      <vt:lpstr>3. The EDA-SVINI ENS</vt:lpstr>
      <vt:lpstr>3. The EDA-SVINI ENS</vt:lpstr>
      <vt:lpstr>3. Ensemble experiments</vt:lpstr>
      <vt:lpstr>3. std EDA, SVINI &amp; EDA-SVINI - t0 (22/09/07)</vt:lpstr>
      <vt:lpstr>3. std EDA, SVINI &amp; EDA-SVINI - t+12h</vt:lpstr>
      <vt:lpstr>3. (MEM5-CON) SVINI ENS - 22/09/2007 t=0 </vt:lpstr>
      <vt:lpstr>3. (MEM5-CON) EDA ENS - 22/09/2007 t=0 </vt:lpstr>
      <vt:lpstr>3. Spectra of EDA &amp; SVINI ENS – NH t0</vt:lpstr>
      <vt:lpstr>3. Spectra of EDA &amp; SVINI ENS – NH +48h</vt:lpstr>
      <vt:lpstr>3. Spectra of EDA &amp; SVINI ENS – NH +120h</vt:lpstr>
      <vt:lpstr>3. std/EM of EDA and SVINI ENS</vt:lpstr>
      <vt:lpstr>3. RPSS of EDA and SVINI ENS</vt:lpstr>
      <vt:lpstr>3. EDA, SVINI, EDA-SVINI &amp; SVEVO-INI ENS</vt:lpstr>
      <vt:lpstr>Conclusions</vt:lpstr>
      <vt:lpstr>Acknowledgements</vt:lpstr>
      <vt:lpstr>Bibliography</vt:lpstr>
      <vt:lpstr>Bibliography</vt:lpstr>
      <vt:lpstr>Bibliography</vt:lpstr>
      <vt:lpstr>Bibliography</vt:lpstr>
      <vt:lpstr>… extra material …</vt:lpstr>
      <vt:lpstr>2. The assimilation problem </vt:lpstr>
      <vt:lpstr>2. The assimilation problem </vt:lpstr>
      <vt:lpstr>2. The assimilation problem </vt:lpstr>
      <vt:lpstr>2. The assimilation problem </vt:lpstr>
      <vt:lpstr>2. EDA spread sensitivity to stochastic physics</vt:lpstr>
      <vt:lpstr>2. EDA spread as an indicator of analysis error</vt:lpstr>
      <vt:lpstr>2. EDA spread as an indicator of analysis error</vt:lpstr>
      <vt:lpstr>PowerPoint Presentation</vt:lpstr>
      <vt:lpstr>2. EDA spread as an indicator of analysis error</vt:lpstr>
      <vt:lpstr>2. EDA spread as an indicator of analysis error</vt:lpstr>
      <vt:lpstr>2. EDA spread as an indicator of analysis error</vt:lpstr>
      <vt:lpstr>2. EDA spread as an indicator of analysis error</vt:lpstr>
      <vt:lpstr>3. The EDA-SVINI ENS</vt:lpstr>
      <vt:lpstr>3. The EDA-SVINI ENS</vt:lpstr>
      <vt:lpstr>3. Spectra of EDA &amp; SVINI ENS – TR 0/24h</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TCL2 The EDA-SVINI EPS</dc:title>
  <dc:creator>Roberto Buizza</dc:creator>
  <dc:description>Slides for second lecture of Predictability TC - Revised in May 2012.</dc:description>
  <cp:lastModifiedBy>Roberto Buizza</cp:lastModifiedBy>
  <cp:revision>2066</cp:revision>
  <cp:lastPrinted>2016-05-09T10:24:19Z</cp:lastPrinted>
  <dcterms:created xsi:type="dcterms:W3CDTF">1998-03-23T17:38:31Z</dcterms:created>
  <dcterms:modified xsi:type="dcterms:W3CDTF">2016-05-10T10:55:07Z</dcterms:modified>
</cp:coreProperties>
</file>