
<file path=[Content_Types].xml><?xml version="1.0" encoding="utf-8"?>
<Types xmlns="http://schemas.openxmlformats.org/package/2006/content-types">
  <Default Extension="png" ContentType="image/png"/>
  <Default Extension="bin" ContentType="application/vnd.openxmlformats-officedocument.oleObject"/>
  <Default Extension="tmp"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5"/>
  </p:notesMasterIdLst>
  <p:handoutMasterIdLst>
    <p:handoutMasterId r:id="rId56"/>
  </p:handoutMasterIdLst>
  <p:sldIdLst>
    <p:sldId id="663" r:id="rId2"/>
    <p:sldId id="664" r:id="rId3"/>
    <p:sldId id="737" r:id="rId4"/>
    <p:sldId id="665" r:id="rId5"/>
    <p:sldId id="744" r:id="rId6"/>
    <p:sldId id="667" r:id="rId7"/>
    <p:sldId id="749" r:id="rId8"/>
    <p:sldId id="750" r:id="rId9"/>
    <p:sldId id="670" r:id="rId10"/>
    <p:sldId id="722" r:id="rId11"/>
    <p:sldId id="769" r:id="rId12"/>
    <p:sldId id="770" r:id="rId13"/>
    <p:sldId id="675" r:id="rId14"/>
    <p:sldId id="755" r:id="rId15"/>
    <p:sldId id="752" r:id="rId16"/>
    <p:sldId id="753" r:id="rId17"/>
    <p:sldId id="754" r:id="rId18"/>
    <p:sldId id="678" r:id="rId19"/>
    <p:sldId id="679" r:id="rId20"/>
    <p:sldId id="681" r:id="rId21"/>
    <p:sldId id="682" r:id="rId22"/>
    <p:sldId id="724" r:id="rId23"/>
    <p:sldId id="756" r:id="rId24"/>
    <p:sldId id="757" r:id="rId25"/>
    <p:sldId id="759" r:id="rId26"/>
    <p:sldId id="758" r:id="rId27"/>
    <p:sldId id="727" r:id="rId28"/>
    <p:sldId id="728" r:id="rId29"/>
    <p:sldId id="731" r:id="rId30"/>
    <p:sldId id="766" r:id="rId31"/>
    <p:sldId id="767" r:id="rId32"/>
    <p:sldId id="688" r:id="rId33"/>
    <p:sldId id="762" r:id="rId34"/>
    <p:sldId id="730" r:id="rId35"/>
    <p:sldId id="760" r:id="rId36"/>
    <p:sldId id="691" r:id="rId37"/>
    <p:sldId id="761" r:id="rId38"/>
    <p:sldId id="692" r:id="rId39"/>
    <p:sldId id="693" r:id="rId40"/>
    <p:sldId id="694" r:id="rId41"/>
    <p:sldId id="696" r:id="rId42"/>
    <p:sldId id="697" r:id="rId43"/>
    <p:sldId id="698" r:id="rId44"/>
    <p:sldId id="699" r:id="rId45"/>
    <p:sldId id="738" r:id="rId46"/>
    <p:sldId id="768" r:id="rId47"/>
    <p:sldId id="703" r:id="rId48"/>
    <p:sldId id="740" r:id="rId49"/>
    <p:sldId id="705" r:id="rId50"/>
    <p:sldId id="706" r:id="rId51"/>
    <p:sldId id="707" r:id="rId52"/>
    <p:sldId id="708" r:id="rId53"/>
    <p:sldId id="709" r:id="rId54"/>
  </p:sldIdLst>
  <p:sldSz cx="9906000" cy="6858000" type="A4"/>
  <p:notesSz cx="6794500" cy="9906000"/>
  <p:kinsoku lang="ja-JP" invalStChars="、。，．・：；？！゛゜ヽヾゝゞ々ー’”）〕］｝〉》」』】°‰′″℃￠％ぁぃぅぇぉっゃゅょゎァィゥェォッャュョヮヵヶ!%),.:;?]}｡｣､･ｧｨｩｪｫｬｭｮｯｰﾞﾟ" invalEndChars="‘“（〔［｛〈《「『【￥＄$([\{｢￡"/>
  <p:defaultTextStyle>
    <a:defPPr>
      <a:defRPr lang="en-GB"/>
    </a:defPPr>
    <a:lvl1pPr algn="ctr" rtl="0" eaLnBrk="0" fontAlgn="base" hangingPunct="0">
      <a:spcBef>
        <a:spcPct val="0"/>
      </a:spcBef>
      <a:spcAft>
        <a:spcPct val="0"/>
      </a:spcAft>
      <a:defRPr sz="2400" b="1" kern="1200">
        <a:solidFill>
          <a:schemeClr val="tx1"/>
        </a:solidFill>
        <a:latin typeface="Verdana" pitchFamily="34" charset="0"/>
        <a:ea typeface="+mn-ea"/>
        <a:cs typeface="+mn-cs"/>
      </a:defRPr>
    </a:lvl1pPr>
    <a:lvl2pPr marL="457200" algn="ctr" rtl="0" eaLnBrk="0" fontAlgn="base" hangingPunct="0">
      <a:spcBef>
        <a:spcPct val="0"/>
      </a:spcBef>
      <a:spcAft>
        <a:spcPct val="0"/>
      </a:spcAft>
      <a:defRPr sz="2400" b="1" kern="1200">
        <a:solidFill>
          <a:schemeClr val="tx1"/>
        </a:solidFill>
        <a:latin typeface="Verdana" pitchFamily="34" charset="0"/>
        <a:ea typeface="+mn-ea"/>
        <a:cs typeface="+mn-cs"/>
      </a:defRPr>
    </a:lvl2pPr>
    <a:lvl3pPr marL="914400" algn="ctr" rtl="0" eaLnBrk="0" fontAlgn="base" hangingPunct="0">
      <a:spcBef>
        <a:spcPct val="0"/>
      </a:spcBef>
      <a:spcAft>
        <a:spcPct val="0"/>
      </a:spcAft>
      <a:defRPr sz="2400" b="1" kern="1200">
        <a:solidFill>
          <a:schemeClr val="tx1"/>
        </a:solidFill>
        <a:latin typeface="Verdana" pitchFamily="34" charset="0"/>
        <a:ea typeface="+mn-ea"/>
        <a:cs typeface="+mn-cs"/>
      </a:defRPr>
    </a:lvl3pPr>
    <a:lvl4pPr marL="1371600" algn="ctr" rtl="0" eaLnBrk="0" fontAlgn="base" hangingPunct="0">
      <a:spcBef>
        <a:spcPct val="0"/>
      </a:spcBef>
      <a:spcAft>
        <a:spcPct val="0"/>
      </a:spcAft>
      <a:defRPr sz="2400" b="1" kern="1200">
        <a:solidFill>
          <a:schemeClr val="tx1"/>
        </a:solidFill>
        <a:latin typeface="Verdana" pitchFamily="34" charset="0"/>
        <a:ea typeface="+mn-ea"/>
        <a:cs typeface="+mn-cs"/>
      </a:defRPr>
    </a:lvl4pPr>
    <a:lvl5pPr marL="1828800" algn="ctr" rtl="0" eaLnBrk="0" fontAlgn="base" hangingPunct="0">
      <a:spcBef>
        <a:spcPct val="0"/>
      </a:spcBef>
      <a:spcAft>
        <a:spcPct val="0"/>
      </a:spcAft>
      <a:defRPr sz="2400" b="1" kern="1200">
        <a:solidFill>
          <a:schemeClr val="tx1"/>
        </a:solidFill>
        <a:latin typeface="Verdana" pitchFamily="34" charset="0"/>
        <a:ea typeface="+mn-ea"/>
        <a:cs typeface="+mn-cs"/>
      </a:defRPr>
    </a:lvl5pPr>
    <a:lvl6pPr marL="2286000" algn="l" defTabSz="914400" rtl="0" eaLnBrk="1" latinLnBrk="0" hangingPunct="1">
      <a:defRPr sz="2400" b="1" kern="1200">
        <a:solidFill>
          <a:schemeClr val="tx1"/>
        </a:solidFill>
        <a:latin typeface="Verdana" pitchFamily="34" charset="0"/>
        <a:ea typeface="+mn-ea"/>
        <a:cs typeface="+mn-cs"/>
      </a:defRPr>
    </a:lvl6pPr>
    <a:lvl7pPr marL="2743200" algn="l" defTabSz="914400" rtl="0" eaLnBrk="1" latinLnBrk="0" hangingPunct="1">
      <a:defRPr sz="2400" b="1" kern="1200">
        <a:solidFill>
          <a:schemeClr val="tx1"/>
        </a:solidFill>
        <a:latin typeface="Verdana" pitchFamily="34" charset="0"/>
        <a:ea typeface="+mn-ea"/>
        <a:cs typeface="+mn-cs"/>
      </a:defRPr>
    </a:lvl7pPr>
    <a:lvl8pPr marL="3200400" algn="l" defTabSz="914400" rtl="0" eaLnBrk="1" latinLnBrk="0" hangingPunct="1">
      <a:defRPr sz="2400" b="1" kern="1200">
        <a:solidFill>
          <a:schemeClr val="tx1"/>
        </a:solidFill>
        <a:latin typeface="Verdana" pitchFamily="34" charset="0"/>
        <a:ea typeface="+mn-ea"/>
        <a:cs typeface="+mn-cs"/>
      </a:defRPr>
    </a:lvl8pPr>
    <a:lvl9pPr marL="3657600" algn="l" defTabSz="914400" rtl="0" eaLnBrk="1" latinLnBrk="0" hangingPunct="1">
      <a:defRPr sz="2400" b="1" kern="1200">
        <a:solidFill>
          <a:schemeClr val="tx1"/>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0"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6092"/>
    <a:srgbClr val="FFFF00"/>
    <a:srgbClr val="1759FD"/>
    <a:srgbClr val="0070C0"/>
    <a:srgbClr val="618FFD"/>
    <a:srgbClr val="FF6600"/>
    <a:srgbClr val="90AFFE"/>
    <a:srgbClr val="B3B900"/>
    <a:srgbClr val="FDC0E5"/>
    <a:srgbClr val="C8FE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p:restoredLeft sz="15620" autoAdjust="0"/>
    <p:restoredTop sz="79967" autoAdjust="0"/>
  </p:normalViewPr>
  <p:slideViewPr>
    <p:cSldViewPr>
      <p:cViewPr varScale="1">
        <p:scale>
          <a:sx n="60" d="100"/>
          <a:sy n="60" d="100"/>
        </p:scale>
        <p:origin x="1266" y="66"/>
      </p:cViewPr>
      <p:guideLst>
        <p:guide orient="horz" pos="2160"/>
        <p:guide pos="3120"/>
      </p:guideLst>
    </p:cSldViewPr>
  </p:slideViewPr>
  <p:outlineViewPr>
    <p:cViewPr>
      <p:scale>
        <a:sx n="25" d="100"/>
        <a:sy n="25" d="100"/>
      </p:scale>
      <p:origin x="0" y="0"/>
    </p:cViewPr>
    <p:sldLst>
      <p:sld r:id="rId1" collapse="1"/>
      <p:sld r:id="rId2" collapse="1"/>
      <p:sld r:id="rId3" collapse="1"/>
    </p:sldLst>
  </p:outlineViewPr>
  <p:notesTextViewPr>
    <p:cViewPr>
      <p:scale>
        <a:sx n="100" d="100"/>
        <a:sy n="100" d="100"/>
      </p:scale>
      <p:origin x="0" y="0"/>
    </p:cViewPr>
  </p:notesTextViewPr>
  <p:sorterViewPr>
    <p:cViewPr>
      <p:scale>
        <a:sx n="50" d="100"/>
        <a:sy n="50" d="100"/>
      </p:scale>
      <p:origin x="0" y="0"/>
    </p:cViewPr>
  </p:sorterViewPr>
  <p:notesViewPr>
    <p:cSldViewPr>
      <p:cViewPr>
        <p:scale>
          <a:sx n="100" d="100"/>
          <a:sy n="100" d="100"/>
        </p:scale>
        <p:origin x="1584" y="-4248"/>
      </p:cViewPr>
      <p:guideLst>
        <p:guide orient="horz" pos="3120"/>
        <p:guide pos="2140"/>
      </p:guideLst>
    </p:cSldViewPr>
  </p:notesViewPr>
  <p:gridSpacing cx="45005" cy="45005"/>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_rels/viewProps.xml.rels><?xml version="1.0" encoding="UTF-8" standalone="yes"?>
<Relationships xmlns="http://schemas.openxmlformats.org/package/2006/relationships"><Relationship Id="rId3" Type="http://schemas.openxmlformats.org/officeDocument/2006/relationships/slide" Target="slides/slide42.xml"/><Relationship Id="rId2" Type="http://schemas.openxmlformats.org/officeDocument/2006/relationships/slide" Target="slides/slide37.xml"/><Relationship Id="rId1" Type="http://schemas.openxmlformats.org/officeDocument/2006/relationships/slide" Target="slides/slide36.xml"/></Relationships>
</file>

<file path=ppt/charts/_rels/chart1.xml.rels><?xml version="1.0" encoding="UTF-8" standalone="yes"?>
<Relationships xmlns="http://schemas.openxmlformats.org/package/2006/relationships"><Relationship Id="rId1" Type="http://schemas.openxmlformats.org/officeDocument/2006/relationships/oleObject" Target="file:///\\adhome\stse\Documents\ECMWF_Instruments_Timeline2.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590918272625378"/>
          <c:y val="5.0668571741250182E-2"/>
          <c:w val="0.76085221476768883"/>
          <c:h val="0.84124753474783798"/>
        </c:manualLayout>
      </c:layout>
      <c:barChart>
        <c:barDir val="col"/>
        <c:grouping val="clustered"/>
        <c:varyColors val="0"/>
        <c:ser>
          <c:idx val="0"/>
          <c:order val="0"/>
          <c:tx>
            <c:strRef>
              <c:f>Sheet2!$B$1</c:f>
              <c:strCache>
                <c:ptCount val="1"/>
                <c:pt idx="0">
                  <c:v>CONV+AMV</c:v>
                </c:pt>
              </c:strCache>
            </c:strRef>
          </c:tx>
          <c:spPr>
            <a:solidFill>
              <a:srgbClr val="996633"/>
            </a:solidFill>
            <a:ln w="3175">
              <a:solidFill>
                <a:srgbClr val="000000"/>
              </a:solidFill>
              <a:prstDash val="solid"/>
            </a:ln>
          </c:spPr>
          <c:invertIfNegative val="0"/>
          <c:cat>
            <c:numRef>
              <c:f>Sheet2!$A$2:$A$20</c:f>
              <c:numCache>
                <c:formatCode>General</c:formatCode>
                <c:ptCount val="19"/>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numCache>
            </c:numRef>
          </c:cat>
          <c:val>
            <c:numRef>
              <c:f>Sheet2!$B$2:$B$20</c:f>
              <c:numCache>
                <c:formatCode>General</c:formatCode>
                <c:ptCount val="19"/>
                <c:pt idx="0">
                  <c:v>8.4000000000000227E-2</c:v>
                </c:pt>
                <c:pt idx="1">
                  <c:v>0.16200000000000031</c:v>
                </c:pt>
                <c:pt idx="2">
                  <c:v>0.35200000000000031</c:v>
                </c:pt>
                <c:pt idx="3">
                  <c:v>0.44800000000000062</c:v>
                </c:pt>
                <c:pt idx="4">
                  <c:v>0.49500000000000038</c:v>
                </c:pt>
                <c:pt idx="5">
                  <c:v>0.54900000000000004</c:v>
                </c:pt>
                <c:pt idx="6">
                  <c:v>0.66700000000000637</c:v>
                </c:pt>
                <c:pt idx="7">
                  <c:v>0.63600000000000556</c:v>
                </c:pt>
                <c:pt idx="8">
                  <c:v>0.69000000000000172</c:v>
                </c:pt>
                <c:pt idx="9">
                  <c:v>0.79800000000000004</c:v>
                </c:pt>
                <c:pt idx="10">
                  <c:v>0.94100000000000061</c:v>
                </c:pt>
                <c:pt idx="11">
                  <c:v>1.04</c:v>
                </c:pt>
                <c:pt idx="12">
                  <c:v>1.2</c:v>
                </c:pt>
                <c:pt idx="13">
                  <c:v>1.2</c:v>
                </c:pt>
                <c:pt idx="14">
                  <c:v>1.4</c:v>
                </c:pt>
                <c:pt idx="15">
                  <c:v>1.4</c:v>
                </c:pt>
                <c:pt idx="16">
                  <c:v>1.6</c:v>
                </c:pt>
                <c:pt idx="17">
                  <c:v>1.6</c:v>
                </c:pt>
                <c:pt idx="18">
                  <c:v>1.6</c:v>
                </c:pt>
              </c:numCache>
            </c:numRef>
          </c:val>
        </c:ser>
        <c:ser>
          <c:idx val="1"/>
          <c:order val="1"/>
          <c:tx>
            <c:strRef>
              <c:f>Sheet2!$C$1</c:f>
              <c:strCache>
                <c:ptCount val="1"/>
                <c:pt idx="0">
                  <c:v>TOTAL</c:v>
                </c:pt>
              </c:strCache>
            </c:strRef>
          </c:tx>
          <c:spPr>
            <a:solidFill>
              <a:srgbClr val="579D1C"/>
            </a:solidFill>
            <a:ln w="3175">
              <a:solidFill>
                <a:srgbClr val="000000"/>
              </a:solidFill>
              <a:prstDash val="solid"/>
            </a:ln>
          </c:spPr>
          <c:invertIfNegative val="0"/>
          <c:cat>
            <c:numRef>
              <c:f>Sheet2!$A$2:$A$20</c:f>
              <c:numCache>
                <c:formatCode>General</c:formatCode>
                <c:ptCount val="19"/>
                <c:pt idx="0">
                  <c:v>1996</c:v>
                </c:pt>
                <c:pt idx="1">
                  <c:v>1997</c:v>
                </c:pt>
                <c:pt idx="2">
                  <c:v>1998</c:v>
                </c:pt>
                <c:pt idx="3">
                  <c:v>1999</c:v>
                </c:pt>
                <c:pt idx="4">
                  <c:v>2000</c:v>
                </c:pt>
                <c:pt idx="5">
                  <c:v>2001</c:v>
                </c:pt>
                <c:pt idx="6">
                  <c:v>2002</c:v>
                </c:pt>
                <c:pt idx="7">
                  <c:v>2003</c:v>
                </c:pt>
                <c:pt idx="8">
                  <c:v>2004</c:v>
                </c:pt>
                <c:pt idx="9">
                  <c:v>2005</c:v>
                </c:pt>
                <c:pt idx="10">
                  <c:v>2006</c:v>
                </c:pt>
                <c:pt idx="11">
                  <c:v>2007</c:v>
                </c:pt>
                <c:pt idx="12">
                  <c:v>2008</c:v>
                </c:pt>
                <c:pt idx="13">
                  <c:v>2009</c:v>
                </c:pt>
                <c:pt idx="14">
                  <c:v>2010</c:v>
                </c:pt>
                <c:pt idx="15">
                  <c:v>2011</c:v>
                </c:pt>
                <c:pt idx="16">
                  <c:v>2012</c:v>
                </c:pt>
                <c:pt idx="17">
                  <c:v>2013</c:v>
                </c:pt>
                <c:pt idx="18">
                  <c:v>2014</c:v>
                </c:pt>
              </c:numCache>
            </c:numRef>
          </c:cat>
          <c:val>
            <c:numRef>
              <c:f>Sheet2!$C$2:$C$20</c:f>
              <c:numCache>
                <c:formatCode>General</c:formatCode>
                <c:ptCount val="19"/>
                <c:pt idx="0">
                  <c:v>0.13900000000000001</c:v>
                </c:pt>
                <c:pt idx="1">
                  <c:v>0.27</c:v>
                </c:pt>
                <c:pt idx="2">
                  <c:v>0.59300000000000064</c:v>
                </c:pt>
                <c:pt idx="3">
                  <c:v>0.69400000000000173</c:v>
                </c:pt>
                <c:pt idx="4">
                  <c:v>0.84600000000000064</c:v>
                </c:pt>
                <c:pt idx="5">
                  <c:v>1.03</c:v>
                </c:pt>
                <c:pt idx="6">
                  <c:v>1.84</c:v>
                </c:pt>
                <c:pt idx="7">
                  <c:v>2.84</c:v>
                </c:pt>
                <c:pt idx="8">
                  <c:v>4.9630000000000001</c:v>
                </c:pt>
                <c:pt idx="9">
                  <c:v>5.2130000000000001</c:v>
                </c:pt>
                <c:pt idx="10">
                  <c:v>6.4050000000000002</c:v>
                </c:pt>
                <c:pt idx="11">
                  <c:v>17.52</c:v>
                </c:pt>
                <c:pt idx="12">
                  <c:v>18.5</c:v>
                </c:pt>
                <c:pt idx="13">
                  <c:v>20</c:v>
                </c:pt>
                <c:pt idx="14">
                  <c:v>24</c:v>
                </c:pt>
                <c:pt idx="15">
                  <c:v>29</c:v>
                </c:pt>
                <c:pt idx="16">
                  <c:v>36</c:v>
                </c:pt>
                <c:pt idx="17">
                  <c:v>37</c:v>
                </c:pt>
                <c:pt idx="18">
                  <c:v>37</c:v>
                </c:pt>
              </c:numCache>
            </c:numRef>
          </c:val>
        </c:ser>
        <c:dLbls>
          <c:showLegendKey val="0"/>
          <c:showVal val="0"/>
          <c:showCatName val="0"/>
          <c:showSerName val="0"/>
          <c:showPercent val="0"/>
          <c:showBubbleSize val="0"/>
        </c:dLbls>
        <c:gapWidth val="100"/>
        <c:axId val="320913024"/>
        <c:axId val="320913416"/>
      </c:barChart>
      <c:catAx>
        <c:axId val="320913024"/>
        <c:scaling>
          <c:orientation val="minMax"/>
        </c:scaling>
        <c:delete val="0"/>
        <c:axPos val="b"/>
        <c:numFmt formatCode="General" sourceLinked="1"/>
        <c:majorTickMark val="out"/>
        <c:minorTickMark val="none"/>
        <c:tickLblPos val="nextTo"/>
        <c:spPr>
          <a:ln w="3175">
            <a:solidFill>
              <a:srgbClr val="B3B3B3"/>
            </a:solidFill>
            <a:prstDash val="solid"/>
          </a:ln>
        </c:spPr>
        <c:txPr>
          <a:bodyPr rot="0" vert="horz"/>
          <a:lstStyle/>
          <a:p>
            <a:pPr>
              <a:defRPr sz="1100" baseline="0"/>
            </a:pPr>
            <a:endParaRPr lang="en-US"/>
          </a:p>
        </c:txPr>
        <c:crossAx val="320913416"/>
        <c:crossesAt val="0"/>
        <c:auto val="1"/>
        <c:lblAlgn val="ctr"/>
        <c:lblOffset val="100"/>
        <c:tickLblSkip val="1"/>
        <c:tickMarkSkip val="1"/>
        <c:noMultiLvlLbl val="0"/>
      </c:catAx>
      <c:valAx>
        <c:axId val="320913416"/>
        <c:scaling>
          <c:orientation val="minMax"/>
        </c:scaling>
        <c:delete val="0"/>
        <c:axPos val="l"/>
        <c:title>
          <c:tx>
            <c:rich>
              <a:bodyPr/>
              <a:lstStyle/>
              <a:p>
                <a:pPr>
                  <a:defRPr/>
                </a:pPr>
                <a:r>
                  <a:rPr lang="en-GB" dirty="0"/>
                  <a:t>Number of observations used per day (millions)</a:t>
                </a:r>
              </a:p>
            </c:rich>
          </c:tx>
          <c:layout>
            <c:manualLayout>
              <c:xMode val="edge"/>
              <c:yMode val="edge"/>
              <c:x val="0"/>
              <c:y val="0.2059326034550335"/>
            </c:manualLayout>
          </c:layout>
          <c:overlay val="0"/>
          <c:spPr>
            <a:noFill/>
            <a:ln w="25400">
              <a:noFill/>
            </a:ln>
          </c:spPr>
        </c:title>
        <c:numFmt formatCode="General" sourceLinked="1"/>
        <c:majorTickMark val="out"/>
        <c:minorTickMark val="none"/>
        <c:tickLblPos val="nextTo"/>
        <c:spPr>
          <a:ln w="3175">
            <a:solidFill>
              <a:srgbClr val="B3B3B3"/>
            </a:solidFill>
            <a:prstDash val="solid"/>
          </a:ln>
        </c:spPr>
        <c:txPr>
          <a:bodyPr rot="0" vert="horz"/>
          <a:lstStyle/>
          <a:p>
            <a:pPr>
              <a:defRPr/>
            </a:pPr>
            <a:endParaRPr lang="en-US"/>
          </a:p>
        </c:txPr>
        <c:crossAx val="320913024"/>
        <c:crosses val="autoZero"/>
        <c:crossBetween val="between"/>
      </c:valAx>
      <c:spPr>
        <a:noFill/>
        <a:ln w="3175">
          <a:solidFill>
            <a:srgbClr val="B3B3B3"/>
          </a:solidFill>
          <a:prstDash val="solid"/>
        </a:ln>
      </c:spPr>
    </c:plotArea>
    <c:legend>
      <c:legendPos val="t"/>
      <c:layout>
        <c:manualLayout>
          <c:xMode val="edge"/>
          <c:yMode val="edge"/>
          <c:x val="0.12360763665561859"/>
          <c:y val="0.10401288745694971"/>
          <c:w val="0.21968282935221478"/>
          <c:h val="0.13515209421175417"/>
        </c:manualLayout>
      </c:layout>
      <c:overlay val="0"/>
      <c:spPr>
        <a:noFill/>
        <a:ln w="25400">
          <a:noFill/>
        </a:ln>
      </c:spPr>
    </c:legend>
    <c:plotVisOnly val="1"/>
    <c:dispBlanksAs val="gap"/>
    <c:showDLblsOverMax val="0"/>
  </c:chart>
  <c:spPr>
    <a:solidFill>
      <a:srgbClr val="FFFFFF"/>
    </a:solidFill>
    <a:ln w="9525">
      <a:noFill/>
    </a:ln>
  </c:spPr>
  <c:txPr>
    <a:bodyPr/>
    <a:lstStyle/>
    <a:p>
      <a:pPr>
        <a:defRPr sz="1200" b="0" i="0" u="none" strike="noStrike" baseline="0">
          <a:solidFill>
            <a:srgbClr val="000000"/>
          </a:solidFill>
          <a:latin typeface="DejaVu Sans"/>
          <a:ea typeface="DejaVu Sans"/>
          <a:cs typeface="DejaVu Sans"/>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5" Type="http://schemas.openxmlformats.org/officeDocument/2006/relationships/image" Target="../media/image10.wmf"/><Relationship Id="rId4" Type="http://schemas.openxmlformats.org/officeDocument/2006/relationships/image" Target="../media/image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30883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2294" y="4720331"/>
            <a:ext cx="4989912" cy="4476505"/>
          </a:xfrm>
          <a:prstGeom prst="rect">
            <a:avLst/>
          </a:prstGeom>
          <a:noFill/>
          <a:ln w="12700">
            <a:noFill/>
            <a:miter lim="800000"/>
            <a:headEnd/>
            <a:tailEnd/>
          </a:ln>
          <a:effectLst/>
        </p:spPr>
        <p:txBody>
          <a:bodyPr vert="horz" wrap="square" lIns="90599" tIns="44505" rIns="90599" bIns="44505"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27651" name="Rectangle 3"/>
          <p:cNvSpPr>
            <a:spLocks noGrp="1" noRot="1" noChangeAspect="1" noChangeArrowheads="1" noTextEdit="1"/>
          </p:cNvSpPr>
          <p:nvPr>
            <p:ph type="sldImg" idx="2"/>
          </p:nvPr>
        </p:nvSpPr>
        <p:spPr bwMode="auto">
          <a:xfrm>
            <a:off x="898525" y="868363"/>
            <a:ext cx="5000625" cy="3462337"/>
          </a:xfrm>
          <a:prstGeom prst="rect">
            <a:avLst/>
          </a:prstGeom>
          <a:noFill/>
          <a:ln w="12700">
            <a:solidFill>
              <a:schemeClr val="tx1"/>
            </a:solidFill>
            <a:miter lim="800000"/>
            <a:headEnd/>
            <a:tailEnd/>
          </a:ln>
        </p:spPr>
      </p:sp>
    </p:spTree>
    <p:extLst>
      <p:ext uri="{BB962C8B-B14F-4D97-AF65-F5344CB8AC3E}">
        <p14:creationId xmlns:p14="http://schemas.microsoft.com/office/powerpoint/2010/main" val="16030443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aim of this lecture is to give</a:t>
            </a:r>
            <a:r>
              <a:rPr lang="en-GB" baseline="0" dirty="0" smtClean="0"/>
              <a:t> a brief overview of Numerical Weather Prediction (NWP), identify the sources of forecast error, illustrate why a probabilistic approach to NWP is more complete, and discuss how ensemble methods can be used to forecast probabilities.</a:t>
            </a:r>
            <a:endParaRPr lang="en-GB" dirty="0"/>
          </a:p>
        </p:txBody>
      </p:sp>
    </p:spTree>
    <p:extLst>
      <p:ext uri="{BB962C8B-B14F-4D97-AF65-F5344CB8AC3E}">
        <p14:creationId xmlns:p14="http://schemas.microsoft.com/office/powerpoint/2010/main" val="24923716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8525" y="868363"/>
            <a:ext cx="5000625" cy="3462337"/>
          </a:xfrm>
        </p:spPr>
      </p:sp>
      <p:sp>
        <p:nvSpPr>
          <p:cNvPr id="3" name="Notes Placeholder 2"/>
          <p:cNvSpPr>
            <a:spLocks noGrp="1"/>
          </p:cNvSpPr>
          <p:nvPr>
            <p:ph type="body" idx="1"/>
          </p:nvPr>
        </p:nvSpPr>
        <p:spPr/>
        <p:txBody>
          <a:bodyPr>
            <a:normAutofit/>
          </a:bodyPr>
          <a:lstStyle/>
          <a:p>
            <a:pPr defTabSz="921349">
              <a:spcAft>
                <a:spcPts val="605"/>
              </a:spcAft>
              <a:buClr>
                <a:schemeClr val="tx1"/>
              </a:buClr>
              <a:defRPr/>
            </a:pPr>
            <a:r>
              <a:rPr lang="en-US" dirty="0"/>
              <a:t>One of the key factors that has been contributing to advances in NWP have been the increased number and quality of satellite data. </a:t>
            </a:r>
            <a:r>
              <a:rPr lang="en-GB" dirty="0"/>
              <a:t>Thanks to advances in data-assimilation, these observations can be used to estimate the initial state in a very efficient way. </a:t>
            </a:r>
            <a:r>
              <a:rPr lang="en-US" dirty="0"/>
              <a:t>Today, about 90% of the observations come from satellites. At ECMWF, ~ 10% of all the available observations (~30 of the received ~310 million) are used daily. </a:t>
            </a:r>
          </a:p>
          <a:p>
            <a:pPr>
              <a:spcAft>
                <a:spcPts val="605"/>
              </a:spcAft>
              <a:buClr>
                <a:schemeClr val="tx1"/>
              </a:buClr>
            </a:pPr>
            <a:endParaRPr lang="en-GB" dirty="0"/>
          </a:p>
        </p:txBody>
      </p:sp>
    </p:spTree>
    <p:extLst>
      <p:ext uri="{BB962C8B-B14F-4D97-AF65-F5344CB8AC3E}">
        <p14:creationId xmlns:p14="http://schemas.microsoft.com/office/powerpoint/2010/main" val="3935932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8525" y="868363"/>
            <a:ext cx="5000625" cy="3462337"/>
          </a:xfrm>
        </p:spPr>
      </p:sp>
      <p:sp>
        <p:nvSpPr>
          <p:cNvPr id="3" name="Notes Placeholder 2"/>
          <p:cNvSpPr>
            <a:spLocks noGrp="1"/>
          </p:cNvSpPr>
          <p:nvPr>
            <p:ph type="body" idx="1"/>
          </p:nvPr>
        </p:nvSpPr>
        <p:spPr/>
        <p:txBody>
          <a:bodyPr>
            <a:normAutofit/>
          </a:bodyPr>
          <a:lstStyle/>
          <a:p>
            <a:pPr>
              <a:spcAft>
                <a:spcPts val="605"/>
              </a:spcAft>
              <a:buClr>
                <a:schemeClr val="tx1"/>
              </a:buClr>
            </a:pPr>
            <a:r>
              <a:rPr lang="en-US" dirty="0"/>
              <a:t>Since 2010, ~ 300 million satellite observations from ~ 50 instruments are received daily. At ECMWF, ~ 10% of all the available observations (~30 of the received ~310 million) are used daily. </a:t>
            </a:r>
          </a:p>
          <a:p>
            <a:endParaRPr lang="en-GB" dirty="0"/>
          </a:p>
        </p:txBody>
      </p:sp>
    </p:spTree>
    <p:extLst>
      <p:ext uri="{BB962C8B-B14F-4D97-AF65-F5344CB8AC3E}">
        <p14:creationId xmlns:p14="http://schemas.microsoft.com/office/powerpoint/2010/main" val="815761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890588" y="863600"/>
            <a:ext cx="5013325" cy="3470275"/>
          </a:xfrm>
          <a:ln/>
        </p:spPr>
      </p:sp>
      <p:sp>
        <p:nvSpPr>
          <p:cNvPr id="67587" name="Rectangle 3"/>
          <p:cNvSpPr>
            <a:spLocks noGrp="1" noChangeArrowheads="1"/>
          </p:cNvSpPr>
          <p:nvPr>
            <p:ph type="body" idx="1"/>
          </p:nvPr>
        </p:nvSpPr>
        <p:spPr>
          <a:xfrm>
            <a:off x="825230" y="4709176"/>
            <a:ext cx="5144040" cy="4167340"/>
          </a:xfrm>
          <a:noFill/>
          <a:ln w="9525"/>
        </p:spPr>
        <p:txBody>
          <a:bodyPr/>
          <a:lstStyle/>
          <a:p>
            <a:pPr defTabSz="921349">
              <a:defRPr/>
            </a:pPr>
            <a:r>
              <a:rPr lang="en-US" dirty="0"/>
              <a:t>The combination of improved data-assimilation and forecasting models, an increased number and better observations (especially from satellites), and more computer power have led to increasingly accurate weather forecasts. For example, </a:t>
            </a:r>
            <a:r>
              <a:rPr lang="en-GB" dirty="0"/>
              <a:t>improvements between fc-days 3-to-5: NH 2d/25y (0.8d/decade) – SH 2d/16y (1.25d/decade). 3D-Var was implemented in 1996, 4D-Var in 2000. The gap reduction between NH and SH scores is due to a combination of an increased number of satellite obs and improvements in data-assimilation (3D- and 4D-Var). </a:t>
            </a:r>
            <a:endParaRPr lang="en-US" dirty="0"/>
          </a:p>
          <a:p>
            <a:endParaRPr lang="en-US" dirty="0" smtClean="0"/>
          </a:p>
        </p:txBody>
      </p:sp>
    </p:spTree>
    <p:extLst>
      <p:ext uri="{BB962C8B-B14F-4D97-AF65-F5344CB8AC3E}">
        <p14:creationId xmlns:p14="http://schemas.microsoft.com/office/powerpoint/2010/main" val="9448530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have seen</a:t>
            </a:r>
            <a:r>
              <a:rPr lang="en-GB" baseline="0" dirty="0" smtClean="0"/>
              <a:t> how NWP are produced, and the role of models and observations in their generation. Let’s now move to the second part of this lecture, and discuss why forecasts fail and which are the sources of forecast errors.</a:t>
            </a:r>
            <a:endParaRPr lang="en-GB" dirty="0" smtClean="0"/>
          </a:p>
          <a:p>
            <a:endParaRPr lang="en-GB" dirty="0"/>
          </a:p>
        </p:txBody>
      </p:sp>
    </p:spTree>
    <p:extLst>
      <p:ext uri="{BB962C8B-B14F-4D97-AF65-F5344CB8AC3E}">
        <p14:creationId xmlns:p14="http://schemas.microsoft.com/office/powerpoint/2010/main" val="20880738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a:xfrm>
            <a:off x="890588" y="863600"/>
            <a:ext cx="5013325" cy="3470275"/>
          </a:xfrm>
          <a:ln/>
        </p:spPr>
      </p:sp>
      <p:sp>
        <p:nvSpPr>
          <p:cNvPr id="67587" name="Rectangle 3"/>
          <p:cNvSpPr>
            <a:spLocks noGrp="1" noChangeArrowheads="1"/>
          </p:cNvSpPr>
          <p:nvPr>
            <p:ph type="body" idx="1"/>
          </p:nvPr>
        </p:nvSpPr>
        <p:spPr>
          <a:xfrm>
            <a:off x="825230" y="4709176"/>
            <a:ext cx="5144040" cy="4167340"/>
          </a:xfrm>
          <a:noFill/>
          <a:ln w="9525"/>
        </p:spPr>
        <p:txBody>
          <a:bodyPr/>
          <a:lstStyle/>
          <a:p>
            <a:pPr defTabSz="921349">
              <a:defRPr/>
            </a:pPr>
            <a:r>
              <a:rPr lang="en-GB" dirty="0"/>
              <a:t>Thanks to (a) better and more observations, (b) better and more realistic models (more and better process simulation, higher resolution), (c) scientific advances (e.g. the use of 4-D assimilation algorithm to estimate ICs, the use of ensemble methods), and (d) the availability of faster computers, forecasts keep improving. Considering Europe, e.g., today (on average) ECMWF single high-resolution forecasts reach the 0.6 ACC line between forecast day 8.5-9.0 (blue lines). Forecasts at day 6 have on average ACC of about 0.85.</a:t>
            </a:r>
            <a:endParaRPr lang="en-US" dirty="0"/>
          </a:p>
          <a:p>
            <a:endParaRPr lang="en-US" dirty="0" smtClean="0"/>
          </a:p>
        </p:txBody>
      </p:sp>
    </p:spTree>
    <p:extLst>
      <p:ext uri="{BB962C8B-B14F-4D97-AF65-F5344CB8AC3E}">
        <p14:creationId xmlns:p14="http://schemas.microsoft.com/office/powerpoint/2010/main" val="35963800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Despite progress, forecasts still fail, as the following two examples illustrate. The first example is from February 2015. The figure shows the Anomaly Correlation Coefficient for Z500 over Europe of single, high-resolution forecasts from JMA, NCEP, UKMO and ECMWF</a:t>
            </a:r>
            <a:r>
              <a:rPr lang="en-GB" baseline="0" dirty="0" smtClean="0"/>
              <a:t>. A forecast bust is defined as a case when the forecast error, over a region, is unusually large when compared to the average skill. As shown by the previous slide, on average over Europe the +6d Z500 forecast has ACC of about 0.85. During February 2015, fcs from all centres were particularly poor. In particular, ECMWF 6d forecasts issued on 8 February at 00 UTC (valid for 14@00) had ACC of about 0.35, far below the average value.</a:t>
            </a:r>
            <a:endParaRPr lang="en-GB" dirty="0"/>
          </a:p>
        </p:txBody>
      </p:sp>
    </p:spTree>
    <p:extLst>
      <p:ext uri="{BB962C8B-B14F-4D97-AF65-F5344CB8AC3E}">
        <p14:creationId xmlns:p14="http://schemas.microsoft.com/office/powerpoint/2010/main" val="2849879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If we consider the whole ensemble</a:t>
            </a:r>
            <a:r>
              <a:rPr lang="en-GB" baseline="0" dirty="0" smtClean="0"/>
              <a:t> of ECMWF forecasts (51 from ENS plus the high-resolution one), they all had difficulties in predicting the Euro-Atlantic circulation for 14@00 not only 6 days ahead, but also 8 (bottom) and 4 (top) days ahead. The fact that the distribution of the ACC values of the 52 forecasts is very wide for forecasts verifying 14@00, indicates that this was a particularly difficult situation to predict.</a:t>
            </a:r>
          </a:p>
          <a:p>
            <a:endParaRPr lang="en-GB" dirty="0"/>
          </a:p>
        </p:txBody>
      </p:sp>
    </p:spTree>
    <p:extLst>
      <p:ext uri="{BB962C8B-B14F-4D97-AF65-F5344CB8AC3E}">
        <p14:creationId xmlns:p14="http://schemas.microsoft.com/office/powerpoint/2010/main" val="2643377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large forecast error was due</a:t>
            </a:r>
            <a:r>
              <a:rPr lang="en-GB" baseline="0" dirty="0" smtClean="0"/>
              <a:t> to the forecast failing to develop an intense, cut-off low over southern UK (bottom)! The ENS spread (top) indicated the UK as one of the areas with largest spread.  </a:t>
            </a:r>
            <a:endParaRPr lang="en-GB" dirty="0"/>
          </a:p>
        </p:txBody>
      </p:sp>
    </p:spTree>
    <p:extLst>
      <p:ext uri="{BB962C8B-B14F-4D97-AF65-F5344CB8AC3E}">
        <p14:creationId xmlns:p14="http://schemas.microsoft.com/office/powerpoint/2010/main" val="36450150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The combination of initial and model uncertainties</a:t>
            </a:r>
            <a:r>
              <a:rPr lang="en-GB" baseline="0" dirty="0" smtClean="0"/>
              <a:t> leads to wrong forecasts. With ‘model’ we mean not only the representation of physical processes in our model of the atmosphere/land/ocean (the Integrated Forecasting System, IFS), but also assumptions made in data assimilation to determine the initial conditions (ICs), and in any algorithm used to relate the ‘real’ and the ‘model’ phase spaces. Distinguishing which source is dominant is not possible, especially since modern data-assimilation systems rely strongly on the model to assimilate the observations. Models are used to relate the model and the observation phase spaces (to transform from one set of state variables to the other); initial conditions are estimated by merging, in an optimal way, first guess estimates (provided by a model forecast) with observations.</a:t>
            </a:r>
            <a:endParaRPr lang="en-GB" dirty="0"/>
          </a:p>
        </p:txBody>
      </p:sp>
    </p:spTree>
    <p:extLst>
      <p:ext uri="{BB962C8B-B14F-4D97-AF65-F5344CB8AC3E}">
        <p14:creationId xmlns:p14="http://schemas.microsoft.com/office/powerpoint/2010/main" val="12249731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US" dirty="0"/>
              <a:t>The problem is made even more challenging by the fact that the atmosphere is a chaotic system. Flow-dependent, chaotic behavior, whereby trajectories passing very close at one time can diverge subsequently, makes weather prediction a particularly hard problem. Chaos theory, which describes the behavior of dynamical systems that are highly sensitive to initial conditions, can be used to understand the system behavior, and to design prediction systems. This was illustrated very clearly by the work of Edward Lorenz, in particular with his 3-dimensional non-linear model of the atmosphere.</a:t>
            </a:r>
          </a:p>
        </p:txBody>
      </p:sp>
    </p:spTree>
    <p:extLst>
      <p:ext uri="{BB962C8B-B14F-4D97-AF65-F5344CB8AC3E}">
        <p14:creationId xmlns:p14="http://schemas.microsoft.com/office/powerpoint/2010/main" val="28989614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3174207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Let’s recap. We have seen</a:t>
            </a:r>
            <a:r>
              <a:rPr lang="en-GB" baseline="0" dirty="0" smtClean="0"/>
              <a:t> how NWP are produced, and the role of models and observations in their generation. We have also discussed why forecasts fail and which are the sources of forecast errors. We now move to the third part of this lecture, and focus on why a probabilistic approach to NWP is more complete, and how ensemble methods can be used to generate probabilistic forecasts.</a:t>
            </a:r>
            <a:endParaRPr lang="en-GB" dirty="0" smtClean="0"/>
          </a:p>
        </p:txBody>
      </p:sp>
    </p:spTree>
    <p:extLst>
      <p:ext uri="{BB962C8B-B14F-4D97-AF65-F5344CB8AC3E}">
        <p14:creationId xmlns:p14="http://schemas.microsoft.com/office/powerpoint/2010/main" val="12919441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Let’s pose for a moment</a:t>
            </a:r>
            <a:r>
              <a:rPr lang="en-GB" baseline="0" dirty="0" smtClean="0"/>
              <a:t> and think about a more general question: what is the aim of weather forecasting? </a:t>
            </a:r>
            <a:r>
              <a:rPr lang="en-GB" dirty="0" smtClean="0"/>
              <a:t>A</a:t>
            </a:r>
            <a:r>
              <a:rPr lang="en-GB" baseline="0" dirty="0" smtClean="0"/>
              <a:t> weather prediction approach based on single forecasts is not optimal (short-sighted, a lame duck, …). A more complete approach should (must?) provide also a measure of forecast uncertainty.</a:t>
            </a:r>
            <a:endParaRPr lang="en-GB" dirty="0"/>
          </a:p>
        </p:txBody>
      </p:sp>
    </p:spTree>
    <p:extLst>
      <p:ext uri="{BB962C8B-B14F-4D97-AF65-F5344CB8AC3E}">
        <p14:creationId xmlns:p14="http://schemas.microsoft.com/office/powerpoint/2010/main" val="2544344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8525" y="868363"/>
            <a:ext cx="5000625" cy="3462337"/>
          </a:xfrm>
        </p:spPr>
      </p:sp>
      <p:sp>
        <p:nvSpPr>
          <p:cNvPr id="3" name="Notes Placeholder 2"/>
          <p:cNvSpPr>
            <a:spLocks noGrp="1"/>
          </p:cNvSpPr>
          <p:nvPr>
            <p:ph type="body" idx="1"/>
          </p:nvPr>
        </p:nvSpPr>
        <p:spPr/>
        <p:txBody>
          <a:bodyPr>
            <a:normAutofit/>
          </a:bodyPr>
          <a:lstStyle/>
          <a:p>
            <a:r>
              <a:rPr lang="en-US" dirty="0"/>
              <a:t>This is illustrated in this simple schematic. A complete description of weather prediction can be stated in terms of an appropriate probability density function (PDF). Ensemble prediction based on a finite number of deterministic integration appears to be, up to now at least, the only feasible method to predict the PDF beyond the range of linear growth. Generally speaking, </a:t>
            </a:r>
            <a:r>
              <a:rPr lang="en-GB" dirty="0"/>
              <a:t>forecasts</a:t>
            </a:r>
            <a:r>
              <a:rPr lang="en-GB" b="0" baseline="0" dirty="0" smtClean="0">
                <a:solidFill>
                  <a:schemeClr val="tx1"/>
                </a:solidFill>
              </a:rPr>
              <a:t> should all be stated in probabilistic terms, in terms of a</a:t>
            </a:r>
            <a:r>
              <a:rPr lang="en-GB" b="0" dirty="0" smtClean="0">
                <a:solidFill>
                  <a:schemeClr val="tx1"/>
                </a:solidFill>
              </a:rPr>
              <a:t>nalyses</a:t>
            </a:r>
            <a:r>
              <a:rPr lang="en-GB" b="0" baseline="0" dirty="0" smtClean="0">
                <a:solidFill>
                  <a:schemeClr val="tx1"/>
                </a:solidFill>
              </a:rPr>
              <a:t> and forecasts PDFs.</a:t>
            </a:r>
          </a:p>
          <a:p>
            <a:endParaRPr lang="en-US" dirty="0"/>
          </a:p>
          <a:p>
            <a:endParaRPr lang="en-GB" b="0" dirty="0"/>
          </a:p>
        </p:txBody>
      </p:sp>
    </p:spTree>
    <p:extLst>
      <p:ext uri="{BB962C8B-B14F-4D97-AF65-F5344CB8AC3E}">
        <p14:creationId xmlns:p14="http://schemas.microsoft.com/office/powerpoint/2010/main" val="32376261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US" dirty="0"/>
              <a:t>What does it mean to ‘predict the PDF time evolution’? Consider the case of the snowstorm that hit NY and Boston on 27-28 Jan 2015. The single HRES fc wrongly positioned the storm in the 24-36-48 hour range. </a:t>
            </a:r>
            <a:endParaRPr lang="en-GB" dirty="0"/>
          </a:p>
        </p:txBody>
      </p:sp>
    </p:spTree>
    <p:extLst>
      <p:ext uri="{BB962C8B-B14F-4D97-AF65-F5344CB8AC3E}">
        <p14:creationId xmlns:p14="http://schemas.microsoft.com/office/powerpoint/2010/main" val="1838549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US" dirty="0"/>
              <a:t>To ‘predict the PDF time evolution’ means being able to estimate the probability of weather events of interest (e.g. whether it will snow more than 30 cm). </a:t>
            </a:r>
          </a:p>
          <a:p>
            <a:pPr defTabSz="921349">
              <a:defRPr/>
            </a:pPr>
            <a:r>
              <a:rPr lang="en-US" dirty="0"/>
              <a:t>ENS-based probabilities can be used to assess how confident we should be about this forecast, to estimate how predictable the conditions were for NY and Boston. The combined use of the single precipitation map and the probabilities provide a more complete forecast, since it allows users to attach a confidence level to the single precipitation field. It helps investigating whether the event could be more or less intense than given by that map alone. Without the probabilities, forecasters would have only ‘one shot’. </a:t>
            </a:r>
          </a:p>
          <a:p>
            <a:endParaRPr lang="en-GB" dirty="0"/>
          </a:p>
        </p:txBody>
      </p:sp>
    </p:spTree>
    <p:extLst>
      <p:ext uri="{BB962C8B-B14F-4D97-AF65-F5344CB8AC3E}">
        <p14:creationId xmlns:p14="http://schemas.microsoft.com/office/powerpoint/2010/main" val="15415232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‘predict the PDF time evolution’ means being able to estimate the level of confidence in a forecast</a:t>
            </a:r>
          </a:p>
          <a:p>
            <a:r>
              <a:rPr lang="en-GB" dirty="0" smtClean="0"/>
              <a:t>The ensemble indicated greater uncertainty in the forecast for New York than for Boston.</a:t>
            </a:r>
            <a:r>
              <a:rPr lang="en-GB" baseline="0" dirty="0" smtClean="0"/>
              <a:t> </a:t>
            </a:r>
            <a:r>
              <a:rPr lang="en-GB" dirty="0" smtClean="0"/>
              <a:t>From Saturday 24 January onwards, successive ECMWF ensemble forecasts consistently predicted the development of a major snow storm that would affect the north-east coast of the USA on 27 January. However, whilst there was high confidence in the occurrence of a severe storm, the precise track of the storm remained less certain.</a:t>
            </a:r>
            <a:r>
              <a:rPr lang="en-GB" baseline="0" dirty="0" smtClean="0"/>
              <a:t> </a:t>
            </a:r>
            <a:r>
              <a:rPr lang="en-GB" dirty="0" smtClean="0"/>
              <a:t>On 25 January most of the 52 ENS members were taking a slightly more westerly track than the forecasts from the previous day. The probability of substantial snow (more than 30mm of precipitation, equivalent roughly to 30cm or 1 foot of fresh snow) was over 80% for both NYC and Boston (right figure). This outcome was supported by the single higher resolution member, which was predicting over 40mm rain-equivalent precipitation widely in NE coastal regions, with 50mm in both cities. The overall signal was that a major event was likely to occur in both NYC and Boston. The ENS probabilities show a sharp gradient over the NYC area, see figure; those ENS members that did maintain a track further to the east predicted significantly less snow for NYC although overall this was a less likely outcome.</a:t>
            </a:r>
          </a:p>
          <a:p>
            <a:endParaRPr lang="en-GB" dirty="0" smtClean="0"/>
          </a:p>
          <a:p>
            <a:r>
              <a:rPr lang="en-GB" dirty="0" smtClean="0"/>
              <a:t>The probability for an exceptional snowfall event for Boston increased with each new forecast. In contrast, for NYC the likelihood of heavy snow decreased from 80% to 60% and then 40% as more ensemble members predicted the storm would pass slightly further to the east (left </a:t>
            </a:r>
            <a:r>
              <a:rPr lang="en-GB" baseline="0" dirty="0" smtClean="0"/>
              <a:t>figure</a:t>
            </a:r>
            <a:r>
              <a:rPr lang="en-GB" dirty="0" smtClean="0"/>
              <a:t>). The ensemble demonstrated that the situation was rather more uncertain for NYC than for Boston, even at shorter range. The ensemble approach is essential to provide forecast users with information about the range of future weather scenarios and the likelihood of high-impact weather events. The ensemble aims to account for all sources of uncertainty in the forecasting system, and ECMWF is continuing to improve its forecasting system, including by increasing its horizontal resolution. The aim is to both reduce and reliably quantify the uncertainty.</a:t>
            </a:r>
          </a:p>
          <a:p>
            <a:endParaRPr lang="en-GB" dirty="0" smtClean="0"/>
          </a:p>
          <a:p>
            <a:r>
              <a:rPr lang="en-GB" dirty="0" smtClean="0"/>
              <a:t>Figures: </a:t>
            </a:r>
          </a:p>
          <a:p>
            <a:pPr defTabSz="921349">
              <a:defRPr/>
            </a:pPr>
            <a:r>
              <a:rPr lang="en-GB" dirty="0" smtClean="0"/>
              <a:t>- Left: forecast from 00UTC 26 January 2015: predicted probability of greater than 30mm precipitation accumulated over the 30-hour period from 00 UTC on 27 January to 0600 UTC on 28 January.</a:t>
            </a:r>
          </a:p>
          <a:p>
            <a:r>
              <a:rPr lang="en-GB" dirty="0" smtClean="0"/>
              <a:t>- Right: forecast from 00UTC 25 January 2015: predicted probability of greater than 30mm precipitation accumulated over the 30-hour period from 00 UTC on 27 January to 0600 UTC on 28 January.</a:t>
            </a:r>
          </a:p>
        </p:txBody>
      </p:sp>
    </p:spTree>
    <p:extLst>
      <p:ext uri="{BB962C8B-B14F-4D97-AF65-F5344CB8AC3E}">
        <p14:creationId xmlns:p14="http://schemas.microsoft.com/office/powerpoint/2010/main" val="1400182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US" dirty="0"/>
              <a:t>To ‘predict the PDF time evolution’ means being able to identify areas/places where predictability might be higher or lower. </a:t>
            </a:r>
          </a:p>
          <a:p>
            <a:pPr defTabSz="921349">
              <a:defRPr/>
            </a:pPr>
            <a:r>
              <a:rPr lang="en-US" dirty="0"/>
              <a:t>The comparison of the ENS-based grid-point cumulative distribution functions (CDFs) for NY (left) and Boston (right) confirms that the situation was more predictable for Boston. The NY CDFs have a steeper slope, indicating a larger ensemble spread. By contract, the Boston CDFs are steeper, indicating small spread, which in a reliable ensemble should indicate higher predictability (i.e. lower error; see discussion in the next slides). In fact, the CDF forecasts for Boston were closer to the observed value of about 30-35 mm (estimated from NEXRAD observations).</a:t>
            </a:r>
          </a:p>
          <a:p>
            <a:endParaRPr lang="en-GB" dirty="0"/>
          </a:p>
        </p:txBody>
      </p:sp>
    </p:spTree>
    <p:extLst>
      <p:ext uri="{BB962C8B-B14F-4D97-AF65-F5344CB8AC3E}">
        <p14:creationId xmlns:p14="http://schemas.microsoft.com/office/powerpoint/2010/main" val="15429001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8525" y="868363"/>
            <a:ext cx="5000625" cy="3462337"/>
          </a:xfrm>
        </p:spPr>
      </p:sp>
      <p:sp>
        <p:nvSpPr>
          <p:cNvPr id="3" name="Notes Placeholder 2"/>
          <p:cNvSpPr>
            <a:spLocks noGrp="1"/>
          </p:cNvSpPr>
          <p:nvPr>
            <p:ph type="body" idx="1"/>
          </p:nvPr>
        </p:nvSpPr>
        <p:spPr/>
        <p:txBody>
          <a:bodyPr>
            <a:normAutofit/>
          </a:bodyPr>
          <a:lstStyle/>
          <a:p>
            <a:r>
              <a:rPr lang="en-GB" dirty="0"/>
              <a:t>Not all PDF are useful. How can we judge whether a probabilistic forecast is skilful and valuable? A necessary property that an ensemble-based, probabilistic forecast must have is ‘reliability’. There are different ways to measure whether a probabilistic forecast is reliable:</a:t>
            </a:r>
          </a:p>
          <a:p>
            <a:pPr marL="287922" indent="-287922">
              <a:buFont typeface="+mj-lt"/>
              <a:buAutoNum type="romanLcPeriod"/>
            </a:pPr>
            <a:r>
              <a:rPr lang="en-GB" dirty="0"/>
              <a:t>In a probabilistic forecast based on ensembles, on average, the range spanned by the ensemble members includes the verification;</a:t>
            </a:r>
          </a:p>
          <a:p>
            <a:pPr marL="287922" indent="-287922">
              <a:buFont typeface="+mj-lt"/>
              <a:buAutoNum type="romanLcPeriod"/>
            </a:pPr>
            <a:r>
              <a:rPr lang="en-GB" dirty="0"/>
              <a:t>Small spread indicate high predictability (i.e. small forecast errors);</a:t>
            </a:r>
          </a:p>
          <a:p>
            <a:pPr marL="287922" indent="-287922">
              <a:buFont typeface="+mj-lt"/>
              <a:buAutoNum type="romanLcPeriod"/>
            </a:pPr>
            <a:r>
              <a:rPr lang="en-GB" dirty="0"/>
              <a:t>A probabilistic forecast is reliable if, on average, when the forecast probability is P%, the predicted even occurs P% of the times.</a:t>
            </a:r>
          </a:p>
          <a:p>
            <a:r>
              <a:rPr lang="en-GB" dirty="0"/>
              <a:t>This figure illustrates point (i).</a:t>
            </a:r>
            <a:endParaRPr lang="en-US" dirty="0"/>
          </a:p>
          <a:p>
            <a:endParaRPr lang="en-GB" b="0" dirty="0"/>
          </a:p>
        </p:txBody>
      </p:sp>
    </p:spTree>
    <p:extLst>
      <p:ext uri="{BB962C8B-B14F-4D97-AF65-F5344CB8AC3E}">
        <p14:creationId xmlns:p14="http://schemas.microsoft.com/office/powerpoint/2010/main" val="9108771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8525" y="868363"/>
            <a:ext cx="5000625" cy="3462337"/>
          </a:xfrm>
        </p:spPr>
      </p:sp>
      <p:sp>
        <p:nvSpPr>
          <p:cNvPr id="3" name="Notes Placeholder 2"/>
          <p:cNvSpPr>
            <a:spLocks noGrp="1"/>
          </p:cNvSpPr>
          <p:nvPr>
            <p:ph type="body" idx="1"/>
          </p:nvPr>
        </p:nvSpPr>
        <p:spPr/>
        <p:txBody>
          <a:bodyPr>
            <a:normAutofit/>
          </a:bodyPr>
          <a:lstStyle/>
          <a:p>
            <a:r>
              <a:rPr lang="en-GB" dirty="0"/>
              <a:t>A necessary property that an ensemble-based, probabilistic forecast must have is ‘reliability’. There are different ways to measure whether a probabilistic forecast is reliable:</a:t>
            </a:r>
          </a:p>
          <a:p>
            <a:pPr marL="287922" indent="-287922">
              <a:buFont typeface="+mj-lt"/>
              <a:buAutoNum type="romanLcPeriod"/>
            </a:pPr>
            <a:r>
              <a:rPr lang="en-GB" dirty="0"/>
              <a:t>In a probabilistic forecast based on ensembles, on average, the range spanned by the ensemble members includes the verification;</a:t>
            </a:r>
          </a:p>
          <a:p>
            <a:pPr marL="287922" indent="-287922">
              <a:buFont typeface="+mj-lt"/>
              <a:buAutoNum type="romanLcPeriod"/>
            </a:pPr>
            <a:r>
              <a:rPr lang="en-GB" dirty="0"/>
              <a:t>Small spread indicate high predictability (i.e. small forecast errors);</a:t>
            </a:r>
          </a:p>
          <a:p>
            <a:pPr marL="287922" indent="-287922">
              <a:buFont typeface="+mj-lt"/>
              <a:buAutoNum type="romanLcPeriod"/>
            </a:pPr>
            <a:r>
              <a:rPr lang="en-GB" dirty="0"/>
              <a:t>A probabilistic forecast is reliable if, on average, when the forecast probability is P%, the predicted even occurs P% of the times.</a:t>
            </a:r>
          </a:p>
          <a:p>
            <a:r>
              <a:rPr lang="en-GB" dirty="0"/>
              <a:t>This figure illustrates point (ii).</a:t>
            </a:r>
          </a:p>
          <a:p>
            <a:r>
              <a:rPr lang="en-GB" dirty="0"/>
              <a:t>Why should we expect, in a perfect and reliable ensemble, that on average the ensemble standard deviation should be equal to the root-mean-square-error </a:t>
            </a:r>
            <a:r>
              <a:rPr lang="en-GB" dirty="0" err="1"/>
              <a:t>fo</a:t>
            </a:r>
            <a:r>
              <a:rPr lang="en-GB" dirty="0"/>
              <a:t> the ensemble-mean? In a perfect and reliable ensemble, we could assume that ‘the true’ state of the atmosphere coincide with a randomly chosen ensemble member. This means that, on average over many cases, the error of the ensemble-mean [which in this case is the distance between the ensemble-mean and a (randomly chosen) member] should match the ensemble standard deviation (</a:t>
            </a:r>
            <a:r>
              <a:rPr lang="en-GB" dirty="0" err="1"/>
              <a:t>ie</a:t>
            </a:r>
            <a:r>
              <a:rPr lang="en-GB" dirty="0"/>
              <a:t> the average distance between the ensemble-mean and the ensemble members).</a:t>
            </a:r>
            <a:endParaRPr lang="en-US" dirty="0"/>
          </a:p>
          <a:p>
            <a:endParaRPr lang="en-GB" b="0" dirty="0"/>
          </a:p>
        </p:txBody>
      </p:sp>
    </p:spTree>
    <p:extLst>
      <p:ext uri="{BB962C8B-B14F-4D97-AF65-F5344CB8AC3E}">
        <p14:creationId xmlns:p14="http://schemas.microsoft.com/office/powerpoint/2010/main" val="6592350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This and the next two slides illustrate the use of ensemble spread as a predictor for forecast uncertainty in TC cases. More precisely, they illustrate how the dispersion of TC tracks can be used as predictor for the single HRES forecast uncertainty (small dispersion&gt;small error i.e. high predictability). The first case is Hurricane Sandy (29 Oct 2012), which hit New York. The dispersion of the ENS tracks in the 7 day forecast was still rather large, with most of the tracks going west and few predicting that the hurricane would turn east.</a:t>
            </a:r>
          </a:p>
          <a:p>
            <a:endParaRPr lang="en-US" dirty="0"/>
          </a:p>
        </p:txBody>
      </p:sp>
    </p:spTree>
    <p:extLst>
      <p:ext uri="{BB962C8B-B14F-4D97-AF65-F5344CB8AC3E}">
        <p14:creationId xmlns:p14="http://schemas.microsoft.com/office/powerpoint/2010/main" val="474446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this lecture we will discuss</a:t>
            </a:r>
            <a:r>
              <a:rPr lang="en-GB" baseline="0" dirty="0" smtClean="0"/>
              <a:t> four key points:</a:t>
            </a:r>
          </a:p>
          <a:p>
            <a:pPr marL="172753" indent="-172753">
              <a:buFontTx/>
              <a:buChar char="-"/>
            </a:pPr>
            <a:r>
              <a:rPr lang="en-GB" baseline="0" dirty="0" smtClean="0"/>
              <a:t>The NWP problem</a:t>
            </a:r>
          </a:p>
          <a:p>
            <a:pPr marL="172753" indent="-172753">
              <a:buFontTx/>
              <a:buChar char="-"/>
            </a:pPr>
            <a:r>
              <a:rPr lang="en-GB" baseline="0" dirty="0" smtClean="0"/>
              <a:t>The sources of forecast uncertainty and the chaotic behaviour of the atmosphere</a:t>
            </a:r>
          </a:p>
          <a:p>
            <a:pPr marL="172753" indent="-172753">
              <a:buFontTx/>
              <a:buChar char="-"/>
            </a:pPr>
            <a:r>
              <a:rPr lang="en-GB" baseline="0" dirty="0" smtClean="0"/>
              <a:t>Ensemble prediction</a:t>
            </a:r>
          </a:p>
          <a:p>
            <a:pPr marL="172753" indent="-172753">
              <a:buFontTx/>
              <a:buChar char="-"/>
            </a:pPr>
            <a:r>
              <a:rPr lang="en-GB" baseline="0" dirty="0" smtClean="0"/>
              <a:t>The ECMWF medium-range/monthly ensemble</a:t>
            </a:r>
          </a:p>
          <a:p>
            <a:r>
              <a:rPr lang="en-GB" baseline="0" dirty="0" smtClean="0"/>
              <a:t>Let’s start with the first point, how forecasts are generated.</a:t>
            </a:r>
            <a:endParaRPr lang="en-GB" dirty="0"/>
          </a:p>
        </p:txBody>
      </p:sp>
    </p:spTree>
    <p:extLst>
      <p:ext uri="{BB962C8B-B14F-4D97-AF65-F5344CB8AC3E}">
        <p14:creationId xmlns:p14="http://schemas.microsoft.com/office/powerpoint/2010/main" val="27889748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 second case is Hurricane Gonzalo (Oct 2014), which hit Cuba and then move north-eastward in the Atlantic. In this case the tracks’ dispersion is smaller than for the case of Sandy, indicating that this was a more predictable case, with a smaller uncertainty on the path that the actual system would follow.</a:t>
            </a:r>
          </a:p>
          <a:p>
            <a:endParaRPr lang="en-US" dirty="0"/>
          </a:p>
        </p:txBody>
      </p:sp>
    </p:spTree>
    <p:extLst>
      <p:ext uri="{BB962C8B-B14F-4D97-AF65-F5344CB8AC3E}">
        <p14:creationId xmlns:p14="http://schemas.microsoft.com/office/powerpoint/2010/main" val="1876271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The third case is Typhoon </a:t>
            </a:r>
            <a:r>
              <a:rPr lang="en-GB" dirty="0" err="1"/>
              <a:t>Haiyan</a:t>
            </a:r>
            <a:r>
              <a:rPr lang="en-GB" dirty="0"/>
              <a:t> (Nov 2013), which hit the Philippines causing massive damages and loss of lives. In this case the tracks’ dispersion was very small, the smallest of the three cases discussed here, indicating that this a much more predictable case, with a very small uncertainty on the path that the actual system would follow.</a:t>
            </a:r>
          </a:p>
          <a:p>
            <a:endParaRPr lang="en-US" dirty="0"/>
          </a:p>
        </p:txBody>
      </p:sp>
    </p:spTree>
    <p:extLst>
      <p:ext uri="{BB962C8B-B14F-4D97-AF65-F5344CB8AC3E}">
        <p14:creationId xmlns:p14="http://schemas.microsoft.com/office/powerpoint/2010/main" val="42536807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Spread can also be used to identify geographical regions where error is expected to be small. More precisely, ENS standard deviation maps can be used to identify where forecast uncertainty is lower. These panels show the 5-day control forecast and ensemble spread (left) and the verifying analysis and control error (right) for forecasts started 18 Jan 1997 (top) and 1998 (bottom). A small ensemble spread should identify predictable conditions. On average, the spread in 18 Jan is smaller, and the control error is also smaller. For both cases, areas of smaller spread indicates areas of small error.</a:t>
            </a:r>
          </a:p>
        </p:txBody>
      </p:sp>
    </p:spTree>
    <p:extLst>
      <p:ext uri="{BB962C8B-B14F-4D97-AF65-F5344CB8AC3E}">
        <p14:creationId xmlns:p14="http://schemas.microsoft.com/office/powerpoint/2010/main" val="2301368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8525" y="868363"/>
            <a:ext cx="5000625" cy="3462337"/>
          </a:xfrm>
        </p:spPr>
      </p:sp>
      <p:sp>
        <p:nvSpPr>
          <p:cNvPr id="3" name="Notes Placeholder 2"/>
          <p:cNvSpPr>
            <a:spLocks noGrp="1"/>
          </p:cNvSpPr>
          <p:nvPr>
            <p:ph type="body" idx="1"/>
          </p:nvPr>
        </p:nvSpPr>
        <p:spPr/>
        <p:txBody>
          <a:bodyPr>
            <a:normAutofit/>
          </a:bodyPr>
          <a:lstStyle/>
          <a:p>
            <a:r>
              <a:rPr lang="en-GB" dirty="0"/>
              <a:t>In a reliable ensemble, on average the ENS dispersion measured e.g. by its standard deviation, should match the error of the ENS-mean forecast. The top panel compares these two curves for Z500 over NH for this winter (ND14J15). The bottom panel shows the difference between the two curves for the past 4 winters. For this variable, the match is very good.</a:t>
            </a:r>
            <a:endParaRPr lang="en-GB" b="0" baseline="0" dirty="0" smtClean="0"/>
          </a:p>
          <a:p>
            <a:endParaRPr lang="en-US" dirty="0"/>
          </a:p>
          <a:p>
            <a:endParaRPr lang="en-GB" b="0" dirty="0"/>
          </a:p>
        </p:txBody>
      </p:sp>
    </p:spTree>
    <p:extLst>
      <p:ext uri="{BB962C8B-B14F-4D97-AF65-F5344CB8AC3E}">
        <p14:creationId xmlns:p14="http://schemas.microsoft.com/office/powerpoint/2010/main" val="17164642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8525" y="868363"/>
            <a:ext cx="5000625" cy="3462337"/>
          </a:xfrm>
        </p:spPr>
      </p:sp>
      <p:sp>
        <p:nvSpPr>
          <p:cNvPr id="3" name="Notes Placeholder 2"/>
          <p:cNvSpPr>
            <a:spLocks noGrp="1"/>
          </p:cNvSpPr>
          <p:nvPr>
            <p:ph type="body" idx="1"/>
          </p:nvPr>
        </p:nvSpPr>
        <p:spPr/>
        <p:txBody>
          <a:bodyPr>
            <a:normAutofit/>
          </a:bodyPr>
          <a:lstStyle/>
          <a:p>
            <a:r>
              <a:rPr lang="en-GB" dirty="0"/>
              <a:t>A necessary property that an ensemble-based, probabilistic forecast must have is ‘reliability’. There are different ways to measure whether a probabilistic forecast is reliable:</a:t>
            </a:r>
          </a:p>
          <a:p>
            <a:pPr marL="287922" indent="-287922">
              <a:buFont typeface="+mj-lt"/>
              <a:buAutoNum type="romanLcPeriod"/>
            </a:pPr>
            <a:r>
              <a:rPr lang="en-GB" dirty="0"/>
              <a:t>In a probabilistic forecast based on ensembles, on average, the range spanned by the ensemble members includes the verification;</a:t>
            </a:r>
          </a:p>
          <a:p>
            <a:pPr marL="287922" indent="-287922">
              <a:buFont typeface="+mj-lt"/>
              <a:buAutoNum type="romanLcPeriod"/>
            </a:pPr>
            <a:r>
              <a:rPr lang="en-GB" dirty="0"/>
              <a:t>Small spread indicate high predictability (i.e. small forecast errors);</a:t>
            </a:r>
          </a:p>
          <a:p>
            <a:pPr marL="287922" indent="-287922">
              <a:buFont typeface="+mj-lt"/>
              <a:buAutoNum type="romanLcPeriod"/>
            </a:pPr>
            <a:r>
              <a:rPr lang="en-GB" dirty="0"/>
              <a:t>A probabilistic forecast is reliable if, on average, when the forecast probability is P%, the predicted even occurs P% of the times.</a:t>
            </a:r>
          </a:p>
          <a:p>
            <a:r>
              <a:rPr lang="en-GB" dirty="0"/>
              <a:t>This figure illustrates point (iii).</a:t>
            </a:r>
            <a:r>
              <a:rPr lang="en-US" dirty="0"/>
              <a:t> </a:t>
            </a:r>
            <a:r>
              <a:rPr lang="en-GB" dirty="0"/>
              <a:t>It shows the ND14J15 average reliability diagram for the probabilistic prediction of 24h precipitation in excess of 1/5/10/20 mm/d over Europe, verified against </a:t>
            </a:r>
            <a:r>
              <a:rPr lang="en-GB" dirty="0" err="1"/>
              <a:t>synop</a:t>
            </a:r>
            <a:r>
              <a:rPr lang="en-GB" dirty="0"/>
              <a:t> stations, at two forecast times, 6 and 10 days.</a:t>
            </a:r>
          </a:p>
          <a:p>
            <a:r>
              <a:rPr lang="en-GB" dirty="0"/>
              <a:t>The figures show that the reliability is much higher in the 6-day forecast, and that at both forecast times it is lower for the higher threshold (20 mm/d).</a:t>
            </a:r>
            <a:endParaRPr lang="en-US" dirty="0"/>
          </a:p>
          <a:p>
            <a:endParaRPr lang="en-GB" b="0" dirty="0"/>
          </a:p>
        </p:txBody>
      </p:sp>
    </p:spTree>
    <p:extLst>
      <p:ext uri="{BB962C8B-B14F-4D97-AF65-F5344CB8AC3E}">
        <p14:creationId xmlns:p14="http://schemas.microsoft.com/office/powerpoint/2010/main" val="166109479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98525" y="868363"/>
            <a:ext cx="5000625" cy="3462337"/>
          </a:xfrm>
        </p:spPr>
      </p:sp>
      <p:sp>
        <p:nvSpPr>
          <p:cNvPr id="3" name="Notes Placeholder 2"/>
          <p:cNvSpPr>
            <a:spLocks noGrp="1"/>
          </p:cNvSpPr>
          <p:nvPr>
            <p:ph type="body" idx="1"/>
          </p:nvPr>
        </p:nvSpPr>
        <p:spPr/>
        <p:txBody>
          <a:bodyPr>
            <a:normAutofit/>
          </a:bodyPr>
          <a:lstStyle/>
          <a:p>
            <a:r>
              <a:rPr lang="en-GB" dirty="0"/>
              <a:t>A necessary property that an ensemble-based, probabilistic forecast must have is ‘reliability’. There are different ways to measure whether a probabilistic forecast is reliable:</a:t>
            </a:r>
          </a:p>
          <a:p>
            <a:pPr marL="287922" indent="-287922">
              <a:buFont typeface="+mj-lt"/>
              <a:buAutoNum type="romanLcPeriod"/>
            </a:pPr>
            <a:r>
              <a:rPr lang="en-GB" dirty="0"/>
              <a:t>In a probabilistic forecast based on ensembles, on average, the range spanned by the ensemble members includes the verification;</a:t>
            </a:r>
          </a:p>
          <a:p>
            <a:pPr marL="287922" indent="-287922">
              <a:buFont typeface="+mj-lt"/>
              <a:buAutoNum type="romanLcPeriod"/>
            </a:pPr>
            <a:r>
              <a:rPr lang="en-GB" dirty="0"/>
              <a:t>Small spread indicate high predictability (i.e. small forecast errors);</a:t>
            </a:r>
          </a:p>
          <a:p>
            <a:pPr marL="287922" indent="-287922">
              <a:buFont typeface="+mj-lt"/>
              <a:buAutoNum type="romanLcPeriod"/>
            </a:pPr>
            <a:r>
              <a:rPr lang="en-GB" dirty="0"/>
              <a:t>A probabilistic forecast is reliable if, on average, when the forecast probability is P%, the predicted even occurs P% of the times.</a:t>
            </a:r>
          </a:p>
          <a:p>
            <a:r>
              <a:rPr lang="en-GB" dirty="0"/>
              <a:t>This figure illustrates point (iii).</a:t>
            </a:r>
            <a:r>
              <a:rPr lang="en-US" dirty="0"/>
              <a:t> </a:t>
            </a:r>
            <a:r>
              <a:rPr lang="en-GB" dirty="0"/>
              <a:t>It shows the ND14J15 average reliability diagram for the probabilistic prediction of 2-meter temperature anomalies lower than -8 and -4 degrees, and higher than 4 and 8 degrees over Europe, verified against </a:t>
            </a:r>
            <a:r>
              <a:rPr lang="en-GB" dirty="0" err="1"/>
              <a:t>synop</a:t>
            </a:r>
            <a:r>
              <a:rPr lang="en-GB" dirty="0"/>
              <a:t> stations, at two forecast times, 6 and 10 days.</a:t>
            </a:r>
          </a:p>
          <a:p>
            <a:r>
              <a:rPr lang="en-GB" dirty="0"/>
              <a:t>The figures show that the reliability is much higher in the 6-day forecast, and that at both forecast times it is lower for the cold anomalies, suggesting that the ensemble has a cold bias.</a:t>
            </a:r>
            <a:endParaRPr lang="en-US" dirty="0"/>
          </a:p>
          <a:p>
            <a:endParaRPr lang="en-US" dirty="0"/>
          </a:p>
          <a:p>
            <a:endParaRPr lang="en-GB" b="0" dirty="0"/>
          </a:p>
        </p:txBody>
      </p:sp>
    </p:spTree>
    <p:extLst>
      <p:ext uri="{BB962C8B-B14F-4D97-AF65-F5344CB8AC3E}">
        <p14:creationId xmlns:p14="http://schemas.microsoft.com/office/powerpoint/2010/main" val="16425069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Let’s now move to another aspect, i.e. the ‘value’ of single and probabilistic forecasts. Why should we move towards ensemble-based probabilistic forecasts? We said earlier that ensemble-based, probabilistic forecasts provide a more complete information than single forecasts. If this is really the case, than probabilistic forecasts should also have a higher ‘economic value’. PEV can be defined as the reduction of mean expenses that can be achieved using it relative to the reduction that can be achieved by using a perfect forecast, with the EV estimated using a simple cost/loss model</a:t>
            </a:r>
            <a:r>
              <a:rPr lang="en-GB" dirty="0">
                <a:sym typeface="Symbol" pitchFamily="18" charset="2"/>
              </a:rPr>
              <a:t>. A user can protect against a loss ‘L’ by taking an action that costs ‘C’; thus the user has a cost/loss ratio C/L. Now, consider two users, with a cost/loss that depends on ‘24h precipitation in excess of 1mm/d (left panel) and 20mm/d’ (right panel), with C/L=0.1 (i.e. it costs 10% to protect against a loss of 1 unit). For the first user (1 mm/d, left), the PEV of the single HRES forecast is zero, while the PEV of the ENS probabilistic forecast is 0.22. For the second user (20 mm/d, right), the PEVs are 0.12 and 0.24. These figures show results based on precipitation forecasts for ND14J15 over Europe: ENS-based probabilistic forecasts have higher PEV than single high-resolution forecasts. </a:t>
            </a:r>
            <a:endParaRPr lang="en-US" dirty="0"/>
          </a:p>
        </p:txBody>
      </p:sp>
    </p:spTree>
    <p:extLst>
      <p:ext uri="{BB962C8B-B14F-4D97-AF65-F5344CB8AC3E}">
        <p14:creationId xmlns:p14="http://schemas.microsoft.com/office/powerpoint/2010/main" val="253570582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Let’s now move to another aspect, i.e. the ‘value’ of single and probabilistic forecasts. Why should we move towards ensemble-based probabilistic forecasts? We said earlier that ensemble-based, probabilistic forecasts provide a more complete information than single forecasts. If this is really the case, than probabilistic forecasts should also have a higher ‘economic value’. PEV can be defined as the reduction of mean expenses that can be achieved using it relative to the reduction that can be achieved by using a perfect forecast, with the EV estimated using a simple cost/loss model</a:t>
            </a:r>
            <a:r>
              <a:rPr lang="en-GB" dirty="0">
                <a:sym typeface="Symbol" pitchFamily="18" charset="2"/>
              </a:rPr>
              <a:t>. A user can protect against a loss ‘L’ by taking an action that costs ‘C’; thus the user has a cost/loss ratio C/L. Now, consider two users, with a cost/loss that depends on ‘2mT anomaly lower than 8 degrees (left panel) and greater than 8 degrees’ (right panel), with C/L=0.1 (i.e. it costs 10% to protect against a loss of 1 unit). For the first user (-8 degrees, left), the PEV of the single HRES forecast is 0.30, while the PEV of ENS probabilistic forecast is 0.48. For the second user (+8 degrees, right), the PEVs are 0.32 and 0.50. These figures show results based on 2mT forecasts for ND14J15 over Europe: ENS-based probabilistic forecasts have higher PEV than single high-resolution forecasts. </a:t>
            </a:r>
            <a:endParaRPr lang="en-US" dirty="0"/>
          </a:p>
        </p:txBody>
      </p:sp>
    </p:spTree>
    <p:extLst>
      <p:ext uri="{BB962C8B-B14F-4D97-AF65-F5344CB8AC3E}">
        <p14:creationId xmlns:p14="http://schemas.microsoft.com/office/powerpoint/2010/main" val="12753829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Another reason why ensemble-based probabilistic forecasts are more valuable than single forecasts is that they are more consistent. This can be seen, e.g., by comparing the consistency of ENS-control and the ensemble-mean forecasts. Ensemble-mean forecasts issued 24-hour apart and valid for the same verification time jump less, i.e. are more consistent, than the corresponding single forecasts. In other words, ensemble-based averaging filters (in a dynamical way) the unpredictable scales: the result is that successive forecasts are more consistent. This was shown, e.g., by </a:t>
            </a:r>
            <a:r>
              <a:rPr lang="en-GB" i="1" dirty="0"/>
              <a:t>Zsoter et al</a:t>
            </a:r>
            <a:r>
              <a:rPr lang="en-GB" dirty="0"/>
              <a:t> (2009). Note that in the comparison care must be taken in ‘normalizing’ the results to take into account the fact that the ensemble-mean is a smoother field than the control forecast. This figure shows the period-average (18 months, Feb ’07-Aug ’08) inconsistency of forecasts issued 24-hour apart and valid for the same time over North-western Europe for the control and the ensemble-mean Z500 forecasts of the EC- and the UK-ENS.</a:t>
            </a:r>
            <a:endParaRPr lang="en-US" i="0" dirty="0"/>
          </a:p>
        </p:txBody>
      </p:sp>
    </p:spTree>
    <p:extLst>
      <p:ext uri="{BB962C8B-B14F-4D97-AF65-F5344CB8AC3E}">
        <p14:creationId xmlns:p14="http://schemas.microsoft.com/office/powerpoint/2010/main" val="121806946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1349">
              <a:defRPr/>
            </a:pPr>
            <a:r>
              <a:rPr lang="en-GB" dirty="0" smtClean="0"/>
              <a:t>So</a:t>
            </a:r>
            <a:r>
              <a:rPr lang="en-GB" baseline="0" dirty="0" smtClean="0"/>
              <a:t> … we</a:t>
            </a:r>
            <a:r>
              <a:rPr lang="en-GB" dirty="0" smtClean="0"/>
              <a:t> have seen</a:t>
            </a:r>
            <a:r>
              <a:rPr lang="en-GB" baseline="0" dirty="0" smtClean="0"/>
              <a:t> how NWP are produced, and the role of models and observations in their generation. We have also discussed why forecasts fail and which are the sources of forecast errors. We then illustrated why a probabilistic approach to NWP is more complete, and how ensemble methods can be used to generate probabilistic forecasts. We now move to the final point of this lecture, and introduce the ECMWF medium-range/monthly ensemble prediction system (ENS).</a:t>
            </a:r>
            <a:endParaRPr lang="en-GB" dirty="0" smtClean="0"/>
          </a:p>
          <a:p>
            <a:endParaRPr lang="en-GB" dirty="0"/>
          </a:p>
        </p:txBody>
      </p:sp>
    </p:spTree>
    <p:extLst>
      <p:ext uri="{BB962C8B-B14F-4D97-AF65-F5344CB8AC3E}">
        <p14:creationId xmlns:p14="http://schemas.microsoft.com/office/powerpoint/2010/main" val="2039347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Skilful</a:t>
            </a:r>
            <a:r>
              <a:rPr lang="en-GB" baseline="0" dirty="0" smtClean="0"/>
              <a:t> numerical weather prediction requires (i) a very good model capable to describe as accurately as possible all relevant physical processes, (ii) observations sampling the whole globe and a very good data-assimilation system capable to use them to estimate the initial conditions, and (iii) a computer powerful enough to complete the analysis and forecast steps in a reasonable amount of time. </a:t>
            </a:r>
            <a:endParaRPr lang="en-GB" dirty="0"/>
          </a:p>
        </p:txBody>
      </p:sp>
    </p:spTree>
    <p:extLst>
      <p:ext uri="{BB962C8B-B14F-4D97-AF65-F5344CB8AC3E}">
        <p14:creationId xmlns:p14="http://schemas.microsoft.com/office/powerpoint/2010/main" val="136112767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said earlier that the two sources of forecast errors that we should simulate are initial condition (observation) and model uncertainties. In the early 1990s, when we started to develop ENS, we performed some sensitivity experiments to assess whether one of the two sources was ‘dominant’. Experiments indicated that in the short forecast range (say up to forecast day 3-5), initial uncertainties dominate. Thus, the first version of the ECMWF ENS simulated only the effect of initial uncertainties and assumed that model uncertainties were secondary. This figure shows the relative contribution of initial and model uncertainties to forecast error. </a:t>
            </a:r>
            <a:r>
              <a:rPr lang="en-US" i="1" dirty="0"/>
              <a:t>Harrison et al</a:t>
            </a:r>
            <a:r>
              <a:rPr lang="en-US" dirty="0"/>
              <a:t> (1999) have compared forecasts run with two models (UKMO and ECMWF) starting from either the UKMO or the ECMWF ICs. Results have indicated that initial differences explains most of the differences between ECMWF-from-ECMWF-ICs and UKMO-from-UKMO-ICs forecasts. </a:t>
            </a:r>
          </a:p>
          <a:p>
            <a:endParaRPr lang="en-US" dirty="0"/>
          </a:p>
        </p:txBody>
      </p:sp>
    </p:spTree>
    <p:extLst>
      <p:ext uri="{BB962C8B-B14F-4D97-AF65-F5344CB8AC3E}">
        <p14:creationId xmlns:p14="http://schemas.microsoft.com/office/powerpoint/2010/main" val="342529471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How should we simulate initial uncertainties? Earlier (1980s) work suggested that random perturbations would not lead to ensemble divergence (i.e. the ensemble forecasts would be very close at forecast times). Following work by Lorenz and Farrell, we decided to perturb the initial conditions along the phase-space directions characterized by the fastest amplification rates. As a consequence, the initial PDF is stretched principally along directions of maximum growth. Initial (analysis) error components pointing along a direction of maximum growth amplifies more than a component along another direction (</a:t>
            </a:r>
            <a:r>
              <a:rPr lang="en-US" i="1" dirty="0"/>
              <a:t>Buizza et al</a:t>
            </a:r>
            <a:r>
              <a:rPr lang="en-US" dirty="0"/>
              <a:t> 1997), and thus dominates forecast error growth. </a:t>
            </a:r>
          </a:p>
          <a:p>
            <a:endParaRPr lang="en-US" dirty="0"/>
          </a:p>
        </p:txBody>
      </p:sp>
    </p:spTree>
    <p:extLst>
      <p:ext uri="{BB962C8B-B14F-4D97-AF65-F5344CB8AC3E}">
        <p14:creationId xmlns:p14="http://schemas.microsoft.com/office/powerpoint/2010/main" val="264181510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a:t>
            </a:r>
            <a:r>
              <a:rPr lang="en-US" baseline="0" dirty="0" smtClean="0"/>
              <a:t> can we formalize the problem of the ‘computation of the fastest growing perturbations’? Firstly, we need to define a ‘metric’ to be used to measure objects, and its associated inner product to be able to compare two of them (e.g. to compute whether they are parallel or orthogonal). </a:t>
            </a:r>
            <a:endParaRPr lang="en-US" dirty="0"/>
          </a:p>
        </p:txBody>
      </p:sp>
    </p:spTree>
    <p:extLst>
      <p:ext uri="{BB962C8B-B14F-4D97-AF65-F5344CB8AC3E}">
        <p14:creationId xmlns:p14="http://schemas.microsoft.com/office/powerpoint/2010/main" val="20845563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Secondly, we need to define the time internal during</a:t>
            </a:r>
            <a:r>
              <a:rPr lang="en-GB" baseline="0" dirty="0" smtClean="0"/>
              <a:t> which we are going to measure the growth. Are we concerned about a finite time interval? Or an asymptotic time?  </a:t>
            </a:r>
            <a:endParaRPr lang="en-GB" dirty="0"/>
          </a:p>
        </p:txBody>
      </p:sp>
    </p:spTree>
    <p:extLst>
      <p:ext uri="{BB962C8B-B14F-4D97-AF65-F5344CB8AC3E}">
        <p14:creationId xmlns:p14="http://schemas.microsoft.com/office/powerpoint/2010/main" val="387876771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Once the metric is defined, and the time interval has been set to be finite, we can also assume that initially the perturbations are small, and that during the finite time interval we are concerned, they evolve linearly. This allows us to simplify their</a:t>
            </a:r>
            <a:r>
              <a:rPr lang="en-US" baseline="0" dirty="0" smtClean="0"/>
              <a:t> evolution equation and write their computation as an eigenvalue problem, of which the eigenvalues and eigenvectors are the solutions. </a:t>
            </a:r>
            <a:endParaRPr lang="en-US" dirty="0"/>
          </a:p>
        </p:txBody>
      </p:sp>
    </p:spTree>
    <p:extLst>
      <p:ext uri="{BB962C8B-B14F-4D97-AF65-F5344CB8AC3E}">
        <p14:creationId xmlns:p14="http://schemas.microsoft.com/office/powerpoint/2010/main" val="404272887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This is a schematic</a:t>
            </a:r>
            <a:r>
              <a:rPr lang="en-GB" baseline="0" dirty="0" smtClean="0"/>
              <a:t> of the ECMWF EPS operational in February 2015. ENS also includes a 5-member re-forecast suite, with forecasts run once a week, up to 32 days, for the past 20 years. The re-forecasts are used to generate some ENS products (e.g. the Extreme Forecast Index) and to assess predictability. </a:t>
            </a:r>
            <a:endParaRPr lang="en-GB" dirty="0"/>
          </a:p>
        </p:txBody>
      </p:sp>
    </p:spTree>
    <p:extLst>
      <p:ext uri="{BB962C8B-B14F-4D97-AF65-F5344CB8AC3E}">
        <p14:creationId xmlns:p14="http://schemas.microsoft.com/office/powerpoint/2010/main" val="24396693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921349">
              <a:defRPr/>
            </a:pPr>
            <a:r>
              <a:rPr lang="en-US" dirty="0"/>
              <a:t>Since 1992, many model cycles (~ 60) were implemented, and the ENS configuration has been modified significantly several times. </a:t>
            </a:r>
          </a:p>
          <a:p>
            <a:pPr defTabSz="921349">
              <a:defRPr/>
            </a:pPr>
            <a:r>
              <a:rPr lang="en-US" dirty="0"/>
              <a:t>Since November 2013, the ENS key characteristics are:</a:t>
            </a:r>
          </a:p>
          <a:p>
            <a:pPr marL="172753" indent="-172753" defTabSz="921349">
              <a:buFontTx/>
              <a:buChar char="-"/>
              <a:defRPr/>
            </a:pPr>
            <a:r>
              <a:rPr lang="en-US" dirty="0"/>
              <a:t>Model cycle 41r1 (since Sep 2014);</a:t>
            </a:r>
          </a:p>
          <a:p>
            <a:pPr marL="172753" indent="-172753" defTabSz="921349">
              <a:buFontTx/>
              <a:buChar char="-"/>
              <a:defRPr/>
            </a:pPr>
            <a:r>
              <a:rPr lang="en-US" dirty="0"/>
              <a:t>SVs computed at T42L91, with a 48h OTI, over NH, SH and up to six tropical regions (where tropical storms have been detected);</a:t>
            </a:r>
          </a:p>
          <a:p>
            <a:pPr marL="172753" indent="-172753" defTabSz="921349">
              <a:buFontTx/>
              <a:buChar char="-"/>
              <a:defRPr/>
            </a:pPr>
            <a:r>
              <a:rPr lang="en-US" dirty="0"/>
              <a:t>EDA with 25 members, with a T</a:t>
            </a:r>
            <a:r>
              <a:rPr lang="en-US" baseline="-25000" dirty="0"/>
              <a:t>L</a:t>
            </a:r>
            <a:r>
              <a:rPr lang="en-US" dirty="0"/>
              <a:t>399L137 resolution of the outer loops;</a:t>
            </a:r>
          </a:p>
          <a:p>
            <a:pPr marL="172753" indent="-172753" defTabSz="921349">
              <a:buFontTx/>
              <a:buChar char="-"/>
              <a:defRPr/>
            </a:pPr>
            <a:r>
              <a:rPr lang="en-US" dirty="0"/>
              <a:t>Initial perturbations generated by combining EDA-based perturbations (to represent errors that have been growing during the assimilation period) and SVs (to represent the dominant errors that can grow during the first 48h of the forecast);</a:t>
            </a:r>
          </a:p>
          <a:p>
            <a:pPr marL="172753" indent="-172753" defTabSz="921349">
              <a:buFontTx/>
              <a:buChar char="-"/>
              <a:defRPr/>
            </a:pPr>
            <a:r>
              <a:rPr lang="en-US" dirty="0"/>
              <a:t>Unperturbed ICs (the one of the ENS-control) defined by the T</a:t>
            </a:r>
            <a:r>
              <a:rPr lang="en-US" baseline="-25000" dirty="0"/>
              <a:t>L</a:t>
            </a:r>
            <a:r>
              <a:rPr lang="en-US" dirty="0"/>
              <a:t>1279L137 4DVAR, interpolated to the ENS resolution;</a:t>
            </a:r>
          </a:p>
          <a:p>
            <a:pPr marL="172753" indent="-172753" defTabSz="921349">
              <a:buFontTx/>
              <a:buChar char="-"/>
              <a:defRPr/>
            </a:pPr>
            <a:r>
              <a:rPr lang="en-US" dirty="0"/>
              <a:t>ENS resolution: T</a:t>
            </a:r>
            <a:r>
              <a:rPr lang="en-US" baseline="-25000" dirty="0"/>
              <a:t>L</a:t>
            </a:r>
            <a:r>
              <a:rPr lang="en-US" dirty="0"/>
              <a:t>639L91 up to day 10, and T</a:t>
            </a:r>
            <a:r>
              <a:rPr lang="en-US" baseline="-25000" dirty="0"/>
              <a:t>L</a:t>
            </a:r>
            <a:r>
              <a:rPr lang="en-US" dirty="0"/>
              <a:t>319L91 to day 15 every day, and to 46 days twice a week;</a:t>
            </a:r>
          </a:p>
          <a:p>
            <a:pPr marL="172753" indent="-172753" defTabSz="921349">
              <a:buFontTx/>
              <a:buChar char="-"/>
              <a:defRPr/>
            </a:pPr>
            <a:r>
              <a:rPr lang="en-US" dirty="0"/>
              <a:t>ENS members: 51 members, run twice daily up to 15 days (up to 46 days on Mon and Thu at 00UTC);</a:t>
            </a:r>
          </a:p>
          <a:p>
            <a:pPr marL="172753" indent="-172753" defTabSz="921349">
              <a:buFontTx/>
              <a:buChar char="-"/>
              <a:defRPr/>
            </a:pPr>
            <a:r>
              <a:rPr lang="en-US" dirty="0"/>
              <a:t>Model uncertainties simulated using two stochastic schemes (the revised SPPT and the stochastic back scatter);</a:t>
            </a:r>
          </a:p>
          <a:p>
            <a:pPr marL="172753" indent="-172753" defTabSz="921349">
              <a:buFontTx/>
              <a:buChar char="-"/>
              <a:defRPr/>
            </a:pPr>
            <a:r>
              <a:rPr lang="en-US" dirty="0"/>
              <a:t>Coupled to a dynamical ocean (NEMO, with 1 degree resolution and 45 vertical layers) from initial time;</a:t>
            </a:r>
          </a:p>
          <a:p>
            <a:pPr marL="172753" indent="-172753" defTabSz="921349">
              <a:buFontTx/>
              <a:buChar char="-"/>
              <a:defRPr/>
            </a:pPr>
            <a:r>
              <a:rPr lang="en-US" dirty="0"/>
              <a:t>Ocean ICs: from a 5-member NEMOVAR analysis/reanalysis stream;</a:t>
            </a:r>
          </a:p>
          <a:p>
            <a:pPr marL="172753" indent="-172753" defTabSz="921349">
              <a:buFontTx/>
              <a:buChar char="-"/>
              <a:defRPr/>
            </a:pPr>
            <a:r>
              <a:rPr lang="en-US" dirty="0"/>
              <a:t>ENS reforecast suite: 11 members run twice a week (on Mon and Thu at 00UTC), covering the past 20 years (starting from ERA-Interim atmosphere and ORAS4 ocean).</a:t>
            </a:r>
          </a:p>
        </p:txBody>
      </p:sp>
    </p:spTree>
    <p:extLst>
      <p:ext uri="{BB962C8B-B14F-4D97-AF65-F5344CB8AC3E}">
        <p14:creationId xmlns:p14="http://schemas.microsoft.com/office/powerpoint/2010/main" val="29689349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21349">
              <a:defRPr/>
            </a:pPr>
            <a:r>
              <a:rPr lang="en-GB" dirty="0" smtClean="0"/>
              <a:t>Concluding, I hope it</a:t>
            </a:r>
            <a:r>
              <a:rPr lang="en-GB" baseline="0" dirty="0" smtClean="0"/>
              <a:t> is now clearer why we should think of the NWP problem in probabilistic terms, </a:t>
            </a:r>
            <a:r>
              <a:rPr lang="en-GB" dirty="0" smtClean="0"/>
              <a:t>which are</a:t>
            </a:r>
            <a:r>
              <a:rPr lang="en-GB" baseline="0" dirty="0" smtClean="0"/>
              <a:t> the main sources of forecast error, and why ensemble methods can be used to provide a better, more complete approach to numerical weather prediction. You are invited to look at the published literature (see some references below) for more detailed information. </a:t>
            </a:r>
          </a:p>
          <a:p>
            <a:pPr defTabSz="921349">
              <a:defRPr/>
            </a:pPr>
            <a:r>
              <a:rPr lang="en-GB" baseline="0" dirty="0" smtClean="0"/>
              <a:t>Please contact me if you want more information.</a:t>
            </a:r>
            <a:endParaRPr lang="en-GB" dirty="0" smtClean="0"/>
          </a:p>
          <a:p>
            <a:endParaRPr lang="en-GB" dirty="0"/>
          </a:p>
        </p:txBody>
      </p:sp>
    </p:spTree>
    <p:extLst>
      <p:ext uri="{BB962C8B-B14F-4D97-AF65-F5344CB8AC3E}">
        <p14:creationId xmlns:p14="http://schemas.microsoft.com/office/powerpoint/2010/main" val="5888866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384024650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1624635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ECMWF model is based on the atmospheric fluid equations.</a:t>
            </a:r>
            <a:r>
              <a:rPr lang="en-GB" baseline="0" dirty="0" smtClean="0"/>
              <a:t> Solved on a finite ‘mesh’ of points that cover the whole globe.</a:t>
            </a:r>
            <a:endParaRPr lang="en-GB" dirty="0"/>
          </a:p>
        </p:txBody>
      </p:sp>
    </p:spTree>
    <p:extLst>
      <p:ext uri="{BB962C8B-B14F-4D97-AF65-F5344CB8AC3E}">
        <p14:creationId xmlns:p14="http://schemas.microsoft.com/office/powerpoint/2010/main" val="212603599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408843391"/>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50581622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402787089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24501501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xfrm>
            <a:off x="890588" y="863600"/>
            <a:ext cx="5013325" cy="3470275"/>
          </a:xfrm>
          <a:ln/>
        </p:spPr>
      </p:sp>
      <p:sp>
        <p:nvSpPr>
          <p:cNvPr id="62467" name="Rectangle 3"/>
          <p:cNvSpPr>
            <a:spLocks noGrp="1" noChangeArrowheads="1"/>
          </p:cNvSpPr>
          <p:nvPr>
            <p:ph type="body" idx="1"/>
          </p:nvPr>
        </p:nvSpPr>
        <p:spPr>
          <a:xfrm>
            <a:off x="825230" y="4709176"/>
            <a:ext cx="5144040" cy="4167340"/>
          </a:xfrm>
          <a:noFill/>
          <a:ln w="9525"/>
        </p:spPr>
        <p:txBody>
          <a:bodyPr/>
          <a:lstStyle/>
          <a:p>
            <a:r>
              <a:rPr lang="en-US" dirty="0" smtClean="0"/>
              <a:t>Today, 4D-Var</a:t>
            </a:r>
            <a:r>
              <a:rPr lang="en-US" baseline="0" dirty="0" smtClean="0"/>
              <a:t> and HRES uses a spectral triangular truncation Tco1279 with a cubic-</a:t>
            </a:r>
            <a:r>
              <a:rPr lang="en-US" baseline="0" dirty="0" err="1" smtClean="0"/>
              <a:t>octahaedral</a:t>
            </a:r>
            <a:r>
              <a:rPr lang="en-US" baseline="0" dirty="0" smtClean="0"/>
              <a:t> grid in physical space (resolution corresponding to about 9 km). ENS uses a variable resolution approach since March 2008, when the medium-range ensemble was merged with the monthly ensemble. Today, ENS first 15-days are run with spectral triangular truncation Tco639 (about 16 km), and with a Tco319 truncation thereafter (about 32 km). EDA uses also a Tco639 horizontal resolution. 4DVAR, EDA and HRES use 137 vertical levels, with the top of the atmosphere (TOA) at 0.01hPa, while the ENS uses 91 vertical levels (same TOA).</a:t>
            </a:r>
            <a:r>
              <a:rPr lang="en-US" dirty="0" smtClean="0"/>
              <a:t> Resources (human, to develop the systems, and computing, to run</a:t>
            </a:r>
            <a:r>
              <a:rPr lang="en-US" baseline="0" dirty="0" smtClean="0"/>
              <a:t> the systems) sets the constraints on the systems’ configurations (</a:t>
            </a:r>
            <a:r>
              <a:rPr lang="en-US" dirty="0" smtClean="0"/>
              <a:t>horizontal and vertical resolution, forecast length, and number of members). </a:t>
            </a:r>
            <a:endParaRPr lang="en-US" baseline="0" dirty="0" smtClean="0"/>
          </a:p>
          <a:p>
            <a:endParaRPr lang="en-US" dirty="0" smtClean="0"/>
          </a:p>
        </p:txBody>
      </p:sp>
    </p:spTree>
    <p:extLst>
      <p:ext uri="{BB962C8B-B14F-4D97-AF65-F5344CB8AC3E}">
        <p14:creationId xmlns:p14="http://schemas.microsoft.com/office/powerpoint/2010/main" val="29075351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Thanks to the</a:t>
            </a:r>
            <a:r>
              <a:rPr lang="en-GB" baseline="0" dirty="0" smtClean="0"/>
              <a:t> continuous increase in the number of satellite systems, which provide today about 95% of the available observations, the whole globe is now better observed than in the past. Still, land has a larger number of more accurate observations. The ocean, for example, is still very poorly observed. Some regions still have a very limited number of high quality observations. In other words, there are still inhomogeneities in the number and quality of observations. </a:t>
            </a:r>
            <a:endParaRPr lang="en-GB" dirty="0"/>
          </a:p>
        </p:txBody>
      </p:sp>
    </p:spTree>
    <p:extLst>
      <p:ext uri="{BB962C8B-B14F-4D97-AF65-F5344CB8AC3E}">
        <p14:creationId xmlns:p14="http://schemas.microsoft.com/office/powerpoint/2010/main" val="24518762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smtClean="0"/>
              <a:t>Thanks to the</a:t>
            </a:r>
            <a:r>
              <a:rPr lang="en-GB" baseline="0" dirty="0" smtClean="0"/>
              <a:t> continuous increase in the number of satellite systems, which provide today about 95% of the available observations, the whole globe is now better observed than in the past. Still, land has a larger number of more accurate observations. The ocean, for example, is still very poorly observed. Some regions still have a very limited number of high quality observations. In other words, there are still inhomogeneities in the number and quality of observations. </a:t>
            </a:r>
            <a:endParaRPr lang="en-GB" dirty="0"/>
          </a:p>
        </p:txBody>
      </p:sp>
    </p:spTree>
    <p:extLst>
      <p:ext uri="{BB962C8B-B14F-4D97-AF65-F5344CB8AC3E}">
        <p14:creationId xmlns:p14="http://schemas.microsoft.com/office/powerpoint/2010/main" val="33051519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xfrm>
            <a:off x="714375" y="741363"/>
            <a:ext cx="5365750" cy="3714750"/>
          </a:xfrm>
          <a:ln/>
        </p:spPr>
      </p:sp>
      <p:sp>
        <p:nvSpPr>
          <p:cNvPr id="64515" name="Rectangle 3"/>
          <p:cNvSpPr>
            <a:spLocks noGrp="1" noChangeArrowheads="1"/>
          </p:cNvSpPr>
          <p:nvPr>
            <p:ph type="body" idx="1"/>
          </p:nvPr>
        </p:nvSpPr>
        <p:spPr>
          <a:xfrm>
            <a:off x="905505" y="4705988"/>
            <a:ext cx="4983490" cy="4457380"/>
          </a:xfrm>
          <a:noFill/>
          <a:ln w="9525"/>
        </p:spPr>
        <p:txBody>
          <a:bodyPr/>
          <a:lstStyle/>
          <a:p>
            <a:pPr>
              <a:buClr>
                <a:schemeClr val="tx1"/>
              </a:buClr>
            </a:pPr>
            <a:r>
              <a:rPr lang="en-GB" dirty="0"/>
              <a:t>How do we construct initial conditions (ICs)? Observations are used to correct errors in the short forecast from the previous analysis time. Every 12 hours, about 15M observations are assimilated to correct the ~10</a:t>
            </a:r>
            <a:r>
              <a:rPr lang="en-GB" baseline="30000" dirty="0"/>
              <a:t>8</a:t>
            </a:r>
            <a:r>
              <a:rPr lang="en-GB" dirty="0"/>
              <a:t> variables that define the model’s atmosphere. At ECMWF, the assimilation is performed using a 4-dimensional approach, which merges a first guess field (generated by integrating the model equations) and the observations, at the right time. In terms of computer time, the T1279 4DVAR takes about 5 times for computer power as the 10-day T1279 forecast.</a:t>
            </a:r>
          </a:p>
          <a:p>
            <a:endParaRPr lang="en-US" dirty="0" smtClean="0"/>
          </a:p>
        </p:txBody>
      </p:sp>
    </p:spTree>
    <p:extLst>
      <p:ext uri="{BB962C8B-B14F-4D97-AF65-F5344CB8AC3E}">
        <p14:creationId xmlns:p14="http://schemas.microsoft.com/office/powerpoint/2010/main" val="31859882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78700" y="155575"/>
            <a:ext cx="2398713" cy="619918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82563" y="155575"/>
            <a:ext cx="7043737" cy="61991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03263" y="155575"/>
            <a:ext cx="9074150" cy="609600"/>
          </a:xfrm>
        </p:spPr>
        <p:txBody>
          <a:bodyPr/>
          <a:lstStyle/>
          <a:p>
            <a:r>
              <a:rPr lang="en-US" dirty="0" smtClean="0"/>
              <a:t>Click to edit Master title style</a:t>
            </a:r>
            <a:endParaRPr lang="en-GB" dirty="0"/>
          </a:p>
        </p:txBody>
      </p:sp>
      <p:sp>
        <p:nvSpPr>
          <p:cNvPr id="3" name="Text Placeholder 2"/>
          <p:cNvSpPr>
            <a:spLocks noGrp="1"/>
          </p:cNvSpPr>
          <p:nvPr>
            <p:ph type="body" sz="half" idx="1"/>
          </p:nvPr>
        </p:nvSpPr>
        <p:spPr>
          <a:xfrm>
            <a:off x="182563" y="981075"/>
            <a:ext cx="47164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5051425" y="981075"/>
            <a:ext cx="4716463" cy="26098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5051425" y="3743325"/>
            <a:ext cx="4716463" cy="26114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03263" y="155575"/>
            <a:ext cx="9074150"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182563" y="981075"/>
            <a:ext cx="4716462"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51425" y="981075"/>
            <a:ext cx="4716463" cy="53736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0"/>
            <a:ext cx="84201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82563" y="981075"/>
            <a:ext cx="4716462"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051425" y="981075"/>
            <a:ext cx="4716463" cy="53736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4638"/>
            <a:ext cx="89154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138"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1"/>
          <p:cNvSpPr>
            <a:spLocks noGrp="1" noChangeArrowheads="1"/>
          </p:cNvSpPr>
          <p:nvPr>
            <p:ph type="body" idx="1"/>
          </p:nvPr>
        </p:nvSpPr>
        <p:spPr bwMode="auto">
          <a:xfrm>
            <a:off x="182563" y="981075"/>
            <a:ext cx="9585325" cy="5426075"/>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lvl="0"/>
            <a:r>
              <a:rPr lang="en-GB" dirty="0" smtClean="0"/>
              <a:t>Click to edit Master text styles</a:t>
            </a:r>
          </a:p>
          <a:p>
            <a:pPr lvl="1"/>
            <a:r>
              <a:rPr lang="en-GB" dirty="0" smtClean="0"/>
              <a:t> 2nd text line</a:t>
            </a:r>
          </a:p>
          <a:p>
            <a:pPr lvl="2"/>
            <a:r>
              <a:rPr lang="en-GB" dirty="0" smtClean="0"/>
              <a:t> 3rd text line</a:t>
            </a:r>
          </a:p>
          <a:p>
            <a:pPr lvl="3"/>
            <a:r>
              <a:rPr lang="en-GB" dirty="0" smtClean="0"/>
              <a:t> 4th level text</a:t>
            </a:r>
          </a:p>
        </p:txBody>
      </p:sp>
      <p:sp>
        <p:nvSpPr>
          <p:cNvPr id="3075" name="Rectangle 34"/>
          <p:cNvSpPr>
            <a:spLocks noGrp="1" noChangeArrowheads="1"/>
          </p:cNvSpPr>
          <p:nvPr>
            <p:ph type="title"/>
          </p:nvPr>
        </p:nvSpPr>
        <p:spPr bwMode="auto">
          <a:xfrm>
            <a:off x="703263" y="155575"/>
            <a:ext cx="9074150" cy="609600"/>
          </a:xfrm>
          <a:prstGeom prst="rect">
            <a:avLst/>
          </a:prstGeom>
          <a:noFill/>
          <a:ln w="12700">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34" name="Rectangle 10"/>
          <p:cNvSpPr>
            <a:spLocks noChangeArrowheads="1"/>
          </p:cNvSpPr>
          <p:nvPr userDrawn="1"/>
        </p:nvSpPr>
        <p:spPr bwMode="auto">
          <a:xfrm>
            <a:off x="1574800" y="6519863"/>
            <a:ext cx="8239125" cy="243656"/>
          </a:xfrm>
          <a:prstGeom prst="rect">
            <a:avLst/>
          </a:prstGeom>
          <a:noFill/>
          <a:ln w="12700">
            <a:noFill/>
            <a:miter lim="800000"/>
            <a:headEnd/>
            <a:tailEnd/>
          </a:ln>
          <a:effectLst/>
        </p:spPr>
        <p:txBody>
          <a:bodyPr lIns="90487" tIns="44450" rIns="90487" bIns="44450">
            <a:spAutoFit/>
          </a:bodyPr>
          <a:lstStyle/>
          <a:p>
            <a:pPr algn="just">
              <a:defRPr/>
            </a:pPr>
            <a:r>
              <a:rPr lang="en-US" sz="1000" b="0" dirty="0" smtClean="0"/>
              <a:t>ECMWF Predictability TC (May 2016)</a:t>
            </a:r>
            <a:r>
              <a:rPr lang="en-US" sz="1000" b="0" i="1" dirty="0" smtClean="0"/>
              <a:t> </a:t>
            </a:r>
            <a:r>
              <a:rPr lang="en-US" sz="1000" b="0" i="1" dirty="0"/>
              <a:t>-  </a:t>
            </a:r>
            <a:r>
              <a:rPr lang="en-US" sz="1000" b="0" i="1" dirty="0" smtClean="0"/>
              <a:t>Roberto Buizza: Sources of uncertainty                                                             </a:t>
            </a:r>
            <a:fld id="{57055678-0A17-45FB-BDC7-690DBDB05DB5}" type="slidenum">
              <a:rPr lang="en-GB" sz="1000" b="0" smtClean="0"/>
              <a:pPr algn="just">
                <a:defRPr/>
              </a:pPr>
              <a:t>‹#›</a:t>
            </a:fld>
            <a:endParaRPr lang="en-GB" sz="1000" b="0" dirty="0"/>
          </a:p>
        </p:txBody>
      </p:sp>
      <p:pic>
        <p:nvPicPr>
          <p:cNvPr id="3077" name="Picture 78" descr="ECMWF_new_logo"/>
          <p:cNvPicPr>
            <a:picLocks noChangeAspect="1" noChangeArrowheads="1"/>
          </p:cNvPicPr>
          <p:nvPr userDrawn="1"/>
        </p:nvPicPr>
        <p:blipFill>
          <a:blip r:embed="rId15" cstate="print"/>
          <a:srcRect/>
          <a:stretch>
            <a:fillRect/>
          </a:stretch>
        </p:blipFill>
        <p:spPr bwMode="auto">
          <a:xfrm>
            <a:off x="241300" y="6507163"/>
            <a:ext cx="1374775" cy="252412"/>
          </a:xfrm>
          <a:prstGeom prst="rect">
            <a:avLst/>
          </a:prstGeom>
          <a:noFill/>
          <a:ln w="9525">
            <a:noFill/>
            <a:miter lim="800000"/>
            <a:headEnd/>
            <a:tailEnd/>
          </a:ln>
        </p:spPr>
      </p:pic>
      <p:grpSp>
        <p:nvGrpSpPr>
          <p:cNvPr id="3078" name="Group 14"/>
          <p:cNvGrpSpPr>
            <a:grpSpLocks/>
          </p:cNvGrpSpPr>
          <p:nvPr userDrawn="1"/>
        </p:nvGrpSpPr>
        <p:grpSpPr bwMode="auto">
          <a:xfrm>
            <a:off x="152400" y="115888"/>
            <a:ext cx="479425" cy="600075"/>
            <a:chOff x="152857" y="115095"/>
            <a:chExt cx="478968" cy="600770"/>
          </a:xfrm>
        </p:grpSpPr>
        <p:sp>
          <p:nvSpPr>
            <p:cNvPr id="1078" name="Freeform 54"/>
            <p:cNvSpPr>
              <a:spLocks/>
            </p:cNvSpPr>
            <p:nvPr userDrawn="1"/>
          </p:nvSpPr>
          <p:spPr bwMode="auto">
            <a:xfrm rot="16176207">
              <a:off x="288776" y="368047"/>
              <a:ext cx="451372" cy="234726"/>
            </a:xfrm>
            <a:custGeom>
              <a:avLst/>
              <a:gdLst/>
              <a:ahLst/>
              <a:cxnLst>
                <a:cxn ang="0">
                  <a:pos x="0" y="202"/>
                </a:cxn>
                <a:cxn ang="0">
                  <a:pos x="633" y="4"/>
                </a:cxn>
                <a:cxn ang="0">
                  <a:pos x="1007" y="175"/>
                </a:cxn>
                <a:cxn ang="0">
                  <a:pos x="813" y="535"/>
                </a:cxn>
              </a:cxnLst>
              <a:rect l="0" t="0" r="r" b="b"/>
              <a:pathLst>
                <a:path w="1037" h="535">
                  <a:moveTo>
                    <a:pt x="0" y="202"/>
                  </a:moveTo>
                  <a:cubicBezTo>
                    <a:pt x="105" y="169"/>
                    <a:pt x="465" y="8"/>
                    <a:pt x="633" y="4"/>
                  </a:cubicBezTo>
                  <a:cubicBezTo>
                    <a:pt x="801" y="0"/>
                    <a:pt x="977" y="87"/>
                    <a:pt x="1007" y="175"/>
                  </a:cubicBezTo>
                  <a:cubicBezTo>
                    <a:pt x="1037" y="263"/>
                    <a:pt x="853" y="460"/>
                    <a:pt x="813" y="535"/>
                  </a:cubicBezTo>
                </a:path>
              </a:pathLst>
            </a:custGeom>
            <a:noFill/>
            <a:ln w="31750" cap="flat" cmpd="sng">
              <a:solidFill>
                <a:srgbClr val="FF0000">
                  <a:alpha val="50000"/>
                </a:srgb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dirty="0"/>
            </a:p>
          </p:txBody>
        </p:sp>
        <p:sp>
          <p:nvSpPr>
            <p:cNvPr id="1080" name="Freeform 56"/>
            <p:cNvSpPr>
              <a:spLocks/>
            </p:cNvSpPr>
            <p:nvPr userDrawn="1"/>
          </p:nvSpPr>
          <p:spPr bwMode="auto">
            <a:xfrm rot="16176207">
              <a:off x="99097" y="343314"/>
              <a:ext cx="597591" cy="141153"/>
            </a:xfrm>
            <a:custGeom>
              <a:avLst/>
              <a:gdLst/>
              <a:ahLst/>
              <a:cxnLst>
                <a:cxn ang="0">
                  <a:pos x="0" y="323"/>
                </a:cxn>
                <a:cxn ang="0">
                  <a:pos x="649" y="117"/>
                </a:cxn>
                <a:cxn ang="0">
                  <a:pos x="1132" y="242"/>
                </a:cxn>
                <a:cxn ang="0">
                  <a:pos x="1373" y="0"/>
                </a:cxn>
              </a:cxnLst>
              <a:rect l="0" t="0" r="r" b="b"/>
              <a:pathLst>
                <a:path w="1373" h="323">
                  <a:moveTo>
                    <a:pt x="0" y="323"/>
                  </a:moveTo>
                  <a:cubicBezTo>
                    <a:pt x="108" y="289"/>
                    <a:pt x="460" y="130"/>
                    <a:pt x="649" y="117"/>
                  </a:cubicBezTo>
                  <a:cubicBezTo>
                    <a:pt x="838" y="104"/>
                    <a:pt x="1011" y="261"/>
                    <a:pt x="1132" y="242"/>
                  </a:cubicBezTo>
                  <a:cubicBezTo>
                    <a:pt x="1253" y="223"/>
                    <a:pt x="1323" y="50"/>
                    <a:pt x="1373" y="0"/>
                  </a:cubicBezTo>
                </a:path>
              </a:pathLst>
            </a:custGeom>
            <a:noFill/>
            <a:ln w="31750" cap="flat" cmpd="sng">
              <a:solidFill>
                <a:schemeClr val="accent5">
                  <a:lumMod val="50000"/>
                  <a:alpha val="50000"/>
                </a:scheme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dirty="0"/>
            </a:p>
          </p:txBody>
        </p:sp>
        <p:sp>
          <p:nvSpPr>
            <p:cNvPr id="14" name="Freeform 56"/>
            <p:cNvSpPr>
              <a:spLocks/>
            </p:cNvSpPr>
            <p:nvPr userDrawn="1"/>
          </p:nvSpPr>
          <p:spPr bwMode="auto">
            <a:xfrm rot="16176207">
              <a:off x="152530" y="406270"/>
              <a:ext cx="309922" cy="309268"/>
            </a:xfrm>
            <a:custGeom>
              <a:avLst/>
              <a:gdLst>
                <a:gd name="connsiteX0" fmla="*/ 0 w 10000"/>
                <a:gd name="connsiteY0" fmla="*/ 10000 h 10000"/>
                <a:gd name="connsiteX1" fmla="*/ 4727 w 10000"/>
                <a:gd name="connsiteY1" fmla="*/ 3622 h 10000"/>
                <a:gd name="connsiteX2" fmla="*/ 10000 w 10000"/>
                <a:gd name="connsiteY2" fmla="*/ 0 h 10000"/>
                <a:gd name="connsiteX0" fmla="*/ 0 w 5531"/>
                <a:gd name="connsiteY0" fmla="*/ 12949 h 12949"/>
                <a:gd name="connsiteX1" fmla="*/ 4727 w 5531"/>
                <a:gd name="connsiteY1" fmla="*/ 6571 h 12949"/>
                <a:gd name="connsiteX2" fmla="*/ 4826 w 5531"/>
                <a:gd name="connsiteY2" fmla="*/ 0 h 12949"/>
                <a:gd name="connsiteX0" fmla="*/ 0 w 8725"/>
                <a:gd name="connsiteY0" fmla="*/ 10000 h 10000"/>
                <a:gd name="connsiteX1" fmla="*/ 4390 w 8725"/>
                <a:gd name="connsiteY1" fmla="*/ 5555 h 10000"/>
                <a:gd name="connsiteX2" fmla="*/ 8725 w 8725"/>
                <a:gd name="connsiteY2" fmla="*/ 0 h 10000"/>
                <a:gd name="connsiteX0" fmla="*/ 0 w 6032"/>
                <a:gd name="connsiteY0" fmla="*/ 14534 h 14534"/>
                <a:gd name="connsiteX1" fmla="*/ 5032 w 6032"/>
                <a:gd name="connsiteY1" fmla="*/ 10089 h 14534"/>
                <a:gd name="connsiteX2" fmla="*/ 6002 w 6032"/>
                <a:gd name="connsiteY2" fmla="*/ 0 h 14534"/>
                <a:gd name="connsiteX0" fmla="*/ 0 w 13197"/>
                <a:gd name="connsiteY0" fmla="*/ 10000 h 10000"/>
                <a:gd name="connsiteX1" fmla="*/ 8342 w 13197"/>
                <a:gd name="connsiteY1" fmla="*/ 6942 h 10000"/>
                <a:gd name="connsiteX2" fmla="*/ 12929 w 13197"/>
                <a:gd name="connsiteY2" fmla="*/ 3870 h 10000"/>
                <a:gd name="connsiteX3" fmla="*/ 9950 w 13197"/>
                <a:gd name="connsiteY3" fmla="*/ 0 h 10000"/>
                <a:gd name="connsiteX0" fmla="*/ 0 w 13164"/>
                <a:gd name="connsiteY0" fmla="*/ 10000 h 10000"/>
                <a:gd name="connsiteX1" fmla="*/ 11361 w 13164"/>
                <a:gd name="connsiteY1" fmla="*/ 7724 h 10000"/>
                <a:gd name="connsiteX2" fmla="*/ 12929 w 13164"/>
                <a:gd name="connsiteY2" fmla="*/ 3870 h 10000"/>
                <a:gd name="connsiteX3" fmla="*/ 9950 w 13164"/>
                <a:gd name="connsiteY3" fmla="*/ 0 h 10000"/>
                <a:gd name="connsiteX0" fmla="*/ 0 w 9113"/>
                <a:gd name="connsiteY0" fmla="*/ 13280 h 13280"/>
                <a:gd name="connsiteX1" fmla="*/ 7310 w 9113"/>
                <a:gd name="connsiteY1" fmla="*/ 7724 h 13280"/>
                <a:gd name="connsiteX2" fmla="*/ 8878 w 9113"/>
                <a:gd name="connsiteY2" fmla="*/ 3870 h 13280"/>
                <a:gd name="connsiteX3" fmla="*/ 5899 w 9113"/>
                <a:gd name="connsiteY3" fmla="*/ 0 h 13280"/>
                <a:gd name="connsiteX0" fmla="*/ 0 w 10051"/>
                <a:gd name="connsiteY0" fmla="*/ 10000 h 10042"/>
                <a:gd name="connsiteX1" fmla="*/ 8326 w 10051"/>
                <a:gd name="connsiteY1" fmla="*/ 8787 h 10042"/>
                <a:gd name="connsiteX2" fmla="*/ 9742 w 10051"/>
                <a:gd name="connsiteY2" fmla="*/ 2914 h 10042"/>
                <a:gd name="connsiteX3" fmla="*/ 6473 w 10051"/>
                <a:gd name="connsiteY3" fmla="*/ 0 h 10042"/>
                <a:gd name="connsiteX0" fmla="*/ 0 w 10051"/>
                <a:gd name="connsiteY0" fmla="*/ 10000 h 11476"/>
                <a:gd name="connsiteX1" fmla="*/ 3314 w 10051"/>
                <a:gd name="connsiteY1" fmla="*/ 11274 h 11476"/>
                <a:gd name="connsiteX2" fmla="*/ 8326 w 10051"/>
                <a:gd name="connsiteY2" fmla="*/ 8787 h 11476"/>
                <a:gd name="connsiteX3" fmla="*/ 9742 w 10051"/>
                <a:gd name="connsiteY3" fmla="*/ 2914 h 11476"/>
                <a:gd name="connsiteX4" fmla="*/ 6473 w 10051"/>
                <a:gd name="connsiteY4" fmla="*/ 0 h 11476"/>
                <a:gd name="connsiteX0" fmla="*/ 0 w 6737"/>
                <a:gd name="connsiteY0" fmla="*/ 11274 h 11274"/>
                <a:gd name="connsiteX1" fmla="*/ 5012 w 6737"/>
                <a:gd name="connsiteY1" fmla="*/ 8787 h 11274"/>
                <a:gd name="connsiteX2" fmla="*/ 6428 w 6737"/>
                <a:gd name="connsiteY2" fmla="*/ 2914 h 11274"/>
                <a:gd name="connsiteX3" fmla="*/ 3159 w 6737"/>
                <a:gd name="connsiteY3" fmla="*/ 0 h 11274"/>
              </a:gdLst>
              <a:ahLst/>
              <a:cxnLst>
                <a:cxn ang="0">
                  <a:pos x="connsiteX0" y="connsiteY0"/>
                </a:cxn>
                <a:cxn ang="0">
                  <a:pos x="connsiteX1" y="connsiteY1"/>
                </a:cxn>
                <a:cxn ang="0">
                  <a:pos x="connsiteX2" y="connsiteY2"/>
                </a:cxn>
                <a:cxn ang="0">
                  <a:pos x="connsiteX3" y="connsiteY3"/>
                </a:cxn>
              </a:cxnLst>
              <a:rect l="l" t="t" r="r" b="b"/>
              <a:pathLst>
                <a:path w="6737" h="11274">
                  <a:moveTo>
                    <a:pt x="0" y="11274"/>
                  </a:moveTo>
                  <a:cubicBezTo>
                    <a:pt x="1388" y="11072"/>
                    <a:pt x="3485" y="9887"/>
                    <a:pt x="5012" y="8787"/>
                  </a:cubicBezTo>
                  <a:cubicBezTo>
                    <a:pt x="6715" y="7994"/>
                    <a:pt x="6737" y="4378"/>
                    <a:pt x="6428" y="2914"/>
                  </a:cubicBezTo>
                  <a:cubicBezTo>
                    <a:pt x="6119" y="1450"/>
                    <a:pt x="3043" y="462"/>
                    <a:pt x="3159" y="0"/>
                  </a:cubicBezTo>
                </a:path>
              </a:pathLst>
            </a:custGeom>
            <a:noFill/>
            <a:ln w="31750" cap="flat" cmpd="sng">
              <a:solidFill>
                <a:schemeClr val="accent6">
                  <a:lumMod val="75000"/>
                  <a:alpha val="50000"/>
                </a:schemeClr>
              </a:solidFill>
              <a:prstDash val="solid"/>
              <a:round/>
              <a:headEnd type="none" w="med" len="med"/>
              <a:tailEnd type="arrow" w="med" len="med"/>
            </a:ln>
            <a:effectLst>
              <a:outerShdw dist="107763" dir="8100000" algn="ctr" rotWithShape="0">
                <a:srgbClr val="808080"/>
              </a:outerShdw>
            </a:effectLst>
          </p:spPr>
          <p:txBody>
            <a:bodyPr wrap="none" anchor="ctr"/>
            <a:lstStyle/>
            <a:p>
              <a:pPr>
                <a:defRPr/>
              </a:pPr>
              <a:endParaRPr lang="en-GB" dirty="0"/>
            </a:p>
          </p:txBody>
        </p:sp>
      </p:grpSp>
      <p:pic>
        <p:nvPicPr>
          <p:cNvPr id="3079" name="Picture 7" descr="ECMWF_new_logo"/>
          <p:cNvPicPr>
            <a:picLocks noChangeAspect="1" noChangeArrowheads="1"/>
          </p:cNvPicPr>
          <p:nvPr userDrawn="1"/>
        </p:nvPicPr>
        <p:blipFill>
          <a:blip r:embed="rId16" cstate="print"/>
          <a:srcRect/>
          <a:stretch>
            <a:fillRect/>
          </a:stretch>
        </p:blipFill>
        <p:spPr bwMode="auto">
          <a:xfrm>
            <a:off x="196850" y="6546850"/>
            <a:ext cx="1200150" cy="215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2" r:id="rId13"/>
  </p:sldLayoutIdLst>
  <p:timing>
    <p:tnLst>
      <p:par>
        <p:cTn id="1" dur="indefinite" restart="never" nodeType="tmRoot"/>
      </p:par>
    </p:tnLst>
  </p:timing>
  <p:txStyles>
    <p:title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p:titleStyle>
    <p:bodyStyle>
      <a:lvl1pPr marL="376238" indent="-376238" algn="l" rtl="0" eaLnBrk="0" fontAlgn="base" hangingPunct="0">
        <a:lnSpc>
          <a:spcPts val="3200"/>
        </a:lnSpc>
        <a:spcBef>
          <a:spcPct val="0"/>
        </a:spcBef>
        <a:spcAft>
          <a:spcPts val="600"/>
        </a:spcAft>
        <a:buClr>
          <a:schemeClr val="accent1"/>
        </a:buClr>
        <a:buFont typeface="Wingdings" pitchFamily="2" charset="2"/>
        <a:buChar char="§"/>
        <a:defRPr>
          <a:solidFill>
            <a:schemeClr val="tx1"/>
          </a:solidFill>
          <a:latin typeface="+mn-lt"/>
          <a:ea typeface="+mn-ea"/>
          <a:cs typeface="+mn-cs"/>
        </a:defRPr>
      </a:lvl1pPr>
      <a:lvl2pPr marL="852488" indent="-285750" algn="l" rtl="0" eaLnBrk="0" fontAlgn="base" hangingPunct="0">
        <a:spcBef>
          <a:spcPct val="20000"/>
        </a:spcBef>
        <a:spcAft>
          <a:spcPct val="0"/>
        </a:spcAft>
        <a:buClr>
          <a:schemeClr val="accent1"/>
        </a:buClr>
        <a:buFont typeface="Wingdings" pitchFamily="2" charset="2"/>
        <a:buChar char="Ø"/>
        <a:defRPr sz="1600">
          <a:solidFill>
            <a:schemeClr val="tx1"/>
          </a:solidFill>
          <a:latin typeface="+mn-lt"/>
        </a:defRPr>
      </a:lvl2pPr>
      <a:lvl3pPr marL="1271588" indent="-228600" algn="l" rtl="0" eaLnBrk="0" fontAlgn="base" hangingPunct="0">
        <a:spcBef>
          <a:spcPct val="20000"/>
        </a:spcBef>
        <a:spcAft>
          <a:spcPct val="0"/>
        </a:spcAft>
        <a:buClr>
          <a:schemeClr val="accent1"/>
        </a:buClr>
        <a:buChar char="o"/>
        <a:defRPr sz="1400">
          <a:solidFill>
            <a:schemeClr val="tx1"/>
          </a:solidFill>
          <a:latin typeface="+mn-lt"/>
        </a:defRPr>
      </a:lvl3pPr>
      <a:lvl4pPr marL="1690688" indent="-228600" algn="l" rtl="0" eaLnBrk="0" fontAlgn="base" hangingPunct="0">
        <a:spcBef>
          <a:spcPct val="20000"/>
        </a:spcBef>
        <a:spcAft>
          <a:spcPct val="0"/>
        </a:spcAft>
        <a:buClr>
          <a:schemeClr val="accent1"/>
        </a:buClr>
        <a:buFont typeface="Times" pitchFamily="18" charset="0"/>
        <a:buChar char="–"/>
        <a:defRPr sz="1200">
          <a:solidFill>
            <a:schemeClr val="tx1"/>
          </a:solidFill>
          <a:latin typeface="+mn-lt"/>
        </a:defRPr>
      </a:lvl4pPr>
      <a:lvl5pPr marL="2109788" indent="-228600" algn="l" rtl="0" eaLnBrk="0" fontAlgn="base" hangingPunct="0">
        <a:spcBef>
          <a:spcPct val="20000"/>
        </a:spcBef>
        <a:spcAft>
          <a:spcPct val="0"/>
        </a:spcAft>
        <a:buChar char="»"/>
        <a:defRPr sz="2000">
          <a:solidFill>
            <a:schemeClr val="tx1"/>
          </a:solidFill>
          <a:latin typeface="Times" pitchFamily="18" charset="0"/>
        </a:defRPr>
      </a:lvl5pPr>
      <a:lvl6pPr marL="2566988" indent="-228600" algn="l" rtl="0" eaLnBrk="0" fontAlgn="base" hangingPunct="0">
        <a:spcBef>
          <a:spcPct val="20000"/>
        </a:spcBef>
        <a:spcAft>
          <a:spcPct val="0"/>
        </a:spcAft>
        <a:buChar char="»"/>
        <a:defRPr sz="2000">
          <a:solidFill>
            <a:schemeClr val="tx1"/>
          </a:solidFill>
          <a:latin typeface="Times" pitchFamily="18" charset="0"/>
        </a:defRPr>
      </a:lvl6pPr>
      <a:lvl7pPr marL="3024188" indent="-228600" algn="l" rtl="0" eaLnBrk="0" fontAlgn="base" hangingPunct="0">
        <a:spcBef>
          <a:spcPct val="20000"/>
        </a:spcBef>
        <a:spcAft>
          <a:spcPct val="0"/>
        </a:spcAft>
        <a:buChar char="»"/>
        <a:defRPr sz="2000">
          <a:solidFill>
            <a:schemeClr val="tx1"/>
          </a:solidFill>
          <a:latin typeface="Times" pitchFamily="18" charset="0"/>
        </a:defRPr>
      </a:lvl7pPr>
      <a:lvl8pPr marL="3481388" indent="-228600" algn="l" rtl="0" eaLnBrk="0" fontAlgn="base" hangingPunct="0">
        <a:spcBef>
          <a:spcPct val="20000"/>
        </a:spcBef>
        <a:spcAft>
          <a:spcPct val="0"/>
        </a:spcAft>
        <a:buChar char="»"/>
        <a:defRPr sz="2000">
          <a:solidFill>
            <a:schemeClr val="tx1"/>
          </a:solidFill>
          <a:latin typeface="Times" pitchFamily="18" charset="0"/>
        </a:defRPr>
      </a:lvl8pPr>
      <a:lvl9pPr marL="3938588" indent="-228600" algn="l" rtl="0" eaLnBrk="0" fontAlgn="base" hangingPunct="0">
        <a:spcBef>
          <a:spcPct val="20000"/>
        </a:spcBef>
        <a:spcAft>
          <a:spcPct val="0"/>
        </a:spcAft>
        <a:buChar char="»"/>
        <a:defRPr sz="2000">
          <a:solidFill>
            <a:schemeClr val="tx1"/>
          </a:solidFill>
          <a:latin typeface="Times"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3.gif"/><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24.gif"/></Relationships>
</file>

<file path=ppt/slides/_rels/slide18.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8.xml"/><Relationship Id="rId1" Type="http://schemas.openxmlformats.org/officeDocument/2006/relationships/slideLayout" Target="../slideLayouts/slideLayout1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2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39.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43.jpg"/></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45.png"/></Relationships>
</file>

<file path=ppt/slides/_rels/slide33.xml.rels><?xml version="1.0" encoding="UTF-8" standalone="yes"?>
<Relationships xmlns="http://schemas.openxmlformats.org/package/2006/relationships"><Relationship Id="rId3" Type="http://schemas.openxmlformats.org/officeDocument/2006/relationships/image" Target="../media/image46.gif"/><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7.gif"/><Relationship Id="rId2" Type="http://schemas.openxmlformats.org/officeDocument/2006/relationships/notesSlide" Target="../notesSlides/notesSlide34.xml"/><Relationship Id="rId1" Type="http://schemas.openxmlformats.org/officeDocument/2006/relationships/slideLayout" Target="../slideLayouts/slideLayout4.xml"/><Relationship Id="rId4" Type="http://schemas.openxmlformats.org/officeDocument/2006/relationships/image" Target="../media/image48.gif"/></Relationships>
</file>

<file path=ppt/slides/_rels/slide35.xml.rels><?xml version="1.0" encoding="UTF-8" standalone="yes"?>
<Relationships xmlns="http://schemas.openxmlformats.org/package/2006/relationships"><Relationship Id="rId3" Type="http://schemas.openxmlformats.org/officeDocument/2006/relationships/image" Target="../media/image49.gif"/><Relationship Id="rId2" Type="http://schemas.openxmlformats.org/officeDocument/2006/relationships/notesSlide" Target="../notesSlides/notesSlide35.xml"/><Relationship Id="rId1" Type="http://schemas.openxmlformats.org/officeDocument/2006/relationships/slideLayout" Target="../slideLayouts/slideLayout4.xml"/><Relationship Id="rId4" Type="http://schemas.openxmlformats.org/officeDocument/2006/relationships/image" Target="../media/image50.gif"/></Relationships>
</file>

<file path=ppt/slides/_rels/slide36.xml.rels><?xml version="1.0" encoding="UTF-8" standalone="yes"?>
<Relationships xmlns="http://schemas.openxmlformats.org/package/2006/relationships"><Relationship Id="rId3" Type="http://schemas.openxmlformats.org/officeDocument/2006/relationships/image" Target="../media/image51.gif"/><Relationship Id="rId2" Type="http://schemas.openxmlformats.org/officeDocument/2006/relationships/notesSlide" Target="../notesSlides/notesSlide36.xml"/><Relationship Id="rId1" Type="http://schemas.openxmlformats.org/officeDocument/2006/relationships/slideLayout" Target="../slideLayouts/slideLayout12.xml"/><Relationship Id="rId4" Type="http://schemas.openxmlformats.org/officeDocument/2006/relationships/image" Target="../media/image52.gif"/></Relationships>
</file>

<file path=ppt/slides/_rels/slide37.xml.rels><?xml version="1.0" encoding="UTF-8" standalone="yes"?>
<Relationships xmlns="http://schemas.openxmlformats.org/package/2006/relationships"><Relationship Id="rId3" Type="http://schemas.openxmlformats.org/officeDocument/2006/relationships/image" Target="../media/image53.gif"/><Relationship Id="rId2" Type="http://schemas.openxmlformats.org/officeDocument/2006/relationships/notesSlide" Target="../notesSlides/notesSlide37.xml"/><Relationship Id="rId1" Type="http://schemas.openxmlformats.org/officeDocument/2006/relationships/slideLayout" Target="../slideLayouts/slideLayout12.xml"/><Relationship Id="rId4" Type="http://schemas.openxmlformats.org/officeDocument/2006/relationships/image" Target="../media/image54.gif"/></Relationships>
</file>

<file path=ppt/slides/_rels/slide3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image" Target="../media/image57.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58.wmf"/><Relationship Id="rId4" Type="http://schemas.openxmlformats.org/officeDocument/2006/relationships/oleObject" Target="../embeddings/oleObject6.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2.xml"/><Relationship Id="rId1" Type="http://schemas.openxmlformats.org/officeDocument/2006/relationships/vmlDrawing" Target="../drawings/vmlDrawing3.vml"/><Relationship Id="rId5" Type="http://schemas.openxmlformats.org/officeDocument/2006/relationships/image" Target="../media/image59.wmf"/><Relationship Id="rId4" Type="http://schemas.openxmlformats.org/officeDocument/2006/relationships/oleObject" Target="../embeddings/oleObject7.bin"/></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45.xml"/><Relationship Id="rId1" Type="http://schemas.openxmlformats.org/officeDocument/2006/relationships/slideLayout" Target="../slideLayouts/slideLayout13.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0.wmf"/><Relationship Id="rId3" Type="http://schemas.openxmlformats.org/officeDocument/2006/relationships/notesSlide" Target="../notesSlides/notesSlide5.xml"/><Relationship Id="rId7" Type="http://schemas.openxmlformats.org/officeDocument/2006/relationships/image" Target="../media/image7.wmf"/><Relationship Id="rId12" Type="http://schemas.openxmlformats.org/officeDocument/2006/relationships/oleObject" Target="../embeddings/oleObject5.bin"/><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9.wmf"/><Relationship Id="rId5" Type="http://schemas.openxmlformats.org/officeDocument/2006/relationships/image" Target="../media/image6.wmf"/><Relationship Id="rId10" Type="http://schemas.openxmlformats.org/officeDocument/2006/relationships/oleObject" Target="../embeddings/oleObject4.bin"/><Relationship Id="rId4" Type="http://schemas.openxmlformats.org/officeDocument/2006/relationships/oleObject" Target="../embeddings/oleObject1.bin"/><Relationship Id="rId9" Type="http://schemas.openxmlformats.org/officeDocument/2006/relationships/image" Target="../media/image8.wmf"/></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4.gif"/></Relationships>
</file>

<file path=ppt/slides/_rels/slide8.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6.gif"/></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6"/>
          <p:cNvSpPr txBox="1">
            <a:spLocks noChangeArrowheads="1"/>
          </p:cNvSpPr>
          <p:nvPr/>
        </p:nvSpPr>
        <p:spPr bwMode="auto">
          <a:xfrm>
            <a:off x="4750162" y="278650"/>
            <a:ext cx="4952638" cy="1200329"/>
          </a:xfrm>
          <a:prstGeom prst="rect">
            <a:avLst/>
          </a:prstGeom>
          <a:noFill/>
          <a:ln w="12700">
            <a:noFill/>
            <a:miter lim="800000"/>
            <a:headEnd/>
            <a:tailEnd/>
          </a:ln>
        </p:spPr>
        <p:txBody>
          <a:bodyPr wrap="none">
            <a:spAutoFit/>
          </a:bodyPr>
          <a:lstStyle/>
          <a:p>
            <a:pPr algn="r"/>
            <a:r>
              <a:rPr lang="en-US" sz="4000" dirty="0">
                <a:solidFill>
                  <a:schemeClr val="accent1">
                    <a:lumMod val="50000"/>
                  </a:schemeClr>
                </a:solidFill>
                <a:latin typeface="Calibri" panose="020F0502020204030204" pitchFamily="34" charset="0"/>
              </a:rPr>
              <a:t>Sources of uncertainty</a:t>
            </a:r>
          </a:p>
          <a:p>
            <a:pPr algn="r"/>
            <a:r>
              <a:rPr lang="en-US" sz="3200" i="1" dirty="0">
                <a:solidFill>
                  <a:schemeClr val="accent1">
                    <a:lumMod val="50000"/>
                  </a:schemeClr>
                </a:solidFill>
                <a:latin typeface="Calibri" panose="020F0502020204030204" pitchFamily="34" charset="0"/>
              </a:rPr>
              <a:t>(EC/TC/PR/RB-L1)</a:t>
            </a:r>
            <a:endParaRPr lang="en-GB" sz="3200" i="1" dirty="0">
              <a:solidFill>
                <a:schemeClr val="accent1">
                  <a:lumMod val="50000"/>
                </a:schemeClr>
              </a:solidFill>
              <a:latin typeface="Calibri" panose="020F0502020204030204" pitchFamily="34" charset="0"/>
            </a:endParaRPr>
          </a:p>
        </p:txBody>
      </p:sp>
      <p:sp>
        <p:nvSpPr>
          <p:cNvPr id="15363" name="Text Box 7"/>
          <p:cNvSpPr txBox="1">
            <a:spLocks noChangeArrowheads="1"/>
          </p:cNvSpPr>
          <p:nvPr/>
        </p:nvSpPr>
        <p:spPr bwMode="auto">
          <a:xfrm>
            <a:off x="1065213" y="4767263"/>
            <a:ext cx="8567737" cy="1138773"/>
          </a:xfrm>
          <a:prstGeom prst="rect">
            <a:avLst/>
          </a:prstGeom>
          <a:noFill/>
          <a:ln w="9525">
            <a:noFill/>
            <a:miter lim="800000"/>
            <a:headEnd/>
            <a:tailEnd/>
          </a:ln>
        </p:spPr>
        <p:txBody>
          <a:bodyPr>
            <a:spAutoFit/>
          </a:bodyPr>
          <a:lstStyle/>
          <a:p>
            <a:pPr algn="r" eaLnBrk="1" hangingPunct="1"/>
            <a:r>
              <a:rPr lang="en-GB" b="0" dirty="0">
                <a:solidFill>
                  <a:schemeClr val="accent1"/>
                </a:solidFill>
                <a:latin typeface="Calibri" panose="020F0502020204030204" pitchFamily="34" charset="0"/>
              </a:rPr>
              <a:t>                                                 </a:t>
            </a:r>
            <a:r>
              <a:rPr lang="en-GB" dirty="0">
                <a:solidFill>
                  <a:schemeClr val="accent1">
                    <a:lumMod val="50000"/>
                  </a:schemeClr>
                </a:solidFill>
                <a:latin typeface="Calibri" panose="020F0502020204030204" pitchFamily="34" charset="0"/>
              </a:rPr>
              <a:t>Roberto Buizza</a:t>
            </a:r>
          </a:p>
          <a:p>
            <a:pPr algn="r" eaLnBrk="1" hangingPunct="1"/>
            <a:r>
              <a:rPr lang="en-GB" b="0" dirty="0">
                <a:latin typeface="Calibri" panose="020F0502020204030204" pitchFamily="34" charset="0"/>
              </a:rPr>
              <a:t>    </a:t>
            </a:r>
            <a:r>
              <a:rPr lang="en-GB" sz="2000" b="0" dirty="0">
                <a:latin typeface="Calibri" panose="020F0502020204030204" pitchFamily="34" charset="0"/>
              </a:rPr>
              <a:t>European Centre for Medium-Range Weather Forecasts</a:t>
            </a:r>
          </a:p>
          <a:p>
            <a:pPr algn="r" eaLnBrk="1" hangingPunct="1"/>
            <a:r>
              <a:rPr lang="en-GB" sz="2000" b="0" i="1" dirty="0">
                <a:latin typeface="Calibri" panose="020F0502020204030204" pitchFamily="34" charset="0"/>
              </a:rPr>
              <a:t>(http://www.ecmwf.int/en/staff/Roberto-buizza)</a:t>
            </a:r>
          </a:p>
        </p:txBody>
      </p:sp>
      <p:grpSp>
        <p:nvGrpSpPr>
          <p:cNvPr id="2" name="Group 8"/>
          <p:cNvGrpSpPr>
            <a:grpSpLocks/>
          </p:cNvGrpSpPr>
          <p:nvPr/>
        </p:nvGrpSpPr>
        <p:grpSpPr bwMode="auto">
          <a:xfrm>
            <a:off x="362490" y="1358770"/>
            <a:ext cx="3556000" cy="2697162"/>
            <a:chOff x="3168" y="1920"/>
            <a:chExt cx="2400" cy="1941"/>
          </a:xfrm>
        </p:grpSpPr>
        <p:pic>
          <p:nvPicPr>
            <p:cNvPr id="15365" name="Picture 9" descr="Magritte"/>
            <p:cNvPicPr>
              <a:picLocks noChangeAspect="1" noChangeArrowheads="1"/>
            </p:cNvPicPr>
            <p:nvPr/>
          </p:nvPicPr>
          <p:blipFill>
            <a:blip r:embed="rId3" cstate="print"/>
            <a:srcRect/>
            <a:stretch>
              <a:fillRect/>
            </a:stretch>
          </p:blipFill>
          <p:spPr bwMode="auto">
            <a:xfrm>
              <a:off x="3168" y="1920"/>
              <a:ext cx="2400" cy="1911"/>
            </a:xfrm>
            <a:prstGeom prst="rect">
              <a:avLst/>
            </a:prstGeom>
            <a:noFill/>
            <a:ln w="9525">
              <a:noFill/>
              <a:miter lim="800000"/>
              <a:headEnd/>
              <a:tailEnd/>
            </a:ln>
          </p:spPr>
        </p:pic>
        <p:sp>
          <p:nvSpPr>
            <p:cNvPr id="15366" name="Text Box 10"/>
            <p:cNvSpPr txBox="1">
              <a:spLocks noChangeArrowheads="1"/>
            </p:cNvSpPr>
            <p:nvPr/>
          </p:nvSpPr>
          <p:spPr bwMode="auto">
            <a:xfrm>
              <a:off x="4992" y="3504"/>
              <a:ext cx="561" cy="357"/>
            </a:xfrm>
            <a:prstGeom prst="rect">
              <a:avLst/>
            </a:prstGeom>
            <a:noFill/>
            <a:ln w="12700">
              <a:noFill/>
              <a:miter lim="800000"/>
              <a:headEnd/>
              <a:tailEnd/>
            </a:ln>
          </p:spPr>
          <p:txBody>
            <a:bodyPr wrap="none" lIns="90487" tIns="44450" rIns="90487" bIns="44450">
              <a:spAutoFit/>
            </a:bodyPr>
            <a:lstStyle/>
            <a:p>
              <a:pPr algn="l">
                <a:lnSpc>
                  <a:spcPts val="3200"/>
                </a:lnSpc>
                <a:spcAft>
                  <a:spcPts val="600"/>
                </a:spcAft>
                <a:buClr>
                  <a:schemeClr val="hlink"/>
                </a:buClr>
                <a:buFont typeface="Wingdings" pitchFamily="2" charset="2"/>
                <a:buNone/>
              </a:pPr>
              <a:r>
                <a:rPr lang="en-US" sz="1200" b="0" i="1" dirty="0">
                  <a:latin typeface="Arial" charset="0"/>
                </a:rPr>
                <a:t>(Magritte)</a:t>
              </a:r>
              <a:endParaRPr lang="en-US" sz="1800" dirty="0">
                <a:latin typeface="Arial" charset="0"/>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hart 6"/>
          <p:cNvGraphicFramePr>
            <a:graphicFrameLocks noGrp="1"/>
          </p:cNvGraphicFramePr>
          <p:nvPr>
            <p:extLst>
              <p:ext uri="{D42A27DB-BD31-4B8C-83A1-F6EECF244321}">
                <p14:modId xmlns:p14="http://schemas.microsoft.com/office/powerpoint/2010/main" val="375352871"/>
              </p:ext>
            </p:extLst>
          </p:nvPr>
        </p:nvGraphicFramePr>
        <p:xfrm>
          <a:off x="587515" y="2123855"/>
          <a:ext cx="9013003" cy="2340260"/>
        </p:xfrm>
        <a:graphic>
          <a:graphicData uri="http://schemas.openxmlformats.org/drawingml/2006/chart">
            <c:chart xmlns:c="http://schemas.openxmlformats.org/drawingml/2006/chart" xmlns:r="http://schemas.openxmlformats.org/officeDocument/2006/relationships" r:id="rId3"/>
          </a:graphicData>
        </a:graphic>
      </p:graphicFrame>
      <p:sp>
        <p:nvSpPr>
          <p:cNvPr id="8" name="Rectangle 3"/>
          <p:cNvSpPr>
            <a:spLocks noChangeArrowheads="1"/>
          </p:cNvSpPr>
          <p:nvPr/>
        </p:nvSpPr>
        <p:spPr bwMode="auto">
          <a:xfrm>
            <a:off x="703263" y="155575"/>
            <a:ext cx="9074150" cy="609600"/>
          </a:xfrm>
          <a:prstGeom prst="rect">
            <a:avLst/>
          </a:prstGeom>
          <a:noFill/>
          <a:ln w="12700">
            <a:noFill/>
            <a:miter lim="800000"/>
            <a:headEnd/>
            <a:tailEnd/>
          </a:ln>
        </p:spPr>
        <p:txBody>
          <a:bodyPr anchor="ctr"/>
          <a:lstStyle/>
          <a:p>
            <a:pPr algn="l">
              <a:lnSpc>
                <a:spcPts val="3200"/>
              </a:lnSpc>
            </a:pPr>
            <a:r>
              <a:rPr lang="en-US" sz="2800" dirty="0">
                <a:solidFill>
                  <a:schemeClr val="accent1">
                    <a:lumMod val="50000"/>
                  </a:schemeClr>
                </a:solidFill>
                <a:latin typeface="Calibri" panose="020F0502020204030204" pitchFamily="34" charset="0"/>
              </a:rPr>
              <a:t>1. </a:t>
            </a:r>
            <a:r>
              <a:rPr lang="en-US" sz="2800" dirty="0" smtClean="0">
                <a:solidFill>
                  <a:schemeClr val="accent1">
                    <a:lumMod val="50000"/>
                  </a:schemeClr>
                </a:solidFill>
                <a:latin typeface="Calibri" panose="020F0502020204030204" pitchFamily="34" charset="0"/>
              </a:rPr>
              <a:t>Observations </a:t>
            </a:r>
            <a:r>
              <a:rPr lang="en-US" sz="2800" dirty="0">
                <a:solidFill>
                  <a:schemeClr val="accent1">
                    <a:lumMod val="50000"/>
                  </a:schemeClr>
                </a:solidFill>
                <a:latin typeface="Calibri" panose="020F0502020204030204" pitchFamily="34" charset="0"/>
              </a:rPr>
              <a:t>used at ECMWF</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703263" y="155575"/>
            <a:ext cx="9074150" cy="609600"/>
          </a:xfrm>
          <a:prstGeom prst="rect">
            <a:avLst/>
          </a:prstGeom>
          <a:noFill/>
          <a:ln w="12700">
            <a:noFill/>
            <a:miter lim="800000"/>
            <a:headEnd/>
            <a:tailEnd/>
          </a:ln>
        </p:spPr>
        <p:txBody>
          <a:bodyPr anchor="ctr"/>
          <a:lstStyle/>
          <a:p>
            <a:pPr algn="l">
              <a:lnSpc>
                <a:spcPts val="3200"/>
              </a:lnSpc>
            </a:pPr>
            <a:r>
              <a:rPr lang="en-US" sz="2800" dirty="0">
                <a:solidFill>
                  <a:schemeClr val="accent1">
                    <a:lumMod val="50000"/>
                  </a:schemeClr>
                </a:solidFill>
                <a:latin typeface="Calibri" panose="020F0502020204030204" pitchFamily="34" charset="0"/>
              </a:rPr>
              <a:t>1. Satellite data used at ECMWF</a:t>
            </a:r>
          </a:p>
        </p:txBody>
      </p:sp>
      <p:pic>
        <p:nvPicPr>
          <p:cNvPr id="2" name="Picture 1"/>
          <p:cNvPicPr>
            <a:picLocks noChangeAspect="1"/>
          </p:cNvPicPr>
          <p:nvPr/>
        </p:nvPicPr>
        <p:blipFill>
          <a:blip r:embed="rId3"/>
          <a:stretch>
            <a:fillRect/>
          </a:stretch>
        </p:blipFill>
        <p:spPr>
          <a:xfrm>
            <a:off x="377555" y="740431"/>
            <a:ext cx="9150889" cy="5377138"/>
          </a:xfrm>
          <a:prstGeom prst="rect">
            <a:avLst/>
          </a:prstGeom>
        </p:spPr>
      </p:pic>
    </p:spTree>
    <p:extLst>
      <p:ext uri="{BB962C8B-B14F-4D97-AF65-F5344CB8AC3E}">
        <p14:creationId xmlns:p14="http://schemas.microsoft.com/office/powerpoint/2010/main" val="38675555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RES_scores_evolution_NH_SH_20160506.pdf - Adobe Acrobat Reader DC"/>
          <p:cNvPicPr>
            <a:picLocks noChangeAspect="1"/>
          </p:cNvPicPr>
          <p:nvPr/>
        </p:nvPicPr>
        <p:blipFill rotWithShape="1">
          <a:blip r:embed="rId3">
            <a:extLst>
              <a:ext uri="{28A0092B-C50C-407E-A947-70E740481C1C}">
                <a14:useLocalDpi xmlns:a14="http://schemas.microsoft.com/office/drawing/2010/main" val="0"/>
              </a:ext>
            </a:extLst>
          </a:blip>
          <a:srcRect l="1842" t="18478" r="17743" b="5169"/>
          <a:stretch/>
        </p:blipFill>
        <p:spPr>
          <a:xfrm>
            <a:off x="947555" y="1888618"/>
            <a:ext cx="7470921" cy="4600722"/>
          </a:xfrm>
          <a:prstGeom prst="rect">
            <a:avLst/>
          </a:prstGeom>
        </p:spPr>
      </p:pic>
      <p:sp>
        <p:nvSpPr>
          <p:cNvPr id="25603" name="Rectangle 3"/>
          <p:cNvSpPr>
            <a:spLocks noChangeArrowheads="1"/>
          </p:cNvSpPr>
          <p:nvPr/>
        </p:nvSpPr>
        <p:spPr bwMode="auto">
          <a:xfrm>
            <a:off x="182563" y="863715"/>
            <a:ext cx="9496425" cy="990110"/>
          </a:xfrm>
          <a:prstGeom prst="rect">
            <a:avLst/>
          </a:prstGeom>
          <a:noFill/>
          <a:ln w="12700">
            <a:noFill/>
            <a:miter lim="800000"/>
            <a:headEnd/>
            <a:tailEnd/>
          </a:ln>
        </p:spPr>
        <p:txBody>
          <a:bodyPr lIns="90487" tIns="44450" rIns="90487" bIns="44450"/>
          <a:lstStyle/>
          <a:p>
            <a:pPr algn="l">
              <a:spcAft>
                <a:spcPts val="600"/>
              </a:spcAft>
              <a:buClr>
                <a:srgbClr val="000000"/>
              </a:buClr>
            </a:pPr>
            <a:r>
              <a:rPr lang="en-US" sz="2000" b="0" dirty="0" smtClean="0">
                <a:solidFill>
                  <a:srgbClr val="000000"/>
                </a:solidFill>
                <a:latin typeface="Calibri" pitchFamily="34" charset="0"/>
                <a:cs typeface="Calibri" pitchFamily="34" charset="0"/>
              </a:rPr>
              <a:t>Improved models and data-assimilation systems, larger number of satellite observations and increased computer power contributed to forecast improvements, and a reduction of the gap between NH and SH scores.  </a:t>
            </a:r>
            <a:endParaRPr lang="en-US" sz="2000" b="0" dirty="0">
              <a:solidFill>
                <a:srgbClr val="000000"/>
              </a:solidFill>
              <a:latin typeface="Calibri" pitchFamily="34" charset="0"/>
              <a:cs typeface="Calibri" pitchFamily="34" charset="0"/>
            </a:endParaRPr>
          </a:p>
        </p:txBody>
      </p:sp>
      <p:grpSp>
        <p:nvGrpSpPr>
          <p:cNvPr id="11" name="Group 10"/>
          <p:cNvGrpSpPr/>
          <p:nvPr/>
        </p:nvGrpSpPr>
        <p:grpSpPr>
          <a:xfrm>
            <a:off x="3197805" y="2798930"/>
            <a:ext cx="5085565" cy="3456000"/>
            <a:chOff x="3563292" y="2798930"/>
            <a:chExt cx="5085565" cy="3384000"/>
          </a:xfrm>
        </p:grpSpPr>
        <p:sp>
          <p:nvSpPr>
            <p:cNvPr id="25606" name="Line 6"/>
            <p:cNvSpPr>
              <a:spLocks noChangeShapeType="1"/>
            </p:cNvSpPr>
            <p:nvPr/>
          </p:nvSpPr>
          <p:spPr bwMode="auto">
            <a:xfrm flipV="1">
              <a:off x="3568740" y="3203975"/>
              <a:ext cx="5074669" cy="0"/>
            </a:xfrm>
            <a:prstGeom prst="line">
              <a:avLst/>
            </a:prstGeom>
            <a:noFill/>
            <a:ln w="12700">
              <a:solidFill>
                <a:schemeClr val="tx1"/>
              </a:solidFill>
              <a:round/>
              <a:headEnd type="arrow" w="med" len="med"/>
              <a:tailEnd type="arrow" w="med" len="med"/>
            </a:ln>
          </p:spPr>
          <p:txBody>
            <a:bodyPr/>
            <a:lstStyle/>
            <a:p>
              <a:endParaRPr lang="en-GB" dirty="0">
                <a:solidFill>
                  <a:srgbClr val="000000"/>
                </a:solidFill>
              </a:endParaRPr>
            </a:p>
          </p:txBody>
        </p:sp>
        <p:sp>
          <p:nvSpPr>
            <p:cNvPr id="25607" name="Line 6"/>
            <p:cNvSpPr>
              <a:spLocks noChangeShapeType="1"/>
            </p:cNvSpPr>
            <p:nvPr/>
          </p:nvSpPr>
          <p:spPr bwMode="auto">
            <a:xfrm flipV="1">
              <a:off x="5264857" y="3248980"/>
              <a:ext cx="3384000" cy="0"/>
            </a:xfrm>
            <a:prstGeom prst="line">
              <a:avLst/>
            </a:prstGeom>
            <a:noFill/>
            <a:ln w="12700">
              <a:solidFill>
                <a:srgbClr val="FF0000"/>
              </a:solidFill>
              <a:round/>
              <a:headEnd type="arrow" w="med" len="med"/>
              <a:tailEnd type="arrow" w="med" len="med"/>
            </a:ln>
          </p:spPr>
          <p:txBody>
            <a:bodyPr/>
            <a:lstStyle/>
            <a:p>
              <a:endParaRPr lang="en-GB" dirty="0">
                <a:solidFill>
                  <a:srgbClr val="000000"/>
                </a:solidFill>
              </a:endParaRPr>
            </a:p>
          </p:txBody>
        </p:sp>
        <p:cxnSp>
          <p:nvCxnSpPr>
            <p:cNvPr id="4" name="Straight Connector 3"/>
            <p:cNvCxnSpPr/>
            <p:nvPr/>
          </p:nvCxnSpPr>
          <p:spPr bwMode="auto">
            <a:xfrm>
              <a:off x="3563292" y="2798930"/>
              <a:ext cx="0" cy="33840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5273482" y="2798930"/>
              <a:ext cx="0" cy="338400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sp>
        <p:nvSpPr>
          <p:cNvPr id="10" name="TextBox 9"/>
          <p:cNvSpPr txBox="1"/>
          <p:nvPr/>
        </p:nvSpPr>
        <p:spPr>
          <a:xfrm>
            <a:off x="8418385" y="2602649"/>
            <a:ext cx="1378100" cy="646331"/>
          </a:xfrm>
          <a:prstGeom prst="rect">
            <a:avLst/>
          </a:prstGeom>
          <a:noFill/>
        </p:spPr>
        <p:txBody>
          <a:bodyPr wrap="square" rtlCol="0">
            <a:spAutoFit/>
          </a:bodyPr>
          <a:lstStyle/>
          <a:p>
            <a:pPr algn="l"/>
            <a:r>
              <a:rPr lang="en-GB" sz="1800" b="0" dirty="0" smtClean="0">
                <a:solidFill>
                  <a:srgbClr val="000000"/>
                </a:solidFill>
                <a:latin typeface="Calibri" pitchFamily="34" charset="0"/>
                <a:cs typeface="Calibri" pitchFamily="34" charset="0"/>
              </a:rPr>
              <a:t>NH: 2d/25y (2014-1989)</a:t>
            </a:r>
            <a:endParaRPr lang="en-GB" sz="1800" b="0" dirty="0">
              <a:solidFill>
                <a:srgbClr val="000000"/>
              </a:solidFill>
              <a:latin typeface="Calibri" pitchFamily="34" charset="0"/>
              <a:cs typeface="Calibri" pitchFamily="34" charset="0"/>
            </a:endParaRPr>
          </a:p>
        </p:txBody>
      </p:sp>
      <p:sp>
        <p:nvSpPr>
          <p:cNvPr id="20" name="TextBox 19"/>
          <p:cNvSpPr txBox="1"/>
          <p:nvPr/>
        </p:nvSpPr>
        <p:spPr>
          <a:xfrm>
            <a:off x="8418385" y="3203975"/>
            <a:ext cx="1378100" cy="646331"/>
          </a:xfrm>
          <a:prstGeom prst="rect">
            <a:avLst/>
          </a:prstGeom>
          <a:noFill/>
        </p:spPr>
        <p:txBody>
          <a:bodyPr wrap="square" rtlCol="0">
            <a:spAutoFit/>
          </a:bodyPr>
          <a:lstStyle/>
          <a:p>
            <a:pPr algn="l"/>
            <a:r>
              <a:rPr lang="en-GB" sz="1800" b="0" dirty="0">
                <a:solidFill>
                  <a:srgbClr val="FF0000"/>
                </a:solidFill>
                <a:latin typeface="Calibri" pitchFamily="34" charset="0"/>
                <a:cs typeface="Calibri" pitchFamily="34" charset="0"/>
              </a:rPr>
              <a:t>S</a:t>
            </a:r>
            <a:r>
              <a:rPr lang="en-GB" sz="1800" b="0" dirty="0" smtClean="0">
                <a:solidFill>
                  <a:srgbClr val="FF0000"/>
                </a:solidFill>
                <a:latin typeface="Calibri" pitchFamily="34" charset="0"/>
                <a:cs typeface="Calibri" pitchFamily="34" charset="0"/>
              </a:rPr>
              <a:t>H: 2d/16y (2014-1998)</a:t>
            </a:r>
            <a:endParaRPr lang="en-GB" sz="1800" b="0" dirty="0">
              <a:solidFill>
                <a:srgbClr val="FF0000"/>
              </a:solidFill>
              <a:latin typeface="Calibri" pitchFamily="34" charset="0"/>
              <a:cs typeface="Calibri" pitchFamily="34" charset="0"/>
            </a:endParaRPr>
          </a:p>
        </p:txBody>
      </p:sp>
      <p:sp>
        <p:nvSpPr>
          <p:cNvPr id="13" name="Line 6"/>
          <p:cNvSpPr>
            <a:spLocks noChangeShapeType="1"/>
          </p:cNvSpPr>
          <p:nvPr/>
        </p:nvSpPr>
        <p:spPr bwMode="auto">
          <a:xfrm flipV="1">
            <a:off x="4907995" y="4014065"/>
            <a:ext cx="3384000" cy="0"/>
          </a:xfrm>
          <a:prstGeom prst="line">
            <a:avLst/>
          </a:prstGeom>
          <a:noFill/>
          <a:ln w="12700">
            <a:solidFill>
              <a:srgbClr val="FF0000"/>
            </a:solidFill>
            <a:round/>
            <a:headEnd type="arrow" w="med" len="med"/>
            <a:tailEnd type="arrow" w="med" len="med"/>
          </a:ln>
        </p:spPr>
        <p:txBody>
          <a:bodyPr/>
          <a:lstStyle/>
          <a:p>
            <a:endParaRPr lang="en-GB" dirty="0">
              <a:solidFill>
                <a:srgbClr val="000000"/>
              </a:solidFill>
            </a:endParaRPr>
          </a:p>
        </p:txBody>
      </p:sp>
      <p:sp>
        <p:nvSpPr>
          <p:cNvPr id="14" name="Line 6"/>
          <p:cNvSpPr>
            <a:spLocks noChangeShapeType="1"/>
          </p:cNvSpPr>
          <p:nvPr/>
        </p:nvSpPr>
        <p:spPr bwMode="auto">
          <a:xfrm flipV="1">
            <a:off x="3197805" y="3969060"/>
            <a:ext cx="5074669" cy="0"/>
          </a:xfrm>
          <a:prstGeom prst="line">
            <a:avLst/>
          </a:prstGeom>
          <a:noFill/>
          <a:ln w="12700">
            <a:solidFill>
              <a:schemeClr val="tx1"/>
            </a:solidFill>
            <a:round/>
            <a:headEnd type="arrow" w="med" len="med"/>
            <a:tailEnd type="arrow" w="med" len="med"/>
          </a:ln>
        </p:spPr>
        <p:txBody>
          <a:bodyPr/>
          <a:lstStyle/>
          <a:p>
            <a:endParaRPr lang="en-GB" dirty="0">
              <a:solidFill>
                <a:srgbClr val="000000"/>
              </a:solidFill>
            </a:endParaRPr>
          </a:p>
        </p:txBody>
      </p:sp>
      <p:sp>
        <p:nvSpPr>
          <p:cNvPr id="15" name="Rectangle 2"/>
          <p:cNvSpPr>
            <a:spLocks noChangeArrowheads="1"/>
          </p:cNvSpPr>
          <p:nvPr/>
        </p:nvSpPr>
        <p:spPr bwMode="auto">
          <a:xfrm>
            <a:off x="703263" y="155575"/>
            <a:ext cx="9074150" cy="609600"/>
          </a:xfrm>
          <a:prstGeom prst="rect">
            <a:avLst/>
          </a:prstGeom>
          <a:noFill/>
          <a:ln w="12700">
            <a:noFill/>
            <a:miter lim="800000"/>
            <a:headEnd/>
            <a:tailEnd/>
          </a:ln>
        </p:spPr>
        <p:txBody>
          <a:bodyPr anchor="ctr"/>
          <a:lstStyle/>
          <a:p>
            <a:pPr algn="l">
              <a:lnSpc>
                <a:spcPts val="3200"/>
              </a:lnSpc>
            </a:pPr>
            <a:r>
              <a:rPr lang="en-US" sz="2800" dirty="0">
                <a:solidFill>
                  <a:schemeClr val="accent1">
                    <a:lumMod val="50000"/>
                  </a:schemeClr>
                </a:solidFill>
                <a:latin typeface="Calibri" panose="020F0502020204030204" pitchFamily="34" charset="0"/>
              </a:rPr>
              <a:t>1. </a:t>
            </a:r>
            <a:r>
              <a:rPr lang="en-US" sz="2800" dirty="0" smtClean="0">
                <a:solidFill>
                  <a:schemeClr val="accent1">
                    <a:lumMod val="50000"/>
                  </a:schemeClr>
                </a:solidFill>
                <a:latin typeface="Calibri" panose="020F0502020204030204" pitchFamily="34" charset="0"/>
              </a:rPr>
              <a:t>Forecast improvements over </a:t>
            </a:r>
            <a:r>
              <a:rPr lang="en-US" sz="2800" dirty="0">
                <a:solidFill>
                  <a:schemeClr val="accent1">
                    <a:lumMod val="50000"/>
                  </a:schemeClr>
                </a:solidFill>
                <a:latin typeface="Calibri" panose="020F0502020204030204" pitchFamily="34" charset="0"/>
              </a:rPr>
              <a:t>NH and SH for Z500</a:t>
            </a:r>
          </a:p>
        </p:txBody>
      </p:sp>
    </p:spTree>
    <p:extLst>
      <p:ext uri="{BB962C8B-B14F-4D97-AF65-F5344CB8AC3E}">
        <p14:creationId xmlns:p14="http://schemas.microsoft.com/office/powerpoint/2010/main" val="76905002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Outline</a:t>
            </a:r>
          </a:p>
        </p:txBody>
      </p:sp>
      <p:sp>
        <p:nvSpPr>
          <p:cNvPr id="26627" name="Rectangle 3"/>
          <p:cNvSpPr>
            <a:spLocks noGrp="1" noChangeArrowheads="1"/>
          </p:cNvSpPr>
          <p:nvPr>
            <p:ph type="body" sz="half" idx="1"/>
          </p:nvPr>
        </p:nvSpPr>
        <p:spPr>
          <a:xfrm>
            <a:off x="92075" y="954088"/>
            <a:ext cx="9631363" cy="5400675"/>
          </a:xfrm>
        </p:spPr>
        <p:txBody>
          <a:bodyPr/>
          <a:lstStyle/>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The Numerical Weather Prediction (NWP) problem</a:t>
            </a: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Sources of forecast uncertainties and chaotic behaviour</a:t>
            </a: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Ensemble prediction </a:t>
            </a:r>
            <a:r>
              <a:rPr lang="en-US" sz="2000" dirty="0" smtClean="0">
                <a:latin typeface="Calibri" panose="020F0502020204030204" pitchFamily="34" charset="0"/>
              </a:rPr>
              <a:t>as a practical tool for probabilistic prediction</a:t>
            </a:r>
            <a:endParaRPr lang="en-GB" sz="2000" dirty="0" smtClean="0">
              <a:latin typeface="Calibri" panose="020F0502020204030204" pitchFamily="34" charset="0"/>
            </a:endParaRP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The ECMWF medium-range/monthly ensemble</a:t>
            </a:r>
          </a:p>
        </p:txBody>
      </p:sp>
      <p:sp>
        <p:nvSpPr>
          <p:cNvPr id="5" name="AutoShape 4"/>
          <p:cNvSpPr>
            <a:spLocks noChangeArrowheads="1"/>
          </p:cNvSpPr>
          <p:nvPr/>
        </p:nvSpPr>
        <p:spPr bwMode="auto">
          <a:xfrm>
            <a:off x="8509000" y="1448380"/>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2575" y="1865430"/>
            <a:ext cx="6800850" cy="4533900"/>
          </a:xfrm>
          <a:prstGeom prst="rect">
            <a:avLst/>
          </a:prstGeom>
        </p:spPr>
      </p:pic>
      <p:sp>
        <p:nvSpPr>
          <p:cNvPr id="25603" name="Rectangle 3"/>
          <p:cNvSpPr>
            <a:spLocks noChangeArrowheads="1"/>
          </p:cNvSpPr>
          <p:nvPr/>
        </p:nvSpPr>
        <p:spPr bwMode="auto">
          <a:xfrm>
            <a:off x="182563" y="863715"/>
            <a:ext cx="9496425" cy="843182"/>
          </a:xfrm>
          <a:prstGeom prst="rect">
            <a:avLst/>
          </a:prstGeom>
          <a:noFill/>
          <a:ln w="12700">
            <a:noFill/>
            <a:miter lim="800000"/>
            <a:headEnd/>
            <a:tailEnd/>
          </a:ln>
        </p:spPr>
        <p:txBody>
          <a:bodyPr lIns="90487" tIns="44450" rIns="90487" bIns="44450"/>
          <a:lstStyle/>
          <a:p>
            <a:pPr algn="l">
              <a:spcAft>
                <a:spcPts val="600"/>
              </a:spcAft>
              <a:buClr>
                <a:srgbClr val="000000"/>
              </a:buClr>
            </a:pPr>
            <a:r>
              <a:rPr lang="en-US" sz="2000" b="0" dirty="0" smtClean="0">
                <a:solidFill>
                  <a:srgbClr val="000000"/>
                </a:solidFill>
                <a:latin typeface="Calibri" pitchFamily="34" charset="0"/>
                <a:cs typeface="Calibri" pitchFamily="34" charset="0"/>
              </a:rPr>
              <a:t>Over Europe, on average 6-day forecasts for Z500 have ACC of about 0.85, and forecasts have ACC of about 0.6 up to about 8.5-9 days. </a:t>
            </a:r>
            <a:endParaRPr lang="en-US" sz="2000" b="0" dirty="0">
              <a:solidFill>
                <a:srgbClr val="000000"/>
              </a:solidFill>
              <a:latin typeface="Calibri" pitchFamily="34" charset="0"/>
              <a:cs typeface="Calibri" pitchFamily="34" charset="0"/>
            </a:endParaRPr>
          </a:p>
        </p:txBody>
      </p:sp>
      <p:sp>
        <p:nvSpPr>
          <p:cNvPr id="15" name="Rectangle 2"/>
          <p:cNvSpPr>
            <a:spLocks noChangeArrowheads="1"/>
          </p:cNvSpPr>
          <p:nvPr/>
        </p:nvSpPr>
        <p:spPr bwMode="auto">
          <a:xfrm>
            <a:off x="703263" y="155575"/>
            <a:ext cx="9074150" cy="609600"/>
          </a:xfrm>
          <a:prstGeom prst="rect">
            <a:avLst/>
          </a:prstGeom>
          <a:noFill/>
          <a:ln w="12700">
            <a:noFill/>
            <a:miter lim="800000"/>
            <a:headEnd/>
            <a:tailEnd/>
          </a:ln>
        </p:spPr>
        <p:txBody>
          <a:bodyPr anchor="ctr"/>
          <a:lstStyle/>
          <a:p>
            <a:pPr algn="l">
              <a:lnSpc>
                <a:spcPts val="3200"/>
              </a:lnSpc>
            </a:pPr>
            <a:r>
              <a:rPr lang="en-US" sz="2800" dirty="0">
                <a:solidFill>
                  <a:schemeClr val="accent1">
                    <a:lumMod val="50000"/>
                  </a:schemeClr>
                </a:solidFill>
                <a:latin typeface="Calibri" panose="020F0502020204030204" pitchFamily="34" charset="0"/>
              </a:rPr>
              <a:t>2</a:t>
            </a:r>
            <a:r>
              <a:rPr lang="en-US" sz="2800" dirty="0" smtClean="0">
                <a:solidFill>
                  <a:schemeClr val="accent1">
                    <a:lumMod val="50000"/>
                  </a:schemeClr>
                </a:solidFill>
                <a:latin typeface="Calibri" panose="020F0502020204030204" pitchFamily="34" charset="0"/>
              </a:rPr>
              <a:t>. Forecast improvements over Europe for </a:t>
            </a:r>
            <a:r>
              <a:rPr lang="en-US" sz="2800" dirty="0">
                <a:solidFill>
                  <a:schemeClr val="accent1">
                    <a:lumMod val="50000"/>
                  </a:schemeClr>
                </a:solidFill>
                <a:latin typeface="Calibri" panose="020F0502020204030204" pitchFamily="34" charset="0"/>
              </a:rPr>
              <a:t>Z500</a:t>
            </a:r>
          </a:p>
        </p:txBody>
      </p:sp>
      <p:cxnSp>
        <p:nvCxnSpPr>
          <p:cNvPr id="6" name="Straight Connector 5"/>
          <p:cNvCxnSpPr/>
          <p:nvPr/>
        </p:nvCxnSpPr>
        <p:spPr bwMode="auto">
          <a:xfrm>
            <a:off x="1937665" y="3609020"/>
            <a:ext cx="6084000" cy="0"/>
          </a:xfrm>
          <a:prstGeom prst="line">
            <a:avLst/>
          </a:prstGeom>
          <a:solidFill>
            <a:schemeClr val="accent1"/>
          </a:solidFill>
          <a:ln w="12700" cap="flat" cmpd="sng" algn="ctr">
            <a:solidFill>
              <a:schemeClr val="accent5">
                <a:lumMod val="50000"/>
              </a:schemeClr>
            </a:solidFill>
            <a:prstDash val="solid"/>
            <a:round/>
            <a:headEnd type="triangle" w="med" len="med"/>
            <a:tailEnd type="none" w="med" len="med"/>
          </a:ln>
          <a:effectLst/>
        </p:spPr>
      </p:cxnSp>
      <p:cxnSp>
        <p:nvCxnSpPr>
          <p:cNvPr id="21" name="Straight Connector 20"/>
          <p:cNvCxnSpPr/>
          <p:nvPr/>
        </p:nvCxnSpPr>
        <p:spPr bwMode="auto">
          <a:xfrm>
            <a:off x="1937665" y="3767554"/>
            <a:ext cx="6084000" cy="0"/>
          </a:xfrm>
          <a:prstGeom prst="line">
            <a:avLst/>
          </a:prstGeom>
          <a:solidFill>
            <a:schemeClr val="accent1"/>
          </a:solidFill>
          <a:ln w="12700" cap="flat" cmpd="sng" algn="ctr">
            <a:solidFill>
              <a:schemeClr val="accent5">
                <a:lumMod val="50000"/>
              </a:schemeClr>
            </a:solidFill>
            <a:prstDash val="solid"/>
            <a:round/>
            <a:headEnd type="triangle" w="med" len="med"/>
            <a:tailEnd type="none" w="med" len="med"/>
          </a:ln>
          <a:effectLst/>
        </p:spPr>
      </p:cxnSp>
      <p:sp>
        <p:nvSpPr>
          <p:cNvPr id="12" name="TextBox 11"/>
          <p:cNvSpPr txBox="1"/>
          <p:nvPr/>
        </p:nvSpPr>
        <p:spPr>
          <a:xfrm>
            <a:off x="8163353" y="3540496"/>
            <a:ext cx="1200137" cy="338554"/>
          </a:xfrm>
          <a:prstGeom prst="rect">
            <a:avLst/>
          </a:prstGeom>
          <a:noFill/>
        </p:spPr>
        <p:txBody>
          <a:bodyPr wrap="none" rtlCol="0">
            <a:spAutoFit/>
          </a:bodyPr>
          <a:lstStyle/>
          <a:p>
            <a:r>
              <a:rPr lang="en-GB" sz="1600" dirty="0" smtClean="0">
                <a:solidFill>
                  <a:schemeClr val="accent5">
                    <a:lumMod val="50000"/>
                  </a:schemeClr>
                </a:solidFill>
                <a:latin typeface="Calibri" panose="020F0502020204030204" pitchFamily="34" charset="0"/>
              </a:rPr>
              <a:t>&lt;ACC&gt;=0.60</a:t>
            </a:r>
            <a:endParaRPr lang="en-GB" sz="1600" dirty="0">
              <a:solidFill>
                <a:schemeClr val="accent5">
                  <a:lumMod val="50000"/>
                </a:schemeClr>
              </a:solidFill>
              <a:latin typeface="Calibri" panose="020F0502020204030204" pitchFamily="34" charset="0"/>
            </a:endParaRPr>
          </a:p>
        </p:txBody>
      </p:sp>
      <p:sp>
        <p:nvSpPr>
          <p:cNvPr id="22" name="TextBox 21"/>
          <p:cNvSpPr txBox="1"/>
          <p:nvPr/>
        </p:nvSpPr>
        <p:spPr>
          <a:xfrm>
            <a:off x="339246" y="3519010"/>
            <a:ext cx="1423787" cy="338554"/>
          </a:xfrm>
          <a:prstGeom prst="rect">
            <a:avLst/>
          </a:prstGeom>
          <a:noFill/>
        </p:spPr>
        <p:txBody>
          <a:bodyPr wrap="none" rtlCol="0">
            <a:spAutoFit/>
          </a:bodyPr>
          <a:lstStyle/>
          <a:p>
            <a:r>
              <a:rPr lang="en-GB" sz="1600" dirty="0">
                <a:solidFill>
                  <a:schemeClr val="accent5">
                    <a:lumMod val="50000"/>
                  </a:schemeClr>
                </a:solidFill>
                <a:latin typeface="Calibri" panose="020F0502020204030204" pitchFamily="34" charset="0"/>
              </a:rPr>
              <a:t>8</a:t>
            </a:r>
            <a:r>
              <a:rPr lang="en-GB" sz="1600" dirty="0" smtClean="0">
                <a:solidFill>
                  <a:schemeClr val="accent5">
                    <a:lumMod val="50000"/>
                  </a:schemeClr>
                </a:solidFill>
                <a:latin typeface="Calibri" panose="020F0502020204030204" pitchFamily="34" charset="0"/>
              </a:rPr>
              <a:t>.5d &lt; T &lt; 9.0d</a:t>
            </a:r>
            <a:endParaRPr lang="en-GB" sz="1600" dirty="0">
              <a:solidFill>
                <a:schemeClr val="accent5">
                  <a:lumMod val="50000"/>
                </a:schemeClr>
              </a:solidFill>
              <a:latin typeface="Calibri" panose="020F0502020204030204" pitchFamily="34" charset="0"/>
            </a:endParaRPr>
          </a:p>
        </p:txBody>
      </p:sp>
      <p:cxnSp>
        <p:nvCxnSpPr>
          <p:cNvPr id="18" name="Straight Arrow Connector 17"/>
          <p:cNvCxnSpPr/>
          <p:nvPr/>
        </p:nvCxnSpPr>
        <p:spPr bwMode="auto">
          <a:xfrm>
            <a:off x="1795977" y="3564015"/>
            <a:ext cx="0" cy="225025"/>
          </a:xfrm>
          <a:prstGeom prst="straightConnector1">
            <a:avLst/>
          </a:prstGeom>
          <a:solidFill>
            <a:schemeClr val="accent1"/>
          </a:solidFill>
          <a:ln w="12700" cap="flat" cmpd="sng" algn="ctr">
            <a:solidFill>
              <a:schemeClr val="accent5">
                <a:lumMod val="50000"/>
              </a:schemeClr>
            </a:solidFill>
            <a:prstDash val="solid"/>
            <a:round/>
            <a:headEnd type="triangle"/>
            <a:tailEnd type="triangle"/>
          </a:ln>
          <a:effectLst/>
        </p:spPr>
      </p:cxnSp>
      <p:cxnSp>
        <p:nvCxnSpPr>
          <p:cNvPr id="25" name="Straight Connector 24"/>
          <p:cNvCxnSpPr/>
          <p:nvPr/>
        </p:nvCxnSpPr>
        <p:spPr bwMode="auto">
          <a:xfrm>
            <a:off x="1937665" y="4869160"/>
            <a:ext cx="6084000" cy="0"/>
          </a:xfrm>
          <a:prstGeom prst="line">
            <a:avLst/>
          </a:prstGeom>
          <a:solidFill>
            <a:schemeClr val="accent1"/>
          </a:solidFill>
          <a:ln w="12700" cap="flat" cmpd="sng" algn="ctr">
            <a:solidFill>
              <a:srgbClr val="FFC000"/>
            </a:solidFill>
            <a:prstDash val="solid"/>
            <a:round/>
            <a:headEnd type="triangle" w="med" len="med"/>
            <a:tailEnd type="none" w="med" len="med"/>
          </a:ln>
          <a:effectLst/>
        </p:spPr>
      </p:cxnSp>
      <p:sp>
        <p:nvSpPr>
          <p:cNvPr id="26" name="TextBox 25"/>
          <p:cNvSpPr txBox="1"/>
          <p:nvPr/>
        </p:nvSpPr>
        <p:spPr>
          <a:xfrm>
            <a:off x="8193361" y="4710626"/>
            <a:ext cx="1200137" cy="338554"/>
          </a:xfrm>
          <a:prstGeom prst="rect">
            <a:avLst/>
          </a:prstGeom>
          <a:noFill/>
        </p:spPr>
        <p:txBody>
          <a:bodyPr wrap="none" rtlCol="0">
            <a:spAutoFit/>
          </a:bodyPr>
          <a:lstStyle/>
          <a:p>
            <a:r>
              <a:rPr lang="en-GB" sz="1600" dirty="0" smtClean="0">
                <a:solidFill>
                  <a:srgbClr val="FFC000"/>
                </a:solidFill>
                <a:latin typeface="Calibri" panose="020F0502020204030204" pitchFamily="34" charset="0"/>
              </a:rPr>
              <a:t>&lt;ACC&gt;=0.85</a:t>
            </a:r>
            <a:endParaRPr lang="en-GB" sz="1600" dirty="0">
              <a:solidFill>
                <a:srgbClr val="FFC000"/>
              </a:solidFill>
              <a:latin typeface="Calibri" panose="020F0502020204030204" pitchFamily="34" charset="0"/>
            </a:endParaRPr>
          </a:p>
        </p:txBody>
      </p:sp>
    </p:spTree>
    <p:extLst>
      <p:ext uri="{BB962C8B-B14F-4D97-AF65-F5344CB8AC3E}">
        <p14:creationId xmlns:p14="http://schemas.microsoft.com/office/powerpoint/2010/main" val="2368667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758990"/>
            <a:ext cx="6858000" cy="4505325"/>
          </a:xfrm>
          <a:prstGeom prst="rect">
            <a:avLst/>
          </a:prstGeom>
        </p:spPr>
      </p:pic>
      <p:sp>
        <p:nvSpPr>
          <p:cNvPr id="9" name="Rectangle 2"/>
          <p:cNvSpPr txBox="1">
            <a:spLocks noChangeArrowheads="1"/>
          </p:cNvSpPr>
          <p:nvPr/>
        </p:nvSpPr>
        <p:spPr>
          <a:xfrm>
            <a:off x="703263" y="188640"/>
            <a:ext cx="9074150" cy="609600"/>
          </a:xfrm>
          <a:prstGeom prst="rect">
            <a:avLst/>
          </a:prstGeom>
        </p:spPr>
        <p:txBody>
          <a:bodyPr anchor="ctr" anchorCtr="0"/>
          <a:lst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a:lstStyle>
          <a:p>
            <a:r>
              <a:rPr lang="en-GB" sz="2800" dirty="0" smtClean="0">
                <a:solidFill>
                  <a:schemeClr val="accent1">
                    <a:lumMod val="50000"/>
                  </a:schemeClr>
                </a:solidFill>
                <a:latin typeface="Calibri" panose="020F0502020204030204" pitchFamily="34" charset="0"/>
              </a:rPr>
              <a:t>2. February 2015: drop in forecast skill</a:t>
            </a:r>
          </a:p>
        </p:txBody>
      </p:sp>
      <p:cxnSp>
        <p:nvCxnSpPr>
          <p:cNvPr id="6" name="Straight Connector 5"/>
          <p:cNvCxnSpPr/>
          <p:nvPr/>
        </p:nvCxnSpPr>
        <p:spPr bwMode="auto">
          <a:xfrm>
            <a:off x="1937665" y="4014065"/>
            <a:ext cx="6210690" cy="0"/>
          </a:xfrm>
          <a:prstGeom prst="line">
            <a:avLst/>
          </a:prstGeom>
          <a:solidFill>
            <a:schemeClr val="accent1"/>
          </a:solidFill>
          <a:ln w="28575" cap="flat" cmpd="sng" algn="ctr">
            <a:solidFill>
              <a:schemeClr val="accent5">
                <a:lumMod val="50000"/>
              </a:schemeClr>
            </a:solidFill>
            <a:prstDash val="solid"/>
            <a:round/>
            <a:headEnd type="none" w="med" len="med"/>
            <a:tailEnd type="none" w="med" len="med"/>
          </a:ln>
          <a:effectLst/>
        </p:spPr>
      </p:cxnSp>
      <p:sp>
        <p:nvSpPr>
          <p:cNvPr id="14" name="Rectangle 3"/>
          <p:cNvSpPr>
            <a:spLocks noChangeArrowheads="1"/>
          </p:cNvSpPr>
          <p:nvPr/>
        </p:nvSpPr>
        <p:spPr bwMode="auto">
          <a:xfrm>
            <a:off x="182563" y="863715"/>
            <a:ext cx="9496425" cy="1035115"/>
          </a:xfrm>
          <a:prstGeom prst="rect">
            <a:avLst/>
          </a:prstGeom>
          <a:noFill/>
          <a:ln w="12700">
            <a:noFill/>
            <a:miter lim="800000"/>
            <a:headEnd/>
            <a:tailEnd/>
          </a:ln>
        </p:spPr>
        <p:txBody>
          <a:bodyPr lIns="90487" tIns="44450" rIns="90487" bIns="44450"/>
          <a:lstStyle/>
          <a:p>
            <a:pPr algn="l">
              <a:spcAft>
                <a:spcPts val="600"/>
              </a:spcAft>
              <a:buClr>
                <a:srgbClr val="000000"/>
              </a:buClr>
            </a:pPr>
            <a:r>
              <a:rPr lang="en-US" sz="2000" b="0" dirty="0" smtClean="0">
                <a:solidFill>
                  <a:srgbClr val="000000"/>
                </a:solidFill>
                <a:latin typeface="Calibri" pitchFamily="34" charset="0"/>
                <a:cs typeface="Calibri" pitchFamily="34" charset="0"/>
              </a:rPr>
              <a:t>But on single cases we still see severe forecast busts. In February 2015, 6-day forecasts issued on the 2</a:t>
            </a:r>
            <a:r>
              <a:rPr lang="en-US" sz="2000" b="0" baseline="30000" dirty="0" smtClean="0">
                <a:solidFill>
                  <a:srgbClr val="000000"/>
                </a:solidFill>
                <a:latin typeface="Calibri" pitchFamily="34" charset="0"/>
                <a:cs typeface="Calibri" pitchFamily="34" charset="0"/>
              </a:rPr>
              <a:t>nd</a:t>
            </a:r>
            <a:r>
              <a:rPr lang="en-US" sz="2000" b="0" dirty="0" smtClean="0">
                <a:solidFill>
                  <a:srgbClr val="000000"/>
                </a:solidFill>
                <a:latin typeface="Calibri" pitchFamily="34" charset="0"/>
                <a:cs typeface="Calibri" pitchFamily="34" charset="0"/>
              </a:rPr>
              <a:t> and the 8</a:t>
            </a:r>
            <a:r>
              <a:rPr lang="en-US" sz="2000" b="0" baseline="30000" dirty="0" smtClean="0">
                <a:solidFill>
                  <a:srgbClr val="000000"/>
                </a:solidFill>
                <a:latin typeface="Calibri" pitchFamily="34" charset="0"/>
                <a:cs typeface="Calibri" pitchFamily="34" charset="0"/>
              </a:rPr>
              <a:t>th</a:t>
            </a:r>
            <a:r>
              <a:rPr lang="en-US" sz="2000" b="0" dirty="0" smtClean="0">
                <a:solidFill>
                  <a:srgbClr val="000000"/>
                </a:solidFill>
                <a:latin typeface="Calibri" pitchFamily="34" charset="0"/>
                <a:cs typeface="Calibri" pitchFamily="34" charset="0"/>
              </a:rPr>
              <a:t> had ACC of about 40%, much less than their average ACC value of 0.85. </a:t>
            </a:r>
            <a:endParaRPr lang="en-US" sz="2000" b="0" dirty="0">
              <a:solidFill>
                <a:srgbClr val="000000"/>
              </a:solidFill>
              <a:latin typeface="Calibri" pitchFamily="34" charset="0"/>
              <a:cs typeface="Calibri" pitchFamily="34" charset="0"/>
            </a:endParaRPr>
          </a:p>
        </p:txBody>
      </p:sp>
      <p:cxnSp>
        <p:nvCxnSpPr>
          <p:cNvPr id="18" name="Straight Connector 17"/>
          <p:cNvCxnSpPr/>
          <p:nvPr/>
        </p:nvCxnSpPr>
        <p:spPr bwMode="auto">
          <a:xfrm>
            <a:off x="1937665" y="3248980"/>
            <a:ext cx="6210690" cy="0"/>
          </a:xfrm>
          <a:prstGeom prst="line">
            <a:avLst/>
          </a:prstGeom>
          <a:solidFill>
            <a:schemeClr val="accent1"/>
          </a:solidFill>
          <a:ln w="28575" cap="flat" cmpd="sng" algn="ctr">
            <a:solidFill>
              <a:srgbClr val="FFC000"/>
            </a:solidFill>
            <a:prstDash val="solid"/>
            <a:round/>
            <a:headEnd type="none" w="med" len="med"/>
            <a:tailEnd type="none" w="med" len="med"/>
          </a:ln>
          <a:effectLst/>
        </p:spPr>
      </p:cxnSp>
      <p:cxnSp>
        <p:nvCxnSpPr>
          <p:cNvPr id="4" name="Straight Connector 3"/>
          <p:cNvCxnSpPr/>
          <p:nvPr/>
        </p:nvCxnSpPr>
        <p:spPr bwMode="auto">
          <a:xfrm>
            <a:off x="3647855" y="2798930"/>
            <a:ext cx="0" cy="306034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0" name="TextBox 9"/>
          <p:cNvSpPr txBox="1"/>
          <p:nvPr/>
        </p:nvSpPr>
        <p:spPr>
          <a:xfrm>
            <a:off x="8181667" y="3090446"/>
            <a:ext cx="551753" cy="338554"/>
          </a:xfrm>
          <a:prstGeom prst="rect">
            <a:avLst/>
          </a:prstGeom>
          <a:noFill/>
        </p:spPr>
        <p:txBody>
          <a:bodyPr wrap="none" rtlCol="0">
            <a:spAutoFit/>
          </a:bodyPr>
          <a:lstStyle/>
          <a:p>
            <a:r>
              <a:rPr lang="en-GB" sz="1600" dirty="0" smtClean="0">
                <a:solidFill>
                  <a:srgbClr val="FFC000"/>
                </a:solidFill>
                <a:latin typeface="Calibri" panose="020F0502020204030204" pitchFamily="34" charset="0"/>
              </a:rPr>
              <a:t>0.85</a:t>
            </a:r>
            <a:endParaRPr lang="en-GB" sz="1600" dirty="0">
              <a:solidFill>
                <a:srgbClr val="FFC000"/>
              </a:solidFill>
              <a:latin typeface="Calibri" panose="020F0502020204030204" pitchFamily="34" charset="0"/>
            </a:endParaRPr>
          </a:p>
        </p:txBody>
      </p:sp>
      <p:sp>
        <p:nvSpPr>
          <p:cNvPr id="11" name="TextBox 10"/>
          <p:cNvSpPr txBox="1"/>
          <p:nvPr/>
        </p:nvSpPr>
        <p:spPr>
          <a:xfrm>
            <a:off x="8181666" y="3810526"/>
            <a:ext cx="551754" cy="338554"/>
          </a:xfrm>
          <a:prstGeom prst="rect">
            <a:avLst/>
          </a:prstGeom>
          <a:noFill/>
        </p:spPr>
        <p:txBody>
          <a:bodyPr wrap="none" rtlCol="0">
            <a:spAutoFit/>
          </a:bodyPr>
          <a:lstStyle/>
          <a:p>
            <a:r>
              <a:rPr lang="en-GB" sz="1600" dirty="0" smtClean="0">
                <a:solidFill>
                  <a:schemeClr val="accent5">
                    <a:lumMod val="50000"/>
                  </a:schemeClr>
                </a:solidFill>
                <a:latin typeface="Calibri" panose="020F0502020204030204" pitchFamily="34" charset="0"/>
              </a:rPr>
              <a:t>0.60</a:t>
            </a:r>
            <a:endParaRPr lang="en-GB" sz="1600" dirty="0">
              <a:solidFill>
                <a:schemeClr val="accent5">
                  <a:lumMod val="50000"/>
                </a:schemeClr>
              </a:solidFill>
              <a:latin typeface="Calibri" panose="020F0502020204030204" pitchFamily="34" charset="0"/>
            </a:endParaRPr>
          </a:p>
        </p:txBody>
      </p:sp>
    </p:spTree>
    <p:extLst>
      <p:ext uri="{BB962C8B-B14F-4D97-AF65-F5344CB8AC3E}">
        <p14:creationId xmlns:p14="http://schemas.microsoft.com/office/powerpoint/2010/main" val="151485029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t="17188" b="33594"/>
          <a:stretch/>
        </p:blipFill>
        <p:spPr>
          <a:xfrm>
            <a:off x="3344160" y="953725"/>
            <a:ext cx="6469380" cy="4832405"/>
          </a:xfrm>
          <a:prstGeom prst="rect">
            <a:avLst/>
          </a:prstGeom>
        </p:spPr>
      </p:pic>
      <p:sp>
        <p:nvSpPr>
          <p:cNvPr id="9" name="Rectangle 2"/>
          <p:cNvSpPr txBox="1">
            <a:spLocks noChangeArrowheads="1"/>
          </p:cNvSpPr>
          <p:nvPr/>
        </p:nvSpPr>
        <p:spPr>
          <a:xfrm>
            <a:off x="703263" y="188640"/>
            <a:ext cx="9074150" cy="609600"/>
          </a:xfrm>
          <a:prstGeom prst="rect">
            <a:avLst/>
          </a:prstGeom>
        </p:spPr>
        <p:txBody>
          <a:bodyPr anchor="ctr" anchorCtr="0"/>
          <a:lst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a:lstStyle>
          <a:p>
            <a:r>
              <a:rPr lang="en-GB" sz="2800" dirty="0" smtClean="0">
                <a:solidFill>
                  <a:schemeClr val="accent1">
                    <a:lumMod val="50000"/>
                  </a:schemeClr>
                </a:solidFill>
                <a:latin typeface="Calibri" panose="020F0502020204030204" pitchFamily="34" charset="0"/>
              </a:rPr>
              <a:t>2. February 2015: drop in forecast skill</a:t>
            </a:r>
          </a:p>
        </p:txBody>
      </p:sp>
      <p:sp>
        <p:nvSpPr>
          <p:cNvPr id="6" name="Rectangle 3"/>
          <p:cNvSpPr>
            <a:spLocks noChangeArrowheads="1"/>
          </p:cNvSpPr>
          <p:nvPr/>
        </p:nvSpPr>
        <p:spPr bwMode="auto">
          <a:xfrm>
            <a:off x="182563" y="863715"/>
            <a:ext cx="3060247" cy="5355595"/>
          </a:xfrm>
          <a:prstGeom prst="rect">
            <a:avLst/>
          </a:prstGeom>
          <a:noFill/>
          <a:ln w="12700">
            <a:noFill/>
            <a:miter lim="800000"/>
            <a:headEnd/>
            <a:tailEnd/>
          </a:ln>
        </p:spPr>
        <p:txBody>
          <a:bodyPr lIns="90487" tIns="44450" rIns="90487" bIns="44450"/>
          <a:lstStyle/>
          <a:p>
            <a:pPr algn="l">
              <a:spcAft>
                <a:spcPts val="600"/>
              </a:spcAft>
              <a:buClr>
                <a:srgbClr val="000000"/>
              </a:buClr>
            </a:pPr>
            <a:r>
              <a:rPr lang="en-US" sz="2000" b="0" dirty="0" smtClean="0">
                <a:solidFill>
                  <a:srgbClr val="000000"/>
                </a:solidFill>
                <a:latin typeface="Calibri" pitchFamily="34" charset="0"/>
                <a:cs typeface="Calibri" pitchFamily="34" charset="0"/>
              </a:rPr>
              <a:t>Consider the t+144h forecasts issued on 8@00 and valid for 14@00 (middle): not only the HRES and the ENS-control, but also the whole ENS members showed a drop in skill. This can be detected also 2 days earlier (bottom) and later (top). </a:t>
            </a:r>
          </a:p>
          <a:p>
            <a:pPr algn="l">
              <a:spcAft>
                <a:spcPts val="600"/>
              </a:spcAft>
              <a:buClr>
                <a:srgbClr val="000000"/>
              </a:buClr>
            </a:pPr>
            <a:r>
              <a:rPr lang="en-US" sz="2000" b="0" dirty="0" smtClean="0">
                <a:solidFill>
                  <a:srgbClr val="000000"/>
                </a:solidFill>
                <a:latin typeface="Calibri" pitchFamily="34" charset="0"/>
                <a:cs typeface="Calibri" pitchFamily="34" charset="0"/>
              </a:rPr>
              <a:t>This unpredictable situation was flagged by the ENS, which showed a very large spread. </a:t>
            </a:r>
            <a:endParaRPr lang="en-US" sz="2000" b="0" dirty="0">
              <a:solidFill>
                <a:srgbClr val="000000"/>
              </a:solidFill>
              <a:latin typeface="Calibri" pitchFamily="34" charset="0"/>
              <a:cs typeface="Calibri" pitchFamily="34" charset="0"/>
            </a:endParaRPr>
          </a:p>
        </p:txBody>
      </p:sp>
      <p:cxnSp>
        <p:nvCxnSpPr>
          <p:cNvPr id="7" name="Straight Connector 6"/>
          <p:cNvCxnSpPr/>
          <p:nvPr/>
        </p:nvCxnSpPr>
        <p:spPr bwMode="auto">
          <a:xfrm>
            <a:off x="7743310" y="1403775"/>
            <a:ext cx="0" cy="97200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7203250" y="3023955"/>
            <a:ext cx="0" cy="97200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6663190" y="4617240"/>
            <a:ext cx="0" cy="97200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4" name="TextBox 3"/>
          <p:cNvSpPr txBox="1"/>
          <p:nvPr/>
        </p:nvSpPr>
        <p:spPr>
          <a:xfrm>
            <a:off x="8823430" y="3014663"/>
            <a:ext cx="774571" cy="369332"/>
          </a:xfrm>
          <a:prstGeom prst="rect">
            <a:avLst/>
          </a:prstGeom>
          <a:noFill/>
        </p:spPr>
        <p:txBody>
          <a:bodyPr wrap="none" rtlCol="0">
            <a:spAutoFit/>
          </a:bodyPr>
          <a:lstStyle/>
          <a:p>
            <a:r>
              <a:rPr lang="en-GB" sz="1800" dirty="0" smtClean="0">
                <a:latin typeface="Calibri" panose="020F0502020204030204" pitchFamily="34" charset="0"/>
              </a:rPr>
              <a:t>+144h</a:t>
            </a:r>
            <a:endParaRPr lang="en-GB" sz="1800" dirty="0">
              <a:latin typeface="Calibri" panose="020F0502020204030204" pitchFamily="34" charset="0"/>
            </a:endParaRPr>
          </a:p>
        </p:txBody>
      </p:sp>
      <p:sp>
        <p:nvSpPr>
          <p:cNvPr id="12" name="TextBox 11"/>
          <p:cNvSpPr txBox="1"/>
          <p:nvPr/>
        </p:nvSpPr>
        <p:spPr>
          <a:xfrm>
            <a:off x="8881939" y="1403775"/>
            <a:ext cx="657552" cy="369332"/>
          </a:xfrm>
          <a:prstGeom prst="rect">
            <a:avLst/>
          </a:prstGeom>
          <a:noFill/>
        </p:spPr>
        <p:txBody>
          <a:bodyPr wrap="none" rtlCol="0">
            <a:spAutoFit/>
          </a:bodyPr>
          <a:lstStyle/>
          <a:p>
            <a:r>
              <a:rPr lang="en-GB" sz="1800" dirty="0" smtClean="0">
                <a:latin typeface="Calibri" panose="020F0502020204030204" pitchFamily="34" charset="0"/>
              </a:rPr>
              <a:t>+96h</a:t>
            </a:r>
            <a:endParaRPr lang="en-GB" sz="1800" dirty="0">
              <a:latin typeface="Calibri" panose="020F0502020204030204" pitchFamily="34" charset="0"/>
            </a:endParaRPr>
          </a:p>
        </p:txBody>
      </p:sp>
      <p:sp>
        <p:nvSpPr>
          <p:cNvPr id="13" name="TextBox 12"/>
          <p:cNvSpPr txBox="1"/>
          <p:nvPr/>
        </p:nvSpPr>
        <p:spPr>
          <a:xfrm>
            <a:off x="8823429" y="4644135"/>
            <a:ext cx="774571" cy="369332"/>
          </a:xfrm>
          <a:prstGeom prst="rect">
            <a:avLst/>
          </a:prstGeom>
          <a:noFill/>
        </p:spPr>
        <p:txBody>
          <a:bodyPr wrap="none" rtlCol="0">
            <a:spAutoFit/>
          </a:bodyPr>
          <a:lstStyle/>
          <a:p>
            <a:r>
              <a:rPr lang="en-GB" sz="1800" dirty="0" smtClean="0">
                <a:latin typeface="Calibri" panose="020F0502020204030204" pitchFamily="34" charset="0"/>
              </a:rPr>
              <a:t>+192h</a:t>
            </a:r>
            <a:endParaRPr lang="en-GB" sz="1800" dirty="0">
              <a:latin typeface="Calibri" panose="020F0502020204030204" pitchFamily="34" charset="0"/>
            </a:endParaRPr>
          </a:p>
        </p:txBody>
      </p:sp>
    </p:spTree>
    <p:extLst>
      <p:ext uri="{BB962C8B-B14F-4D97-AF65-F5344CB8AC3E}">
        <p14:creationId xmlns:p14="http://schemas.microsoft.com/office/powerpoint/2010/main" val="9382077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txBox="1">
            <a:spLocks noChangeArrowheads="1"/>
          </p:cNvSpPr>
          <p:nvPr/>
        </p:nvSpPr>
        <p:spPr>
          <a:xfrm>
            <a:off x="703263" y="188640"/>
            <a:ext cx="9074150" cy="609600"/>
          </a:xfrm>
          <a:prstGeom prst="rect">
            <a:avLst/>
          </a:prstGeom>
        </p:spPr>
        <p:txBody>
          <a:bodyPr anchor="ctr" anchorCtr="0"/>
          <a:lst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a:lstStyle>
          <a:p>
            <a:r>
              <a:rPr lang="en-GB" sz="2800" dirty="0" smtClean="0">
                <a:solidFill>
                  <a:schemeClr val="accent1">
                    <a:lumMod val="50000"/>
                  </a:schemeClr>
                </a:solidFill>
                <a:latin typeface="Calibri" panose="020F0502020204030204" pitchFamily="34" charset="0"/>
              </a:rPr>
              <a:t>2. February 2015: drop in forecast skill</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21100" y="798240"/>
            <a:ext cx="7315200" cy="2865120"/>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1100" y="3654025"/>
            <a:ext cx="7315200" cy="2865120"/>
          </a:xfrm>
          <a:prstGeom prst="rect">
            <a:avLst/>
          </a:prstGeom>
        </p:spPr>
      </p:pic>
      <p:cxnSp>
        <p:nvCxnSpPr>
          <p:cNvPr id="5" name="Straight Connector 4"/>
          <p:cNvCxnSpPr/>
          <p:nvPr/>
        </p:nvCxnSpPr>
        <p:spPr bwMode="auto">
          <a:xfrm>
            <a:off x="2851270" y="3915330"/>
            <a:ext cx="0" cy="2484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2851270" y="1035010"/>
            <a:ext cx="0" cy="2484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3" name="Straight Connector 12"/>
          <p:cNvCxnSpPr/>
          <p:nvPr/>
        </p:nvCxnSpPr>
        <p:spPr bwMode="auto">
          <a:xfrm>
            <a:off x="6496675" y="3915330"/>
            <a:ext cx="0" cy="2484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4" name="Straight Connector 13"/>
          <p:cNvCxnSpPr/>
          <p:nvPr/>
        </p:nvCxnSpPr>
        <p:spPr bwMode="auto">
          <a:xfrm>
            <a:off x="6496675" y="1035010"/>
            <a:ext cx="0" cy="2484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8" name="Straight Connector 7"/>
          <p:cNvCxnSpPr/>
          <p:nvPr/>
        </p:nvCxnSpPr>
        <p:spPr bwMode="auto">
          <a:xfrm>
            <a:off x="1546125" y="5229200"/>
            <a:ext cx="306034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5191530" y="5229200"/>
            <a:ext cx="306034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1546125" y="2393885"/>
            <a:ext cx="306034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7" name="Straight Connector 16"/>
          <p:cNvCxnSpPr/>
          <p:nvPr/>
        </p:nvCxnSpPr>
        <p:spPr bwMode="auto">
          <a:xfrm>
            <a:off x="5191530" y="2393885"/>
            <a:ext cx="306034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18" name="TextBox 17"/>
          <p:cNvSpPr txBox="1"/>
          <p:nvPr/>
        </p:nvSpPr>
        <p:spPr>
          <a:xfrm>
            <a:off x="8629522" y="953725"/>
            <a:ext cx="1215397" cy="646331"/>
          </a:xfrm>
          <a:prstGeom prst="rect">
            <a:avLst/>
          </a:prstGeom>
          <a:noFill/>
        </p:spPr>
        <p:txBody>
          <a:bodyPr wrap="none" rtlCol="0">
            <a:spAutoFit/>
          </a:bodyPr>
          <a:lstStyle/>
          <a:p>
            <a:r>
              <a:rPr lang="en-GB" sz="1800" dirty="0" smtClean="0">
                <a:latin typeface="Calibri" panose="020F0502020204030204" pitchFamily="34" charset="0"/>
              </a:rPr>
              <a:t>08@00+6d</a:t>
            </a:r>
          </a:p>
          <a:p>
            <a:r>
              <a:rPr lang="en-GB" sz="1800" dirty="0" smtClean="0">
                <a:latin typeface="Calibri" panose="020F0502020204030204" pitchFamily="34" charset="0"/>
              </a:rPr>
              <a:t>HRES+STD</a:t>
            </a:r>
            <a:endParaRPr lang="en-GB" sz="1800" dirty="0">
              <a:latin typeface="Calibri" panose="020F0502020204030204" pitchFamily="34" charset="0"/>
            </a:endParaRPr>
          </a:p>
        </p:txBody>
      </p:sp>
      <p:sp>
        <p:nvSpPr>
          <p:cNvPr id="19" name="TextBox 18"/>
          <p:cNvSpPr txBox="1"/>
          <p:nvPr/>
        </p:nvSpPr>
        <p:spPr>
          <a:xfrm>
            <a:off x="6319" y="953725"/>
            <a:ext cx="1449436" cy="646331"/>
          </a:xfrm>
          <a:prstGeom prst="rect">
            <a:avLst/>
          </a:prstGeom>
          <a:noFill/>
        </p:spPr>
        <p:txBody>
          <a:bodyPr wrap="none" rtlCol="0">
            <a:spAutoFit/>
          </a:bodyPr>
          <a:lstStyle/>
          <a:p>
            <a:r>
              <a:rPr lang="en-GB" sz="1800" dirty="0" smtClean="0">
                <a:latin typeface="Calibri" panose="020F0502020204030204" pitchFamily="34" charset="0"/>
              </a:rPr>
              <a:t>08@00+6d</a:t>
            </a:r>
          </a:p>
          <a:p>
            <a:r>
              <a:rPr lang="en-GB" sz="1800" dirty="0" smtClean="0">
                <a:latin typeface="Calibri" panose="020F0502020204030204" pitchFamily="34" charset="0"/>
              </a:rPr>
              <a:t>&lt;ENS&gt;+NSTD</a:t>
            </a:r>
            <a:endParaRPr lang="en-GB" sz="1800" dirty="0">
              <a:latin typeface="Calibri" panose="020F0502020204030204" pitchFamily="34" charset="0"/>
            </a:endParaRPr>
          </a:p>
        </p:txBody>
      </p:sp>
      <p:sp>
        <p:nvSpPr>
          <p:cNvPr id="20" name="TextBox 19"/>
          <p:cNvSpPr txBox="1"/>
          <p:nvPr/>
        </p:nvSpPr>
        <p:spPr>
          <a:xfrm>
            <a:off x="8639600" y="3834045"/>
            <a:ext cx="1161215" cy="646331"/>
          </a:xfrm>
          <a:prstGeom prst="rect">
            <a:avLst/>
          </a:prstGeom>
          <a:noFill/>
        </p:spPr>
        <p:txBody>
          <a:bodyPr wrap="none" rtlCol="0">
            <a:spAutoFit/>
          </a:bodyPr>
          <a:lstStyle/>
          <a:p>
            <a:r>
              <a:rPr lang="en-GB" sz="1800" dirty="0" smtClean="0">
                <a:latin typeface="Calibri" panose="020F0502020204030204" pitchFamily="34" charset="0"/>
              </a:rPr>
              <a:t>14@00</a:t>
            </a:r>
          </a:p>
          <a:p>
            <a:r>
              <a:rPr lang="en-GB" sz="1800" dirty="0" smtClean="0">
                <a:latin typeface="Calibri" panose="020F0502020204030204" pitchFamily="34" charset="0"/>
              </a:rPr>
              <a:t>HRES+STD</a:t>
            </a:r>
            <a:endParaRPr lang="en-GB" sz="1800" dirty="0">
              <a:latin typeface="Calibri" panose="020F0502020204030204" pitchFamily="34" charset="0"/>
            </a:endParaRPr>
          </a:p>
        </p:txBody>
      </p:sp>
      <p:sp>
        <p:nvSpPr>
          <p:cNvPr id="21" name="TextBox 20"/>
          <p:cNvSpPr txBox="1"/>
          <p:nvPr/>
        </p:nvSpPr>
        <p:spPr>
          <a:xfrm>
            <a:off x="2450" y="3834045"/>
            <a:ext cx="1423147" cy="646331"/>
          </a:xfrm>
          <a:prstGeom prst="rect">
            <a:avLst/>
          </a:prstGeom>
          <a:noFill/>
        </p:spPr>
        <p:txBody>
          <a:bodyPr wrap="none" rtlCol="0">
            <a:spAutoFit/>
          </a:bodyPr>
          <a:lstStyle/>
          <a:p>
            <a:r>
              <a:rPr lang="en-GB" sz="1800" dirty="0" smtClean="0">
                <a:latin typeface="Calibri" panose="020F0502020204030204" pitchFamily="34" charset="0"/>
              </a:rPr>
              <a:t>14@00</a:t>
            </a:r>
          </a:p>
          <a:p>
            <a:r>
              <a:rPr lang="en-GB" sz="1800" dirty="0" smtClean="0">
                <a:latin typeface="Calibri" panose="020F0502020204030204" pitchFamily="34" charset="0"/>
              </a:rPr>
              <a:t>&lt;ENS&gt;+NSTD</a:t>
            </a:r>
            <a:endParaRPr lang="en-GB" sz="1800" dirty="0">
              <a:latin typeface="Calibri" panose="020F0502020204030204" pitchFamily="34" charset="0"/>
            </a:endParaRPr>
          </a:p>
        </p:txBody>
      </p:sp>
    </p:spTree>
    <p:extLst>
      <p:ext uri="{BB962C8B-B14F-4D97-AF65-F5344CB8AC3E}">
        <p14:creationId xmlns:p14="http://schemas.microsoft.com/office/powerpoint/2010/main" val="39717058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475" y="4014065"/>
            <a:ext cx="2980373" cy="2083594"/>
          </a:xfrm>
          <a:prstGeom prst="rect">
            <a:avLst/>
          </a:prstGeom>
        </p:spPr>
      </p:pic>
      <p:sp>
        <p:nvSpPr>
          <p:cNvPr id="29698"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Why do forecasts fail?</a:t>
            </a:r>
          </a:p>
        </p:txBody>
      </p:sp>
      <p:sp>
        <p:nvSpPr>
          <p:cNvPr id="29699" name="Rectangle 3"/>
          <p:cNvSpPr>
            <a:spLocks noGrp="1" noChangeArrowheads="1"/>
          </p:cNvSpPr>
          <p:nvPr>
            <p:ph type="body" sz="half" idx="1"/>
          </p:nvPr>
        </p:nvSpPr>
        <p:spPr>
          <a:xfrm>
            <a:off x="138113" y="908051"/>
            <a:ext cx="9629775" cy="1980890"/>
          </a:xfrm>
        </p:spPr>
        <p:txBody>
          <a:bodyPr/>
          <a:lstStyle/>
          <a:p>
            <a:pPr marL="0" indent="0">
              <a:lnSpc>
                <a:spcPct val="100000"/>
              </a:lnSpc>
              <a:buFontTx/>
              <a:buNone/>
            </a:pPr>
            <a:r>
              <a:rPr lang="en-US" sz="1800" dirty="0" smtClean="0"/>
              <a:t>Forecasts can fail because:</a:t>
            </a:r>
          </a:p>
          <a:p>
            <a:pPr marL="0" indent="0">
              <a:lnSpc>
                <a:spcPct val="100000"/>
              </a:lnSpc>
              <a:buClr>
                <a:schemeClr val="accent1">
                  <a:lumMod val="50000"/>
                </a:schemeClr>
              </a:buClr>
            </a:pPr>
            <a:r>
              <a:rPr lang="en-US" sz="1800" dirty="0" smtClean="0"/>
              <a:t> The initial conditions are not accurate enough, e.g. due to poor coverage and/or observation errors, or errors in the assimilation (</a:t>
            </a:r>
            <a:r>
              <a:rPr lang="en-US" sz="1800" dirty="0" smtClean="0">
                <a:solidFill>
                  <a:schemeClr val="accent1">
                    <a:lumMod val="50000"/>
                  </a:schemeClr>
                </a:solidFill>
              </a:rPr>
              <a:t>initial uncertainties</a:t>
            </a:r>
            <a:r>
              <a:rPr lang="en-US" sz="1800" dirty="0" smtClean="0"/>
              <a:t>).</a:t>
            </a:r>
          </a:p>
          <a:p>
            <a:pPr marL="0" indent="0">
              <a:lnSpc>
                <a:spcPct val="100000"/>
              </a:lnSpc>
              <a:buClr>
                <a:schemeClr val="accent1">
                  <a:lumMod val="50000"/>
                </a:schemeClr>
              </a:buClr>
            </a:pPr>
            <a:r>
              <a:rPr lang="en-US" sz="1800" dirty="0" smtClean="0"/>
              <a:t> The model used to assimilate the data and to make the forecast describes only in an approximate way the true atmospheric phenomena (</a:t>
            </a:r>
            <a:r>
              <a:rPr lang="en-US" sz="1800" dirty="0" smtClean="0">
                <a:solidFill>
                  <a:schemeClr val="accent1">
                    <a:lumMod val="50000"/>
                  </a:schemeClr>
                </a:solidFill>
              </a:rPr>
              <a:t>model uncertainties</a:t>
            </a:r>
            <a:r>
              <a:rPr lang="en-US" sz="1800" dirty="0" smtClean="0"/>
              <a:t>).</a:t>
            </a:r>
          </a:p>
        </p:txBody>
      </p:sp>
      <p:grpSp>
        <p:nvGrpSpPr>
          <p:cNvPr id="3" name="Group 5"/>
          <p:cNvGrpSpPr>
            <a:grpSpLocks/>
          </p:cNvGrpSpPr>
          <p:nvPr/>
        </p:nvGrpSpPr>
        <p:grpSpPr bwMode="auto">
          <a:xfrm>
            <a:off x="6302375" y="3878263"/>
            <a:ext cx="2159000" cy="2249488"/>
            <a:chOff x="4282" y="2529"/>
            <a:chExt cx="1503" cy="1530"/>
          </a:xfrm>
        </p:grpSpPr>
        <p:grpSp>
          <p:nvGrpSpPr>
            <p:cNvPr id="4" name="Group 6"/>
            <p:cNvGrpSpPr>
              <a:grpSpLocks/>
            </p:cNvGrpSpPr>
            <p:nvPr/>
          </p:nvGrpSpPr>
          <p:grpSpPr bwMode="auto">
            <a:xfrm>
              <a:off x="4282" y="2529"/>
              <a:ext cx="1503" cy="1530"/>
              <a:chOff x="3024" y="768"/>
              <a:chExt cx="3072" cy="2832"/>
            </a:xfrm>
          </p:grpSpPr>
          <p:sp>
            <p:nvSpPr>
              <p:cNvPr id="29718" name="Line 7"/>
              <p:cNvSpPr>
                <a:spLocks noChangeShapeType="1"/>
              </p:cNvSpPr>
              <p:nvPr/>
            </p:nvSpPr>
            <p:spPr bwMode="auto">
              <a:xfrm flipV="1">
                <a:off x="3168" y="768"/>
                <a:ext cx="0" cy="2832"/>
              </a:xfrm>
              <a:prstGeom prst="line">
                <a:avLst/>
              </a:prstGeom>
              <a:noFill/>
              <a:ln w="38100">
                <a:solidFill>
                  <a:schemeClr val="tx1"/>
                </a:solidFill>
                <a:round/>
                <a:headEnd/>
                <a:tailEnd type="triangle" w="med" len="med"/>
              </a:ln>
            </p:spPr>
            <p:txBody>
              <a:bodyPr wrap="none" lIns="90487" tIns="44450" rIns="90487" bIns="44450" anchor="ctr"/>
              <a:lstStyle/>
              <a:p>
                <a:endParaRPr lang="en-GB" dirty="0"/>
              </a:p>
            </p:txBody>
          </p:sp>
          <p:sp>
            <p:nvSpPr>
              <p:cNvPr id="29719" name="Line 8"/>
              <p:cNvSpPr>
                <a:spLocks noChangeShapeType="1"/>
              </p:cNvSpPr>
              <p:nvPr/>
            </p:nvSpPr>
            <p:spPr bwMode="auto">
              <a:xfrm>
                <a:off x="3024" y="3456"/>
                <a:ext cx="2976" cy="0"/>
              </a:xfrm>
              <a:prstGeom prst="line">
                <a:avLst/>
              </a:prstGeom>
              <a:noFill/>
              <a:ln w="38100">
                <a:solidFill>
                  <a:schemeClr val="tx1"/>
                </a:solidFill>
                <a:round/>
                <a:headEnd/>
                <a:tailEnd type="triangle" w="med" len="med"/>
              </a:ln>
            </p:spPr>
            <p:txBody>
              <a:bodyPr wrap="none" lIns="90487" tIns="44450" rIns="90487" bIns="44450" anchor="ctr"/>
              <a:lstStyle/>
              <a:p>
                <a:endParaRPr lang="en-GB" dirty="0"/>
              </a:p>
            </p:txBody>
          </p:sp>
          <p:grpSp>
            <p:nvGrpSpPr>
              <p:cNvPr id="5" name="Group 9"/>
              <p:cNvGrpSpPr>
                <a:grpSpLocks/>
              </p:cNvGrpSpPr>
              <p:nvPr/>
            </p:nvGrpSpPr>
            <p:grpSpPr bwMode="auto">
              <a:xfrm>
                <a:off x="3408" y="2688"/>
                <a:ext cx="384" cy="576"/>
                <a:chOff x="3408" y="2688"/>
                <a:chExt cx="384" cy="576"/>
              </a:xfrm>
            </p:grpSpPr>
            <p:sp>
              <p:nvSpPr>
                <p:cNvPr id="29735" name="Freeform 10"/>
                <p:cNvSpPr>
                  <a:spLocks/>
                </p:cNvSpPr>
                <p:nvPr/>
              </p:nvSpPr>
              <p:spPr bwMode="auto">
                <a:xfrm>
                  <a:off x="3456" y="2688"/>
                  <a:ext cx="292" cy="266"/>
                </a:xfrm>
                <a:custGeom>
                  <a:avLst/>
                  <a:gdLst>
                    <a:gd name="T0" fmla="*/ 10 w 292"/>
                    <a:gd name="T1" fmla="*/ 265 h 266"/>
                    <a:gd name="T2" fmla="*/ 34 w 292"/>
                    <a:gd name="T3" fmla="*/ 0 h 266"/>
                    <a:gd name="T4" fmla="*/ 89 w 292"/>
                    <a:gd name="T5" fmla="*/ 164 h 266"/>
                    <a:gd name="T6" fmla="*/ 144 w 292"/>
                    <a:gd name="T7" fmla="*/ 164 h 266"/>
                    <a:gd name="T8" fmla="*/ 206 w 292"/>
                    <a:gd name="T9" fmla="*/ 172 h 266"/>
                    <a:gd name="T10" fmla="*/ 291 w 292"/>
                    <a:gd name="T11" fmla="*/ 0 h 266"/>
                    <a:gd name="T12" fmla="*/ 292 w 292"/>
                    <a:gd name="T13" fmla="*/ 266 h 266"/>
                    <a:gd name="T14" fmla="*/ 268 w 292"/>
                    <a:gd name="T15" fmla="*/ 234 h 266"/>
                    <a:gd name="T16" fmla="*/ 166 w 292"/>
                    <a:gd name="T17" fmla="*/ 211 h 266"/>
                    <a:gd name="T18" fmla="*/ 88 w 292"/>
                    <a:gd name="T19" fmla="*/ 226 h 266"/>
                    <a:gd name="T20" fmla="*/ 10 w 292"/>
                    <a:gd name="T21" fmla="*/ 265 h 2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2"/>
                    <a:gd name="T34" fmla="*/ 0 h 266"/>
                    <a:gd name="T35" fmla="*/ 292 w 292"/>
                    <a:gd name="T36" fmla="*/ 266 h 2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2" h="266">
                      <a:moveTo>
                        <a:pt x="10" y="265"/>
                      </a:moveTo>
                      <a:cubicBezTo>
                        <a:pt x="0" y="222"/>
                        <a:pt x="15" y="25"/>
                        <a:pt x="34" y="0"/>
                      </a:cubicBezTo>
                      <a:lnTo>
                        <a:pt x="89" y="164"/>
                      </a:lnTo>
                      <a:lnTo>
                        <a:pt x="144" y="164"/>
                      </a:lnTo>
                      <a:lnTo>
                        <a:pt x="206" y="172"/>
                      </a:lnTo>
                      <a:lnTo>
                        <a:pt x="291" y="0"/>
                      </a:lnTo>
                      <a:lnTo>
                        <a:pt x="292" y="266"/>
                      </a:lnTo>
                      <a:lnTo>
                        <a:pt x="268" y="234"/>
                      </a:lnTo>
                      <a:lnTo>
                        <a:pt x="166" y="211"/>
                      </a:lnTo>
                      <a:lnTo>
                        <a:pt x="88" y="226"/>
                      </a:lnTo>
                      <a:lnTo>
                        <a:pt x="10" y="265"/>
                      </a:lnTo>
                      <a:close/>
                    </a:path>
                  </a:pathLst>
                </a:custGeom>
                <a:solidFill>
                  <a:schemeClr val="hlink"/>
                </a:solidFill>
                <a:ln w="19050" cap="flat" cmpd="sng">
                  <a:solidFill>
                    <a:schemeClr val="tx1"/>
                  </a:solidFill>
                  <a:prstDash val="solid"/>
                  <a:round/>
                  <a:headEnd/>
                  <a:tailEnd/>
                </a:ln>
              </p:spPr>
              <p:txBody>
                <a:bodyPr wrap="none" lIns="90487" tIns="44450" rIns="90487" bIns="44450" anchor="ctr"/>
                <a:lstStyle/>
                <a:p>
                  <a:endParaRPr lang="en-GB" dirty="0"/>
                </a:p>
              </p:txBody>
            </p:sp>
            <p:sp>
              <p:nvSpPr>
                <p:cNvPr id="29736" name="Oval 11"/>
                <p:cNvSpPr>
                  <a:spLocks noChangeArrowheads="1"/>
                </p:cNvSpPr>
                <p:nvPr/>
              </p:nvSpPr>
              <p:spPr bwMode="auto">
                <a:xfrm>
                  <a:off x="3408" y="2880"/>
                  <a:ext cx="384" cy="384"/>
                </a:xfrm>
                <a:prstGeom prst="ellipse">
                  <a:avLst/>
                </a:prstGeom>
                <a:solidFill>
                  <a:srgbClr val="F5F011"/>
                </a:solidFill>
                <a:ln w="38100">
                  <a:solidFill>
                    <a:schemeClr val="tx1"/>
                  </a:solidFill>
                  <a:round/>
                  <a:headEnd/>
                  <a:tailEnd/>
                </a:ln>
              </p:spPr>
              <p:txBody>
                <a:bodyPr wrap="none" lIns="90487" tIns="44450" rIns="90487" bIns="44450" anchor="ctr"/>
                <a:lstStyle/>
                <a:p>
                  <a:endParaRPr lang="en-US" dirty="0"/>
                </a:p>
              </p:txBody>
            </p:sp>
            <p:sp>
              <p:nvSpPr>
                <p:cNvPr id="29737" name="Oval 12"/>
                <p:cNvSpPr>
                  <a:spLocks noChangeArrowheads="1"/>
                </p:cNvSpPr>
                <p:nvPr/>
              </p:nvSpPr>
              <p:spPr bwMode="auto">
                <a:xfrm>
                  <a:off x="3504"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29738" name="Oval 13"/>
                <p:cNvSpPr>
                  <a:spLocks noChangeArrowheads="1"/>
                </p:cNvSpPr>
                <p:nvPr/>
              </p:nvSpPr>
              <p:spPr bwMode="auto">
                <a:xfrm>
                  <a:off x="3648"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29739" name="Freeform 14"/>
                <p:cNvSpPr>
                  <a:spLocks/>
                </p:cNvSpPr>
                <p:nvPr/>
              </p:nvSpPr>
              <p:spPr bwMode="auto">
                <a:xfrm>
                  <a:off x="3504" y="3120"/>
                  <a:ext cx="192" cy="48"/>
                </a:xfrm>
                <a:custGeom>
                  <a:avLst/>
                  <a:gdLst>
                    <a:gd name="T0" fmla="*/ 0 w 432"/>
                    <a:gd name="T1" fmla="*/ 0 h 192"/>
                    <a:gd name="T2" fmla="*/ 0 w 432"/>
                    <a:gd name="T3" fmla="*/ 0 h 192"/>
                    <a:gd name="T4" fmla="*/ 1 w 432"/>
                    <a:gd name="T5" fmla="*/ 0 h 192"/>
                    <a:gd name="T6" fmla="*/ 0 60000 65536"/>
                    <a:gd name="T7" fmla="*/ 0 60000 65536"/>
                    <a:gd name="T8" fmla="*/ 0 60000 65536"/>
                    <a:gd name="T9" fmla="*/ 0 w 432"/>
                    <a:gd name="T10" fmla="*/ 0 h 192"/>
                    <a:gd name="T11" fmla="*/ 432 w 432"/>
                    <a:gd name="T12" fmla="*/ 192 h 192"/>
                  </a:gdLst>
                  <a:ahLst/>
                  <a:cxnLst>
                    <a:cxn ang="T6">
                      <a:pos x="T0" y="T1"/>
                    </a:cxn>
                    <a:cxn ang="T7">
                      <a:pos x="T2" y="T3"/>
                    </a:cxn>
                    <a:cxn ang="T8">
                      <a:pos x="T4" y="T5"/>
                    </a:cxn>
                  </a:cxnLst>
                  <a:rect l="T9" t="T10" r="T11" b="T12"/>
                  <a:pathLst>
                    <a:path w="432" h="192">
                      <a:moveTo>
                        <a:pt x="0" y="0"/>
                      </a:moveTo>
                      <a:cubicBezTo>
                        <a:pt x="60" y="96"/>
                        <a:pt x="120" y="192"/>
                        <a:pt x="192" y="192"/>
                      </a:cubicBezTo>
                      <a:cubicBezTo>
                        <a:pt x="264" y="192"/>
                        <a:pt x="392" y="32"/>
                        <a:pt x="432" y="0"/>
                      </a:cubicBezTo>
                    </a:path>
                  </a:pathLst>
                </a:custGeom>
                <a:noFill/>
                <a:ln w="38100" cap="flat" cmpd="sng">
                  <a:solidFill>
                    <a:schemeClr val="hlink"/>
                  </a:solidFill>
                  <a:prstDash val="solid"/>
                  <a:round/>
                  <a:headEnd/>
                  <a:tailEnd/>
                </a:ln>
              </p:spPr>
              <p:txBody>
                <a:bodyPr wrap="none" lIns="90487" tIns="44450" rIns="90487" bIns="44450" anchor="ctr"/>
                <a:lstStyle/>
                <a:p>
                  <a:endParaRPr lang="en-GB" dirty="0"/>
                </a:p>
              </p:txBody>
            </p:sp>
          </p:grpSp>
          <p:grpSp>
            <p:nvGrpSpPr>
              <p:cNvPr id="6" name="Group 15"/>
              <p:cNvGrpSpPr>
                <a:grpSpLocks/>
              </p:cNvGrpSpPr>
              <p:nvPr/>
            </p:nvGrpSpPr>
            <p:grpSpPr bwMode="auto">
              <a:xfrm rot="1352535">
                <a:off x="4080" y="1968"/>
                <a:ext cx="432" cy="960"/>
                <a:chOff x="3408" y="2688"/>
                <a:chExt cx="384" cy="576"/>
              </a:xfrm>
            </p:grpSpPr>
            <p:sp>
              <p:nvSpPr>
                <p:cNvPr id="29730" name="Freeform 16"/>
                <p:cNvSpPr>
                  <a:spLocks/>
                </p:cNvSpPr>
                <p:nvPr/>
              </p:nvSpPr>
              <p:spPr bwMode="auto">
                <a:xfrm>
                  <a:off x="3456" y="2688"/>
                  <a:ext cx="292" cy="266"/>
                </a:xfrm>
                <a:custGeom>
                  <a:avLst/>
                  <a:gdLst>
                    <a:gd name="T0" fmla="*/ 10 w 292"/>
                    <a:gd name="T1" fmla="*/ 265 h 266"/>
                    <a:gd name="T2" fmla="*/ 34 w 292"/>
                    <a:gd name="T3" fmla="*/ 0 h 266"/>
                    <a:gd name="T4" fmla="*/ 89 w 292"/>
                    <a:gd name="T5" fmla="*/ 164 h 266"/>
                    <a:gd name="T6" fmla="*/ 144 w 292"/>
                    <a:gd name="T7" fmla="*/ 164 h 266"/>
                    <a:gd name="T8" fmla="*/ 206 w 292"/>
                    <a:gd name="T9" fmla="*/ 172 h 266"/>
                    <a:gd name="T10" fmla="*/ 291 w 292"/>
                    <a:gd name="T11" fmla="*/ 0 h 266"/>
                    <a:gd name="T12" fmla="*/ 292 w 292"/>
                    <a:gd name="T13" fmla="*/ 266 h 266"/>
                    <a:gd name="T14" fmla="*/ 268 w 292"/>
                    <a:gd name="T15" fmla="*/ 234 h 266"/>
                    <a:gd name="T16" fmla="*/ 166 w 292"/>
                    <a:gd name="T17" fmla="*/ 211 h 266"/>
                    <a:gd name="T18" fmla="*/ 88 w 292"/>
                    <a:gd name="T19" fmla="*/ 226 h 266"/>
                    <a:gd name="T20" fmla="*/ 10 w 292"/>
                    <a:gd name="T21" fmla="*/ 265 h 2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2"/>
                    <a:gd name="T34" fmla="*/ 0 h 266"/>
                    <a:gd name="T35" fmla="*/ 292 w 292"/>
                    <a:gd name="T36" fmla="*/ 266 h 2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2" h="266">
                      <a:moveTo>
                        <a:pt x="10" y="265"/>
                      </a:moveTo>
                      <a:cubicBezTo>
                        <a:pt x="0" y="222"/>
                        <a:pt x="15" y="25"/>
                        <a:pt x="34" y="0"/>
                      </a:cubicBezTo>
                      <a:lnTo>
                        <a:pt x="89" y="164"/>
                      </a:lnTo>
                      <a:lnTo>
                        <a:pt x="144" y="164"/>
                      </a:lnTo>
                      <a:lnTo>
                        <a:pt x="206" y="172"/>
                      </a:lnTo>
                      <a:lnTo>
                        <a:pt x="291" y="0"/>
                      </a:lnTo>
                      <a:lnTo>
                        <a:pt x="292" y="266"/>
                      </a:lnTo>
                      <a:lnTo>
                        <a:pt x="268" y="234"/>
                      </a:lnTo>
                      <a:lnTo>
                        <a:pt x="166" y="211"/>
                      </a:lnTo>
                      <a:lnTo>
                        <a:pt x="88" y="226"/>
                      </a:lnTo>
                      <a:lnTo>
                        <a:pt x="10" y="265"/>
                      </a:lnTo>
                      <a:close/>
                    </a:path>
                  </a:pathLst>
                </a:custGeom>
                <a:solidFill>
                  <a:schemeClr val="hlink"/>
                </a:solidFill>
                <a:ln w="19050" cap="flat" cmpd="sng">
                  <a:solidFill>
                    <a:schemeClr val="tx1"/>
                  </a:solidFill>
                  <a:prstDash val="solid"/>
                  <a:round/>
                  <a:headEnd/>
                  <a:tailEnd/>
                </a:ln>
              </p:spPr>
              <p:txBody>
                <a:bodyPr wrap="none" lIns="90487" tIns="44450" rIns="90487" bIns="44450" anchor="ctr"/>
                <a:lstStyle/>
                <a:p>
                  <a:endParaRPr lang="en-GB" dirty="0"/>
                </a:p>
              </p:txBody>
            </p:sp>
            <p:sp>
              <p:nvSpPr>
                <p:cNvPr id="29731" name="Oval 17"/>
                <p:cNvSpPr>
                  <a:spLocks noChangeArrowheads="1"/>
                </p:cNvSpPr>
                <p:nvPr/>
              </p:nvSpPr>
              <p:spPr bwMode="auto">
                <a:xfrm>
                  <a:off x="3408" y="2880"/>
                  <a:ext cx="384" cy="384"/>
                </a:xfrm>
                <a:prstGeom prst="ellipse">
                  <a:avLst/>
                </a:prstGeom>
                <a:solidFill>
                  <a:srgbClr val="F5F011"/>
                </a:solidFill>
                <a:ln w="38100">
                  <a:solidFill>
                    <a:schemeClr val="tx1"/>
                  </a:solidFill>
                  <a:round/>
                  <a:headEnd/>
                  <a:tailEnd/>
                </a:ln>
              </p:spPr>
              <p:txBody>
                <a:bodyPr wrap="none" lIns="90487" tIns="44450" rIns="90487" bIns="44450" anchor="ctr"/>
                <a:lstStyle/>
                <a:p>
                  <a:endParaRPr lang="en-US" dirty="0"/>
                </a:p>
              </p:txBody>
            </p:sp>
            <p:sp>
              <p:nvSpPr>
                <p:cNvPr id="29732" name="Oval 18"/>
                <p:cNvSpPr>
                  <a:spLocks noChangeArrowheads="1"/>
                </p:cNvSpPr>
                <p:nvPr/>
              </p:nvSpPr>
              <p:spPr bwMode="auto">
                <a:xfrm>
                  <a:off x="3504"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29733" name="Oval 19"/>
                <p:cNvSpPr>
                  <a:spLocks noChangeArrowheads="1"/>
                </p:cNvSpPr>
                <p:nvPr/>
              </p:nvSpPr>
              <p:spPr bwMode="auto">
                <a:xfrm>
                  <a:off x="3648"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29734" name="Freeform 20"/>
                <p:cNvSpPr>
                  <a:spLocks/>
                </p:cNvSpPr>
                <p:nvPr/>
              </p:nvSpPr>
              <p:spPr bwMode="auto">
                <a:xfrm>
                  <a:off x="3504" y="3120"/>
                  <a:ext cx="192" cy="48"/>
                </a:xfrm>
                <a:custGeom>
                  <a:avLst/>
                  <a:gdLst>
                    <a:gd name="T0" fmla="*/ 0 w 432"/>
                    <a:gd name="T1" fmla="*/ 0 h 192"/>
                    <a:gd name="T2" fmla="*/ 0 w 432"/>
                    <a:gd name="T3" fmla="*/ 0 h 192"/>
                    <a:gd name="T4" fmla="*/ 1 w 432"/>
                    <a:gd name="T5" fmla="*/ 0 h 192"/>
                    <a:gd name="T6" fmla="*/ 0 60000 65536"/>
                    <a:gd name="T7" fmla="*/ 0 60000 65536"/>
                    <a:gd name="T8" fmla="*/ 0 60000 65536"/>
                    <a:gd name="T9" fmla="*/ 0 w 432"/>
                    <a:gd name="T10" fmla="*/ 0 h 192"/>
                    <a:gd name="T11" fmla="*/ 432 w 432"/>
                    <a:gd name="T12" fmla="*/ 192 h 192"/>
                  </a:gdLst>
                  <a:ahLst/>
                  <a:cxnLst>
                    <a:cxn ang="T6">
                      <a:pos x="T0" y="T1"/>
                    </a:cxn>
                    <a:cxn ang="T7">
                      <a:pos x="T2" y="T3"/>
                    </a:cxn>
                    <a:cxn ang="T8">
                      <a:pos x="T4" y="T5"/>
                    </a:cxn>
                  </a:cxnLst>
                  <a:rect l="T9" t="T10" r="T11" b="T12"/>
                  <a:pathLst>
                    <a:path w="432" h="192">
                      <a:moveTo>
                        <a:pt x="0" y="0"/>
                      </a:moveTo>
                      <a:cubicBezTo>
                        <a:pt x="60" y="96"/>
                        <a:pt x="120" y="192"/>
                        <a:pt x="192" y="192"/>
                      </a:cubicBezTo>
                      <a:cubicBezTo>
                        <a:pt x="264" y="192"/>
                        <a:pt x="392" y="32"/>
                        <a:pt x="432" y="0"/>
                      </a:cubicBezTo>
                    </a:path>
                  </a:pathLst>
                </a:custGeom>
                <a:noFill/>
                <a:ln w="38100" cap="flat" cmpd="sng">
                  <a:solidFill>
                    <a:schemeClr val="hlink"/>
                  </a:solidFill>
                  <a:prstDash val="solid"/>
                  <a:round/>
                  <a:headEnd/>
                  <a:tailEnd/>
                </a:ln>
              </p:spPr>
              <p:txBody>
                <a:bodyPr wrap="none" lIns="90487" tIns="44450" rIns="90487" bIns="44450" anchor="ctr"/>
                <a:lstStyle/>
                <a:p>
                  <a:endParaRPr lang="en-GB" dirty="0"/>
                </a:p>
              </p:txBody>
            </p:sp>
          </p:grpSp>
          <p:grpSp>
            <p:nvGrpSpPr>
              <p:cNvPr id="7" name="Group 21"/>
              <p:cNvGrpSpPr>
                <a:grpSpLocks/>
              </p:cNvGrpSpPr>
              <p:nvPr/>
            </p:nvGrpSpPr>
            <p:grpSpPr bwMode="auto">
              <a:xfrm rot="2453175">
                <a:off x="5184" y="912"/>
                <a:ext cx="432" cy="1632"/>
                <a:chOff x="3408" y="2688"/>
                <a:chExt cx="384" cy="576"/>
              </a:xfrm>
            </p:grpSpPr>
            <p:sp>
              <p:nvSpPr>
                <p:cNvPr id="29725" name="Freeform 22"/>
                <p:cNvSpPr>
                  <a:spLocks/>
                </p:cNvSpPr>
                <p:nvPr/>
              </p:nvSpPr>
              <p:spPr bwMode="auto">
                <a:xfrm>
                  <a:off x="3456" y="2688"/>
                  <a:ext cx="292" cy="266"/>
                </a:xfrm>
                <a:custGeom>
                  <a:avLst/>
                  <a:gdLst>
                    <a:gd name="T0" fmla="*/ 10 w 292"/>
                    <a:gd name="T1" fmla="*/ 265 h 266"/>
                    <a:gd name="T2" fmla="*/ 34 w 292"/>
                    <a:gd name="T3" fmla="*/ 0 h 266"/>
                    <a:gd name="T4" fmla="*/ 89 w 292"/>
                    <a:gd name="T5" fmla="*/ 164 h 266"/>
                    <a:gd name="T6" fmla="*/ 144 w 292"/>
                    <a:gd name="T7" fmla="*/ 164 h 266"/>
                    <a:gd name="T8" fmla="*/ 206 w 292"/>
                    <a:gd name="T9" fmla="*/ 172 h 266"/>
                    <a:gd name="T10" fmla="*/ 291 w 292"/>
                    <a:gd name="T11" fmla="*/ 0 h 266"/>
                    <a:gd name="T12" fmla="*/ 292 w 292"/>
                    <a:gd name="T13" fmla="*/ 266 h 266"/>
                    <a:gd name="T14" fmla="*/ 268 w 292"/>
                    <a:gd name="T15" fmla="*/ 234 h 266"/>
                    <a:gd name="T16" fmla="*/ 166 w 292"/>
                    <a:gd name="T17" fmla="*/ 211 h 266"/>
                    <a:gd name="T18" fmla="*/ 88 w 292"/>
                    <a:gd name="T19" fmla="*/ 226 h 266"/>
                    <a:gd name="T20" fmla="*/ 10 w 292"/>
                    <a:gd name="T21" fmla="*/ 265 h 2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2"/>
                    <a:gd name="T34" fmla="*/ 0 h 266"/>
                    <a:gd name="T35" fmla="*/ 292 w 292"/>
                    <a:gd name="T36" fmla="*/ 266 h 2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2" h="266">
                      <a:moveTo>
                        <a:pt x="10" y="265"/>
                      </a:moveTo>
                      <a:cubicBezTo>
                        <a:pt x="0" y="222"/>
                        <a:pt x="15" y="25"/>
                        <a:pt x="34" y="0"/>
                      </a:cubicBezTo>
                      <a:lnTo>
                        <a:pt x="89" y="164"/>
                      </a:lnTo>
                      <a:lnTo>
                        <a:pt x="144" y="164"/>
                      </a:lnTo>
                      <a:lnTo>
                        <a:pt x="206" y="172"/>
                      </a:lnTo>
                      <a:lnTo>
                        <a:pt x="291" y="0"/>
                      </a:lnTo>
                      <a:lnTo>
                        <a:pt x="292" y="266"/>
                      </a:lnTo>
                      <a:lnTo>
                        <a:pt x="268" y="234"/>
                      </a:lnTo>
                      <a:lnTo>
                        <a:pt x="166" y="211"/>
                      </a:lnTo>
                      <a:lnTo>
                        <a:pt x="88" y="226"/>
                      </a:lnTo>
                      <a:lnTo>
                        <a:pt x="10" y="265"/>
                      </a:lnTo>
                      <a:close/>
                    </a:path>
                  </a:pathLst>
                </a:custGeom>
                <a:solidFill>
                  <a:schemeClr val="hlink"/>
                </a:solidFill>
                <a:ln w="19050" cap="flat" cmpd="sng">
                  <a:solidFill>
                    <a:schemeClr val="tx1"/>
                  </a:solidFill>
                  <a:prstDash val="solid"/>
                  <a:round/>
                  <a:headEnd/>
                  <a:tailEnd/>
                </a:ln>
              </p:spPr>
              <p:txBody>
                <a:bodyPr wrap="none" lIns="90487" tIns="44450" rIns="90487" bIns="44450" anchor="ctr"/>
                <a:lstStyle/>
                <a:p>
                  <a:endParaRPr lang="en-GB" dirty="0"/>
                </a:p>
              </p:txBody>
            </p:sp>
            <p:sp>
              <p:nvSpPr>
                <p:cNvPr id="29726" name="Oval 23"/>
                <p:cNvSpPr>
                  <a:spLocks noChangeArrowheads="1"/>
                </p:cNvSpPr>
                <p:nvPr/>
              </p:nvSpPr>
              <p:spPr bwMode="auto">
                <a:xfrm>
                  <a:off x="3408" y="2880"/>
                  <a:ext cx="384" cy="384"/>
                </a:xfrm>
                <a:prstGeom prst="ellipse">
                  <a:avLst/>
                </a:prstGeom>
                <a:solidFill>
                  <a:srgbClr val="F5F011"/>
                </a:solidFill>
                <a:ln w="38100">
                  <a:solidFill>
                    <a:schemeClr val="tx1"/>
                  </a:solidFill>
                  <a:round/>
                  <a:headEnd/>
                  <a:tailEnd/>
                </a:ln>
              </p:spPr>
              <p:txBody>
                <a:bodyPr wrap="none" lIns="90487" tIns="44450" rIns="90487" bIns="44450" anchor="ctr"/>
                <a:lstStyle/>
                <a:p>
                  <a:endParaRPr lang="en-US" dirty="0"/>
                </a:p>
              </p:txBody>
            </p:sp>
            <p:sp>
              <p:nvSpPr>
                <p:cNvPr id="29727" name="Oval 24"/>
                <p:cNvSpPr>
                  <a:spLocks noChangeArrowheads="1"/>
                </p:cNvSpPr>
                <p:nvPr/>
              </p:nvSpPr>
              <p:spPr bwMode="auto">
                <a:xfrm>
                  <a:off x="3504"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29728" name="Oval 25"/>
                <p:cNvSpPr>
                  <a:spLocks noChangeArrowheads="1"/>
                </p:cNvSpPr>
                <p:nvPr/>
              </p:nvSpPr>
              <p:spPr bwMode="auto">
                <a:xfrm>
                  <a:off x="3648"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29729" name="Freeform 26"/>
                <p:cNvSpPr>
                  <a:spLocks/>
                </p:cNvSpPr>
                <p:nvPr/>
              </p:nvSpPr>
              <p:spPr bwMode="auto">
                <a:xfrm>
                  <a:off x="3504" y="3120"/>
                  <a:ext cx="192" cy="48"/>
                </a:xfrm>
                <a:custGeom>
                  <a:avLst/>
                  <a:gdLst>
                    <a:gd name="T0" fmla="*/ 0 w 432"/>
                    <a:gd name="T1" fmla="*/ 0 h 192"/>
                    <a:gd name="T2" fmla="*/ 0 w 432"/>
                    <a:gd name="T3" fmla="*/ 0 h 192"/>
                    <a:gd name="T4" fmla="*/ 1 w 432"/>
                    <a:gd name="T5" fmla="*/ 0 h 192"/>
                    <a:gd name="T6" fmla="*/ 0 60000 65536"/>
                    <a:gd name="T7" fmla="*/ 0 60000 65536"/>
                    <a:gd name="T8" fmla="*/ 0 60000 65536"/>
                    <a:gd name="T9" fmla="*/ 0 w 432"/>
                    <a:gd name="T10" fmla="*/ 0 h 192"/>
                    <a:gd name="T11" fmla="*/ 432 w 432"/>
                    <a:gd name="T12" fmla="*/ 192 h 192"/>
                  </a:gdLst>
                  <a:ahLst/>
                  <a:cxnLst>
                    <a:cxn ang="T6">
                      <a:pos x="T0" y="T1"/>
                    </a:cxn>
                    <a:cxn ang="T7">
                      <a:pos x="T2" y="T3"/>
                    </a:cxn>
                    <a:cxn ang="T8">
                      <a:pos x="T4" y="T5"/>
                    </a:cxn>
                  </a:cxnLst>
                  <a:rect l="T9" t="T10" r="T11" b="T12"/>
                  <a:pathLst>
                    <a:path w="432" h="192">
                      <a:moveTo>
                        <a:pt x="0" y="0"/>
                      </a:moveTo>
                      <a:cubicBezTo>
                        <a:pt x="60" y="96"/>
                        <a:pt x="120" y="192"/>
                        <a:pt x="192" y="192"/>
                      </a:cubicBezTo>
                      <a:cubicBezTo>
                        <a:pt x="264" y="192"/>
                        <a:pt x="392" y="32"/>
                        <a:pt x="432" y="0"/>
                      </a:cubicBezTo>
                    </a:path>
                  </a:pathLst>
                </a:custGeom>
                <a:noFill/>
                <a:ln w="38100" cap="flat" cmpd="sng">
                  <a:solidFill>
                    <a:schemeClr val="hlink"/>
                  </a:solidFill>
                  <a:prstDash val="solid"/>
                  <a:round/>
                  <a:headEnd/>
                  <a:tailEnd/>
                </a:ln>
              </p:spPr>
              <p:txBody>
                <a:bodyPr wrap="none" lIns="90487" tIns="44450" rIns="90487" bIns="44450" anchor="ctr"/>
                <a:lstStyle/>
                <a:p>
                  <a:endParaRPr lang="en-GB" dirty="0"/>
                </a:p>
              </p:txBody>
            </p:sp>
          </p:grpSp>
          <p:sp>
            <p:nvSpPr>
              <p:cNvPr id="29723" name="Line 27"/>
              <p:cNvSpPr>
                <a:spLocks noChangeShapeType="1"/>
              </p:cNvSpPr>
              <p:nvPr/>
            </p:nvSpPr>
            <p:spPr bwMode="auto">
              <a:xfrm flipV="1">
                <a:off x="4752" y="960"/>
                <a:ext cx="1344" cy="1488"/>
              </a:xfrm>
              <a:prstGeom prst="line">
                <a:avLst/>
              </a:prstGeom>
              <a:noFill/>
              <a:ln w="19050">
                <a:solidFill>
                  <a:schemeClr val="tx1"/>
                </a:solidFill>
                <a:round/>
                <a:headEnd/>
                <a:tailEnd/>
              </a:ln>
            </p:spPr>
            <p:txBody>
              <a:bodyPr wrap="none" lIns="90487" tIns="44450" rIns="90487" bIns="44450" anchor="ctr"/>
              <a:lstStyle/>
              <a:p>
                <a:endParaRPr lang="en-GB" dirty="0"/>
              </a:p>
            </p:txBody>
          </p:sp>
          <p:sp>
            <p:nvSpPr>
              <p:cNvPr id="29724" name="Line 28"/>
              <p:cNvSpPr>
                <a:spLocks noChangeShapeType="1"/>
              </p:cNvSpPr>
              <p:nvPr/>
            </p:nvSpPr>
            <p:spPr bwMode="auto">
              <a:xfrm flipV="1">
                <a:off x="5424" y="1680"/>
                <a:ext cx="480" cy="576"/>
              </a:xfrm>
              <a:prstGeom prst="line">
                <a:avLst/>
              </a:prstGeom>
              <a:noFill/>
              <a:ln w="38100">
                <a:solidFill>
                  <a:schemeClr val="hlink"/>
                </a:solidFill>
                <a:round/>
                <a:headEnd type="triangle" w="med" len="med"/>
                <a:tailEnd type="triangle" w="med" len="med"/>
              </a:ln>
            </p:spPr>
            <p:txBody>
              <a:bodyPr wrap="none" lIns="90487" tIns="44450" rIns="90487" bIns="44450" anchor="ctr"/>
              <a:lstStyle/>
              <a:p>
                <a:endParaRPr lang="en-GB" dirty="0"/>
              </a:p>
            </p:txBody>
          </p:sp>
        </p:grpSp>
        <p:sp>
          <p:nvSpPr>
            <p:cNvPr id="29715" name="Text Box 29"/>
            <p:cNvSpPr txBox="1">
              <a:spLocks noChangeArrowheads="1"/>
            </p:cNvSpPr>
            <p:nvPr/>
          </p:nvSpPr>
          <p:spPr bwMode="auto">
            <a:xfrm>
              <a:off x="4400" y="3237"/>
              <a:ext cx="282" cy="337"/>
            </a:xfrm>
            <a:prstGeom prst="rect">
              <a:avLst/>
            </a:prstGeom>
            <a:noFill/>
            <a:ln w="12700">
              <a:noFill/>
              <a:miter lim="800000"/>
              <a:headEnd/>
              <a:tailEnd/>
            </a:ln>
          </p:spPr>
          <p:txBody>
            <a:bodyPr wrap="none" lIns="90487" tIns="44450" rIns="90487" bIns="44450">
              <a:spAutoFit/>
            </a:bodyPr>
            <a:lstStyle/>
            <a:p>
              <a:pPr algn="l">
                <a:lnSpc>
                  <a:spcPts val="3200"/>
                </a:lnSpc>
                <a:spcAft>
                  <a:spcPts val="600"/>
                </a:spcAft>
                <a:buClr>
                  <a:schemeClr val="hlink"/>
                </a:buClr>
                <a:buFont typeface="Wingdings" pitchFamily="2" charset="2"/>
                <a:buNone/>
              </a:pPr>
              <a:r>
                <a:rPr lang="en-US" sz="1200" dirty="0">
                  <a:latin typeface="Arial" charset="0"/>
                </a:rPr>
                <a:t>t=0</a:t>
              </a:r>
              <a:endParaRPr lang="en-US" sz="1800" dirty="0">
                <a:latin typeface="Arial" charset="0"/>
              </a:endParaRPr>
            </a:p>
          </p:txBody>
        </p:sp>
        <p:sp>
          <p:nvSpPr>
            <p:cNvPr id="29716" name="Text Box 30"/>
            <p:cNvSpPr txBox="1">
              <a:spLocks noChangeArrowheads="1"/>
            </p:cNvSpPr>
            <p:nvPr/>
          </p:nvSpPr>
          <p:spPr bwMode="auto">
            <a:xfrm>
              <a:off x="4707" y="2840"/>
              <a:ext cx="347" cy="337"/>
            </a:xfrm>
            <a:prstGeom prst="rect">
              <a:avLst/>
            </a:prstGeom>
            <a:noFill/>
            <a:ln w="12700">
              <a:noFill/>
              <a:miter lim="800000"/>
              <a:headEnd/>
              <a:tailEnd/>
            </a:ln>
          </p:spPr>
          <p:txBody>
            <a:bodyPr wrap="none" lIns="90487" tIns="44450" rIns="90487" bIns="44450">
              <a:spAutoFit/>
            </a:bodyPr>
            <a:lstStyle/>
            <a:p>
              <a:pPr algn="l">
                <a:lnSpc>
                  <a:spcPts val="3200"/>
                </a:lnSpc>
                <a:spcAft>
                  <a:spcPts val="600"/>
                </a:spcAft>
                <a:buClr>
                  <a:schemeClr val="hlink"/>
                </a:buClr>
                <a:buFont typeface="Wingdings" pitchFamily="2" charset="2"/>
                <a:buNone/>
              </a:pPr>
              <a:r>
                <a:rPr lang="en-US" sz="1200" dirty="0">
                  <a:latin typeface="Arial" charset="0"/>
                </a:rPr>
                <a:t>t=T1</a:t>
              </a:r>
              <a:endParaRPr lang="en-US" sz="1800" dirty="0">
                <a:latin typeface="Arial" charset="0"/>
              </a:endParaRPr>
            </a:p>
          </p:txBody>
        </p:sp>
        <p:sp>
          <p:nvSpPr>
            <p:cNvPr id="29717" name="Text Box 31"/>
            <p:cNvSpPr txBox="1">
              <a:spLocks noChangeArrowheads="1"/>
            </p:cNvSpPr>
            <p:nvPr/>
          </p:nvSpPr>
          <p:spPr bwMode="auto">
            <a:xfrm>
              <a:off x="5127" y="2670"/>
              <a:ext cx="347" cy="337"/>
            </a:xfrm>
            <a:prstGeom prst="rect">
              <a:avLst/>
            </a:prstGeom>
            <a:noFill/>
            <a:ln w="12700">
              <a:noFill/>
              <a:miter lim="800000"/>
              <a:headEnd/>
              <a:tailEnd/>
            </a:ln>
          </p:spPr>
          <p:txBody>
            <a:bodyPr wrap="none" lIns="90487" tIns="44450" rIns="90487" bIns="44450">
              <a:spAutoFit/>
            </a:bodyPr>
            <a:lstStyle/>
            <a:p>
              <a:pPr algn="l">
                <a:lnSpc>
                  <a:spcPts val="3200"/>
                </a:lnSpc>
                <a:spcAft>
                  <a:spcPts val="600"/>
                </a:spcAft>
                <a:buClr>
                  <a:schemeClr val="hlink"/>
                </a:buClr>
                <a:buFont typeface="Wingdings" pitchFamily="2" charset="2"/>
                <a:buNone/>
              </a:pPr>
              <a:r>
                <a:rPr lang="en-US" sz="1200" dirty="0">
                  <a:latin typeface="Arial" charset="0"/>
                </a:rPr>
                <a:t>t=T2</a:t>
              </a:r>
              <a:endParaRPr lang="en-US" sz="1800" dirty="0">
                <a:latin typeface="Arial" charset="0"/>
              </a:endParaRPr>
            </a:p>
          </p:txBody>
        </p:sp>
      </p:grpSp>
      <p:sp>
        <p:nvSpPr>
          <p:cNvPr id="29703" name="Oval 33"/>
          <p:cNvSpPr>
            <a:spLocks noChangeArrowheads="1"/>
          </p:cNvSpPr>
          <p:nvPr/>
        </p:nvSpPr>
        <p:spPr bwMode="auto">
          <a:xfrm>
            <a:off x="992188" y="4689475"/>
            <a:ext cx="900113" cy="719138"/>
          </a:xfrm>
          <a:prstGeom prst="ellipse">
            <a:avLst/>
          </a:prstGeom>
          <a:noFill/>
          <a:ln w="38100">
            <a:solidFill>
              <a:schemeClr val="tx1"/>
            </a:solidFill>
            <a:round/>
            <a:headEnd/>
            <a:tailEnd/>
          </a:ln>
        </p:spPr>
        <p:txBody>
          <a:bodyPr wrap="none" anchor="ctr"/>
          <a:lstStyle/>
          <a:p>
            <a:endParaRPr lang="en-US" dirty="0"/>
          </a:p>
        </p:txBody>
      </p:sp>
      <p:pic>
        <p:nvPicPr>
          <p:cNvPr id="29704" name="Picture 34"/>
          <p:cNvPicPr>
            <a:picLocks noChangeAspect="1" noChangeArrowheads="1"/>
          </p:cNvPicPr>
          <p:nvPr/>
        </p:nvPicPr>
        <p:blipFill>
          <a:blip r:embed="rId4" cstate="print"/>
          <a:srcRect/>
          <a:stretch>
            <a:fillRect/>
          </a:stretch>
        </p:blipFill>
        <p:spPr bwMode="auto">
          <a:xfrm>
            <a:off x="4052888" y="3824288"/>
            <a:ext cx="1460500" cy="2170113"/>
          </a:xfrm>
          <a:prstGeom prst="rect">
            <a:avLst/>
          </a:prstGeom>
          <a:noFill/>
          <a:ln w="9525">
            <a:noFill/>
            <a:miter lim="800000"/>
            <a:headEnd/>
            <a:tailEnd/>
          </a:ln>
        </p:spPr>
      </p:pic>
      <p:sp>
        <p:nvSpPr>
          <p:cNvPr id="29705" name="AutoShape 35"/>
          <p:cNvSpPr>
            <a:spLocks noChangeArrowheads="1"/>
          </p:cNvSpPr>
          <p:nvPr/>
        </p:nvSpPr>
        <p:spPr bwMode="auto">
          <a:xfrm>
            <a:off x="3422650" y="4914900"/>
            <a:ext cx="585788" cy="584200"/>
          </a:xfrm>
          <a:prstGeom prst="flowChartOr">
            <a:avLst/>
          </a:prstGeom>
          <a:solidFill>
            <a:schemeClr val="hlink"/>
          </a:solidFill>
          <a:ln w="25400">
            <a:solidFill>
              <a:schemeClr val="tx1"/>
            </a:solidFill>
            <a:round/>
            <a:headEnd/>
            <a:tailEnd/>
          </a:ln>
        </p:spPr>
        <p:txBody>
          <a:bodyPr wrap="none" anchor="ctr"/>
          <a:lstStyle/>
          <a:p>
            <a:endParaRPr lang="en-US" dirty="0"/>
          </a:p>
        </p:txBody>
      </p:sp>
      <p:sp>
        <p:nvSpPr>
          <p:cNvPr id="29706" name="AutoShape 36"/>
          <p:cNvSpPr>
            <a:spLocks noChangeArrowheads="1"/>
          </p:cNvSpPr>
          <p:nvPr/>
        </p:nvSpPr>
        <p:spPr bwMode="auto">
          <a:xfrm>
            <a:off x="5673725" y="4868863"/>
            <a:ext cx="539750" cy="539750"/>
          </a:xfrm>
          <a:prstGeom prst="flowChartSummingJunction">
            <a:avLst/>
          </a:prstGeom>
          <a:solidFill>
            <a:schemeClr val="hlink"/>
          </a:solidFill>
          <a:ln w="25400">
            <a:solidFill>
              <a:schemeClr val="tx1"/>
            </a:solidFill>
            <a:round/>
            <a:headEnd/>
            <a:tailEnd/>
          </a:ln>
        </p:spPr>
        <p:txBody>
          <a:bodyPr wrap="none" anchor="ctr"/>
          <a:lstStyle/>
          <a:p>
            <a:endParaRPr lang="en-US" dirty="0"/>
          </a:p>
        </p:txBody>
      </p:sp>
      <p:sp>
        <p:nvSpPr>
          <p:cNvPr id="29707" name="AutoShape 37"/>
          <p:cNvSpPr>
            <a:spLocks noChangeArrowheads="1"/>
          </p:cNvSpPr>
          <p:nvPr/>
        </p:nvSpPr>
        <p:spPr bwMode="auto">
          <a:xfrm>
            <a:off x="8509000" y="4733925"/>
            <a:ext cx="360363" cy="765175"/>
          </a:xfrm>
          <a:prstGeom prst="notchedRightArrow">
            <a:avLst>
              <a:gd name="adj1" fmla="val 30287"/>
              <a:gd name="adj2" fmla="val 39208"/>
            </a:avLst>
          </a:prstGeom>
          <a:solidFill>
            <a:schemeClr val="hlink"/>
          </a:solidFill>
          <a:ln w="12700">
            <a:solidFill>
              <a:schemeClr val="tx1"/>
            </a:solidFill>
            <a:miter lim="800000"/>
            <a:headEnd/>
            <a:tailEnd/>
          </a:ln>
        </p:spPr>
        <p:txBody>
          <a:bodyPr wrap="none" anchor="ctr"/>
          <a:lstStyle/>
          <a:p>
            <a:endParaRPr lang="en-US" dirty="0"/>
          </a:p>
        </p:txBody>
      </p:sp>
      <p:grpSp>
        <p:nvGrpSpPr>
          <p:cNvPr id="8" name="Group 38"/>
          <p:cNvGrpSpPr>
            <a:grpSpLocks/>
          </p:cNvGrpSpPr>
          <p:nvPr/>
        </p:nvGrpSpPr>
        <p:grpSpPr bwMode="auto">
          <a:xfrm>
            <a:off x="9048750" y="4643438"/>
            <a:ext cx="720725" cy="990600"/>
            <a:chOff x="5728" y="2953"/>
            <a:chExt cx="454" cy="624"/>
          </a:xfrm>
        </p:grpSpPr>
        <p:sp>
          <p:nvSpPr>
            <p:cNvPr id="29710" name="Oval 39"/>
            <p:cNvSpPr>
              <a:spLocks noChangeArrowheads="1"/>
            </p:cNvSpPr>
            <p:nvPr/>
          </p:nvSpPr>
          <p:spPr bwMode="auto">
            <a:xfrm>
              <a:off x="5728" y="2953"/>
              <a:ext cx="454" cy="624"/>
            </a:xfrm>
            <a:prstGeom prst="ellipse">
              <a:avLst/>
            </a:prstGeom>
            <a:solidFill>
              <a:srgbClr val="FDC0E5"/>
            </a:solidFill>
            <a:ln w="12700">
              <a:solidFill>
                <a:schemeClr val="tx1"/>
              </a:solidFill>
              <a:round/>
              <a:headEnd/>
              <a:tailEnd/>
            </a:ln>
          </p:spPr>
          <p:txBody>
            <a:bodyPr wrap="none" anchor="ctr"/>
            <a:lstStyle/>
            <a:p>
              <a:endParaRPr lang="en-US" dirty="0"/>
            </a:p>
          </p:txBody>
        </p:sp>
        <p:sp>
          <p:nvSpPr>
            <p:cNvPr id="29711" name="Oval 40"/>
            <p:cNvSpPr>
              <a:spLocks noChangeArrowheads="1"/>
            </p:cNvSpPr>
            <p:nvPr/>
          </p:nvSpPr>
          <p:spPr bwMode="auto">
            <a:xfrm>
              <a:off x="5813" y="3096"/>
              <a:ext cx="85" cy="141"/>
            </a:xfrm>
            <a:prstGeom prst="ellipse">
              <a:avLst/>
            </a:prstGeom>
            <a:solidFill>
              <a:srgbClr val="1A0CCA"/>
            </a:solidFill>
            <a:ln w="12700">
              <a:solidFill>
                <a:schemeClr val="tx1"/>
              </a:solidFill>
              <a:round/>
              <a:headEnd/>
              <a:tailEnd/>
            </a:ln>
          </p:spPr>
          <p:txBody>
            <a:bodyPr wrap="none" anchor="ctr"/>
            <a:lstStyle/>
            <a:p>
              <a:endParaRPr lang="en-US" dirty="0"/>
            </a:p>
          </p:txBody>
        </p:sp>
        <p:sp>
          <p:nvSpPr>
            <p:cNvPr id="29712" name="Oval 41"/>
            <p:cNvSpPr>
              <a:spLocks noChangeArrowheads="1"/>
            </p:cNvSpPr>
            <p:nvPr/>
          </p:nvSpPr>
          <p:spPr bwMode="auto">
            <a:xfrm>
              <a:off x="5983" y="3096"/>
              <a:ext cx="85" cy="141"/>
            </a:xfrm>
            <a:prstGeom prst="ellipse">
              <a:avLst/>
            </a:prstGeom>
            <a:solidFill>
              <a:srgbClr val="1A0CCA"/>
            </a:solidFill>
            <a:ln w="12700">
              <a:solidFill>
                <a:schemeClr val="tx1"/>
              </a:solidFill>
              <a:round/>
              <a:headEnd/>
              <a:tailEnd/>
            </a:ln>
          </p:spPr>
          <p:txBody>
            <a:bodyPr wrap="none" anchor="ctr"/>
            <a:lstStyle/>
            <a:p>
              <a:endParaRPr lang="en-US" dirty="0"/>
            </a:p>
          </p:txBody>
        </p:sp>
        <p:sp>
          <p:nvSpPr>
            <p:cNvPr id="29713" name="AutoShape 42"/>
            <p:cNvSpPr>
              <a:spLocks noChangeArrowheads="1"/>
            </p:cNvSpPr>
            <p:nvPr/>
          </p:nvSpPr>
          <p:spPr bwMode="auto">
            <a:xfrm>
              <a:off x="5813" y="3266"/>
              <a:ext cx="284" cy="255"/>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9572 h 21600"/>
              </a:gdLst>
              <a:ahLst/>
              <a:cxnLst>
                <a:cxn ang="T8">
                  <a:pos x="T0" y="T1"/>
                </a:cxn>
                <a:cxn ang="T9">
                  <a:pos x="T2" y="T3"/>
                </a:cxn>
                <a:cxn ang="T10">
                  <a:pos x="T4" y="T5"/>
                </a:cxn>
                <a:cxn ang="T11">
                  <a:pos x="T6" y="T7"/>
                </a:cxn>
              </a:cxnLst>
              <a:rect l="T12" t="T13" r="T14" b="T15"/>
              <a:pathLst>
                <a:path w="21600" h="21600">
                  <a:moveTo>
                    <a:pt x="2358" y="12197"/>
                  </a:moveTo>
                  <a:cubicBezTo>
                    <a:pt x="2282" y="11735"/>
                    <a:pt x="2244" y="11268"/>
                    <a:pt x="2244" y="10800"/>
                  </a:cubicBezTo>
                  <a:cubicBezTo>
                    <a:pt x="2244" y="6074"/>
                    <a:pt x="6074" y="2244"/>
                    <a:pt x="10800" y="2244"/>
                  </a:cubicBezTo>
                  <a:cubicBezTo>
                    <a:pt x="15525" y="2244"/>
                    <a:pt x="19356" y="6074"/>
                    <a:pt x="19356" y="10800"/>
                  </a:cubicBezTo>
                  <a:cubicBezTo>
                    <a:pt x="19356" y="11268"/>
                    <a:pt x="19317" y="11735"/>
                    <a:pt x="19241" y="12197"/>
                  </a:cubicBezTo>
                  <a:lnTo>
                    <a:pt x="21454" y="12564"/>
                  </a:lnTo>
                  <a:cubicBezTo>
                    <a:pt x="21551" y="11981"/>
                    <a:pt x="21600" y="11391"/>
                    <a:pt x="21600" y="10800"/>
                  </a:cubicBezTo>
                  <a:cubicBezTo>
                    <a:pt x="21600" y="4835"/>
                    <a:pt x="16764" y="0"/>
                    <a:pt x="10800" y="0"/>
                  </a:cubicBezTo>
                  <a:cubicBezTo>
                    <a:pt x="4835" y="0"/>
                    <a:pt x="0" y="4835"/>
                    <a:pt x="0" y="10800"/>
                  </a:cubicBezTo>
                  <a:cubicBezTo>
                    <a:pt x="-1" y="11391"/>
                    <a:pt x="48" y="11981"/>
                    <a:pt x="145" y="12564"/>
                  </a:cubicBezTo>
                  <a:close/>
                </a:path>
              </a:pathLst>
            </a:custGeom>
            <a:solidFill>
              <a:schemeClr val="accent1"/>
            </a:solidFill>
            <a:ln w="12700">
              <a:solidFill>
                <a:schemeClr val="tx1"/>
              </a:solidFill>
              <a:miter lim="800000"/>
              <a:headEnd/>
              <a:tailEnd/>
            </a:ln>
          </p:spPr>
          <p:txBody>
            <a:bodyPr wrap="none" anchor="ctr"/>
            <a:lstStyle/>
            <a:p>
              <a:endParaRPr lang="en-GB" dirty="0"/>
            </a:p>
          </p:txBody>
        </p:sp>
      </p:grpSp>
      <p:sp>
        <p:nvSpPr>
          <p:cNvPr id="29709" name="AutoShape 43" descr="Large confetti"/>
          <p:cNvSpPr>
            <a:spLocks noChangeArrowheads="1"/>
          </p:cNvSpPr>
          <p:nvPr/>
        </p:nvSpPr>
        <p:spPr bwMode="auto">
          <a:xfrm>
            <a:off x="8913813" y="3698875"/>
            <a:ext cx="857250" cy="900113"/>
          </a:xfrm>
          <a:prstGeom prst="irregularSeal2">
            <a:avLst/>
          </a:prstGeom>
          <a:pattFill prst="lgConfetti">
            <a:fgClr>
              <a:schemeClr val="accent1"/>
            </a:fgClr>
            <a:bgClr>
              <a:schemeClr val="bg1"/>
            </a:bgClr>
          </a:pattFill>
          <a:ln w="12700">
            <a:solidFill>
              <a:schemeClr val="tx1"/>
            </a:solidFill>
            <a:miter lim="800000"/>
            <a:headEnd/>
            <a:tailEn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2. The atmosphere chaotic behavior</a:t>
            </a:r>
          </a:p>
        </p:txBody>
      </p:sp>
      <p:sp>
        <p:nvSpPr>
          <p:cNvPr id="30723" name="Rectangle 3"/>
          <p:cNvSpPr>
            <a:spLocks noGrp="1" noChangeArrowheads="1"/>
          </p:cNvSpPr>
          <p:nvPr>
            <p:ph type="body" sz="half" idx="1"/>
          </p:nvPr>
        </p:nvSpPr>
        <p:spPr>
          <a:xfrm>
            <a:off x="182563" y="954088"/>
            <a:ext cx="9540875" cy="989747"/>
          </a:xfrm>
        </p:spPr>
        <p:txBody>
          <a:bodyPr/>
          <a:lstStyle/>
          <a:p>
            <a:pPr marL="0" indent="0">
              <a:lnSpc>
                <a:spcPct val="100000"/>
              </a:lnSpc>
              <a:buFontTx/>
              <a:buNone/>
            </a:pPr>
            <a:r>
              <a:rPr lang="en-US" sz="2000" dirty="0" smtClean="0">
                <a:latin typeface="Calibri" panose="020F0502020204030204" pitchFamily="34" charset="0"/>
              </a:rPr>
              <a:t>Furthermore, the </a:t>
            </a:r>
            <a:r>
              <a:rPr lang="en-US" sz="2000" b="1" dirty="0" smtClean="0">
                <a:solidFill>
                  <a:schemeClr val="accent1">
                    <a:lumMod val="50000"/>
                  </a:schemeClr>
                </a:solidFill>
                <a:latin typeface="Calibri" panose="020F0502020204030204" pitchFamily="34" charset="0"/>
              </a:rPr>
              <a:t>atmosphere is a chaotic system</a:t>
            </a:r>
            <a:r>
              <a:rPr lang="en-US" sz="2000" dirty="0" smtClean="0">
                <a:latin typeface="Calibri" panose="020F0502020204030204" pitchFamily="34" charset="0"/>
              </a:rPr>
              <a:t>, with flow-dependent errors growth. This was illustrated for the first time by Edward Lorenz, with his 3-dimensional model. </a:t>
            </a:r>
          </a:p>
        </p:txBody>
      </p:sp>
      <p:pic>
        <p:nvPicPr>
          <p:cNvPr id="30724" name="Picture 4" descr="Lorenz_butterfly"/>
          <p:cNvPicPr>
            <a:picLocks noGrp="1" noChangeAspect="1" noChangeArrowheads="1"/>
          </p:cNvPicPr>
          <p:nvPr>
            <p:ph sz="quarter" idx="2"/>
          </p:nvPr>
        </p:nvPicPr>
        <p:blipFill>
          <a:blip r:embed="rId3" cstate="print"/>
          <a:srcRect/>
          <a:stretch>
            <a:fillRect/>
          </a:stretch>
        </p:blipFill>
        <p:spPr>
          <a:xfrm>
            <a:off x="632520" y="2303875"/>
            <a:ext cx="8567737" cy="270986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Abstract and key learning points</a:t>
            </a:r>
          </a:p>
        </p:txBody>
      </p:sp>
      <p:sp>
        <p:nvSpPr>
          <p:cNvPr id="16387" name="Rectangle 3"/>
          <p:cNvSpPr>
            <a:spLocks noGrp="1" noChangeArrowheads="1"/>
          </p:cNvSpPr>
          <p:nvPr>
            <p:ph type="body" sz="half" idx="1"/>
          </p:nvPr>
        </p:nvSpPr>
        <p:spPr>
          <a:xfrm>
            <a:off x="92075" y="954088"/>
            <a:ext cx="9631363" cy="5400675"/>
          </a:xfrm>
        </p:spPr>
        <p:txBody>
          <a:bodyPr/>
          <a:lstStyle/>
          <a:p>
            <a:pPr marL="0" indent="0">
              <a:lnSpc>
                <a:spcPct val="100000"/>
              </a:lnSpc>
              <a:buNone/>
            </a:pPr>
            <a:r>
              <a:rPr lang="en-GB" sz="2000" dirty="0">
                <a:latin typeface="Calibri" panose="020F0502020204030204" pitchFamily="34" charset="0"/>
                <a:cs typeface="Calibri" pitchFamily="34" charset="0"/>
              </a:rPr>
              <a:t>The aim of this session is to introduce the main sources of uncertainty that lead to forecast errors. The weather prediction problem will be discussed, and stated </a:t>
            </a:r>
            <a:r>
              <a:rPr lang="en-GB" sz="2000" dirty="0" smtClean="0">
                <a:latin typeface="Calibri" panose="020F0502020204030204" pitchFamily="34" charset="0"/>
                <a:cs typeface="Calibri" pitchFamily="34" charset="0"/>
              </a:rPr>
              <a:t>in </a:t>
            </a:r>
            <a:r>
              <a:rPr lang="en-GB" sz="2000" dirty="0">
                <a:latin typeface="Calibri" panose="020F0502020204030204" pitchFamily="34" charset="0"/>
                <a:cs typeface="Calibri" pitchFamily="34" charset="0"/>
              </a:rPr>
              <a:t>terms of an appropriate probability density function (PDF). The concept of ensemble prediction based on a finite number of integration will be introduced, and the reason why it is </a:t>
            </a:r>
            <a:r>
              <a:rPr lang="en-GB" sz="2000" dirty="0" smtClean="0">
                <a:latin typeface="Calibri" panose="020F0502020204030204" pitchFamily="34" charset="0"/>
                <a:cs typeface="Calibri" pitchFamily="34" charset="0"/>
              </a:rPr>
              <a:t>the </a:t>
            </a:r>
            <a:r>
              <a:rPr lang="en-GB" sz="2000" dirty="0">
                <a:latin typeface="Calibri" panose="020F0502020204030204" pitchFamily="34" charset="0"/>
                <a:cs typeface="Calibri" pitchFamily="34" charset="0"/>
              </a:rPr>
              <a:t>only feasible method to predict the PDF beyond the range of linear growth will be illustrated</a:t>
            </a:r>
            <a:r>
              <a:rPr lang="en-GB" sz="2000" dirty="0" smtClean="0">
                <a:latin typeface="Calibri" panose="020F0502020204030204" pitchFamily="34" charset="0"/>
                <a:cs typeface="Calibri" pitchFamily="34" charset="0"/>
              </a:rPr>
              <a:t>.</a:t>
            </a:r>
          </a:p>
          <a:p>
            <a:pPr marL="0" indent="0">
              <a:lnSpc>
                <a:spcPct val="100000"/>
              </a:lnSpc>
              <a:buNone/>
            </a:pPr>
            <a:endParaRPr lang="en-GB" sz="2000" dirty="0">
              <a:latin typeface="Calibri" panose="020F0502020204030204" pitchFamily="34" charset="0"/>
              <a:cs typeface="Calibri" pitchFamily="34" charset="0"/>
            </a:endParaRPr>
          </a:p>
          <a:p>
            <a:pPr marL="0" indent="0">
              <a:lnSpc>
                <a:spcPct val="100000"/>
              </a:lnSpc>
              <a:buNone/>
            </a:pPr>
            <a:r>
              <a:rPr lang="en-GB" sz="2000" dirty="0">
                <a:latin typeface="Calibri" panose="020F0502020204030204" pitchFamily="34" charset="0"/>
                <a:cs typeface="Calibri" pitchFamily="34" charset="0"/>
              </a:rPr>
              <a:t>By the end of the session you should be able to:</a:t>
            </a:r>
          </a:p>
          <a:p>
            <a:pPr lvl="0">
              <a:lnSpc>
                <a:spcPct val="100000"/>
              </a:lnSpc>
              <a:buClr>
                <a:schemeClr val="accent1">
                  <a:lumMod val="50000"/>
                </a:schemeClr>
              </a:buClr>
            </a:pPr>
            <a:r>
              <a:rPr lang="en-GB" sz="2000" dirty="0">
                <a:latin typeface="Calibri" panose="020F0502020204030204" pitchFamily="34" charset="0"/>
                <a:cs typeface="Calibri" pitchFamily="34" charset="0"/>
              </a:rPr>
              <a:t>explain which are the main sources of forecast error</a:t>
            </a:r>
          </a:p>
          <a:p>
            <a:pPr lvl="0">
              <a:lnSpc>
                <a:spcPct val="100000"/>
              </a:lnSpc>
              <a:buClr>
                <a:schemeClr val="accent1">
                  <a:lumMod val="50000"/>
                </a:schemeClr>
              </a:buClr>
            </a:pPr>
            <a:r>
              <a:rPr lang="en-GB" sz="2000" dirty="0">
                <a:latin typeface="Calibri" panose="020F0502020204030204" pitchFamily="34" charset="0"/>
                <a:cs typeface="Calibri" pitchFamily="34" charset="0"/>
              </a:rPr>
              <a:t>illustrate why numerical prediction should be stated in probabilistic terms</a:t>
            </a:r>
          </a:p>
          <a:p>
            <a:pPr>
              <a:lnSpc>
                <a:spcPct val="100000"/>
              </a:lnSpc>
              <a:buClr>
                <a:schemeClr val="accent1">
                  <a:lumMod val="50000"/>
                </a:schemeClr>
              </a:buClr>
            </a:pPr>
            <a:r>
              <a:rPr lang="en-GB" sz="2000" dirty="0">
                <a:latin typeface="Calibri" panose="020F0502020204030204" pitchFamily="34" charset="0"/>
                <a:cs typeface="Calibri" pitchFamily="34" charset="0"/>
              </a:rPr>
              <a:t>describe the rationale behind ensemble prediction</a:t>
            </a:r>
            <a:endParaRPr lang="en-GB" sz="2000" dirty="0" smtClean="0">
              <a:latin typeface="Calibri" panose="020F0502020204030204" pitchFamily="34" charset="0"/>
              <a:cs typeface="Calibri"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Outline</a:t>
            </a:r>
          </a:p>
        </p:txBody>
      </p:sp>
      <p:sp>
        <p:nvSpPr>
          <p:cNvPr id="32771" name="Rectangle 3"/>
          <p:cNvSpPr>
            <a:spLocks noGrp="1" noChangeArrowheads="1"/>
          </p:cNvSpPr>
          <p:nvPr>
            <p:ph type="body" sz="half" idx="1"/>
          </p:nvPr>
        </p:nvSpPr>
        <p:spPr>
          <a:xfrm>
            <a:off x="92075" y="954088"/>
            <a:ext cx="9631363" cy="5400675"/>
          </a:xfrm>
        </p:spPr>
        <p:txBody>
          <a:bodyPr/>
          <a:lstStyle/>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The Numerical Weather Prediction (NWP) problem</a:t>
            </a: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Sources of forecast uncertainties and chaotic behaviour</a:t>
            </a: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Ensemble prediction </a:t>
            </a:r>
            <a:r>
              <a:rPr lang="en-US" sz="2000" dirty="0" smtClean="0">
                <a:latin typeface="Calibri" panose="020F0502020204030204" pitchFamily="34" charset="0"/>
              </a:rPr>
              <a:t>as a practical tool for probabilistic prediction</a:t>
            </a:r>
            <a:endParaRPr lang="en-GB" sz="2000" dirty="0" smtClean="0">
              <a:latin typeface="Calibri" panose="020F0502020204030204" pitchFamily="34" charset="0"/>
            </a:endParaRP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The ECMWF medium-range/monthly ensemble</a:t>
            </a:r>
          </a:p>
        </p:txBody>
      </p:sp>
      <p:sp>
        <p:nvSpPr>
          <p:cNvPr id="5" name="AutoShape 4"/>
          <p:cNvSpPr>
            <a:spLocks noChangeArrowheads="1"/>
          </p:cNvSpPr>
          <p:nvPr/>
        </p:nvSpPr>
        <p:spPr bwMode="auto">
          <a:xfrm>
            <a:off x="8509000" y="1808420"/>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What is the aim of weather forecasting? </a:t>
            </a:r>
          </a:p>
        </p:txBody>
      </p:sp>
      <p:sp>
        <p:nvSpPr>
          <p:cNvPr id="33795" name="Rectangle 3"/>
          <p:cNvSpPr>
            <a:spLocks noGrp="1" noChangeArrowheads="1"/>
          </p:cNvSpPr>
          <p:nvPr>
            <p:ph type="body" sz="half" idx="1"/>
          </p:nvPr>
        </p:nvSpPr>
        <p:spPr>
          <a:xfrm>
            <a:off x="182563" y="1042988"/>
            <a:ext cx="9540875" cy="4702175"/>
          </a:xfrm>
        </p:spPr>
        <p:txBody>
          <a:bodyPr/>
          <a:lstStyle/>
          <a:p>
            <a:pPr marL="0" indent="0">
              <a:lnSpc>
                <a:spcPct val="100000"/>
              </a:lnSpc>
              <a:buFontTx/>
              <a:buNone/>
            </a:pPr>
            <a:r>
              <a:rPr lang="en-US" sz="2000" dirty="0" smtClean="0">
                <a:latin typeface="Calibri" panose="020F0502020204030204" pitchFamily="34" charset="0"/>
              </a:rPr>
              <a:t>We have seen that single forecasts can fail due to a combination of </a:t>
            </a:r>
            <a:r>
              <a:rPr lang="en-US" sz="2000" b="1" dirty="0" smtClean="0">
                <a:solidFill>
                  <a:schemeClr val="accent1">
                    <a:lumMod val="50000"/>
                  </a:schemeClr>
                </a:solidFill>
                <a:latin typeface="Calibri" panose="020F0502020204030204" pitchFamily="34" charset="0"/>
              </a:rPr>
              <a:t>initial</a:t>
            </a:r>
            <a:r>
              <a:rPr lang="en-US" sz="2000" dirty="0" smtClean="0">
                <a:solidFill>
                  <a:schemeClr val="accent1">
                    <a:lumMod val="50000"/>
                  </a:schemeClr>
                </a:solidFill>
                <a:latin typeface="Calibri" panose="020F0502020204030204" pitchFamily="34" charset="0"/>
              </a:rPr>
              <a:t> </a:t>
            </a:r>
            <a:r>
              <a:rPr lang="en-US" sz="2000" dirty="0" smtClean="0">
                <a:latin typeface="Calibri" panose="020F0502020204030204" pitchFamily="34" charset="0"/>
              </a:rPr>
              <a:t>and </a:t>
            </a:r>
            <a:r>
              <a:rPr lang="en-US" sz="2000" b="1" dirty="0" smtClean="0">
                <a:solidFill>
                  <a:schemeClr val="accent1">
                    <a:lumMod val="50000"/>
                  </a:schemeClr>
                </a:solidFill>
                <a:latin typeface="Calibri" panose="020F0502020204030204" pitchFamily="34" charset="0"/>
              </a:rPr>
              <a:t>model uncertainties</a:t>
            </a:r>
            <a:r>
              <a:rPr lang="en-US" sz="2000" dirty="0" smtClean="0">
                <a:solidFill>
                  <a:srgbClr val="0344E5"/>
                </a:solidFill>
                <a:latin typeface="Calibri" panose="020F0502020204030204" pitchFamily="34" charset="0"/>
              </a:rPr>
              <a:t>, </a:t>
            </a:r>
            <a:r>
              <a:rPr lang="en-US" sz="2000" dirty="0" smtClean="0">
                <a:latin typeface="Calibri" panose="020F0502020204030204" pitchFamily="34" charset="0"/>
              </a:rPr>
              <a:t>and that the NWP problem is made extremely complex by the </a:t>
            </a:r>
            <a:r>
              <a:rPr lang="en-US" sz="2000" b="1" dirty="0" smtClean="0">
                <a:solidFill>
                  <a:schemeClr val="accent1">
                    <a:lumMod val="50000"/>
                  </a:schemeClr>
                </a:solidFill>
                <a:latin typeface="Calibri" panose="020F0502020204030204" pitchFamily="34" charset="0"/>
              </a:rPr>
              <a:t>chaotic nature of the atmosphere</a:t>
            </a:r>
            <a:r>
              <a:rPr lang="en-US" sz="2000" dirty="0" smtClean="0">
                <a:latin typeface="Calibri" panose="020F0502020204030204" pitchFamily="34" charset="0"/>
              </a:rPr>
              <a:t>. </a:t>
            </a:r>
          </a:p>
          <a:p>
            <a:pPr marL="0" indent="0">
              <a:lnSpc>
                <a:spcPct val="100000"/>
              </a:lnSpc>
              <a:buFontTx/>
              <a:buNone/>
            </a:pPr>
            <a:endParaRPr lang="en-US" sz="2000" dirty="0" smtClean="0">
              <a:latin typeface="Calibri" panose="020F0502020204030204" pitchFamily="34" charset="0"/>
            </a:endParaRPr>
          </a:p>
          <a:p>
            <a:pPr marL="0" indent="0">
              <a:lnSpc>
                <a:spcPct val="100000"/>
              </a:lnSpc>
              <a:buClr>
                <a:schemeClr val="accent1">
                  <a:lumMod val="50000"/>
                </a:schemeClr>
              </a:buClr>
            </a:pPr>
            <a:r>
              <a:rPr lang="en-US" sz="2000" dirty="0" smtClean="0">
                <a:latin typeface="Calibri" panose="020F0502020204030204" pitchFamily="34" charset="0"/>
              </a:rPr>
              <a:t> Does it make sense to issue single forecasts?</a:t>
            </a:r>
          </a:p>
          <a:p>
            <a:pPr marL="0" indent="0">
              <a:lnSpc>
                <a:spcPct val="100000"/>
              </a:lnSpc>
              <a:buClr>
                <a:schemeClr val="accent1">
                  <a:lumMod val="50000"/>
                </a:schemeClr>
              </a:buClr>
            </a:pPr>
            <a:r>
              <a:rPr lang="en-US" sz="2000" dirty="0" smtClean="0">
                <a:latin typeface="Calibri" panose="020F0502020204030204" pitchFamily="34" charset="0"/>
              </a:rPr>
              <a:t> Can something better be done?</a:t>
            </a:r>
          </a:p>
          <a:p>
            <a:pPr marL="0" indent="0">
              <a:lnSpc>
                <a:spcPct val="100000"/>
              </a:lnSpc>
              <a:buClr>
                <a:schemeClr val="accent1">
                  <a:lumMod val="50000"/>
                </a:schemeClr>
              </a:buClr>
            </a:pPr>
            <a:r>
              <a:rPr lang="en-US" sz="2000" dirty="0" smtClean="0">
                <a:latin typeface="Calibri" panose="020F0502020204030204" pitchFamily="34" charset="0"/>
              </a:rPr>
              <a:t> More generally, what is the aim of weather forecasting?</a:t>
            </a:r>
          </a:p>
          <a:p>
            <a:pPr marL="0" indent="0">
              <a:lnSpc>
                <a:spcPct val="100000"/>
              </a:lnSpc>
              <a:buClr>
                <a:schemeClr val="accent1">
                  <a:lumMod val="50000"/>
                </a:schemeClr>
              </a:buClr>
            </a:pPr>
            <a:r>
              <a:rPr lang="en-US" sz="2000" dirty="0" smtClean="0">
                <a:latin typeface="Calibri" panose="020F0502020204030204" pitchFamily="34" charset="0"/>
              </a:rPr>
              <a:t> Should it be to predict only the most likely scenario, or should it aim to predict also its uncertainty (give a ‘confidence band’), for example expressed in terms of weather scenarii or probabilities that different weather conditions can occur?</a:t>
            </a:r>
          </a:p>
          <a:p>
            <a:pPr marL="0" indent="0">
              <a:lnSpc>
                <a:spcPct val="100000"/>
              </a:lnSpc>
              <a:buFontTx/>
              <a:buNone/>
            </a:pPr>
            <a:endParaRPr lang="en-US" sz="20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solidFill>
                  <a:schemeClr val="accent1">
                    <a:lumMod val="50000"/>
                  </a:schemeClr>
                </a:solidFill>
                <a:latin typeface="Calibri" panose="020F0502020204030204" pitchFamily="34" charset="0"/>
              </a:rPr>
              <a:t>3. Ensemble prediction</a:t>
            </a:r>
            <a:endParaRPr lang="en-GB" sz="2800" dirty="0">
              <a:solidFill>
                <a:schemeClr val="accent1">
                  <a:lumMod val="50000"/>
                </a:schemeClr>
              </a:solidFill>
              <a:latin typeface="Calibri" panose="020F0502020204030204" pitchFamily="34" charset="0"/>
            </a:endParaRPr>
          </a:p>
        </p:txBody>
      </p:sp>
      <p:grpSp>
        <p:nvGrpSpPr>
          <p:cNvPr id="27" name="Group 4"/>
          <p:cNvGrpSpPr>
            <a:grpSpLocks/>
          </p:cNvGrpSpPr>
          <p:nvPr/>
        </p:nvGrpSpPr>
        <p:grpSpPr bwMode="auto">
          <a:xfrm>
            <a:off x="1937665" y="1313765"/>
            <a:ext cx="6076138" cy="4725525"/>
            <a:chOff x="2832" y="720"/>
            <a:chExt cx="3236" cy="3231"/>
          </a:xfrm>
        </p:grpSpPr>
        <p:sp>
          <p:nvSpPr>
            <p:cNvPr id="28" name="Text Box 5"/>
            <p:cNvSpPr txBox="1">
              <a:spLocks noChangeArrowheads="1"/>
            </p:cNvSpPr>
            <p:nvPr/>
          </p:nvSpPr>
          <p:spPr bwMode="auto">
            <a:xfrm>
              <a:off x="5040" y="1440"/>
              <a:ext cx="276" cy="231"/>
            </a:xfrm>
            <a:prstGeom prst="rect">
              <a:avLst/>
            </a:prstGeom>
            <a:noFill/>
            <a:ln w="12700">
              <a:noFill/>
              <a:miter lim="800000"/>
              <a:headEnd/>
              <a:tailEnd/>
            </a:ln>
          </p:spPr>
          <p:txBody>
            <a:bodyPr>
              <a:spAutoFit/>
            </a:bodyPr>
            <a:lstStyle/>
            <a:p>
              <a:pPr algn="l"/>
              <a:r>
                <a:rPr lang="en-US" sz="1800" dirty="0">
                  <a:latin typeface="Times New Roman" pitchFamily="18" charset="0"/>
                </a:rPr>
                <a:t>fc</a:t>
              </a:r>
              <a:r>
                <a:rPr lang="en-US" sz="1800" baseline="-25000" dirty="0">
                  <a:latin typeface="Times New Roman" pitchFamily="18" charset="0"/>
                </a:rPr>
                <a:t>0</a:t>
              </a:r>
              <a:endParaRPr lang="en-US" sz="1800" dirty="0">
                <a:latin typeface="Times New Roman" pitchFamily="18" charset="0"/>
              </a:endParaRPr>
            </a:p>
          </p:txBody>
        </p:sp>
        <p:sp>
          <p:nvSpPr>
            <p:cNvPr id="29" name="Text Box 6"/>
            <p:cNvSpPr txBox="1">
              <a:spLocks noChangeArrowheads="1"/>
            </p:cNvSpPr>
            <p:nvPr/>
          </p:nvSpPr>
          <p:spPr bwMode="auto">
            <a:xfrm>
              <a:off x="4992" y="960"/>
              <a:ext cx="260" cy="231"/>
            </a:xfrm>
            <a:prstGeom prst="rect">
              <a:avLst/>
            </a:prstGeom>
            <a:noFill/>
            <a:ln w="12700">
              <a:noFill/>
              <a:miter lim="800000"/>
              <a:headEnd/>
              <a:tailEnd/>
            </a:ln>
          </p:spPr>
          <p:txBody>
            <a:bodyPr wrap="none">
              <a:spAutoFit/>
            </a:bodyPr>
            <a:lstStyle/>
            <a:p>
              <a:pPr algn="l"/>
              <a:r>
                <a:rPr lang="en-US" sz="1800" dirty="0">
                  <a:latin typeface="Times New Roman" pitchFamily="18" charset="0"/>
                </a:rPr>
                <a:t>fc</a:t>
              </a:r>
              <a:r>
                <a:rPr lang="en-US" sz="1800" baseline="-25000" dirty="0">
                  <a:latin typeface="Times New Roman" pitchFamily="18" charset="0"/>
                </a:rPr>
                <a:t>j</a:t>
              </a:r>
              <a:endParaRPr lang="en-US" sz="1800" dirty="0">
                <a:latin typeface="Times New Roman" pitchFamily="18" charset="0"/>
              </a:endParaRPr>
            </a:p>
          </p:txBody>
        </p:sp>
        <p:sp>
          <p:nvSpPr>
            <p:cNvPr id="30" name="Text Box 7"/>
            <p:cNvSpPr txBox="1">
              <a:spLocks noChangeArrowheads="1"/>
            </p:cNvSpPr>
            <p:nvPr/>
          </p:nvSpPr>
          <p:spPr bwMode="auto">
            <a:xfrm>
              <a:off x="4944" y="2256"/>
              <a:ext cx="516" cy="231"/>
            </a:xfrm>
            <a:prstGeom prst="rect">
              <a:avLst/>
            </a:prstGeom>
            <a:noFill/>
            <a:ln w="12700">
              <a:noFill/>
              <a:miter lim="800000"/>
              <a:headEnd/>
              <a:tailEnd/>
            </a:ln>
          </p:spPr>
          <p:txBody>
            <a:bodyPr wrap="none">
              <a:spAutoFit/>
            </a:bodyPr>
            <a:lstStyle/>
            <a:p>
              <a:pPr algn="l"/>
              <a:r>
                <a:rPr lang="en-US" sz="1800" dirty="0">
                  <a:latin typeface="Times New Roman" pitchFamily="18" charset="0"/>
                </a:rPr>
                <a:t>reality</a:t>
              </a:r>
            </a:p>
          </p:txBody>
        </p:sp>
        <p:grpSp>
          <p:nvGrpSpPr>
            <p:cNvPr id="31" name="Group 8"/>
            <p:cNvGrpSpPr>
              <a:grpSpLocks/>
            </p:cNvGrpSpPr>
            <p:nvPr/>
          </p:nvGrpSpPr>
          <p:grpSpPr bwMode="auto">
            <a:xfrm>
              <a:off x="2832" y="720"/>
              <a:ext cx="3236" cy="3231"/>
              <a:chOff x="2832" y="720"/>
              <a:chExt cx="3236" cy="3231"/>
            </a:xfrm>
          </p:grpSpPr>
          <p:sp>
            <p:nvSpPr>
              <p:cNvPr id="32" name="Text Box 9"/>
              <p:cNvSpPr txBox="1">
                <a:spLocks noChangeArrowheads="1"/>
              </p:cNvSpPr>
              <p:nvPr/>
            </p:nvSpPr>
            <p:spPr bwMode="auto">
              <a:xfrm>
                <a:off x="2832" y="3360"/>
                <a:ext cx="576" cy="231"/>
              </a:xfrm>
              <a:prstGeom prst="rect">
                <a:avLst/>
              </a:prstGeom>
              <a:noFill/>
              <a:ln w="12700">
                <a:noFill/>
                <a:miter lim="800000"/>
                <a:headEnd/>
                <a:tailEnd/>
              </a:ln>
            </p:spPr>
            <p:txBody>
              <a:bodyPr>
                <a:spAutoFit/>
              </a:bodyPr>
              <a:lstStyle/>
              <a:p>
                <a:pPr algn="l"/>
                <a:r>
                  <a:rPr lang="en-US" sz="1800" dirty="0">
                    <a:solidFill>
                      <a:srgbClr val="0E14FE"/>
                    </a:solidFill>
                    <a:latin typeface="Times New Roman" pitchFamily="18" charset="0"/>
                  </a:rPr>
                  <a:t>PDF(0)</a:t>
                </a:r>
                <a:endParaRPr lang="en-US" sz="1800" dirty="0">
                  <a:latin typeface="Times New Roman" pitchFamily="18" charset="0"/>
                </a:endParaRPr>
              </a:p>
            </p:txBody>
          </p:sp>
          <p:sp>
            <p:nvSpPr>
              <p:cNvPr id="33" name="Text Box 10"/>
              <p:cNvSpPr txBox="1">
                <a:spLocks noChangeArrowheads="1"/>
              </p:cNvSpPr>
              <p:nvPr/>
            </p:nvSpPr>
            <p:spPr bwMode="auto">
              <a:xfrm>
                <a:off x="5472" y="1680"/>
                <a:ext cx="540" cy="231"/>
              </a:xfrm>
              <a:prstGeom prst="rect">
                <a:avLst/>
              </a:prstGeom>
              <a:noFill/>
              <a:ln w="12700">
                <a:noFill/>
                <a:miter lim="800000"/>
                <a:headEnd/>
                <a:tailEnd/>
              </a:ln>
            </p:spPr>
            <p:txBody>
              <a:bodyPr wrap="none">
                <a:spAutoFit/>
              </a:bodyPr>
              <a:lstStyle/>
              <a:p>
                <a:pPr algn="l"/>
                <a:r>
                  <a:rPr lang="en-US" sz="1800" dirty="0">
                    <a:solidFill>
                      <a:srgbClr val="0E14FE"/>
                    </a:solidFill>
                    <a:latin typeface="Times New Roman" pitchFamily="18" charset="0"/>
                  </a:rPr>
                  <a:t>PDF(t)</a:t>
                </a:r>
                <a:endParaRPr lang="en-US" sz="1800" dirty="0">
                  <a:latin typeface="Times New Roman" pitchFamily="18" charset="0"/>
                </a:endParaRPr>
              </a:p>
            </p:txBody>
          </p:sp>
          <p:grpSp>
            <p:nvGrpSpPr>
              <p:cNvPr id="34" name="Group 11"/>
              <p:cNvGrpSpPr>
                <a:grpSpLocks/>
              </p:cNvGrpSpPr>
              <p:nvPr/>
            </p:nvGrpSpPr>
            <p:grpSpPr bwMode="auto">
              <a:xfrm>
                <a:off x="2880" y="720"/>
                <a:ext cx="3188" cy="3231"/>
                <a:chOff x="2880" y="720"/>
                <a:chExt cx="3188" cy="3231"/>
              </a:xfrm>
            </p:grpSpPr>
            <p:sp>
              <p:nvSpPr>
                <p:cNvPr id="35" name="Text Box 12"/>
                <p:cNvSpPr txBox="1">
                  <a:spLocks noChangeArrowheads="1"/>
                </p:cNvSpPr>
                <p:nvPr/>
              </p:nvSpPr>
              <p:spPr bwMode="auto">
                <a:xfrm>
                  <a:off x="3120" y="720"/>
                  <a:ext cx="932" cy="231"/>
                </a:xfrm>
                <a:prstGeom prst="rect">
                  <a:avLst/>
                </a:prstGeom>
                <a:noFill/>
                <a:ln w="12700">
                  <a:noFill/>
                  <a:miter lim="800000"/>
                  <a:headEnd/>
                  <a:tailEnd/>
                </a:ln>
              </p:spPr>
              <p:txBody>
                <a:bodyPr wrap="none">
                  <a:spAutoFit/>
                </a:bodyPr>
                <a:lstStyle/>
                <a:p>
                  <a:pPr algn="l"/>
                  <a:r>
                    <a:rPr lang="en-US" sz="1800" dirty="0">
                      <a:latin typeface="Times New Roman" pitchFamily="18" charset="0"/>
                    </a:rPr>
                    <a:t>Temperature</a:t>
                  </a:r>
                </a:p>
              </p:txBody>
            </p:sp>
            <p:sp>
              <p:nvSpPr>
                <p:cNvPr id="36" name="Text Box 13"/>
                <p:cNvSpPr txBox="1">
                  <a:spLocks noChangeArrowheads="1"/>
                </p:cNvSpPr>
                <p:nvPr/>
              </p:nvSpPr>
              <p:spPr bwMode="auto">
                <a:xfrm>
                  <a:off x="5136" y="720"/>
                  <a:ext cx="932" cy="231"/>
                </a:xfrm>
                <a:prstGeom prst="rect">
                  <a:avLst/>
                </a:prstGeom>
                <a:noFill/>
                <a:ln w="12700">
                  <a:noFill/>
                  <a:miter lim="800000"/>
                  <a:headEnd/>
                  <a:tailEnd/>
                </a:ln>
              </p:spPr>
              <p:txBody>
                <a:bodyPr wrap="none">
                  <a:spAutoFit/>
                </a:bodyPr>
                <a:lstStyle/>
                <a:p>
                  <a:pPr algn="l"/>
                  <a:r>
                    <a:rPr lang="en-US" sz="1800" dirty="0">
                      <a:latin typeface="Times New Roman" pitchFamily="18" charset="0"/>
                    </a:rPr>
                    <a:t>Temperature</a:t>
                  </a:r>
                </a:p>
              </p:txBody>
            </p:sp>
            <p:grpSp>
              <p:nvGrpSpPr>
                <p:cNvPr id="37" name="Group 14"/>
                <p:cNvGrpSpPr>
                  <a:grpSpLocks/>
                </p:cNvGrpSpPr>
                <p:nvPr/>
              </p:nvGrpSpPr>
              <p:grpSpPr bwMode="auto">
                <a:xfrm>
                  <a:off x="2880" y="960"/>
                  <a:ext cx="2976" cy="2991"/>
                  <a:chOff x="2880" y="960"/>
                  <a:chExt cx="2976" cy="2991"/>
                </a:xfrm>
              </p:grpSpPr>
              <p:sp>
                <p:nvSpPr>
                  <p:cNvPr id="38" name="Text Box 15"/>
                  <p:cNvSpPr txBox="1">
                    <a:spLocks noChangeArrowheads="1"/>
                  </p:cNvSpPr>
                  <p:nvPr/>
                </p:nvSpPr>
                <p:spPr bwMode="auto">
                  <a:xfrm>
                    <a:off x="4022" y="3720"/>
                    <a:ext cx="952" cy="231"/>
                  </a:xfrm>
                  <a:prstGeom prst="rect">
                    <a:avLst/>
                  </a:prstGeom>
                  <a:noFill/>
                  <a:ln w="12700">
                    <a:noFill/>
                    <a:miter lim="800000"/>
                    <a:headEnd/>
                    <a:tailEnd/>
                  </a:ln>
                </p:spPr>
                <p:txBody>
                  <a:bodyPr wrap="none">
                    <a:spAutoFit/>
                  </a:bodyPr>
                  <a:lstStyle/>
                  <a:p>
                    <a:pPr algn="l"/>
                    <a:r>
                      <a:rPr lang="en-US" sz="1800" dirty="0">
                        <a:latin typeface="Times New Roman" pitchFamily="18" charset="0"/>
                      </a:rPr>
                      <a:t>Forecast time</a:t>
                    </a:r>
                  </a:p>
                </p:txBody>
              </p:sp>
              <p:sp>
                <p:nvSpPr>
                  <p:cNvPr id="39" name="Freeform 16"/>
                  <p:cNvSpPr>
                    <a:spLocks/>
                  </p:cNvSpPr>
                  <p:nvPr/>
                </p:nvSpPr>
                <p:spPr bwMode="auto">
                  <a:xfrm>
                    <a:off x="3456" y="2251"/>
                    <a:ext cx="1870" cy="762"/>
                  </a:xfrm>
                  <a:custGeom>
                    <a:avLst/>
                    <a:gdLst>
                      <a:gd name="T0" fmla="*/ 0 w 1870"/>
                      <a:gd name="T1" fmla="*/ 533 h 802"/>
                      <a:gd name="T2" fmla="*/ 867 w 1870"/>
                      <a:gd name="T3" fmla="*/ 423 h 802"/>
                      <a:gd name="T4" fmla="*/ 1240 w 1870"/>
                      <a:gd name="T5" fmla="*/ 134 h 802"/>
                      <a:gd name="T6" fmla="*/ 1870 w 1870"/>
                      <a:gd name="T7" fmla="*/ 0 h 802"/>
                      <a:gd name="T8" fmla="*/ 0 60000 65536"/>
                      <a:gd name="T9" fmla="*/ 0 60000 65536"/>
                      <a:gd name="T10" fmla="*/ 0 60000 65536"/>
                      <a:gd name="T11" fmla="*/ 0 60000 65536"/>
                      <a:gd name="T12" fmla="*/ 0 w 1870"/>
                      <a:gd name="T13" fmla="*/ 0 h 802"/>
                      <a:gd name="T14" fmla="*/ 1870 w 1870"/>
                      <a:gd name="T15" fmla="*/ 802 h 802"/>
                    </a:gdLst>
                    <a:ahLst/>
                    <a:cxnLst>
                      <a:cxn ang="T8">
                        <a:pos x="T0" y="T1"/>
                      </a:cxn>
                      <a:cxn ang="T9">
                        <a:pos x="T2" y="T3"/>
                      </a:cxn>
                      <a:cxn ang="T10">
                        <a:pos x="T4" y="T5"/>
                      </a:cxn>
                      <a:cxn ang="T11">
                        <a:pos x="T6" y="T7"/>
                      </a:cxn>
                    </a:cxnLst>
                    <a:rect l="T12" t="T13" r="T14" b="T15"/>
                    <a:pathLst>
                      <a:path w="1870" h="802">
                        <a:moveTo>
                          <a:pt x="0" y="802"/>
                        </a:moveTo>
                        <a:cubicBezTo>
                          <a:pt x="143" y="775"/>
                          <a:pt x="660" y="737"/>
                          <a:pt x="867" y="637"/>
                        </a:cubicBezTo>
                        <a:cubicBezTo>
                          <a:pt x="1074" y="537"/>
                          <a:pt x="1073" y="308"/>
                          <a:pt x="1240" y="202"/>
                        </a:cubicBezTo>
                        <a:cubicBezTo>
                          <a:pt x="1406" y="96"/>
                          <a:pt x="1738" y="42"/>
                          <a:pt x="1870" y="0"/>
                        </a:cubicBezTo>
                      </a:path>
                    </a:pathLst>
                  </a:custGeom>
                  <a:noFill/>
                  <a:ln w="57150" cap="flat" cmpd="sng">
                    <a:solidFill>
                      <a:schemeClr val="hlink"/>
                    </a:solidFill>
                    <a:prstDash val="solid"/>
                    <a:round/>
                    <a:headEnd type="none" w="med" len="med"/>
                    <a:tailEnd type="none" w="med" len="med"/>
                  </a:ln>
                </p:spPr>
                <p:txBody>
                  <a:bodyPr wrap="none" anchor="ctr"/>
                  <a:lstStyle/>
                  <a:p>
                    <a:endParaRPr lang="en-GB" dirty="0"/>
                  </a:p>
                </p:txBody>
              </p:sp>
              <p:grpSp>
                <p:nvGrpSpPr>
                  <p:cNvPr id="40" name="Group 17"/>
                  <p:cNvGrpSpPr>
                    <a:grpSpLocks/>
                  </p:cNvGrpSpPr>
                  <p:nvPr/>
                </p:nvGrpSpPr>
                <p:grpSpPr bwMode="auto">
                  <a:xfrm>
                    <a:off x="2880" y="960"/>
                    <a:ext cx="2976" cy="2784"/>
                    <a:chOff x="2880" y="960"/>
                    <a:chExt cx="2976" cy="2784"/>
                  </a:xfrm>
                </p:grpSpPr>
                <p:sp>
                  <p:nvSpPr>
                    <p:cNvPr id="41" name="Line 18"/>
                    <p:cNvSpPr>
                      <a:spLocks noChangeShapeType="1"/>
                    </p:cNvSpPr>
                    <p:nvPr/>
                  </p:nvSpPr>
                  <p:spPr bwMode="auto">
                    <a:xfrm>
                      <a:off x="3408" y="3744"/>
                      <a:ext cx="2448" cy="0"/>
                    </a:xfrm>
                    <a:prstGeom prst="line">
                      <a:avLst/>
                    </a:prstGeom>
                    <a:noFill/>
                    <a:ln w="38100">
                      <a:solidFill>
                        <a:schemeClr val="tx1"/>
                      </a:solidFill>
                      <a:round/>
                      <a:headEnd/>
                      <a:tailEnd type="triangle" w="med" len="med"/>
                    </a:ln>
                  </p:spPr>
                  <p:txBody>
                    <a:bodyPr wrap="none" anchor="ctr"/>
                    <a:lstStyle/>
                    <a:p>
                      <a:endParaRPr lang="en-GB" dirty="0"/>
                    </a:p>
                  </p:txBody>
                </p:sp>
                <p:grpSp>
                  <p:nvGrpSpPr>
                    <p:cNvPr id="42" name="Group 19"/>
                    <p:cNvGrpSpPr>
                      <a:grpSpLocks/>
                    </p:cNvGrpSpPr>
                    <p:nvPr/>
                  </p:nvGrpSpPr>
                  <p:grpSpPr bwMode="auto">
                    <a:xfrm>
                      <a:off x="2880" y="960"/>
                      <a:ext cx="2926" cy="2692"/>
                      <a:chOff x="2880" y="960"/>
                      <a:chExt cx="2926" cy="2692"/>
                    </a:xfrm>
                  </p:grpSpPr>
                  <p:grpSp>
                    <p:nvGrpSpPr>
                      <p:cNvPr id="43" name="Group 20"/>
                      <p:cNvGrpSpPr>
                        <a:grpSpLocks/>
                      </p:cNvGrpSpPr>
                      <p:nvPr/>
                    </p:nvGrpSpPr>
                    <p:grpSpPr bwMode="auto">
                      <a:xfrm>
                        <a:off x="2880" y="960"/>
                        <a:ext cx="2926" cy="2692"/>
                        <a:chOff x="2880" y="960"/>
                        <a:chExt cx="2926" cy="2692"/>
                      </a:xfrm>
                    </p:grpSpPr>
                    <p:grpSp>
                      <p:nvGrpSpPr>
                        <p:cNvPr id="53" name="Group 21"/>
                        <p:cNvGrpSpPr>
                          <a:grpSpLocks/>
                        </p:cNvGrpSpPr>
                        <p:nvPr/>
                      </p:nvGrpSpPr>
                      <p:grpSpPr bwMode="auto">
                        <a:xfrm>
                          <a:off x="5424" y="960"/>
                          <a:ext cx="382" cy="2643"/>
                          <a:chOff x="5424" y="960"/>
                          <a:chExt cx="382" cy="2643"/>
                        </a:xfrm>
                      </p:grpSpPr>
                      <p:sp>
                        <p:nvSpPr>
                          <p:cNvPr id="56" name="Line 22"/>
                          <p:cNvSpPr>
                            <a:spLocks noChangeShapeType="1"/>
                          </p:cNvSpPr>
                          <p:nvPr/>
                        </p:nvSpPr>
                        <p:spPr bwMode="auto">
                          <a:xfrm>
                            <a:off x="5424" y="960"/>
                            <a:ext cx="0" cy="2643"/>
                          </a:xfrm>
                          <a:prstGeom prst="line">
                            <a:avLst/>
                          </a:prstGeom>
                          <a:noFill/>
                          <a:ln w="28575">
                            <a:solidFill>
                              <a:schemeClr val="tx1"/>
                            </a:solidFill>
                            <a:round/>
                            <a:headEnd/>
                            <a:tailEnd/>
                          </a:ln>
                        </p:spPr>
                        <p:txBody>
                          <a:bodyPr wrap="none" anchor="ctr"/>
                          <a:lstStyle/>
                          <a:p>
                            <a:endParaRPr lang="en-GB" dirty="0"/>
                          </a:p>
                        </p:txBody>
                      </p:sp>
                      <p:sp>
                        <p:nvSpPr>
                          <p:cNvPr id="57" name="Freeform 23"/>
                          <p:cNvSpPr>
                            <a:spLocks/>
                          </p:cNvSpPr>
                          <p:nvPr/>
                        </p:nvSpPr>
                        <p:spPr bwMode="auto">
                          <a:xfrm>
                            <a:off x="5490" y="960"/>
                            <a:ext cx="316" cy="2607"/>
                          </a:xfrm>
                          <a:custGeom>
                            <a:avLst/>
                            <a:gdLst>
                              <a:gd name="T0" fmla="*/ 4 w 316"/>
                              <a:gd name="T1" fmla="*/ 0 h 2607"/>
                              <a:gd name="T2" fmla="*/ 26 w 316"/>
                              <a:gd name="T3" fmla="*/ 328 h 2607"/>
                              <a:gd name="T4" fmla="*/ 81 w 316"/>
                              <a:gd name="T5" fmla="*/ 419 h 2607"/>
                              <a:gd name="T6" fmla="*/ 120 w 316"/>
                              <a:gd name="T7" fmla="*/ 482 h 2607"/>
                              <a:gd name="T8" fmla="*/ 81 w 316"/>
                              <a:gd name="T9" fmla="*/ 552 h 2607"/>
                              <a:gd name="T10" fmla="*/ 28 w 316"/>
                              <a:gd name="T11" fmla="*/ 687 h 2607"/>
                              <a:gd name="T12" fmla="*/ 26 w 316"/>
                              <a:gd name="T13" fmla="*/ 1103 h 2607"/>
                              <a:gd name="T14" fmla="*/ 182 w 316"/>
                              <a:gd name="T15" fmla="*/ 1245 h 2607"/>
                              <a:gd name="T16" fmla="*/ 315 w 316"/>
                              <a:gd name="T17" fmla="*/ 1347 h 2607"/>
                              <a:gd name="T18" fmla="*/ 190 w 316"/>
                              <a:gd name="T19" fmla="*/ 1471 h 2607"/>
                              <a:gd name="T20" fmla="*/ 59 w 316"/>
                              <a:gd name="T21" fmla="*/ 1612 h 2607"/>
                              <a:gd name="T22" fmla="*/ 35 w 316"/>
                              <a:gd name="T23" fmla="*/ 1894 h 2607"/>
                              <a:gd name="T24" fmla="*/ 42 w 316"/>
                              <a:gd name="T25" fmla="*/ 2087 h 2607"/>
                              <a:gd name="T26" fmla="*/ 81 w 316"/>
                              <a:gd name="T27" fmla="*/ 2149 h 2607"/>
                              <a:gd name="T28" fmla="*/ 97 w 316"/>
                              <a:gd name="T29" fmla="*/ 2196 h 2607"/>
                              <a:gd name="T30" fmla="*/ 50 w 316"/>
                              <a:gd name="T31" fmla="*/ 2321 h 2607"/>
                              <a:gd name="T32" fmla="*/ 26 w 316"/>
                              <a:gd name="T33" fmla="*/ 2607 h 26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316"/>
                              <a:gd name="T52" fmla="*/ 0 h 2607"/>
                              <a:gd name="T53" fmla="*/ 316 w 316"/>
                              <a:gd name="T54" fmla="*/ 2607 h 260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316" h="2607">
                                <a:moveTo>
                                  <a:pt x="4" y="0"/>
                                </a:moveTo>
                                <a:cubicBezTo>
                                  <a:pt x="6" y="55"/>
                                  <a:pt x="13" y="258"/>
                                  <a:pt x="26" y="328"/>
                                </a:cubicBezTo>
                                <a:cubicBezTo>
                                  <a:pt x="39" y="398"/>
                                  <a:pt x="65" y="393"/>
                                  <a:pt x="81" y="419"/>
                                </a:cubicBezTo>
                                <a:cubicBezTo>
                                  <a:pt x="97" y="445"/>
                                  <a:pt x="120" y="460"/>
                                  <a:pt x="120" y="482"/>
                                </a:cubicBezTo>
                                <a:cubicBezTo>
                                  <a:pt x="120" y="504"/>
                                  <a:pt x="96" y="518"/>
                                  <a:pt x="81" y="552"/>
                                </a:cubicBezTo>
                                <a:cubicBezTo>
                                  <a:pt x="66" y="586"/>
                                  <a:pt x="37" y="595"/>
                                  <a:pt x="28" y="687"/>
                                </a:cubicBezTo>
                                <a:cubicBezTo>
                                  <a:pt x="19" y="779"/>
                                  <a:pt x="0" y="1010"/>
                                  <a:pt x="26" y="1103"/>
                                </a:cubicBezTo>
                                <a:cubicBezTo>
                                  <a:pt x="52" y="1196"/>
                                  <a:pt x="134" y="1204"/>
                                  <a:pt x="182" y="1245"/>
                                </a:cubicBezTo>
                                <a:cubicBezTo>
                                  <a:pt x="230" y="1286"/>
                                  <a:pt x="314" y="1309"/>
                                  <a:pt x="315" y="1347"/>
                                </a:cubicBezTo>
                                <a:cubicBezTo>
                                  <a:pt x="316" y="1385"/>
                                  <a:pt x="232" y="1427"/>
                                  <a:pt x="190" y="1471"/>
                                </a:cubicBezTo>
                                <a:cubicBezTo>
                                  <a:pt x="148" y="1515"/>
                                  <a:pt x="85" y="1542"/>
                                  <a:pt x="59" y="1612"/>
                                </a:cubicBezTo>
                                <a:cubicBezTo>
                                  <a:pt x="33" y="1682"/>
                                  <a:pt x="38" y="1815"/>
                                  <a:pt x="35" y="1894"/>
                                </a:cubicBezTo>
                                <a:cubicBezTo>
                                  <a:pt x="32" y="1973"/>
                                  <a:pt x="34" y="2045"/>
                                  <a:pt x="42" y="2087"/>
                                </a:cubicBezTo>
                                <a:cubicBezTo>
                                  <a:pt x="50" y="2129"/>
                                  <a:pt x="72" y="2131"/>
                                  <a:pt x="81" y="2149"/>
                                </a:cubicBezTo>
                                <a:cubicBezTo>
                                  <a:pt x="90" y="2167"/>
                                  <a:pt x="102" y="2167"/>
                                  <a:pt x="97" y="2196"/>
                                </a:cubicBezTo>
                                <a:cubicBezTo>
                                  <a:pt x="92" y="2225"/>
                                  <a:pt x="62" y="2253"/>
                                  <a:pt x="50" y="2321"/>
                                </a:cubicBezTo>
                                <a:cubicBezTo>
                                  <a:pt x="38" y="2389"/>
                                  <a:pt x="31" y="2548"/>
                                  <a:pt x="26" y="2607"/>
                                </a:cubicBezTo>
                              </a:path>
                            </a:pathLst>
                          </a:custGeom>
                          <a:solidFill>
                            <a:srgbClr val="F5F011"/>
                          </a:solidFill>
                          <a:ln w="28575" cap="flat" cmpd="sng">
                            <a:solidFill>
                              <a:schemeClr val="tx1"/>
                            </a:solidFill>
                            <a:prstDash val="solid"/>
                            <a:round/>
                            <a:headEnd type="none" w="med" len="med"/>
                            <a:tailEnd type="none" w="med" len="med"/>
                          </a:ln>
                        </p:spPr>
                        <p:txBody>
                          <a:bodyPr wrap="none" anchor="ctr"/>
                          <a:lstStyle/>
                          <a:p>
                            <a:endParaRPr lang="en-GB" dirty="0"/>
                          </a:p>
                        </p:txBody>
                      </p:sp>
                    </p:grpSp>
                    <p:sp>
                      <p:nvSpPr>
                        <p:cNvPr id="54" name="Freeform 24"/>
                        <p:cNvSpPr>
                          <a:spLocks/>
                        </p:cNvSpPr>
                        <p:nvPr/>
                      </p:nvSpPr>
                      <p:spPr bwMode="auto">
                        <a:xfrm>
                          <a:off x="2880" y="2372"/>
                          <a:ext cx="483" cy="1280"/>
                        </a:xfrm>
                        <a:custGeom>
                          <a:avLst/>
                          <a:gdLst>
                            <a:gd name="T0" fmla="*/ 483 w 483"/>
                            <a:gd name="T1" fmla="*/ 891 h 1348"/>
                            <a:gd name="T2" fmla="*/ 408 w 483"/>
                            <a:gd name="T3" fmla="*/ 628 h 1348"/>
                            <a:gd name="T4" fmla="*/ 101 w 483"/>
                            <a:gd name="T5" fmla="*/ 526 h 1348"/>
                            <a:gd name="T6" fmla="*/ 1 w 483"/>
                            <a:gd name="T7" fmla="*/ 469 h 1348"/>
                            <a:gd name="T8" fmla="*/ 94 w 483"/>
                            <a:gd name="T9" fmla="*/ 417 h 1348"/>
                            <a:gd name="T10" fmla="*/ 413 w 483"/>
                            <a:gd name="T11" fmla="*/ 330 h 1348"/>
                            <a:gd name="T12" fmla="*/ 483 w 483"/>
                            <a:gd name="T13" fmla="*/ 0 h 1348"/>
                            <a:gd name="T14" fmla="*/ 0 60000 65536"/>
                            <a:gd name="T15" fmla="*/ 0 60000 65536"/>
                            <a:gd name="T16" fmla="*/ 0 60000 65536"/>
                            <a:gd name="T17" fmla="*/ 0 60000 65536"/>
                            <a:gd name="T18" fmla="*/ 0 60000 65536"/>
                            <a:gd name="T19" fmla="*/ 0 60000 65536"/>
                            <a:gd name="T20" fmla="*/ 0 60000 65536"/>
                            <a:gd name="T21" fmla="*/ 0 w 483"/>
                            <a:gd name="T22" fmla="*/ 0 h 1348"/>
                            <a:gd name="T23" fmla="*/ 483 w 483"/>
                            <a:gd name="T24" fmla="*/ 1348 h 134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3" h="1348">
                              <a:moveTo>
                                <a:pt x="483" y="1348"/>
                              </a:moveTo>
                              <a:cubicBezTo>
                                <a:pt x="471" y="1282"/>
                                <a:pt x="472" y="1042"/>
                                <a:pt x="408" y="950"/>
                              </a:cubicBezTo>
                              <a:cubicBezTo>
                                <a:pt x="344" y="858"/>
                                <a:pt x="169" y="835"/>
                                <a:pt x="101" y="795"/>
                              </a:cubicBezTo>
                              <a:cubicBezTo>
                                <a:pt x="33" y="755"/>
                                <a:pt x="2" y="737"/>
                                <a:pt x="1" y="710"/>
                              </a:cubicBezTo>
                              <a:cubicBezTo>
                                <a:pt x="0" y="683"/>
                                <a:pt x="25" y="666"/>
                                <a:pt x="94" y="631"/>
                              </a:cubicBezTo>
                              <a:cubicBezTo>
                                <a:pt x="163" y="596"/>
                                <a:pt x="348" y="604"/>
                                <a:pt x="413" y="499"/>
                              </a:cubicBezTo>
                              <a:cubicBezTo>
                                <a:pt x="478" y="394"/>
                                <a:pt x="468" y="104"/>
                                <a:pt x="483" y="0"/>
                              </a:cubicBezTo>
                            </a:path>
                          </a:pathLst>
                        </a:custGeom>
                        <a:solidFill>
                          <a:srgbClr val="F5F011"/>
                        </a:solidFill>
                        <a:ln w="28575" cap="flat" cmpd="sng">
                          <a:solidFill>
                            <a:schemeClr val="tx1"/>
                          </a:solidFill>
                          <a:prstDash val="solid"/>
                          <a:round/>
                          <a:headEnd type="none" w="med" len="med"/>
                          <a:tailEnd type="none" w="med" len="med"/>
                        </a:ln>
                      </p:spPr>
                      <p:txBody>
                        <a:bodyPr wrap="none" anchor="ctr"/>
                        <a:lstStyle/>
                        <a:p>
                          <a:endParaRPr lang="en-GB" dirty="0"/>
                        </a:p>
                      </p:txBody>
                    </p:sp>
                    <p:sp>
                      <p:nvSpPr>
                        <p:cNvPr id="55" name="Line 25"/>
                        <p:cNvSpPr>
                          <a:spLocks noChangeShapeType="1"/>
                        </p:cNvSpPr>
                        <p:nvPr/>
                      </p:nvSpPr>
                      <p:spPr bwMode="auto">
                        <a:xfrm>
                          <a:off x="3408" y="960"/>
                          <a:ext cx="0" cy="2688"/>
                        </a:xfrm>
                        <a:prstGeom prst="line">
                          <a:avLst/>
                        </a:prstGeom>
                        <a:noFill/>
                        <a:ln w="28575">
                          <a:solidFill>
                            <a:schemeClr val="tx1"/>
                          </a:solidFill>
                          <a:round/>
                          <a:headEnd/>
                          <a:tailEnd/>
                        </a:ln>
                      </p:spPr>
                      <p:txBody>
                        <a:bodyPr wrap="none" anchor="ctr"/>
                        <a:lstStyle/>
                        <a:p>
                          <a:endParaRPr lang="en-GB" dirty="0"/>
                        </a:p>
                      </p:txBody>
                    </p:sp>
                  </p:grpSp>
                  <p:grpSp>
                    <p:nvGrpSpPr>
                      <p:cNvPr id="44" name="Group 26"/>
                      <p:cNvGrpSpPr>
                        <a:grpSpLocks/>
                      </p:cNvGrpSpPr>
                      <p:nvPr/>
                    </p:nvGrpSpPr>
                    <p:grpSpPr bwMode="auto">
                      <a:xfrm>
                        <a:off x="3456" y="1333"/>
                        <a:ext cx="1909" cy="1991"/>
                        <a:chOff x="3456" y="1333"/>
                        <a:chExt cx="1909" cy="1991"/>
                      </a:xfrm>
                    </p:grpSpPr>
                    <p:grpSp>
                      <p:nvGrpSpPr>
                        <p:cNvPr id="45" name="Group 27"/>
                        <p:cNvGrpSpPr>
                          <a:grpSpLocks/>
                        </p:cNvGrpSpPr>
                        <p:nvPr/>
                      </p:nvGrpSpPr>
                      <p:grpSpPr bwMode="auto">
                        <a:xfrm>
                          <a:off x="3456" y="1333"/>
                          <a:ext cx="1893" cy="1541"/>
                          <a:chOff x="3312" y="1161"/>
                          <a:chExt cx="1893" cy="1623"/>
                        </a:xfrm>
                      </p:grpSpPr>
                      <p:sp>
                        <p:nvSpPr>
                          <p:cNvPr id="51" name="Freeform 28"/>
                          <p:cNvSpPr>
                            <a:spLocks/>
                          </p:cNvSpPr>
                          <p:nvPr/>
                        </p:nvSpPr>
                        <p:spPr bwMode="auto">
                          <a:xfrm>
                            <a:off x="3312" y="1161"/>
                            <a:ext cx="1877" cy="1527"/>
                          </a:xfrm>
                          <a:custGeom>
                            <a:avLst/>
                            <a:gdLst>
                              <a:gd name="T0" fmla="*/ 0 w 1877"/>
                              <a:gd name="T1" fmla="*/ 1527 h 1527"/>
                              <a:gd name="T2" fmla="*/ 816 w 1877"/>
                              <a:gd name="T3" fmla="*/ 1194 h 1527"/>
                              <a:gd name="T4" fmla="*/ 1223 w 1877"/>
                              <a:gd name="T5" fmla="*/ 234 h 1527"/>
                              <a:gd name="T6" fmla="*/ 1877 w 1877"/>
                              <a:gd name="T7" fmla="*/ 0 h 1527"/>
                              <a:gd name="T8" fmla="*/ 0 60000 65536"/>
                              <a:gd name="T9" fmla="*/ 0 60000 65536"/>
                              <a:gd name="T10" fmla="*/ 0 60000 65536"/>
                              <a:gd name="T11" fmla="*/ 0 60000 65536"/>
                              <a:gd name="T12" fmla="*/ 0 w 1877"/>
                              <a:gd name="T13" fmla="*/ 0 h 1527"/>
                              <a:gd name="T14" fmla="*/ 1877 w 1877"/>
                              <a:gd name="T15" fmla="*/ 1527 h 1527"/>
                            </a:gdLst>
                            <a:ahLst/>
                            <a:cxnLst>
                              <a:cxn ang="T8">
                                <a:pos x="T0" y="T1"/>
                              </a:cxn>
                              <a:cxn ang="T9">
                                <a:pos x="T2" y="T3"/>
                              </a:cxn>
                              <a:cxn ang="T10">
                                <a:pos x="T4" y="T5"/>
                              </a:cxn>
                              <a:cxn ang="T11">
                                <a:pos x="T6" y="T7"/>
                              </a:cxn>
                            </a:cxnLst>
                            <a:rect l="T12" t="T13" r="T14" b="T15"/>
                            <a:pathLst>
                              <a:path w="1877" h="1527">
                                <a:moveTo>
                                  <a:pt x="0" y="1527"/>
                                </a:moveTo>
                                <a:cubicBezTo>
                                  <a:pt x="308" y="1476"/>
                                  <a:pt x="612" y="1410"/>
                                  <a:pt x="816" y="1194"/>
                                </a:cubicBezTo>
                                <a:cubicBezTo>
                                  <a:pt x="1020" y="978"/>
                                  <a:pt x="1046" y="433"/>
                                  <a:pt x="1223" y="234"/>
                                </a:cubicBezTo>
                                <a:cubicBezTo>
                                  <a:pt x="1400" y="35"/>
                                  <a:pt x="1741" y="49"/>
                                  <a:pt x="1877" y="0"/>
                                </a:cubicBezTo>
                              </a:path>
                            </a:pathLst>
                          </a:custGeom>
                          <a:noFill/>
                          <a:ln w="19050" cap="flat" cmpd="sng">
                            <a:solidFill>
                              <a:srgbClr val="0E14FE"/>
                            </a:solidFill>
                            <a:prstDash val="solid"/>
                            <a:round/>
                            <a:headEnd type="none" w="med" len="med"/>
                            <a:tailEnd type="none" w="med" len="med"/>
                          </a:ln>
                        </p:spPr>
                        <p:txBody>
                          <a:bodyPr wrap="none" anchor="ctr"/>
                          <a:lstStyle/>
                          <a:p>
                            <a:endParaRPr lang="en-GB" dirty="0"/>
                          </a:p>
                        </p:txBody>
                      </p:sp>
                      <p:sp>
                        <p:nvSpPr>
                          <p:cNvPr id="52" name="Freeform 29"/>
                          <p:cNvSpPr>
                            <a:spLocks/>
                          </p:cNvSpPr>
                          <p:nvPr/>
                        </p:nvSpPr>
                        <p:spPr bwMode="auto">
                          <a:xfrm>
                            <a:off x="3312" y="2057"/>
                            <a:ext cx="1893" cy="727"/>
                          </a:xfrm>
                          <a:custGeom>
                            <a:avLst/>
                            <a:gdLst>
                              <a:gd name="T0" fmla="*/ 0 w 1893"/>
                              <a:gd name="T1" fmla="*/ 727 h 727"/>
                              <a:gd name="T2" fmla="*/ 788 w 1893"/>
                              <a:gd name="T3" fmla="*/ 521 h 727"/>
                              <a:gd name="T4" fmla="*/ 1379 w 1893"/>
                              <a:gd name="T5" fmla="*/ 110 h 727"/>
                              <a:gd name="T6" fmla="*/ 1893 w 1893"/>
                              <a:gd name="T7" fmla="*/ 0 h 727"/>
                              <a:gd name="T8" fmla="*/ 0 60000 65536"/>
                              <a:gd name="T9" fmla="*/ 0 60000 65536"/>
                              <a:gd name="T10" fmla="*/ 0 60000 65536"/>
                              <a:gd name="T11" fmla="*/ 0 60000 65536"/>
                              <a:gd name="T12" fmla="*/ 0 w 1893"/>
                              <a:gd name="T13" fmla="*/ 0 h 727"/>
                              <a:gd name="T14" fmla="*/ 1893 w 1893"/>
                              <a:gd name="T15" fmla="*/ 727 h 727"/>
                            </a:gdLst>
                            <a:ahLst/>
                            <a:cxnLst>
                              <a:cxn ang="T8">
                                <a:pos x="T0" y="T1"/>
                              </a:cxn>
                              <a:cxn ang="T9">
                                <a:pos x="T2" y="T3"/>
                              </a:cxn>
                              <a:cxn ang="T10">
                                <a:pos x="T4" y="T5"/>
                              </a:cxn>
                              <a:cxn ang="T11">
                                <a:pos x="T6" y="T7"/>
                              </a:cxn>
                            </a:cxnLst>
                            <a:rect l="T12" t="T13" r="T14" b="T15"/>
                            <a:pathLst>
                              <a:path w="1893" h="727">
                                <a:moveTo>
                                  <a:pt x="0" y="727"/>
                                </a:moveTo>
                                <a:cubicBezTo>
                                  <a:pt x="279" y="676"/>
                                  <a:pt x="558" y="624"/>
                                  <a:pt x="788" y="521"/>
                                </a:cubicBezTo>
                                <a:cubicBezTo>
                                  <a:pt x="1018" y="418"/>
                                  <a:pt x="1195" y="197"/>
                                  <a:pt x="1379" y="110"/>
                                </a:cubicBezTo>
                                <a:cubicBezTo>
                                  <a:pt x="1563" y="23"/>
                                  <a:pt x="1786" y="23"/>
                                  <a:pt x="1893" y="0"/>
                                </a:cubicBezTo>
                              </a:path>
                            </a:pathLst>
                          </a:custGeom>
                          <a:noFill/>
                          <a:ln w="19050" cap="flat" cmpd="sng">
                            <a:solidFill>
                              <a:srgbClr val="0E14FE"/>
                            </a:solidFill>
                            <a:prstDash val="solid"/>
                            <a:round/>
                            <a:headEnd type="none" w="med" len="med"/>
                            <a:tailEnd type="none" w="med" len="med"/>
                          </a:ln>
                        </p:spPr>
                        <p:txBody>
                          <a:bodyPr wrap="none" anchor="ctr"/>
                          <a:lstStyle/>
                          <a:p>
                            <a:endParaRPr lang="en-GB" dirty="0"/>
                          </a:p>
                        </p:txBody>
                      </p:sp>
                    </p:grpSp>
                    <p:sp>
                      <p:nvSpPr>
                        <p:cNvPr id="46" name="Freeform 30"/>
                        <p:cNvSpPr>
                          <a:spLocks/>
                        </p:cNvSpPr>
                        <p:nvPr/>
                      </p:nvSpPr>
                      <p:spPr bwMode="auto">
                        <a:xfrm>
                          <a:off x="3475" y="2652"/>
                          <a:ext cx="1890" cy="567"/>
                        </a:xfrm>
                        <a:custGeom>
                          <a:avLst/>
                          <a:gdLst>
                            <a:gd name="T0" fmla="*/ 0 w 1890"/>
                            <a:gd name="T1" fmla="*/ 567 h 567"/>
                            <a:gd name="T2" fmla="*/ 948 w 1890"/>
                            <a:gd name="T3" fmla="*/ 380 h 567"/>
                            <a:gd name="T4" fmla="*/ 1486 w 1890"/>
                            <a:gd name="T5" fmla="*/ 3 h 567"/>
                            <a:gd name="T6" fmla="*/ 1890 w 1890"/>
                            <a:gd name="T7" fmla="*/ 397 h 567"/>
                            <a:gd name="T8" fmla="*/ 0 60000 65536"/>
                            <a:gd name="T9" fmla="*/ 0 60000 65536"/>
                            <a:gd name="T10" fmla="*/ 0 60000 65536"/>
                            <a:gd name="T11" fmla="*/ 0 60000 65536"/>
                            <a:gd name="T12" fmla="*/ 0 w 1890"/>
                            <a:gd name="T13" fmla="*/ 0 h 567"/>
                            <a:gd name="T14" fmla="*/ 1890 w 1890"/>
                            <a:gd name="T15" fmla="*/ 567 h 567"/>
                          </a:gdLst>
                          <a:ahLst/>
                          <a:cxnLst>
                            <a:cxn ang="T8">
                              <a:pos x="T0" y="T1"/>
                            </a:cxn>
                            <a:cxn ang="T9">
                              <a:pos x="T2" y="T3"/>
                            </a:cxn>
                            <a:cxn ang="T10">
                              <a:pos x="T4" y="T5"/>
                            </a:cxn>
                            <a:cxn ang="T11">
                              <a:pos x="T6" y="T7"/>
                            </a:cxn>
                          </a:cxnLst>
                          <a:rect l="T12" t="T13" r="T14" b="T15"/>
                          <a:pathLst>
                            <a:path w="1890" h="567">
                              <a:moveTo>
                                <a:pt x="0" y="567"/>
                              </a:moveTo>
                              <a:cubicBezTo>
                                <a:pt x="157" y="536"/>
                                <a:pt x="700" y="474"/>
                                <a:pt x="948" y="380"/>
                              </a:cubicBezTo>
                              <a:cubicBezTo>
                                <a:pt x="1196" y="286"/>
                                <a:pt x="1329" y="0"/>
                                <a:pt x="1486" y="3"/>
                              </a:cubicBezTo>
                              <a:cubicBezTo>
                                <a:pt x="1643" y="6"/>
                                <a:pt x="1806" y="316"/>
                                <a:pt x="1890" y="397"/>
                              </a:cubicBezTo>
                            </a:path>
                          </a:pathLst>
                        </a:custGeom>
                        <a:noFill/>
                        <a:ln w="19050" cap="flat" cmpd="sng">
                          <a:solidFill>
                            <a:srgbClr val="0E14FE"/>
                          </a:solidFill>
                          <a:prstDash val="solid"/>
                          <a:round/>
                          <a:headEnd type="none" w="med" len="med"/>
                          <a:tailEnd type="none" w="med" len="med"/>
                        </a:ln>
                      </p:spPr>
                      <p:txBody>
                        <a:bodyPr wrap="none" anchor="ctr"/>
                        <a:lstStyle/>
                        <a:p>
                          <a:endParaRPr lang="en-GB" dirty="0"/>
                        </a:p>
                      </p:txBody>
                    </p:sp>
                    <p:sp>
                      <p:nvSpPr>
                        <p:cNvPr id="47" name="Freeform 31"/>
                        <p:cNvSpPr>
                          <a:spLocks/>
                        </p:cNvSpPr>
                        <p:nvPr/>
                      </p:nvSpPr>
                      <p:spPr bwMode="auto">
                        <a:xfrm>
                          <a:off x="3463" y="2906"/>
                          <a:ext cx="1902" cy="418"/>
                        </a:xfrm>
                        <a:custGeom>
                          <a:avLst/>
                          <a:gdLst>
                            <a:gd name="T0" fmla="*/ 0 w 1902"/>
                            <a:gd name="T1" fmla="*/ 292 h 440"/>
                            <a:gd name="T2" fmla="*/ 686 w 1902"/>
                            <a:gd name="T3" fmla="*/ 203 h 440"/>
                            <a:gd name="T4" fmla="*/ 1403 w 1902"/>
                            <a:gd name="T5" fmla="*/ 3 h 440"/>
                            <a:gd name="T6" fmla="*/ 1902 w 1902"/>
                            <a:gd name="T7" fmla="*/ 214 h 440"/>
                            <a:gd name="T8" fmla="*/ 0 60000 65536"/>
                            <a:gd name="T9" fmla="*/ 0 60000 65536"/>
                            <a:gd name="T10" fmla="*/ 0 60000 65536"/>
                            <a:gd name="T11" fmla="*/ 0 60000 65536"/>
                            <a:gd name="T12" fmla="*/ 0 w 1902"/>
                            <a:gd name="T13" fmla="*/ 0 h 440"/>
                            <a:gd name="T14" fmla="*/ 1902 w 1902"/>
                            <a:gd name="T15" fmla="*/ 440 h 440"/>
                          </a:gdLst>
                          <a:ahLst/>
                          <a:cxnLst>
                            <a:cxn ang="T8">
                              <a:pos x="T0" y="T1"/>
                            </a:cxn>
                            <a:cxn ang="T9">
                              <a:pos x="T2" y="T3"/>
                            </a:cxn>
                            <a:cxn ang="T10">
                              <a:pos x="T4" y="T5"/>
                            </a:cxn>
                            <a:cxn ang="T11">
                              <a:pos x="T6" y="T7"/>
                            </a:cxn>
                          </a:cxnLst>
                          <a:rect l="T12" t="T13" r="T14" b="T15"/>
                          <a:pathLst>
                            <a:path w="1902" h="440">
                              <a:moveTo>
                                <a:pt x="0" y="440"/>
                              </a:moveTo>
                              <a:cubicBezTo>
                                <a:pt x="114" y="418"/>
                                <a:pt x="452" y="380"/>
                                <a:pt x="686" y="307"/>
                              </a:cubicBezTo>
                              <a:cubicBezTo>
                                <a:pt x="920" y="234"/>
                                <a:pt x="1200" y="0"/>
                                <a:pt x="1403" y="3"/>
                              </a:cubicBezTo>
                              <a:cubicBezTo>
                                <a:pt x="1606" y="6"/>
                                <a:pt x="1798" y="256"/>
                                <a:pt x="1902" y="323"/>
                              </a:cubicBezTo>
                            </a:path>
                          </a:pathLst>
                        </a:custGeom>
                        <a:noFill/>
                        <a:ln w="19050" cap="flat" cmpd="sng">
                          <a:solidFill>
                            <a:srgbClr val="0E14FE"/>
                          </a:solidFill>
                          <a:prstDash val="solid"/>
                          <a:round/>
                          <a:headEnd type="none" w="med" len="med"/>
                          <a:tailEnd type="none" w="med" len="med"/>
                        </a:ln>
                      </p:spPr>
                      <p:txBody>
                        <a:bodyPr wrap="none" anchor="ctr"/>
                        <a:lstStyle/>
                        <a:p>
                          <a:endParaRPr lang="en-GB" dirty="0"/>
                        </a:p>
                      </p:txBody>
                    </p:sp>
                    <p:sp>
                      <p:nvSpPr>
                        <p:cNvPr id="48" name="Freeform 32"/>
                        <p:cNvSpPr>
                          <a:spLocks/>
                        </p:cNvSpPr>
                        <p:nvPr/>
                      </p:nvSpPr>
                      <p:spPr bwMode="auto">
                        <a:xfrm>
                          <a:off x="3456" y="1416"/>
                          <a:ext cx="1872" cy="1530"/>
                        </a:xfrm>
                        <a:custGeom>
                          <a:avLst/>
                          <a:gdLst>
                            <a:gd name="T0" fmla="*/ 0 w 1872"/>
                            <a:gd name="T1" fmla="*/ 1061 h 1612"/>
                            <a:gd name="T2" fmla="*/ 912 w 1872"/>
                            <a:gd name="T3" fmla="*/ 853 h 1612"/>
                            <a:gd name="T4" fmla="*/ 1248 w 1872"/>
                            <a:gd name="T5" fmla="*/ 189 h 1612"/>
                            <a:gd name="T6" fmla="*/ 1872 w 1872"/>
                            <a:gd name="T7" fmla="*/ 0 h 1612"/>
                            <a:gd name="T8" fmla="*/ 0 60000 65536"/>
                            <a:gd name="T9" fmla="*/ 0 60000 65536"/>
                            <a:gd name="T10" fmla="*/ 0 60000 65536"/>
                            <a:gd name="T11" fmla="*/ 0 60000 65536"/>
                            <a:gd name="T12" fmla="*/ 0 w 1872"/>
                            <a:gd name="T13" fmla="*/ 0 h 1612"/>
                            <a:gd name="T14" fmla="*/ 1872 w 1872"/>
                            <a:gd name="T15" fmla="*/ 1612 h 1612"/>
                          </a:gdLst>
                          <a:ahLst/>
                          <a:cxnLst>
                            <a:cxn ang="T8">
                              <a:pos x="T0" y="T1"/>
                            </a:cxn>
                            <a:cxn ang="T9">
                              <a:pos x="T2" y="T3"/>
                            </a:cxn>
                            <a:cxn ang="T10">
                              <a:pos x="T4" y="T5"/>
                            </a:cxn>
                            <a:cxn ang="T11">
                              <a:pos x="T6" y="T7"/>
                            </a:cxn>
                          </a:cxnLst>
                          <a:rect l="T12" t="T13" r="T14" b="T15"/>
                          <a:pathLst>
                            <a:path w="1872" h="1612">
                              <a:moveTo>
                                <a:pt x="0" y="1612"/>
                              </a:moveTo>
                              <a:cubicBezTo>
                                <a:pt x="152" y="1561"/>
                                <a:pt x="704" y="1517"/>
                                <a:pt x="912" y="1296"/>
                              </a:cubicBezTo>
                              <a:cubicBezTo>
                                <a:pt x="1120" y="1075"/>
                                <a:pt x="1088" y="504"/>
                                <a:pt x="1248" y="288"/>
                              </a:cubicBezTo>
                              <a:cubicBezTo>
                                <a:pt x="1408" y="72"/>
                                <a:pt x="1768" y="48"/>
                                <a:pt x="1872" y="0"/>
                              </a:cubicBezTo>
                            </a:path>
                          </a:pathLst>
                        </a:custGeom>
                        <a:noFill/>
                        <a:ln w="57150" cap="flat" cmpd="sng">
                          <a:solidFill>
                            <a:srgbClr val="0E14FE"/>
                          </a:solidFill>
                          <a:prstDash val="solid"/>
                          <a:round/>
                          <a:headEnd type="none" w="med" len="med"/>
                          <a:tailEnd type="none" w="med" len="med"/>
                        </a:ln>
                      </p:spPr>
                      <p:txBody>
                        <a:bodyPr wrap="none" anchor="ctr"/>
                        <a:lstStyle/>
                        <a:p>
                          <a:endParaRPr lang="en-GB" dirty="0"/>
                        </a:p>
                      </p:txBody>
                    </p:sp>
                    <p:sp>
                      <p:nvSpPr>
                        <p:cNvPr id="49" name="Freeform 33"/>
                        <p:cNvSpPr>
                          <a:spLocks/>
                        </p:cNvSpPr>
                        <p:nvPr/>
                      </p:nvSpPr>
                      <p:spPr bwMode="auto">
                        <a:xfrm>
                          <a:off x="3467" y="2431"/>
                          <a:ext cx="1878" cy="663"/>
                        </a:xfrm>
                        <a:custGeom>
                          <a:avLst/>
                          <a:gdLst>
                            <a:gd name="T0" fmla="*/ 0 w 1878"/>
                            <a:gd name="T1" fmla="*/ 663 h 663"/>
                            <a:gd name="T2" fmla="*/ 861 w 1878"/>
                            <a:gd name="T3" fmla="*/ 515 h 663"/>
                            <a:gd name="T4" fmla="*/ 1109 w 1878"/>
                            <a:gd name="T5" fmla="*/ 374 h 663"/>
                            <a:gd name="T6" fmla="*/ 1430 w 1878"/>
                            <a:gd name="T7" fmla="*/ 115 h 663"/>
                            <a:gd name="T8" fmla="*/ 1878 w 1878"/>
                            <a:gd name="T9" fmla="*/ 0 h 663"/>
                            <a:gd name="T10" fmla="*/ 0 60000 65536"/>
                            <a:gd name="T11" fmla="*/ 0 60000 65536"/>
                            <a:gd name="T12" fmla="*/ 0 60000 65536"/>
                            <a:gd name="T13" fmla="*/ 0 60000 65536"/>
                            <a:gd name="T14" fmla="*/ 0 60000 65536"/>
                            <a:gd name="T15" fmla="*/ 0 w 1878"/>
                            <a:gd name="T16" fmla="*/ 0 h 663"/>
                            <a:gd name="T17" fmla="*/ 1878 w 1878"/>
                            <a:gd name="T18" fmla="*/ 663 h 663"/>
                          </a:gdLst>
                          <a:ahLst/>
                          <a:cxnLst>
                            <a:cxn ang="T10">
                              <a:pos x="T0" y="T1"/>
                            </a:cxn>
                            <a:cxn ang="T11">
                              <a:pos x="T2" y="T3"/>
                            </a:cxn>
                            <a:cxn ang="T12">
                              <a:pos x="T4" y="T5"/>
                            </a:cxn>
                            <a:cxn ang="T13">
                              <a:pos x="T6" y="T7"/>
                            </a:cxn>
                            <a:cxn ang="T14">
                              <a:pos x="T8" y="T9"/>
                            </a:cxn>
                          </a:cxnLst>
                          <a:rect l="T15" t="T16" r="T17" b="T18"/>
                          <a:pathLst>
                            <a:path w="1878" h="663">
                              <a:moveTo>
                                <a:pt x="0" y="663"/>
                              </a:moveTo>
                              <a:cubicBezTo>
                                <a:pt x="142" y="638"/>
                                <a:pt x="676" y="563"/>
                                <a:pt x="861" y="515"/>
                              </a:cubicBezTo>
                              <a:cubicBezTo>
                                <a:pt x="1046" y="467"/>
                                <a:pt x="1014" y="440"/>
                                <a:pt x="1109" y="374"/>
                              </a:cubicBezTo>
                              <a:cubicBezTo>
                                <a:pt x="1204" y="307"/>
                                <a:pt x="1302" y="177"/>
                                <a:pt x="1430" y="115"/>
                              </a:cubicBezTo>
                              <a:cubicBezTo>
                                <a:pt x="1558" y="53"/>
                                <a:pt x="1785" y="24"/>
                                <a:pt x="1878" y="0"/>
                              </a:cubicBezTo>
                            </a:path>
                          </a:pathLst>
                        </a:custGeom>
                        <a:noFill/>
                        <a:ln w="19050" cap="flat" cmpd="sng">
                          <a:solidFill>
                            <a:srgbClr val="0E14FE"/>
                          </a:solidFill>
                          <a:prstDash val="solid"/>
                          <a:round/>
                          <a:headEnd type="none" w="med" len="med"/>
                          <a:tailEnd type="none" w="med" len="med"/>
                        </a:ln>
                      </p:spPr>
                      <p:txBody>
                        <a:bodyPr wrap="none" anchor="ctr"/>
                        <a:lstStyle/>
                        <a:p>
                          <a:endParaRPr lang="en-GB" dirty="0"/>
                        </a:p>
                      </p:txBody>
                    </p:sp>
                    <p:sp>
                      <p:nvSpPr>
                        <p:cNvPr id="50" name="Freeform 34"/>
                        <p:cNvSpPr>
                          <a:spLocks/>
                        </p:cNvSpPr>
                        <p:nvPr/>
                      </p:nvSpPr>
                      <p:spPr bwMode="auto">
                        <a:xfrm>
                          <a:off x="3483" y="2502"/>
                          <a:ext cx="1854" cy="646"/>
                        </a:xfrm>
                        <a:custGeom>
                          <a:avLst/>
                          <a:gdLst>
                            <a:gd name="T0" fmla="*/ 0 w 1854"/>
                            <a:gd name="T1" fmla="*/ 646 h 646"/>
                            <a:gd name="T2" fmla="*/ 837 w 1854"/>
                            <a:gd name="T3" fmla="*/ 522 h 646"/>
                            <a:gd name="T4" fmla="*/ 1413 w 1854"/>
                            <a:gd name="T5" fmla="*/ 138 h 646"/>
                            <a:gd name="T6" fmla="*/ 1854 w 1854"/>
                            <a:gd name="T7" fmla="*/ 0 h 646"/>
                            <a:gd name="T8" fmla="*/ 0 60000 65536"/>
                            <a:gd name="T9" fmla="*/ 0 60000 65536"/>
                            <a:gd name="T10" fmla="*/ 0 60000 65536"/>
                            <a:gd name="T11" fmla="*/ 0 60000 65536"/>
                            <a:gd name="T12" fmla="*/ 0 w 1854"/>
                            <a:gd name="T13" fmla="*/ 0 h 646"/>
                            <a:gd name="T14" fmla="*/ 1854 w 1854"/>
                            <a:gd name="T15" fmla="*/ 646 h 646"/>
                          </a:gdLst>
                          <a:ahLst/>
                          <a:cxnLst>
                            <a:cxn ang="T8">
                              <a:pos x="T0" y="T1"/>
                            </a:cxn>
                            <a:cxn ang="T9">
                              <a:pos x="T2" y="T3"/>
                            </a:cxn>
                            <a:cxn ang="T10">
                              <a:pos x="T4" y="T5"/>
                            </a:cxn>
                            <a:cxn ang="T11">
                              <a:pos x="T6" y="T7"/>
                            </a:cxn>
                          </a:cxnLst>
                          <a:rect l="T12" t="T13" r="T14" b="T15"/>
                          <a:pathLst>
                            <a:path w="1854" h="646">
                              <a:moveTo>
                                <a:pt x="0" y="646"/>
                              </a:moveTo>
                              <a:cubicBezTo>
                                <a:pt x="139" y="627"/>
                                <a:pt x="601" y="607"/>
                                <a:pt x="837" y="522"/>
                              </a:cubicBezTo>
                              <a:cubicBezTo>
                                <a:pt x="1073" y="437"/>
                                <a:pt x="1244" y="225"/>
                                <a:pt x="1413" y="138"/>
                              </a:cubicBezTo>
                              <a:cubicBezTo>
                                <a:pt x="1582" y="51"/>
                                <a:pt x="1762" y="29"/>
                                <a:pt x="1854" y="0"/>
                              </a:cubicBezTo>
                            </a:path>
                          </a:pathLst>
                        </a:custGeom>
                        <a:noFill/>
                        <a:ln w="28575" cap="flat" cmpd="sng">
                          <a:solidFill>
                            <a:srgbClr val="0E14FE"/>
                          </a:solidFill>
                          <a:prstDash val="solid"/>
                          <a:round/>
                          <a:headEnd type="none" w="med" len="med"/>
                          <a:tailEnd type="none" w="med" len="med"/>
                        </a:ln>
                      </p:spPr>
                      <p:txBody>
                        <a:bodyPr wrap="none" anchor="ctr"/>
                        <a:lstStyle/>
                        <a:p>
                          <a:endParaRPr lang="en-GB" dirty="0"/>
                        </a:p>
                      </p:txBody>
                    </p:sp>
                  </p:grpSp>
                </p:grpSp>
              </p:grpSp>
            </p:grpSp>
          </p:grpSp>
        </p:gr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03738" y="1069866"/>
            <a:ext cx="2193967" cy="4093428"/>
          </a:xfrm>
          <a:prstGeom prst="rect">
            <a:avLst/>
          </a:prstGeom>
          <a:noFill/>
        </p:spPr>
        <p:txBody>
          <a:bodyPr wrap="square" rtlCol="0">
            <a:spAutoFit/>
          </a:bodyPr>
          <a:lstStyle/>
          <a:p>
            <a:pPr algn="l"/>
            <a:r>
              <a:rPr lang="en-GB" sz="2000" b="0" dirty="0" smtClean="0">
                <a:latin typeface="Calibri" panose="020F0502020204030204" pitchFamily="34" charset="0"/>
              </a:rPr>
              <a:t>Single HRES fcs failed to positioned correctly the storm, and this lead to snowfall overestimation for NY of in the 24-36-48h forecasts.</a:t>
            </a:r>
          </a:p>
          <a:p>
            <a:pPr algn="l"/>
            <a:r>
              <a:rPr lang="en-GB" sz="2000" b="0" dirty="0" smtClean="0">
                <a:latin typeface="Calibri" panose="020F0502020204030204" pitchFamily="34" charset="0"/>
              </a:rPr>
              <a:t> </a:t>
            </a:r>
          </a:p>
          <a:p>
            <a:pPr algn="l"/>
            <a:r>
              <a:rPr lang="en-GB" sz="2000" b="0" dirty="0" smtClean="0">
                <a:latin typeface="Calibri" panose="020F0502020204030204" pitchFamily="34" charset="0"/>
              </a:rPr>
              <a:t>MLSP+TP maps show a 150-200 km  </a:t>
            </a:r>
            <a:r>
              <a:rPr lang="en-GB" sz="2000" b="0" dirty="0">
                <a:latin typeface="Calibri" panose="020F0502020204030204" pitchFamily="34" charset="0"/>
              </a:rPr>
              <a:t>eastward shift in </a:t>
            </a:r>
            <a:r>
              <a:rPr lang="en-GB" sz="2000" b="0" dirty="0" smtClean="0">
                <a:latin typeface="Calibri" panose="020F0502020204030204" pitchFamily="34" charset="0"/>
              </a:rPr>
              <a:t>the storm centre.</a:t>
            </a:r>
            <a:endParaRPr lang="en-GB" sz="2000" b="0" dirty="0">
              <a:latin typeface="Calibri" panose="020F0502020204030204" pitchFamily="34" charset="0"/>
            </a:endParaRPr>
          </a:p>
        </p:txBody>
      </p:sp>
      <p:sp>
        <p:nvSpPr>
          <p:cNvPr id="30" name="Rectangle 2"/>
          <p:cNvSpPr txBox="1">
            <a:spLocks noChangeArrowheads="1"/>
          </p:cNvSpPr>
          <p:nvPr/>
        </p:nvSpPr>
        <p:spPr>
          <a:xfrm>
            <a:off x="703263" y="188640"/>
            <a:ext cx="9074150" cy="609600"/>
          </a:xfrm>
          <a:prstGeom prst="rect">
            <a:avLst/>
          </a:prstGeom>
        </p:spPr>
        <p:txBody>
          <a:bodyPr anchor="ctr" anchorCtr="0"/>
          <a:lst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a:lstStyle>
          <a:p>
            <a:r>
              <a:rPr lang="en-GB" sz="2800" dirty="0" smtClean="0">
                <a:solidFill>
                  <a:schemeClr val="accent1">
                    <a:lumMod val="50000"/>
                  </a:schemeClr>
                </a:solidFill>
                <a:latin typeface="Calibri" panose="020F0502020204030204" pitchFamily="34" charset="0"/>
              </a:rPr>
              <a:t>3. US Storm, 27-28/01/2015: single HRES fc</a:t>
            </a:r>
          </a:p>
        </p:txBody>
      </p:sp>
      <p:grpSp>
        <p:nvGrpSpPr>
          <p:cNvPr id="4" name="Group 3"/>
          <p:cNvGrpSpPr/>
          <p:nvPr/>
        </p:nvGrpSpPr>
        <p:grpSpPr>
          <a:xfrm>
            <a:off x="2252700" y="839138"/>
            <a:ext cx="7335815" cy="5650202"/>
            <a:chOff x="2252700" y="839138"/>
            <a:chExt cx="7335815" cy="5650202"/>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78122" y="839138"/>
              <a:ext cx="3608457" cy="2769882"/>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301554" y="839138"/>
              <a:ext cx="3520841" cy="2769882"/>
            </a:xfrm>
            <a:prstGeom prst="rect">
              <a:avLst/>
            </a:prstGeom>
          </p:spPr>
        </p:pic>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86548" y="3684517"/>
              <a:ext cx="3601967" cy="2804823"/>
            </a:xfrm>
            <a:prstGeom prst="rect">
              <a:avLst/>
            </a:prstGeom>
          </p:spPr>
        </p:pic>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252700" y="3676494"/>
              <a:ext cx="3559781" cy="2779412"/>
            </a:xfrm>
            <a:prstGeom prst="rect">
              <a:avLst/>
            </a:prstGeom>
          </p:spPr>
        </p:pic>
        <p:sp>
          <p:nvSpPr>
            <p:cNvPr id="17" name="TextBox 16"/>
            <p:cNvSpPr txBox="1"/>
            <p:nvPr/>
          </p:nvSpPr>
          <p:spPr>
            <a:xfrm>
              <a:off x="2432720" y="1195560"/>
              <a:ext cx="1710190" cy="400110"/>
            </a:xfrm>
            <a:prstGeom prst="rect">
              <a:avLst/>
            </a:prstGeom>
            <a:noFill/>
          </p:spPr>
          <p:txBody>
            <a:bodyPr wrap="square" rtlCol="0">
              <a:spAutoFit/>
            </a:bodyPr>
            <a:lstStyle/>
            <a:p>
              <a:pPr algn="l"/>
              <a:r>
                <a:rPr lang="en-GB" sz="2000" dirty="0" smtClean="0">
                  <a:latin typeface="Calibri" panose="020F0502020204030204" pitchFamily="34" charset="0"/>
                </a:rPr>
                <a:t>27@00+12h</a:t>
              </a:r>
              <a:endParaRPr lang="en-GB" sz="2000" dirty="0">
                <a:latin typeface="Calibri" panose="020F0502020204030204" pitchFamily="34" charset="0"/>
              </a:endParaRPr>
            </a:p>
          </p:txBody>
        </p:sp>
        <p:sp>
          <p:nvSpPr>
            <p:cNvPr id="18" name="TextBox 17"/>
            <p:cNvSpPr txBox="1"/>
            <p:nvPr/>
          </p:nvSpPr>
          <p:spPr>
            <a:xfrm>
              <a:off x="6168135" y="1223755"/>
              <a:ext cx="1710190" cy="400110"/>
            </a:xfrm>
            <a:prstGeom prst="rect">
              <a:avLst/>
            </a:prstGeom>
            <a:noFill/>
          </p:spPr>
          <p:txBody>
            <a:bodyPr wrap="square" rtlCol="0">
              <a:spAutoFit/>
            </a:bodyPr>
            <a:lstStyle/>
            <a:p>
              <a:pPr algn="l"/>
              <a:r>
                <a:rPr lang="en-GB" sz="2000" dirty="0" smtClean="0">
                  <a:latin typeface="Calibri" panose="020F0502020204030204" pitchFamily="34" charset="0"/>
                </a:rPr>
                <a:t>26@12+24h</a:t>
              </a:r>
              <a:endParaRPr lang="en-GB" sz="2000" dirty="0">
                <a:latin typeface="Calibri" panose="020F0502020204030204" pitchFamily="34" charset="0"/>
              </a:endParaRPr>
            </a:p>
          </p:txBody>
        </p:sp>
        <p:sp>
          <p:nvSpPr>
            <p:cNvPr id="19" name="TextBox 18"/>
            <p:cNvSpPr txBox="1"/>
            <p:nvPr/>
          </p:nvSpPr>
          <p:spPr>
            <a:xfrm>
              <a:off x="2387715" y="4059070"/>
              <a:ext cx="1710190" cy="400110"/>
            </a:xfrm>
            <a:prstGeom prst="rect">
              <a:avLst/>
            </a:prstGeom>
            <a:noFill/>
          </p:spPr>
          <p:txBody>
            <a:bodyPr wrap="square" rtlCol="0">
              <a:spAutoFit/>
            </a:bodyPr>
            <a:lstStyle/>
            <a:p>
              <a:pPr algn="l"/>
              <a:r>
                <a:rPr lang="en-GB" sz="2000" dirty="0" smtClean="0">
                  <a:latin typeface="Calibri" panose="020F0502020204030204" pitchFamily="34" charset="0"/>
                </a:rPr>
                <a:t>26@00+36h</a:t>
              </a:r>
              <a:endParaRPr lang="en-GB" sz="2000" dirty="0">
                <a:latin typeface="Calibri" panose="020F0502020204030204" pitchFamily="34" charset="0"/>
              </a:endParaRPr>
            </a:p>
          </p:txBody>
        </p:sp>
        <p:sp>
          <p:nvSpPr>
            <p:cNvPr id="20" name="TextBox 19"/>
            <p:cNvSpPr txBox="1"/>
            <p:nvPr/>
          </p:nvSpPr>
          <p:spPr>
            <a:xfrm>
              <a:off x="6168135" y="4109010"/>
              <a:ext cx="1710190" cy="400110"/>
            </a:xfrm>
            <a:prstGeom prst="rect">
              <a:avLst/>
            </a:prstGeom>
            <a:noFill/>
          </p:spPr>
          <p:txBody>
            <a:bodyPr wrap="square" rtlCol="0">
              <a:spAutoFit/>
            </a:bodyPr>
            <a:lstStyle/>
            <a:p>
              <a:pPr algn="l"/>
              <a:r>
                <a:rPr lang="en-GB" sz="2000" dirty="0" smtClean="0">
                  <a:latin typeface="Calibri" panose="020F0502020204030204" pitchFamily="34" charset="0"/>
                </a:rPr>
                <a:t>25@12+48h</a:t>
              </a:r>
              <a:endParaRPr lang="en-GB" sz="2000" dirty="0">
                <a:latin typeface="Calibri" panose="020F0502020204030204" pitchFamily="34" charset="0"/>
              </a:endParaRPr>
            </a:p>
          </p:txBody>
        </p:sp>
        <p:cxnSp>
          <p:nvCxnSpPr>
            <p:cNvPr id="22" name="Straight Connector 21"/>
            <p:cNvCxnSpPr/>
            <p:nvPr/>
          </p:nvCxnSpPr>
          <p:spPr bwMode="auto">
            <a:xfrm>
              <a:off x="4817985" y="1178750"/>
              <a:ext cx="0" cy="2340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3" name="Straight Connector 22"/>
            <p:cNvCxnSpPr/>
            <p:nvPr/>
          </p:nvCxnSpPr>
          <p:spPr bwMode="auto">
            <a:xfrm>
              <a:off x="2432720" y="2258870"/>
              <a:ext cx="33480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4" name="Straight Connector 23"/>
            <p:cNvCxnSpPr/>
            <p:nvPr/>
          </p:nvCxnSpPr>
          <p:spPr bwMode="auto">
            <a:xfrm>
              <a:off x="8535770" y="1178750"/>
              <a:ext cx="0" cy="2340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a:off x="6150505" y="2258870"/>
              <a:ext cx="33480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6" name="Straight Connector 25"/>
            <p:cNvCxnSpPr/>
            <p:nvPr/>
          </p:nvCxnSpPr>
          <p:spPr bwMode="auto">
            <a:xfrm>
              <a:off x="4800355" y="4014325"/>
              <a:ext cx="0" cy="2340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7" name="Straight Connector 26"/>
            <p:cNvCxnSpPr/>
            <p:nvPr/>
          </p:nvCxnSpPr>
          <p:spPr bwMode="auto">
            <a:xfrm>
              <a:off x="2415090" y="5094445"/>
              <a:ext cx="33480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8" name="Straight Connector 27"/>
            <p:cNvCxnSpPr/>
            <p:nvPr/>
          </p:nvCxnSpPr>
          <p:spPr bwMode="auto">
            <a:xfrm>
              <a:off x="8535770" y="4014065"/>
              <a:ext cx="0" cy="23400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9" name="Straight Connector 28"/>
            <p:cNvCxnSpPr/>
            <p:nvPr/>
          </p:nvCxnSpPr>
          <p:spPr bwMode="auto">
            <a:xfrm>
              <a:off x="6150505" y="5094185"/>
              <a:ext cx="3348000"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31" name="5-Point Star 30"/>
            <p:cNvSpPr/>
            <p:nvPr/>
          </p:nvSpPr>
          <p:spPr>
            <a:xfrm>
              <a:off x="4079903" y="1898830"/>
              <a:ext cx="288032" cy="288032"/>
            </a:xfrm>
            <a:prstGeom prst="star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5-Point Star 31"/>
            <p:cNvSpPr/>
            <p:nvPr/>
          </p:nvSpPr>
          <p:spPr>
            <a:xfrm>
              <a:off x="4592960" y="1565793"/>
              <a:ext cx="288032" cy="288032"/>
            </a:xfrm>
            <a:prstGeom prst="star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5-Point Star 32"/>
            <p:cNvSpPr/>
            <p:nvPr/>
          </p:nvSpPr>
          <p:spPr>
            <a:xfrm>
              <a:off x="4052900" y="4761148"/>
              <a:ext cx="288032" cy="288032"/>
            </a:xfrm>
            <a:prstGeom prst="star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5-Point Star 33"/>
            <p:cNvSpPr/>
            <p:nvPr/>
          </p:nvSpPr>
          <p:spPr>
            <a:xfrm>
              <a:off x="4565957" y="4428111"/>
              <a:ext cx="288032" cy="288032"/>
            </a:xfrm>
            <a:prstGeom prst="star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5-Point Star 34"/>
            <p:cNvSpPr/>
            <p:nvPr/>
          </p:nvSpPr>
          <p:spPr>
            <a:xfrm>
              <a:off x="7788315" y="1925833"/>
              <a:ext cx="288032" cy="288032"/>
            </a:xfrm>
            <a:prstGeom prst="star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5-Point Star 35"/>
            <p:cNvSpPr/>
            <p:nvPr/>
          </p:nvSpPr>
          <p:spPr>
            <a:xfrm>
              <a:off x="8301372" y="1592796"/>
              <a:ext cx="288032" cy="288032"/>
            </a:xfrm>
            <a:prstGeom prst="star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5-Point Star 36"/>
            <p:cNvSpPr/>
            <p:nvPr/>
          </p:nvSpPr>
          <p:spPr>
            <a:xfrm>
              <a:off x="7797316" y="4761148"/>
              <a:ext cx="288032" cy="288032"/>
            </a:xfrm>
            <a:prstGeom prst="star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5-Point Star 37"/>
            <p:cNvSpPr/>
            <p:nvPr/>
          </p:nvSpPr>
          <p:spPr>
            <a:xfrm>
              <a:off x="8310373" y="4428111"/>
              <a:ext cx="288032" cy="288032"/>
            </a:xfrm>
            <a:prstGeom prst="star5">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0521544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03738" y="1069866"/>
            <a:ext cx="9529782" cy="1323439"/>
          </a:xfrm>
          <a:prstGeom prst="rect">
            <a:avLst/>
          </a:prstGeom>
          <a:noFill/>
        </p:spPr>
        <p:txBody>
          <a:bodyPr wrap="square" rtlCol="0">
            <a:spAutoFit/>
          </a:bodyPr>
          <a:lstStyle/>
          <a:p>
            <a:pPr algn="l"/>
            <a:r>
              <a:rPr lang="en-GB" sz="2000" b="0" dirty="0" smtClean="0">
                <a:latin typeface="Calibri" panose="020F0502020204030204" pitchFamily="34" charset="0"/>
              </a:rPr>
              <a:t>ENS-based probabilistic forecasts can be used to estimate the level of confidence (predictability) of single forecasts. They show that NY was closer to the edge of the area with high probability of more than 30mm of precipitation (between 27@00 and 28@06) than Boston, indicating higher uncertainty. </a:t>
            </a:r>
            <a:endParaRPr lang="en-GB" sz="2000" b="0" dirty="0">
              <a:latin typeface="Calibri" panose="020F0502020204030204" pitchFamily="34" charset="0"/>
            </a:endParaRPr>
          </a:p>
        </p:txBody>
      </p:sp>
      <p:sp>
        <p:nvSpPr>
          <p:cNvPr id="30" name="Rectangle 2"/>
          <p:cNvSpPr txBox="1">
            <a:spLocks noChangeArrowheads="1"/>
          </p:cNvSpPr>
          <p:nvPr/>
        </p:nvSpPr>
        <p:spPr>
          <a:xfrm>
            <a:off x="703263" y="188640"/>
            <a:ext cx="9074150" cy="609600"/>
          </a:xfrm>
          <a:prstGeom prst="rect">
            <a:avLst/>
          </a:prstGeom>
        </p:spPr>
        <p:txBody>
          <a:bodyPr anchor="ctr" anchorCtr="0"/>
          <a:lst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a:lstStyle>
          <a:p>
            <a:r>
              <a:rPr lang="en-GB" sz="2800" dirty="0" smtClean="0">
                <a:solidFill>
                  <a:schemeClr val="accent1">
                    <a:lumMod val="50000"/>
                  </a:schemeClr>
                </a:solidFill>
                <a:latin typeface="Calibri" panose="020F0502020204030204" pitchFamily="34" charset="0"/>
              </a:rPr>
              <a:t>3. US Storm</a:t>
            </a:r>
            <a:r>
              <a:rPr lang="en-GB" sz="2800" dirty="0">
                <a:solidFill>
                  <a:schemeClr val="accent1">
                    <a:lumMod val="50000"/>
                  </a:schemeClr>
                </a:solidFill>
                <a:latin typeface="Calibri" panose="020F0502020204030204" pitchFamily="34" charset="0"/>
              </a:rPr>
              <a:t>, </a:t>
            </a:r>
            <a:r>
              <a:rPr lang="en-GB" sz="2800" dirty="0" smtClean="0">
                <a:solidFill>
                  <a:schemeClr val="accent1">
                    <a:lumMod val="50000"/>
                  </a:schemeClr>
                </a:solidFill>
                <a:latin typeface="Calibri" panose="020F0502020204030204" pitchFamily="34" charset="0"/>
              </a:rPr>
              <a:t>27-28/01/2015: ENS PR fcs</a:t>
            </a:r>
          </a:p>
        </p:txBody>
      </p:sp>
      <p:grpSp>
        <p:nvGrpSpPr>
          <p:cNvPr id="5" name="Group 4"/>
          <p:cNvGrpSpPr/>
          <p:nvPr/>
        </p:nvGrpSpPr>
        <p:grpSpPr>
          <a:xfrm>
            <a:off x="272480" y="2618910"/>
            <a:ext cx="9162758" cy="3600400"/>
            <a:chOff x="272480" y="2618910"/>
            <a:chExt cx="9162758" cy="3600400"/>
          </a:xfrm>
        </p:grpSpPr>
        <p:pic>
          <p:nvPicPr>
            <p:cNvPr id="49" name="Picture 48"/>
            <p:cNvPicPr>
              <a:picLocks noChangeAspect="1"/>
            </p:cNvPicPr>
            <p:nvPr/>
          </p:nvPicPr>
          <p:blipFill rotWithShape="1">
            <a:blip r:embed="rId3">
              <a:extLst>
                <a:ext uri="{28A0092B-C50C-407E-A947-70E740481C1C}">
                  <a14:useLocalDpi xmlns:a14="http://schemas.microsoft.com/office/drawing/2010/main" val="0"/>
                </a:ext>
              </a:extLst>
            </a:blip>
            <a:srcRect b="49297"/>
            <a:stretch/>
          </p:blipFill>
          <p:spPr>
            <a:xfrm>
              <a:off x="272480" y="3015410"/>
              <a:ext cx="9162758" cy="3203900"/>
            </a:xfrm>
            <a:prstGeom prst="rect">
              <a:avLst/>
            </a:prstGeom>
          </p:spPr>
        </p:pic>
        <p:sp>
          <p:nvSpPr>
            <p:cNvPr id="50" name="TextBox 49"/>
            <p:cNvSpPr txBox="1"/>
            <p:nvPr/>
          </p:nvSpPr>
          <p:spPr>
            <a:xfrm>
              <a:off x="362490" y="3090446"/>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27@00+12h</a:t>
              </a:r>
              <a:endParaRPr lang="en-GB" sz="1600" dirty="0">
                <a:latin typeface="Calibri" panose="020F0502020204030204" pitchFamily="34" charset="0"/>
              </a:endParaRPr>
            </a:p>
          </p:txBody>
        </p:sp>
        <p:sp>
          <p:nvSpPr>
            <p:cNvPr id="51" name="TextBox 50"/>
            <p:cNvSpPr txBox="1"/>
            <p:nvPr/>
          </p:nvSpPr>
          <p:spPr>
            <a:xfrm>
              <a:off x="2702750" y="3090446"/>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26@12+24h</a:t>
              </a:r>
              <a:endParaRPr lang="en-GB" sz="1600" dirty="0">
                <a:latin typeface="Calibri" panose="020F0502020204030204" pitchFamily="34" charset="0"/>
              </a:endParaRPr>
            </a:p>
          </p:txBody>
        </p:sp>
        <p:sp>
          <p:nvSpPr>
            <p:cNvPr id="52" name="TextBox 51"/>
            <p:cNvSpPr txBox="1"/>
            <p:nvPr/>
          </p:nvSpPr>
          <p:spPr>
            <a:xfrm>
              <a:off x="5043010" y="3090446"/>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26@00+36h</a:t>
              </a:r>
              <a:endParaRPr lang="en-GB" sz="1600" dirty="0">
                <a:latin typeface="Calibri" panose="020F0502020204030204" pitchFamily="34" charset="0"/>
              </a:endParaRPr>
            </a:p>
          </p:txBody>
        </p:sp>
        <p:sp>
          <p:nvSpPr>
            <p:cNvPr id="53" name="TextBox 52"/>
            <p:cNvSpPr txBox="1"/>
            <p:nvPr/>
          </p:nvSpPr>
          <p:spPr>
            <a:xfrm>
              <a:off x="7338265" y="3090446"/>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25@12+48h</a:t>
              </a:r>
              <a:endParaRPr lang="en-GB" sz="1600" dirty="0">
                <a:latin typeface="Calibri" panose="020F0502020204030204" pitchFamily="34" charset="0"/>
              </a:endParaRPr>
            </a:p>
          </p:txBody>
        </p:sp>
        <p:sp>
          <p:nvSpPr>
            <p:cNvPr id="54" name="TextBox 53"/>
            <p:cNvSpPr txBox="1"/>
            <p:nvPr/>
          </p:nvSpPr>
          <p:spPr>
            <a:xfrm>
              <a:off x="362490" y="4710626"/>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25@00+60h</a:t>
              </a:r>
              <a:endParaRPr lang="en-GB" sz="1600" dirty="0">
                <a:latin typeface="Calibri" panose="020F0502020204030204" pitchFamily="34" charset="0"/>
              </a:endParaRPr>
            </a:p>
          </p:txBody>
        </p:sp>
        <p:sp>
          <p:nvSpPr>
            <p:cNvPr id="55" name="TextBox 54"/>
            <p:cNvSpPr txBox="1"/>
            <p:nvPr/>
          </p:nvSpPr>
          <p:spPr>
            <a:xfrm>
              <a:off x="2702750" y="4710626"/>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24@12+72h</a:t>
              </a:r>
              <a:endParaRPr lang="en-GB" sz="1600" dirty="0">
                <a:latin typeface="Calibri" panose="020F0502020204030204" pitchFamily="34" charset="0"/>
              </a:endParaRPr>
            </a:p>
          </p:txBody>
        </p:sp>
        <p:sp>
          <p:nvSpPr>
            <p:cNvPr id="56" name="TextBox 55"/>
            <p:cNvSpPr txBox="1"/>
            <p:nvPr/>
          </p:nvSpPr>
          <p:spPr>
            <a:xfrm>
              <a:off x="5043010" y="4710626"/>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24@00+84h</a:t>
              </a:r>
              <a:endParaRPr lang="en-GB" sz="1600" dirty="0">
                <a:latin typeface="Calibri" panose="020F0502020204030204" pitchFamily="34" charset="0"/>
              </a:endParaRPr>
            </a:p>
          </p:txBody>
        </p:sp>
        <p:sp>
          <p:nvSpPr>
            <p:cNvPr id="57" name="TextBox 56"/>
            <p:cNvSpPr txBox="1"/>
            <p:nvPr/>
          </p:nvSpPr>
          <p:spPr>
            <a:xfrm>
              <a:off x="7338265" y="4710626"/>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23@12+96h</a:t>
              </a:r>
              <a:endParaRPr lang="en-GB" sz="1600" dirty="0">
                <a:latin typeface="Calibri" panose="020F0502020204030204" pitchFamily="34" charset="0"/>
              </a:endParaRPr>
            </a:p>
          </p:txBody>
        </p:sp>
        <p:pic>
          <p:nvPicPr>
            <p:cNvPr id="58" name="Picture 5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2410" y="2647346"/>
              <a:ext cx="5566085" cy="331604"/>
            </a:xfrm>
            <a:prstGeom prst="rect">
              <a:avLst/>
            </a:prstGeom>
          </p:spPr>
        </p:pic>
        <p:sp>
          <p:nvSpPr>
            <p:cNvPr id="59" name="5-Point Star 58"/>
            <p:cNvSpPr/>
            <p:nvPr/>
          </p:nvSpPr>
          <p:spPr>
            <a:xfrm>
              <a:off x="1011848" y="3808328"/>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60" name="5-Point Star 59"/>
            <p:cNvSpPr/>
            <p:nvPr/>
          </p:nvSpPr>
          <p:spPr>
            <a:xfrm>
              <a:off x="3332820" y="3789040"/>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61" name="5-Point Star 60"/>
            <p:cNvSpPr/>
            <p:nvPr/>
          </p:nvSpPr>
          <p:spPr>
            <a:xfrm>
              <a:off x="5647363" y="3789040"/>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62" name="5-Point Star 61"/>
            <p:cNvSpPr/>
            <p:nvPr/>
          </p:nvSpPr>
          <p:spPr>
            <a:xfrm>
              <a:off x="7968335" y="3789040"/>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64" name="5-Point Star 63"/>
            <p:cNvSpPr/>
            <p:nvPr/>
          </p:nvSpPr>
          <p:spPr>
            <a:xfrm>
              <a:off x="1320454" y="3673313"/>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65" name="5-Point Star 64"/>
            <p:cNvSpPr/>
            <p:nvPr/>
          </p:nvSpPr>
          <p:spPr>
            <a:xfrm>
              <a:off x="3641426" y="3654025"/>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66" name="5-Point Star 65"/>
            <p:cNvSpPr/>
            <p:nvPr/>
          </p:nvSpPr>
          <p:spPr>
            <a:xfrm>
              <a:off x="5955969" y="3654025"/>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67" name="5-Point Star 66"/>
            <p:cNvSpPr/>
            <p:nvPr/>
          </p:nvSpPr>
          <p:spPr>
            <a:xfrm>
              <a:off x="8276941" y="3654025"/>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68" name="5-Point Star 67"/>
            <p:cNvSpPr/>
            <p:nvPr/>
          </p:nvSpPr>
          <p:spPr>
            <a:xfrm>
              <a:off x="1037565" y="5383503"/>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69" name="5-Point Star 68"/>
            <p:cNvSpPr/>
            <p:nvPr/>
          </p:nvSpPr>
          <p:spPr>
            <a:xfrm>
              <a:off x="3358537" y="5364215"/>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70" name="5-Point Star 69"/>
            <p:cNvSpPr/>
            <p:nvPr/>
          </p:nvSpPr>
          <p:spPr>
            <a:xfrm>
              <a:off x="5673080" y="5364215"/>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71" name="5-Point Star 70"/>
            <p:cNvSpPr/>
            <p:nvPr/>
          </p:nvSpPr>
          <p:spPr>
            <a:xfrm>
              <a:off x="7994052" y="5364215"/>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72" name="5-Point Star 71"/>
            <p:cNvSpPr/>
            <p:nvPr/>
          </p:nvSpPr>
          <p:spPr>
            <a:xfrm>
              <a:off x="1346171" y="5248488"/>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73" name="5-Point Star 72"/>
            <p:cNvSpPr/>
            <p:nvPr/>
          </p:nvSpPr>
          <p:spPr>
            <a:xfrm>
              <a:off x="3667143" y="5229200"/>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74" name="5-Point Star 73"/>
            <p:cNvSpPr/>
            <p:nvPr/>
          </p:nvSpPr>
          <p:spPr>
            <a:xfrm>
              <a:off x="5981686" y="5229200"/>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75" name="5-Point Star 74"/>
            <p:cNvSpPr/>
            <p:nvPr/>
          </p:nvSpPr>
          <p:spPr>
            <a:xfrm>
              <a:off x="8302658" y="5229200"/>
              <a:ext cx="205737" cy="205737"/>
            </a:xfrm>
            <a:prstGeom prst="star5">
              <a:avLst/>
            </a:prstGeom>
            <a:no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714"/>
            </a:p>
          </p:txBody>
        </p:sp>
        <p:sp>
          <p:nvSpPr>
            <p:cNvPr id="76" name="TextBox 75"/>
            <p:cNvSpPr txBox="1"/>
            <p:nvPr/>
          </p:nvSpPr>
          <p:spPr>
            <a:xfrm>
              <a:off x="337405" y="2618910"/>
              <a:ext cx="3580480" cy="369332"/>
            </a:xfrm>
            <a:prstGeom prst="rect">
              <a:avLst/>
            </a:prstGeom>
            <a:noFill/>
          </p:spPr>
          <p:txBody>
            <a:bodyPr wrap="square" rtlCol="0">
              <a:spAutoFit/>
            </a:bodyPr>
            <a:lstStyle/>
            <a:p>
              <a:pPr algn="l"/>
              <a:r>
                <a:rPr lang="en-GB" sz="1800" b="1" dirty="0" smtClean="0">
                  <a:latin typeface="Calibri" panose="020F0502020204030204" pitchFamily="34" charset="0"/>
                </a:rPr>
                <a:t>ENS </a:t>
              </a:r>
              <a:r>
                <a:rPr lang="en-GB" sz="1800" dirty="0" smtClean="0">
                  <a:latin typeface="Calibri" panose="020F0502020204030204" pitchFamily="34" charset="0"/>
                </a:rPr>
                <a:t>PR[TP(27@00–28@06)&gt;</a:t>
              </a:r>
              <a:r>
                <a:rPr lang="en-GB" sz="1800" b="1" dirty="0" smtClean="0">
                  <a:latin typeface="Calibri" panose="020F0502020204030204" pitchFamily="34" charset="0"/>
                </a:rPr>
                <a:t>30mm]</a:t>
              </a:r>
              <a:endParaRPr lang="en-GB" sz="1800" b="1" dirty="0">
                <a:latin typeface="Calibri" panose="020F0502020204030204" pitchFamily="34" charset="0"/>
              </a:endParaRPr>
            </a:p>
          </p:txBody>
        </p:sp>
      </p:grpSp>
    </p:spTree>
    <p:extLst>
      <p:ext uri="{BB962C8B-B14F-4D97-AF65-F5344CB8AC3E}">
        <p14:creationId xmlns:p14="http://schemas.microsoft.com/office/powerpoint/2010/main" val="245711020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03738" y="1069866"/>
            <a:ext cx="9529782" cy="707886"/>
          </a:xfrm>
          <a:prstGeom prst="rect">
            <a:avLst/>
          </a:prstGeom>
          <a:noFill/>
        </p:spPr>
        <p:txBody>
          <a:bodyPr wrap="square" rtlCol="0">
            <a:spAutoFit/>
          </a:bodyPr>
          <a:lstStyle/>
          <a:p>
            <a:pPr algn="l"/>
            <a:r>
              <a:rPr lang="en-GB" sz="2000" b="0" dirty="0" smtClean="0">
                <a:latin typeface="Calibri" panose="020F0502020204030204" pitchFamily="34" charset="0"/>
              </a:rPr>
              <a:t>These figures show a larger version of the probability maps issued on 26@00 (left; t+36h) and 25@00 (right; t+60h). </a:t>
            </a:r>
            <a:endParaRPr lang="en-GB" sz="2000" b="0" dirty="0">
              <a:latin typeface="Calibri" panose="020F0502020204030204" pitchFamily="34" charset="0"/>
            </a:endParaRPr>
          </a:p>
        </p:txBody>
      </p:sp>
      <p:sp>
        <p:nvSpPr>
          <p:cNvPr id="30" name="Rectangle 2"/>
          <p:cNvSpPr txBox="1">
            <a:spLocks noChangeArrowheads="1"/>
          </p:cNvSpPr>
          <p:nvPr/>
        </p:nvSpPr>
        <p:spPr>
          <a:xfrm>
            <a:off x="703263" y="188640"/>
            <a:ext cx="9074150" cy="609600"/>
          </a:xfrm>
          <a:prstGeom prst="rect">
            <a:avLst/>
          </a:prstGeom>
        </p:spPr>
        <p:txBody>
          <a:bodyPr anchor="ctr" anchorCtr="0"/>
          <a:lst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a:lstStyle>
          <a:p>
            <a:r>
              <a:rPr lang="en-GB" sz="2800" dirty="0" smtClean="0">
                <a:solidFill>
                  <a:schemeClr val="accent1">
                    <a:lumMod val="50000"/>
                  </a:schemeClr>
                </a:solidFill>
                <a:latin typeface="Calibri" panose="020F0502020204030204" pitchFamily="34" charset="0"/>
              </a:rPr>
              <a:t>3. US Storm</a:t>
            </a:r>
            <a:r>
              <a:rPr lang="en-GB" sz="2800" dirty="0">
                <a:solidFill>
                  <a:schemeClr val="accent1">
                    <a:lumMod val="50000"/>
                  </a:schemeClr>
                </a:solidFill>
                <a:latin typeface="Calibri" panose="020F0502020204030204" pitchFamily="34" charset="0"/>
              </a:rPr>
              <a:t>, </a:t>
            </a:r>
            <a:r>
              <a:rPr lang="en-GB" sz="2800" dirty="0" smtClean="0">
                <a:solidFill>
                  <a:schemeClr val="accent1">
                    <a:lumMod val="50000"/>
                  </a:schemeClr>
                </a:solidFill>
                <a:latin typeface="Calibri" panose="020F0502020204030204" pitchFamily="34" charset="0"/>
              </a:rPr>
              <a:t>27-28/01/2015: ENS PR fcs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1099" y="2438890"/>
            <a:ext cx="4944762" cy="3870476"/>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738" y="2438890"/>
            <a:ext cx="4952381" cy="3878095"/>
          </a:xfrm>
          <a:prstGeom prst="rect">
            <a:avLst/>
          </a:prstGeom>
        </p:spPr>
      </p:pic>
      <p:sp>
        <p:nvSpPr>
          <p:cNvPr id="34" name="TextBox 33"/>
          <p:cNvSpPr txBox="1"/>
          <p:nvPr/>
        </p:nvSpPr>
        <p:spPr>
          <a:xfrm>
            <a:off x="272480" y="1979548"/>
            <a:ext cx="3580480" cy="369332"/>
          </a:xfrm>
          <a:prstGeom prst="rect">
            <a:avLst/>
          </a:prstGeom>
          <a:noFill/>
        </p:spPr>
        <p:txBody>
          <a:bodyPr wrap="square" rtlCol="0">
            <a:spAutoFit/>
          </a:bodyPr>
          <a:lstStyle/>
          <a:p>
            <a:pPr algn="l"/>
            <a:r>
              <a:rPr lang="en-GB" sz="1800" b="1" dirty="0" smtClean="0">
                <a:latin typeface="Calibri" panose="020F0502020204030204" pitchFamily="34" charset="0"/>
              </a:rPr>
              <a:t>ENS </a:t>
            </a:r>
            <a:r>
              <a:rPr lang="en-GB" sz="1800" dirty="0" smtClean="0">
                <a:latin typeface="Calibri" panose="020F0502020204030204" pitchFamily="34" charset="0"/>
              </a:rPr>
              <a:t>PR[TP(27@00–28@06)&gt;</a:t>
            </a:r>
            <a:r>
              <a:rPr lang="en-GB" sz="1800" b="1" dirty="0" smtClean="0">
                <a:latin typeface="Calibri" panose="020F0502020204030204" pitchFamily="34" charset="0"/>
              </a:rPr>
              <a:t>30mm]</a:t>
            </a:r>
            <a:endParaRPr lang="en-GB" sz="1800" b="1" dirty="0">
              <a:latin typeface="Calibri" panose="020F0502020204030204" pitchFamily="34" charset="0"/>
            </a:endParaRPr>
          </a:p>
        </p:txBody>
      </p:sp>
      <p:sp>
        <p:nvSpPr>
          <p:cNvPr id="35" name="TextBox 34"/>
          <p:cNvSpPr txBox="1"/>
          <p:nvPr/>
        </p:nvSpPr>
        <p:spPr>
          <a:xfrm>
            <a:off x="265330" y="2840741"/>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26@00+36h</a:t>
            </a:r>
            <a:endParaRPr lang="en-GB" sz="1600" dirty="0">
              <a:latin typeface="Calibri" panose="020F0502020204030204" pitchFamily="34" charset="0"/>
            </a:endParaRPr>
          </a:p>
        </p:txBody>
      </p:sp>
      <p:sp>
        <p:nvSpPr>
          <p:cNvPr id="36" name="TextBox 35"/>
          <p:cNvSpPr txBox="1"/>
          <p:nvPr/>
        </p:nvSpPr>
        <p:spPr>
          <a:xfrm>
            <a:off x="5133020" y="2843935"/>
            <a:ext cx="1710190" cy="338554"/>
          </a:xfrm>
          <a:prstGeom prst="rect">
            <a:avLst/>
          </a:prstGeom>
          <a:noFill/>
        </p:spPr>
        <p:txBody>
          <a:bodyPr wrap="square" rtlCol="0">
            <a:spAutoFit/>
          </a:bodyPr>
          <a:lstStyle/>
          <a:p>
            <a:pPr algn="l"/>
            <a:r>
              <a:rPr lang="en-GB" sz="1600" dirty="0" smtClean="0">
                <a:latin typeface="Calibri" panose="020F0502020204030204" pitchFamily="34" charset="0"/>
              </a:rPr>
              <a:t>25@00+60h</a:t>
            </a:r>
            <a:endParaRPr lang="en-GB" sz="1600" dirty="0">
              <a:latin typeface="Calibri" panose="020F0502020204030204" pitchFamily="34" charset="0"/>
            </a:endParaRPr>
          </a:p>
        </p:txBody>
      </p:sp>
    </p:spTree>
    <p:extLst>
      <p:ext uri="{BB962C8B-B14F-4D97-AF65-F5344CB8AC3E}">
        <p14:creationId xmlns:p14="http://schemas.microsoft.com/office/powerpoint/2010/main" val="12946771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03738" y="1069866"/>
            <a:ext cx="9529782" cy="707886"/>
          </a:xfrm>
          <a:prstGeom prst="rect">
            <a:avLst/>
          </a:prstGeom>
          <a:noFill/>
        </p:spPr>
        <p:txBody>
          <a:bodyPr wrap="square" rtlCol="0">
            <a:spAutoFit/>
          </a:bodyPr>
          <a:lstStyle/>
          <a:p>
            <a:pPr algn="l"/>
            <a:r>
              <a:rPr lang="en-GB" sz="2000" b="0" dirty="0" smtClean="0">
                <a:latin typeface="Calibri" panose="020F0502020204030204" pitchFamily="34" charset="0"/>
              </a:rPr>
              <a:t>ENS-based probabilistic forecasts expressed in terms of CDF shows that the fcs for NY were more uncertain (the slope of the CDF curves is steeper) than the fcs for Boston.</a:t>
            </a:r>
            <a:endParaRPr lang="en-GB" sz="2000" b="0" dirty="0">
              <a:latin typeface="Calibri" panose="020F0502020204030204" pitchFamily="34" charset="0"/>
            </a:endParaRPr>
          </a:p>
        </p:txBody>
      </p:sp>
      <p:sp>
        <p:nvSpPr>
          <p:cNvPr id="30" name="Rectangle 2"/>
          <p:cNvSpPr txBox="1">
            <a:spLocks noChangeArrowheads="1"/>
          </p:cNvSpPr>
          <p:nvPr/>
        </p:nvSpPr>
        <p:spPr>
          <a:xfrm>
            <a:off x="703263" y="188640"/>
            <a:ext cx="9074150" cy="609600"/>
          </a:xfrm>
          <a:prstGeom prst="rect">
            <a:avLst/>
          </a:prstGeom>
        </p:spPr>
        <p:txBody>
          <a:bodyPr anchor="ctr" anchorCtr="0"/>
          <a:lstStyle>
            <a:lvl1pPr algn="l" rtl="0" eaLnBrk="0" fontAlgn="base" hangingPunct="0">
              <a:lnSpc>
                <a:spcPts val="3200"/>
              </a:lnSpc>
              <a:spcBef>
                <a:spcPct val="0"/>
              </a:spcBef>
              <a:spcAft>
                <a:spcPct val="0"/>
              </a:spcAft>
              <a:defRPr sz="2400" b="1">
                <a:solidFill>
                  <a:srgbClr val="1759FD"/>
                </a:solidFill>
                <a:latin typeface="+mj-lt"/>
                <a:ea typeface="+mj-ea"/>
                <a:cs typeface="+mj-cs"/>
              </a:defRPr>
            </a:lvl1pPr>
            <a:lvl2pPr algn="l" rtl="0" eaLnBrk="0" fontAlgn="base" hangingPunct="0">
              <a:lnSpc>
                <a:spcPts val="3200"/>
              </a:lnSpc>
              <a:spcBef>
                <a:spcPct val="0"/>
              </a:spcBef>
              <a:spcAft>
                <a:spcPct val="0"/>
              </a:spcAft>
              <a:defRPr sz="2400" b="1">
                <a:solidFill>
                  <a:srgbClr val="1759FD"/>
                </a:solidFill>
                <a:latin typeface="Verdana" pitchFamily="34" charset="0"/>
              </a:defRPr>
            </a:lvl2pPr>
            <a:lvl3pPr algn="l" rtl="0" eaLnBrk="0" fontAlgn="base" hangingPunct="0">
              <a:lnSpc>
                <a:spcPts val="3200"/>
              </a:lnSpc>
              <a:spcBef>
                <a:spcPct val="0"/>
              </a:spcBef>
              <a:spcAft>
                <a:spcPct val="0"/>
              </a:spcAft>
              <a:defRPr sz="2400" b="1">
                <a:solidFill>
                  <a:srgbClr val="1759FD"/>
                </a:solidFill>
                <a:latin typeface="Verdana" pitchFamily="34" charset="0"/>
              </a:defRPr>
            </a:lvl3pPr>
            <a:lvl4pPr algn="l" rtl="0" eaLnBrk="0" fontAlgn="base" hangingPunct="0">
              <a:lnSpc>
                <a:spcPts val="3200"/>
              </a:lnSpc>
              <a:spcBef>
                <a:spcPct val="0"/>
              </a:spcBef>
              <a:spcAft>
                <a:spcPct val="0"/>
              </a:spcAft>
              <a:defRPr sz="2400" b="1">
                <a:solidFill>
                  <a:srgbClr val="1759FD"/>
                </a:solidFill>
                <a:latin typeface="Verdana" pitchFamily="34" charset="0"/>
              </a:defRPr>
            </a:lvl4pPr>
            <a:lvl5pPr algn="l" rtl="0" eaLnBrk="0" fontAlgn="base" hangingPunct="0">
              <a:lnSpc>
                <a:spcPts val="3200"/>
              </a:lnSpc>
              <a:spcBef>
                <a:spcPct val="0"/>
              </a:spcBef>
              <a:spcAft>
                <a:spcPct val="0"/>
              </a:spcAft>
              <a:defRPr sz="2400" b="1">
                <a:solidFill>
                  <a:srgbClr val="1759FD"/>
                </a:solidFill>
                <a:latin typeface="Verdana" pitchFamily="34" charset="0"/>
              </a:defRPr>
            </a:lvl5pPr>
            <a:lvl6pPr marL="457200" algn="l" rtl="0" eaLnBrk="0" fontAlgn="base" hangingPunct="0">
              <a:lnSpc>
                <a:spcPts val="3200"/>
              </a:lnSpc>
              <a:spcBef>
                <a:spcPct val="0"/>
              </a:spcBef>
              <a:spcAft>
                <a:spcPct val="0"/>
              </a:spcAft>
              <a:defRPr sz="2000">
                <a:solidFill>
                  <a:schemeClr val="tx1"/>
                </a:solidFill>
                <a:latin typeface="Verdana" pitchFamily="34" charset="0"/>
              </a:defRPr>
            </a:lvl6pPr>
            <a:lvl7pPr marL="914400" algn="l" rtl="0" eaLnBrk="0" fontAlgn="base" hangingPunct="0">
              <a:lnSpc>
                <a:spcPts val="3200"/>
              </a:lnSpc>
              <a:spcBef>
                <a:spcPct val="0"/>
              </a:spcBef>
              <a:spcAft>
                <a:spcPct val="0"/>
              </a:spcAft>
              <a:defRPr sz="2000">
                <a:solidFill>
                  <a:schemeClr val="tx1"/>
                </a:solidFill>
                <a:latin typeface="Verdana" pitchFamily="34" charset="0"/>
              </a:defRPr>
            </a:lvl7pPr>
            <a:lvl8pPr marL="1371600" algn="l" rtl="0" eaLnBrk="0" fontAlgn="base" hangingPunct="0">
              <a:lnSpc>
                <a:spcPts val="3200"/>
              </a:lnSpc>
              <a:spcBef>
                <a:spcPct val="0"/>
              </a:spcBef>
              <a:spcAft>
                <a:spcPct val="0"/>
              </a:spcAft>
              <a:defRPr sz="2000">
                <a:solidFill>
                  <a:schemeClr val="tx1"/>
                </a:solidFill>
                <a:latin typeface="Verdana" pitchFamily="34" charset="0"/>
              </a:defRPr>
            </a:lvl8pPr>
            <a:lvl9pPr marL="1828800" algn="l" rtl="0" eaLnBrk="0" fontAlgn="base" hangingPunct="0">
              <a:lnSpc>
                <a:spcPts val="3200"/>
              </a:lnSpc>
              <a:spcBef>
                <a:spcPct val="0"/>
              </a:spcBef>
              <a:spcAft>
                <a:spcPct val="0"/>
              </a:spcAft>
              <a:defRPr sz="2000">
                <a:solidFill>
                  <a:schemeClr val="tx1"/>
                </a:solidFill>
                <a:latin typeface="Verdana" pitchFamily="34" charset="0"/>
              </a:defRPr>
            </a:lvl9pPr>
          </a:lstStyle>
          <a:p>
            <a:r>
              <a:rPr lang="en-GB" sz="2800" dirty="0" smtClean="0">
                <a:solidFill>
                  <a:schemeClr val="accent1">
                    <a:lumMod val="50000"/>
                  </a:schemeClr>
                </a:solidFill>
                <a:latin typeface="Calibri" panose="020F0502020204030204" pitchFamily="34" charset="0"/>
              </a:rPr>
              <a:t>3. US Storm</a:t>
            </a:r>
            <a:r>
              <a:rPr lang="en-GB" sz="2800" dirty="0">
                <a:solidFill>
                  <a:schemeClr val="accent1">
                    <a:lumMod val="50000"/>
                  </a:schemeClr>
                </a:solidFill>
                <a:latin typeface="Calibri" panose="020F0502020204030204" pitchFamily="34" charset="0"/>
              </a:rPr>
              <a:t>, </a:t>
            </a:r>
            <a:r>
              <a:rPr lang="en-GB" sz="2800" dirty="0" smtClean="0">
                <a:solidFill>
                  <a:schemeClr val="accent1">
                    <a:lumMod val="50000"/>
                  </a:schemeClr>
                </a:solidFill>
                <a:latin typeface="Calibri" panose="020F0502020204030204" pitchFamily="34" charset="0"/>
              </a:rPr>
              <a:t>27-28/01/2015: ENS PR fcs</a:t>
            </a:r>
          </a:p>
        </p:txBody>
      </p:sp>
      <p:grpSp>
        <p:nvGrpSpPr>
          <p:cNvPr id="6" name="Group 5"/>
          <p:cNvGrpSpPr/>
          <p:nvPr/>
        </p:nvGrpSpPr>
        <p:grpSpPr>
          <a:xfrm>
            <a:off x="222884" y="2483895"/>
            <a:ext cx="9500646" cy="3530821"/>
            <a:chOff x="222884" y="2913514"/>
            <a:chExt cx="9500646" cy="3530821"/>
          </a:xfrm>
        </p:grpSpPr>
        <p:pic>
          <p:nvPicPr>
            <p:cNvPr id="31" name="Picture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478" y="2913514"/>
              <a:ext cx="4655121" cy="3260791"/>
            </a:xfrm>
            <a:prstGeom prst="rect">
              <a:avLst/>
            </a:prstGeom>
          </p:spPr>
        </p:pic>
        <p:pic>
          <p:nvPicPr>
            <p:cNvPr id="32" name="Picture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36549" y="2941236"/>
              <a:ext cx="4686981" cy="3233069"/>
            </a:xfrm>
            <a:prstGeom prst="rect">
              <a:avLst/>
            </a:prstGeom>
          </p:spPr>
        </p:pic>
        <p:sp>
          <p:nvSpPr>
            <p:cNvPr id="3" name="TextBox 2"/>
            <p:cNvSpPr txBox="1"/>
            <p:nvPr/>
          </p:nvSpPr>
          <p:spPr>
            <a:xfrm>
              <a:off x="222884" y="6095038"/>
              <a:ext cx="2209836" cy="338554"/>
            </a:xfrm>
            <a:prstGeom prst="rect">
              <a:avLst/>
            </a:prstGeom>
            <a:noFill/>
          </p:spPr>
          <p:txBody>
            <a:bodyPr wrap="none" rtlCol="0">
              <a:spAutoFit/>
            </a:bodyPr>
            <a:lstStyle/>
            <a:p>
              <a:r>
                <a:rPr lang="en-GB" sz="1600" dirty="0" err="1" smtClean="0">
                  <a:latin typeface="Calibri" panose="020F0502020204030204" pitchFamily="34" charset="0"/>
                </a:rPr>
                <a:t>Obs</a:t>
              </a:r>
              <a:r>
                <a:rPr lang="en-GB" sz="1600" dirty="0" smtClean="0">
                  <a:latin typeface="Calibri" panose="020F0502020204030204" pitchFamily="34" charset="0"/>
                </a:rPr>
                <a:t> (NEXRAD) 5-10 mm</a:t>
              </a:r>
              <a:endParaRPr lang="en-GB" sz="1600" dirty="0">
                <a:latin typeface="Calibri" panose="020F0502020204030204" pitchFamily="34" charset="0"/>
              </a:endParaRPr>
            </a:p>
          </p:txBody>
        </p:sp>
        <p:sp>
          <p:nvSpPr>
            <p:cNvPr id="35" name="TextBox 34"/>
            <p:cNvSpPr txBox="1"/>
            <p:nvPr/>
          </p:nvSpPr>
          <p:spPr>
            <a:xfrm>
              <a:off x="6653068" y="6105781"/>
              <a:ext cx="2314031" cy="338554"/>
            </a:xfrm>
            <a:prstGeom prst="rect">
              <a:avLst/>
            </a:prstGeom>
            <a:noFill/>
          </p:spPr>
          <p:txBody>
            <a:bodyPr wrap="none" rtlCol="0">
              <a:spAutoFit/>
            </a:bodyPr>
            <a:lstStyle/>
            <a:p>
              <a:r>
                <a:rPr lang="en-GB" sz="1600" dirty="0" err="1" smtClean="0">
                  <a:latin typeface="Calibri" panose="020F0502020204030204" pitchFamily="34" charset="0"/>
                </a:rPr>
                <a:t>Obs</a:t>
              </a:r>
              <a:r>
                <a:rPr lang="en-GB" sz="1600" dirty="0" smtClean="0">
                  <a:latin typeface="Calibri" panose="020F0502020204030204" pitchFamily="34" charset="0"/>
                </a:rPr>
                <a:t> (NEXRAD) 30-35 mm</a:t>
              </a:r>
              <a:endParaRPr lang="en-GB" sz="1600" dirty="0">
                <a:latin typeface="Calibri" panose="020F0502020204030204" pitchFamily="34" charset="0"/>
              </a:endParaRPr>
            </a:p>
          </p:txBody>
        </p:sp>
        <p:sp>
          <p:nvSpPr>
            <p:cNvPr id="4" name="Rectangle 3"/>
            <p:cNvSpPr/>
            <p:nvPr/>
          </p:nvSpPr>
          <p:spPr bwMode="auto">
            <a:xfrm>
              <a:off x="7329300" y="5976295"/>
              <a:ext cx="324000" cy="1080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Verdana" pitchFamily="34" charset="0"/>
              </a:endParaRPr>
            </a:p>
          </p:txBody>
        </p:sp>
        <p:sp>
          <p:nvSpPr>
            <p:cNvPr id="37" name="Rectangle 36"/>
            <p:cNvSpPr/>
            <p:nvPr/>
          </p:nvSpPr>
          <p:spPr bwMode="auto">
            <a:xfrm>
              <a:off x="812540" y="5976295"/>
              <a:ext cx="324000" cy="108000"/>
            </a:xfrm>
            <a:prstGeom prst="rect">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smtClean="0">
                <a:ln>
                  <a:noFill/>
                </a:ln>
                <a:solidFill>
                  <a:schemeClr val="tx1"/>
                </a:solidFill>
                <a:effectLst/>
                <a:latin typeface="Verdana" pitchFamily="34" charset="0"/>
              </a:endParaRPr>
            </a:p>
          </p:txBody>
        </p:sp>
        <p:sp>
          <p:nvSpPr>
            <p:cNvPr id="5" name="TextBox 4"/>
            <p:cNvSpPr txBox="1"/>
            <p:nvPr/>
          </p:nvSpPr>
          <p:spPr>
            <a:xfrm>
              <a:off x="1208099" y="4329100"/>
              <a:ext cx="774571" cy="338554"/>
            </a:xfrm>
            <a:prstGeom prst="rect">
              <a:avLst/>
            </a:prstGeom>
            <a:noFill/>
          </p:spPr>
          <p:txBody>
            <a:bodyPr wrap="none" rtlCol="0">
              <a:spAutoFit/>
            </a:bodyPr>
            <a:lstStyle/>
            <a:p>
              <a:r>
                <a:rPr lang="en-GB" sz="1600" dirty="0" smtClean="0">
                  <a:solidFill>
                    <a:srgbClr val="FF0000"/>
                  </a:solidFill>
                  <a:latin typeface="Calibri" panose="020F0502020204030204" pitchFamily="34" charset="0"/>
                </a:rPr>
                <a:t>00-24h</a:t>
              </a:r>
              <a:endParaRPr lang="en-GB" sz="1600" dirty="0">
                <a:solidFill>
                  <a:srgbClr val="FF0000"/>
                </a:solidFill>
                <a:latin typeface="Calibri" panose="020F0502020204030204" pitchFamily="34" charset="0"/>
              </a:endParaRPr>
            </a:p>
          </p:txBody>
        </p:sp>
        <p:sp>
          <p:nvSpPr>
            <p:cNvPr id="39" name="TextBox 38"/>
            <p:cNvSpPr txBox="1"/>
            <p:nvPr/>
          </p:nvSpPr>
          <p:spPr>
            <a:xfrm>
              <a:off x="1757644" y="4080556"/>
              <a:ext cx="774571" cy="338554"/>
            </a:xfrm>
            <a:prstGeom prst="rect">
              <a:avLst/>
            </a:prstGeom>
            <a:noFill/>
          </p:spPr>
          <p:txBody>
            <a:bodyPr wrap="none" rtlCol="0">
              <a:spAutoFit/>
            </a:bodyPr>
            <a:lstStyle/>
            <a:p>
              <a:r>
                <a:rPr lang="en-GB" sz="1600" dirty="0" smtClean="0">
                  <a:solidFill>
                    <a:srgbClr val="7030A0"/>
                  </a:solidFill>
                  <a:latin typeface="Calibri" panose="020F0502020204030204" pitchFamily="34" charset="0"/>
                </a:rPr>
                <a:t>12-36h</a:t>
              </a:r>
              <a:endParaRPr lang="en-GB" sz="1600" dirty="0">
                <a:solidFill>
                  <a:srgbClr val="7030A0"/>
                </a:solidFill>
                <a:latin typeface="Calibri" panose="020F0502020204030204" pitchFamily="34" charset="0"/>
              </a:endParaRPr>
            </a:p>
          </p:txBody>
        </p:sp>
        <p:sp>
          <p:nvSpPr>
            <p:cNvPr id="40" name="TextBox 39"/>
            <p:cNvSpPr txBox="1"/>
            <p:nvPr/>
          </p:nvSpPr>
          <p:spPr>
            <a:xfrm>
              <a:off x="2468239" y="3720516"/>
              <a:ext cx="774571" cy="338554"/>
            </a:xfrm>
            <a:prstGeom prst="rect">
              <a:avLst/>
            </a:prstGeom>
            <a:noFill/>
          </p:spPr>
          <p:txBody>
            <a:bodyPr wrap="none" rtlCol="0">
              <a:spAutoFit/>
            </a:bodyPr>
            <a:lstStyle/>
            <a:p>
              <a:r>
                <a:rPr lang="en-GB" sz="1600" dirty="0" smtClean="0">
                  <a:solidFill>
                    <a:schemeClr val="accent5">
                      <a:lumMod val="75000"/>
                    </a:schemeClr>
                  </a:solidFill>
                  <a:latin typeface="Calibri" panose="020F0502020204030204" pitchFamily="34" charset="0"/>
                </a:rPr>
                <a:t>24-48h</a:t>
              </a:r>
              <a:endParaRPr lang="en-GB" sz="1600" dirty="0">
                <a:solidFill>
                  <a:schemeClr val="accent5">
                    <a:lumMod val="75000"/>
                  </a:schemeClr>
                </a:solidFill>
                <a:latin typeface="Calibri" panose="020F0502020204030204" pitchFamily="34" charset="0"/>
              </a:endParaRPr>
            </a:p>
          </p:txBody>
        </p:sp>
        <p:sp>
          <p:nvSpPr>
            <p:cNvPr id="41" name="TextBox 40"/>
            <p:cNvSpPr txBox="1"/>
            <p:nvPr/>
          </p:nvSpPr>
          <p:spPr>
            <a:xfrm>
              <a:off x="8013340" y="4935651"/>
              <a:ext cx="774571" cy="338554"/>
            </a:xfrm>
            <a:prstGeom prst="rect">
              <a:avLst/>
            </a:prstGeom>
            <a:noFill/>
          </p:spPr>
          <p:txBody>
            <a:bodyPr wrap="none" rtlCol="0">
              <a:spAutoFit/>
            </a:bodyPr>
            <a:lstStyle/>
            <a:p>
              <a:r>
                <a:rPr lang="en-GB" sz="1600" dirty="0" smtClean="0">
                  <a:solidFill>
                    <a:srgbClr val="FF0000"/>
                  </a:solidFill>
                  <a:latin typeface="Calibri" panose="020F0502020204030204" pitchFamily="34" charset="0"/>
                </a:rPr>
                <a:t>00-24h</a:t>
              </a:r>
              <a:endParaRPr lang="en-GB" sz="1600" dirty="0">
                <a:solidFill>
                  <a:srgbClr val="FF0000"/>
                </a:solidFill>
                <a:latin typeface="Calibri" panose="020F0502020204030204" pitchFamily="34" charset="0"/>
              </a:endParaRPr>
            </a:p>
          </p:txBody>
        </p:sp>
        <p:sp>
          <p:nvSpPr>
            <p:cNvPr id="42" name="TextBox 41"/>
            <p:cNvSpPr txBox="1"/>
            <p:nvPr/>
          </p:nvSpPr>
          <p:spPr>
            <a:xfrm>
              <a:off x="8103350" y="4620616"/>
              <a:ext cx="774571" cy="338554"/>
            </a:xfrm>
            <a:prstGeom prst="rect">
              <a:avLst/>
            </a:prstGeom>
            <a:noFill/>
          </p:spPr>
          <p:txBody>
            <a:bodyPr wrap="none" rtlCol="0">
              <a:spAutoFit/>
            </a:bodyPr>
            <a:lstStyle/>
            <a:p>
              <a:r>
                <a:rPr lang="en-GB" sz="1600" dirty="0" smtClean="0">
                  <a:solidFill>
                    <a:srgbClr val="7030A0"/>
                  </a:solidFill>
                  <a:latin typeface="Calibri" panose="020F0502020204030204" pitchFamily="34" charset="0"/>
                </a:rPr>
                <a:t>12-36h</a:t>
              </a:r>
              <a:endParaRPr lang="en-GB" sz="1600" dirty="0">
                <a:solidFill>
                  <a:srgbClr val="7030A0"/>
                </a:solidFill>
                <a:latin typeface="Calibri" panose="020F0502020204030204" pitchFamily="34" charset="0"/>
              </a:endParaRPr>
            </a:p>
          </p:txBody>
        </p:sp>
        <p:sp>
          <p:nvSpPr>
            <p:cNvPr id="43" name="TextBox 42"/>
            <p:cNvSpPr txBox="1"/>
            <p:nvPr/>
          </p:nvSpPr>
          <p:spPr>
            <a:xfrm>
              <a:off x="8463390" y="3720516"/>
              <a:ext cx="774571" cy="338554"/>
            </a:xfrm>
            <a:prstGeom prst="rect">
              <a:avLst/>
            </a:prstGeom>
            <a:noFill/>
          </p:spPr>
          <p:txBody>
            <a:bodyPr wrap="none" rtlCol="0">
              <a:spAutoFit/>
            </a:bodyPr>
            <a:lstStyle/>
            <a:p>
              <a:r>
                <a:rPr lang="en-GB" sz="1600" dirty="0" smtClean="0">
                  <a:solidFill>
                    <a:schemeClr val="accent5">
                      <a:lumMod val="75000"/>
                    </a:schemeClr>
                  </a:solidFill>
                  <a:latin typeface="Calibri" panose="020F0502020204030204" pitchFamily="34" charset="0"/>
                </a:rPr>
                <a:t>24-48h</a:t>
              </a:r>
              <a:endParaRPr lang="en-GB" sz="1600" dirty="0">
                <a:solidFill>
                  <a:schemeClr val="accent5">
                    <a:lumMod val="75000"/>
                  </a:schemeClr>
                </a:solidFill>
                <a:latin typeface="Calibri" panose="020F0502020204030204" pitchFamily="34" charset="0"/>
              </a:endParaRPr>
            </a:p>
          </p:txBody>
        </p:sp>
      </p:grpSp>
      <p:sp>
        <p:nvSpPr>
          <p:cNvPr id="7" name="TextBox 6"/>
          <p:cNvSpPr txBox="1"/>
          <p:nvPr/>
        </p:nvSpPr>
        <p:spPr>
          <a:xfrm>
            <a:off x="1912724" y="2123855"/>
            <a:ext cx="1195071" cy="400110"/>
          </a:xfrm>
          <a:prstGeom prst="rect">
            <a:avLst/>
          </a:prstGeom>
          <a:noFill/>
        </p:spPr>
        <p:txBody>
          <a:bodyPr wrap="none" rtlCol="0">
            <a:spAutoFit/>
          </a:bodyPr>
          <a:lstStyle/>
          <a:p>
            <a:r>
              <a:rPr lang="en-GB" sz="2000" dirty="0" smtClean="0">
                <a:latin typeface="Calibri" panose="020F0502020204030204" pitchFamily="34" charset="0"/>
              </a:rPr>
              <a:t>New York</a:t>
            </a:r>
            <a:endParaRPr lang="en-GB" sz="2000" dirty="0">
              <a:latin typeface="Calibri" panose="020F0502020204030204" pitchFamily="34" charset="0"/>
            </a:endParaRPr>
          </a:p>
        </p:txBody>
      </p:sp>
      <p:sp>
        <p:nvSpPr>
          <p:cNvPr id="46" name="TextBox 45"/>
          <p:cNvSpPr txBox="1"/>
          <p:nvPr/>
        </p:nvSpPr>
        <p:spPr>
          <a:xfrm>
            <a:off x="7131884" y="2123855"/>
            <a:ext cx="927883" cy="400110"/>
          </a:xfrm>
          <a:prstGeom prst="rect">
            <a:avLst/>
          </a:prstGeom>
          <a:noFill/>
        </p:spPr>
        <p:txBody>
          <a:bodyPr wrap="none" rtlCol="0">
            <a:spAutoFit/>
          </a:bodyPr>
          <a:lstStyle/>
          <a:p>
            <a:r>
              <a:rPr lang="en-GB" sz="2000" dirty="0" smtClean="0">
                <a:latin typeface="Calibri" panose="020F0502020204030204" pitchFamily="34" charset="0"/>
              </a:rPr>
              <a:t>Boston</a:t>
            </a:r>
            <a:endParaRPr lang="en-GB" sz="2000" dirty="0">
              <a:latin typeface="Calibri" panose="020F0502020204030204" pitchFamily="34" charset="0"/>
            </a:endParaRPr>
          </a:p>
        </p:txBody>
      </p:sp>
    </p:spTree>
    <p:extLst>
      <p:ext uri="{BB962C8B-B14F-4D97-AF65-F5344CB8AC3E}">
        <p14:creationId xmlns:p14="http://schemas.microsoft.com/office/powerpoint/2010/main" val="10481052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587515" y="823380"/>
            <a:ext cx="1950477" cy="2155570"/>
            <a:chOff x="407495" y="3513838"/>
            <a:chExt cx="1950477" cy="2155570"/>
          </a:xfrm>
        </p:grpSpPr>
        <p:sp>
          <p:nvSpPr>
            <p:cNvPr id="10" name="Rectangle 9"/>
            <p:cNvSpPr/>
            <p:nvPr/>
          </p:nvSpPr>
          <p:spPr bwMode="auto">
            <a:xfrm rot="17919584">
              <a:off x="470253" y="3867550"/>
              <a:ext cx="1853439" cy="1146015"/>
            </a:xfrm>
            <a:prstGeom prst="rect">
              <a:avLst/>
            </a:prstGeom>
            <a:solidFill>
              <a:srgbClr val="618FFD">
                <a:alpha val="20000"/>
              </a:srgbClr>
            </a:solidFill>
            <a:ln w="12700" cap="flat" cmpd="sng" algn="ctr">
              <a:noFill/>
              <a:prstDash val="solid"/>
              <a:round/>
              <a:headEnd type="none" w="med" len="med"/>
              <a:tailEnd type="none" w="med" len="med"/>
            </a:ln>
            <a:effectLst/>
            <a:scene3d>
              <a:camera prst="obliqueBottomLeft"/>
              <a:lightRig rig="threePt" dir="t"/>
            </a:scene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cxnSp>
          <p:nvCxnSpPr>
            <p:cNvPr id="12" name="Straight Arrow Connector 11"/>
            <p:cNvCxnSpPr/>
            <p:nvPr/>
          </p:nvCxnSpPr>
          <p:spPr bwMode="auto">
            <a:xfrm flipV="1">
              <a:off x="1392705" y="3839847"/>
              <a:ext cx="965267" cy="1829561"/>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81" name="Straight Arrow Connector 80"/>
            <p:cNvCxnSpPr/>
            <p:nvPr/>
          </p:nvCxnSpPr>
          <p:spPr bwMode="auto">
            <a:xfrm flipH="1" flipV="1">
              <a:off x="407495" y="4914165"/>
              <a:ext cx="1150970" cy="704412"/>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grpSp>
      <p:grpSp>
        <p:nvGrpSpPr>
          <p:cNvPr id="82" name="Group 81"/>
          <p:cNvGrpSpPr/>
          <p:nvPr/>
        </p:nvGrpSpPr>
        <p:grpSpPr>
          <a:xfrm>
            <a:off x="3189401" y="1975234"/>
            <a:ext cx="4834389" cy="4055579"/>
            <a:chOff x="7203251" y="1378658"/>
            <a:chExt cx="2400001" cy="1969918"/>
          </a:xfrm>
        </p:grpSpPr>
        <p:sp>
          <p:nvSpPr>
            <p:cNvPr id="83" name="Rectangle 82"/>
            <p:cNvSpPr/>
            <p:nvPr/>
          </p:nvSpPr>
          <p:spPr bwMode="auto">
            <a:xfrm rot="19195960">
              <a:off x="7390639" y="1378658"/>
              <a:ext cx="2025225" cy="1320702"/>
            </a:xfrm>
            <a:prstGeom prst="rect">
              <a:avLst/>
            </a:prstGeom>
            <a:solidFill>
              <a:srgbClr val="618FFD">
                <a:alpha val="20000"/>
              </a:srgbClr>
            </a:solidFill>
            <a:ln w="12700" cap="flat" cmpd="sng" algn="ctr">
              <a:noFill/>
              <a:prstDash val="solid"/>
              <a:round/>
              <a:headEnd type="none" w="med" len="med"/>
              <a:tailEnd type="none" w="med" len="med"/>
            </a:ln>
            <a:effectLst/>
            <a:scene3d>
              <a:camera prst="obliqueBottomLeft"/>
              <a:lightRig rig="threePt" dir="t"/>
            </a:scene3d>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cxnSp>
          <p:nvCxnSpPr>
            <p:cNvPr id="84" name="Straight Arrow Connector 83"/>
            <p:cNvCxnSpPr/>
            <p:nvPr/>
          </p:nvCxnSpPr>
          <p:spPr bwMode="auto">
            <a:xfrm flipV="1">
              <a:off x="7878325" y="1862883"/>
              <a:ext cx="1724927" cy="1485692"/>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85" name="Straight Arrow Connector 84"/>
            <p:cNvCxnSpPr/>
            <p:nvPr/>
          </p:nvCxnSpPr>
          <p:spPr bwMode="auto">
            <a:xfrm flipH="1" flipV="1">
              <a:off x="7203251" y="2160943"/>
              <a:ext cx="1007494" cy="1187633"/>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grpSp>
      <p:sp>
        <p:nvSpPr>
          <p:cNvPr id="2" name="Title 1"/>
          <p:cNvSpPr>
            <a:spLocks noGrp="1"/>
          </p:cNvSpPr>
          <p:nvPr>
            <p:ph type="title"/>
          </p:nvPr>
        </p:nvSpPr>
        <p:spPr/>
        <p:txBody>
          <a:bodyPr>
            <a:normAutofit/>
          </a:bodyPr>
          <a:lstStyle/>
          <a:p>
            <a:r>
              <a:rPr lang="en-US" sz="2800" dirty="0" smtClean="0">
                <a:solidFill>
                  <a:schemeClr val="accent1">
                    <a:lumMod val="50000"/>
                  </a:schemeClr>
                </a:solidFill>
                <a:latin typeface="Calibri" panose="020F0502020204030204" pitchFamily="34" charset="0"/>
              </a:rPr>
              <a:t>3. A necessary ensemble property: reliability</a:t>
            </a:r>
            <a:endParaRPr lang="en-GB" sz="2800" dirty="0">
              <a:solidFill>
                <a:schemeClr val="accent1">
                  <a:lumMod val="50000"/>
                </a:schemeClr>
              </a:solidFill>
              <a:latin typeface="Calibri" panose="020F0502020204030204" pitchFamily="34" charset="0"/>
            </a:endParaRPr>
          </a:p>
        </p:txBody>
      </p:sp>
      <p:grpSp>
        <p:nvGrpSpPr>
          <p:cNvPr id="9" name="Group 8"/>
          <p:cNvGrpSpPr/>
          <p:nvPr/>
        </p:nvGrpSpPr>
        <p:grpSpPr>
          <a:xfrm>
            <a:off x="1252998" y="1313765"/>
            <a:ext cx="5590212" cy="3735415"/>
            <a:chOff x="1252998" y="1316497"/>
            <a:chExt cx="4874108" cy="2645105"/>
          </a:xfrm>
        </p:grpSpPr>
        <p:sp>
          <p:nvSpPr>
            <p:cNvPr id="61" name="Freeform 60"/>
            <p:cNvSpPr/>
            <p:nvPr/>
          </p:nvSpPr>
          <p:spPr bwMode="auto">
            <a:xfrm flipV="1">
              <a:off x="1823911" y="1355662"/>
              <a:ext cx="3762146" cy="766763"/>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nvGrpSpPr>
            <p:cNvPr id="8" name="Group 7"/>
            <p:cNvGrpSpPr/>
            <p:nvPr/>
          </p:nvGrpSpPr>
          <p:grpSpPr>
            <a:xfrm>
              <a:off x="4049256" y="1916397"/>
              <a:ext cx="2077850" cy="2045205"/>
              <a:chOff x="4270305" y="1428800"/>
              <a:chExt cx="2077850" cy="2045205"/>
            </a:xfrm>
          </p:grpSpPr>
          <p:sp>
            <p:nvSpPr>
              <p:cNvPr id="6" name="Oval 5"/>
              <p:cNvSpPr/>
              <p:nvPr/>
            </p:nvSpPr>
            <p:spPr bwMode="auto">
              <a:xfrm>
                <a:off x="4637965" y="1428800"/>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2" name="Oval 61"/>
              <p:cNvSpPr/>
              <p:nvPr/>
            </p:nvSpPr>
            <p:spPr bwMode="auto">
              <a:xfrm>
                <a:off x="4270305" y="2347628"/>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3" name="Oval 62"/>
              <p:cNvSpPr/>
              <p:nvPr/>
            </p:nvSpPr>
            <p:spPr bwMode="auto">
              <a:xfrm>
                <a:off x="4727179" y="3203975"/>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4" name="Oval 63"/>
              <p:cNvSpPr/>
              <p:nvPr/>
            </p:nvSpPr>
            <p:spPr bwMode="auto">
              <a:xfrm>
                <a:off x="6033120" y="2476374"/>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5" name="Oval 64"/>
              <p:cNvSpPr/>
              <p:nvPr/>
            </p:nvSpPr>
            <p:spPr bwMode="auto">
              <a:xfrm>
                <a:off x="5649589" y="1563815"/>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6" name="Oval 65"/>
              <p:cNvSpPr/>
              <p:nvPr/>
            </p:nvSpPr>
            <p:spPr bwMode="auto">
              <a:xfrm>
                <a:off x="5426127" y="2906324"/>
                <a:ext cx="315035" cy="270030"/>
              </a:xfrm>
              <a:prstGeom prst="ellipse">
                <a:avLst/>
              </a:prstGeom>
              <a:solidFill>
                <a:srgbClr val="FF0000"/>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7" name="Oval 66"/>
              <p:cNvSpPr/>
              <p:nvPr/>
            </p:nvSpPr>
            <p:spPr bwMode="auto">
              <a:xfrm>
                <a:off x="4935520" y="2103650"/>
                <a:ext cx="315035" cy="270030"/>
              </a:xfrm>
              <a:prstGeom prst="ellipse">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grpSp>
          <p:nvGrpSpPr>
            <p:cNvPr id="7" name="Group 6"/>
            <p:cNvGrpSpPr/>
            <p:nvPr/>
          </p:nvGrpSpPr>
          <p:grpSpPr>
            <a:xfrm>
              <a:off x="1252998" y="1316497"/>
              <a:ext cx="596961" cy="599900"/>
              <a:chOff x="1126557" y="1335483"/>
              <a:chExt cx="2172652" cy="2068049"/>
            </a:xfrm>
          </p:grpSpPr>
          <p:sp>
            <p:nvSpPr>
              <p:cNvPr id="68" name="Oval 67"/>
              <p:cNvSpPr/>
              <p:nvPr/>
            </p:nvSpPr>
            <p:spPr bwMode="auto">
              <a:xfrm>
                <a:off x="1556031" y="1395036"/>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9" name="Oval 68"/>
              <p:cNvSpPr/>
              <p:nvPr/>
            </p:nvSpPr>
            <p:spPr bwMode="auto">
              <a:xfrm>
                <a:off x="1126557" y="2277155"/>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0" name="Oval 69"/>
              <p:cNvSpPr/>
              <p:nvPr/>
            </p:nvSpPr>
            <p:spPr bwMode="auto">
              <a:xfrm>
                <a:off x="1583431" y="3133502"/>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1" name="Oval 70"/>
              <p:cNvSpPr/>
              <p:nvPr/>
            </p:nvSpPr>
            <p:spPr bwMode="auto">
              <a:xfrm>
                <a:off x="2889372" y="2405901"/>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2" name="Oval 71"/>
              <p:cNvSpPr/>
              <p:nvPr/>
            </p:nvSpPr>
            <p:spPr bwMode="auto">
              <a:xfrm>
                <a:off x="2984174" y="1335483"/>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3" name="Oval 72"/>
              <p:cNvSpPr/>
              <p:nvPr/>
            </p:nvSpPr>
            <p:spPr bwMode="auto">
              <a:xfrm>
                <a:off x="2282379" y="2835851"/>
                <a:ext cx="315035" cy="270030"/>
              </a:xfrm>
              <a:prstGeom prst="ellipse">
                <a:avLst/>
              </a:prstGeom>
              <a:solidFill>
                <a:srgbClr val="FF0000"/>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4" name="Oval 73"/>
              <p:cNvSpPr/>
              <p:nvPr/>
            </p:nvSpPr>
            <p:spPr bwMode="auto">
              <a:xfrm>
                <a:off x="2270102" y="1884792"/>
                <a:ext cx="315035" cy="270030"/>
              </a:xfrm>
              <a:prstGeom prst="ellipse">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sp>
          <p:nvSpPr>
            <p:cNvPr id="75" name="Freeform 74"/>
            <p:cNvSpPr/>
            <p:nvPr/>
          </p:nvSpPr>
          <p:spPr bwMode="auto">
            <a:xfrm flipV="1">
              <a:off x="1459950" y="1386232"/>
              <a:ext cx="3114483" cy="601958"/>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6" name="Freeform 75"/>
            <p:cNvSpPr/>
            <p:nvPr/>
          </p:nvSpPr>
          <p:spPr bwMode="auto">
            <a:xfrm flipV="1">
              <a:off x="1823911" y="1666169"/>
              <a:ext cx="4145677" cy="1432816"/>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7" name="Freeform 76"/>
            <p:cNvSpPr/>
            <p:nvPr/>
          </p:nvSpPr>
          <p:spPr bwMode="auto">
            <a:xfrm flipV="1">
              <a:off x="1331376" y="1666170"/>
              <a:ext cx="3032916" cy="1270927"/>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8" name="Freeform 77"/>
            <p:cNvSpPr/>
            <p:nvPr/>
          </p:nvSpPr>
          <p:spPr bwMode="auto">
            <a:xfrm flipV="1">
              <a:off x="1418573" y="1884807"/>
              <a:ext cx="3155860" cy="1806764"/>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9" name="Freeform 78"/>
            <p:cNvSpPr/>
            <p:nvPr/>
          </p:nvSpPr>
          <p:spPr bwMode="auto">
            <a:xfrm flipV="1">
              <a:off x="1570573" y="1515006"/>
              <a:ext cx="3402301" cy="1339715"/>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80" name="Freeform 79"/>
            <p:cNvSpPr/>
            <p:nvPr/>
          </p:nvSpPr>
          <p:spPr bwMode="auto">
            <a:xfrm flipV="1">
              <a:off x="1657132" y="1790889"/>
              <a:ext cx="3705463" cy="1603030"/>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sp>
        <p:nvSpPr>
          <p:cNvPr id="18" name="TextBox 17"/>
          <p:cNvSpPr txBox="1"/>
          <p:nvPr/>
        </p:nvSpPr>
        <p:spPr>
          <a:xfrm>
            <a:off x="2717209" y="1012135"/>
            <a:ext cx="495649" cy="400110"/>
          </a:xfrm>
          <a:prstGeom prst="rect">
            <a:avLst/>
          </a:prstGeom>
          <a:noFill/>
        </p:spPr>
        <p:txBody>
          <a:bodyPr wrap="none" rtlCol="0">
            <a:spAutoFit/>
          </a:bodyPr>
          <a:lstStyle/>
          <a:p>
            <a:r>
              <a:rPr lang="en-GB" sz="2000" dirty="0" smtClean="0">
                <a:solidFill>
                  <a:schemeClr val="accent5">
                    <a:lumMod val="50000"/>
                  </a:schemeClr>
                </a:solidFill>
                <a:latin typeface="Calibri" pitchFamily="34" charset="0"/>
                <a:cs typeface="Calibri" pitchFamily="34" charset="0"/>
              </a:rPr>
              <a:t>M</a:t>
            </a:r>
            <a:r>
              <a:rPr lang="en-GB" sz="2000" baseline="-25000" dirty="0" smtClean="0">
                <a:solidFill>
                  <a:schemeClr val="accent5">
                    <a:lumMod val="50000"/>
                  </a:schemeClr>
                </a:solidFill>
                <a:latin typeface="Calibri" pitchFamily="34" charset="0"/>
                <a:cs typeface="Calibri" pitchFamily="34" charset="0"/>
              </a:rPr>
              <a:t>1</a:t>
            </a:r>
            <a:endParaRPr lang="en-GB" sz="2000" dirty="0">
              <a:solidFill>
                <a:schemeClr val="accent5">
                  <a:lumMod val="50000"/>
                </a:schemeClr>
              </a:solidFill>
              <a:latin typeface="Calibri" pitchFamily="34" charset="0"/>
              <a:cs typeface="Calibri" pitchFamily="34" charset="0"/>
            </a:endParaRPr>
          </a:p>
        </p:txBody>
      </p:sp>
      <p:sp>
        <p:nvSpPr>
          <p:cNvPr id="86" name="TextBox 85"/>
          <p:cNvSpPr txBox="1"/>
          <p:nvPr/>
        </p:nvSpPr>
        <p:spPr>
          <a:xfrm>
            <a:off x="3152800" y="1673805"/>
            <a:ext cx="708847" cy="400110"/>
          </a:xfrm>
          <a:prstGeom prst="rect">
            <a:avLst/>
          </a:prstGeom>
          <a:noFill/>
        </p:spPr>
        <p:txBody>
          <a:bodyPr wrap="none" rtlCol="0">
            <a:spAutoFit/>
          </a:bodyPr>
          <a:lstStyle/>
          <a:p>
            <a:r>
              <a:rPr lang="en-GB" sz="2000" dirty="0" smtClean="0">
                <a:solidFill>
                  <a:srgbClr val="00B050"/>
                </a:solidFill>
                <a:latin typeface="Calibri" pitchFamily="34" charset="0"/>
                <a:cs typeface="Calibri" pitchFamily="34" charset="0"/>
              </a:rPr>
              <a:t>&lt;M</a:t>
            </a:r>
            <a:r>
              <a:rPr lang="en-GB" sz="2000" baseline="-25000" dirty="0" smtClean="0">
                <a:solidFill>
                  <a:srgbClr val="00B050"/>
                </a:solidFill>
                <a:latin typeface="Calibri" pitchFamily="34" charset="0"/>
                <a:cs typeface="Calibri" pitchFamily="34" charset="0"/>
              </a:rPr>
              <a:t>j</a:t>
            </a:r>
            <a:r>
              <a:rPr lang="en-GB" sz="2000" dirty="0" smtClean="0">
                <a:solidFill>
                  <a:srgbClr val="00B050"/>
                </a:solidFill>
                <a:latin typeface="Calibri" pitchFamily="34" charset="0"/>
                <a:cs typeface="Calibri" pitchFamily="34" charset="0"/>
              </a:rPr>
              <a:t>&gt;</a:t>
            </a:r>
            <a:endParaRPr lang="en-GB" sz="2000" dirty="0">
              <a:solidFill>
                <a:srgbClr val="00B050"/>
              </a:solidFill>
              <a:latin typeface="Calibri" pitchFamily="34" charset="0"/>
              <a:cs typeface="Calibri" pitchFamily="34" charset="0"/>
            </a:endParaRPr>
          </a:p>
        </p:txBody>
      </p:sp>
      <p:sp>
        <p:nvSpPr>
          <p:cNvPr id="87" name="TextBox 86"/>
          <p:cNvSpPr txBox="1"/>
          <p:nvPr/>
        </p:nvSpPr>
        <p:spPr>
          <a:xfrm>
            <a:off x="2110148" y="2351611"/>
            <a:ext cx="495649" cy="400110"/>
          </a:xfrm>
          <a:prstGeom prst="rect">
            <a:avLst/>
          </a:prstGeom>
          <a:noFill/>
        </p:spPr>
        <p:txBody>
          <a:bodyPr wrap="none" rtlCol="0">
            <a:spAutoFit/>
          </a:bodyPr>
          <a:lstStyle/>
          <a:p>
            <a:r>
              <a:rPr lang="en-GB" sz="2000" dirty="0" smtClean="0">
                <a:solidFill>
                  <a:schemeClr val="accent5">
                    <a:lumMod val="50000"/>
                  </a:schemeClr>
                </a:solidFill>
                <a:latin typeface="Calibri" pitchFamily="34" charset="0"/>
                <a:cs typeface="Calibri" pitchFamily="34" charset="0"/>
              </a:rPr>
              <a:t>M</a:t>
            </a:r>
            <a:r>
              <a:rPr lang="en-GB" sz="2000" baseline="-25000" dirty="0">
                <a:solidFill>
                  <a:schemeClr val="accent5">
                    <a:lumMod val="50000"/>
                  </a:schemeClr>
                </a:solidFill>
                <a:latin typeface="Calibri" pitchFamily="34" charset="0"/>
                <a:cs typeface="Calibri" pitchFamily="34" charset="0"/>
              </a:rPr>
              <a:t>2</a:t>
            </a:r>
            <a:endParaRPr lang="en-GB" sz="2000" dirty="0">
              <a:solidFill>
                <a:schemeClr val="accent5">
                  <a:lumMod val="50000"/>
                </a:schemeClr>
              </a:solidFill>
              <a:latin typeface="Calibri" pitchFamily="34" charset="0"/>
              <a:cs typeface="Calibri" pitchFamily="34" charset="0"/>
            </a:endParaRPr>
          </a:p>
        </p:txBody>
      </p:sp>
      <p:sp>
        <p:nvSpPr>
          <p:cNvPr id="88" name="TextBox 87"/>
          <p:cNvSpPr txBox="1"/>
          <p:nvPr/>
        </p:nvSpPr>
        <p:spPr>
          <a:xfrm>
            <a:off x="3648708" y="2251841"/>
            <a:ext cx="357790" cy="400110"/>
          </a:xfrm>
          <a:prstGeom prst="rect">
            <a:avLst/>
          </a:prstGeom>
          <a:noFill/>
        </p:spPr>
        <p:txBody>
          <a:bodyPr wrap="none" rtlCol="0">
            <a:spAutoFit/>
          </a:bodyPr>
          <a:lstStyle/>
          <a:p>
            <a:r>
              <a:rPr lang="en-GB" sz="2000" dirty="0" smtClean="0">
                <a:solidFill>
                  <a:srgbClr val="FF0000"/>
                </a:solidFill>
                <a:latin typeface="Calibri" pitchFamily="34" charset="0"/>
                <a:cs typeface="Calibri" pitchFamily="34" charset="0"/>
              </a:rPr>
              <a:t>O</a:t>
            </a:r>
            <a:endParaRPr lang="en-GB" sz="2000" dirty="0">
              <a:solidFill>
                <a:srgbClr val="FF0000"/>
              </a:solidFill>
              <a:latin typeface="Calibri" pitchFamily="34" charset="0"/>
              <a:cs typeface="Calibri" pitchFamily="34" charset="0"/>
            </a:endParaRPr>
          </a:p>
        </p:txBody>
      </p:sp>
      <p:sp>
        <p:nvSpPr>
          <p:cNvPr id="91" name="Oval 90"/>
          <p:cNvSpPr/>
          <p:nvPr/>
        </p:nvSpPr>
        <p:spPr bwMode="auto">
          <a:xfrm rot="19490758">
            <a:off x="3954501" y="2336839"/>
            <a:ext cx="2951415" cy="2328615"/>
          </a:xfrm>
          <a:prstGeom prst="ellipse">
            <a:avLst/>
          </a:prstGeom>
          <a:noFill/>
          <a:ln w="38100" cap="flat" cmpd="sng" algn="ctr">
            <a:solidFill>
              <a:srgbClr val="0070C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cxnSp>
        <p:nvCxnSpPr>
          <p:cNvPr id="93" name="Straight Arrow Connector 92"/>
          <p:cNvCxnSpPr/>
          <p:nvPr/>
        </p:nvCxnSpPr>
        <p:spPr bwMode="auto">
          <a:xfrm flipV="1">
            <a:off x="5606595" y="3115600"/>
            <a:ext cx="1236615" cy="189034"/>
          </a:xfrm>
          <a:prstGeom prst="straightConnector1">
            <a:avLst/>
          </a:prstGeom>
          <a:solidFill>
            <a:schemeClr val="accent1"/>
          </a:solidFill>
          <a:ln w="38100" cap="flat" cmpd="sng" algn="ctr">
            <a:solidFill>
              <a:srgbClr val="0070C0"/>
            </a:solidFill>
            <a:prstDash val="sysDash"/>
            <a:round/>
            <a:headEnd type="arrow"/>
            <a:tailEnd type="arrow"/>
          </a:ln>
          <a:effectLst/>
        </p:spPr>
      </p:cxnSp>
      <p:cxnSp>
        <p:nvCxnSpPr>
          <p:cNvPr id="94" name="Straight Arrow Connector 93"/>
          <p:cNvCxnSpPr/>
          <p:nvPr/>
        </p:nvCxnSpPr>
        <p:spPr bwMode="auto">
          <a:xfrm>
            <a:off x="5548244" y="3457034"/>
            <a:ext cx="418134" cy="790465"/>
          </a:xfrm>
          <a:prstGeom prst="straightConnector1">
            <a:avLst/>
          </a:prstGeom>
          <a:solidFill>
            <a:schemeClr val="accent1"/>
          </a:solidFill>
          <a:ln w="38100" cap="flat" cmpd="sng" algn="ctr">
            <a:solidFill>
              <a:srgbClr val="FF0000"/>
            </a:solidFill>
            <a:prstDash val="sysDash"/>
            <a:round/>
            <a:headEnd type="arrow"/>
            <a:tailEnd type="arrow"/>
          </a:ln>
          <a:effectLst/>
        </p:spPr>
      </p:cxnSp>
      <p:sp>
        <p:nvSpPr>
          <p:cNvPr id="96" name="TextBox 95"/>
          <p:cNvSpPr txBox="1"/>
          <p:nvPr/>
        </p:nvSpPr>
        <p:spPr>
          <a:xfrm>
            <a:off x="272479" y="3972541"/>
            <a:ext cx="3234743" cy="2246769"/>
          </a:xfrm>
          <a:prstGeom prst="rect">
            <a:avLst/>
          </a:prstGeom>
          <a:noFill/>
        </p:spPr>
        <p:txBody>
          <a:bodyPr wrap="square" rtlCol="0">
            <a:spAutoFit/>
          </a:bodyPr>
          <a:lstStyle/>
          <a:p>
            <a:pPr algn="l"/>
            <a:r>
              <a:rPr lang="en-GB" sz="2000" b="0" dirty="0" smtClean="0">
                <a:latin typeface="Calibri" pitchFamily="34" charset="0"/>
                <a:cs typeface="Calibri" pitchFamily="34" charset="0"/>
              </a:rPr>
              <a:t>A reliable ensemble has, on average over many cases M, spread measured by the ensemble standard deviation </a:t>
            </a:r>
            <a:r>
              <a:rPr lang="el-GR" sz="2000" b="0" dirty="0" smtClean="0">
                <a:latin typeface="Calibri" pitchFamily="34" charset="0"/>
                <a:cs typeface="Calibri" pitchFamily="34" charset="0"/>
              </a:rPr>
              <a:t>σ</a:t>
            </a:r>
            <a:r>
              <a:rPr lang="en-GB" sz="2000" b="0" dirty="0" smtClean="0">
                <a:latin typeface="Calibri" pitchFamily="34" charset="0"/>
                <a:cs typeface="Calibri" pitchFamily="34" charset="0"/>
              </a:rPr>
              <a:t>, equal to the average error of the ensemble mean e</a:t>
            </a:r>
            <a:r>
              <a:rPr lang="en-GB" sz="2000" b="0" baseline="-25000" dirty="0" smtClean="0">
                <a:latin typeface="Calibri" pitchFamily="34" charset="0"/>
                <a:cs typeface="Calibri" pitchFamily="34" charset="0"/>
              </a:rPr>
              <a:t>EM</a:t>
            </a:r>
            <a:r>
              <a:rPr lang="en-GB" sz="2000" b="0" dirty="0" smtClean="0">
                <a:latin typeface="Calibri" pitchFamily="34" charset="0"/>
                <a:cs typeface="Calibri" pitchFamily="34" charset="0"/>
              </a:rPr>
              <a:t>: &lt;</a:t>
            </a:r>
            <a:r>
              <a:rPr lang="el-GR" sz="2000" b="0" dirty="0" smtClean="0">
                <a:latin typeface="Calibri" pitchFamily="34" charset="0"/>
                <a:cs typeface="Calibri" pitchFamily="34" charset="0"/>
              </a:rPr>
              <a:t>σ</a:t>
            </a:r>
            <a:r>
              <a:rPr lang="en-GB" sz="2000" b="0" dirty="0" smtClean="0">
                <a:latin typeface="Calibri" pitchFamily="34" charset="0"/>
                <a:cs typeface="Calibri" pitchFamily="34" charset="0"/>
              </a:rPr>
              <a:t>&gt;</a:t>
            </a:r>
            <a:r>
              <a:rPr lang="en-GB" sz="2000" b="0" baseline="-25000" dirty="0" smtClean="0">
                <a:latin typeface="Calibri" pitchFamily="34" charset="0"/>
                <a:cs typeface="Calibri" pitchFamily="34" charset="0"/>
              </a:rPr>
              <a:t>M</a:t>
            </a:r>
            <a:r>
              <a:rPr lang="en-GB" sz="2000" b="0" dirty="0" smtClean="0">
                <a:latin typeface="Calibri" pitchFamily="34" charset="0"/>
                <a:cs typeface="Calibri" pitchFamily="34" charset="0"/>
              </a:rPr>
              <a:t>=&lt;e</a:t>
            </a:r>
            <a:r>
              <a:rPr lang="en-GB" sz="2000" b="0" baseline="-25000" dirty="0" smtClean="0">
                <a:latin typeface="Calibri" pitchFamily="34" charset="0"/>
                <a:cs typeface="Calibri" pitchFamily="34" charset="0"/>
              </a:rPr>
              <a:t>EM</a:t>
            </a:r>
            <a:r>
              <a:rPr lang="en-GB" sz="2000" b="0" dirty="0" smtClean="0">
                <a:latin typeface="Calibri" pitchFamily="34" charset="0"/>
                <a:cs typeface="Calibri" pitchFamily="34" charset="0"/>
              </a:rPr>
              <a:t>&gt;</a:t>
            </a:r>
            <a:r>
              <a:rPr lang="en-GB" sz="2000" b="0" baseline="-25000" dirty="0" smtClean="0">
                <a:latin typeface="Calibri" pitchFamily="34" charset="0"/>
                <a:cs typeface="Calibri" pitchFamily="34" charset="0"/>
              </a:rPr>
              <a:t>M</a:t>
            </a:r>
            <a:endParaRPr lang="en-GB" sz="2000" b="0" baseline="-25000" dirty="0">
              <a:latin typeface="Calibri" pitchFamily="34" charset="0"/>
              <a:cs typeface="Calibri" pitchFamily="34" charset="0"/>
            </a:endParaRPr>
          </a:p>
        </p:txBody>
      </p:sp>
      <p:sp>
        <p:nvSpPr>
          <p:cNvPr id="97" name="TextBox 96"/>
          <p:cNvSpPr txBox="1"/>
          <p:nvPr/>
        </p:nvSpPr>
        <p:spPr>
          <a:xfrm>
            <a:off x="5983819" y="2832320"/>
            <a:ext cx="352982" cy="461665"/>
          </a:xfrm>
          <a:prstGeom prst="rect">
            <a:avLst/>
          </a:prstGeom>
          <a:noFill/>
        </p:spPr>
        <p:txBody>
          <a:bodyPr wrap="none" rtlCol="0">
            <a:spAutoFit/>
          </a:bodyPr>
          <a:lstStyle/>
          <a:p>
            <a:r>
              <a:rPr lang="el-GR" dirty="0" smtClean="0">
                <a:solidFill>
                  <a:schemeClr val="accent1">
                    <a:lumMod val="75000"/>
                  </a:schemeClr>
                </a:solidFill>
                <a:latin typeface="Calibri" pitchFamily="34" charset="0"/>
                <a:cs typeface="Calibri" pitchFamily="34" charset="0"/>
              </a:rPr>
              <a:t>σ</a:t>
            </a:r>
            <a:endParaRPr lang="en-GB" dirty="0">
              <a:solidFill>
                <a:schemeClr val="accent1">
                  <a:lumMod val="75000"/>
                </a:schemeClr>
              </a:solidFill>
              <a:latin typeface="Calibri" pitchFamily="34" charset="0"/>
              <a:cs typeface="Calibri" pitchFamily="34" charset="0"/>
            </a:endParaRPr>
          </a:p>
        </p:txBody>
      </p:sp>
      <p:sp>
        <p:nvSpPr>
          <p:cNvPr id="98" name="TextBox 97"/>
          <p:cNvSpPr txBox="1"/>
          <p:nvPr/>
        </p:nvSpPr>
        <p:spPr>
          <a:xfrm>
            <a:off x="5674279" y="3486863"/>
            <a:ext cx="619080" cy="461665"/>
          </a:xfrm>
          <a:prstGeom prst="rect">
            <a:avLst/>
          </a:prstGeom>
          <a:noFill/>
        </p:spPr>
        <p:txBody>
          <a:bodyPr wrap="none" rtlCol="0">
            <a:spAutoFit/>
          </a:bodyPr>
          <a:lstStyle/>
          <a:p>
            <a:r>
              <a:rPr lang="en-GB" dirty="0" smtClean="0">
                <a:solidFill>
                  <a:srgbClr val="FF0000"/>
                </a:solidFill>
                <a:latin typeface="Calibri" pitchFamily="34" charset="0"/>
                <a:cs typeface="Calibri" pitchFamily="34" charset="0"/>
              </a:rPr>
              <a:t>e</a:t>
            </a:r>
            <a:r>
              <a:rPr lang="en-GB" baseline="-25000" dirty="0" smtClean="0">
                <a:solidFill>
                  <a:srgbClr val="FF0000"/>
                </a:solidFill>
                <a:latin typeface="Calibri" pitchFamily="34" charset="0"/>
                <a:cs typeface="Calibri" pitchFamily="34" charset="0"/>
              </a:rPr>
              <a:t>EM</a:t>
            </a:r>
            <a:endParaRPr lang="en-GB" baseline="-25000" dirty="0">
              <a:solidFill>
                <a:srgbClr val="FF0000"/>
              </a:solidFill>
              <a:latin typeface="Calibri" pitchFamily="34" charset="0"/>
              <a:cs typeface="Calibri" pitchFamily="34" charset="0"/>
            </a:endParaRPr>
          </a:p>
        </p:txBody>
      </p:sp>
    </p:spTree>
    <p:extLst>
      <p:ext uri="{BB962C8B-B14F-4D97-AF65-F5344CB8AC3E}">
        <p14:creationId xmlns:p14="http://schemas.microsoft.com/office/powerpoint/2010/main" val="887323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accent1">
                    <a:lumMod val="50000"/>
                  </a:schemeClr>
                </a:solidFill>
                <a:latin typeface="Calibri" panose="020F0502020204030204" pitchFamily="34" charset="0"/>
              </a:rPr>
              <a:t>3. In a reliable ensemble, small spread&gt;small error</a:t>
            </a:r>
            <a:endParaRPr lang="en-GB" sz="2800" dirty="0">
              <a:solidFill>
                <a:schemeClr val="accent1">
                  <a:lumMod val="50000"/>
                </a:schemeClr>
              </a:solidFill>
              <a:latin typeface="Calibri" panose="020F0502020204030204" pitchFamily="34" charset="0"/>
            </a:endParaRPr>
          </a:p>
        </p:txBody>
      </p:sp>
      <p:grpSp>
        <p:nvGrpSpPr>
          <p:cNvPr id="9" name="Group 8"/>
          <p:cNvGrpSpPr/>
          <p:nvPr/>
        </p:nvGrpSpPr>
        <p:grpSpPr>
          <a:xfrm rot="20278878">
            <a:off x="926423" y="1627617"/>
            <a:ext cx="3613561" cy="1287745"/>
            <a:chOff x="1252998" y="1316496"/>
            <a:chExt cx="4874108" cy="2645105"/>
          </a:xfrm>
        </p:grpSpPr>
        <p:sp>
          <p:nvSpPr>
            <p:cNvPr id="61" name="Freeform 60"/>
            <p:cNvSpPr/>
            <p:nvPr/>
          </p:nvSpPr>
          <p:spPr bwMode="auto">
            <a:xfrm flipV="1">
              <a:off x="1823911" y="1355661"/>
              <a:ext cx="3762146" cy="766763"/>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nvGrpSpPr>
            <p:cNvPr id="8" name="Group 7"/>
            <p:cNvGrpSpPr/>
            <p:nvPr/>
          </p:nvGrpSpPr>
          <p:grpSpPr>
            <a:xfrm>
              <a:off x="4049256" y="1916396"/>
              <a:ext cx="2077850" cy="2045205"/>
              <a:chOff x="4270305" y="1428800"/>
              <a:chExt cx="2077850" cy="2045205"/>
            </a:xfrm>
          </p:grpSpPr>
          <p:sp>
            <p:nvSpPr>
              <p:cNvPr id="6" name="Oval 5"/>
              <p:cNvSpPr/>
              <p:nvPr/>
            </p:nvSpPr>
            <p:spPr bwMode="auto">
              <a:xfrm>
                <a:off x="4637965" y="1428800"/>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2" name="Oval 61"/>
              <p:cNvSpPr/>
              <p:nvPr/>
            </p:nvSpPr>
            <p:spPr bwMode="auto">
              <a:xfrm>
                <a:off x="4270305" y="2347628"/>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3" name="Oval 62"/>
              <p:cNvSpPr/>
              <p:nvPr/>
            </p:nvSpPr>
            <p:spPr bwMode="auto">
              <a:xfrm>
                <a:off x="4727179" y="3203975"/>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4" name="Oval 63"/>
              <p:cNvSpPr/>
              <p:nvPr/>
            </p:nvSpPr>
            <p:spPr bwMode="auto">
              <a:xfrm>
                <a:off x="6033120" y="2476374"/>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5" name="Oval 64"/>
              <p:cNvSpPr/>
              <p:nvPr/>
            </p:nvSpPr>
            <p:spPr bwMode="auto">
              <a:xfrm>
                <a:off x="5649589" y="1563815"/>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6" name="Oval 65"/>
              <p:cNvSpPr/>
              <p:nvPr/>
            </p:nvSpPr>
            <p:spPr bwMode="auto">
              <a:xfrm>
                <a:off x="5426127" y="2906324"/>
                <a:ext cx="315035" cy="270030"/>
              </a:xfrm>
              <a:prstGeom prst="ellipse">
                <a:avLst/>
              </a:prstGeom>
              <a:solidFill>
                <a:srgbClr val="FF0000"/>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7" name="Oval 66"/>
              <p:cNvSpPr/>
              <p:nvPr/>
            </p:nvSpPr>
            <p:spPr bwMode="auto">
              <a:xfrm>
                <a:off x="4935520" y="2103650"/>
                <a:ext cx="315035" cy="270030"/>
              </a:xfrm>
              <a:prstGeom prst="ellipse">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grpSp>
          <p:nvGrpSpPr>
            <p:cNvPr id="7" name="Group 6"/>
            <p:cNvGrpSpPr/>
            <p:nvPr/>
          </p:nvGrpSpPr>
          <p:grpSpPr>
            <a:xfrm>
              <a:off x="1252998" y="1316496"/>
              <a:ext cx="596961" cy="599900"/>
              <a:chOff x="1126557" y="1335483"/>
              <a:chExt cx="2172652" cy="2068049"/>
            </a:xfrm>
          </p:grpSpPr>
          <p:sp>
            <p:nvSpPr>
              <p:cNvPr id="68" name="Oval 67"/>
              <p:cNvSpPr/>
              <p:nvPr/>
            </p:nvSpPr>
            <p:spPr bwMode="auto">
              <a:xfrm>
                <a:off x="1556031" y="1395036"/>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9" name="Oval 68"/>
              <p:cNvSpPr/>
              <p:nvPr/>
            </p:nvSpPr>
            <p:spPr bwMode="auto">
              <a:xfrm>
                <a:off x="1126557" y="2277155"/>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0" name="Oval 69"/>
              <p:cNvSpPr/>
              <p:nvPr/>
            </p:nvSpPr>
            <p:spPr bwMode="auto">
              <a:xfrm>
                <a:off x="1583431" y="3133502"/>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1" name="Oval 70"/>
              <p:cNvSpPr/>
              <p:nvPr/>
            </p:nvSpPr>
            <p:spPr bwMode="auto">
              <a:xfrm>
                <a:off x="2889372" y="2405901"/>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2" name="Oval 71"/>
              <p:cNvSpPr/>
              <p:nvPr/>
            </p:nvSpPr>
            <p:spPr bwMode="auto">
              <a:xfrm>
                <a:off x="2984174" y="1335483"/>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3" name="Oval 72"/>
              <p:cNvSpPr/>
              <p:nvPr/>
            </p:nvSpPr>
            <p:spPr bwMode="auto">
              <a:xfrm>
                <a:off x="2282379" y="2835851"/>
                <a:ext cx="315035" cy="270030"/>
              </a:xfrm>
              <a:prstGeom prst="ellipse">
                <a:avLst/>
              </a:prstGeom>
              <a:solidFill>
                <a:srgbClr val="FF0000"/>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4" name="Oval 73"/>
              <p:cNvSpPr/>
              <p:nvPr/>
            </p:nvSpPr>
            <p:spPr bwMode="auto">
              <a:xfrm>
                <a:off x="2270102" y="1884792"/>
                <a:ext cx="315035" cy="270030"/>
              </a:xfrm>
              <a:prstGeom prst="ellipse">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sp>
          <p:nvSpPr>
            <p:cNvPr id="75" name="Freeform 74"/>
            <p:cNvSpPr/>
            <p:nvPr/>
          </p:nvSpPr>
          <p:spPr bwMode="auto">
            <a:xfrm flipV="1">
              <a:off x="1459950" y="1386231"/>
              <a:ext cx="3114483" cy="601958"/>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6" name="Freeform 75"/>
            <p:cNvSpPr/>
            <p:nvPr/>
          </p:nvSpPr>
          <p:spPr bwMode="auto">
            <a:xfrm flipV="1">
              <a:off x="1823912" y="1666168"/>
              <a:ext cx="4145677" cy="1432816"/>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7" name="Freeform 76"/>
            <p:cNvSpPr/>
            <p:nvPr/>
          </p:nvSpPr>
          <p:spPr bwMode="auto">
            <a:xfrm flipV="1">
              <a:off x="1331376" y="1666169"/>
              <a:ext cx="3032916" cy="1270927"/>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8" name="Freeform 77"/>
            <p:cNvSpPr/>
            <p:nvPr/>
          </p:nvSpPr>
          <p:spPr bwMode="auto">
            <a:xfrm flipV="1">
              <a:off x="1418573" y="1884806"/>
              <a:ext cx="3155860" cy="1806763"/>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79" name="Freeform 78"/>
            <p:cNvSpPr/>
            <p:nvPr/>
          </p:nvSpPr>
          <p:spPr bwMode="auto">
            <a:xfrm flipV="1">
              <a:off x="1570572" y="1515005"/>
              <a:ext cx="3402301" cy="1339715"/>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80" name="Freeform 79"/>
            <p:cNvSpPr/>
            <p:nvPr/>
          </p:nvSpPr>
          <p:spPr bwMode="auto">
            <a:xfrm flipV="1">
              <a:off x="1657132" y="1790889"/>
              <a:ext cx="3705463" cy="1603030"/>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grpSp>
        <p:nvGrpSpPr>
          <p:cNvPr id="46" name="Group 45"/>
          <p:cNvGrpSpPr/>
          <p:nvPr/>
        </p:nvGrpSpPr>
        <p:grpSpPr>
          <a:xfrm rot="1673225">
            <a:off x="4933620" y="2189008"/>
            <a:ext cx="5116810" cy="3496817"/>
            <a:chOff x="1252998" y="1316496"/>
            <a:chExt cx="4874108" cy="2645105"/>
          </a:xfrm>
        </p:grpSpPr>
        <p:sp>
          <p:nvSpPr>
            <p:cNvPr id="47" name="Freeform 46"/>
            <p:cNvSpPr/>
            <p:nvPr/>
          </p:nvSpPr>
          <p:spPr bwMode="auto">
            <a:xfrm flipV="1">
              <a:off x="1823911" y="1355661"/>
              <a:ext cx="3762146" cy="766763"/>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nvGrpSpPr>
            <p:cNvPr id="48" name="Group 47"/>
            <p:cNvGrpSpPr/>
            <p:nvPr/>
          </p:nvGrpSpPr>
          <p:grpSpPr>
            <a:xfrm>
              <a:off x="4049256" y="1916396"/>
              <a:ext cx="2077850" cy="2045205"/>
              <a:chOff x="4270305" y="1428800"/>
              <a:chExt cx="2077850" cy="2045205"/>
            </a:xfrm>
          </p:grpSpPr>
          <p:sp>
            <p:nvSpPr>
              <p:cNvPr id="92" name="Oval 91"/>
              <p:cNvSpPr/>
              <p:nvPr/>
            </p:nvSpPr>
            <p:spPr bwMode="auto">
              <a:xfrm>
                <a:off x="4637965" y="1428800"/>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95" name="Oval 94"/>
              <p:cNvSpPr/>
              <p:nvPr/>
            </p:nvSpPr>
            <p:spPr bwMode="auto">
              <a:xfrm>
                <a:off x="4270305" y="2347628"/>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99" name="Oval 98"/>
              <p:cNvSpPr/>
              <p:nvPr/>
            </p:nvSpPr>
            <p:spPr bwMode="auto">
              <a:xfrm>
                <a:off x="4727179" y="3203975"/>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100" name="Oval 99"/>
              <p:cNvSpPr/>
              <p:nvPr/>
            </p:nvSpPr>
            <p:spPr bwMode="auto">
              <a:xfrm>
                <a:off x="6033120" y="2476374"/>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101" name="Oval 100"/>
              <p:cNvSpPr/>
              <p:nvPr/>
            </p:nvSpPr>
            <p:spPr bwMode="auto">
              <a:xfrm>
                <a:off x="5649589" y="1563815"/>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102" name="Oval 101"/>
              <p:cNvSpPr/>
              <p:nvPr/>
            </p:nvSpPr>
            <p:spPr bwMode="auto">
              <a:xfrm>
                <a:off x="5426127" y="2906324"/>
                <a:ext cx="315035" cy="270030"/>
              </a:xfrm>
              <a:prstGeom prst="ellipse">
                <a:avLst/>
              </a:prstGeom>
              <a:solidFill>
                <a:srgbClr val="FF0000"/>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103" name="Oval 102"/>
              <p:cNvSpPr/>
              <p:nvPr/>
            </p:nvSpPr>
            <p:spPr bwMode="auto">
              <a:xfrm>
                <a:off x="4935520" y="2103650"/>
                <a:ext cx="315035" cy="270030"/>
              </a:xfrm>
              <a:prstGeom prst="ellipse">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grpSp>
          <p:nvGrpSpPr>
            <p:cNvPr id="49" name="Group 48"/>
            <p:cNvGrpSpPr/>
            <p:nvPr/>
          </p:nvGrpSpPr>
          <p:grpSpPr>
            <a:xfrm>
              <a:off x="1252998" y="1316496"/>
              <a:ext cx="596961" cy="599900"/>
              <a:chOff x="1126557" y="1335483"/>
              <a:chExt cx="2172652" cy="2068049"/>
            </a:xfrm>
          </p:grpSpPr>
          <p:sp>
            <p:nvSpPr>
              <p:cNvPr id="56" name="Oval 55"/>
              <p:cNvSpPr/>
              <p:nvPr/>
            </p:nvSpPr>
            <p:spPr bwMode="auto">
              <a:xfrm>
                <a:off x="1556031" y="1395036"/>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57" name="Oval 56"/>
              <p:cNvSpPr/>
              <p:nvPr/>
            </p:nvSpPr>
            <p:spPr bwMode="auto">
              <a:xfrm>
                <a:off x="1126557" y="2277155"/>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58" name="Oval 57"/>
              <p:cNvSpPr/>
              <p:nvPr/>
            </p:nvSpPr>
            <p:spPr bwMode="auto">
              <a:xfrm>
                <a:off x="1583431" y="3133502"/>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59" name="Oval 58"/>
              <p:cNvSpPr/>
              <p:nvPr/>
            </p:nvSpPr>
            <p:spPr bwMode="auto">
              <a:xfrm>
                <a:off x="2889372" y="2405901"/>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60" name="Oval 59"/>
              <p:cNvSpPr/>
              <p:nvPr/>
            </p:nvSpPr>
            <p:spPr bwMode="auto">
              <a:xfrm>
                <a:off x="2984174" y="1335483"/>
                <a:ext cx="315035" cy="270030"/>
              </a:xfrm>
              <a:prstGeom prst="ellipse">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89" name="Oval 88"/>
              <p:cNvSpPr/>
              <p:nvPr/>
            </p:nvSpPr>
            <p:spPr bwMode="auto">
              <a:xfrm>
                <a:off x="2282379" y="2835851"/>
                <a:ext cx="315035" cy="270030"/>
              </a:xfrm>
              <a:prstGeom prst="ellipse">
                <a:avLst/>
              </a:prstGeom>
              <a:solidFill>
                <a:srgbClr val="FF0000"/>
              </a:solidFill>
              <a:ln w="127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90" name="Oval 89"/>
              <p:cNvSpPr/>
              <p:nvPr/>
            </p:nvSpPr>
            <p:spPr bwMode="auto">
              <a:xfrm>
                <a:off x="2270102" y="1884792"/>
                <a:ext cx="315035" cy="270030"/>
              </a:xfrm>
              <a:prstGeom prst="ellipse">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sp>
          <p:nvSpPr>
            <p:cNvPr id="50" name="Freeform 49"/>
            <p:cNvSpPr/>
            <p:nvPr/>
          </p:nvSpPr>
          <p:spPr bwMode="auto">
            <a:xfrm flipV="1">
              <a:off x="1459950" y="1386231"/>
              <a:ext cx="3114483" cy="601958"/>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51" name="Freeform 50"/>
            <p:cNvSpPr/>
            <p:nvPr/>
          </p:nvSpPr>
          <p:spPr bwMode="auto">
            <a:xfrm flipV="1">
              <a:off x="1823912" y="1666168"/>
              <a:ext cx="4145677" cy="1432816"/>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52" name="Freeform 51"/>
            <p:cNvSpPr/>
            <p:nvPr/>
          </p:nvSpPr>
          <p:spPr bwMode="auto">
            <a:xfrm flipV="1">
              <a:off x="1331376" y="1666169"/>
              <a:ext cx="3032916" cy="1270927"/>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53" name="Freeform 52"/>
            <p:cNvSpPr/>
            <p:nvPr/>
          </p:nvSpPr>
          <p:spPr bwMode="auto">
            <a:xfrm flipV="1">
              <a:off x="1418573" y="1884806"/>
              <a:ext cx="3155860" cy="1806763"/>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70C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54" name="Freeform 53"/>
            <p:cNvSpPr/>
            <p:nvPr/>
          </p:nvSpPr>
          <p:spPr bwMode="auto">
            <a:xfrm flipV="1">
              <a:off x="1570572" y="1515005"/>
              <a:ext cx="3402301" cy="1339715"/>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00B05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55" name="Freeform 54"/>
            <p:cNvSpPr/>
            <p:nvPr/>
          </p:nvSpPr>
          <p:spPr bwMode="auto">
            <a:xfrm flipV="1">
              <a:off x="1657132" y="1790889"/>
              <a:ext cx="3705463" cy="1603030"/>
            </a:xfrm>
            <a:custGeom>
              <a:avLst/>
              <a:gdLst>
                <a:gd name="connsiteX0" fmla="*/ 0 w 3631842"/>
                <a:gd name="connsiteY0" fmla="*/ 901521 h 967906"/>
                <a:gd name="connsiteX1" fmla="*/ 1133341 w 3631842"/>
                <a:gd name="connsiteY1" fmla="*/ 927279 h 967906"/>
                <a:gd name="connsiteX2" fmla="*/ 2704563 w 3631842"/>
                <a:gd name="connsiteY2" fmla="*/ 425003 h 967906"/>
                <a:gd name="connsiteX3" fmla="*/ 3631842 w 3631842"/>
                <a:gd name="connsiteY3" fmla="*/ 0 h 967906"/>
                <a:gd name="connsiteX0" fmla="*/ 0 w 3670479"/>
                <a:gd name="connsiteY0" fmla="*/ 1081825 h 1096479"/>
                <a:gd name="connsiteX1" fmla="*/ 1171978 w 3670479"/>
                <a:gd name="connsiteY1" fmla="*/ 927279 h 1096479"/>
                <a:gd name="connsiteX2" fmla="*/ 2743200 w 3670479"/>
                <a:gd name="connsiteY2" fmla="*/ 425003 h 1096479"/>
                <a:gd name="connsiteX3" fmla="*/ 3670479 w 3670479"/>
                <a:gd name="connsiteY3" fmla="*/ 0 h 1096479"/>
                <a:gd name="connsiteX0" fmla="*/ 0 w 3670479"/>
                <a:gd name="connsiteY0" fmla="*/ 1081825 h 1081825"/>
                <a:gd name="connsiteX1" fmla="*/ 1171978 w 3670479"/>
                <a:gd name="connsiteY1" fmla="*/ 927279 h 1081825"/>
                <a:gd name="connsiteX2" fmla="*/ 2743200 w 3670479"/>
                <a:gd name="connsiteY2" fmla="*/ 425003 h 1081825"/>
                <a:gd name="connsiteX3" fmla="*/ 3670479 w 3670479"/>
                <a:gd name="connsiteY3" fmla="*/ 0 h 1081825"/>
                <a:gd name="connsiteX0" fmla="*/ 0 w 3670479"/>
                <a:gd name="connsiteY0" fmla="*/ 1081825 h 1081825"/>
                <a:gd name="connsiteX1" fmla="*/ 1171978 w 3670479"/>
                <a:gd name="connsiteY1" fmla="*/ 927279 h 1081825"/>
                <a:gd name="connsiteX2" fmla="*/ 2395471 w 3670479"/>
                <a:gd name="connsiteY2" fmla="*/ 515155 h 1081825"/>
                <a:gd name="connsiteX3" fmla="*/ 3670479 w 3670479"/>
                <a:gd name="connsiteY3" fmla="*/ 0 h 1081825"/>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 name="connsiteX0" fmla="*/ 0 w 3322750"/>
                <a:gd name="connsiteY0" fmla="*/ 1120462 h 1120462"/>
                <a:gd name="connsiteX1" fmla="*/ 1171978 w 3322750"/>
                <a:gd name="connsiteY1" fmla="*/ 965916 h 1120462"/>
                <a:gd name="connsiteX2" fmla="*/ 2395471 w 3322750"/>
                <a:gd name="connsiteY2" fmla="*/ 553792 h 1120462"/>
                <a:gd name="connsiteX3" fmla="*/ 3322750 w 3322750"/>
                <a:gd name="connsiteY3" fmla="*/ 0 h 1120462"/>
              </a:gdLst>
              <a:ahLst/>
              <a:cxnLst>
                <a:cxn ang="0">
                  <a:pos x="connsiteX0" y="connsiteY0"/>
                </a:cxn>
                <a:cxn ang="0">
                  <a:pos x="connsiteX1" y="connsiteY1"/>
                </a:cxn>
                <a:cxn ang="0">
                  <a:pos x="connsiteX2" y="connsiteY2"/>
                </a:cxn>
                <a:cxn ang="0">
                  <a:pos x="connsiteX3" y="connsiteY3"/>
                </a:cxn>
              </a:cxnLst>
              <a:rect l="l" t="t" r="r" b="b"/>
              <a:pathLst>
                <a:path w="3322750" h="1120462">
                  <a:moveTo>
                    <a:pt x="0" y="1120462"/>
                  </a:moveTo>
                  <a:cubicBezTo>
                    <a:pt x="354169" y="1095778"/>
                    <a:pt x="772733" y="1060361"/>
                    <a:pt x="1171978" y="965916"/>
                  </a:cubicBezTo>
                  <a:cubicBezTo>
                    <a:pt x="1571223" y="871471"/>
                    <a:pt x="2037009" y="714778"/>
                    <a:pt x="2395471" y="553792"/>
                  </a:cubicBezTo>
                  <a:cubicBezTo>
                    <a:pt x="2753933" y="392806"/>
                    <a:pt x="3105956" y="160986"/>
                    <a:pt x="3322750" y="0"/>
                  </a:cubicBezTo>
                </a:path>
              </a:pathLst>
            </a:cu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grpSp>
      <p:cxnSp>
        <p:nvCxnSpPr>
          <p:cNvPr id="105" name="Straight Arrow Connector 104"/>
          <p:cNvCxnSpPr/>
          <p:nvPr/>
        </p:nvCxnSpPr>
        <p:spPr bwMode="auto">
          <a:xfrm flipV="1">
            <a:off x="8680674" y="3794437"/>
            <a:ext cx="781025" cy="848091"/>
          </a:xfrm>
          <a:prstGeom prst="straightConnector1">
            <a:avLst/>
          </a:prstGeom>
          <a:solidFill>
            <a:schemeClr val="accent1"/>
          </a:solidFill>
          <a:ln w="38100" cap="flat" cmpd="sng" algn="ctr">
            <a:solidFill>
              <a:srgbClr val="0070C0"/>
            </a:solidFill>
            <a:prstDash val="sysDash"/>
            <a:round/>
            <a:headEnd type="arrow"/>
            <a:tailEnd type="arrow"/>
          </a:ln>
          <a:effectLst/>
        </p:spPr>
      </p:cxnSp>
      <p:cxnSp>
        <p:nvCxnSpPr>
          <p:cNvPr id="106" name="Straight Arrow Connector 105"/>
          <p:cNvCxnSpPr>
            <a:endCxn id="55" idx="3"/>
          </p:cNvCxnSpPr>
          <p:nvPr/>
        </p:nvCxnSpPr>
        <p:spPr bwMode="auto">
          <a:xfrm flipH="1">
            <a:off x="8577184" y="4777508"/>
            <a:ext cx="19476" cy="863209"/>
          </a:xfrm>
          <a:prstGeom prst="straightConnector1">
            <a:avLst/>
          </a:prstGeom>
          <a:solidFill>
            <a:schemeClr val="accent1"/>
          </a:solidFill>
          <a:ln w="38100" cap="flat" cmpd="sng" algn="ctr">
            <a:solidFill>
              <a:srgbClr val="FF0000"/>
            </a:solidFill>
            <a:prstDash val="sysDash"/>
            <a:round/>
            <a:headEnd type="arrow"/>
            <a:tailEnd type="arrow"/>
          </a:ln>
          <a:effectLst/>
        </p:spPr>
      </p:cxnSp>
      <p:sp>
        <p:nvSpPr>
          <p:cNvPr id="107" name="TextBox 106"/>
          <p:cNvSpPr txBox="1"/>
          <p:nvPr/>
        </p:nvSpPr>
        <p:spPr>
          <a:xfrm>
            <a:off x="9071186" y="4033900"/>
            <a:ext cx="352982" cy="461665"/>
          </a:xfrm>
          <a:prstGeom prst="rect">
            <a:avLst/>
          </a:prstGeom>
          <a:noFill/>
        </p:spPr>
        <p:txBody>
          <a:bodyPr wrap="none" rtlCol="0">
            <a:spAutoFit/>
          </a:bodyPr>
          <a:lstStyle/>
          <a:p>
            <a:r>
              <a:rPr lang="el-GR" dirty="0" smtClean="0">
                <a:solidFill>
                  <a:schemeClr val="accent1">
                    <a:lumMod val="75000"/>
                  </a:schemeClr>
                </a:solidFill>
                <a:latin typeface="Calibri" pitchFamily="34" charset="0"/>
                <a:cs typeface="Calibri" pitchFamily="34" charset="0"/>
              </a:rPr>
              <a:t>σ</a:t>
            </a:r>
            <a:endParaRPr lang="en-GB" dirty="0">
              <a:solidFill>
                <a:schemeClr val="accent1">
                  <a:lumMod val="75000"/>
                </a:schemeClr>
              </a:solidFill>
              <a:latin typeface="Calibri" pitchFamily="34" charset="0"/>
              <a:cs typeface="Calibri" pitchFamily="34" charset="0"/>
            </a:endParaRPr>
          </a:p>
        </p:txBody>
      </p:sp>
      <p:sp>
        <p:nvSpPr>
          <p:cNvPr id="108" name="TextBox 107"/>
          <p:cNvSpPr txBox="1"/>
          <p:nvPr/>
        </p:nvSpPr>
        <p:spPr>
          <a:xfrm>
            <a:off x="8680987" y="5013790"/>
            <a:ext cx="619080" cy="461665"/>
          </a:xfrm>
          <a:prstGeom prst="rect">
            <a:avLst/>
          </a:prstGeom>
          <a:noFill/>
        </p:spPr>
        <p:txBody>
          <a:bodyPr wrap="none" rtlCol="0">
            <a:spAutoFit/>
          </a:bodyPr>
          <a:lstStyle/>
          <a:p>
            <a:r>
              <a:rPr lang="en-GB" dirty="0" smtClean="0">
                <a:solidFill>
                  <a:srgbClr val="FF0000"/>
                </a:solidFill>
                <a:latin typeface="Calibri" pitchFamily="34" charset="0"/>
                <a:cs typeface="Calibri" pitchFamily="34" charset="0"/>
              </a:rPr>
              <a:t>e</a:t>
            </a:r>
            <a:r>
              <a:rPr lang="en-GB" baseline="-25000" dirty="0" smtClean="0">
                <a:solidFill>
                  <a:srgbClr val="FF0000"/>
                </a:solidFill>
                <a:latin typeface="Calibri" pitchFamily="34" charset="0"/>
                <a:cs typeface="Calibri" pitchFamily="34" charset="0"/>
              </a:rPr>
              <a:t>EM</a:t>
            </a:r>
            <a:endParaRPr lang="en-GB" baseline="-25000" dirty="0">
              <a:solidFill>
                <a:srgbClr val="FF0000"/>
              </a:solidFill>
              <a:latin typeface="Calibri" pitchFamily="34" charset="0"/>
              <a:cs typeface="Calibri" pitchFamily="34" charset="0"/>
            </a:endParaRPr>
          </a:p>
        </p:txBody>
      </p:sp>
      <p:sp>
        <p:nvSpPr>
          <p:cNvPr id="109" name="Oval 108"/>
          <p:cNvSpPr/>
          <p:nvPr/>
        </p:nvSpPr>
        <p:spPr bwMode="auto">
          <a:xfrm rot="19490758">
            <a:off x="6955957" y="3661272"/>
            <a:ext cx="2951415" cy="2328615"/>
          </a:xfrm>
          <a:prstGeom prst="ellipse">
            <a:avLst/>
          </a:prstGeom>
          <a:noFill/>
          <a:ln w="38100" cap="flat" cmpd="sng" algn="ctr">
            <a:solidFill>
              <a:srgbClr val="0070C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cxnSp>
        <p:nvCxnSpPr>
          <p:cNvPr id="110" name="Straight Arrow Connector 109"/>
          <p:cNvCxnSpPr>
            <a:endCxn id="114" idx="6"/>
          </p:cNvCxnSpPr>
          <p:nvPr/>
        </p:nvCxnSpPr>
        <p:spPr bwMode="auto">
          <a:xfrm flipV="1">
            <a:off x="3654256" y="1551645"/>
            <a:ext cx="710154" cy="442278"/>
          </a:xfrm>
          <a:prstGeom prst="straightConnector1">
            <a:avLst/>
          </a:prstGeom>
          <a:solidFill>
            <a:schemeClr val="accent1"/>
          </a:solidFill>
          <a:ln w="38100" cap="flat" cmpd="sng" algn="ctr">
            <a:solidFill>
              <a:srgbClr val="0070C0"/>
            </a:solidFill>
            <a:prstDash val="sysDash"/>
            <a:round/>
            <a:headEnd type="arrow"/>
            <a:tailEnd type="arrow"/>
          </a:ln>
          <a:effectLst/>
        </p:spPr>
      </p:cxnSp>
      <p:cxnSp>
        <p:nvCxnSpPr>
          <p:cNvPr id="111" name="Straight Arrow Connector 110"/>
          <p:cNvCxnSpPr>
            <a:endCxn id="66" idx="7"/>
          </p:cNvCxnSpPr>
          <p:nvPr/>
        </p:nvCxnSpPr>
        <p:spPr bwMode="auto">
          <a:xfrm>
            <a:off x="3692113" y="1948540"/>
            <a:ext cx="412187" cy="185653"/>
          </a:xfrm>
          <a:prstGeom prst="straightConnector1">
            <a:avLst/>
          </a:prstGeom>
          <a:solidFill>
            <a:schemeClr val="accent1"/>
          </a:solidFill>
          <a:ln w="38100" cap="flat" cmpd="sng" algn="ctr">
            <a:solidFill>
              <a:srgbClr val="FF0000"/>
            </a:solidFill>
            <a:prstDash val="sysDash"/>
            <a:round/>
            <a:headEnd type="arrow"/>
            <a:tailEnd type="arrow"/>
          </a:ln>
          <a:effectLst/>
        </p:spPr>
      </p:cxnSp>
      <p:sp>
        <p:nvSpPr>
          <p:cNvPr id="112" name="TextBox 111"/>
          <p:cNvSpPr txBox="1"/>
          <p:nvPr/>
        </p:nvSpPr>
        <p:spPr>
          <a:xfrm>
            <a:off x="4250979" y="1165261"/>
            <a:ext cx="352982" cy="461665"/>
          </a:xfrm>
          <a:prstGeom prst="rect">
            <a:avLst/>
          </a:prstGeom>
          <a:noFill/>
        </p:spPr>
        <p:txBody>
          <a:bodyPr wrap="none" rtlCol="0">
            <a:spAutoFit/>
          </a:bodyPr>
          <a:lstStyle/>
          <a:p>
            <a:r>
              <a:rPr lang="el-GR" dirty="0" smtClean="0">
                <a:solidFill>
                  <a:schemeClr val="accent1">
                    <a:lumMod val="75000"/>
                  </a:schemeClr>
                </a:solidFill>
                <a:latin typeface="Calibri" pitchFamily="34" charset="0"/>
                <a:cs typeface="Calibri" pitchFamily="34" charset="0"/>
              </a:rPr>
              <a:t>σ</a:t>
            </a:r>
            <a:endParaRPr lang="en-GB" dirty="0">
              <a:solidFill>
                <a:schemeClr val="accent1">
                  <a:lumMod val="75000"/>
                </a:schemeClr>
              </a:solidFill>
              <a:latin typeface="Calibri" pitchFamily="34" charset="0"/>
              <a:cs typeface="Calibri" pitchFamily="34" charset="0"/>
            </a:endParaRPr>
          </a:p>
        </p:txBody>
      </p:sp>
      <p:sp>
        <p:nvSpPr>
          <p:cNvPr id="113" name="TextBox 112"/>
          <p:cNvSpPr txBox="1"/>
          <p:nvPr/>
        </p:nvSpPr>
        <p:spPr>
          <a:xfrm>
            <a:off x="3962890" y="1718810"/>
            <a:ext cx="619080" cy="461665"/>
          </a:xfrm>
          <a:prstGeom prst="rect">
            <a:avLst/>
          </a:prstGeom>
          <a:noFill/>
        </p:spPr>
        <p:txBody>
          <a:bodyPr wrap="none" rtlCol="0">
            <a:spAutoFit/>
          </a:bodyPr>
          <a:lstStyle/>
          <a:p>
            <a:r>
              <a:rPr lang="en-GB" dirty="0" smtClean="0">
                <a:solidFill>
                  <a:srgbClr val="FF0000"/>
                </a:solidFill>
                <a:latin typeface="Calibri" pitchFamily="34" charset="0"/>
                <a:cs typeface="Calibri" pitchFamily="34" charset="0"/>
              </a:rPr>
              <a:t>e</a:t>
            </a:r>
            <a:r>
              <a:rPr lang="en-GB" baseline="-25000" dirty="0" smtClean="0">
                <a:solidFill>
                  <a:srgbClr val="FF0000"/>
                </a:solidFill>
                <a:latin typeface="Calibri" pitchFamily="34" charset="0"/>
                <a:cs typeface="Calibri" pitchFamily="34" charset="0"/>
              </a:rPr>
              <a:t>EM</a:t>
            </a:r>
            <a:endParaRPr lang="en-GB" baseline="-25000" dirty="0">
              <a:solidFill>
                <a:srgbClr val="FF0000"/>
              </a:solidFill>
              <a:latin typeface="Calibri" pitchFamily="34" charset="0"/>
              <a:cs typeface="Calibri" pitchFamily="34" charset="0"/>
            </a:endParaRPr>
          </a:p>
        </p:txBody>
      </p:sp>
      <p:sp>
        <p:nvSpPr>
          <p:cNvPr id="114" name="Oval 113"/>
          <p:cNvSpPr/>
          <p:nvPr/>
        </p:nvSpPr>
        <p:spPr bwMode="auto">
          <a:xfrm rot="19490758">
            <a:off x="2954558" y="1370069"/>
            <a:ext cx="1551328" cy="1256370"/>
          </a:xfrm>
          <a:prstGeom prst="ellipse">
            <a:avLst/>
          </a:prstGeom>
          <a:noFill/>
          <a:ln w="38100" cap="flat" cmpd="sng" algn="ctr">
            <a:solidFill>
              <a:srgbClr val="0070C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2400" b="1" i="0" u="none" strike="noStrike" cap="none" normalizeH="0" baseline="0" dirty="0" smtClean="0">
              <a:ln>
                <a:noFill/>
              </a:ln>
              <a:solidFill>
                <a:schemeClr val="tx1"/>
              </a:solidFill>
              <a:effectLst/>
              <a:latin typeface="Verdana" pitchFamily="34" charset="0"/>
            </a:endParaRPr>
          </a:p>
        </p:txBody>
      </p:sp>
      <p:sp>
        <p:nvSpPr>
          <p:cNvPr id="17" name="TextBox 16"/>
          <p:cNvSpPr txBox="1"/>
          <p:nvPr/>
        </p:nvSpPr>
        <p:spPr>
          <a:xfrm>
            <a:off x="923226" y="1279093"/>
            <a:ext cx="1003801" cy="461665"/>
          </a:xfrm>
          <a:prstGeom prst="rect">
            <a:avLst/>
          </a:prstGeom>
          <a:noFill/>
        </p:spPr>
        <p:txBody>
          <a:bodyPr wrap="none" rtlCol="0">
            <a:spAutoFit/>
          </a:bodyPr>
          <a:lstStyle/>
          <a:p>
            <a:r>
              <a:rPr lang="en-GB" dirty="0" smtClean="0">
                <a:latin typeface="Calibri" pitchFamily="34" charset="0"/>
                <a:cs typeface="Calibri" pitchFamily="34" charset="0"/>
              </a:rPr>
              <a:t>Case 1</a:t>
            </a:r>
            <a:endParaRPr lang="en-GB" dirty="0">
              <a:latin typeface="Calibri" pitchFamily="34" charset="0"/>
              <a:cs typeface="Calibri" pitchFamily="34" charset="0"/>
            </a:endParaRPr>
          </a:p>
        </p:txBody>
      </p:sp>
      <p:sp>
        <p:nvSpPr>
          <p:cNvPr id="115" name="TextBox 114"/>
          <p:cNvSpPr txBox="1"/>
          <p:nvPr/>
        </p:nvSpPr>
        <p:spPr>
          <a:xfrm>
            <a:off x="7495499" y="1305040"/>
            <a:ext cx="1003801" cy="461665"/>
          </a:xfrm>
          <a:prstGeom prst="rect">
            <a:avLst/>
          </a:prstGeom>
          <a:noFill/>
        </p:spPr>
        <p:txBody>
          <a:bodyPr wrap="none" rtlCol="0">
            <a:spAutoFit/>
          </a:bodyPr>
          <a:lstStyle/>
          <a:p>
            <a:r>
              <a:rPr lang="en-GB" dirty="0" smtClean="0">
                <a:latin typeface="Calibri" pitchFamily="34" charset="0"/>
                <a:cs typeface="Calibri" pitchFamily="34" charset="0"/>
              </a:rPr>
              <a:t>Case 2</a:t>
            </a:r>
            <a:endParaRPr lang="en-GB" dirty="0">
              <a:latin typeface="Calibri" pitchFamily="34" charset="0"/>
              <a:cs typeface="Calibri" pitchFamily="34" charset="0"/>
            </a:endParaRPr>
          </a:p>
        </p:txBody>
      </p:sp>
      <p:sp>
        <p:nvSpPr>
          <p:cNvPr id="116" name="TextBox 115"/>
          <p:cNvSpPr txBox="1"/>
          <p:nvPr/>
        </p:nvSpPr>
        <p:spPr>
          <a:xfrm>
            <a:off x="426789" y="3139261"/>
            <a:ext cx="3234743" cy="1631216"/>
          </a:xfrm>
          <a:prstGeom prst="rect">
            <a:avLst/>
          </a:prstGeom>
          <a:noFill/>
        </p:spPr>
        <p:txBody>
          <a:bodyPr wrap="square" rtlCol="0">
            <a:spAutoFit/>
          </a:bodyPr>
          <a:lstStyle/>
          <a:p>
            <a:pPr algn="l"/>
            <a:r>
              <a:rPr lang="en-GB" sz="2000" b="0" dirty="0" smtClean="0">
                <a:latin typeface="Calibri" pitchFamily="34" charset="0"/>
                <a:cs typeface="Calibri" pitchFamily="34" charset="0"/>
              </a:rPr>
              <a:t>In a reliable ensemble, small ensemble standard deviation indicates a more predictable case, i.e. a small error of the ensemble mean e</a:t>
            </a:r>
            <a:r>
              <a:rPr lang="en-GB" sz="2000" b="0" baseline="-25000" dirty="0" smtClean="0">
                <a:latin typeface="Calibri" pitchFamily="34" charset="0"/>
                <a:cs typeface="Calibri" pitchFamily="34" charset="0"/>
              </a:rPr>
              <a:t>EM</a:t>
            </a:r>
            <a:r>
              <a:rPr lang="en-GB" sz="2000" b="0" dirty="0" smtClean="0">
                <a:latin typeface="Calibri" pitchFamily="34" charset="0"/>
                <a:cs typeface="Calibri" pitchFamily="34" charset="0"/>
              </a:rPr>
              <a:t>.</a:t>
            </a:r>
            <a:endParaRPr lang="en-GB" sz="2000" b="0" baseline="-25000" dirty="0">
              <a:latin typeface="Calibri" pitchFamily="34" charset="0"/>
              <a:cs typeface="Calibri" pitchFamily="34" charset="0"/>
            </a:endParaRPr>
          </a:p>
        </p:txBody>
      </p:sp>
    </p:spTree>
    <p:extLst>
      <p:ext uri="{BB962C8B-B14F-4D97-AF65-F5344CB8AC3E}">
        <p14:creationId xmlns:p14="http://schemas.microsoft.com/office/powerpoint/2010/main" val="32434581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Track dispersion &amp; predictability: Sandy (Oct 2012)</a:t>
            </a:r>
          </a:p>
        </p:txBody>
      </p:sp>
      <p:sp>
        <p:nvSpPr>
          <p:cNvPr id="40963" name="Rectangle 3"/>
          <p:cNvSpPr>
            <a:spLocks noGrp="1" noChangeArrowheads="1"/>
          </p:cNvSpPr>
          <p:nvPr>
            <p:ph type="body" sz="half" idx="1"/>
          </p:nvPr>
        </p:nvSpPr>
        <p:spPr>
          <a:xfrm>
            <a:off x="260378" y="1044098"/>
            <a:ext cx="3792522" cy="1962672"/>
          </a:xfrm>
          <a:noFill/>
        </p:spPr>
        <p:txBody>
          <a:bodyPr/>
          <a:lstStyle/>
          <a:p>
            <a:pPr marL="0" indent="0">
              <a:lnSpc>
                <a:spcPct val="100000"/>
              </a:lnSpc>
              <a:buFontTx/>
              <a:buNone/>
            </a:pPr>
            <a:r>
              <a:rPr lang="en-GB" sz="2000" dirty="0" smtClean="0">
                <a:latin typeface="Calibri" panose="020F0502020204030204" pitchFamily="34" charset="0"/>
              </a:rPr>
              <a:t>Sandy (Oct 2012) - Dispersion of ENS tracks </a:t>
            </a:r>
            <a:r>
              <a:rPr lang="en-GB" sz="2000" dirty="0">
                <a:latin typeface="Calibri" panose="020F0502020204030204" pitchFamily="34" charset="0"/>
              </a:rPr>
              <a:t>in the 10d forecast issued on </a:t>
            </a:r>
            <a:r>
              <a:rPr lang="en-GB" sz="2000" dirty="0" smtClean="0">
                <a:latin typeface="Calibri" panose="020F0502020204030204" pitchFamily="34" charset="0"/>
              </a:rPr>
              <a:t>2012.10.23@00 </a:t>
            </a:r>
            <a:r>
              <a:rPr lang="en-GB" sz="2000" dirty="0">
                <a:latin typeface="Calibri" panose="020F0502020204030204" pitchFamily="34" charset="0"/>
              </a:rPr>
              <a:t>was </a:t>
            </a:r>
            <a:r>
              <a:rPr lang="en-GB" sz="2000" dirty="0" smtClean="0">
                <a:latin typeface="Calibri" panose="020F0502020204030204" pitchFamily="34" charset="0"/>
              </a:rPr>
              <a:t>relatively large after forecast day 5, indicating high uncertainty on direction and landfall location. </a:t>
            </a: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42862"/>
          <a:stretch/>
        </p:blipFill>
        <p:spPr>
          <a:xfrm>
            <a:off x="4637965" y="998730"/>
            <a:ext cx="4683725" cy="506444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485" y="3141785"/>
            <a:ext cx="3657600" cy="2897505"/>
          </a:xfrm>
          <a:prstGeom prst="rect">
            <a:avLst/>
          </a:prstGeom>
        </p:spPr>
      </p:pic>
    </p:spTree>
    <p:extLst>
      <p:ext uri="{BB962C8B-B14F-4D97-AF65-F5344CB8AC3E}">
        <p14:creationId xmlns:p14="http://schemas.microsoft.com/office/powerpoint/2010/main" val="26936295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Outline</a:t>
            </a:r>
          </a:p>
        </p:txBody>
      </p:sp>
      <p:sp>
        <p:nvSpPr>
          <p:cNvPr id="16387" name="Rectangle 3"/>
          <p:cNvSpPr>
            <a:spLocks noGrp="1" noChangeArrowheads="1"/>
          </p:cNvSpPr>
          <p:nvPr>
            <p:ph type="body" sz="half" idx="1"/>
          </p:nvPr>
        </p:nvSpPr>
        <p:spPr>
          <a:xfrm>
            <a:off x="92075" y="954088"/>
            <a:ext cx="9631363" cy="5400675"/>
          </a:xfrm>
        </p:spPr>
        <p:txBody>
          <a:bodyPr/>
          <a:lstStyle/>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The Numerical Weather Prediction (NWP) problem</a:t>
            </a: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Sources of forecast uncertainties and chaotic behaviour</a:t>
            </a: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Ensemble prediction </a:t>
            </a:r>
            <a:r>
              <a:rPr lang="en-US" sz="2000" dirty="0" smtClean="0">
                <a:latin typeface="Calibri" panose="020F0502020204030204" pitchFamily="34" charset="0"/>
              </a:rPr>
              <a:t>as a practical tool for probabilistic prediction</a:t>
            </a:r>
            <a:endParaRPr lang="en-GB" sz="2000" dirty="0" smtClean="0">
              <a:latin typeface="Calibri" panose="020F0502020204030204" pitchFamily="34" charset="0"/>
            </a:endParaRP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The ECMWF medium-range/monthly ensemble</a:t>
            </a:r>
          </a:p>
        </p:txBody>
      </p:sp>
      <p:sp>
        <p:nvSpPr>
          <p:cNvPr id="16388" name="AutoShape 4"/>
          <p:cNvSpPr>
            <a:spLocks noChangeArrowheads="1"/>
          </p:cNvSpPr>
          <p:nvPr/>
        </p:nvSpPr>
        <p:spPr bwMode="auto">
          <a:xfrm>
            <a:off x="8509000" y="1042988"/>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extLst>
      <p:ext uri="{BB962C8B-B14F-4D97-AF65-F5344CB8AC3E}">
        <p14:creationId xmlns:p14="http://schemas.microsoft.com/office/powerpoint/2010/main" val="31922875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Track dispersion &amp; predictability: Gonzalo (Oct 2014)</a:t>
            </a:r>
          </a:p>
        </p:txBody>
      </p:sp>
      <p:sp>
        <p:nvSpPr>
          <p:cNvPr id="40963" name="Rectangle 3"/>
          <p:cNvSpPr>
            <a:spLocks noGrp="1" noChangeArrowheads="1"/>
          </p:cNvSpPr>
          <p:nvPr>
            <p:ph type="body" sz="half" idx="1"/>
          </p:nvPr>
        </p:nvSpPr>
        <p:spPr>
          <a:xfrm>
            <a:off x="260378" y="1044098"/>
            <a:ext cx="3792522" cy="2024862"/>
          </a:xfrm>
          <a:noFill/>
        </p:spPr>
        <p:txBody>
          <a:bodyPr/>
          <a:lstStyle/>
          <a:p>
            <a:pPr marL="0" indent="0">
              <a:lnSpc>
                <a:spcPct val="100000"/>
              </a:lnSpc>
              <a:buFontTx/>
              <a:buNone/>
            </a:pPr>
            <a:r>
              <a:rPr lang="en-GB" sz="2000" dirty="0" smtClean="0">
                <a:latin typeface="Calibri" panose="020F0502020204030204" pitchFamily="34" charset="0"/>
              </a:rPr>
              <a:t>Gonzalo (Oct 2014) - Dispersion </a:t>
            </a:r>
            <a:r>
              <a:rPr lang="en-GB" sz="2000" dirty="0">
                <a:latin typeface="Calibri" panose="020F0502020204030204" pitchFamily="34" charset="0"/>
              </a:rPr>
              <a:t>of ENS tracks in the 10d forecast issued on </a:t>
            </a:r>
            <a:r>
              <a:rPr lang="en-GB" sz="2000" dirty="0" smtClean="0">
                <a:latin typeface="Calibri" panose="020F0502020204030204" pitchFamily="34" charset="0"/>
              </a:rPr>
              <a:t>2014.10.13@12 </a:t>
            </a:r>
            <a:r>
              <a:rPr lang="en-GB" sz="2000" dirty="0">
                <a:latin typeface="Calibri" panose="020F0502020204030204" pitchFamily="34" charset="0"/>
              </a:rPr>
              <a:t>was relatively </a:t>
            </a:r>
            <a:r>
              <a:rPr lang="en-GB" sz="2000" dirty="0" smtClean="0">
                <a:latin typeface="Calibri" panose="020F0502020204030204" pitchFamily="34" charset="0"/>
              </a:rPr>
              <a:t>small for the whole 10 day range, </a:t>
            </a:r>
            <a:r>
              <a:rPr lang="en-GB" sz="2000" dirty="0">
                <a:latin typeface="Calibri" panose="020F0502020204030204" pitchFamily="34" charset="0"/>
              </a:rPr>
              <a:t>indicating </a:t>
            </a:r>
            <a:r>
              <a:rPr lang="en-GB" sz="2000" dirty="0" smtClean="0">
                <a:latin typeface="Calibri" panose="020F0502020204030204" pitchFamily="34" charset="0"/>
              </a:rPr>
              <a:t>more confidence on direction of travel. </a:t>
            </a:r>
            <a:endParaRPr lang="en-GB" sz="2000" dirty="0">
              <a:latin typeface="Calibri" panose="020F0502020204030204" pitchFamily="34" charset="0"/>
            </a:endParaRPr>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42958"/>
          <a:stretch/>
        </p:blipFill>
        <p:spPr>
          <a:xfrm>
            <a:off x="4600800" y="997200"/>
            <a:ext cx="4739424" cy="4915853"/>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9006" y="3293985"/>
            <a:ext cx="3803904" cy="2535936"/>
          </a:xfrm>
          <a:prstGeom prst="rect">
            <a:avLst/>
          </a:prstGeom>
        </p:spPr>
      </p:pic>
    </p:spTree>
    <p:extLst>
      <p:ext uri="{BB962C8B-B14F-4D97-AF65-F5344CB8AC3E}">
        <p14:creationId xmlns:p14="http://schemas.microsoft.com/office/powerpoint/2010/main" val="18060521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Track dispersion &amp; predictability: </a:t>
            </a:r>
            <a:r>
              <a:rPr lang="en-GB" sz="2800" dirty="0" err="1" smtClean="0">
                <a:solidFill>
                  <a:schemeClr val="accent1">
                    <a:lumMod val="50000"/>
                  </a:schemeClr>
                </a:solidFill>
                <a:latin typeface="Calibri" panose="020F0502020204030204" pitchFamily="34" charset="0"/>
              </a:rPr>
              <a:t>Haiyan</a:t>
            </a:r>
            <a:r>
              <a:rPr lang="en-GB" sz="2800" dirty="0" smtClean="0">
                <a:solidFill>
                  <a:schemeClr val="accent1">
                    <a:lumMod val="50000"/>
                  </a:schemeClr>
                </a:solidFill>
                <a:latin typeface="Calibri" panose="020F0502020204030204" pitchFamily="34" charset="0"/>
              </a:rPr>
              <a:t> (Nov 2013)</a:t>
            </a:r>
          </a:p>
        </p:txBody>
      </p:sp>
      <p:sp>
        <p:nvSpPr>
          <p:cNvPr id="40963" name="Rectangle 3"/>
          <p:cNvSpPr>
            <a:spLocks noGrp="1" noChangeArrowheads="1"/>
          </p:cNvSpPr>
          <p:nvPr>
            <p:ph type="body" sz="half" idx="1"/>
          </p:nvPr>
        </p:nvSpPr>
        <p:spPr>
          <a:xfrm>
            <a:off x="260378" y="1044097"/>
            <a:ext cx="3792522" cy="1979857"/>
          </a:xfrm>
          <a:noFill/>
        </p:spPr>
        <p:txBody>
          <a:bodyPr/>
          <a:lstStyle/>
          <a:p>
            <a:pPr marL="0" indent="0">
              <a:lnSpc>
                <a:spcPct val="100000"/>
              </a:lnSpc>
              <a:buFontTx/>
              <a:buNone/>
            </a:pPr>
            <a:r>
              <a:rPr lang="en-GB" sz="2000" dirty="0" err="1" smtClean="0">
                <a:latin typeface="Calibri" panose="020F0502020204030204" pitchFamily="34" charset="0"/>
              </a:rPr>
              <a:t>Haiyan</a:t>
            </a:r>
            <a:r>
              <a:rPr lang="en-GB" sz="2000" dirty="0" smtClean="0">
                <a:latin typeface="Calibri" panose="020F0502020204030204" pitchFamily="34" charset="0"/>
              </a:rPr>
              <a:t> (Nov 2013) - Dispersion </a:t>
            </a:r>
            <a:r>
              <a:rPr lang="en-GB" sz="2000" dirty="0">
                <a:latin typeface="Calibri" panose="020F0502020204030204" pitchFamily="34" charset="0"/>
              </a:rPr>
              <a:t>of ENS tracks in the 10d forecast issued on </a:t>
            </a:r>
            <a:r>
              <a:rPr lang="en-GB" sz="2000" dirty="0" smtClean="0">
                <a:latin typeface="Calibri" panose="020F0502020204030204" pitchFamily="34" charset="0"/>
              </a:rPr>
              <a:t>2014.10.13@12 </a:t>
            </a:r>
            <a:r>
              <a:rPr lang="en-GB" sz="2000" dirty="0">
                <a:latin typeface="Calibri" panose="020F0502020204030204" pitchFamily="34" charset="0"/>
              </a:rPr>
              <a:t>was </a:t>
            </a:r>
            <a:r>
              <a:rPr lang="en-GB" sz="2000" dirty="0" smtClean="0">
                <a:latin typeface="Calibri" panose="020F0502020204030204" pitchFamily="34" charset="0"/>
              </a:rPr>
              <a:t>very small for the whole 10 day range, </a:t>
            </a:r>
            <a:r>
              <a:rPr lang="en-GB" sz="2000" dirty="0">
                <a:latin typeface="Calibri" panose="020F0502020204030204" pitchFamily="34" charset="0"/>
              </a:rPr>
              <a:t>indicating </a:t>
            </a:r>
            <a:r>
              <a:rPr lang="en-GB" sz="2000" dirty="0" smtClean="0">
                <a:latin typeface="Calibri" panose="020F0502020204030204" pitchFamily="34" charset="0"/>
              </a:rPr>
              <a:t>high confidence on direction of travel. </a:t>
            </a:r>
            <a:endParaRPr lang="en-GB" sz="2000" dirty="0">
              <a:latin typeface="Calibri" panose="020F0502020204030204"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r="42895"/>
          <a:stretch/>
        </p:blipFill>
        <p:spPr>
          <a:xfrm>
            <a:off x="4600800" y="997200"/>
            <a:ext cx="4702233" cy="491585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0378" y="3586095"/>
            <a:ext cx="4133850" cy="2326958"/>
          </a:xfrm>
          <a:prstGeom prst="rect">
            <a:avLst/>
          </a:prstGeom>
        </p:spPr>
      </p:pic>
    </p:spTree>
    <p:extLst>
      <p:ext uri="{BB962C8B-B14F-4D97-AF65-F5344CB8AC3E}">
        <p14:creationId xmlns:p14="http://schemas.microsoft.com/office/powerpoint/2010/main" val="41707154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ENS spread as an index of predictability</a:t>
            </a:r>
          </a:p>
        </p:txBody>
      </p:sp>
      <p:sp>
        <p:nvSpPr>
          <p:cNvPr id="39939" name="Rectangle 3"/>
          <p:cNvSpPr>
            <a:spLocks noGrp="1" noChangeArrowheads="1"/>
          </p:cNvSpPr>
          <p:nvPr>
            <p:ph type="body" sz="half" idx="1"/>
          </p:nvPr>
        </p:nvSpPr>
        <p:spPr>
          <a:xfrm>
            <a:off x="317485" y="1178750"/>
            <a:ext cx="2745305" cy="5129975"/>
          </a:xfrm>
        </p:spPr>
        <p:txBody>
          <a:bodyPr/>
          <a:lstStyle/>
          <a:p>
            <a:pPr marL="0" indent="0">
              <a:lnSpc>
                <a:spcPct val="100000"/>
              </a:lnSpc>
              <a:buFontTx/>
              <a:buNone/>
            </a:pPr>
            <a:r>
              <a:rPr lang="en-US" sz="2000" dirty="0" smtClean="0">
                <a:latin typeface="Calibri" panose="020F0502020204030204" pitchFamily="34" charset="0"/>
              </a:rPr>
              <a:t>Small ensemble spread should identify predictable conditions:</a:t>
            </a:r>
          </a:p>
          <a:p>
            <a:pPr marL="0" indent="0">
              <a:lnSpc>
                <a:spcPct val="100000"/>
              </a:lnSpc>
              <a:buClr>
                <a:schemeClr val="accent1">
                  <a:lumMod val="50000"/>
                </a:schemeClr>
              </a:buClr>
            </a:pPr>
            <a:r>
              <a:rPr lang="en-US" sz="2000" dirty="0" smtClean="0">
                <a:latin typeface="Calibri" panose="020F0502020204030204" pitchFamily="34" charset="0"/>
              </a:rPr>
              <a:t> On average, the spread in 1998 (top left) is smaller than in 1997 (bottom left), and the control error is also smaller (right)</a:t>
            </a:r>
          </a:p>
          <a:p>
            <a:pPr marL="0" indent="0">
              <a:lnSpc>
                <a:spcPct val="100000"/>
              </a:lnSpc>
              <a:buClr>
                <a:schemeClr val="accent1">
                  <a:lumMod val="50000"/>
                </a:schemeClr>
              </a:buClr>
            </a:pPr>
            <a:r>
              <a:rPr lang="en-US" sz="2000" dirty="0" smtClean="0">
                <a:latin typeface="Calibri" panose="020F0502020204030204" pitchFamily="34" charset="0"/>
              </a:rPr>
              <a:t> For both cases, areas of smaller spread indicates areas of small error</a:t>
            </a:r>
          </a:p>
          <a:p>
            <a:pPr marL="0" indent="0">
              <a:lnSpc>
                <a:spcPct val="100000"/>
              </a:lnSpc>
              <a:buFontTx/>
              <a:buNone/>
            </a:pPr>
            <a:endParaRPr lang="en-US" sz="2000" dirty="0" smtClean="0">
              <a:latin typeface="Calibri" panose="020F0502020204030204" pitchFamily="34" charset="0"/>
            </a:endParaRPr>
          </a:p>
        </p:txBody>
      </p:sp>
      <p:grpSp>
        <p:nvGrpSpPr>
          <p:cNvPr id="2" name="Group 4"/>
          <p:cNvGrpSpPr>
            <a:grpSpLocks noChangeAspect="1"/>
          </p:cNvGrpSpPr>
          <p:nvPr/>
        </p:nvGrpSpPr>
        <p:grpSpPr bwMode="auto">
          <a:xfrm>
            <a:off x="3287815" y="1050924"/>
            <a:ext cx="6470555" cy="2522065"/>
            <a:chOff x="2400" y="652"/>
            <a:chExt cx="3697" cy="1441"/>
          </a:xfrm>
        </p:grpSpPr>
        <p:pic>
          <p:nvPicPr>
            <p:cNvPr id="39947" name="Picture 5" descr="spr_skill_18jan97"/>
            <p:cNvPicPr>
              <a:picLocks noChangeAspect="1" noChangeArrowheads="1"/>
            </p:cNvPicPr>
            <p:nvPr/>
          </p:nvPicPr>
          <p:blipFill>
            <a:blip r:embed="rId3" cstate="print"/>
            <a:srcRect/>
            <a:stretch>
              <a:fillRect/>
            </a:stretch>
          </p:blipFill>
          <p:spPr bwMode="auto">
            <a:xfrm>
              <a:off x="2400" y="652"/>
              <a:ext cx="3697" cy="1441"/>
            </a:xfrm>
            <a:prstGeom prst="rect">
              <a:avLst/>
            </a:prstGeom>
            <a:noFill/>
            <a:ln w="9525">
              <a:noFill/>
              <a:miter lim="800000"/>
              <a:headEnd/>
              <a:tailEnd/>
            </a:ln>
          </p:spPr>
        </p:pic>
        <p:sp>
          <p:nvSpPr>
            <p:cNvPr id="39948" name="Oval 6"/>
            <p:cNvSpPr>
              <a:spLocks noChangeArrowheads="1"/>
            </p:cNvSpPr>
            <p:nvPr/>
          </p:nvSpPr>
          <p:spPr bwMode="auto">
            <a:xfrm rot="-2726111">
              <a:off x="2993" y="1505"/>
              <a:ext cx="595" cy="361"/>
            </a:xfrm>
            <a:prstGeom prst="ellipse">
              <a:avLst/>
            </a:prstGeom>
            <a:noFill/>
            <a:ln w="38100">
              <a:solidFill>
                <a:schemeClr val="tx1"/>
              </a:solidFill>
              <a:round/>
              <a:headEnd/>
              <a:tailEnd/>
            </a:ln>
          </p:spPr>
          <p:txBody>
            <a:bodyPr wrap="none" anchor="ctr"/>
            <a:lstStyle/>
            <a:p>
              <a:endParaRPr lang="en-US" dirty="0"/>
            </a:p>
          </p:txBody>
        </p:sp>
        <p:sp>
          <p:nvSpPr>
            <p:cNvPr id="39949" name="Oval 7"/>
            <p:cNvSpPr>
              <a:spLocks noChangeArrowheads="1"/>
            </p:cNvSpPr>
            <p:nvPr/>
          </p:nvSpPr>
          <p:spPr bwMode="auto">
            <a:xfrm rot="-2726111">
              <a:off x="4967" y="1512"/>
              <a:ext cx="595" cy="361"/>
            </a:xfrm>
            <a:prstGeom prst="ellipse">
              <a:avLst/>
            </a:prstGeom>
            <a:noFill/>
            <a:ln w="38100">
              <a:solidFill>
                <a:schemeClr val="tx1"/>
              </a:solidFill>
              <a:round/>
              <a:headEnd/>
              <a:tailEnd/>
            </a:ln>
          </p:spPr>
          <p:txBody>
            <a:bodyPr wrap="none" anchor="ctr"/>
            <a:lstStyle/>
            <a:p>
              <a:endParaRPr lang="en-US" dirty="0"/>
            </a:p>
          </p:txBody>
        </p:sp>
        <p:sp>
          <p:nvSpPr>
            <p:cNvPr id="39950" name="Oval 8"/>
            <p:cNvSpPr>
              <a:spLocks noChangeArrowheads="1"/>
            </p:cNvSpPr>
            <p:nvPr/>
          </p:nvSpPr>
          <p:spPr bwMode="auto">
            <a:xfrm rot="-7492691">
              <a:off x="3671" y="1556"/>
              <a:ext cx="450" cy="247"/>
            </a:xfrm>
            <a:prstGeom prst="ellipse">
              <a:avLst/>
            </a:prstGeom>
            <a:noFill/>
            <a:ln w="38100">
              <a:solidFill>
                <a:schemeClr val="tx1"/>
              </a:solidFill>
              <a:round/>
              <a:headEnd/>
              <a:tailEnd/>
            </a:ln>
          </p:spPr>
          <p:txBody>
            <a:bodyPr wrap="none" anchor="ctr"/>
            <a:lstStyle/>
            <a:p>
              <a:endParaRPr lang="en-US" dirty="0"/>
            </a:p>
          </p:txBody>
        </p:sp>
        <p:sp>
          <p:nvSpPr>
            <p:cNvPr id="39951" name="Oval 9"/>
            <p:cNvSpPr>
              <a:spLocks noChangeArrowheads="1"/>
            </p:cNvSpPr>
            <p:nvPr/>
          </p:nvSpPr>
          <p:spPr bwMode="auto">
            <a:xfrm rot="-7492691">
              <a:off x="5627" y="1552"/>
              <a:ext cx="450" cy="247"/>
            </a:xfrm>
            <a:prstGeom prst="ellipse">
              <a:avLst/>
            </a:prstGeom>
            <a:noFill/>
            <a:ln w="38100">
              <a:solidFill>
                <a:schemeClr val="tx1"/>
              </a:solidFill>
              <a:round/>
              <a:headEnd/>
              <a:tailEnd/>
            </a:ln>
          </p:spPr>
          <p:txBody>
            <a:bodyPr wrap="none" anchor="ctr"/>
            <a:lstStyle/>
            <a:p>
              <a:endParaRPr lang="en-US" dirty="0"/>
            </a:p>
          </p:txBody>
        </p:sp>
      </p:grpSp>
      <p:grpSp>
        <p:nvGrpSpPr>
          <p:cNvPr id="3" name="Group 10"/>
          <p:cNvGrpSpPr>
            <a:grpSpLocks noChangeAspect="1"/>
          </p:cNvGrpSpPr>
          <p:nvPr/>
        </p:nvGrpSpPr>
        <p:grpSpPr bwMode="auto">
          <a:xfrm>
            <a:off x="3287815" y="3699030"/>
            <a:ext cx="6495059" cy="2555320"/>
            <a:chOff x="2386" y="2103"/>
            <a:chExt cx="3711" cy="1460"/>
          </a:xfrm>
        </p:grpSpPr>
        <p:pic>
          <p:nvPicPr>
            <p:cNvPr id="39942" name="Picture 11" descr="spr_skill_18jan98"/>
            <p:cNvPicPr>
              <a:picLocks noChangeAspect="1" noChangeArrowheads="1"/>
            </p:cNvPicPr>
            <p:nvPr/>
          </p:nvPicPr>
          <p:blipFill>
            <a:blip r:embed="rId4" cstate="print"/>
            <a:srcRect/>
            <a:stretch>
              <a:fillRect/>
            </a:stretch>
          </p:blipFill>
          <p:spPr bwMode="auto">
            <a:xfrm>
              <a:off x="2386" y="2103"/>
              <a:ext cx="3711" cy="1460"/>
            </a:xfrm>
            <a:prstGeom prst="rect">
              <a:avLst/>
            </a:prstGeom>
            <a:noFill/>
            <a:ln w="9525">
              <a:noFill/>
              <a:miter lim="800000"/>
              <a:headEnd/>
              <a:tailEnd/>
            </a:ln>
          </p:spPr>
        </p:pic>
        <p:sp>
          <p:nvSpPr>
            <p:cNvPr id="39943" name="Oval 12"/>
            <p:cNvSpPr>
              <a:spLocks noChangeArrowheads="1"/>
            </p:cNvSpPr>
            <p:nvPr/>
          </p:nvSpPr>
          <p:spPr bwMode="auto">
            <a:xfrm rot="-932855">
              <a:off x="2517" y="2272"/>
              <a:ext cx="772" cy="342"/>
            </a:xfrm>
            <a:prstGeom prst="ellipse">
              <a:avLst/>
            </a:prstGeom>
            <a:noFill/>
            <a:ln w="38100">
              <a:solidFill>
                <a:schemeClr val="tx1"/>
              </a:solidFill>
              <a:round/>
              <a:headEnd/>
              <a:tailEnd/>
            </a:ln>
          </p:spPr>
          <p:txBody>
            <a:bodyPr wrap="none" anchor="ctr"/>
            <a:lstStyle/>
            <a:p>
              <a:endParaRPr lang="en-US" dirty="0"/>
            </a:p>
          </p:txBody>
        </p:sp>
        <p:sp>
          <p:nvSpPr>
            <p:cNvPr id="39944" name="Oval 13"/>
            <p:cNvSpPr>
              <a:spLocks noChangeArrowheads="1"/>
            </p:cNvSpPr>
            <p:nvPr/>
          </p:nvSpPr>
          <p:spPr bwMode="auto">
            <a:xfrm rot="-932855">
              <a:off x="4452" y="2273"/>
              <a:ext cx="772" cy="342"/>
            </a:xfrm>
            <a:prstGeom prst="ellipse">
              <a:avLst/>
            </a:prstGeom>
            <a:noFill/>
            <a:ln w="38100">
              <a:solidFill>
                <a:schemeClr val="tx1"/>
              </a:solidFill>
              <a:round/>
              <a:headEnd/>
              <a:tailEnd/>
            </a:ln>
          </p:spPr>
          <p:txBody>
            <a:bodyPr wrap="none" anchor="ctr"/>
            <a:lstStyle/>
            <a:p>
              <a:endParaRPr lang="en-US" dirty="0"/>
            </a:p>
          </p:txBody>
        </p:sp>
        <p:sp>
          <p:nvSpPr>
            <p:cNvPr id="39945" name="Oval 14"/>
            <p:cNvSpPr>
              <a:spLocks noChangeArrowheads="1"/>
            </p:cNvSpPr>
            <p:nvPr/>
          </p:nvSpPr>
          <p:spPr bwMode="auto">
            <a:xfrm rot="-6693219">
              <a:off x="3684" y="2927"/>
              <a:ext cx="450" cy="346"/>
            </a:xfrm>
            <a:prstGeom prst="ellipse">
              <a:avLst/>
            </a:prstGeom>
            <a:noFill/>
            <a:ln w="38100">
              <a:solidFill>
                <a:schemeClr val="tx1"/>
              </a:solidFill>
              <a:round/>
              <a:headEnd/>
              <a:tailEnd/>
            </a:ln>
          </p:spPr>
          <p:txBody>
            <a:bodyPr wrap="none" anchor="ctr"/>
            <a:lstStyle/>
            <a:p>
              <a:endParaRPr lang="en-US" dirty="0"/>
            </a:p>
          </p:txBody>
        </p:sp>
        <p:sp>
          <p:nvSpPr>
            <p:cNvPr id="39946" name="Oval 15"/>
            <p:cNvSpPr>
              <a:spLocks noChangeArrowheads="1"/>
            </p:cNvSpPr>
            <p:nvPr/>
          </p:nvSpPr>
          <p:spPr bwMode="auto">
            <a:xfrm rot="-6693219">
              <a:off x="5591" y="2949"/>
              <a:ext cx="450" cy="346"/>
            </a:xfrm>
            <a:prstGeom prst="ellipse">
              <a:avLst/>
            </a:prstGeom>
            <a:noFill/>
            <a:ln w="38100">
              <a:solidFill>
                <a:schemeClr val="tx1"/>
              </a:solidFill>
              <a:round/>
              <a:headEnd/>
              <a:tailEnd/>
            </a:ln>
          </p:spPr>
          <p:txBody>
            <a:bodyPr wrap="none" anchor="ctr"/>
            <a:lstStyle/>
            <a:p>
              <a:endParaRPr lang="en-US" dirty="0"/>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6800" y="696475"/>
            <a:ext cx="7419975" cy="5657850"/>
          </a:xfrm>
          <a:prstGeom prst="rect">
            <a:avLst/>
          </a:prstGeom>
        </p:spPr>
      </p:pic>
      <p:sp>
        <p:nvSpPr>
          <p:cNvPr id="2" name="Title 1"/>
          <p:cNvSpPr>
            <a:spLocks noGrp="1"/>
          </p:cNvSpPr>
          <p:nvPr>
            <p:ph type="title"/>
          </p:nvPr>
        </p:nvSpPr>
        <p:spPr/>
        <p:txBody>
          <a:bodyPr>
            <a:normAutofit/>
          </a:bodyPr>
          <a:lstStyle/>
          <a:p>
            <a:r>
              <a:rPr lang="en-US" sz="2800" dirty="0" smtClean="0">
                <a:solidFill>
                  <a:schemeClr val="accent1">
                    <a:lumMod val="50000"/>
                  </a:schemeClr>
                </a:solidFill>
                <a:latin typeface="Calibri" panose="020F0502020204030204" pitchFamily="34" charset="0"/>
              </a:rPr>
              <a:t>3. In a reliable ensemble, &lt;spread&gt;~&lt;er(EM)&gt;</a:t>
            </a:r>
            <a:endParaRPr lang="en-GB" sz="2800" dirty="0">
              <a:solidFill>
                <a:schemeClr val="accent1">
                  <a:lumMod val="50000"/>
                </a:schemeClr>
              </a:solidFill>
              <a:latin typeface="Calibri" panose="020F0502020204030204" pitchFamily="34" charset="0"/>
            </a:endParaRPr>
          </a:p>
        </p:txBody>
      </p:sp>
      <p:sp>
        <p:nvSpPr>
          <p:cNvPr id="116" name="TextBox 115"/>
          <p:cNvSpPr txBox="1"/>
          <p:nvPr/>
        </p:nvSpPr>
        <p:spPr>
          <a:xfrm>
            <a:off x="137465" y="918005"/>
            <a:ext cx="2160241" cy="4708981"/>
          </a:xfrm>
          <a:prstGeom prst="rect">
            <a:avLst/>
          </a:prstGeom>
          <a:noFill/>
        </p:spPr>
        <p:txBody>
          <a:bodyPr wrap="square" rtlCol="0">
            <a:spAutoFit/>
          </a:bodyPr>
          <a:lstStyle/>
          <a:p>
            <a:pPr algn="l"/>
            <a:r>
              <a:rPr lang="en-GB" sz="2000" b="0" dirty="0" smtClean="0">
                <a:latin typeface="Calibri" panose="020F0502020204030204" pitchFamily="34" charset="0"/>
                <a:cs typeface="Calibri" pitchFamily="34" charset="0"/>
              </a:rPr>
              <a:t>One way to check the ensemble reliability is to assess whether the time evolution of the seasonal average  ensemble </a:t>
            </a:r>
            <a:r>
              <a:rPr lang="en-GB" sz="2000" b="0" dirty="0">
                <a:latin typeface="Calibri" panose="020F0502020204030204" pitchFamily="34" charset="0"/>
                <a:cs typeface="Calibri" pitchFamily="34" charset="0"/>
              </a:rPr>
              <a:t>standard </a:t>
            </a:r>
            <a:r>
              <a:rPr lang="en-GB" sz="2000" b="0" dirty="0" smtClean="0">
                <a:latin typeface="Calibri" panose="020F0502020204030204" pitchFamily="34" charset="0"/>
                <a:cs typeface="Calibri" pitchFamily="34" charset="0"/>
              </a:rPr>
              <a:t>deviation and error </a:t>
            </a:r>
            <a:r>
              <a:rPr lang="en-GB" sz="2000" b="0" dirty="0">
                <a:latin typeface="Calibri" panose="020F0502020204030204" pitchFamily="34" charset="0"/>
                <a:cs typeface="Calibri" pitchFamily="34" charset="0"/>
              </a:rPr>
              <a:t>of the ensemble </a:t>
            </a:r>
            <a:r>
              <a:rPr lang="en-GB" sz="2000" b="0" dirty="0" smtClean="0">
                <a:latin typeface="Calibri" panose="020F0502020204030204" pitchFamily="34" charset="0"/>
                <a:cs typeface="Calibri" pitchFamily="34" charset="0"/>
              </a:rPr>
              <a:t>mean are similar.</a:t>
            </a:r>
          </a:p>
          <a:p>
            <a:pPr algn="l"/>
            <a:r>
              <a:rPr lang="en-GB" sz="2000" b="0" dirty="0" smtClean="0">
                <a:latin typeface="Calibri" panose="020F0502020204030204" pitchFamily="34" charset="0"/>
                <a:cs typeface="Calibri" pitchFamily="34" charset="0"/>
              </a:rPr>
              <a:t>This plot shows these two curves for Z500 over NH in DN14J15.</a:t>
            </a:r>
            <a:endParaRPr lang="en-GB" sz="2000" b="0" baseline="-25000" dirty="0">
              <a:latin typeface="Calibri" panose="020F0502020204030204" pitchFamily="34" charset="0"/>
              <a:cs typeface="Calibri" pitchFamily="34" charset="0"/>
            </a:endParaRPr>
          </a:p>
        </p:txBody>
      </p:sp>
      <p:sp>
        <p:nvSpPr>
          <p:cNvPr id="5" name="TextBox 4"/>
          <p:cNvSpPr txBox="1"/>
          <p:nvPr/>
        </p:nvSpPr>
        <p:spPr>
          <a:xfrm>
            <a:off x="7952450" y="818710"/>
            <a:ext cx="1426994" cy="461665"/>
          </a:xfrm>
          <a:prstGeom prst="rect">
            <a:avLst/>
          </a:prstGeom>
          <a:noFill/>
        </p:spPr>
        <p:txBody>
          <a:bodyPr wrap="none" rtlCol="0">
            <a:spAutoFit/>
          </a:bodyPr>
          <a:lstStyle/>
          <a:p>
            <a:r>
              <a:rPr lang="en-GB" dirty="0" smtClean="0">
                <a:latin typeface="Calibri" panose="020F0502020204030204" pitchFamily="34" charset="0"/>
              </a:rPr>
              <a:t>Z500 - NH</a:t>
            </a:r>
            <a:endParaRPr lang="en-GB" dirty="0">
              <a:latin typeface="Calibri" panose="020F0502020204030204" pitchFamily="34" charset="0"/>
            </a:endParaRPr>
          </a:p>
        </p:txBody>
      </p:sp>
    </p:spTree>
    <p:extLst>
      <p:ext uri="{BB962C8B-B14F-4D97-AF65-F5344CB8AC3E}">
        <p14:creationId xmlns:p14="http://schemas.microsoft.com/office/powerpoint/2010/main" val="19570267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solidFill>
                  <a:schemeClr val="accent1">
                    <a:lumMod val="50000"/>
                  </a:schemeClr>
                </a:solidFill>
                <a:latin typeface="Calibri" panose="020F0502020204030204" pitchFamily="34" charset="0"/>
              </a:rPr>
              <a:t>3. In a reliable ensemble, &lt;fc-prob&gt;~&lt;obs-prob&gt;</a:t>
            </a:r>
            <a:endParaRPr lang="en-GB" sz="2800" dirty="0">
              <a:solidFill>
                <a:schemeClr val="accent1">
                  <a:lumMod val="50000"/>
                </a:schemeClr>
              </a:solidFill>
              <a:latin typeface="Calibri" panose="020F0502020204030204" pitchFamily="34" charset="0"/>
            </a:endParaRPr>
          </a:p>
        </p:txBody>
      </p:sp>
      <p:sp>
        <p:nvSpPr>
          <p:cNvPr id="116" name="TextBox 115"/>
          <p:cNvSpPr txBox="1"/>
          <p:nvPr/>
        </p:nvSpPr>
        <p:spPr>
          <a:xfrm>
            <a:off x="227473" y="918005"/>
            <a:ext cx="4509242" cy="3170099"/>
          </a:xfrm>
          <a:prstGeom prst="rect">
            <a:avLst/>
          </a:prstGeom>
          <a:noFill/>
        </p:spPr>
        <p:txBody>
          <a:bodyPr wrap="square" rtlCol="0">
            <a:spAutoFit/>
          </a:bodyPr>
          <a:lstStyle/>
          <a:p>
            <a:pPr algn="l"/>
            <a:r>
              <a:rPr lang="en-GB" sz="2000" b="0" dirty="0" smtClean="0">
                <a:latin typeface="Calibri" panose="020F0502020204030204" pitchFamily="34" charset="0"/>
                <a:cs typeface="Calibri" pitchFamily="34" charset="0"/>
              </a:rPr>
              <a:t>One way to check the ensemble reliability is to assess whether the average forecast and observed probabilities of a certain event are similar. </a:t>
            </a:r>
          </a:p>
          <a:p>
            <a:pPr algn="l"/>
            <a:endParaRPr lang="en-GB" sz="2000" b="0" dirty="0" smtClean="0">
              <a:latin typeface="Calibri" panose="020F0502020204030204" pitchFamily="34" charset="0"/>
              <a:cs typeface="Calibri" pitchFamily="34" charset="0"/>
            </a:endParaRPr>
          </a:p>
          <a:p>
            <a:pPr algn="l"/>
            <a:r>
              <a:rPr lang="en-GB" sz="2000" b="0" dirty="0" smtClean="0">
                <a:latin typeface="Calibri" panose="020F0502020204030204" pitchFamily="34" charset="0"/>
                <a:cs typeface="Calibri" pitchFamily="34" charset="0"/>
              </a:rPr>
              <a:t>These plots compare the two probabilities at t+144h and t+240h for the event ‘24h precipitation in excess of 1/5/10/20 mm’ over Europe for ND14J15 (verified against observations).</a:t>
            </a:r>
            <a:endParaRPr lang="en-GB" sz="2000" b="0" baseline="-25000" dirty="0">
              <a:latin typeface="Calibri" panose="020F0502020204030204" pitchFamily="34" charset="0"/>
              <a:cs typeface="Calibri" pitchFamily="34" charset="0"/>
            </a:endParaRPr>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53313"/>
          <a:stretch/>
        </p:blipFill>
        <p:spPr>
          <a:xfrm>
            <a:off x="4736715" y="618402"/>
            <a:ext cx="5076825" cy="3170638"/>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b="54639"/>
          <a:stretch/>
        </p:blipFill>
        <p:spPr>
          <a:xfrm>
            <a:off x="4736715" y="3519010"/>
            <a:ext cx="5076825" cy="3080628"/>
          </a:xfrm>
          <a:prstGeom prst="rect">
            <a:avLst/>
          </a:prstGeom>
        </p:spPr>
      </p:pic>
      <p:sp>
        <p:nvSpPr>
          <p:cNvPr id="8" name="TextBox 7"/>
          <p:cNvSpPr txBox="1"/>
          <p:nvPr/>
        </p:nvSpPr>
        <p:spPr>
          <a:xfrm>
            <a:off x="5178025" y="1223755"/>
            <a:ext cx="966931" cy="400110"/>
          </a:xfrm>
          <a:prstGeom prst="rect">
            <a:avLst/>
          </a:prstGeom>
          <a:noFill/>
        </p:spPr>
        <p:txBody>
          <a:bodyPr wrap="none" rtlCol="0">
            <a:spAutoFit/>
          </a:bodyPr>
          <a:lstStyle/>
          <a:p>
            <a:r>
              <a:rPr lang="en-GB" sz="2000" dirty="0" smtClean="0">
                <a:latin typeface="Calibri" panose="020F0502020204030204" pitchFamily="34" charset="0"/>
              </a:rPr>
              <a:t>T+144h</a:t>
            </a:r>
            <a:endParaRPr lang="en-GB" sz="2000" dirty="0">
              <a:latin typeface="Calibri" panose="020F0502020204030204" pitchFamily="34" charset="0"/>
            </a:endParaRPr>
          </a:p>
        </p:txBody>
      </p:sp>
      <p:sp>
        <p:nvSpPr>
          <p:cNvPr id="10" name="TextBox 9"/>
          <p:cNvSpPr txBox="1"/>
          <p:nvPr/>
        </p:nvSpPr>
        <p:spPr>
          <a:xfrm>
            <a:off x="5178025" y="4104075"/>
            <a:ext cx="966931" cy="400110"/>
          </a:xfrm>
          <a:prstGeom prst="rect">
            <a:avLst/>
          </a:prstGeom>
          <a:noFill/>
        </p:spPr>
        <p:txBody>
          <a:bodyPr wrap="none" rtlCol="0">
            <a:spAutoFit/>
          </a:bodyPr>
          <a:lstStyle/>
          <a:p>
            <a:r>
              <a:rPr lang="en-GB" sz="2000" dirty="0" smtClean="0">
                <a:latin typeface="Calibri" panose="020F0502020204030204" pitchFamily="34" charset="0"/>
              </a:rPr>
              <a:t>T+240h</a:t>
            </a:r>
            <a:endParaRPr lang="en-GB" sz="2000" dirty="0">
              <a:latin typeface="Calibri" panose="020F0502020204030204" pitchFamily="34" charset="0"/>
            </a:endParaRPr>
          </a:p>
        </p:txBody>
      </p:sp>
    </p:spTree>
    <p:extLst>
      <p:ext uri="{BB962C8B-B14F-4D97-AF65-F5344CB8AC3E}">
        <p14:creationId xmlns:p14="http://schemas.microsoft.com/office/powerpoint/2010/main" val="286718727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b="53976"/>
          <a:stretch/>
        </p:blipFill>
        <p:spPr>
          <a:xfrm>
            <a:off x="4737600" y="619200"/>
            <a:ext cx="4924520" cy="3031870"/>
          </a:xfrm>
          <a:prstGeom prst="rect">
            <a:avLst/>
          </a:prstGeom>
        </p:spPr>
      </p:pic>
      <p:sp>
        <p:nvSpPr>
          <p:cNvPr id="2" name="Title 1"/>
          <p:cNvSpPr>
            <a:spLocks noGrp="1"/>
          </p:cNvSpPr>
          <p:nvPr>
            <p:ph type="title"/>
          </p:nvPr>
        </p:nvSpPr>
        <p:spPr/>
        <p:txBody>
          <a:bodyPr>
            <a:noAutofit/>
          </a:bodyPr>
          <a:lstStyle/>
          <a:p>
            <a:r>
              <a:rPr lang="en-US" sz="2800" dirty="0" smtClean="0">
                <a:solidFill>
                  <a:schemeClr val="accent1">
                    <a:lumMod val="50000"/>
                  </a:schemeClr>
                </a:solidFill>
                <a:latin typeface="Calibri" panose="020F0502020204030204" pitchFamily="34" charset="0"/>
              </a:rPr>
              <a:t>3. In a reliable ensemble, &lt;fc-prob&gt;~&lt;obs-prob&gt;</a:t>
            </a:r>
            <a:endParaRPr lang="en-GB" sz="2800" dirty="0">
              <a:solidFill>
                <a:schemeClr val="accent1">
                  <a:lumMod val="50000"/>
                </a:schemeClr>
              </a:solidFill>
              <a:latin typeface="Calibri" panose="020F0502020204030204" pitchFamily="34" charset="0"/>
            </a:endParaRPr>
          </a:p>
        </p:txBody>
      </p:sp>
      <p:sp>
        <p:nvSpPr>
          <p:cNvPr id="116" name="TextBox 115"/>
          <p:cNvSpPr txBox="1"/>
          <p:nvPr/>
        </p:nvSpPr>
        <p:spPr>
          <a:xfrm>
            <a:off x="227473" y="918005"/>
            <a:ext cx="4509242" cy="3477875"/>
          </a:xfrm>
          <a:prstGeom prst="rect">
            <a:avLst/>
          </a:prstGeom>
          <a:noFill/>
        </p:spPr>
        <p:txBody>
          <a:bodyPr wrap="square" rtlCol="0">
            <a:spAutoFit/>
          </a:bodyPr>
          <a:lstStyle/>
          <a:p>
            <a:pPr algn="l"/>
            <a:r>
              <a:rPr lang="en-GB" sz="2000" b="0" dirty="0" smtClean="0">
                <a:latin typeface="Calibri" panose="020F0502020204030204" pitchFamily="34" charset="0"/>
                <a:cs typeface="Calibri" pitchFamily="34" charset="0"/>
              </a:rPr>
              <a:t>One way to check the ensemble reliability is to assess whether the average forecast and observed probabilities of a certain event are similar. </a:t>
            </a:r>
          </a:p>
          <a:p>
            <a:pPr algn="l"/>
            <a:endParaRPr lang="en-GB" sz="2000" b="0" dirty="0" smtClean="0">
              <a:latin typeface="Calibri" panose="020F0502020204030204" pitchFamily="34" charset="0"/>
              <a:cs typeface="Calibri" pitchFamily="34" charset="0"/>
            </a:endParaRPr>
          </a:p>
          <a:p>
            <a:pPr algn="l"/>
            <a:r>
              <a:rPr lang="en-GB" sz="2000" b="0" dirty="0" smtClean="0">
                <a:latin typeface="Calibri" panose="020F0502020204030204" pitchFamily="34" charset="0"/>
                <a:cs typeface="Calibri" pitchFamily="34" charset="0"/>
              </a:rPr>
              <a:t>These plots compare the two probabilities at t+144h and t+240h for the event ‘2-meter temperature anomaly lower than -8/-4 and higher than +4/+8 degrees’ over Europe for ND14J15 (verified against observations).</a:t>
            </a:r>
            <a:endParaRPr lang="en-GB" sz="2000" b="0" baseline="-25000" dirty="0">
              <a:latin typeface="Calibri" panose="020F0502020204030204" pitchFamily="34" charset="0"/>
              <a:cs typeface="Calibri" pitchFamily="34" charset="0"/>
            </a:endParaRPr>
          </a:p>
        </p:txBody>
      </p:sp>
      <p:sp>
        <p:nvSpPr>
          <p:cNvPr id="8" name="TextBox 7"/>
          <p:cNvSpPr txBox="1"/>
          <p:nvPr/>
        </p:nvSpPr>
        <p:spPr>
          <a:xfrm>
            <a:off x="5178025" y="1223755"/>
            <a:ext cx="966931" cy="400110"/>
          </a:xfrm>
          <a:prstGeom prst="rect">
            <a:avLst/>
          </a:prstGeom>
          <a:noFill/>
        </p:spPr>
        <p:txBody>
          <a:bodyPr wrap="none" rtlCol="0">
            <a:spAutoFit/>
          </a:bodyPr>
          <a:lstStyle/>
          <a:p>
            <a:r>
              <a:rPr lang="en-GB" sz="2000" dirty="0" smtClean="0">
                <a:latin typeface="Calibri" panose="020F0502020204030204" pitchFamily="34" charset="0"/>
              </a:rPr>
              <a:t>T+144h</a:t>
            </a:r>
            <a:endParaRPr lang="en-GB" sz="2000" dirty="0">
              <a:latin typeface="Calibri" panose="020F0502020204030204" pitchFamily="34" charset="0"/>
            </a:endParaRP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b="53976"/>
          <a:stretch/>
        </p:blipFill>
        <p:spPr>
          <a:xfrm>
            <a:off x="4737600" y="3429000"/>
            <a:ext cx="4924520" cy="3031870"/>
          </a:xfrm>
          <a:prstGeom prst="rect">
            <a:avLst/>
          </a:prstGeom>
        </p:spPr>
      </p:pic>
      <p:sp>
        <p:nvSpPr>
          <p:cNvPr id="10" name="TextBox 9"/>
          <p:cNvSpPr txBox="1"/>
          <p:nvPr/>
        </p:nvSpPr>
        <p:spPr>
          <a:xfrm>
            <a:off x="5156199" y="4109010"/>
            <a:ext cx="966931" cy="400110"/>
          </a:xfrm>
          <a:prstGeom prst="rect">
            <a:avLst/>
          </a:prstGeom>
          <a:noFill/>
        </p:spPr>
        <p:txBody>
          <a:bodyPr wrap="none" rtlCol="0">
            <a:spAutoFit/>
          </a:bodyPr>
          <a:lstStyle/>
          <a:p>
            <a:r>
              <a:rPr lang="en-GB" sz="2000" dirty="0" smtClean="0">
                <a:latin typeface="Calibri" panose="020F0502020204030204" pitchFamily="34" charset="0"/>
              </a:rPr>
              <a:t>T+240h</a:t>
            </a:r>
            <a:endParaRPr lang="en-GB" sz="2000" dirty="0">
              <a:latin typeface="Calibri" panose="020F0502020204030204" pitchFamily="34" charset="0"/>
            </a:endParaRPr>
          </a:p>
        </p:txBody>
      </p:sp>
    </p:spTree>
    <p:extLst>
      <p:ext uri="{BB962C8B-B14F-4D97-AF65-F5344CB8AC3E}">
        <p14:creationId xmlns:p14="http://schemas.microsoft.com/office/powerpoint/2010/main" val="38297967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9130" y="1799710"/>
            <a:ext cx="3924300" cy="4419600"/>
          </a:xfrm>
          <a:prstGeom prst="rect">
            <a:avLst/>
          </a:prstGeom>
        </p:spPr>
      </p:pic>
      <p:pic>
        <p:nvPicPr>
          <p:cNvPr id="5" name="Content Placeholder 4"/>
          <p:cNvPicPr>
            <a:picLocks noGrp="1" noChangeAspect="1"/>
          </p:cNvPicPr>
          <p:nvPr>
            <p:ph sz="quarter" idx="2"/>
          </p:nvPr>
        </p:nvPicPr>
        <p:blipFill>
          <a:blip r:embed="rId4">
            <a:extLst>
              <a:ext uri="{28A0092B-C50C-407E-A947-70E740481C1C}">
                <a14:useLocalDpi xmlns:a14="http://schemas.microsoft.com/office/drawing/2010/main" val="0"/>
              </a:ext>
            </a:extLst>
          </a:blip>
          <a:stretch>
            <a:fillRect/>
          </a:stretch>
        </p:blipFill>
        <p:spPr>
          <a:xfrm>
            <a:off x="220857" y="1799710"/>
            <a:ext cx="3924300" cy="4419600"/>
          </a:xfrm>
        </p:spPr>
      </p:pic>
      <p:sp>
        <p:nvSpPr>
          <p:cNvPr id="4301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Are ensembles more valuable than single fcs?</a:t>
            </a:r>
            <a:endParaRPr lang="en-GB" sz="2800" dirty="0" smtClean="0">
              <a:solidFill>
                <a:schemeClr val="accent1">
                  <a:lumMod val="50000"/>
                </a:schemeClr>
              </a:solidFill>
              <a:latin typeface="Calibri" panose="020F0502020204030204" pitchFamily="34" charset="0"/>
            </a:endParaRPr>
          </a:p>
        </p:txBody>
      </p:sp>
      <p:sp>
        <p:nvSpPr>
          <p:cNvPr id="43011" name="Rectangle 3"/>
          <p:cNvSpPr>
            <a:spLocks noGrp="1" noChangeArrowheads="1"/>
          </p:cNvSpPr>
          <p:nvPr>
            <p:ph type="body" sz="half" idx="1"/>
          </p:nvPr>
        </p:nvSpPr>
        <p:spPr>
          <a:xfrm>
            <a:off x="227013" y="954089"/>
            <a:ext cx="9540875" cy="674712"/>
          </a:xfrm>
        </p:spPr>
        <p:txBody>
          <a:bodyPr/>
          <a:lstStyle/>
          <a:p>
            <a:pPr marL="0" indent="0">
              <a:lnSpc>
                <a:spcPct val="100000"/>
              </a:lnSpc>
              <a:buFontTx/>
              <a:buNone/>
            </a:pPr>
            <a:r>
              <a:rPr lang="en-GB" sz="2000" dirty="0" smtClean="0">
                <a:latin typeface="Calibri" panose="020F0502020204030204" pitchFamily="34" charset="0"/>
                <a:sym typeface="Symbol" pitchFamily="18" charset="2"/>
              </a:rPr>
              <a:t>ENS probabilistic forecasts have higher Potential Economic Value (PEV) than the single high-resolution forecast. These plots refer to t+144h precipitation forecasts (ND14J15).</a:t>
            </a:r>
          </a:p>
        </p:txBody>
      </p:sp>
      <p:cxnSp>
        <p:nvCxnSpPr>
          <p:cNvPr id="14" name="Straight Connector 13"/>
          <p:cNvCxnSpPr/>
          <p:nvPr/>
        </p:nvCxnSpPr>
        <p:spPr bwMode="auto">
          <a:xfrm flipV="1">
            <a:off x="5596026" y="2483895"/>
            <a:ext cx="0" cy="34560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5235986" y="5499230"/>
            <a:ext cx="360039"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5235986" y="5101443"/>
            <a:ext cx="360039"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25" name="TextBox 24"/>
          <p:cNvSpPr txBox="1"/>
          <p:nvPr/>
        </p:nvSpPr>
        <p:spPr>
          <a:xfrm>
            <a:off x="5100971" y="6046548"/>
            <a:ext cx="752129" cy="307777"/>
          </a:xfrm>
          <a:prstGeom prst="rect">
            <a:avLst/>
          </a:prstGeom>
          <a:noFill/>
        </p:spPr>
        <p:txBody>
          <a:bodyPr wrap="none" rtlCol="0">
            <a:spAutoFit/>
          </a:bodyPr>
          <a:lstStyle/>
          <a:p>
            <a:r>
              <a:rPr lang="en-GB" sz="1400" dirty="0" smtClean="0">
                <a:latin typeface="Calibri" pitchFamily="34" charset="0"/>
                <a:cs typeface="Calibri" pitchFamily="34" charset="0"/>
              </a:rPr>
              <a:t>C/L=0.1</a:t>
            </a:r>
            <a:endParaRPr lang="en-GB" sz="1400" dirty="0">
              <a:latin typeface="Calibri" pitchFamily="34" charset="0"/>
              <a:cs typeface="Calibri" pitchFamily="34" charset="0"/>
            </a:endParaRPr>
          </a:p>
        </p:txBody>
      </p:sp>
      <p:cxnSp>
        <p:nvCxnSpPr>
          <p:cNvPr id="17" name="Straight Connector 16"/>
          <p:cNvCxnSpPr/>
          <p:nvPr/>
        </p:nvCxnSpPr>
        <p:spPr bwMode="auto">
          <a:xfrm flipV="1">
            <a:off x="902550" y="2483895"/>
            <a:ext cx="0" cy="34560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a:off x="542510" y="5184195"/>
            <a:ext cx="360039"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21" name="TextBox 20"/>
          <p:cNvSpPr txBox="1"/>
          <p:nvPr/>
        </p:nvSpPr>
        <p:spPr>
          <a:xfrm>
            <a:off x="407495" y="6046548"/>
            <a:ext cx="752129" cy="307777"/>
          </a:xfrm>
          <a:prstGeom prst="rect">
            <a:avLst/>
          </a:prstGeom>
          <a:noFill/>
        </p:spPr>
        <p:txBody>
          <a:bodyPr wrap="none" rtlCol="0">
            <a:spAutoFit/>
          </a:bodyPr>
          <a:lstStyle/>
          <a:p>
            <a:r>
              <a:rPr lang="en-GB" sz="1400" dirty="0" smtClean="0">
                <a:latin typeface="Calibri" pitchFamily="34" charset="0"/>
                <a:cs typeface="Calibri" pitchFamily="34" charset="0"/>
              </a:rPr>
              <a:t>C/L=0.1</a:t>
            </a:r>
            <a:endParaRPr lang="en-GB" sz="1400" dirty="0">
              <a:latin typeface="Calibri" pitchFamily="34" charset="0"/>
              <a:cs typeface="Calibri" pitchFamily="34" charset="0"/>
            </a:endParaRPr>
          </a:p>
        </p:txBody>
      </p:sp>
      <p:sp>
        <p:nvSpPr>
          <p:cNvPr id="22" name="TextBox 21"/>
          <p:cNvSpPr txBox="1"/>
          <p:nvPr/>
        </p:nvSpPr>
        <p:spPr>
          <a:xfrm>
            <a:off x="1989515" y="2533835"/>
            <a:ext cx="2063385" cy="400110"/>
          </a:xfrm>
          <a:prstGeom prst="rect">
            <a:avLst/>
          </a:prstGeom>
          <a:noFill/>
        </p:spPr>
        <p:txBody>
          <a:bodyPr wrap="none" rtlCol="0">
            <a:spAutoFit/>
          </a:bodyPr>
          <a:lstStyle/>
          <a:p>
            <a:r>
              <a:rPr lang="en-GB" sz="2000" dirty="0" smtClean="0">
                <a:latin typeface="Calibri" panose="020F0502020204030204" pitchFamily="34" charset="0"/>
              </a:rPr>
              <a:t>T+144h – 1 mm/d</a:t>
            </a:r>
            <a:endParaRPr lang="en-GB" sz="2000" dirty="0">
              <a:latin typeface="Calibri" panose="020F0502020204030204" pitchFamily="34" charset="0"/>
            </a:endParaRPr>
          </a:p>
        </p:txBody>
      </p:sp>
      <p:sp>
        <p:nvSpPr>
          <p:cNvPr id="23" name="TextBox 22"/>
          <p:cNvSpPr txBox="1"/>
          <p:nvPr/>
        </p:nvSpPr>
        <p:spPr>
          <a:xfrm>
            <a:off x="6528175" y="2528900"/>
            <a:ext cx="2193229" cy="400110"/>
          </a:xfrm>
          <a:prstGeom prst="rect">
            <a:avLst/>
          </a:prstGeom>
          <a:noFill/>
        </p:spPr>
        <p:txBody>
          <a:bodyPr wrap="none" rtlCol="0">
            <a:spAutoFit/>
          </a:bodyPr>
          <a:lstStyle/>
          <a:p>
            <a:r>
              <a:rPr lang="en-GB" sz="2000" dirty="0" smtClean="0">
                <a:latin typeface="Calibri" panose="020F0502020204030204" pitchFamily="34" charset="0"/>
              </a:rPr>
              <a:t>T+144h – 20 mm/d</a:t>
            </a:r>
            <a:endParaRPr lang="en-GB" sz="200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9130" y="1799710"/>
            <a:ext cx="3924300" cy="4419600"/>
          </a:xfrm>
          <a:prstGeom prst="rect">
            <a:avLst/>
          </a:prstGeom>
        </p:spPr>
      </p:pic>
      <p:pic>
        <p:nvPicPr>
          <p:cNvPr id="3" name="Content Placeholder 2"/>
          <p:cNvPicPr>
            <a:picLocks noGrp="1" noChangeAspect="1"/>
          </p:cNvPicPr>
          <p:nvPr>
            <p:ph sz="quarter" idx="2"/>
          </p:nvPr>
        </p:nvPicPr>
        <p:blipFill>
          <a:blip r:embed="rId4">
            <a:extLst>
              <a:ext uri="{28A0092B-C50C-407E-A947-70E740481C1C}">
                <a14:useLocalDpi xmlns:a14="http://schemas.microsoft.com/office/drawing/2010/main" val="0"/>
              </a:ext>
            </a:extLst>
          </a:blip>
          <a:stretch>
            <a:fillRect/>
          </a:stretch>
        </p:blipFill>
        <p:spPr>
          <a:xfrm>
            <a:off x="227013" y="1799710"/>
            <a:ext cx="3924300" cy="4419600"/>
          </a:xfrm>
        </p:spPr>
      </p:pic>
      <p:sp>
        <p:nvSpPr>
          <p:cNvPr id="4301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3. Are ensembles more valuable than single fcs?</a:t>
            </a:r>
            <a:endParaRPr lang="en-GB" sz="2800" dirty="0" smtClean="0">
              <a:solidFill>
                <a:schemeClr val="accent1">
                  <a:lumMod val="50000"/>
                </a:schemeClr>
              </a:solidFill>
              <a:latin typeface="Calibri" panose="020F0502020204030204" pitchFamily="34" charset="0"/>
            </a:endParaRPr>
          </a:p>
        </p:txBody>
      </p:sp>
      <p:sp>
        <p:nvSpPr>
          <p:cNvPr id="43011" name="Rectangle 3"/>
          <p:cNvSpPr>
            <a:spLocks noGrp="1" noChangeArrowheads="1"/>
          </p:cNvSpPr>
          <p:nvPr>
            <p:ph type="body" sz="half" idx="1"/>
          </p:nvPr>
        </p:nvSpPr>
        <p:spPr>
          <a:xfrm>
            <a:off x="227013" y="954089"/>
            <a:ext cx="9540875" cy="674712"/>
          </a:xfrm>
        </p:spPr>
        <p:txBody>
          <a:bodyPr/>
          <a:lstStyle/>
          <a:p>
            <a:pPr marL="0" indent="0">
              <a:lnSpc>
                <a:spcPct val="100000"/>
              </a:lnSpc>
              <a:buFontTx/>
              <a:buNone/>
            </a:pPr>
            <a:r>
              <a:rPr lang="en-GB" sz="2000" dirty="0" smtClean="0">
                <a:latin typeface="Calibri" panose="020F0502020204030204" pitchFamily="34" charset="0"/>
                <a:sym typeface="Symbol" pitchFamily="18" charset="2"/>
              </a:rPr>
              <a:t>ENS probabilistic forecasts have higher Potential Economic Value (PEV) than the single high-resolution </a:t>
            </a:r>
            <a:r>
              <a:rPr lang="en-GB" sz="2000" dirty="0">
                <a:latin typeface="Calibri" panose="020F0502020204030204" pitchFamily="34" charset="0"/>
                <a:sym typeface="Symbol" pitchFamily="18" charset="2"/>
              </a:rPr>
              <a:t>forecast. These plots refer to t+144h </a:t>
            </a:r>
            <a:r>
              <a:rPr lang="en-GB" sz="2000" dirty="0" smtClean="0">
                <a:latin typeface="Calibri" panose="020F0502020204030204" pitchFamily="34" charset="0"/>
                <a:sym typeface="Symbol" pitchFamily="18" charset="2"/>
              </a:rPr>
              <a:t>2m temp. forecasts </a:t>
            </a:r>
            <a:r>
              <a:rPr lang="en-GB" sz="2000" dirty="0">
                <a:latin typeface="Calibri" panose="020F0502020204030204" pitchFamily="34" charset="0"/>
                <a:sym typeface="Symbol" pitchFamily="18" charset="2"/>
              </a:rPr>
              <a:t>(ND14J15).</a:t>
            </a:r>
            <a:endParaRPr lang="en-GB" sz="2000" dirty="0" smtClean="0">
              <a:latin typeface="Calibri" panose="020F0502020204030204" pitchFamily="34" charset="0"/>
              <a:sym typeface="Symbol" pitchFamily="18" charset="2"/>
            </a:endParaRPr>
          </a:p>
        </p:txBody>
      </p:sp>
      <p:cxnSp>
        <p:nvCxnSpPr>
          <p:cNvPr id="14" name="Straight Connector 13"/>
          <p:cNvCxnSpPr/>
          <p:nvPr/>
        </p:nvCxnSpPr>
        <p:spPr bwMode="auto">
          <a:xfrm flipV="1">
            <a:off x="5596026" y="2483895"/>
            <a:ext cx="0" cy="34560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5" name="Straight Connector 14"/>
          <p:cNvCxnSpPr/>
          <p:nvPr/>
        </p:nvCxnSpPr>
        <p:spPr bwMode="auto">
          <a:xfrm>
            <a:off x="5235986" y="4861902"/>
            <a:ext cx="360039"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6" name="Straight Connector 15"/>
          <p:cNvCxnSpPr/>
          <p:nvPr/>
        </p:nvCxnSpPr>
        <p:spPr bwMode="auto">
          <a:xfrm>
            <a:off x="5235986" y="4239090"/>
            <a:ext cx="360039"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25" name="TextBox 24"/>
          <p:cNvSpPr txBox="1"/>
          <p:nvPr/>
        </p:nvSpPr>
        <p:spPr>
          <a:xfrm>
            <a:off x="5100971" y="6046548"/>
            <a:ext cx="752129" cy="307777"/>
          </a:xfrm>
          <a:prstGeom prst="rect">
            <a:avLst/>
          </a:prstGeom>
          <a:noFill/>
        </p:spPr>
        <p:txBody>
          <a:bodyPr wrap="none" rtlCol="0">
            <a:spAutoFit/>
          </a:bodyPr>
          <a:lstStyle/>
          <a:p>
            <a:r>
              <a:rPr lang="en-GB" sz="1400" dirty="0" smtClean="0">
                <a:latin typeface="Calibri" pitchFamily="34" charset="0"/>
                <a:cs typeface="Calibri" pitchFamily="34" charset="0"/>
              </a:rPr>
              <a:t>C/L=0.1</a:t>
            </a:r>
            <a:endParaRPr lang="en-GB" sz="1400" dirty="0">
              <a:latin typeface="Calibri" pitchFamily="34" charset="0"/>
              <a:cs typeface="Calibri" pitchFamily="34" charset="0"/>
            </a:endParaRPr>
          </a:p>
        </p:txBody>
      </p:sp>
      <p:cxnSp>
        <p:nvCxnSpPr>
          <p:cNvPr id="17" name="Straight Connector 16"/>
          <p:cNvCxnSpPr/>
          <p:nvPr/>
        </p:nvCxnSpPr>
        <p:spPr bwMode="auto">
          <a:xfrm flipV="1">
            <a:off x="902550" y="2483895"/>
            <a:ext cx="0" cy="345600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a:off x="542510" y="4959170"/>
            <a:ext cx="360039"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21" name="TextBox 20"/>
          <p:cNvSpPr txBox="1"/>
          <p:nvPr/>
        </p:nvSpPr>
        <p:spPr>
          <a:xfrm>
            <a:off x="407495" y="6046548"/>
            <a:ext cx="752129" cy="307777"/>
          </a:xfrm>
          <a:prstGeom prst="rect">
            <a:avLst/>
          </a:prstGeom>
          <a:noFill/>
        </p:spPr>
        <p:txBody>
          <a:bodyPr wrap="none" rtlCol="0">
            <a:spAutoFit/>
          </a:bodyPr>
          <a:lstStyle/>
          <a:p>
            <a:r>
              <a:rPr lang="en-GB" sz="1400" dirty="0" smtClean="0">
                <a:latin typeface="Calibri" pitchFamily="34" charset="0"/>
                <a:cs typeface="Calibri" pitchFamily="34" charset="0"/>
              </a:rPr>
              <a:t>C/L=0.1</a:t>
            </a:r>
            <a:endParaRPr lang="en-GB" sz="1400" dirty="0">
              <a:latin typeface="Calibri" pitchFamily="34" charset="0"/>
              <a:cs typeface="Calibri" pitchFamily="34" charset="0"/>
            </a:endParaRPr>
          </a:p>
        </p:txBody>
      </p:sp>
      <p:cxnSp>
        <p:nvCxnSpPr>
          <p:cNvPr id="18" name="Straight Connector 17"/>
          <p:cNvCxnSpPr/>
          <p:nvPr/>
        </p:nvCxnSpPr>
        <p:spPr bwMode="auto">
          <a:xfrm>
            <a:off x="542510" y="4284095"/>
            <a:ext cx="360039"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048931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3. Ensembles are more consistent</a:t>
            </a:r>
          </a:p>
        </p:txBody>
      </p:sp>
      <p:sp>
        <p:nvSpPr>
          <p:cNvPr id="44035" name="Rectangle 3"/>
          <p:cNvSpPr>
            <a:spLocks noGrp="1" noChangeArrowheads="1"/>
          </p:cNvSpPr>
          <p:nvPr>
            <p:ph type="body" sz="half" idx="1"/>
          </p:nvPr>
        </p:nvSpPr>
        <p:spPr>
          <a:xfrm>
            <a:off x="182565" y="981075"/>
            <a:ext cx="2520186" cy="5373250"/>
          </a:xfrm>
        </p:spPr>
        <p:txBody>
          <a:bodyPr/>
          <a:lstStyle/>
          <a:p>
            <a:pPr marL="0" indent="0">
              <a:lnSpc>
                <a:spcPct val="100000"/>
              </a:lnSpc>
              <a:buFontTx/>
              <a:buNone/>
            </a:pPr>
            <a:r>
              <a:rPr lang="en-GB" sz="2000" dirty="0" smtClean="0">
                <a:latin typeface="Calibri" panose="020F0502020204030204" pitchFamily="34" charset="0"/>
              </a:rPr>
              <a:t>Ensemble-mean forecasts issued 24-hour apart and valid for the same time are more consistent than corresponding single forecasts. </a:t>
            </a:r>
          </a:p>
          <a:p>
            <a:pPr marL="0" indent="0">
              <a:lnSpc>
                <a:spcPct val="100000"/>
              </a:lnSpc>
              <a:buFontTx/>
              <a:buNone/>
            </a:pPr>
            <a:r>
              <a:rPr lang="en-GB" sz="2000" dirty="0" smtClean="0">
                <a:latin typeface="Calibri" panose="020F0502020204030204" pitchFamily="34" charset="0"/>
              </a:rPr>
              <a:t>Ensemble-averaging filters dynamically the unpredictable scales </a:t>
            </a:r>
            <a:r>
              <a:rPr lang="en-GB" sz="2000" i="1" dirty="0" smtClean="0">
                <a:latin typeface="Calibri" panose="020F0502020204030204" pitchFamily="34" charset="0"/>
              </a:rPr>
              <a:t>(Zsoter et al</a:t>
            </a:r>
            <a:r>
              <a:rPr lang="en-GB" sz="2000" dirty="0" smtClean="0">
                <a:latin typeface="Calibri" panose="020F0502020204030204" pitchFamily="34" charset="0"/>
              </a:rPr>
              <a:t> 2009).</a:t>
            </a:r>
          </a:p>
        </p:txBody>
      </p:sp>
      <p:pic>
        <p:nvPicPr>
          <p:cNvPr id="44036" name="Picture 4" descr="EZ-Figure-9"/>
          <p:cNvPicPr>
            <a:picLocks noGrp="1" noChangeAspect="1" noChangeArrowheads="1"/>
          </p:cNvPicPr>
          <p:nvPr>
            <p:ph sz="quarter" idx="2"/>
          </p:nvPr>
        </p:nvPicPr>
        <p:blipFill>
          <a:blip r:embed="rId3" cstate="print"/>
          <a:srcRect/>
          <a:stretch>
            <a:fillRect/>
          </a:stretch>
        </p:blipFill>
        <p:spPr>
          <a:xfrm>
            <a:off x="2792760" y="998730"/>
            <a:ext cx="6858000" cy="5093208"/>
          </a:xfrm>
          <a:noFill/>
        </p:spPr>
      </p:pic>
      <p:sp>
        <p:nvSpPr>
          <p:cNvPr id="6" name="TextBox 5"/>
          <p:cNvSpPr txBox="1"/>
          <p:nvPr/>
        </p:nvSpPr>
        <p:spPr>
          <a:xfrm>
            <a:off x="4852570" y="1403775"/>
            <a:ext cx="1835759" cy="307777"/>
          </a:xfrm>
          <a:prstGeom prst="rect">
            <a:avLst/>
          </a:prstGeom>
          <a:noFill/>
        </p:spPr>
        <p:txBody>
          <a:bodyPr wrap="none" rtlCol="0">
            <a:spAutoFit/>
          </a:bodyPr>
          <a:lstStyle/>
          <a:p>
            <a:r>
              <a:rPr lang="en-GB" sz="1400" dirty="0" smtClean="0"/>
              <a:t>ECMWF ENS-con</a:t>
            </a:r>
            <a:endParaRPr lang="en-US" sz="1400" dirty="0"/>
          </a:p>
        </p:txBody>
      </p:sp>
      <p:sp>
        <p:nvSpPr>
          <p:cNvPr id="7" name="TextBox 6"/>
          <p:cNvSpPr txBox="1"/>
          <p:nvPr/>
        </p:nvSpPr>
        <p:spPr>
          <a:xfrm>
            <a:off x="5244135" y="1853825"/>
            <a:ext cx="1699504" cy="307777"/>
          </a:xfrm>
          <a:prstGeom prst="rect">
            <a:avLst/>
          </a:prstGeom>
          <a:noFill/>
        </p:spPr>
        <p:txBody>
          <a:bodyPr wrap="none" rtlCol="0">
            <a:spAutoFit/>
          </a:bodyPr>
          <a:lstStyle/>
          <a:p>
            <a:r>
              <a:rPr lang="en-GB" sz="1400" dirty="0" smtClean="0"/>
              <a:t>UKMO ENS-con</a:t>
            </a:r>
            <a:endParaRPr lang="en-US" sz="1400" dirty="0"/>
          </a:p>
        </p:txBody>
      </p:sp>
      <p:cxnSp>
        <p:nvCxnSpPr>
          <p:cNvPr id="11" name="Straight Arrow Connector 10"/>
          <p:cNvCxnSpPr/>
          <p:nvPr/>
        </p:nvCxnSpPr>
        <p:spPr bwMode="auto">
          <a:xfrm flipH="1">
            <a:off x="4142910" y="1673805"/>
            <a:ext cx="630070" cy="27003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13" name="Straight Arrow Connector 12"/>
          <p:cNvCxnSpPr/>
          <p:nvPr/>
        </p:nvCxnSpPr>
        <p:spPr bwMode="auto">
          <a:xfrm flipH="1">
            <a:off x="4142910" y="2078850"/>
            <a:ext cx="945106" cy="405045"/>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
        <p:nvSpPr>
          <p:cNvPr id="16" name="TextBox 15"/>
          <p:cNvSpPr txBox="1"/>
          <p:nvPr/>
        </p:nvSpPr>
        <p:spPr>
          <a:xfrm>
            <a:off x="3602850" y="4824155"/>
            <a:ext cx="2598788" cy="307777"/>
          </a:xfrm>
          <a:prstGeom prst="rect">
            <a:avLst/>
          </a:prstGeom>
          <a:noFill/>
        </p:spPr>
        <p:txBody>
          <a:bodyPr wrap="none" rtlCol="0">
            <a:spAutoFit/>
          </a:bodyPr>
          <a:lstStyle/>
          <a:p>
            <a:r>
              <a:rPr lang="en-GB" sz="1400" dirty="0" smtClean="0"/>
              <a:t>ECMWF ensemble-mean</a:t>
            </a:r>
            <a:endParaRPr lang="en-US" sz="1400" dirty="0"/>
          </a:p>
        </p:txBody>
      </p:sp>
      <p:sp>
        <p:nvSpPr>
          <p:cNvPr id="17" name="TextBox 16"/>
          <p:cNvSpPr txBox="1"/>
          <p:nvPr/>
        </p:nvSpPr>
        <p:spPr>
          <a:xfrm>
            <a:off x="3570586" y="3699030"/>
            <a:ext cx="2462534" cy="307777"/>
          </a:xfrm>
          <a:prstGeom prst="rect">
            <a:avLst/>
          </a:prstGeom>
          <a:noFill/>
        </p:spPr>
        <p:txBody>
          <a:bodyPr wrap="none" rtlCol="0">
            <a:spAutoFit/>
          </a:bodyPr>
          <a:lstStyle/>
          <a:p>
            <a:r>
              <a:rPr lang="en-GB" sz="1400" dirty="0" smtClean="0"/>
              <a:t>UKMO ensemble-mean</a:t>
            </a:r>
            <a:endParaRPr lang="en-US" sz="1400" dirty="0"/>
          </a:p>
        </p:txBody>
      </p:sp>
      <p:cxnSp>
        <p:nvCxnSpPr>
          <p:cNvPr id="19" name="Straight Arrow Connector 18"/>
          <p:cNvCxnSpPr/>
          <p:nvPr/>
        </p:nvCxnSpPr>
        <p:spPr bwMode="auto">
          <a:xfrm>
            <a:off x="4007895" y="4014065"/>
            <a:ext cx="0" cy="180020"/>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cxnSp>
        <p:nvCxnSpPr>
          <p:cNvPr id="21" name="Straight Arrow Connector 20"/>
          <p:cNvCxnSpPr/>
          <p:nvPr/>
        </p:nvCxnSpPr>
        <p:spPr bwMode="auto">
          <a:xfrm flipV="1">
            <a:off x="4052900" y="4644135"/>
            <a:ext cx="0" cy="225025"/>
          </a:xfrm>
          <a:prstGeom prst="straightConnector1">
            <a:avLst/>
          </a:prstGeom>
          <a:solidFill>
            <a:schemeClr val="accent1"/>
          </a:solidFill>
          <a:ln w="12700" cap="flat" cmpd="sng" algn="ctr">
            <a:solidFill>
              <a:schemeClr val="tx1"/>
            </a:solidFill>
            <a:prstDash val="solid"/>
            <a:round/>
            <a:headEnd type="none" w="med" len="med"/>
            <a:tailEnd type="arrow"/>
          </a:ln>
          <a:effectLst/>
        </p:spPr>
      </p:cxn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GB" sz="2800" dirty="0" smtClean="0">
                <a:solidFill>
                  <a:schemeClr val="accent1">
                    <a:lumMod val="50000"/>
                  </a:schemeClr>
                </a:solidFill>
                <a:latin typeface="Calibri" panose="020F0502020204030204" pitchFamily="34" charset="0"/>
              </a:rPr>
              <a:t>Outline</a:t>
            </a:r>
          </a:p>
        </p:txBody>
      </p:sp>
      <p:sp>
        <p:nvSpPr>
          <p:cNvPr id="45059" name="Rectangle 3"/>
          <p:cNvSpPr>
            <a:spLocks noGrp="1" noChangeArrowheads="1"/>
          </p:cNvSpPr>
          <p:nvPr>
            <p:ph type="body" sz="half" idx="1"/>
          </p:nvPr>
        </p:nvSpPr>
        <p:spPr>
          <a:xfrm>
            <a:off x="92075" y="954088"/>
            <a:ext cx="9631363" cy="5400675"/>
          </a:xfrm>
        </p:spPr>
        <p:txBody>
          <a:bodyPr/>
          <a:lstStyle/>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The Numerical Weather Prediction (NWP) problem</a:t>
            </a: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Sources of forecast uncertainties and chaotic behaviour</a:t>
            </a: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Ensemble prediction </a:t>
            </a:r>
            <a:r>
              <a:rPr lang="en-US" sz="2000" dirty="0" smtClean="0">
                <a:latin typeface="Calibri" panose="020F0502020204030204" pitchFamily="34" charset="0"/>
              </a:rPr>
              <a:t>as a practical tool for probabilistic prediction</a:t>
            </a:r>
            <a:endParaRPr lang="en-GB" sz="2000" dirty="0" smtClean="0">
              <a:latin typeface="Calibri" panose="020F0502020204030204" pitchFamily="34" charset="0"/>
            </a:endParaRPr>
          </a:p>
          <a:p>
            <a:pPr marL="381000" indent="-381000">
              <a:lnSpc>
                <a:spcPct val="100000"/>
              </a:lnSpc>
              <a:buClr>
                <a:schemeClr val="accent1">
                  <a:lumMod val="50000"/>
                </a:schemeClr>
              </a:buClr>
              <a:buFont typeface="Wingdings" pitchFamily="2" charset="2"/>
              <a:buAutoNum type="arabicPeriod"/>
            </a:pPr>
            <a:r>
              <a:rPr lang="en-GB" sz="2000" dirty="0" smtClean="0">
                <a:latin typeface="Calibri" panose="020F0502020204030204" pitchFamily="34" charset="0"/>
              </a:rPr>
              <a:t>The ECMWF medium-range/monthly ensemble</a:t>
            </a:r>
          </a:p>
        </p:txBody>
      </p:sp>
      <p:sp>
        <p:nvSpPr>
          <p:cNvPr id="5" name="AutoShape 4"/>
          <p:cNvSpPr>
            <a:spLocks noChangeArrowheads="1"/>
          </p:cNvSpPr>
          <p:nvPr/>
        </p:nvSpPr>
        <p:spPr bwMode="auto">
          <a:xfrm>
            <a:off x="8509000" y="2168460"/>
            <a:ext cx="1214438" cy="225425"/>
          </a:xfrm>
          <a:prstGeom prst="leftArrow">
            <a:avLst>
              <a:gd name="adj1" fmla="val 50000"/>
              <a:gd name="adj2" fmla="val 134683"/>
            </a:avLst>
          </a:prstGeom>
          <a:solidFill>
            <a:schemeClr val="accent1">
              <a:lumMod val="50000"/>
            </a:schemeClr>
          </a:solidFill>
          <a:ln w="12700">
            <a:solidFill>
              <a:schemeClr val="accent1">
                <a:lumMod val="50000"/>
              </a:schemeClr>
            </a:solidFill>
            <a:miter lim="800000"/>
            <a:headEnd/>
            <a:tailEnd/>
          </a:ln>
        </p:spPr>
        <p:txBody>
          <a:bodyPr wrap="none" anchor="ctr"/>
          <a:lstStyle/>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Numerical Weather Prediction (NWP) models</a:t>
            </a:r>
          </a:p>
        </p:txBody>
      </p:sp>
      <p:sp>
        <p:nvSpPr>
          <p:cNvPr id="17411" name="Rectangle 3"/>
          <p:cNvSpPr>
            <a:spLocks noGrp="1" noChangeArrowheads="1"/>
          </p:cNvSpPr>
          <p:nvPr>
            <p:ph type="body" sz="half" idx="1"/>
          </p:nvPr>
        </p:nvSpPr>
        <p:spPr>
          <a:xfrm>
            <a:off x="497505" y="908720"/>
            <a:ext cx="3645405" cy="5400675"/>
          </a:xfrm>
        </p:spPr>
        <p:txBody>
          <a:bodyPr/>
          <a:lstStyle/>
          <a:p>
            <a:pPr marL="0" indent="0">
              <a:lnSpc>
                <a:spcPct val="100000"/>
              </a:lnSpc>
              <a:buFontTx/>
              <a:buNone/>
            </a:pPr>
            <a:r>
              <a:rPr lang="en-US" sz="2000" dirty="0" smtClean="0">
                <a:latin typeface="Calibri" panose="020F0502020204030204" pitchFamily="34" charset="0"/>
              </a:rPr>
              <a:t>The behavior of the atmosphere is governed by a set of physical laws that express how the air moves, the process of heating and cooling, the role of moisture, and so on.</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Interactions between the atmosphere and the underlying land and ocean are important in determining the weather.</a:t>
            </a:r>
          </a:p>
        </p:txBody>
      </p:sp>
      <p:pic>
        <p:nvPicPr>
          <p:cNvPr id="17412" name="Picture 4" descr="NWP_model_fig1"/>
          <p:cNvPicPr>
            <a:picLocks noGrp="1" noChangeAspect="1" noChangeArrowheads="1"/>
          </p:cNvPicPr>
          <p:nvPr>
            <p:ph sz="quarter" idx="2"/>
          </p:nvPr>
        </p:nvPicPr>
        <p:blipFill>
          <a:blip r:embed="rId3" cstate="print"/>
          <a:srcRect/>
          <a:stretch>
            <a:fillRect/>
          </a:stretch>
        </p:blipFill>
        <p:spPr>
          <a:xfrm>
            <a:off x="4367935" y="728953"/>
            <a:ext cx="5233797" cy="2340007"/>
          </a:xfrm>
        </p:spPr>
      </p:pic>
      <p:pic>
        <p:nvPicPr>
          <p:cNvPr id="17413" name="Picture 5" descr="NWP_model_fig2"/>
          <p:cNvPicPr>
            <a:picLocks noGrp="1" noChangeAspect="1" noChangeArrowheads="1"/>
          </p:cNvPicPr>
          <p:nvPr>
            <p:ph sz="quarter" idx="3"/>
          </p:nvPr>
        </p:nvPicPr>
        <p:blipFill>
          <a:blip r:embed="rId4" cstate="print"/>
          <a:srcRect/>
          <a:stretch>
            <a:fillRect/>
          </a:stretch>
        </p:blipFill>
        <p:spPr>
          <a:xfrm>
            <a:off x="4367935" y="3140493"/>
            <a:ext cx="5246751" cy="3303842"/>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4. Sensitivity to initial and model uncertainty</a:t>
            </a:r>
          </a:p>
        </p:txBody>
      </p:sp>
      <p:sp>
        <p:nvSpPr>
          <p:cNvPr id="46083" name="Rectangle 3"/>
          <p:cNvSpPr>
            <a:spLocks noGrp="1" noChangeArrowheads="1"/>
          </p:cNvSpPr>
          <p:nvPr>
            <p:ph type="body" sz="half" idx="1"/>
          </p:nvPr>
        </p:nvSpPr>
        <p:spPr>
          <a:xfrm>
            <a:off x="587607" y="999855"/>
            <a:ext cx="3150257" cy="4724400"/>
          </a:xfrm>
        </p:spPr>
        <p:txBody>
          <a:bodyPr/>
          <a:lstStyle/>
          <a:p>
            <a:pPr marL="0" indent="0">
              <a:lnSpc>
                <a:spcPct val="100000"/>
              </a:lnSpc>
              <a:buFontTx/>
              <a:buNone/>
            </a:pPr>
            <a:r>
              <a:rPr lang="en-US" sz="2000" dirty="0" smtClean="0">
                <a:latin typeface="Calibri" panose="020F0502020204030204" pitchFamily="34" charset="0"/>
              </a:rPr>
              <a:t>What is the relative contribution of initial and model uncertainties to forecast error?</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i="1" dirty="0" smtClean="0">
                <a:latin typeface="Calibri" panose="020F0502020204030204" pitchFamily="34" charset="0"/>
              </a:rPr>
              <a:t>Harrison et al</a:t>
            </a:r>
            <a:r>
              <a:rPr lang="en-US" sz="2000" dirty="0" smtClean="0">
                <a:latin typeface="Calibri" panose="020F0502020204030204" pitchFamily="34" charset="0"/>
              </a:rPr>
              <a:t> (1999) have shown that initial differences explains most of the differences between ECMWF-from-ECMWF-ICs and UKMO-from-UKMO-ICs forecasts. </a:t>
            </a:r>
          </a:p>
        </p:txBody>
      </p:sp>
      <p:grpSp>
        <p:nvGrpSpPr>
          <p:cNvPr id="2" name="Group 4"/>
          <p:cNvGrpSpPr>
            <a:grpSpLocks noChangeAspect="1"/>
          </p:cNvGrpSpPr>
          <p:nvPr/>
        </p:nvGrpSpPr>
        <p:grpSpPr bwMode="auto">
          <a:xfrm>
            <a:off x="3827875" y="773705"/>
            <a:ext cx="5790564" cy="5741670"/>
            <a:chOff x="3072" y="720"/>
            <a:chExt cx="2928" cy="3025"/>
          </a:xfrm>
        </p:grpSpPr>
        <p:pic>
          <p:nvPicPr>
            <p:cNvPr id="46085" name="Picture 5" descr="ic_ml_importance_17dec1996_120h_top"/>
            <p:cNvPicPr>
              <a:picLocks noChangeAspect="1" noChangeArrowheads="1"/>
            </p:cNvPicPr>
            <p:nvPr/>
          </p:nvPicPr>
          <p:blipFill>
            <a:blip r:embed="rId3" cstate="print"/>
            <a:srcRect/>
            <a:stretch>
              <a:fillRect/>
            </a:stretch>
          </p:blipFill>
          <p:spPr bwMode="auto">
            <a:xfrm>
              <a:off x="3072" y="720"/>
              <a:ext cx="2928" cy="1512"/>
            </a:xfrm>
            <a:prstGeom prst="rect">
              <a:avLst/>
            </a:prstGeom>
            <a:noFill/>
            <a:ln w="9525">
              <a:noFill/>
              <a:miter lim="800000"/>
              <a:headEnd/>
              <a:tailEnd/>
            </a:ln>
          </p:spPr>
        </p:pic>
        <p:pic>
          <p:nvPicPr>
            <p:cNvPr id="46086" name="Picture 6" descr="ic_ml_importance_17dec1996_120h_bottom"/>
            <p:cNvPicPr>
              <a:picLocks noChangeAspect="1" noChangeArrowheads="1"/>
            </p:cNvPicPr>
            <p:nvPr/>
          </p:nvPicPr>
          <p:blipFill>
            <a:blip r:embed="rId4" cstate="print"/>
            <a:srcRect/>
            <a:stretch>
              <a:fillRect/>
            </a:stretch>
          </p:blipFill>
          <p:spPr bwMode="auto">
            <a:xfrm>
              <a:off x="3120" y="2304"/>
              <a:ext cx="2880" cy="1441"/>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4. How should initial uncertainties be defined?</a:t>
            </a:r>
          </a:p>
        </p:txBody>
      </p:sp>
      <p:sp>
        <p:nvSpPr>
          <p:cNvPr id="48131" name="Rectangle 3"/>
          <p:cNvSpPr>
            <a:spLocks noGrp="1" noChangeArrowheads="1"/>
          </p:cNvSpPr>
          <p:nvPr>
            <p:ph type="body" sz="half" idx="1"/>
          </p:nvPr>
        </p:nvSpPr>
        <p:spPr>
          <a:xfrm>
            <a:off x="587514" y="1027475"/>
            <a:ext cx="3060341" cy="4876800"/>
          </a:xfrm>
        </p:spPr>
        <p:txBody>
          <a:bodyPr/>
          <a:lstStyle/>
          <a:p>
            <a:pPr marL="0" indent="0">
              <a:lnSpc>
                <a:spcPct val="100000"/>
              </a:lnSpc>
              <a:buFontTx/>
              <a:buNone/>
            </a:pPr>
            <a:r>
              <a:rPr lang="en-US" sz="2000" dirty="0" smtClean="0">
                <a:latin typeface="Calibri" panose="020F0502020204030204" pitchFamily="34" charset="0"/>
              </a:rPr>
              <a:t>The initial perturbations’ components pointing along the directions of maximum growth amplify most.</a:t>
            </a:r>
          </a:p>
          <a:p>
            <a:pPr marL="0" indent="0">
              <a:lnSpc>
                <a:spcPct val="100000"/>
              </a:lnSpc>
              <a:buFontTx/>
              <a:buNone/>
            </a:pPr>
            <a:endParaRPr lang="en-GB" sz="2000" dirty="0" smtClean="0">
              <a:latin typeface="Calibri" panose="020F0502020204030204" pitchFamily="34" charset="0"/>
            </a:endParaRPr>
          </a:p>
          <a:p>
            <a:pPr marL="0" indent="0">
              <a:lnSpc>
                <a:spcPct val="100000"/>
              </a:lnSpc>
              <a:buFontTx/>
              <a:buNone/>
            </a:pPr>
            <a:r>
              <a:rPr lang="en-GB" sz="2000" dirty="0" smtClean="0">
                <a:latin typeface="Calibri" panose="020F0502020204030204" pitchFamily="34" charset="0"/>
              </a:rPr>
              <a:t>If we knew the directions of maximum growth we could estimate the potential maximum forecast error.</a:t>
            </a:r>
            <a:endParaRPr lang="en-US" sz="2000" dirty="0" smtClean="0">
              <a:latin typeface="Calibri" panose="020F0502020204030204" pitchFamily="34" charset="0"/>
            </a:endParaRPr>
          </a:p>
        </p:txBody>
      </p:sp>
      <p:grpSp>
        <p:nvGrpSpPr>
          <p:cNvPr id="2" name="Group 6"/>
          <p:cNvGrpSpPr>
            <a:grpSpLocks noChangeAspect="1"/>
          </p:cNvGrpSpPr>
          <p:nvPr/>
        </p:nvGrpSpPr>
        <p:grpSpPr bwMode="auto">
          <a:xfrm>
            <a:off x="4142910" y="1088740"/>
            <a:ext cx="5364480" cy="4945380"/>
            <a:chOff x="3024" y="768"/>
            <a:chExt cx="3072" cy="2832"/>
          </a:xfrm>
        </p:grpSpPr>
        <p:grpSp>
          <p:nvGrpSpPr>
            <p:cNvPr id="3" name="Group 7"/>
            <p:cNvGrpSpPr>
              <a:grpSpLocks/>
            </p:cNvGrpSpPr>
            <p:nvPr/>
          </p:nvGrpSpPr>
          <p:grpSpPr bwMode="auto">
            <a:xfrm>
              <a:off x="3024" y="768"/>
              <a:ext cx="3072" cy="2832"/>
              <a:chOff x="3024" y="768"/>
              <a:chExt cx="3072" cy="2832"/>
            </a:xfrm>
          </p:grpSpPr>
          <p:sp>
            <p:nvSpPr>
              <p:cNvPr id="48139" name="Line 8"/>
              <p:cNvSpPr>
                <a:spLocks noChangeShapeType="1"/>
              </p:cNvSpPr>
              <p:nvPr/>
            </p:nvSpPr>
            <p:spPr bwMode="auto">
              <a:xfrm flipV="1">
                <a:off x="3168" y="768"/>
                <a:ext cx="0" cy="2832"/>
              </a:xfrm>
              <a:prstGeom prst="line">
                <a:avLst/>
              </a:prstGeom>
              <a:noFill/>
              <a:ln w="38100">
                <a:solidFill>
                  <a:schemeClr val="tx1"/>
                </a:solidFill>
                <a:round/>
                <a:headEnd/>
                <a:tailEnd type="triangle" w="med" len="med"/>
              </a:ln>
            </p:spPr>
            <p:txBody>
              <a:bodyPr wrap="none" lIns="90487" tIns="44450" rIns="90487" bIns="44450" anchor="ctr"/>
              <a:lstStyle/>
              <a:p>
                <a:endParaRPr lang="en-GB" dirty="0"/>
              </a:p>
            </p:txBody>
          </p:sp>
          <p:sp>
            <p:nvSpPr>
              <p:cNvPr id="48140" name="Line 9"/>
              <p:cNvSpPr>
                <a:spLocks noChangeShapeType="1"/>
              </p:cNvSpPr>
              <p:nvPr/>
            </p:nvSpPr>
            <p:spPr bwMode="auto">
              <a:xfrm>
                <a:off x="3024" y="3456"/>
                <a:ext cx="2976" cy="0"/>
              </a:xfrm>
              <a:prstGeom prst="line">
                <a:avLst/>
              </a:prstGeom>
              <a:noFill/>
              <a:ln w="38100">
                <a:solidFill>
                  <a:schemeClr val="tx1"/>
                </a:solidFill>
                <a:round/>
                <a:headEnd/>
                <a:tailEnd type="triangle" w="med" len="med"/>
              </a:ln>
            </p:spPr>
            <p:txBody>
              <a:bodyPr wrap="none" lIns="90487" tIns="44450" rIns="90487" bIns="44450" anchor="ctr"/>
              <a:lstStyle/>
              <a:p>
                <a:endParaRPr lang="en-GB" dirty="0"/>
              </a:p>
            </p:txBody>
          </p:sp>
          <p:grpSp>
            <p:nvGrpSpPr>
              <p:cNvPr id="4" name="Group 10"/>
              <p:cNvGrpSpPr>
                <a:grpSpLocks/>
              </p:cNvGrpSpPr>
              <p:nvPr/>
            </p:nvGrpSpPr>
            <p:grpSpPr bwMode="auto">
              <a:xfrm>
                <a:off x="3408" y="2688"/>
                <a:ext cx="384" cy="576"/>
                <a:chOff x="3408" y="2688"/>
                <a:chExt cx="384" cy="576"/>
              </a:xfrm>
            </p:grpSpPr>
            <p:sp>
              <p:nvSpPr>
                <p:cNvPr id="48156" name="Freeform 11"/>
                <p:cNvSpPr>
                  <a:spLocks/>
                </p:cNvSpPr>
                <p:nvPr/>
              </p:nvSpPr>
              <p:spPr bwMode="auto">
                <a:xfrm>
                  <a:off x="3456" y="2688"/>
                  <a:ext cx="292" cy="266"/>
                </a:xfrm>
                <a:custGeom>
                  <a:avLst/>
                  <a:gdLst>
                    <a:gd name="T0" fmla="*/ 10 w 292"/>
                    <a:gd name="T1" fmla="*/ 265 h 266"/>
                    <a:gd name="T2" fmla="*/ 34 w 292"/>
                    <a:gd name="T3" fmla="*/ 0 h 266"/>
                    <a:gd name="T4" fmla="*/ 89 w 292"/>
                    <a:gd name="T5" fmla="*/ 164 h 266"/>
                    <a:gd name="T6" fmla="*/ 144 w 292"/>
                    <a:gd name="T7" fmla="*/ 164 h 266"/>
                    <a:gd name="T8" fmla="*/ 206 w 292"/>
                    <a:gd name="T9" fmla="*/ 172 h 266"/>
                    <a:gd name="T10" fmla="*/ 291 w 292"/>
                    <a:gd name="T11" fmla="*/ 0 h 266"/>
                    <a:gd name="T12" fmla="*/ 292 w 292"/>
                    <a:gd name="T13" fmla="*/ 266 h 266"/>
                    <a:gd name="T14" fmla="*/ 268 w 292"/>
                    <a:gd name="T15" fmla="*/ 234 h 266"/>
                    <a:gd name="T16" fmla="*/ 166 w 292"/>
                    <a:gd name="T17" fmla="*/ 211 h 266"/>
                    <a:gd name="T18" fmla="*/ 88 w 292"/>
                    <a:gd name="T19" fmla="*/ 226 h 266"/>
                    <a:gd name="T20" fmla="*/ 10 w 292"/>
                    <a:gd name="T21" fmla="*/ 265 h 2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2"/>
                    <a:gd name="T34" fmla="*/ 0 h 266"/>
                    <a:gd name="T35" fmla="*/ 292 w 292"/>
                    <a:gd name="T36" fmla="*/ 266 h 2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2" h="266">
                      <a:moveTo>
                        <a:pt x="10" y="265"/>
                      </a:moveTo>
                      <a:cubicBezTo>
                        <a:pt x="0" y="222"/>
                        <a:pt x="15" y="25"/>
                        <a:pt x="34" y="0"/>
                      </a:cubicBezTo>
                      <a:lnTo>
                        <a:pt x="89" y="164"/>
                      </a:lnTo>
                      <a:lnTo>
                        <a:pt x="144" y="164"/>
                      </a:lnTo>
                      <a:lnTo>
                        <a:pt x="206" y="172"/>
                      </a:lnTo>
                      <a:lnTo>
                        <a:pt x="291" y="0"/>
                      </a:lnTo>
                      <a:lnTo>
                        <a:pt x="292" y="266"/>
                      </a:lnTo>
                      <a:lnTo>
                        <a:pt x="268" y="234"/>
                      </a:lnTo>
                      <a:lnTo>
                        <a:pt x="166" y="211"/>
                      </a:lnTo>
                      <a:lnTo>
                        <a:pt x="88" y="226"/>
                      </a:lnTo>
                      <a:lnTo>
                        <a:pt x="10" y="265"/>
                      </a:lnTo>
                      <a:close/>
                    </a:path>
                  </a:pathLst>
                </a:custGeom>
                <a:solidFill>
                  <a:schemeClr val="hlink"/>
                </a:solidFill>
                <a:ln w="19050" cap="flat" cmpd="sng">
                  <a:solidFill>
                    <a:schemeClr val="tx1"/>
                  </a:solidFill>
                  <a:prstDash val="solid"/>
                  <a:round/>
                  <a:headEnd/>
                  <a:tailEnd/>
                </a:ln>
              </p:spPr>
              <p:txBody>
                <a:bodyPr wrap="none" lIns="90487" tIns="44450" rIns="90487" bIns="44450" anchor="ctr"/>
                <a:lstStyle/>
                <a:p>
                  <a:endParaRPr lang="en-GB" dirty="0"/>
                </a:p>
              </p:txBody>
            </p:sp>
            <p:sp>
              <p:nvSpPr>
                <p:cNvPr id="48157" name="Oval 12"/>
                <p:cNvSpPr>
                  <a:spLocks noChangeArrowheads="1"/>
                </p:cNvSpPr>
                <p:nvPr/>
              </p:nvSpPr>
              <p:spPr bwMode="auto">
                <a:xfrm>
                  <a:off x="3408" y="2880"/>
                  <a:ext cx="384" cy="384"/>
                </a:xfrm>
                <a:prstGeom prst="ellipse">
                  <a:avLst/>
                </a:prstGeom>
                <a:solidFill>
                  <a:srgbClr val="F5F011"/>
                </a:solidFill>
                <a:ln w="38100">
                  <a:solidFill>
                    <a:schemeClr val="tx1"/>
                  </a:solidFill>
                  <a:round/>
                  <a:headEnd/>
                  <a:tailEnd/>
                </a:ln>
              </p:spPr>
              <p:txBody>
                <a:bodyPr wrap="none" lIns="90487" tIns="44450" rIns="90487" bIns="44450" anchor="ctr"/>
                <a:lstStyle/>
                <a:p>
                  <a:endParaRPr lang="en-US" dirty="0"/>
                </a:p>
              </p:txBody>
            </p:sp>
            <p:sp>
              <p:nvSpPr>
                <p:cNvPr id="48158" name="Oval 13"/>
                <p:cNvSpPr>
                  <a:spLocks noChangeArrowheads="1"/>
                </p:cNvSpPr>
                <p:nvPr/>
              </p:nvSpPr>
              <p:spPr bwMode="auto">
                <a:xfrm>
                  <a:off x="3504"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48159" name="Oval 14"/>
                <p:cNvSpPr>
                  <a:spLocks noChangeArrowheads="1"/>
                </p:cNvSpPr>
                <p:nvPr/>
              </p:nvSpPr>
              <p:spPr bwMode="auto">
                <a:xfrm>
                  <a:off x="3648"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48160" name="Freeform 15"/>
                <p:cNvSpPr>
                  <a:spLocks/>
                </p:cNvSpPr>
                <p:nvPr/>
              </p:nvSpPr>
              <p:spPr bwMode="auto">
                <a:xfrm>
                  <a:off x="3504" y="3120"/>
                  <a:ext cx="192" cy="48"/>
                </a:xfrm>
                <a:custGeom>
                  <a:avLst/>
                  <a:gdLst>
                    <a:gd name="T0" fmla="*/ 0 w 432"/>
                    <a:gd name="T1" fmla="*/ 0 h 192"/>
                    <a:gd name="T2" fmla="*/ 0 w 432"/>
                    <a:gd name="T3" fmla="*/ 0 h 192"/>
                    <a:gd name="T4" fmla="*/ 1 w 432"/>
                    <a:gd name="T5" fmla="*/ 0 h 192"/>
                    <a:gd name="T6" fmla="*/ 0 60000 65536"/>
                    <a:gd name="T7" fmla="*/ 0 60000 65536"/>
                    <a:gd name="T8" fmla="*/ 0 60000 65536"/>
                    <a:gd name="T9" fmla="*/ 0 w 432"/>
                    <a:gd name="T10" fmla="*/ 0 h 192"/>
                    <a:gd name="T11" fmla="*/ 432 w 432"/>
                    <a:gd name="T12" fmla="*/ 192 h 192"/>
                  </a:gdLst>
                  <a:ahLst/>
                  <a:cxnLst>
                    <a:cxn ang="T6">
                      <a:pos x="T0" y="T1"/>
                    </a:cxn>
                    <a:cxn ang="T7">
                      <a:pos x="T2" y="T3"/>
                    </a:cxn>
                    <a:cxn ang="T8">
                      <a:pos x="T4" y="T5"/>
                    </a:cxn>
                  </a:cxnLst>
                  <a:rect l="T9" t="T10" r="T11" b="T12"/>
                  <a:pathLst>
                    <a:path w="432" h="192">
                      <a:moveTo>
                        <a:pt x="0" y="0"/>
                      </a:moveTo>
                      <a:cubicBezTo>
                        <a:pt x="60" y="96"/>
                        <a:pt x="120" y="192"/>
                        <a:pt x="192" y="192"/>
                      </a:cubicBezTo>
                      <a:cubicBezTo>
                        <a:pt x="264" y="192"/>
                        <a:pt x="392" y="32"/>
                        <a:pt x="432" y="0"/>
                      </a:cubicBezTo>
                    </a:path>
                  </a:pathLst>
                </a:custGeom>
                <a:noFill/>
                <a:ln w="38100" cap="flat" cmpd="sng">
                  <a:solidFill>
                    <a:schemeClr val="hlink"/>
                  </a:solidFill>
                  <a:prstDash val="solid"/>
                  <a:round/>
                  <a:headEnd/>
                  <a:tailEnd/>
                </a:ln>
              </p:spPr>
              <p:txBody>
                <a:bodyPr wrap="none" lIns="90487" tIns="44450" rIns="90487" bIns="44450" anchor="ctr"/>
                <a:lstStyle/>
                <a:p>
                  <a:endParaRPr lang="en-GB" dirty="0"/>
                </a:p>
              </p:txBody>
            </p:sp>
          </p:grpSp>
          <p:grpSp>
            <p:nvGrpSpPr>
              <p:cNvPr id="5" name="Group 16"/>
              <p:cNvGrpSpPr>
                <a:grpSpLocks/>
              </p:cNvGrpSpPr>
              <p:nvPr/>
            </p:nvGrpSpPr>
            <p:grpSpPr bwMode="auto">
              <a:xfrm rot="1352535">
                <a:off x="4080" y="1968"/>
                <a:ext cx="432" cy="960"/>
                <a:chOff x="3408" y="2688"/>
                <a:chExt cx="384" cy="576"/>
              </a:xfrm>
            </p:grpSpPr>
            <p:sp>
              <p:nvSpPr>
                <p:cNvPr id="48151" name="Freeform 17"/>
                <p:cNvSpPr>
                  <a:spLocks/>
                </p:cNvSpPr>
                <p:nvPr/>
              </p:nvSpPr>
              <p:spPr bwMode="auto">
                <a:xfrm>
                  <a:off x="3456" y="2688"/>
                  <a:ext cx="292" cy="266"/>
                </a:xfrm>
                <a:custGeom>
                  <a:avLst/>
                  <a:gdLst>
                    <a:gd name="T0" fmla="*/ 10 w 292"/>
                    <a:gd name="T1" fmla="*/ 265 h 266"/>
                    <a:gd name="T2" fmla="*/ 34 w 292"/>
                    <a:gd name="T3" fmla="*/ 0 h 266"/>
                    <a:gd name="T4" fmla="*/ 89 w 292"/>
                    <a:gd name="T5" fmla="*/ 164 h 266"/>
                    <a:gd name="T6" fmla="*/ 144 w 292"/>
                    <a:gd name="T7" fmla="*/ 164 h 266"/>
                    <a:gd name="T8" fmla="*/ 206 w 292"/>
                    <a:gd name="T9" fmla="*/ 172 h 266"/>
                    <a:gd name="T10" fmla="*/ 291 w 292"/>
                    <a:gd name="T11" fmla="*/ 0 h 266"/>
                    <a:gd name="T12" fmla="*/ 292 w 292"/>
                    <a:gd name="T13" fmla="*/ 266 h 266"/>
                    <a:gd name="T14" fmla="*/ 268 w 292"/>
                    <a:gd name="T15" fmla="*/ 234 h 266"/>
                    <a:gd name="T16" fmla="*/ 166 w 292"/>
                    <a:gd name="T17" fmla="*/ 211 h 266"/>
                    <a:gd name="T18" fmla="*/ 88 w 292"/>
                    <a:gd name="T19" fmla="*/ 226 h 266"/>
                    <a:gd name="T20" fmla="*/ 10 w 292"/>
                    <a:gd name="T21" fmla="*/ 265 h 2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2"/>
                    <a:gd name="T34" fmla="*/ 0 h 266"/>
                    <a:gd name="T35" fmla="*/ 292 w 292"/>
                    <a:gd name="T36" fmla="*/ 266 h 2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2" h="266">
                      <a:moveTo>
                        <a:pt x="10" y="265"/>
                      </a:moveTo>
                      <a:cubicBezTo>
                        <a:pt x="0" y="222"/>
                        <a:pt x="15" y="25"/>
                        <a:pt x="34" y="0"/>
                      </a:cubicBezTo>
                      <a:lnTo>
                        <a:pt x="89" y="164"/>
                      </a:lnTo>
                      <a:lnTo>
                        <a:pt x="144" y="164"/>
                      </a:lnTo>
                      <a:lnTo>
                        <a:pt x="206" y="172"/>
                      </a:lnTo>
                      <a:lnTo>
                        <a:pt x="291" y="0"/>
                      </a:lnTo>
                      <a:lnTo>
                        <a:pt x="292" y="266"/>
                      </a:lnTo>
                      <a:lnTo>
                        <a:pt x="268" y="234"/>
                      </a:lnTo>
                      <a:lnTo>
                        <a:pt x="166" y="211"/>
                      </a:lnTo>
                      <a:lnTo>
                        <a:pt x="88" y="226"/>
                      </a:lnTo>
                      <a:lnTo>
                        <a:pt x="10" y="265"/>
                      </a:lnTo>
                      <a:close/>
                    </a:path>
                  </a:pathLst>
                </a:custGeom>
                <a:solidFill>
                  <a:schemeClr val="hlink"/>
                </a:solidFill>
                <a:ln w="19050" cap="flat" cmpd="sng">
                  <a:solidFill>
                    <a:schemeClr val="tx1"/>
                  </a:solidFill>
                  <a:prstDash val="solid"/>
                  <a:round/>
                  <a:headEnd/>
                  <a:tailEnd/>
                </a:ln>
              </p:spPr>
              <p:txBody>
                <a:bodyPr wrap="none" lIns="90487" tIns="44450" rIns="90487" bIns="44450" anchor="ctr"/>
                <a:lstStyle/>
                <a:p>
                  <a:endParaRPr lang="en-GB" dirty="0"/>
                </a:p>
              </p:txBody>
            </p:sp>
            <p:sp>
              <p:nvSpPr>
                <p:cNvPr id="48152" name="Oval 18"/>
                <p:cNvSpPr>
                  <a:spLocks noChangeArrowheads="1"/>
                </p:cNvSpPr>
                <p:nvPr/>
              </p:nvSpPr>
              <p:spPr bwMode="auto">
                <a:xfrm>
                  <a:off x="3408" y="2880"/>
                  <a:ext cx="384" cy="384"/>
                </a:xfrm>
                <a:prstGeom prst="ellipse">
                  <a:avLst/>
                </a:prstGeom>
                <a:solidFill>
                  <a:srgbClr val="F5F011"/>
                </a:solidFill>
                <a:ln w="38100">
                  <a:solidFill>
                    <a:schemeClr val="tx1"/>
                  </a:solidFill>
                  <a:round/>
                  <a:headEnd/>
                  <a:tailEnd/>
                </a:ln>
              </p:spPr>
              <p:txBody>
                <a:bodyPr wrap="none" lIns="90487" tIns="44450" rIns="90487" bIns="44450" anchor="ctr"/>
                <a:lstStyle/>
                <a:p>
                  <a:endParaRPr lang="en-US" dirty="0"/>
                </a:p>
              </p:txBody>
            </p:sp>
            <p:sp>
              <p:nvSpPr>
                <p:cNvPr id="48153" name="Oval 19"/>
                <p:cNvSpPr>
                  <a:spLocks noChangeArrowheads="1"/>
                </p:cNvSpPr>
                <p:nvPr/>
              </p:nvSpPr>
              <p:spPr bwMode="auto">
                <a:xfrm>
                  <a:off x="3504"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48154" name="Oval 20"/>
                <p:cNvSpPr>
                  <a:spLocks noChangeArrowheads="1"/>
                </p:cNvSpPr>
                <p:nvPr/>
              </p:nvSpPr>
              <p:spPr bwMode="auto">
                <a:xfrm>
                  <a:off x="3648"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48155" name="Freeform 21"/>
                <p:cNvSpPr>
                  <a:spLocks/>
                </p:cNvSpPr>
                <p:nvPr/>
              </p:nvSpPr>
              <p:spPr bwMode="auto">
                <a:xfrm>
                  <a:off x="3504" y="3120"/>
                  <a:ext cx="192" cy="48"/>
                </a:xfrm>
                <a:custGeom>
                  <a:avLst/>
                  <a:gdLst>
                    <a:gd name="T0" fmla="*/ 0 w 432"/>
                    <a:gd name="T1" fmla="*/ 0 h 192"/>
                    <a:gd name="T2" fmla="*/ 0 w 432"/>
                    <a:gd name="T3" fmla="*/ 0 h 192"/>
                    <a:gd name="T4" fmla="*/ 1 w 432"/>
                    <a:gd name="T5" fmla="*/ 0 h 192"/>
                    <a:gd name="T6" fmla="*/ 0 60000 65536"/>
                    <a:gd name="T7" fmla="*/ 0 60000 65536"/>
                    <a:gd name="T8" fmla="*/ 0 60000 65536"/>
                    <a:gd name="T9" fmla="*/ 0 w 432"/>
                    <a:gd name="T10" fmla="*/ 0 h 192"/>
                    <a:gd name="T11" fmla="*/ 432 w 432"/>
                    <a:gd name="T12" fmla="*/ 192 h 192"/>
                  </a:gdLst>
                  <a:ahLst/>
                  <a:cxnLst>
                    <a:cxn ang="T6">
                      <a:pos x="T0" y="T1"/>
                    </a:cxn>
                    <a:cxn ang="T7">
                      <a:pos x="T2" y="T3"/>
                    </a:cxn>
                    <a:cxn ang="T8">
                      <a:pos x="T4" y="T5"/>
                    </a:cxn>
                  </a:cxnLst>
                  <a:rect l="T9" t="T10" r="T11" b="T12"/>
                  <a:pathLst>
                    <a:path w="432" h="192">
                      <a:moveTo>
                        <a:pt x="0" y="0"/>
                      </a:moveTo>
                      <a:cubicBezTo>
                        <a:pt x="60" y="96"/>
                        <a:pt x="120" y="192"/>
                        <a:pt x="192" y="192"/>
                      </a:cubicBezTo>
                      <a:cubicBezTo>
                        <a:pt x="264" y="192"/>
                        <a:pt x="392" y="32"/>
                        <a:pt x="432" y="0"/>
                      </a:cubicBezTo>
                    </a:path>
                  </a:pathLst>
                </a:custGeom>
                <a:noFill/>
                <a:ln w="38100" cap="flat" cmpd="sng">
                  <a:solidFill>
                    <a:schemeClr val="hlink"/>
                  </a:solidFill>
                  <a:prstDash val="solid"/>
                  <a:round/>
                  <a:headEnd/>
                  <a:tailEnd/>
                </a:ln>
              </p:spPr>
              <p:txBody>
                <a:bodyPr wrap="none" lIns="90487" tIns="44450" rIns="90487" bIns="44450" anchor="ctr"/>
                <a:lstStyle/>
                <a:p>
                  <a:endParaRPr lang="en-GB" dirty="0"/>
                </a:p>
              </p:txBody>
            </p:sp>
          </p:grpSp>
          <p:grpSp>
            <p:nvGrpSpPr>
              <p:cNvPr id="6" name="Group 22"/>
              <p:cNvGrpSpPr>
                <a:grpSpLocks/>
              </p:cNvGrpSpPr>
              <p:nvPr/>
            </p:nvGrpSpPr>
            <p:grpSpPr bwMode="auto">
              <a:xfrm rot="2453175">
                <a:off x="5184" y="912"/>
                <a:ext cx="432" cy="1632"/>
                <a:chOff x="3408" y="2688"/>
                <a:chExt cx="384" cy="576"/>
              </a:xfrm>
            </p:grpSpPr>
            <p:sp>
              <p:nvSpPr>
                <p:cNvPr id="48146" name="Freeform 23"/>
                <p:cNvSpPr>
                  <a:spLocks/>
                </p:cNvSpPr>
                <p:nvPr/>
              </p:nvSpPr>
              <p:spPr bwMode="auto">
                <a:xfrm>
                  <a:off x="3456" y="2688"/>
                  <a:ext cx="292" cy="266"/>
                </a:xfrm>
                <a:custGeom>
                  <a:avLst/>
                  <a:gdLst>
                    <a:gd name="T0" fmla="*/ 10 w 292"/>
                    <a:gd name="T1" fmla="*/ 265 h 266"/>
                    <a:gd name="T2" fmla="*/ 34 w 292"/>
                    <a:gd name="T3" fmla="*/ 0 h 266"/>
                    <a:gd name="T4" fmla="*/ 89 w 292"/>
                    <a:gd name="T5" fmla="*/ 164 h 266"/>
                    <a:gd name="T6" fmla="*/ 144 w 292"/>
                    <a:gd name="T7" fmla="*/ 164 h 266"/>
                    <a:gd name="T8" fmla="*/ 206 w 292"/>
                    <a:gd name="T9" fmla="*/ 172 h 266"/>
                    <a:gd name="T10" fmla="*/ 291 w 292"/>
                    <a:gd name="T11" fmla="*/ 0 h 266"/>
                    <a:gd name="T12" fmla="*/ 292 w 292"/>
                    <a:gd name="T13" fmla="*/ 266 h 266"/>
                    <a:gd name="T14" fmla="*/ 268 w 292"/>
                    <a:gd name="T15" fmla="*/ 234 h 266"/>
                    <a:gd name="T16" fmla="*/ 166 w 292"/>
                    <a:gd name="T17" fmla="*/ 211 h 266"/>
                    <a:gd name="T18" fmla="*/ 88 w 292"/>
                    <a:gd name="T19" fmla="*/ 226 h 266"/>
                    <a:gd name="T20" fmla="*/ 10 w 292"/>
                    <a:gd name="T21" fmla="*/ 265 h 2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2"/>
                    <a:gd name="T34" fmla="*/ 0 h 266"/>
                    <a:gd name="T35" fmla="*/ 292 w 292"/>
                    <a:gd name="T36" fmla="*/ 266 h 26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92" h="266">
                      <a:moveTo>
                        <a:pt x="10" y="265"/>
                      </a:moveTo>
                      <a:cubicBezTo>
                        <a:pt x="0" y="222"/>
                        <a:pt x="15" y="25"/>
                        <a:pt x="34" y="0"/>
                      </a:cubicBezTo>
                      <a:lnTo>
                        <a:pt x="89" y="164"/>
                      </a:lnTo>
                      <a:lnTo>
                        <a:pt x="144" y="164"/>
                      </a:lnTo>
                      <a:lnTo>
                        <a:pt x="206" y="172"/>
                      </a:lnTo>
                      <a:lnTo>
                        <a:pt x="291" y="0"/>
                      </a:lnTo>
                      <a:lnTo>
                        <a:pt x="292" y="266"/>
                      </a:lnTo>
                      <a:lnTo>
                        <a:pt x="268" y="234"/>
                      </a:lnTo>
                      <a:lnTo>
                        <a:pt x="166" y="211"/>
                      </a:lnTo>
                      <a:lnTo>
                        <a:pt x="88" y="226"/>
                      </a:lnTo>
                      <a:lnTo>
                        <a:pt x="10" y="265"/>
                      </a:lnTo>
                      <a:close/>
                    </a:path>
                  </a:pathLst>
                </a:custGeom>
                <a:solidFill>
                  <a:schemeClr val="hlink"/>
                </a:solidFill>
                <a:ln w="19050" cap="flat" cmpd="sng">
                  <a:solidFill>
                    <a:schemeClr val="tx1"/>
                  </a:solidFill>
                  <a:prstDash val="solid"/>
                  <a:round/>
                  <a:headEnd/>
                  <a:tailEnd/>
                </a:ln>
              </p:spPr>
              <p:txBody>
                <a:bodyPr wrap="none" lIns="90487" tIns="44450" rIns="90487" bIns="44450" anchor="ctr"/>
                <a:lstStyle/>
                <a:p>
                  <a:endParaRPr lang="en-GB" dirty="0"/>
                </a:p>
              </p:txBody>
            </p:sp>
            <p:sp>
              <p:nvSpPr>
                <p:cNvPr id="48147" name="Oval 24"/>
                <p:cNvSpPr>
                  <a:spLocks noChangeArrowheads="1"/>
                </p:cNvSpPr>
                <p:nvPr/>
              </p:nvSpPr>
              <p:spPr bwMode="auto">
                <a:xfrm>
                  <a:off x="3408" y="2880"/>
                  <a:ext cx="384" cy="384"/>
                </a:xfrm>
                <a:prstGeom prst="ellipse">
                  <a:avLst/>
                </a:prstGeom>
                <a:solidFill>
                  <a:srgbClr val="F5F011"/>
                </a:solidFill>
                <a:ln w="38100">
                  <a:solidFill>
                    <a:schemeClr val="tx1"/>
                  </a:solidFill>
                  <a:round/>
                  <a:headEnd/>
                  <a:tailEnd/>
                </a:ln>
              </p:spPr>
              <p:txBody>
                <a:bodyPr wrap="none" lIns="90487" tIns="44450" rIns="90487" bIns="44450" anchor="ctr"/>
                <a:lstStyle/>
                <a:p>
                  <a:endParaRPr lang="en-US" dirty="0"/>
                </a:p>
              </p:txBody>
            </p:sp>
            <p:sp>
              <p:nvSpPr>
                <p:cNvPr id="48148" name="Oval 25"/>
                <p:cNvSpPr>
                  <a:spLocks noChangeArrowheads="1"/>
                </p:cNvSpPr>
                <p:nvPr/>
              </p:nvSpPr>
              <p:spPr bwMode="auto">
                <a:xfrm>
                  <a:off x="3504"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48149" name="Oval 26"/>
                <p:cNvSpPr>
                  <a:spLocks noChangeArrowheads="1"/>
                </p:cNvSpPr>
                <p:nvPr/>
              </p:nvSpPr>
              <p:spPr bwMode="auto">
                <a:xfrm>
                  <a:off x="3648" y="3024"/>
                  <a:ext cx="48" cy="48"/>
                </a:xfrm>
                <a:prstGeom prst="ellipse">
                  <a:avLst/>
                </a:prstGeom>
                <a:solidFill>
                  <a:schemeClr val="hlink"/>
                </a:solidFill>
                <a:ln w="28575">
                  <a:solidFill>
                    <a:schemeClr val="tx1"/>
                  </a:solidFill>
                  <a:round/>
                  <a:headEnd/>
                  <a:tailEnd/>
                </a:ln>
              </p:spPr>
              <p:txBody>
                <a:bodyPr wrap="none" lIns="90487" tIns="44450" rIns="90487" bIns="44450" anchor="ctr"/>
                <a:lstStyle/>
                <a:p>
                  <a:endParaRPr lang="en-US" dirty="0"/>
                </a:p>
              </p:txBody>
            </p:sp>
            <p:sp>
              <p:nvSpPr>
                <p:cNvPr id="48150" name="Freeform 27"/>
                <p:cNvSpPr>
                  <a:spLocks/>
                </p:cNvSpPr>
                <p:nvPr/>
              </p:nvSpPr>
              <p:spPr bwMode="auto">
                <a:xfrm>
                  <a:off x="3504" y="3120"/>
                  <a:ext cx="192" cy="48"/>
                </a:xfrm>
                <a:custGeom>
                  <a:avLst/>
                  <a:gdLst>
                    <a:gd name="T0" fmla="*/ 0 w 432"/>
                    <a:gd name="T1" fmla="*/ 0 h 192"/>
                    <a:gd name="T2" fmla="*/ 0 w 432"/>
                    <a:gd name="T3" fmla="*/ 0 h 192"/>
                    <a:gd name="T4" fmla="*/ 1 w 432"/>
                    <a:gd name="T5" fmla="*/ 0 h 192"/>
                    <a:gd name="T6" fmla="*/ 0 60000 65536"/>
                    <a:gd name="T7" fmla="*/ 0 60000 65536"/>
                    <a:gd name="T8" fmla="*/ 0 60000 65536"/>
                    <a:gd name="T9" fmla="*/ 0 w 432"/>
                    <a:gd name="T10" fmla="*/ 0 h 192"/>
                    <a:gd name="T11" fmla="*/ 432 w 432"/>
                    <a:gd name="T12" fmla="*/ 192 h 192"/>
                  </a:gdLst>
                  <a:ahLst/>
                  <a:cxnLst>
                    <a:cxn ang="T6">
                      <a:pos x="T0" y="T1"/>
                    </a:cxn>
                    <a:cxn ang="T7">
                      <a:pos x="T2" y="T3"/>
                    </a:cxn>
                    <a:cxn ang="T8">
                      <a:pos x="T4" y="T5"/>
                    </a:cxn>
                  </a:cxnLst>
                  <a:rect l="T9" t="T10" r="T11" b="T12"/>
                  <a:pathLst>
                    <a:path w="432" h="192">
                      <a:moveTo>
                        <a:pt x="0" y="0"/>
                      </a:moveTo>
                      <a:cubicBezTo>
                        <a:pt x="60" y="96"/>
                        <a:pt x="120" y="192"/>
                        <a:pt x="192" y="192"/>
                      </a:cubicBezTo>
                      <a:cubicBezTo>
                        <a:pt x="264" y="192"/>
                        <a:pt x="392" y="32"/>
                        <a:pt x="432" y="0"/>
                      </a:cubicBezTo>
                    </a:path>
                  </a:pathLst>
                </a:custGeom>
                <a:noFill/>
                <a:ln w="38100" cap="flat" cmpd="sng">
                  <a:solidFill>
                    <a:schemeClr val="hlink"/>
                  </a:solidFill>
                  <a:prstDash val="solid"/>
                  <a:round/>
                  <a:headEnd/>
                  <a:tailEnd/>
                </a:ln>
              </p:spPr>
              <p:txBody>
                <a:bodyPr wrap="none" lIns="90487" tIns="44450" rIns="90487" bIns="44450" anchor="ctr"/>
                <a:lstStyle/>
                <a:p>
                  <a:endParaRPr lang="en-GB" dirty="0"/>
                </a:p>
              </p:txBody>
            </p:sp>
          </p:grpSp>
          <p:sp>
            <p:nvSpPr>
              <p:cNvPr id="48144" name="Line 28"/>
              <p:cNvSpPr>
                <a:spLocks noChangeShapeType="1"/>
              </p:cNvSpPr>
              <p:nvPr/>
            </p:nvSpPr>
            <p:spPr bwMode="auto">
              <a:xfrm flipV="1">
                <a:off x="4752" y="960"/>
                <a:ext cx="1344" cy="1488"/>
              </a:xfrm>
              <a:prstGeom prst="line">
                <a:avLst/>
              </a:prstGeom>
              <a:noFill/>
              <a:ln w="19050">
                <a:solidFill>
                  <a:schemeClr val="tx1"/>
                </a:solidFill>
                <a:round/>
                <a:headEnd/>
                <a:tailEnd/>
              </a:ln>
            </p:spPr>
            <p:txBody>
              <a:bodyPr wrap="none" lIns="90487" tIns="44450" rIns="90487" bIns="44450" anchor="ctr"/>
              <a:lstStyle/>
              <a:p>
                <a:endParaRPr lang="en-GB" dirty="0"/>
              </a:p>
            </p:txBody>
          </p:sp>
          <p:sp>
            <p:nvSpPr>
              <p:cNvPr id="48145" name="Line 29"/>
              <p:cNvSpPr>
                <a:spLocks noChangeShapeType="1"/>
              </p:cNvSpPr>
              <p:nvPr/>
            </p:nvSpPr>
            <p:spPr bwMode="auto">
              <a:xfrm flipV="1">
                <a:off x="5424" y="1680"/>
                <a:ext cx="480" cy="576"/>
              </a:xfrm>
              <a:prstGeom prst="line">
                <a:avLst/>
              </a:prstGeom>
              <a:noFill/>
              <a:ln w="38100">
                <a:solidFill>
                  <a:schemeClr val="hlink"/>
                </a:solidFill>
                <a:round/>
                <a:headEnd type="triangle" w="med" len="med"/>
                <a:tailEnd type="triangle" w="med" len="med"/>
              </a:ln>
            </p:spPr>
            <p:txBody>
              <a:bodyPr wrap="none" lIns="90487" tIns="44450" rIns="90487" bIns="44450" anchor="ctr"/>
              <a:lstStyle/>
              <a:p>
                <a:endParaRPr lang="en-GB" dirty="0"/>
              </a:p>
            </p:txBody>
          </p:sp>
        </p:grpSp>
        <p:sp>
          <p:nvSpPr>
            <p:cNvPr id="48136" name="Text Box 30"/>
            <p:cNvSpPr txBox="1">
              <a:spLocks noChangeArrowheads="1"/>
            </p:cNvSpPr>
            <p:nvPr/>
          </p:nvSpPr>
          <p:spPr bwMode="auto">
            <a:xfrm>
              <a:off x="3264" y="2256"/>
              <a:ext cx="255" cy="360"/>
            </a:xfrm>
            <a:prstGeom prst="rect">
              <a:avLst/>
            </a:prstGeom>
            <a:noFill/>
            <a:ln w="12700">
              <a:noFill/>
              <a:miter lim="800000"/>
              <a:headEnd/>
              <a:tailEnd/>
            </a:ln>
          </p:spPr>
          <p:txBody>
            <a:bodyPr wrap="none" lIns="90487" tIns="44450" rIns="90487" bIns="44450">
              <a:spAutoFit/>
            </a:bodyPr>
            <a:lstStyle/>
            <a:p>
              <a:pPr algn="l">
                <a:lnSpc>
                  <a:spcPts val="3200"/>
                </a:lnSpc>
                <a:spcAft>
                  <a:spcPts val="600"/>
                </a:spcAft>
                <a:buClr>
                  <a:schemeClr val="hlink"/>
                </a:buClr>
                <a:buFont typeface="Wingdings" pitchFamily="2" charset="2"/>
                <a:buNone/>
              </a:pPr>
              <a:r>
                <a:rPr lang="en-US" sz="1200" dirty="0">
                  <a:latin typeface="Arial" charset="0"/>
                </a:rPr>
                <a:t>t=0</a:t>
              </a:r>
              <a:endParaRPr lang="en-US" sz="1800" dirty="0">
                <a:latin typeface="Arial" charset="0"/>
              </a:endParaRPr>
            </a:p>
          </p:txBody>
        </p:sp>
        <p:sp>
          <p:nvSpPr>
            <p:cNvPr id="48137" name="Text Box 31"/>
            <p:cNvSpPr txBox="1">
              <a:spLocks noChangeArrowheads="1"/>
            </p:cNvSpPr>
            <p:nvPr/>
          </p:nvSpPr>
          <p:spPr bwMode="auto">
            <a:xfrm>
              <a:off x="3936" y="1632"/>
              <a:ext cx="314" cy="360"/>
            </a:xfrm>
            <a:prstGeom prst="rect">
              <a:avLst/>
            </a:prstGeom>
            <a:noFill/>
            <a:ln w="12700">
              <a:noFill/>
              <a:miter lim="800000"/>
              <a:headEnd/>
              <a:tailEnd/>
            </a:ln>
          </p:spPr>
          <p:txBody>
            <a:bodyPr wrap="none" lIns="90487" tIns="44450" rIns="90487" bIns="44450">
              <a:spAutoFit/>
            </a:bodyPr>
            <a:lstStyle/>
            <a:p>
              <a:pPr algn="l">
                <a:lnSpc>
                  <a:spcPts val="3200"/>
                </a:lnSpc>
                <a:spcAft>
                  <a:spcPts val="600"/>
                </a:spcAft>
                <a:buClr>
                  <a:schemeClr val="hlink"/>
                </a:buClr>
                <a:buFont typeface="Wingdings" pitchFamily="2" charset="2"/>
                <a:buNone/>
              </a:pPr>
              <a:r>
                <a:rPr lang="en-US" sz="1200" dirty="0">
                  <a:latin typeface="Arial" charset="0"/>
                </a:rPr>
                <a:t>t=T1</a:t>
              </a:r>
              <a:endParaRPr lang="en-US" sz="1800" dirty="0">
                <a:latin typeface="Arial" charset="0"/>
              </a:endParaRPr>
            </a:p>
          </p:txBody>
        </p:sp>
        <p:sp>
          <p:nvSpPr>
            <p:cNvPr id="48138" name="Text Box 32"/>
            <p:cNvSpPr txBox="1">
              <a:spLocks noChangeArrowheads="1"/>
            </p:cNvSpPr>
            <p:nvPr/>
          </p:nvSpPr>
          <p:spPr bwMode="auto">
            <a:xfrm>
              <a:off x="4752" y="1296"/>
              <a:ext cx="314" cy="360"/>
            </a:xfrm>
            <a:prstGeom prst="rect">
              <a:avLst/>
            </a:prstGeom>
            <a:noFill/>
            <a:ln w="12700">
              <a:noFill/>
              <a:miter lim="800000"/>
              <a:headEnd/>
              <a:tailEnd/>
            </a:ln>
          </p:spPr>
          <p:txBody>
            <a:bodyPr wrap="none" lIns="90487" tIns="44450" rIns="90487" bIns="44450">
              <a:spAutoFit/>
            </a:bodyPr>
            <a:lstStyle/>
            <a:p>
              <a:pPr algn="l">
                <a:lnSpc>
                  <a:spcPts val="3200"/>
                </a:lnSpc>
                <a:spcAft>
                  <a:spcPts val="600"/>
                </a:spcAft>
                <a:buClr>
                  <a:schemeClr val="hlink"/>
                </a:buClr>
                <a:buFont typeface="Wingdings" pitchFamily="2" charset="2"/>
                <a:buNone/>
              </a:pPr>
              <a:r>
                <a:rPr lang="en-US" sz="1200" dirty="0">
                  <a:latin typeface="Arial" charset="0"/>
                </a:rPr>
                <a:t>t=T2</a:t>
              </a:r>
              <a:endParaRPr lang="en-US" sz="1800" dirty="0">
                <a:latin typeface="Arial" charset="0"/>
              </a:endParaRPr>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4. Definition of the initial perturbations</a:t>
            </a:r>
          </a:p>
        </p:txBody>
      </p:sp>
      <p:sp>
        <p:nvSpPr>
          <p:cNvPr id="1028" name="Rectangle 3"/>
          <p:cNvSpPr>
            <a:spLocks noChangeArrowheads="1"/>
          </p:cNvSpPr>
          <p:nvPr/>
        </p:nvSpPr>
        <p:spPr bwMode="auto">
          <a:xfrm>
            <a:off x="497505" y="954088"/>
            <a:ext cx="4276108" cy="3105150"/>
          </a:xfrm>
          <a:prstGeom prst="rect">
            <a:avLst/>
          </a:prstGeom>
          <a:noFill/>
          <a:ln w="12700">
            <a:noFill/>
            <a:miter lim="800000"/>
            <a:headEnd/>
            <a:tailEnd/>
          </a:ln>
        </p:spPr>
        <p:txBody>
          <a:bodyPr lIns="90487" tIns="44450" rIns="90487" bIns="44450"/>
          <a:lstStyle/>
          <a:p>
            <a:pPr algn="l">
              <a:spcAft>
                <a:spcPts val="600"/>
              </a:spcAft>
              <a:buClr>
                <a:schemeClr val="tx1"/>
              </a:buClr>
            </a:pPr>
            <a:r>
              <a:rPr lang="en-US" sz="2000" b="0" dirty="0">
                <a:latin typeface="Calibri" panose="020F0502020204030204" pitchFamily="34" charset="0"/>
              </a:rPr>
              <a:t>To formalize the </a:t>
            </a:r>
            <a:r>
              <a:rPr lang="en-US" sz="2000" b="0" dirty="0" smtClean="0">
                <a:latin typeface="Calibri" panose="020F0502020204030204" pitchFamily="34" charset="0"/>
              </a:rPr>
              <a:t>computation </a:t>
            </a:r>
            <a:r>
              <a:rPr lang="en-US" sz="2000" b="0" dirty="0">
                <a:latin typeface="Calibri" panose="020F0502020204030204" pitchFamily="34" charset="0"/>
              </a:rPr>
              <a:t>of the directions of maximum growth </a:t>
            </a:r>
            <a:r>
              <a:rPr lang="en-US" sz="2000" b="0" dirty="0" smtClean="0">
                <a:latin typeface="Calibri" panose="020F0502020204030204" pitchFamily="34" charset="0"/>
              </a:rPr>
              <a:t>a metric (inner product) </a:t>
            </a:r>
            <a:r>
              <a:rPr lang="en-US" sz="2000" b="0" dirty="0">
                <a:latin typeface="Calibri" panose="020F0502020204030204" pitchFamily="34" charset="0"/>
              </a:rPr>
              <a:t>should be defined to </a:t>
            </a:r>
            <a:r>
              <a:rPr lang="en-US" sz="2000" b="0" dirty="0" smtClean="0">
                <a:latin typeface="Calibri" panose="020F0502020204030204" pitchFamily="34" charset="0"/>
              </a:rPr>
              <a:t>‘</a:t>
            </a:r>
            <a:r>
              <a:rPr lang="en-US" sz="2000" b="0" dirty="0">
                <a:latin typeface="Calibri" panose="020F0502020204030204" pitchFamily="34" charset="0"/>
              </a:rPr>
              <a:t>measure’ growth.</a:t>
            </a:r>
          </a:p>
          <a:p>
            <a:pPr algn="l">
              <a:spcAft>
                <a:spcPts val="600"/>
              </a:spcAft>
              <a:buClr>
                <a:schemeClr val="tx1"/>
              </a:buClr>
            </a:pPr>
            <a:r>
              <a:rPr lang="en-US" sz="2000" b="0" dirty="0">
                <a:latin typeface="Calibri" panose="020F0502020204030204" pitchFamily="34" charset="0"/>
              </a:rPr>
              <a:t>The metric </a:t>
            </a:r>
            <a:r>
              <a:rPr lang="en-US" sz="2000" b="0" dirty="0" smtClean="0">
                <a:latin typeface="Calibri" panose="020F0502020204030204" pitchFamily="34" charset="0"/>
              </a:rPr>
              <a:t>used </a:t>
            </a:r>
            <a:r>
              <a:rPr lang="en-US" sz="2000" b="0" dirty="0">
                <a:latin typeface="Calibri" panose="020F0502020204030204" pitchFamily="34" charset="0"/>
              </a:rPr>
              <a:t>at ECMWF in the ensemble system </a:t>
            </a:r>
            <a:r>
              <a:rPr lang="en-US" sz="2000" b="0" dirty="0" smtClean="0">
                <a:latin typeface="Calibri" panose="020F0502020204030204" pitchFamily="34" charset="0"/>
              </a:rPr>
              <a:t>is </a:t>
            </a:r>
            <a:r>
              <a:rPr lang="en-US" sz="2000" b="0" dirty="0">
                <a:latin typeface="Calibri" panose="020F0502020204030204" pitchFamily="34" charset="0"/>
              </a:rPr>
              <a:t>total </a:t>
            </a:r>
            <a:r>
              <a:rPr lang="en-US" sz="2000" b="0" dirty="0" smtClean="0">
                <a:latin typeface="Calibri" panose="020F0502020204030204" pitchFamily="34" charset="0"/>
              </a:rPr>
              <a:t>energy.</a:t>
            </a:r>
            <a:endParaRPr lang="en-US" sz="2000" b="0" dirty="0">
              <a:latin typeface="Calibri" panose="020F0502020204030204" pitchFamily="34" charset="0"/>
            </a:endParaRPr>
          </a:p>
        </p:txBody>
      </p:sp>
      <p:grpSp>
        <p:nvGrpSpPr>
          <p:cNvPr id="2" name="Group 4"/>
          <p:cNvGrpSpPr>
            <a:grpSpLocks/>
          </p:cNvGrpSpPr>
          <p:nvPr/>
        </p:nvGrpSpPr>
        <p:grpSpPr bwMode="auto">
          <a:xfrm>
            <a:off x="5627688" y="998538"/>
            <a:ext cx="3870325" cy="3016250"/>
            <a:chOff x="3120" y="912"/>
            <a:chExt cx="2208" cy="1728"/>
          </a:xfrm>
        </p:grpSpPr>
        <p:grpSp>
          <p:nvGrpSpPr>
            <p:cNvPr id="3" name="Group 5"/>
            <p:cNvGrpSpPr>
              <a:grpSpLocks/>
            </p:cNvGrpSpPr>
            <p:nvPr/>
          </p:nvGrpSpPr>
          <p:grpSpPr bwMode="auto">
            <a:xfrm>
              <a:off x="3120" y="1872"/>
              <a:ext cx="672" cy="768"/>
              <a:chOff x="3504" y="1152"/>
              <a:chExt cx="672" cy="768"/>
            </a:xfrm>
          </p:grpSpPr>
          <p:sp>
            <p:nvSpPr>
              <p:cNvPr id="1038" name="Oval 6"/>
              <p:cNvSpPr>
                <a:spLocks noChangeArrowheads="1"/>
              </p:cNvSpPr>
              <p:nvPr/>
            </p:nvSpPr>
            <p:spPr bwMode="auto">
              <a:xfrm>
                <a:off x="3648" y="1344"/>
                <a:ext cx="384" cy="384"/>
              </a:xfrm>
              <a:prstGeom prst="ellipse">
                <a:avLst/>
              </a:prstGeom>
              <a:solidFill>
                <a:srgbClr val="F5F011"/>
              </a:solidFill>
              <a:ln w="28575">
                <a:solidFill>
                  <a:schemeClr val="tx1"/>
                </a:solidFill>
                <a:round/>
                <a:headEnd/>
                <a:tailEnd/>
              </a:ln>
            </p:spPr>
            <p:txBody>
              <a:bodyPr wrap="none" lIns="90487" tIns="44450" rIns="90487" bIns="44450" anchor="ctr"/>
              <a:lstStyle/>
              <a:p>
                <a:endParaRPr lang="en-US" dirty="0"/>
              </a:p>
            </p:txBody>
          </p:sp>
          <p:sp>
            <p:nvSpPr>
              <p:cNvPr id="1039" name="Line 7"/>
              <p:cNvSpPr>
                <a:spLocks noChangeShapeType="1"/>
              </p:cNvSpPr>
              <p:nvPr/>
            </p:nvSpPr>
            <p:spPr bwMode="auto">
              <a:xfrm>
                <a:off x="3840" y="1152"/>
                <a:ext cx="0" cy="768"/>
              </a:xfrm>
              <a:prstGeom prst="line">
                <a:avLst/>
              </a:prstGeom>
              <a:noFill/>
              <a:ln w="28575">
                <a:solidFill>
                  <a:schemeClr val="tx1"/>
                </a:solidFill>
                <a:round/>
                <a:headEnd/>
                <a:tailEnd/>
              </a:ln>
            </p:spPr>
            <p:txBody>
              <a:bodyPr wrap="none" lIns="90487" tIns="44450" rIns="90487" bIns="44450" anchor="ctr"/>
              <a:lstStyle/>
              <a:p>
                <a:endParaRPr lang="en-GB" dirty="0"/>
              </a:p>
            </p:txBody>
          </p:sp>
          <p:sp>
            <p:nvSpPr>
              <p:cNvPr id="1040" name="Line 8"/>
              <p:cNvSpPr>
                <a:spLocks noChangeShapeType="1"/>
              </p:cNvSpPr>
              <p:nvPr/>
            </p:nvSpPr>
            <p:spPr bwMode="auto">
              <a:xfrm>
                <a:off x="3504" y="1536"/>
                <a:ext cx="672" cy="0"/>
              </a:xfrm>
              <a:prstGeom prst="line">
                <a:avLst/>
              </a:prstGeom>
              <a:noFill/>
              <a:ln w="28575">
                <a:solidFill>
                  <a:schemeClr val="tx1"/>
                </a:solidFill>
                <a:round/>
                <a:headEnd/>
                <a:tailEnd/>
              </a:ln>
            </p:spPr>
            <p:txBody>
              <a:bodyPr wrap="none" lIns="90487" tIns="44450" rIns="90487" bIns="44450" anchor="ctr"/>
              <a:lstStyle/>
              <a:p>
                <a:endParaRPr lang="en-GB" dirty="0"/>
              </a:p>
            </p:txBody>
          </p:sp>
        </p:grpSp>
        <p:grpSp>
          <p:nvGrpSpPr>
            <p:cNvPr id="4" name="Group 9"/>
            <p:cNvGrpSpPr>
              <a:grpSpLocks/>
            </p:cNvGrpSpPr>
            <p:nvPr/>
          </p:nvGrpSpPr>
          <p:grpSpPr bwMode="auto">
            <a:xfrm rot="1196197">
              <a:off x="4848" y="912"/>
              <a:ext cx="480" cy="1200"/>
              <a:chOff x="4992" y="720"/>
              <a:chExt cx="480" cy="1200"/>
            </a:xfrm>
          </p:grpSpPr>
          <p:sp>
            <p:nvSpPr>
              <p:cNvPr id="1034" name="Oval 10"/>
              <p:cNvSpPr>
                <a:spLocks noChangeArrowheads="1"/>
              </p:cNvSpPr>
              <p:nvPr/>
            </p:nvSpPr>
            <p:spPr bwMode="auto">
              <a:xfrm>
                <a:off x="4992" y="720"/>
                <a:ext cx="480" cy="1200"/>
              </a:xfrm>
              <a:prstGeom prst="ellipse">
                <a:avLst/>
              </a:prstGeom>
              <a:solidFill>
                <a:srgbClr val="F5F011"/>
              </a:solidFill>
              <a:ln w="28575">
                <a:solidFill>
                  <a:schemeClr val="tx1"/>
                </a:solidFill>
                <a:round/>
                <a:headEnd/>
                <a:tailEnd/>
              </a:ln>
            </p:spPr>
            <p:txBody>
              <a:bodyPr wrap="none" lIns="90487" tIns="44450" rIns="90487" bIns="44450" anchor="ctr"/>
              <a:lstStyle/>
              <a:p>
                <a:endParaRPr lang="en-US" dirty="0"/>
              </a:p>
            </p:txBody>
          </p:sp>
          <p:sp>
            <p:nvSpPr>
              <p:cNvPr id="1035" name="Line 11"/>
              <p:cNvSpPr>
                <a:spLocks noChangeShapeType="1"/>
              </p:cNvSpPr>
              <p:nvPr/>
            </p:nvSpPr>
            <p:spPr bwMode="auto">
              <a:xfrm>
                <a:off x="5232" y="720"/>
                <a:ext cx="0" cy="1200"/>
              </a:xfrm>
              <a:prstGeom prst="line">
                <a:avLst/>
              </a:prstGeom>
              <a:noFill/>
              <a:ln w="28575">
                <a:solidFill>
                  <a:schemeClr val="tx1"/>
                </a:solidFill>
                <a:round/>
                <a:headEnd type="triangle" w="med" len="med"/>
                <a:tailEnd type="triangle" w="med" len="med"/>
              </a:ln>
            </p:spPr>
            <p:txBody>
              <a:bodyPr wrap="none" lIns="90487" tIns="44450" rIns="90487" bIns="44450" anchor="ctr"/>
              <a:lstStyle/>
              <a:p>
                <a:endParaRPr lang="en-GB" dirty="0"/>
              </a:p>
            </p:txBody>
          </p:sp>
          <p:sp>
            <p:nvSpPr>
              <p:cNvPr id="1036" name="Line 12"/>
              <p:cNvSpPr>
                <a:spLocks noChangeShapeType="1"/>
              </p:cNvSpPr>
              <p:nvPr/>
            </p:nvSpPr>
            <p:spPr bwMode="auto">
              <a:xfrm>
                <a:off x="4992" y="1296"/>
                <a:ext cx="240" cy="0"/>
              </a:xfrm>
              <a:prstGeom prst="line">
                <a:avLst/>
              </a:prstGeom>
              <a:noFill/>
              <a:ln w="28575">
                <a:solidFill>
                  <a:schemeClr val="tx1"/>
                </a:solidFill>
                <a:round/>
                <a:headEnd/>
                <a:tailEnd type="triangle" w="med" len="med"/>
              </a:ln>
            </p:spPr>
            <p:txBody>
              <a:bodyPr wrap="none" lIns="90487" tIns="44450" rIns="90487" bIns="44450" anchor="ctr"/>
              <a:lstStyle/>
              <a:p>
                <a:endParaRPr lang="en-GB" dirty="0"/>
              </a:p>
            </p:txBody>
          </p:sp>
          <p:sp>
            <p:nvSpPr>
              <p:cNvPr id="1037" name="Line 13"/>
              <p:cNvSpPr>
                <a:spLocks noChangeShapeType="1"/>
              </p:cNvSpPr>
              <p:nvPr/>
            </p:nvSpPr>
            <p:spPr bwMode="auto">
              <a:xfrm>
                <a:off x="5232" y="1296"/>
                <a:ext cx="240" cy="0"/>
              </a:xfrm>
              <a:prstGeom prst="line">
                <a:avLst/>
              </a:prstGeom>
              <a:noFill/>
              <a:ln w="28575">
                <a:solidFill>
                  <a:schemeClr val="tx1"/>
                </a:solidFill>
                <a:round/>
                <a:headEnd type="triangle" w="med" len="med"/>
                <a:tailEnd/>
              </a:ln>
            </p:spPr>
            <p:txBody>
              <a:bodyPr wrap="none" lIns="90487" tIns="44450" rIns="90487" bIns="44450" anchor="ctr"/>
              <a:lstStyle/>
              <a:p>
                <a:endParaRPr lang="en-GB" dirty="0"/>
              </a:p>
            </p:txBody>
          </p:sp>
        </p:grpSp>
        <p:sp>
          <p:nvSpPr>
            <p:cNvPr id="1032" name="Freeform 14"/>
            <p:cNvSpPr>
              <a:spLocks/>
            </p:cNvSpPr>
            <p:nvPr/>
          </p:nvSpPr>
          <p:spPr bwMode="auto">
            <a:xfrm>
              <a:off x="3312" y="1008"/>
              <a:ext cx="1536" cy="816"/>
            </a:xfrm>
            <a:custGeom>
              <a:avLst/>
              <a:gdLst>
                <a:gd name="T0" fmla="*/ 0 w 1248"/>
                <a:gd name="T1" fmla="*/ 23797 h 504"/>
                <a:gd name="T2" fmla="*/ 1772 w 1248"/>
                <a:gd name="T3" fmla="*/ 7924 h 504"/>
                <a:gd name="T4" fmla="*/ 4039 w 1248"/>
                <a:gd name="T5" fmla="*/ 1132 h 504"/>
                <a:gd name="T6" fmla="*/ 6570 w 1248"/>
                <a:gd name="T7" fmla="*/ 1132 h 504"/>
                <a:gd name="T8" fmla="*/ 0 60000 65536"/>
                <a:gd name="T9" fmla="*/ 0 60000 65536"/>
                <a:gd name="T10" fmla="*/ 0 60000 65536"/>
                <a:gd name="T11" fmla="*/ 0 60000 65536"/>
                <a:gd name="T12" fmla="*/ 0 w 1248"/>
                <a:gd name="T13" fmla="*/ 0 h 504"/>
                <a:gd name="T14" fmla="*/ 1248 w 1248"/>
                <a:gd name="T15" fmla="*/ 504 h 504"/>
              </a:gdLst>
              <a:ahLst/>
              <a:cxnLst>
                <a:cxn ang="T8">
                  <a:pos x="T0" y="T1"/>
                </a:cxn>
                <a:cxn ang="T9">
                  <a:pos x="T2" y="T3"/>
                </a:cxn>
                <a:cxn ang="T10">
                  <a:pos x="T4" y="T5"/>
                </a:cxn>
                <a:cxn ang="T11">
                  <a:pos x="T6" y="T7"/>
                </a:cxn>
              </a:cxnLst>
              <a:rect l="T12" t="T13" r="T14" b="T15"/>
              <a:pathLst>
                <a:path w="1248" h="504">
                  <a:moveTo>
                    <a:pt x="0" y="504"/>
                  </a:moveTo>
                  <a:cubicBezTo>
                    <a:pt x="104" y="376"/>
                    <a:pt x="208" y="248"/>
                    <a:pt x="336" y="168"/>
                  </a:cubicBezTo>
                  <a:cubicBezTo>
                    <a:pt x="464" y="88"/>
                    <a:pt x="616" y="48"/>
                    <a:pt x="768" y="24"/>
                  </a:cubicBezTo>
                  <a:cubicBezTo>
                    <a:pt x="920" y="0"/>
                    <a:pt x="1168" y="24"/>
                    <a:pt x="1248" y="24"/>
                  </a:cubicBezTo>
                </a:path>
              </a:pathLst>
            </a:custGeom>
            <a:noFill/>
            <a:ln w="28575" cap="flat" cmpd="sng">
              <a:solidFill>
                <a:schemeClr val="tx1"/>
              </a:solidFill>
              <a:prstDash val="solid"/>
              <a:round/>
              <a:headEnd type="none" w="med" len="med"/>
              <a:tailEnd type="triangle" w="med" len="med"/>
            </a:ln>
          </p:spPr>
          <p:txBody>
            <a:bodyPr wrap="none" lIns="90487" tIns="44450" rIns="90487" bIns="44450" anchor="ctr"/>
            <a:lstStyle/>
            <a:p>
              <a:endParaRPr lang="en-GB" dirty="0"/>
            </a:p>
          </p:txBody>
        </p:sp>
        <p:sp>
          <p:nvSpPr>
            <p:cNvPr id="1033" name="Text Box 15"/>
            <p:cNvSpPr txBox="1">
              <a:spLocks noChangeArrowheads="1"/>
            </p:cNvSpPr>
            <p:nvPr/>
          </p:nvSpPr>
          <p:spPr bwMode="auto">
            <a:xfrm>
              <a:off x="3456" y="912"/>
              <a:ext cx="443" cy="284"/>
            </a:xfrm>
            <a:prstGeom prst="rect">
              <a:avLst/>
            </a:prstGeom>
            <a:noFill/>
            <a:ln w="12700">
              <a:noFill/>
              <a:miter lim="800000"/>
              <a:headEnd/>
              <a:tailEnd/>
            </a:ln>
          </p:spPr>
          <p:txBody>
            <a:bodyPr lIns="90487" tIns="44450" rIns="90487" bIns="44450">
              <a:spAutoFit/>
            </a:bodyPr>
            <a:lstStyle/>
            <a:p>
              <a:pPr algn="l">
                <a:lnSpc>
                  <a:spcPts val="3200"/>
                </a:lnSpc>
                <a:spcAft>
                  <a:spcPts val="600"/>
                </a:spcAft>
                <a:buClr>
                  <a:schemeClr val="hlink"/>
                </a:buClr>
                <a:buFont typeface="Wingdings" pitchFamily="2" charset="2"/>
                <a:buNone/>
              </a:pPr>
              <a:r>
                <a:rPr lang="en-US" sz="1400" dirty="0">
                  <a:latin typeface="Arial" charset="0"/>
                </a:rPr>
                <a:t>time T</a:t>
              </a:r>
            </a:p>
          </p:txBody>
        </p:sp>
      </p:grpSp>
      <p:graphicFrame>
        <p:nvGraphicFramePr>
          <p:cNvPr id="1026" name="Object 16"/>
          <p:cNvGraphicFramePr>
            <a:graphicFrameLocks noGrp="1" noChangeAspect="1"/>
          </p:cNvGraphicFramePr>
          <p:nvPr>
            <p:ph idx="1"/>
          </p:nvPr>
        </p:nvGraphicFramePr>
        <p:xfrm>
          <a:off x="407988" y="4403725"/>
          <a:ext cx="7426325" cy="1455738"/>
        </p:xfrm>
        <a:graphic>
          <a:graphicData uri="http://schemas.openxmlformats.org/presentationml/2006/ole">
            <mc:AlternateContent xmlns:mc="http://schemas.openxmlformats.org/markup-compatibility/2006">
              <mc:Choice xmlns:v="urn:schemas-microsoft-com:vml" Requires="v">
                <p:oleObj spid="_x0000_s1208" name="Equation" r:id="rId4" imgW="4533840" imgH="888840" progId="Equation.3">
                  <p:embed/>
                </p:oleObj>
              </mc:Choice>
              <mc:Fallback>
                <p:oleObj name="Equation" r:id="rId4" imgW="4533840" imgH="888840" progId="Equation.3">
                  <p:embed/>
                  <p:pic>
                    <p:nvPicPr>
                      <p:cNvPr id="0" name="Object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988" y="4403725"/>
                        <a:ext cx="7426325" cy="1455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4. Asymptotic and finite-time instabilities</a:t>
            </a:r>
          </a:p>
        </p:txBody>
      </p:sp>
      <p:sp>
        <p:nvSpPr>
          <p:cNvPr id="49155" name="Rectangle 3"/>
          <p:cNvSpPr>
            <a:spLocks noGrp="1" noChangeArrowheads="1"/>
          </p:cNvSpPr>
          <p:nvPr>
            <p:ph type="body" sz="half" idx="1"/>
          </p:nvPr>
        </p:nvSpPr>
        <p:spPr>
          <a:xfrm>
            <a:off x="138113" y="954088"/>
            <a:ext cx="9629775" cy="4968875"/>
          </a:xfrm>
        </p:spPr>
        <p:txBody>
          <a:bodyPr/>
          <a:lstStyle/>
          <a:p>
            <a:pPr marL="0" indent="0">
              <a:lnSpc>
                <a:spcPct val="100000"/>
              </a:lnSpc>
              <a:buFontTx/>
              <a:buNone/>
            </a:pPr>
            <a:r>
              <a:rPr lang="en-US" sz="2000" i="1" dirty="0" smtClean="0">
                <a:latin typeface="Calibri" panose="020F0502020204030204" pitchFamily="34" charset="0"/>
              </a:rPr>
              <a:t>Farrell</a:t>
            </a:r>
            <a:r>
              <a:rPr lang="en-US" sz="2000" dirty="0" smtClean="0">
                <a:latin typeface="Calibri" panose="020F0502020204030204" pitchFamily="34" charset="0"/>
              </a:rPr>
              <a:t> (1982) studying perturbations’ growth in baroclinic flows noticed that the long-time asymptotic behavior is dominated by normal modes, but that </a:t>
            </a:r>
            <a:r>
              <a:rPr lang="en-US" sz="2000" b="1" dirty="0" smtClean="0">
                <a:solidFill>
                  <a:schemeClr val="accent1">
                    <a:lumMod val="50000"/>
                  </a:schemeClr>
                </a:solidFill>
                <a:latin typeface="Calibri" panose="020F0502020204030204" pitchFamily="34" charset="0"/>
              </a:rPr>
              <a:t>there are other perturbations that amplify more than the most unstable normal mode over a finite time interval</a:t>
            </a:r>
            <a:r>
              <a:rPr lang="en-US" sz="2000" dirty="0" smtClean="0">
                <a:latin typeface="Calibri" panose="020F0502020204030204" pitchFamily="34" charset="0"/>
              </a:rPr>
              <a:t>. </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i="1" dirty="0" smtClean="0">
                <a:latin typeface="Calibri" panose="020F0502020204030204" pitchFamily="34" charset="0"/>
              </a:rPr>
              <a:t>Farrell</a:t>
            </a:r>
            <a:r>
              <a:rPr lang="en-US" sz="2000" dirty="0" smtClean="0">
                <a:latin typeface="Calibri" panose="020F0502020204030204" pitchFamily="34" charset="0"/>
              </a:rPr>
              <a:t> (1989) showed that perturbations with the fastest growth over a finite time interval could be identified solving an eigenvalue problem defined by the product of the tangent forward and adjoint model propagators. This result supported earlier conclusions by </a:t>
            </a:r>
            <a:r>
              <a:rPr lang="en-US" sz="2000" i="1" dirty="0" smtClean="0">
                <a:latin typeface="Calibri" panose="020F0502020204030204" pitchFamily="34" charset="0"/>
              </a:rPr>
              <a:t>Lorenz</a:t>
            </a:r>
            <a:r>
              <a:rPr lang="en-US" sz="2000" dirty="0" smtClean="0">
                <a:latin typeface="Calibri" panose="020F0502020204030204" pitchFamily="34" charset="0"/>
              </a:rPr>
              <a:t> (1965).</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Calculations of perturbations growing over finite-time interval intervals have been performed, for example, by </a:t>
            </a:r>
            <a:r>
              <a:rPr lang="en-US" sz="2000" i="1" dirty="0" smtClean="0">
                <a:latin typeface="Calibri" panose="020F0502020204030204" pitchFamily="34" charset="0"/>
              </a:rPr>
              <a:t>Borges &amp; Hartmann</a:t>
            </a:r>
            <a:r>
              <a:rPr lang="en-US" sz="2000" dirty="0" smtClean="0">
                <a:latin typeface="Calibri" panose="020F0502020204030204" pitchFamily="34" charset="0"/>
              </a:rPr>
              <a:t> (1992) using a barotropic model, </a:t>
            </a:r>
            <a:r>
              <a:rPr lang="en-US" sz="2000" i="1" dirty="0" smtClean="0">
                <a:latin typeface="Calibri" panose="020F0502020204030204" pitchFamily="34" charset="0"/>
              </a:rPr>
              <a:t>Molteni &amp; Palmer</a:t>
            </a:r>
            <a:r>
              <a:rPr lang="en-US" sz="2000" dirty="0" smtClean="0">
                <a:latin typeface="Calibri" panose="020F0502020204030204" pitchFamily="34" charset="0"/>
              </a:rPr>
              <a:t> (1993) with a quasi-geostrophic 3-level model, and by </a:t>
            </a:r>
            <a:r>
              <a:rPr lang="en-US" sz="2000" i="1" dirty="0" smtClean="0">
                <a:latin typeface="Calibri" panose="020F0502020204030204" pitchFamily="34" charset="0"/>
              </a:rPr>
              <a:t>Buizza et al</a:t>
            </a:r>
            <a:r>
              <a:rPr lang="en-US" sz="2000" dirty="0" smtClean="0">
                <a:latin typeface="Calibri" panose="020F0502020204030204" pitchFamily="34" charset="0"/>
              </a:rPr>
              <a:t> (1993) with a primitive equation model.</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4. Singular vectors</a:t>
            </a:r>
          </a:p>
        </p:txBody>
      </p:sp>
      <p:sp>
        <p:nvSpPr>
          <p:cNvPr id="2052" name="Rectangle 3"/>
          <p:cNvSpPr>
            <a:spLocks noGrp="1" noChangeArrowheads="1"/>
          </p:cNvSpPr>
          <p:nvPr>
            <p:ph type="body" sz="half" idx="1"/>
          </p:nvPr>
        </p:nvSpPr>
        <p:spPr>
          <a:xfrm>
            <a:off x="182563" y="998538"/>
            <a:ext cx="9496425" cy="4792662"/>
          </a:xfrm>
        </p:spPr>
        <p:txBody>
          <a:bodyPr/>
          <a:lstStyle/>
          <a:p>
            <a:pPr marL="0" indent="0">
              <a:lnSpc>
                <a:spcPct val="100000"/>
              </a:lnSpc>
              <a:buFontTx/>
              <a:buNone/>
            </a:pPr>
            <a:r>
              <a:rPr lang="en-US" sz="2000" dirty="0" smtClean="0">
                <a:latin typeface="Calibri" panose="020F0502020204030204" pitchFamily="34" charset="0"/>
              </a:rPr>
              <a:t>The problem of the computation of the directions of maximum growth of a time evolving trajectory is solved by an eigenvalue problem:</a:t>
            </a: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endParaRPr lang="en-US" sz="2000" dirty="0" smtClean="0">
              <a:latin typeface="Calibri" panose="020F0502020204030204" pitchFamily="34" charset="0"/>
            </a:endParaRPr>
          </a:p>
          <a:p>
            <a:pPr marL="0" indent="0">
              <a:lnSpc>
                <a:spcPct val="100000"/>
              </a:lnSpc>
              <a:buFontTx/>
              <a:buNone/>
            </a:pPr>
            <a:r>
              <a:rPr lang="en-US" sz="2000" dirty="0" smtClean="0">
                <a:latin typeface="Calibri" panose="020F0502020204030204" pitchFamily="34" charset="0"/>
              </a:rPr>
              <a:t>where:</a:t>
            </a:r>
          </a:p>
          <a:p>
            <a:pPr lvl="1">
              <a:buClr>
                <a:schemeClr val="accent1">
                  <a:lumMod val="50000"/>
                </a:schemeClr>
              </a:buClr>
            </a:pPr>
            <a:r>
              <a:rPr lang="en-US" sz="2000" i="1" dirty="0" smtClean="0">
                <a:latin typeface="Calibri" panose="020F0502020204030204" pitchFamily="34" charset="0"/>
              </a:rPr>
              <a:t>E</a:t>
            </a:r>
            <a:r>
              <a:rPr lang="en-US" sz="2000" i="1" baseline="-25000" dirty="0" smtClean="0">
                <a:latin typeface="Calibri" panose="020F0502020204030204" pitchFamily="34" charset="0"/>
              </a:rPr>
              <a:t>0</a:t>
            </a:r>
            <a:r>
              <a:rPr lang="en-US" sz="2000" dirty="0" smtClean="0">
                <a:latin typeface="Calibri" panose="020F0502020204030204" pitchFamily="34" charset="0"/>
              </a:rPr>
              <a:t> and </a:t>
            </a:r>
            <a:r>
              <a:rPr lang="en-US" sz="2000" i="1" dirty="0" smtClean="0">
                <a:latin typeface="Calibri" panose="020F0502020204030204" pitchFamily="34" charset="0"/>
              </a:rPr>
              <a:t>E</a:t>
            </a:r>
            <a:r>
              <a:rPr lang="en-US" sz="2000" dirty="0" smtClean="0">
                <a:latin typeface="Calibri" panose="020F0502020204030204" pitchFamily="34" charset="0"/>
              </a:rPr>
              <a:t> are the initial and final time metrics</a:t>
            </a:r>
          </a:p>
          <a:p>
            <a:pPr lvl="1">
              <a:buClr>
                <a:schemeClr val="accent1">
                  <a:lumMod val="50000"/>
                </a:schemeClr>
              </a:buClr>
            </a:pPr>
            <a:r>
              <a:rPr lang="en-US" sz="2000" i="1" dirty="0" smtClean="0">
                <a:latin typeface="Calibri" panose="020F0502020204030204" pitchFamily="34" charset="0"/>
              </a:rPr>
              <a:t>L(t,0)</a:t>
            </a:r>
            <a:r>
              <a:rPr lang="en-US" sz="2000" dirty="0" smtClean="0">
                <a:latin typeface="Calibri" panose="020F0502020204030204" pitchFamily="34" charset="0"/>
              </a:rPr>
              <a:t> is the linear propagator, and L* its adjoint</a:t>
            </a:r>
          </a:p>
          <a:p>
            <a:pPr lvl="1">
              <a:buClr>
                <a:schemeClr val="accent1">
                  <a:lumMod val="50000"/>
                </a:schemeClr>
              </a:buClr>
            </a:pPr>
            <a:r>
              <a:rPr lang="en-US" sz="2000" dirty="0" smtClean="0">
                <a:latin typeface="Calibri" panose="020F0502020204030204" pitchFamily="34" charset="0"/>
              </a:rPr>
              <a:t>The trajectory is time-evolving trajectory</a:t>
            </a:r>
          </a:p>
          <a:p>
            <a:pPr lvl="1">
              <a:buClr>
                <a:schemeClr val="accent1">
                  <a:lumMod val="50000"/>
                </a:schemeClr>
              </a:buClr>
            </a:pPr>
            <a:r>
              <a:rPr lang="en-US" sz="2000" i="1" dirty="0" smtClean="0">
                <a:latin typeface="Calibri" panose="020F0502020204030204" pitchFamily="34" charset="0"/>
              </a:rPr>
              <a:t>t</a:t>
            </a:r>
            <a:r>
              <a:rPr lang="en-US" sz="2000" dirty="0" smtClean="0">
                <a:latin typeface="Calibri" panose="020F0502020204030204" pitchFamily="34" charset="0"/>
              </a:rPr>
              <a:t> is the optimization time interval</a:t>
            </a:r>
          </a:p>
        </p:txBody>
      </p:sp>
      <p:graphicFrame>
        <p:nvGraphicFramePr>
          <p:cNvPr id="2050" name="Object 4"/>
          <p:cNvGraphicFramePr>
            <a:graphicFrameLocks noChangeAspect="1"/>
          </p:cNvGraphicFramePr>
          <p:nvPr/>
        </p:nvGraphicFramePr>
        <p:xfrm>
          <a:off x="3287815" y="2033845"/>
          <a:ext cx="2895600" cy="506413"/>
        </p:xfrm>
        <a:graphic>
          <a:graphicData uri="http://schemas.openxmlformats.org/presentationml/2006/ole">
            <mc:AlternateContent xmlns:mc="http://schemas.openxmlformats.org/markup-compatibility/2006">
              <mc:Choice xmlns:v="urn:schemas-microsoft-com:vml" Requires="v">
                <p:oleObj spid="_x0000_s2232" name="Equation" r:id="rId4" imgW="1434960" imgH="253800" progId="Equation.3">
                  <p:embed/>
                </p:oleObj>
              </mc:Choice>
              <mc:Fallback>
                <p:oleObj name="Equation" r:id="rId4" imgW="1434960" imgH="253800" progId="Equation.3">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7815" y="2033845"/>
                        <a:ext cx="2895600" cy="506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2" name="Group 5"/>
          <p:cNvGrpSpPr>
            <a:grpSpLocks/>
          </p:cNvGrpSpPr>
          <p:nvPr/>
        </p:nvGrpSpPr>
        <p:grpSpPr bwMode="auto">
          <a:xfrm>
            <a:off x="7885113" y="2168525"/>
            <a:ext cx="1524000" cy="1447800"/>
            <a:chOff x="3168" y="912"/>
            <a:chExt cx="2208" cy="1728"/>
          </a:xfrm>
        </p:grpSpPr>
        <p:grpSp>
          <p:nvGrpSpPr>
            <p:cNvPr id="3" name="Group 6"/>
            <p:cNvGrpSpPr>
              <a:grpSpLocks/>
            </p:cNvGrpSpPr>
            <p:nvPr/>
          </p:nvGrpSpPr>
          <p:grpSpPr bwMode="auto">
            <a:xfrm>
              <a:off x="3168" y="1872"/>
              <a:ext cx="672" cy="768"/>
              <a:chOff x="3504" y="1152"/>
              <a:chExt cx="672" cy="768"/>
            </a:xfrm>
          </p:grpSpPr>
          <p:sp>
            <p:nvSpPr>
              <p:cNvPr id="2061" name="Oval 7"/>
              <p:cNvSpPr>
                <a:spLocks noChangeArrowheads="1"/>
              </p:cNvSpPr>
              <p:nvPr/>
            </p:nvSpPr>
            <p:spPr bwMode="auto">
              <a:xfrm>
                <a:off x="3648" y="1344"/>
                <a:ext cx="384" cy="384"/>
              </a:xfrm>
              <a:prstGeom prst="ellipse">
                <a:avLst/>
              </a:prstGeom>
              <a:solidFill>
                <a:srgbClr val="F5F011"/>
              </a:solidFill>
              <a:ln w="28575">
                <a:solidFill>
                  <a:schemeClr val="tx1"/>
                </a:solidFill>
                <a:round/>
                <a:headEnd/>
                <a:tailEnd/>
              </a:ln>
            </p:spPr>
            <p:txBody>
              <a:bodyPr wrap="none" lIns="90487" tIns="44450" rIns="90487" bIns="44450" anchor="ctr"/>
              <a:lstStyle/>
              <a:p>
                <a:endParaRPr lang="en-US" dirty="0"/>
              </a:p>
            </p:txBody>
          </p:sp>
          <p:sp>
            <p:nvSpPr>
              <p:cNvPr id="2062" name="Line 8"/>
              <p:cNvSpPr>
                <a:spLocks noChangeShapeType="1"/>
              </p:cNvSpPr>
              <p:nvPr/>
            </p:nvSpPr>
            <p:spPr bwMode="auto">
              <a:xfrm>
                <a:off x="3840" y="1152"/>
                <a:ext cx="0" cy="768"/>
              </a:xfrm>
              <a:prstGeom prst="line">
                <a:avLst/>
              </a:prstGeom>
              <a:noFill/>
              <a:ln w="28575">
                <a:solidFill>
                  <a:schemeClr val="tx1"/>
                </a:solidFill>
                <a:round/>
                <a:headEnd/>
                <a:tailEnd/>
              </a:ln>
            </p:spPr>
            <p:txBody>
              <a:bodyPr wrap="none" lIns="90487" tIns="44450" rIns="90487" bIns="44450" anchor="ctr"/>
              <a:lstStyle/>
              <a:p>
                <a:endParaRPr lang="en-GB" dirty="0"/>
              </a:p>
            </p:txBody>
          </p:sp>
          <p:sp>
            <p:nvSpPr>
              <p:cNvPr id="2063" name="Line 9"/>
              <p:cNvSpPr>
                <a:spLocks noChangeShapeType="1"/>
              </p:cNvSpPr>
              <p:nvPr/>
            </p:nvSpPr>
            <p:spPr bwMode="auto">
              <a:xfrm>
                <a:off x="3504" y="1536"/>
                <a:ext cx="672" cy="0"/>
              </a:xfrm>
              <a:prstGeom prst="line">
                <a:avLst/>
              </a:prstGeom>
              <a:noFill/>
              <a:ln w="28575">
                <a:solidFill>
                  <a:schemeClr val="tx1"/>
                </a:solidFill>
                <a:round/>
                <a:headEnd/>
                <a:tailEnd/>
              </a:ln>
            </p:spPr>
            <p:txBody>
              <a:bodyPr wrap="none" lIns="90487" tIns="44450" rIns="90487" bIns="44450" anchor="ctr"/>
              <a:lstStyle/>
              <a:p>
                <a:endParaRPr lang="en-GB" dirty="0"/>
              </a:p>
            </p:txBody>
          </p:sp>
        </p:grpSp>
        <p:grpSp>
          <p:nvGrpSpPr>
            <p:cNvPr id="4" name="Group 10"/>
            <p:cNvGrpSpPr>
              <a:grpSpLocks/>
            </p:cNvGrpSpPr>
            <p:nvPr/>
          </p:nvGrpSpPr>
          <p:grpSpPr bwMode="auto">
            <a:xfrm rot="1196197">
              <a:off x="4896" y="912"/>
              <a:ext cx="480" cy="1200"/>
              <a:chOff x="4992" y="720"/>
              <a:chExt cx="480" cy="1200"/>
            </a:xfrm>
          </p:grpSpPr>
          <p:sp>
            <p:nvSpPr>
              <p:cNvPr id="2057" name="Oval 11"/>
              <p:cNvSpPr>
                <a:spLocks noChangeArrowheads="1"/>
              </p:cNvSpPr>
              <p:nvPr/>
            </p:nvSpPr>
            <p:spPr bwMode="auto">
              <a:xfrm>
                <a:off x="4992" y="720"/>
                <a:ext cx="480" cy="1200"/>
              </a:xfrm>
              <a:prstGeom prst="ellipse">
                <a:avLst/>
              </a:prstGeom>
              <a:solidFill>
                <a:srgbClr val="F5F011"/>
              </a:solidFill>
              <a:ln w="28575">
                <a:solidFill>
                  <a:schemeClr val="tx1"/>
                </a:solidFill>
                <a:round/>
                <a:headEnd/>
                <a:tailEnd/>
              </a:ln>
            </p:spPr>
            <p:txBody>
              <a:bodyPr wrap="none" lIns="90487" tIns="44450" rIns="90487" bIns="44450" anchor="ctr"/>
              <a:lstStyle/>
              <a:p>
                <a:endParaRPr lang="en-US" dirty="0"/>
              </a:p>
            </p:txBody>
          </p:sp>
          <p:sp>
            <p:nvSpPr>
              <p:cNvPr id="2058" name="Line 12"/>
              <p:cNvSpPr>
                <a:spLocks noChangeShapeType="1"/>
              </p:cNvSpPr>
              <p:nvPr/>
            </p:nvSpPr>
            <p:spPr bwMode="auto">
              <a:xfrm>
                <a:off x="5232" y="720"/>
                <a:ext cx="0" cy="1200"/>
              </a:xfrm>
              <a:prstGeom prst="line">
                <a:avLst/>
              </a:prstGeom>
              <a:noFill/>
              <a:ln w="28575">
                <a:solidFill>
                  <a:schemeClr val="tx1"/>
                </a:solidFill>
                <a:round/>
                <a:headEnd type="triangle" w="med" len="med"/>
                <a:tailEnd type="triangle" w="med" len="med"/>
              </a:ln>
            </p:spPr>
            <p:txBody>
              <a:bodyPr wrap="none" lIns="90487" tIns="44450" rIns="90487" bIns="44450" anchor="ctr"/>
              <a:lstStyle/>
              <a:p>
                <a:endParaRPr lang="en-GB" dirty="0"/>
              </a:p>
            </p:txBody>
          </p:sp>
          <p:sp>
            <p:nvSpPr>
              <p:cNvPr id="2059" name="Line 13"/>
              <p:cNvSpPr>
                <a:spLocks noChangeShapeType="1"/>
              </p:cNvSpPr>
              <p:nvPr/>
            </p:nvSpPr>
            <p:spPr bwMode="auto">
              <a:xfrm>
                <a:off x="4992" y="1296"/>
                <a:ext cx="240" cy="0"/>
              </a:xfrm>
              <a:prstGeom prst="line">
                <a:avLst/>
              </a:prstGeom>
              <a:noFill/>
              <a:ln w="28575">
                <a:solidFill>
                  <a:schemeClr val="tx1"/>
                </a:solidFill>
                <a:round/>
                <a:headEnd/>
                <a:tailEnd type="triangle" w="med" len="med"/>
              </a:ln>
            </p:spPr>
            <p:txBody>
              <a:bodyPr wrap="none" lIns="90487" tIns="44450" rIns="90487" bIns="44450" anchor="ctr"/>
              <a:lstStyle/>
              <a:p>
                <a:endParaRPr lang="en-GB" dirty="0"/>
              </a:p>
            </p:txBody>
          </p:sp>
          <p:sp>
            <p:nvSpPr>
              <p:cNvPr id="2060" name="Line 14"/>
              <p:cNvSpPr>
                <a:spLocks noChangeShapeType="1"/>
              </p:cNvSpPr>
              <p:nvPr/>
            </p:nvSpPr>
            <p:spPr bwMode="auto">
              <a:xfrm>
                <a:off x="5232" y="1296"/>
                <a:ext cx="240" cy="0"/>
              </a:xfrm>
              <a:prstGeom prst="line">
                <a:avLst/>
              </a:prstGeom>
              <a:noFill/>
              <a:ln w="28575">
                <a:solidFill>
                  <a:schemeClr val="tx1"/>
                </a:solidFill>
                <a:round/>
                <a:headEnd type="triangle" w="med" len="med"/>
                <a:tailEnd/>
              </a:ln>
            </p:spPr>
            <p:txBody>
              <a:bodyPr wrap="none" lIns="90487" tIns="44450" rIns="90487" bIns="44450" anchor="ctr"/>
              <a:lstStyle/>
              <a:p>
                <a:endParaRPr lang="en-GB" dirty="0"/>
              </a:p>
            </p:txBody>
          </p:sp>
        </p:grpSp>
        <p:sp>
          <p:nvSpPr>
            <p:cNvPr id="2056" name="Freeform 15"/>
            <p:cNvSpPr>
              <a:spLocks/>
            </p:cNvSpPr>
            <p:nvPr/>
          </p:nvSpPr>
          <p:spPr bwMode="auto">
            <a:xfrm>
              <a:off x="3360" y="1008"/>
              <a:ext cx="1536" cy="816"/>
            </a:xfrm>
            <a:custGeom>
              <a:avLst/>
              <a:gdLst>
                <a:gd name="T0" fmla="*/ 0 w 1248"/>
                <a:gd name="T1" fmla="*/ 23797 h 504"/>
                <a:gd name="T2" fmla="*/ 1772 w 1248"/>
                <a:gd name="T3" fmla="*/ 7924 h 504"/>
                <a:gd name="T4" fmla="*/ 4039 w 1248"/>
                <a:gd name="T5" fmla="*/ 1132 h 504"/>
                <a:gd name="T6" fmla="*/ 6570 w 1248"/>
                <a:gd name="T7" fmla="*/ 1132 h 504"/>
                <a:gd name="T8" fmla="*/ 0 60000 65536"/>
                <a:gd name="T9" fmla="*/ 0 60000 65536"/>
                <a:gd name="T10" fmla="*/ 0 60000 65536"/>
                <a:gd name="T11" fmla="*/ 0 60000 65536"/>
                <a:gd name="T12" fmla="*/ 0 w 1248"/>
                <a:gd name="T13" fmla="*/ 0 h 504"/>
                <a:gd name="T14" fmla="*/ 1248 w 1248"/>
                <a:gd name="T15" fmla="*/ 504 h 504"/>
              </a:gdLst>
              <a:ahLst/>
              <a:cxnLst>
                <a:cxn ang="T8">
                  <a:pos x="T0" y="T1"/>
                </a:cxn>
                <a:cxn ang="T9">
                  <a:pos x="T2" y="T3"/>
                </a:cxn>
                <a:cxn ang="T10">
                  <a:pos x="T4" y="T5"/>
                </a:cxn>
                <a:cxn ang="T11">
                  <a:pos x="T6" y="T7"/>
                </a:cxn>
              </a:cxnLst>
              <a:rect l="T12" t="T13" r="T14" b="T15"/>
              <a:pathLst>
                <a:path w="1248" h="504">
                  <a:moveTo>
                    <a:pt x="0" y="504"/>
                  </a:moveTo>
                  <a:cubicBezTo>
                    <a:pt x="104" y="376"/>
                    <a:pt x="208" y="248"/>
                    <a:pt x="336" y="168"/>
                  </a:cubicBezTo>
                  <a:cubicBezTo>
                    <a:pt x="464" y="88"/>
                    <a:pt x="616" y="48"/>
                    <a:pt x="768" y="24"/>
                  </a:cubicBezTo>
                  <a:cubicBezTo>
                    <a:pt x="920" y="0"/>
                    <a:pt x="1168" y="24"/>
                    <a:pt x="1248" y="24"/>
                  </a:cubicBezTo>
                </a:path>
              </a:pathLst>
            </a:custGeom>
            <a:noFill/>
            <a:ln w="28575" cap="flat" cmpd="sng">
              <a:solidFill>
                <a:schemeClr val="tx1"/>
              </a:solidFill>
              <a:prstDash val="solid"/>
              <a:round/>
              <a:headEnd type="none" w="med" len="med"/>
              <a:tailEnd type="triangle" w="med" len="med"/>
            </a:ln>
          </p:spPr>
          <p:txBody>
            <a:bodyPr wrap="none" lIns="90487" tIns="44450" rIns="90487" bIns="44450" anchor="ctr"/>
            <a:lstStyle/>
            <a:p>
              <a:endParaRPr lang="en-GB" dirty="0"/>
            </a:p>
          </p:txBody>
        </p:sp>
      </p:gr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sz="2800" dirty="0">
                <a:solidFill>
                  <a:schemeClr val="accent1">
                    <a:lumMod val="50000"/>
                  </a:schemeClr>
                </a:solidFill>
                <a:latin typeface="Calibri" panose="020F0502020204030204" pitchFamily="34" charset="0"/>
              </a:rPr>
              <a:t>4</a:t>
            </a:r>
            <a:r>
              <a:rPr lang="en-US" sz="2800" dirty="0" smtClean="0">
                <a:solidFill>
                  <a:schemeClr val="accent1">
                    <a:lumMod val="50000"/>
                  </a:schemeClr>
                </a:solidFill>
                <a:latin typeface="Calibri" panose="020F0502020204030204" pitchFamily="34" charset="0"/>
              </a:rPr>
              <a:t>. The operational ensemble in 2015</a:t>
            </a:r>
          </a:p>
        </p:txBody>
      </p:sp>
      <p:sp>
        <p:nvSpPr>
          <p:cNvPr id="6147" name="Rectangle 3"/>
          <p:cNvSpPr>
            <a:spLocks noChangeArrowheads="1"/>
          </p:cNvSpPr>
          <p:nvPr/>
        </p:nvSpPr>
        <p:spPr bwMode="auto">
          <a:xfrm>
            <a:off x="138113" y="954088"/>
            <a:ext cx="6164262" cy="5310187"/>
          </a:xfrm>
          <a:prstGeom prst="rect">
            <a:avLst/>
          </a:prstGeom>
          <a:noFill/>
          <a:ln w="12700">
            <a:noFill/>
            <a:miter lim="800000"/>
            <a:headEnd/>
            <a:tailEnd/>
          </a:ln>
        </p:spPr>
        <p:txBody>
          <a:bodyPr lIns="90487" tIns="44450" rIns="90487" bIns="44450"/>
          <a:lstStyle/>
          <a:p>
            <a:pPr algn="l">
              <a:spcAft>
                <a:spcPts val="600"/>
              </a:spcAft>
              <a:buClr>
                <a:schemeClr val="tx1"/>
              </a:buClr>
            </a:pPr>
            <a:r>
              <a:rPr lang="en-US" sz="2000" b="0" dirty="0" smtClean="0">
                <a:latin typeface="Calibri" panose="020F0502020204030204" pitchFamily="34" charset="0"/>
              </a:rPr>
              <a:t>ENS </a:t>
            </a:r>
            <a:r>
              <a:rPr lang="en-US" sz="2000" b="0" dirty="0">
                <a:latin typeface="Calibri" panose="020F0502020204030204" pitchFamily="34" charset="0"/>
              </a:rPr>
              <a:t>includes </a:t>
            </a:r>
            <a:r>
              <a:rPr lang="en-US" sz="2000" b="0" dirty="0">
                <a:solidFill>
                  <a:schemeClr val="accent1">
                    <a:lumMod val="50000"/>
                  </a:schemeClr>
                </a:solidFill>
                <a:latin typeface="Calibri" panose="020F0502020204030204" pitchFamily="34" charset="0"/>
              </a:rPr>
              <a:t>51 </a:t>
            </a:r>
            <a:r>
              <a:rPr lang="en-US" sz="2000" b="0" dirty="0">
                <a:latin typeface="Calibri" panose="020F0502020204030204" pitchFamily="34" charset="0"/>
              </a:rPr>
              <a:t>forecasts with resolution:</a:t>
            </a:r>
          </a:p>
          <a:p>
            <a:pPr algn="l">
              <a:spcAft>
                <a:spcPts val="600"/>
              </a:spcAft>
              <a:buClr>
                <a:schemeClr val="tx1"/>
              </a:buClr>
              <a:buFontTx/>
              <a:buChar char="•"/>
            </a:pPr>
            <a:r>
              <a:rPr lang="en-US" sz="2000" b="0" dirty="0">
                <a:latin typeface="Calibri" panose="020F0502020204030204" pitchFamily="34" charset="0"/>
              </a:rPr>
              <a:t> </a:t>
            </a:r>
            <a:r>
              <a:rPr lang="en-US" sz="2000" b="0" dirty="0" smtClean="0">
                <a:solidFill>
                  <a:schemeClr val="accent1">
                    <a:lumMod val="50000"/>
                  </a:schemeClr>
                </a:solidFill>
                <a:latin typeface="Calibri" panose="020F0502020204030204" pitchFamily="34" charset="0"/>
              </a:rPr>
              <a:t>T</a:t>
            </a:r>
            <a:r>
              <a:rPr lang="en-US" sz="2000" b="0" baseline="-25000" dirty="0" smtClean="0">
                <a:solidFill>
                  <a:schemeClr val="accent1">
                    <a:lumMod val="50000"/>
                  </a:schemeClr>
                </a:solidFill>
                <a:latin typeface="Calibri" panose="020F0502020204030204" pitchFamily="34" charset="0"/>
              </a:rPr>
              <a:t>L</a:t>
            </a:r>
            <a:r>
              <a:rPr lang="en-US" sz="2000" b="0" dirty="0" smtClean="0">
                <a:solidFill>
                  <a:schemeClr val="accent1">
                    <a:lumMod val="50000"/>
                  </a:schemeClr>
                </a:solidFill>
                <a:latin typeface="Calibri" panose="020F0502020204030204" pitchFamily="34" charset="0"/>
              </a:rPr>
              <a:t>639L91 </a:t>
            </a:r>
            <a:r>
              <a:rPr lang="en-US" sz="2000" b="0" dirty="0">
                <a:latin typeface="Calibri" panose="020F0502020204030204" pitchFamily="34" charset="0"/>
              </a:rPr>
              <a:t>(~</a:t>
            </a:r>
            <a:r>
              <a:rPr lang="en-US" sz="2000" b="0" dirty="0" smtClean="0">
                <a:latin typeface="Calibri" panose="020F0502020204030204" pitchFamily="34" charset="0"/>
              </a:rPr>
              <a:t>32km</a:t>
            </a:r>
            <a:r>
              <a:rPr lang="en-US" sz="2000" b="0" dirty="0">
                <a:latin typeface="Calibri" panose="020F0502020204030204" pitchFamily="34" charset="0"/>
              </a:rPr>
              <a:t>, </a:t>
            </a:r>
            <a:r>
              <a:rPr lang="en-US" sz="2000" b="0" dirty="0" smtClean="0">
                <a:latin typeface="Calibri" panose="020F0502020204030204" pitchFamily="34" charset="0"/>
              </a:rPr>
              <a:t>91 levels</a:t>
            </a:r>
            <a:r>
              <a:rPr lang="en-US" sz="2000" b="0" dirty="0">
                <a:latin typeface="Calibri" panose="020F0502020204030204" pitchFamily="34" charset="0"/>
              </a:rPr>
              <a:t>) from day   0 to 10</a:t>
            </a:r>
          </a:p>
          <a:p>
            <a:pPr algn="l">
              <a:spcAft>
                <a:spcPts val="600"/>
              </a:spcAft>
              <a:buClr>
                <a:schemeClr val="tx1"/>
              </a:buClr>
              <a:buFontTx/>
              <a:buChar char="•"/>
            </a:pPr>
            <a:r>
              <a:rPr lang="en-US" sz="2000" b="0" dirty="0">
                <a:latin typeface="Calibri" panose="020F0502020204030204" pitchFamily="34" charset="0"/>
              </a:rPr>
              <a:t> </a:t>
            </a:r>
            <a:r>
              <a:rPr lang="en-US" sz="2000" b="0" dirty="0" smtClean="0">
                <a:solidFill>
                  <a:schemeClr val="accent1">
                    <a:lumMod val="50000"/>
                  </a:schemeClr>
                </a:solidFill>
                <a:latin typeface="Calibri" panose="020F0502020204030204" pitchFamily="34" charset="0"/>
              </a:rPr>
              <a:t>T</a:t>
            </a:r>
            <a:r>
              <a:rPr lang="en-US" sz="2000" b="0" baseline="-25000" dirty="0" smtClean="0">
                <a:solidFill>
                  <a:schemeClr val="accent1">
                    <a:lumMod val="50000"/>
                  </a:schemeClr>
                </a:solidFill>
                <a:latin typeface="Calibri" panose="020F0502020204030204" pitchFamily="34" charset="0"/>
              </a:rPr>
              <a:t>L</a:t>
            </a:r>
            <a:r>
              <a:rPr lang="en-US" sz="2000" b="0" dirty="0" smtClean="0">
                <a:solidFill>
                  <a:schemeClr val="accent1">
                    <a:lumMod val="50000"/>
                  </a:schemeClr>
                </a:solidFill>
                <a:latin typeface="Calibri" panose="020F0502020204030204" pitchFamily="34" charset="0"/>
              </a:rPr>
              <a:t>319L91</a:t>
            </a:r>
            <a:r>
              <a:rPr lang="en-US" sz="2000" b="0" dirty="0" smtClean="0">
                <a:solidFill>
                  <a:srgbClr val="0344E5"/>
                </a:solidFill>
                <a:latin typeface="Calibri" panose="020F0502020204030204" pitchFamily="34" charset="0"/>
              </a:rPr>
              <a:t> </a:t>
            </a:r>
            <a:r>
              <a:rPr lang="en-US" sz="2000" b="0" dirty="0">
                <a:latin typeface="Calibri" panose="020F0502020204030204" pitchFamily="34" charset="0"/>
              </a:rPr>
              <a:t>(~64km, </a:t>
            </a:r>
            <a:r>
              <a:rPr lang="en-US" sz="2000" b="0" dirty="0" smtClean="0">
                <a:latin typeface="Calibri" panose="020F0502020204030204" pitchFamily="34" charset="0"/>
              </a:rPr>
              <a:t>91 </a:t>
            </a:r>
            <a:r>
              <a:rPr lang="en-US" sz="2000" b="0" dirty="0">
                <a:latin typeface="Calibri" panose="020F0502020204030204" pitchFamily="34" charset="0"/>
              </a:rPr>
              <a:t>levels) from day 10 to 15 (32 at 00UTC on </a:t>
            </a:r>
            <a:r>
              <a:rPr lang="en-US" sz="2000" b="0" dirty="0" smtClean="0">
                <a:latin typeface="Calibri" panose="020F0502020204030204" pitchFamily="34" charset="0"/>
              </a:rPr>
              <a:t>Mon and Thu).</a:t>
            </a:r>
          </a:p>
          <a:p>
            <a:pPr algn="l">
              <a:spcAft>
                <a:spcPts val="600"/>
              </a:spcAft>
              <a:buClr>
                <a:schemeClr val="tx1"/>
              </a:buClr>
            </a:pPr>
            <a:r>
              <a:rPr lang="en-US" sz="2000" b="0" dirty="0" smtClean="0">
                <a:solidFill>
                  <a:schemeClr val="accent1">
                    <a:lumMod val="50000"/>
                  </a:schemeClr>
                </a:solidFill>
                <a:latin typeface="Calibri" panose="020F0502020204030204" pitchFamily="34" charset="0"/>
              </a:rPr>
              <a:t>Initial </a:t>
            </a:r>
            <a:r>
              <a:rPr lang="en-US" sz="2000" b="0" dirty="0">
                <a:solidFill>
                  <a:schemeClr val="accent1">
                    <a:lumMod val="50000"/>
                  </a:schemeClr>
                </a:solidFill>
                <a:latin typeface="Calibri" panose="020F0502020204030204" pitchFamily="34" charset="0"/>
              </a:rPr>
              <a:t>uncertainties </a:t>
            </a:r>
            <a:r>
              <a:rPr lang="en-US" sz="2000" b="0" dirty="0">
                <a:latin typeface="Calibri" panose="020F0502020204030204" pitchFamily="34" charset="0"/>
              </a:rPr>
              <a:t>are simulated by </a:t>
            </a:r>
            <a:r>
              <a:rPr lang="en-US" sz="2000" b="0" dirty="0" smtClean="0">
                <a:latin typeface="Calibri" panose="020F0502020204030204" pitchFamily="34" charset="0"/>
              </a:rPr>
              <a:t>adding to the </a:t>
            </a:r>
            <a:r>
              <a:rPr lang="en-US" sz="2000" b="0" dirty="0">
                <a:latin typeface="Calibri" panose="020F0502020204030204" pitchFamily="34" charset="0"/>
              </a:rPr>
              <a:t>unperturbed analyses </a:t>
            </a:r>
            <a:r>
              <a:rPr lang="en-US" sz="2000" b="0" dirty="0" smtClean="0">
                <a:latin typeface="Calibri" panose="020F0502020204030204" pitchFamily="34" charset="0"/>
              </a:rPr>
              <a:t>a </a:t>
            </a:r>
            <a:r>
              <a:rPr lang="en-US" sz="2000" b="0" dirty="0">
                <a:latin typeface="Calibri" panose="020F0502020204030204" pitchFamily="34" charset="0"/>
              </a:rPr>
              <a:t>combination of </a:t>
            </a:r>
            <a:r>
              <a:rPr lang="en-US" sz="2000" b="0" dirty="0" smtClean="0">
                <a:latin typeface="Calibri" panose="020F0502020204030204" pitchFamily="34" charset="0"/>
              </a:rPr>
              <a:t>T42L91 </a:t>
            </a:r>
            <a:r>
              <a:rPr lang="en-US" sz="2000" b="0" dirty="0">
                <a:latin typeface="Calibri" panose="020F0502020204030204" pitchFamily="34" charset="0"/>
              </a:rPr>
              <a:t>singular vectors, computed to optimize total energy growth over a 48h time interval (OTI</a:t>
            </a:r>
            <a:r>
              <a:rPr lang="en-US" sz="2000" b="0" dirty="0" smtClean="0">
                <a:latin typeface="Calibri" panose="020F0502020204030204" pitchFamily="34" charset="0"/>
              </a:rPr>
              <a:t>), and perturbations generated by the ECMWF Ensembles of Data Assimilation (EDA) system.</a:t>
            </a:r>
          </a:p>
          <a:p>
            <a:pPr algn="l">
              <a:spcAft>
                <a:spcPts val="600"/>
              </a:spcAft>
              <a:buClr>
                <a:schemeClr val="tx1"/>
              </a:buClr>
            </a:pPr>
            <a:r>
              <a:rPr lang="en-US" sz="2000" b="0" dirty="0" smtClean="0">
                <a:solidFill>
                  <a:schemeClr val="accent1">
                    <a:lumMod val="50000"/>
                  </a:schemeClr>
                </a:solidFill>
                <a:latin typeface="Calibri" panose="020F0502020204030204" pitchFamily="34" charset="0"/>
              </a:rPr>
              <a:t>Model </a:t>
            </a:r>
            <a:r>
              <a:rPr lang="en-US" sz="2000" b="0" dirty="0">
                <a:solidFill>
                  <a:schemeClr val="accent1">
                    <a:lumMod val="50000"/>
                  </a:schemeClr>
                </a:solidFill>
                <a:latin typeface="Calibri" panose="020F0502020204030204" pitchFamily="34" charset="0"/>
              </a:rPr>
              <a:t>uncertainties </a:t>
            </a:r>
            <a:r>
              <a:rPr lang="en-US" sz="2000" b="0" dirty="0">
                <a:latin typeface="Calibri" panose="020F0502020204030204" pitchFamily="34" charset="0"/>
              </a:rPr>
              <a:t>are simulated by adding stochastic perturbations to the tendencies due to parameterized physical </a:t>
            </a:r>
            <a:r>
              <a:rPr lang="en-US" sz="2000" b="0" dirty="0" smtClean="0">
                <a:latin typeface="Calibri" panose="020F0502020204030204" pitchFamily="34" charset="0"/>
              </a:rPr>
              <a:t>processes (SPPT and SKEB schemes).</a:t>
            </a:r>
            <a:endParaRPr lang="en-US" sz="2000" b="0" dirty="0">
              <a:latin typeface="Calibri" panose="020F0502020204030204" pitchFamily="34" charset="0"/>
            </a:endParaRPr>
          </a:p>
          <a:p>
            <a:pPr algn="l">
              <a:spcAft>
                <a:spcPts val="600"/>
              </a:spcAft>
              <a:buClr>
                <a:schemeClr val="tx1"/>
              </a:buClr>
            </a:pPr>
            <a:r>
              <a:rPr lang="en-US" sz="2000" b="0" dirty="0" smtClean="0">
                <a:latin typeface="Calibri" panose="020F0502020204030204" pitchFamily="34" charset="0"/>
              </a:rPr>
              <a:t>The unperturbed analysis is given by the T</a:t>
            </a:r>
            <a:r>
              <a:rPr lang="en-US" sz="2000" b="0" baseline="-25000" dirty="0" smtClean="0">
                <a:latin typeface="Calibri" panose="020F0502020204030204" pitchFamily="34" charset="0"/>
              </a:rPr>
              <a:t>L</a:t>
            </a:r>
            <a:r>
              <a:rPr lang="en-US" sz="2000" b="0" dirty="0" smtClean="0">
                <a:latin typeface="Calibri" panose="020F0502020204030204" pitchFamily="34" charset="0"/>
              </a:rPr>
              <a:t>1279L137 4DVAR. </a:t>
            </a:r>
          </a:p>
          <a:p>
            <a:pPr algn="l">
              <a:spcAft>
                <a:spcPts val="600"/>
              </a:spcAft>
              <a:buClr>
                <a:schemeClr val="tx1"/>
              </a:buClr>
            </a:pPr>
            <a:r>
              <a:rPr lang="en-US" sz="2000" b="0" dirty="0" smtClean="0">
                <a:latin typeface="Calibri" panose="020F0502020204030204" pitchFamily="34" charset="0"/>
              </a:rPr>
              <a:t>ENS runs daily at </a:t>
            </a:r>
            <a:r>
              <a:rPr lang="en-US" sz="2000" b="0" dirty="0">
                <a:latin typeface="Calibri" panose="020F0502020204030204" pitchFamily="34" charset="0"/>
              </a:rPr>
              <a:t>00 and 12 </a:t>
            </a:r>
            <a:r>
              <a:rPr lang="en-US" sz="2000" b="0" dirty="0" smtClean="0">
                <a:latin typeface="Calibri" panose="020F0502020204030204" pitchFamily="34" charset="0"/>
              </a:rPr>
              <a:t>UTC, with a TOA at </a:t>
            </a:r>
            <a:r>
              <a:rPr lang="en-US" sz="2000" b="0" dirty="0">
                <a:latin typeface="Calibri" panose="020F0502020204030204" pitchFamily="34" charset="0"/>
              </a:rPr>
              <a:t>0.01 hPa.</a:t>
            </a:r>
          </a:p>
          <a:p>
            <a:pPr algn="l">
              <a:spcAft>
                <a:spcPts val="600"/>
              </a:spcAft>
              <a:buClr>
                <a:schemeClr val="tx1"/>
              </a:buClr>
            </a:pPr>
            <a:endParaRPr lang="en-US" sz="2000" b="0" dirty="0">
              <a:latin typeface="Calibri" panose="020F0502020204030204" pitchFamily="34" charset="0"/>
            </a:endParaRPr>
          </a:p>
        </p:txBody>
      </p:sp>
      <p:grpSp>
        <p:nvGrpSpPr>
          <p:cNvPr id="2" name="Group 4"/>
          <p:cNvGrpSpPr>
            <a:grpSpLocks/>
          </p:cNvGrpSpPr>
          <p:nvPr/>
        </p:nvGrpSpPr>
        <p:grpSpPr bwMode="auto">
          <a:xfrm>
            <a:off x="6400800" y="1066800"/>
            <a:ext cx="3200400" cy="4953000"/>
            <a:chOff x="3840" y="720"/>
            <a:chExt cx="2016" cy="3120"/>
          </a:xfrm>
        </p:grpSpPr>
        <p:grpSp>
          <p:nvGrpSpPr>
            <p:cNvPr id="3" name="Group 5"/>
            <p:cNvGrpSpPr>
              <a:grpSpLocks/>
            </p:cNvGrpSpPr>
            <p:nvPr/>
          </p:nvGrpSpPr>
          <p:grpSpPr bwMode="auto">
            <a:xfrm>
              <a:off x="4128" y="3072"/>
              <a:ext cx="1584" cy="768"/>
              <a:chOff x="2112" y="3120"/>
              <a:chExt cx="2112" cy="817"/>
            </a:xfrm>
          </p:grpSpPr>
          <p:pic>
            <p:nvPicPr>
              <p:cNvPr id="6168" name="Picture 6" descr="eps_21jan_120_48p_1"/>
              <p:cNvPicPr>
                <a:picLocks noChangeAspect="1" noChangeArrowheads="1"/>
              </p:cNvPicPr>
              <p:nvPr/>
            </p:nvPicPr>
            <p:blipFill>
              <a:blip r:embed="rId3" cstate="print"/>
              <a:srcRect/>
              <a:stretch>
                <a:fillRect/>
              </a:stretch>
            </p:blipFill>
            <p:spPr bwMode="auto">
              <a:xfrm>
                <a:off x="2112" y="3120"/>
                <a:ext cx="1872" cy="564"/>
              </a:xfrm>
              <a:prstGeom prst="rect">
                <a:avLst/>
              </a:prstGeom>
              <a:noFill/>
              <a:ln w="9525">
                <a:noFill/>
                <a:miter lim="800000"/>
                <a:headEnd/>
                <a:tailEnd/>
              </a:ln>
            </p:spPr>
          </p:pic>
          <p:pic>
            <p:nvPicPr>
              <p:cNvPr id="6169" name="Picture 7" descr="eps_21jan_120_48p_1"/>
              <p:cNvPicPr>
                <a:picLocks noChangeAspect="1" noChangeArrowheads="1"/>
              </p:cNvPicPr>
              <p:nvPr/>
            </p:nvPicPr>
            <p:blipFill>
              <a:blip r:embed="rId3" cstate="print"/>
              <a:srcRect/>
              <a:stretch>
                <a:fillRect/>
              </a:stretch>
            </p:blipFill>
            <p:spPr bwMode="auto">
              <a:xfrm>
                <a:off x="2208" y="3216"/>
                <a:ext cx="1872" cy="564"/>
              </a:xfrm>
              <a:prstGeom prst="rect">
                <a:avLst/>
              </a:prstGeom>
              <a:noFill/>
              <a:ln w="9525">
                <a:noFill/>
                <a:miter lim="800000"/>
                <a:headEnd/>
                <a:tailEnd/>
              </a:ln>
            </p:spPr>
          </p:pic>
          <p:pic>
            <p:nvPicPr>
              <p:cNvPr id="6170" name="Picture 8" descr="eps_21jan_120_48p_2"/>
              <p:cNvPicPr>
                <a:picLocks noChangeAspect="1" noChangeArrowheads="1"/>
              </p:cNvPicPr>
              <p:nvPr/>
            </p:nvPicPr>
            <p:blipFill>
              <a:blip r:embed="rId4" cstate="print"/>
              <a:srcRect/>
              <a:stretch>
                <a:fillRect/>
              </a:stretch>
            </p:blipFill>
            <p:spPr bwMode="auto">
              <a:xfrm>
                <a:off x="2304" y="3312"/>
                <a:ext cx="1824" cy="529"/>
              </a:xfrm>
              <a:prstGeom prst="rect">
                <a:avLst/>
              </a:prstGeom>
              <a:noFill/>
              <a:ln w="9525">
                <a:noFill/>
                <a:miter lim="800000"/>
                <a:headEnd/>
                <a:tailEnd/>
              </a:ln>
            </p:spPr>
          </p:pic>
          <p:pic>
            <p:nvPicPr>
              <p:cNvPr id="6171" name="Picture 9" descr="eps_21jan_120_48p_2"/>
              <p:cNvPicPr>
                <a:picLocks noChangeAspect="1" noChangeArrowheads="1"/>
              </p:cNvPicPr>
              <p:nvPr/>
            </p:nvPicPr>
            <p:blipFill>
              <a:blip r:embed="rId4" cstate="print"/>
              <a:srcRect/>
              <a:stretch>
                <a:fillRect/>
              </a:stretch>
            </p:blipFill>
            <p:spPr bwMode="auto">
              <a:xfrm>
                <a:off x="2400" y="3408"/>
                <a:ext cx="1824" cy="529"/>
              </a:xfrm>
              <a:prstGeom prst="rect">
                <a:avLst/>
              </a:prstGeom>
              <a:noFill/>
              <a:ln w="9525">
                <a:noFill/>
                <a:miter lim="800000"/>
                <a:headEnd/>
                <a:tailEnd/>
              </a:ln>
            </p:spPr>
          </p:pic>
        </p:grpSp>
        <p:grpSp>
          <p:nvGrpSpPr>
            <p:cNvPr id="4" name="Group 10"/>
            <p:cNvGrpSpPr>
              <a:grpSpLocks/>
            </p:cNvGrpSpPr>
            <p:nvPr/>
          </p:nvGrpSpPr>
          <p:grpSpPr bwMode="auto">
            <a:xfrm>
              <a:off x="3840" y="720"/>
              <a:ext cx="2016" cy="360"/>
              <a:chOff x="2601" y="2704"/>
              <a:chExt cx="5040" cy="900"/>
            </a:xfrm>
          </p:grpSpPr>
          <p:sp>
            <p:nvSpPr>
              <p:cNvPr id="6163" name="AutoShape 11"/>
              <p:cNvSpPr>
                <a:spLocks noChangeArrowheads="1"/>
              </p:cNvSpPr>
              <p:nvPr/>
            </p:nvSpPr>
            <p:spPr bwMode="auto">
              <a:xfrm>
                <a:off x="2601" y="2704"/>
                <a:ext cx="1080" cy="900"/>
              </a:xfrm>
              <a:prstGeom prst="hexagon">
                <a:avLst>
                  <a:gd name="adj" fmla="val 30000"/>
                  <a:gd name="vf" fmla="val 115470"/>
                </a:avLst>
              </a:prstGeom>
              <a:solidFill>
                <a:srgbClr val="FF0000"/>
              </a:solidFill>
              <a:ln w="9525">
                <a:solidFill>
                  <a:srgbClr val="000000"/>
                </a:solidFill>
                <a:miter lim="800000"/>
                <a:headEnd/>
                <a:tailEnd/>
              </a:ln>
            </p:spPr>
            <p:txBody>
              <a:bodyPr/>
              <a:lstStyle/>
              <a:p>
                <a:pPr algn="l"/>
                <a:r>
                  <a:rPr lang="en-US" sz="1200" dirty="0">
                    <a:latin typeface="Times New Roman" pitchFamily="18" charset="0"/>
                  </a:rPr>
                  <a:t> NH</a:t>
                </a:r>
              </a:p>
            </p:txBody>
          </p:sp>
          <p:sp>
            <p:nvSpPr>
              <p:cNvPr id="6164" name="AutoShape 12"/>
              <p:cNvSpPr>
                <a:spLocks noChangeArrowheads="1"/>
              </p:cNvSpPr>
              <p:nvPr/>
            </p:nvSpPr>
            <p:spPr bwMode="auto">
              <a:xfrm>
                <a:off x="4581" y="2704"/>
                <a:ext cx="1080" cy="900"/>
              </a:xfrm>
              <a:prstGeom prst="hexagon">
                <a:avLst>
                  <a:gd name="adj" fmla="val 30000"/>
                  <a:gd name="vf" fmla="val 115470"/>
                </a:avLst>
              </a:prstGeom>
              <a:solidFill>
                <a:srgbClr val="FF0000"/>
              </a:solidFill>
              <a:ln w="9525">
                <a:solidFill>
                  <a:srgbClr val="000000"/>
                </a:solidFill>
                <a:miter lim="800000"/>
                <a:headEnd/>
                <a:tailEnd/>
              </a:ln>
            </p:spPr>
            <p:txBody>
              <a:bodyPr/>
              <a:lstStyle/>
              <a:p>
                <a:pPr algn="l"/>
                <a:r>
                  <a:rPr lang="en-US" sz="1200" dirty="0">
                    <a:latin typeface="Times New Roman" pitchFamily="18" charset="0"/>
                  </a:rPr>
                  <a:t> SH</a:t>
                </a:r>
              </a:p>
            </p:txBody>
          </p:sp>
          <p:sp>
            <p:nvSpPr>
              <p:cNvPr id="6165" name="AutoShape 13"/>
              <p:cNvSpPr>
                <a:spLocks noChangeArrowheads="1"/>
              </p:cNvSpPr>
              <p:nvPr/>
            </p:nvSpPr>
            <p:spPr bwMode="auto">
              <a:xfrm>
                <a:off x="6561" y="2704"/>
                <a:ext cx="1080" cy="900"/>
              </a:xfrm>
              <a:prstGeom prst="hexagon">
                <a:avLst>
                  <a:gd name="adj" fmla="val 30000"/>
                  <a:gd name="vf" fmla="val 115470"/>
                </a:avLst>
              </a:prstGeom>
              <a:solidFill>
                <a:srgbClr val="FF0000"/>
              </a:solidFill>
              <a:ln w="9525">
                <a:solidFill>
                  <a:srgbClr val="000000"/>
                </a:solidFill>
                <a:miter lim="800000"/>
                <a:headEnd/>
                <a:tailEnd/>
              </a:ln>
            </p:spPr>
            <p:txBody>
              <a:bodyPr/>
              <a:lstStyle/>
              <a:p>
                <a:pPr algn="l"/>
                <a:r>
                  <a:rPr lang="en-US" sz="1200" dirty="0">
                    <a:latin typeface="Times New Roman" pitchFamily="18" charset="0"/>
                  </a:rPr>
                  <a:t> TR</a:t>
                </a:r>
              </a:p>
            </p:txBody>
          </p:sp>
          <p:sp>
            <p:nvSpPr>
              <p:cNvPr id="6166" name="AutoShape 14"/>
              <p:cNvSpPr>
                <a:spLocks noChangeArrowheads="1"/>
              </p:cNvSpPr>
              <p:nvPr/>
            </p:nvSpPr>
            <p:spPr bwMode="auto">
              <a:xfrm>
                <a:off x="3861" y="2884"/>
                <a:ext cx="540" cy="540"/>
              </a:xfrm>
              <a:prstGeom prst="flowChartOr">
                <a:avLst/>
              </a:prstGeom>
              <a:solidFill>
                <a:srgbClr val="FFFFFF"/>
              </a:solidFill>
              <a:ln w="28575">
                <a:solidFill>
                  <a:srgbClr val="000000"/>
                </a:solidFill>
                <a:round/>
                <a:headEnd/>
                <a:tailEnd/>
              </a:ln>
            </p:spPr>
            <p:txBody>
              <a:bodyPr/>
              <a:lstStyle/>
              <a:p>
                <a:endParaRPr lang="en-US" dirty="0"/>
              </a:p>
            </p:txBody>
          </p:sp>
          <p:sp>
            <p:nvSpPr>
              <p:cNvPr id="6167" name="AutoShape 15"/>
              <p:cNvSpPr>
                <a:spLocks noChangeArrowheads="1"/>
              </p:cNvSpPr>
              <p:nvPr/>
            </p:nvSpPr>
            <p:spPr bwMode="auto">
              <a:xfrm>
                <a:off x="5841" y="2884"/>
                <a:ext cx="540" cy="540"/>
              </a:xfrm>
              <a:prstGeom prst="flowChartOr">
                <a:avLst/>
              </a:prstGeom>
              <a:solidFill>
                <a:srgbClr val="FFFFFF"/>
              </a:solidFill>
              <a:ln w="28575">
                <a:solidFill>
                  <a:srgbClr val="000000"/>
                </a:solidFill>
                <a:round/>
                <a:headEnd/>
                <a:tailEnd/>
              </a:ln>
            </p:spPr>
            <p:txBody>
              <a:bodyPr/>
              <a:lstStyle/>
              <a:p>
                <a:endParaRPr lang="en-US" dirty="0"/>
              </a:p>
            </p:txBody>
          </p:sp>
        </p:grpSp>
        <p:sp>
          <p:nvSpPr>
            <p:cNvPr id="1423376" name="AutoShape 16" descr="Large confetti"/>
            <p:cNvSpPr>
              <a:spLocks noChangeArrowheads="1"/>
            </p:cNvSpPr>
            <p:nvPr/>
          </p:nvSpPr>
          <p:spPr bwMode="auto">
            <a:xfrm flipV="1">
              <a:off x="4056" y="1152"/>
              <a:ext cx="1584" cy="216"/>
            </a:xfrm>
            <a:prstGeom prst="triangle">
              <a:avLst>
                <a:gd name="adj" fmla="val 50000"/>
              </a:avLst>
            </a:prstGeom>
            <a:pattFill prst="lgConfetti">
              <a:fgClr>
                <a:srgbClr val="FFCC00"/>
              </a:fgClr>
              <a:bgClr>
                <a:srgbClr val="FFFFFF"/>
              </a:bgClr>
            </a:pattFill>
            <a:ln w="9525">
              <a:solidFill>
                <a:srgbClr val="000000"/>
              </a:solidFill>
              <a:miter lim="800000"/>
              <a:headEnd/>
              <a:tailEnd/>
            </a:ln>
            <a:effectLst>
              <a:outerShdw dist="35921" dir="2700000" algn="ctr" rotWithShape="0">
                <a:srgbClr val="808080"/>
              </a:outerShdw>
            </a:effectLst>
          </p:spPr>
          <p:txBody>
            <a:bodyPr/>
            <a:lstStyle/>
            <a:p>
              <a:pPr>
                <a:defRPr/>
              </a:pPr>
              <a:endParaRPr lang="en-GB" dirty="0"/>
            </a:p>
          </p:txBody>
        </p:sp>
        <p:sp>
          <p:nvSpPr>
            <p:cNvPr id="6152" name="AutoShape 17"/>
            <p:cNvSpPr>
              <a:spLocks noChangeArrowheads="1"/>
            </p:cNvSpPr>
            <p:nvPr/>
          </p:nvSpPr>
          <p:spPr bwMode="auto">
            <a:xfrm>
              <a:off x="4224" y="1440"/>
              <a:ext cx="1344" cy="480"/>
            </a:xfrm>
            <a:prstGeom prst="bevel">
              <a:avLst>
                <a:gd name="adj" fmla="val 12500"/>
              </a:avLst>
            </a:prstGeom>
            <a:solidFill>
              <a:srgbClr val="FFFF00"/>
            </a:solidFill>
            <a:ln w="9525">
              <a:solidFill>
                <a:srgbClr val="000000"/>
              </a:solidFill>
              <a:miter lim="800000"/>
              <a:headEnd/>
              <a:tailEnd/>
            </a:ln>
          </p:spPr>
          <p:txBody>
            <a:bodyPr/>
            <a:lstStyle/>
            <a:p>
              <a:r>
                <a:rPr lang="en-US" sz="1400" dirty="0">
                  <a:latin typeface="Times New Roman" pitchFamily="18" charset="0"/>
                </a:rPr>
                <a:t>Definition of the </a:t>
              </a:r>
            </a:p>
            <a:p>
              <a:r>
                <a:rPr lang="en-US" sz="1400" dirty="0">
                  <a:latin typeface="Times New Roman" pitchFamily="18" charset="0"/>
                </a:rPr>
                <a:t>perturbed ICs</a:t>
              </a:r>
            </a:p>
          </p:txBody>
        </p:sp>
        <p:grpSp>
          <p:nvGrpSpPr>
            <p:cNvPr id="5" name="Group 18"/>
            <p:cNvGrpSpPr>
              <a:grpSpLocks/>
            </p:cNvGrpSpPr>
            <p:nvPr/>
          </p:nvGrpSpPr>
          <p:grpSpPr bwMode="auto">
            <a:xfrm>
              <a:off x="3840" y="2016"/>
              <a:ext cx="2016" cy="288"/>
              <a:chOff x="3685" y="7393"/>
              <a:chExt cx="5040" cy="720"/>
            </a:xfrm>
          </p:grpSpPr>
          <p:sp>
            <p:nvSpPr>
              <p:cNvPr id="1423379" name="Rectangle 19"/>
              <p:cNvSpPr>
                <a:spLocks noChangeArrowheads="1"/>
              </p:cNvSpPr>
              <p:nvPr/>
            </p:nvSpPr>
            <p:spPr bwMode="auto">
              <a:xfrm>
                <a:off x="3685" y="7393"/>
                <a:ext cx="720" cy="720"/>
              </a:xfrm>
              <a:prstGeom prst="rect">
                <a:avLst/>
              </a:prstGeom>
              <a:solidFill>
                <a:srgbClr val="00FFFF"/>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 1</a:t>
                </a:r>
              </a:p>
            </p:txBody>
          </p:sp>
          <p:sp>
            <p:nvSpPr>
              <p:cNvPr id="1423380" name="Rectangle 20"/>
              <p:cNvSpPr>
                <a:spLocks noChangeArrowheads="1"/>
              </p:cNvSpPr>
              <p:nvPr/>
            </p:nvSpPr>
            <p:spPr bwMode="auto">
              <a:xfrm>
                <a:off x="4585" y="7393"/>
                <a:ext cx="720" cy="720"/>
              </a:xfrm>
              <a:prstGeom prst="rect">
                <a:avLst/>
              </a:prstGeom>
              <a:solidFill>
                <a:srgbClr val="00FFFF"/>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 2</a:t>
                </a:r>
              </a:p>
            </p:txBody>
          </p:sp>
          <p:sp>
            <p:nvSpPr>
              <p:cNvPr id="1423381" name="Rectangle 21"/>
              <p:cNvSpPr>
                <a:spLocks noChangeArrowheads="1"/>
              </p:cNvSpPr>
              <p:nvPr/>
            </p:nvSpPr>
            <p:spPr bwMode="auto">
              <a:xfrm>
                <a:off x="7105" y="7393"/>
                <a:ext cx="720" cy="720"/>
              </a:xfrm>
              <a:prstGeom prst="rect">
                <a:avLst/>
              </a:prstGeom>
              <a:solidFill>
                <a:srgbClr val="00FFFF"/>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50</a:t>
                </a:r>
              </a:p>
            </p:txBody>
          </p:sp>
          <p:sp>
            <p:nvSpPr>
              <p:cNvPr id="1423382" name="Rectangle 22"/>
              <p:cNvSpPr>
                <a:spLocks noChangeArrowheads="1"/>
              </p:cNvSpPr>
              <p:nvPr/>
            </p:nvSpPr>
            <p:spPr bwMode="auto">
              <a:xfrm>
                <a:off x="8005" y="7393"/>
                <a:ext cx="720" cy="720"/>
              </a:xfrm>
              <a:prstGeom prst="rect">
                <a:avLst/>
              </a:prstGeom>
              <a:solidFill>
                <a:srgbClr val="00FFFF"/>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51</a:t>
                </a:r>
              </a:p>
            </p:txBody>
          </p:sp>
          <p:sp>
            <p:nvSpPr>
              <p:cNvPr id="6162" name="Text Box 23"/>
              <p:cNvSpPr txBox="1">
                <a:spLocks noChangeArrowheads="1"/>
              </p:cNvSpPr>
              <p:nvPr/>
            </p:nvSpPr>
            <p:spPr bwMode="auto">
              <a:xfrm>
                <a:off x="5485" y="7573"/>
                <a:ext cx="1440" cy="540"/>
              </a:xfrm>
              <a:prstGeom prst="rect">
                <a:avLst/>
              </a:prstGeom>
              <a:noFill/>
              <a:ln w="9525">
                <a:noFill/>
                <a:miter lim="800000"/>
                <a:headEnd/>
                <a:tailEnd/>
              </a:ln>
            </p:spPr>
            <p:txBody>
              <a:bodyPr/>
              <a:lstStyle/>
              <a:p>
                <a:pPr algn="l"/>
                <a:r>
                  <a:rPr lang="en-US" sz="1400" dirty="0">
                    <a:latin typeface="Times New Roman" pitchFamily="18" charset="0"/>
                  </a:rPr>
                  <a:t>…..</a:t>
                </a:r>
              </a:p>
            </p:txBody>
          </p:sp>
        </p:grpSp>
        <p:grpSp>
          <p:nvGrpSpPr>
            <p:cNvPr id="6" name="Group 24"/>
            <p:cNvGrpSpPr>
              <a:grpSpLocks/>
            </p:cNvGrpSpPr>
            <p:nvPr/>
          </p:nvGrpSpPr>
          <p:grpSpPr bwMode="auto">
            <a:xfrm>
              <a:off x="4032" y="2448"/>
              <a:ext cx="1728" cy="552"/>
              <a:chOff x="4049" y="7204"/>
              <a:chExt cx="4320" cy="1953"/>
            </a:xfrm>
          </p:grpSpPr>
          <p:sp>
            <p:nvSpPr>
              <p:cNvPr id="1423385" name="AutoShape 25"/>
              <p:cNvSpPr>
                <a:spLocks noChangeArrowheads="1"/>
              </p:cNvSpPr>
              <p:nvPr/>
            </p:nvSpPr>
            <p:spPr bwMode="auto">
              <a:xfrm>
                <a:off x="4049" y="7204"/>
                <a:ext cx="4320" cy="899"/>
              </a:xfrm>
              <a:custGeom>
                <a:avLst/>
                <a:gdLst>
                  <a:gd name="G0" fmla="+- 8775 0 0"/>
                  <a:gd name="G1" fmla="+- 21600 0 8775"/>
                  <a:gd name="G2" fmla="*/ 8775 1 2"/>
                  <a:gd name="G3" fmla="+- 21600 0 G2"/>
                  <a:gd name="G4" fmla="+/ 8775 21600 2"/>
                  <a:gd name="G5" fmla="+/ G1 0 2"/>
                  <a:gd name="G6" fmla="*/ 21600 21600 8775"/>
                  <a:gd name="G7" fmla="*/ G6 1 2"/>
                  <a:gd name="G8" fmla="+- 21600 0 G7"/>
                  <a:gd name="G9" fmla="*/ 21600 1 2"/>
                  <a:gd name="G10" fmla="+- 8775 0 G9"/>
                  <a:gd name="G11" fmla="?: G10 G8 0"/>
                  <a:gd name="G12" fmla="?: G10 G7 21600"/>
                  <a:gd name="T0" fmla="*/ 17212 w 21600"/>
                  <a:gd name="T1" fmla="*/ 10800 h 21600"/>
                  <a:gd name="T2" fmla="*/ 10800 w 21600"/>
                  <a:gd name="T3" fmla="*/ 21600 h 21600"/>
                  <a:gd name="T4" fmla="*/ 4388 w 21600"/>
                  <a:gd name="T5" fmla="*/ 10800 h 21600"/>
                  <a:gd name="T6" fmla="*/ 10800 w 21600"/>
                  <a:gd name="T7" fmla="*/ 0 h 21600"/>
                  <a:gd name="T8" fmla="*/ 6188 w 21600"/>
                  <a:gd name="T9" fmla="*/ 6188 h 21600"/>
                  <a:gd name="T10" fmla="*/ 15412 w 21600"/>
                  <a:gd name="T11" fmla="*/ 15412 h 21600"/>
                </a:gdLst>
                <a:ahLst/>
                <a:cxnLst>
                  <a:cxn ang="0">
                    <a:pos x="T0" y="T1"/>
                  </a:cxn>
                  <a:cxn ang="0">
                    <a:pos x="T2" y="T3"/>
                  </a:cxn>
                  <a:cxn ang="0">
                    <a:pos x="T4" y="T5"/>
                  </a:cxn>
                  <a:cxn ang="0">
                    <a:pos x="T6" y="T7"/>
                  </a:cxn>
                </a:cxnLst>
                <a:rect l="T8" t="T9" r="T10" b="T11"/>
                <a:pathLst>
                  <a:path w="21600" h="21600">
                    <a:moveTo>
                      <a:pt x="0" y="0"/>
                    </a:moveTo>
                    <a:lnTo>
                      <a:pt x="8775" y="21600"/>
                    </a:lnTo>
                    <a:lnTo>
                      <a:pt x="12825" y="21600"/>
                    </a:lnTo>
                    <a:lnTo>
                      <a:pt x="21600" y="0"/>
                    </a:lnTo>
                    <a:close/>
                  </a:path>
                </a:pathLst>
              </a:custGeom>
              <a:solidFill>
                <a:srgbClr val="FFFF00"/>
              </a:solidFill>
              <a:ln w="9525">
                <a:solidFill>
                  <a:srgbClr val="000000"/>
                </a:solidFill>
                <a:miter lim="800000"/>
                <a:headEnd/>
                <a:tailEnd/>
              </a:ln>
              <a:effectLst>
                <a:outerShdw dist="35921" dir="2700000" algn="ctr" rotWithShape="0">
                  <a:srgbClr val="808080"/>
                </a:outerShdw>
              </a:effectLst>
            </p:spPr>
            <p:txBody>
              <a:bodyPr/>
              <a:lstStyle/>
              <a:p>
                <a:pPr algn="l">
                  <a:defRPr/>
                </a:pPr>
                <a:r>
                  <a:rPr lang="en-US" sz="1400" dirty="0">
                    <a:latin typeface="Times New Roman" pitchFamily="18" charset="0"/>
                  </a:rPr>
                  <a:t>   Products</a:t>
                </a:r>
              </a:p>
            </p:txBody>
          </p:sp>
          <p:sp>
            <p:nvSpPr>
              <p:cNvPr id="1423386" name="Rectangle 26"/>
              <p:cNvSpPr>
                <a:spLocks noChangeArrowheads="1"/>
              </p:cNvSpPr>
              <p:nvPr/>
            </p:nvSpPr>
            <p:spPr bwMode="auto">
              <a:xfrm>
                <a:off x="5844" y="8103"/>
                <a:ext cx="718" cy="570"/>
              </a:xfrm>
              <a:prstGeom prst="rect">
                <a:avLst/>
              </a:prstGeom>
              <a:solidFill>
                <a:srgbClr val="FFFF00"/>
              </a:solidFill>
              <a:ln w="9525">
                <a:solidFill>
                  <a:srgbClr val="000000"/>
                </a:solidFill>
                <a:miter lim="800000"/>
                <a:headEnd/>
                <a:tailEnd/>
              </a:ln>
              <a:effectLst>
                <a:outerShdw dist="35921" dir="2700000" algn="ctr" rotWithShape="0">
                  <a:srgbClr val="808080"/>
                </a:outerShdw>
              </a:effectLst>
            </p:spPr>
            <p:txBody>
              <a:bodyPr/>
              <a:lstStyle/>
              <a:p>
                <a:pPr>
                  <a:defRPr/>
                </a:pPr>
                <a:endParaRPr lang="en-GB" dirty="0"/>
              </a:p>
            </p:txBody>
          </p:sp>
          <p:sp>
            <p:nvSpPr>
              <p:cNvPr id="1423387" name="AutoShape 27"/>
              <p:cNvSpPr>
                <a:spLocks noChangeArrowheads="1"/>
              </p:cNvSpPr>
              <p:nvPr/>
            </p:nvSpPr>
            <p:spPr bwMode="auto">
              <a:xfrm>
                <a:off x="5844" y="8644"/>
                <a:ext cx="725" cy="513"/>
              </a:xfrm>
              <a:custGeom>
                <a:avLst/>
                <a:gdLst>
                  <a:gd name="G0" fmla="+- 7050 0 0"/>
                  <a:gd name="G1" fmla="+- 21600 0 7050"/>
                  <a:gd name="G2" fmla="*/ 7050 1 2"/>
                  <a:gd name="G3" fmla="+- 21600 0 G2"/>
                  <a:gd name="G4" fmla="+/ 7050 21600 2"/>
                  <a:gd name="G5" fmla="+/ G1 0 2"/>
                  <a:gd name="G6" fmla="*/ 21600 21600 7050"/>
                  <a:gd name="G7" fmla="*/ G6 1 2"/>
                  <a:gd name="G8" fmla="+- 21600 0 G7"/>
                  <a:gd name="G9" fmla="*/ 21600 1 2"/>
                  <a:gd name="G10" fmla="+- 7050 0 G9"/>
                  <a:gd name="G11" fmla="?: G10 G8 0"/>
                  <a:gd name="G12" fmla="?: G10 G7 21600"/>
                  <a:gd name="T0" fmla="*/ 18075 w 21600"/>
                  <a:gd name="T1" fmla="*/ 10800 h 21600"/>
                  <a:gd name="T2" fmla="*/ 10800 w 21600"/>
                  <a:gd name="T3" fmla="*/ 21600 h 21600"/>
                  <a:gd name="T4" fmla="*/ 3525 w 21600"/>
                  <a:gd name="T5" fmla="*/ 10800 h 21600"/>
                  <a:gd name="T6" fmla="*/ 10800 w 21600"/>
                  <a:gd name="T7" fmla="*/ 0 h 21600"/>
                  <a:gd name="T8" fmla="*/ 5325 w 21600"/>
                  <a:gd name="T9" fmla="*/ 5325 h 21600"/>
                  <a:gd name="T10" fmla="*/ 16275 w 21600"/>
                  <a:gd name="T11" fmla="*/ 16275 h 21600"/>
                </a:gdLst>
                <a:ahLst/>
                <a:cxnLst>
                  <a:cxn ang="0">
                    <a:pos x="T0" y="T1"/>
                  </a:cxn>
                  <a:cxn ang="0">
                    <a:pos x="T2" y="T3"/>
                  </a:cxn>
                  <a:cxn ang="0">
                    <a:pos x="T4" y="T5"/>
                  </a:cxn>
                  <a:cxn ang="0">
                    <a:pos x="T6" y="T7"/>
                  </a:cxn>
                </a:cxnLst>
                <a:rect l="T8" t="T9" r="T10" b="T11"/>
                <a:pathLst>
                  <a:path w="21600" h="21600">
                    <a:moveTo>
                      <a:pt x="0" y="0"/>
                    </a:moveTo>
                    <a:lnTo>
                      <a:pt x="7050" y="21600"/>
                    </a:lnTo>
                    <a:lnTo>
                      <a:pt x="14550" y="21600"/>
                    </a:lnTo>
                    <a:lnTo>
                      <a:pt x="21600" y="0"/>
                    </a:lnTo>
                    <a:close/>
                  </a:path>
                </a:pathLst>
              </a:custGeom>
              <a:solidFill>
                <a:srgbClr val="FFFF00"/>
              </a:solidFill>
              <a:ln w="9525">
                <a:solidFill>
                  <a:srgbClr val="000000"/>
                </a:solidFill>
                <a:miter lim="800000"/>
                <a:headEnd/>
                <a:tailEnd/>
              </a:ln>
              <a:effectLst>
                <a:outerShdw dist="35921" dir="2700000" algn="ctr" rotWithShape="0">
                  <a:srgbClr val="808080"/>
                </a:outerShdw>
              </a:effectLst>
            </p:spPr>
            <p:txBody>
              <a:bodyPr/>
              <a:lstStyle/>
              <a:p>
                <a:pPr>
                  <a:defRPr/>
                </a:pPr>
                <a:endParaRPr lang="en-GB" dirty="0"/>
              </a:p>
            </p:txBody>
          </p:sp>
        </p:grpSp>
      </p:grpSp>
    </p:spTree>
    <p:extLst>
      <p:ext uri="{BB962C8B-B14F-4D97-AF65-F5344CB8AC3E}">
        <p14:creationId xmlns:p14="http://schemas.microsoft.com/office/powerpoint/2010/main" val="5007811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4. Major changes of ENS configuration (updated Apr 2015)</a:t>
            </a:r>
          </a:p>
        </p:txBody>
      </p:sp>
      <p:graphicFrame>
        <p:nvGraphicFramePr>
          <p:cNvPr id="6" name="Table 5"/>
          <p:cNvGraphicFramePr>
            <a:graphicFrameLocks noGrp="1"/>
          </p:cNvGraphicFramePr>
          <p:nvPr>
            <p:extLst>
              <p:ext uri="{D42A27DB-BD31-4B8C-83A1-F6EECF244321}">
                <p14:modId xmlns:p14="http://schemas.microsoft.com/office/powerpoint/2010/main" val="4124939601"/>
              </p:ext>
            </p:extLst>
          </p:nvPr>
        </p:nvGraphicFramePr>
        <p:xfrm>
          <a:off x="600075" y="1243685"/>
          <a:ext cx="8750300" cy="5200650"/>
        </p:xfrm>
        <a:graphic>
          <a:graphicData uri="http://schemas.openxmlformats.org/drawingml/2006/table">
            <a:tbl>
              <a:tblPr/>
              <a:tblGrid>
                <a:gridCol w="612489"/>
                <a:gridCol w="1263259"/>
                <a:gridCol w="363665"/>
                <a:gridCol w="363665"/>
                <a:gridCol w="267964"/>
                <a:gridCol w="813462"/>
                <a:gridCol w="440227"/>
                <a:gridCol w="392376"/>
                <a:gridCol w="421086"/>
                <a:gridCol w="127602"/>
                <a:gridCol w="842173"/>
                <a:gridCol w="363665"/>
                <a:gridCol w="497647"/>
                <a:gridCol w="200973"/>
                <a:gridCol w="660340"/>
                <a:gridCol w="535928"/>
                <a:gridCol w="583779"/>
              </a:tblGrid>
              <a:tr h="152400">
                <a:tc rowSpan="2">
                  <a:txBody>
                    <a:bodyPr/>
                    <a:lstStyle/>
                    <a:p>
                      <a:pPr algn="ctr" fontAlgn="ctr"/>
                      <a:r>
                        <a:rPr lang="en-GB" sz="900" b="1" i="0" u="none" strike="noStrike">
                          <a:effectLst/>
                          <a:latin typeface="Arial" panose="020B0604020202020204" pitchFamily="34" charset="0"/>
                        </a:rPr>
                        <a:t> </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fontAlgn="ctr"/>
                      <a:r>
                        <a:rPr lang="en-GB" sz="900" b="1" i="0" u="none" strike="noStrike">
                          <a:effectLst/>
                          <a:latin typeface="Arial" panose="020B0604020202020204" pitchFamily="34" charset="0"/>
                        </a:rPr>
                        <a:t>Description</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ctr" fontAlgn="b"/>
                      <a:r>
                        <a:rPr lang="en-GB" sz="900" b="1" i="0" u="none" strike="noStrike">
                          <a:effectLst/>
                          <a:latin typeface="Arial" panose="020B0604020202020204" pitchFamily="34" charset="0"/>
                        </a:rPr>
                        <a:t>Singular Vectors's characteristics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b"/>
                      <a:endParaRPr lang="en-GB" sz="900" b="1"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gridSpan="7">
                  <a:txBody>
                    <a:bodyPr/>
                    <a:lstStyle/>
                    <a:p>
                      <a:pPr algn="ctr" fontAlgn="b"/>
                      <a:r>
                        <a:rPr lang="en-GB" sz="900" b="1" i="0" u="none" strike="noStrike">
                          <a:effectLst/>
                          <a:latin typeface="Arial" panose="020B0604020202020204" pitchFamily="34" charset="0"/>
                        </a:rPr>
                        <a:t>Forecast characteristics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161925">
                <a:tc vMerge="1">
                  <a:txBody>
                    <a:bodyPr/>
                    <a:lstStyle/>
                    <a:p>
                      <a:endParaRPr lang="en-GB"/>
                    </a:p>
                  </a:txBody>
                  <a:tcPr/>
                </a:tc>
                <a:tc vMerge="1">
                  <a:txBody>
                    <a:bodyPr/>
                    <a:lstStyle/>
                    <a:p>
                      <a:endParaRPr lang="en-GB"/>
                    </a:p>
                  </a:txBody>
                  <a:tcPr/>
                </a:tc>
                <a:tc>
                  <a:txBody>
                    <a:bodyPr/>
                    <a:lstStyle/>
                    <a:p>
                      <a:pPr algn="ctr" fontAlgn="b"/>
                      <a:r>
                        <a:rPr lang="en-GB" sz="900" b="1" i="0" u="none" strike="noStrike">
                          <a:effectLst/>
                          <a:latin typeface="Arial" panose="020B0604020202020204" pitchFamily="34" charset="0"/>
                        </a:rPr>
                        <a:t>HRES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VRES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OTI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Area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past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future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sampl</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endParaRPr lang="en-GB" sz="900" b="1"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1" i="0" u="none" strike="noStrike">
                          <a:effectLst/>
                          <a:latin typeface="Arial" panose="020B0604020202020204" pitchFamily="34" charset="0"/>
                        </a:rPr>
                        <a:t>HRES</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VRES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Tend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Mod Unc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Coupling</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refc suite</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Dec 1992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Oper Impl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T21</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L19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36h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globe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SVINI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simm</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T63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L19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10d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NO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NO</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Feb 1993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SV LPO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NHx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Aug 1994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SV OTI</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48h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Mar 1995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SV hor resol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T42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Mar 1996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NH+SH SV</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(NH+SH)x</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Dec 1996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resol/mem</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L31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TL159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L31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Mar 1998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EVO SV</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SVEVO</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Oct 1998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Stoch sch SPPT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STP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Oct 1999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vert resol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L40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L40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Nov 2000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FC hor resol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TL255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Jan 2002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TC SVs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(NH+SH)x+TC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Sep 2004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sampling</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Gauss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Jun 2005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rev sampl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Feb 2006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resolution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L62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TL399</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L62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ctr" fontAlgn="b"/>
                      <a:r>
                        <a:rPr lang="en-GB" sz="900" b="1" i="0" u="none" strike="noStrike">
                          <a:effectLst/>
                          <a:latin typeface="Arial" panose="020B0604020202020204" pitchFamily="34" charset="0"/>
                        </a:rPr>
                        <a:t>Sep 2006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VAREPS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TL399(0-10) / TL255(10-15)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15d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ctr" fontAlgn="b"/>
                      <a:r>
                        <a:rPr lang="en-GB" sz="900" b="1" i="0" u="none" strike="noStrike">
                          <a:effectLst/>
                          <a:latin typeface="Arial" panose="020B0604020202020204" pitchFamily="34" charset="0"/>
                        </a:rPr>
                        <a:t>Mar 2008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VAREPS-mon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15d/32d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HOPE from d10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1*5*18y</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Sep 2009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Rev SPPT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ctr" fontAlgn="b"/>
                      <a:r>
                        <a:rPr lang="en-GB" sz="900" b="1" i="0" u="none" strike="noStrike">
                          <a:effectLst/>
                          <a:latin typeface="Arial" panose="020B0604020202020204" pitchFamily="34" charset="0"/>
                        </a:rPr>
                        <a:t>Jan 2010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hor resol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TL639(0-10) / TL319(10-15)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revSTP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2400">
                <a:tc>
                  <a:txBody>
                    <a:bodyPr/>
                    <a:lstStyle/>
                    <a:p>
                      <a:pPr algn="ctr" fontAlgn="b"/>
                      <a:r>
                        <a:rPr lang="en-GB" sz="900" b="1" i="0" u="none" strike="noStrike">
                          <a:effectLst/>
                          <a:latin typeface="Arial" panose="020B0604020202020204" pitchFamily="34" charset="0"/>
                        </a:rPr>
                        <a:t>Jun 2010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EDA EPS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10*EDA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ctr" fontAlgn="b"/>
                      <a:r>
                        <a:rPr lang="en-GB" sz="900" b="1" i="0" u="none" strike="noStrike">
                          <a:effectLst/>
                          <a:latin typeface="Arial" panose="020B0604020202020204" pitchFamily="34" charset="0"/>
                        </a:rPr>
                        <a:t>Nov 2010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Rev Stoch scheme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TL639(0-10) / TL319(10-15)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15d/32d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revSTP+BS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ctr" fontAlgn="b"/>
                      <a:r>
                        <a:rPr lang="en-GB" sz="900" b="1" i="0" u="none" strike="noStrike">
                          <a:effectLst/>
                          <a:latin typeface="Arial" panose="020B0604020202020204" pitchFamily="34" charset="0"/>
                        </a:rPr>
                        <a:t>Nov 2011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New ocean model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GB" sz="900" b="0" i="0" u="none" strike="noStrike">
                          <a:effectLst/>
                          <a:latin typeface="Arial" panose="020B0604020202020204" pitchFamily="34" charset="0"/>
                        </a:rPr>
                        <a:t>NEMO from d10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ctr" fontAlgn="b"/>
                      <a:r>
                        <a:rPr lang="en-GB" sz="900" b="1" i="0" u="none" strike="noStrike">
                          <a:effectLst/>
                          <a:latin typeface="Arial" panose="020B0604020202020204" pitchFamily="34" charset="0"/>
                        </a:rPr>
                        <a:t>Jun 2012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Rev EDA-pert &amp; refc suite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1*5*20y</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4800">
                <a:tc>
                  <a:txBody>
                    <a:bodyPr/>
                    <a:lstStyle/>
                    <a:p>
                      <a:pPr algn="ctr" fontAlgn="b"/>
                      <a:r>
                        <a:rPr lang="en-GB" sz="900" b="1" i="0" u="none" strike="noStrike">
                          <a:effectLst/>
                          <a:latin typeface="Arial" panose="020B0604020202020204" pitchFamily="34" charset="0"/>
                        </a:rPr>
                        <a:t>Nov 2013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GB" sz="900" b="1" i="0" u="none" strike="noStrike">
                          <a:effectLst/>
                          <a:latin typeface="Arial" panose="020B0604020202020204" pitchFamily="34" charset="0"/>
                        </a:rPr>
                        <a:t>vert resol &amp; coupling from d0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L91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25*EDA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6600"/>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TL639(0-10) / TL319(10-15)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L91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00"/>
                    </a:solidFill>
                  </a:tcPr>
                </a:tc>
                <a:tc>
                  <a:txBody>
                    <a:bodyPr/>
                    <a:lstStyle/>
                    <a:p>
                      <a:pPr algn="ctr" fontAlgn="b"/>
                      <a:r>
                        <a:rPr lang="en-GB" sz="900" b="0" i="0" u="none" strike="noStrike">
                          <a:effectLst/>
                          <a:latin typeface="Arial" panose="020B0604020202020204" pitchFamily="34" charset="0"/>
                        </a:rPr>
                        <a:t>15d/32d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FF00"/>
                    </a:solidFill>
                  </a:tcPr>
                </a:tc>
                <a:tc>
                  <a:txBody>
                    <a:bodyPr/>
                    <a:lstStyle/>
                    <a:p>
                      <a:pPr algn="ctr" fontAlgn="b"/>
                      <a:r>
                        <a:rPr lang="en-GB" sz="900" b="0" i="0" u="none" strike="noStrike">
                          <a:effectLst/>
                          <a:latin typeface="Arial" panose="020B0604020202020204" pitchFamily="34" charset="0"/>
                        </a:rPr>
                        <a:t>NEMO from d0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CCFF"/>
                    </a:solidFill>
                  </a:tcPr>
                </a:tc>
                <a:tc>
                  <a:txBody>
                    <a:bodyPr/>
                    <a:lstStyle/>
                    <a:p>
                      <a:pPr algn="ctr" fontAlgn="b"/>
                      <a:r>
                        <a:rPr lang="en-GB" sz="900" b="0" i="0" u="none" strike="noStrike">
                          <a:effectLst/>
                          <a:latin typeface="Arial" panose="020B0604020202020204" pitchFamily="34" charset="0"/>
                        </a:rPr>
                        <a:t>"</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4325">
                <a:tc>
                  <a:txBody>
                    <a:bodyPr/>
                    <a:lstStyle/>
                    <a:p>
                      <a:pPr algn="ctr" fontAlgn="b"/>
                      <a:r>
                        <a:rPr lang="en-GB" sz="900" b="1" i="0" u="none" strike="noStrike">
                          <a:effectLst/>
                          <a:latin typeface="Arial" panose="020B0604020202020204" pitchFamily="34" charset="0"/>
                        </a:rPr>
                        <a:t>May 2015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GB" sz="900" b="1" i="0" u="none" strike="noStrike">
                          <a:effectLst/>
                          <a:latin typeface="Arial" panose="020B0604020202020204" pitchFamily="34" charset="0"/>
                        </a:rPr>
                        <a:t>Extension to 46d and REFC suite to 22m</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900" b="0" i="0" u="none" strike="noStrike">
                          <a:effectLst/>
                          <a:latin typeface="Arial" panose="020B0604020202020204" pitchFamily="34" charset="0"/>
                        </a:rPr>
                        <a:t>T42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b"/>
                      <a:r>
                        <a:rPr lang="en-GB" sz="900" b="0" i="0" u="none" strike="noStrike">
                          <a:effectLst/>
                          <a:latin typeface="Arial" panose="020B0604020202020204" pitchFamily="34" charset="0"/>
                        </a:rPr>
                        <a:t>L91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fontAlgn="b"/>
                      <a:r>
                        <a:rPr lang="en-GB" sz="900" b="0" i="0" u="none" strike="noStrike">
                          <a:effectLst/>
                          <a:latin typeface="Arial" panose="020B0604020202020204" pitchFamily="34" charset="0"/>
                        </a:rPr>
                        <a:t>48h</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CC"/>
                    </a:solidFill>
                  </a:tcPr>
                </a:tc>
                <a:tc>
                  <a:txBody>
                    <a:bodyPr/>
                    <a:lstStyle/>
                    <a:p>
                      <a:pPr algn="ctr" fontAlgn="b"/>
                      <a:r>
                        <a:rPr lang="en-GB" sz="900" b="0" i="0" u="none" strike="noStrike">
                          <a:effectLst/>
                          <a:latin typeface="Arial" panose="020B0604020202020204" pitchFamily="34" charset="0"/>
                        </a:rPr>
                        <a:t>(NH+SH)x+TC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25*EDA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6600"/>
                    </a:solidFill>
                  </a:tcPr>
                </a:tc>
                <a:tc>
                  <a:txBody>
                    <a:bodyPr/>
                    <a:lstStyle/>
                    <a:p>
                      <a:pPr algn="ctr" fontAlgn="b"/>
                      <a:r>
                        <a:rPr lang="en-GB" sz="900" b="0" i="0" u="none" strike="noStrike">
                          <a:effectLst/>
                          <a:latin typeface="Arial" panose="020B0604020202020204" pitchFamily="34" charset="0"/>
                        </a:rPr>
                        <a:t>SVINI</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Gauss</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fontAlgn="b"/>
                      <a:endParaRPr lang="en-GB" sz="900" b="0" i="0" u="none" strike="noStrike">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GB" sz="900" b="0" i="0" u="none" strike="noStrike">
                          <a:effectLst/>
                          <a:latin typeface="Arial" panose="020B0604020202020204" pitchFamily="34" charset="0"/>
                        </a:rPr>
                        <a:t>TL639(0-10) / TL319(10-15)</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FF"/>
                    </a:solidFill>
                  </a:tcPr>
                </a:tc>
                <a:tc>
                  <a:txBody>
                    <a:bodyPr/>
                    <a:lstStyle/>
                    <a:p>
                      <a:pPr algn="ctr" fontAlgn="b"/>
                      <a:r>
                        <a:rPr lang="en-GB" sz="900" b="0" i="0" u="none" strike="noStrike">
                          <a:effectLst/>
                          <a:latin typeface="Arial" panose="020B0604020202020204" pitchFamily="34" charset="0"/>
                        </a:rPr>
                        <a:t>L91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9900"/>
                    </a:solidFill>
                  </a:tcPr>
                </a:tc>
                <a:tc>
                  <a:txBody>
                    <a:bodyPr/>
                    <a:lstStyle/>
                    <a:p>
                      <a:pPr algn="ctr" fontAlgn="b"/>
                      <a:r>
                        <a:rPr lang="en-GB" sz="900" b="0" i="0" u="none" strike="noStrike">
                          <a:effectLst/>
                          <a:latin typeface="Arial" panose="020B0604020202020204" pitchFamily="34" charset="0"/>
                        </a:rPr>
                        <a:t>15d/46d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A9694"/>
                    </a:solidFill>
                  </a:tcPr>
                </a:tc>
                <a:tc>
                  <a:txBody>
                    <a:bodyPr/>
                    <a:lstStyle/>
                    <a:p>
                      <a:pPr algn="ctr" fontAlgn="b"/>
                      <a:r>
                        <a:rPr lang="en-GB" sz="900" b="0" i="0" u="none" strike="noStrike">
                          <a:effectLst/>
                          <a:latin typeface="Arial" panose="020B0604020202020204" pitchFamily="34" charset="0"/>
                        </a:rPr>
                        <a:t>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CC"/>
                    </a:solidFill>
                  </a:tcPr>
                </a:tc>
                <a:tc>
                  <a:txBody>
                    <a:bodyPr/>
                    <a:lstStyle/>
                    <a:p>
                      <a:pPr algn="ctr" fontAlgn="b"/>
                      <a:r>
                        <a:rPr lang="en-GB" sz="900" b="0" i="0" u="none" strike="noStrike">
                          <a:effectLst/>
                          <a:latin typeface="Arial" panose="020B0604020202020204" pitchFamily="34" charset="0"/>
                        </a:rPr>
                        <a:t>revSTP+BS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FF00"/>
                    </a:solidFill>
                  </a:tcPr>
                </a:tc>
                <a:tc>
                  <a:txBody>
                    <a:bodyPr/>
                    <a:lstStyle/>
                    <a:p>
                      <a:pPr algn="ctr" fontAlgn="b"/>
                      <a:r>
                        <a:rPr lang="en-GB" sz="900" b="0" i="0" u="none" strike="noStrike">
                          <a:effectLst/>
                          <a:latin typeface="Arial" panose="020B0604020202020204" pitchFamily="34" charset="0"/>
                        </a:rPr>
                        <a:t>NEMO from d0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fontAlgn="b"/>
                      <a:r>
                        <a:rPr lang="en-GB" sz="900" b="0" i="0" u="none" strike="noStrike" dirty="0">
                          <a:effectLst/>
                          <a:latin typeface="Arial" panose="020B0604020202020204" pitchFamily="34" charset="0"/>
                        </a:rPr>
                        <a:t>2*11*20y</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r>
            </a:tbl>
          </a:graphicData>
        </a:graphic>
      </p:graphicFrame>
      <p:sp>
        <p:nvSpPr>
          <p:cNvPr id="9" name="Rectangle 3"/>
          <p:cNvSpPr>
            <a:spLocks noGrp="1" noChangeArrowheads="1"/>
          </p:cNvSpPr>
          <p:nvPr>
            <p:ph type="body" sz="half" idx="1"/>
          </p:nvPr>
        </p:nvSpPr>
        <p:spPr>
          <a:xfrm>
            <a:off x="152400" y="773705"/>
            <a:ext cx="9556750" cy="540730"/>
          </a:xfrm>
        </p:spPr>
        <p:txBody>
          <a:bodyPr/>
          <a:lstStyle/>
          <a:p>
            <a:pPr marL="0" indent="0">
              <a:lnSpc>
                <a:spcPct val="100000"/>
              </a:lnSpc>
              <a:buFontTx/>
              <a:buNone/>
            </a:pPr>
            <a:r>
              <a:rPr lang="en-US" sz="2000" dirty="0" smtClean="0">
                <a:latin typeface="Calibri" panose="020F0502020204030204" pitchFamily="34" charset="0"/>
              </a:rPr>
              <a:t>Since 1992 the ENS configuration has been modified significantly several times. </a:t>
            </a:r>
          </a:p>
        </p:txBody>
      </p:sp>
    </p:spTree>
    <p:extLst>
      <p:ext uri="{BB962C8B-B14F-4D97-AF65-F5344CB8AC3E}">
        <p14:creationId xmlns:p14="http://schemas.microsoft.com/office/powerpoint/2010/main" val="38302969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Conclusion</a:t>
            </a:r>
          </a:p>
        </p:txBody>
      </p:sp>
      <p:sp>
        <p:nvSpPr>
          <p:cNvPr id="52227" name="Rectangle 3"/>
          <p:cNvSpPr>
            <a:spLocks noGrp="1" noChangeArrowheads="1"/>
          </p:cNvSpPr>
          <p:nvPr>
            <p:ph type="body" sz="half" idx="1"/>
          </p:nvPr>
        </p:nvSpPr>
        <p:spPr>
          <a:xfrm>
            <a:off x="273050" y="998538"/>
            <a:ext cx="9450388" cy="5356225"/>
          </a:xfrm>
        </p:spPr>
        <p:txBody>
          <a:bodyPr/>
          <a:lstStyle/>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A complete solution of the weather prediction problem can be stated in terms of an appropriate </a:t>
            </a:r>
            <a:r>
              <a:rPr lang="en-US" sz="2000" dirty="0" smtClean="0">
                <a:solidFill>
                  <a:schemeClr val="accent1">
                    <a:lumMod val="50000"/>
                  </a:schemeClr>
                </a:solidFill>
                <a:latin typeface="Calibri" panose="020F0502020204030204" pitchFamily="34" charset="0"/>
              </a:rPr>
              <a:t>probability density fu</a:t>
            </a:r>
            <a:r>
              <a:rPr lang="en-US" sz="2000" dirty="0" smtClean="0">
                <a:solidFill>
                  <a:srgbClr val="0E14FE"/>
                </a:solidFill>
                <a:latin typeface="Calibri" panose="020F0502020204030204" pitchFamily="34" charset="0"/>
              </a:rPr>
              <a:t>nction</a:t>
            </a:r>
            <a:r>
              <a:rPr lang="en-US" sz="2000" dirty="0" smtClean="0">
                <a:latin typeface="Calibri" panose="020F0502020204030204" pitchFamily="34" charset="0"/>
              </a:rPr>
              <a:t> (PDF). </a:t>
            </a:r>
            <a:r>
              <a:rPr lang="en-US" sz="2000" dirty="0" smtClean="0">
                <a:solidFill>
                  <a:schemeClr val="accent1">
                    <a:lumMod val="50000"/>
                  </a:schemeClr>
                </a:solidFill>
                <a:latin typeface="Calibri" panose="020F0502020204030204" pitchFamily="34" charset="0"/>
              </a:rPr>
              <a:t>Ensemble prediction </a:t>
            </a:r>
            <a:r>
              <a:rPr lang="en-US" sz="2000" dirty="0" smtClean="0">
                <a:latin typeface="Calibri" panose="020F0502020204030204" pitchFamily="34" charset="0"/>
              </a:rPr>
              <a:t>is the only feasible method to predict the PDF using dynamical </a:t>
            </a:r>
            <a:r>
              <a:rPr lang="en-US" sz="2000" dirty="0">
                <a:latin typeface="Calibri" panose="020F0502020204030204" pitchFamily="34" charset="0"/>
              </a:rPr>
              <a:t>forecasts beyond the </a:t>
            </a:r>
            <a:r>
              <a:rPr lang="en-US" sz="2000" dirty="0" smtClean="0">
                <a:latin typeface="Calibri" panose="020F0502020204030204" pitchFamily="34" charset="0"/>
              </a:rPr>
              <a:t>range of linear growth.</a:t>
            </a:r>
          </a:p>
          <a:p>
            <a:pPr marL="0" indent="0">
              <a:lnSpc>
                <a:spcPct val="100000"/>
              </a:lnSpc>
              <a:buClr>
                <a:schemeClr val="accent1">
                  <a:lumMod val="50000"/>
                </a:schemeClr>
              </a:buClr>
              <a:buFont typeface="Wingdings" pitchFamily="2" charset="2"/>
              <a:buChar char="v"/>
            </a:pPr>
            <a:endParaRPr lang="en-US" sz="2000" dirty="0" smtClean="0">
              <a:solidFill>
                <a:srgbClr val="0344E5"/>
              </a:solidFill>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US" sz="2000" dirty="0" smtClean="0">
                <a:solidFill>
                  <a:srgbClr val="0344E5"/>
                </a:solidFill>
                <a:latin typeface="Calibri" panose="020F0502020204030204" pitchFamily="34" charset="0"/>
              </a:rPr>
              <a:t> </a:t>
            </a:r>
            <a:r>
              <a:rPr lang="en-US" sz="2000" dirty="0" smtClean="0">
                <a:solidFill>
                  <a:schemeClr val="accent1">
                    <a:lumMod val="50000"/>
                  </a:schemeClr>
                </a:solidFill>
                <a:latin typeface="Calibri" panose="020F0502020204030204" pitchFamily="34" charset="0"/>
              </a:rPr>
              <a:t>Initial and model uncertainties </a:t>
            </a:r>
            <a:r>
              <a:rPr lang="en-US" sz="2000" dirty="0" smtClean="0">
                <a:latin typeface="Calibri" panose="020F0502020204030204" pitchFamily="34" charset="0"/>
              </a:rPr>
              <a:t>are the main sources of error growth. Initial uncertainties dominate in the short range. Predictability is flow dependent. </a:t>
            </a:r>
          </a:p>
          <a:p>
            <a:pPr marL="0" indent="0">
              <a:lnSpc>
                <a:spcPct val="100000"/>
              </a:lnSpc>
              <a:buClr>
                <a:schemeClr val="accent1">
                  <a:lumMod val="50000"/>
                </a:schemeClr>
              </a:buClr>
              <a:buFont typeface="Wingdings" pitchFamily="2" charset="2"/>
              <a:buChar char="v"/>
            </a:pPr>
            <a:endParaRPr lang="en-US" sz="2000" dirty="0" smtClean="0">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The initial error components along the directions of maximum growth contribute most to forecast error growth. These directions can be identified by the leading singular vectors, computed solving an eigenvalue problem.</a:t>
            </a:r>
          </a:p>
          <a:p>
            <a:pPr marL="0" indent="0">
              <a:lnSpc>
                <a:spcPct val="100000"/>
              </a:lnSpc>
              <a:buClr>
                <a:schemeClr val="accent1">
                  <a:lumMod val="50000"/>
                </a:schemeClr>
              </a:buClr>
              <a:buFont typeface="Wingdings" pitchFamily="2" charset="2"/>
              <a:buChar char="v"/>
            </a:pPr>
            <a:endParaRPr lang="en-US" sz="2000" dirty="0" smtClean="0">
              <a:latin typeface="Calibri" panose="020F0502020204030204" pitchFamily="34" charset="0"/>
            </a:endParaRPr>
          </a:p>
          <a:p>
            <a:pPr marL="0" indent="0">
              <a:lnSpc>
                <a:spcPct val="100000"/>
              </a:lnSpc>
              <a:buClr>
                <a:schemeClr val="accent1">
                  <a:lumMod val="50000"/>
                </a:schemeClr>
              </a:buClr>
              <a:buFont typeface="Wingdings" pitchFamily="2" charset="2"/>
              <a:buChar char="v"/>
            </a:pPr>
            <a:r>
              <a:rPr lang="en-US" sz="2000" dirty="0" smtClean="0">
                <a:latin typeface="Calibri" panose="020F0502020204030204" pitchFamily="34" charset="0"/>
              </a:rPr>
              <a:t> ENS has changed many times since 1992. Now it includes 51 15-day forecasts twice a day (00-12UTC), which are extended to 32 days twice a week (00UTC Mon/Thu). Each ENS ensemble member uses a coupled ocean-atmosphere forecasts with a T</a:t>
            </a:r>
            <a:r>
              <a:rPr lang="en-US" sz="2000" baseline="-25000" dirty="0" smtClean="0">
                <a:latin typeface="Calibri" panose="020F0502020204030204" pitchFamily="34" charset="0"/>
              </a:rPr>
              <a:t>L</a:t>
            </a:r>
            <a:r>
              <a:rPr lang="en-US" sz="2000" dirty="0" smtClean="0">
                <a:latin typeface="Calibri" panose="020F0502020204030204" pitchFamily="34" charset="0"/>
              </a:rPr>
              <a:t>639v319 variable resolution in the atmosphere and 91 vertical levels, and a 1-degree resolution and 42 vertical levels in the ocean. </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Acknowledgements</a:t>
            </a:r>
          </a:p>
        </p:txBody>
      </p:sp>
      <p:sp>
        <p:nvSpPr>
          <p:cNvPr id="66563" name="Rectangle 3"/>
          <p:cNvSpPr>
            <a:spLocks noGrp="1" noChangeArrowheads="1"/>
          </p:cNvSpPr>
          <p:nvPr>
            <p:ph type="body" sz="half" idx="1"/>
          </p:nvPr>
        </p:nvSpPr>
        <p:spPr>
          <a:xfrm>
            <a:off x="227013" y="998538"/>
            <a:ext cx="9478962" cy="4892675"/>
          </a:xfrm>
        </p:spPr>
        <p:txBody>
          <a:bodyPr/>
          <a:lstStyle/>
          <a:p>
            <a:pPr marL="0" indent="0">
              <a:lnSpc>
                <a:spcPct val="100000"/>
              </a:lnSpc>
              <a:buFontTx/>
              <a:buNone/>
            </a:pPr>
            <a:r>
              <a:rPr lang="en-US" sz="2000" dirty="0" smtClean="0">
                <a:latin typeface="Calibri" panose="020F0502020204030204" pitchFamily="34" charset="0"/>
              </a:rPr>
              <a:t>The success of the ECMWF EPS is the result of the continuous work of ECMWF staff, consultants and visitors who had continuously improved the ECMWF model, analysis, diagnostic and technical systems, and of very successful collaborations with its member states and other international institutions. The work of all contributors is acknowledged.</a:t>
            </a:r>
          </a:p>
        </p:txBody>
      </p:sp>
    </p:spTree>
    <p:extLst>
      <p:ext uri="{BB962C8B-B14F-4D97-AF65-F5344CB8AC3E}">
        <p14:creationId xmlns:p14="http://schemas.microsoft.com/office/powerpoint/2010/main" val="20913961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54275" name="Rectangle 3"/>
          <p:cNvSpPr>
            <a:spLocks noGrp="1" noChangeArrowheads="1"/>
          </p:cNvSpPr>
          <p:nvPr>
            <p:ph type="body" idx="1"/>
          </p:nvPr>
        </p:nvSpPr>
        <p:spPr>
          <a:xfrm>
            <a:off x="182563" y="954088"/>
            <a:ext cx="9450387" cy="5408612"/>
          </a:xfrm>
        </p:spPr>
        <p:txBody>
          <a:bodyPr/>
          <a:lstStyle/>
          <a:p>
            <a:pPr>
              <a:lnSpc>
                <a:spcPct val="100000"/>
              </a:lnSpc>
              <a:buFontTx/>
              <a:buNone/>
            </a:pPr>
            <a:r>
              <a:rPr lang="en-US" sz="1600" b="1" i="1" dirty="0" smtClean="0">
                <a:latin typeface="Calibri" panose="020F0502020204030204" pitchFamily="34" charset="0"/>
              </a:rPr>
              <a:t>On optimal perturbations and singular vectors</a:t>
            </a:r>
          </a:p>
          <a:p>
            <a:pPr>
              <a:lnSpc>
                <a:spcPct val="100000"/>
              </a:lnSpc>
              <a:buClr>
                <a:schemeClr val="accent1">
                  <a:lumMod val="50000"/>
                </a:schemeClr>
              </a:buClr>
            </a:pPr>
            <a:r>
              <a:rPr lang="en-US" sz="1600" dirty="0" smtClean="0">
                <a:latin typeface="Calibri" panose="020F0502020204030204" pitchFamily="34" charset="0"/>
              </a:rPr>
              <a:t>Borges, M., &amp; Hartmann, D. L., 1992: Barotropic instability and optimal perturbations of observed non-zonal flows.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49</a:t>
            </a:r>
            <a:r>
              <a:rPr lang="en-US" sz="1600" dirty="0" smtClean="0">
                <a:latin typeface="Calibri" panose="020F0502020204030204" pitchFamily="34" charset="0"/>
              </a:rPr>
              <a:t>, 335-354.</a:t>
            </a:r>
          </a:p>
          <a:p>
            <a:pPr>
              <a:lnSpc>
                <a:spcPct val="100000"/>
              </a:lnSpc>
              <a:buClr>
                <a:schemeClr val="accent1">
                  <a:lumMod val="50000"/>
                </a:schemeClr>
              </a:buClr>
            </a:pPr>
            <a:r>
              <a:rPr lang="en-US" sz="1600" dirty="0" smtClean="0">
                <a:latin typeface="Calibri" panose="020F0502020204030204" pitchFamily="34" charset="0"/>
              </a:rPr>
              <a:t>Buizza, R., &amp; Palmer, T. N., 1995: The singular vector structure of the atmospheric general circulation.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52</a:t>
            </a:r>
            <a:r>
              <a:rPr lang="en-US" sz="1600" dirty="0" smtClean="0">
                <a:latin typeface="Calibri" panose="020F0502020204030204" pitchFamily="34" charset="0"/>
              </a:rPr>
              <a:t>, 1434-1456. </a:t>
            </a:r>
          </a:p>
          <a:p>
            <a:pPr>
              <a:lnSpc>
                <a:spcPct val="100000"/>
              </a:lnSpc>
              <a:buClr>
                <a:schemeClr val="accent1">
                  <a:lumMod val="50000"/>
                </a:schemeClr>
              </a:buClr>
            </a:pPr>
            <a:r>
              <a:rPr lang="en-US" sz="1600" dirty="0" smtClean="0">
                <a:latin typeface="Calibri" panose="020F0502020204030204" pitchFamily="34" charset="0"/>
              </a:rPr>
              <a:t>Buizza, R., Tribbia, J., Molteni, F., &amp; Palmer, T. N., 1993: Computation of optimal unstable structures for a numerical weather prediction model. </a:t>
            </a:r>
            <a:r>
              <a:rPr lang="en-US" sz="1600" i="1" dirty="0" smtClean="0">
                <a:latin typeface="Calibri" panose="020F0502020204030204" pitchFamily="34" charset="0"/>
              </a:rPr>
              <a:t>Tellus</a:t>
            </a:r>
            <a:r>
              <a:rPr lang="en-US" sz="1600" dirty="0" smtClean="0">
                <a:latin typeface="Calibri" panose="020F0502020204030204" pitchFamily="34" charset="0"/>
              </a:rPr>
              <a:t>, </a:t>
            </a:r>
            <a:r>
              <a:rPr lang="en-US" sz="1600" b="1" dirty="0" smtClean="0">
                <a:latin typeface="Calibri" panose="020F0502020204030204" pitchFamily="34" charset="0"/>
              </a:rPr>
              <a:t>45A</a:t>
            </a:r>
            <a:r>
              <a:rPr lang="en-US" sz="1600" dirty="0" smtClean="0">
                <a:latin typeface="Calibri" panose="020F0502020204030204" pitchFamily="34" charset="0"/>
              </a:rPr>
              <a:t>, 388-407.</a:t>
            </a:r>
          </a:p>
          <a:p>
            <a:pPr>
              <a:lnSpc>
                <a:spcPct val="100000"/>
              </a:lnSpc>
              <a:buClr>
                <a:schemeClr val="accent1">
                  <a:lumMod val="50000"/>
                </a:schemeClr>
              </a:buClr>
            </a:pPr>
            <a:r>
              <a:rPr lang="en-GB" sz="1600" dirty="0" smtClean="0">
                <a:latin typeface="Calibri" panose="020F0502020204030204" pitchFamily="34" charset="0"/>
              </a:rPr>
              <a:t>Coutinho, M. M., Hoskins, B. J., &amp; Buizza, R., 2004: The influence of physical processes on extratropical singular vectors. </a:t>
            </a:r>
            <a:r>
              <a:rPr lang="en-GB" sz="1600" i="1" dirty="0" smtClean="0">
                <a:latin typeface="Calibri" panose="020F0502020204030204" pitchFamily="34" charset="0"/>
              </a:rPr>
              <a:t>J. Atmos. Sci</a:t>
            </a:r>
            <a:r>
              <a:rPr lang="en-GB" sz="1600" dirty="0" smtClean="0">
                <a:latin typeface="Calibri" panose="020F0502020204030204" pitchFamily="34" charset="0"/>
              </a:rPr>
              <a:t>., </a:t>
            </a:r>
            <a:r>
              <a:rPr lang="en-GB" sz="1600" b="1" dirty="0" smtClean="0">
                <a:latin typeface="Calibri" panose="020F0502020204030204" pitchFamily="34" charset="0"/>
              </a:rPr>
              <a:t>61</a:t>
            </a:r>
            <a:r>
              <a:rPr lang="en-GB" sz="1600" dirty="0" smtClean="0">
                <a:latin typeface="Calibri" panose="020F0502020204030204" pitchFamily="34" charset="0"/>
              </a:rPr>
              <a:t>, 195-209.</a:t>
            </a:r>
          </a:p>
          <a:p>
            <a:pPr>
              <a:lnSpc>
                <a:spcPct val="100000"/>
              </a:lnSpc>
              <a:buClr>
                <a:schemeClr val="accent1">
                  <a:lumMod val="50000"/>
                </a:schemeClr>
              </a:buClr>
            </a:pPr>
            <a:r>
              <a:rPr lang="en-US" sz="1600" dirty="0" smtClean="0">
                <a:latin typeface="Calibri" panose="020F0502020204030204" pitchFamily="34" charset="0"/>
              </a:rPr>
              <a:t>Farrell, B. F., 1982: The initial growth of disturbances in a baroclinic flow.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39</a:t>
            </a:r>
            <a:r>
              <a:rPr lang="en-US" sz="1600" dirty="0" smtClean="0">
                <a:latin typeface="Calibri" panose="020F0502020204030204" pitchFamily="34" charset="0"/>
              </a:rPr>
              <a:t>, 1663-1686.</a:t>
            </a:r>
          </a:p>
          <a:p>
            <a:pPr>
              <a:lnSpc>
                <a:spcPct val="100000"/>
              </a:lnSpc>
              <a:buClr>
                <a:schemeClr val="accent1">
                  <a:lumMod val="50000"/>
                </a:schemeClr>
              </a:buClr>
            </a:pPr>
            <a:r>
              <a:rPr lang="en-US" sz="1600" dirty="0" smtClean="0">
                <a:latin typeface="Calibri" panose="020F0502020204030204" pitchFamily="34" charset="0"/>
              </a:rPr>
              <a:t>Farrell, B. F., 1989: Optimal excitation of baroclinic waves.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46</a:t>
            </a:r>
            <a:r>
              <a:rPr lang="en-US" sz="1600" dirty="0" smtClean="0">
                <a:latin typeface="Calibri" panose="020F0502020204030204" pitchFamily="34" charset="0"/>
              </a:rPr>
              <a:t>, 1193-1206.</a:t>
            </a:r>
          </a:p>
          <a:p>
            <a:pPr>
              <a:lnSpc>
                <a:spcPct val="100000"/>
              </a:lnSpc>
              <a:buClr>
                <a:schemeClr val="accent1">
                  <a:lumMod val="50000"/>
                </a:schemeClr>
              </a:buClr>
            </a:pPr>
            <a:r>
              <a:rPr lang="en-GB" sz="1600" dirty="0" smtClean="0">
                <a:latin typeface="Calibri" panose="020F0502020204030204" pitchFamily="34" charset="0"/>
              </a:rPr>
              <a:t>Hoskins, B. J., Buizza, R., &amp; Badger, J., 2000: The nature of singular vector growth and structure.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126</a:t>
            </a:r>
            <a:r>
              <a:rPr lang="en-GB" sz="1600" dirty="0" smtClean="0">
                <a:latin typeface="Calibri" panose="020F0502020204030204" pitchFamily="34" charset="0"/>
              </a:rPr>
              <a:t>, 1565-1580.</a:t>
            </a:r>
          </a:p>
          <a:p>
            <a:pPr>
              <a:lnSpc>
                <a:spcPct val="100000"/>
              </a:lnSpc>
              <a:buClr>
                <a:schemeClr val="accent1">
                  <a:lumMod val="50000"/>
                </a:schemeClr>
              </a:buClr>
            </a:pPr>
            <a:r>
              <a:rPr lang="en-US" sz="1600" dirty="0" smtClean="0">
                <a:latin typeface="Calibri" panose="020F0502020204030204" pitchFamily="34" charset="0"/>
              </a:rPr>
              <a:t>Lorenz, E., 1965: A study of the predictability  of a 28-variable atmospheric model. </a:t>
            </a:r>
            <a:r>
              <a:rPr lang="en-US" sz="1600" i="1" dirty="0" smtClean="0">
                <a:latin typeface="Calibri" panose="020F0502020204030204" pitchFamily="34" charset="0"/>
              </a:rPr>
              <a:t>Tellus</a:t>
            </a:r>
            <a:r>
              <a:rPr lang="en-US" sz="1600" dirty="0" smtClean="0">
                <a:latin typeface="Calibri" panose="020F0502020204030204" pitchFamily="34" charset="0"/>
              </a:rPr>
              <a:t>, </a:t>
            </a:r>
            <a:r>
              <a:rPr lang="en-US" sz="1600" b="1" dirty="0" smtClean="0">
                <a:latin typeface="Calibri" panose="020F0502020204030204" pitchFamily="34" charset="0"/>
              </a:rPr>
              <a:t>17</a:t>
            </a:r>
            <a:r>
              <a:rPr lang="en-US" sz="1600" dirty="0" smtClean="0">
                <a:latin typeface="Calibri" panose="020F0502020204030204" pitchFamily="34" charset="0"/>
              </a:rPr>
              <a:t>, 321-333.</a:t>
            </a:r>
          </a:p>
          <a:p>
            <a:pPr>
              <a:lnSpc>
                <a:spcPct val="100000"/>
              </a:lnSpc>
              <a:buClr>
                <a:schemeClr val="accent1">
                  <a:lumMod val="50000"/>
                </a:schemeClr>
              </a:buClr>
            </a:pPr>
            <a:r>
              <a:rPr lang="en-US" sz="1600" dirty="0" smtClean="0">
                <a:latin typeface="Calibri" panose="020F0502020204030204" pitchFamily="34" charset="0"/>
              </a:rPr>
              <a:t>Molteni, F., &amp; Palmer, T. N., 1993: Predictability and finite-time instability of the northern winter circulation. </a:t>
            </a:r>
            <a:r>
              <a:rPr lang="en-US" sz="1600" i="1" dirty="0" smtClean="0">
                <a:latin typeface="Calibri" panose="020F0502020204030204" pitchFamily="34" charset="0"/>
              </a:rPr>
              <a:t>Q. J. R. Meteorol. Soc.</a:t>
            </a:r>
            <a:r>
              <a:rPr lang="en-US" sz="1600" dirty="0" smtClean="0">
                <a:latin typeface="Calibri" panose="020F0502020204030204" pitchFamily="34" charset="0"/>
              </a:rPr>
              <a:t>, </a:t>
            </a:r>
            <a:r>
              <a:rPr lang="en-US" sz="1600" b="1" dirty="0" smtClean="0">
                <a:latin typeface="Calibri" panose="020F0502020204030204" pitchFamily="34" charset="0"/>
              </a:rPr>
              <a:t>119</a:t>
            </a:r>
            <a:r>
              <a:rPr lang="en-US" sz="1600" dirty="0" smtClean="0">
                <a:latin typeface="Calibri" panose="020F0502020204030204" pitchFamily="34" charset="0"/>
              </a:rPr>
              <a:t>, 1088-1097.</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2"/>
          <p:cNvGraphicFramePr>
            <a:graphicFrameLocks noChangeAspect="1"/>
          </p:cNvGraphicFramePr>
          <p:nvPr>
            <p:extLst>
              <p:ext uri="{D42A27DB-BD31-4B8C-83A1-F6EECF244321}">
                <p14:modId xmlns:p14="http://schemas.microsoft.com/office/powerpoint/2010/main" val="3181781012"/>
              </p:ext>
            </p:extLst>
          </p:nvPr>
        </p:nvGraphicFramePr>
        <p:xfrm>
          <a:off x="3541430" y="998538"/>
          <a:ext cx="4606925" cy="1025525"/>
        </p:xfrm>
        <a:graphic>
          <a:graphicData uri="http://schemas.openxmlformats.org/presentationml/2006/ole">
            <mc:AlternateContent xmlns:mc="http://schemas.openxmlformats.org/markup-compatibility/2006">
              <mc:Choice xmlns:v="urn:schemas-microsoft-com:vml" Requires="v">
                <p:oleObj spid="_x0000_s3654" name="Equation" r:id="rId4" imgW="1879560" imgH="419040" progId="Equation.3">
                  <p:embed/>
                </p:oleObj>
              </mc:Choice>
              <mc:Fallback>
                <p:oleObj name="Equation" r:id="rId4" imgW="1879560" imgH="419040" progId="Equation.3">
                  <p:embed/>
                  <p:pic>
                    <p:nvPicPr>
                      <p:cNvPr id="0" name=""/>
                      <p:cNvPicPr>
                        <a:picLocks noChangeAspect="1" noChangeArrowheads="1"/>
                      </p:cNvPicPr>
                      <p:nvPr/>
                    </p:nvPicPr>
                    <p:blipFill>
                      <a:blip r:embed="rId5"/>
                      <a:srcRect/>
                      <a:stretch>
                        <a:fillRect/>
                      </a:stretch>
                    </p:blipFill>
                    <p:spPr bwMode="auto">
                      <a:xfrm>
                        <a:off x="3541430" y="998538"/>
                        <a:ext cx="4606925" cy="10255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5" name="Object 3"/>
          <p:cNvGraphicFramePr>
            <a:graphicFrameLocks noChangeAspect="1"/>
          </p:cNvGraphicFramePr>
          <p:nvPr/>
        </p:nvGraphicFramePr>
        <p:xfrm>
          <a:off x="3530600" y="2028825"/>
          <a:ext cx="2832100" cy="1089025"/>
        </p:xfrm>
        <a:graphic>
          <a:graphicData uri="http://schemas.openxmlformats.org/presentationml/2006/ole">
            <mc:AlternateContent xmlns:mc="http://schemas.openxmlformats.org/markup-compatibility/2006">
              <mc:Choice xmlns:v="urn:schemas-microsoft-com:vml" Requires="v">
                <p:oleObj spid="_x0000_s3655" name="Equation" r:id="rId6" imgW="1155600" imgH="444240" progId="Equation.3">
                  <p:embed/>
                </p:oleObj>
              </mc:Choice>
              <mc:Fallback>
                <p:oleObj name="Equation" r:id="rId6" imgW="1155600" imgH="44424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530600" y="2028825"/>
                        <a:ext cx="2832100" cy="10890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6" name="Object 4"/>
          <p:cNvGraphicFramePr>
            <a:graphicFrameLocks noChangeAspect="1"/>
          </p:cNvGraphicFramePr>
          <p:nvPr>
            <p:extLst>
              <p:ext uri="{D42A27DB-BD31-4B8C-83A1-F6EECF244321}">
                <p14:modId xmlns:p14="http://schemas.microsoft.com/office/powerpoint/2010/main" val="2912112126"/>
              </p:ext>
            </p:extLst>
          </p:nvPr>
        </p:nvGraphicFramePr>
        <p:xfrm>
          <a:off x="3530600" y="3043238"/>
          <a:ext cx="1244600" cy="963612"/>
        </p:xfrm>
        <a:graphic>
          <a:graphicData uri="http://schemas.openxmlformats.org/presentationml/2006/ole">
            <mc:AlternateContent xmlns:mc="http://schemas.openxmlformats.org/markup-compatibility/2006">
              <mc:Choice xmlns:v="urn:schemas-microsoft-com:vml" Requires="v">
                <p:oleObj spid="_x0000_s3656" name="Equation" r:id="rId8" imgW="507960" imgH="393480" progId="Equation.3">
                  <p:embed/>
                </p:oleObj>
              </mc:Choice>
              <mc:Fallback>
                <p:oleObj name="Equation" r:id="rId8" imgW="507960" imgH="39348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30600" y="3043238"/>
                        <a:ext cx="1244600" cy="963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197" name="Object 5"/>
          <p:cNvGraphicFramePr>
            <a:graphicFrameLocks noChangeAspect="1"/>
          </p:cNvGraphicFramePr>
          <p:nvPr/>
        </p:nvGraphicFramePr>
        <p:xfrm>
          <a:off x="3486150" y="4014788"/>
          <a:ext cx="4048125" cy="1058862"/>
        </p:xfrm>
        <a:graphic>
          <a:graphicData uri="http://schemas.openxmlformats.org/presentationml/2006/ole">
            <mc:AlternateContent xmlns:mc="http://schemas.openxmlformats.org/markup-compatibility/2006">
              <mc:Choice xmlns:v="urn:schemas-microsoft-com:vml" Requires="v">
                <p:oleObj spid="_x0000_s3657" name="Equation" r:id="rId10" imgW="1650960" imgH="431640" progId="Equation.3">
                  <p:embed/>
                </p:oleObj>
              </mc:Choice>
              <mc:Fallback>
                <p:oleObj name="Equation" r:id="rId10" imgW="1650960" imgH="431640" progId="Equation.3">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486150" y="4014788"/>
                        <a:ext cx="4048125" cy="10588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0" name="TextBox 16"/>
          <p:cNvSpPr txBox="1">
            <a:spLocks noChangeArrowheads="1"/>
          </p:cNvSpPr>
          <p:nvPr/>
        </p:nvSpPr>
        <p:spPr bwMode="auto">
          <a:xfrm>
            <a:off x="637967" y="1313765"/>
            <a:ext cx="2109788" cy="4401205"/>
          </a:xfrm>
          <a:prstGeom prst="rect">
            <a:avLst/>
          </a:prstGeom>
          <a:noFill/>
          <a:ln w="9525">
            <a:noFill/>
            <a:miter lim="800000"/>
            <a:headEnd/>
            <a:tailEnd/>
          </a:ln>
        </p:spPr>
        <p:txBody>
          <a:bodyPr>
            <a:spAutoFit/>
          </a:bodyPr>
          <a:lstStyle/>
          <a:p>
            <a:pPr algn="l"/>
            <a:r>
              <a:rPr lang="en-GB" sz="2000" b="0" dirty="0">
                <a:latin typeface="Calibri" panose="020F0502020204030204" pitchFamily="34" charset="0"/>
              </a:rPr>
              <a:t>Momentum conservation</a:t>
            </a:r>
          </a:p>
          <a:p>
            <a:pPr algn="l"/>
            <a:endParaRPr lang="en-GB" sz="2000" b="0" dirty="0">
              <a:latin typeface="Calibri" panose="020F0502020204030204" pitchFamily="34" charset="0"/>
            </a:endParaRPr>
          </a:p>
          <a:p>
            <a:pPr algn="l"/>
            <a:r>
              <a:rPr lang="en-GB" sz="2000" b="0" dirty="0">
                <a:latin typeface="Calibri" panose="020F0502020204030204" pitchFamily="34" charset="0"/>
              </a:rPr>
              <a:t>Energy conservation</a:t>
            </a:r>
          </a:p>
          <a:p>
            <a:pPr algn="l"/>
            <a:endParaRPr lang="en-GB" sz="2000" b="0" dirty="0">
              <a:latin typeface="Calibri" panose="020F0502020204030204" pitchFamily="34" charset="0"/>
            </a:endParaRPr>
          </a:p>
          <a:p>
            <a:pPr algn="l"/>
            <a:r>
              <a:rPr lang="en-GB" sz="2000" b="0" dirty="0">
                <a:latin typeface="Calibri" panose="020F0502020204030204" pitchFamily="34" charset="0"/>
              </a:rPr>
              <a:t>Water vapour conservation</a:t>
            </a:r>
          </a:p>
          <a:p>
            <a:pPr algn="l"/>
            <a:endParaRPr lang="en-GB" sz="2000" b="0" dirty="0">
              <a:latin typeface="Calibri" panose="020F0502020204030204" pitchFamily="34" charset="0"/>
            </a:endParaRPr>
          </a:p>
          <a:p>
            <a:pPr algn="l"/>
            <a:r>
              <a:rPr lang="en-GB" sz="2000" b="0" dirty="0">
                <a:latin typeface="Calibri" panose="020F0502020204030204" pitchFamily="34" charset="0"/>
              </a:rPr>
              <a:t>Mass conservation</a:t>
            </a:r>
          </a:p>
          <a:p>
            <a:pPr algn="l"/>
            <a:endParaRPr lang="en-GB" sz="2000" b="0" dirty="0">
              <a:latin typeface="Calibri" panose="020F0502020204030204" pitchFamily="34" charset="0"/>
            </a:endParaRPr>
          </a:p>
          <a:p>
            <a:pPr algn="l"/>
            <a:r>
              <a:rPr lang="en-GB" sz="2000" b="0" dirty="0">
                <a:latin typeface="Calibri" panose="020F0502020204030204" pitchFamily="34" charset="0"/>
              </a:rPr>
              <a:t>Hydrostatic balance</a:t>
            </a:r>
          </a:p>
        </p:txBody>
      </p:sp>
      <p:graphicFrame>
        <p:nvGraphicFramePr>
          <p:cNvPr id="8198" name="Object 6"/>
          <p:cNvGraphicFramePr>
            <a:graphicFrameLocks noChangeAspect="1"/>
          </p:cNvGraphicFramePr>
          <p:nvPr/>
        </p:nvGraphicFramePr>
        <p:xfrm>
          <a:off x="3463925" y="5043488"/>
          <a:ext cx="2022475" cy="963612"/>
        </p:xfrm>
        <a:graphic>
          <a:graphicData uri="http://schemas.openxmlformats.org/presentationml/2006/ole">
            <mc:AlternateContent xmlns:mc="http://schemas.openxmlformats.org/markup-compatibility/2006">
              <mc:Choice xmlns:v="urn:schemas-microsoft-com:vml" Requires="v">
                <p:oleObj spid="_x0000_s3658" name="Equation" r:id="rId12" imgW="825480" imgH="393480" progId="Equation.3">
                  <p:embed/>
                </p:oleObj>
              </mc:Choice>
              <mc:Fallback>
                <p:oleObj name="Equation" r:id="rId12" imgW="825480" imgH="393480" progId="Equation.3">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463925" y="5043488"/>
                        <a:ext cx="2022475" cy="9636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203" name="Rectangle 23"/>
          <p:cNvSpPr>
            <a:spLocks noChangeArrowheads="1"/>
          </p:cNvSpPr>
          <p:nvPr/>
        </p:nvSpPr>
        <p:spPr bwMode="auto">
          <a:xfrm>
            <a:off x="7749415" y="1763815"/>
            <a:ext cx="488950" cy="46038"/>
          </a:xfrm>
          <a:prstGeom prst="rect">
            <a:avLst/>
          </a:prstGeom>
          <a:solidFill>
            <a:srgbClr val="FFFF00"/>
          </a:solidFill>
          <a:ln w="12700" algn="ctr">
            <a:solidFill>
              <a:schemeClr val="tx1"/>
            </a:solidFill>
            <a:round/>
            <a:headEnd/>
            <a:tailEnd/>
          </a:ln>
        </p:spPr>
        <p:txBody>
          <a:bodyPr/>
          <a:lstStyle/>
          <a:p>
            <a:endParaRPr lang="en-US" dirty="0"/>
          </a:p>
        </p:txBody>
      </p:sp>
      <p:sp>
        <p:nvSpPr>
          <p:cNvPr id="8204" name="Rectangle 24"/>
          <p:cNvSpPr>
            <a:spLocks noChangeArrowheads="1"/>
          </p:cNvSpPr>
          <p:nvPr/>
        </p:nvSpPr>
        <p:spPr bwMode="auto">
          <a:xfrm>
            <a:off x="5886450" y="2894013"/>
            <a:ext cx="488950" cy="46037"/>
          </a:xfrm>
          <a:prstGeom prst="rect">
            <a:avLst/>
          </a:prstGeom>
          <a:solidFill>
            <a:srgbClr val="FFFF00"/>
          </a:solidFill>
          <a:ln w="12700" algn="ctr">
            <a:solidFill>
              <a:schemeClr val="tx1"/>
            </a:solidFill>
            <a:round/>
            <a:headEnd/>
            <a:tailEnd/>
          </a:ln>
        </p:spPr>
        <p:txBody>
          <a:bodyPr/>
          <a:lstStyle/>
          <a:p>
            <a:endParaRPr lang="en-US" dirty="0"/>
          </a:p>
        </p:txBody>
      </p:sp>
      <p:sp>
        <p:nvSpPr>
          <p:cNvPr id="8205" name="Rectangle 25"/>
          <p:cNvSpPr>
            <a:spLocks noChangeArrowheads="1"/>
          </p:cNvSpPr>
          <p:nvPr/>
        </p:nvSpPr>
        <p:spPr bwMode="auto">
          <a:xfrm>
            <a:off x="4330700" y="3871913"/>
            <a:ext cx="488950" cy="46037"/>
          </a:xfrm>
          <a:prstGeom prst="rect">
            <a:avLst/>
          </a:prstGeom>
          <a:solidFill>
            <a:srgbClr val="FFFF00"/>
          </a:solidFill>
          <a:ln w="12700" algn="ctr">
            <a:solidFill>
              <a:schemeClr val="tx1"/>
            </a:solidFill>
            <a:round/>
            <a:headEnd/>
            <a:tailEnd/>
          </a:ln>
        </p:spPr>
        <p:txBody>
          <a:bodyPr/>
          <a:lstStyle/>
          <a:p>
            <a:endParaRPr lang="en-US" dirty="0"/>
          </a:p>
        </p:txBody>
      </p:sp>
      <p:sp>
        <p:nvSpPr>
          <p:cNvPr id="8209" name="TextBox 35"/>
          <p:cNvSpPr txBox="1">
            <a:spLocks noChangeArrowheads="1"/>
          </p:cNvSpPr>
          <p:nvPr/>
        </p:nvSpPr>
        <p:spPr bwMode="auto">
          <a:xfrm>
            <a:off x="7878325" y="4010025"/>
            <a:ext cx="1900237" cy="2031325"/>
          </a:xfrm>
          <a:prstGeom prst="rect">
            <a:avLst/>
          </a:prstGeom>
          <a:solidFill>
            <a:srgbClr val="FFFF00"/>
          </a:solidFill>
          <a:ln w="9525">
            <a:solidFill>
              <a:schemeClr val="tx1"/>
            </a:solidFill>
            <a:miter lim="800000"/>
            <a:headEnd/>
            <a:tailEnd/>
          </a:ln>
        </p:spPr>
        <p:txBody>
          <a:bodyPr>
            <a:spAutoFit/>
          </a:bodyPr>
          <a:lstStyle/>
          <a:p>
            <a:pPr algn="l"/>
            <a:r>
              <a:rPr lang="en-GB" sz="1800" dirty="0">
                <a:latin typeface="Calibri" panose="020F0502020204030204" pitchFamily="34" charset="0"/>
              </a:rPr>
              <a:t>These </a:t>
            </a:r>
            <a:r>
              <a:rPr lang="en-GB" sz="1800" dirty="0" smtClean="0">
                <a:latin typeface="Calibri" panose="020F0502020204030204" pitchFamily="34" charset="0"/>
              </a:rPr>
              <a:t>terms represent </a:t>
            </a:r>
            <a:r>
              <a:rPr lang="en-GB" sz="1800" dirty="0">
                <a:latin typeface="Calibri" panose="020F0502020204030204" pitchFamily="34" charset="0"/>
              </a:rPr>
              <a:t>the effect of clouds, mountains, radiation, vegetation, waves, …</a:t>
            </a:r>
          </a:p>
        </p:txBody>
      </p:sp>
      <p:cxnSp>
        <p:nvCxnSpPr>
          <p:cNvPr id="8210" name="Straight Connector 39"/>
          <p:cNvCxnSpPr>
            <a:cxnSpLocks noChangeShapeType="1"/>
          </p:cNvCxnSpPr>
          <p:nvPr/>
        </p:nvCxnSpPr>
        <p:spPr bwMode="auto">
          <a:xfrm>
            <a:off x="6375400" y="3028950"/>
            <a:ext cx="1511300" cy="1022350"/>
          </a:xfrm>
          <a:prstGeom prst="line">
            <a:avLst/>
          </a:prstGeom>
          <a:noFill/>
          <a:ln w="19050" algn="ctr">
            <a:solidFill>
              <a:schemeClr val="tx1"/>
            </a:solidFill>
            <a:round/>
            <a:headEnd/>
            <a:tailEnd/>
          </a:ln>
        </p:spPr>
      </p:cxnSp>
      <p:cxnSp>
        <p:nvCxnSpPr>
          <p:cNvPr id="8211" name="Straight Connector 40"/>
          <p:cNvCxnSpPr>
            <a:cxnSpLocks noChangeShapeType="1"/>
          </p:cNvCxnSpPr>
          <p:nvPr/>
        </p:nvCxnSpPr>
        <p:spPr bwMode="auto">
          <a:xfrm>
            <a:off x="4908550" y="3917950"/>
            <a:ext cx="2933700" cy="133350"/>
          </a:xfrm>
          <a:prstGeom prst="line">
            <a:avLst/>
          </a:prstGeom>
          <a:noFill/>
          <a:ln w="19050" algn="ctr">
            <a:solidFill>
              <a:schemeClr val="tx1"/>
            </a:solidFill>
            <a:round/>
            <a:headEnd/>
            <a:tailEnd/>
          </a:ln>
        </p:spPr>
      </p:cxnSp>
      <p:cxnSp>
        <p:nvCxnSpPr>
          <p:cNvPr id="8212" name="Straight Connector 43"/>
          <p:cNvCxnSpPr>
            <a:cxnSpLocks noChangeShapeType="1"/>
            <a:stCxn id="8203" idx="2"/>
          </p:cNvCxnSpPr>
          <p:nvPr/>
        </p:nvCxnSpPr>
        <p:spPr bwMode="auto">
          <a:xfrm>
            <a:off x="7993890" y="1809853"/>
            <a:ext cx="0" cy="2200172"/>
          </a:xfrm>
          <a:prstGeom prst="line">
            <a:avLst/>
          </a:prstGeom>
          <a:noFill/>
          <a:ln w="19050" algn="ctr">
            <a:solidFill>
              <a:schemeClr val="tx1"/>
            </a:solidFill>
            <a:round/>
            <a:headEnd/>
            <a:tailEnd/>
          </a:ln>
        </p:spPr>
      </p:cxnSp>
      <p:sp>
        <p:nvSpPr>
          <p:cNvPr id="17" name="Rectangle 2"/>
          <p:cNvSpPr>
            <a:spLocks noGrp="1" noChangeArrowheads="1"/>
          </p:cNvSpPr>
          <p:nvPr>
            <p:ph type="title"/>
          </p:nvPr>
        </p:nvSpPr>
        <p:spPr>
          <a:xfrm>
            <a:off x="703263" y="155575"/>
            <a:ext cx="9074150" cy="609600"/>
          </a:xfrm>
        </p:spPr>
        <p:txBody>
          <a:bodyPr/>
          <a:lstStyle/>
          <a:p>
            <a:r>
              <a:rPr lang="en-US" sz="2800" dirty="0" smtClean="0">
                <a:solidFill>
                  <a:schemeClr val="accent1">
                    <a:lumMod val="50000"/>
                  </a:schemeClr>
                </a:solidFill>
                <a:latin typeface="Calibri" panose="020F0502020204030204" pitchFamily="34" charset="0"/>
              </a:rPr>
              <a:t>1. Numerical Weather Prediction (NWP) models</a:t>
            </a:r>
          </a:p>
        </p:txBody>
      </p:sp>
    </p:spTree>
    <p:extLst>
      <p:ext uri="{BB962C8B-B14F-4D97-AF65-F5344CB8AC3E}">
        <p14:creationId xmlns:p14="http://schemas.microsoft.com/office/powerpoint/2010/main" val="135124127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55299" name="Rectangle 3"/>
          <p:cNvSpPr>
            <a:spLocks noGrp="1" noChangeArrowheads="1"/>
          </p:cNvSpPr>
          <p:nvPr>
            <p:ph type="body" idx="1"/>
          </p:nvPr>
        </p:nvSpPr>
        <p:spPr>
          <a:xfrm>
            <a:off x="182563" y="954088"/>
            <a:ext cx="9418637" cy="5265737"/>
          </a:xfrm>
        </p:spPr>
        <p:txBody>
          <a:bodyPr/>
          <a:lstStyle/>
          <a:p>
            <a:pPr>
              <a:lnSpc>
                <a:spcPct val="100000"/>
              </a:lnSpc>
              <a:buFontTx/>
              <a:buNone/>
            </a:pPr>
            <a:r>
              <a:rPr lang="en-US" sz="1600" b="1" i="1" dirty="0" smtClean="0">
                <a:latin typeface="Calibri" panose="020F0502020204030204" pitchFamily="34" charset="0"/>
              </a:rPr>
              <a:t>On normal modes and baroclinic instability</a:t>
            </a:r>
          </a:p>
          <a:p>
            <a:pPr>
              <a:lnSpc>
                <a:spcPct val="100000"/>
              </a:lnSpc>
              <a:buClr>
                <a:schemeClr val="accent1">
                  <a:lumMod val="50000"/>
                </a:schemeClr>
              </a:buClr>
            </a:pPr>
            <a:r>
              <a:rPr lang="en-US" sz="1600" dirty="0" smtClean="0">
                <a:latin typeface="Calibri" panose="020F0502020204030204" pitchFamily="34" charset="0"/>
              </a:rPr>
              <a:t>Birkoff &amp; Rota, 1969: </a:t>
            </a:r>
            <a:r>
              <a:rPr lang="en-US" sz="1600" i="1" dirty="0" smtClean="0">
                <a:latin typeface="Calibri" panose="020F0502020204030204" pitchFamily="34" charset="0"/>
              </a:rPr>
              <a:t>Ordinary differential equations</a:t>
            </a:r>
            <a:r>
              <a:rPr lang="en-US" sz="1600" dirty="0" smtClean="0">
                <a:latin typeface="Calibri" panose="020F0502020204030204" pitchFamily="34" charset="0"/>
              </a:rPr>
              <a:t>. J. Wiley &amp; sons, 366 pg.</a:t>
            </a:r>
          </a:p>
          <a:p>
            <a:pPr>
              <a:lnSpc>
                <a:spcPct val="100000"/>
              </a:lnSpc>
              <a:buClr>
                <a:schemeClr val="accent1">
                  <a:lumMod val="50000"/>
                </a:schemeClr>
              </a:buClr>
            </a:pPr>
            <a:r>
              <a:rPr lang="en-US" sz="1600" dirty="0" smtClean="0">
                <a:latin typeface="Calibri" panose="020F0502020204030204" pitchFamily="34" charset="0"/>
              </a:rPr>
              <a:t>Charney, J. G., 1947: The dynamics of long waves in a baroclinic westerly current.  </a:t>
            </a:r>
            <a:r>
              <a:rPr lang="en-US" sz="1600" i="1" dirty="0" smtClean="0">
                <a:latin typeface="Calibri" panose="020F0502020204030204" pitchFamily="34" charset="0"/>
              </a:rPr>
              <a:t>J. Meteorol.</a:t>
            </a:r>
            <a:r>
              <a:rPr lang="en-US" sz="1600" dirty="0" smtClean="0">
                <a:latin typeface="Calibri" panose="020F0502020204030204" pitchFamily="34" charset="0"/>
              </a:rPr>
              <a:t>, </a:t>
            </a:r>
            <a:r>
              <a:rPr lang="en-US" sz="1600" b="1" dirty="0" smtClean="0">
                <a:latin typeface="Calibri" panose="020F0502020204030204" pitchFamily="34" charset="0"/>
              </a:rPr>
              <a:t>4</a:t>
            </a:r>
            <a:r>
              <a:rPr lang="en-US" sz="1600" dirty="0" smtClean="0">
                <a:latin typeface="Calibri" panose="020F0502020204030204" pitchFamily="34" charset="0"/>
              </a:rPr>
              <a:t>, 135-162.</a:t>
            </a:r>
          </a:p>
          <a:p>
            <a:pPr>
              <a:lnSpc>
                <a:spcPct val="100000"/>
              </a:lnSpc>
              <a:buClr>
                <a:schemeClr val="accent1">
                  <a:lumMod val="50000"/>
                </a:schemeClr>
              </a:buClr>
            </a:pPr>
            <a:r>
              <a:rPr lang="en-US" sz="1600" dirty="0" smtClean="0">
                <a:latin typeface="Calibri" panose="020F0502020204030204" pitchFamily="34" charset="0"/>
              </a:rPr>
              <a:t>Eady. E. T., 1949: long waves and cyclone waves. </a:t>
            </a:r>
            <a:r>
              <a:rPr lang="en-US" sz="1600" i="1" dirty="0" smtClean="0">
                <a:latin typeface="Calibri" panose="020F0502020204030204" pitchFamily="34" charset="0"/>
              </a:rPr>
              <a:t>Tellus</a:t>
            </a:r>
            <a:r>
              <a:rPr lang="en-US" sz="1600" dirty="0" smtClean="0">
                <a:latin typeface="Calibri" panose="020F0502020204030204" pitchFamily="34" charset="0"/>
              </a:rPr>
              <a:t>, </a:t>
            </a:r>
            <a:r>
              <a:rPr lang="en-US" sz="1600" b="1" dirty="0" smtClean="0">
                <a:latin typeface="Calibri" panose="020F0502020204030204" pitchFamily="34" charset="0"/>
              </a:rPr>
              <a:t>1</a:t>
            </a:r>
            <a:r>
              <a:rPr lang="en-US" sz="1600" dirty="0" smtClean="0">
                <a:latin typeface="Calibri" panose="020F0502020204030204" pitchFamily="34" charset="0"/>
              </a:rPr>
              <a:t>, 33-52.</a:t>
            </a:r>
          </a:p>
          <a:p>
            <a:pPr>
              <a:lnSpc>
                <a:spcPct val="100000"/>
              </a:lnSpc>
            </a:pPr>
            <a:endParaRPr lang="en-US" sz="1600" dirty="0" smtClean="0">
              <a:latin typeface="Calibri" panose="020F0502020204030204" pitchFamily="34" charset="0"/>
            </a:endParaRPr>
          </a:p>
          <a:p>
            <a:pPr>
              <a:lnSpc>
                <a:spcPct val="100000"/>
              </a:lnSpc>
              <a:buFontTx/>
              <a:buNone/>
            </a:pPr>
            <a:r>
              <a:rPr lang="en-US" sz="1600" b="1" i="1" dirty="0" smtClean="0">
                <a:latin typeface="Calibri" panose="020F0502020204030204" pitchFamily="34" charset="0"/>
              </a:rPr>
              <a:t>On SVs and predictability studies</a:t>
            </a:r>
          </a:p>
          <a:p>
            <a:pPr>
              <a:lnSpc>
                <a:spcPct val="100000"/>
              </a:lnSpc>
              <a:buClr>
                <a:schemeClr val="accent1">
                  <a:lumMod val="50000"/>
                </a:schemeClr>
              </a:buClr>
            </a:pPr>
            <a:r>
              <a:rPr lang="en-US" sz="1600" dirty="0" smtClean="0">
                <a:latin typeface="Calibri" panose="020F0502020204030204" pitchFamily="34" charset="0"/>
              </a:rPr>
              <a:t>Buizza, R., Gelaro, R., Molteni, F., &amp; Palmer, T. N., 1997: The impact of increased resolution on predictability studies with singular vectors. </a:t>
            </a:r>
            <a:r>
              <a:rPr lang="en-US" sz="1600" i="1" dirty="0" smtClean="0">
                <a:latin typeface="Calibri" panose="020F0502020204030204" pitchFamily="34" charset="0"/>
              </a:rPr>
              <a:t>Q. J. R. Meteorol. Soc.</a:t>
            </a:r>
            <a:r>
              <a:rPr lang="en-US" sz="1600" dirty="0" smtClean="0">
                <a:latin typeface="Calibri" panose="020F0502020204030204" pitchFamily="34" charset="0"/>
              </a:rPr>
              <a:t>, </a:t>
            </a:r>
            <a:r>
              <a:rPr lang="en-US" sz="1600" b="1" dirty="0" smtClean="0">
                <a:latin typeface="Calibri" panose="020F0502020204030204" pitchFamily="34" charset="0"/>
              </a:rPr>
              <a:t>123</a:t>
            </a:r>
            <a:r>
              <a:rPr lang="en-US" sz="1600" dirty="0" smtClean="0">
                <a:latin typeface="Calibri" panose="020F0502020204030204" pitchFamily="34" charset="0"/>
              </a:rPr>
              <a:t>, 1007-1033.</a:t>
            </a:r>
          </a:p>
          <a:p>
            <a:pPr>
              <a:lnSpc>
                <a:spcPct val="100000"/>
              </a:lnSpc>
              <a:buClr>
                <a:schemeClr val="accent1">
                  <a:lumMod val="50000"/>
                </a:schemeClr>
              </a:buClr>
            </a:pPr>
            <a:r>
              <a:rPr lang="en-GB" sz="1600" dirty="0" smtClean="0">
                <a:latin typeface="Calibri" panose="020F0502020204030204" pitchFamily="34" charset="0"/>
              </a:rPr>
              <a:t>Cardinali, C., &amp; Buizza, R., 2003: Forecast skill of targeted observations: a singular-vector-based diagnostic. </a:t>
            </a:r>
            <a:r>
              <a:rPr lang="en-GB" sz="1600" i="1" dirty="0" smtClean="0">
                <a:latin typeface="Calibri" panose="020F0502020204030204" pitchFamily="34" charset="0"/>
              </a:rPr>
              <a:t>J. Atmos. Sci.</a:t>
            </a:r>
            <a:r>
              <a:rPr lang="en-GB" sz="1600" dirty="0" smtClean="0">
                <a:latin typeface="Calibri" panose="020F0502020204030204" pitchFamily="34" charset="0"/>
              </a:rPr>
              <a:t>, </a:t>
            </a:r>
            <a:r>
              <a:rPr lang="en-GB" sz="1600" b="1" dirty="0" smtClean="0">
                <a:latin typeface="Calibri" panose="020F0502020204030204" pitchFamily="34" charset="0"/>
              </a:rPr>
              <a:t>60</a:t>
            </a:r>
            <a:r>
              <a:rPr lang="en-GB" sz="1600" dirty="0" smtClean="0">
                <a:latin typeface="Calibri" panose="020F0502020204030204" pitchFamily="34" charset="0"/>
              </a:rPr>
              <a:t>, 1927-1940.</a:t>
            </a:r>
            <a:endParaRPr lang="en-US" sz="1600" dirty="0" smtClean="0">
              <a:latin typeface="Calibri" panose="020F0502020204030204" pitchFamily="34" charset="0"/>
            </a:endParaRPr>
          </a:p>
          <a:p>
            <a:pPr>
              <a:lnSpc>
                <a:spcPct val="100000"/>
              </a:lnSpc>
              <a:buClr>
                <a:schemeClr val="accent1">
                  <a:lumMod val="50000"/>
                </a:schemeClr>
              </a:buClr>
            </a:pPr>
            <a:r>
              <a:rPr lang="en-US" sz="1600" dirty="0" smtClean="0">
                <a:latin typeface="Calibri" panose="020F0502020204030204" pitchFamily="34" charset="0"/>
              </a:rPr>
              <a:t>Gelaro, R., Buizza, R., Palmer, T. N., &amp; Klinker, E., 1998: Sensitivity analysis of forecast errors and the construction of optimal perturbations using singular vectors.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55</a:t>
            </a:r>
            <a:r>
              <a:rPr lang="en-US" sz="1600" dirty="0" smtClean="0">
                <a:latin typeface="Calibri" panose="020F0502020204030204" pitchFamily="34" charset="0"/>
              </a:rPr>
              <a:t>, </a:t>
            </a:r>
            <a:r>
              <a:rPr lang="en-US" sz="1600" u="sng" dirty="0" smtClean="0">
                <a:latin typeface="Calibri" panose="020F0502020204030204" pitchFamily="34" charset="0"/>
              </a:rPr>
              <a:t>6</a:t>
            </a:r>
            <a:r>
              <a:rPr lang="en-US" sz="1600" dirty="0" smtClean="0">
                <a:latin typeface="Calibri" panose="020F0502020204030204" pitchFamily="34" charset="0"/>
              </a:rPr>
              <a:t>, 1012-1037.</a:t>
            </a:r>
          </a:p>
          <a:p>
            <a:pPr>
              <a:lnSpc>
                <a:spcPct val="100000"/>
              </a:lnSpc>
              <a:buClr>
                <a:schemeClr val="accent1">
                  <a:lumMod val="50000"/>
                </a:schemeClr>
              </a:buClr>
            </a:pPr>
            <a:r>
              <a:rPr lang="en-GB" sz="1600" dirty="0" smtClean="0">
                <a:latin typeface="Calibri" panose="020F0502020204030204" pitchFamily="34" charset="0"/>
              </a:rPr>
              <a:t>Harrison, M. S. J., Palmer, T. N., Richardson, D. S., &amp; Buizza, R., 1999: Analysis and model dependencies in medium-range ensembles: two transplant case studies.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126</a:t>
            </a:r>
            <a:r>
              <a:rPr lang="en-GB" sz="1600" dirty="0" smtClean="0">
                <a:latin typeface="Calibri" panose="020F0502020204030204" pitchFamily="34" charset="0"/>
              </a:rPr>
              <a:t>, 2487-2515.</a:t>
            </a:r>
            <a:endParaRPr lang="en-US" sz="1600" dirty="0" smtClean="0">
              <a:latin typeface="Calibri" panose="020F0502020204030204" pitchFamily="34" charset="0"/>
            </a:endParaRPr>
          </a:p>
          <a:p>
            <a:pPr algn="just">
              <a:lnSpc>
                <a:spcPct val="100000"/>
              </a:lnSpc>
              <a:buFontTx/>
              <a:buNone/>
            </a:pPr>
            <a:endParaRPr lang="en-US" sz="16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56323" name="Rectangle 3"/>
          <p:cNvSpPr>
            <a:spLocks noGrp="1" noChangeArrowheads="1"/>
          </p:cNvSpPr>
          <p:nvPr>
            <p:ph type="body" idx="1"/>
          </p:nvPr>
        </p:nvSpPr>
        <p:spPr>
          <a:xfrm>
            <a:off x="182563" y="954088"/>
            <a:ext cx="9540875" cy="5445125"/>
          </a:xfrm>
        </p:spPr>
        <p:txBody>
          <a:bodyPr/>
          <a:lstStyle/>
          <a:p>
            <a:pPr algn="just">
              <a:lnSpc>
                <a:spcPct val="100000"/>
              </a:lnSpc>
              <a:buFontTx/>
              <a:buNone/>
            </a:pPr>
            <a:r>
              <a:rPr lang="en-US" sz="1600" b="1" i="1" dirty="0" smtClean="0">
                <a:latin typeface="Calibri" panose="020F0502020204030204" pitchFamily="34" charset="0"/>
              </a:rPr>
              <a:t>On the validity of the linear approximation</a:t>
            </a:r>
          </a:p>
          <a:p>
            <a:pPr algn="just">
              <a:lnSpc>
                <a:spcPct val="100000"/>
              </a:lnSpc>
              <a:buClr>
                <a:schemeClr val="accent1">
                  <a:lumMod val="50000"/>
                </a:schemeClr>
              </a:buClr>
            </a:pPr>
            <a:r>
              <a:rPr lang="en-US" sz="1600" dirty="0" smtClean="0">
                <a:latin typeface="Calibri" panose="020F0502020204030204" pitchFamily="34" charset="0"/>
              </a:rPr>
              <a:t>Buizza, R., 1995: Optimal perturbation time evolution and sensitivity of ensemble prediction to perturbation amplitude. </a:t>
            </a:r>
            <a:r>
              <a:rPr lang="en-US" sz="1600" i="1" dirty="0" smtClean="0">
                <a:latin typeface="Calibri" panose="020F0502020204030204" pitchFamily="34" charset="0"/>
              </a:rPr>
              <a:t>Q. J. R. Meteorol. Soc.</a:t>
            </a:r>
            <a:r>
              <a:rPr lang="en-US" sz="1600" dirty="0" smtClean="0">
                <a:latin typeface="Calibri" panose="020F0502020204030204" pitchFamily="34" charset="0"/>
              </a:rPr>
              <a:t>, </a:t>
            </a:r>
            <a:r>
              <a:rPr lang="en-US" sz="1600" b="1" dirty="0" smtClean="0">
                <a:latin typeface="Calibri" panose="020F0502020204030204" pitchFamily="34" charset="0"/>
              </a:rPr>
              <a:t>121</a:t>
            </a:r>
            <a:r>
              <a:rPr lang="en-US" sz="1600" dirty="0" smtClean="0">
                <a:latin typeface="Calibri" panose="020F0502020204030204" pitchFamily="34" charset="0"/>
              </a:rPr>
              <a:t>, 1705-1738.</a:t>
            </a:r>
          </a:p>
          <a:p>
            <a:pPr algn="just">
              <a:lnSpc>
                <a:spcPct val="100000"/>
              </a:lnSpc>
              <a:buClr>
                <a:schemeClr val="accent1">
                  <a:lumMod val="50000"/>
                </a:schemeClr>
              </a:buClr>
            </a:pPr>
            <a:r>
              <a:rPr lang="en-US" sz="1600" dirty="0" smtClean="0">
                <a:latin typeface="Calibri" panose="020F0502020204030204" pitchFamily="34" charset="0"/>
              </a:rPr>
              <a:t>Gilmour, I., Smith, L. A., &amp; Buizza, R., 2001: On the duration of the linear regime: is 24 hours a long time in weather forecasting?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58</a:t>
            </a:r>
            <a:r>
              <a:rPr lang="en-US" sz="1600" dirty="0" smtClean="0">
                <a:latin typeface="Calibri" panose="020F0502020204030204" pitchFamily="34" charset="0"/>
              </a:rPr>
              <a:t>, 3525-3539 (also EC TM 328).</a:t>
            </a:r>
          </a:p>
          <a:p>
            <a:pPr algn="just">
              <a:lnSpc>
                <a:spcPct val="100000"/>
              </a:lnSpc>
            </a:pPr>
            <a:endParaRPr lang="en-US" sz="1600" b="1" i="1" dirty="0" smtClean="0">
              <a:latin typeface="Calibri" panose="020F0502020204030204" pitchFamily="34" charset="0"/>
            </a:endParaRPr>
          </a:p>
          <a:p>
            <a:pPr>
              <a:lnSpc>
                <a:spcPct val="100000"/>
              </a:lnSpc>
              <a:buFontTx/>
              <a:buNone/>
            </a:pPr>
            <a:r>
              <a:rPr lang="en-US" sz="1600" b="1" i="1" dirty="0" smtClean="0">
                <a:latin typeface="Calibri" panose="020F0502020204030204" pitchFamily="34" charset="0"/>
              </a:rPr>
              <a:t>On the ECMWF Ensemble Prediction System</a:t>
            </a:r>
          </a:p>
          <a:p>
            <a:pPr>
              <a:lnSpc>
                <a:spcPct val="100000"/>
              </a:lnSpc>
              <a:buClr>
                <a:schemeClr val="accent1">
                  <a:lumMod val="50000"/>
                </a:schemeClr>
              </a:buClr>
            </a:pPr>
            <a:r>
              <a:rPr lang="en-GB" sz="1600" dirty="0" smtClean="0">
                <a:latin typeface="Calibri" panose="020F0502020204030204" pitchFamily="34" charset="0"/>
              </a:rPr>
              <a:t>Buizza, R., &amp; Hollingsworth, A., 2002: Storm prediction over Europe using the ECMWF Ensemble Prediction System. </a:t>
            </a:r>
            <a:r>
              <a:rPr lang="en-GB" sz="1600" i="1" dirty="0" smtClean="0">
                <a:latin typeface="Calibri" panose="020F0502020204030204" pitchFamily="34" charset="0"/>
              </a:rPr>
              <a:t>Meteorol. Appl</a:t>
            </a:r>
            <a:r>
              <a:rPr lang="en-GB" sz="1600" dirty="0" smtClean="0">
                <a:latin typeface="Calibri" panose="020F0502020204030204" pitchFamily="34" charset="0"/>
              </a:rPr>
              <a:t>., </a:t>
            </a:r>
            <a:r>
              <a:rPr lang="en-GB" sz="1600" b="1" dirty="0" smtClean="0">
                <a:latin typeface="Calibri" panose="020F0502020204030204" pitchFamily="34" charset="0"/>
              </a:rPr>
              <a:t>9</a:t>
            </a:r>
            <a:r>
              <a:rPr lang="en-GB" sz="1600" dirty="0" smtClean="0">
                <a:latin typeface="Calibri" panose="020F0502020204030204" pitchFamily="34" charset="0"/>
              </a:rPr>
              <a:t>, 1-17.</a:t>
            </a:r>
            <a:endParaRPr lang="en-US" sz="1600" dirty="0" smtClean="0">
              <a:latin typeface="Calibri" panose="020F0502020204030204" pitchFamily="34" charset="0"/>
              <a:cs typeface="Times New Roman" pitchFamily="18" charset="0"/>
            </a:endParaRPr>
          </a:p>
          <a:p>
            <a:pPr>
              <a:lnSpc>
                <a:spcPct val="100000"/>
              </a:lnSpc>
              <a:buClr>
                <a:schemeClr val="accent1">
                  <a:lumMod val="50000"/>
                </a:schemeClr>
              </a:buClr>
            </a:pPr>
            <a:r>
              <a:rPr lang="en-US" sz="1600" dirty="0" smtClean="0">
                <a:latin typeface="Calibri" panose="020F0502020204030204" pitchFamily="34" charset="0"/>
              </a:rPr>
              <a:t>Buizza, R., Bidlot, J.-R., Wedi, N., Fuentes, M., Hamrud, M., Holt, G., &amp; Vitart, F., 2007: The new ECMWF VAREPS. </a:t>
            </a:r>
            <a:r>
              <a:rPr lang="en-US" sz="1600" i="1" dirty="0" smtClean="0">
                <a:latin typeface="Calibri" panose="020F0502020204030204" pitchFamily="34" charset="0"/>
              </a:rPr>
              <a:t>Q. J. Roy. Meteorol. Soc</a:t>
            </a:r>
            <a:r>
              <a:rPr lang="en-US" sz="1600" dirty="0" smtClean="0">
                <a:latin typeface="Calibri" panose="020F0502020204030204" pitchFamily="34" charset="0"/>
              </a:rPr>
              <a:t>., </a:t>
            </a:r>
            <a:r>
              <a:rPr lang="en-US" sz="1600" b="1" dirty="0" smtClean="0">
                <a:latin typeface="Calibri" panose="020F0502020204030204" pitchFamily="34" charset="0"/>
              </a:rPr>
              <a:t>133</a:t>
            </a:r>
            <a:r>
              <a:rPr lang="en-US" sz="1600" dirty="0" smtClean="0">
                <a:latin typeface="Calibri" panose="020F0502020204030204" pitchFamily="34" charset="0"/>
              </a:rPr>
              <a:t>, 681-695 (also EC TM 499).</a:t>
            </a:r>
          </a:p>
          <a:p>
            <a:pPr>
              <a:lnSpc>
                <a:spcPct val="100000"/>
              </a:lnSpc>
              <a:buClr>
                <a:schemeClr val="accent1">
                  <a:lumMod val="50000"/>
                </a:schemeClr>
              </a:buClr>
            </a:pPr>
            <a:r>
              <a:rPr lang="en-GB" sz="1600" dirty="0" smtClean="0">
                <a:latin typeface="Calibri" panose="020F0502020204030204" pitchFamily="34" charset="0"/>
              </a:rPr>
              <a:t>Buizza, R., 2008: Comparison of a 51-member low-resolution (TL399L62) ensemble with a 6-member high-resolution (TL799L91) lagged-forecast ensemble.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136</a:t>
            </a:r>
            <a:r>
              <a:rPr lang="en-GB" sz="1600" dirty="0" smtClean="0">
                <a:latin typeface="Calibri" panose="020F0502020204030204" pitchFamily="34" charset="0"/>
              </a:rPr>
              <a:t>, 3343-3362 (also EC TM 559).</a:t>
            </a:r>
          </a:p>
          <a:p>
            <a:pPr>
              <a:lnSpc>
                <a:spcPct val="100000"/>
              </a:lnSpc>
              <a:buClr>
                <a:schemeClr val="accent1">
                  <a:lumMod val="50000"/>
                </a:schemeClr>
              </a:buClr>
            </a:pPr>
            <a:r>
              <a:rPr lang="en-GB" sz="1600" dirty="0" smtClean="0">
                <a:latin typeface="Calibri" panose="020F0502020204030204" pitchFamily="34" charset="0"/>
              </a:rPr>
              <a:t>Leutbecher, M. 2005: On ensemble prediction using singular vectors started from forecasts.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133</a:t>
            </a:r>
            <a:r>
              <a:rPr lang="en-GB" sz="1600" dirty="0" smtClean="0">
                <a:latin typeface="Calibri" panose="020F0502020204030204" pitchFamily="34" charset="0"/>
              </a:rPr>
              <a:t>, 3038–3046 (also EC TM 462). </a:t>
            </a:r>
          </a:p>
          <a:p>
            <a:pPr>
              <a:lnSpc>
                <a:spcPct val="100000"/>
              </a:lnSpc>
              <a:buClr>
                <a:schemeClr val="accent1">
                  <a:lumMod val="50000"/>
                </a:schemeClr>
              </a:buClr>
            </a:pPr>
            <a:r>
              <a:rPr lang="en-GB" sz="1600" dirty="0" smtClean="0">
                <a:latin typeface="Calibri" panose="020F0502020204030204" pitchFamily="34" charset="0"/>
              </a:rPr>
              <a:t>Leutbecher, M. &amp; T.N. Palmer, 2008: Ensemble forecasting. </a:t>
            </a:r>
            <a:r>
              <a:rPr lang="en-GB" sz="1600" i="1" dirty="0" smtClean="0">
                <a:latin typeface="Calibri" panose="020F0502020204030204" pitchFamily="34" charset="0"/>
              </a:rPr>
              <a:t>J. Comp. Phys.</a:t>
            </a:r>
            <a:r>
              <a:rPr lang="en-GB" sz="1600" dirty="0" smtClean="0">
                <a:latin typeface="Calibri" panose="020F0502020204030204" pitchFamily="34" charset="0"/>
              </a:rPr>
              <a:t>, </a:t>
            </a:r>
            <a:r>
              <a:rPr lang="en-GB" sz="1600" b="1" dirty="0" smtClean="0">
                <a:latin typeface="Calibri" panose="020F0502020204030204" pitchFamily="34" charset="0"/>
              </a:rPr>
              <a:t>227</a:t>
            </a:r>
            <a:r>
              <a:rPr lang="en-GB" sz="1600" dirty="0" smtClean="0">
                <a:latin typeface="Calibri" panose="020F0502020204030204" pitchFamily="34" charset="0"/>
              </a:rPr>
              <a:t>, 3515-3539 (also EC TM 514).</a:t>
            </a:r>
          </a:p>
          <a:p>
            <a:pPr>
              <a:lnSpc>
                <a:spcPct val="100000"/>
              </a:lnSpc>
              <a:buClr>
                <a:schemeClr val="accent1">
                  <a:lumMod val="50000"/>
                </a:schemeClr>
              </a:buClr>
            </a:pPr>
            <a:endParaRPr lang="en-GB" sz="16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57347" name="Rectangle 3"/>
          <p:cNvSpPr>
            <a:spLocks noGrp="1" noChangeArrowheads="1"/>
          </p:cNvSpPr>
          <p:nvPr>
            <p:ph type="body" idx="1"/>
          </p:nvPr>
        </p:nvSpPr>
        <p:spPr>
          <a:xfrm>
            <a:off x="182563" y="954088"/>
            <a:ext cx="9540875" cy="5445125"/>
          </a:xfrm>
        </p:spPr>
        <p:txBody>
          <a:bodyPr/>
          <a:lstStyle/>
          <a:p>
            <a:pPr>
              <a:lnSpc>
                <a:spcPct val="100000"/>
              </a:lnSpc>
              <a:buClr>
                <a:schemeClr val="accent1">
                  <a:lumMod val="50000"/>
                </a:schemeClr>
              </a:buClr>
            </a:pPr>
            <a:r>
              <a:rPr lang="en-US" sz="1600" dirty="0" smtClean="0">
                <a:latin typeface="Calibri" panose="020F0502020204030204" pitchFamily="34" charset="0"/>
              </a:rPr>
              <a:t>Molteni, F., Buizza, R., Palmer, T. N., &amp; Petroliagis, T., 1996: The new ECMWF ensemble prediction system: methodology and validation. </a:t>
            </a:r>
            <a:r>
              <a:rPr lang="en-US" sz="1600" i="1" dirty="0" smtClean="0">
                <a:latin typeface="Calibri" panose="020F0502020204030204" pitchFamily="34" charset="0"/>
              </a:rPr>
              <a:t>Q. J. R. Meteorol. Soc.</a:t>
            </a:r>
            <a:r>
              <a:rPr lang="en-US" sz="1600" dirty="0" smtClean="0">
                <a:latin typeface="Calibri" panose="020F0502020204030204" pitchFamily="34" charset="0"/>
              </a:rPr>
              <a:t>, </a:t>
            </a:r>
            <a:r>
              <a:rPr lang="en-US" sz="1600" b="1" dirty="0" smtClean="0">
                <a:latin typeface="Calibri" panose="020F0502020204030204" pitchFamily="34" charset="0"/>
              </a:rPr>
              <a:t>122</a:t>
            </a:r>
            <a:r>
              <a:rPr lang="en-US" sz="1600" dirty="0" smtClean="0">
                <a:latin typeface="Calibri" panose="020F0502020204030204" pitchFamily="34" charset="0"/>
              </a:rPr>
              <a:t>, 73-119. </a:t>
            </a:r>
          </a:p>
          <a:p>
            <a:pPr>
              <a:lnSpc>
                <a:spcPct val="100000"/>
              </a:lnSpc>
              <a:buClr>
                <a:schemeClr val="accent1">
                  <a:lumMod val="50000"/>
                </a:schemeClr>
              </a:buClr>
            </a:pPr>
            <a:r>
              <a:rPr lang="en-US" sz="1600" dirty="0" smtClean="0">
                <a:latin typeface="Calibri" panose="020F0502020204030204" pitchFamily="34" charset="0"/>
              </a:rPr>
              <a:t>Palmer, T N, Buizza, R., Leutbecher, M., Hagedorn, R., Jung, T., Rodwell, M, Virat, F., Berner, J., Hagel, E., Lawrence, A., Pappenberger, F., Park, Y.-Y., van Bremen, L., Gilmour, I., &amp; Smith, L., 2007: The ECMWF Ensemble Prediction System: recent and on-going developments. A paper presented at the 36th Session of the ECMWF Scientific Advisory Committee (also EC TM 540).</a:t>
            </a:r>
          </a:p>
          <a:p>
            <a:pPr>
              <a:lnSpc>
                <a:spcPct val="100000"/>
              </a:lnSpc>
              <a:buClr>
                <a:schemeClr val="accent1">
                  <a:lumMod val="50000"/>
                </a:schemeClr>
              </a:buClr>
            </a:pPr>
            <a:r>
              <a:rPr lang="en-US" sz="1600" dirty="0" smtClean="0">
                <a:latin typeface="Calibri" panose="020F0502020204030204" pitchFamily="34" charset="0"/>
              </a:rPr>
              <a:t>Palmer, T. N., Buizza, R., Doblas-Reyes, F., Jung, T., Leutbecher, M., Shutts, G. J., Steinheimer M., &amp; Weisheimer, A., 2009: Stochastic parametrization and model uncertainty. ECMWF RD TM 598, Shinfield Park, Reading RG2-9AX, UK, pp. 42.</a:t>
            </a:r>
          </a:p>
          <a:p>
            <a:pPr>
              <a:lnSpc>
                <a:spcPct val="100000"/>
              </a:lnSpc>
              <a:buClr>
                <a:schemeClr val="accent1">
                  <a:lumMod val="50000"/>
                </a:schemeClr>
              </a:buClr>
            </a:pPr>
            <a:r>
              <a:rPr lang="en-US" sz="1600" dirty="0" smtClean="0">
                <a:latin typeface="Calibri" panose="020F0502020204030204" pitchFamily="34" charset="0"/>
              </a:rPr>
              <a:t>Vitart, F., Buizza, R., Alonso Balmaseda, M., Balsamo, G., Bidlot, J. R., Bonet, A., Fuentes, M., Hofstadler, A., Molteni, F., &amp; Palmer, T. N., 2008: The new VAREPS-monthly forecasting system: a first step towards seamless prediction. </a:t>
            </a:r>
            <a:r>
              <a:rPr lang="en-US" sz="1600" i="1" dirty="0" smtClean="0">
                <a:latin typeface="Calibri" panose="020F0502020204030204" pitchFamily="34" charset="0"/>
              </a:rPr>
              <a:t>Q. J. Roy. Meteorol. Soc.</a:t>
            </a:r>
            <a:r>
              <a:rPr lang="en-US" sz="1600" dirty="0" smtClean="0">
                <a:latin typeface="Calibri" panose="020F0502020204030204" pitchFamily="34" charset="0"/>
              </a:rPr>
              <a:t>, </a:t>
            </a:r>
            <a:r>
              <a:rPr lang="en-US" sz="1600" b="1" dirty="0" smtClean="0">
                <a:latin typeface="Calibri" panose="020F0502020204030204" pitchFamily="34" charset="0"/>
              </a:rPr>
              <a:t>134</a:t>
            </a:r>
            <a:r>
              <a:rPr lang="en-US" sz="1600" dirty="0" smtClean="0">
                <a:latin typeface="Calibri" panose="020F0502020204030204" pitchFamily="34" charset="0"/>
              </a:rPr>
              <a:t>, 1789-1799.</a:t>
            </a:r>
          </a:p>
          <a:p>
            <a:pPr>
              <a:lnSpc>
                <a:spcPct val="100000"/>
              </a:lnSpc>
              <a:buClr>
                <a:schemeClr val="accent1">
                  <a:lumMod val="50000"/>
                </a:schemeClr>
              </a:buClr>
            </a:pPr>
            <a:r>
              <a:rPr lang="en-GB" sz="1600" dirty="0" smtClean="0">
                <a:latin typeface="Calibri" panose="020F0502020204030204" pitchFamily="34" charset="0"/>
              </a:rPr>
              <a:t>Vitart, F., &amp; Molteni, F., 2009: Simulation of the MJO and its teleconnections in an ensemble of 46-day EPS hindcasts. </a:t>
            </a:r>
            <a:r>
              <a:rPr lang="en-US" sz="1600" dirty="0" smtClean="0">
                <a:latin typeface="Calibri" panose="020F0502020204030204" pitchFamily="34" charset="0"/>
              </a:rPr>
              <a:t>ECMWF RD TM 597, Shinfield Park, Reading RG2-9AX, UK, pp. 60.</a:t>
            </a:r>
            <a:endParaRPr lang="en-GB" sz="1600" dirty="0" smtClean="0">
              <a:latin typeface="Calibri" panose="020F0502020204030204" pitchFamily="34" charset="0"/>
            </a:endParaRPr>
          </a:p>
          <a:p>
            <a:pPr>
              <a:lnSpc>
                <a:spcPct val="100000"/>
              </a:lnSpc>
              <a:buClr>
                <a:schemeClr val="accent1">
                  <a:lumMod val="50000"/>
                </a:schemeClr>
              </a:buClr>
            </a:pPr>
            <a:r>
              <a:rPr lang="en-GB" sz="1600" dirty="0" smtClean="0">
                <a:latin typeface="Calibri" panose="020F0502020204030204" pitchFamily="34" charset="0"/>
              </a:rPr>
              <a:t>Zsoter, E., Buizza, R., &amp; Richardson, D., 2009: 'Jumpiness' of the ECMWF and UK Met Office EPS control and ensemble-mean forecasts'. </a:t>
            </a:r>
            <a:r>
              <a:rPr lang="en-GB" sz="1600" i="1" dirty="0" smtClean="0">
                <a:latin typeface="Calibri" panose="020F0502020204030204" pitchFamily="34" charset="0"/>
              </a:rPr>
              <a:t>Mon. Wea. Rev.</a:t>
            </a:r>
            <a:r>
              <a:rPr lang="en-GB" sz="1600" dirty="0" smtClean="0">
                <a:latin typeface="Calibri" panose="020F0502020204030204" pitchFamily="34" charset="0"/>
              </a:rPr>
              <a:t>, </a:t>
            </a:r>
            <a:r>
              <a:rPr lang="en-GB" sz="1600" b="1" dirty="0" smtClean="0">
                <a:latin typeface="Calibri" panose="020F0502020204030204" pitchFamily="34" charset="0"/>
              </a:rPr>
              <a:t>137</a:t>
            </a:r>
            <a:r>
              <a:rPr lang="en-GB" sz="1600" dirty="0" smtClean="0">
                <a:latin typeface="Calibri" panose="020F0502020204030204" pitchFamily="34" charset="0"/>
              </a:rPr>
              <a:t>, 3823-3836.</a:t>
            </a:r>
            <a:endParaRPr lang="en-US" sz="16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Bibliography</a:t>
            </a:r>
          </a:p>
        </p:txBody>
      </p:sp>
      <p:sp>
        <p:nvSpPr>
          <p:cNvPr id="58371" name="Rectangle 3"/>
          <p:cNvSpPr>
            <a:spLocks noGrp="1" noChangeArrowheads="1"/>
          </p:cNvSpPr>
          <p:nvPr>
            <p:ph type="body" idx="1"/>
          </p:nvPr>
        </p:nvSpPr>
        <p:spPr>
          <a:xfrm>
            <a:off x="227013" y="939800"/>
            <a:ext cx="9405937" cy="5453063"/>
          </a:xfrm>
        </p:spPr>
        <p:txBody>
          <a:bodyPr/>
          <a:lstStyle/>
          <a:p>
            <a:pPr>
              <a:lnSpc>
                <a:spcPct val="100000"/>
              </a:lnSpc>
              <a:buFontTx/>
              <a:buNone/>
            </a:pPr>
            <a:r>
              <a:rPr lang="en-US" sz="1600" b="1" i="1" dirty="0" smtClean="0">
                <a:latin typeface="Calibri" panose="020F0502020204030204" pitchFamily="34" charset="0"/>
              </a:rPr>
              <a:t>On SVs and targeting adaptive observations</a:t>
            </a:r>
          </a:p>
          <a:p>
            <a:pPr algn="just">
              <a:lnSpc>
                <a:spcPct val="100000"/>
              </a:lnSpc>
              <a:buClr>
                <a:schemeClr val="accent1">
                  <a:lumMod val="50000"/>
                </a:schemeClr>
              </a:buClr>
            </a:pPr>
            <a:r>
              <a:rPr lang="en-US" sz="1600" dirty="0" smtClean="0">
                <a:latin typeface="Calibri" panose="020F0502020204030204" pitchFamily="34" charset="0"/>
              </a:rPr>
              <a:t>Buizza, R., &amp; Montani, A., 1999: Targeting observations using singular vectors.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56</a:t>
            </a:r>
            <a:r>
              <a:rPr lang="en-US" sz="1600" dirty="0" smtClean="0">
                <a:latin typeface="Calibri" panose="020F0502020204030204" pitchFamily="34" charset="0"/>
              </a:rPr>
              <a:t>, 2965-2985 (also EC TM 286).</a:t>
            </a:r>
          </a:p>
          <a:p>
            <a:pPr algn="just">
              <a:lnSpc>
                <a:spcPct val="100000"/>
              </a:lnSpc>
              <a:buClr>
                <a:schemeClr val="accent1">
                  <a:lumMod val="50000"/>
                </a:schemeClr>
              </a:buClr>
            </a:pPr>
            <a:r>
              <a:rPr lang="en-US" sz="1600" dirty="0" smtClean="0">
                <a:latin typeface="Calibri" panose="020F0502020204030204" pitchFamily="34" charset="0"/>
              </a:rPr>
              <a:t>Palmer, T. N., Gelaro, R., Barkmeijer, J., &amp; Buizza, R., 1998: Singular vectors, metrics, and adaptive observations. </a:t>
            </a:r>
            <a:r>
              <a:rPr lang="en-US" sz="1600" i="1" dirty="0" smtClean="0">
                <a:latin typeface="Calibri" panose="020F0502020204030204" pitchFamily="34" charset="0"/>
              </a:rPr>
              <a:t>J. Atmos. Sci.</a:t>
            </a:r>
            <a:r>
              <a:rPr lang="en-US" sz="1600" dirty="0" smtClean="0">
                <a:latin typeface="Calibri" panose="020F0502020204030204" pitchFamily="34" charset="0"/>
              </a:rPr>
              <a:t>, </a:t>
            </a:r>
            <a:r>
              <a:rPr lang="en-US" sz="1600" b="1" dirty="0" smtClean="0">
                <a:latin typeface="Calibri" panose="020F0502020204030204" pitchFamily="34" charset="0"/>
              </a:rPr>
              <a:t>55</a:t>
            </a:r>
            <a:r>
              <a:rPr lang="en-US" sz="1600" dirty="0" smtClean="0">
                <a:latin typeface="Calibri" panose="020F0502020204030204" pitchFamily="34" charset="0"/>
              </a:rPr>
              <a:t>, </a:t>
            </a:r>
            <a:r>
              <a:rPr lang="en-US" sz="1600" u="sng" dirty="0" smtClean="0">
                <a:latin typeface="Calibri" panose="020F0502020204030204" pitchFamily="34" charset="0"/>
              </a:rPr>
              <a:t>6</a:t>
            </a:r>
            <a:r>
              <a:rPr lang="en-US" sz="1600" dirty="0" smtClean="0">
                <a:latin typeface="Calibri" panose="020F0502020204030204" pitchFamily="34" charset="0"/>
              </a:rPr>
              <a:t>, 633-653.</a:t>
            </a:r>
          </a:p>
          <a:p>
            <a:pPr algn="just">
              <a:lnSpc>
                <a:spcPct val="100000"/>
              </a:lnSpc>
              <a:buClr>
                <a:schemeClr val="accent1">
                  <a:lumMod val="50000"/>
                </a:schemeClr>
              </a:buClr>
            </a:pPr>
            <a:r>
              <a:rPr lang="en-US" sz="1600" dirty="0" smtClean="0">
                <a:latin typeface="Calibri" panose="020F0502020204030204" pitchFamily="34" charset="0"/>
              </a:rPr>
              <a:t>Majumdar, S J, Aberson, S D, Bishop, C H, Buizza, R, Peng, M, &amp; Reynolds, C, 2006: A comparison of adaptive observing guidance for Atlantic tropical cyclones. </a:t>
            </a:r>
            <a:r>
              <a:rPr lang="en-US" sz="1600" i="1" dirty="0" smtClean="0">
                <a:latin typeface="Calibri" panose="020F0502020204030204" pitchFamily="34" charset="0"/>
              </a:rPr>
              <a:t>Mon. Wea. Rev</a:t>
            </a:r>
            <a:r>
              <a:rPr lang="en-US" sz="1600" dirty="0" smtClean="0">
                <a:latin typeface="Calibri" panose="020F0502020204030204" pitchFamily="34" charset="0"/>
              </a:rPr>
              <a:t>., </a:t>
            </a:r>
            <a:r>
              <a:rPr lang="en-US" sz="1600" b="1" dirty="0" smtClean="0">
                <a:latin typeface="Calibri" panose="020F0502020204030204" pitchFamily="34" charset="0"/>
              </a:rPr>
              <a:t>134</a:t>
            </a:r>
            <a:r>
              <a:rPr lang="en-US" sz="1600" dirty="0" smtClean="0">
                <a:latin typeface="Calibri" panose="020F0502020204030204" pitchFamily="34" charset="0"/>
              </a:rPr>
              <a:t>, 2354-2372 (also ECMWF TM 482).</a:t>
            </a:r>
          </a:p>
          <a:p>
            <a:pPr algn="just">
              <a:lnSpc>
                <a:spcPct val="100000"/>
              </a:lnSpc>
              <a:buClr>
                <a:schemeClr val="accent1">
                  <a:lumMod val="50000"/>
                </a:schemeClr>
              </a:buClr>
            </a:pPr>
            <a:r>
              <a:rPr lang="en-US" sz="1600" dirty="0" smtClean="0">
                <a:latin typeface="Calibri" panose="020F0502020204030204" pitchFamily="34" charset="0"/>
              </a:rPr>
              <a:t>Reynolds, C, Peng, M, Majumdar, S J, Aberson, S D, Bishop, C H, &amp; Buizza, R, 2007: Interpretation of adaptive observing guidance for Atlantic tropical cyclones. </a:t>
            </a:r>
            <a:r>
              <a:rPr lang="en-US" sz="1600" i="1" dirty="0" smtClean="0">
                <a:latin typeface="Calibri" panose="020F0502020204030204" pitchFamily="34" charset="0"/>
              </a:rPr>
              <a:t>Mon. Wea. Rev.,</a:t>
            </a:r>
            <a:r>
              <a:rPr lang="en-US" sz="1600" dirty="0" smtClean="0">
                <a:latin typeface="Calibri" panose="020F0502020204030204" pitchFamily="34" charset="0"/>
              </a:rPr>
              <a:t> </a:t>
            </a:r>
            <a:r>
              <a:rPr lang="en-US" sz="1600" b="1" dirty="0" smtClean="0">
                <a:latin typeface="Calibri" panose="020F0502020204030204" pitchFamily="34" charset="0"/>
              </a:rPr>
              <a:t>135</a:t>
            </a:r>
            <a:r>
              <a:rPr lang="en-US" sz="1600" dirty="0" smtClean="0">
                <a:latin typeface="Calibri" panose="020F0502020204030204" pitchFamily="34" charset="0"/>
              </a:rPr>
              <a:t>, 4006-4029.</a:t>
            </a:r>
          </a:p>
          <a:p>
            <a:pPr algn="just">
              <a:lnSpc>
                <a:spcPct val="100000"/>
              </a:lnSpc>
              <a:buClr>
                <a:schemeClr val="accent1">
                  <a:lumMod val="50000"/>
                </a:schemeClr>
              </a:buClr>
            </a:pPr>
            <a:r>
              <a:rPr lang="en-GB" sz="1600" dirty="0" smtClean="0">
                <a:latin typeface="Calibri" panose="020F0502020204030204" pitchFamily="34" charset="0"/>
              </a:rPr>
              <a:t>Kelly, G., Thepaut, J.-N., Buizza, R., &amp; Cardinali, C., 2007: The value of observations - Part I: data denial experiments for the Atlantic and the Pacific.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133</a:t>
            </a:r>
            <a:r>
              <a:rPr lang="en-GB" sz="1600" dirty="0" smtClean="0">
                <a:latin typeface="Calibri" panose="020F0502020204030204" pitchFamily="34" charset="0"/>
              </a:rPr>
              <a:t>, 1803-1815 (also ECMWF TM 511).</a:t>
            </a:r>
          </a:p>
          <a:p>
            <a:pPr algn="just">
              <a:lnSpc>
                <a:spcPct val="100000"/>
              </a:lnSpc>
              <a:buClr>
                <a:schemeClr val="accent1">
                  <a:lumMod val="50000"/>
                </a:schemeClr>
              </a:buClr>
            </a:pPr>
            <a:r>
              <a:rPr lang="en-GB" sz="1600" dirty="0" smtClean="0">
                <a:latin typeface="Calibri" panose="020F0502020204030204" pitchFamily="34" charset="0"/>
              </a:rPr>
              <a:t>Buizza, R., Cardinali, C., Kelly, G., &amp; Thepaut, J.-N., 2007: The value of targeted observations - Part II: the value of observations taken in singular vectors-based target areas.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133</a:t>
            </a:r>
            <a:r>
              <a:rPr lang="en-GB" sz="1600" dirty="0" smtClean="0">
                <a:latin typeface="Calibri" panose="020F0502020204030204" pitchFamily="34" charset="0"/>
              </a:rPr>
              <a:t>, 1817-1832 (also ECMWF TM 512).</a:t>
            </a:r>
          </a:p>
          <a:p>
            <a:pPr algn="just">
              <a:lnSpc>
                <a:spcPct val="100000"/>
              </a:lnSpc>
              <a:buClr>
                <a:schemeClr val="accent1">
                  <a:lumMod val="50000"/>
                </a:schemeClr>
              </a:buClr>
            </a:pPr>
            <a:r>
              <a:rPr lang="en-GB" sz="1600" dirty="0" smtClean="0">
                <a:latin typeface="Calibri" panose="020F0502020204030204" pitchFamily="34" charset="0"/>
              </a:rPr>
              <a:t>Cardinali, C., Buizza, R., Kelly, G., Shapiro, M., &amp; Thepaut, J.-N., 2007: The value of observations - Part III: influence of weather regimes on targeting. </a:t>
            </a:r>
            <a:r>
              <a:rPr lang="en-GB" sz="1600" i="1" dirty="0" smtClean="0">
                <a:latin typeface="Calibri" panose="020F0502020204030204" pitchFamily="34" charset="0"/>
              </a:rPr>
              <a:t>Q. J. R. Meteorol. Soc.</a:t>
            </a:r>
            <a:r>
              <a:rPr lang="en-GB" sz="1600" dirty="0" smtClean="0">
                <a:latin typeface="Calibri" panose="020F0502020204030204" pitchFamily="34" charset="0"/>
              </a:rPr>
              <a:t>, </a:t>
            </a:r>
            <a:r>
              <a:rPr lang="en-GB" sz="1600" b="1" dirty="0" smtClean="0">
                <a:latin typeface="Calibri" panose="020F0502020204030204" pitchFamily="34" charset="0"/>
              </a:rPr>
              <a:t>133</a:t>
            </a:r>
            <a:r>
              <a:rPr lang="en-GB" sz="1600" dirty="0" smtClean="0">
                <a:latin typeface="Calibri" panose="020F0502020204030204" pitchFamily="34" charset="0"/>
              </a:rPr>
              <a:t>, 1833-1842 (also ECMWF TM 513).</a:t>
            </a:r>
          </a:p>
          <a:p>
            <a:pPr algn="just">
              <a:lnSpc>
                <a:spcPct val="100000"/>
              </a:lnSpc>
              <a:buClr>
                <a:schemeClr val="accent1">
                  <a:lumMod val="50000"/>
                </a:schemeClr>
              </a:buClr>
            </a:pPr>
            <a:endParaRPr lang="en-US" sz="1600" dirty="0" smtClean="0">
              <a:latin typeface="Calibri" panose="020F0502020204030204" pitchFamily="34" charset="0"/>
            </a:endParaRPr>
          </a:p>
          <a:p>
            <a:pPr algn="just">
              <a:lnSpc>
                <a:spcPct val="100000"/>
              </a:lnSpc>
            </a:pPr>
            <a:endParaRPr lang="en-US" sz="1600" dirty="0" smtClean="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print"/>
          <a:srcRect/>
          <a:stretch>
            <a:fillRect/>
          </a:stretch>
        </p:blipFill>
        <p:spPr bwMode="auto">
          <a:xfrm>
            <a:off x="4953000" y="2118258"/>
            <a:ext cx="3883025" cy="3976687"/>
          </a:xfrm>
          <a:prstGeom prst="rect">
            <a:avLst/>
          </a:prstGeom>
          <a:noFill/>
          <a:ln w="9525">
            <a:noFill/>
            <a:miter lim="800000"/>
            <a:headEnd/>
            <a:tailEnd/>
          </a:ln>
        </p:spPr>
      </p:pic>
      <p:sp>
        <p:nvSpPr>
          <p:cNvPr id="19459" name="Rectangle 4"/>
          <p:cNvSpPr>
            <a:spLocks noChangeArrowheads="1"/>
          </p:cNvSpPr>
          <p:nvPr/>
        </p:nvSpPr>
        <p:spPr bwMode="auto">
          <a:xfrm>
            <a:off x="703263" y="155575"/>
            <a:ext cx="9074150" cy="609600"/>
          </a:xfrm>
          <a:prstGeom prst="rect">
            <a:avLst/>
          </a:prstGeom>
          <a:noFill/>
          <a:ln w="12700">
            <a:noFill/>
            <a:miter lim="800000"/>
            <a:headEnd/>
            <a:tailEnd/>
          </a:ln>
        </p:spPr>
        <p:txBody>
          <a:bodyPr anchor="ctr"/>
          <a:lstStyle/>
          <a:p>
            <a:pPr algn="l">
              <a:lnSpc>
                <a:spcPts val="3200"/>
              </a:lnSpc>
            </a:pPr>
            <a:r>
              <a:rPr lang="en-US" sz="2800" dirty="0">
                <a:solidFill>
                  <a:schemeClr val="accent1">
                    <a:lumMod val="50000"/>
                  </a:schemeClr>
                </a:solidFill>
                <a:latin typeface="Calibri" panose="020F0502020204030204" pitchFamily="34" charset="0"/>
              </a:rPr>
              <a:t>1. Model grid &amp; v-levs of the </a:t>
            </a:r>
            <a:r>
              <a:rPr lang="en-US" sz="2800" dirty="0" smtClean="0">
                <a:solidFill>
                  <a:schemeClr val="accent1">
                    <a:lumMod val="50000"/>
                  </a:schemeClr>
                </a:solidFill>
                <a:latin typeface="Calibri" panose="020F0502020204030204" pitchFamily="34" charset="0"/>
              </a:rPr>
              <a:t>Tco639L91 ENS</a:t>
            </a:r>
            <a:endParaRPr lang="en-US" sz="2800" dirty="0">
              <a:solidFill>
                <a:schemeClr val="accent1">
                  <a:lumMod val="50000"/>
                </a:schemeClr>
              </a:solidFill>
              <a:latin typeface="Calibri" panose="020F0502020204030204" pitchFamily="34" charset="0"/>
            </a:endParaRPr>
          </a:p>
        </p:txBody>
      </p:sp>
      <p:sp>
        <p:nvSpPr>
          <p:cNvPr id="19461" name="Text Box 7"/>
          <p:cNvSpPr txBox="1">
            <a:spLocks noChangeArrowheads="1"/>
          </p:cNvSpPr>
          <p:nvPr/>
        </p:nvSpPr>
        <p:spPr bwMode="auto">
          <a:xfrm>
            <a:off x="2023020" y="1088740"/>
            <a:ext cx="899093" cy="707886"/>
          </a:xfrm>
          <a:prstGeom prst="rect">
            <a:avLst/>
          </a:prstGeom>
          <a:noFill/>
          <a:ln w="12700">
            <a:noFill/>
            <a:miter lim="800000"/>
            <a:headEnd/>
            <a:tailEnd/>
          </a:ln>
        </p:spPr>
        <p:txBody>
          <a:bodyPr wrap="none">
            <a:spAutoFit/>
          </a:bodyPr>
          <a:lstStyle/>
          <a:p>
            <a:r>
              <a:rPr lang="en-GB" sz="2000" dirty="0" smtClean="0">
                <a:latin typeface="Calibri" panose="020F0502020204030204" pitchFamily="34" charset="0"/>
              </a:rPr>
              <a:t>T</a:t>
            </a:r>
            <a:r>
              <a:rPr lang="en-GB" sz="2000" baseline="-25000" dirty="0" smtClean="0">
                <a:latin typeface="Calibri" panose="020F0502020204030204" pitchFamily="34" charset="0"/>
              </a:rPr>
              <a:t>CO</a:t>
            </a:r>
            <a:r>
              <a:rPr lang="en-GB" sz="2000" dirty="0" smtClean="0">
                <a:latin typeface="Calibri" panose="020F0502020204030204" pitchFamily="34" charset="0"/>
              </a:rPr>
              <a:t>639</a:t>
            </a:r>
            <a:endParaRPr lang="en-GB" sz="2000" dirty="0">
              <a:latin typeface="Calibri" panose="020F0502020204030204" pitchFamily="34" charset="0"/>
            </a:endParaRPr>
          </a:p>
          <a:p>
            <a:r>
              <a:rPr lang="en-GB" sz="2000" dirty="0">
                <a:latin typeface="Calibri" panose="020F0502020204030204" pitchFamily="34" charset="0"/>
              </a:rPr>
              <a:t>(</a:t>
            </a:r>
            <a:r>
              <a:rPr lang="en-GB" sz="2000" dirty="0" smtClean="0">
                <a:latin typeface="Calibri" panose="020F0502020204030204" pitchFamily="34" charset="0"/>
              </a:rPr>
              <a:t>ENS</a:t>
            </a:r>
            <a:r>
              <a:rPr lang="en-GB" sz="2000" dirty="0">
                <a:latin typeface="Calibri" panose="020F0502020204030204" pitchFamily="34" charset="0"/>
              </a:rPr>
              <a:t>)</a:t>
            </a:r>
          </a:p>
        </p:txBody>
      </p:sp>
      <p:pic>
        <p:nvPicPr>
          <p:cNvPr id="19462" name="Picture 7" descr="1279-orographic-grid-UK"/>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902550" y="2120191"/>
            <a:ext cx="3140035" cy="3812899"/>
          </a:xfrm>
          <a:prstGeom prst="rect">
            <a:avLst/>
          </a:prstGeom>
          <a:noFill/>
          <a:ln w="9525">
            <a:noFill/>
            <a:miter lim="800000"/>
            <a:headEnd/>
            <a:tailEnd/>
          </a:ln>
        </p:spPr>
      </p:pic>
      <p:sp>
        <p:nvSpPr>
          <p:cNvPr id="8" name="Text Box 7"/>
          <p:cNvSpPr txBox="1">
            <a:spLocks noChangeArrowheads="1"/>
          </p:cNvSpPr>
          <p:nvPr/>
        </p:nvSpPr>
        <p:spPr bwMode="auto">
          <a:xfrm>
            <a:off x="6514440" y="1088740"/>
            <a:ext cx="760144" cy="707886"/>
          </a:xfrm>
          <a:prstGeom prst="rect">
            <a:avLst/>
          </a:prstGeom>
          <a:noFill/>
          <a:ln w="12700">
            <a:noFill/>
            <a:miter lim="800000"/>
            <a:headEnd/>
            <a:tailEnd/>
          </a:ln>
        </p:spPr>
        <p:txBody>
          <a:bodyPr wrap="none">
            <a:spAutoFit/>
          </a:bodyPr>
          <a:lstStyle/>
          <a:p>
            <a:r>
              <a:rPr lang="en-GB" sz="2000" dirty="0" smtClean="0">
                <a:latin typeface="Calibri" panose="020F0502020204030204" pitchFamily="34" charset="0"/>
              </a:rPr>
              <a:t>L91</a:t>
            </a:r>
            <a:endParaRPr lang="en-GB" sz="2000" dirty="0">
              <a:latin typeface="Calibri" panose="020F0502020204030204" pitchFamily="34" charset="0"/>
            </a:endParaRPr>
          </a:p>
          <a:p>
            <a:r>
              <a:rPr lang="en-GB" sz="2000" dirty="0">
                <a:latin typeface="Calibri" panose="020F0502020204030204" pitchFamily="34" charset="0"/>
              </a:rPr>
              <a:t>(</a:t>
            </a:r>
            <a:r>
              <a:rPr lang="en-GB" sz="2000" dirty="0" smtClean="0">
                <a:latin typeface="Calibri" panose="020F0502020204030204" pitchFamily="34" charset="0"/>
              </a:rPr>
              <a:t>ENS</a:t>
            </a:r>
            <a:r>
              <a:rPr lang="en-GB" sz="2000" dirty="0">
                <a:latin typeface="Calibri" panose="020F0502020204030204" pitchFamily="34" charset="0"/>
              </a:rPr>
              <a: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Observations coverage and accuracy</a:t>
            </a:r>
          </a:p>
        </p:txBody>
      </p:sp>
      <p:sp>
        <p:nvSpPr>
          <p:cNvPr id="21507" name="Rectangle 3"/>
          <p:cNvSpPr>
            <a:spLocks noGrp="1" noChangeArrowheads="1"/>
          </p:cNvSpPr>
          <p:nvPr>
            <p:ph type="body" sz="half" idx="1"/>
          </p:nvPr>
        </p:nvSpPr>
        <p:spPr>
          <a:xfrm>
            <a:off x="272573" y="908720"/>
            <a:ext cx="9495962" cy="1395155"/>
          </a:xfrm>
        </p:spPr>
        <p:txBody>
          <a:bodyPr/>
          <a:lstStyle/>
          <a:p>
            <a:pPr marL="0" indent="0">
              <a:lnSpc>
                <a:spcPct val="100000"/>
              </a:lnSpc>
              <a:buFontTx/>
              <a:buNone/>
            </a:pPr>
            <a:r>
              <a:rPr lang="en-US" sz="2000" dirty="0" smtClean="0">
                <a:latin typeface="Calibri" panose="020F0502020204030204" pitchFamily="34" charset="0"/>
              </a:rPr>
              <a:t>To make accurate forecasts it is important to know the current weather:</a:t>
            </a:r>
          </a:p>
          <a:p>
            <a:pPr lvl="1">
              <a:buClr>
                <a:schemeClr val="accent1">
                  <a:lumMod val="50000"/>
                </a:schemeClr>
              </a:buClr>
            </a:pPr>
            <a:r>
              <a:rPr lang="en-US" sz="2000" dirty="0" smtClean="0">
                <a:latin typeface="Calibri" panose="020F0502020204030204" pitchFamily="34" charset="0"/>
              </a:rPr>
              <a:t>~ 155M obs (99% from satellites) are received daily;</a:t>
            </a:r>
          </a:p>
          <a:p>
            <a:pPr lvl="1">
              <a:buClr>
                <a:schemeClr val="accent1">
                  <a:lumMod val="50000"/>
                </a:schemeClr>
              </a:buClr>
            </a:pPr>
            <a:r>
              <a:rPr lang="en-US" sz="2000" dirty="0" smtClean="0">
                <a:latin typeface="Calibri" panose="020F0502020204030204" pitchFamily="34" charset="0"/>
              </a:rPr>
              <a:t>~ 15M obs (96% from satellites) are used every 12 hours.</a:t>
            </a:r>
          </a:p>
          <a:p>
            <a:pPr lvl="1"/>
            <a:endParaRPr lang="en-US" sz="2000" dirty="0" smtClean="0">
              <a:latin typeface="Calibri" panose="020F0502020204030204" pitchFamily="34" charset="0"/>
            </a:endParaRPr>
          </a:p>
        </p:txBody>
      </p:sp>
      <p:pic>
        <p:nvPicPr>
          <p:cNvPr id="7" name="Content Placeholder 6"/>
          <p:cNvPicPr>
            <a:picLocks noGrp="1" noChangeAspect="1"/>
          </p:cNvPicPr>
          <p:nvPr>
            <p:ph sz="quarter" idx="3"/>
          </p:nvPr>
        </p:nvPicPr>
        <p:blipFill>
          <a:blip r:embed="rId3">
            <a:extLst>
              <a:ext uri="{28A0092B-C50C-407E-A947-70E740481C1C}">
                <a14:useLocalDpi xmlns:a14="http://schemas.microsoft.com/office/drawing/2010/main" val="0"/>
              </a:ext>
            </a:extLst>
          </a:blip>
          <a:stretch>
            <a:fillRect/>
          </a:stretch>
        </p:blipFill>
        <p:spPr>
          <a:xfrm>
            <a:off x="224552" y="2855081"/>
            <a:ext cx="4683443" cy="3274219"/>
          </a:xfrm>
        </p:spPr>
      </p:pic>
      <p:pic>
        <p:nvPicPr>
          <p:cNvPr id="11" name="Content Placeholder 3"/>
          <p:cNvPicPr>
            <a:picLocks noGrp="1" noChangeAspect="1"/>
          </p:cNvPicPr>
          <p:nvPr>
            <p:ph sz="quarter" idx="2"/>
          </p:nvPr>
        </p:nvPicPr>
        <p:blipFill>
          <a:blip r:embed="rId4">
            <a:extLst>
              <a:ext uri="{28A0092B-C50C-407E-A947-70E740481C1C}">
                <a14:useLocalDpi xmlns:a14="http://schemas.microsoft.com/office/drawing/2010/main" val="0"/>
              </a:ext>
            </a:extLst>
          </a:blip>
          <a:stretch>
            <a:fillRect/>
          </a:stretch>
        </p:blipFill>
        <p:spPr>
          <a:xfrm>
            <a:off x="4862990" y="2843935"/>
            <a:ext cx="4683443" cy="3274219"/>
          </a:xfrm>
        </p:spPr>
      </p:pic>
    </p:spTree>
    <p:extLst>
      <p:ext uri="{BB962C8B-B14F-4D97-AF65-F5344CB8AC3E}">
        <p14:creationId xmlns:p14="http://schemas.microsoft.com/office/powerpoint/2010/main" val="13192222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2800" dirty="0" smtClean="0">
                <a:solidFill>
                  <a:schemeClr val="accent1">
                    <a:lumMod val="50000"/>
                  </a:schemeClr>
                </a:solidFill>
                <a:latin typeface="Calibri" panose="020F0502020204030204" pitchFamily="34" charset="0"/>
              </a:rPr>
              <a:t>1. Observations coverage and accuracy</a:t>
            </a:r>
          </a:p>
        </p:txBody>
      </p:sp>
      <p:sp>
        <p:nvSpPr>
          <p:cNvPr id="21507" name="Rectangle 3"/>
          <p:cNvSpPr>
            <a:spLocks noGrp="1" noChangeArrowheads="1"/>
          </p:cNvSpPr>
          <p:nvPr>
            <p:ph type="body" sz="half" idx="1"/>
          </p:nvPr>
        </p:nvSpPr>
        <p:spPr>
          <a:xfrm>
            <a:off x="272573" y="908720"/>
            <a:ext cx="9495962" cy="1395155"/>
          </a:xfrm>
        </p:spPr>
        <p:txBody>
          <a:bodyPr/>
          <a:lstStyle/>
          <a:p>
            <a:pPr marL="0" indent="0">
              <a:lnSpc>
                <a:spcPct val="100000"/>
              </a:lnSpc>
              <a:buFontTx/>
              <a:buNone/>
            </a:pPr>
            <a:r>
              <a:rPr lang="en-US" sz="2000" dirty="0" smtClean="0">
                <a:latin typeface="Calibri" panose="020F0502020204030204" pitchFamily="34" charset="0"/>
              </a:rPr>
              <a:t>To make accurate forecasts it is important to know the current weather:</a:t>
            </a:r>
          </a:p>
          <a:p>
            <a:pPr lvl="1">
              <a:buClr>
                <a:schemeClr val="accent1">
                  <a:lumMod val="50000"/>
                </a:schemeClr>
              </a:buClr>
            </a:pPr>
            <a:r>
              <a:rPr lang="en-US" sz="2000" dirty="0" smtClean="0">
                <a:latin typeface="Calibri" panose="020F0502020204030204" pitchFamily="34" charset="0"/>
              </a:rPr>
              <a:t>~ 155M obs (99% from satellites) are received daily;</a:t>
            </a:r>
          </a:p>
          <a:p>
            <a:pPr lvl="1">
              <a:buClr>
                <a:schemeClr val="accent1">
                  <a:lumMod val="50000"/>
                </a:schemeClr>
              </a:buClr>
            </a:pPr>
            <a:r>
              <a:rPr lang="en-US" sz="2000" dirty="0" smtClean="0">
                <a:latin typeface="Calibri" panose="020F0502020204030204" pitchFamily="34" charset="0"/>
              </a:rPr>
              <a:t>~ 15M obs (96% from satellites) are used every 12 hours.</a:t>
            </a:r>
          </a:p>
          <a:p>
            <a:pPr lvl="1"/>
            <a:endParaRPr lang="en-US" sz="2000" dirty="0" smtClean="0">
              <a:latin typeface="Calibri" panose="020F0502020204030204" pitchFamily="34" charset="0"/>
            </a:endParaRPr>
          </a:p>
        </p:txBody>
      </p:sp>
      <p:pic>
        <p:nvPicPr>
          <p:cNvPr id="5" name="Content Placeholder 4"/>
          <p:cNvPicPr>
            <a:picLocks noGrp="1" noChangeAspect="1"/>
          </p:cNvPicPr>
          <p:nvPr>
            <p:ph sz="quarter" idx="3"/>
          </p:nvPr>
        </p:nvPicPr>
        <p:blipFill>
          <a:blip r:embed="rId3">
            <a:extLst>
              <a:ext uri="{28A0092B-C50C-407E-A947-70E740481C1C}">
                <a14:useLocalDpi xmlns:a14="http://schemas.microsoft.com/office/drawing/2010/main" val="0"/>
              </a:ext>
            </a:extLst>
          </a:blip>
          <a:stretch>
            <a:fillRect/>
          </a:stretch>
        </p:blipFill>
        <p:spPr>
          <a:xfrm>
            <a:off x="223200" y="2854800"/>
            <a:ext cx="4683443" cy="3274219"/>
          </a:xfrm>
        </p:spPr>
      </p:pic>
      <p:pic>
        <p:nvPicPr>
          <p:cNvPr id="9" name="Content Placeholder 8"/>
          <p:cNvPicPr>
            <a:picLocks noGrp="1" noChangeAspect="1"/>
          </p:cNvPicPr>
          <p:nvPr>
            <p:ph sz="quarter" idx="2"/>
          </p:nvPr>
        </p:nvPicPr>
        <p:blipFill>
          <a:blip r:embed="rId4">
            <a:extLst>
              <a:ext uri="{28A0092B-C50C-407E-A947-70E740481C1C}">
                <a14:useLocalDpi xmlns:a14="http://schemas.microsoft.com/office/drawing/2010/main" val="0"/>
              </a:ext>
            </a:extLst>
          </a:blip>
          <a:stretch>
            <a:fillRect/>
          </a:stretch>
        </p:blipFill>
        <p:spPr>
          <a:xfrm>
            <a:off x="4860067" y="2855081"/>
            <a:ext cx="4683443" cy="3274219"/>
          </a:xfrm>
        </p:spPr>
      </p:pic>
    </p:spTree>
    <p:extLst>
      <p:ext uri="{BB962C8B-B14F-4D97-AF65-F5344CB8AC3E}">
        <p14:creationId xmlns:p14="http://schemas.microsoft.com/office/powerpoint/2010/main" val="1142451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452438" y="1057275"/>
            <a:ext cx="9013825" cy="3226820"/>
            <a:chOff x="2578" y="972"/>
            <a:chExt cx="3035" cy="1276"/>
          </a:xfrm>
        </p:grpSpPr>
        <p:sp>
          <p:nvSpPr>
            <p:cNvPr id="22533" name="Rectangle 3"/>
            <p:cNvSpPr>
              <a:spLocks noChangeArrowheads="1"/>
            </p:cNvSpPr>
            <p:nvPr/>
          </p:nvSpPr>
          <p:spPr bwMode="auto">
            <a:xfrm>
              <a:off x="2578" y="972"/>
              <a:ext cx="3035" cy="1276"/>
            </a:xfrm>
            <a:prstGeom prst="rect">
              <a:avLst/>
            </a:prstGeom>
            <a:solidFill>
              <a:schemeClr val="bg1"/>
            </a:solidFill>
            <a:ln w="9525">
              <a:solidFill>
                <a:schemeClr val="tx1"/>
              </a:solidFill>
              <a:miter lim="800000"/>
              <a:headEnd/>
              <a:tailEnd/>
            </a:ln>
          </p:spPr>
          <p:txBody>
            <a:bodyPr wrap="none" anchor="ctr"/>
            <a:lstStyle/>
            <a:p>
              <a:endParaRPr lang="en-US" dirty="0"/>
            </a:p>
          </p:txBody>
        </p:sp>
        <p:pic>
          <p:nvPicPr>
            <p:cNvPr id="22534" name="Picture 4"/>
            <p:cNvPicPr>
              <a:picLocks noChangeAspect="1" noChangeArrowheads="1"/>
            </p:cNvPicPr>
            <p:nvPr/>
          </p:nvPicPr>
          <p:blipFill>
            <a:blip r:embed="rId3" cstate="print"/>
            <a:srcRect/>
            <a:stretch>
              <a:fillRect/>
            </a:stretch>
          </p:blipFill>
          <p:spPr bwMode="auto">
            <a:xfrm>
              <a:off x="2625" y="1011"/>
              <a:ext cx="2918" cy="1114"/>
            </a:xfrm>
            <a:prstGeom prst="rect">
              <a:avLst/>
            </a:prstGeom>
            <a:noFill/>
            <a:ln w="9525">
              <a:noFill/>
              <a:miter lim="800000"/>
              <a:headEnd/>
              <a:tailEnd/>
            </a:ln>
          </p:spPr>
        </p:pic>
      </p:grpSp>
      <p:sp>
        <p:nvSpPr>
          <p:cNvPr id="22531" name="Rectangle 5"/>
          <p:cNvSpPr>
            <a:spLocks noChangeArrowheads="1"/>
          </p:cNvSpPr>
          <p:nvPr/>
        </p:nvSpPr>
        <p:spPr bwMode="auto">
          <a:xfrm>
            <a:off x="1038225" y="4644135"/>
            <a:ext cx="8145463" cy="1620139"/>
          </a:xfrm>
          <a:prstGeom prst="rect">
            <a:avLst/>
          </a:prstGeom>
          <a:solidFill>
            <a:srgbClr val="CCECFF"/>
          </a:solidFill>
          <a:ln w="19050">
            <a:solidFill>
              <a:schemeClr val="accent1"/>
            </a:solidFill>
            <a:miter lim="800000"/>
            <a:headEnd/>
            <a:tailEnd/>
          </a:ln>
        </p:spPr>
        <p:txBody>
          <a:bodyPr/>
          <a:lstStyle/>
          <a:p>
            <a:pPr marL="376238" indent="-376238" algn="l">
              <a:buClr>
                <a:schemeClr val="tx1"/>
              </a:buClr>
              <a:buFontTx/>
              <a:buChar char="•"/>
            </a:pPr>
            <a:r>
              <a:rPr lang="en-GB" sz="2000" b="0" dirty="0">
                <a:latin typeface="Calibri" panose="020F0502020204030204" pitchFamily="34" charset="0"/>
              </a:rPr>
              <a:t>Observations are used to correct errors in the short forecast from the previous analysis </a:t>
            </a:r>
            <a:r>
              <a:rPr lang="en-GB" sz="2000" b="0" dirty="0" smtClean="0">
                <a:latin typeface="Calibri" panose="020F0502020204030204" pitchFamily="34" charset="0"/>
              </a:rPr>
              <a:t>time</a:t>
            </a:r>
            <a:endParaRPr lang="en-GB" sz="2000" b="0" dirty="0">
              <a:latin typeface="Calibri" panose="020F0502020204030204" pitchFamily="34" charset="0"/>
            </a:endParaRPr>
          </a:p>
          <a:p>
            <a:pPr marL="376238" indent="-376238" algn="l">
              <a:buClr>
                <a:schemeClr val="tx1"/>
              </a:buClr>
              <a:buFontTx/>
              <a:buChar char="•"/>
            </a:pPr>
            <a:r>
              <a:rPr lang="en-GB" sz="2000" b="0" dirty="0" smtClean="0">
                <a:latin typeface="Calibri" panose="020F0502020204030204" pitchFamily="34" charset="0"/>
              </a:rPr>
              <a:t>Every </a:t>
            </a:r>
            <a:r>
              <a:rPr lang="en-GB" sz="2000" b="0" dirty="0">
                <a:latin typeface="Calibri" panose="020F0502020204030204" pitchFamily="34" charset="0"/>
              </a:rPr>
              <a:t>12 hours </a:t>
            </a:r>
            <a:r>
              <a:rPr lang="en-GB" sz="2000" b="0" dirty="0" smtClean="0">
                <a:latin typeface="Calibri" panose="020F0502020204030204" pitchFamily="34" charset="0"/>
              </a:rPr>
              <a:t>~ 15M </a:t>
            </a:r>
            <a:r>
              <a:rPr lang="en-GB" sz="2000" b="0" dirty="0">
                <a:latin typeface="Calibri" panose="020F0502020204030204" pitchFamily="34" charset="0"/>
              </a:rPr>
              <a:t>observations are assimilated to correct the </a:t>
            </a:r>
            <a:r>
              <a:rPr lang="en-GB" sz="2000" b="0" dirty="0" smtClean="0">
                <a:latin typeface="Calibri" panose="020F0502020204030204" pitchFamily="34" charset="0"/>
              </a:rPr>
              <a:t>100M </a:t>
            </a:r>
            <a:r>
              <a:rPr lang="en-GB" sz="2000" b="0" dirty="0">
                <a:latin typeface="Calibri" panose="020F0502020204030204" pitchFamily="34" charset="0"/>
              </a:rPr>
              <a:t>variables that define the model’s virtual </a:t>
            </a:r>
            <a:r>
              <a:rPr lang="en-GB" sz="2000" b="0" dirty="0" smtClean="0">
                <a:latin typeface="Calibri" panose="020F0502020204030204" pitchFamily="34" charset="0"/>
              </a:rPr>
              <a:t>atmosphere</a:t>
            </a:r>
            <a:endParaRPr lang="en-GB" sz="2000" b="0" dirty="0">
              <a:latin typeface="Calibri" panose="020F0502020204030204" pitchFamily="34" charset="0"/>
            </a:endParaRPr>
          </a:p>
          <a:p>
            <a:pPr marL="376238" indent="-376238" algn="l">
              <a:buClr>
                <a:schemeClr val="tx1"/>
              </a:buClr>
              <a:buFontTx/>
              <a:buChar char="•"/>
            </a:pPr>
            <a:r>
              <a:rPr lang="en-GB" sz="2000" b="0" dirty="0" smtClean="0">
                <a:latin typeface="Calibri" panose="020F0502020204030204" pitchFamily="34" charset="0"/>
              </a:rPr>
              <a:t>The </a:t>
            </a:r>
            <a:r>
              <a:rPr lang="en-GB" sz="2000" b="0" dirty="0">
                <a:latin typeface="Calibri" panose="020F0502020204030204" pitchFamily="34" charset="0"/>
              </a:rPr>
              <a:t>assimilation </a:t>
            </a:r>
            <a:r>
              <a:rPr lang="en-GB" sz="2000" b="0" dirty="0" smtClean="0">
                <a:latin typeface="Calibri" panose="020F0502020204030204" pitchFamily="34" charset="0"/>
              </a:rPr>
              <a:t>relies </a:t>
            </a:r>
            <a:r>
              <a:rPr lang="en-GB" sz="2000" b="0" dirty="0">
                <a:latin typeface="Calibri" panose="020F0502020204030204" pitchFamily="34" charset="0"/>
              </a:rPr>
              <a:t>on the quality of the </a:t>
            </a:r>
            <a:r>
              <a:rPr lang="en-GB" sz="2000" b="0" dirty="0" smtClean="0">
                <a:latin typeface="Calibri" panose="020F0502020204030204" pitchFamily="34" charset="0"/>
              </a:rPr>
              <a:t>model</a:t>
            </a:r>
            <a:endParaRPr lang="en-GB" sz="2000" b="0" dirty="0">
              <a:latin typeface="Calibri" panose="020F0502020204030204" pitchFamily="34" charset="0"/>
            </a:endParaRPr>
          </a:p>
        </p:txBody>
      </p:sp>
      <p:sp>
        <p:nvSpPr>
          <p:cNvPr id="22532" name="Rectangle 6"/>
          <p:cNvSpPr>
            <a:spLocks noChangeArrowheads="1"/>
          </p:cNvSpPr>
          <p:nvPr/>
        </p:nvSpPr>
        <p:spPr bwMode="auto">
          <a:xfrm>
            <a:off x="703263" y="155575"/>
            <a:ext cx="9074150" cy="609600"/>
          </a:xfrm>
          <a:prstGeom prst="rect">
            <a:avLst/>
          </a:prstGeom>
          <a:noFill/>
          <a:ln w="12700">
            <a:noFill/>
            <a:miter lim="800000"/>
            <a:headEnd/>
            <a:tailEnd/>
          </a:ln>
        </p:spPr>
        <p:txBody>
          <a:bodyPr anchor="ctr"/>
          <a:lstStyle/>
          <a:p>
            <a:pPr algn="l">
              <a:lnSpc>
                <a:spcPts val="3200"/>
              </a:lnSpc>
            </a:pPr>
            <a:r>
              <a:rPr lang="en-US" sz="2800" dirty="0">
                <a:solidFill>
                  <a:schemeClr val="accent1">
                    <a:lumMod val="50000"/>
                  </a:schemeClr>
                </a:solidFill>
                <a:latin typeface="Calibri" panose="020F0502020204030204" pitchFamily="34" charset="0"/>
              </a:rPr>
              <a:t>1. Obs are assimilated to estimate the </a:t>
            </a:r>
            <a:r>
              <a:rPr lang="en-US" sz="2800" dirty="0" smtClean="0">
                <a:solidFill>
                  <a:schemeClr val="accent1">
                    <a:lumMod val="50000"/>
                  </a:schemeClr>
                </a:solidFill>
                <a:latin typeface="Calibri" panose="020F0502020204030204" pitchFamily="34" charset="0"/>
              </a:rPr>
              <a:t>initial state</a:t>
            </a:r>
            <a:endParaRPr lang="en-US" sz="2800" dirty="0">
              <a:solidFill>
                <a:schemeClr val="accent1">
                  <a:lumMod val="50000"/>
                </a:schemeClr>
              </a:solidFill>
              <a:latin typeface="Calibri" panose="020F050202020403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Microsoft Office 98">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Microsoft Office 98">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altLang="en-GB" sz="2400" b="1"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GB" altLang="en-GB" sz="2400" b="1" i="0" u="none" strike="noStrike" cap="none" normalizeH="0" baseline="0" smtClean="0">
            <a:ln>
              <a:noFill/>
            </a:ln>
            <a:solidFill>
              <a:schemeClr val="tx1"/>
            </a:solidFill>
            <a:effectLst/>
            <a:latin typeface="Verdana" pitchFamily="34"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19987</TotalTime>
  <Pages>3</Pages>
  <Words>9894</Words>
  <Application>Microsoft Office PowerPoint</Application>
  <PresentationFormat>A4 Paper (210x297 mm)</PresentationFormat>
  <Paragraphs>822</Paragraphs>
  <Slides>53</Slides>
  <Notes>53</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62" baseType="lpstr">
      <vt:lpstr>Arial</vt:lpstr>
      <vt:lpstr>Calibri</vt:lpstr>
      <vt:lpstr>Symbol</vt:lpstr>
      <vt:lpstr>Times</vt:lpstr>
      <vt:lpstr>Times New Roman</vt:lpstr>
      <vt:lpstr>Verdana</vt:lpstr>
      <vt:lpstr>Wingdings</vt:lpstr>
      <vt:lpstr>Microsoft Office 98</vt:lpstr>
      <vt:lpstr>Equation</vt:lpstr>
      <vt:lpstr>PowerPoint Presentation</vt:lpstr>
      <vt:lpstr>Abstract and key learning points</vt:lpstr>
      <vt:lpstr>Outline</vt:lpstr>
      <vt:lpstr>1. Numerical Weather Prediction (NWP) models</vt:lpstr>
      <vt:lpstr>1. Numerical Weather Prediction (NWP) models</vt:lpstr>
      <vt:lpstr>PowerPoint Presentation</vt:lpstr>
      <vt:lpstr>1. Observations coverage and accuracy</vt:lpstr>
      <vt:lpstr>1. Observations coverage and accuracy</vt:lpstr>
      <vt:lpstr>PowerPoint Presentation</vt:lpstr>
      <vt:lpstr>PowerPoint Presentation</vt:lpstr>
      <vt:lpstr>PowerPoint Presentation</vt:lpstr>
      <vt:lpstr>PowerPoint Presentation</vt:lpstr>
      <vt:lpstr>Outline</vt:lpstr>
      <vt:lpstr>PowerPoint Presentation</vt:lpstr>
      <vt:lpstr>PowerPoint Presentation</vt:lpstr>
      <vt:lpstr>PowerPoint Presentation</vt:lpstr>
      <vt:lpstr>PowerPoint Presentation</vt:lpstr>
      <vt:lpstr>2. Why do forecasts fail?</vt:lpstr>
      <vt:lpstr>2. The atmosphere chaotic behavior</vt:lpstr>
      <vt:lpstr>Outline</vt:lpstr>
      <vt:lpstr>3. What is the aim of weather forecasting? </vt:lpstr>
      <vt:lpstr>3. Ensemble prediction</vt:lpstr>
      <vt:lpstr>PowerPoint Presentation</vt:lpstr>
      <vt:lpstr>PowerPoint Presentation</vt:lpstr>
      <vt:lpstr>PowerPoint Presentation</vt:lpstr>
      <vt:lpstr>PowerPoint Presentation</vt:lpstr>
      <vt:lpstr>3. A necessary ensemble property: reliability</vt:lpstr>
      <vt:lpstr>3. In a reliable ensemble, small spread&gt;small error</vt:lpstr>
      <vt:lpstr>3. Track dispersion &amp; predictability: Sandy (Oct 2012)</vt:lpstr>
      <vt:lpstr>3. Track dispersion &amp; predictability: Gonzalo (Oct 2014)</vt:lpstr>
      <vt:lpstr>3. Track dispersion &amp; predictability: Haiyan (Nov 2013)</vt:lpstr>
      <vt:lpstr>3. ENS spread as an index of predictability</vt:lpstr>
      <vt:lpstr>3. In a reliable ensemble, &lt;spread&gt;~&lt;er(EM)&gt;</vt:lpstr>
      <vt:lpstr>3. In a reliable ensemble, &lt;fc-prob&gt;~&lt;obs-prob&gt;</vt:lpstr>
      <vt:lpstr>3. In a reliable ensemble, &lt;fc-prob&gt;~&lt;obs-prob&gt;</vt:lpstr>
      <vt:lpstr>3. Are ensembles more valuable than single fcs?</vt:lpstr>
      <vt:lpstr>3. Are ensembles more valuable than single fcs?</vt:lpstr>
      <vt:lpstr>3. Ensembles are more consistent</vt:lpstr>
      <vt:lpstr>Outline</vt:lpstr>
      <vt:lpstr>4. Sensitivity to initial and model uncertainty</vt:lpstr>
      <vt:lpstr>4. How should initial uncertainties be defined?</vt:lpstr>
      <vt:lpstr>4. Definition of the initial perturbations</vt:lpstr>
      <vt:lpstr>4. Asymptotic and finite-time instabilities</vt:lpstr>
      <vt:lpstr>4. Singular vectors</vt:lpstr>
      <vt:lpstr>4. The operational ensemble in 2015</vt:lpstr>
      <vt:lpstr>4. Major changes of ENS configuration (updated Apr 2015)</vt:lpstr>
      <vt:lpstr>Conclusion</vt:lpstr>
      <vt:lpstr>Acknowledgements</vt:lpstr>
      <vt:lpstr>Bibliography</vt:lpstr>
      <vt:lpstr>Bibliography</vt:lpstr>
      <vt:lpstr>Bibliography</vt:lpstr>
      <vt:lpstr>Bibliography</vt:lpstr>
      <vt:lpstr>Bibliography</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TCL1 Sources of uncertainty</dc:title>
  <dc:creator>Roberto Buizza</dc:creator>
  <dc:description>Slides for first lecture of Predictability TC - Revised in May 2012.</dc:description>
  <cp:lastModifiedBy>Samantha Moreby</cp:lastModifiedBy>
  <cp:revision>2094</cp:revision>
  <cp:lastPrinted>2014-05-06T11:21:28Z</cp:lastPrinted>
  <dcterms:created xsi:type="dcterms:W3CDTF">1998-03-23T17:38:31Z</dcterms:created>
  <dcterms:modified xsi:type="dcterms:W3CDTF">2016-05-09T07:55:10Z</dcterms:modified>
</cp:coreProperties>
</file>