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9"/>
  </p:notesMasterIdLst>
  <p:sldIdLst>
    <p:sldId id="321" r:id="rId2"/>
    <p:sldId id="351" r:id="rId3"/>
    <p:sldId id="352" r:id="rId4"/>
    <p:sldId id="353" r:id="rId5"/>
    <p:sldId id="354" r:id="rId6"/>
    <p:sldId id="355" r:id="rId7"/>
    <p:sldId id="356" r:id="rId8"/>
    <p:sldId id="327" r:id="rId9"/>
    <p:sldId id="328" r:id="rId10"/>
    <p:sldId id="359" r:id="rId11"/>
    <p:sldId id="269" r:id="rId12"/>
    <p:sldId id="357" r:id="rId13"/>
    <p:sldId id="319" r:id="rId14"/>
    <p:sldId id="292" r:id="rId15"/>
    <p:sldId id="293" r:id="rId16"/>
    <p:sldId id="335" r:id="rId17"/>
    <p:sldId id="336" r:id="rId18"/>
    <p:sldId id="337" r:id="rId19"/>
    <p:sldId id="338" r:id="rId20"/>
    <p:sldId id="313" r:id="rId21"/>
    <p:sldId id="291" r:id="rId22"/>
    <p:sldId id="280" r:id="rId23"/>
    <p:sldId id="281" r:id="rId24"/>
    <p:sldId id="282" r:id="rId25"/>
    <p:sldId id="283" r:id="rId26"/>
    <p:sldId id="284" r:id="rId27"/>
    <p:sldId id="311" r:id="rId28"/>
    <p:sldId id="312" r:id="rId29"/>
    <p:sldId id="285" r:id="rId30"/>
    <p:sldId id="286" r:id="rId31"/>
    <p:sldId id="287" r:id="rId32"/>
    <p:sldId id="288" r:id="rId33"/>
    <p:sldId id="289" r:id="rId34"/>
    <p:sldId id="316" r:id="rId35"/>
    <p:sldId id="297" r:id="rId36"/>
    <p:sldId id="298" r:id="rId37"/>
    <p:sldId id="299" r:id="rId38"/>
    <p:sldId id="358" r:id="rId39"/>
    <p:sldId id="349" r:id="rId40"/>
    <p:sldId id="360" r:id="rId41"/>
    <p:sldId id="296" r:id="rId42"/>
    <p:sldId id="364" r:id="rId43"/>
    <p:sldId id="365" r:id="rId44"/>
    <p:sldId id="361" r:id="rId45"/>
    <p:sldId id="362" r:id="rId46"/>
    <p:sldId id="350" r:id="rId47"/>
    <p:sldId id="363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692"/>
    <a:srgbClr val="003399"/>
    <a:srgbClr val="2D5CE1"/>
    <a:srgbClr val="FF0000"/>
    <a:srgbClr val="1962F5"/>
    <a:srgbClr val="3383DB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732"/>
      </p:cViewPr>
      <p:guideLst>
        <p:guide orient="horz" pos="2160"/>
        <p:guide pos="13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24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A0F8E-242E-4D70-94E0-96A0FC3F6E44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268D6-4B4F-4C04-AC5B-7BBFBB967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4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4A6C20-330A-4DAC-9D8C-C7BCFF8DAA02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60438" y="4879975"/>
            <a:ext cx="5178425" cy="4778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600" tIns="33480" rIns="66600" bIns="33480"/>
          <a:lstStyle/>
          <a:p>
            <a:pPr marL="215900" eaLnBrk="1">
              <a:lnSpc>
                <a:spcPct val="102000"/>
              </a:lnSpc>
              <a:spcBef>
                <a:spcPct val="0"/>
              </a:spcBef>
              <a:buSzPct val="45000"/>
              <a:buFont typeface="StarSymbol" charset="0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fld id="{D9034E32-907E-4CCC-B28B-FAAF90C1682C}" type="slidenum">
              <a:rPr lang="en-GB" altLang="en-US" sz="800">
                <a:latin typeface="Arial" panose="020B0604020202020204" pitchFamily="34" charset="0"/>
                <a:ea typeface="DejaVu Sans" charset="0"/>
                <a:cs typeface="DejaVu Sans" charset="0"/>
              </a:rPr>
              <a:pPr marL="215900" eaLnBrk="1">
                <a:lnSpc>
                  <a:spcPct val="102000"/>
                </a:lnSpc>
                <a:spcBef>
                  <a:spcPct val="0"/>
                </a:spcBef>
                <a:buSzPct val="45000"/>
                <a:buFont typeface="StarSymbol" charset="0"/>
                <a:buChar char="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</a:tabLst>
              </a:pPr>
              <a:t>1</a:t>
            </a:fld>
            <a:endParaRPr lang="en-GB" altLang="en-US" sz="800">
              <a:latin typeface="Arial" panose="020B0604020202020204" pitchFamily="34" charset="0"/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135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2075" cy="4775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06726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DAE2BB5-3936-4065-B2B2-C793B98B6E6E}" type="slidenum">
              <a:rPr lang="en-GB" altLang="en-US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9218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B60D97-28C4-4358-AF51-FBD3B8821936}" type="slidenum">
              <a:rPr lang="en-GB" altLang="en-US"/>
              <a:pPr/>
              <a:t>13</a:t>
            </a:fld>
            <a:endParaRPr lang="en-GB" altLang="en-US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9638" y="4705350"/>
            <a:ext cx="4878387" cy="4589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29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21C49C-C1F9-472F-AFB8-D1B9AE27971A}" type="slidenum">
              <a:rPr lang="en-GB" altLang="en-US"/>
              <a:pPr/>
              <a:t>16</a:t>
            </a:fld>
            <a:endParaRPr lang="en-GB" altLang="en-US"/>
          </a:p>
        </p:txBody>
      </p:sp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719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9B8134-19C7-4042-91A5-39614C48B849}" type="slidenum">
              <a:rPr lang="en-GB" altLang="en-US"/>
              <a:pPr/>
              <a:t>17</a:t>
            </a:fld>
            <a:endParaRPr lang="en-GB" altLang="en-US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0709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81D62F-1F81-4BE7-99FB-FED57AACCE14}" type="slidenum">
              <a:rPr lang="en-GB" altLang="en-US"/>
              <a:pPr/>
              <a:t>18</a:t>
            </a:fld>
            <a:endParaRPr lang="en-GB" altLang="en-US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687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383A9B-380C-4B25-8545-50506CB140F4}" type="slidenum">
              <a:rPr lang="en-GB" altLang="en-US"/>
              <a:pPr/>
              <a:t>19</a:t>
            </a:fld>
            <a:endParaRPr lang="en-GB" altLang="en-US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273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DAE2BB5-3936-4065-B2B2-C793B98B6E6E}" type="slidenum">
              <a:rPr lang="en-GB" altLang="en-US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8568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2075" cy="4775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075385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76862" cy="39592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41" tIns="47770" rIns="95541" bIns="47770" anchor="ctr"/>
          <a:lstStyle>
            <a:lvl1pPr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83000"/>
              </a:lnSpc>
              <a:buClrTx/>
              <a:buSzTx/>
            </a:pPr>
            <a:endParaRPr lang="en-US" altLang="en-US" sz="3100" b="1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51437" cy="47529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6025" tIns="48014" rIns="96025" bIns="48014" anchor="ctr"/>
          <a:lstStyle/>
          <a:p>
            <a:pPr defTabSz="912813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3461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23BF55-9FD9-4DCB-9ADF-1C57E1C2BCE3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733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ASCAT root zone soil moisture (layer-1 here) is a soil moisture index as ASCAT. It is available daily with global coverage and with a latency of 36h</a:t>
            </a:r>
          </a:p>
          <a:p>
            <a:endParaRPr lang="en-GB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403C39D1-D3C3-4DEF-A4BD-FA3B9DE40F93}" type="slidenum">
              <a:rPr lang="en-GB" altLang="en-US"/>
              <a:pPr/>
              <a:t>31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32062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Illustrates layers 1 and deeper in the soil, layer-2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E4B01EAD-AC55-43D5-AB24-B91AE4FBEDFA}" type="slidenum">
              <a:rPr lang="en-GB" altLang="en-US"/>
              <a:pPr/>
              <a:t>32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52877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Layer 3 is down to 1m and layer 4 down to 3m (the exact depth is 2.89m)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5ACEEB85-54A7-41C2-B81A-75CFE6CE6F19}" type="slidenum">
              <a:rPr lang="en-GB" altLang="en-US"/>
              <a:pPr/>
              <a:t>33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3617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6F085-5CC7-42E4-9088-27B4286A766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985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spcAft>
                <a:spcPts val="625"/>
              </a:spcAft>
              <a:buClr>
                <a:schemeClr val="accent2"/>
              </a:buClr>
              <a:buFontTx/>
              <a:buNone/>
            </a:pP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641324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18237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3110414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DAE2BB5-3936-4065-B2B2-C793B98B6E6E}" type="slidenum">
              <a:rPr lang="en-GB" altLang="en-US"/>
              <a:pPr/>
              <a:t>38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27078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0388FE-18AC-4945-8153-E2EDA9D1EF4B}" type="slidenum">
              <a:rPr lang="en-GB" altLang="en-US"/>
              <a:pPr/>
              <a:t>39</a:t>
            </a:fld>
            <a:endParaRPr lang="en-GB" altLang="en-US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6020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1049338"/>
            <a:ext cx="0" cy="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Gill Sans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Gill Sans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Gill Sans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Gill Sans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Gill Sans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Gill Sans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Gill Sans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Gill Sans" pitchFamily="34"/>
              <a:buChar char="•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56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" y="630238"/>
            <a:ext cx="6288088" cy="3538537"/>
          </a:xfrm>
          <a:solidFill>
            <a:srgbClr val="FFFFFF"/>
          </a:solidFill>
          <a:ln/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793" y="4359959"/>
            <a:ext cx="4997813" cy="4184085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8339635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65175" indent="-2936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77925" indent="-2349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49413" indent="-2349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120900" indent="-2349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78100" indent="-234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35300" indent="-234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2500" indent="-234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49700" indent="-234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C2A9833-0CA7-467B-ABCF-52942DB416DA}" type="slidenum">
              <a:rPr lang="en-GB" altLang="en-US" smtClean="0"/>
              <a:pPr/>
              <a:t>42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4162747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Anomaly correlation</a:t>
            </a:r>
            <a:r>
              <a:rPr lang="en-US" baseline="0" dirty="0" smtClean="0"/>
              <a:t> calculated as </a:t>
            </a:r>
            <a:r>
              <a:rPr lang="en-US" baseline="0" dirty="0" err="1" smtClean="0"/>
              <a:t>centred</a:t>
            </a:r>
            <a:r>
              <a:rPr lang="en-US" baseline="0" dirty="0" smtClean="0"/>
              <a:t> reduce on a 1-month sliding window for the period 1988-2014.</a:t>
            </a:r>
          </a:p>
          <a:p>
            <a:r>
              <a:rPr lang="en-US" baseline="0" dirty="0" smtClean="0"/>
              <a:t>Shown is the difference between the experiment (ge8f 0-1 cm depth of top soil) and ga89 (control 41r1).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FE64FC-1D76-FD49-BE63-03AA0635F644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32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59B1C6-8B36-4B47-A329-F04A9F580426}" type="slidenum">
              <a:rPr lang="en-GB" altLang="en-US"/>
              <a:pPr/>
              <a:t>46</a:t>
            </a:fld>
            <a:endParaRPr lang="en-GB" altLang="en-US"/>
          </a:p>
        </p:txBody>
      </p:sp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56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" y="630238"/>
            <a:ext cx="6288088" cy="3538537"/>
          </a:xfrm>
          <a:solidFill>
            <a:srgbClr val="FFFFFF"/>
          </a:solidFill>
          <a:ln/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793" y="4359959"/>
            <a:ext cx="4997813" cy="4184085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4002483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41" tIns="47770" rIns="95541" bIns="47770" anchor="ctr"/>
          <a:lstStyle>
            <a:lvl1pPr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 sz="2500"/>
          </a:p>
        </p:txBody>
      </p:sp>
      <p:sp>
        <p:nvSpPr>
          <p:cNvPr id="49155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77" tIns="33478" rIns="66577" bIns="33478"/>
          <a:lstStyle/>
          <a:p>
            <a:pPr>
              <a:lnSpc>
                <a:spcPct val="95000"/>
              </a:lnSpc>
              <a:spcBef>
                <a:spcPts val="300"/>
              </a:spcBef>
              <a:tabLst>
                <a:tab pos="0" algn="l"/>
                <a:tab pos="446088" algn="l"/>
                <a:tab pos="895350" algn="l"/>
                <a:tab pos="1344613" algn="l"/>
                <a:tab pos="1792288" algn="l"/>
                <a:tab pos="2243138" algn="l"/>
                <a:tab pos="2692400" algn="l"/>
                <a:tab pos="3141663" algn="l"/>
                <a:tab pos="3589338" algn="l"/>
                <a:tab pos="4040188" algn="l"/>
                <a:tab pos="4489450" algn="l"/>
                <a:tab pos="4938713" algn="l"/>
                <a:tab pos="5386388" algn="l"/>
                <a:tab pos="5835650" algn="l"/>
                <a:tab pos="6286500" algn="l"/>
                <a:tab pos="6734175" algn="l"/>
                <a:tab pos="7183438" algn="l"/>
                <a:tab pos="7632700" algn="l"/>
                <a:tab pos="8083550" algn="l"/>
                <a:tab pos="8531225" algn="l"/>
                <a:tab pos="8980488" algn="l"/>
              </a:tabLst>
            </a:pPr>
            <a:fld id="{E61D6684-33E9-4FB2-A0A2-CF9D1AFDDA17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95000"/>
                </a:lnSpc>
                <a:spcBef>
                  <a:spcPts val="300"/>
                </a:spcBef>
                <a:tabLst>
                  <a:tab pos="0" algn="l"/>
                  <a:tab pos="446088" algn="l"/>
                  <a:tab pos="895350" algn="l"/>
                  <a:tab pos="1344613" algn="l"/>
                  <a:tab pos="1792288" algn="l"/>
                  <a:tab pos="2243138" algn="l"/>
                  <a:tab pos="2692400" algn="l"/>
                  <a:tab pos="3141663" algn="l"/>
                  <a:tab pos="3589338" algn="l"/>
                  <a:tab pos="4040188" algn="l"/>
                  <a:tab pos="4489450" algn="l"/>
                  <a:tab pos="4938713" algn="l"/>
                  <a:tab pos="5386388" algn="l"/>
                  <a:tab pos="5835650" algn="l"/>
                  <a:tab pos="6286500" algn="l"/>
                  <a:tab pos="6734175" algn="l"/>
                  <a:tab pos="7183438" algn="l"/>
                  <a:tab pos="7632700" algn="l"/>
                  <a:tab pos="8083550" algn="l"/>
                  <a:tab pos="8531225" algn="l"/>
                  <a:tab pos="8980488" algn="l"/>
                </a:tabLst>
              </a:pPr>
              <a:t>5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946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 smtClean="0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C18D15A9-55C5-47D3-BF3C-4493C4B91187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6</a:t>
            </a:fld>
            <a:endParaRPr lang="en-GB" smtClean="0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482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" y="630238"/>
            <a:ext cx="6288088" cy="353853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793" y="4359959"/>
            <a:ext cx="4997813" cy="4267768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476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" y="630238"/>
            <a:ext cx="6288088" cy="35385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793" y="4359959"/>
            <a:ext cx="4997813" cy="426776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95249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059AEB-328B-409B-ACB3-FD221C8653B3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32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166D13-7A42-455E-B234-8C299E709DF8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242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9660012" y="6351831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srgbClr val="064E83"/>
                </a:solidFill>
              </a:rPr>
              <a:t>© ECMWF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563" y="1294198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563" y="1980000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563" y="2700002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563" y="3121225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563" y="3429000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7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563" y="360000"/>
            <a:ext cx="787165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562" y="936000"/>
            <a:ext cx="787165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7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8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844" y="360000"/>
            <a:ext cx="571108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844" y="936000"/>
            <a:ext cx="5711087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281" y="360000"/>
            <a:ext cx="1003221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281" y="936000"/>
            <a:ext cx="10032213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00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488" y="2132857"/>
            <a:ext cx="9790112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5573" y="3886200"/>
            <a:ext cx="81076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48395" y="6378654"/>
            <a:ext cx="12698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D453335-DA42-40B6-8F20-5EBA8B548E60}" type="datetimeFigureOut">
              <a:rPr lang="en-GB" smtClean="0"/>
              <a:pPr/>
              <a:t>17/03/2016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80576" y="6361039"/>
            <a:ext cx="54054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09" y="620688"/>
            <a:ext cx="9902891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456373" y="6361039"/>
            <a:ext cx="2592288" cy="365125"/>
          </a:xfrm>
          <a:prstGeom prst="rect">
            <a:avLst/>
          </a:prstGeom>
        </p:spPr>
        <p:txBody>
          <a:bodyPr/>
          <a:lstStyle/>
          <a:p>
            <a:fld id="{3D453335-DA42-40B6-8F20-5EBA8B548E6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88555" y="6356351"/>
            <a:ext cx="493845" cy="365125"/>
          </a:xfrm>
          <a:prstGeom prst="rect">
            <a:avLst/>
          </a:prstGeom>
        </p:spPr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28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43735" y="6438616"/>
            <a:ext cx="1342722" cy="230658"/>
          </a:xfrm>
          <a:prstGeom prst="rect">
            <a:avLst/>
          </a:prstGeom>
        </p:spPr>
      </p:pic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9703043" y="6304149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srgbClr val="064E83"/>
                </a:solidFill>
              </a:rPr>
              <a:t>© ECMWF</a:t>
            </a:r>
          </a:p>
        </p:txBody>
      </p:sp>
    </p:spTree>
    <p:extLst>
      <p:ext uri="{BB962C8B-B14F-4D97-AF65-F5344CB8AC3E}">
        <p14:creationId xmlns:p14="http://schemas.microsoft.com/office/powerpoint/2010/main" val="15406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9" r:id="rId6"/>
    <p:sldLayoutId id="2147483670" r:id="rId7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software.ecmwf.int/wiki/display/LDAS/CME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ecmwf.int/en/forecasts/quality-our-forecasts/monitoring/soil-moisture-monitorin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mwf.int/newsevents/training/meteorological_presentations/MET_DA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mwf.int/newsevents/training/meteorological_presentations/MET_DA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iff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software.ecmwf.int/wiki/display/LDAS/SMOS" TargetMode="External"/><Relationship Id="rId2" Type="http://schemas.openxmlformats.org/officeDocument/2006/relationships/hyperlink" Target="https://software.ecmwf.int/wiki/display/LDAS/LDAS+Home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software.ecmwf.int/wiki/display/LDAS/Land+Surface+Observations+monitoring" TargetMode="External"/><Relationship Id="rId4" Type="http://schemas.openxmlformats.org/officeDocument/2006/relationships/hyperlink" Target="https://software.ecmwf.int/wiki/display/LDAS/CME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sidc.org/data/g02156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87713" y="895351"/>
            <a:ext cx="5688012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360" tIns="44280" rIns="90360" bIns="44280" anchor="ctr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SzPct val="45000"/>
              <a:buFont typeface="StarSymbol" charset="0"/>
              <a:buChar char=""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003399"/>
                </a:solidFill>
              </a:rPr>
              <a:t>ECMWF/EUMETSAT NWP-SAF  </a:t>
            </a: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003399"/>
                </a:solidFill>
              </a:rPr>
              <a:t>Satellite data assimilation</a:t>
            </a: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003399"/>
                </a:solidFill>
              </a:rPr>
              <a:t>Training </a:t>
            </a:r>
            <a:r>
              <a:rPr lang="en-GB" altLang="en-US" sz="2000" b="1" dirty="0" smtClean="0">
                <a:solidFill>
                  <a:srgbClr val="003399"/>
                </a:solidFill>
              </a:rPr>
              <a:t>course, 14-18 </a:t>
            </a:r>
            <a:r>
              <a:rPr lang="en-GB" altLang="en-US" sz="2000" b="1" dirty="0">
                <a:solidFill>
                  <a:srgbClr val="003399"/>
                </a:solidFill>
              </a:rPr>
              <a:t>March 2015</a:t>
            </a: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sz="2800" b="1" dirty="0">
                <a:solidFill>
                  <a:srgbClr val="003399"/>
                </a:solidFill>
              </a:rPr>
              <a:t>Use of satellite data for land surface analysis</a:t>
            </a:r>
          </a:p>
          <a:p>
            <a:pPr algn="ctr">
              <a:lnSpc>
                <a:spcPct val="104000"/>
              </a:lnSpc>
              <a:buSzPct val="45000"/>
              <a:buFont typeface="StarSymbol" charset="0"/>
              <a:buNone/>
            </a:pPr>
            <a:endParaRPr lang="en-GB" altLang="en-US" sz="2800" b="1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sz="2800" b="1" dirty="0">
                <a:solidFill>
                  <a:srgbClr val="003399"/>
                </a:solidFill>
              </a:rPr>
              <a:t> </a:t>
            </a: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8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sz="2000" b="1" dirty="0">
                <a:solidFill>
                  <a:srgbClr val="003399"/>
                </a:solidFill>
              </a:rPr>
              <a:t>Patricia de Rosnay</a:t>
            </a: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  <a:p>
            <a:pPr algn="ctr">
              <a:lnSpc>
                <a:spcPct val="104000"/>
              </a:lnSpc>
              <a:buClrTx/>
              <a:buSzTx/>
              <a:buFontTx/>
              <a:buNone/>
            </a:pPr>
            <a:endParaRPr lang="en-GB" altLang="en-US" sz="2000" dirty="0">
              <a:solidFill>
                <a:srgbClr val="003399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487488" y="2949576"/>
            <a:ext cx="9144001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96200" y="4202441"/>
            <a:ext cx="3888432" cy="2022139"/>
          </a:xfrm>
          <a:prstGeom prst="rect">
            <a:avLst/>
          </a:prstGeom>
          <a:noFill/>
          <a:ln w="284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marL="0" indent="0">
              <a:lnSpc>
                <a:spcPct val="82000"/>
              </a:lnSpc>
            </a:pPr>
            <a:r>
              <a:rPr lang="en-GB" altLang="en-US" dirty="0">
                <a:solidFill>
                  <a:srgbClr val="064E83"/>
                </a:solidFill>
                <a:ea typeface="ＭＳ Ｐゴシック" panose="020B0600070205080204" pitchFamily="34" charset="-128"/>
                <a:sym typeface="Wingdings" panose="05000000000000000000" pitchFamily="2" charset="2"/>
              </a:rPr>
              <a:t> C</a:t>
            </a:r>
            <a:r>
              <a:rPr lang="en-GB" altLang="en-US" dirty="0">
                <a:solidFill>
                  <a:srgbClr val="064E83"/>
                </a:solidFill>
                <a:ea typeface="ＭＳ Ｐゴシック" panose="020B0600070205080204" pitchFamily="34" charset="-128"/>
              </a:rPr>
              <a:t>onsistent improvement of snow and atmospheric forecasts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9218" y="3446867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Impact</a:t>
            </a:r>
            <a:r>
              <a:rPr lang="en-GB" b="1" dirty="0"/>
              <a:t>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on atmospheric forecasts </a:t>
            </a:r>
          </a:p>
          <a:p>
            <a:r>
              <a:rPr lang="en-GB" dirty="0"/>
              <a:t>October 2012 to April 2013 (RMSE new-old)</a:t>
            </a:r>
          </a:p>
        </p:txBody>
      </p:sp>
      <p:sp>
        <p:nvSpPr>
          <p:cNvPr id="7" name="Rectangle 6"/>
          <p:cNvSpPr/>
          <p:nvPr/>
        </p:nvSpPr>
        <p:spPr>
          <a:xfrm>
            <a:off x="1919536" y="-27384"/>
            <a:ext cx="874846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3200" b="1" dirty="0">
                <a:solidFill>
                  <a:srgbClr val="003399"/>
                </a:solidFill>
                <a:latin typeface="+mj-lt"/>
              </a:rPr>
              <a:t>Snow analysis: Forecast impact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75"/>
          <a:stretch/>
        </p:blipFill>
        <p:spPr>
          <a:xfrm>
            <a:off x="408595" y="4149778"/>
            <a:ext cx="5608057" cy="22229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852" y="4818981"/>
            <a:ext cx="889000" cy="12573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312264" y="5107014"/>
            <a:ext cx="2323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 Rosnay et al., ECMWF</a:t>
            </a:r>
          </a:p>
          <a:p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NL 143, Spring 2015</a:t>
            </a:r>
          </a:p>
          <a:p>
            <a:endParaRPr lang="en-GB" sz="1400" dirty="0"/>
          </a:p>
          <a:p>
            <a:r>
              <a:rPr lang="en-GB" sz="1400" dirty="0"/>
              <a:t>   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90" y="1397254"/>
            <a:ext cx="1642696" cy="1727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05"/>
          <a:stretch/>
        </p:blipFill>
        <p:spPr>
          <a:xfrm>
            <a:off x="3282686" y="1256335"/>
            <a:ext cx="8989784" cy="2211196"/>
          </a:xfrm>
          <a:prstGeom prst="rect">
            <a:avLst/>
          </a:prstGeom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19944" y="399393"/>
            <a:ext cx="2679395" cy="2853943"/>
          </a:xfrm>
          <a:prstGeom prst="rect">
            <a:avLst/>
          </a:prstGeom>
          <a:noFill/>
          <a:ln w="284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marL="0" indent="0">
              <a:lnSpc>
                <a:spcPct val="82000"/>
              </a:lnSpc>
            </a:pPr>
            <a:endParaRPr lang="en-GB" altLang="en-US" dirty="0">
              <a:solidFill>
                <a:srgbClr val="064E8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9856" y="151585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136002" y="157760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0594257" y="254752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581870" y="450991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024448" y="5214735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55629" y="517032"/>
            <a:ext cx="2300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Revised IMS snow cover data assimilation (2013)</a:t>
            </a:r>
          </a:p>
          <a:p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372810" y="1256334"/>
            <a:ext cx="147145" cy="248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988857" y="1256334"/>
            <a:ext cx="147145" cy="248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9531331" y="1256334"/>
            <a:ext cx="147145" cy="248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536687" y="620689"/>
            <a:ext cx="865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Impact</a:t>
            </a:r>
            <a:r>
              <a:rPr lang="en-GB" b="1" dirty="0"/>
              <a:t>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on snow </a:t>
            </a:r>
            <a:r>
              <a:rPr lang="en-GB" dirty="0"/>
              <a:t>October 2012 to April </a:t>
            </a:r>
            <a:r>
              <a:rPr lang="en-GB" dirty="0" smtClean="0"/>
              <a:t>2013 (251 </a:t>
            </a:r>
            <a:r>
              <a:rPr lang="en-GB" dirty="0"/>
              <a:t>independent </a:t>
            </a:r>
            <a:r>
              <a:rPr lang="en-GB" i="1" dirty="0"/>
              <a:t>in situ </a:t>
            </a:r>
            <a:r>
              <a:rPr lang="en-GB" dirty="0"/>
              <a:t>observations)</a:t>
            </a:r>
          </a:p>
        </p:txBody>
      </p:sp>
    </p:spTree>
    <p:extLst>
      <p:ext uri="{BB962C8B-B14F-4D97-AF65-F5344CB8AC3E}">
        <p14:creationId xmlns:p14="http://schemas.microsoft.com/office/powerpoint/2010/main" val="12557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1524000" y="115889"/>
            <a:ext cx="91440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3200" b="1" dirty="0" err="1">
                <a:solidFill>
                  <a:srgbClr val="003399"/>
                </a:solidFill>
                <a:latin typeface="+mj-lt"/>
              </a:rPr>
              <a:t>Simplifed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 EKF soil moisture analysis 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703388" y="642939"/>
            <a:ext cx="896461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lvl="1">
              <a:lnSpc>
                <a:spcPct val="125000"/>
              </a:lnSpc>
            </a:pPr>
            <a:endParaRPr lang="fr-FR" altLang="en-US" sz="1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497234" y="1005796"/>
            <a:ext cx="7273925" cy="5431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each grid point, analysed soil moisture state vector </a:t>
            </a:r>
            <a:r>
              <a:rPr lang="el-GR" altLang="en-US" sz="18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</a:t>
            </a:r>
            <a:r>
              <a:rPr lang="en-GB" altLang="en-US" sz="18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GB" altLang="en-US" sz="1800" b="1" i="1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 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 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GB" altLang="en-US" sz="16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600" i="1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 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])</a:t>
            </a: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background soil moisture state vector, </a:t>
            </a:r>
          </a:p>
          <a:p>
            <a:r>
              <a:rPr lang="en-GB" altLang="en-US" sz="16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 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 linear observation operator</a:t>
            </a:r>
          </a:p>
          <a:p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observation vector </a:t>
            </a:r>
          </a:p>
          <a:p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Kalman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gain matrix,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fn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</a:t>
            </a:r>
          </a:p>
          <a:p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n-GB" altLang="en-US" sz="16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linearsation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</a:t>
            </a:r>
            <a:r>
              <a:rPr lang="en-GB" altLang="en-US" sz="18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(covariance matrices </a:t>
            </a:r>
          </a:p>
          <a:p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background and observation errors). </a:t>
            </a: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Observations </a:t>
            </a:r>
            <a:r>
              <a:rPr lang="en-GB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used at ECMWF:</a:t>
            </a: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perational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NWP: </a:t>
            </a:r>
            <a:endParaRPr lang="en-GB" altLang="en-US" sz="1800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Conventional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SYNOP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pseudo observations (analysed T2m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RH2m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Satellite </a:t>
            </a:r>
            <a:r>
              <a:rPr lang="en-GB" alt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-A/B ASCAT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SMOS Data Assimilation</a:t>
            </a:r>
          </a:p>
          <a:p>
            <a:pPr>
              <a:buFontTx/>
              <a:buChar char="•"/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197" name="Picture 7" descr="sfc_model_sketch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368" r="-5348" b="-2394"/>
          <a:stretch/>
        </p:blipFill>
        <p:spPr bwMode="auto">
          <a:xfrm>
            <a:off x="8037891" y="1892331"/>
            <a:ext cx="3348037" cy="383140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7736870" y="968925"/>
            <a:ext cx="4157373" cy="78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simplified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EKF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used to corrects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trajectory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</a:p>
          <a:p>
            <a:pPr algn="ctr">
              <a:lnSpc>
                <a:spcPct val="83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Surface Model</a:t>
            </a: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7156305" y="5932093"/>
            <a:ext cx="36547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Drusch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GRL, 2009</a:t>
            </a:r>
          </a:p>
          <a:p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Rosnay et al., ECMWF News Letter 127, 2011</a:t>
            </a:r>
          </a:p>
          <a:p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Rosnay et al., </a:t>
            </a:r>
            <a:r>
              <a:rPr lang="en-GB" alt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QJRMS,  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8203" name="Rectangle 2"/>
          <p:cNvSpPr>
            <a:spLocks noChangeArrowheads="1"/>
          </p:cNvSpPr>
          <p:nvPr/>
        </p:nvSpPr>
        <p:spPr bwMode="auto">
          <a:xfrm>
            <a:off x="7515226" y="3141664"/>
            <a:ext cx="93663" cy="142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97234" y="3556526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Used at ECMWF (operations and ERA5), DWD, UKMO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3367088"/>
            <a:ext cx="4211638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3207" y="-335536"/>
            <a:ext cx="8964613" cy="93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Satellite data for NWP soil moisture analysis</a:t>
            </a:r>
            <a:endParaRPr lang="en-GB" alt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45630" y="753269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endParaRPr lang="fr-FR" altLang="en-US" sz="2000">
              <a:latin typeface="Arial" panose="020B0604020202020204" pitchFamily="34" charset="0"/>
            </a:endParaRPr>
          </a:p>
        </p:txBody>
      </p:sp>
      <p:pic>
        <p:nvPicPr>
          <p:cNvPr id="19461" name="Picture 12" descr="metop-art-b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9" y="5765801"/>
            <a:ext cx="828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303838" y="2997201"/>
            <a:ext cx="5364162" cy="10080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3" name="TextBox 1"/>
          <p:cNvSpPr txBox="1">
            <a:spLocks noChangeArrowheads="1"/>
          </p:cNvSpPr>
          <p:nvPr/>
        </p:nvSpPr>
        <p:spPr bwMode="auto">
          <a:xfrm>
            <a:off x="297730" y="753269"/>
            <a:ext cx="426402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microwave data: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Scatterometer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 (2006-),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(2012-)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C-band (5.6GHz)</a:t>
            </a:r>
            <a:endParaRPr lang="fr-FR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Surface soil moisture </a:t>
            </a:r>
            <a:endParaRPr lang="fr-FR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product 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ensured operational continuity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4993554" y="815792"/>
            <a:ext cx="4108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microwave data: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&amp; Ocean Salinity</a:t>
            </a: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(1.4 GHz)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Brightness Temperature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soil moisture mission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Strongest sensitivity to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>
            <a:off x="385042" y="753270"/>
            <a:ext cx="4373563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4993554" y="753270"/>
            <a:ext cx="4373562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9467" name="Straight Connector 5"/>
          <p:cNvCxnSpPr>
            <a:cxnSpLocks noChangeShapeType="1"/>
          </p:cNvCxnSpPr>
          <p:nvPr/>
        </p:nvCxnSpPr>
        <p:spPr bwMode="auto">
          <a:xfrm>
            <a:off x="385042" y="2409032"/>
            <a:ext cx="43735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468" name="Straight Connector 15"/>
          <p:cNvCxnSpPr>
            <a:cxnSpLocks noChangeShapeType="1"/>
          </p:cNvCxnSpPr>
          <p:nvPr/>
        </p:nvCxnSpPr>
        <p:spPr bwMode="auto">
          <a:xfrm>
            <a:off x="4993554" y="2409032"/>
            <a:ext cx="4373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946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357563"/>
            <a:ext cx="42719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1" b="13037"/>
          <a:stretch>
            <a:fillRect/>
          </a:stretch>
        </p:blipFill>
        <p:spPr bwMode="auto">
          <a:xfrm>
            <a:off x="7766051" y="5718176"/>
            <a:ext cx="671513" cy="6699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71" name="TextBox 8"/>
          <p:cNvSpPr txBox="1">
            <a:spLocks noChangeArrowheads="1"/>
          </p:cNvSpPr>
          <p:nvPr/>
        </p:nvSpPr>
        <p:spPr bwMode="auto">
          <a:xfrm>
            <a:off x="1544638" y="3522663"/>
            <a:ext cx="9123362" cy="8156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 of surface soil moisture related satellite data:</a:t>
            </a:r>
          </a:p>
          <a:p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ASCAT soil moisture 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Brightness temperature (K)</a:t>
            </a:r>
          </a:p>
        </p:txBody>
      </p:sp>
      <p:sp>
        <p:nvSpPr>
          <p:cNvPr id="19472" name="TextBox 3"/>
          <p:cNvSpPr txBox="1">
            <a:spLocks noChangeArrowheads="1"/>
          </p:cNvSpPr>
          <p:nvPr/>
        </p:nvSpPr>
        <p:spPr bwMode="auto">
          <a:xfrm>
            <a:off x="4784900" y="4221164"/>
            <a:ext cx="2064989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 FG_depar</a:t>
            </a:r>
          </a:p>
          <a:p>
            <a:pPr algn="ctr"/>
            <a:r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Sept. 2013</a:t>
            </a:r>
          </a:p>
        </p:txBody>
      </p:sp>
      <p:sp>
        <p:nvSpPr>
          <p:cNvPr id="19473" name="TextBox 3"/>
          <p:cNvSpPr txBox="1">
            <a:spLocks noChangeArrowheads="1"/>
          </p:cNvSpPr>
          <p:nvPr/>
        </p:nvSpPr>
        <p:spPr bwMode="auto">
          <a:xfrm>
            <a:off x="7104064" y="4418014"/>
            <a:ext cx="184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/>
          </a:p>
          <a:p>
            <a:endParaRPr lang="en-GB" alt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9512299" y="731343"/>
            <a:ext cx="2541155" cy="2575420"/>
          </a:xfrm>
          <a:prstGeom prst="rect">
            <a:avLst/>
          </a:prstGeom>
          <a:noFill/>
          <a:ln w="1908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b="1" dirty="0">
                <a:latin typeface="+mn-lt"/>
                <a:ea typeface="DejaVu Sans" charset="0"/>
                <a:cs typeface="DejaVu Sans" charset="0"/>
              </a:rPr>
              <a:t>Active and Passive:</a:t>
            </a:r>
          </a:p>
          <a:p>
            <a:pPr>
              <a:lnSpc>
                <a:spcPct val="100000"/>
              </a:lnSpc>
            </a:pPr>
            <a:r>
              <a:rPr lang="en-GB" altLang="en-US" sz="1700" b="1" dirty="0" smtClean="0">
                <a:solidFill>
                  <a:srgbClr val="003399"/>
                </a:solidFill>
                <a:latin typeface="+mn-lt"/>
                <a:ea typeface="DejaVu Sans" charset="0"/>
                <a:cs typeface="DejaVu Sans" charset="0"/>
              </a:rPr>
              <a:t>SMAP</a:t>
            </a:r>
            <a:r>
              <a:rPr lang="en-GB" altLang="en-US" sz="1700" dirty="0" smtClean="0">
                <a:latin typeface="+mn-lt"/>
                <a:ea typeface="DejaVu Sans" charset="0"/>
                <a:cs typeface="DejaVu Sans" charset="0"/>
              </a:rPr>
              <a:t>: Soil Moisture</a:t>
            </a:r>
          </a:p>
          <a:p>
            <a:pPr>
              <a:lnSpc>
                <a:spcPct val="100000"/>
              </a:lnSpc>
            </a:pPr>
            <a:r>
              <a:rPr lang="en-GB" altLang="en-US" sz="1700" dirty="0" smtClean="0">
                <a:latin typeface="+mn-lt"/>
                <a:ea typeface="DejaVu Sans" charset="0"/>
                <a:cs typeface="DejaVu Sans" charset="0"/>
              </a:rPr>
              <a:t>Active Passive </a:t>
            </a:r>
            <a:endParaRPr lang="en-GB" altLang="en-US" sz="1700" dirty="0">
              <a:latin typeface="+mn-lt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L-band TB  2015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Dedicated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soil moisture mission</a:t>
            </a:r>
          </a:p>
        </p:txBody>
      </p:sp>
    </p:spTree>
    <p:extLst>
      <p:ext uri="{BB962C8B-B14F-4D97-AF65-F5344CB8AC3E}">
        <p14:creationId xmlns:p14="http://schemas.microsoft.com/office/powerpoint/2010/main" val="245442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3" t="-2362" b="1"/>
          <a:stretch/>
        </p:blipFill>
        <p:spPr bwMode="auto">
          <a:xfrm>
            <a:off x="7362702" y="1419759"/>
            <a:ext cx="4349194" cy="445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469931" y="112714"/>
            <a:ext cx="7304306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50000"/>
              </a:lnSpc>
              <a:buSzPct val="45000"/>
              <a:buFont typeface="StarSymbol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cs typeface="Arial" panose="020B0604020202020204" pitchFamily="34" charset="0"/>
              </a:rPr>
              <a:t>Passive microwave remote sensing</a:t>
            </a:r>
          </a:p>
          <a:p>
            <a:pPr>
              <a:lnSpc>
                <a:spcPct val="50000"/>
              </a:lnSpc>
              <a:buSzPct val="45000"/>
              <a:buFont typeface="StarSymbol" charset="0"/>
              <a:buNone/>
            </a:pPr>
            <a:endParaRPr lang="en-GB" altLang="en-US" sz="2000" b="1" dirty="0">
              <a:solidFill>
                <a:srgbClr val="0084D1"/>
              </a:solidFill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buSzPct val="45000"/>
              <a:buFont typeface="StarSymbol" charset="0"/>
              <a:buNone/>
            </a:pPr>
            <a:r>
              <a:rPr lang="en-GB" altLang="en-US" sz="2000" b="1" dirty="0">
                <a:solidFill>
                  <a:srgbClr val="0084D1"/>
                </a:solidFill>
                <a:ea typeface="DejaVu Sans" charset="0"/>
                <a:cs typeface="DejaVu Sans" charset="0"/>
              </a:rPr>
              <a:t>Soil Moisture and Ocean Salinity mission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324600" y="1905001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575050" y="1003470"/>
            <a:ext cx="5079317" cy="2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600" b="1" dirty="0">
                <a:solidFill>
                  <a:srgbClr val="0084D1"/>
                </a:solidFill>
                <a:ea typeface="DejaVu Sans" charset="0"/>
                <a:cs typeface="DejaVu Sans" charset="0"/>
              </a:rPr>
              <a:t>SMOS ESA Earth Explorer mission  (2009-present)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61756" y="1606134"/>
            <a:ext cx="6226587" cy="46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3000"/>
              </a:lnSpc>
              <a:buSzPct val="45000"/>
              <a:buFont typeface="StarSymbol" charset="0"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L-band (1.4 GHz) instrument. Optimal frequency for soil moisture remote sensing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Sun-synchronous, quasi-circular orbit at altitude 758 km. 06.00 hrs local solar time at ascending node. Three days revisit at Equator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  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Dual polarisation</a:t>
            </a:r>
            <a:r>
              <a:rPr lang="en-GB" altLang="en-US" dirty="0" smtClean="0">
                <a:ea typeface="DejaVu Sans" charset="0"/>
                <a:cs typeface="DejaVu Sans" charset="0"/>
              </a:rPr>
              <a:t>: H </a:t>
            </a:r>
            <a:r>
              <a:rPr lang="en-GB" altLang="en-US" dirty="0">
                <a:ea typeface="DejaVu Sans" charset="0"/>
                <a:cs typeface="DejaVu Sans" charset="0"/>
              </a:rPr>
              <a:t>and V in the Earth </a:t>
            </a:r>
            <a:r>
              <a:rPr lang="en-GB" altLang="en-US" dirty="0" smtClean="0">
                <a:ea typeface="DejaVu Sans" charset="0"/>
                <a:cs typeface="DejaVu Sans" charset="0"/>
              </a:rPr>
              <a:t>reference, xx and </a:t>
            </a:r>
            <a:r>
              <a:rPr lang="en-GB" altLang="en-US" dirty="0" err="1" smtClean="0">
                <a:ea typeface="DejaVu Sans" charset="0"/>
                <a:cs typeface="DejaVu Sans" charset="0"/>
              </a:rPr>
              <a:t>yy</a:t>
            </a:r>
            <a:r>
              <a:rPr lang="en-GB" altLang="en-US" dirty="0" smtClean="0">
                <a:ea typeface="DejaVu Sans" charset="0"/>
                <a:cs typeface="DejaVu Sans" charset="0"/>
              </a:rPr>
              <a:t> in the</a:t>
            </a:r>
            <a:r>
              <a:rPr lang="en-GB" altLang="en-US" dirty="0" smtClean="0">
                <a:cs typeface="Arial" panose="020B0604020202020204" pitchFamily="34" charset="0"/>
              </a:rPr>
              <a:t> </a:t>
            </a:r>
            <a:r>
              <a:rPr lang="en-GB" altLang="en-US" dirty="0">
                <a:cs typeface="Arial" panose="020B0604020202020204" pitchFamily="34" charset="0"/>
              </a:rPr>
              <a:t>antenna frame </a:t>
            </a:r>
            <a:r>
              <a:rPr lang="en-GB" altLang="en-US" dirty="0" smtClean="0">
                <a:cs typeface="Arial" panose="020B0604020202020204" pitchFamily="34" charset="0"/>
              </a:rPr>
              <a:t>reference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 smtClean="0">
                <a:ea typeface="DejaVu Sans" charset="0"/>
                <a:cs typeface="DejaVu Sans" charset="0"/>
              </a:rPr>
              <a:t>Multi-angular measurements 0 </a:t>
            </a:r>
            <a:r>
              <a:rPr lang="en-GB" altLang="en-US" dirty="0">
                <a:ea typeface="DejaVu Sans" charset="0"/>
                <a:cs typeface="DejaVu Sans" charset="0"/>
              </a:rPr>
              <a:t>to 60</a:t>
            </a:r>
            <a:r>
              <a:rPr lang="en-GB" altLang="en-US" dirty="0" smtClean="0">
                <a:ea typeface="DejaVu Sans" charset="0"/>
                <a:cs typeface="DejaVu Sans" charset="0"/>
              </a:rPr>
              <a:t>°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 smtClean="0">
                <a:ea typeface="DejaVu Sans" charset="0"/>
                <a:cs typeface="DejaVu Sans" charset="0"/>
              </a:rPr>
              <a:t>ECMWF and CMC: use NRT SMOS Brightness Temperature (TB) data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 marL="285750" indent="-285750">
              <a:lnSpc>
                <a:spcPct val="83000"/>
              </a:lnSpc>
              <a:buClrTx/>
              <a:buSzTx/>
              <a:buFont typeface="Wingdings" panose="05000000000000000000" pitchFamily="2" charset="2"/>
              <a:buChar char="à"/>
            </a:pPr>
            <a:r>
              <a:rPr lang="en-GB" altLang="en-US" dirty="0" smtClean="0">
                <a:ea typeface="DejaVu Sans" charset="0"/>
                <a:cs typeface="DejaVu Sans" charset="0"/>
                <a:sym typeface="Wingdings" panose="05000000000000000000" pitchFamily="2" charset="2"/>
              </a:rPr>
              <a:t>Use observation operator to simulate L-band TB:</a:t>
            </a:r>
          </a:p>
          <a:p>
            <a:pPr marL="0" indent="0">
              <a:lnSpc>
                <a:spcPct val="83000"/>
              </a:lnSpc>
              <a:buClrTx/>
              <a:buSzTx/>
            </a:pPr>
            <a:r>
              <a:rPr lang="en-GB" altLang="en-US" dirty="0" smtClean="0">
                <a:ea typeface="DejaVu Sans" charset="0"/>
                <a:cs typeface="DejaVu Sans" charset="0"/>
                <a:sym typeface="Wingdings" panose="05000000000000000000" pitchFamily="2" charset="2"/>
              </a:rPr>
              <a:t>Community Microwave Emission Modelling Platform (CMEM)</a:t>
            </a: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SzPct val="45000"/>
              <a:buFont typeface="StarSymbol" charset="0"/>
              <a:buNone/>
            </a:pPr>
            <a:endParaRPr lang="en-GB" altLang="en-US" b="1" dirty="0"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1666876" y="173609"/>
            <a:ext cx="8966200" cy="60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>
            <a:spAutoFit/>
          </a:bodyPr>
          <a:lstStyle>
            <a:lvl1pPr marL="287338" indent="-287338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Microwave emission modelling 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616833" y="4964289"/>
            <a:ext cx="252095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>
                <a:solidFill>
                  <a:srgbClr val="1C1C1C"/>
                </a:solidFill>
                <a:latin typeface="Arial" panose="020B0604020202020204" pitchFamily="34" charset="0"/>
              </a:rPr>
              <a:t>References:</a:t>
            </a:r>
            <a:endParaRPr lang="en-GB" altLang="en-US" sz="1800" dirty="0">
              <a:solidFill>
                <a:srgbClr val="1C1C1C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altLang="en-US" sz="1800" dirty="0" err="1">
                <a:solidFill>
                  <a:srgbClr val="1C1C1C"/>
                </a:solidFill>
                <a:latin typeface="Arial" panose="020B0604020202020204" pitchFamily="34" charset="0"/>
              </a:rPr>
              <a:t>Drusch</a:t>
            </a:r>
            <a:r>
              <a:rPr lang="en-GB" altLang="en-US" sz="1800" dirty="0">
                <a:solidFill>
                  <a:srgbClr val="1C1C1C"/>
                </a:solidFill>
                <a:latin typeface="Arial" panose="020B0604020202020204" pitchFamily="34" charset="0"/>
              </a:rPr>
              <a:t> et al. JHM, 2009</a:t>
            </a:r>
          </a:p>
          <a:p>
            <a:pPr>
              <a:lnSpc>
                <a:spcPct val="90000"/>
              </a:lnSpc>
            </a:pPr>
            <a:r>
              <a:rPr lang="en-GB" altLang="en-US" sz="1800" dirty="0">
                <a:solidFill>
                  <a:srgbClr val="1C1C1C"/>
                </a:solidFill>
                <a:latin typeface="Arial" panose="020B0604020202020204" pitchFamily="34" charset="0"/>
              </a:rPr>
              <a:t>de Rosnay et al. JGR, 2009</a:t>
            </a:r>
          </a:p>
          <a:p>
            <a:pPr>
              <a:lnSpc>
                <a:spcPct val="90000"/>
              </a:lnSpc>
            </a:pPr>
            <a:r>
              <a:rPr lang="en-GB" altLang="en-US" sz="1800" dirty="0">
                <a:solidFill>
                  <a:srgbClr val="1C1C1C"/>
                </a:solidFill>
                <a:latin typeface="Arial" panose="020B0604020202020204" pitchFamily="34" charset="0"/>
              </a:rPr>
              <a:t>de Rosnay, ESA Report, 2009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525640" y="867481"/>
            <a:ext cx="6600471" cy="21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273050" indent="-273050"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7305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20000"/>
              </a:lnSpc>
              <a:buClr>
                <a:srgbClr val="FF0000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operator: microwave emission model </a:t>
            </a:r>
          </a:p>
          <a:p>
            <a:pPr>
              <a:lnSpc>
                <a:spcPct val="120000"/>
              </a:lnSpc>
              <a:buClr>
                <a:srgbClr val="FF0000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ECMWF Community Microwave Emission Modelling Platform (CMEM)</a:t>
            </a:r>
          </a:p>
          <a:p>
            <a:pPr>
              <a:lnSpc>
                <a:spcPct val="120000"/>
              </a:lnSpc>
              <a:buClr>
                <a:srgbClr val="FF0000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I/O interfaces for the Numerical Weather Prediction Community.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1893888" y="4024314"/>
            <a:ext cx="3560762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en-US" sz="1700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sp>
        <p:nvSpPr>
          <p:cNvPr id="31750" name="TextBox 7"/>
          <p:cNvSpPr txBox="1">
            <a:spLocks noChangeArrowheads="1"/>
          </p:cNvSpPr>
          <p:nvPr/>
        </p:nvSpPr>
        <p:spPr bwMode="auto">
          <a:xfrm>
            <a:off x="672394" y="2997201"/>
            <a:ext cx="39322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Also used at CMC, CSIRO, </a:t>
            </a:r>
          </a:p>
          <a:p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GSFC, and others centres</a:t>
            </a: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Current version </a:t>
            </a:r>
            <a:r>
              <a:rPr lang="en-GB" altLang="en-US" sz="2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5.0 (July 2015)</a:t>
            </a: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51" name="Rectangle 2"/>
          <p:cNvSpPr>
            <a:spLocks noChangeArrowheads="1"/>
          </p:cNvSpPr>
          <p:nvPr/>
        </p:nvSpPr>
        <p:spPr bwMode="auto">
          <a:xfrm>
            <a:off x="6716889" y="1859670"/>
            <a:ext cx="5030965" cy="2961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360" tIns="44280" rIns="90360" bIns="44280">
            <a:spAutoFit/>
          </a:bodyPr>
          <a:lstStyle>
            <a:lvl1pPr marL="287338" indent="-287338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1300">
                <a:solidFill>
                  <a:schemeClr val="tx1"/>
                </a:solidFill>
                <a:latin typeface="Arial" panose="020B0604020202020204" pitchFamily="34" charset="0"/>
                <a:hlinkClick r:id="rId2"/>
              </a:rPr>
              <a:t>https://software.ecmwf.int/wiki/display/LDAS/CMEM</a:t>
            </a:r>
            <a:endParaRPr lang="en-GB" altLang="en-US" sz="13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3175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9" y="2133953"/>
            <a:ext cx="4122737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42267" r="766" b="4734"/>
          <a:stretch/>
        </p:blipFill>
        <p:spPr bwMode="auto">
          <a:xfrm>
            <a:off x="558140" y="3662941"/>
            <a:ext cx="6626432" cy="2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" t="40550" r="1739" b="4416"/>
          <a:stretch/>
        </p:blipFill>
        <p:spPr bwMode="auto">
          <a:xfrm>
            <a:off x="558140" y="836614"/>
            <a:ext cx="6650182" cy="282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130629" y="-287160"/>
            <a:ext cx="12061371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buClr>
                <a:srgbClr val="0F3692"/>
              </a:buClr>
              <a:buFont typeface="Arial Black" panose="020B0A04020102020204" pitchFamily="34" charset="0"/>
              <a:buNone/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CMEM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</a:rPr>
              <a:t>Simulations of L-Band Brightness Temperature (TB)</a:t>
            </a:r>
            <a:endParaRPr lang="en-GB" altLang="en-US" sz="3200" b="1" dirty="0">
              <a:solidFill>
                <a:srgbClr val="0F3692"/>
              </a:solidFill>
              <a:latin typeface="+mj-lt"/>
            </a:endParaRPr>
          </a:p>
        </p:txBody>
      </p:sp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423347" y="851530"/>
            <a:ext cx="1354323" cy="3539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700" b="1" dirty="0" smtClean="0">
                <a:solidFill>
                  <a:srgbClr val="2D5C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ECMWF TB</a:t>
            </a:r>
            <a:endParaRPr lang="en-GB" altLang="en-US" sz="1700" b="1" dirty="0">
              <a:solidFill>
                <a:srgbClr val="2D5CE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7645690" y="1595021"/>
            <a:ext cx="422175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2010</a:t>
            </a:r>
            <a:endParaRPr lang="fr-FR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TOA TBH</a:t>
            </a:r>
          </a:p>
          <a:p>
            <a:endParaRPr lang="fr-FR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</a:t>
            </a:r>
            <a:endParaRPr lang="fr-FR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endParaRPr lang="fr-FR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fter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QC</a:t>
            </a:r>
          </a:p>
          <a:p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areas 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snow</a:t>
            </a: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frozen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conditions and </a:t>
            </a:r>
            <a:r>
              <a:rPr lang="fr-FR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orography</a:t>
            </a: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23346" y="3600001"/>
            <a:ext cx="1354323" cy="3539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700" b="1" dirty="0" smtClean="0">
                <a:solidFill>
                  <a:srgbClr val="2D5C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ECMWF TB</a:t>
            </a:r>
            <a:endParaRPr lang="en-GB" altLang="en-US" sz="1700" b="1" dirty="0">
              <a:solidFill>
                <a:srgbClr val="2D5CE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4240601"/>
            <a:ext cx="4243605" cy="2121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9" y="2251356"/>
            <a:ext cx="4216616" cy="210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027239" y="7938"/>
            <a:ext cx="86391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  <a:ea typeface="MS PGothic" panose="020B0600070205080204" pitchFamily="34" charset="-128"/>
              </a:rPr>
              <a:t>SMOS Bias correction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  <a:ea typeface="MS PGothic" panose="020B0600070205080204" pitchFamily="34" charset="-128"/>
              </a:rPr>
              <a:t>(BC)</a:t>
            </a:r>
            <a:endParaRPr lang="en-GB" altLang="en-US" sz="3200" b="1" dirty="0">
              <a:solidFill>
                <a:srgbClr val="0F3692"/>
              </a:solidFill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481164" y="1210875"/>
            <a:ext cx="5111750" cy="1095375"/>
          </a:xfrm>
          <a:prstGeom prst="rect">
            <a:avLst/>
          </a:prstGeom>
          <a:noFill/>
          <a:ln w="381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GB" altLang="en-US" sz="2000">
                <a:ea typeface="DejaVu Sans" charset="0"/>
                <a:cs typeface="DejaVu Sans" charset="0"/>
              </a:rPr>
              <a:t>TB</a:t>
            </a:r>
            <a:r>
              <a:rPr lang="en-GB" altLang="en-US" sz="1200">
                <a:ea typeface="DejaVu Sans" charset="0"/>
                <a:cs typeface="DejaVu Sans" charset="0"/>
              </a:rPr>
              <a:t>SMOS</a:t>
            </a:r>
            <a:r>
              <a:rPr lang="en-GB" altLang="en-US" sz="2000">
                <a:ea typeface="DejaVu Sans" charset="0"/>
                <a:cs typeface="DejaVu Sans" charset="0"/>
              </a:rPr>
              <a:t>* = a + b TB</a:t>
            </a:r>
            <a:r>
              <a:rPr lang="en-GB" altLang="en-US" sz="1200">
                <a:ea typeface="DejaVu Sans" charset="0"/>
                <a:cs typeface="DejaVu Sans" charset="0"/>
              </a:rPr>
              <a:t>SMOS</a:t>
            </a:r>
          </a:p>
          <a:p>
            <a:pPr>
              <a:lnSpc>
                <a:spcPct val="110000"/>
              </a:lnSpc>
            </a:pPr>
            <a:r>
              <a:rPr lang="en-GB" altLang="en-US" sz="2000">
                <a:ea typeface="DejaVu Sans" charset="0"/>
                <a:cs typeface="DejaVu Sans" charset="0"/>
              </a:rPr>
              <a:t> with  a = TB</a:t>
            </a:r>
            <a:r>
              <a:rPr lang="en-GB" altLang="en-US" sz="1200">
                <a:ea typeface="DejaVu Sans" charset="0"/>
                <a:cs typeface="DejaVu Sans" charset="0"/>
              </a:rPr>
              <a:t>ECMWF</a:t>
            </a:r>
            <a:r>
              <a:rPr lang="en-GB" altLang="en-US" sz="2000">
                <a:ea typeface="DejaVu Sans" charset="0"/>
                <a:cs typeface="DejaVu Sans" charset="0"/>
              </a:rPr>
              <a:t> – TB</a:t>
            </a:r>
            <a:r>
              <a:rPr lang="en-GB" altLang="en-US" sz="1200">
                <a:ea typeface="DejaVu Sans" charset="0"/>
                <a:cs typeface="DejaVu Sans" charset="0"/>
              </a:rPr>
              <a:t>SMOS</a:t>
            </a:r>
            <a:r>
              <a:rPr lang="en-GB" altLang="en-US" sz="2000">
                <a:ea typeface="DejaVu Sans" charset="0"/>
                <a:cs typeface="DejaVu Sans" charset="0"/>
              </a:rPr>
              <a:t> (σ</a:t>
            </a:r>
            <a:r>
              <a:rPr lang="en-GB" altLang="en-US" sz="1200">
                <a:ea typeface="DejaVu Sans" charset="0"/>
                <a:cs typeface="DejaVu Sans" charset="0"/>
              </a:rPr>
              <a:t>ECMWF</a:t>
            </a:r>
            <a:r>
              <a:rPr lang="en-GB" altLang="en-US" sz="2000">
                <a:ea typeface="DejaVu Sans" charset="0"/>
                <a:cs typeface="DejaVu Sans" charset="0"/>
              </a:rPr>
              <a:t> /σ</a:t>
            </a:r>
            <a:r>
              <a:rPr lang="en-GB" altLang="en-US" sz="1200">
                <a:ea typeface="DejaVu Sans" charset="0"/>
                <a:cs typeface="DejaVu Sans" charset="0"/>
              </a:rPr>
              <a:t>SMOS</a:t>
            </a:r>
            <a:r>
              <a:rPr lang="en-GB" altLang="en-US" sz="2000">
                <a:ea typeface="DejaVu Sans" charset="0"/>
                <a:cs typeface="DejaVu Sans" charset="0"/>
              </a:rPr>
              <a:t> )</a:t>
            </a:r>
          </a:p>
          <a:p>
            <a:pPr>
              <a:lnSpc>
                <a:spcPct val="110000"/>
              </a:lnSpc>
            </a:pPr>
            <a:r>
              <a:rPr lang="en-GB" altLang="en-US" sz="2000">
                <a:ea typeface="DejaVu Sans" charset="0"/>
                <a:cs typeface="DejaVu Sans" charset="0"/>
              </a:rPr>
              <a:t>         b = σ</a:t>
            </a:r>
            <a:r>
              <a:rPr lang="en-GB" altLang="en-US" sz="1200">
                <a:ea typeface="DejaVu Sans" charset="0"/>
                <a:cs typeface="DejaVu Sans" charset="0"/>
              </a:rPr>
              <a:t>ECMWF</a:t>
            </a:r>
            <a:r>
              <a:rPr lang="en-GB" altLang="en-US" sz="2000">
                <a:ea typeface="DejaVu Sans" charset="0"/>
                <a:cs typeface="DejaVu Sans" charset="0"/>
              </a:rPr>
              <a:t> / σ</a:t>
            </a:r>
            <a:r>
              <a:rPr lang="en-GB" altLang="en-US" sz="1200">
                <a:ea typeface="DejaVu Sans" charset="0"/>
                <a:cs typeface="DejaVu Sans" charset="0"/>
              </a:rPr>
              <a:t>SMOS</a:t>
            </a:r>
            <a:r>
              <a:rPr lang="en-GB" altLang="en-US" sz="2000">
                <a:ea typeface="DejaVu Sans" charset="0"/>
                <a:cs typeface="DejaVu Sans" charset="0"/>
              </a:rPr>
              <a:t>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112964" y="3833814"/>
            <a:ext cx="377825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GB" altLang="en-US" sz="2800">
                <a:solidFill>
                  <a:srgbClr val="000000"/>
                </a:solidFill>
                <a:ea typeface="DejaVu Sans" charset="0"/>
                <a:cs typeface="DejaVu Sans" charset="0"/>
              </a:rPr>
              <a:t>a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112964" y="5589589"/>
            <a:ext cx="377825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GB" altLang="en-US" sz="2800">
                <a:solidFill>
                  <a:srgbClr val="000000"/>
                </a:solidFill>
                <a:ea typeface="DejaVu Sans" charset="0"/>
                <a:cs typeface="DejaVu Sans" charset="0"/>
              </a:rPr>
              <a:t>b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57430" y="674037"/>
            <a:ext cx="8375650" cy="76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sz="2000" dirty="0">
                <a:cs typeface="Arial" panose="020B0604020202020204" pitchFamily="34" charset="0"/>
              </a:rPr>
              <a:t>Cumulative Distribution Function </a:t>
            </a:r>
            <a:r>
              <a:rPr lang="en-GB" altLang="en-US" sz="2000" dirty="0">
                <a:ea typeface="DejaVu Sans" charset="0"/>
                <a:cs typeface="DejaVu Sans" charset="0"/>
              </a:rPr>
              <a:t>CDF-matching </a:t>
            </a:r>
            <a:r>
              <a:rPr lang="en-GB" altLang="en-US" sz="2000" dirty="0" smtClean="0">
                <a:ea typeface="DejaVu Sans" charset="0"/>
                <a:cs typeface="DejaVu Sans" charset="0"/>
                <a:sym typeface="Wingdings" panose="05000000000000000000" pitchFamily="2" charset="2"/>
              </a:rPr>
              <a:t> </a:t>
            </a:r>
            <a:r>
              <a:rPr lang="en-GB" altLang="en-US" sz="2000" dirty="0" smtClean="0">
                <a:ea typeface="DejaVu Sans" charset="0"/>
                <a:cs typeface="DejaVu Sans" charset="0"/>
              </a:rPr>
              <a:t>matches </a:t>
            </a:r>
            <a:r>
              <a:rPr lang="en-GB" altLang="en-US" sz="2000" dirty="0">
                <a:ea typeface="DejaVu Sans" charset="0"/>
                <a:cs typeface="DejaVu Sans" charset="0"/>
              </a:rPr>
              <a:t>mean and variance of two distributions</a:t>
            </a:r>
            <a:r>
              <a:rPr lang="en-GB" altLang="en-US" sz="2000" dirty="0" smtClean="0">
                <a:ea typeface="DejaVu Sans" charset="0"/>
                <a:cs typeface="DejaVu Sans" charset="0"/>
              </a:rPr>
              <a:t>.</a:t>
            </a:r>
            <a:endParaRPr lang="en-GB" altLang="en-US" sz="2000" dirty="0">
              <a:ea typeface="DejaVu Sans" charset="0"/>
              <a:cs typeface="DejaVu Sans" charset="0"/>
            </a:endParaRP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3679727" y="1631563"/>
            <a:ext cx="277812" cy="1587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4857653" y="1631563"/>
            <a:ext cx="287337" cy="1587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037039" y="2591602"/>
            <a:ext cx="6795553" cy="283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50000"/>
              </a:lnSpc>
            </a:pPr>
            <a:endParaRPr lang="en-GB" altLang="en-US" sz="2400" dirty="0"/>
          </a:p>
          <a:p>
            <a:pPr>
              <a:lnSpc>
                <a:spcPct val="150000"/>
              </a:lnSpc>
            </a:pPr>
            <a:r>
              <a:rPr lang="en-GB" altLang="en-US" sz="2400" dirty="0">
                <a:latin typeface="Calibri" panose="020F0502020204030204" pitchFamily="34" charset="0"/>
              </a:rPr>
              <a:t>- Based on ECMWF re-</a:t>
            </a:r>
            <a:r>
              <a:rPr lang="en-GB" altLang="en-US" sz="2400" dirty="0" smtClean="0">
                <a:latin typeface="Calibri" panose="020F0502020204030204" pitchFamily="34" charset="0"/>
              </a:rPr>
              <a:t>analysis: CMEM </a:t>
            </a:r>
            <a:r>
              <a:rPr lang="en-GB" altLang="en-US" sz="2400" dirty="0">
                <a:latin typeface="Calibri" panose="020F0502020204030204" pitchFamily="34" charset="0"/>
              </a:rPr>
              <a:t>forward </a:t>
            </a:r>
            <a:r>
              <a:rPr lang="en-GB" altLang="en-US" sz="2400" dirty="0" smtClean="0">
                <a:latin typeface="Calibri" panose="020F0502020204030204" pitchFamily="34" charset="0"/>
              </a:rPr>
              <a:t>TB</a:t>
            </a:r>
            <a:endParaRPr lang="en-GB" altLang="en-US" sz="240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altLang="en-US" sz="2400" dirty="0">
                <a:latin typeface="Calibri" panose="020F0502020204030204" pitchFamily="34" charset="0"/>
              </a:rPr>
              <a:t>- Long term data sets: January 2010 – March 2014 </a:t>
            </a:r>
          </a:p>
          <a:p>
            <a:pPr>
              <a:lnSpc>
                <a:spcPct val="150000"/>
              </a:lnSpc>
            </a:pPr>
            <a:r>
              <a:rPr lang="en-GB" altLang="en-US" sz="2400" dirty="0">
                <a:latin typeface="Calibri" panose="020F0502020204030204" pitchFamily="34" charset="0"/>
              </a:rPr>
              <a:t>- Computed at </a:t>
            </a:r>
            <a:r>
              <a:rPr lang="en-GB" altLang="en-US" sz="2400" dirty="0" smtClean="0">
                <a:latin typeface="Calibri" panose="020F0502020204030204" pitchFamily="34" charset="0"/>
              </a:rPr>
              <a:t>40km resolution (SMOS </a:t>
            </a:r>
            <a:r>
              <a:rPr lang="en-GB" altLang="en-US" sz="2400" dirty="0">
                <a:latin typeface="Calibri" panose="020F0502020204030204" pitchFamily="34" charset="0"/>
              </a:rPr>
              <a:t>resolution)</a:t>
            </a:r>
          </a:p>
          <a:p>
            <a:pPr>
              <a:lnSpc>
                <a:spcPct val="150000"/>
              </a:lnSpc>
            </a:pPr>
            <a:r>
              <a:rPr lang="en-GB" altLang="en-US" sz="2400" dirty="0">
                <a:latin typeface="Calibri" panose="020F0502020204030204" pitchFamily="34" charset="0"/>
              </a:rPr>
              <a:t>- Monthly CDF:  3-month moving window </a:t>
            </a:r>
          </a:p>
          <a:p>
            <a:pPr>
              <a:lnSpc>
                <a:spcPct val="150000"/>
              </a:lnSpc>
            </a:pPr>
            <a:r>
              <a:rPr lang="en-GB" altLang="en-US" sz="2400" dirty="0">
                <a:latin typeface="Calibri" panose="020F0502020204030204" pitchFamily="34" charset="0"/>
              </a:rPr>
              <a:t>- Multi-angular and dual polarisation CDF</a:t>
            </a:r>
          </a:p>
          <a:p>
            <a:pPr>
              <a:lnSpc>
                <a:spcPct val="100000"/>
              </a:lnSpc>
            </a:pPr>
            <a:endParaRPr lang="en-GB" altLang="en-US" sz="2400" dirty="0">
              <a:latin typeface="Calibri" panose="020F0502020204030204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7725043" y="1291043"/>
            <a:ext cx="2627313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sz="2000" dirty="0">
                <a:latin typeface="Calibri" panose="020F0502020204030204" pitchFamily="34" charset="0"/>
              </a:rPr>
              <a:t>Matching parameters  </a:t>
            </a:r>
          </a:p>
          <a:p>
            <a:pPr>
              <a:lnSpc>
                <a:spcPct val="100000"/>
              </a:lnSpc>
            </a:pPr>
            <a:r>
              <a:rPr lang="en-GB" altLang="en-US" sz="2000" dirty="0">
                <a:latin typeface="Calibri" panose="020F0502020204030204" pitchFamily="34" charset="0"/>
              </a:rPr>
              <a:t>on each grid point</a:t>
            </a:r>
          </a:p>
          <a:p>
            <a:pPr>
              <a:lnSpc>
                <a:spcPct val="100000"/>
              </a:lnSpc>
            </a:pPr>
            <a:r>
              <a:rPr lang="en-GB" altLang="en-US" sz="2000" dirty="0">
                <a:latin typeface="Calibri" panose="020F0502020204030204" pitchFamily="34" charset="0"/>
              </a:rPr>
              <a:t>for each month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833563" y="7939"/>
            <a:ext cx="87947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ea typeface="MS PGothic" panose="020B0600070205080204" pitchFamily="34" charset="-128"/>
              </a:rPr>
              <a:t>SMOS forward operator and Bias correction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2" t="11874" r="3478" b="4136"/>
          <a:stretch/>
        </p:blipFill>
        <p:spPr bwMode="auto">
          <a:xfrm>
            <a:off x="6987940" y="1272225"/>
            <a:ext cx="3474721" cy="223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7" t="11784" r="758" b="4377"/>
          <a:stretch/>
        </p:blipFill>
        <p:spPr bwMode="auto">
          <a:xfrm>
            <a:off x="6949439" y="3610688"/>
            <a:ext cx="3590223" cy="2405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2" r="1159"/>
          <a:stretch/>
        </p:blipFill>
        <p:spPr bwMode="auto">
          <a:xfrm>
            <a:off x="531812" y="1280159"/>
            <a:ext cx="4357822" cy="239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3" r="-150"/>
          <a:stretch/>
        </p:blipFill>
        <p:spPr bwMode="auto">
          <a:xfrm>
            <a:off x="530225" y="3782728"/>
            <a:ext cx="4417160" cy="254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8999045" y="1414518"/>
            <a:ext cx="1328738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endParaRPr lang="en-GB" altLang="en-US" dirty="0"/>
          </a:p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1400" b="1" dirty="0">
                <a:ea typeface="MS PGothic" panose="020B0600070205080204" pitchFamily="34" charset="-128"/>
              </a:rPr>
              <a:t>St Dev 19K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703197" y="5304972"/>
            <a:ext cx="936625" cy="5191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1400" b="1" dirty="0">
                <a:ea typeface="MS PGothic" panose="020B0600070205080204" pitchFamily="34" charset="-128"/>
              </a:rPr>
              <a:t>RMSE (K)</a:t>
            </a:r>
          </a:p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1400" b="1" dirty="0">
                <a:ea typeface="MS PGothic" panose="020B0600070205080204" pitchFamily="34" charset="-128"/>
              </a:rPr>
              <a:t>after BC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703197" y="2792246"/>
            <a:ext cx="1055687" cy="5191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1400" b="1" dirty="0">
                <a:ea typeface="MS PGothic" panose="020B0600070205080204" pitchFamily="34" charset="-128"/>
              </a:rPr>
              <a:t>RMSE (K)</a:t>
            </a:r>
          </a:p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1400" b="1" dirty="0">
                <a:ea typeface="MS PGothic" panose="020B0600070205080204" pitchFamily="34" charset="-128"/>
              </a:rPr>
              <a:t>Before BC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9090819" y="3671888"/>
            <a:ext cx="1570037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endParaRPr lang="en-GB" altLang="en-US" dirty="0"/>
          </a:p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1400" b="1" dirty="0">
                <a:ea typeface="MS PGothic" panose="020B0600070205080204" pitchFamily="34" charset="-128"/>
              </a:rPr>
              <a:t>St Dev 8K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3611563" y="576264"/>
            <a:ext cx="4756326" cy="125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sz="2000" dirty="0">
                <a:cs typeface="Arial" panose="020B0604020202020204" pitchFamily="34" charset="0"/>
              </a:rPr>
              <a:t>Comparison between SMOS and ECMWF TB: </a:t>
            </a:r>
            <a:endParaRPr lang="en-GB" altLang="en-US" sz="2000" dirty="0" smtClean="0">
              <a:cs typeface="Arial" panose="020B0604020202020204" pitchFamily="34" charset="0"/>
            </a:endParaRPr>
          </a:p>
          <a:p>
            <a:pPr algn="ctr"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sz="2000" dirty="0">
                <a:cs typeface="Arial" panose="020B0604020202020204" pitchFamily="34" charset="0"/>
              </a:rPr>
              <a:t> </a:t>
            </a:r>
            <a:r>
              <a:rPr lang="en-GB" altLang="en-US" sz="2000" dirty="0" smtClean="0">
                <a:cs typeface="Arial" panose="020B0604020202020204" pitchFamily="34" charset="0"/>
              </a:rPr>
              <a:t>       First </a:t>
            </a:r>
            <a:r>
              <a:rPr lang="en-GB" altLang="en-US" sz="2000" dirty="0">
                <a:cs typeface="Arial" panose="020B0604020202020204" pitchFamily="34" charset="0"/>
              </a:rPr>
              <a:t>Guess departure statistics  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608014" y="810304"/>
            <a:ext cx="1055687" cy="5191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2000" b="1" dirty="0" smtClean="0">
                <a:ea typeface="MS PGothic" panose="020B0600070205080204" pitchFamily="34" charset="-128"/>
              </a:rPr>
              <a:t>Jul </a:t>
            </a:r>
            <a:r>
              <a:rPr lang="en-GB" altLang="en-US" sz="2000" b="1" dirty="0">
                <a:ea typeface="MS PGothic" panose="020B0600070205080204" pitchFamily="34" charset="-128"/>
              </a:rPr>
              <a:t>2012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242092" y="800982"/>
            <a:ext cx="1511300" cy="368300"/>
          </a:xfrm>
          <a:prstGeom prst="rect">
            <a:avLst/>
          </a:prstGeom>
          <a:noFill/>
          <a:ln w="9360" cap="flat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Font typeface="StarSymbol" charset="0"/>
              <a:buNone/>
            </a:pPr>
            <a:r>
              <a:rPr lang="en-GB" altLang="en-US" sz="2000" dirty="0" smtClean="0">
                <a:solidFill>
                  <a:srgbClr val="FF0000"/>
                </a:solidFill>
                <a:ea typeface="MS PGothic" panose="020B0600070205080204" pitchFamily="34" charset="-128"/>
              </a:rPr>
              <a:t>Correlation (2012)</a:t>
            </a:r>
            <a:endParaRPr lang="en-GB" altLang="en-US" sz="2000" dirty="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356476" y="2160589"/>
            <a:ext cx="309562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2000" b="1" dirty="0">
                <a:ea typeface="MS PGothic" panose="020B0600070205080204" pitchFamily="34" charset="-128"/>
              </a:rPr>
              <a:t>Before SMOS BC (0.52)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7453314" y="4210050"/>
            <a:ext cx="27130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2000" b="1" dirty="0">
                <a:ea typeface="MS PGothic" panose="020B0600070205080204" pitchFamily="34" charset="-128"/>
              </a:rPr>
              <a:t>After SMOS BC (0.57)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673850" y="1084615"/>
            <a:ext cx="20843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TBxx</a:t>
            </a:r>
            <a:r>
              <a:rPr lang="en-GB" altLang="en-US" sz="2000" dirty="0">
                <a:ea typeface="MS PGothic" panose="020B0600070205080204" pitchFamily="34" charset="-128"/>
              </a:rPr>
              <a:t> 40 degrees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794853" y="5009091"/>
            <a:ext cx="3844925" cy="1101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2000" dirty="0">
                <a:ea typeface="MS PGothic" panose="020B0600070205080204" pitchFamily="34" charset="-128"/>
              </a:rPr>
              <a:t>Monthly </a:t>
            </a:r>
            <a:r>
              <a:rPr lang="en-GB" altLang="en-US" sz="2000" dirty="0" smtClean="0">
                <a:ea typeface="MS PGothic" panose="020B0600070205080204" pitchFamily="34" charset="-128"/>
              </a:rPr>
              <a:t>CDF-matching </a:t>
            </a:r>
          </a:p>
          <a:p>
            <a:pPr algn="ctr"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2000" dirty="0" smtClean="0">
                <a:ea typeface="MS PGothic" panose="020B0600070205080204" pitchFamily="34" charset="-128"/>
              </a:rPr>
              <a:t>→</a:t>
            </a:r>
            <a:r>
              <a:rPr lang="en-GB" altLang="en-US" sz="2000" dirty="0" smtClean="0">
                <a:latin typeface="Wingdings" panose="05000000000000000000" pitchFamily="2" charset="2"/>
                <a:ea typeface="MS PGothic" panose="020B0600070205080204" pitchFamily="34" charset="-128"/>
              </a:rPr>
              <a:t> </a:t>
            </a:r>
            <a:r>
              <a:rPr lang="en-GB" altLang="en-US" sz="2000" dirty="0">
                <a:ea typeface="MS PGothic" panose="020B0600070205080204" pitchFamily="34" charset="-128"/>
              </a:rPr>
              <a:t>improves correlation</a:t>
            </a: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8" r="-2252"/>
          <a:stretch/>
        </p:blipFill>
        <p:spPr bwMode="auto">
          <a:xfrm>
            <a:off x="383647" y="1122216"/>
            <a:ext cx="5655909" cy="2600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4" r="660"/>
          <a:stretch/>
        </p:blipFill>
        <p:spPr bwMode="auto">
          <a:xfrm>
            <a:off x="355954" y="3795889"/>
            <a:ext cx="5528379" cy="255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833563" y="7939"/>
            <a:ext cx="87947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ea typeface="MS PGothic" panose="020B0600070205080204" pitchFamily="34" charset="-128"/>
              </a:rPr>
              <a:t>SMOS forward operator and Bias correction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349375" y="7938"/>
            <a:ext cx="97663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  <a:ea typeface="MS PGothic" panose="020B0600070205080204" pitchFamily="34" charset="-128"/>
              </a:rPr>
              <a:t>Comparison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  <a:ea typeface="MS PGothic" panose="020B0600070205080204" pitchFamily="34" charset="-128"/>
              </a:rPr>
              <a:t>between SMOS and ECMWF </a:t>
            </a:r>
            <a:r>
              <a:rPr lang="en-GB" altLang="en-US" sz="3200" b="1" dirty="0">
                <a:solidFill>
                  <a:srgbClr val="0F3692"/>
                </a:solidFill>
                <a:latin typeface="+mj-lt"/>
                <a:ea typeface="MS PGothic" panose="020B0600070205080204" pitchFamily="34" charset="-128"/>
              </a:rPr>
              <a:t>TB 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959557" y="634825"/>
            <a:ext cx="1093611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sz="2400" dirty="0">
                <a:latin typeface="Calibri" panose="020F0502020204030204" pitchFamily="34" charset="0"/>
              </a:rPr>
              <a:t>Long term comparison between:</a:t>
            </a:r>
          </a:p>
          <a:p>
            <a:pPr>
              <a:lnSpc>
                <a:spcPct val="100000"/>
              </a:lnSpc>
              <a:buFont typeface="StarSymbol" charset="0"/>
              <a:buChar char="-"/>
            </a:pPr>
            <a:r>
              <a:rPr lang="en-GB" altLang="en-US" sz="2400" dirty="0">
                <a:latin typeface="Calibri" panose="020F0502020204030204" pitchFamily="34" charset="0"/>
              </a:rPr>
              <a:t>SMOS NRT TB (</a:t>
            </a:r>
            <a:r>
              <a:rPr lang="en-GB" altLang="en-US" sz="2400" dirty="0" err="1">
                <a:latin typeface="Calibri" panose="020F0502020204030204" pitchFamily="34" charset="0"/>
              </a:rPr>
              <a:t>proc</a:t>
            </a:r>
            <a:r>
              <a:rPr lang="en-GB" altLang="en-US" sz="2400" dirty="0">
                <a:latin typeface="Calibri" panose="020F0502020204030204" pitchFamily="34" charset="0"/>
              </a:rPr>
              <a:t> v505 reprocessed and NRT data sets) and </a:t>
            </a:r>
          </a:p>
          <a:p>
            <a:pPr>
              <a:lnSpc>
                <a:spcPct val="100000"/>
              </a:lnSpc>
              <a:buFont typeface="StarSymbol" charset="0"/>
              <a:buChar char="-"/>
            </a:pPr>
            <a:r>
              <a:rPr lang="en-GB" altLang="en-US" sz="2400" dirty="0">
                <a:latin typeface="Calibri" panose="020F0502020204030204" pitchFamily="34" charset="0"/>
              </a:rPr>
              <a:t>ECMWF-CMEM re-analysis using latest physiographic data base (IFS CY41R1).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848555" y="4544837"/>
            <a:ext cx="796819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altLang="en-US" sz="2000" dirty="0">
                <a:latin typeface="Calibri" panose="020F0502020204030204" pitchFamily="34" charset="0"/>
              </a:rPr>
              <a:t>Table: Global mean statistics, after bias correction, considering  xx and </a:t>
            </a:r>
            <a:r>
              <a:rPr lang="en-GB" altLang="en-US" sz="2000" dirty="0" err="1">
                <a:latin typeface="Calibri" panose="020F0502020204030204" pitchFamily="34" charset="0"/>
              </a:rPr>
              <a:t>yy</a:t>
            </a:r>
            <a:r>
              <a:rPr lang="en-GB" altLang="en-US" sz="2000" dirty="0">
                <a:latin typeface="Calibri" panose="020F0502020204030204" pitchFamily="34" charset="0"/>
              </a:rPr>
              <a:t> pol at 30,40,50 degrees incidence angles.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316163" y="5397324"/>
            <a:ext cx="7199312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altLang="en-US" sz="2400" b="1" dirty="0">
                <a:latin typeface="Calibri" panose="020F0502020204030204" pitchFamily="34" charset="0"/>
              </a:rPr>
              <a:t>Consistent improvement of agreement between </a:t>
            </a:r>
          </a:p>
          <a:p>
            <a:pPr algn="ctr">
              <a:lnSpc>
                <a:spcPct val="100000"/>
              </a:lnSpc>
            </a:pPr>
            <a:r>
              <a:rPr lang="en-GB" altLang="en-US" sz="2400" b="1" dirty="0">
                <a:latin typeface="Calibri" panose="020F0502020204030204" pitchFamily="34" charset="0"/>
              </a:rPr>
              <a:t>SMOS and ECMWF reanalysis  from 2010 to 2013</a:t>
            </a:r>
          </a:p>
          <a:p>
            <a:pPr algn="ctr">
              <a:lnSpc>
                <a:spcPct val="100000"/>
              </a:lnSpc>
            </a:pPr>
            <a:r>
              <a:rPr lang="en-GB" altLang="en-US" sz="2400" b="1" dirty="0">
                <a:latin typeface="Calibri" panose="020F0502020204030204" pitchFamily="34" charset="0"/>
              </a:rPr>
              <a:t> </a:t>
            </a:r>
          </a:p>
        </p:txBody>
      </p:sp>
      <p:graphicFrame>
        <p:nvGraphicFramePr>
          <p:cNvPr id="2253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187173"/>
              </p:ext>
            </p:extLst>
          </p:nvPr>
        </p:nvGraphicFramePr>
        <p:xfrm>
          <a:off x="2870553" y="2175581"/>
          <a:ext cx="6097588" cy="2020320"/>
        </p:xfrm>
        <a:graphic>
          <a:graphicData uri="http://schemas.openxmlformats.org/drawingml/2006/table">
            <a:tbl>
              <a:tblPr/>
              <a:tblGrid>
                <a:gridCol w="1524000"/>
                <a:gridCol w="1525588"/>
                <a:gridCol w="1524000"/>
                <a:gridCol w="1524000"/>
              </a:tblGrid>
              <a:tr h="45720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RMSE (K)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R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Anomaly R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2010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8.68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0.545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0.277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2011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8.03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0.565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0.285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2012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7.78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0.567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0.302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7"/>
                    </a:solidFill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2013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7.40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0.595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</a:tabLst>
                      </a:pPr>
                      <a:r>
                        <a:rPr kumimoji="0" lang="en-GB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0.315</a:t>
                      </a:r>
                    </a:p>
                  </a:txBody>
                  <a:tcPr marT="615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151313" y="2565400"/>
            <a:ext cx="3168650" cy="338455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991544" y="33760"/>
            <a:ext cx="8676456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sz="2800" b="1" dirty="0">
                <a:solidFill>
                  <a:srgbClr val="003399"/>
                </a:solidFill>
                <a:latin typeface="+mj-lt"/>
              </a:rPr>
              <a:t>Introduction: Land Surfaces in </a:t>
            </a:r>
          </a:p>
          <a:p>
            <a:pPr algn="ctr"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sz="2800" b="1" dirty="0">
                <a:solidFill>
                  <a:srgbClr val="003399"/>
                </a:solidFill>
                <a:latin typeface="+mj-lt"/>
              </a:rPr>
              <a:t>Numerical Weather Prediction (NWP)</a:t>
            </a:r>
          </a:p>
          <a:p>
            <a:pPr algn="ctr">
              <a:lnSpc>
                <a:spcPct val="82000"/>
              </a:lnSpc>
              <a:buSzPct val="45000"/>
              <a:buFont typeface="StarSymbol" charset="0"/>
              <a:buNone/>
            </a:pPr>
            <a:endParaRPr lang="en-GB" altLang="en-US" sz="28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208213" y="1844676"/>
            <a:ext cx="1008062" cy="288925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" y="1010292"/>
            <a:ext cx="6863254" cy="329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marL="4318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lvl="1">
              <a:lnSpc>
                <a:spcPct val="105000"/>
              </a:lnSpc>
              <a:spcBef>
                <a:spcPts val="600"/>
              </a:spcBef>
              <a:buFont typeface="Times New Roman" panose="02020603050405020304" pitchFamily="18" charset="0"/>
              <a:buChar char="•"/>
            </a:pPr>
            <a:r>
              <a:rPr lang="en-GB" altLang="en-US" sz="2400" u="sng" dirty="0">
                <a:cs typeface="Arial" panose="020B0604020202020204" pitchFamily="34" charset="0"/>
              </a:rPr>
              <a:t>Processes:</a:t>
            </a:r>
            <a:r>
              <a:rPr lang="en-GB" altLang="en-US" sz="2400" dirty="0">
                <a:cs typeface="Arial" panose="020B0604020202020204" pitchFamily="34" charset="0"/>
              </a:rPr>
              <a:t> Continental hydrological cycle, interaction with the atmosphere on various time and spatial scales</a:t>
            </a:r>
          </a:p>
          <a:p>
            <a:pPr lvl="1">
              <a:lnSpc>
                <a:spcPct val="105000"/>
              </a:lnSpc>
              <a:spcBef>
                <a:spcPts val="600"/>
              </a:spcBef>
              <a:buFont typeface="Times New Roman" panose="02020603050405020304" pitchFamily="18" charset="0"/>
              <a:buChar char="•"/>
            </a:pPr>
            <a:r>
              <a:rPr lang="en-GB" altLang="en-US" sz="2400" u="sng" dirty="0">
                <a:cs typeface="Arial" panose="020B0604020202020204" pitchFamily="34" charset="0"/>
              </a:rPr>
              <a:t>Boundary conditions</a:t>
            </a:r>
            <a:r>
              <a:rPr lang="en-GB" altLang="en-US" sz="2400" dirty="0">
                <a:solidFill>
                  <a:srgbClr val="003399"/>
                </a:solidFill>
                <a:cs typeface="Arial" panose="020B0604020202020204" pitchFamily="34" charset="0"/>
              </a:rPr>
              <a:t> </a:t>
            </a:r>
            <a:r>
              <a:rPr lang="en-GB" altLang="en-US" sz="2400" dirty="0">
                <a:cs typeface="Arial" panose="020B0604020202020204" pitchFamily="34" charset="0"/>
              </a:rPr>
              <a:t>at the lowest level of the atmosphere</a:t>
            </a:r>
          </a:p>
          <a:p>
            <a:pPr lvl="1">
              <a:lnSpc>
                <a:spcPct val="105000"/>
              </a:lnSpc>
              <a:spcBef>
                <a:spcPts val="600"/>
              </a:spcBef>
              <a:buFont typeface="Times New Roman" panose="02020603050405020304" pitchFamily="18" charset="0"/>
              <a:buChar char="•"/>
            </a:pPr>
            <a:r>
              <a:rPr lang="en-GB" altLang="en-US" sz="2400" dirty="0">
                <a:cs typeface="Arial" panose="020B0604020202020204" pitchFamily="34" charset="0"/>
              </a:rPr>
              <a:t>Crucial for </a:t>
            </a:r>
            <a:r>
              <a:rPr lang="en-GB" altLang="en-US" sz="2400" u="sng" dirty="0">
                <a:cs typeface="Arial" panose="020B0604020202020204" pitchFamily="34" charset="0"/>
              </a:rPr>
              <a:t>near surface weather conditions</a:t>
            </a:r>
            <a:r>
              <a:rPr lang="en-GB" altLang="en-US" sz="2400" dirty="0">
                <a:cs typeface="Arial" panose="020B0604020202020204" pitchFamily="34" charset="0"/>
              </a:rPr>
              <a:t>, </a:t>
            </a:r>
            <a:r>
              <a:rPr lang="en-GB" altLang="en-US" sz="2400" dirty="0" smtClean="0">
                <a:cs typeface="Arial" panose="020B0604020202020204" pitchFamily="34" charset="0"/>
              </a:rPr>
              <a:t>whose </a:t>
            </a:r>
            <a:r>
              <a:rPr lang="en-GB" altLang="en-US" sz="2400" dirty="0">
                <a:cs typeface="Arial" panose="020B0604020202020204" pitchFamily="34" charset="0"/>
              </a:rPr>
              <a:t>high quality forecast is a key objective in NWP</a:t>
            </a:r>
          </a:p>
          <a:p>
            <a:pPr>
              <a:lnSpc>
                <a:spcPct val="105000"/>
              </a:lnSpc>
              <a:buClrTx/>
              <a:buSzTx/>
              <a:buFontTx/>
              <a:buNone/>
            </a:pPr>
            <a:endParaRPr lang="en-GB" altLang="en-US" sz="2000" dirty="0">
              <a:cs typeface="Arial" panose="020B0604020202020204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255" y="814196"/>
            <a:ext cx="5170862" cy="413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8434864" y="4950452"/>
            <a:ext cx="3240088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sz="1200" b="1" dirty="0">
                <a:solidFill>
                  <a:srgbClr val="7F7F7F"/>
                </a:solidFill>
                <a:cs typeface="Arial" panose="020B0604020202020204" pitchFamily="34" charset="0"/>
              </a:rPr>
              <a:t>Trenberth et al. </a:t>
            </a:r>
            <a:r>
              <a:rPr lang="en-GB" altLang="en-US" sz="1200" b="1" dirty="0" smtClean="0">
                <a:solidFill>
                  <a:srgbClr val="7F7F7F"/>
                </a:solidFill>
                <a:cs typeface="Arial" panose="020B0604020202020204" pitchFamily="34" charset="0"/>
              </a:rPr>
              <a:t>J. </a:t>
            </a:r>
            <a:r>
              <a:rPr lang="en-GB" altLang="en-US" sz="1200" b="1" dirty="0" err="1" smtClean="0">
                <a:solidFill>
                  <a:srgbClr val="7F7F7F"/>
                </a:solidFill>
                <a:cs typeface="Arial" panose="020B0604020202020204" pitchFamily="34" charset="0"/>
              </a:rPr>
              <a:t>Hydrometeorol</a:t>
            </a:r>
            <a:r>
              <a:rPr lang="en-GB" altLang="en-US" sz="1200" b="1" dirty="0" smtClean="0">
                <a:solidFill>
                  <a:srgbClr val="7F7F7F"/>
                </a:solidFill>
                <a:cs typeface="Arial" panose="020B0604020202020204" pitchFamily="34" charset="0"/>
              </a:rPr>
              <a:t>.,  2007</a:t>
            </a:r>
            <a:endParaRPr lang="en-GB" altLang="en-US" sz="1200" b="1" dirty="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12138" y="3631046"/>
            <a:ext cx="781583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>
              <a:lnSpc>
                <a:spcPct val="110000"/>
              </a:lnSpc>
            </a:pPr>
            <a:endParaRPr lang="en-GB" altLang="en-US" b="1" dirty="0">
              <a:solidFill>
                <a:srgbClr val="E46C0A"/>
              </a:solidFill>
            </a:endParaRPr>
          </a:p>
          <a:p>
            <a:pPr algn="ctr">
              <a:lnSpc>
                <a:spcPct val="110000"/>
              </a:lnSpc>
            </a:pPr>
            <a:endParaRPr lang="en-GB" altLang="en-US" b="1" dirty="0">
              <a:solidFill>
                <a:srgbClr val="E46C0A"/>
              </a:solidFill>
            </a:endParaRPr>
          </a:p>
          <a:p>
            <a:pPr algn="ctr">
              <a:lnSpc>
                <a:spcPct val="110000"/>
              </a:lnSpc>
            </a:pPr>
            <a:endParaRPr lang="en-GB" altLang="en-US" b="1" dirty="0">
              <a:solidFill>
                <a:srgbClr val="E46C0A"/>
              </a:solidFill>
            </a:endParaRPr>
          </a:p>
          <a:p>
            <a:pPr algn="ctr">
              <a:lnSpc>
                <a:spcPct val="110000"/>
              </a:lnSpc>
              <a:buClrTx/>
              <a:buSzTx/>
              <a:buFontTx/>
              <a:buNone/>
            </a:pPr>
            <a:endParaRPr lang="en-GB" altLang="en-US" sz="20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>
              <a:lnSpc>
                <a:spcPct val="110000"/>
              </a:lnSpc>
              <a:buFont typeface="Wingdings" charset="0"/>
              <a:buChar char="à"/>
            </a:pPr>
            <a:r>
              <a:rPr lang="en-GB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Land surface processes modelling &amp; initialisation are important for NWP at all range (short to seasonal)</a:t>
            </a:r>
          </a:p>
          <a:p>
            <a:pPr marL="0" indent="0">
              <a:lnSpc>
                <a:spcPct val="110000"/>
              </a:lnSpc>
            </a:pPr>
            <a:endParaRPr lang="en-GB" altLang="en-US" sz="2000" b="1" dirty="0">
              <a:solidFill>
                <a:srgbClr val="E46C0A"/>
              </a:solidFill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buSzPct val="45000"/>
              <a:buFont typeface="StarSymbol" charset="0"/>
              <a:buNone/>
            </a:pPr>
            <a:r>
              <a:rPr lang="en-GB" altLang="en-US" sz="1200" b="1" dirty="0">
                <a:solidFill>
                  <a:srgbClr val="7F7F7F"/>
                </a:solidFill>
                <a:cs typeface="Arial" panose="020B0604020202020204" pitchFamily="34" charset="0"/>
              </a:rPr>
              <a:t>(</a:t>
            </a:r>
            <a:r>
              <a:rPr lang="en-GB" altLang="en-US" sz="1200" b="1" dirty="0" err="1">
                <a:solidFill>
                  <a:srgbClr val="7F7F7F"/>
                </a:solidFill>
                <a:cs typeface="Arial" panose="020B0604020202020204" pitchFamily="34" charset="0"/>
              </a:rPr>
              <a:t>Beljaars</a:t>
            </a:r>
            <a:r>
              <a:rPr lang="en-GB" altLang="en-US" sz="1200" b="1" dirty="0">
                <a:solidFill>
                  <a:srgbClr val="7F7F7F"/>
                </a:solidFill>
                <a:cs typeface="Arial" panose="020B0604020202020204" pitchFamily="34" charset="0"/>
              </a:rPr>
              <a:t> et al., Mon. </a:t>
            </a:r>
            <a:r>
              <a:rPr lang="en-GB" altLang="en-US" sz="1200" b="1" dirty="0" err="1">
                <a:solidFill>
                  <a:srgbClr val="7F7F7F"/>
                </a:solidFill>
                <a:cs typeface="Arial" panose="020B0604020202020204" pitchFamily="34" charset="0"/>
              </a:rPr>
              <a:t>Wea</a:t>
            </a:r>
            <a:r>
              <a:rPr lang="en-GB" altLang="en-US" sz="1200" b="1" dirty="0">
                <a:solidFill>
                  <a:srgbClr val="7F7F7F"/>
                </a:solidFill>
                <a:cs typeface="Arial" panose="020B0604020202020204" pitchFamily="34" charset="0"/>
              </a:rPr>
              <a:t>. Rev, 1996,  </a:t>
            </a:r>
            <a:r>
              <a:rPr lang="en-GB" altLang="en-US" sz="1200" b="1" dirty="0" err="1">
                <a:solidFill>
                  <a:srgbClr val="7F7F7F"/>
                </a:solidFill>
                <a:cs typeface="Arial" panose="020B0604020202020204" pitchFamily="34" charset="0"/>
              </a:rPr>
              <a:t>Koster</a:t>
            </a:r>
            <a:r>
              <a:rPr lang="en-GB" altLang="en-US" sz="1200" b="1" dirty="0">
                <a:solidFill>
                  <a:srgbClr val="7F7F7F"/>
                </a:solidFill>
                <a:cs typeface="Arial" panose="020B0604020202020204" pitchFamily="34" charset="0"/>
              </a:rPr>
              <a:t> et al., </a:t>
            </a:r>
            <a:r>
              <a:rPr lang="en-GB" altLang="en-US" sz="1200" b="1" dirty="0" smtClean="0">
                <a:solidFill>
                  <a:srgbClr val="7F7F7F"/>
                </a:solidFill>
                <a:cs typeface="Arial" panose="020B0604020202020204" pitchFamily="34" charset="0"/>
              </a:rPr>
              <a:t>Science 2004,  </a:t>
            </a:r>
            <a:r>
              <a:rPr lang="en-GB" altLang="en-US" sz="1200" b="1" dirty="0" err="1" smtClean="0">
                <a:solidFill>
                  <a:srgbClr val="7F7F7F"/>
                </a:solidFill>
                <a:cs typeface="Arial" panose="020B0604020202020204" pitchFamily="34" charset="0"/>
              </a:rPr>
              <a:t>Koster</a:t>
            </a:r>
            <a:r>
              <a:rPr lang="en-GB" altLang="en-US" sz="1200" b="1" dirty="0" smtClean="0">
                <a:solidFill>
                  <a:srgbClr val="7F7F7F"/>
                </a:solidFill>
                <a:cs typeface="Arial" panose="020B0604020202020204" pitchFamily="34" charset="0"/>
              </a:rPr>
              <a:t> et al. J </a:t>
            </a:r>
            <a:r>
              <a:rPr lang="en-GB" altLang="en-US" sz="1200" b="1" dirty="0" err="1" smtClean="0">
                <a:solidFill>
                  <a:srgbClr val="7F7F7F"/>
                </a:solidFill>
                <a:cs typeface="Arial" panose="020B0604020202020204" pitchFamily="34" charset="0"/>
              </a:rPr>
              <a:t>Hydrometeorol</a:t>
            </a:r>
            <a:r>
              <a:rPr lang="en-GB" altLang="en-US" sz="1200" b="1" dirty="0" smtClean="0">
                <a:solidFill>
                  <a:srgbClr val="7F7F7F"/>
                </a:solidFill>
                <a:cs typeface="Arial" panose="020B0604020202020204" pitchFamily="34" charset="0"/>
              </a:rPr>
              <a:t>. 2011</a:t>
            </a:r>
            <a:r>
              <a:rPr lang="en-GB" altLang="en-US" sz="1200" b="1" dirty="0">
                <a:solidFill>
                  <a:srgbClr val="7F7F7F"/>
                </a:solidFill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10000"/>
              </a:lnSpc>
              <a:buClrTx/>
              <a:buSzTx/>
              <a:buFontTx/>
              <a:buNone/>
            </a:pPr>
            <a:endParaRPr lang="en-GB" altLang="en-US" sz="1200" dirty="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634" y="116633"/>
            <a:ext cx="11286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3399"/>
                </a:solidFill>
              </a:rPr>
              <a:t>SMOS Forward modelling and Bias correction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8" t="5072" r="4192" b="4533"/>
          <a:stretch/>
        </p:blipFill>
        <p:spPr>
          <a:xfrm>
            <a:off x="6346507" y="3338119"/>
            <a:ext cx="3816424" cy="28803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4205" y="1087179"/>
            <a:ext cx="9684843" cy="1631216"/>
          </a:xfrm>
          <a:prstGeom prst="rect">
            <a:avLst/>
          </a:prstGeom>
          <a:noFill/>
          <a:ln>
            <a:solidFill>
              <a:srgbClr val="064E83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CMEM: ECMWF Community Microwave Emission Modelling Platform </a:t>
            </a:r>
          </a:p>
          <a:p>
            <a:r>
              <a:rPr lang="en-GB" sz="2000" dirty="0">
                <a:sym typeface="Wingdings" panose="05000000000000000000" pitchFamily="2" charset="2"/>
              </a:rPr>
              <a:t>      </a:t>
            </a:r>
            <a:r>
              <a:rPr lang="en-GB" sz="2000" dirty="0"/>
              <a:t>produce reprocessed ECMWF SMOS TB for 2010-2013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Comparison between ECMWF TB and SMOS NRT TB (both reprocessed)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Consistent improvement of SMOS data at Pol xx and </a:t>
            </a:r>
            <a:r>
              <a:rPr lang="en-GB" sz="2000" b="1" dirty="0" err="1">
                <a:solidFill>
                  <a:schemeClr val="accent6">
                    <a:lumMod val="75000"/>
                  </a:schemeClr>
                </a:solidFill>
              </a:rPr>
              <a:t>yy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, for incidence angles 30, 40, 50 degrees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4536" r="5103" b="4536"/>
          <a:stretch/>
        </p:blipFill>
        <p:spPr>
          <a:xfrm>
            <a:off x="2114292" y="3331831"/>
            <a:ext cx="3850502" cy="2886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69497" y="36044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RMSE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95600" y="357301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Anomaly correlation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9851" y="6283664"/>
            <a:ext cx="4137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Polarisation (xx or </a:t>
            </a:r>
            <a:r>
              <a:rPr lang="en-GB" sz="1200" b="1" dirty="0" err="1"/>
              <a:t>yy</a:t>
            </a:r>
            <a:r>
              <a:rPr lang="en-GB" sz="1200" b="1" dirty="0"/>
              <a:t>) and incidence angle (30, 40, 50)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78969" y="6274038"/>
            <a:ext cx="4137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Polarisation (xx or </a:t>
            </a:r>
            <a:r>
              <a:rPr lang="en-GB" sz="1200" b="1" dirty="0" err="1"/>
              <a:t>yy</a:t>
            </a:r>
            <a:r>
              <a:rPr lang="en-GB" sz="1200" b="1" dirty="0"/>
              <a:t>) and incidence angle (30, 40, 50)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48229" y="2879593"/>
            <a:ext cx="207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de Rosnay et al, in prep</a:t>
            </a:r>
          </a:p>
        </p:txBody>
      </p:sp>
    </p:spTree>
    <p:extLst>
      <p:ext uri="{BB962C8B-B14F-4D97-AF65-F5344CB8AC3E}">
        <p14:creationId xmlns:p14="http://schemas.microsoft.com/office/powerpoint/2010/main" val="282230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8758" y="0"/>
            <a:ext cx="11644437" cy="51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6000"/>
              </a:lnSpc>
            </a:pPr>
            <a:r>
              <a:rPr lang="en-GB" altLang="en-US" sz="2800" b="1" dirty="0">
                <a:solidFill>
                  <a:srgbClr val="0F3692"/>
                </a:solidFill>
                <a:latin typeface="+mj-lt"/>
                <a:cs typeface="Arial" panose="020B0604020202020204" pitchFamily="34" charset="0"/>
              </a:rPr>
              <a:t>SMOS </a:t>
            </a:r>
            <a:r>
              <a:rPr lang="en-GB" altLang="en-US" sz="3200" b="1" dirty="0">
                <a:solidFill>
                  <a:srgbClr val="0F3692"/>
                </a:solidFill>
                <a:latin typeface="+mj-lt"/>
                <a:cs typeface="Arial" panose="020B0604020202020204" pitchFamily="34" charset="0"/>
              </a:rPr>
              <a:t>Monitoring</a:t>
            </a:r>
            <a:r>
              <a:rPr lang="en-GB" altLang="en-US" sz="3200" b="1" dirty="0">
                <a:solidFill>
                  <a:srgbClr val="114FFB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57265" y="1424410"/>
            <a:ext cx="11884313" cy="88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  <a:spcBef>
                <a:spcPts val="1125"/>
              </a:spcBef>
              <a:buClr>
                <a:srgbClr val="0070C0"/>
              </a:buClr>
              <a:buSzPct val="65000"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RFI (Radio Frequency Interference) sources impact on FG departures (</a:t>
            </a:r>
            <a:r>
              <a:rPr lang="en-GB" alt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-model) : large standard deviation (</a:t>
            </a:r>
            <a:r>
              <a:rPr lang="en-GB" alt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 Lots of RFI sources switched off in Europe, new sources identified in 2012,major issue in Asia.    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427512" y="776288"/>
            <a:ext cx="7995763" cy="5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r>
              <a:rPr lang="fr-FR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Near</a:t>
            </a: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real time (NRT) monitoring of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SMOS</a:t>
            </a: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TB </a:t>
            </a:r>
            <a:r>
              <a:rPr lang="fr-FR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</a:t>
            </a: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ECMWF</a:t>
            </a:r>
          </a:p>
          <a:p>
            <a:pPr>
              <a:lnSpc>
                <a:spcPct val="86000"/>
              </a:lnSpc>
              <a:defRPr/>
            </a:pP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(Mu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ñ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oz </a:t>
            </a:r>
            <a:r>
              <a:rPr lang="fr-FR" sz="16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Sabater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et al. ECMWF Newsletter &amp; IEEE TGRS  2011)</a:t>
            </a:r>
          </a:p>
        </p:txBody>
      </p:sp>
      <p:pic>
        <p:nvPicPr>
          <p:cNvPr id="30725" name="Picture 10" descr="SMOS_XX32polarisation_40_STDV32FG32dep_All_La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b="3451"/>
          <a:stretch/>
        </p:blipFill>
        <p:spPr bwMode="auto">
          <a:xfrm>
            <a:off x="1341912" y="2406476"/>
            <a:ext cx="5818909" cy="402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9"/>
          <p:cNvSpPr txBox="1">
            <a:spLocks noChangeArrowheads="1"/>
          </p:cNvSpPr>
          <p:nvPr/>
        </p:nvSpPr>
        <p:spPr bwMode="auto">
          <a:xfrm>
            <a:off x="7416120" y="4282065"/>
            <a:ext cx="4537075" cy="5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</a:t>
            </a: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guess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departure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-Model) </a:t>
            </a:r>
            <a:endParaRPr lang="fr-FR" altLang="en-U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6000"/>
              </a:lnSpc>
            </a:pPr>
            <a:r>
              <a:rPr lang="fr-FR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Kelvin for  Jan-</a:t>
            </a:r>
            <a:r>
              <a:rPr lang="fr-FR" altLang="en-US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  <a:r>
              <a:rPr lang="fr-FR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3367088"/>
            <a:ext cx="4211638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3207" y="-335536"/>
            <a:ext cx="8964613" cy="93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Satellite data for NWP soil moisture analysis</a:t>
            </a:r>
            <a:endParaRPr lang="en-GB" alt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45630" y="753269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endParaRPr lang="fr-FR" altLang="en-US" sz="2000">
              <a:latin typeface="Arial" panose="020B0604020202020204" pitchFamily="34" charset="0"/>
            </a:endParaRPr>
          </a:p>
        </p:txBody>
      </p:sp>
      <p:pic>
        <p:nvPicPr>
          <p:cNvPr id="19461" name="Picture 12" descr="metop-art-b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9" y="5765801"/>
            <a:ext cx="828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303838" y="2997201"/>
            <a:ext cx="5364162" cy="10080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3" name="TextBox 1"/>
          <p:cNvSpPr txBox="1">
            <a:spLocks noChangeArrowheads="1"/>
          </p:cNvSpPr>
          <p:nvPr/>
        </p:nvSpPr>
        <p:spPr bwMode="auto">
          <a:xfrm>
            <a:off x="297730" y="753269"/>
            <a:ext cx="426402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microwave data: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Scatterometer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 (2006-),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(2012-)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C-band (5.6GHz)</a:t>
            </a:r>
            <a:endParaRPr lang="fr-FR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Surface soil moisture </a:t>
            </a:r>
            <a:endParaRPr lang="fr-FR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product 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ensured operational continuity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4993554" y="815792"/>
            <a:ext cx="4108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microwave data: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&amp; Ocean Salinity</a:t>
            </a: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(1.4 GHz)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Brightness Temperature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soil moisture mission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Strongest sensitivity to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>
            <a:off x="385042" y="753270"/>
            <a:ext cx="4373563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4993554" y="753270"/>
            <a:ext cx="4373562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9467" name="Straight Connector 5"/>
          <p:cNvCxnSpPr>
            <a:cxnSpLocks noChangeShapeType="1"/>
          </p:cNvCxnSpPr>
          <p:nvPr/>
        </p:nvCxnSpPr>
        <p:spPr bwMode="auto">
          <a:xfrm>
            <a:off x="385042" y="2409032"/>
            <a:ext cx="43735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468" name="Straight Connector 15"/>
          <p:cNvCxnSpPr>
            <a:cxnSpLocks noChangeShapeType="1"/>
          </p:cNvCxnSpPr>
          <p:nvPr/>
        </p:nvCxnSpPr>
        <p:spPr bwMode="auto">
          <a:xfrm>
            <a:off x="4993554" y="2409032"/>
            <a:ext cx="4373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946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357563"/>
            <a:ext cx="42719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1" b="13037"/>
          <a:stretch>
            <a:fillRect/>
          </a:stretch>
        </p:blipFill>
        <p:spPr bwMode="auto">
          <a:xfrm>
            <a:off x="7766051" y="5718176"/>
            <a:ext cx="671513" cy="6699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71" name="TextBox 8"/>
          <p:cNvSpPr txBox="1">
            <a:spLocks noChangeArrowheads="1"/>
          </p:cNvSpPr>
          <p:nvPr/>
        </p:nvSpPr>
        <p:spPr bwMode="auto">
          <a:xfrm>
            <a:off x="1544638" y="3522663"/>
            <a:ext cx="9123362" cy="8156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 of surface soil moisture related satellite data:</a:t>
            </a:r>
          </a:p>
          <a:p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ASCAT soil moisture 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Brightness temperature (K)</a:t>
            </a:r>
          </a:p>
        </p:txBody>
      </p:sp>
      <p:sp>
        <p:nvSpPr>
          <p:cNvPr id="19472" name="TextBox 3"/>
          <p:cNvSpPr txBox="1">
            <a:spLocks noChangeArrowheads="1"/>
          </p:cNvSpPr>
          <p:nvPr/>
        </p:nvSpPr>
        <p:spPr bwMode="auto">
          <a:xfrm>
            <a:off x="4784900" y="4221164"/>
            <a:ext cx="2064989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 FG_depar</a:t>
            </a:r>
          </a:p>
          <a:p>
            <a:pPr algn="ctr"/>
            <a:r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Sept. 2013</a:t>
            </a:r>
          </a:p>
        </p:txBody>
      </p:sp>
      <p:sp>
        <p:nvSpPr>
          <p:cNvPr id="19473" name="TextBox 3"/>
          <p:cNvSpPr txBox="1">
            <a:spLocks noChangeArrowheads="1"/>
          </p:cNvSpPr>
          <p:nvPr/>
        </p:nvSpPr>
        <p:spPr bwMode="auto">
          <a:xfrm>
            <a:off x="7104064" y="4418014"/>
            <a:ext cx="184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/>
          </a:p>
          <a:p>
            <a:endParaRPr lang="en-GB" alt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9512299" y="731343"/>
            <a:ext cx="2541155" cy="2575420"/>
          </a:xfrm>
          <a:prstGeom prst="rect">
            <a:avLst/>
          </a:prstGeom>
          <a:noFill/>
          <a:ln w="1908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b="1" dirty="0">
                <a:latin typeface="+mn-lt"/>
                <a:ea typeface="DejaVu Sans" charset="0"/>
                <a:cs typeface="DejaVu Sans" charset="0"/>
              </a:rPr>
              <a:t>Active and Passive:</a:t>
            </a:r>
          </a:p>
          <a:p>
            <a:pPr>
              <a:lnSpc>
                <a:spcPct val="100000"/>
              </a:lnSpc>
            </a:pPr>
            <a:r>
              <a:rPr lang="en-GB" altLang="en-US" sz="1700" b="1" dirty="0">
                <a:solidFill>
                  <a:srgbClr val="003399"/>
                </a:solidFill>
                <a:latin typeface="+mn-lt"/>
                <a:ea typeface="DejaVu Sans" charset="0"/>
                <a:cs typeface="DejaVu Sans" charset="0"/>
              </a:rPr>
              <a:t>SMAP </a:t>
            </a:r>
            <a:r>
              <a:rPr lang="en-GB" altLang="en-US" sz="1700" dirty="0" smtClean="0">
                <a:latin typeface="+mn-lt"/>
                <a:ea typeface="DejaVu Sans" charset="0"/>
                <a:cs typeface="DejaVu Sans" charset="0"/>
              </a:rPr>
              <a:t>: Soil Moisture</a:t>
            </a:r>
          </a:p>
          <a:p>
            <a:pPr>
              <a:lnSpc>
                <a:spcPct val="100000"/>
              </a:lnSpc>
            </a:pPr>
            <a:r>
              <a:rPr lang="en-GB" altLang="en-US" sz="1700" dirty="0" smtClean="0">
                <a:latin typeface="+mn-lt"/>
                <a:ea typeface="DejaVu Sans" charset="0"/>
                <a:cs typeface="DejaVu Sans" charset="0"/>
              </a:rPr>
              <a:t>Active</a:t>
            </a:r>
            <a:r>
              <a:rPr lang="en-GB" altLang="en-US" sz="1700" b="1" dirty="0" smtClean="0">
                <a:latin typeface="+mn-lt"/>
                <a:ea typeface="DejaVu Sans" charset="0"/>
                <a:cs typeface="DejaVu Sans" charset="0"/>
              </a:rPr>
              <a:t> </a:t>
            </a:r>
            <a:r>
              <a:rPr lang="en-GB" altLang="en-US" sz="1700" dirty="0" smtClean="0">
                <a:latin typeface="+mn-lt"/>
                <a:ea typeface="DejaVu Sans" charset="0"/>
                <a:cs typeface="DejaVu Sans" charset="0"/>
              </a:rPr>
              <a:t>Passive</a:t>
            </a:r>
            <a:endParaRPr lang="en-GB" altLang="en-US" sz="1700" dirty="0">
              <a:latin typeface="+mn-lt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L-band TB  2015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Dedicated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soil moisture 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063751" y="-315913"/>
            <a:ext cx="8113713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buClr>
                <a:srgbClr val="0F3692"/>
              </a:buClr>
              <a:buFont typeface="Arial Black" panose="020B0A04020102020204" pitchFamily="34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ASCAT 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soil moisture</a:t>
            </a:r>
            <a:endParaRPr lang="en-GB" altLang="en-US" sz="3200" b="1" dirty="0">
              <a:solidFill>
                <a:srgbClr val="003399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5059" name="TextBox 76"/>
          <p:cNvSpPr txBox="1">
            <a:spLocks noChangeArrowheads="1"/>
          </p:cNvSpPr>
          <p:nvPr/>
        </p:nvSpPr>
        <p:spPr bwMode="auto">
          <a:xfrm>
            <a:off x="451263" y="926275"/>
            <a:ext cx="11483438" cy="509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ASCAT is a soil moisture index (0-1) ;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models soil moisture variable is a volumetric quantity (m</a:t>
            </a:r>
            <a:r>
              <a:rPr lang="en-GB" sz="20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20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-3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Systematic differences between model and observations</a:t>
            </a:r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Data assimilation aims at correcting for the model random errors, so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bias correction method is necessary to match the observations ‘climatology’ to that of the model        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en-GB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See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D. Dee’s Lecture on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Bias Correction)</a:t>
            </a:r>
          </a:p>
          <a:p>
            <a:pPr>
              <a:spcBef>
                <a:spcPts val="600"/>
              </a:spcBef>
              <a:buFontTx/>
              <a:buChar char="-"/>
              <a:defRPr/>
            </a:pPr>
            <a:endParaRPr lang="en-GB" sz="2000" b="1" dirty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  <a:defRPr/>
            </a:pPr>
            <a:r>
              <a:rPr lang="en-GB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For soil </a:t>
            </a:r>
            <a:r>
              <a:rPr lang="en-GB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moisture data assimilation systems </a:t>
            </a:r>
            <a:r>
              <a:rPr lang="en-GB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simplified </a:t>
            </a:r>
            <a:r>
              <a:rPr lang="en-GB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Bias </a:t>
            </a:r>
            <a:r>
              <a:rPr lang="en-GB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correction method often used</a:t>
            </a:r>
            <a:r>
              <a:rPr lang="en-GB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Cumulative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Distribution Function Matching: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CDF-Matching (e.g. </a:t>
            </a:r>
            <a:r>
              <a:rPr lang="en-GB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Scipal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et al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WRR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2008, Draper et al, JGR 2009)</a:t>
            </a: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ECMWF: Revised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2011 to account for seasonal cycle (de Rosnay et al.,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ECMWF Res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Memo. 2011)</a:t>
            </a:r>
          </a:p>
          <a:p>
            <a:pPr lvl="1">
              <a:spcBef>
                <a:spcPts val="600"/>
              </a:spcBef>
              <a:defRPr/>
            </a:pP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>
            <a:spLocks noChangeArrowheads="1"/>
          </p:cNvSpPr>
          <p:nvPr/>
        </p:nvSpPr>
        <p:spPr bwMode="auto">
          <a:xfrm>
            <a:off x="1524000" y="-242888"/>
            <a:ext cx="4643438" cy="2016126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fr-FR" altLang="en-US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1524001" y="-198766"/>
            <a:ext cx="9144000" cy="94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 algn="ctr"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ASCAT Bias Correction (CDF matching)</a:t>
            </a:r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2638673" y="2766366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                 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6982053" y="5784161"/>
            <a:ext cx="3924300" cy="83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ASCAT matching parameters</a:t>
            </a:r>
          </a:p>
          <a:p>
            <a:pPr algn="ctr">
              <a:lnSpc>
                <a:spcPct val="100000"/>
              </a:lnSpc>
              <a:defRPr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(de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Rosnay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et al., ECMWF Res memo R43.8/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PdR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/11100, 2011)</a:t>
            </a:r>
          </a:p>
        </p:txBody>
      </p:sp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1524001" y="2206625"/>
            <a:ext cx="4932363" cy="19431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511" name="Text Box 4"/>
          <p:cNvSpPr txBox="1">
            <a:spLocks noChangeArrowheads="1"/>
          </p:cNvSpPr>
          <p:nvPr/>
        </p:nvSpPr>
        <p:spPr bwMode="auto">
          <a:xfrm>
            <a:off x="444501" y="775705"/>
            <a:ext cx="6011863" cy="604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- ASCAT soil moisture index </a:t>
            </a:r>
            <a:r>
              <a:rPr lang="en-GB" altLang="en-US" sz="2000" dirty="0" err="1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ms</a:t>
            </a:r>
            <a:r>
              <a:rPr lang="en-GB" altLang="en-US" sz="2000" baseline="-25000" dirty="0" err="1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ASCAT</a:t>
            </a:r>
            <a:r>
              <a:rPr lang="en-GB" altLang="en-US" sz="2000" baseline="-25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  </a:t>
            </a:r>
            <a:endParaRPr lang="en-GB" altLang="en-US" sz="2000" dirty="0">
              <a:solidFill>
                <a:srgbClr val="003399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- Model soil moisture </a:t>
            </a:r>
            <a:r>
              <a:rPr lang="en-GB" altLang="en-US" sz="2000" i="1" dirty="0">
                <a:solidFill>
                  <a:srgbClr val="003399"/>
                </a:solidFill>
                <a:latin typeface="+mn-lt"/>
              </a:rPr>
              <a:t>θ </a:t>
            </a: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 (m</a:t>
            </a:r>
            <a:r>
              <a:rPr lang="en-GB" altLang="en-US" sz="2000" baseline="30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3</a:t>
            </a: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/m</a:t>
            </a:r>
            <a:r>
              <a:rPr lang="en-GB" altLang="en-US" sz="2000" baseline="30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-3</a:t>
            </a: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>
              <a:solidFill>
                <a:schemeClr val="accent2"/>
              </a:solidFill>
              <a:latin typeface="+mn-lt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Char char="à"/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Simple Cumulative Distribution Function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   (CDF) matching (</a:t>
            </a:r>
            <a:r>
              <a:rPr lang="en-GB" altLang="en-US" sz="200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Scipal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et al., 2008)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and b are CDF matching parameters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computed </a:t>
            </a: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each model grid point</a:t>
            </a: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ASCAT CDF-matching has two objectives: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ASCAT index converted to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model equivalent volumetric soil moisture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Char char="à"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Bias correction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Char char="à"/>
            </a:pPr>
            <a:endParaRPr lang="en-GB" altLang="en-US" sz="1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>
              <a:solidFill>
                <a:srgbClr val="1C1C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12" name="Line 12"/>
          <p:cNvSpPr>
            <a:spLocks noChangeShapeType="1"/>
          </p:cNvSpPr>
          <p:nvPr/>
        </p:nvSpPr>
        <p:spPr bwMode="auto">
          <a:xfrm>
            <a:off x="1846511" y="2766366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3" name="Line 13"/>
          <p:cNvSpPr>
            <a:spLocks noChangeShapeType="1"/>
          </p:cNvSpPr>
          <p:nvPr/>
        </p:nvSpPr>
        <p:spPr bwMode="auto">
          <a:xfrm>
            <a:off x="2729161" y="2766366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7" name="TextBox 4"/>
          <p:cNvSpPr txBox="1">
            <a:spLocks noChangeArrowheads="1"/>
          </p:cNvSpPr>
          <p:nvPr/>
        </p:nvSpPr>
        <p:spPr bwMode="auto">
          <a:xfrm>
            <a:off x="693986" y="2334567"/>
            <a:ext cx="4822825" cy="1446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a + b ms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</a:p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 a = θ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ms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ms_ascat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b = 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ms_ascat </a:t>
            </a:r>
            <a:endParaRPr lang="en-GB" alt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Matches mean and variance</a:t>
            </a:r>
            <a:endParaRPr lang="en-GB" alt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Screen Shot 2016-03-15 at 14.23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222" y="870359"/>
            <a:ext cx="5559778" cy="489843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 descr="time_series_sv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" t="8063" r="8850" b="7536"/>
          <a:stretch/>
        </p:blipFill>
        <p:spPr bwMode="auto">
          <a:xfrm>
            <a:off x="4854700" y="1015057"/>
            <a:ext cx="7247021" cy="53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Content Placeholder 9" descr="time_series_svn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0" cy="0"/>
          </a:xfrm>
          <a:prstGeom prst="rect">
            <a:avLst/>
          </a:prstGeom>
          <a:noFill/>
        </p:spPr>
      </p:pic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595683" y="2074917"/>
            <a:ext cx="4267963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r"/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index</a:t>
            </a: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ECMWF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model soil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moisture</a:t>
            </a:r>
          </a:p>
          <a:p>
            <a:pPr algn="r"/>
            <a:r>
              <a:rPr lang="en-GB" altLang="en-US" sz="2000" dirty="0">
                <a:solidFill>
                  <a:srgbClr val="008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(ASCAT old BC)</a:t>
            </a:r>
          </a:p>
          <a:p>
            <a:pPr algn="r"/>
            <a:r>
              <a:rPr lang="en-GB" altLang="en-US" sz="2000" dirty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</a:t>
            </a:r>
            <a:r>
              <a:rPr lang="en-GB" altLang="en-US" sz="2000" dirty="0" smtClean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with static BC</a:t>
            </a:r>
            <a:endParaRPr lang="en-GB" altLang="en-US" sz="2000" dirty="0">
              <a:solidFill>
                <a:srgbClr val="1962F5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r>
              <a:rPr lang="en-GB" altLang="en-US" sz="2000" dirty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</a:t>
            </a:r>
            <a:r>
              <a:rPr lang="en-GB" altLang="en-US" sz="2000" dirty="0" smtClean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with dynamic (seasonal) BC</a:t>
            </a: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1682751" y="784225"/>
            <a:ext cx="8259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Efficient data assimilation relies on accurate bias correction</a:t>
            </a:r>
          </a:p>
        </p:txBody>
      </p:sp>
      <p:sp>
        <p:nvSpPr>
          <p:cNvPr id="22536" name="Oval 1"/>
          <p:cNvSpPr>
            <a:spLocks noChangeArrowheads="1"/>
          </p:cNvSpPr>
          <p:nvPr/>
        </p:nvSpPr>
        <p:spPr bwMode="auto">
          <a:xfrm>
            <a:off x="9831862" y="4973411"/>
            <a:ext cx="431800" cy="935038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10208285" y="4829135"/>
            <a:ext cx="433388" cy="93662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1524001" y="-212877"/>
            <a:ext cx="9144000" cy="94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 algn="ctr"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ASCAT Bias Correction (CDF matching)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" t="11547" r="1854" b="2901"/>
          <a:stretch/>
        </p:blipFill>
        <p:spPr bwMode="auto">
          <a:xfrm>
            <a:off x="228224" y="3795533"/>
            <a:ext cx="4121078" cy="2589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t="11858" r="2792" b="2758"/>
          <a:stretch/>
        </p:blipFill>
        <p:spPr bwMode="auto">
          <a:xfrm>
            <a:off x="228224" y="1148648"/>
            <a:ext cx="4103622" cy="259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433914" y="282191"/>
            <a:ext cx="350276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 SM – Model  </a:t>
            </a:r>
          </a:p>
          <a:p>
            <a:pPr algn="ctr"/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(First guess departure, m</a:t>
            </a:r>
            <a:r>
              <a:rPr lang="en-GB" altLang="en-US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.m</a:t>
            </a:r>
            <a:r>
              <a:rPr lang="en-GB" altLang="en-US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ctr"/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23-24 Nov 2012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4075" y="2302780"/>
            <a:ext cx="115506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3399"/>
                </a:solidFill>
                <a:latin typeface="+mj-lt"/>
              </a:rPr>
              <a:t>ASCAT-A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036831"/>
              </p:ext>
            </p:extLst>
          </p:nvPr>
        </p:nvGraphicFramePr>
        <p:xfrm>
          <a:off x="6024563" y="2660072"/>
          <a:ext cx="4464050" cy="1587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212"/>
                <a:gridCol w="1003813"/>
                <a:gridCol w="1008012"/>
                <a:gridCol w="1152013"/>
              </a:tblGrid>
              <a:tr h="22673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Nb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Mean </a:t>
                      </a:r>
                      <a:r>
                        <a:rPr lang="en-GB" altLang="en-US" sz="12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lang="en-GB" altLang="en-US" sz="12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lang="en-GB" altLang="en-US" sz="12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.m</a:t>
                      </a:r>
                      <a:r>
                        <a:rPr lang="en-GB" altLang="en-US" sz="12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-3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Std</a:t>
                      </a:r>
                      <a:endParaRPr lang="en-GB" sz="1800" dirty="0" smtClean="0"/>
                    </a:p>
                    <a:p>
                      <a:r>
                        <a:rPr lang="en-GB" altLang="en-US" sz="14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lang="en-GB" altLang="en-US" sz="14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lang="en-GB" altLang="en-US" sz="14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.m</a:t>
                      </a:r>
                      <a:r>
                        <a:rPr lang="en-GB" altLang="en-US" sz="14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-3</a:t>
                      </a:r>
                      <a:endParaRPr lang="en-GB" sz="1400" dirty="0"/>
                    </a:p>
                  </a:txBody>
                  <a:tcPr marL="91431" marR="91431" marT="45595" marB="45595"/>
                </a:tc>
              </a:tr>
              <a:tr h="638806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ASCAT-A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64893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0.0152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0.0645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</a:tr>
              <a:tr h="36982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ASCAT-B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65527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0.0149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0.0663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84075" y="4721097"/>
            <a:ext cx="115506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3399"/>
                </a:solidFill>
                <a:latin typeface="+mj-lt"/>
              </a:rPr>
              <a:t>ASCAT-B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35338" y="57762"/>
            <a:ext cx="469667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ASCAT-A and ASCAT-B</a:t>
            </a:r>
          </a:p>
        </p:txBody>
      </p:sp>
      <p:sp>
        <p:nvSpPr>
          <p:cNvPr id="23582" name="TextBox 13"/>
          <p:cNvSpPr txBox="1">
            <a:spLocks noChangeArrowheads="1"/>
          </p:cNvSpPr>
          <p:nvPr/>
        </p:nvSpPr>
        <p:spPr bwMode="auto">
          <a:xfrm>
            <a:off x="4840029" y="899580"/>
            <a:ext cx="9144000" cy="1015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marL="0" indent="0"/>
            <a:r>
              <a:rPr lang="en-GB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launched in 2006 </a:t>
            </a:r>
            <a:r>
              <a:rPr lang="en-GB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launched in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ASCAT-A and ASCAT-B soil moisture</a:t>
            </a:r>
          </a:p>
        </p:txBody>
      </p:sp>
      <p:sp>
        <p:nvSpPr>
          <p:cNvPr id="23583" name="TextBox 1"/>
          <p:cNvSpPr txBox="1">
            <a:spLocks noChangeArrowheads="1"/>
          </p:cNvSpPr>
          <p:nvPr/>
        </p:nvSpPr>
        <p:spPr bwMode="auto">
          <a:xfrm>
            <a:off x="4840029" y="4761573"/>
            <a:ext cx="33874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45133" y="5296396"/>
            <a:ext cx="6852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www.ecmwf.int/en/forecasts/quality-our-forecasts/monitoring/soil-moisture-monitoring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03809" y="2218408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Departure statistics: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47" y="951004"/>
            <a:ext cx="3563937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33" y="2741705"/>
            <a:ext cx="356235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33" y="4521292"/>
            <a:ext cx="36004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839608" y="2001632"/>
            <a:ext cx="9626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ASCAT</a:t>
            </a:r>
          </a:p>
          <a:p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(m3/m3)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768172" y="3821204"/>
            <a:ext cx="118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RH2m</a:t>
            </a:r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(%)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752297" y="5602379"/>
            <a:ext cx="947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T2m</a:t>
            </a:r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(K)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1223015" y="486868"/>
            <a:ext cx="283924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Innovation (</a:t>
            </a:r>
            <a:r>
              <a:rPr lang="en-GB" altLang="fr-FR" b="1" dirty="0" err="1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Obs</a:t>
            </a:r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- model)</a:t>
            </a:r>
          </a:p>
          <a:p>
            <a:pPr algn="ctr"/>
            <a:r>
              <a:rPr lang="en-GB" altLang="fr-FR" sz="1600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25-30 June 2013</a:t>
            </a:r>
            <a:endParaRPr lang="fr-FR" altLang="fr-FR" sz="1600" dirty="0">
              <a:solidFill>
                <a:prstClr val="black"/>
              </a:solidFill>
              <a:ea typeface="DejaVu Sans" pitchFamily="32" charset="0"/>
              <a:cs typeface="Arial" charset="0"/>
            </a:endParaRPr>
          </a:p>
        </p:txBody>
      </p:sp>
      <p:pic>
        <p:nvPicPr>
          <p:cNvPr id="14345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823" y="1102421"/>
            <a:ext cx="4384056" cy="219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607" y="3493753"/>
            <a:ext cx="4357068" cy="217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Box 14"/>
          <p:cNvSpPr txBox="1">
            <a:spLocks noChangeArrowheads="1"/>
          </p:cNvSpPr>
          <p:nvPr/>
        </p:nvSpPr>
        <p:spPr bwMode="auto">
          <a:xfrm>
            <a:off x="7232471" y="538338"/>
            <a:ext cx="3451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Accumulated Increments (m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/m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) </a:t>
            </a:r>
          </a:p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in top soil layer (0-7cm)</a:t>
            </a:r>
            <a:endParaRPr lang="fr-FR" altLang="fr-FR" sz="16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8" name="TextBox 15"/>
          <p:cNvSpPr txBox="1">
            <a:spLocks noChangeArrowheads="1"/>
          </p:cNvSpPr>
          <p:nvPr/>
        </p:nvSpPr>
        <p:spPr bwMode="auto">
          <a:xfrm>
            <a:off x="8000542" y="3261902"/>
            <a:ext cx="15611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Due to ASCAT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9" name="TextBox 16"/>
          <p:cNvSpPr txBox="1">
            <a:spLocks noChangeArrowheads="1"/>
          </p:cNvSpPr>
          <p:nvPr/>
        </p:nvSpPr>
        <p:spPr bwMode="auto">
          <a:xfrm>
            <a:off x="7386616" y="5767218"/>
            <a:ext cx="31432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Due to SYNOP T2m and RH2m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50" name="Oval 17"/>
          <p:cNvSpPr>
            <a:spLocks noChangeArrowheads="1"/>
          </p:cNvSpPr>
          <p:nvPr/>
        </p:nvSpPr>
        <p:spPr bwMode="auto">
          <a:xfrm>
            <a:off x="3144659" y="3297330"/>
            <a:ext cx="601663" cy="52387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1" name="Oval 18"/>
          <p:cNvSpPr>
            <a:spLocks noChangeArrowheads="1"/>
          </p:cNvSpPr>
          <p:nvPr/>
        </p:nvSpPr>
        <p:spPr bwMode="auto">
          <a:xfrm>
            <a:off x="3119259" y="5013416"/>
            <a:ext cx="601663" cy="522288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2" name="Oval 19"/>
          <p:cNvSpPr>
            <a:spLocks noChangeArrowheads="1"/>
          </p:cNvSpPr>
          <p:nvPr/>
        </p:nvSpPr>
        <p:spPr bwMode="auto">
          <a:xfrm>
            <a:off x="2995434" y="1576480"/>
            <a:ext cx="601663" cy="522287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3" name="Oval 20"/>
          <p:cNvSpPr>
            <a:spLocks noChangeArrowheads="1"/>
          </p:cNvSpPr>
          <p:nvPr/>
        </p:nvSpPr>
        <p:spPr bwMode="auto">
          <a:xfrm>
            <a:off x="1393647" y="1219292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4" name="Oval 21"/>
          <p:cNvSpPr>
            <a:spLocks noChangeArrowheads="1"/>
          </p:cNvSpPr>
          <p:nvPr/>
        </p:nvSpPr>
        <p:spPr bwMode="auto">
          <a:xfrm>
            <a:off x="1485722" y="3009992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5" name="Oval 22"/>
          <p:cNvSpPr>
            <a:spLocks noChangeArrowheads="1"/>
          </p:cNvSpPr>
          <p:nvPr/>
        </p:nvSpPr>
        <p:spPr bwMode="auto">
          <a:xfrm>
            <a:off x="1485722" y="4829267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6" name="Oval 23"/>
          <p:cNvSpPr>
            <a:spLocks noChangeArrowheads="1"/>
          </p:cNvSpPr>
          <p:nvPr/>
        </p:nvSpPr>
        <p:spPr bwMode="auto">
          <a:xfrm>
            <a:off x="3746322" y="1076417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7" name="Oval 24"/>
          <p:cNvSpPr>
            <a:spLocks noChangeArrowheads="1"/>
          </p:cNvSpPr>
          <p:nvPr/>
        </p:nvSpPr>
        <p:spPr bwMode="auto">
          <a:xfrm>
            <a:off x="3746322" y="2900454"/>
            <a:ext cx="409575" cy="3667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8" name="Oval 25"/>
          <p:cNvSpPr>
            <a:spLocks noChangeArrowheads="1"/>
          </p:cNvSpPr>
          <p:nvPr/>
        </p:nvSpPr>
        <p:spPr bwMode="auto">
          <a:xfrm>
            <a:off x="3746322" y="4646704"/>
            <a:ext cx="407987" cy="3667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9" name="Oval 26"/>
          <p:cNvSpPr>
            <a:spLocks noChangeArrowheads="1"/>
          </p:cNvSpPr>
          <p:nvPr/>
        </p:nvSpPr>
        <p:spPr bwMode="auto">
          <a:xfrm>
            <a:off x="2735084" y="1157379"/>
            <a:ext cx="409575" cy="3667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0" name="Oval 27"/>
          <p:cNvSpPr>
            <a:spLocks noChangeArrowheads="1"/>
          </p:cNvSpPr>
          <p:nvPr/>
        </p:nvSpPr>
        <p:spPr bwMode="auto">
          <a:xfrm>
            <a:off x="2792233" y="2930617"/>
            <a:ext cx="407988" cy="36671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1" name="Oval 29"/>
          <p:cNvSpPr>
            <a:spLocks noChangeArrowheads="1"/>
          </p:cNvSpPr>
          <p:nvPr/>
        </p:nvSpPr>
        <p:spPr bwMode="auto">
          <a:xfrm>
            <a:off x="9995396" y="1206501"/>
            <a:ext cx="601663" cy="52387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2" name="Right Brace 30"/>
          <p:cNvSpPr>
            <a:spLocks/>
          </p:cNvSpPr>
          <p:nvPr/>
        </p:nvSpPr>
        <p:spPr bwMode="auto">
          <a:xfrm>
            <a:off x="4155896" y="2741705"/>
            <a:ext cx="500062" cy="3652837"/>
          </a:xfrm>
          <a:prstGeom prst="rightBrace">
            <a:avLst>
              <a:gd name="adj1" fmla="val 835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795647" y="-27384"/>
            <a:ext cx="11396353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ASCAT </a:t>
            </a:r>
            <a:r>
              <a:rPr lang="en-GB" altLang="fr-FR" sz="3200" b="1" dirty="0">
                <a:solidFill>
                  <a:srgbClr val="003399"/>
                </a:solidFill>
                <a:latin typeface="+mj-lt"/>
              </a:rPr>
              <a:t>Soil Moisture data </a:t>
            </a: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assimilation for NWP</a:t>
            </a:r>
            <a:endParaRPr lang="en-GB" altLang="fr-FR" sz="3200" b="1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0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2" y="913128"/>
            <a:ext cx="5273095" cy="26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36"/>
          <p:cNvSpPr txBox="1">
            <a:spLocks noChangeArrowheads="1"/>
          </p:cNvSpPr>
          <p:nvPr/>
        </p:nvSpPr>
        <p:spPr bwMode="auto">
          <a:xfrm>
            <a:off x="306062" y="595185"/>
            <a:ext cx="45007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Volumetric Soil Moisture increments (m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/m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)</a:t>
            </a:r>
          </a:p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(accumulated)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6389" name="TextBox 37"/>
          <p:cNvSpPr txBox="1">
            <a:spLocks noChangeArrowheads="1"/>
          </p:cNvSpPr>
          <p:nvPr/>
        </p:nvSpPr>
        <p:spPr bwMode="auto">
          <a:xfrm>
            <a:off x="349050" y="2471426"/>
            <a:ext cx="8931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Layer1 </a:t>
            </a:r>
          </a:p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(0-7cm)</a:t>
            </a:r>
            <a:endParaRPr lang="fr-FR" altLang="fr-FR" sz="16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pic>
        <p:nvPicPr>
          <p:cNvPr id="16396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2" y="3599786"/>
            <a:ext cx="5273095" cy="263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7" name="TextBox 41"/>
          <p:cNvSpPr txBox="1">
            <a:spLocks noChangeArrowheads="1"/>
          </p:cNvSpPr>
          <p:nvPr/>
        </p:nvSpPr>
        <p:spPr bwMode="auto">
          <a:xfrm>
            <a:off x="349050" y="5295483"/>
            <a:ext cx="10070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Layer2 </a:t>
            </a:r>
          </a:p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(7-28cm)</a:t>
            </a:r>
            <a:endParaRPr lang="fr-FR" altLang="fr-FR" sz="16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6398" name="TextBox 42"/>
          <p:cNvSpPr txBox="1">
            <a:spLocks noChangeArrowheads="1"/>
          </p:cNvSpPr>
          <p:nvPr/>
        </p:nvSpPr>
        <p:spPr bwMode="auto">
          <a:xfrm>
            <a:off x="4025436" y="839958"/>
            <a:ext cx="1723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sz="1600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25-30 June 2013</a:t>
            </a:r>
            <a:endParaRPr lang="fr-FR" altLang="fr-FR" sz="1600" dirty="0">
              <a:solidFill>
                <a:prstClr val="black"/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795647" y="-27384"/>
            <a:ext cx="11396353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ASCAT </a:t>
            </a:r>
            <a:r>
              <a:rPr lang="en-GB" altLang="fr-FR" sz="3200" b="1" dirty="0">
                <a:solidFill>
                  <a:srgbClr val="003399"/>
                </a:solidFill>
                <a:latin typeface="+mj-lt"/>
              </a:rPr>
              <a:t>Soil Moisture data </a:t>
            </a: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assimilation for NWP</a:t>
            </a:r>
            <a:endParaRPr lang="en-GB" altLang="fr-FR" sz="3200" b="1" dirty="0">
              <a:solidFill>
                <a:srgbClr val="003399"/>
              </a:solidFill>
              <a:latin typeface="+mj-lt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470587"/>
              </p:ext>
            </p:extLst>
          </p:nvPr>
        </p:nvGraphicFramePr>
        <p:xfrm>
          <a:off x="7319108" y="2597377"/>
          <a:ext cx="3938700" cy="1586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268"/>
                <a:gridCol w="1232220"/>
                <a:gridCol w="1210212"/>
              </a:tblGrid>
              <a:tr h="370681">
                <a:tc>
                  <a:txBody>
                    <a:bodyPr/>
                    <a:lstStyle/>
                    <a:p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itchFamily="34" charset="0"/>
                          <a:cs typeface="Arial" pitchFamily="34" charset="0"/>
                        </a:rPr>
                        <a:t>SYNOP</a:t>
                      </a:r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itchFamily="34" charset="0"/>
                          <a:cs typeface="Arial" pitchFamily="34" charset="0"/>
                        </a:rPr>
                        <a:t>ASCAT</a:t>
                      </a:r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  <a:tr h="398392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Layer 1</a:t>
                      </a:r>
                      <a:endParaRPr lang="fr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itchFamily="34" charset="0"/>
                          <a:cs typeface="Arial" pitchFamily="34" charset="0"/>
                        </a:rPr>
                        <a:t>0.68</a:t>
                      </a:r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latin typeface="Arial" pitchFamily="34" charset="0"/>
                          <a:cs typeface="Arial" pitchFamily="34" charset="0"/>
                        </a:rPr>
                        <a:t>1.43</a:t>
                      </a:r>
                      <a:endParaRPr lang="fr-FR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Layer 2</a:t>
                      </a:r>
                      <a:endParaRPr lang="fr-FR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" pitchFamily="34" charset="0"/>
                          <a:cs typeface="Arial" pitchFamily="34" charset="0"/>
                        </a:rPr>
                        <a:t>1.48</a:t>
                      </a:r>
                      <a:endParaRPr lang="fr-F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0.68</a:t>
                      </a:r>
                      <a:endParaRPr lang="fr-FR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Layer 3</a:t>
                      </a:r>
                      <a:endParaRPr lang="fr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4.28</a:t>
                      </a:r>
                      <a:endParaRPr lang="fr-FR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0.46</a:t>
                      </a:r>
                      <a:endParaRPr lang="fr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</a:tbl>
          </a:graphicData>
        </a:graphic>
      </p:graphicFrame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6888088" y="1458898"/>
            <a:ext cx="4993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sz="20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Vertically integrated </a:t>
            </a:r>
            <a:endParaRPr lang="en-GB" altLang="fr-FR" sz="2000" b="1" dirty="0" smtClean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  <a:p>
            <a:pPr algn="ctr"/>
            <a:r>
              <a:rPr lang="en-GB" altLang="fr-FR" sz="2000" b="1" dirty="0" smtClean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Soil </a:t>
            </a:r>
            <a:r>
              <a:rPr lang="en-GB" altLang="fr-FR" sz="20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Moisture increments (</a:t>
            </a:r>
            <a:r>
              <a:rPr lang="en-GB" altLang="fr-FR" sz="2000" b="1" dirty="0" err="1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stDev</a:t>
            </a:r>
            <a:r>
              <a:rPr lang="en-GB" altLang="fr-FR" sz="20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in mm)</a:t>
            </a: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5885803" y="4819356"/>
            <a:ext cx="630619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fr-FR" b="1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ASCAT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 more increments than SYNOP at surface</a:t>
            </a:r>
          </a:p>
          <a:p>
            <a:r>
              <a:rPr lang="en-GB" altLang="fr-FR" b="1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SYNOP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 give more increments at depth</a:t>
            </a:r>
          </a:p>
          <a:p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  <a:sym typeface="Wingdings" pitchFamily="2" charset="2"/>
              </a:rPr>
              <a:t> For 12h DA window, l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ink </a:t>
            </a:r>
            <a:r>
              <a:rPr lang="en-GB" altLang="fr-FR" dirty="0" err="1">
                <a:solidFill>
                  <a:prstClr val="black"/>
                </a:solidFill>
                <a:ea typeface="DejaVu Sans" pitchFamily="32" charset="0"/>
                <a:cs typeface="Arial" charset="0"/>
              </a:rPr>
              <a:t>obs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 to root zone stronger for T2m,RH2m than for surface soil moisture observations</a:t>
            </a:r>
          </a:p>
        </p:txBody>
      </p:sp>
    </p:spTree>
    <p:extLst>
      <p:ext uri="{BB962C8B-B14F-4D97-AF65-F5344CB8AC3E}">
        <p14:creationId xmlns:p14="http://schemas.microsoft.com/office/powerpoint/2010/main" val="30350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273132" y="206376"/>
            <a:ext cx="9855118" cy="745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Satellite data  </a:t>
            </a:r>
            <a:r>
              <a:rPr lang="en-GB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information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soil moisture sampling depth: </a:t>
            </a:r>
            <a:r>
              <a:rPr lang="en-GB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0-2cm ASCAT,  0-5cm SMOS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Root Zone SM Profile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of interest for </a:t>
            </a:r>
            <a:endParaRPr lang="en-GB" altLang="en-U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Soil-Plant-</a:t>
            </a:r>
            <a:r>
              <a:rPr lang="en-GB" altLang="en-US" sz="2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interaction, </a:t>
            </a: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Climate, NWP and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hydrological applications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Accurate retrieval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requires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account for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physical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processes</a:t>
            </a: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GB" alt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etrieval </a:t>
            </a:r>
            <a:r>
              <a:rPr lang="en-GB" alt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en-GB" alt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root zone soil moisture using satellite data requires </a:t>
            </a:r>
            <a:r>
              <a:rPr lang="en-GB" alt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 assimilation </a:t>
            </a:r>
            <a:r>
              <a:rPr lang="en-GB" alt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approaches</a:t>
            </a:r>
            <a:endParaRPr lang="en-GB" alt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841501" y="0"/>
            <a:ext cx="8507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3000"/>
              </a:lnSpc>
              <a:buClr>
                <a:srgbClr val="0F3692"/>
              </a:buClr>
              <a:buFont typeface="Arial Black" panose="020B0A04020102020204" pitchFamily="34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Root Zone Soil Moisture Retrieval</a:t>
            </a:r>
          </a:p>
        </p:txBody>
      </p:sp>
      <p:pic>
        <p:nvPicPr>
          <p:cNvPr id="24580" name="Picture 6" descr="220px-Soil_profi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041525"/>
            <a:ext cx="27940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 descr="SM_profile_Bangui2006_day209-2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6" y="2565400"/>
            <a:ext cx="3832225" cy="2738438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880100" y="2708276"/>
            <a:ext cx="4787900" cy="1444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880100" y="2636839"/>
            <a:ext cx="4787900" cy="24479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8904288" y="5157789"/>
            <a:ext cx="1079500" cy="7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608888" y="5084763"/>
            <a:ext cx="3536546" cy="27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    Soil Moist m3/m3 x 100            15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8115301" y="2008188"/>
            <a:ext cx="2603341" cy="27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Vertical Profile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7847014" y="3073401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0199689" y="2852739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8543926" y="3284539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d3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9336089" y="3500439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d4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V="1">
            <a:off x="8183563" y="2781300"/>
            <a:ext cx="2089150" cy="2159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10272713" y="2708276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1919536" y="0"/>
            <a:ext cx="8748464" cy="1182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104000"/>
              </a:lnSpc>
              <a:buClr>
                <a:srgbClr val="114FFB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 kern="0" dirty="0">
                <a:solidFill>
                  <a:srgbClr val="003399"/>
                </a:solidFill>
                <a:ea typeface="+mj-ea"/>
                <a:cs typeface="Arial" charset="0"/>
              </a:rPr>
              <a:t>ECMWF Integrated Forecasting System (IFS) </a:t>
            </a:r>
            <a:br>
              <a:rPr lang="en-GB" sz="3200" b="1" kern="0" dirty="0">
                <a:solidFill>
                  <a:srgbClr val="003399"/>
                </a:solidFill>
                <a:ea typeface="+mj-ea"/>
                <a:cs typeface="Arial" charset="0"/>
              </a:rPr>
            </a:br>
            <a:r>
              <a:rPr lang="en-GB" sz="2200" b="1" kern="0" dirty="0">
                <a:solidFill>
                  <a:srgbClr val="003399"/>
                </a:solidFill>
                <a:ea typeface="+mj-ea"/>
                <a:cs typeface="Arial" charset="0"/>
              </a:rPr>
              <a:t/>
            </a:r>
            <a:br>
              <a:rPr lang="en-GB" sz="2200" b="1" kern="0" dirty="0">
                <a:solidFill>
                  <a:srgbClr val="003399"/>
                </a:solidFill>
                <a:ea typeface="+mj-ea"/>
                <a:cs typeface="Arial" charset="0"/>
              </a:rPr>
            </a:br>
            <a:endParaRPr lang="en-GB" sz="1400" b="1" kern="0" dirty="0">
              <a:solidFill>
                <a:srgbClr val="003399"/>
              </a:solidFill>
              <a:ea typeface="+mj-ea"/>
              <a:cs typeface="Arial" charset="0"/>
              <a:hlinkClick r:id="rId3"/>
            </a:endParaRPr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1940460" y="630499"/>
            <a:ext cx="8318500" cy="2414588"/>
            <a:chOff x="202" y="746"/>
            <a:chExt cx="5240" cy="1521"/>
          </a:xfrm>
        </p:grpSpPr>
        <p:sp>
          <p:nvSpPr>
            <p:cNvPr id="4104" name="Rectangle 3"/>
            <p:cNvSpPr>
              <a:spLocks noChangeArrowheads="1"/>
            </p:cNvSpPr>
            <p:nvPr/>
          </p:nvSpPr>
          <p:spPr bwMode="auto">
            <a:xfrm>
              <a:off x="202" y="746"/>
              <a:ext cx="5241" cy="152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pic>
          <p:nvPicPr>
            <p:cNvPr id="410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" y="793"/>
              <a:ext cx="5038" cy="1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9192345" y="2492897"/>
            <a:ext cx="1066615" cy="32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GB" altLang="en-US" b="1" dirty="0">
                <a:solidFill>
                  <a:srgbClr val="000000"/>
                </a:solidFill>
                <a:ea typeface="DejaVu Sans" pitchFamily="32" charset="0"/>
                <a:cs typeface="Arial" charset="0"/>
              </a:rPr>
              <a:t>(10-day)</a:t>
            </a:r>
            <a:r>
              <a:rPr lang="x-none" altLang="en-US" b="1" dirty="0">
                <a:solidFill>
                  <a:srgbClr val="000000"/>
                </a:solidFill>
                <a:ea typeface="DejaVu Sans" pitchFamily="32" charset="0"/>
                <a:cs typeface="Arial" charset="0"/>
              </a:rPr>
              <a:t>‏</a:t>
            </a:r>
            <a:endParaRPr lang="en-GB" altLang="en-US" b="1" dirty="0">
              <a:solidFill>
                <a:srgbClr val="000000"/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742279" y="3096489"/>
            <a:ext cx="10703858" cy="1271759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Forecast Model: </a:t>
            </a:r>
            <a:r>
              <a:rPr lang="en-GB" altLang="en-US" dirty="0">
                <a:solidFill>
                  <a:schemeClr val="tx1"/>
                </a:solidFill>
                <a:latin typeface="+mn-lt"/>
                <a:ea typeface="DejaVu Sans" pitchFamily="32" charset="0"/>
                <a:cs typeface="Arial" charset="0"/>
              </a:rPr>
              <a:t>GCM including the H-TESSEL land surface model (fully coupled)</a:t>
            </a:r>
          </a:p>
          <a:p>
            <a:pPr>
              <a:lnSpc>
                <a:spcPct val="85000"/>
              </a:lnSpc>
            </a:pPr>
            <a:endParaRPr lang="en-GB" altLang="en-US" dirty="0">
              <a:solidFill>
                <a:schemeClr val="tx1"/>
              </a:solidFill>
              <a:latin typeface="+mn-lt"/>
              <a:ea typeface="DejaVu Sans" pitchFamily="32" charset="0"/>
              <a:cs typeface="Arial" charset="0"/>
            </a:endParaRP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Data Assimilation</a:t>
            </a:r>
            <a:r>
              <a:rPr lang="en-GB" altLang="en-US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 </a:t>
            </a: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 initial conditions of the forecast model prognostic variables</a:t>
            </a:r>
          </a:p>
          <a:p>
            <a:pPr marL="742950" lvl="1" indent="-285750">
              <a:lnSpc>
                <a:spcPct val="85000"/>
              </a:lnSpc>
              <a:buFontTx/>
              <a:buChar char="-"/>
            </a:pPr>
            <a:r>
              <a:rPr lang="en-GB" altLang="en-US" b="1" dirty="0">
                <a:solidFill>
                  <a:srgbClr val="0070C0"/>
                </a:solidFill>
                <a:latin typeface="+mn-lt"/>
                <a:ea typeface="DejaVu Sans" pitchFamily="32" charset="0"/>
                <a:cs typeface="Arial" charset="0"/>
              </a:rPr>
              <a:t>4D-Var for atmosphere </a:t>
            </a:r>
          </a:p>
          <a:p>
            <a:pPr marL="742950" lvl="1" indent="-285750">
              <a:lnSpc>
                <a:spcPct val="85000"/>
              </a:lnSpc>
              <a:buFontTx/>
              <a:buChar char="-"/>
            </a:pPr>
            <a:r>
              <a:rPr lang="en-GB" altLang="en-US" b="1" dirty="0">
                <a:solidFill>
                  <a:srgbClr val="0070C0"/>
                </a:solidFill>
                <a:latin typeface="+mn-lt"/>
                <a:ea typeface="DejaVu Sans" pitchFamily="32" charset="0"/>
                <a:cs typeface="Arial" charset="0"/>
              </a:rPr>
              <a:t>Land Data Assimilation System</a:t>
            </a:r>
          </a:p>
        </p:txBody>
      </p:sp>
    </p:spTree>
    <p:extLst>
      <p:ext uri="{BB962C8B-B14F-4D97-AF65-F5344CB8AC3E}">
        <p14:creationId xmlns:p14="http://schemas.microsoft.com/office/powerpoint/2010/main" val="35539332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4872559" y="4864080"/>
            <a:ext cx="4073569" cy="136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000" dirty="0" smtClean="0">
                <a:solidFill>
                  <a:srgbClr val="003399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Quality Control </a:t>
            </a:r>
            <a:r>
              <a:rPr lang="en-GB" altLang="en-US" sz="2000" dirty="0" smtClean="0">
                <a:solidFill>
                  <a:srgbClr val="003399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000" dirty="0" smtClean="0">
                <a:solidFill>
                  <a:srgbClr val="003399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use data when:</a:t>
            </a:r>
            <a:endParaRPr lang="en-GB" altLang="en-US" sz="20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Topographic complexity ≤ 20</a:t>
            </a: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Wetland Fraction ≤ 15</a:t>
            </a:r>
            <a:r>
              <a:rPr lang="en-GB" altLang="en-US" sz="2000" dirty="0" smtClean="0">
                <a:solidFill>
                  <a:schemeClr val="accent2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accent2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Noise level ≤ 8</a:t>
            </a: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processing flag=0</a:t>
            </a:r>
            <a:endParaRPr lang="en-GB" altLang="en-US" sz="20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5603" name="Text Box 11"/>
          <p:cNvSpPr txBox="1">
            <a:spLocks noChangeArrowheads="1"/>
          </p:cNvSpPr>
          <p:nvPr/>
        </p:nvSpPr>
        <p:spPr bwMode="auto">
          <a:xfrm>
            <a:off x="221381" y="44450"/>
            <a:ext cx="1202965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</a:rPr>
              <a:t>root zone retrieval based on data assimilation</a:t>
            </a:r>
            <a:endParaRPr lang="en-GB" altLang="en-US" sz="3200" b="1" dirty="0">
              <a:solidFill>
                <a:srgbClr val="0F3692"/>
              </a:solidFill>
              <a:latin typeface="+mj-lt"/>
            </a:endParaRPr>
          </a:p>
        </p:txBody>
      </p:sp>
      <p:sp>
        <p:nvSpPr>
          <p:cNvPr id="25605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530436" y="1581091"/>
            <a:ext cx="4573588" cy="3952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ECMWF </a:t>
            </a: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Atmospheric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conditions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686169" y="2771807"/>
            <a:ext cx="2186499" cy="1625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endParaRPr lang="en-GB" altLang="en-US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ctr"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SEKF </a:t>
            </a:r>
          </a:p>
          <a:p>
            <a:pPr algn="ctr"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Soil Moisture</a:t>
            </a:r>
          </a:p>
          <a:p>
            <a:pPr algn="ctr"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Analysis</a:t>
            </a:r>
          </a:p>
          <a:p>
            <a:pPr algn="ctr">
              <a:lnSpc>
                <a:spcPct val="83000"/>
              </a:lnSpc>
            </a:pPr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168853" y="2498354"/>
            <a:ext cx="1758815" cy="10120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SYNOP </a:t>
            </a:r>
          </a:p>
          <a:p>
            <a:pPr>
              <a:lnSpc>
                <a:spcPct val="83000"/>
              </a:lnSpc>
            </a:pP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T2m 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RH2m</a:t>
            </a:r>
          </a:p>
          <a:p>
            <a:pPr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analysis</a:t>
            </a:r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807222" y="3835246"/>
            <a:ext cx="2065337" cy="101194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</a:t>
            </a:r>
          </a:p>
          <a:p>
            <a:pPr>
              <a:lnSpc>
                <a:spcPct val="83000"/>
              </a:lnSpc>
            </a:pP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Surface SM</a:t>
            </a:r>
          </a:p>
          <a:p>
            <a:pPr>
              <a:lnSpc>
                <a:spcPct val="83000"/>
              </a:lnSpc>
            </a:pP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Bias corrected</a:t>
            </a:r>
          </a:p>
          <a:p>
            <a:pPr>
              <a:lnSpc>
                <a:spcPct val="83000"/>
              </a:lnSpc>
            </a:pPr>
            <a:endParaRPr lang="en-GB" altLang="en-US" sz="1200" b="1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8946128" y="3150939"/>
            <a:ext cx="2620438" cy="101200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Root </a:t>
            </a:r>
          </a:p>
          <a:p>
            <a:pPr>
              <a:lnSpc>
                <a:spcPct val="83000"/>
              </a:lnSpc>
            </a:pPr>
            <a:r>
              <a:rPr lang="en-GB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Zone product</a:t>
            </a:r>
          </a:p>
          <a:p>
            <a:pPr>
              <a:lnSpc>
                <a:spcPct val="83000"/>
              </a:lnSpc>
            </a:pPr>
            <a:r>
              <a:rPr lang="en-GB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(SM-DAS-2) </a:t>
            </a:r>
            <a:endParaRPr lang="en-GB" altLang="en-US" b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6561000" y="2100792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4166689" y="3150939"/>
            <a:ext cx="12816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5016501" y="4238554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8185151" y="3625502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562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844" y="2270634"/>
            <a:ext cx="661988" cy="1296988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22" name="Picture 12" descr="metop-art-b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075" y="3819085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3" name="Line 24"/>
          <p:cNvSpPr>
            <a:spLocks noChangeShapeType="1"/>
          </p:cNvSpPr>
          <p:nvPr/>
        </p:nvSpPr>
        <p:spPr bwMode="auto">
          <a:xfrm>
            <a:off x="9943732" y="4341218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24" name="Text Box 25"/>
          <p:cNvSpPr txBox="1">
            <a:spLocks noChangeArrowheads="1"/>
          </p:cNvSpPr>
          <p:nvPr/>
        </p:nvSpPr>
        <p:spPr bwMode="auto">
          <a:xfrm>
            <a:off x="9104024" y="4710965"/>
            <a:ext cx="3147015" cy="170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Analysed root zone 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soil moisture on model levels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4 layers: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0-7cm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7-28 cm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28-100 cm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100-289cm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5625" name="Picture 25" descr="img_hsaf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9" y="511175"/>
            <a:ext cx="234791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6" name="TextBox 26"/>
          <p:cNvSpPr txBox="1">
            <a:spLocks noChangeArrowheads="1"/>
          </p:cNvSpPr>
          <p:nvPr/>
        </p:nvSpPr>
        <p:spPr bwMode="auto">
          <a:xfrm>
            <a:off x="3048261" y="697647"/>
            <a:ext cx="35046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EUMETSAT Hydrology SAF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H="1" flipV="1">
            <a:off x="6146086" y="4424760"/>
            <a:ext cx="714" cy="3678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1062121" y="5231185"/>
            <a:ext cx="14957941" cy="218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fr-FR" altLang="en-US" sz="2000" b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SM-DAS-2: </a:t>
            </a:r>
            <a:r>
              <a:rPr lang="fr-FR" altLang="en-US" sz="2000" b="1" dirty="0" err="1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Operational</a:t>
            </a: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H-SAF </a:t>
            </a:r>
            <a:r>
              <a:rPr lang="fr-FR" altLang="en-US" sz="2000" b="1" dirty="0" err="1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since</a:t>
            </a: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July 2012; 	</a:t>
            </a:r>
          </a:p>
          <a:p>
            <a:pPr>
              <a:lnSpc>
                <a:spcPct val="83000"/>
              </a:lnSpc>
            </a:pP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14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Contact:  </a:t>
            </a:r>
            <a:r>
              <a:rPr lang="fr-FR" alt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hsafcdop@meteoam.it</a:t>
            </a:r>
          </a:p>
          <a:p>
            <a:pPr>
              <a:lnSpc>
                <a:spcPct val="83000"/>
              </a:lnSpc>
            </a:pP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14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						               	</a:t>
            </a:r>
          </a:p>
          <a:p>
            <a:pPr>
              <a:lnSpc>
                <a:spcPct val="83000"/>
              </a:lnSpc>
            </a:pP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14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								    								</a:t>
            </a:r>
          </a:p>
          <a:p>
            <a:pPr>
              <a:lnSpc>
                <a:spcPct val="83000"/>
              </a:lnSpc>
            </a:pPr>
            <a:endParaRPr lang="fr-FR" altLang="en-US" sz="2000" b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6629" name="TextBox 26"/>
          <p:cNvSpPr txBox="1">
            <a:spLocks noChangeArrowheads="1"/>
          </p:cNvSpPr>
          <p:nvPr/>
        </p:nvSpPr>
        <p:spPr bwMode="auto">
          <a:xfrm>
            <a:off x="931493" y="3686315"/>
            <a:ext cx="72009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ASCAT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Root Zone Soil Moisture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Product (H-SAF SM-DAS-2):</a:t>
            </a:r>
          </a:p>
          <a:p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Data assimilation used to propagate in space and time the ASCAT surface swath soil moisture information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Daily Soil Moisture product valid at 00:00 UTC</a:t>
            </a:r>
          </a:p>
          <a:p>
            <a:pPr>
              <a:buFontTx/>
              <a:buChar char="-"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Daily Global coverage</a:t>
            </a: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6630" name="Picture 11" descr="img_hsaf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463" y="5084764"/>
            <a:ext cx="234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9" descr="H14_2012090400.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8" r="8735"/>
          <a:stretch/>
        </p:blipFill>
        <p:spPr bwMode="auto">
          <a:xfrm>
            <a:off x="1524000" y="1009403"/>
            <a:ext cx="7655626" cy="266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05257" y="1312069"/>
            <a:ext cx="2786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Assimilated ASCAT</a:t>
            </a:r>
          </a:p>
          <a:p>
            <a:r>
              <a:rPr lang="en-GB" dirty="0" smtClean="0"/>
              <a:t>Surface (0-7cm) soil moisture index (0-1)</a:t>
            </a:r>
          </a:p>
          <a:p>
            <a:endParaRPr lang="en-GB" dirty="0"/>
          </a:p>
          <a:p>
            <a:r>
              <a:rPr lang="en-GB" dirty="0" smtClean="0"/>
              <a:t>04 Sept 2012 00UTC</a:t>
            </a:r>
            <a:endParaRPr lang="en-GB" dirty="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21381" y="44450"/>
            <a:ext cx="1202965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</a:rPr>
              <a:t>root zone retrieval based on data assimilation</a:t>
            </a:r>
            <a:endParaRPr lang="en-GB" altLang="en-US" sz="3200" b="1" dirty="0">
              <a:solidFill>
                <a:srgbClr val="0F369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2" descr="img_hsaf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120" y="5313929"/>
            <a:ext cx="234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9" descr="H14_2012090400.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3" r="9318"/>
          <a:stretch/>
        </p:blipFill>
        <p:spPr bwMode="auto">
          <a:xfrm>
            <a:off x="492302" y="950026"/>
            <a:ext cx="7606669" cy="266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7654" name="TextBox 26"/>
          <p:cNvSpPr txBox="1">
            <a:spLocks noChangeArrowheads="1"/>
          </p:cNvSpPr>
          <p:nvPr/>
        </p:nvSpPr>
        <p:spPr bwMode="auto">
          <a:xfrm>
            <a:off x="492302" y="530866"/>
            <a:ext cx="45482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SM-DAS-2 available on 4 soil layers</a:t>
            </a:r>
            <a:r>
              <a:rPr lang="en-GB" altLang="en-US" sz="2000" b="1" dirty="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7655" name="Picture 11" descr="H14_2012090400.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 r="9177"/>
          <a:stretch/>
        </p:blipFill>
        <p:spPr bwMode="auto">
          <a:xfrm>
            <a:off x="492302" y="3740727"/>
            <a:ext cx="7618545" cy="266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6"/>
          <p:cNvSpPr txBox="1">
            <a:spLocks noChangeArrowheads="1"/>
          </p:cNvSpPr>
          <p:nvPr/>
        </p:nvSpPr>
        <p:spPr bwMode="auto">
          <a:xfrm>
            <a:off x="3905822" y="5854472"/>
            <a:ext cx="22060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</a:t>
            </a: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2 (7-28cm</a:t>
            </a: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7656" name="TextBox 26"/>
          <p:cNvSpPr txBox="1">
            <a:spLocks noChangeArrowheads="1"/>
          </p:cNvSpPr>
          <p:nvPr/>
        </p:nvSpPr>
        <p:spPr bwMode="auto">
          <a:xfrm>
            <a:off x="4048490" y="3033775"/>
            <a:ext cx="20633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</a:t>
            </a: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1 (0-7cm</a:t>
            </a: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23803" y="1312069"/>
            <a:ext cx="2786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Assimilated ASCAT</a:t>
            </a:r>
          </a:p>
          <a:p>
            <a:r>
              <a:rPr lang="en-GB" dirty="0" smtClean="0"/>
              <a:t>soil moisture index (0-1)</a:t>
            </a:r>
          </a:p>
          <a:p>
            <a:endParaRPr lang="en-GB" dirty="0"/>
          </a:p>
          <a:p>
            <a:r>
              <a:rPr lang="en-GB" dirty="0" smtClean="0"/>
              <a:t>04 Sept 2012 00UTC</a:t>
            </a:r>
            <a:endParaRPr lang="en-GB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21381" y="44450"/>
            <a:ext cx="1202965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</a:rPr>
              <a:t>root zone retrieval based on data assimilation</a:t>
            </a:r>
            <a:endParaRPr lang="en-GB" altLang="en-US" sz="3200" b="1" dirty="0">
              <a:solidFill>
                <a:srgbClr val="0F369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12" descr="H14_2012090400.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4" r="9018"/>
          <a:stretch/>
        </p:blipFill>
        <p:spPr bwMode="auto">
          <a:xfrm>
            <a:off x="499112" y="992856"/>
            <a:ext cx="7631875" cy="264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pic>
        <p:nvPicPr>
          <p:cNvPr id="28679" name="Picture 13" descr="H14_2012090400.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9" r="10713"/>
          <a:stretch/>
        </p:blipFill>
        <p:spPr bwMode="auto">
          <a:xfrm>
            <a:off x="499112" y="3766983"/>
            <a:ext cx="7513123" cy="263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023803" y="1312069"/>
            <a:ext cx="2786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Assimilated ASCAT</a:t>
            </a:r>
          </a:p>
          <a:p>
            <a:r>
              <a:rPr lang="en-GB" dirty="0" smtClean="0"/>
              <a:t>soil moisture index (0-1)</a:t>
            </a:r>
          </a:p>
          <a:p>
            <a:endParaRPr lang="en-GB" dirty="0"/>
          </a:p>
          <a:p>
            <a:r>
              <a:rPr lang="en-GB" dirty="0" smtClean="0"/>
              <a:t>04 Sept 2012 00UTC</a:t>
            </a:r>
            <a:endParaRPr lang="en-GB" dirty="0"/>
          </a:p>
        </p:txBody>
      </p:sp>
      <p:pic>
        <p:nvPicPr>
          <p:cNvPr id="12" name="Picture 12" descr="img_hsaf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120" y="5313929"/>
            <a:ext cx="234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6"/>
          <p:cNvSpPr txBox="1">
            <a:spLocks noChangeArrowheads="1"/>
          </p:cNvSpPr>
          <p:nvPr/>
        </p:nvSpPr>
        <p:spPr bwMode="auto">
          <a:xfrm>
            <a:off x="3905822" y="5854472"/>
            <a:ext cx="26340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4 (100-289cm)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4048490" y="3033775"/>
            <a:ext cx="24913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3 (28-100cm)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26"/>
          <p:cNvSpPr txBox="1">
            <a:spLocks noChangeArrowheads="1"/>
          </p:cNvSpPr>
          <p:nvPr/>
        </p:nvSpPr>
        <p:spPr bwMode="auto">
          <a:xfrm>
            <a:off x="492302" y="530866"/>
            <a:ext cx="45482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SM-DAS-2 available on 4 soil layers</a:t>
            </a:r>
            <a:r>
              <a:rPr lang="en-GB" altLang="en-US" sz="2000" b="1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221381" y="44450"/>
            <a:ext cx="1202965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</a:t>
            </a:r>
            <a:r>
              <a:rPr lang="en-GB" altLang="en-US" sz="3200" b="1" dirty="0" smtClean="0">
                <a:solidFill>
                  <a:srgbClr val="0F3692"/>
                </a:solidFill>
                <a:latin typeface="+mj-lt"/>
              </a:rPr>
              <a:t>root zone retrieval based on data assimilation</a:t>
            </a:r>
            <a:endParaRPr lang="en-GB" altLang="en-US" sz="3200" b="1" dirty="0">
              <a:solidFill>
                <a:srgbClr val="0F369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69475" y="755408"/>
            <a:ext cx="8301274" cy="4185761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chemeClr val="accent2"/>
              </a:buClr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Evaluation of SM-DAS-2/H14</a:t>
            </a:r>
          </a:p>
          <a:p>
            <a:pPr>
              <a:lnSpc>
                <a:spcPct val="100000"/>
              </a:lnSpc>
              <a:buClr>
                <a:schemeClr val="accent2"/>
              </a:buClr>
            </a:pPr>
            <a:r>
              <a:rPr lang="en-GB" dirty="0">
                <a:latin typeface="Arial" pitchFamily="34" charset="0"/>
                <a:cs typeface="Arial" pitchFamily="34" charset="0"/>
              </a:rPr>
              <a:t>Surface and root zone liquid soil moisture content </a:t>
            </a: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</a:endParaRPr>
          </a:p>
          <a:p>
            <a:pPr algn="just">
              <a:buClr>
                <a:schemeClr val="bg2"/>
              </a:buClr>
              <a:buSzPct val="75000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" r="45553" b="68215"/>
          <a:stretch/>
        </p:blipFill>
        <p:spPr>
          <a:xfrm>
            <a:off x="6274756" y="3807448"/>
            <a:ext cx="4104456" cy="22858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" t="34216" r="2199" b="34216"/>
          <a:stretch/>
        </p:blipFill>
        <p:spPr>
          <a:xfrm>
            <a:off x="2351585" y="1772816"/>
            <a:ext cx="7265701" cy="219660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01493"/>
              </p:ext>
            </p:extLst>
          </p:nvPr>
        </p:nvGraphicFramePr>
        <p:xfrm>
          <a:off x="1097248" y="4146882"/>
          <a:ext cx="4682024" cy="128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0655"/>
                <a:gridCol w="1097123"/>
                <a:gridCol w="1097123"/>
                <a:gridCol w="1097123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Accuracy </a:t>
                      </a:r>
                      <a:r>
                        <a:rPr lang="en-GB" sz="1400" b="1" dirty="0">
                          <a:effectLst/>
                        </a:rPr>
                        <a:t>requirements for product SM-DAS-2 </a:t>
                      </a:r>
                      <a:r>
                        <a:rPr lang="en-GB" sz="1400" b="1" dirty="0" smtClean="0">
                          <a:effectLst/>
                        </a:rPr>
                        <a:t>[R] </a:t>
                      </a:r>
                      <a:endParaRPr lang="fr-F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>
                          <a:effectLst/>
                        </a:rPr>
                        <a:t>Unit</a:t>
                      </a:r>
                      <a:endParaRPr lang="fr-FR" sz="1400" b="1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Threshold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Target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Optimal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Dimensionless</a:t>
                      </a:r>
                      <a:endParaRPr lang="fr-F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0.65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0.80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50742" y="3296792"/>
            <a:ext cx="153439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Observation (5cm)</a:t>
            </a:r>
          </a:p>
          <a:p>
            <a:r>
              <a:rPr lang="en-GB" sz="1200" b="1" dirty="0">
                <a:solidFill>
                  <a:srgbClr val="FF0000"/>
                </a:solidFill>
              </a:rPr>
              <a:t>SM-DAS-2 (0-7cm)</a:t>
            </a:r>
            <a:endParaRPr lang="fr-FR" sz="1200" b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60648" y="1484528"/>
            <a:ext cx="5572388" cy="288288"/>
            <a:chOff x="2036648" y="1208041"/>
            <a:chExt cx="5572388" cy="288288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036648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885828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721756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627784" y="1212315"/>
              <a:ext cx="8402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B050"/>
                  </a:solidFill>
                </a:rPr>
                <a:t>OR_2013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58325" y="1208041"/>
              <a:ext cx="8402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B050"/>
                  </a:solidFill>
                </a:rPr>
                <a:t>OR_2014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58525" y="1219330"/>
              <a:ext cx="8402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B050"/>
                  </a:solidFill>
                </a:rPr>
                <a:t>OR_2015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168332" y="675090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Albergel</a:t>
            </a:r>
            <a:r>
              <a:rPr lang="en-GB" b="1" dirty="0"/>
              <a:t> et al.</a:t>
            </a: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42" y="5673772"/>
            <a:ext cx="1671733" cy="77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928284" y="-99392"/>
            <a:ext cx="8739716" cy="9130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indent="0" algn="ctr">
              <a:buClr>
                <a:schemeClr val="accent2"/>
              </a:buClr>
              <a:defRPr/>
            </a:pPr>
            <a:r>
              <a:rPr lang="en-GB" altLang="en-US" sz="3200" b="1" dirty="0">
                <a:solidFill>
                  <a:srgbClr val="003399"/>
                </a:solidFill>
                <a:latin typeface="Arial" panose="020B0604020202020204" pitchFamily="34" charset="0"/>
              </a:rPr>
              <a:t>S</a:t>
            </a:r>
            <a:r>
              <a:rPr lang="en-GB" altLang="en-US" sz="3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oil moisture Validation</a:t>
            </a:r>
            <a:endParaRPr lang="en-GB" altLang="en-US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marL="0" indent="0">
              <a:buClr>
                <a:schemeClr val="accent2"/>
              </a:buClr>
              <a:defRPr/>
            </a:pPr>
            <a:r>
              <a:rPr lang="en-GB" altLang="en-US" sz="2133" b="1" dirty="0" err="1">
                <a:solidFill>
                  <a:srgbClr val="0070C0"/>
                </a:solidFill>
                <a:latin typeface="Arial" panose="020B0604020202020204" pitchFamily="34" charset="0"/>
              </a:rPr>
              <a:t>Scatterometer</a:t>
            </a:r>
            <a:r>
              <a:rPr lang="en-GB" altLang="en-US" sz="2133" b="1" dirty="0">
                <a:solidFill>
                  <a:srgbClr val="0070C0"/>
                </a:solidFill>
                <a:latin typeface="Arial" panose="020B0604020202020204" pitchFamily="34" charset="0"/>
              </a:rPr>
              <a:t> root zone soil moisture based on data assimilation</a:t>
            </a:r>
          </a:p>
        </p:txBody>
      </p:sp>
    </p:spTree>
    <p:extLst>
      <p:ext uri="{BB962C8B-B14F-4D97-AF65-F5344CB8AC3E}">
        <p14:creationId xmlns:p14="http://schemas.microsoft.com/office/powerpoint/2010/main" val="10744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774826" y="-458788"/>
            <a:ext cx="8201025" cy="1441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Validation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in situ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soil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moisture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data</a:t>
            </a:r>
            <a:endParaRPr lang="en-GB" sz="3200" b="1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686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6" y="982663"/>
            <a:ext cx="5153025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Box 11"/>
          <p:cNvSpPr txBox="1">
            <a:spLocks noChangeArrowheads="1"/>
          </p:cNvSpPr>
          <p:nvPr/>
        </p:nvSpPr>
        <p:spPr bwMode="auto">
          <a:xfrm>
            <a:off x="2021408" y="2864489"/>
            <a:ext cx="4291559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406 stations from 10 networks</a:t>
            </a:r>
          </a:p>
        </p:txBody>
      </p:sp>
      <p:sp>
        <p:nvSpPr>
          <p:cNvPr id="36869" name="TextBox 3"/>
          <p:cNvSpPr txBox="1">
            <a:spLocks noChangeArrowheads="1"/>
          </p:cNvSpPr>
          <p:nvPr/>
        </p:nvSpPr>
        <p:spPr bwMode="auto">
          <a:xfrm>
            <a:off x="4235643" y="5816918"/>
            <a:ext cx="34554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after  </a:t>
            </a:r>
            <a:r>
              <a:rPr lang="en-GB" altLang="en-US" sz="14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Albergel</a:t>
            </a:r>
            <a:r>
              <a:rPr lang="en-GB" altLang="en-US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GB" altLang="en-US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Remote Sens </a:t>
            </a:r>
            <a:r>
              <a:rPr lang="en-GB" altLang="en-US" sz="14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</a:t>
            </a:r>
            <a:r>
              <a:rPr lang="en-GB" altLang="en-US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2012</a:t>
            </a:r>
            <a:endParaRPr lang="en-GB" alt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870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96" t="50227" r="2023" b="27570"/>
          <a:stretch>
            <a:fillRect/>
          </a:stretch>
        </p:blipFill>
        <p:spPr bwMode="auto">
          <a:xfrm>
            <a:off x="7691112" y="825282"/>
            <a:ext cx="4213073" cy="188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t="75000" r="51703"/>
          <a:stretch>
            <a:fillRect/>
          </a:stretch>
        </p:blipFill>
        <p:spPr bwMode="auto">
          <a:xfrm>
            <a:off x="7701933" y="2791509"/>
            <a:ext cx="4202252" cy="2091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86" t="75000"/>
          <a:stretch>
            <a:fillRect/>
          </a:stretch>
        </p:blipFill>
        <p:spPr bwMode="auto">
          <a:xfrm>
            <a:off x="7715913" y="4614090"/>
            <a:ext cx="4341342" cy="209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Box 4"/>
          <p:cNvSpPr txBox="1">
            <a:spLocks noChangeArrowheads="1"/>
          </p:cNvSpPr>
          <p:nvPr/>
        </p:nvSpPr>
        <p:spPr bwMode="auto">
          <a:xfrm>
            <a:off x="166255" y="3860800"/>
            <a:ext cx="778736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Soil Moisture Network</a:t>
            </a:r>
          </a:p>
          <a:p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for 2012 of ASCAT, SMOS and SM-DAS-2</a:t>
            </a:r>
          </a:p>
          <a:p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station, time series are compared</a:t>
            </a:r>
          </a:p>
          <a:p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4" name="TextBox 5"/>
          <p:cNvSpPr txBox="1">
            <a:spLocks noChangeArrowheads="1"/>
          </p:cNvSpPr>
          <p:nvPr/>
        </p:nvSpPr>
        <p:spPr bwMode="auto">
          <a:xfrm>
            <a:off x="8267594" y="620703"/>
            <a:ext cx="3477102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       </a:t>
            </a:r>
          </a:p>
        </p:txBody>
      </p:sp>
      <p:sp>
        <p:nvSpPr>
          <p:cNvPr id="36875" name="TextBox 11"/>
          <p:cNvSpPr txBox="1">
            <a:spLocks noChangeArrowheads="1"/>
          </p:cNvSpPr>
          <p:nvPr/>
        </p:nvSpPr>
        <p:spPr bwMode="auto">
          <a:xfrm>
            <a:off x="8159815" y="2621406"/>
            <a:ext cx="389744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      </a:t>
            </a:r>
          </a:p>
        </p:txBody>
      </p:sp>
      <p:sp>
        <p:nvSpPr>
          <p:cNvPr id="36876" name="TextBox 12"/>
          <p:cNvSpPr txBox="1">
            <a:spLocks noChangeArrowheads="1"/>
          </p:cNvSpPr>
          <p:nvPr/>
        </p:nvSpPr>
        <p:spPr bwMode="auto">
          <a:xfrm>
            <a:off x="8170223" y="4438528"/>
            <a:ext cx="3733962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SM-DAS-2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8" t="9325" r="8249" b="6557"/>
          <a:stretch>
            <a:fillRect/>
          </a:stretch>
        </p:blipFill>
        <p:spPr bwMode="auto">
          <a:xfrm>
            <a:off x="5534025" y="650876"/>
            <a:ext cx="3117850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9" t="8669" r="8241" b="6297"/>
          <a:stretch>
            <a:fillRect/>
          </a:stretch>
        </p:blipFill>
        <p:spPr bwMode="auto">
          <a:xfrm>
            <a:off x="2116138" y="3786189"/>
            <a:ext cx="2900362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6" t="7404" r="8644" b="5510"/>
          <a:stretch>
            <a:fillRect/>
          </a:stretch>
        </p:blipFill>
        <p:spPr bwMode="auto">
          <a:xfrm>
            <a:off x="2116138" y="606426"/>
            <a:ext cx="3021012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Group 77"/>
          <p:cNvGraphicFramePr>
            <a:graphicFrameLocks/>
          </p:cNvGraphicFramePr>
          <p:nvPr/>
        </p:nvGraphicFramePr>
        <p:xfrm>
          <a:off x="6096000" y="4419600"/>
          <a:ext cx="4356099" cy="1746250"/>
        </p:xfrm>
        <a:graphic>
          <a:graphicData uri="http://schemas.openxmlformats.org/drawingml/2006/table">
            <a:tbl>
              <a:tblPr/>
              <a:tblGrid>
                <a:gridCol w="216030"/>
                <a:gridCol w="1368190"/>
                <a:gridCol w="1368190"/>
                <a:gridCol w="1403689"/>
              </a:tblGrid>
              <a:tr h="639231">
                <a:tc row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51" marB="45751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Correlation [-]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(for stations with significant values)</a:t>
                      </a: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305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SM-DAS-2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ASCAT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SMOS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457"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3" marR="91443" marT="45751" marB="45751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0.67          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(104 stations)</a:t>
                      </a: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0.50         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(104 stations)</a:t>
                      </a: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0.50 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(84 stations)</a:t>
                      </a:r>
                    </a:p>
                  </a:txBody>
                  <a:tcPr marL="91443" marR="91443" marT="45751" marB="4575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13" name="Text Box 8"/>
          <p:cNvSpPr txBox="1">
            <a:spLocks noChangeArrowheads="1"/>
          </p:cNvSpPr>
          <p:nvPr/>
        </p:nvSpPr>
        <p:spPr bwMode="auto">
          <a:xfrm>
            <a:off x="2198688" y="1052513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altLang="en-US" sz="1800">
                <a:solidFill>
                  <a:srgbClr val="008000"/>
                </a:solidFill>
                <a:latin typeface="Arial" panose="020B0604020202020204" pitchFamily="34" charset="0"/>
              </a:rPr>
              <a:t>SM-DAS-2</a:t>
            </a:r>
          </a:p>
        </p:txBody>
      </p:sp>
      <p:sp>
        <p:nvSpPr>
          <p:cNvPr id="37914" name="Text Box 9"/>
          <p:cNvSpPr txBox="1">
            <a:spLocks noChangeArrowheads="1"/>
          </p:cNvSpPr>
          <p:nvPr/>
        </p:nvSpPr>
        <p:spPr bwMode="auto">
          <a:xfrm>
            <a:off x="7226301" y="2860675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2D5CE1"/>
                </a:solidFill>
                <a:latin typeface="Arial" panose="020B0604020202020204" pitchFamily="34" charset="0"/>
              </a:rPr>
              <a:t>ASCAT</a:t>
            </a:r>
          </a:p>
        </p:txBody>
      </p:sp>
      <p:sp>
        <p:nvSpPr>
          <p:cNvPr id="37915" name="Text Box 10"/>
          <p:cNvSpPr txBox="1">
            <a:spLocks noChangeArrowheads="1"/>
          </p:cNvSpPr>
          <p:nvPr/>
        </p:nvSpPr>
        <p:spPr bwMode="auto">
          <a:xfrm>
            <a:off x="3686175" y="6021388"/>
            <a:ext cx="857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SMOS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919289" y="-458788"/>
            <a:ext cx="8201025" cy="1441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Validation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in situ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soil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moisture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data</a:t>
            </a:r>
            <a:endParaRPr lang="en-GB" sz="3200" b="1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917" name="TextBox 2"/>
          <p:cNvSpPr txBox="1">
            <a:spLocks noChangeArrowheads="1"/>
          </p:cNvSpPr>
          <p:nvPr/>
        </p:nvSpPr>
        <p:spPr bwMode="auto">
          <a:xfrm>
            <a:off x="8975725" y="854076"/>
            <a:ext cx="31252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USCRN soil moisture network</a:t>
            </a:r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1"/>
          <p:cNvSpPr txBox="1">
            <a:spLocks noChangeArrowheads="1"/>
          </p:cNvSpPr>
          <p:nvPr/>
        </p:nvSpPr>
        <p:spPr bwMode="auto">
          <a:xfrm>
            <a:off x="7824572" y="1151470"/>
            <a:ext cx="300825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defRPr/>
            </a:pPr>
            <a:r>
              <a:rPr lang="en-GB" alt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after </a:t>
            </a:r>
            <a:r>
              <a:rPr lang="en-GB" altLang="en-US" sz="12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Albergel</a:t>
            </a:r>
            <a:r>
              <a:rPr lang="en-GB" alt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RSE, 2012</a:t>
            </a:r>
          </a:p>
        </p:txBody>
      </p:sp>
      <p:graphicFrame>
        <p:nvGraphicFramePr>
          <p:cNvPr id="6" name="Group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12212"/>
              </p:ext>
            </p:extLst>
          </p:nvPr>
        </p:nvGraphicFramePr>
        <p:xfrm>
          <a:off x="463137" y="843148"/>
          <a:ext cx="6811015" cy="2499408"/>
        </p:xfrm>
        <a:graphic>
          <a:graphicData uri="http://schemas.openxmlformats.org/drawingml/2006/table">
            <a:tbl>
              <a:tblPr/>
              <a:tblGrid>
                <a:gridCol w="3311154"/>
                <a:gridCol w="1459944"/>
                <a:gridCol w="1068231"/>
                <a:gridCol w="971686"/>
              </a:tblGrid>
              <a:tr h="625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Normalized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Product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(nb stations </a:t>
                      </a: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with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significant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R)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SM-DAS-2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(333)       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ASCAT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(322)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(258)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1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Correlation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0.68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0.54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0.54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625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Bias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(In Situ  - Product)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-0.084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-0.005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0.027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681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RMSD</a:t>
                      </a:r>
                    </a:p>
                  </a:txBody>
                  <a:tcPr marL="91432" marR="91432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0.120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0.110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0.105</a:t>
                      </a:r>
                    </a:p>
                  </a:txBody>
                  <a:tcPr marL="91432" marR="91432"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3142790"/>
              </p:ext>
            </p:extLst>
          </p:nvPr>
        </p:nvGraphicFramePr>
        <p:xfrm>
          <a:off x="463137" y="3526278"/>
          <a:ext cx="6899565" cy="1459113"/>
        </p:xfrm>
        <a:graphic>
          <a:graphicData uri="http://schemas.openxmlformats.org/drawingml/2006/table">
            <a:tbl>
              <a:tblPr/>
              <a:tblGrid>
                <a:gridCol w="3354202"/>
                <a:gridCol w="1478925"/>
                <a:gridCol w="1082119"/>
                <a:gridCol w="984319"/>
              </a:tblGrid>
              <a:tr h="770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Normalized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Product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(nb stations </a:t>
                      </a: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with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significant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R)</a:t>
                      </a:r>
                    </a:p>
                  </a:txBody>
                  <a:tcPr marL="91432" marR="91432"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SM-DAS-2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(310)       </a:t>
                      </a:r>
                    </a:p>
                  </a:txBody>
                  <a:tcPr marL="91432" marR="91432"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ASCAT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(291)</a:t>
                      </a:r>
                    </a:p>
                  </a:txBody>
                  <a:tcPr marL="91432" marR="91432"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(234)</a:t>
                      </a:r>
                    </a:p>
                  </a:txBody>
                  <a:tcPr marL="91432" marR="91432"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32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Correlation on Anomaly</a:t>
                      </a:r>
                    </a:p>
                  </a:txBody>
                  <a:tcPr marL="91432" marR="91432"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0.56</a:t>
                      </a:r>
                    </a:p>
                  </a:txBody>
                  <a:tcPr marL="91432" marR="91432" marT="45722" marB="4572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0.41</a:t>
                      </a:r>
                    </a:p>
                  </a:txBody>
                  <a:tcPr marL="91432" marR="91432" marT="45722" marB="4572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0.42</a:t>
                      </a:r>
                    </a:p>
                  </a:txBody>
                  <a:tcPr marL="91432" marR="91432" marT="45722" marB="4572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38960" name="TextBox 1"/>
          <p:cNvSpPr txBox="1">
            <a:spLocks noChangeArrowheads="1"/>
          </p:cNvSpPr>
          <p:nvPr/>
        </p:nvSpPr>
        <p:spPr bwMode="auto">
          <a:xfrm>
            <a:off x="317801" y="5042522"/>
            <a:ext cx="1109438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600"/>
              </a:spcBef>
              <a:buFontTx/>
              <a:buChar char="-"/>
            </a:pPr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and ASCAT surface soil moisture have similar quality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Assimilated product (SM-DAS-2) has a larger bias, but in terms of dynamics it shows the best agreement with in situ soil moisture data</a:t>
            </a:r>
          </a:p>
        </p:txBody>
      </p:sp>
      <p:sp>
        <p:nvSpPr>
          <p:cNvPr id="38961" name="TextBox 1"/>
          <p:cNvSpPr txBox="1">
            <a:spLocks noChangeArrowheads="1"/>
          </p:cNvSpPr>
          <p:nvPr/>
        </p:nvSpPr>
        <p:spPr bwMode="auto">
          <a:xfrm>
            <a:off x="7668278" y="2304248"/>
            <a:ext cx="452372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using the 10 Networks</a:t>
            </a:r>
          </a:p>
          <a:p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RMSD expressed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soil moisture index (no unit)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19289" y="-458788"/>
            <a:ext cx="8201025" cy="1441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lnSpc>
                <a:spcPct val="192000"/>
              </a:lnSpc>
              <a:defRPr/>
            </a:pP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Validation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in situ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soil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 err="1">
                <a:solidFill>
                  <a:srgbClr val="0F3692"/>
                </a:solidFill>
                <a:latin typeface="+mj-lt"/>
                <a:ea typeface="+mj-ea"/>
                <a:cs typeface="+mj-cs"/>
              </a:rPr>
              <a:t>moisture</a:t>
            </a:r>
            <a:r>
              <a:rPr lang="fr-FR" sz="3200" b="1" kern="0" dirty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 data</a:t>
            </a:r>
            <a:endParaRPr lang="en-GB" sz="3200" b="1" kern="0" dirty="0">
              <a:solidFill>
                <a:srgbClr val="0F369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3367088"/>
            <a:ext cx="4211638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3207" y="-335536"/>
            <a:ext cx="8964613" cy="93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Satellite data for NWP soil moisture analysis</a:t>
            </a:r>
            <a:endParaRPr lang="en-GB" alt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45630" y="753269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endParaRPr lang="fr-FR" altLang="en-US" sz="2000">
              <a:latin typeface="Arial" panose="020B0604020202020204" pitchFamily="34" charset="0"/>
            </a:endParaRPr>
          </a:p>
        </p:txBody>
      </p:sp>
      <p:pic>
        <p:nvPicPr>
          <p:cNvPr id="19461" name="Picture 12" descr="metop-art-b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9" y="5765801"/>
            <a:ext cx="828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303838" y="2997201"/>
            <a:ext cx="5364162" cy="10080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3" name="TextBox 1"/>
          <p:cNvSpPr txBox="1">
            <a:spLocks noChangeArrowheads="1"/>
          </p:cNvSpPr>
          <p:nvPr/>
        </p:nvSpPr>
        <p:spPr bwMode="auto">
          <a:xfrm>
            <a:off x="297730" y="753269"/>
            <a:ext cx="426402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microwave data: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Scatterometer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 (2006-),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(2012-)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C-band (5.6GHz)</a:t>
            </a:r>
            <a:endParaRPr lang="fr-FR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Surface soil moisture </a:t>
            </a:r>
            <a:endParaRPr lang="fr-FR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product 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ensured operational continuity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4993554" y="815792"/>
            <a:ext cx="4108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microwave data: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&amp; Ocean Salinity</a:t>
            </a: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(1.4 GHz)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Brightness Temperature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soil moisture mission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Strongest sensitivity to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>
            <a:off x="385042" y="753270"/>
            <a:ext cx="4373563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4993554" y="753270"/>
            <a:ext cx="4373562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9467" name="Straight Connector 5"/>
          <p:cNvCxnSpPr>
            <a:cxnSpLocks noChangeShapeType="1"/>
          </p:cNvCxnSpPr>
          <p:nvPr/>
        </p:nvCxnSpPr>
        <p:spPr bwMode="auto">
          <a:xfrm>
            <a:off x="385042" y="2409032"/>
            <a:ext cx="43735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468" name="Straight Connector 15"/>
          <p:cNvCxnSpPr>
            <a:cxnSpLocks noChangeShapeType="1"/>
          </p:cNvCxnSpPr>
          <p:nvPr/>
        </p:nvCxnSpPr>
        <p:spPr bwMode="auto">
          <a:xfrm>
            <a:off x="4993554" y="2409032"/>
            <a:ext cx="4373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946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357563"/>
            <a:ext cx="42719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1" b="13037"/>
          <a:stretch>
            <a:fillRect/>
          </a:stretch>
        </p:blipFill>
        <p:spPr bwMode="auto">
          <a:xfrm>
            <a:off x="7766051" y="5718176"/>
            <a:ext cx="671513" cy="6699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71" name="TextBox 8"/>
          <p:cNvSpPr txBox="1">
            <a:spLocks noChangeArrowheads="1"/>
          </p:cNvSpPr>
          <p:nvPr/>
        </p:nvSpPr>
        <p:spPr bwMode="auto">
          <a:xfrm>
            <a:off x="1544638" y="3522663"/>
            <a:ext cx="9123362" cy="8156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 of surface soil moisture related satellite data:</a:t>
            </a:r>
          </a:p>
          <a:p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ASCAT soil moisture 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Brightness temperature (K)</a:t>
            </a:r>
          </a:p>
        </p:txBody>
      </p:sp>
      <p:sp>
        <p:nvSpPr>
          <p:cNvPr id="19472" name="TextBox 3"/>
          <p:cNvSpPr txBox="1">
            <a:spLocks noChangeArrowheads="1"/>
          </p:cNvSpPr>
          <p:nvPr/>
        </p:nvSpPr>
        <p:spPr bwMode="auto">
          <a:xfrm>
            <a:off x="4784900" y="4221164"/>
            <a:ext cx="2064989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 FG_depar</a:t>
            </a:r>
          </a:p>
          <a:p>
            <a:pPr algn="ctr"/>
            <a:r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Sept. 2013</a:t>
            </a:r>
          </a:p>
        </p:txBody>
      </p:sp>
      <p:sp>
        <p:nvSpPr>
          <p:cNvPr id="19473" name="TextBox 3"/>
          <p:cNvSpPr txBox="1">
            <a:spLocks noChangeArrowheads="1"/>
          </p:cNvSpPr>
          <p:nvPr/>
        </p:nvSpPr>
        <p:spPr bwMode="auto">
          <a:xfrm>
            <a:off x="7104064" y="4418014"/>
            <a:ext cx="184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/>
          </a:p>
          <a:p>
            <a:endParaRPr lang="en-GB" alt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9512299" y="731343"/>
            <a:ext cx="2541155" cy="2575420"/>
          </a:xfrm>
          <a:prstGeom prst="rect">
            <a:avLst/>
          </a:prstGeom>
          <a:noFill/>
          <a:ln w="1908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b="1" dirty="0">
                <a:latin typeface="+mn-lt"/>
                <a:ea typeface="DejaVu Sans" charset="0"/>
                <a:cs typeface="DejaVu Sans" charset="0"/>
              </a:rPr>
              <a:t>Active and Passive:</a:t>
            </a:r>
          </a:p>
          <a:p>
            <a:pPr>
              <a:lnSpc>
                <a:spcPct val="100000"/>
              </a:lnSpc>
            </a:pPr>
            <a:r>
              <a:rPr lang="en-GB" altLang="en-US" sz="1700" b="1" dirty="0" smtClean="0">
                <a:solidFill>
                  <a:srgbClr val="003399"/>
                </a:solidFill>
                <a:latin typeface="+mn-lt"/>
                <a:ea typeface="DejaVu Sans" charset="0"/>
                <a:cs typeface="DejaVu Sans" charset="0"/>
              </a:rPr>
              <a:t>SMAP: </a:t>
            </a:r>
            <a:r>
              <a:rPr lang="en-GB" altLang="en-US" sz="17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Soil Moisture </a:t>
            </a:r>
          </a:p>
          <a:p>
            <a:pPr>
              <a:lnSpc>
                <a:spcPct val="100000"/>
              </a:lnSpc>
            </a:pPr>
            <a:r>
              <a:rPr lang="en-GB" altLang="en-US" sz="17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Active and Passive</a:t>
            </a:r>
            <a:endParaRPr lang="en-GB" altLang="en-US" sz="1700" dirty="0">
              <a:solidFill>
                <a:schemeClr val="tx1"/>
              </a:solidFill>
              <a:latin typeface="+mn-lt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L-band TB  2015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Dedicated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soil moisture mission</a:t>
            </a:r>
          </a:p>
        </p:txBody>
      </p:sp>
    </p:spTree>
    <p:extLst>
      <p:ext uri="{BB962C8B-B14F-4D97-AF65-F5344CB8AC3E}">
        <p14:creationId xmlns:p14="http://schemas.microsoft.com/office/powerpoint/2010/main" val="21496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08" y="107258"/>
            <a:ext cx="4606925" cy="326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723172" y="6194740"/>
            <a:ext cx="3271837" cy="512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0" tIns="15876" rIns="0" bIns="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hangingPunct="1"/>
            <a:r>
              <a:rPr lang="en-GB" altLang="en-US" dirty="0" smtClean="0">
                <a:ea typeface="MS PGothic" panose="020B0600070205080204" pitchFamily="34" charset="-128"/>
              </a:rPr>
              <a:t>Slide </a:t>
            </a:r>
            <a:r>
              <a:rPr lang="en-GB" altLang="en-US" dirty="0">
                <a:ea typeface="MS PGothic" panose="020B0600070205080204" pitchFamily="34" charset="-128"/>
              </a:rPr>
              <a:t>from </a:t>
            </a:r>
            <a:r>
              <a:rPr lang="en-GB" altLang="en-US" dirty="0" smtClean="0">
                <a:ea typeface="MS PGothic" panose="020B0600070205080204" pitchFamily="34" charset="-128"/>
              </a:rPr>
              <a:t>Dara </a:t>
            </a:r>
            <a:r>
              <a:rPr lang="en-GB" altLang="en-US" dirty="0" err="1" smtClean="0">
                <a:ea typeface="MS PGothic" panose="020B0600070205080204" pitchFamily="34" charset="-128"/>
              </a:rPr>
              <a:t>Entekhabi</a:t>
            </a:r>
            <a:r>
              <a:rPr lang="en-GB" altLang="en-US" dirty="0" smtClean="0">
                <a:ea typeface="MS PGothic" panose="020B0600070205080204" pitchFamily="34" charset="-128"/>
              </a:rPr>
              <a:t>, </a:t>
            </a:r>
            <a:r>
              <a:rPr lang="en-GB" altLang="en-US" dirty="0">
                <a:ea typeface="MS PGothic" panose="020B0600070205080204" pitchFamily="34" charset="-128"/>
              </a:rPr>
              <a:t>SMAP </a:t>
            </a:r>
            <a:r>
              <a:rPr lang="en-GB" altLang="en-US" dirty="0" smtClean="0">
                <a:ea typeface="MS PGothic" panose="020B0600070205080204" pitchFamily="34" charset="-128"/>
              </a:rPr>
              <a:t>Science Team Lead</a:t>
            </a:r>
            <a:endParaRPr lang="en-GB" altLang="en-US" dirty="0">
              <a:ea typeface="MS PGothic" panose="020B0600070205080204" pitchFamily="34" charset="-128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635567" y="3623470"/>
            <a:ext cx="5004742" cy="369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28600" indent="-227013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marL="457200" indent="-227013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spcBef>
                <a:spcPts val="900"/>
              </a:spcBef>
              <a:spcAft>
                <a:spcPts val="250"/>
              </a:spcAft>
            </a:pPr>
            <a:r>
              <a:rPr lang="en-GB" altLang="en-US" sz="2000" dirty="0"/>
              <a:t>SMAP Launched on 31 Jan 2015</a:t>
            </a:r>
          </a:p>
          <a:p>
            <a:pPr>
              <a:spcBef>
                <a:spcPts val="900"/>
              </a:spcBef>
              <a:spcAft>
                <a:spcPts val="250"/>
              </a:spcAft>
            </a:pPr>
            <a:r>
              <a:rPr lang="en-GB" altLang="en-US" sz="2000" dirty="0"/>
              <a:t>Antenna spin-up end of March </a:t>
            </a:r>
          </a:p>
          <a:p>
            <a:pPr>
              <a:spcBef>
                <a:spcPts val="900"/>
              </a:spcBef>
              <a:spcAft>
                <a:spcPts val="250"/>
              </a:spcAft>
            </a:pPr>
            <a:r>
              <a:rPr lang="en-GB" altLang="en-US" sz="2000" dirty="0"/>
              <a:t>First public data distribution in July 2015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719146"/>
            <a:ext cx="6858000" cy="5143500"/>
          </a:xfrm>
          <a:prstGeom prst="rect">
            <a:avLst/>
          </a:prstGeom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928284" y="-99392"/>
            <a:ext cx="8739716" cy="5847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indent="0" algn="ctr">
              <a:buClr>
                <a:schemeClr val="accent2"/>
              </a:buClr>
              <a:defRPr/>
            </a:pPr>
            <a:r>
              <a:rPr lang="en-GB" altLang="en-US" sz="3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SMAP</a:t>
            </a:r>
            <a:endParaRPr lang="en-GB" altLang="en-US" sz="2133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1919536" y="0"/>
            <a:ext cx="8748464" cy="1182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104000"/>
              </a:lnSpc>
              <a:buClr>
                <a:srgbClr val="114FFB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 kern="0" dirty="0">
                <a:solidFill>
                  <a:srgbClr val="003399"/>
                </a:solidFill>
                <a:ea typeface="+mj-ea"/>
                <a:cs typeface="Arial" charset="0"/>
              </a:rPr>
              <a:t>ECMWF Integrated Forecasting System (IFS) </a:t>
            </a:r>
            <a:br>
              <a:rPr lang="en-GB" sz="3200" b="1" kern="0" dirty="0">
                <a:solidFill>
                  <a:srgbClr val="003399"/>
                </a:solidFill>
                <a:ea typeface="+mj-ea"/>
                <a:cs typeface="Arial" charset="0"/>
              </a:rPr>
            </a:br>
            <a:r>
              <a:rPr lang="en-GB" sz="2200" b="1" kern="0" dirty="0">
                <a:solidFill>
                  <a:srgbClr val="003399"/>
                </a:solidFill>
                <a:ea typeface="+mj-ea"/>
                <a:cs typeface="Arial" charset="0"/>
              </a:rPr>
              <a:t/>
            </a:r>
            <a:br>
              <a:rPr lang="en-GB" sz="2200" b="1" kern="0" dirty="0">
                <a:solidFill>
                  <a:srgbClr val="003399"/>
                </a:solidFill>
                <a:ea typeface="+mj-ea"/>
                <a:cs typeface="Arial" charset="0"/>
              </a:rPr>
            </a:br>
            <a:endParaRPr lang="en-GB" sz="1400" b="1" kern="0" dirty="0">
              <a:solidFill>
                <a:srgbClr val="003399"/>
              </a:solidFill>
              <a:ea typeface="+mj-ea"/>
              <a:cs typeface="Arial" charset="0"/>
              <a:hlinkClick r:id="rId3"/>
            </a:endParaRPr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1940460" y="630499"/>
            <a:ext cx="8318500" cy="2414588"/>
            <a:chOff x="202" y="746"/>
            <a:chExt cx="5240" cy="1521"/>
          </a:xfrm>
        </p:grpSpPr>
        <p:sp>
          <p:nvSpPr>
            <p:cNvPr id="4104" name="Rectangle 3"/>
            <p:cNvSpPr>
              <a:spLocks noChangeArrowheads="1"/>
            </p:cNvSpPr>
            <p:nvPr/>
          </p:nvSpPr>
          <p:spPr bwMode="auto">
            <a:xfrm>
              <a:off x="202" y="746"/>
              <a:ext cx="5241" cy="152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pic>
          <p:nvPicPr>
            <p:cNvPr id="410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" y="793"/>
              <a:ext cx="5038" cy="1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9192345" y="2492897"/>
            <a:ext cx="1066615" cy="32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GB" altLang="en-US" b="1" dirty="0">
                <a:solidFill>
                  <a:srgbClr val="000000"/>
                </a:solidFill>
                <a:ea typeface="DejaVu Sans" pitchFamily="32" charset="0"/>
                <a:cs typeface="Arial" charset="0"/>
              </a:rPr>
              <a:t>(10-day)</a:t>
            </a:r>
            <a:r>
              <a:rPr lang="x-none" altLang="en-US" b="1" dirty="0">
                <a:solidFill>
                  <a:srgbClr val="000000"/>
                </a:solidFill>
                <a:ea typeface="DejaVu Sans" pitchFamily="32" charset="0"/>
                <a:cs typeface="Arial" charset="0"/>
              </a:rPr>
              <a:t>‏</a:t>
            </a:r>
            <a:endParaRPr lang="en-GB" altLang="en-US" b="1" dirty="0">
              <a:solidFill>
                <a:srgbClr val="000000"/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742279" y="3096489"/>
            <a:ext cx="10703858" cy="1271759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Forecast Model: </a:t>
            </a:r>
            <a:r>
              <a:rPr lang="en-GB" altLang="en-US" dirty="0">
                <a:solidFill>
                  <a:schemeClr val="tx1"/>
                </a:solidFill>
                <a:latin typeface="+mn-lt"/>
                <a:ea typeface="DejaVu Sans" pitchFamily="32" charset="0"/>
                <a:cs typeface="Arial" charset="0"/>
              </a:rPr>
              <a:t>GCM including the H-TESSEL land surface model (fully coupled)</a:t>
            </a:r>
          </a:p>
          <a:p>
            <a:pPr>
              <a:lnSpc>
                <a:spcPct val="85000"/>
              </a:lnSpc>
            </a:pPr>
            <a:endParaRPr lang="en-GB" altLang="en-US" dirty="0">
              <a:solidFill>
                <a:schemeClr val="tx1"/>
              </a:solidFill>
              <a:latin typeface="+mn-lt"/>
              <a:ea typeface="DejaVu Sans" pitchFamily="32" charset="0"/>
              <a:cs typeface="Arial" charset="0"/>
            </a:endParaRP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Data Assimilation</a:t>
            </a:r>
            <a:r>
              <a:rPr lang="en-GB" altLang="en-US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 </a:t>
            </a: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 initial conditions of the forecast model prognostic variables</a:t>
            </a:r>
          </a:p>
          <a:p>
            <a:pPr marL="742950" lvl="1" indent="-285750">
              <a:lnSpc>
                <a:spcPct val="85000"/>
              </a:lnSpc>
              <a:buFontTx/>
              <a:buChar char="-"/>
            </a:pPr>
            <a:r>
              <a:rPr lang="en-GB" altLang="en-US" b="1" dirty="0">
                <a:solidFill>
                  <a:srgbClr val="0070C0"/>
                </a:solidFill>
                <a:latin typeface="+mn-lt"/>
                <a:ea typeface="DejaVu Sans" pitchFamily="32" charset="0"/>
                <a:cs typeface="Arial" charset="0"/>
              </a:rPr>
              <a:t>4D-Var for atmosphere </a:t>
            </a:r>
          </a:p>
          <a:p>
            <a:pPr marL="742950" lvl="1" indent="-285750">
              <a:lnSpc>
                <a:spcPct val="85000"/>
              </a:lnSpc>
              <a:buFontTx/>
              <a:buChar char="-"/>
            </a:pPr>
            <a:r>
              <a:rPr lang="en-GB" altLang="en-US" b="1" dirty="0">
                <a:solidFill>
                  <a:srgbClr val="0070C0"/>
                </a:solidFill>
                <a:latin typeface="+mn-lt"/>
                <a:ea typeface="DejaVu Sans" pitchFamily="32" charset="0"/>
                <a:cs typeface="Arial" charset="0"/>
              </a:rPr>
              <a:t>Land Data Assimilation System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42278" y="4503649"/>
            <a:ext cx="10972799" cy="1742658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GB" altLang="en-US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Several Systems</a:t>
            </a:r>
            <a:r>
              <a:rPr lang="en-GB" altLang="en-US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:</a:t>
            </a: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NWP (</a:t>
            </a:r>
            <a:r>
              <a:rPr lang="en-GB" altLang="en-US" b="1" dirty="0" err="1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oper</a:t>
            </a: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):		 	</a:t>
            </a:r>
            <a:r>
              <a:rPr lang="en-GB" altLang="en-US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IFS (with 4D-Var and LDAS),  </a:t>
            </a:r>
            <a:r>
              <a:rPr lang="en-GB" altLang="en-US" dirty="0" smtClean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 9km</a:t>
            </a:r>
            <a:r>
              <a:rPr lang="en-GB" altLang="en-US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, version </a:t>
            </a:r>
            <a:r>
              <a:rPr lang="en-GB" altLang="en-US" dirty="0" smtClean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41r2 </a:t>
            </a:r>
            <a:r>
              <a:rPr lang="en-GB" altLang="en-US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(</a:t>
            </a:r>
            <a:r>
              <a:rPr lang="en-GB" altLang="en-US" dirty="0" smtClean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2016)</a:t>
            </a:r>
            <a:endParaRPr lang="en-GB" altLang="en-US" dirty="0">
              <a:solidFill>
                <a:srgbClr val="000000"/>
              </a:solidFill>
              <a:latin typeface="+mn-lt"/>
              <a:ea typeface="DejaVu Sans" pitchFamily="32" charset="0"/>
              <a:cs typeface="Arial" charset="0"/>
            </a:endParaRP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ERA-Interim:       		</a:t>
            </a:r>
            <a:r>
              <a:rPr lang="en-GB" altLang="en-US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IFS (with 4D-Var and LDAS), 79km, version 31r1 (2006)</a:t>
            </a: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ERA5:				</a:t>
            </a:r>
            <a:r>
              <a:rPr lang="en-GB" altLang="en-US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IFS (with 4D-Var and LDAS), 39km, version </a:t>
            </a:r>
            <a:r>
              <a:rPr lang="en-GB" altLang="en-US" dirty="0" smtClean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41r2 </a:t>
            </a:r>
            <a:r>
              <a:rPr lang="en-GB" altLang="en-US" dirty="0">
                <a:solidFill>
                  <a:srgbClr val="000000"/>
                </a:solidFill>
                <a:latin typeface="+mn-lt"/>
                <a:ea typeface="DejaVu Sans" pitchFamily="32" charset="0"/>
                <a:cs typeface="Arial" charset="0"/>
              </a:rPr>
              <a:t>(2016)</a:t>
            </a: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ERA-Interim-Land</a:t>
            </a:r>
            <a:r>
              <a:rPr lang="en-GB" altLang="en-US" b="1" dirty="0">
                <a:solidFill>
                  <a:schemeClr val="bg1">
                    <a:lumMod val="6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: 	</a:t>
            </a:r>
            <a:r>
              <a:rPr lang="en-GB" altLang="en-US" b="1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79km </a:t>
            </a: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DejaVu Sans" pitchFamily="32" charset="0"/>
                <a:cs typeface="Arial" charset="0"/>
              </a:rPr>
              <a:t>ERA5-Land: 		       39 km</a:t>
            </a:r>
            <a:endParaRPr lang="en-GB" altLang="en-US" b="1" dirty="0">
              <a:solidFill>
                <a:schemeClr val="bg1">
                  <a:lumMod val="65000"/>
                </a:schemeClr>
              </a:solidFill>
              <a:latin typeface="+mn-lt"/>
              <a:ea typeface="DejaVu Sans" pitchFamily="32" charset="0"/>
              <a:cs typeface="Arial" charset="0"/>
            </a:endParaRPr>
          </a:p>
          <a:p>
            <a:pPr>
              <a:lnSpc>
                <a:spcPct val="85000"/>
              </a:lnSpc>
            </a:pPr>
            <a:endParaRPr lang="en-GB" altLang="en-US" dirty="0">
              <a:solidFill>
                <a:schemeClr val="bg1">
                  <a:lumMod val="50000"/>
                </a:schemeClr>
              </a:solidFill>
              <a:latin typeface="+mn-lt"/>
              <a:ea typeface="DejaVu Sans" pitchFamily="32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83343" y="5524091"/>
            <a:ext cx="7096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dirty="0">
                <a:solidFill>
                  <a:schemeClr val="bg1">
                    <a:lumMod val="65000"/>
                  </a:schemeClr>
                </a:solidFill>
                <a:ea typeface="DejaVu Sans" pitchFamily="32" charset="0"/>
                <a:cs typeface="Arial" charset="0"/>
              </a:rPr>
              <a:t>H-TESSEL LSM simulations </a:t>
            </a:r>
            <a:r>
              <a:rPr lang="en-GB" altLang="en-US" dirty="0" smtClean="0">
                <a:solidFill>
                  <a:schemeClr val="bg1">
                    <a:lumMod val="65000"/>
                  </a:schemeClr>
                </a:solidFill>
                <a:ea typeface="DejaVu Sans" pitchFamily="32" charset="0"/>
                <a:cs typeface="Arial" charset="0"/>
              </a:rPr>
              <a:t>forced by ERA</a:t>
            </a:r>
            <a:r>
              <a:rPr lang="en-GB" altLang="en-US" dirty="0" smtClean="0">
                <a:solidFill>
                  <a:schemeClr val="bg1">
                    <a:lumMod val="65000"/>
                  </a:schemeClr>
                </a:solidFill>
                <a:ea typeface="DejaVu Sans" pitchFamily="32" charset="0"/>
                <a:cs typeface="Arial" charset="0"/>
                <a:sym typeface="Wingdings" panose="05000000000000000000" pitchFamily="2" charset="2"/>
              </a:rPr>
              <a:t> model only: </a:t>
            </a:r>
            <a:r>
              <a:rPr lang="en-GB" altLang="en-US" dirty="0" smtClean="0">
                <a:solidFill>
                  <a:schemeClr val="bg1">
                    <a:lumMod val="65000"/>
                  </a:schemeClr>
                </a:solidFill>
                <a:ea typeface="DejaVu Sans" pitchFamily="32" charset="0"/>
                <a:cs typeface="Arial" charset="0"/>
              </a:rPr>
              <a:t>no LDAS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9192345" y="4690334"/>
            <a:ext cx="263627" cy="8337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521207" y="4902393"/>
            <a:ext cx="219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Weakly coupled 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085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508000" y="161807"/>
            <a:ext cx="11556999" cy="594066"/>
          </a:xfrm>
        </p:spPr>
        <p:txBody>
          <a:bodyPr>
            <a:no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/>
            <a:r>
              <a:rPr lang="en-US" sz="3200" b="1" dirty="0" smtClean="0">
                <a:solidFill>
                  <a:srgbClr val="0F3692"/>
                </a:solidFill>
              </a:rPr>
              <a:t>SMOS ESA </a:t>
            </a:r>
            <a:r>
              <a:rPr lang="en-US" sz="3200" b="1" dirty="0">
                <a:solidFill>
                  <a:srgbClr val="0F3692"/>
                </a:solidFill>
              </a:rPr>
              <a:t>Near-Real-Time </a:t>
            </a:r>
            <a:r>
              <a:rPr lang="en-US" sz="3200" b="1" dirty="0" smtClean="0">
                <a:solidFill>
                  <a:srgbClr val="0F3692"/>
                </a:solidFill>
              </a:rPr>
              <a:t>soil moisture product: </a:t>
            </a:r>
            <a:br>
              <a:rPr lang="en-US" sz="3200" b="1" dirty="0" smtClean="0">
                <a:solidFill>
                  <a:srgbClr val="0F3692"/>
                </a:solidFill>
              </a:rPr>
            </a:br>
            <a:r>
              <a:rPr lang="en-US" sz="3200" b="1" dirty="0" smtClean="0">
                <a:solidFill>
                  <a:srgbClr val="0F3692"/>
                </a:solidFill>
              </a:rPr>
              <a:t> </a:t>
            </a:r>
            <a:r>
              <a:rPr lang="en-US" sz="3200" b="1" dirty="0">
                <a:solidFill>
                  <a:srgbClr val="0F3692"/>
                </a:solidFill>
              </a:rPr>
              <a:t>based on Neural Networks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/>
          <a:srcRect l="12176" t="77" r="-1176" b="18734"/>
          <a:stretch/>
        </p:blipFill>
        <p:spPr bwMode="auto">
          <a:xfrm>
            <a:off x="352777" y="1481667"/>
            <a:ext cx="488461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100368"/>
              </p:ext>
            </p:extLst>
          </p:nvPr>
        </p:nvGraphicFramePr>
        <p:xfrm>
          <a:off x="8467503" y="1670509"/>
          <a:ext cx="3724496" cy="830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1124"/>
                <a:gridCol w="931124"/>
                <a:gridCol w="931124"/>
                <a:gridCol w="931124"/>
              </a:tblGrid>
              <a:tr h="27682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Input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STD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Bias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</a:tr>
              <a:tr h="27682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NN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0.049</a:t>
                      </a:r>
                      <a:endParaRPr lang="en-US" sz="1500" b="1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0.55</a:t>
                      </a:r>
                      <a:endParaRPr lang="en-US" sz="1500" b="1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-0.024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</a:tr>
              <a:tr h="27682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SMOS L3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0.064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0.50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-0.026</a:t>
                      </a:r>
                      <a:endParaRPr lang="en-US" sz="1500" dirty="0"/>
                    </a:p>
                  </a:txBody>
                  <a:tcPr marL="48227" marR="48227" marT="24113" marB="24113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0793" y="1004627"/>
            <a:ext cx="939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79646">
                    <a:lumMod val="75000"/>
                  </a:srgbClr>
                </a:solidFill>
              </a:rPr>
              <a:t>NRT designed and evaluated by </a:t>
            </a:r>
            <a:r>
              <a:rPr lang="en-GB" b="1" dirty="0" smtClean="0">
                <a:solidFill>
                  <a:srgbClr val="F79646">
                    <a:lumMod val="75000"/>
                  </a:srgbClr>
                </a:solidFill>
              </a:rPr>
              <a:t>CESBIO (Centre </a:t>
            </a:r>
            <a:r>
              <a:rPr lang="en-GB" b="1" dirty="0" err="1" smtClean="0">
                <a:solidFill>
                  <a:srgbClr val="F79646">
                    <a:lumMod val="75000"/>
                  </a:srgbClr>
                </a:solidFill>
              </a:rPr>
              <a:t>d’Etudes</a:t>
            </a:r>
            <a:r>
              <a:rPr lang="en-GB" b="1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GB" b="1" dirty="0" err="1" smtClean="0">
                <a:solidFill>
                  <a:srgbClr val="F79646">
                    <a:lumMod val="75000"/>
                  </a:srgbClr>
                </a:solidFill>
              </a:rPr>
              <a:t>Spatiales</a:t>
            </a:r>
            <a:r>
              <a:rPr lang="en-GB" b="1" dirty="0" smtClean="0">
                <a:solidFill>
                  <a:srgbClr val="F79646">
                    <a:lumMod val="75000"/>
                  </a:srgbClr>
                </a:solidFill>
              </a:rPr>
              <a:t> de la Biosphere) </a:t>
            </a:r>
            <a:endParaRPr lang="en-GB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6889" y="4088018"/>
            <a:ext cx="1193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79646">
                    <a:lumMod val="75000"/>
                  </a:srgbClr>
                </a:solidFill>
              </a:rPr>
              <a:t>NRT implemented in operations at </a:t>
            </a:r>
            <a:r>
              <a:rPr lang="en-GB" sz="2000" b="1" dirty="0" smtClean="0">
                <a:solidFill>
                  <a:srgbClr val="F79646">
                    <a:lumMod val="75000"/>
                  </a:srgbClr>
                </a:solidFill>
              </a:rPr>
              <a:t>ECMWF in January 2016, operational ESA March 2016</a:t>
            </a: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5385461" y="1480230"/>
            <a:ext cx="256031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/>
              <a:t>(Rodriguez-Fernandez et al. 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974" y="6266322"/>
            <a:ext cx="1208804" cy="48334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123209" y="1988729"/>
            <a:ext cx="3335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SMOS NRT SM vs SMOS L3 SM:</a:t>
            </a:r>
          </a:p>
          <a:p>
            <a:r>
              <a:rPr lang="en-GB" sz="1600" dirty="0"/>
              <a:t>Average temporal correlation = 0.8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73315" y="3044094"/>
            <a:ext cx="5451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Average stats vs USDA SCAN in situ measurements </a:t>
            </a:r>
            <a:r>
              <a:rPr lang="en-GB" dirty="0">
                <a:sym typeface="Wingdings"/>
              </a:rPr>
              <a:t> </a:t>
            </a:r>
            <a:r>
              <a:rPr lang="en-GB" dirty="0"/>
              <a:t>better than SMOS L3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10022" y="4580299"/>
            <a:ext cx="11499756" cy="1631216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/>
              <a:t>A SM product very similar to the current operational one but in Near-Real-Time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ESA product distributed by GTS and EUMETCAST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000" b="1" dirty="0">
                <a:sym typeface="Wingdings" panose="05000000000000000000" pitchFamily="2" charset="2"/>
              </a:rPr>
              <a:t>NRT high quality SMOS soil moisture product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000" b="1" dirty="0">
                <a:sym typeface="Wingdings" panose="05000000000000000000" pitchFamily="2" charset="2"/>
              </a:rPr>
              <a:t>Very relevant for the scientific community as well as for operational NWP and hydrological forecasts communities</a:t>
            </a: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260" y="6337267"/>
            <a:ext cx="729402" cy="45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1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2589027" y="-252117"/>
            <a:ext cx="7488238" cy="93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6000"/>
              </a:lnSpc>
              <a:defRPr/>
            </a:pPr>
            <a:endParaRPr lang="en-GB" sz="3200" b="1" dirty="0">
              <a:solidFill>
                <a:srgbClr val="003399"/>
              </a:solidFill>
              <a:latin typeface="+mj-lt"/>
            </a:endParaRPr>
          </a:p>
          <a:p>
            <a:pPr>
              <a:lnSpc>
                <a:spcPct val="86000"/>
              </a:lnSpc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Passive microwave remote sensing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422199" y="741445"/>
            <a:ext cx="11769801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Satellite missions relevant for soil moisture:</a:t>
            </a: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GB" altLang="en-US" sz="2000" u="sng" dirty="0">
                <a:solidFill>
                  <a:srgbClr val="003399"/>
                </a:solidFill>
                <a:latin typeface="Arial" panose="020B0604020202020204" pitchFamily="34" charset="0"/>
              </a:rPr>
              <a:t>Skylab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, NASA, L-band, 1973-1974 (but only 9 overpasses available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GB" altLang="en-US" sz="2000" u="sng" dirty="0" smtClean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r>
              <a:rPr lang="en-GB" altLang="en-US" sz="2000" u="sng" dirty="0" smtClean="0">
                <a:solidFill>
                  <a:srgbClr val="003399"/>
                </a:solidFill>
                <a:latin typeface="Arial" panose="020B0604020202020204" pitchFamily="34" charset="0"/>
              </a:rPr>
              <a:t>SMMR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, Nimbus7, C-Band (6.6 GHz) , X-band (10.7 GHz), 1978-1987 (Scanning Multichannel Microwave Radiometer)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GB" altLang="en-US" sz="2000" u="sng" dirty="0" smtClean="0">
                <a:solidFill>
                  <a:srgbClr val="003399"/>
                </a:solidFill>
                <a:latin typeface="Arial" panose="020B0604020202020204" pitchFamily="34" charset="0"/>
              </a:rPr>
              <a:t>TMI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 (TRMM Microwave Imager), X-band (10.7 GHz), 1997-2014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GB" altLang="en-US" sz="2000" u="sng" dirty="0" smtClean="0">
                <a:solidFill>
                  <a:srgbClr val="003399"/>
                </a:solidFill>
                <a:latin typeface="Arial" panose="020B0604020202020204" pitchFamily="34" charset="0"/>
              </a:rPr>
              <a:t>SSMI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(Special Sensor Microwave Imager, DMSP F8-13), 19.3 GHz, 1987-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GB" altLang="en-US" sz="2000" u="sng" dirty="0" smtClean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r>
              <a:rPr lang="en-GB" altLang="en-US" sz="2000" u="sng" dirty="0" smtClean="0">
                <a:solidFill>
                  <a:srgbClr val="003399"/>
                </a:solidFill>
                <a:latin typeface="Arial" panose="020B0604020202020204" pitchFamily="34" charset="0"/>
              </a:rPr>
              <a:t>AMSR</a:t>
            </a:r>
            <a:r>
              <a:rPr lang="en-GB" altLang="en-US" sz="2000" u="sng" dirty="0">
                <a:solidFill>
                  <a:srgbClr val="003399"/>
                </a:solidFill>
                <a:latin typeface="Arial" panose="020B0604020202020204" pitchFamily="34" charset="0"/>
              </a:rPr>
              <a:t>-E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2002-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2011, (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Advanced Scanning Radiometer on Earth Observing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System, NASA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, C-band (6.9GHz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GB" altLang="en-US" sz="2000" b="1" u="sng" dirty="0">
                <a:solidFill>
                  <a:srgbClr val="003399"/>
                </a:solidFill>
                <a:latin typeface="Arial" panose="020B0604020202020204" pitchFamily="34" charset="0"/>
              </a:rPr>
              <a:t>SMOS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(Soil Moisture and Ocean Salinity Mission): ESA Earth Explorer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L-band (1.4 GHz), launched November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2009 </a:t>
            </a: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First </a:t>
            </a: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satellite specifically devoted to soil moisture remote </a:t>
            </a: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sensing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GB" altLang="en-US" sz="2000" u="sng" dirty="0" smtClean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r>
              <a:rPr lang="en-GB" altLang="en-US" sz="2000" u="sng" dirty="0" smtClean="0">
                <a:solidFill>
                  <a:srgbClr val="003399"/>
                </a:solidFill>
                <a:latin typeface="Arial" panose="020B0604020202020204" pitchFamily="34" charset="0"/>
              </a:rPr>
              <a:t>AMSR</a:t>
            </a:r>
            <a:r>
              <a:rPr lang="en-GB" altLang="en-US" sz="2000" u="sng" dirty="0">
                <a:solidFill>
                  <a:srgbClr val="003399"/>
                </a:solidFill>
                <a:latin typeface="Arial" panose="020B0604020202020204" pitchFamily="34" charset="0"/>
              </a:rPr>
              <a:t>-2</a:t>
            </a:r>
            <a:r>
              <a:rPr lang="en-GB" altLang="en-US" sz="20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on GCOM-W1 (Global Change Observation Mission) launched in 2012 </a:t>
            </a:r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GB" altLang="en-US" sz="2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r>
              <a:rPr lang="en-GB" altLang="en-US" sz="2000" b="1" u="sng" dirty="0">
                <a:solidFill>
                  <a:srgbClr val="003399"/>
                </a:solidFill>
                <a:latin typeface="Arial" panose="020B0604020202020204" pitchFamily="34" charset="0"/>
              </a:rPr>
              <a:t>SMAP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(Soil Moisture Active and Passive), NASA, L-band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launched in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January 2015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272" y="1197330"/>
            <a:ext cx="7544505" cy="521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10"/>
          <p:cNvSpPr>
            <a:spLocks noChangeArrowheads="1"/>
          </p:cNvSpPr>
          <p:nvPr/>
        </p:nvSpPr>
        <p:spPr bwMode="auto">
          <a:xfrm>
            <a:off x="6613172" y="6384573"/>
            <a:ext cx="49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en-US" dirty="0"/>
              <a:t>http://</a:t>
            </a:r>
            <a:r>
              <a:rPr lang="fr-FR" altLang="en-US" dirty="0" err="1"/>
              <a:t>www.esa-soilmoisture-cci.org</a:t>
            </a:r>
            <a:endParaRPr lang="fr-FR" altLang="en-US" dirty="0"/>
          </a:p>
        </p:txBody>
      </p:sp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1100667" y="646289"/>
            <a:ext cx="98319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GB" altLang="en-US" sz="2400" dirty="0">
                <a:solidFill>
                  <a:schemeClr val="tx2"/>
                </a:solidFill>
              </a:rPr>
              <a:t>Project overall objective: produce the most complete/consistent global soil moisture data record based on active and passive microwave sensors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451556" y="138249"/>
            <a:ext cx="11740444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0F3692"/>
                </a:solidFill>
                <a:latin typeface="Arial" charset="0"/>
                <a:cs typeface="Arial" charset="0"/>
              </a:rPr>
              <a:t>ESA Climate Change Initiative (CCI) Soil moisture:</a:t>
            </a:r>
            <a:endParaRPr lang="en-US" sz="3200" dirty="0">
              <a:solidFill>
                <a:srgbClr val="0F36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02" b="34599"/>
          <a:stretch>
            <a:fillRect/>
          </a:stretch>
        </p:blipFill>
        <p:spPr bwMode="auto">
          <a:xfrm>
            <a:off x="2351618" y="1316567"/>
            <a:ext cx="7488767" cy="220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00"/>
          <a:stretch>
            <a:fillRect/>
          </a:stretch>
        </p:blipFill>
        <p:spPr bwMode="auto">
          <a:xfrm>
            <a:off x="2351618" y="3621617"/>
            <a:ext cx="7488767" cy="227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8760885" y="6356351"/>
            <a:ext cx="1079500" cy="36406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D1FE85-C7F5-4315-A20A-ACF471877CAA}" type="datetime1">
              <a:rPr lang="en-GB" smtClean="0"/>
              <a:pPr>
                <a:defRPr/>
              </a:pPr>
              <a:t>17/03/2016</a:t>
            </a:fld>
            <a:endParaRPr lang="en-GB" dirty="0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840384" y="6356351"/>
            <a:ext cx="370416" cy="36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990575" indent="-38099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523962" indent="-304792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2133547" indent="-304792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743131" indent="-304792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662E89C-56F7-46F1-A23A-A654F73220A7}" type="slidenum">
              <a:rPr lang="en-GB" altLang="en-US" smtClean="0">
                <a:solidFill>
                  <a:srgbClr val="376092"/>
                </a:solidFill>
                <a:latin typeface="Helvetica" panose="020B0604020202020204" pitchFamily="34" charset="0"/>
              </a:rPr>
              <a:pPr/>
              <a:t>43</a:t>
            </a:fld>
            <a:endParaRPr lang="en-GB" altLang="en-US" smtClean="0">
              <a:solidFill>
                <a:srgbClr val="376092"/>
              </a:solidFill>
              <a:latin typeface="Helvetica" panose="020B0604020202020204" pitchFamily="34" charset="0"/>
            </a:endParaRP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159000" y="260351"/>
            <a:ext cx="75586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400" b="1">
                <a:solidFill>
                  <a:schemeClr val="tx2"/>
                </a:solidFill>
              </a:rPr>
              <a:t>ESA-CCI SM &amp; ERA-Interim/Land vs. in-situ measurements</a:t>
            </a:r>
          </a:p>
          <a:p>
            <a:r>
              <a:rPr lang="en-GB" altLang="en-US" sz="2400" b="1">
                <a:solidFill>
                  <a:schemeClr val="tx2"/>
                </a:solidFill>
              </a:rPr>
              <a:t>2014 (based on daily data)</a:t>
            </a:r>
            <a:endParaRPr lang="fr-FR" altLang="en-US" sz="240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9534" y="5816601"/>
            <a:ext cx="570861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/>
              <a:t>In-situ   </a:t>
            </a:r>
            <a:r>
              <a:rPr lang="en-GB" sz="2400" dirty="0">
                <a:solidFill>
                  <a:schemeClr val="accent6"/>
                </a:solidFill>
              </a:rPr>
              <a:t>ESA-CCI-SM</a:t>
            </a:r>
            <a:r>
              <a:rPr lang="en-GB" sz="2400" dirty="0"/>
              <a:t>  </a:t>
            </a:r>
            <a:r>
              <a:rPr lang="en-GB" sz="2400" dirty="0">
                <a:solidFill>
                  <a:srgbClr val="00B050"/>
                </a:solidFill>
              </a:rPr>
              <a:t>ERA-Interim/Land</a:t>
            </a:r>
            <a:endParaRPr lang="fr-FR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map_diff_multilay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09" t="33604" r="15930" b="39948"/>
          <a:stretch>
            <a:fillRect/>
          </a:stretch>
        </p:blipFill>
        <p:spPr bwMode="auto">
          <a:xfrm>
            <a:off x="284101" y="2033664"/>
            <a:ext cx="5976689" cy="3384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1556" y="81805"/>
            <a:ext cx="11740444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F3692"/>
                </a:solidFill>
                <a:latin typeface="Arial" charset="0"/>
                <a:cs typeface="Arial" charset="0"/>
              </a:rPr>
              <a:t>Impact of soil vertical resolution for satellite soil moisture</a:t>
            </a:r>
            <a:br>
              <a:rPr lang="en-US" sz="3200" b="1" dirty="0">
                <a:solidFill>
                  <a:srgbClr val="0F3692"/>
                </a:solidFill>
                <a:latin typeface="Arial" charset="0"/>
                <a:cs typeface="Arial" charset="0"/>
              </a:rPr>
            </a:br>
            <a:endParaRPr lang="en-US" sz="3200" dirty="0">
              <a:solidFill>
                <a:srgbClr val="0F369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333" y="5533911"/>
            <a:ext cx="11895667" cy="76944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Anomaly correlation (1988-2014) measured with ESA-CCI soil moisture remote sensing (multi-sensor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). 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 P</a:t>
            </a:r>
            <a:r>
              <a:rPr lang="en-US" sz="2400" dirty="0">
                <a:solidFill>
                  <a:srgbClr val="000000"/>
                </a:solidFill>
              </a:rPr>
              <a:t>rovides a global validation of the usefulness of increase soil vertical resolution.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6333" y="2803129"/>
            <a:ext cx="4281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Globally Improved match to satellite soil moisture (shown is ΔACC calculate on 1-month running mean)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459" y="599328"/>
            <a:ext cx="121525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-TESSEL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model soil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resolution increased: </a:t>
            </a:r>
            <a:r>
              <a:rPr lang="en-US" sz="2000" dirty="0"/>
              <a:t>top layer 0-7cm replaced by 3 layers 0-1cm, 1-3cm, 3-7cm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2438" y="1055710"/>
            <a:ext cx="6146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Anomaly Correlation between ECMWF surface soil moisture and ESA</a:t>
            </a:r>
            <a:r>
              <a:rPr lang="en-US" b="1" dirty="0"/>
              <a:t>-CCI satellite soil </a:t>
            </a:r>
            <a:r>
              <a:rPr lang="en-US" b="1" dirty="0" smtClean="0"/>
              <a:t>moisture (diff between new-old)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0085289" y="1035720"/>
            <a:ext cx="185820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GB" sz="135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Albergel</a:t>
            </a:r>
            <a:r>
              <a:rPr lang="en-GB" sz="13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Balsamo )</a:t>
            </a:r>
          </a:p>
        </p:txBody>
      </p:sp>
    </p:spTree>
    <p:extLst>
      <p:ext uri="{BB962C8B-B14F-4D97-AF65-F5344CB8AC3E}">
        <p14:creationId xmlns:p14="http://schemas.microsoft.com/office/powerpoint/2010/main" val="179095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378" y="-312585"/>
            <a:ext cx="7859216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rgbClr val="0070C0"/>
                </a:solidFill>
              </a:rPr>
              <a:t>The Global Flood Awareness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19482" y="617145"/>
            <a:ext cx="6362598" cy="4986000"/>
          </a:xfrm>
          <a:prstGeom prst="rect">
            <a:avLst/>
          </a:prstGeom>
        </p:spPr>
        <p:txBody>
          <a:bodyPr/>
          <a:lstStyle/>
          <a:p>
            <a:pPr indent="0" algn="ctr">
              <a:buNone/>
            </a:pPr>
            <a:r>
              <a:rPr lang="en-GB" sz="2000" b="1" u="sng" dirty="0">
                <a:solidFill>
                  <a:srgbClr val="0070C0"/>
                </a:solidFill>
              </a:rPr>
              <a:t>www.globalfloods.eu</a:t>
            </a:r>
          </a:p>
          <a:p>
            <a:pPr indent="0" algn="ctr">
              <a:buNone/>
            </a:pP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8509" y="1277694"/>
            <a:ext cx="7033584" cy="359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T:\JRC\JRC\DOCUMENTI\JRC-TEMPLATES\JRC_Logo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460" y="169903"/>
            <a:ext cx="1040037" cy="44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378" y="481236"/>
            <a:ext cx="1657350" cy="5715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7983" y="3406855"/>
            <a:ext cx="3588221" cy="292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Pappenberger_figure_1_08_0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912093" y="1136175"/>
            <a:ext cx="1539511" cy="234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934216" y="4857345"/>
            <a:ext cx="6033992" cy="1477328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Output from global ECMWF NWP land-surface forecast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is fed into a routing model (Simplified LISFLOOD (JRC)) to produce flood forecasts –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benefiting from all the improvements in the ECMWF Integrated Forecasting System (model and assimilation)!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9630" y="753055"/>
            <a:ext cx="2953726" cy="42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4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65667" y="863601"/>
            <a:ext cx="11458222" cy="656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/>
              <a:t>Most NWP centres analyse soil moisture and/or snow depth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/>
              <a:t>Land Data Assimilation Systems: run separately from the atmospheric 4D-Var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/>
              <a:t>Satellite data used for snow cover and soil moisture analyses 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/>
              <a:t>Snow analysis: NOAA NESDIS/IMS snow cover data (multi-sensor product).  No Snow Water Equivalent products used for NWP (yet)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>
                <a:ea typeface="DejaVu Sans" charset="0"/>
                <a:cs typeface="DejaVu Sans" charset="0"/>
              </a:rPr>
              <a:t>Soil moisture: ASCAT operational from April 2015 at </a:t>
            </a:r>
            <a:r>
              <a:rPr lang="en-GB" altLang="en-US" sz="2000" dirty="0" smtClean="0">
                <a:ea typeface="DejaVu Sans" charset="0"/>
                <a:cs typeface="DejaVu Sans" charset="0"/>
              </a:rPr>
              <a:t>ECMWF (also used at UKMO and KMA). </a:t>
            </a:r>
            <a:r>
              <a:rPr lang="en-GB" altLang="en-US" sz="2000" dirty="0">
                <a:ea typeface="DejaVu Sans" charset="0"/>
                <a:cs typeface="DejaVu Sans" charset="0"/>
              </a:rPr>
              <a:t>SMOS under </a:t>
            </a:r>
            <a:r>
              <a:rPr lang="en-GB" altLang="en-US" sz="2000" dirty="0" smtClean="0">
                <a:ea typeface="DejaVu Sans" charset="0"/>
                <a:cs typeface="DejaVu Sans" charset="0"/>
              </a:rPr>
              <a:t>development (ECMWF, CMC), SMAP</a:t>
            </a:r>
            <a:endParaRPr lang="en-GB" altLang="en-US" sz="2000" dirty="0">
              <a:ea typeface="DejaVu Sans" charset="0"/>
              <a:cs typeface="DejaVu Sans" charset="0"/>
            </a:endParaRP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 smtClean="0">
                <a:ea typeface="DejaVu Sans" charset="0"/>
                <a:cs typeface="DejaVu Sans" charset="0"/>
              </a:rPr>
              <a:t>Future </a:t>
            </a:r>
            <a:r>
              <a:rPr lang="en-GB" altLang="en-US" sz="2000" dirty="0">
                <a:ea typeface="DejaVu Sans" charset="0"/>
                <a:cs typeface="DejaVu Sans" charset="0"/>
              </a:rPr>
              <a:t>plans: SMOS </a:t>
            </a:r>
            <a:r>
              <a:rPr lang="en-GB" altLang="en-US" sz="2000" dirty="0" smtClean="0">
                <a:ea typeface="DejaVu Sans" charset="0"/>
                <a:cs typeface="DejaVu Sans" charset="0"/>
              </a:rPr>
              <a:t>technical test in operational framework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000" dirty="0" smtClean="0">
                <a:ea typeface="DejaVu Sans" charset="0"/>
                <a:cs typeface="DejaVu Sans" charset="0"/>
              </a:rPr>
              <a:t>Longer </a:t>
            </a:r>
            <a:r>
              <a:rPr lang="en-GB" altLang="en-US" sz="2000" dirty="0">
                <a:ea typeface="DejaVu Sans" charset="0"/>
                <a:cs typeface="DejaVu Sans" charset="0"/>
              </a:rPr>
              <a:t>term: Assimilation of integrated hydrological variables such as river discharges:  e.g. Surface Water Ocean Topography  (SWOT 2020) </a:t>
            </a:r>
          </a:p>
          <a:p>
            <a:pPr>
              <a:lnSpc>
                <a:spcPct val="125000"/>
              </a:lnSpc>
              <a:buClrTx/>
              <a:buSzTx/>
              <a:buFontTx/>
              <a:buNone/>
            </a:pPr>
            <a:endParaRPr lang="en-GB" altLang="en-US" sz="2000" dirty="0">
              <a:ea typeface="DejaVu Sans" charset="0"/>
              <a:cs typeface="DejaVu Sans" charset="0"/>
            </a:endParaRPr>
          </a:p>
          <a:p>
            <a:pPr>
              <a:lnSpc>
                <a:spcPct val="125000"/>
              </a:lnSpc>
              <a:buClrTx/>
              <a:buSzTx/>
              <a:buFontTx/>
              <a:buNone/>
            </a:pPr>
            <a:endParaRPr lang="en-GB" altLang="en-US" sz="1700" dirty="0">
              <a:ea typeface="DejaVu Sans" charset="0"/>
              <a:cs typeface="DejaVu Sans" charset="0"/>
            </a:endParaRPr>
          </a:p>
          <a:p>
            <a:pPr>
              <a:lnSpc>
                <a:spcPct val="125000"/>
              </a:lnSpc>
              <a:buClrTx/>
              <a:buSzTx/>
              <a:buFontTx/>
              <a:buNone/>
            </a:pPr>
            <a:endParaRPr lang="en-GB" altLang="en-US" sz="1700" dirty="0">
              <a:ea typeface="DejaVu Sans" charset="0"/>
              <a:cs typeface="DejaVu Sans" charset="0"/>
            </a:endParaRPr>
          </a:p>
          <a:p>
            <a:pPr>
              <a:lnSpc>
                <a:spcPct val="125000"/>
              </a:lnSpc>
              <a:buClrTx/>
              <a:buSzTx/>
              <a:buFontTx/>
              <a:buNone/>
            </a:pPr>
            <a:endParaRPr lang="en-GB" altLang="en-US" sz="1700" dirty="0">
              <a:ea typeface="DejaVu Sans" charset="0"/>
              <a:cs typeface="DejaVu Sans" charset="0"/>
            </a:endParaRPr>
          </a:p>
          <a:p>
            <a:pPr>
              <a:lnSpc>
                <a:spcPct val="125000"/>
              </a:lnSpc>
              <a:buClrTx/>
              <a:buSzTx/>
              <a:buFontTx/>
              <a:buNone/>
            </a:pPr>
            <a:endParaRPr lang="en-GB" altLang="en-US" sz="1700" dirty="0">
              <a:ea typeface="DejaVu Sans" charset="0"/>
              <a:cs typeface="DejaVu Sans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558925" y="-963613"/>
            <a:ext cx="9144000" cy="252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/>
            <a:endParaRPr lang="en-GB" altLang="en-US"/>
          </a:p>
          <a:p>
            <a:pPr algn="ctr"/>
            <a:endParaRPr lang="en-GB" altLang="en-US"/>
          </a:p>
          <a:p>
            <a:pPr algn="ctr"/>
            <a:endParaRPr lang="en-GB" altLang="en-US" sz="1200">
              <a:solidFill>
                <a:srgbClr val="3333CC"/>
              </a:solidFill>
            </a:endParaRPr>
          </a:p>
          <a:p>
            <a:pPr algn="ctr">
              <a:buSzPct val="45000"/>
              <a:buFont typeface="StarSymbol" charset="0"/>
              <a:buChar char=""/>
            </a:pPr>
            <a:endParaRPr lang="en-GB" altLang="en-US" sz="1200">
              <a:solidFill>
                <a:srgbClr val="3333CC"/>
              </a:solidFill>
            </a:endParaRPr>
          </a:p>
          <a:p>
            <a:pPr algn="ctr">
              <a:buClrTx/>
              <a:buSzTx/>
              <a:buFontTx/>
              <a:buNone/>
            </a:pPr>
            <a:endParaRPr lang="en-GB" altLang="en-US" sz="1200">
              <a:solidFill>
                <a:srgbClr val="3333CC"/>
              </a:solidFill>
            </a:endParaRPr>
          </a:p>
          <a:p>
            <a:pPr algn="ctr">
              <a:buSzPct val="45000"/>
              <a:buFont typeface="StarSymbol" charset="0"/>
              <a:buNone/>
            </a:pPr>
            <a:r>
              <a:rPr lang="en-GB" altLang="en-US" sz="2800" b="1">
                <a:solidFill>
                  <a:srgbClr val="0084D1"/>
                </a:solidFill>
              </a:rPr>
              <a:t>Summary and future plans</a:t>
            </a:r>
          </a:p>
          <a:p>
            <a:pPr algn="ctr">
              <a:buClrTx/>
              <a:buSzTx/>
              <a:buFontTx/>
              <a:buNone/>
            </a:pPr>
            <a:endParaRPr lang="en-GB" altLang="en-US" sz="2800">
              <a:solidFill>
                <a:srgbClr val="0084D1"/>
              </a:solidFill>
            </a:endParaRPr>
          </a:p>
          <a:p>
            <a:pPr algn="ctr">
              <a:buSzPct val="45000"/>
              <a:buFont typeface="StarSymbol" charset="0"/>
              <a:buChar char=""/>
            </a:pPr>
            <a:r>
              <a:rPr lang="en-GB" altLang="en-US" sz="1200">
                <a:solidFill>
                  <a:srgbClr val="3333CC"/>
                </a:solidFill>
              </a:rPr>
              <a:t> </a:t>
            </a:r>
          </a:p>
          <a:p>
            <a:pPr algn="ctr">
              <a:buClrTx/>
              <a:buSzTx/>
              <a:buFontTx/>
              <a:buNone/>
            </a:pPr>
            <a:endParaRPr lang="en-GB" altLang="en-US" sz="1200">
              <a:solidFill>
                <a:srgbClr val="3333CC"/>
              </a:solidFill>
            </a:endParaRP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endParaRPr lang="en-GB" altLang="en-US" sz="120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919537" y="1268760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4000" b="1" dirty="0">
                <a:solidFill>
                  <a:srgbClr val="0070C0"/>
                </a:solidFill>
                <a:latin typeface="+mj-lt"/>
              </a:rPr>
              <a:t>Thank you for your Attention!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90140" y="2276873"/>
            <a:ext cx="890276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1" u="sng" dirty="0">
                <a:solidFill>
                  <a:srgbClr val="0070C0"/>
                </a:solidFill>
              </a:rPr>
              <a:t>Useful links:</a:t>
            </a:r>
          </a:p>
          <a:p>
            <a:endParaRPr lang="en-GB" dirty="0"/>
          </a:p>
          <a:p>
            <a:r>
              <a:rPr lang="en-GB" dirty="0" smtClean="0"/>
              <a:t>ECMWF </a:t>
            </a:r>
            <a:r>
              <a:rPr lang="en-GB" dirty="0"/>
              <a:t>LDAS: 	</a:t>
            </a:r>
            <a:r>
              <a:rPr lang="en-GB" dirty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https://software.ecmwf.int/wiki/display/LDAS/LDAS+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Home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GB" dirty="0" smtClean="0"/>
              <a:t>ECMWF SMOS: 	</a:t>
            </a:r>
            <a:r>
              <a:rPr lang="en-GB" dirty="0" smtClean="0">
                <a:hlinkClick r:id="rId3"/>
              </a:rPr>
              <a:t>https://software.ecmwf.int/wiki/display/LDAS/SMOS</a:t>
            </a:r>
            <a:endParaRPr lang="en-GB" dirty="0" smtClean="0"/>
          </a:p>
          <a:p>
            <a:r>
              <a:rPr lang="en-GB" dirty="0" smtClean="0"/>
              <a:t>ECMWF </a:t>
            </a:r>
            <a:r>
              <a:rPr lang="en-GB" dirty="0"/>
              <a:t>CMEM: 	</a:t>
            </a:r>
            <a:r>
              <a:rPr lang="en-GB" dirty="0">
                <a:hlinkClick r:id="rId4"/>
              </a:rPr>
              <a:t>https://software.ecmwf.int/wiki/display/LDAS/CMEM</a:t>
            </a:r>
            <a:endParaRPr lang="en-GB" dirty="0"/>
          </a:p>
          <a:p>
            <a:endParaRPr lang="en-GB" dirty="0"/>
          </a:p>
          <a:p>
            <a:r>
              <a:rPr lang="en-GB" dirty="0"/>
              <a:t>ECMWF Land Surface Observation monitoring: </a:t>
            </a:r>
          </a:p>
          <a:p>
            <a:r>
              <a:rPr lang="en-GB" dirty="0">
                <a:hlinkClick r:id="rId5"/>
              </a:rPr>
              <a:t>https://software.ecmwf.int/wiki/display/LDAS/Land+Surface+Observations+monitoring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11109" y="3062111"/>
            <a:ext cx="9587162" cy="288716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7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1992314" y="1"/>
            <a:ext cx="8675687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524000" y="2708276"/>
            <a:ext cx="9144000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725423" y="39033"/>
            <a:ext cx="11209468" cy="54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1000"/>
              </a:lnSpc>
            </a:pP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Introduction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: 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 Land 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Surface Data Assimilation (LDAS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)</a:t>
            </a: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682750" y="1012825"/>
            <a:ext cx="1841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247426" y="620714"/>
            <a:ext cx="11817574" cy="593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36000"/>
              </a:lnSpc>
            </a:pPr>
            <a:r>
              <a:rPr lang="en-GB" altLang="en-US" sz="1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Snow </a:t>
            </a:r>
            <a:r>
              <a:rPr lang="en-GB" altLang="en-US" sz="1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depth</a:t>
            </a:r>
            <a:endParaRPr lang="en-GB" altLang="en-US" sz="1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u="sng" dirty="0" smtClean="0">
                <a:solidFill>
                  <a:schemeClr val="tx1"/>
                </a:solidFill>
                <a:latin typeface="Arial" panose="020B0604020202020204" pitchFamily="34" charset="0"/>
              </a:rPr>
              <a:t>Methods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r>
              <a:rPr lang="en-GB" altLang="en-US" sz="1800" dirty="0" err="1">
                <a:solidFill>
                  <a:schemeClr val="accent2"/>
                </a:solidFill>
                <a:latin typeface="Arial" panose="020B0604020202020204" pitchFamily="34" charset="0"/>
              </a:rPr>
              <a:t>Cressman</a:t>
            </a:r>
            <a:r>
              <a:rPr lang="en-GB" altLang="en-US" sz="18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(DWD, ECMWF ERA-I), </a:t>
            </a:r>
            <a:r>
              <a:rPr lang="en-GB" altLang="en-US" sz="1800" dirty="0">
                <a:solidFill>
                  <a:schemeClr val="accent2"/>
                </a:solidFill>
                <a:latin typeface="Arial" panose="020B0604020202020204" pitchFamily="34" charset="0"/>
              </a:rPr>
              <a:t>2D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accent2"/>
                </a:solidFill>
                <a:latin typeface="Arial" panose="020B0604020202020204" pitchFamily="34" charset="0"/>
              </a:rPr>
              <a:t>Optimal Interpolation (OI)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(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ECMWF operational and ERA5, CMC)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u="sng" dirty="0" smtClean="0">
                <a:solidFill>
                  <a:schemeClr val="tx1"/>
                </a:solidFill>
                <a:latin typeface="Arial" panose="020B0604020202020204" pitchFamily="34" charset="0"/>
              </a:rPr>
              <a:t>Conventional Observations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:  </a:t>
            </a:r>
            <a:r>
              <a:rPr lang="en-GB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  <a:t>in situ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snow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depth</a:t>
            </a: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u="sng" dirty="0" smtClean="0">
                <a:solidFill>
                  <a:srgbClr val="003399"/>
                </a:solidFill>
                <a:latin typeface="Arial" panose="020B0604020202020204" pitchFamily="34" charset="0"/>
              </a:rPr>
              <a:t>Satellite data</a:t>
            </a:r>
            <a:r>
              <a:rPr lang="en-GB" altLang="en-US" sz="1800" dirty="0" smtClean="0">
                <a:solidFill>
                  <a:srgbClr val="003399"/>
                </a:solidFill>
                <a:latin typeface="Arial" panose="020B0604020202020204" pitchFamily="34" charset="0"/>
              </a:rPr>
              <a:t>: NOAA/NESDIS 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</a:rPr>
              <a:t>IMS Snow </a:t>
            </a:r>
            <a:r>
              <a:rPr lang="en-GB" altLang="en-US" sz="1800" dirty="0" smtClean="0">
                <a:solidFill>
                  <a:srgbClr val="003399"/>
                </a:solidFill>
                <a:latin typeface="Arial" panose="020B0604020202020204" pitchFamily="34" charset="0"/>
              </a:rPr>
              <a:t>Cover Extent (ECMWF), H-SAF snow cover (UKMO in </a:t>
            </a:r>
            <a:r>
              <a:rPr lang="en-GB" altLang="en-US" sz="1800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dvpt</a:t>
            </a:r>
            <a:r>
              <a:rPr lang="en-GB" altLang="en-US" sz="1800" dirty="0" smtClean="0">
                <a:solidFill>
                  <a:srgbClr val="003399"/>
                </a:solidFill>
                <a:latin typeface="Arial" panose="020B0604020202020204" pitchFamily="34" charset="0"/>
              </a:rPr>
              <a:t>) </a:t>
            </a:r>
            <a:endParaRPr lang="en-GB" altLang="en-US" sz="1800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lnSpc>
                <a:spcPct val="136000"/>
              </a:lnSpc>
            </a:pPr>
            <a:r>
              <a:rPr lang="en-GB" altLang="en-US" sz="1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Soil </a:t>
            </a:r>
            <a:r>
              <a:rPr lang="en-GB" altLang="en-US" sz="1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Moisture</a:t>
            </a:r>
            <a:endParaRPr lang="en-GB" altLang="en-US" sz="1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u="sng" dirty="0" smtClean="0">
                <a:solidFill>
                  <a:schemeClr val="tx1"/>
                </a:solidFill>
                <a:latin typeface="Arial" panose="020B0604020202020204" pitchFamily="34" charset="0"/>
              </a:rPr>
              <a:t>Methods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2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1D Optimal Interpolation (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Météo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-France, CMC, ALADIN and HIRLAM) </a:t>
            </a:r>
            <a:endParaRPr lang="en-GB" altLang="en-US" sz="18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2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Simplified </a:t>
            </a:r>
            <a:r>
              <a:rPr lang="en-GB" altLang="en-US" sz="1800" dirty="0">
                <a:solidFill>
                  <a:schemeClr val="accent2"/>
                </a:solidFill>
                <a:latin typeface="Arial" panose="020B0604020202020204" pitchFamily="34" charset="0"/>
              </a:rPr>
              <a:t>Extended </a:t>
            </a:r>
            <a:r>
              <a:rPr lang="en-GB" altLang="en-US" sz="1800" dirty="0" err="1">
                <a:solidFill>
                  <a:schemeClr val="accent2"/>
                </a:solidFill>
                <a:latin typeface="Arial" panose="020B0604020202020204" pitchFamily="34" charset="0"/>
              </a:rPr>
              <a:t>Kalman</a:t>
            </a:r>
            <a:r>
              <a:rPr lang="en-GB" altLang="en-US" sz="1800" dirty="0">
                <a:solidFill>
                  <a:schemeClr val="accent2"/>
                </a:solidFill>
                <a:latin typeface="Arial" panose="020B0604020202020204" pitchFamily="34" charset="0"/>
              </a:rPr>
              <a:t> Filter (EKF)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(DWD, ECMWF, UKMO) </a:t>
            </a:r>
            <a:endParaRPr lang="en-US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US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observations: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Analysed SYNOP 2m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relative humidity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temperature, </a:t>
            </a:r>
            <a:r>
              <a:rPr lang="en-GB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2D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 screen level parameters analysis</a:t>
            </a: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u="sng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 data 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ASCAT soil moisture (</a:t>
            </a:r>
            <a:r>
              <a:rPr lang="en-GB" altLang="en-US" sz="18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UKMO, ECMWF, KMA), 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(</a:t>
            </a:r>
            <a:r>
              <a:rPr lang="en-GB" altLang="en-US" sz="1800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dvpt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ECMWF, UKMO, </a:t>
            </a:r>
            <a:r>
              <a:rPr lang="en-GB" altLang="en-US" sz="1800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Env.Canada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x-none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‏</a:t>
            </a:r>
            <a:endParaRPr lang="en-GB" altLang="en-US" sz="1800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lnSpc>
                <a:spcPct val="136000"/>
              </a:lnSpc>
              <a:buFont typeface="Wingdings" panose="05000000000000000000" pitchFamily="2" charset="2"/>
              <a:buNone/>
            </a:pPr>
            <a:r>
              <a:rPr lang="en-GB" altLang="en-US" sz="1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Soil Temperature and Snow </a:t>
            </a:r>
            <a:r>
              <a:rPr lang="en-GB" altLang="en-US" sz="1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temperature</a:t>
            </a:r>
            <a:endParaRPr lang="en-GB" altLang="en-US" sz="1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1D OI for the first layer of soil and snow temperature (ECMWF,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Météo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-France)</a:t>
            </a:r>
          </a:p>
          <a:p>
            <a:pPr>
              <a:lnSpc>
                <a:spcPct val="103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3000"/>
              </a:lnSpc>
              <a:buSzPct val="45000"/>
              <a:buFont typeface="Wingdings" panose="05000000000000000000" pitchFamily="2" charset="2"/>
              <a:buNone/>
            </a:pPr>
            <a:endParaRPr lang="en-GB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1919537" y="-27384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003399"/>
                </a:solidFill>
                <a:latin typeface="+mj-lt"/>
              </a:rPr>
              <a:t>Snow in </a:t>
            </a:r>
            <a:r>
              <a:rPr lang="en-US" sz="3200" b="1" dirty="0" smtClean="0">
                <a:solidFill>
                  <a:srgbClr val="003399"/>
                </a:solidFill>
                <a:latin typeface="+mj-lt"/>
              </a:rPr>
              <a:t>operational </a:t>
            </a:r>
            <a:r>
              <a:rPr lang="en-US" sz="3200" b="1" dirty="0">
                <a:solidFill>
                  <a:srgbClr val="003399"/>
                </a:solidFill>
                <a:latin typeface="+mj-lt"/>
              </a:rPr>
              <a:t>forecasting </a:t>
            </a:r>
            <a:r>
              <a:rPr lang="en-US" sz="3200" b="1" dirty="0" smtClean="0">
                <a:solidFill>
                  <a:srgbClr val="003399"/>
                </a:solidFill>
                <a:latin typeface="+mj-lt"/>
              </a:rPr>
              <a:t>systems</a:t>
            </a:r>
            <a:endParaRPr lang="en-US" sz="32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005430" y="685614"/>
            <a:ext cx="8034422" cy="700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lnSpc>
                <a:spcPct val="104000"/>
              </a:lnSpc>
              <a:buClrTx/>
              <a:buFontTx/>
              <a:buNone/>
            </a:pPr>
            <a:endParaRPr lang="en-US" sz="2000" b="1" dirty="0">
              <a:solidFill>
                <a:srgbClr val="000099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Snow Model: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Component of H-TESSEL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; Single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layer snowpack	</a:t>
            </a:r>
          </a:p>
          <a:p>
            <a:pPr marL="342900" indent="-342900">
              <a:lnSpc>
                <a:spcPct val="104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Snow water equivalent SWE</a:t>
            </a:r>
            <a:r>
              <a:rPr lang="en-US" sz="2000" dirty="0">
                <a:solidFill>
                  <a:srgbClr val="00008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(m), </a:t>
            </a:r>
            <a:r>
              <a:rPr lang="en-US" sz="2000" i="1" dirty="0" err="1" smtClean="0">
                <a:solidFill>
                  <a:srgbClr val="000000"/>
                </a:solidFill>
                <a:latin typeface="+mn-lt"/>
              </a:rPr>
              <a:t>ie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snow mass</a:t>
            </a:r>
          </a:p>
          <a:p>
            <a:pPr marL="342900" indent="-342900">
              <a:lnSpc>
                <a:spcPct val="104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Snow Density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ρ</a:t>
            </a:r>
            <a:r>
              <a:rPr lang="en-US" sz="2000" baseline="-33000" dirty="0" err="1">
                <a:solidFill>
                  <a:srgbClr val="000000"/>
                </a:solidFill>
                <a:latin typeface="+mn-lt"/>
              </a:rPr>
              <a:t>s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lnSpc>
                <a:spcPct val="104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Snow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Albedo</a:t>
            </a:r>
          </a:p>
          <a:p>
            <a:pPr>
              <a:lnSpc>
                <a:spcPct val="104000"/>
              </a:lnSpc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Snow depth (SD) is diagnostic: SD=SWE . </a:t>
            </a:r>
            <a:r>
              <a:rPr lang="en-US" sz="2000" dirty="0" smtClean="0">
                <a:solidFill>
                  <a:srgbClr val="000000"/>
                </a:solidFill>
                <a:sym typeface="Symbol" panose="05050102010706020507" pitchFamily="18" charset="2"/>
              </a:rPr>
              <a:t></a:t>
            </a:r>
            <a:r>
              <a:rPr lang="en-US" sz="2000" baseline="-25000" dirty="0" smtClean="0">
                <a:solidFill>
                  <a:srgbClr val="000000"/>
                </a:solidFill>
                <a:sym typeface="Symbol" panose="05050102010706020507" pitchFamily="18" charset="2"/>
              </a:rPr>
              <a:t>w</a:t>
            </a:r>
            <a:r>
              <a:rPr lang="en-US" sz="2000" dirty="0" smtClean="0">
                <a:solidFill>
                  <a:srgbClr val="000000"/>
                </a:solidFill>
                <a:sym typeface="Symbol" panose="05050102010706020507" pitchFamily="18" charset="2"/>
              </a:rPr>
              <a:t> / </a:t>
            </a:r>
            <a:r>
              <a:rPr lang="en-US" sz="2000" baseline="-25000" dirty="0" smtClean="0">
                <a:solidFill>
                  <a:srgbClr val="000000"/>
                </a:solidFill>
                <a:sym typeface="Symbol" panose="05050102010706020507" pitchFamily="18" charset="2"/>
              </a:rPr>
              <a:t>s</a:t>
            </a:r>
          </a:p>
          <a:p>
            <a:pPr>
              <a:lnSpc>
                <a:spcPct val="104000"/>
              </a:lnSpc>
            </a:pP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ith </a:t>
            </a:r>
            <a:r>
              <a:rPr lang="en-US" baseline="-25000" dirty="0" smtClean="0">
                <a:solidFill>
                  <a:srgbClr val="000000"/>
                </a:solidFill>
                <a:sym typeface="Symbol" panose="05050102010706020507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 water density</a:t>
            </a:r>
            <a:endParaRPr lang="en-US" baseline="-25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4000"/>
              </a:lnSpc>
            </a:pPr>
            <a:endParaRPr lang="en-US" sz="2000" b="1" dirty="0">
              <a:solidFill>
                <a:srgbClr val="0070C0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Observations: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	- Conventional snow depth data: SYNOP and National networks</a:t>
            </a: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	- Snow cover extent: NOAA NESDIS/IMS daily product (4km)</a:t>
            </a:r>
          </a:p>
          <a:p>
            <a:pPr>
              <a:lnSpc>
                <a:spcPct val="104000"/>
              </a:lnSpc>
              <a:buClrTx/>
              <a:buFontTx/>
              <a:buNone/>
            </a:pPr>
            <a:endParaRPr lang="en-US" sz="2000" b="1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Data Assimilation:</a:t>
            </a:r>
          </a:p>
          <a:p>
            <a:pPr marL="342900" indent="-342900">
              <a:lnSpc>
                <a:spcPct val="104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Optimal Interpolation (OI) in operational IFS </a:t>
            </a:r>
          </a:p>
          <a:p>
            <a:pPr marL="171450" indent="-171450">
              <a:lnSpc>
                <a:spcPct val="104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Analysed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variable: SWE, density</a:t>
            </a:r>
            <a:endParaRPr lang="en-US" sz="2000" dirty="0">
              <a:solidFill>
                <a:srgbClr val="595959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1200" b="1" dirty="0">
                <a:solidFill>
                  <a:srgbClr val="595959"/>
                </a:solidFill>
                <a:latin typeface="+mn-lt"/>
              </a:rPr>
              <a:t>    </a:t>
            </a:r>
          </a:p>
          <a:p>
            <a:pPr>
              <a:lnSpc>
                <a:spcPct val="104000"/>
              </a:lnSpc>
              <a:buClrTx/>
              <a:buFontTx/>
              <a:buNone/>
            </a:pP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                </a:t>
            </a:r>
          </a:p>
          <a:p>
            <a:pPr>
              <a:lnSpc>
                <a:spcPct val="104000"/>
              </a:lnSpc>
              <a:buClrTx/>
              <a:buFontTx/>
              <a:buNone/>
            </a:pP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              </a:t>
            </a:r>
          </a:p>
        </p:txBody>
      </p:sp>
      <p:sp>
        <p:nvSpPr>
          <p:cNvPr id="6149" name="AutoShape 4"/>
          <p:cNvSpPr>
            <a:spLocks/>
          </p:cNvSpPr>
          <p:nvPr/>
        </p:nvSpPr>
        <p:spPr bwMode="auto">
          <a:xfrm>
            <a:off x="6826889" y="1365400"/>
            <a:ext cx="216613" cy="936105"/>
          </a:xfrm>
          <a:prstGeom prst="rightBrace">
            <a:avLst>
              <a:gd name="adj1" fmla="val 6722"/>
              <a:gd name="adj2" fmla="val 50000"/>
            </a:avLst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7222124" y="1468327"/>
            <a:ext cx="1252564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sz="1600" b="1" dirty="0">
                <a:solidFill>
                  <a:srgbClr val="000000"/>
                </a:solidFill>
              </a:rPr>
              <a:t>Prognostic</a:t>
            </a:r>
          </a:p>
          <a:p>
            <a:pPr>
              <a:buClrTx/>
              <a:buFontTx/>
              <a:buNone/>
            </a:pPr>
            <a:r>
              <a:rPr lang="en-US" sz="1600" b="1" dirty="0">
                <a:solidFill>
                  <a:srgbClr val="000000"/>
                </a:solidFill>
              </a:rPr>
              <a:t>  variables</a:t>
            </a:r>
          </a:p>
          <a:p>
            <a:pPr>
              <a:buClrTx/>
              <a:buFontTx/>
              <a:buNone/>
            </a:pPr>
            <a:endParaRPr lang="en-US" sz="1600" b="1" dirty="0">
              <a:solidFill>
                <a:srgbClr val="000000"/>
              </a:solidFill>
            </a:endParaRPr>
          </a:p>
        </p:txBody>
      </p:sp>
      <p:pic>
        <p:nvPicPr>
          <p:cNvPr id="6160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453" y="4202857"/>
            <a:ext cx="2591635" cy="259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63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700" y="1342787"/>
            <a:ext cx="2622400" cy="3982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64" name="Rectangle 19"/>
          <p:cNvSpPr>
            <a:spLocks noChangeArrowheads="1"/>
          </p:cNvSpPr>
          <p:nvPr/>
        </p:nvSpPr>
        <p:spPr bwMode="auto">
          <a:xfrm>
            <a:off x="9191700" y="4294394"/>
            <a:ext cx="2622399" cy="1093582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5" name="Rectangle 20"/>
          <p:cNvSpPr>
            <a:spLocks noChangeArrowheads="1"/>
          </p:cNvSpPr>
          <p:nvPr/>
        </p:nvSpPr>
        <p:spPr bwMode="auto">
          <a:xfrm>
            <a:off x="12275616" y="2832274"/>
            <a:ext cx="889000" cy="18208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05430" y="658416"/>
            <a:ext cx="4086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3399"/>
                </a:solidFill>
              </a:rPr>
              <a:t>Example of the ECMWF system:</a:t>
            </a:r>
            <a:endParaRPr lang="en-GB" sz="20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25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5087888" y="943000"/>
            <a:ext cx="7848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buClr>
                <a:srgbClr val="114FFB"/>
              </a:buClr>
              <a:buFont typeface="Arial Black" pitchFamily="34" charset="0"/>
              <a:buNone/>
            </a:pPr>
            <a:r>
              <a:rPr lang="en-GB" sz="2000" b="1" dirty="0">
                <a:solidFill>
                  <a:srgbClr val="0070C0"/>
                </a:solidFill>
                <a:latin typeface="+mn-lt"/>
              </a:rPr>
              <a:t>NOAA/NESDIS </a:t>
            </a:r>
          </a:p>
          <a:p>
            <a:pPr algn="ctr">
              <a:lnSpc>
                <a:spcPct val="104000"/>
              </a:lnSpc>
              <a:buClr>
                <a:srgbClr val="114FFB"/>
              </a:buClr>
              <a:buFont typeface="Arial Black" pitchFamily="34" charset="0"/>
              <a:buNone/>
            </a:pPr>
            <a:r>
              <a:rPr lang="en-GB" sz="2000" b="1" dirty="0">
                <a:solidFill>
                  <a:srgbClr val="0070C0"/>
                </a:solidFill>
                <a:latin typeface="+mn-lt"/>
              </a:rPr>
              <a:t>IMS Snow extent data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53596" y="765743"/>
            <a:ext cx="8642350" cy="605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en-GB" sz="1800" b="1" dirty="0">
                <a:solidFill>
                  <a:srgbClr val="000000"/>
                </a:solidFill>
                <a:latin typeface="+mn-lt"/>
              </a:rPr>
              <a:t>Interactive </a:t>
            </a:r>
            <a:r>
              <a:rPr lang="en-GB" sz="1800" b="1" dirty="0" err="1">
                <a:solidFill>
                  <a:srgbClr val="000000"/>
                </a:solidFill>
                <a:latin typeface="+mn-lt"/>
              </a:rPr>
              <a:t>Multisensor</a:t>
            </a:r>
            <a:r>
              <a:rPr lang="en-GB" sz="1800" b="1" dirty="0">
                <a:solidFill>
                  <a:srgbClr val="000000"/>
                </a:solidFill>
                <a:latin typeface="+mn-lt"/>
              </a:rPr>
              <a:t> Snow and Ice Mapping System (IMS)</a:t>
            </a:r>
            <a:endParaRPr lang="en-GB" sz="18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 Time sequenced imagery from geostationary satellites</a:t>
            </a: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  AVHRR,</a:t>
            </a: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  SSM/I</a:t>
            </a: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  Station data </a:t>
            </a: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04000"/>
              </a:lnSpc>
            </a:pPr>
            <a:r>
              <a:rPr lang="en-GB" sz="1800" b="1" dirty="0">
                <a:solidFill>
                  <a:srgbClr val="000000"/>
                </a:solidFill>
                <a:latin typeface="+mn-lt"/>
              </a:rPr>
              <a:t>Northern Hemisphere product</a:t>
            </a: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  Daily</a:t>
            </a: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  Polar stereographic projection</a:t>
            </a:r>
          </a:p>
          <a:p>
            <a:pPr eaLnBrk="1" hangingPunct="1">
              <a:lnSpc>
                <a:spcPct val="104000"/>
              </a:lnSpc>
              <a:buFont typeface="Times New Roman" pitchFamily="18" charset="0"/>
              <a:buChar char="-"/>
            </a:pPr>
            <a:endParaRPr lang="en-GB" sz="18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eaLnBrk="1" hangingPunct="1">
              <a:lnSpc>
                <a:spcPct val="104000"/>
              </a:lnSpc>
            </a:pPr>
            <a:r>
              <a:rPr lang="en-GB" sz="1800" b="1" dirty="0">
                <a:solidFill>
                  <a:schemeClr val="accent2"/>
                </a:solidFill>
                <a:latin typeface="+mn-lt"/>
                <a:cs typeface="Arial" charset="0"/>
              </a:rPr>
              <a:t>Information content: Snow/Snow free</a:t>
            </a:r>
            <a:endParaRPr lang="en-GB" sz="1800" b="1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eaLnBrk="1" hangingPunct="1">
              <a:lnSpc>
                <a:spcPct val="93000"/>
              </a:lnSpc>
            </a:pPr>
            <a:r>
              <a:rPr lang="en-GB" sz="1800" dirty="0">
                <a:solidFill>
                  <a:srgbClr val="000000"/>
                </a:solidFill>
                <a:latin typeface="+mn-lt"/>
                <a:cs typeface="Arial" charset="0"/>
              </a:rPr>
              <a:t>Data used at ECMWF: </a:t>
            </a:r>
          </a:p>
          <a:p>
            <a:pPr eaLnBrk="1" hangingPunct="1">
              <a:lnSpc>
                <a:spcPct val="93000"/>
              </a:lnSpc>
              <a:buFontTx/>
              <a:buChar char="-"/>
            </a:pPr>
            <a:r>
              <a:rPr lang="en-GB" sz="1800" b="1" dirty="0">
                <a:solidFill>
                  <a:srgbClr val="000000"/>
                </a:solidFill>
                <a:latin typeface="+mn-lt"/>
                <a:cs typeface="Arial" charset="0"/>
              </a:rPr>
              <a:t>24km product</a:t>
            </a:r>
            <a:r>
              <a:rPr lang="en-GB" sz="1800" dirty="0">
                <a:solidFill>
                  <a:srgbClr val="000000"/>
                </a:solidFill>
                <a:latin typeface="+mn-lt"/>
                <a:cs typeface="Arial" charset="0"/>
              </a:rPr>
              <a:t> (ERA-Interim) </a:t>
            </a:r>
          </a:p>
          <a:p>
            <a:pPr eaLnBrk="1" hangingPunct="1">
              <a:lnSpc>
                <a:spcPct val="93000"/>
              </a:lnSpc>
              <a:buFontTx/>
              <a:buChar char="-"/>
            </a:pPr>
            <a:r>
              <a:rPr lang="en-GB" sz="1800" b="1" dirty="0">
                <a:solidFill>
                  <a:srgbClr val="000000"/>
                </a:solidFill>
                <a:latin typeface="+mn-lt"/>
                <a:cs typeface="Arial" charset="0"/>
              </a:rPr>
              <a:t>4 km product  </a:t>
            </a:r>
            <a:r>
              <a:rPr lang="en-GB" sz="1800" dirty="0">
                <a:solidFill>
                  <a:srgbClr val="000000"/>
                </a:solidFill>
                <a:latin typeface="+mn-lt"/>
                <a:cs typeface="Arial" charset="0"/>
              </a:rPr>
              <a:t>(operational NWP, ERA5)</a:t>
            </a: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eaLnBrk="1" hangingPunct="1">
              <a:lnSpc>
                <a:spcPct val="104000"/>
              </a:lnSpc>
            </a:pPr>
            <a:r>
              <a:rPr lang="en-GB" sz="1800" dirty="0">
                <a:solidFill>
                  <a:srgbClr val="000000"/>
                </a:solidFill>
                <a:latin typeface="+mn-lt"/>
                <a:cs typeface="Arial" charset="0"/>
              </a:rPr>
              <a:t>More information at: </a:t>
            </a:r>
            <a:r>
              <a:rPr lang="en-GB" sz="1800" dirty="0">
                <a:solidFill>
                  <a:schemeClr val="accent2"/>
                </a:solidFill>
                <a:latin typeface="+mn-lt"/>
                <a:cs typeface="Arial" charset="0"/>
              </a:rPr>
              <a:t>http://nsidc.org/data/g02156.html</a:t>
            </a:r>
            <a:endParaRPr lang="en-GB" sz="1800" dirty="0">
              <a:solidFill>
                <a:schemeClr val="accent2"/>
              </a:solidFill>
              <a:latin typeface="+mn-lt"/>
              <a:cs typeface="Arial" charset="0"/>
              <a:hlinkClick r:id="rId3"/>
            </a:endParaRP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eaLnBrk="1" hangingPunct="1">
              <a:lnSpc>
                <a:spcPct val="104000"/>
              </a:lnSpc>
            </a:pPr>
            <a:endParaRPr lang="en-GB" sz="1800" dirty="0">
              <a:solidFill>
                <a:srgbClr val="000000"/>
              </a:solidFill>
              <a:latin typeface="+mn-lt"/>
              <a:cs typeface="Arial" charset="0"/>
            </a:endParaRPr>
          </a:p>
        </p:txBody>
      </p:sp>
      <p:pic>
        <p:nvPicPr>
          <p:cNvPr id="1229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89" y="1773239"/>
            <a:ext cx="3983223" cy="39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2"/>
          <p:cNvSpPr txBox="1">
            <a:spLocks noChangeArrowheads="1"/>
          </p:cNvSpPr>
          <p:nvPr/>
        </p:nvSpPr>
        <p:spPr bwMode="auto">
          <a:xfrm>
            <a:off x="7267084" y="5754701"/>
            <a:ext cx="33009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sz="1800" b="1" dirty="0">
                <a:solidFill>
                  <a:schemeClr val="tx1"/>
                </a:solidFill>
                <a:latin typeface="+mn-lt"/>
                <a:cs typeface="Arial" charset="0"/>
              </a:rPr>
              <a:t>IMS Snow Cover 5 Feb. 2014</a:t>
            </a:r>
            <a:endParaRPr lang="fr-FR" sz="1800" b="1" dirty="0">
              <a:solidFill>
                <a:schemeClr val="tx1"/>
              </a:solidFill>
              <a:latin typeface="+mn-lt"/>
              <a:cs typeface="Arial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884363" y="-68773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003399"/>
                </a:solidFill>
                <a:latin typeface="+mj-lt"/>
              </a:rPr>
              <a:t>Snow Observations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142" y="2472802"/>
            <a:ext cx="4006850" cy="283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9061079" y="2320403"/>
            <a:ext cx="1588" cy="2447925"/>
          </a:xfrm>
          <a:prstGeom prst="line">
            <a:avLst/>
          </a:prstGeom>
          <a:noFill/>
          <a:ln w="28440" cap="flat">
            <a:solidFill>
              <a:srgbClr val="0084D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60749" y="5364440"/>
            <a:ext cx="42481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0000"/>
              </a:lnSpc>
              <a:buSzPct val="45000"/>
              <a:buFont typeface="StarSymbol" charset="0"/>
              <a:buNone/>
            </a:pPr>
            <a:r>
              <a:rPr lang="en-GB" altLang="en-US" sz="1600" b="1" dirty="0" smtClean="0">
                <a:solidFill>
                  <a:srgbClr val="0084D1"/>
                </a:solidFill>
                <a:cs typeface="Arial" panose="020B0604020202020204" pitchFamily="34" charset="0"/>
              </a:rPr>
              <a:t>Use of IMS at ECMWF</a:t>
            </a:r>
            <a:endParaRPr lang="en-GB" altLang="en-US" sz="1600" b="1" dirty="0">
              <a:solidFill>
                <a:srgbClr val="0084D1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endParaRPr lang="en-GB" altLang="en-US" sz="1600" dirty="0">
              <a:solidFill>
                <a:srgbClr val="0084D1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endParaRPr lang="en-GB" altLang="en-US" sz="1600" dirty="0">
              <a:solidFill>
                <a:srgbClr val="0084D1"/>
              </a:solidFill>
              <a:cs typeface="Arial" panose="020B0604020202020204" pitchFamily="34" charset="0"/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8665793" y="4085703"/>
            <a:ext cx="358775" cy="1587"/>
          </a:xfrm>
          <a:prstGeom prst="line">
            <a:avLst/>
          </a:prstGeom>
          <a:noFill/>
          <a:ln w="28440" cap="rnd">
            <a:solidFill>
              <a:srgbClr val="0084D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516188" y="-26988"/>
            <a:ext cx="7848600" cy="68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buFont typeface="StarSymbol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  <a:ea typeface="MS PGothic" panose="020B0600070205080204" pitchFamily="34" charset="-128"/>
              </a:rPr>
              <a:t>Use of NESDIS/IMS snow cover data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586288" y="5271571"/>
            <a:ext cx="3708400" cy="1195388"/>
          </a:xfrm>
          <a:prstGeom prst="rect">
            <a:avLst/>
          </a:prstGeom>
          <a:noFill/>
          <a:ln w="381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b="1">
                <a:cs typeface="Arial" panose="020B0604020202020204" pitchFamily="34" charset="0"/>
              </a:rPr>
              <a:t>Error specifications:</a:t>
            </a:r>
          </a:p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>
                <a:cs typeface="Arial" panose="020B0604020202020204" pitchFamily="34" charset="0"/>
              </a:rPr>
              <a:t>BG: 		σ</a:t>
            </a:r>
            <a:r>
              <a:rPr lang="en-GB" altLang="en-US" sz="1200">
                <a:cs typeface="Arial" panose="020B0604020202020204" pitchFamily="34" charset="0"/>
              </a:rPr>
              <a:t>b</a:t>
            </a:r>
            <a:r>
              <a:rPr lang="en-GB" altLang="en-US">
                <a:cs typeface="Arial" panose="020B0604020202020204" pitchFamily="34" charset="0"/>
              </a:rPr>
              <a:t>	 	= 3cm</a:t>
            </a:r>
          </a:p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>
                <a:cs typeface="Arial" panose="020B0604020202020204" pitchFamily="34" charset="0"/>
              </a:rPr>
              <a:t>SYNOP	       σ</a:t>
            </a:r>
            <a:r>
              <a:rPr lang="en-GB" altLang="en-US" sz="1200">
                <a:cs typeface="Arial" panose="020B0604020202020204" pitchFamily="34" charset="0"/>
              </a:rPr>
              <a:t>SYNOP</a:t>
            </a:r>
            <a:r>
              <a:rPr lang="en-GB" altLang="en-US">
                <a:cs typeface="Arial" panose="020B0604020202020204" pitchFamily="34" charset="0"/>
              </a:rPr>
              <a:t>	= 4cm</a:t>
            </a:r>
          </a:p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>
                <a:cs typeface="Arial" panose="020B0604020202020204" pitchFamily="34" charset="0"/>
              </a:rPr>
              <a:t>IMS		       σ</a:t>
            </a:r>
            <a:r>
              <a:rPr lang="en-GB" altLang="en-US" sz="1200">
                <a:cs typeface="Arial" panose="020B0604020202020204" pitchFamily="34" charset="0"/>
              </a:rPr>
              <a:t>ims</a:t>
            </a:r>
            <a:r>
              <a:rPr lang="en-GB" altLang="en-US">
                <a:cs typeface="Arial" panose="020B0604020202020204" pitchFamily="34" charset="0"/>
              </a:rPr>
              <a:t>	   	= 8cm</a:t>
            </a:r>
            <a:r>
              <a:rPr lang="en-GB" altLang="en-US" sz="2000">
                <a:cs typeface="Arial" panose="020B0604020202020204" pitchFamily="34" charset="0"/>
              </a:rPr>
              <a:t> 	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41049" y="742378"/>
            <a:ext cx="6580106" cy="179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- IMS snow cover (SC) means SC&gt;50% </a:t>
            </a:r>
          </a:p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- But no quantitative information on snow depth</a:t>
            </a:r>
          </a:p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- Relation snow cover (SC)/Snow Depth (SD): SC=50%  corresponds to SD=5cm</a:t>
            </a:r>
          </a:p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- Previously: direct insertion of 10cm when IMS has snow &amp; model has no snow</a:t>
            </a:r>
          </a:p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- Issues with </a:t>
            </a:r>
            <a:r>
              <a:rPr lang="en-GB" altLang="en-US" dirty="0" smtClean="0">
                <a:cs typeface="Arial" panose="020B0604020202020204" pitchFamily="34" charset="0"/>
              </a:rPr>
              <a:t>overestimated </a:t>
            </a:r>
            <a:r>
              <a:rPr lang="en-GB" altLang="en-US" dirty="0">
                <a:cs typeface="Arial" panose="020B0604020202020204" pitchFamily="34" charset="0"/>
              </a:rPr>
              <a:t>snow </a:t>
            </a:r>
          </a:p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- IFS revision for current cycle: assimilate IMS </a:t>
            </a:r>
          </a:p>
          <a:p>
            <a:pPr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  and account for IMS observation error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845179" y="2025127"/>
            <a:ext cx="38608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0000"/>
              </a:lnSpc>
              <a:buSzPct val="45000"/>
              <a:buFont typeface="StarSymbol" charset="0"/>
              <a:buNone/>
            </a:pPr>
            <a:r>
              <a:rPr lang="en-GB" altLang="en-US" sz="1600" b="1">
                <a:solidFill>
                  <a:srgbClr val="0084D1"/>
                </a:solidFill>
                <a:cs typeface="Arial" panose="020B0604020202020204" pitchFamily="34" charset="0"/>
              </a:rPr>
              <a:t>IMS has snow(SC&gt;=50%) </a:t>
            </a:r>
          </a:p>
          <a:p>
            <a:pPr>
              <a:lnSpc>
                <a:spcPct val="80000"/>
              </a:lnSpc>
              <a:buSzPct val="45000"/>
              <a:buFont typeface="StarSymbol" charset="0"/>
              <a:buNone/>
            </a:pPr>
            <a:r>
              <a:rPr lang="en-GB" altLang="en-US" sz="1600" b="1">
                <a:solidFill>
                  <a:srgbClr val="0084D1"/>
                </a:solidFill>
                <a:cs typeface="Arial" panose="020B0604020202020204" pitchFamily="34" charset="0"/>
              </a:rPr>
              <a:t>→ Model eq depth &gt;= 5cm</a:t>
            </a:r>
          </a:p>
        </p:txBody>
      </p:sp>
      <p:graphicFrame>
        <p:nvGraphicFramePr>
          <p:cNvPr id="11273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488701"/>
              </p:ext>
            </p:extLst>
          </p:nvPr>
        </p:nvGraphicFramePr>
        <p:xfrm>
          <a:off x="420318" y="3891233"/>
          <a:ext cx="5113338" cy="1368064"/>
        </p:xfrm>
        <a:graphic>
          <a:graphicData uri="http://schemas.openxmlformats.org/drawingml/2006/table">
            <a:tbl>
              <a:tblPr/>
              <a:tblGrid>
                <a:gridCol w="2625725"/>
                <a:gridCol w="1066800"/>
                <a:gridCol w="1420813"/>
              </a:tblGrid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                 </a:t>
                      </a:r>
                      <a:r>
                        <a:rPr kumimoji="0" lang="en-GB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Fst</a:t>
                      </a:r>
                      <a:r>
                        <a:rPr kumimoji="0" lang="en-GB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Guess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NESDIS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Snow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No Snow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/>
                    </a:solidFill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Snow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DA</a:t>
                      </a: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5cm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No Snow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DA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</a:tabLst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DA</a:t>
                      </a:r>
                    </a:p>
                  </a:txBody>
                  <a:tcPr marT="9104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455244" y="3921395"/>
            <a:ext cx="2519363" cy="576263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8434388" y="5291269"/>
            <a:ext cx="3482604" cy="8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0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Model relation between </a:t>
            </a:r>
            <a:r>
              <a:rPr lang="en-GB" altLang="en-US" dirty="0" smtClean="0">
                <a:cs typeface="Arial" panose="020B0604020202020204" pitchFamily="34" charset="0"/>
              </a:rPr>
              <a:t>Snow Cover </a:t>
            </a:r>
          </a:p>
          <a:p>
            <a:pPr algn="ctr">
              <a:lnSpc>
                <a:spcPct val="80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(</a:t>
            </a:r>
            <a:r>
              <a:rPr lang="en-GB" altLang="en-US" dirty="0" smtClean="0">
                <a:cs typeface="Arial" panose="020B0604020202020204" pitchFamily="34" charset="0"/>
              </a:rPr>
              <a:t>SC) </a:t>
            </a:r>
            <a:r>
              <a:rPr lang="en-GB" altLang="en-US" dirty="0">
                <a:cs typeface="Arial" panose="020B0604020202020204" pitchFamily="34" charset="0"/>
              </a:rPr>
              <a:t>and </a:t>
            </a:r>
            <a:r>
              <a:rPr lang="en-GB" altLang="en-US" dirty="0" smtClean="0">
                <a:cs typeface="Arial" panose="020B0604020202020204" pitchFamily="34" charset="0"/>
              </a:rPr>
              <a:t>Snow Depth (SD)</a:t>
            </a:r>
            <a:endParaRPr lang="en-GB" altLang="en-US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979613" y="13494"/>
            <a:ext cx="8893175" cy="11255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4000"/>
              </a:lnSpc>
              <a:buSzPct val="45000"/>
              <a:buFont typeface="StarSymbol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Case Study: </a:t>
            </a:r>
            <a:r>
              <a:rPr lang="en-GB" altLang="en-US" sz="3200" b="1" dirty="0" err="1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Normandie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 12-13 March 2013</a:t>
            </a:r>
          </a:p>
          <a:p>
            <a:pPr algn="ctr"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									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836686" y="968376"/>
            <a:ext cx="30718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dirty="0"/>
              <a:t>Old: Direct insertion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GB" altLang="en-US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386264" y="706835"/>
            <a:ext cx="40640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dirty="0"/>
              <a:t>Analysis 2013 03 13 at 06 UTC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46265" y="5741989"/>
            <a:ext cx="10828173" cy="5937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Improved use of NESDIS/IMS snow cover combined with in situ snow depth</a:t>
            </a:r>
          </a:p>
          <a:p>
            <a:pPr>
              <a:lnSpc>
                <a:spcPct val="82000"/>
              </a:lnSpc>
              <a:buSzPct val="45000"/>
              <a:buFont typeface="StarSymbol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Account for NESDIS/IMS errors, better represents snow line.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650957" y="968607"/>
            <a:ext cx="15986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buSzPct val="45000"/>
              <a:buFont typeface="StarSymbol" charset="0"/>
              <a:buNone/>
            </a:pPr>
            <a:r>
              <a:rPr lang="en-GB" altLang="en-US" dirty="0"/>
              <a:t>Current: DA</a:t>
            </a: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3" t="6751" r="32373" b="4320"/>
          <a:stretch/>
        </p:blipFill>
        <p:spPr bwMode="auto">
          <a:xfrm>
            <a:off x="1068779" y="1389906"/>
            <a:ext cx="4108863" cy="425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t="4738" r="25673" b="4269"/>
          <a:stretch/>
        </p:blipFill>
        <p:spPr bwMode="auto">
          <a:xfrm>
            <a:off x="6090992" y="1279129"/>
            <a:ext cx="4561174" cy="436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1483366" y="3210036"/>
            <a:ext cx="1152525" cy="655637"/>
          </a:xfrm>
          <a:prstGeom prst="ellipse">
            <a:avLst/>
          </a:prstGeom>
          <a:noFill/>
          <a:ln w="381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6609114" y="3208448"/>
            <a:ext cx="1152525" cy="657225"/>
          </a:xfrm>
          <a:prstGeom prst="ellipse">
            <a:avLst/>
          </a:prstGeom>
          <a:noFill/>
          <a:ln w="381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0354050" y="1234295"/>
            <a:ext cx="482824" cy="453970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</a:pPr>
            <a:endParaRPr lang="en-GB" sz="1400" b="1" dirty="0" smtClean="0"/>
          </a:p>
          <a:p>
            <a:pPr>
              <a:spcBef>
                <a:spcPts val="300"/>
              </a:spcBef>
            </a:pPr>
            <a:endParaRPr lang="en-GB" sz="1400" b="1" dirty="0" smtClean="0"/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500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150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100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70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50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20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15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10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5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GB" sz="1400" b="1" dirty="0" smtClean="0"/>
              <a:t>2</a:t>
            </a:r>
          </a:p>
          <a:p>
            <a:pPr>
              <a:lnSpc>
                <a:spcPct val="150000"/>
              </a:lnSpc>
              <a:spcBef>
                <a:spcPts val="300"/>
              </a:spcBef>
            </a:pPr>
            <a:endParaRPr lang="en-GB" sz="1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4044</TotalTime>
  <Words>3614</Words>
  <Application>Microsoft Office PowerPoint</Application>
  <PresentationFormat>Widescreen</PresentationFormat>
  <Paragraphs>824</Paragraphs>
  <Slides>47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4" baseType="lpstr">
      <vt:lpstr>MS PGothic</vt:lpstr>
      <vt:lpstr>MS PGothic</vt:lpstr>
      <vt:lpstr>Arial</vt:lpstr>
      <vt:lpstr>Arial Black</vt:lpstr>
      <vt:lpstr>Calibri</vt:lpstr>
      <vt:lpstr>Courier New</vt:lpstr>
      <vt:lpstr>DejaVu Sans</vt:lpstr>
      <vt:lpstr>DejaVu Serif</vt:lpstr>
      <vt:lpstr>Droid Sans Fallback</vt:lpstr>
      <vt:lpstr>Helvetica</vt:lpstr>
      <vt:lpstr>Monotype Corsiva</vt:lpstr>
      <vt:lpstr>StarSymbol</vt:lpstr>
      <vt:lpstr>Symbol</vt:lpstr>
      <vt:lpstr>Times</vt:lpstr>
      <vt:lpstr>Times New Roman</vt:lpstr>
      <vt:lpstr>Wingdings</vt:lpstr>
      <vt:lpstr>ECMWF Light 16:9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SMOS ESA Near-Real-Time soil moisture product:   based on Neural Networks</vt:lpstr>
      <vt:lpstr>PowerPoint Presentation</vt:lpstr>
      <vt:lpstr>ESA Climate Change Initiative (CCI) Soil moisture:</vt:lpstr>
      <vt:lpstr>PowerPoint Presentation</vt:lpstr>
      <vt:lpstr>Impact of soil vertical resolution for satellite soil moisture </vt:lpstr>
      <vt:lpstr>The Global Flood Awareness System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Hilda Carr</dc:creator>
  <cp:lastModifiedBy>Patricia de Rosnay</cp:lastModifiedBy>
  <cp:revision>55</cp:revision>
  <dcterms:created xsi:type="dcterms:W3CDTF">2015-04-16T11:15:05Z</dcterms:created>
  <dcterms:modified xsi:type="dcterms:W3CDTF">2016-03-17T13:53:59Z</dcterms:modified>
</cp:coreProperties>
</file>