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43"/>
  </p:notesMasterIdLst>
  <p:sldIdLst>
    <p:sldId id="260" r:id="rId2"/>
    <p:sldId id="308" r:id="rId3"/>
    <p:sldId id="265" r:id="rId4"/>
    <p:sldId id="266" r:id="rId5"/>
    <p:sldId id="261" r:id="rId6"/>
    <p:sldId id="307" r:id="rId7"/>
    <p:sldId id="310" r:id="rId8"/>
    <p:sldId id="267" r:id="rId9"/>
    <p:sldId id="268" r:id="rId10"/>
    <p:sldId id="269" r:id="rId11"/>
    <p:sldId id="270" r:id="rId12"/>
    <p:sldId id="272" r:id="rId13"/>
    <p:sldId id="273" r:id="rId14"/>
    <p:sldId id="274" r:id="rId15"/>
    <p:sldId id="275" r:id="rId16"/>
    <p:sldId id="276" r:id="rId17"/>
    <p:sldId id="277" r:id="rId18"/>
    <p:sldId id="306" r:id="rId19"/>
    <p:sldId id="280" r:id="rId20"/>
    <p:sldId id="281" r:id="rId21"/>
    <p:sldId id="282" r:id="rId22"/>
    <p:sldId id="283" r:id="rId23"/>
    <p:sldId id="284" r:id="rId24"/>
    <p:sldId id="311" r:id="rId25"/>
    <p:sldId id="312" r:id="rId26"/>
    <p:sldId id="285" r:id="rId27"/>
    <p:sldId id="286" r:id="rId28"/>
    <p:sldId id="287" r:id="rId29"/>
    <p:sldId id="288" r:id="rId30"/>
    <p:sldId id="289" r:id="rId31"/>
    <p:sldId id="316" r:id="rId32"/>
    <p:sldId id="318" r:id="rId33"/>
    <p:sldId id="319" r:id="rId34"/>
    <p:sldId id="291" r:id="rId35"/>
    <p:sldId id="313" r:id="rId36"/>
    <p:sldId id="314" r:id="rId37"/>
    <p:sldId id="300" r:id="rId38"/>
    <p:sldId id="301" r:id="rId39"/>
    <p:sldId id="302" r:id="rId40"/>
    <p:sldId id="303" r:id="rId41"/>
    <p:sldId id="263" r:id="rId4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134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2D5CE1"/>
    <a:srgbClr val="FF0000"/>
    <a:srgbClr val="1962F5"/>
    <a:srgbClr val="3383DB"/>
    <a:srgbClr val="C5C5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144" y="588"/>
      </p:cViewPr>
      <p:guideLst>
        <p:guide orient="horz" pos="2160"/>
        <p:guide pos="134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202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5A0F8E-242E-4D70-94E0-96A0FC3F6E44}" type="datetimeFigureOut">
              <a:rPr lang="en-GB" smtClean="0"/>
              <a:t>08/03/2016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7268D6-4B4F-4C04-AC5B-7BBFBB9670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57440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1"/>
          <p:cNvSpPr txBox="1">
            <a:spLocks noChangeArrowheads="1"/>
          </p:cNvSpPr>
          <p:nvPr/>
        </p:nvSpPr>
        <p:spPr bwMode="auto">
          <a:xfrm>
            <a:off x="862013" y="704850"/>
            <a:ext cx="5381625" cy="396081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5541" tIns="47770" rIns="95541" bIns="47770" anchor="ctr"/>
          <a:lstStyle>
            <a:lvl1pPr defTabSz="4699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 defTabSz="4699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 defTabSz="4699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 defTabSz="4699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 defTabSz="4699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699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699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699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699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endParaRPr lang="en-US" altLang="en-US" sz="2500"/>
          </a:p>
        </p:txBody>
      </p:sp>
      <p:sp>
        <p:nvSpPr>
          <p:cNvPr id="45059" name="Text Box 2"/>
          <p:cNvSpPr>
            <a:spLocks noGrp="1" noChangeArrowheads="1"/>
          </p:cNvSpPr>
          <p:nvPr>
            <p:ph type="body"/>
          </p:nvPr>
        </p:nvSpPr>
        <p:spPr>
          <a:xfrm>
            <a:off x="960438" y="4879975"/>
            <a:ext cx="5178425" cy="47783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6577" tIns="33478" rIns="66577" bIns="33478"/>
          <a:lstStyle/>
          <a:p>
            <a:pPr>
              <a:lnSpc>
                <a:spcPct val="102000"/>
              </a:lnSpc>
              <a:spcBef>
                <a:spcPts val="300"/>
              </a:spcBef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fld id="{EB6EEFA4-97AD-4567-AF47-EB20FEF780F9}" type="slidenum">
              <a:rPr lang="en-GB" altLang="en-US" sz="800" smtClean="0">
                <a:ea typeface="DejaVu Sans" pitchFamily="34" charset="0"/>
                <a:cs typeface="DejaVu Sans" pitchFamily="34" charset="0"/>
              </a:rPr>
              <a:pPr>
                <a:lnSpc>
                  <a:spcPct val="102000"/>
                </a:lnSpc>
                <a:spcBef>
                  <a:spcPts val="300"/>
                </a:spcBef>
                <a:tabLst>
                  <a:tab pos="0" algn="l"/>
                  <a:tab pos="446088" algn="l"/>
                  <a:tab pos="895350" algn="l"/>
                  <a:tab pos="1344613" algn="l"/>
                  <a:tab pos="1793875" algn="l"/>
                  <a:tab pos="2243138" algn="l"/>
                  <a:tab pos="2692400" algn="l"/>
                  <a:tab pos="3141663" algn="l"/>
                  <a:tab pos="3590925" algn="l"/>
                  <a:tab pos="4040188" algn="l"/>
                  <a:tab pos="4489450" algn="l"/>
                  <a:tab pos="4938713" algn="l"/>
                  <a:tab pos="5387975" algn="l"/>
                  <a:tab pos="5837238" algn="l"/>
                  <a:tab pos="6286500" algn="l"/>
                  <a:tab pos="6735763" algn="l"/>
                  <a:tab pos="7185025" algn="l"/>
                  <a:tab pos="7634288" algn="l"/>
                  <a:tab pos="8083550" algn="l"/>
                  <a:tab pos="8532813" algn="l"/>
                  <a:tab pos="8982075" algn="l"/>
                </a:tabLst>
              </a:pPr>
              <a:t>1</a:t>
            </a:fld>
            <a:endParaRPr lang="en-GB" altLang="en-US" sz="800" smtClean="0">
              <a:ea typeface="DejaVu Sans" pitchFamily="34" charset="0"/>
              <a:cs typeface="DejaVu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51889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ext Box 1"/>
          <p:cNvSpPr txBox="1">
            <a:spLocks noChangeArrowheads="1"/>
          </p:cNvSpPr>
          <p:nvPr/>
        </p:nvSpPr>
        <p:spPr bwMode="auto">
          <a:xfrm>
            <a:off x="862013" y="704850"/>
            <a:ext cx="5381625" cy="396081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5555" tIns="47777" rIns="95555" bIns="47777" anchor="ctr"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54275" name="Text Box 2"/>
          <p:cNvSpPr>
            <a:spLocks noGrp="1" noChangeArrowheads="1"/>
          </p:cNvSpPr>
          <p:nvPr>
            <p:ph type="body"/>
          </p:nvPr>
        </p:nvSpPr>
        <p:spPr>
          <a:xfrm>
            <a:off x="960438" y="4879975"/>
            <a:ext cx="5178425" cy="47783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6587" tIns="33482" rIns="66587" bIns="33482"/>
          <a:lstStyle/>
          <a:p>
            <a:pPr>
              <a:lnSpc>
                <a:spcPct val="102000"/>
              </a:lnSpc>
              <a:spcBef>
                <a:spcPts val="313"/>
              </a:spcBef>
              <a:tabLst>
                <a:tab pos="0" algn="l"/>
                <a:tab pos="466725" algn="l"/>
                <a:tab pos="936625" algn="l"/>
                <a:tab pos="1406525" algn="l"/>
                <a:tab pos="1874838" algn="l"/>
                <a:tab pos="2344738" algn="l"/>
                <a:tab pos="2814638" algn="l"/>
                <a:tab pos="3284538" algn="l"/>
                <a:tab pos="3752850" algn="l"/>
                <a:tab pos="4222750" algn="l"/>
                <a:tab pos="4692650" algn="l"/>
                <a:tab pos="5162550" algn="l"/>
                <a:tab pos="5630863" algn="l"/>
                <a:tab pos="6100763" algn="l"/>
                <a:tab pos="6570663" algn="l"/>
                <a:tab pos="7038975" algn="l"/>
                <a:tab pos="7508875" algn="l"/>
                <a:tab pos="7978775" algn="l"/>
                <a:tab pos="8448675" algn="l"/>
                <a:tab pos="8916988" algn="l"/>
                <a:tab pos="9386888" algn="l"/>
              </a:tabLst>
            </a:pPr>
            <a:fld id="{57DBE858-75BF-4A9F-9D9A-E6A5C4DBBEBD}" type="slidenum">
              <a:rPr lang="en-GB" altLang="en-US" sz="800" smtClean="0">
                <a:ea typeface="DejaVu Sans" pitchFamily="34" charset="0"/>
                <a:cs typeface="DejaVu Sans" pitchFamily="34" charset="0"/>
              </a:rPr>
              <a:pPr>
                <a:lnSpc>
                  <a:spcPct val="102000"/>
                </a:lnSpc>
                <a:spcBef>
                  <a:spcPts val="313"/>
                </a:spcBef>
                <a:tabLst>
                  <a:tab pos="0" algn="l"/>
                  <a:tab pos="466725" algn="l"/>
                  <a:tab pos="936625" algn="l"/>
                  <a:tab pos="1406525" algn="l"/>
                  <a:tab pos="1874838" algn="l"/>
                  <a:tab pos="2344738" algn="l"/>
                  <a:tab pos="2814638" algn="l"/>
                  <a:tab pos="3284538" algn="l"/>
                  <a:tab pos="3752850" algn="l"/>
                  <a:tab pos="4222750" algn="l"/>
                  <a:tab pos="4692650" algn="l"/>
                  <a:tab pos="5162550" algn="l"/>
                  <a:tab pos="5630863" algn="l"/>
                  <a:tab pos="6100763" algn="l"/>
                  <a:tab pos="6570663" algn="l"/>
                  <a:tab pos="7038975" algn="l"/>
                  <a:tab pos="7508875" algn="l"/>
                  <a:tab pos="7978775" algn="l"/>
                  <a:tab pos="8448675" algn="l"/>
                  <a:tab pos="8916988" algn="l"/>
                  <a:tab pos="9386888" algn="l"/>
                </a:tabLst>
              </a:pPr>
              <a:t>12</a:t>
            </a:fld>
            <a:endParaRPr lang="en-GB" altLang="en-US" sz="800" smtClean="0">
              <a:ea typeface="DejaVu Sans" pitchFamily="34" charset="0"/>
              <a:cs typeface="DejaVu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075619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ext Box 1"/>
          <p:cNvSpPr txBox="1">
            <a:spLocks noChangeArrowheads="1"/>
          </p:cNvSpPr>
          <p:nvPr/>
        </p:nvSpPr>
        <p:spPr bwMode="auto">
          <a:xfrm>
            <a:off x="862013" y="704850"/>
            <a:ext cx="5381625" cy="396081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5555" tIns="47777" rIns="95555" bIns="47777" anchor="ctr"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55299" name="Text Box 2"/>
          <p:cNvSpPr>
            <a:spLocks noGrp="1" noChangeArrowheads="1"/>
          </p:cNvSpPr>
          <p:nvPr>
            <p:ph type="body"/>
          </p:nvPr>
        </p:nvSpPr>
        <p:spPr>
          <a:xfrm>
            <a:off x="960438" y="4879975"/>
            <a:ext cx="5178425" cy="47783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6587" tIns="33482" rIns="66587" bIns="33482"/>
          <a:lstStyle/>
          <a:p>
            <a:pPr>
              <a:lnSpc>
                <a:spcPct val="102000"/>
              </a:lnSpc>
              <a:spcBef>
                <a:spcPts val="313"/>
              </a:spcBef>
              <a:tabLst>
                <a:tab pos="0" algn="l"/>
                <a:tab pos="466725" algn="l"/>
                <a:tab pos="936625" algn="l"/>
                <a:tab pos="1406525" algn="l"/>
                <a:tab pos="1874838" algn="l"/>
                <a:tab pos="2344738" algn="l"/>
                <a:tab pos="2814638" algn="l"/>
                <a:tab pos="3284538" algn="l"/>
                <a:tab pos="3752850" algn="l"/>
                <a:tab pos="4222750" algn="l"/>
                <a:tab pos="4692650" algn="l"/>
                <a:tab pos="5162550" algn="l"/>
                <a:tab pos="5630863" algn="l"/>
                <a:tab pos="6100763" algn="l"/>
                <a:tab pos="6570663" algn="l"/>
                <a:tab pos="7038975" algn="l"/>
                <a:tab pos="7508875" algn="l"/>
                <a:tab pos="7978775" algn="l"/>
                <a:tab pos="8448675" algn="l"/>
                <a:tab pos="8916988" algn="l"/>
                <a:tab pos="9386888" algn="l"/>
              </a:tabLst>
            </a:pPr>
            <a:fld id="{E5A6C206-99C6-48E8-A0E3-C33BB9803B53}" type="slidenum">
              <a:rPr lang="en-GB" altLang="en-US" sz="800" smtClean="0">
                <a:ea typeface="DejaVu Sans" pitchFamily="34" charset="0"/>
                <a:cs typeface="DejaVu Sans" pitchFamily="34" charset="0"/>
              </a:rPr>
              <a:pPr>
                <a:lnSpc>
                  <a:spcPct val="102000"/>
                </a:lnSpc>
                <a:spcBef>
                  <a:spcPts val="313"/>
                </a:spcBef>
                <a:tabLst>
                  <a:tab pos="0" algn="l"/>
                  <a:tab pos="466725" algn="l"/>
                  <a:tab pos="936625" algn="l"/>
                  <a:tab pos="1406525" algn="l"/>
                  <a:tab pos="1874838" algn="l"/>
                  <a:tab pos="2344738" algn="l"/>
                  <a:tab pos="2814638" algn="l"/>
                  <a:tab pos="3284538" algn="l"/>
                  <a:tab pos="3752850" algn="l"/>
                  <a:tab pos="4222750" algn="l"/>
                  <a:tab pos="4692650" algn="l"/>
                  <a:tab pos="5162550" algn="l"/>
                  <a:tab pos="5630863" algn="l"/>
                  <a:tab pos="6100763" algn="l"/>
                  <a:tab pos="6570663" algn="l"/>
                  <a:tab pos="7038975" algn="l"/>
                  <a:tab pos="7508875" algn="l"/>
                  <a:tab pos="7978775" algn="l"/>
                  <a:tab pos="8448675" algn="l"/>
                  <a:tab pos="8916988" algn="l"/>
                  <a:tab pos="9386888" algn="l"/>
                </a:tabLst>
              </a:pPr>
              <a:t>13</a:t>
            </a:fld>
            <a:endParaRPr lang="en-GB" altLang="en-US" sz="800" smtClean="0">
              <a:ea typeface="DejaVu Sans" pitchFamily="34" charset="0"/>
              <a:cs typeface="DejaVu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116360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ext Box 1"/>
          <p:cNvSpPr txBox="1">
            <a:spLocks noChangeArrowheads="1"/>
          </p:cNvSpPr>
          <p:nvPr/>
        </p:nvSpPr>
        <p:spPr bwMode="auto">
          <a:xfrm>
            <a:off x="862013" y="704850"/>
            <a:ext cx="5381625" cy="396081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5555" tIns="47777" rIns="95555" bIns="47777" anchor="ctr"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56323" name="Text Box 2"/>
          <p:cNvSpPr>
            <a:spLocks noGrp="1" noChangeArrowheads="1"/>
          </p:cNvSpPr>
          <p:nvPr>
            <p:ph type="body"/>
          </p:nvPr>
        </p:nvSpPr>
        <p:spPr>
          <a:xfrm>
            <a:off x="960438" y="4879975"/>
            <a:ext cx="5178425" cy="47783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6587" tIns="33482" rIns="66587" bIns="33482"/>
          <a:lstStyle/>
          <a:p>
            <a:pPr>
              <a:lnSpc>
                <a:spcPct val="102000"/>
              </a:lnSpc>
              <a:spcBef>
                <a:spcPts val="313"/>
              </a:spcBef>
              <a:tabLst>
                <a:tab pos="0" algn="l"/>
                <a:tab pos="466725" algn="l"/>
                <a:tab pos="936625" algn="l"/>
                <a:tab pos="1406525" algn="l"/>
                <a:tab pos="1874838" algn="l"/>
                <a:tab pos="2344738" algn="l"/>
                <a:tab pos="2814638" algn="l"/>
                <a:tab pos="3284538" algn="l"/>
                <a:tab pos="3752850" algn="l"/>
                <a:tab pos="4222750" algn="l"/>
                <a:tab pos="4692650" algn="l"/>
                <a:tab pos="5162550" algn="l"/>
                <a:tab pos="5630863" algn="l"/>
                <a:tab pos="6100763" algn="l"/>
                <a:tab pos="6570663" algn="l"/>
                <a:tab pos="7038975" algn="l"/>
                <a:tab pos="7508875" algn="l"/>
                <a:tab pos="7978775" algn="l"/>
                <a:tab pos="8448675" algn="l"/>
                <a:tab pos="8916988" algn="l"/>
                <a:tab pos="9386888" algn="l"/>
              </a:tabLst>
            </a:pPr>
            <a:fld id="{8EF2E2CE-A6E6-42A2-82A3-F30FC84B9148}" type="slidenum">
              <a:rPr lang="en-GB" altLang="en-US" sz="800" smtClean="0">
                <a:ea typeface="DejaVu Sans" pitchFamily="34" charset="0"/>
                <a:cs typeface="DejaVu Sans" pitchFamily="34" charset="0"/>
              </a:rPr>
              <a:pPr>
                <a:lnSpc>
                  <a:spcPct val="102000"/>
                </a:lnSpc>
                <a:spcBef>
                  <a:spcPts val="313"/>
                </a:spcBef>
                <a:tabLst>
                  <a:tab pos="0" algn="l"/>
                  <a:tab pos="466725" algn="l"/>
                  <a:tab pos="936625" algn="l"/>
                  <a:tab pos="1406525" algn="l"/>
                  <a:tab pos="1874838" algn="l"/>
                  <a:tab pos="2344738" algn="l"/>
                  <a:tab pos="2814638" algn="l"/>
                  <a:tab pos="3284538" algn="l"/>
                  <a:tab pos="3752850" algn="l"/>
                  <a:tab pos="4222750" algn="l"/>
                  <a:tab pos="4692650" algn="l"/>
                  <a:tab pos="5162550" algn="l"/>
                  <a:tab pos="5630863" algn="l"/>
                  <a:tab pos="6100763" algn="l"/>
                  <a:tab pos="6570663" algn="l"/>
                  <a:tab pos="7038975" algn="l"/>
                  <a:tab pos="7508875" algn="l"/>
                  <a:tab pos="7978775" algn="l"/>
                  <a:tab pos="8448675" algn="l"/>
                  <a:tab pos="8916988" algn="l"/>
                  <a:tab pos="9386888" algn="l"/>
                </a:tabLst>
              </a:pPr>
              <a:t>14</a:t>
            </a:fld>
            <a:endParaRPr lang="en-GB" altLang="en-US" sz="800" smtClean="0">
              <a:ea typeface="DejaVu Sans" pitchFamily="34" charset="0"/>
              <a:cs typeface="DejaVu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155668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ext Box 1"/>
          <p:cNvSpPr txBox="1">
            <a:spLocks noChangeArrowheads="1"/>
          </p:cNvSpPr>
          <p:nvPr/>
        </p:nvSpPr>
        <p:spPr bwMode="auto">
          <a:xfrm>
            <a:off x="862013" y="704850"/>
            <a:ext cx="5381625" cy="396081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5555" tIns="47777" rIns="95555" bIns="47777" anchor="ctr"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57347" name="Text Box 2"/>
          <p:cNvSpPr>
            <a:spLocks noGrp="1" noChangeArrowheads="1"/>
          </p:cNvSpPr>
          <p:nvPr>
            <p:ph type="body"/>
          </p:nvPr>
        </p:nvSpPr>
        <p:spPr>
          <a:xfrm>
            <a:off x="960438" y="4879975"/>
            <a:ext cx="5178425" cy="47783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6587" tIns="33482" rIns="66587" bIns="33482"/>
          <a:lstStyle/>
          <a:p>
            <a:pPr>
              <a:lnSpc>
                <a:spcPct val="102000"/>
              </a:lnSpc>
              <a:spcBef>
                <a:spcPts val="313"/>
              </a:spcBef>
              <a:tabLst>
                <a:tab pos="0" algn="l"/>
                <a:tab pos="466725" algn="l"/>
                <a:tab pos="936625" algn="l"/>
                <a:tab pos="1406525" algn="l"/>
                <a:tab pos="1874838" algn="l"/>
                <a:tab pos="2344738" algn="l"/>
                <a:tab pos="2814638" algn="l"/>
                <a:tab pos="3284538" algn="l"/>
                <a:tab pos="3752850" algn="l"/>
                <a:tab pos="4222750" algn="l"/>
                <a:tab pos="4692650" algn="l"/>
                <a:tab pos="5162550" algn="l"/>
                <a:tab pos="5630863" algn="l"/>
                <a:tab pos="6100763" algn="l"/>
                <a:tab pos="6570663" algn="l"/>
                <a:tab pos="7038975" algn="l"/>
                <a:tab pos="7508875" algn="l"/>
                <a:tab pos="7978775" algn="l"/>
                <a:tab pos="8448675" algn="l"/>
                <a:tab pos="8916988" algn="l"/>
                <a:tab pos="9386888" algn="l"/>
              </a:tabLst>
            </a:pPr>
            <a:fld id="{B0142CA9-7B4C-4620-9E01-6ADE9A2513D2}" type="slidenum">
              <a:rPr lang="en-GB" altLang="en-US" sz="800" smtClean="0">
                <a:ea typeface="DejaVu Sans" pitchFamily="34" charset="0"/>
                <a:cs typeface="DejaVu Sans" pitchFamily="34" charset="0"/>
              </a:rPr>
              <a:pPr>
                <a:lnSpc>
                  <a:spcPct val="102000"/>
                </a:lnSpc>
                <a:spcBef>
                  <a:spcPts val="313"/>
                </a:spcBef>
                <a:tabLst>
                  <a:tab pos="0" algn="l"/>
                  <a:tab pos="466725" algn="l"/>
                  <a:tab pos="936625" algn="l"/>
                  <a:tab pos="1406525" algn="l"/>
                  <a:tab pos="1874838" algn="l"/>
                  <a:tab pos="2344738" algn="l"/>
                  <a:tab pos="2814638" algn="l"/>
                  <a:tab pos="3284538" algn="l"/>
                  <a:tab pos="3752850" algn="l"/>
                  <a:tab pos="4222750" algn="l"/>
                  <a:tab pos="4692650" algn="l"/>
                  <a:tab pos="5162550" algn="l"/>
                  <a:tab pos="5630863" algn="l"/>
                  <a:tab pos="6100763" algn="l"/>
                  <a:tab pos="6570663" algn="l"/>
                  <a:tab pos="7038975" algn="l"/>
                  <a:tab pos="7508875" algn="l"/>
                  <a:tab pos="7978775" algn="l"/>
                  <a:tab pos="8448675" algn="l"/>
                  <a:tab pos="8916988" algn="l"/>
                  <a:tab pos="9386888" algn="l"/>
                </a:tabLst>
              </a:pPr>
              <a:t>15</a:t>
            </a:fld>
            <a:endParaRPr lang="en-GB" altLang="en-US" sz="800" smtClean="0">
              <a:ea typeface="DejaVu Sans" pitchFamily="34" charset="0"/>
              <a:cs typeface="DejaVu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611789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ext Box 1"/>
          <p:cNvSpPr txBox="1">
            <a:spLocks noChangeArrowheads="1"/>
          </p:cNvSpPr>
          <p:nvPr/>
        </p:nvSpPr>
        <p:spPr bwMode="auto">
          <a:xfrm>
            <a:off x="862013" y="704850"/>
            <a:ext cx="5381625" cy="396081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5555" tIns="47777" rIns="95555" bIns="47777" anchor="ctr"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58371" name="Text Box 2"/>
          <p:cNvSpPr>
            <a:spLocks noGrp="1" noChangeArrowheads="1"/>
          </p:cNvSpPr>
          <p:nvPr>
            <p:ph type="body"/>
          </p:nvPr>
        </p:nvSpPr>
        <p:spPr>
          <a:xfrm>
            <a:off x="960438" y="4879975"/>
            <a:ext cx="5178425" cy="47783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6587" tIns="33482" rIns="66587" bIns="33482"/>
          <a:lstStyle/>
          <a:p>
            <a:pPr>
              <a:lnSpc>
                <a:spcPct val="102000"/>
              </a:lnSpc>
              <a:spcBef>
                <a:spcPts val="313"/>
              </a:spcBef>
              <a:tabLst>
                <a:tab pos="0" algn="l"/>
                <a:tab pos="466725" algn="l"/>
                <a:tab pos="936625" algn="l"/>
                <a:tab pos="1406525" algn="l"/>
                <a:tab pos="1874838" algn="l"/>
                <a:tab pos="2344738" algn="l"/>
                <a:tab pos="2814638" algn="l"/>
                <a:tab pos="3284538" algn="l"/>
                <a:tab pos="3752850" algn="l"/>
                <a:tab pos="4222750" algn="l"/>
                <a:tab pos="4692650" algn="l"/>
                <a:tab pos="5162550" algn="l"/>
                <a:tab pos="5630863" algn="l"/>
                <a:tab pos="6100763" algn="l"/>
                <a:tab pos="6570663" algn="l"/>
                <a:tab pos="7038975" algn="l"/>
                <a:tab pos="7508875" algn="l"/>
                <a:tab pos="7978775" algn="l"/>
                <a:tab pos="8448675" algn="l"/>
                <a:tab pos="8916988" algn="l"/>
                <a:tab pos="9386888" algn="l"/>
              </a:tabLst>
            </a:pPr>
            <a:fld id="{88EAA7BE-7299-44F5-B8A5-0DE63D1B25C9}" type="slidenum">
              <a:rPr lang="en-GB" altLang="en-US" sz="800" smtClean="0">
                <a:ea typeface="DejaVu Sans" pitchFamily="34" charset="0"/>
                <a:cs typeface="DejaVu Sans" pitchFamily="34" charset="0"/>
              </a:rPr>
              <a:pPr>
                <a:lnSpc>
                  <a:spcPct val="102000"/>
                </a:lnSpc>
                <a:spcBef>
                  <a:spcPts val="313"/>
                </a:spcBef>
                <a:tabLst>
                  <a:tab pos="0" algn="l"/>
                  <a:tab pos="466725" algn="l"/>
                  <a:tab pos="936625" algn="l"/>
                  <a:tab pos="1406525" algn="l"/>
                  <a:tab pos="1874838" algn="l"/>
                  <a:tab pos="2344738" algn="l"/>
                  <a:tab pos="2814638" algn="l"/>
                  <a:tab pos="3284538" algn="l"/>
                  <a:tab pos="3752850" algn="l"/>
                  <a:tab pos="4222750" algn="l"/>
                  <a:tab pos="4692650" algn="l"/>
                  <a:tab pos="5162550" algn="l"/>
                  <a:tab pos="5630863" algn="l"/>
                  <a:tab pos="6100763" algn="l"/>
                  <a:tab pos="6570663" algn="l"/>
                  <a:tab pos="7038975" algn="l"/>
                  <a:tab pos="7508875" algn="l"/>
                  <a:tab pos="7978775" algn="l"/>
                  <a:tab pos="8448675" algn="l"/>
                  <a:tab pos="8916988" algn="l"/>
                  <a:tab pos="9386888" algn="l"/>
                </a:tabLst>
              </a:pPr>
              <a:t>16</a:t>
            </a:fld>
            <a:endParaRPr lang="en-GB" altLang="en-US" sz="800" smtClean="0">
              <a:ea typeface="DejaVu Sans" pitchFamily="34" charset="0"/>
              <a:cs typeface="DejaVu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126292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altLang="en-US" smtClean="0"/>
              <a:t>This slides shows the impact of the new EKF soil moisture analysis on the T2m forecast. Results are based on T255 experiments conducted for December 2008-November 2009. Results are shown for January-November 2009. </a:t>
            </a:r>
          </a:p>
          <a:p>
            <a:r>
              <a:rPr lang="en-GB" altLang="en-US" smtClean="0"/>
              <a:t>Left: evaluation of T2m 48h FC against SYNOP data for Africa. </a:t>
            </a:r>
          </a:p>
          <a:p>
            <a:r>
              <a:rPr lang="en-GB" altLang="en-US" smtClean="0"/>
              <a:t>Right: global evaluation of T2m FC against operational T2m analysis.</a:t>
            </a:r>
          </a:p>
          <a:p>
            <a:r>
              <a:rPr lang="en-GB" altLang="en-US" smtClean="0"/>
              <a:t>Compared to the previous OI  analysis, the EKF soil moisture analysis improves T2m forecast. </a:t>
            </a:r>
          </a:p>
        </p:txBody>
      </p:sp>
      <p:sp>
        <p:nvSpPr>
          <p:cNvPr id="59396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4021138" y="9720263"/>
            <a:ext cx="3076575" cy="512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555" tIns="47777" rIns="95555" bIns="47777"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fld id="{F23C2194-14AD-4251-B8DF-FBA2E5C31DEC}" type="slidenum">
              <a:rPr lang="en-GB" altLang="en-US"/>
              <a:pPr/>
              <a:t>17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89160614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1750" y="704850"/>
            <a:ext cx="7038975" cy="39608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60438" y="4879975"/>
            <a:ext cx="5173662" cy="46831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FR" altLang="en-US" smtClean="0"/>
          </a:p>
        </p:txBody>
      </p:sp>
    </p:spTree>
    <p:extLst>
      <p:ext uri="{BB962C8B-B14F-4D97-AF65-F5344CB8AC3E}">
        <p14:creationId xmlns:p14="http://schemas.microsoft.com/office/powerpoint/2010/main" val="221423997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  <p:sp>
        <p:nvSpPr>
          <p:cNvPr id="62468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4021138" y="9720263"/>
            <a:ext cx="3076575" cy="512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555" tIns="47777" rIns="95555" bIns="47777"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fld id="{DDAE2BB5-3936-4065-B2B2-C793B98B6E6E}" type="slidenum">
              <a:rPr lang="en-GB" altLang="en-US"/>
              <a:pPr/>
              <a:t>19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00856879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60438" y="4879975"/>
            <a:ext cx="5172075" cy="4775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00753857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1"/>
          <p:cNvSpPr txBox="1">
            <a:spLocks noChangeArrowheads="1"/>
          </p:cNvSpPr>
          <p:nvPr/>
        </p:nvSpPr>
        <p:spPr bwMode="auto">
          <a:xfrm>
            <a:off x="862013" y="704850"/>
            <a:ext cx="5376862" cy="39592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5541" tIns="47770" rIns="95541" bIns="47770" anchor="ctr"/>
          <a:lstStyle>
            <a:lvl1pPr defTabSz="954088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 defTabSz="954088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 defTabSz="954088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 defTabSz="954088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 defTabSz="954088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954088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954088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954088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954088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 eaLnBrk="1" hangingPunct="1">
              <a:lnSpc>
                <a:spcPct val="83000"/>
              </a:lnSpc>
              <a:buClrTx/>
              <a:buSzTx/>
            </a:pPr>
            <a:endParaRPr lang="en-US" altLang="en-US" sz="3100" b="1">
              <a:solidFill>
                <a:schemeClr val="tx1"/>
              </a:solidFill>
              <a:latin typeface="Times" panose="02020603050405020304" pitchFamily="18" charset="0"/>
            </a:endParaRPr>
          </a:p>
        </p:txBody>
      </p:sp>
      <p:sp>
        <p:nvSpPr>
          <p:cNvPr id="64515" name="Rectangle 2"/>
          <p:cNvSpPr>
            <a:spLocks noGrp="1" noChangeArrowheads="1"/>
          </p:cNvSpPr>
          <p:nvPr>
            <p:ph type="body"/>
          </p:nvPr>
        </p:nvSpPr>
        <p:spPr>
          <a:xfrm>
            <a:off x="960438" y="4879975"/>
            <a:ext cx="5151437" cy="47529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6025" tIns="48014" rIns="96025" bIns="48014" anchor="ctr"/>
          <a:lstStyle/>
          <a:p>
            <a:pPr defTabSz="912813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834618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1750" y="704850"/>
            <a:ext cx="7038975" cy="39608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60438" y="4879975"/>
            <a:ext cx="5173662" cy="46831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FR" altLang="en-US" smtClean="0"/>
          </a:p>
        </p:txBody>
      </p:sp>
    </p:spTree>
    <p:extLst>
      <p:ext uri="{BB962C8B-B14F-4D97-AF65-F5344CB8AC3E}">
        <p14:creationId xmlns:p14="http://schemas.microsoft.com/office/powerpoint/2010/main" val="13826190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altLang="en-US" smtClean="0"/>
              <a:t>ASCAT root zone soil moisture (layer-1 here) is a soil moisture index as ASCAT. It is available daily with global coverage and with a latency of 36h</a:t>
            </a:r>
          </a:p>
          <a:p>
            <a:endParaRPr lang="en-GB" altLang="en-US" smtClean="0"/>
          </a:p>
        </p:txBody>
      </p:sp>
      <p:sp>
        <p:nvSpPr>
          <p:cNvPr id="65540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4021138" y="9720263"/>
            <a:ext cx="3076575" cy="512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555" tIns="47777" rIns="95555" bIns="47777"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fld id="{403C39D1-D3C3-4DEF-A4BD-FA3B9DE40F93}" type="slidenum">
              <a:rPr lang="en-GB" altLang="en-US"/>
              <a:pPr/>
              <a:t>28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88320621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altLang="en-US" smtClean="0"/>
              <a:t>Illustrates layers 1 and deeper in the soil, layer-2</a:t>
            </a:r>
          </a:p>
        </p:txBody>
      </p:sp>
      <p:sp>
        <p:nvSpPr>
          <p:cNvPr id="66564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4021138" y="9720263"/>
            <a:ext cx="3076575" cy="512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555" tIns="47777" rIns="95555" bIns="47777"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fld id="{E4B01EAD-AC55-43D5-AB24-B91AE4FBEDFA}" type="slidenum">
              <a:rPr lang="en-GB" altLang="en-US"/>
              <a:pPr/>
              <a:t>29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05287740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altLang="en-US" smtClean="0"/>
              <a:t>Layer 3 is down to 1m and layer 4 down to 3m (the exact depth is 2.89m)</a:t>
            </a:r>
          </a:p>
        </p:txBody>
      </p:sp>
      <p:sp>
        <p:nvSpPr>
          <p:cNvPr id="67588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4021138" y="9720263"/>
            <a:ext cx="3076575" cy="512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555" tIns="47777" rIns="95555" bIns="47777"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fld id="{5ACEEB85-54A7-41C2-B81A-75CFE6CE6F19}" type="slidenum">
              <a:rPr lang="en-GB" altLang="en-US"/>
              <a:pPr/>
              <a:t>30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12361741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C6F085-5CC7-42E4-9088-27B4286A7663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29855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  <p:sp>
        <p:nvSpPr>
          <p:cNvPr id="62468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4021138" y="9720263"/>
            <a:ext cx="3076575" cy="512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555" tIns="47777" rIns="95555" bIns="47777"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fld id="{DDAE2BB5-3936-4065-B2B2-C793B98B6E6E}" type="slidenum">
              <a:rPr lang="en-GB" altLang="en-US"/>
              <a:pPr/>
              <a:t>32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04308628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8B60D97-28C4-4358-AF51-FBD3B8821936}" type="slidenum">
              <a:rPr lang="en-GB" altLang="en-US"/>
              <a:pPr/>
              <a:t>33</a:t>
            </a:fld>
            <a:endParaRPr lang="en-GB" altLang="en-US"/>
          </a:p>
        </p:txBody>
      </p:sp>
      <p:sp>
        <p:nvSpPr>
          <p:cNvPr id="47105" name="Text Box 1"/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360" cap="flat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7106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09638" y="4705350"/>
            <a:ext cx="4878387" cy="45894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62933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1"/>
          <p:cNvSpPr txBox="1">
            <a:spLocks noChangeArrowheads="1"/>
          </p:cNvSpPr>
          <p:nvPr/>
        </p:nvSpPr>
        <p:spPr bwMode="auto">
          <a:xfrm>
            <a:off x="814388" y="678576"/>
            <a:ext cx="5092700" cy="381460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buClr>
                <a:srgbClr val="FFFFFF"/>
              </a:buClr>
            </a:pPr>
            <a:endParaRPr lang="fr-FR">
              <a:solidFill>
                <a:prstClr val="black"/>
              </a:solidFill>
            </a:endParaRPr>
          </a:p>
        </p:txBody>
      </p:sp>
      <p:sp>
        <p:nvSpPr>
          <p:cNvPr id="37891" name="Text Box 2"/>
          <p:cNvSpPr>
            <a:spLocks noGrp="1" noChangeArrowheads="1"/>
          </p:cNvSpPr>
          <p:nvPr>
            <p:ph type="body"/>
          </p:nvPr>
        </p:nvSpPr>
        <p:spPr>
          <a:xfrm>
            <a:off x="909639" y="4697710"/>
            <a:ext cx="4899025" cy="4600996"/>
          </a:xfrm>
          <a:noFill/>
          <a:ln/>
        </p:spPr>
        <p:txBody>
          <a:bodyPr anchor="ctr" anchorCtr="1"/>
          <a:lstStyle/>
          <a:p>
            <a:pPr>
              <a:spcBef>
                <a:spcPts val="45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US" dirty="0" smtClean="0">
              <a:ea typeface="DejaVu Sans"/>
              <a:cs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140931691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Text Box 1"/>
          <p:cNvSpPr txBox="1">
            <a:spLocks noChangeArrowheads="1"/>
          </p:cNvSpPr>
          <p:nvPr/>
        </p:nvSpPr>
        <p:spPr bwMode="auto">
          <a:xfrm>
            <a:off x="862013" y="704850"/>
            <a:ext cx="5381625" cy="396081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5555" tIns="47777" rIns="95555" bIns="47777" anchor="ctr"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72707" name="Text Box 2"/>
          <p:cNvSpPr>
            <a:spLocks noGrp="1" noChangeArrowheads="1"/>
          </p:cNvSpPr>
          <p:nvPr>
            <p:ph type="body"/>
          </p:nvPr>
        </p:nvSpPr>
        <p:spPr>
          <a:xfrm>
            <a:off x="960438" y="4879975"/>
            <a:ext cx="5178425" cy="47783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6587" tIns="33482" rIns="66587" bIns="33482"/>
          <a:lstStyle/>
          <a:p>
            <a:pPr>
              <a:lnSpc>
                <a:spcPct val="102000"/>
              </a:lnSpc>
              <a:spcBef>
                <a:spcPts val="313"/>
              </a:spcBef>
              <a:tabLst>
                <a:tab pos="0" algn="l"/>
                <a:tab pos="466725" algn="l"/>
                <a:tab pos="936625" algn="l"/>
                <a:tab pos="1406525" algn="l"/>
                <a:tab pos="1874838" algn="l"/>
                <a:tab pos="2344738" algn="l"/>
                <a:tab pos="2814638" algn="l"/>
                <a:tab pos="3284538" algn="l"/>
                <a:tab pos="3752850" algn="l"/>
                <a:tab pos="4222750" algn="l"/>
                <a:tab pos="4692650" algn="l"/>
                <a:tab pos="5162550" algn="l"/>
                <a:tab pos="5630863" algn="l"/>
                <a:tab pos="6100763" algn="l"/>
                <a:tab pos="6570663" algn="l"/>
                <a:tab pos="7038975" algn="l"/>
                <a:tab pos="7508875" algn="l"/>
                <a:tab pos="7978775" algn="l"/>
                <a:tab pos="8448675" algn="l"/>
                <a:tab pos="8916988" algn="l"/>
                <a:tab pos="9386888" algn="l"/>
              </a:tabLst>
            </a:pPr>
            <a:fld id="{A57BB9E2-681F-479C-B72F-4EC82955E43E}" type="slidenum">
              <a:rPr lang="en-GB" altLang="en-US" sz="800" smtClean="0">
                <a:ea typeface="DejaVu Sans" pitchFamily="34" charset="0"/>
                <a:cs typeface="DejaVu Sans" pitchFamily="34" charset="0"/>
              </a:rPr>
              <a:pPr>
                <a:lnSpc>
                  <a:spcPct val="102000"/>
                </a:lnSpc>
                <a:spcBef>
                  <a:spcPts val="313"/>
                </a:spcBef>
                <a:tabLst>
                  <a:tab pos="0" algn="l"/>
                  <a:tab pos="466725" algn="l"/>
                  <a:tab pos="936625" algn="l"/>
                  <a:tab pos="1406525" algn="l"/>
                  <a:tab pos="1874838" algn="l"/>
                  <a:tab pos="2344738" algn="l"/>
                  <a:tab pos="2814638" algn="l"/>
                  <a:tab pos="3284538" algn="l"/>
                  <a:tab pos="3752850" algn="l"/>
                  <a:tab pos="4222750" algn="l"/>
                  <a:tab pos="4692650" algn="l"/>
                  <a:tab pos="5162550" algn="l"/>
                  <a:tab pos="5630863" algn="l"/>
                  <a:tab pos="6100763" algn="l"/>
                  <a:tab pos="6570663" algn="l"/>
                  <a:tab pos="7038975" algn="l"/>
                  <a:tab pos="7508875" algn="l"/>
                  <a:tab pos="7978775" algn="l"/>
                  <a:tab pos="8448675" algn="l"/>
                  <a:tab pos="8916988" algn="l"/>
                  <a:tab pos="9386888" algn="l"/>
                </a:tabLst>
              </a:pPr>
              <a:t>37</a:t>
            </a:fld>
            <a:endParaRPr lang="en-GB" altLang="en-US" sz="800" smtClean="0">
              <a:ea typeface="DejaVu Sans" pitchFamily="34" charset="0"/>
              <a:cs typeface="DejaVu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08663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1750" y="704850"/>
            <a:ext cx="7038975" cy="3960813"/>
          </a:xfrm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60438" y="4879975"/>
            <a:ext cx="5173662" cy="47767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FR" altLang="en-US" smtClean="0"/>
          </a:p>
        </p:txBody>
      </p:sp>
    </p:spTree>
    <p:extLst>
      <p:ext uri="{BB962C8B-B14F-4D97-AF65-F5344CB8AC3E}">
        <p14:creationId xmlns:p14="http://schemas.microsoft.com/office/powerpoint/2010/main" val="47392705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1750" y="704850"/>
            <a:ext cx="7038975" cy="3960813"/>
          </a:xfrm>
        </p:spPr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60438" y="4879975"/>
            <a:ext cx="5173662" cy="47767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FR" altLang="en-US" smtClean="0"/>
          </a:p>
        </p:txBody>
      </p:sp>
    </p:spTree>
    <p:extLst>
      <p:ext uri="{BB962C8B-B14F-4D97-AF65-F5344CB8AC3E}">
        <p14:creationId xmlns:p14="http://schemas.microsoft.com/office/powerpoint/2010/main" val="31850040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ext Box 1"/>
          <p:cNvSpPr txBox="1">
            <a:spLocks noChangeArrowheads="1"/>
          </p:cNvSpPr>
          <p:nvPr/>
        </p:nvSpPr>
        <p:spPr bwMode="auto">
          <a:xfrm>
            <a:off x="862013" y="704850"/>
            <a:ext cx="5381625" cy="396081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5555" tIns="47777" rIns="95555" bIns="47777" anchor="ctr"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8131" name="Text Box 2"/>
          <p:cNvSpPr>
            <a:spLocks noGrp="1" noChangeArrowheads="1"/>
          </p:cNvSpPr>
          <p:nvPr>
            <p:ph type="body"/>
          </p:nvPr>
        </p:nvSpPr>
        <p:spPr>
          <a:xfrm>
            <a:off x="960438" y="4879975"/>
            <a:ext cx="5178425" cy="47783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6587" tIns="33482" rIns="66587" bIns="33482"/>
          <a:lstStyle/>
          <a:p>
            <a:pPr>
              <a:lnSpc>
                <a:spcPct val="102000"/>
              </a:lnSpc>
              <a:spcBef>
                <a:spcPts val="313"/>
              </a:spcBef>
              <a:tabLst>
                <a:tab pos="0" algn="l"/>
                <a:tab pos="466725" algn="l"/>
                <a:tab pos="936625" algn="l"/>
                <a:tab pos="1406525" algn="l"/>
                <a:tab pos="1874838" algn="l"/>
                <a:tab pos="2344738" algn="l"/>
                <a:tab pos="2814638" algn="l"/>
                <a:tab pos="3284538" algn="l"/>
                <a:tab pos="3752850" algn="l"/>
                <a:tab pos="4222750" algn="l"/>
                <a:tab pos="4692650" algn="l"/>
                <a:tab pos="5162550" algn="l"/>
                <a:tab pos="5630863" algn="l"/>
                <a:tab pos="6100763" algn="l"/>
                <a:tab pos="6570663" algn="l"/>
                <a:tab pos="7038975" algn="l"/>
                <a:tab pos="7508875" algn="l"/>
                <a:tab pos="7978775" algn="l"/>
                <a:tab pos="8448675" algn="l"/>
                <a:tab pos="8916988" algn="l"/>
                <a:tab pos="9386888" algn="l"/>
              </a:tabLst>
            </a:pPr>
            <a:fld id="{F57D1B1B-F808-4FD5-AC00-A87E617917A7}" type="slidenum">
              <a:rPr lang="en-GB" altLang="en-US" sz="800" smtClean="0">
                <a:ea typeface="DejaVu Sans" pitchFamily="34" charset="0"/>
                <a:cs typeface="DejaVu Sans" pitchFamily="34" charset="0"/>
              </a:rPr>
              <a:pPr>
                <a:lnSpc>
                  <a:spcPct val="102000"/>
                </a:lnSpc>
                <a:spcBef>
                  <a:spcPts val="313"/>
                </a:spcBef>
                <a:tabLst>
                  <a:tab pos="0" algn="l"/>
                  <a:tab pos="466725" algn="l"/>
                  <a:tab pos="936625" algn="l"/>
                  <a:tab pos="1406525" algn="l"/>
                  <a:tab pos="1874838" algn="l"/>
                  <a:tab pos="2344738" algn="l"/>
                  <a:tab pos="2814638" algn="l"/>
                  <a:tab pos="3284538" algn="l"/>
                  <a:tab pos="3752850" algn="l"/>
                  <a:tab pos="4222750" algn="l"/>
                  <a:tab pos="4692650" algn="l"/>
                  <a:tab pos="5162550" algn="l"/>
                  <a:tab pos="5630863" algn="l"/>
                  <a:tab pos="6100763" algn="l"/>
                  <a:tab pos="6570663" algn="l"/>
                  <a:tab pos="7038975" algn="l"/>
                  <a:tab pos="7508875" algn="l"/>
                  <a:tab pos="7978775" algn="l"/>
                  <a:tab pos="8448675" algn="l"/>
                  <a:tab pos="8916988" algn="l"/>
                  <a:tab pos="9386888" algn="l"/>
                </a:tabLst>
              </a:pPr>
              <a:t>3</a:t>
            </a:fld>
            <a:endParaRPr lang="en-GB" altLang="en-US" sz="800" smtClean="0">
              <a:ea typeface="DejaVu Sans" pitchFamily="34" charset="0"/>
              <a:cs typeface="DejaVu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297924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1750" y="704850"/>
            <a:ext cx="7038975" cy="3960813"/>
          </a:xfrm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60438" y="4879975"/>
            <a:ext cx="5173662" cy="47767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FR" altLang="en-US" smtClean="0"/>
          </a:p>
        </p:txBody>
      </p:sp>
    </p:spTree>
    <p:extLst>
      <p:ext uri="{BB962C8B-B14F-4D97-AF65-F5344CB8AC3E}">
        <p14:creationId xmlns:p14="http://schemas.microsoft.com/office/powerpoint/2010/main" val="17950462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ext Box 1"/>
          <p:cNvSpPr txBox="1">
            <a:spLocks noChangeArrowheads="1"/>
          </p:cNvSpPr>
          <p:nvPr/>
        </p:nvSpPr>
        <p:spPr bwMode="auto">
          <a:xfrm>
            <a:off x="862013" y="704850"/>
            <a:ext cx="5381625" cy="396081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5555" tIns="47777" rIns="95555" bIns="47777" anchor="ctr"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49155" name="Text Box 2"/>
          <p:cNvSpPr>
            <a:spLocks noGrp="1" noChangeArrowheads="1"/>
          </p:cNvSpPr>
          <p:nvPr>
            <p:ph type="body"/>
          </p:nvPr>
        </p:nvSpPr>
        <p:spPr>
          <a:xfrm>
            <a:off x="960438" y="4879975"/>
            <a:ext cx="5178425" cy="47783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6587" tIns="33482" rIns="66587" bIns="33482"/>
          <a:lstStyle/>
          <a:p>
            <a:pPr>
              <a:lnSpc>
                <a:spcPct val="102000"/>
              </a:lnSpc>
              <a:spcBef>
                <a:spcPts val="313"/>
              </a:spcBef>
              <a:tabLst>
                <a:tab pos="0" algn="l"/>
                <a:tab pos="466725" algn="l"/>
                <a:tab pos="936625" algn="l"/>
                <a:tab pos="1406525" algn="l"/>
                <a:tab pos="1874838" algn="l"/>
                <a:tab pos="2344738" algn="l"/>
                <a:tab pos="2814638" algn="l"/>
                <a:tab pos="3284538" algn="l"/>
                <a:tab pos="3752850" algn="l"/>
                <a:tab pos="4222750" algn="l"/>
                <a:tab pos="4692650" algn="l"/>
                <a:tab pos="5162550" algn="l"/>
                <a:tab pos="5630863" algn="l"/>
                <a:tab pos="6100763" algn="l"/>
                <a:tab pos="6570663" algn="l"/>
                <a:tab pos="7038975" algn="l"/>
                <a:tab pos="7508875" algn="l"/>
                <a:tab pos="7978775" algn="l"/>
                <a:tab pos="8448675" algn="l"/>
                <a:tab pos="8916988" algn="l"/>
                <a:tab pos="9386888" algn="l"/>
              </a:tabLst>
            </a:pPr>
            <a:fld id="{9FD71662-EBA1-4CE0-AF98-6FA70DBDFD31}" type="slidenum">
              <a:rPr lang="en-GB" altLang="en-US" sz="800" smtClean="0">
                <a:ea typeface="DejaVu Sans" pitchFamily="34" charset="0"/>
                <a:cs typeface="DejaVu Sans" pitchFamily="34" charset="0"/>
              </a:rPr>
              <a:pPr>
                <a:lnSpc>
                  <a:spcPct val="102000"/>
                </a:lnSpc>
                <a:spcBef>
                  <a:spcPts val="313"/>
                </a:spcBef>
                <a:tabLst>
                  <a:tab pos="0" algn="l"/>
                  <a:tab pos="466725" algn="l"/>
                  <a:tab pos="936625" algn="l"/>
                  <a:tab pos="1406525" algn="l"/>
                  <a:tab pos="1874838" algn="l"/>
                  <a:tab pos="2344738" algn="l"/>
                  <a:tab pos="2814638" algn="l"/>
                  <a:tab pos="3284538" algn="l"/>
                  <a:tab pos="3752850" algn="l"/>
                  <a:tab pos="4222750" algn="l"/>
                  <a:tab pos="4692650" algn="l"/>
                  <a:tab pos="5162550" algn="l"/>
                  <a:tab pos="5630863" algn="l"/>
                  <a:tab pos="6100763" algn="l"/>
                  <a:tab pos="6570663" algn="l"/>
                  <a:tab pos="7038975" algn="l"/>
                  <a:tab pos="7508875" algn="l"/>
                  <a:tab pos="7978775" algn="l"/>
                  <a:tab pos="8448675" algn="l"/>
                  <a:tab pos="8916988" algn="l"/>
                  <a:tab pos="9386888" algn="l"/>
                </a:tabLst>
              </a:pPr>
              <a:t>4</a:t>
            </a:fld>
            <a:endParaRPr lang="en-GB" altLang="en-US" sz="800" smtClean="0">
              <a:ea typeface="DejaVu Sans" pitchFamily="34" charset="0"/>
              <a:cs typeface="DejaVu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08647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1750" y="704850"/>
            <a:ext cx="7038975" cy="39608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60438" y="4879975"/>
            <a:ext cx="5173662" cy="46831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FR" altLang="en-US" smtClean="0"/>
          </a:p>
        </p:txBody>
      </p:sp>
    </p:spTree>
    <p:extLst>
      <p:ext uri="{BB962C8B-B14F-4D97-AF65-F5344CB8AC3E}">
        <p14:creationId xmlns:p14="http://schemas.microsoft.com/office/powerpoint/2010/main" val="28051888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413D2E-D3A0-4F6F-AC79-7DBAF3B2B39E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4817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ext Box 1"/>
          <p:cNvSpPr txBox="1">
            <a:spLocks noChangeArrowheads="1"/>
          </p:cNvSpPr>
          <p:nvPr/>
        </p:nvSpPr>
        <p:spPr bwMode="auto">
          <a:xfrm>
            <a:off x="862013" y="704850"/>
            <a:ext cx="5381625" cy="396081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5555" tIns="47777" rIns="95555" bIns="47777" anchor="ctr"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50179" name="Text Box 2"/>
          <p:cNvSpPr>
            <a:spLocks noGrp="1" noChangeArrowheads="1"/>
          </p:cNvSpPr>
          <p:nvPr>
            <p:ph type="body"/>
          </p:nvPr>
        </p:nvSpPr>
        <p:spPr>
          <a:xfrm>
            <a:off x="960438" y="4879975"/>
            <a:ext cx="5178425" cy="47783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6587" tIns="33482" rIns="66587" bIns="33482"/>
          <a:lstStyle/>
          <a:p>
            <a:pPr>
              <a:lnSpc>
                <a:spcPct val="102000"/>
              </a:lnSpc>
              <a:spcBef>
                <a:spcPts val="313"/>
              </a:spcBef>
              <a:tabLst>
                <a:tab pos="0" algn="l"/>
                <a:tab pos="466725" algn="l"/>
                <a:tab pos="936625" algn="l"/>
                <a:tab pos="1406525" algn="l"/>
                <a:tab pos="1874838" algn="l"/>
                <a:tab pos="2344738" algn="l"/>
                <a:tab pos="2814638" algn="l"/>
                <a:tab pos="3284538" algn="l"/>
                <a:tab pos="3752850" algn="l"/>
                <a:tab pos="4222750" algn="l"/>
                <a:tab pos="4692650" algn="l"/>
                <a:tab pos="5162550" algn="l"/>
                <a:tab pos="5630863" algn="l"/>
                <a:tab pos="6100763" algn="l"/>
                <a:tab pos="6570663" algn="l"/>
                <a:tab pos="7038975" algn="l"/>
                <a:tab pos="7508875" algn="l"/>
                <a:tab pos="7978775" algn="l"/>
                <a:tab pos="8448675" algn="l"/>
                <a:tab pos="8916988" algn="l"/>
                <a:tab pos="9386888" algn="l"/>
              </a:tabLst>
            </a:pPr>
            <a:endParaRPr lang="en-GB" altLang="en-US" sz="800" smtClean="0">
              <a:ea typeface="DejaVu Sans" pitchFamily="34" charset="0"/>
              <a:cs typeface="DejaVu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47832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ext Box 1"/>
          <p:cNvSpPr txBox="1">
            <a:spLocks noChangeArrowheads="1"/>
          </p:cNvSpPr>
          <p:nvPr/>
        </p:nvSpPr>
        <p:spPr bwMode="auto">
          <a:xfrm>
            <a:off x="862013" y="704850"/>
            <a:ext cx="5381625" cy="396081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5555" tIns="47777" rIns="95555" bIns="47777" anchor="ctr"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51203" name="Text Box 2"/>
          <p:cNvSpPr>
            <a:spLocks noGrp="1" noChangeArrowheads="1"/>
          </p:cNvSpPr>
          <p:nvPr>
            <p:ph type="body"/>
          </p:nvPr>
        </p:nvSpPr>
        <p:spPr>
          <a:xfrm>
            <a:off x="960438" y="4879975"/>
            <a:ext cx="5178425" cy="47783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6587" tIns="33482" rIns="66587" bIns="33482"/>
          <a:lstStyle/>
          <a:p>
            <a:pPr>
              <a:lnSpc>
                <a:spcPct val="102000"/>
              </a:lnSpc>
              <a:spcBef>
                <a:spcPts val="313"/>
              </a:spcBef>
              <a:tabLst>
                <a:tab pos="0" algn="l"/>
                <a:tab pos="466725" algn="l"/>
                <a:tab pos="936625" algn="l"/>
                <a:tab pos="1406525" algn="l"/>
                <a:tab pos="1874838" algn="l"/>
                <a:tab pos="2344738" algn="l"/>
                <a:tab pos="2814638" algn="l"/>
                <a:tab pos="3284538" algn="l"/>
                <a:tab pos="3752850" algn="l"/>
                <a:tab pos="4222750" algn="l"/>
                <a:tab pos="4692650" algn="l"/>
                <a:tab pos="5162550" algn="l"/>
                <a:tab pos="5630863" algn="l"/>
                <a:tab pos="6100763" algn="l"/>
                <a:tab pos="6570663" algn="l"/>
                <a:tab pos="7038975" algn="l"/>
                <a:tab pos="7508875" algn="l"/>
                <a:tab pos="7978775" algn="l"/>
                <a:tab pos="8448675" algn="l"/>
                <a:tab pos="8916988" algn="l"/>
                <a:tab pos="9386888" algn="l"/>
              </a:tabLst>
            </a:pPr>
            <a:fld id="{F1818B58-688C-4C2B-B5D8-190B954C75C9}" type="slidenum">
              <a:rPr lang="en-GB" altLang="en-US" sz="800" smtClean="0">
                <a:ea typeface="DejaVu Sans" pitchFamily="34" charset="0"/>
                <a:cs typeface="DejaVu Sans" pitchFamily="34" charset="0"/>
              </a:rPr>
              <a:pPr>
                <a:lnSpc>
                  <a:spcPct val="102000"/>
                </a:lnSpc>
                <a:spcBef>
                  <a:spcPts val="313"/>
                </a:spcBef>
                <a:tabLst>
                  <a:tab pos="0" algn="l"/>
                  <a:tab pos="466725" algn="l"/>
                  <a:tab pos="936625" algn="l"/>
                  <a:tab pos="1406525" algn="l"/>
                  <a:tab pos="1874838" algn="l"/>
                  <a:tab pos="2344738" algn="l"/>
                  <a:tab pos="2814638" algn="l"/>
                  <a:tab pos="3284538" algn="l"/>
                  <a:tab pos="3752850" algn="l"/>
                  <a:tab pos="4222750" algn="l"/>
                  <a:tab pos="4692650" algn="l"/>
                  <a:tab pos="5162550" algn="l"/>
                  <a:tab pos="5630863" algn="l"/>
                  <a:tab pos="6100763" algn="l"/>
                  <a:tab pos="6570663" algn="l"/>
                  <a:tab pos="7038975" algn="l"/>
                  <a:tab pos="7508875" algn="l"/>
                  <a:tab pos="7978775" algn="l"/>
                  <a:tab pos="8448675" algn="l"/>
                  <a:tab pos="8916988" algn="l"/>
                  <a:tab pos="9386888" algn="l"/>
                </a:tabLst>
              </a:pPr>
              <a:t>9</a:t>
            </a:fld>
            <a:endParaRPr lang="en-GB" altLang="en-US" sz="800" smtClean="0">
              <a:ea typeface="DejaVu Sans" pitchFamily="34" charset="0"/>
              <a:cs typeface="DejaVu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27556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60438" y="4879975"/>
            <a:ext cx="5172075" cy="4775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41067268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0"/>
          <p:cNvSpPr txBox="1">
            <a:spLocks/>
          </p:cNvSpPr>
          <p:nvPr userDrawn="1"/>
        </p:nvSpPr>
        <p:spPr>
          <a:xfrm>
            <a:off x="9660012" y="6351831"/>
            <a:ext cx="1953575" cy="36512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 defTabSz="457200">
              <a:defRPr/>
            </a:pPr>
            <a:r>
              <a:rPr lang="en-US" sz="900" dirty="0" smtClean="0">
                <a:solidFill>
                  <a:srgbClr val="064E83"/>
                </a:solidFill>
              </a:rPr>
              <a:t>© ECMWF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2160563" y="1294198"/>
            <a:ext cx="7871650" cy="519800"/>
          </a:xfrm>
          <a:prstGeom prst="rect">
            <a:avLst/>
          </a:prstGeom>
        </p:spPr>
        <p:txBody>
          <a:bodyPr vert="horz" lIns="0" tIns="0" rIns="0" bIns="0" anchor="b" anchorCtr="0">
            <a:spAutoFit/>
          </a:bodyPr>
          <a:lstStyle>
            <a:lvl1pPr marL="0" indent="0">
              <a:lnSpc>
                <a:spcPts val="4000"/>
              </a:lnSpc>
              <a:spcBef>
                <a:spcPts val="0"/>
              </a:spcBef>
              <a:buNone/>
              <a:defRPr sz="3600" b="1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smtClean="0"/>
              <a:t>Title of Presentation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2160563" y="1980000"/>
            <a:ext cx="7871650" cy="382156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3000"/>
              </a:lnSpc>
              <a:spcBef>
                <a:spcPts val="0"/>
              </a:spcBef>
              <a:buNone/>
              <a:defRPr sz="24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smtClean="0"/>
              <a:t>Subtitle of Presentation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2160563" y="2700002"/>
            <a:ext cx="7871650" cy="307777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2400"/>
              </a:lnSpc>
              <a:spcBef>
                <a:spcPts val="0"/>
              </a:spcBef>
              <a:buNone/>
              <a:defRPr sz="20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smtClean="0"/>
              <a:t>Author’s Name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2160563" y="3121225"/>
            <a:ext cx="7871650" cy="254771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2000"/>
              </a:lnSpc>
              <a:spcBef>
                <a:spcPts val="0"/>
              </a:spcBef>
              <a:buNone/>
              <a:defRPr sz="16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smtClean="0"/>
              <a:t>Author’s Address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2160563" y="3429000"/>
            <a:ext cx="7871650" cy="230832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1800"/>
              </a:lnSpc>
              <a:spcBef>
                <a:spcPts val="0"/>
              </a:spcBef>
              <a:buNone/>
              <a:defRPr sz="14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err="1" smtClean="0"/>
              <a:t>email@ddress</a:t>
            </a:r>
            <a:endParaRPr lang="en-GB" dirty="0" smtClean="0"/>
          </a:p>
        </p:txBody>
      </p:sp>
      <p:sp>
        <p:nvSpPr>
          <p:cNvPr id="9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2083275" y="6438617"/>
            <a:ext cx="4054695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900" b="1" cap="all" baseline="0">
                <a:solidFill>
                  <a:srgbClr val="064E83"/>
                </a:solidFill>
              </a:defRPr>
            </a:lvl1pPr>
          </a:lstStyle>
          <a:p>
            <a:pPr algn="ctr" defTabSz="457200"/>
            <a:r>
              <a:rPr lang="en-US" smtClean="0"/>
              <a:t>European Centre for Medium-Range Weather Forecasts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31746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2160563" y="360000"/>
            <a:ext cx="7871650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2160562" y="936000"/>
            <a:ext cx="7871651" cy="4986000"/>
          </a:xfrm>
          <a:prstGeom prst="rect">
            <a:avLst/>
          </a:prstGeom>
        </p:spPr>
        <p:txBody>
          <a:bodyPr lIns="0" tIns="0" rIns="0" bIns="0"/>
          <a:lstStyle>
            <a:lvl1pPr marL="0" indent="-180000">
              <a:lnSpc>
                <a:spcPts val="2200"/>
              </a:lnSpc>
              <a:spcBef>
                <a:spcPts val="1100"/>
              </a:spcBef>
              <a:buClr>
                <a:srgbClr val="064E83"/>
              </a:buClr>
              <a:defRPr sz="1800">
                <a:solidFill>
                  <a:schemeClr val="tx1"/>
                </a:solidFill>
              </a:defRPr>
            </a:lvl1pPr>
            <a:lvl2pPr marL="630000" indent="-270000">
              <a:lnSpc>
                <a:spcPts val="2000"/>
              </a:lnSpc>
              <a:spcBef>
                <a:spcPts val="1000"/>
              </a:spcBef>
              <a:buClr>
                <a:srgbClr val="064E83"/>
              </a:buClr>
              <a:defRPr sz="1600">
                <a:solidFill>
                  <a:schemeClr val="tx1"/>
                </a:solidFill>
              </a:defRPr>
            </a:lvl2pPr>
            <a:lvl3pPr marL="990000" indent="-270000">
              <a:lnSpc>
                <a:spcPts val="1800"/>
              </a:lnSpc>
              <a:spcBef>
                <a:spcPts val="900"/>
              </a:spcBef>
              <a:buClr>
                <a:srgbClr val="064E83"/>
              </a:buClr>
              <a:defRPr sz="1400">
                <a:solidFill>
                  <a:schemeClr val="tx1"/>
                </a:solidFill>
              </a:defRPr>
            </a:lvl3pPr>
            <a:lvl4pPr marL="1350000" indent="-270000">
              <a:lnSpc>
                <a:spcPts val="1600"/>
              </a:lnSpc>
              <a:spcBef>
                <a:spcPts val="80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4pPr>
            <a:lvl5pPr marL="1710000" indent="-270000">
              <a:lnSpc>
                <a:spcPts val="1400"/>
              </a:lnSpc>
              <a:spcBef>
                <a:spcPts val="700"/>
              </a:spcBef>
              <a:buClr>
                <a:srgbClr val="064E83"/>
              </a:buClr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 smtClean="0"/>
              <a:t>Top level text goes in here </a:t>
            </a:r>
          </a:p>
          <a:p>
            <a:pPr lvl="1"/>
            <a:r>
              <a:rPr lang="en-GB" dirty="0" smtClean="0"/>
              <a:t>Second level text goes in here</a:t>
            </a:r>
          </a:p>
          <a:p>
            <a:pPr lvl="2"/>
            <a:r>
              <a:rPr lang="en-GB" dirty="0" smtClean="0"/>
              <a:t>Third level text goes in here</a:t>
            </a:r>
          </a:p>
          <a:p>
            <a:pPr lvl="3"/>
            <a:r>
              <a:rPr lang="en-GB" dirty="0" smtClean="0"/>
              <a:t>Fourth level text goes in here</a:t>
            </a:r>
          </a:p>
          <a:p>
            <a:pPr lvl="4"/>
            <a:r>
              <a:rPr lang="en-GB" dirty="0" smtClean="0"/>
              <a:t>Fifth level text goes in here</a:t>
            </a:r>
            <a:endParaRPr lang="en-US" dirty="0"/>
          </a:p>
        </p:txBody>
      </p:sp>
      <p:sp>
        <p:nvSpPr>
          <p:cNvPr id="7" name="Footer Placeholder 11"/>
          <p:cNvSpPr txBox="1">
            <a:spLocks/>
          </p:cNvSpPr>
          <p:nvPr userDrawn="1"/>
        </p:nvSpPr>
        <p:spPr>
          <a:xfrm>
            <a:off x="2083275" y="6438617"/>
            <a:ext cx="4054695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900" b="1" kern="1200" cap="all" baseline="0">
                <a:solidFill>
                  <a:srgbClr val="064E8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57200"/>
            <a:r>
              <a:rPr lang="en-US" dirty="0" smtClean="0"/>
              <a:t>European Centre for Medium-Range Weather Forecasts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80825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de margi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240844" y="360000"/>
            <a:ext cx="5711087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3240844" y="936000"/>
            <a:ext cx="5711087" cy="4986000"/>
          </a:xfrm>
          <a:prstGeom prst="rect">
            <a:avLst/>
          </a:prstGeom>
        </p:spPr>
        <p:txBody>
          <a:bodyPr lIns="0" tIns="0" rIns="0" bIns="0"/>
          <a:lstStyle>
            <a:lvl1pPr marL="0" indent="-180000">
              <a:lnSpc>
                <a:spcPts val="2200"/>
              </a:lnSpc>
              <a:spcBef>
                <a:spcPts val="1100"/>
              </a:spcBef>
              <a:buClr>
                <a:srgbClr val="064E83"/>
              </a:buClr>
              <a:defRPr sz="1800">
                <a:solidFill>
                  <a:schemeClr val="tx1"/>
                </a:solidFill>
              </a:defRPr>
            </a:lvl1pPr>
            <a:lvl2pPr marL="630000" indent="-270000">
              <a:lnSpc>
                <a:spcPts val="2000"/>
              </a:lnSpc>
              <a:spcBef>
                <a:spcPts val="1000"/>
              </a:spcBef>
              <a:buClr>
                <a:srgbClr val="064E83"/>
              </a:buClr>
              <a:defRPr sz="1600">
                <a:solidFill>
                  <a:schemeClr val="tx1"/>
                </a:solidFill>
              </a:defRPr>
            </a:lvl2pPr>
            <a:lvl3pPr marL="990000" indent="-270000">
              <a:lnSpc>
                <a:spcPts val="1800"/>
              </a:lnSpc>
              <a:spcBef>
                <a:spcPts val="900"/>
              </a:spcBef>
              <a:buClr>
                <a:srgbClr val="064E83"/>
              </a:buClr>
              <a:defRPr sz="1400">
                <a:solidFill>
                  <a:schemeClr val="tx1"/>
                </a:solidFill>
              </a:defRPr>
            </a:lvl3pPr>
            <a:lvl4pPr marL="1350000" indent="-270000">
              <a:lnSpc>
                <a:spcPts val="1600"/>
              </a:lnSpc>
              <a:spcBef>
                <a:spcPts val="80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4pPr>
            <a:lvl5pPr marL="1710000" indent="-270000">
              <a:lnSpc>
                <a:spcPts val="1400"/>
              </a:lnSpc>
              <a:spcBef>
                <a:spcPts val="700"/>
              </a:spcBef>
              <a:buClr>
                <a:srgbClr val="064E83"/>
              </a:buClr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 smtClean="0"/>
              <a:t>Top level text goes in here </a:t>
            </a:r>
          </a:p>
          <a:p>
            <a:pPr lvl="1"/>
            <a:r>
              <a:rPr lang="en-GB" dirty="0" smtClean="0"/>
              <a:t>Second level text goes in here</a:t>
            </a:r>
          </a:p>
          <a:p>
            <a:pPr lvl="2"/>
            <a:r>
              <a:rPr lang="en-GB" dirty="0" smtClean="0"/>
              <a:t>Third level text goes in here</a:t>
            </a:r>
          </a:p>
          <a:p>
            <a:pPr lvl="3"/>
            <a:r>
              <a:rPr lang="en-GB" dirty="0" smtClean="0"/>
              <a:t>Fourth level text goes in here</a:t>
            </a:r>
          </a:p>
          <a:p>
            <a:pPr lvl="4"/>
            <a:r>
              <a:rPr lang="en-GB" dirty="0" smtClean="0"/>
              <a:t>Fifth level text goes in here</a:t>
            </a:r>
            <a:endParaRPr lang="en-US" dirty="0"/>
          </a:p>
        </p:txBody>
      </p:sp>
      <p:sp>
        <p:nvSpPr>
          <p:cNvPr id="15" name="Date Placeholder 10"/>
          <p:cNvSpPr txBox="1">
            <a:spLocks/>
          </p:cNvSpPr>
          <p:nvPr userDrawn="1"/>
        </p:nvSpPr>
        <p:spPr>
          <a:xfrm>
            <a:off x="8566650" y="6308256"/>
            <a:ext cx="1465563" cy="230657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 defTabSz="457200">
              <a:defRPr/>
            </a:pPr>
            <a:r>
              <a:rPr lang="en-US" sz="900" dirty="0" smtClean="0">
                <a:solidFill>
                  <a:prstClr val="white"/>
                </a:solidFill>
              </a:rPr>
              <a:t>October 29, 2014</a:t>
            </a:r>
          </a:p>
        </p:txBody>
      </p:sp>
      <p:sp>
        <p:nvSpPr>
          <p:cNvPr id="10" name="Footer Placeholder 11"/>
          <p:cNvSpPr txBox="1">
            <a:spLocks/>
          </p:cNvSpPr>
          <p:nvPr userDrawn="1"/>
        </p:nvSpPr>
        <p:spPr>
          <a:xfrm>
            <a:off x="2083275" y="6438617"/>
            <a:ext cx="4054695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900" b="1" kern="1200" cap="all" baseline="0">
                <a:solidFill>
                  <a:srgbClr val="064E8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57200"/>
            <a:r>
              <a:rPr lang="en-US" dirty="0" smtClean="0"/>
              <a:t>European Centre for Medium-Range Weather Forecasts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45579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narrow margi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080281" y="360000"/>
            <a:ext cx="10032213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1080281" y="936000"/>
            <a:ext cx="10032213" cy="4986000"/>
          </a:xfrm>
          <a:prstGeom prst="rect">
            <a:avLst/>
          </a:prstGeom>
        </p:spPr>
        <p:txBody>
          <a:bodyPr lIns="0" tIns="0" rIns="0" bIns="0"/>
          <a:lstStyle>
            <a:lvl1pPr marL="0" indent="-180000">
              <a:lnSpc>
                <a:spcPts val="2200"/>
              </a:lnSpc>
              <a:spcBef>
                <a:spcPts val="1100"/>
              </a:spcBef>
              <a:buClr>
                <a:srgbClr val="064E83"/>
              </a:buClr>
              <a:defRPr sz="1800">
                <a:solidFill>
                  <a:schemeClr val="tx1"/>
                </a:solidFill>
              </a:defRPr>
            </a:lvl1pPr>
            <a:lvl2pPr marL="630000" indent="-270000">
              <a:lnSpc>
                <a:spcPts val="2000"/>
              </a:lnSpc>
              <a:spcBef>
                <a:spcPts val="1000"/>
              </a:spcBef>
              <a:buClr>
                <a:srgbClr val="064E83"/>
              </a:buClr>
              <a:defRPr sz="1600">
                <a:solidFill>
                  <a:schemeClr val="tx1"/>
                </a:solidFill>
              </a:defRPr>
            </a:lvl2pPr>
            <a:lvl3pPr marL="990000" indent="-270000">
              <a:lnSpc>
                <a:spcPts val="1800"/>
              </a:lnSpc>
              <a:spcBef>
                <a:spcPts val="900"/>
              </a:spcBef>
              <a:buClr>
                <a:srgbClr val="064E83"/>
              </a:buClr>
              <a:defRPr sz="1400">
                <a:solidFill>
                  <a:schemeClr val="tx1"/>
                </a:solidFill>
              </a:defRPr>
            </a:lvl3pPr>
            <a:lvl4pPr marL="1350000" indent="-270000">
              <a:lnSpc>
                <a:spcPts val="1600"/>
              </a:lnSpc>
              <a:spcBef>
                <a:spcPts val="80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4pPr>
            <a:lvl5pPr marL="1710000" indent="-270000">
              <a:lnSpc>
                <a:spcPts val="1400"/>
              </a:lnSpc>
              <a:spcBef>
                <a:spcPts val="700"/>
              </a:spcBef>
              <a:buClr>
                <a:srgbClr val="064E83"/>
              </a:buClr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 smtClean="0"/>
              <a:t>Top level text goes in here </a:t>
            </a:r>
          </a:p>
          <a:p>
            <a:pPr lvl="1"/>
            <a:r>
              <a:rPr lang="en-GB" dirty="0" smtClean="0"/>
              <a:t>Second level text goes in here</a:t>
            </a:r>
          </a:p>
          <a:p>
            <a:pPr lvl="2"/>
            <a:r>
              <a:rPr lang="en-GB" dirty="0" smtClean="0"/>
              <a:t>Third level text goes in here</a:t>
            </a:r>
          </a:p>
          <a:p>
            <a:pPr lvl="3"/>
            <a:r>
              <a:rPr lang="en-GB" dirty="0" smtClean="0"/>
              <a:t>Fourth level text goes in here</a:t>
            </a:r>
          </a:p>
          <a:p>
            <a:pPr lvl="4"/>
            <a:r>
              <a:rPr lang="en-GB" dirty="0" smtClean="0"/>
              <a:t>Fifth level text goes in here</a:t>
            </a:r>
            <a:endParaRPr lang="en-US" dirty="0"/>
          </a:p>
        </p:txBody>
      </p:sp>
      <p:sp>
        <p:nvSpPr>
          <p:cNvPr id="15" name="Date Placeholder 10"/>
          <p:cNvSpPr txBox="1">
            <a:spLocks/>
          </p:cNvSpPr>
          <p:nvPr userDrawn="1"/>
        </p:nvSpPr>
        <p:spPr>
          <a:xfrm>
            <a:off x="8566650" y="6308256"/>
            <a:ext cx="1465563" cy="230657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 defTabSz="457200">
              <a:defRPr/>
            </a:pPr>
            <a:r>
              <a:rPr lang="en-US" sz="900" dirty="0" smtClean="0">
                <a:solidFill>
                  <a:prstClr val="white"/>
                </a:solidFill>
              </a:rPr>
              <a:t>October 29, 2014</a:t>
            </a:r>
          </a:p>
        </p:txBody>
      </p:sp>
      <p:sp>
        <p:nvSpPr>
          <p:cNvPr id="10" name="Footer Placeholder 11"/>
          <p:cNvSpPr txBox="1">
            <a:spLocks/>
          </p:cNvSpPr>
          <p:nvPr userDrawn="1"/>
        </p:nvSpPr>
        <p:spPr>
          <a:xfrm>
            <a:off x="2083275" y="6438617"/>
            <a:ext cx="4054695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900" b="1" kern="1200" cap="all" baseline="0">
                <a:solidFill>
                  <a:srgbClr val="064E8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57200"/>
            <a:r>
              <a:rPr lang="en-US" dirty="0" smtClean="0"/>
              <a:t>European Centre for Medium-Range Weather Forecasts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0005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1"/>
          <p:cNvSpPr txBox="1">
            <a:spLocks/>
          </p:cNvSpPr>
          <p:nvPr userDrawn="1"/>
        </p:nvSpPr>
        <p:spPr>
          <a:xfrm>
            <a:off x="2083275" y="6438617"/>
            <a:ext cx="4054695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900" b="1" kern="1200" cap="all" baseline="0">
                <a:solidFill>
                  <a:srgbClr val="064E8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57200"/>
            <a:r>
              <a:rPr lang="en-US" dirty="0" smtClean="0"/>
              <a:t>European Centre for Medium-Range Weather Forecasts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74169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87488" y="2132857"/>
            <a:ext cx="9790112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55573" y="3886200"/>
            <a:ext cx="8107627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648395" y="6378654"/>
            <a:ext cx="126988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3D453335-DA42-40B6-8F20-5EBA8B548E60}" type="datetimeFigureOut">
              <a:rPr lang="en-GB" smtClean="0"/>
              <a:pPr/>
              <a:t>08/03/2016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280576" y="6361039"/>
            <a:ext cx="540544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1E6F7D49-625A-4DC0-89B0-0AC14CBD2779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36997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owerPoint_strip2.png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0" y="0"/>
            <a:ext cx="182928" cy="6858000"/>
          </a:xfrm>
          <a:prstGeom prst="rect">
            <a:avLst/>
          </a:prstGeom>
        </p:spPr>
      </p:pic>
      <p:pic>
        <p:nvPicPr>
          <p:cNvPr id="6" name="Picture 5" descr="ECMWF_Master_Logo_RGB_nostrap.png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643735" y="6438616"/>
            <a:ext cx="1342722" cy="230658"/>
          </a:xfrm>
          <a:prstGeom prst="rect">
            <a:avLst/>
          </a:prstGeom>
        </p:spPr>
      </p:pic>
      <p:sp>
        <p:nvSpPr>
          <p:cNvPr id="7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2083275" y="6438617"/>
            <a:ext cx="4054695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900" b="1" cap="all" baseline="0">
                <a:solidFill>
                  <a:srgbClr val="064E83"/>
                </a:solidFill>
              </a:defRPr>
            </a:lvl1pPr>
          </a:lstStyle>
          <a:p>
            <a:pPr algn="ctr" defTabSz="457200"/>
            <a:r>
              <a:rPr lang="en-US" smtClean="0"/>
              <a:t>European Centre for Medium-Range Weather Forecasts</a:t>
            </a:r>
            <a:endParaRPr lang="en-US" dirty="0"/>
          </a:p>
        </p:txBody>
      </p:sp>
      <p:sp>
        <p:nvSpPr>
          <p:cNvPr id="8" name="Date Placeholder 10"/>
          <p:cNvSpPr txBox="1">
            <a:spLocks/>
          </p:cNvSpPr>
          <p:nvPr userDrawn="1"/>
        </p:nvSpPr>
        <p:spPr>
          <a:xfrm>
            <a:off x="9703043" y="6304149"/>
            <a:ext cx="1953575" cy="36512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 defTabSz="457200">
              <a:defRPr/>
            </a:pPr>
            <a:r>
              <a:rPr lang="en-US" sz="900" dirty="0" smtClean="0">
                <a:solidFill>
                  <a:srgbClr val="064E83"/>
                </a:solidFill>
              </a:rPr>
              <a:t>© ECMWF</a:t>
            </a:r>
          </a:p>
        </p:txBody>
      </p:sp>
    </p:spTree>
    <p:extLst>
      <p:ext uri="{BB962C8B-B14F-4D97-AF65-F5344CB8AC3E}">
        <p14:creationId xmlns:p14="http://schemas.microsoft.com/office/powerpoint/2010/main" val="1540646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9" r:id="rId6"/>
  </p:sldLayoutIdLst>
  <p:hf hdr="0" dt="0"/>
  <p:txStyles>
    <p:titleStyle>
      <a:lvl1pPr algn="l" defTabSz="457200" rtl="0" eaLnBrk="1" latinLnBrk="0" hangingPunct="1">
        <a:lnSpc>
          <a:spcPts val="2800"/>
        </a:lnSpc>
        <a:spcBef>
          <a:spcPct val="0"/>
        </a:spcBef>
        <a:buNone/>
        <a:defRPr sz="2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3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6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0.jpeg"/><Relationship Id="rId5" Type="http://schemas.openxmlformats.org/officeDocument/2006/relationships/image" Target="../media/image29.png"/><Relationship Id="rId4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5.xml"/><Relationship Id="rId4" Type="http://schemas.openxmlformats.org/officeDocument/2006/relationships/hyperlink" Target="http://www.ecmwf.int/en/forecasts/quality-our-forecasts/monitoring/soil-moisture-monitoring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5.jpeg"/><Relationship Id="rId4" Type="http://schemas.openxmlformats.org/officeDocument/2006/relationships/image" Target="../media/image28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5.jpeg"/><Relationship Id="rId4" Type="http://schemas.openxmlformats.org/officeDocument/2006/relationships/image" Target="../media/image49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2.png"/><Relationship Id="rId4" Type="http://schemas.openxmlformats.org/officeDocument/2006/relationships/image" Target="../media/image51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0.jpeg"/><Relationship Id="rId5" Type="http://schemas.openxmlformats.org/officeDocument/2006/relationships/image" Target="../media/image29.png"/><Relationship Id="rId4" Type="http://schemas.openxmlformats.org/officeDocument/2006/relationships/image" Target="../media/image28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hyperlink" Target="http://globalcryospherewatch.org/reference/documents/" TargetMode="External"/><Relationship Id="rId2" Type="http://schemas.openxmlformats.org/officeDocument/2006/relationships/hyperlink" Target="https://software.ecmwf.int/wiki/display/LDAS/LDAS+Home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software.ecmwf.int/wiki/display/LDAS/Land+Surface+Observations+monitoring" TargetMode="External"/><Relationship Id="rId5" Type="http://schemas.openxmlformats.org/officeDocument/2006/relationships/hyperlink" Target="http://costsnow.fmi.fi/" TargetMode="External"/><Relationship Id="rId4" Type="http://schemas.openxmlformats.org/officeDocument/2006/relationships/hyperlink" Target="http://www.cost.eu/COST_Actions/essem/Actions/ES1404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2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1"/>
          <p:cNvSpPr txBox="1">
            <a:spLocks noChangeArrowheads="1"/>
          </p:cNvSpPr>
          <p:nvPr/>
        </p:nvSpPr>
        <p:spPr bwMode="auto">
          <a:xfrm>
            <a:off x="-1176338" y="-179388"/>
            <a:ext cx="14579601" cy="2339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360" tIns="44280" rIns="90360" bIns="4428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 algn="ctr">
              <a:lnSpc>
                <a:spcPct val="104000"/>
              </a:lnSpc>
            </a:pPr>
            <a:endParaRPr lang="en-GB" altLang="en-US" dirty="0">
              <a:solidFill>
                <a:srgbClr val="003399"/>
              </a:solidFill>
              <a:latin typeface="Arial Black" panose="020B0A04020102020204" pitchFamily="34" charset="0"/>
            </a:endParaRPr>
          </a:p>
          <a:p>
            <a:pPr algn="ctr">
              <a:lnSpc>
                <a:spcPct val="104000"/>
              </a:lnSpc>
            </a:pPr>
            <a:endParaRPr lang="en-GB" altLang="en-US" dirty="0">
              <a:solidFill>
                <a:srgbClr val="003399"/>
              </a:solidFill>
              <a:latin typeface="Arial Black" panose="020B0A04020102020204" pitchFamily="34" charset="0"/>
            </a:endParaRPr>
          </a:p>
          <a:p>
            <a:pPr algn="ctr">
              <a:lnSpc>
                <a:spcPct val="104000"/>
              </a:lnSpc>
            </a:pPr>
            <a:r>
              <a:rPr lang="en-GB" altLang="en-US" dirty="0">
                <a:solidFill>
                  <a:srgbClr val="003399"/>
                </a:solidFill>
                <a:latin typeface="Arial Black" panose="020B0A04020102020204" pitchFamily="34" charset="0"/>
              </a:rPr>
              <a:t/>
            </a:r>
            <a:br>
              <a:rPr lang="en-GB" altLang="en-US" dirty="0">
                <a:solidFill>
                  <a:srgbClr val="003399"/>
                </a:solidFill>
                <a:latin typeface="Arial Black" panose="020B0A04020102020204" pitchFamily="34" charset="0"/>
              </a:rPr>
            </a:br>
            <a:endParaRPr lang="en-GB" altLang="en-US" dirty="0">
              <a:solidFill>
                <a:srgbClr val="003399"/>
              </a:solidFill>
              <a:latin typeface="Arial Black" panose="020B0A04020102020204" pitchFamily="34" charset="0"/>
            </a:endParaRPr>
          </a:p>
          <a:p>
            <a:pPr algn="ctr">
              <a:lnSpc>
                <a:spcPct val="104000"/>
              </a:lnSpc>
            </a:pPr>
            <a:endParaRPr lang="en-GB" altLang="en-US" dirty="0">
              <a:solidFill>
                <a:srgbClr val="003399"/>
              </a:solidFill>
              <a:latin typeface="Arial Black" panose="020B0A04020102020204" pitchFamily="34" charset="0"/>
            </a:endParaRPr>
          </a:p>
          <a:p>
            <a:pPr algn="ctr">
              <a:lnSpc>
                <a:spcPct val="104000"/>
              </a:lnSpc>
            </a:pPr>
            <a:endParaRPr lang="en-GB" altLang="en-US" dirty="0">
              <a:solidFill>
                <a:srgbClr val="003399"/>
              </a:solidFill>
              <a:latin typeface="Arial Black" panose="020B0A04020102020204" pitchFamily="34" charset="0"/>
            </a:endParaRPr>
          </a:p>
          <a:p>
            <a:pPr algn="ctr">
              <a:lnSpc>
                <a:spcPct val="104000"/>
              </a:lnSpc>
            </a:pPr>
            <a:endParaRPr lang="en-GB" altLang="en-US" dirty="0">
              <a:solidFill>
                <a:srgbClr val="003399"/>
              </a:solidFill>
              <a:latin typeface="Arial Black" panose="020B0A04020102020204" pitchFamily="34" charset="0"/>
            </a:endParaRPr>
          </a:p>
          <a:p>
            <a:pPr algn="ctr">
              <a:lnSpc>
                <a:spcPct val="104000"/>
              </a:lnSpc>
            </a:pPr>
            <a:endParaRPr lang="en-GB" altLang="en-US" dirty="0">
              <a:solidFill>
                <a:srgbClr val="003399"/>
              </a:solidFill>
              <a:latin typeface="Arial Black" panose="020B0A04020102020204" pitchFamily="34" charset="0"/>
            </a:endParaRPr>
          </a:p>
          <a:p>
            <a:pPr algn="ctr">
              <a:lnSpc>
                <a:spcPct val="104000"/>
              </a:lnSpc>
            </a:pPr>
            <a:endParaRPr lang="en-GB" altLang="en-US" dirty="0">
              <a:solidFill>
                <a:srgbClr val="003399"/>
              </a:solidFill>
              <a:latin typeface="Arial Black" panose="020B0A04020102020204" pitchFamily="34" charset="0"/>
            </a:endParaRPr>
          </a:p>
          <a:p>
            <a:pPr algn="ctr">
              <a:lnSpc>
                <a:spcPct val="104000"/>
              </a:lnSpc>
            </a:pPr>
            <a:endParaRPr lang="en-GB" altLang="en-US" dirty="0">
              <a:solidFill>
                <a:srgbClr val="003399"/>
              </a:solidFill>
              <a:latin typeface="Arial Black" panose="020B0A04020102020204" pitchFamily="34" charset="0"/>
            </a:endParaRPr>
          </a:p>
          <a:p>
            <a:pPr algn="ctr">
              <a:lnSpc>
                <a:spcPct val="104000"/>
              </a:lnSpc>
            </a:pPr>
            <a:endParaRPr lang="en-GB" altLang="en-US" dirty="0">
              <a:solidFill>
                <a:srgbClr val="003399"/>
              </a:solidFill>
              <a:latin typeface="Arial Black" panose="020B0A04020102020204" pitchFamily="34" charset="0"/>
            </a:endParaRPr>
          </a:p>
          <a:p>
            <a:pPr algn="ctr">
              <a:lnSpc>
                <a:spcPct val="104000"/>
              </a:lnSpc>
            </a:pPr>
            <a:r>
              <a:rPr lang="en-GB" altLang="en-US" b="1" dirty="0">
                <a:solidFill>
                  <a:srgbClr val="003399"/>
                </a:solidFill>
                <a:latin typeface="Arial" panose="020B0604020202020204" pitchFamily="34" charset="0"/>
              </a:rPr>
              <a:t>ECMWF Data Assimilation Training course</a:t>
            </a:r>
          </a:p>
          <a:p>
            <a:pPr algn="ctr">
              <a:lnSpc>
                <a:spcPct val="104000"/>
              </a:lnSpc>
            </a:pPr>
            <a:endParaRPr lang="en-GB" altLang="en-US" b="1" dirty="0">
              <a:solidFill>
                <a:srgbClr val="003399"/>
              </a:solidFill>
              <a:latin typeface="Arial" panose="020B0604020202020204" pitchFamily="34" charset="0"/>
            </a:endParaRPr>
          </a:p>
          <a:p>
            <a:pPr algn="ctr">
              <a:lnSpc>
                <a:spcPct val="104000"/>
              </a:lnSpc>
            </a:pPr>
            <a:endParaRPr lang="en-GB" altLang="en-US" b="1" dirty="0">
              <a:solidFill>
                <a:srgbClr val="003399"/>
              </a:solidFill>
              <a:latin typeface="Arial" panose="020B0604020202020204" pitchFamily="34" charset="0"/>
            </a:endParaRPr>
          </a:p>
          <a:p>
            <a:pPr algn="ctr">
              <a:lnSpc>
                <a:spcPct val="104000"/>
              </a:lnSpc>
            </a:pPr>
            <a:endParaRPr lang="en-GB" altLang="en-US" sz="2800" b="1" dirty="0">
              <a:solidFill>
                <a:srgbClr val="003399"/>
              </a:solidFill>
              <a:latin typeface="Arial" panose="020B0604020202020204" pitchFamily="34" charset="0"/>
            </a:endParaRPr>
          </a:p>
          <a:p>
            <a:pPr algn="ctr">
              <a:lnSpc>
                <a:spcPct val="104000"/>
              </a:lnSpc>
            </a:pPr>
            <a:r>
              <a:rPr lang="en-GB" altLang="en-US" sz="2800" b="1" dirty="0">
                <a:solidFill>
                  <a:srgbClr val="003399"/>
                </a:solidFill>
                <a:latin typeface="Arial" panose="020B0604020202020204" pitchFamily="34" charset="0"/>
              </a:rPr>
              <a:t>Land Surface Data </a:t>
            </a:r>
            <a:r>
              <a:rPr lang="en-GB" altLang="en-US" sz="2800" b="1" dirty="0" smtClean="0">
                <a:solidFill>
                  <a:srgbClr val="003399"/>
                </a:solidFill>
                <a:latin typeface="Arial" panose="020B0604020202020204" pitchFamily="34" charset="0"/>
              </a:rPr>
              <a:t>Assimilation – Part 2 </a:t>
            </a:r>
            <a:endParaRPr lang="en-GB" altLang="en-US" sz="2800" b="1" dirty="0">
              <a:solidFill>
                <a:srgbClr val="003399"/>
              </a:solidFill>
              <a:latin typeface="Arial" panose="020B0604020202020204" pitchFamily="34" charset="0"/>
            </a:endParaRPr>
          </a:p>
          <a:p>
            <a:pPr algn="ctr">
              <a:lnSpc>
                <a:spcPct val="104000"/>
              </a:lnSpc>
            </a:pPr>
            <a:endParaRPr lang="en-GB" altLang="en-US" sz="1800" dirty="0">
              <a:solidFill>
                <a:srgbClr val="003399"/>
              </a:solidFill>
              <a:latin typeface="Arial" panose="020B0604020202020204" pitchFamily="34" charset="0"/>
            </a:endParaRPr>
          </a:p>
          <a:p>
            <a:pPr algn="ctr">
              <a:lnSpc>
                <a:spcPct val="104000"/>
              </a:lnSpc>
            </a:pPr>
            <a:r>
              <a:rPr lang="en-GB" altLang="en-US" sz="2000" b="1" dirty="0">
                <a:solidFill>
                  <a:srgbClr val="003399"/>
                </a:solidFill>
                <a:latin typeface="Arial" panose="020B0604020202020204" pitchFamily="34" charset="0"/>
              </a:rPr>
              <a:t> Patricia de Rosnay</a:t>
            </a:r>
          </a:p>
          <a:p>
            <a:pPr algn="ctr">
              <a:lnSpc>
                <a:spcPct val="104000"/>
              </a:lnSpc>
            </a:pPr>
            <a:endParaRPr lang="en-GB" altLang="en-US" sz="2000" b="1" dirty="0">
              <a:solidFill>
                <a:srgbClr val="003399"/>
              </a:solidFill>
              <a:latin typeface="Arial" panose="020B0604020202020204" pitchFamily="34" charset="0"/>
            </a:endParaRPr>
          </a:p>
          <a:p>
            <a:pPr algn="ctr">
              <a:lnSpc>
                <a:spcPct val="104000"/>
              </a:lnSpc>
            </a:pPr>
            <a:endParaRPr lang="en-GB" altLang="en-US" sz="2000" b="1" dirty="0">
              <a:solidFill>
                <a:srgbClr val="003399"/>
              </a:solidFill>
              <a:latin typeface="Arial" panose="020B0604020202020204" pitchFamily="34" charset="0"/>
            </a:endParaRPr>
          </a:p>
          <a:p>
            <a:pPr algn="ctr">
              <a:lnSpc>
                <a:spcPct val="104000"/>
              </a:lnSpc>
            </a:pPr>
            <a:endParaRPr lang="en-GB" altLang="en-US" sz="2000" b="1" dirty="0">
              <a:solidFill>
                <a:srgbClr val="003399"/>
              </a:solidFill>
              <a:latin typeface="Arial" panose="020B0604020202020204" pitchFamily="34" charset="0"/>
            </a:endParaRPr>
          </a:p>
          <a:p>
            <a:pPr algn="ctr">
              <a:lnSpc>
                <a:spcPct val="104000"/>
              </a:lnSpc>
            </a:pPr>
            <a:endParaRPr lang="en-GB" altLang="en-US" sz="2000" b="1" dirty="0">
              <a:solidFill>
                <a:srgbClr val="003399"/>
              </a:solidFill>
              <a:latin typeface="Arial" panose="020B0604020202020204" pitchFamily="34" charset="0"/>
            </a:endParaRPr>
          </a:p>
          <a:p>
            <a:pPr algn="ctr">
              <a:lnSpc>
                <a:spcPct val="104000"/>
              </a:lnSpc>
            </a:pPr>
            <a:endParaRPr lang="en-GB" altLang="en-US" sz="2000" b="1" dirty="0">
              <a:solidFill>
                <a:srgbClr val="003399"/>
              </a:solidFill>
              <a:latin typeface="Arial" panose="020B0604020202020204" pitchFamily="34" charset="0"/>
            </a:endParaRPr>
          </a:p>
        </p:txBody>
      </p:sp>
      <p:sp>
        <p:nvSpPr>
          <p:cNvPr id="3075" name="Text Box 2"/>
          <p:cNvSpPr txBox="1">
            <a:spLocks noChangeArrowheads="1"/>
          </p:cNvSpPr>
          <p:nvPr/>
        </p:nvSpPr>
        <p:spPr bwMode="auto">
          <a:xfrm>
            <a:off x="1658844" y="2797643"/>
            <a:ext cx="9144000" cy="177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endParaRPr lang="en-US" alt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"/>
          <p:cNvSpPr>
            <a:spLocks noChangeArrowheads="1"/>
          </p:cNvSpPr>
          <p:nvPr/>
        </p:nvSpPr>
        <p:spPr bwMode="auto">
          <a:xfrm>
            <a:off x="1524000" y="115889"/>
            <a:ext cx="9144000" cy="586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 algn="ctr"/>
            <a:r>
              <a:rPr lang="en-GB" altLang="en-US" sz="3200" b="1" dirty="0" err="1">
                <a:solidFill>
                  <a:srgbClr val="003399"/>
                </a:solidFill>
                <a:latin typeface="+mj-lt"/>
              </a:rPr>
              <a:t>Simplifed</a:t>
            </a:r>
            <a:r>
              <a:rPr lang="en-GB" altLang="en-US" sz="3200" b="1" dirty="0">
                <a:solidFill>
                  <a:srgbClr val="003399"/>
                </a:solidFill>
                <a:latin typeface="+mj-lt"/>
              </a:rPr>
              <a:t> EKF soil moisture analysis </a:t>
            </a:r>
          </a:p>
        </p:txBody>
      </p:sp>
      <p:sp>
        <p:nvSpPr>
          <p:cNvPr id="8195" name="Text Box 2"/>
          <p:cNvSpPr txBox="1">
            <a:spLocks noChangeArrowheads="1"/>
          </p:cNvSpPr>
          <p:nvPr/>
        </p:nvSpPr>
        <p:spPr bwMode="auto">
          <a:xfrm>
            <a:off x="1703388" y="642939"/>
            <a:ext cx="8964612" cy="402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marL="342900" indent="-3429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 lvl="1">
              <a:lnSpc>
                <a:spcPct val="125000"/>
              </a:lnSpc>
            </a:pPr>
            <a:endParaRPr lang="fr-FR" altLang="en-US" sz="1600" b="1"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196" name="Rectangle 1"/>
          <p:cNvSpPr>
            <a:spLocks noChangeArrowheads="1"/>
          </p:cNvSpPr>
          <p:nvPr/>
        </p:nvSpPr>
        <p:spPr bwMode="auto">
          <a:xfrm>
            <a:off x="497234" y="1005796"/>
            <a:ext cx="7273925" cy="5431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lnSpc>
                <a:spcPct val="83000"/>
              </a:lnSpc>
            </a:pP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For each grid point, analysed soil moisture state vector </a:t>
            </a:r>
            <a:r>
              <a:rPr lang="el-GR" altLang="en-US" sz="1800" b="1" i="1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θ</a:t>
            </a:r>
            <a:r>
              <a:rPr lang="en-GB" altLang="en-US" sz="1800" baseline="-300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</a:t>
            </a: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</a:t>
            </a:r>
            <a:endParaRPr lang="en-GB" altLang="en-US" sz="1800" b="1" i="1" dirty="0">
              <a:solidFill>
                <a:schemeClr val="tx1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/>
            <a:r>
              <a:rPr lang="el-GR" altLang="en-US" sz="1600" b="1" i="1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θ </a:t>
            </a:r>
            <a:r>
              <a:rPr lang="en-GB" altLang="en-US" sz="1600" baseline="-300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</a:t>
            </a:r>
            <a:r>
              <a:rPr lang="en-GB" altLang="en-US" sz="16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= </a:t>
            </a:r>
            <a:r>
              <a:rPr lang="el-GR" altLang="en-US" sz="1600" b="1" i="1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θ </a:t>
            </a:r>
            <a:r>
              <a:rPr lang="en-GB" altLang="en-US" sz="1600" baseline="-300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</a:t>
            </a:r>
            <a:r>
              <a:rPr lang="en-GB" altLang="en-US" sz="16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+ </a:t>
            </a:r>
            <a:r>
              <a:rPr lang="en-GB" altLang="en-US" sz="1600" b="1" i="1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</a:t>
            </a:r>
            <a:r>
              <a:rPr lang="en-GB" altLang="en-US" sz="16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(</a:t>
            </a:r>
            <a:r>
              <a:rPr lang="en-GB" altLang="en-US" sz="1600" b="1" i="1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y</a:t>
            </a:r>
            <a:r>
              <a:rPr lang="en-GB" altLang="en-US" sz="16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</a:t>
            </a:r>
            <a:r>
              <a:rPr lang="en-GB" altLang="en-US" sz="1600" dirty="0">
                <a:solidFill>
                  <a:schemeClr val="tx1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Arial" panose="020B0604020202020204" pitchFamily="34" charset="0"/>
              </a:rPr>
              <a:t>H</a:t>
            </a:r>
            <a:r>
              <a:rPr lang="en-GB" altLang="en-US" sz="1600" i="1" dirty="0">
                <a:solidFill>
                  <a:schemeClr val="tx1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altLang="en-US" sz="16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[</a:t>
            </a:r>
            <a:r>
              <a:rPr lang="el-GR" altLang="en-US" sz="1600" b="1" i="1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θ </a:t>
            </a:r>
            <a:r>
              <a:rPr lang="en-GB" altLang="en-US" sz="1600" baseline="-300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</a:t>
            </a:r>
            <a:r>
              <a:rPr lang="en-GB" altLang="en-US" sz="16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])</a:t>
            </a:r>
          </a:p>
          <a:p>
            <a:endParaRPr lang="en-GB" altLang="en-US" sz="1600" dirty="0">
              <a:solidFill>
                <a:schemeClr val="tx1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l-GR" altLang="en-US" sz="1600" b="1" i="1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θ</a:t>
            </a:r>
            <a:r>
              <a:rPr lang="en-GB" altLang="en-US" sz="1600" baseline="-300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altLang="en-US" sz="16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</a:t>
            </a: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background soil moisture state vector, </a:t>
            </a:r>
          </a:p>
          <a:p>
            <a:r>
              <a:rPr lang="en-GB" altLang="en-US" sz="1600" dirty="0">
                <a:solidFill>
                  <a:schemeClr val="tx1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Arial" panose="020B0604020202020204" pitchFamily="34" charset="0"/>
              </a:rPr>
              <a:t>H </a:t>
            </a:r>
            <a:r>
              <a:rPr lang="en-GB" altLang="en-US" sz="16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non linear observation operator</a:t>
            </a:r>
          </a:p>
          <a:p>
            <a:r>
              <a:rPr lang="en-GB" altLang="en-US" sz="1600" b="1" i="1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y</a:t>
            </a:r>
            <a:r>
              <a:rPr lang="en-GB" altLang="en-US" sz="16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</a:t>
            </a: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observation vector </a:t>
            </a:r>
          </a:p>
          <a:p>
            <a:r>
              <a:rPr lang="en-GB" altLang="en-US" sz="1600" b="1" i="1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</a:t>
            </a:r>
            <a:r>
              <a:rPr lang="en-GB" altLang="en-US" sz="16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</a:t>
            </a:r>
            <a:r>
              <a:rPr lang="en-GB" altLang="en-US" sz="1800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Kalman</a:t>
            </a: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gain matrix, </a:t>
            </a:r>
            <a:r>
              <a:rPr lang="en-GB" altLang="en-US" sz="1800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fn</a:t>
            </a: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of </a:t>
            </a:r>
          </a:p>
          <a:p>
            <a:r>
              <a:rPr lang="en-GB" altLang="en-US" sz="16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</a:t>
            </a:r>
            <a:r>
              <a:rPr lang="en-GB" altLang="en-US" sz="1600" b="1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</a:t>
            </a:r>
            <a:r>
              <a:rPr lang="en-GB" altLang="en-US" sz="16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</a:t>
            </a:r>
            <a:r>
              <a:rPr lang="en-GB" altLang="en-US" sz="1800" dirty="0" err="1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linearsation</a:t>
            </a: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of </a:t>
            </a:r>
            <a:r>
              <a:rPr lang="en-GB" altLang="en-US" sz="1800" dirty="0">
                <a:solidFill>
                  <a:schemeClr val="tx1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Arial" panose="020B0604020202020204" pitchFamily="34" charset="0"/>
              </a:rPr>
              <a:t>H</a:t>
            </a: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), </a:t>
            </a:r>
            <a:r>
              <a:rPr lang="en-GB" altLang="en-US" sz="1800" b="1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</a:t>
            </a: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and </a:t>
            </a:r>
            <a:r>
              <a:rPr lang="en-GB" altLang="en-US" sz="1800" b="1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</a:t>
            </a: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(covariance matrices </a:t>
            </a:r>
          </a:p>
          <a:p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of background and observation errors). </a:t>
            </a:r>
          </a:p>
          <a:p>
            <a:endParaRPr lang="en-GB" altLang="en-US" sz="1600" dirty="0">
              <a:solidFill>
                <a:schemeClr val="tx1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GB" altLang="en-US" sz="1600" dirty="0">
              <a:solidFill>
                <a:schemeClr val="tx1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GB" altLang="en-US" sz="1600" dirty="0">
              <a:solidFill>
                <a:schemeClr val="tx1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GB" altLang="en-US" sz="1800" b="1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Observations </a:t>
            </a:r>
            <a:r>
              <a:rPr lang="en-GB" altLang="en-US" sz="1800" b="1" dirty="0" smtClean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used at ECMWF:</a:t>
            </a:r>
            <a:endParaRPr lang="en-GB" altLang="en-US" sz="1800" b="1" dirty="0">
              <a:solidFill>
                <a:schemeClr val="tx1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GB" altLang="en-US" sz="1800" dirty="0" smtClean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For </a:t>
            </a: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</a:t>
            </a:r>
            <a:r>
              <a:rPr lang="en-GB" altLang="en-US" sz="1800" dirty="0" smtClean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perational </a:t>
            </a: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NWP: </a:t>
            </a:r>
            <a:endParaRPr lang="en-GB" altLang="en-US" sz="1800" dirty="0" smtClean="0">
              <a:solidFill>
                <a:schemeClr val="tx1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n-GB" altLang="en-US" sz="1800" dirty="0" smtClean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Conventional </a:t>
            </a: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SYNOP </a:t>
            </a:r>
            <a:r>
              <a:rPr lang="en-GB" altLang="en-US" sz="1800" dirty="0" smtClean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pseudo observations (analysed T2m</a:t>
            </a: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RH2m</a:t>
            </a:r>
            <a:r>
              <a:rPr lang="en-GB" altLang="en-US" sz="1800" dirty="0" smtClean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n-GB" altLang="en-US" sz="1800" dirty="0" smtClean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Satellite </a:t>
            </a:r>
            <a:r>
              <a:rPr lang="en-GB" altLang="en-US" sz="1800" dirty="0" err="1" smtClean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MetOp</a:t>
            </a:r>
            <a:r>
              <a:rPr lang="en-GB" altLang="en-US" sz="1800" dirty="0" smtClean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-A/B ASCAT soil moisture</a:t>
            </a:r>
            <a:endParaRPr lang="en-GB" altLang="en-US" sz="1800" dirty="0">
              <a:solidFill>
                <a:schemeClr val="tx1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GB" altLang="en-US" sz="1800" dirty="0" smtClean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Research</a:t>
            </a: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 SMOS Data Assimilation</a:t>
            </a:r>
          </a:p>
          <a:p>
            <a:pPr>
              <a:buFontTx/>
              <a:buChar char="•"/>
            </a:pPr>
            <a:endParaRPr lang="en-GB" altLang="en-US" sz="1800" dirty="0">
              <a:solidFill>
                <a:schemeClr val="tx1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8197" name="Picture 7" descr="sfc_model_sketch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4368" r="-5348" b="-2394"/>
          <a:stretch/>
        </p:blipFill>
        <p:spPr bwMode="auto">
          <a:xfrm>
            <a:off x="8037891" y="1892331"/>
            <a:ext cx="3348037" cy="3831401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98" name="TextBox 6"/>
          <p:cNvSpPr txBox="1">
            <a:spLocks noChangeArrowheads="1"/>
          </p:cNvSpPr>
          <p:nvPr/>
        </p:nvSpPr>
        <p:spPr bwMode="auto">
          <a:xfrm>
            <a:off x="7736870" y="968925"/>
            <a:ext cx="4157373" cy="78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 algn="ctr">
              <a:lnSpc>
                <a:spcPct val="83000"/>
              </a:lnSpc>
            </a:pPr>
            <a:r>
              <a:rPr lang="en-GB" altLang="en-US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simplified </a:t>
            </a: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EKF </a:t>
            </a:r>
            <a:r>
              <a:rPr lang="en-GB" altLang="en-US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used to corrects </a:t>
            </a: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GB" altLang="en-US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soil moisture trajectory </a:t>
            </a: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the </a:t>
            </a:r>
          </a:p>
          <a:p>
            <a:pPr algn="ctr">
              <a:lnSpc>
                <a:spcPct val="83000"/>
              </a:lnSpc>
            </a:pP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Land Surface Model</a:t>
            </a:r>
          </a:p>
        </p:txBody>
      </p:sp>
      <p:sp>
        <p:nvSpPr>
          <p:cNvPr id="8199" name="TextBox 7"/>
          <p:cNvSpPr txBox="1">
            <a:spLocks noChangeArrowheads="1"/>
          </p:cNvSpPr>
          <p:nvPr/>
        </p:nvSpPr>
        <p:spPr bwMode="auto">
          <a:xfrm>
            <a:off x="7156305" y="5932093"/>
            <a:ext cx="365471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r>
              <a:rPr lang="en-GB" altLang="en-US" sz="1200" b="1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Drusch</a:t>
            </a:r>
            <a:r>
              <a:rPr lang="en-GB" altLang="en-US" sz="12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 al., GRL, 2009</a:t>
            </a:r>
          </a:p>
          <a:p>
            <a:r>
              <a:rPr lang="en-GB" altLang="en-US" sz="12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Rosnay et al., ECMWF News Letter 127, 2011</a:t>
            </a:r>
          </a:p>
          <a:p>
            <a:r>
              <a:rPr lang="en-GB" altLang="en-US" sz="12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Rosnay et al., </a:t>
            </a:r>
            <a:r>
              <a:rPr lang="en-GB" altLang="en-US" sz="12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QJRMS,  </a:t>
            </a:r>
            <a:r>
              <a:rPr lang="en-GB" altLang="en-US" sz="12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2013</a:t>
            </a:r>
          </a:p>
        </p:txBody>
      </p:sp>
      <p:sp>
        <p:nvSpPr>
          <p:cNvPr id="8203" name="Rectangle 2"/>
          <p:cNvSpPr>
            <a:spLocks noChangeArrowheads="1"/>
          </p:cNvSpPr>
          <p:nvPr/>
        </p:nvSpPr>
        <p:spPr bwMode="auto">
          <a:xfrm>
            <a:off x="7515226" y="3141664"/>
            <a:ext cx="93663" cy="142875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endParaRPr lang="fr-FR" altLang="en-US"/>
          </a:p>
        </p:txBody>
      </p:sp>
      <p:sp>
        <p:nvSpPr>
          <p:cNvPr id="2" name="TextBox 1"/>
          <p:cNvSpPr txBox="1"/>
          <p:nvPr/>
        </p:nvSpPr>
        <p:spPr>
          <a:xfrm>
            <a:off x="497234" y="3556526"/>
            <a:ext cx="5827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Used at ECMWF (operations and ERA5), DWD, UKMO</a:t>
            </a: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6" descr="eq-ekf_theta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5" b="3964"/>
          <a:stretch/>
        </p:blipFill>
        <p:spPr bwMode="auto">
          <a:xfrm>
            <a:off x="1116279" y="702846"/>
            <a:ext cx="9005131" cy="56114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1" name="Rectangle 4"/>
          <p:cNvSpPr>
            <a:spLocks noChangeArrowheads="1"/>
          </p:cNvSpPr>
          <p:nvPr/>
        </p:nvSpPr>
        <p:spPr bwMode="auto">
          <a:xfrm>
            <a:off x="6593094" y="1761702"/>
            <a:ext cx="358775" cy="308822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r>
              <a:rPr lang="en-GB" altLang="en-US" sz="2000" dirty="0" smtClean="0">
                <a:solidFill>
                  <a:schemeClr val="tx1"/>
                </a:solidFill>
                <a:latin typeface="Monotype Corsiva" panose="03010101010201010101" pitchFamily="66" charset="0"/>
              </a:rPr>
              <a:t>H</a:t>
            </a:r>
            <a:endParaRPr lang="en-GB" altLang="en-US" sz="2000" dirty="0">
              <a:solidFill>
                <a:schemeClr val="tx1"/>
              </a:solidFill>
              <a:latin typeface="Monotype Corsiva" panose="03010101010201010101" pitchFamily="66" charset="0"/>
            </a:endParaRPr>
          </a:p>
        </p:txBody>
      </p:sp>
      <p:sp>
        <p:nvSpPr>
          <p:cNvPr id="9222" name="Rectangle 6"/>
          <p:cNvSpPr>
            <a:spLocks noChangeArrowheads="1"/>
          </p:cNvSpPr>
          <p:nvPr/>
        </p:nvSpPr>
        <p:spPr bwMode="auto">
          <a:xfrm>
            <a:off x="7896226" y="1916113"/>
            <a:ext cx="144463" cy="360362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9223" name="TextBox 5"/>
          <p:cNvSpPr txBox="1">
            <a:spLocks noChangeArrowheads="1"/>
          </p:cNvSpPr>
          <p:nvPr/>
        </p:nvSpPr>
        <p:spPr bwMode="auto">
          <a:xfrm>
            <a:off x="6807658" y="1722101"/>
            <a:ext cx="104547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r>
              <a:rPr lang="en-GB" alt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       </a:t>
            </a:r>
            <a:r>
              <a:rPr lang="en-GB" alt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] </a:t>
            </a:r>
            <a:r>
              <a:rPr lang="en-GB" alt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1524000" y="115889"/>
            <a:ext cx="9144000" cy="586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 algn="ctr"/>
            <a:r>
              <a:rPr lang="en-GB" altLang="en-US" sz="3200" b="1" dirty="0" err="1">
                <a:solidFill>
                  <a:srgbClr val="003399"/>
                </a:solidFill>
                <a:latin typeface="+mj-lt"/>
              </a:rPr>
              <a:t>Simplifed</a:t>
            </a:r>
            <a:r>
              <a:rPr lang="en-GB" altLang="en-US" sz="3200" b="1" dirty="0">
                <a:solidFill>
                  <a:srgbClr val="003399"/>
                </a:solidFill>
                <a:latin typeface="+mj-lt"/>
              </a:rPr>
              <a:t> EKF soil moisture analysis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729213" y="5911912"/>
            <a:ext cx="27174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With j </a:t>
            </a:r>
            <a:r>
              <a:rPr lang="en-GB" sz="1600" dirty="0" err="1" smtClean="0"/>
              <a:t>obs</a:t>
            </a:r>
            <a:r>
              <a:rPr lang="en-GB" sz="1600" dirty="0" smtClean="0"/>
              <a:t> and I model layer</a:t>
            </a:r>
            <a:endParaRPr lang="en-GB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2110550" y="33338"/>
            <a:ext cx="8224838" cy="6810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5000" rIns="90000" bIns="45000"/>
          <a:lstStyle/>
          <a:p>
            <a:pPr algn="ctr">
              <a:lnSpc>
                <a:spcPct val="97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3200" b="1" dirty="0">
                <a:solidFill>
                  <a:srgbClr val="003399"/>
                </a:solidFill>
                <a:latin typeface="+mj-lt"/>
              </a:rPr>
              <a:t>Simplified EKF and OI Comparison</a:t>
            </a:r>
          </a:p>
        </p:txBody>
      </p:sp>
      <p:sp>
        <p:nvSpPr>
          <p:cNvPr id="11267" name="Text Box 6"/>
          <p:cNvSpPr txBox="1">
            <a:spLocks noChangeArrowheads="1"/>
          </p:cNvSpPr>
          <p:nvPr/>
        </p:nvSpPr>
        <p:spPr bwMode="auto">
          <a:xfrm>
            <a:off x="5664201" y="936626"/>
            <a:ext cx="49942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 algn="ctr">
              <a:lnSpc>
                <a:spcPct val="83000"/>
              </a:lnSpc>
            </a:pPr>
            <a:r>
              <a:rPr lang="en-GB" altLang="en-US" sz="2200">
                <a:solidFill>
                  <a:srgbClr val="000000"/>
                </a:solidFill>
                <a:latin typeface="Arial" panose="020B0604020202020204" pitchFamily="34" charset="0"/>
              </a:rPr>
              <a:t>0-1m Soil Moisture increments (mm)</a:t>
            </a:r>
          </a:p>
          <a:p>
            <a:pPr algn="ctr">
              <a:lnSpc>
                <a:spcPct val="83000"/>
              </a:lnSpc>
            </a:pPr>
            <a:r>
              <a:rPr lang="en-GB" altLang="en-US" sz="2200" b="1">
                <a:solidFill>
                  <a:srgbClr val="000000"/>
                </a:solidFill>
                <a:latin typeface="Arial" panose="020B0604020202020204" pitchFamily="34" charset="0"/>
              </a:rPr>
              <a:t>January</a:t>
            </a:r>
            <a:r>
              <a:rPr lang="en-GB" altLang="en-US" sz="2200">
                <a:solidFill>
                  <a:srgbClr val="000000"/>
                </a:solidFill>
                <a:latin typeface="Arial" panose="020B0604020202020204" pitchFamily="34" charset="0"/>
              </a:rPr>
              <a:t> 2009</a:t>
            </a:r>
            <a:r>
              <a:rPr lang="ar-SA" altLang="en-US" sz="2200">
                <a:solidFill>
                  <a:srgbClr val="000000"/>
                </a:solidFill>
                <a:latin typeface="Arial" panose="020B0604020202020204" pitchFamily="34" charset="0"/>
              </a:rPr>
              <a:t>‏</a:t>
            </a:r>
            <a:endParaRPr lang="en-GB" altLang="en-US" sz="22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1268" name="Text Box 7"/>
          <p:cNvSpPr txBox="1">
            <a:spLocks noChangeArrowheads="1"/>
          </p:cNvSpPr>
          <p:nvPr/>
        </p:nvSpPr>
        <p:spPr bwMode="auto">
          <a:xfrm>
            <a:off x="5626100" y="1908175"/>
            <a:ext cx="50165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lnSpc>
                <a:spcPct val="83000"/>
              </a:lnSpc>
            </a:pPr>
            <a:r>
              <a:rPr lang="en-GB" altLang="en-US">
                <a:solidFill>
                  <a:srgbClr val="000000"/>
                </a:solidFill>
              </a:rPr>
              <a:t>OI</a:t>
            </a:r>
          </a:p>
        </p:txBody>
      </p:sp>
      <p:sp>
        <p:nvSpPr>
          <p:cNvPr id="11269" name="Text Box 8"/>
          <p:cNvSpPr txBox="1">
            <a:spLocks noChangeArrowheads="1"/>
          </p:cNvSpPr>
          <p:nvPr/>
        </p:nvSpPr>
        <p:spPr bwMode="auto">
          <a:xfrm>
            <a:off x="5664201" y="3600450"/>
            <a:ext cx="923925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lnSpc>
                <a:spcPct val="83000"/>
              </a:lnSpc>
            </a:pPr>
            <a:r>
              <a:rPr lang="en-GB" altLang="en-US">
                <a:solidFill>
                  <a:srgbClr val="000000"/>
                </a:solidFill>
              </a:rPr>
              <a:t>EKF</a:t>
            </a:r>
          </a:p>
        </p:txBody>
      </p:sp>
      <p:sp>
        <p:nvSpPr>
          <p:cNvPr id="11270" name="Text Box 9"/>
          <p:cNvSpPr txBox="1">
            <a:spLocks noChangeArrowheads="1"/>
          </p:cNvSpPr>
          <p:nvPr/>
        </p:nvSpPr>
        <p:spPr bwMode="auto">
          <a:xfrm>
            <a:off x="5700714" y="5400675"/>
            <a:ext cx="1347787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lnSpc>
                <a:spcPct val="83000"/>
              </a:lnSpc>
            </a:pPr>
            <a:r>
              <a:rPr lang="en-GB" altLang="en-US">
                <a:solidFill>
                  <a:srgbClr val="000000"/>
                </a:solidFill>
              </a:rPr>
              <a:t>|EKF|-|OI|</a:t>
            </a:r>
          </a:p>
        </p:txBody>
      </p:sp>
      <p:sp>
        <p:nvSpPr>
          <p:cNvPr id="11271" name="Text Box 10"/>
          <p:cNvSpPr txBox="1">
            <a:spLocks noChangeArrowheads="1"/>
          </p:cNvSpPr>
          <p:nvPr/>
        </p:nvSpPr>
        <p:spPr bwMode="auto">
          <a:xfrm>
            <a:off x="6461126" y="5476875"/>
            <a:ext cx="180975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endParaRPr lang="en-US" altLang="en-US"/>
          </a:p>
        </p:txBody>
      </p:sp>
      <p:pic>
        <p:nvPicPr>
          <p:cNvPr id="11272" name="Picture 12" descr="sminc_1m_sum_f8ua_2009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850" y="765176"/>
            <a:ext cx="3767138" cy="183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3" name="Picture 13" descr="sminc_1m_sum_f9hl_200901_rdh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850" y="2565400"/>
            <a:ext cx="3746500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4" name="Picture 14" descr="sminc_1m_diff_f9hl-f8ua_200901_rdh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850" y="4365625"/>
            <a:ext cx="3771900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5" name="TextBox 1"/>
          <p:cNvSpPr txBox="1">
            <a:spLocks noChangeArrowheads="1"/>
          </p:cNvSpPr>
          <p:nvPr/>
        </p:nvSpPr>
        <p:spPr bwMode="auto">
          <a:xfrm>
            <a:off x="6411913" y="2170113"/>
            <a:ext cx="4025900" cy="156966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r>
              <a:rPr lang="en-GB" altLang="en-US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Soil moisture analysis more active in the summer hemisphere than in the winter hemisphere</a:t>
            </a:r>
            <a:endParaRPr lang="fr-FR" altLang="en-US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4364" y="836613"/>
            <a:ext cx="3730625" cy="178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2291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7064" y="2636839"/>
            <a:ext cx="3767137" cy="179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2292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4051" y="4437063"/>
            <a:ext cx="3776663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2293" name="Text Box 7"/>
          <p:cNvSpPr txBox="1">
            <a:spLocks noChangeArrowheads="1"/>
          </p:cNvSpPr>
          <p:nvPr/>
        </p:nvSpPr>
        <p:spPr bwMode="auto">
          <a:xfrm>
            <a:off x="5626100" y="1908175"/>
            <a:ext cx="50165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lnSpc>
                <a:spcPct val="83000"/>
              </a:lnSpc>
            </a:pPr>
            <a:r>
              <a:rPr lang="en-GB" altLang="en-US">
                <a:solidFill>
                  <a:srgbClr val="000000"/>
                </a:solidFill>
              </a:rPr>
              <a:t>OI</a:t>
            </a:r>
          </a:p>
        </p:txBody>
      </p:sp>
      <p:sp>
        <p:nvSpPr>
          <p:cNvPr id="12294" name="Text Box 8"/>
          <p:cNvSpPr txBox="1">
            <a:spLocks noChangeArrowheads="1"/>
          </p:cNvSpPr>
          <p:nvPr/>
        </p:nvSpPr>
        <p:spPr bwMode="auto">
          <a:xfrm>
            <a:off x="5664201" y="3600450"/>
            <a:ext cx="923925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lnSpc>
                <a:spcPct val="83000"/>
              </a:lnSpc>
            </a:pPr>
            <a:r>
              <a:rPr lang="en-GB" altLang="en-US">
                <a:solidFill>
                  <a:srgbClr val="000000"/>
                </a:solidFill>
              </a:rPr>
              <a:t>EKF</a:t>
            </a:r>
          </a:p>
        </p:txBody>
      </p:sp>
      <p:sp>
        <p:nvSpPr>
          <p:cNvPr id="12295" name="Text Box 9"/>
          <p:cNvSpPr txBox="1">
            <a:spLocks noChangeArrowheads="1"/>
          </p:cNvSpPr>
          <p:nvPr/>
        </p:nvSpPr>
        <p:spPr bwMode="auto">
          <a:xfrm>
            <a:off x="5700714" y="5400675"/>
            <a:ext cx="1347787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lnSpc>
                <a:spcPct val="83000"/>
              </a:lnSpc>
            </a:pPr>
            <a:r>
              <a:rPr lang="en-GB" altLang="en-US">
                <a:solidFill>
                  <a:srgbClr val="000000"/>
                </a:solidFill>
              </a:rPr>
              <a:t>|EKF|-|OI|</a:t>
            </a:r>
          </a:p>
        </p:txBody>
      </p:sp>
      <p:sp>
        <p:nvSpPr>
          <p:cNvPr id="12296" name="Text Box 10"/>
          <p:cNvSpPr txBox="1">
            <a:spLocks noChangeArrowheads="1"/>
          </p:cNvSpPr>
          <p:nvPr/>
        </p:nvSpPr>
        <p:spPr bwMode="auto">
          <a:xfrm>
            <a:off x="6461126" y="5476875"/>
            <a:ext cx="180975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12297" name="Text Box 11"/>
          <p:cNvSpPr txBox="1">
            <a:spLocks noChangeArrowheads="1"/>
          </p:cNvSpPr>
          <p:nvPr/>
        </p:nvSpPr>
        <p:spPr bwMode="auto">
          <a:xfrm>
            <a:off x="5884863" y="4344989"/>
            <a:ext cx="4654550" cy="923925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lnSpc>
                <a:spcPct val="83000"/>
              </a:lnSpc>
            </a:pPr>
            <a:r>
              <a:rPr lang="en-GB" altLang="en-US" sz="2200">
                <a:solidFill>
                  <a:srgbClr val="000000"/>
                </a:solidFill>
                <a:latin typeface="Arial" panose="020B0604020202020204" pitchFamily="34" charset="0"/>
              </a:rPr>
              <a:t>Much reduced root zone increments</a:t>
            </a:r>
          </a:p>
          <a:p>
            <a:pPr>
              <a:lnSpc>
                <a:spcPct val="83000"/>
              </a:lnSpc>
            </a:pPr>
            <a:r>
              <a:rPr lang="en-GB" altLang="en-US" sz="2200">
                <a:solidFill>
                  <a:srgbClr val="000000"/>
                </a:solidFill>
                <a:latin typeface="Arial" panose="020B0604020202020204" pitchFamily="34" charset="0"/>
              </a:rPr>
              <a:t>with the EKF compared to the OI</a:t>
            </a:r>
          </a:p>
          <a:p>
            <a:pPr>
              <a:lnSpc>
                <a:spcPct val="83000"/>
              </a:lnSpc>
            </a:pPr>
            <a:endParaRPr lang="en-GB" altLang="en-US" sz="22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2348707" y="24606"/>
            <a:ext cx="8224838" cy="6810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5000" rIns="90000" bIns="45000"/>
          <a:lstStyle/>
          <a:p>
            <a:pPr algn="ctr">
              <a:lnSpc>
                <a:spcPct val="97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3200" b="1" dirty="0">
                <a:solidFill>
                  <a:srgbClr val="003399"/>
                </a:solidFill>
                <a:latin typeface="+mj-lt"/>
              </a:rPr>
              <a:t>Simplified EKF and OI comparison </a:t>
            </a:r>
          </a:p>
        </p:txBody>
      </p:sp>
      <p:sp>
        <p:nvSpPr>
          <p:cNvPr id="12299" name="Text Box 13"/>
          <p:cNvSpPr txBox="1">
            <a:spLocks noChangeArrowheads="1"/>
          </p:cNvSpPr>
          <p:nvPr/>
        </p:nvSpPr>
        <p:spPr bwMode="auto">
          <a:xfrm>
            <a:off x="5664201" y="936626"/>
            <a:ext cx="49942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 algn="ctr">
              <a:lnSpc>
                <a:spcPct val="83000"/>
              </a:lnSpc>
            </a:pPr>
            <a:r>
              <a:rPr lang="en-GB" altLang="en-US" sz="2200">
                <a:solidFill>
                  <a:srgbClr val="000000"/>
                </a:solidFill>
                <a:latin typeface="Arial" panose="020B0604020202020204" pitchFamily="34" charset="0"/>
              </a:rPr>
              <a:t>0-1m Soil Moisture increments (mm)</a:t>
            </a:r>
          </a:p>
          <a:p>
            <a:pPr algn="ctr">
              <a:lnSpc>
                <a:spcPct val="83000"/>
              </a:lnSpc>
            </a:pPr>
            <a:r>
              <a:rPr lang="en-GB" altLang="en-US" sz="2200" b="1">
                <a:solidFill>
                  <a:srgbClr val="000000"/>
                </a:solidFill>
                <a:latin typeface="Arial" panose="020B0604020202020204" pitchFamily="34" charset="0"/>
              </a:rPr>
              <a:t>July</a:t>
            </a:r>
            <a:r>
              <a:rPr lang="en-GB" altLang="en-US" sz="2200">
                <a:solidFill>
                  <a:srgbClr val="000000"/>
                </a:solidFill>
                <a:latin typeface="Arial" panose="020B0604020202020204" pitchFamily="34" charset="0"/>
              </a:rPr>
              <a:t> 2009</a:t>
            </a:r>
            <a:r>
              <a:rPr lang="ar-SA" altLang="en-US" sz="2200">
                <a:solidFill>
                  <a:srgbClr val="000000"/>
                </a:solidFill>
                <a:latin typeface="Arial" panose="020B0604020202020204" pitchFamily="34" charset="0"/>
              </a:rPr>
              <a:t>‏</a:t>
            </a:r>
            <a:endParaRPr lang="en-GB" altLang="en-US" sz="22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6"/>
          <p:cNvSpPr txBox="1">
            <a:spLocks noChangeArrowheads="1"/>
          </p:cNvSpPr>
          <p:nvPr/>
        </p:nvSpPr>
        <p:spPr bwMode="auto">
          <a:xfrm>
            <a:off x="5664201" y="765176"/>
            <a:ext cx="49942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 algn="ctr">
              <a:lnSpc>
                <a:spcPct val="83000"/>
              </a:lnSpc>
            </a:pPr>
            <a:r>
              <a:rPr lang="en-GB" altLang="en-US" sz="2200" b="1">
                <a:solidFill>
                  <a:srgbClr val="000000"/>
                </a:solidFill>
                <a:latin typeface="Arial" panose="020B0604020202020204" pitchFamily="34" charset="0"/>
              </a:rPr>
              <a:t>Vertical Profile </a:t>
            </a:r>
          </a:p>
          <a:p>
            <a:pPr algn="ctr">
              <a:lnSpc>
                <a:spcPct val="83000"/>
              </a:lnSpc>
            </a:pPr>
            <a:r>
              <a:rPr lang="en-GB" altLang="en-US" sz="2200">
                <a:solidFill>
                  <a:srgbClr val="000000"/>
                </a:solidFill>
                <a:latin typeface="Arial" panose="020B0604020202020204" pitchFamily="34" charset="0"/>
              </a:rPr>
              <a:t>of Soil Moisture increments</a:t>
            </a:r>
          </a:p>
          <a:p>
            <a:pPr algn="ctr">
              <a:lnSpc>
                <a:spcPct val="83000"/>
              </a:lnSpc>
            </a:pPr>
            <a:r>
              <a:rPr lang="en-GB" altLang="en-US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difference |EKF|-|OI| July 2009</a:t>
            </a:r>
          </a:p>
          <a:p>
            <a:pPr algn="ctr">
              <a:lnSpc>
                <a:spcPct val="83000"/>
              </a:lnSpc>
            </a:pPr>
            <a:endParaRPr lang="en-GB" altLang="en-US" sz="220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315" name="Text Box 7"/>
          <p:cNvSpPr txBox="1">
            <a:spLocks noChangeArrowheads="1"/>
          </p:cNvSpPr>
          <p:nvPr/>
        </p:nvSpPr>
        <p:spPr bwMode="auto">
          <a:xfrm>
            <a:off x="5626100" y="1908175"/>
            <a:ext cx="50165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lnSpc>
                <a:spcPct val="83000"/>
              </a:lnSpc>
            </a:pPr>
            <a:r>
              <a:rPr lang="en-GB" altLang="en-US" sz="1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Layer 1 (0-7cm)</a:t>
            </a:r>
          </a:p>
        </p:txBody>
      </p:sp>
      <p:sp>
        <p:nvSpPr>
          <p:cNvPr id="13316" name="Text Box 8"/>
          <p:cNvSpPr txBox="1">
            <a:spLocks noChangeArrowheads="1"/>
          </p:cNvSpPr>
          <p:nvPr/>
        </p:nvSpPr>
        <p:spPr bwMode="auto">
          <a:xfrm>
            <a:off x="5664201" y="3600450"/>
            <a:ext cx="923925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lnSpc>
                <a:spcPct val="83000"/>
              </a:lnSpc>
            </a:pPr>
            <a:r>
              <a:rPr lang="en-GB" altLang="en-US" sz="1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Layer 2 (7-28cm)</a:t>
            </a:r>
          </a:p>
          <a:p>
            <a:pPr>
              <a:lnSpc>
                <a:spcPct val="83000"/>
              </a:lnSpc>
            </a:pPr>
            <a:endParaRPr lang="en-GB" altLang="en-US" sz="180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83000"/>
              </a:lnSpc>
            </a:pPr>
            <a:endParaRPr lang="en-GB" altLang="en-US" sz="180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83000"/>
              </a:lnSpc>
            </a:pPr>
            <a:endParaRPr lang="en-GB" altLang="en-US" sz="180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83000"/>
              </a:lnSpc>
            </a:pPr>
            <a:endParaRPr lang="en-GB" altLang="en-US" sz="180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317" name="Text Box 9"/>
          <p:cNvSpPr txBox="1">
            <a:spLocks noChangeArrowheads="1"/>
          </p:cNvSpPr>
          <p:nvPr/>
        </p:nvSpPr>
        <p:spPr bwMode="auto">
          <a:xfrm>
            <a:off x="5700714" y="5400675"/>
            <a:ext cx="1347787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lnSpc>
                <a:spcPct val="83000"/>
              </a:lnSpc>
            </a:pPr>
            <a:endParaRPr lang="en-GB" altLang="en-US" sz="180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83000"/>
              </a:lnSpc>
            </a:pPr>
            <a:endParaRPr lang="en-GB" altLang="en-US" sz="180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83000"/>
              </a:lnSpc>
            </a:pPr>
            <a:r>
              <a:rPr lang="en-GB" altLang="en-US" sz="1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Layer 3 (100-289 cm)</a:t>
            </a:r>
          </a:p>
        </p:txBody>
      </p:sp>
      <p:sp>
        <p:nvSpPr>
          <p:cNvPr id="13318" name="Text Box 10"/>
          <p:cNvSpPr txBox="1">
            <a:spLocks noChangeArrowheads="1"/>
          </p:cNvSpPr>
          <p:nvPr/>
        </p:nvSpPr>
        <p:spPr bwMode="auto">
          <a:xfrm>
            <a:off x="6461126" y="5476875"/>
            <a:ext cx="180975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13319" name="Text Box 11"/>
          <p:cNvSpPr txBox="1">
            <a:spLocks noChangeArrowheads="1"/>
          </p:cNvSpPr>
          <p:nvPr/>
        </p:nvSpPr>
        <p:spPr bwMode="auto">
          <a:xfrm>
            <a:off x="5700714" y="4149725"/>
            <a:ext cx="4859337" cy="125095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lnSpc>
                <a:spcPct val="83000"/>
              </a:lnSpc>
            </a:pPr>
            <a:r>
              <a:rPr lang="en-GB" altLang="en-US" sz="2200">
                <a:solidFill>
                  <a:srgbClr val="000000"/>
                </a:solidFill>
                <a:latin typeface="Arial" panose="020B0604020202020204" pitchFamily="34" charset="0"/>
              </a:rPr>
              <a:t>EKF compared to OI:</a:t>
            </a:r>
          </a:p>
          <a:p>
            <a:pPr>
              <a:lnSpc>
                <a:spcPct val="83000"/>
              </a:lnSpc>
            </a:pPr>
            <a:r>
              <a:rPr lang="en-GB" altLang="en-US" sz="2200">
                <a:solidFill>
                  <a:srgbClr val="000000"/>
                </a:solidFill>
                <a:latin typeface="Arial" panose="020B0604020202020204" pitchFamily="34" charset="0"/>
              </a:rPr>
              <a:t>. Reduce increments at depth</a:t>
            </a:r>
          </a:p>
          <a:p>
            <a:pPr>
              <a:lnSpc>
                <a:spcPct val="83000"/>
              </a:lnSpc>
            </a:pPr>
            <a:r>
              <a:rPr lang="en-GB" altLang="en-US" sz="2200">
                <a:solidFill>
                  <a:srgbClr val="000000"/>
                </a:solidFill>
                <a:latin typeface="Arial" panose="020B0604020202020204" pitchFamily="34" charset="0"/>
              </a:rPr>
              <a:t>. Increase increments for top soil layer</a:t>
            </a:r>
          </a:p>
          <a:p>
            <a:pPr>
              <a:lnSpc>
                <a:spcPct val="83000"/>
              </a:lnSpc>
            </a:pPr>
            <a:r>
              <a:rPr lang="en-GB" altLang="en-US" sz="2200">
                <a:solidFill>
                  <a:srgbClr val="000000"/>
                </a:solidFill>
                <a:latin typeface="Arial" panose="020B0604020202020204" pitchFamily="34" charset="0"/>
              </a:rPr>
              <a:t>. Overall reduced increment</a:t>
            </a:r>
          </a:p>
          <a:p>
            <a:pPr>
              <a:lnSpc>
                <a:spcPct val="83000"/>
              </a:lnSpc>
            </a:pPr>
            <a:endParaRPr lang="en-GB" altLang="en-US" sz="22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pic>
        <p:nvPicPr>
          <p:cNvPr id="13320" name="Picture 12" descr="sminc_prof_diff_f9hl-f8ua_20090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3564" y="692150"/>
            <a:ext cx="3830637" cy="561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2348707" y="11113"/>
            <a:ext cx="8224838" cy="6810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5000" rIns="90000" bIns="45000"/>
          <a:lstStyle/>
          <a:p>
            <a:pPr algn="ctr">
              <a:lnSpc>
                <a:spcPct val="97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3200" b="1" dirty="0">
                <a:solidFill>
                  <a:srgbClr val="003399"/>
                </a:solidFill>
                <a:latin typeface="+mj-lt"/>
              </a:rPr>
              <a:t>Simplified EKF and OI comparison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731" y="882650"/>
            <a:ext cx="3730625" cy="178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433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475" y="2610644"/>
            <a:ext cx="3767138" cy="179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4340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1367" y="945012"/>
            <a:ext cx="3776662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4341" name="Text Box 4"/>
          <p:cNvSpPr txBox="1">
            <a:spLocks noChangeArrowheads="1"/>
          </p:cNvSpPr>
          <p:nvPr/>
        </p:nvSpPr>
        <p:spPr bwMode="auto">
          <a:xfrm>
            <a:off x="777380" y="1751013"/>
            <a:ext cx="50165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lnSpc>
                <a:spcPct val="83000"/>
              </a:lnSpc>
            </a:pPr>
            <a:r>
              <a:rPr lang="en-GB" altLang="en-US" dirty="0">
                <a:solidFill>
                  <a:srgbClr val="000000"/>
                </a:solidFill>
              </a:rPr>
              <a:t>OI</a:t>
            </a:r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9412288" y="537370"/>
            <a:ext cx="1347788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lnSpc>
                <a:spcPct val="83000"/>
              </a:lnSpc>
            </a:pPr>
            <a:r>
              <a:rPr lang="en-GB" altLang="en-US" dirty="0">
                <a:solidFill>
                  <a:srgbClr val="000000"/>
                </a:solidFill>
              </a:rPr>
              <a:t>|EKF|-|OI|</a:t>
            </a: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6461126" y="5476875"/>
            <a:ext cx="180975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lnSpc>
                <a:spcPct val="83000"/>
              </a:lnSpc>
            </a:pPr>
            <a:endParaRPr lang="fr-FR" altLang="en-US"/>
          </a:p>
        </p:txBody>
      </p:sp>
      <p:sp>
        <p:nvSpPr>
          <p:cNvPr id="14344" name="Text Box 9"/>
          <p:cNvSpPr txBox="1">
            <a:spLocks noChangeArrowheads="1"/>
          </p:cNvSpPr>
          <p:nvPr/>
        </p:nvSpPr>
        <p:spPr bwMode="auto">
          <a:xfrm>
            <a:off x="1774825" y="0"/>
            <a:ext cx="8224838" cy="68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 algn="ctr">
              <a:lnSpc>
                <a:spcPct val="97000"/>
              </a:lnSpc>
            </a:pPr>
            <a:r>
              <a:rPr lang="en-GB" altLang="en-US" sz="3200" b="1" dirty="0">
                <a:solidFill>
                  <a:srgbClr val="003399"/>
                </a:solidFill>
                <a:latin typeface="+mj-lt"/>
              </a:rPr>
              <a:t>Simplified EKF and OI comparison</a:t>
            </a:r>
          </a:p>
        </p:txBody>
      </p:sp>
      <p:sp>
        <p:nvSpPr>
          <p:cNvPr id="14345" name="Text Box 10"/>
          <p:cNvSpPr txBox="1">
            <a:spLocks noChangeArrowheads="1"/>
          </p:cNvSpPr>
          <p:nvPr/>
        </p:nvSpPr>
        <p:spPr bwMode="auto">
          <a:xfrm>
            <a:off x="760701" y="531705"/>
            <a:ext cx="49942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 algn="ctr">
              <a:lnSpc>
                <a:spcPct val="83000"/>
              </a:lnSpc>
            </a:pPr>
            <a:r>
              <a:rPr lang="en-GB" altLang="en-US" sz="1800" b="1" dirty="0">
                <a:solidFill>
                  <a:srgbClr val="000000"/>
                </a:solidFill>
                <a:latin typeface="Arial" panose="020B0604020202020204" pitchFamily="34" charset="0"/>
              </a:rPr>
              <a:t>0-1m Soil Moisture increments for July 2009 (mm)</a:t>
            </a:r>
            <a:r>
              <a:rPr lang="ar-SA" altLang="en-US" sz="1800" b="1" dirty="0">
                <a:solidFill>
                  <a:srgbClr val="000000"/>
                </a:solidFill>
                <a:latin typeface="Arial" panose="020B0604020202020204" pitchFamily="34" charset="0"/>
              </a:rPr>
              <a:t>‏</a:t>
            </a:r>
            <a:endParaRPr lang="en-GB" altLang="en-US" sz="1800" b="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4346" name="Text Box 5"/>
          <p:cNvSpPr txBox="1">
            <a:spLocks noChangeArrowheads="1"/>
          </p:cNvSpPr>
          <p:nvPr/>
        </p:nvSpPr>
        <p:spPr bwMode="auto">
          <a:xfrm>
            <a:off x="320635" y="4928990"/>
            <a:ext cx="11744696" cy="1257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lnSpc>
                <a:spcPct val="105000"/>
              </a:lnSpc>
              <a:buFontTx/>
              <a:buChar char="-"/>
            </a:pP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Two 1-year  analysis experiments using the OI and the EKF</a:t>
            </a:r>
          </a:p>
          <a:p>
            <a:pPr>
              <a:lnSpc>
                <a:spcPct val="105000"/>
              </a:lnSpc>
            </a:pP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Reduced increment with the EKF compared to the OI</a:t>
            </a:r>
          </a:p>
          <a:p>
            <a:pPr>
              <a:lnSpc>
                <a:spcPct val="105000"/>
              </a:lnSpc>
            </a:pP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EKF accounts for non-linear control on the soil moisture increments: meteorological and soil moisture conditions</a:t>
            </a:r>
          </a:p>
          <a:p>
            <a:pPr>
              <a:lnSpc>
                <a:spcPct val="105000"/>
              </a:lnSpc>
              <a:buFontTx/>
              <a:buChar char="-"/>
            </a:pP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EKF prevents undesirable and excessive soil moisture corrections</a:t>
            </a:r>
            <a:endParaRPr lang="en-GB" altLang="en-US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347" name="Picture 13" descr="increments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8494" y="2773812"/>
            <a:ext cx="4870450" cy="1960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8" name="Text Box 5"/>
          <p:cNvSpPr txBox="1">
            <a:spLocks noChangeArrowheads="1"/>
          </p:cNvSpPr>
          <p:nvPr/>
        </p:nvSpPr>
        <p:spPr bwMode="auto">
          <a:xfrm>
            <a:off x="774463" y="3360393"/>
            <a:ext cx="923925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lnSpc>
                <a:spcPct val="83000"/>
              </a:lnSpc>
            </a:pPr>
            <a:r>
              <a:rPr lang="en-GB" altLang="en-US" dirty="0">
                <a:solidFill>
                  <a:srgbClr val="000000"/>
                </a:solidFill>
              </a:rPr>
              <a:t>EKF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1"/>
          <p:cNvSpPr txBox="1">
            <a:spLocks noChangeArrowheads="1"/>
          </p:cNvSpPr>
          <p:nvPr/>
        </p:nvSpPr>
        <p:spPr bwMode="auto">
          <a:xfrm>
            <a:off x="1888140" y="98427"/>
            <a:ext cx="7972425" cy="130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lnSpc>
                <a:spcPct val="83000"/>
              </a:lnSpc>
            </a:pPr>
            <a:r>
              <a:rPr lang="en-GB" altLang="en-US" sz="3200" b="1" dirty="0">
                <a:solidFill>
                  <a:srgbClr val="0F3692"/>
                </a:solidFill>
                <a:latin typeface="+mj-lt"/>
              </a:rPr>
              <a:t>Soil Moisture Analysis verification</a:t>
            </a:r>
            <a:endParaRPr lang="en-GB" altLang="en-US" sz="3200" dirty="0">
              <a:solidFill>
                <a:srgbClr val="0F3692"/>
              </a:solidFill>
              <a:latin typeface="+mj-lt"/>
            </a:endParaRP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1795464" y="896938"/>
            <a:ext cx="8675687" cy="93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marL="457200" indent="-457200">
              <a:tabLst>
                <a:tab pos="0" algn="l"/>
                <a:tab pos="261938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tabLst>
                <a:tab pos="0" algn="l"/>
                <a:tab pos="261938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tabLst>
                <a:tab pos="0" algn="l"/>
                <a:tab pos="261938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tabLst>
                <a:tab pos="0" algn="l"/>
                <a:tab pos="261938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tabLst>
                <a:tab pos="0" algn="l"/>
                <a:tab pos="261938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61938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61938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61938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61938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lnSpc>
                <a:spcPct val="120000"/>
              </a:lnSpc>
              <a:buClr>
                <a:srgbClr val="FF0000"/>
              </a:buClr>
            </a:pPr>
            <a:r>
              <a:rPr lang="en-GB" altLang="en-US"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Validated for several sites across Europe (Italy, France, Spain, Belgium)</a:t>
            </a:r>
          </a:p>
          <a:p>
            <a:pPr>
              <a:lnSpc>
                <a:spcPct val="100000"/>
              </a:lnSpc>
            </a:pPr>
            <a:endParaRPr lang="fr-FR" altLang="en-US" sz="1800">
              <a:solidFill>
                <a:srgbClr val="1C1C1C"/>
              </a:solidFill>
              <a:latin typeface="Comic Sans MS" panose="030F0702030302020204" pitchFamily="66" charset="0"/>
              <a:cs typeface="Arial" panose="020B0604020202020204" pitchFamily="34" charset="0"/>
            </a:endParaRPr>
          </a:p>
          <a:p>
            <a:pPr algn="ctr">
              <a:lnSpc>
                <a:spcPct val="85000"/>
              </a:lnSpc>
              <a:buFont typeface="Wingdings" panose="05000000000000000000" pitchFamily="2" charset="2"/>
              <a:buNone/>
            </a:pPr>
            <a:endParaRPr lang="fr-FR" altLang="en-US" sz="1800" b="1">
              <a:solidFill>
                <a:srgbClr val="1C1C1C"/>
              </a:solidFill>
              <a:latin typeface="Comic Sans MS" panose="030F0702030302020204" pitchFamily="66" charset="0"/>
              <a:cs typeface="Arial" panose="020B0604020202020204" pitchFamily="34" charset="0"/>
            </a:endParaRPr>
          </a:p>
        </p:txBody>
      </p:sp>
      <p:sp>
        <p:nvSpPr>
          <p:cNvPr id="15364" name="Rectangle 9"/>
          <p:cNvSpPr>
            <a:spLocks noChangeArrowheads="1"/>
          </p:cNvSpPr>
          <p:nvPr/>
        </p:nvSpPr>
        <p:spPr bwMode="auto">
          <a:xfrm>
            <a:off x="2873376" y="1628776"/>
            <a:ext cx="7135813" cy="35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lnSpc>
                <a:spcPct val="86000"/>
              </a:lnSpc>
            </a:pPr>
            <a:r>
              <a:rPr lang="fr-FR" altLang="en-US" sz="2000" b="1">
                <a:solidFill>
                  <a:srgbClr val="1C1C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Verification of ECMWF SM over the SMOSMANIA Network</a:t>
            </a:r>
            <a:endParaRPr lang="en-GB" altLang="en-US" sz="2000" b="1">
              <a:solidFill>
                <a:srgbClr val="1C1C1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6414" y="2133600"/>
            <a:ext cx="8188325" cy="379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6" name="TextBox 6"/>
          <p:cNvSpPr txBox="1">
            <a:spLocks noChangeArrowheads="1"/>
          </p:cNvSpPr>
          <p:nvPr/>
        </p:nvSpPr>
        <p:spPr bwMode="auto">
          <a:xfrm>
            <a:off x="1847851" y="5949951"/>
            <a:ext cx="731802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r>
              <a:rPr lang="en-GB" altLang="en-US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Compared to the OI, the EKF improves soil moisture</a:t>
            </a:r>
          </a:p>
        </p:txBody>
      </p:sp>
      <p:sp>
        <p:nvSpPr>
          <p:cNvPr id="15367" name="TextBox 1"/>
          <p:cNvSpPr txBox="1">
            <a:spLocks noChangeArrowheads="1"/>
          </p:cNvSpPr>
          <p:nvPr/>
        </p:nvSpPr>
        <p:spPr bwMode="auto">
          <a:xfrm>
            <a:off x="8808823" y="4733925"/>
            <a:ext cx="113845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 algn="r"/>
            <a:r>
              <a:rPr lang="en-GB" altLang="en-US"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Bias</a:t>
            </a:r>
          </a:p>
          <a:p>
            <a:pPr algn="r"/>
            <a:r>
              <a:rPr lang="en-GB" altLang="en-US"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(obs-Model)</a:t>
            </a:r>
          </a:p>
        </p:txBody>
      </p:sp>
      <p:sp>
        <p:nvSpPr>
          <p:cNvPr id="15368" name="TextBox 7"/>
          <p:cNvSpPr txBox="1">
            <a:spLocks noChangeArrowheads="1"/>
          </p:cNvSpPr>
          <p:nvPr/>
        </p:nvSpPr>
        <p:spPr bwMode="auto">
          <a:xfrm>
            <a:off x="9170989" y="3609976"/>
            <a:ext cx="70403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r>
              <a:rPr lang="en-GB" altLang="en-US"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RMSE</a:t>
            </a:r>
          </a:p>
        </p:txBody>
      </p:sp>
      <p:sp>
        <p:nvSpPr>
          <p:cNvPr id="15369" name="TextBox 8"/>
          <p:cNvSpPr txBox="1">
            <a:spLocks noChangeArrowheads="1"/>
          </p:cNvSpPr>
          <p:nvPr/>
        </p:nvSpPr>
        <p:spPr bwMode="auto">
          <a:xfrm>
            <a:off x="9512300" y="2349501"/>
            <a:ext cx="31451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r>
              <a:rPr lang="en-GB" altLang="en-US"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6"/>
          <p:cNvSpPr txBox="1">
            <a:spLocks/>
          </p:cNvSpPr>
          <p:nvPr/>
        </p:nvSpPr>
        <p:spPr bwMode="auto">
          <a:xfrm>
            <a:off x="1055688" y="0"/>
            <a:ext cx="8228013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 anchor="ctr"/>
          <a:lstStyle/>
          <a:p>
            <a:pPr>
              <a:lnSpc>
                <a:spcPct val="163000"/>
              </a:lnSpc>
              <a:buClr>
                <a:srgbClr val="114FFB"/>
              </a:buClr>
              <a:buFont typeface="Arial Black" pitchFamily="34" charset="0"/>
              <a:buNone/>
              <a:defRPr/>
            </a:pPr>
            <a:r>
              <a:rPr lang="en-GB" sz="2800" kern="0">
                <a:solidFill>
                  <a:srgbClr val="114FFB"/>
                </a:solidFill>
                <a:latin typeface="+mj-lt"/>
                <a:ea typeface="+mj-ea"/>
                <a:cs typeface="+mj-cs"/>
              </a:rPr>
              <a:t>  </a:t>
            </a: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304264" y="5439034"/>
            <a:ext cx="11630438" cy="799259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 marL="457200" indent="-4572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 marL="0" indent="0">
              <a:lnSpc>
                <a:spcPct val="120000"/>
              </a:lnSpc>
            </a:pPr>
            <a:r>
              <a:rPr lang="en-GB" alt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Compared to  the 1D-OI, the SEKF improves analysis and forecasts of soil moisture and two-meter temperature. It also enables satellite data assimilation in the land data assimilation system.</a:t>
            </a:r>
            <a:endParaRPr lang="en-GB" altLang="en-US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</p:txBody>
      </p:sp>
      <p:sp>
        <p:nvSpPr>
          <p:cNvPr id="16388" name="Text Box 1"/>
          <p:cNvSpPr txBox="1">
            <a:spLocks noChangeArrowheads="1"/>
          </p:cNvSpPr>
          <p:nvPr/>
        </p:nvSpPr>
        <p:spPr bwMode="auto">
          <a:xfrm>
            <a:off x="1774825" y="1"/>
            <a:ext cx="9144000" cy="40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lnSpc>
                <a:spcPct val="83000"/>
              </a:lnSpc>
            </a:pPr>
            <a:r>
              <a:rPr lang="en-GB" altLang="en-US" b="1">
                <a:solidFill>
                  <a:srgbClr val="003399"/>
                </a:solidFill>
                <a:latin typeface="Arial Black" panose="020B0A04020102020204" pitchFamily="34" charset="0"/>
              </a:rPr>
              <a:t>T2m 48-h Forecast Evaluation</a:t>
            </a:r>
          </a:p>
        </p:txBody>
      </p:sp>
      <p:pic>
        <p:nvPicPr>
          <p:cNvPr id="16389" name="Picture 7" descr="fig10b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908051"/>
            <a:ext cx="4857750" cy="381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0" name="Picture 6" descr="fig9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3700" y="549275"/>
            <a:ext cx="3779838" cy="460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1" name="Rectangle 15"/>
          <p:cNvSpPr>
            <a:spLocks noChangeArrowheads="1"/>
          </p:cNvSpPr>
          <p:nvPr/>
        </p:nvSpPr>
        <p:spPr bwMode="auto">
          <a:xfrm>
            <a:off x="7175500" y="333376"/>
            <a:ext cx="2895600" cy="39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GB" altLang="en-US" sz="1300" b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T2m 48h forecats error (OI – EKF) </a:t>
            </a:r>
          </a:p>
        </p:txBody>
      </p:sp>
      <p:sp>
        <p:nvSpPr>
          <p:cNvPr id="16392" name="TextBox 1"/>
          <p:cNvSpPr txBox="1">
            <a:spLocks noChangeArrowheads="1"/>
          </p:cNvSpPr>
          <p:nvPr/>
        </p:nvSpPr>
        <p:spPr bwMode="auto">
          <a:xfrm>
            <a:off x="6713539" y="1844675"/>
            <a:ext cx="97013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r>
              <a:rPr lang="en-GB" altLang="en-US"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January</a:t>
            </a:r>
            <a:endParaRPr lang="fr-FR" altLang="en-US" sz="1600" b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393" name="TextBox 8"/>
          <p:cNvSpPr txBox="1">
            <a:spLocks noChangeArrowheads="1"/>
          </p:cNvSpPr>
          <p:nvPr/>
        </p:nvSpPr>
        <p:spPr bwMode="auto">
          <a:xfrm>
            <a:off x="6764339" y="3860800"/>
            <a:ext cx="59503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r>
              <a:rPr lang="en-GB" altLang="en-US" sz="1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July</a:t>
            </a:r>
            <a:endParaRPr lang="fr-FR" altLang="en-US" sz="1600" b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394" name="Rectangle 5"/>
          <p:cNvSpPr>
            <a:spLocks noChangeArrowheads="1"/>
          </p:cNvSpPr>
          <p:nvPr/>
        </p:nvSpPr>
        <p:spPr bwMode="auto">
          <a:xfrm>
            <a:off x="4367214" y="908051"/>
            <a:ext cx="801687" cy="144463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endParaRPr lang="fr-FR" altLang="en-US"/>
          </a:p>
        </p:txBody>
      </p:sp>
      <p:sp>
        <p:nvSpPr>
          <p:cNvPr id="2" name="TextBox 1"/>
          <p:cNvSpPr txBox="1"/>
          <p:nvPr/>
        </p:nvSpPr>
        <p:spPr>
          <a:xfrm>
            <a:off x="7085930" y="5011394"/>
            <a:ext cx="305724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Degraded              Improved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10485407" y="4774991"/>
            <a:ext cx="4587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(K)</a:t>
            </a:r>
            <a:endParaRPr lang="en-GB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1"/>
          <p:cNvSpPr txBox="1">
            <a:spLocks noChangeArrowheads="1"/>
          </p:cNvSpPr>
          <p:nvPr/>
        </p:nvSpPr>
        <p:spPr bwMode="auto">
          <a:xfrm>
            <a:off x="2424114" y="260351"/>
            <a:ext cx="7000875" cy="414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lnSpc>
                <a:spcPct val="93000"/>
              </a:lnSpc>
            </a:pPr>
            <a:r>
              <a:rPr lang="en-GB" altLang="en-US" sz="2800" b="1" dirty="0">
                <a:solidFill>
                  <a:srgbClr val="003399"/>
                </a:solidFill>
                <a:latin typeface="Arial Black" panose="020B0A04020102020204" pitchFamily="34" charset="0"/>
              </a:rPr>
              <a:t>Outline</a:t>
            </a:r>
          </a:p>
          <a:p>
            <a:pPr>
              <a:lnSpc>
                <a:spcPct val="93000"/>
              </a:lnSpc>
            </a:pPr>
            <a:endParaRPr lang="en-GB" altLang="en-US" sz="2800" b="1" dirty="0">
              <a:solidFill>
                <a:srgbClr val="2323DC"/>
              </a:solidFill>
              <a:latin typeface="Arial Black" panose="020B0A04020102020204" pitchFamily="34" charset="0"/>
            </a:endParaRPr>
          </a:p>
          <a:p>
            <a:pPr>
              <a:lnSpc>
                <a:spcPct val="93000"/>
              </a:lnSpc>
            </a:pPr>
            <a:endParaRPr lang="en-GB" altLang="en-US" sz="2800" b="1" dirty="0">
              <a:solidFill>
                <a:schemeClr val="bg1">
                  <a:lumMod val="50000"/>
                </a:schemeClr>
              </a:solidFill>
              <a:latin typeface="Arial Black" panose="020B0A04020102020204" pitchFamily="34" charset="0"/>
            </a:endParaRPr>
          </a:p>
          <a:p>
            <a:pPr>
              <a:lnSpc>
                <a:spcPct val="93000"/>
              </a:lnSpc>
            </a:pPr>
            <a:r>
              <a:rPr lang="en-GB" altLang="en-US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 I (Monday 7</a:t>
            </a:r>
            <a:r>
              <a:rPr lang="en-GB" altLang="en-US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March)</a:t>
            </a:r>
          </a:p>
          <a:p>
            <a:pPr>
              <a:lnSpc>
                <a:spcPct val="93000"/>
              </a:lnSpc>
            </a:pPr>
            <a:endParaRPr lang="en-GB" altLang="en-US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93000"/>
              </a:lnSpc>
              <a:buFont typeface="Times New Roman" panose="02020603050405020304" pitchFamily="18" charset="0"/>
              <a:buChar char="•"/>
            </a:pPr>
            <a:r>
              <a:rPr lang="en-GB" altLang="en-US" sz="2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n-GB" altLang="en-US" sz="22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Introduction</a:t>
            </a:r>
          </a:p>
          <a:p>
            <a:pPr>
              <a:lnSpc>
                <a:spcPct val="140000"/>
              </a:lnSpc>
              <a:buFont typeface="Times New Roman" panose="02020603050405020304" pitchFamily="18" charset="0"/>
              <a:buChar char="•"/>
            </a:pPr>
            <a:r>
              <a:rPr lang="en-GB" altLang="en-US" sz="2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 Snow analysis</a:t>
            </a:r>
          </a:p>
          <a:p>
            <a:pPr>
              <a:lnSpc>
                <a:spcPct val="140000"/>
              </a:lnSpc>
              <a:buFont typeface="Times New Roman" panose="02020603050405020304" pitchFamily="18" charset="0"/>
              <a:buChar char="•"/>
            </a:pPr>
            <a:r>
              <a:rPr lang="en-GB" altLang="en-US" sz="2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 Screen level parameters analysis</a:t>
            </a:r>
          </a:p>
          <a:p>
            <a:pPr>
              <a:lnSpc>
                <a:spcPct val="140000"/>
              </a:lnSpc>
            </a:pPr>
            <a:r>
              <a:rPr lang="ar-SA" altLang="en-US" sz="2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‏</a:t>
            </a:r>
            <a:endParaRPr lang="en-GB" altLang="en-US" sz="2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</a:endParaRPr>
          </a:p>
          <a:p>
            <a:pPr>
              <a:lnSpc>
                <a:spcPct val="140000"/>
              </a:lnSpc>
            </a:pPr>
            <a:r>
              <a:rPr lang="en-GB" altLang="en-US" b="1" dirty="0">
                <a:solidFill>
                  <a:srgbClr val="003399"/>
                </a:solidFill>
                <a:latin typeface="Arial" panose="020B0604020202020204" pitchFamily="34" charset="0"/>
              </a:rPr>
              <a:t>Part II (Tuesday 8</a:t>
            </a:r>
            <a:r>
              <a:rPr lang="en-GB" altLang="en-US" b="1" dirty="0" smtClean="0">
                <a:solidFill>
                  <a:srgbClr val="003399"/>
                </a:solidFill>
                <a:latin typeface="Arial" panose="020B0604020202020204" pitchFamily="34" charset="0"/>
              </a:rPr>
              <a:t> </a:t>
            </a:r>
            <a:r>
              <a:rPr lang="en-GB" altLang="en-US" b="1" dirty="0">
                <a:solidFill>
                  <a:srgbClr val="003399"/>
                </a:solidFill>
                <a:latin typeface="Arial" panose="020B0604020202020204" pitchFamily="34" charset="0"/>
              </a:rPr>
              <a:t>March)</a:t>
            </a:r>
          </a:p>
          <a:p>
            <a:pPr>
              <a:lnSpc>
                <a:spcPct val="140000"/>
              </a:lnSpc>
              <a:buFont typeface="Times New Roman" panose="02020603050405020304" pitchFamily="18" charset="0"/>
              <a:buChar char="•"/>
            </a:pPr>
            <a:r>
              <a:rPr lang="en-GB" altLang="en-US" sz="2200" b="1" dirty="0">
                <a:solidFill>
                  <a:srgbClr val="003399"/>
                </a:solidFill>
                <a:latin typeface="Arial" panose="020B0604020202020204" pitchFamily="34" charset="0"/>
              </a:rPr>
              <a:t> Soil moisture analysis</a:t>
            </a:r>
            <a:r>
              <a:rPr lang="ar-SA" altLang="en-US" sz="2200" b="1" dirty="0" smtClean="0">
                <a:solidFill>
                  <a:srgbClr val="003399"/>
                </a:solidFill>
                <a:latin typeface="Arial" panose="020B0604020202020204" pitchFamily="34" charset="0"/>
              </a:rPr>
              <a:t>‏</a:t>
            </a:r>
            <a:endParaRPr lang="en-GB" altLang="en-US" sz="2200" b="1" dirty="0" smtClean="0">
              <a:solidFill>
                <a:srgbClr val="003399"/>
              </a:solidFill>
              <a:latin typeface="Arial" panose="020B0604020202020204" pitchFamily="34" charset="0"/>
            </a:endParaRPr>
          </a:p>
          <a:p>
            <a:pPr lvl="1">
              <a:lnSpc>
                <a:spcPct val="140000"/>
              </a:lnSpc>
              <a:buFont typeface="Times New Roman" panose="02020603050405020304" pitchFamily="18" charset="0"/>
              <a:buChar char="•"/>
            </a:pPr>
            <a:r>
              <a:rPr lang="en-GB" altLang="en-US" sz="22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OI and SEKF soil moisture analyses</a:t>
            </a:r>
          </a:p>
          <a:p>
            <a:pPr lvl="1">
              <a:lnSpc>
                <a:spcPct val="140000"/>
              </a:lnSpc>
              <a:buFont typeface="Times New Roman" panose="02020603050405020304" pitchFamily="18" charset="0"/>
              <a:buChar char="•"/>
            </a:pPr>
            <a:r>
              <a:rPr lang="en-GB" altLang="en-US" sz="2200" b="1" dirty="0" smtClean="0">
                <a:solidFill>
                  <a:srgbClr val="003399"/>
                </a:solidFill>
                <a:latin typeface="Arial" panose="020B0604020202020204" pitchFamily="34" charset="0"/>
              </a:rPr>
              <a:t>Use of satellite data: ASCAT and SMOS </a:t>
            </a:r>
            <a:endParaRPr lang="en-GB" altLang="en-US" sz="2200" b="1" dirty="0">
              <a:solidFill>
                <a:srgbClr val="003399"/>
              </a:solidFill>
              <a:latin typeface="Arial" panose="020B0604020202020204" pitchFamily="34" charset="0"/>
            </a:endParaRPr>
          </a:p>
          <a:p>
            <a:pPr>
              <a:lnSpc>
                <a:spcPct val="140000"/>
              </a:lnSpc>
              <a:buFont typeface="Times New Roman" panose="02020603050405020304" pitchFamily="18" charset="0"/>
              <a:buChar char="•"/>
            </a:pPr>
            <a:r>
              <a:rPr lang="en-GB" altLang="en-US" sz="2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 Summary and future plans </a:t>
            </a:r>
          </a:p>
          <a:p>
            <a:pPr>
              <a:lnSpc>
                <a:spcPct val="140000"/>
              </a:lnSpc>
            </a:pPr>
            <a:endParaRPr lang="en-GB" altLang="en-US" sz="2200" dirty="0">
              <a:solidFill>
                <a:srgbClr val="7F7F7F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792023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1950" y="3367088"/>
            <a:ext cx="4211638" cy="2798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1523207" y="-335536"/>
            <a:ext cx="8964613" cy="939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lnSpc>
                <a:spcPct val="86000"/>
              </a:lnSpc>
            </a:pPr>
            <a:endParaRPr lang="en-GB" altLang="en-US" sz="3200" b="1" dirty="0">
              <a:solidFill>
                <a:srgbClr val="003399"/>
              </a:solidFill>
              <a:latin typeface="+mj-lt"/>
            </a:endParaRPr>
          </a:p>
          <a:p>
            <a:pPr>
              <a:lnSpc>
                <a:spcPct val="86000"/>
              </a:lnSpc>
            </a:pPr>
            <a:r>
              <a:rPr lang="en-GB" altLang="en-US" sz="3200" b="1" dirty="0">
                <a:solidFill>
                  <a:srgbClr val="003399"/>
                </a:solidFill>
                <a:latin typeface="+mj-lt"/>
              </a:rPr>
              <a:t>Satellite data for NWP soil moisture analysis</a:t>
            </a:r>
            <a:endParaRPr lang="en-GB" altLang="en-US" sz="32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9460" name="Text Box 5"/>
          <p:cNvSpPr txBox="1">
            <a:spLocks noChangeArrowheads="1"/>
          </p:cNvSpPr>
          <p:nvPr/>
        </p:nvSpPr>
        <p:spPr bwMode="auto">
          <a:xfrm>
            <a:off x="2545630" y="753269"/>
            <a:ext cx="180975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 algn="ctr"/>
            <a:endParaRPr lang="fr-FR" altLang="en-US" sz="2000">
              <a:latin typeface="Arial" panose="020B0604020202020204" pitchFamily="34" charset="0"/>
            </a:endParaRPr>
          </a:p>
        </p:txBody>
      </p:sp>
      <p:pic>
        <p:nvPicPr>
          <p:cNvPr id="19461" name="Picture 12" descr="metop-art-b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2639" y="5765801"/>
            <a:ext cx="828675" cy="66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5303838" y="2997201"/>
            <a:ext cx="5364162" cy="1008063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19463" name="TextBox 1"/>
          <p:cNvSpPr txBox="1">
            <a:spLocks noChangeArrowheads="1"/>
          </p:cNvSpPr>
          <p:nvPr/>
        </p:nvSpPr>
        <p:spPr bwMode="auto">
          <a:xfrm>
            <a:off x="297730" y="753269"/>
            <a:ext cx="4264025" cy="2338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spcBef>
                <a:spcPts val="400"/>
              </a:spcBef>
              <a:buClr>
                <a:srgbClr val="114FFB"/>
              </a:buClr>
            </a:pPr>
            <a:r>
              <a:rPr lang="en-GB" altLang="en-US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Active microwave data: </a:t>
            </a:r>
          </a:p>
          <a:p>
            <a:pPr>
              <a:spcBef>
                <a:spcPts val="400"/>
              </a:spcBef>
              <a:buClr>
                <a:srgbClr val="114FFB"/>
              </a:buClr>
            </a:pPr>
            <a:r>
              <a:rPr lang="en-GB" altLang="en-US" sz="1800" b="1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ASCAT</a:t>
            </a:r>
            <a:r>
              <a:rPr lang="en-GB" altLang="en-US" sz="1800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Advanced </a:t>
            </a:r>
            <a:r>
              <a:rPr lang="en-GB" altLang="en-US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Scatterometer</a:t>
            </a: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</a:p>
          <a:p>
            <a:pPr>
              <a:spcBef>
                <a:spcPts val="400"/>
              </a:spcBef>
              <a:buClr>
                <a:srgbClr val="114FFB"/>
              </a:buClr>
            </a:pP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 </a:t>
            </a:r>
            <a:r>
              <a:rPr lang="en-GB" altLang="en-US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MetOP</a:t>
            </a: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-A  (2006-), </a:t>
            </a:r>
            <a:r>
              <a:rPr lang="en-GB" altLang="en-US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MetOP</a:t>
            </a: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-B (2012-)</a:t>
            </a:r>
          </a:p>
          <a:p>
            <a:pPr>
              <a:spcBef>
                <a:spcPts val="400"/>
              </a:spcBef>
              <a:buClr>
                <a:srgbClr val="114FFB"/>
              </a:buClr>
            </a:pP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C-band (5.6GHz)</a:t>
            </a:r>
            <a:endParaRPr lang="fr-FR" altLang="en-US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400"/>
              </a:spcBef>
              <a:buClr>
                <a:srgbClr val="114FFB"/>
              </a:buClr>
            </a:pPr>
            <a:r>
              <a:rPr lang="en-GB" altLang="en-US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NRT Surface soil moisture </a:t>
            </a:r>
            <a:endParaRPr lang="fr-FR" altLang="en-US" sz="1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400"/>
              </a:spcBef>
            </a:pP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Operational product </a:t>
            </a:r>
          </a:p>
          <a:p>
            <a:pPr>
              <a:spcBef>
                <a:spcPts val="400"/>
              </a:spcBef>
            </a:pP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ensured operational continuity </a:t>
            </a:r>
            <a:endParaRPr lang="en-GB" altLang="en-US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464" name="TextBox 2"/>
          <p:cNvSpPr txBox="1">
            <a:spLocks noChangeArrowheads="1"/>
          </p:cNvSpPr>
          <p:nvPr/>
        </p:nvSpPr>
        <p:spPr bwMode="auto">
          <a:xfrm>
            <a:off x="4993554" y="815792"/>
            <a:ext cx="410845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spcBef>
                <a:spcPts val="400"/>
              </a:spcBef>
            </a:pPr>
            <a:r>
              <a:rPr lang="en-GB" altLang="en-US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Passive microwave data:</a:t>
            </a:r>
          </a:p>
          <a:p>
            <a:pPr>
              <a:spcBef>
                <a:spcPts val="400"/>
              </a:spcBef>
            </a:pPr>
            <a:r>
              <a:rPr lang="en-GB" altLang="en-US" sz="1800" b="1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SMOS</a:t>
            </a:r>
            <a:r>
              <a:rPr lang="en-GB" altLang="en-US" sz="1800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Soil Moisture &amp; Ocean Salinity</a:t>
            </a:r>
          </a:p>
          <a:p>
            <a:pPr>
              <a:spcBef>
                <a:spcPts val="400"/>
              </a:spcBef>
            </a:pPr>
            <a:r>
              <a:rPr lang="en-GB" altLang="en-US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2009-</a:t>
            </a:r>
            <a:endParaRPr lang="en-GB" altLang="en-US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400"/>
              </a:spcBef>
            </a:pP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L-band (1.4 GHz)</a:t>
            </a:r>
          </a:p>
          <a:p>
            <a:pPr>
              <a:spcBef>
                <a:spcPts val="400"/>
              </a:spcBef>
            </a:pPr>
            <a:r>
              <a:rPr lang="en-GB" altLang="en-US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NRT Brightness Temperature</a:t>
            </a:r>
          </a:p>
          <a:p>
            <a:pPr>
              <a:spcBef>
                <a:spcPts val="400"/>
              </a:spcBef>
            </a:pP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Dedicated soil moisture mission</a:t>
            </a:r>
          </a:p>
          <a:p>
            <a:pPr>
              <a:spcBef>
                <a:spcPts val="400"/>
              </a:spcBef>
            </a:pP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Strongest sensitivity to soil moisture</a:t>
            </a:r>
            <a:endParaRPr lang="en-GB" altLang="en-US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400"/>
              </a:spcBef>
            </a:pPr>
            <a:endParaRPr lang="en-GB" altLang="en-US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465" name="Rectangle 3"/>
          <p:cNvSpPr>
            <a:spLocks noChangeArrowheads="1"/>
          </p:cNvSpPr>
          <p:nvPr/>
        </p:nvSpPr>
        <p:spPr bwMode="auto">
          <a:xfrm>
            <a:off x="385042" y="753270"/>
            <a:ext cx="4373563" cy="2519363"/>
          </a:xfrm>
          <a:prstGeom prst="rect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19466" name="Rectangle 12"/>
          <p:cNvSpPr>
            <a:spLocks noChangeArrowheads="1"/>
          </p:cNvSpPr>
          <p:nvPr/>
        </p:nvSpPr>
        <p:spPr bwMode="auto">
          <a:xfrm>
            <a:off x="4993554" y="753270"/>
            <a:ext cx="4373562" cy="2519363"/>
          </a:xfrm>
          <a:prstGeom prst="rect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endParaRPr lang="en-US" altLang="en-US"/>
          </a:p>
        </p:txBody>
      </p:sp>
      <p:cxnSp>
        <p:nvCxnSpPr>
          <p:cNvPr id="19467" name="Straight Connector 5"/>
          <p:cNvCxnSpPr>
            <a:cxnSpLocks noChangeShapeType="1"/>
          </p:cNvCxnSpPr>
          <p:nvPr/>
        </p:nvCxnSpPr>
        <p:spPr bwMode="auto">
          <a:xfrm>
            <a:off x="385042" y="2409032"/>
            <a:ext cx="4373563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468" name="Straight Connector 15"/>
          <p:cNvCxnSpPr>
            <a:cxnSpLocks noChangeShapeType="1"/>
          </p:cNvCxnSpPr>
          <p:nvPr/>
        </p:nvCxnSpPr>
        <p:spPr bwMode="auto">
          <a:xfrm>
            <a:off x="4993554" y="2409032"/>
            <a:ext cx="4373562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9469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0463" y="3357563"/>
            <a:ext cx="4271962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70" name="Picture 1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1" b="13037"/>
          <a:stretch>
            <a:fillRect/>
          </a:stretch>
        </p:blipFill>
        <p:spPr bwMode="auto">
          <a:xfrm>
            <a:off x="7766051" y="5718176"/>
            <a:ext cx="671513" cy="669925"/>
          </a:xfrm>
          <a:prstGeom prst="rec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471" name="TextBox 8"/>
          <p:cNvSpPr txBox="1">
            <a:spLocks noChangeArrowheads="1"/>
          </p:cNvSpPr>
          <p:nvPr/>
        </p:nvSpPr>
        <p:spPr bwMode="auto">
          <a:xfrm>
            <a:off x="1544638" y="3522663"/>
            <a:ext cx="9123362" cy="81560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 algn="ctr"/>
            <a:r>
              <a:rPr lang="en-GB" altLang="en-US" sz="2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Operational Monitoring of surface soil moisture related satellite data:</a:t>
            </a:r>
          </a:p>
          <a:p>
            <a:r>
              <a:rPr lang="en-GB" altLang="en-US"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ASCAT soil moisture </a:t>
            </a:r>
            <a:r>
              <a:rPr lang="en-GB" altLang="en-US"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(m</a:t>
            </a:r>
            <a:r>
              <a:rPr lang="en-GB" altLang="en-US" sz="1800" baseline="30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GB" altLang="en-US"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GB" altLang="en-US" sz="1800" baseline="30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-3</a:t>
            </a:r>
            <a:r>
              <a:rPr lang="en-GB" altLang="en-US"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 </a:t>
            </a:r>
            <a:r>
              <a:rPr lang="en-GB" altLang="en-US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</a:t>
            </a:r>
            <a:r>
              <a:rPr lang="en-GB" altLang="en-US"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SMOS Brightness temperature (K)</a:t>
            </a:r>
          </a:p>
        </p:txBody>
      </p:sp>
      <p:sp>
        <p:nvSpPr>
          <p:cNvPr id="19472" name="TextBox 3"/>
          <p:cNvSpPr txBox="1">
            <a:spLocks noChangeArrowheads="1"/>
          </p:cNvSpPr>
          <p:nvPr/>
        </p:nvSpPr>
        <p:spPr bwMode="auto">
          <a:xfrm>
            <a:off x="4784900" y="4221164"/>
            <a:ext cx="2064989" cy="584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 algn="ctr"/>
            <a:r>
              <a:rPr lang="en-GB" altLang="en-US"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Stdev FG_depar</a:t>
            </a:r>
          </a:p>
          <a:p>
            <a:pPr algn="ctr"/>
            <a:r>
              <a:rPr lang="en-GB" altLang="en-US"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Sept. 2013</a:t>
            </a:r>
          </a:p>
        </p:txBody>
      </p:sp>
      <p:sp>
        <p:nvSpPr>
          <p:cNvPr id="19473" name="TextBox 3"/>
          <p:cNvSpPr txBox="1">
            <a:spLocks noChangeArrowheads="1"/>
          </p:cNvSpPr>
          <p:nvPr/>
        </p:nvSpPr>
        <p:spPr bwMode="auto">
          <a:xfrm>
            <a:off x="7104064" y="4418014"/>
            <a:ext cx="184731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endParaRPr lang="en-GB" altLang="en-US"/>
          </a:p>
          <a:p>
            <a:endParaRPr lang="en-GB" altLang="en-US"/>
          </a:p>
        </p:txBody>
      </p:sp>
      <p:sp>
        <p:nvSpPr>
          <p:cNvPr id="18" name="Rectangle 15"/>
          <p:cNvSpPr>
            <a:spLocks noChangeArrowheads="1"/>
          </p:cNvSpPr>
          <p:nvPr/>
        </p:nvSpPr>
        <p:spPr bwMode="auto">
          <a:xfrm>
            <a:off x="9512299" y="731343"/>
            <a:ext cx="2541155" cy="2575420"/>
          </a:xfrm>
          <a:prstGeom prst="rect">
            <a:avLst/>
          </a:prstGeom>
          <a:noFill/>
          <a:ln w="19080" cap="flat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en-GB" altLang="en-US" b="1" dirty="0">
                <a:latin typeface="+mn-lt"/>
                <a:ea typeface="DejaVu Sans" charset="0"/>
                <a:cs typeface="DejaVu Sans" charset="0"/>
              </a:rPr>
              <a:t>Active and Passive:</a:t>
            </a:r>
          </a:p>
          <a:p>
            <a:pPr>
              <a:lnSpc>
                <a:spcPct val="100000"/>
              </a:lnSpc>
            </a:pPr>
            <a:r>
              <a:rPr lang="en-GB" altLang="en-US" sz="1700" b="1" dirty="0">
                <a:solidFill>
                  <a:srgbClr val="003399"/>
                </a:solidFill>
                <a:latin typeface="+mn-lt"/>
                <a:ea typeface="DejaVu Sans" charset="0"/>
                <a:cs typeface="DejaVu Sans" charset="0"/>
              </a:rPr>
              <a:t>SMAP </a:t>
            </a:r>
          </a:p>
          <a:p>
            <a:pPr>
              <a:lnSpc>
                <a:spcPct val="100000"/>
              </a:lnSpc>
            </a:pPr>
            <a:r>
              <a:rPr lang="en-GB" altLang="en-US" sz="1700" dirty="0">
                <a:latin typeface="+mn-lt"/>
                <a:ea typeface="DejaVu Sans" charset="0"/>
                <a:cs typeface="DejaVu Sans" charset="0"/>
              </a:rPr>
              <a:t>L-band TB  </a:t>
            </a:r>
            <a:r>
              <a:rPr lang="en-GB" altLang="en-US" sz="1700" dirty="0" smtClean="0">
                <a:latin typeface="+mn-lt"/>
                <a:ea typeface="DejaVu Sans" charset="0"/>
                <a:cs typeface="DejaVu Sans" charset="0"/>
              </a:rPr>
              <a:t>2015-</a:t>
            </a:r>
            <a:endParaRPr lang="en-GB" altLang="en-US" sz="1700" dirty="0">
              <a:latin typeface="+mn-lt"/>
              <a:ea typeface="DejaVu Sans" charset="0"/>
              <a:cs typeface="DejaVu Sans" charset="0"/>
            </a:endParaRPr>
          </a:p>
          <a:p>
            <a:pPr>
              <a:lnSpc>
                <a:spcPct val="100000"/>
              </a:lnSpc>
            </a:pPr>
            <a:r>
              <a:rPr lang="en-GB" altLang="en-US" sz="1700" dirty="0">
                <a:latin typeface="+mn-lt"/>
                <a:ea typeface="DejaVu Sans" charset="0"/>
                <a:cs typeface="DejaVu Sans" charset="0"/>
              </a:rPr>
              <a:t>Dedicated </a:t>
            </a:r>
          </a:p>
          <a:p>
            <a:pPr>
              <a:lnSpc>
                <a:spcPct val="100000"/>
              </a:lnSpc>
            </a:pPr>
            <a:r>
              <a:rPr lang="en-GB" altLang="en-US" sz="1700" dirty="0">
                <a:latin typeface="+mn-lt"/>
                <a:ea typeface="DejaVu Sans" charset="0"/>
                <a:cs typeface="DejaVu Sans" charset="0"/>
              </a:rPr>
              <a:t>soil moisture mission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1"/>
          <p:cNvSpPr txBox="1">
            <a:spLocks noChangeArrowheads="1"/>
          </p:cNvSpPr>
          <p:nvPr/>
        </p:nvSpPr>
        <p:spPr bwMode="auto">
          <a:xfrm>
            <a:off x="2424114" y="260351"/>
            <a:ext cx="7000875" cy="414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lnSpc>
                <a:spcPct val="93000"/>
              </a:lnSpc>
            </a:pPr>
            <a:r>
              <a:rPr lang="en-GB" altLang="en-US" sz="2800" b="1" dirty="0">
                <a:solidFill>
                  <a:srgbClr val="003399"/>
                </a:solidFill>
                <a:latin typeface="Arial Black" panose="020B0A04020102020204" pitchFamily="34" charset="0"/>
              </a:rPr>
              <a:t>Outline</a:t>
            </a:r>
          </a:p>
          <a:p>
            <a:pPr>
              <a:lnSpc>
                <a:spcPct val="93000"/>
              </a:lnSpc>
            </a:pPr>
            <a:endParaRPr lang="en-GB" altLang="en-US" sz="2800" b="1" dirty="0">
              <a:solidFill>
                <a:srgbClr val="2323DC"/>
              </a:solidFill>
              <a:latin typeface="Arial Black" panose="020B0A04020102020204" pitchFamily="34" charset="0"/>
            </a:endParaRPr>
          </a:p>
          <a:p>
            <a:pPr>
              <a:lnSpc>
                <a:spcPct val="93000"/>
              </a:lnSpc>
            </a:pPr>
            <a:endParaRPr lang="en-GB" altLang="en-US" sz="2800" b="1" dirty="0">
              <a:solidFill>
                <a:schemeClr val="bg1">
                  <a:lumMod val="50000"/>
                </a:schemeClr>
              </a:solidFill>
              <a:latin typeface="Arial Black" panose="020B0A04020102020204" pitchFamily="34" charset="0"/>
            </a:endParaRPr>
          </a:p>
          <a:p>
            <a:pPr>
              <a:lnSpc>
                <a:spcPct val="93000"/>
              </a:lnSpc>
            </a:pPr>
            <a:r>
              <a:rPr lang="en-GB" altLang="en-US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 I (Monday 7</a:t>
            </a:r>
            <a:r>
              <a:rPr lang="en-GB" altLang="en-US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March)</a:t>
            </a:r>
          </a:p>
          <a:p>
            <a:pPr>
              <a:lnSpc>
                <a:spcPct val="93000"/>
              </a:lnSpc>
            </a:pPr>
            <a:endParaRPr lang="en-GB" altLang="en-US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93000"/>
              </a:lnSpc>
              <a:buFont typeface="Times New Roman" panose="02020603050405020304" pitchFamily="18" charset="0"/>
              <a:buChar char="•"/>
            </a:pPr>
            <a:r>
              <a:rPr lang="en-GB" altLang="en-US" sz="2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n-GB" altLang="en-US" sz="22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Introduction</a:t>
            </a:r>
          </a:p>
          <a:p>
            <a:pPr>
              <a:lnSpc>
                <a:spcPct val="140000"/>
              </a:lnSpc>
              <a:buFont typeface="Times New Roman" panose="02020603050405020304" pitchFamily="18" charset="0"/>
              <a:buChar char="•"/>
            </a:pPr>
            <a:r>
              <a:rPr lang="en-GB" altLang="en-US" sz="2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 Snow analysis</a:t>
            </a:r>
          </a:p>
          <a:p>
            <a:pPr>
              <a:lnSpc>
                <a:spcPct val="140000"/>
              </a:lnSpc>
              <a:buFont typeface="Times New Roman" panose="02020603050405020304" pitchFamily="18" charset="0"/>
              <a:buChar char="•"/>
            </a:pPr>
            <a:r>
              <a:rPr lang="en-GB" altLang="en-US" sz="2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 Screen level parameters analysis</a:t>
            </a:r>
          </a:p>
          <a:p>
            <a:pPr>
              <a:lnSpc>
                <a:spcPct val="140000"/>
              </a:lnSpc>
            </a:pPr>
            <a:r>
              <a:rPr lang="ar-SA" altLang="en-US" sz="2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‏</a:t>
            </a:r>
            <a:endParaRPr lang="en-GB" altLang="en-US" sz="2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</a:endParaRPr>
          </a:p>
          <a:p>
            <a:pPr>
              <a:lnSpc>
                <a:spcPct val="140000"/>
              </a:lnSpc>
            </a:pPr>
            <a:r>
              <a:rPr lang="en-GB" altLang="en-US" b="1" dirty="0">
                <a:solidFill>
                  <a:srgbClr val="003399"/>
                </a:solidFill>
                <a:latin typeface="Arial" panose="020B0604020202020204" pitchFamily="34" charset="0"/>
              </a:rPr>
              <a:t>Part II (Tuesday 8</a:t>
            </a:r>
            <a:r>
              <a:rPr lang="en-GB" altLang="en-US" b="1" dirty="0" smtClean="0">
                <a:solidFill>
                  <a:srgbClr val="003399"/>
                </a:solidFill>
                <a:latin typeface="Arial" panose="020B0604020202020204" pitchFamily="34" charset="0"/>
              </a:rPr>
              <a:t> </a:t>
            </a:r>
            <a:r>
              <a:rPr lang="en-GB" altLang="en-US" b="1" dirty="0">
                <a:solidFill>
                  <a:srgbClr val="003399"/>
                </a:solidFill>
                <a:latin typeface="Arial" panose="020B0604020202020204" pitchFamily="34" charset="0"/>
              </a:rPr>
              <a:t>March)</a:t>
            </a:r>
          </a:p>
          <a:p>
            <a:pPr>
              <a:lnSpc>
                <a:spcPct val="140000"/>
              </a:lnSpc>
              <a:buFont typeface="Times New Roman" panose="02020603050405020304" pitchFamily="18" charset="0"/>
              <a:buChar char="•"/>
            </a:pPr>
            <a:r>
              <a:rPr lang="en-GB" altLang="en-US" sz="2200" b="1" dirty="0">
                <a:solidFill>
                  <a:srgbClr val="003399"/>
                </a:solidFill>
                <a:latin typeface="Arial" panose="020B0604020202020204" pitchFamily="34" charset="0"/>
              </a:rPr>
              <a:t> Soil moisture analysis</a:t>
            </a:r>
            <a:r>
              <a:rPr lang="ar-SA" altLang="en-US" sz="2200" b="1" dirty="0" smtClean="0">
                <a:solidFill>
                  <a:srgbClr val="003399"/>
                </a:solidFill>
                <a:latin typeface="Arial" panose="020B0604020202020204" pitchFamily="34" charset="0"/>
              </a:rPr>
              <a:t>‏</a:t>
            </a:r>
            <a:r>
              <a:rPr lang="en-GB" altLang="en-US" sz="22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 </a:t>
            </a:r>
          </a:p>
          <a:p>
            <a:pPr>
              <a:lnSpc>
                <a:spcPct val="140000"/>
              </a:lnSpc>
              <a:buFont typeface="Times New Roman" panose="02020603050405020304" pitchFamily="18" charset="0"/>
              <a:buChar char="•"/>
            </a:pPr>
            <a:r>
              <a:rPr lang="en-GB" altLang="en-US" sz="22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 Summary and future plans </a:t>
            </a:r>
          </a:p>
          <a:p>
            <a:pPr>
              <a:lnSpc>
                <a:spcPct val="140000"/>
              </a:lnSpc>
            </a:pPr>
            <a:endParaRPr lang="en-GB" altLang="en-US" sz="2200" dirty="0">
              <a:solidFill>
                <a:srgbClr val="7F7F7F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438561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2063751" y="-315913"/>
            <a:ext cx="8113713" cy="1414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360" tIns="44280" rIns="90360" bIns="4428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 algn="ctr">
              <a:lnSpc>
                <a:spcPct val="104000"/>
              </a:lnSpc>
              <a:buClr>
                <a:srgbClr val="0F3692"/>
              </a:buClr>
              <a:buFont typeface="Arial Black" panose="020B0A04020102020204" pitchFamily="34" charset="0"/>
              <a:buNone/>
            </a:pPr>
            <a:r>
              <a:rPr lang="en-GB" altLang="en-US" sz="3200" b="1" dirty="0">
                <a:solidFill>
                  <a:srgbClr val="003399"/>
                </a:solidFill>
                <a:latin typeface="+mj-lt"/>
                <a:cs typeface="Arial" panose="020B0604020202020204" pitchFamily="34" charset="0"/>
              </a:rPr>
              <a:t>ASCAT </a:t>
            </a:r>
            <a:r>
              <a:rPr lang="en-GB" altLang="en-US" sz="3200" b="1" dirty="0" smtClean="0">
                <a:solidFill>
                  <a:srgbClr val="003399"/>
                </a:solidFill>
                <a:latin typeface="+mj-lt"/>
                <a:cs typeface="Arial" panose="020B0604020202020204" pitchFamily="34" charset="0"/>
              </a:rPr>
              <a:t>soil moisture</a:t>
            </a:r>
            <a:endParaRPr lang="en-GB" altLang="en-US" sz="3200" b="1" dirty="0">
              <a:solidFill>
                <a:srgbClr val="003399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45059" name="TextBox 76"/>
          <p:cNvSpPr txBox="1">
            <a:spLocks noChangeArrowheads="1"/>
          </p:cNvSpPr>
          <p:nvPr/>
        </p:nvSpPr>
        <p:spPr bwMode="auto">
          <a:xfrm>
            <a:off x="451263" y="926275"/>
            <a:ext cx="11483438" cy="47859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spcBef>
                <a:spcPts val="600"/>
              </a:spcBef>
              <a:defRPr/>
            </a:pPr>
            <a:r>
              <a:rPr lang="en-GB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- ASCAT is a soil moisture index (0-1) ; </a:t>
            </a:r>
            <a:r>
              <a:rPr lang="en-GB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models soil moisture variable is a volumetric quantity (m</a:t>
            </a:r>
            <a:r>
              <a:rPr lang="en-GB" sz="2000" baseline="30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en-GB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</a:t>
            </a:r>
            <a:r>
              <a:rPr lang="en-GB" sz="2000" baseline="30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-3</a:t>
            </a:r>
            <a:r>
              <a:rPr lang="en-GB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</a:t>
            </a:r>
            <a:endParaRPr lang="en-GB" sz="2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600"/>
              </a:spcBef>
              <a:buFontTx/>
              <a:buChar char="-"/>
              <a:defRPr/>
            </a:pPr>
            <a:r>
              <a:rPr lang="en-GB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Systematic differences between model and observations</a:t>
            </a:r>
          </a:p>
          <a:p>
            <a:pPr>
              <a:spcBef>
                <a:spcPts val="600"/>
              </a:spcBef>
              <a:buFontTx/>
              <a:buChar char="-"/>
              <a:defRPr/>
            </a:pPr>
            <a:r>
              <a:rPr lang="en-GB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Data assimilation aims at correcting for the model random errors, so </a:t>
            </a:r>
            <a:r>
              <a:rPr lang="en-GB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a</a:t>
            </a:r>
            <a:r>
              <a:rPr lang="en-GB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bias correction method is necessary to match the observations ‘climatology’ to that of the model         </a:t>
            </a:r>
            <a:r>
              <a:rPr lang="en-GB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 </a:t>
            </a:r>
            <a:endParaRPr lang="en-GB" sz="2000" dirty="0" smtClean="0">
              <a:solidFill>
                <a:schemeClr val="tx1"/>
              </a:solidFill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pPr>
              <a:spcBef>
                <a:spcPts val="600"/>
              </a:spcBef>
              <a:defRPr/>
            </a:pPr>
            <a:r>
              <a:rPr lang="en-GB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(</a:t>
            </a:r>
            <a:r>
              <a:rPr lang="en-GB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 See </a:t>
            </a:r>
            <a:r>
              <a:rPr lang="en-GB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D. Dee’s Lecture on </a:t>
            </a:r>
            <a:r>
              <a:rPr lang="en-GB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Bias Correction)</a:t>
            </a:r>
          </a:p>
          <a:p>
            <a:pPr>
              <a:spcBef>
                <a:spcPts val="600"/>
              </a:spcBef>
              <a:buFontTx/>
              <a:buChar char="-"/>
              <a:defRPr/>
            </a:pPr>
            <a:endParaRPr lang="en-GB" sz="2000" b="1" dirty="0">
              <a:solidFill>
                <a:schemeClr val="tx1"/>
              </a:solidFill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pPr marL="285750" indent="-285750">
              <a:spcBef>
                <a:spcPts val="600"/>
              </a:spcBef>
              <a:buFont typeface="Wingdings" pitchFamily="2" charset="2"/>
              <a:buChar char="à"/>
              <a:defRPr/>
            </a:pPr>
            <a:r>
              <a:rPr lang="en-GB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For soil </a:t>
            </a:r>
            <a:r>
              <a:rPr lang="en-GB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moisture data assimilation systems </a:t>
            </a:r>
            <a:r>
              <a:rPr lang="en-GB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simplified </a:t>
            </a:r>
            <a:r>
              <a:rPr lang="en-GB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Bias </a:t>
            </a:r>
            <a:r>
              <a:rPr lang="en-GB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correction method often used</a:t>
            </a:r>
            <a:r>
              <a:rPr lang="en-GB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			</a:t>
            </a:r>
            <a:r>
              <a:rPr lang="en-GB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GB" sz="2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600"/>
              </a:spcBef>
              <a:defRPr/>
            </a:pPr>
            <a:r>
              <a:rPr lang="en-GB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Cumulative </a:t>
            </a:r>
            <a:r>
              <a:rPr lang="en-GB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Distribution Function Matching: </a:t>
            </a:r>
            <a:r>
              <a:rPr lang="en-GB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CDF-Matching (e.g. </a:t>
            </a:r>
            <a:r>
              <a:rPr lang="en-GB" sz="20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Scipal</a:t>
            </a:r>
            <a:r>
              <a:rPr lang="en-GB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et al</a:t>
            </a:r>
            <a:r>
              <a:rPr lang="en-GB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en-GB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WRR </a:t>
            </a:r>
            <a:r>
              <a:rPr lang="en-GB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2008, Draper et al, JGR 2009)</a:t>
            </a:r>
            <a:endParaRPr lang="en-GB" sz="2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600"/>
              </a:spcBef>
              <a:defRPr/>
            </a:pPr>
            <a:r>
              <a:rPr lang="en-GB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Revised </a:t>
            </a:r>
            <a:r>
              <a:rPr lang="en-GB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in 2011 to account for seasonal cycle (de Rosnay et al., </a:t>
            </a:r>
            <a:r>
              <a:rPr lang="en-GB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ECMWF Res</a:t>
            </a:r>
            <a:r>
              <a:rPr lang="en-GB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 Memo. 2011)</a:t>
            </a:r>
          </a:p>
          <a:p>
            <a:pPr lvl="1">
              <a:spcBef>
                <a:spcPts val="600"/>
              </a:spcBef>
              <a:defRPr/>
            </a:pPr>
            <a:endParaRPr lang="en-GB" sz="2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600"/>
              </a:spcBef>
              <a:defRPr/>
            </a:pPr>
            <a:endParaRPr lang="en-GB" sz="2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1"/>
          <p:cNvSpPr>
            <a:spLocks noChangeArrowheads="1"/>
          </p:cNvSpPr>
          <p:nvPr/>
        </p:nvSpPr>
        <p:spPr bwMode="auto">
          <a:xfrm>
            <a:off x="1524000" y="-242888"/>
            <a:ext cx="4643438" cy="2016126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lnSpc>
                <a:spcPct val="83000"/>
              </a:lnSpc>
            </a:pPr>
            <a:endParaRPr lang="fr-FR" altLang="en-US"/>
          </a:p>
        </p:txBody>
      </p:sp>
      <p:sp>
        <p:nvSpPr>
          <p:cNvPr id="21507" name="Text Box 1"/>
          <p:cNvSpPr txBox="1">
            <a:spLocks noChangeArrowheads="1"/>
          </p:cNvSpPr>
          <p:nvPr/>
        </p:nvSpPr>
        <p:spPr bwMode="auto">
          <a:xfrm>
            <a:off x="1524001" y="-212877"/>
            <a:ext cx="9144000" cy="941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lnSpc>
                <a:spcPct val="86000"/>
              </a:lnSpc>
            </a:pPr>
            <a:endParaRPr lang="en-GB" altLang="en-US" sz="3200" b="1" dirty="0">
              <a:solidFill>
                <a:srgbClr val="003399"/>
              </a:solidFill>
              <a:latin typeface="+mj-lt"/>
            </a:endParaRPr>
          </a:p>
          <a:p>
            <a:pPr algn="ctr">
              <a:lnSpc>
                <a:spcPct val="86000"/>
              </a:lnSpc>
            </a:pPr>
            <a:r>
              <a:rPr lang="en-GB" altLang="en-US" sz="3200" b="1" dirty="0">
                <a:solidFill>
                  <a:srgbClr val="003399"/>
                </a:solidFill>
                <a:latin typeface="+mj-lt"/>
              </a:rPr>
              <a:t>ASCAT Bias Correction (CDF matching)</a:t>
            </a:r>
          </a:p>
        </p:txBody>
      </p:sp>
      <p:sp>
        <p:nvSpPr>
          <p:cNvPr id="21508" name="Text Box 2"/>
          <p:cNvSpPr txBox="1">
            <a:spLocks noChangeArrowheads="1"/>
          </p:cNvSpPr>
          <p:nvPr/>
        </p:nvSpPr>
        <p:spPr bwMode="auto">
          <a:xfrm>
            <a:off x="2638673" y="2766366"/>
            <a:ext cx="180975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 algn="ctr"/>
            <a:r>
              <a:rPr lang="en-GB" altLang="en-US" sz="2000">
                <a:solidFill>
                  <a:srgbClr val="000000"/>
                </a:solidFill>
                <a:latin typeface="Arial" panose="020B0604020202020204" pitchFamily="34" charset="0"/>
              </a:rPr>
              <a:t>                       </a:t>
            </a:r>
          </a:p>
        </p:txBody>
      </p:sp>
      <p:sp>
        <p:nvSpPr>
          <p:cNvPr id="27653" name="Text Box 4"/>
          <p:cNvSpPr txBox="1">
            <a:spLocks noChangeArrowheads="1"/>
          </p:cNvSpPr>
          <p:nvPr/>
        </p:nvSpPr>
        <p:spPr bwMode="auto">
          <a:xfrm>
            <a:off x="7123164" y="5417273"/>
            <a:ext cx="3924300" cy="8317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2160" tIns="46080" rIns="92160" bIns="4608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 algn="ctr">
              <a:lnSpc>
                <a:spcPct val="100000"/>
              </a:lnSpc>
              <a:defRPr/>
            </a:pPr>
            <a:r>
              <a:rPr lang="en-GB" sz="1600" dirty="0">
                <a:solidFill>
                  <a:schemeClr val="tx1"/>
                </a:solidFill>
                <a:latin typeface="Arial" pitchFamily="34" charset="0"/>
              </a:rPr>
              <a:t>ASCAT matching parameters</a:t>
            </a:r>
          </a:p>
          <a:p>
            <a:pPr algn="ctr">
              <a:lnSpc>
                <a:spcPct val="100000"/>
              </a:lnSpc>
              <a:defRPr/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</a:rPr>
              <a:t>(de </a:t>
            </a:r>
            <a:r>
              <a:rPr lang="en-GB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</a:rPr>
              <a:t>Rosnay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</a:rPr>
              <a:t> et al., ECMWF Res memo R43.8/</a:t>
            </a:r>
            <a:r>
              <a:rPr lang="en-GB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</a:rPr>
              <a:t>PdR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</a:rPr>
              <a:t>/11100, 2011)</a:t>
            </a:r>
          </a:p>
        </p:txBody>
      </p:sp>
      <p:sp>
        <p:nvSpPr>
          <p:cNvPr id="21510" name="Rectangle 10"/>
          <p:cNvSpPr>
            <a:spLocks noChangeArrowheads="1"/>
          </p:cNvSpPr>
          <p:nvPr/>
        </p:nvSpPr>
        <p:spPr bwMode="auto">
          <a:xfrm>
            <a:off x="1524001" y="2206625"/>
            <a:ext cx="4932363" cy="19431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21511" name="Text Box 4"/>
          <p:cNvSpPr txBox="1">
            <a:spLocks noChangeArrowheads="1"/>
          </p:cNvSpPr>
          <p:nvPr/>
        </p:nvSpPr>
        <p:spPr bwMode="auto">
          <a:xfrm>
            <a:off x="444501" y="775705"/>
            <a:ext cx="6011863" cy="6045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2160" tIns="46080" rIns="92160" bIns="4608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lnSpc>
                <a:spcPct val="83000"/>
              </a:lnSpc>
            </a:pPr>
            <a:r>
              <a:rPr lang="en-GB" altLang="en-US" sz="2000" dirty="0">
                <a:solidFill>
                  <a:srgbClr val="003399"/>
                </a:solidFill>
                <a:latin typeface="+mn-lt"/>
                <a:cs typeface="Arial" panose="020B0604020202020204" pitchFamily="34" charset="0"/>
              </a:rPr>
              <a:t>- ASCAT soil moisture index </a:t>
            </a:r>
            <a:r>
              <a:rPr lang="en-GB" altLang="en-US" sz="2000" dirty="0" err="1">
                <a:solidFill>
                  <a:srgbClr val="003399"/>
                </a:solidFill>
                <a:latin typeface="+mn-lt"/>
                <a:cs typeface="Arial" panose="020B0604020202020204" pitchFamily="34" charset="0"/>
              </a:rPr>
              <a:t>ms</a:t>
            </a:r>
            <a:r>
              <a:rPr lang="en-GB" altLang="en-US" sz="2000" baseline="-25000" dirty="0" err="1">
                <a:solidFill>
                  <a:srgbClr val="003399"/>
                </a:solidFill>
                <a:latin typeface="+mn-lt"/>
                <a:cs typeface="Arial" panose="020B0604020202020204" pitchFamily="34" charset="0"/>
              </a:rPr>
              <a:t>ASCAT</a:t>
            </a:r>
            <a:r>
              <a:rPr lang="en-GB" altLang="en-US" sz="2000" baseline="-25000" dirty="0">
                <a:solidFill>
                  <a:srgbClr val="003399"/>
                </a:solidFill>
                <a:latin typeface="+mn-lt"/>
                <a:cs typeface="Arial" panose="020B0604020202020204" pitchFamily="34" charset="0"/>
              </a:rPr>
              <a:t>  </a:t>
            </a:r>
            <a:endParaRPr lang="en-GB" altLang="en-US" sz="2000" dirty="0">
              <a:solidFill>
                <a:srgbClr val="003399"/>
              </a:solidFill>
              <a:latin typeface="+mn-lt"/>
              <a:cs typeface="Arial" panose="020B0604020202020204" pitchFamily="34" charset="0"/>
            </a:endParaRPr>
          </a:p>
          <a:p>
            <a:pPr>
              <a:lnSpc>
                <a:spcPct val="83000"/>
              </a:lnSpc>
            </a:pPr>
            <a:r>
              <a:rPr lang="en-GB" altLang="en-US" sz="2000" dirty="0">
                <a:solidFill>
                  <a:srgbClr val="003399"/>
                </a:solidFill>
                <a:latin typeface="+mn-lt"/>
                <a:cs typeface="Arial" panose="020B0604020202020204" pitchFamily="34" charset="0"/>
              </a:rPr>
              <a:t>- Model soil moisture </a:t>
            </a:r>
            <a:r>
              <a:rPr lang="en-GB" altLang="en-US" sz="2000" i="1" dirty="0">
                <a:solidFill>
                  <a:srgbClr val="003399"/>
                </a:solidFill>
                <a:latin typeface="+mn-lt"/>
              </a:rPr>
              <a:t>θ </a:t>
            </a:r>
            <a:r>
              <a:rPr lang="en-GB" altLang="en-US" sz="2000" dirty="0">
                <a:solidFill>
                  <a:srgbClr val="003399"/>
                </a:solidFill>
                <a:latin typeface="+mn-lt"/>
                <a:cs typeface="Arial" panose="020B0604020202020204" pitchFamily="34" charset="0"/>
              </a:rPr>
              <a:t> (m</a:t>
            </a:r>
            <a:r>
              <a:rPr lang="en-GB" altLang="en-US" sz="2000" baseline="30000" dirty="0">
                <a:solidFill>
                  <a:srgbClr val="003399"/>
                </a:solidFill>
                <a:latin typeface="+mn-lt"/>
                <a:cs typeface="Arial" panose="020B0604020202020204" pitchFamily="34" charset="0"/>
              </a:rPr>
              <a:t>3</a:t>
            </a:r>
            <a:r>
              <a:rPr lang="en-GB" altLang="en-US" sz="2000" dirty="0">
                <a:solidFill>
                  <a:srgbClr val="003399"/>
                </a:solidFill>
                <a:latin typeface="+mn-lt"/>
                <a:cs typeface="Arial" panose="020B0604020202020204" pitchFamily="34" charset="0"/>
              </a:rPr>
              <a:t>/m</a:t>
            </a:r>
            <a:r>
              <a:rPr lang="en-GB" altLang="en-US" sz="2000" baseline="30000" dirty="0">
                <a:solidFill>
                  <a:srgbClr val="003399"/>
                </a:solidFill>
                <a:latin typeface="+mn-lt"/>
                <a:cs typeface="Arial" panose="020B0604020202020204" pitchFamily="34" charset="0"/>
              </a:rPr>
              <a:t>-3</a:t>
            </a:r>
            <a:r>
              <a:rPr lang="en-GB" altLang="en-US" sz="2000" dirty="0">
                <a:solidFill>
                  <a:srgbClr val="003399"/>
                </a:solidFill>
                <a:latin typeface="+mn-lt"/>
                <a:cs typeface="Arial" panose="020B0604020202020204" pitchFamily="34" charset="0"/>
              </a:rPr>
              <a:t>)</a:t>
            </a:r>
          </a:p>
          <a:p>
            <a:pPr>
              <a:lnSpc>
                <a:spcPct val="83000"/>
              </a:lnSpc>
              <a:buFont typeface="Wingdings" panose="05000000000000000000" pitchFamily="2" charset="2"/>
              <a:buNone/>
            </a:pPr>
            <a:endParaRPr lang="en-GB" altLang="en-US" sz="2000" dirty="0">
              <a:solidFill>
                <a:schemeClr val="accent2"/>
              </a:solidFill>
              <a:latin typeface="+mn-lt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>
              <a:lnSpc>
                <a:spcPct val="83000"/>
              </a:lnSpc>
              <a:buFont typeface="Wingdings" panose="05000000000000000000" pitchFamily="2" charset="2"/>
              <a:buChar char="à"/>
            </a:pPr>
            <a:r>
              <a:rPr lang="en-GB" altLang="en-US" sz="2000" dirty="0">
                <a:solidFill>
                  <a:schemeClr val="tx1"/>
                </a:solidFill>
                <a:latin typeface="+mn-lt"/>
                <a:cs typeface="Arial" panose="020B0604020202020204" pitchFamily="34" charset="0"/>
                <a:sym typeface="Wingdings" panose="05000000000000000000" pitchFamily="2" charset="2"/>
              </a:rPr>
              <a:t> Simple Cumulative Distribution Function </a:t>
            </a:r>
          </a:p>
          <a:p>
            <a:pPr>
              <a:lnSpc>
                <a:spcPct val="83000"/>
              </a:lnSpc>
              <a:buFont typeface="Wingdings" panose="05000000000000000000" pitchFamily="2" charset="2"/>
              <a:buNone/>
            </a:pPr>
            <a:r>
              <a:rPr lang="en-GB" altLang="en-US" sz="2000" dirty="0">
                <a:solidFill>
                  <a:schemeClr val="tx1"/>
                </a:solidFill>
                <a:latin typeface="+mn-lt"/>
                <a:cs typeface="Arial" panose="020B0604020202020204" pitchFamily="34" charset="0"/>
                <a:sym typeface="Wingdings" panose="05000000000000000000" pitchFamily="2" charset="2"/>
              </a:rPr>
              <a:t>    (CDF) matching (</a:t>
            </a:r>
            <a:r>
              <a:rPr lang="en-GB" altLang="en-US" sz="2000" dirty="0" err="1">
                <a:solidFill>
                  <a:schemeClr val="tx1"/>
                </a:solidFill>
                <a:latin typeface="+mn-lt"/>
                <a:cs typeface="Arial" panose="020B0604020202020204" pitchFamily="34" charset="0"/>
                <a:sym typeface="Wingdings" panose="05000000000000000000" pitchFamily="2" charset="2"/>
              </a:rPr>
              <a:t>Scipal</a:t>
            </a:r>
            <a:r>
              <a:rPr lang="en-GB" altLang="en-US" sz="2000" dirty="0">
                <a:solidFill>
                  <a:schemeClr val="tx1"/>
                </a:solidFill>
                <a:latin typeface="+mn-lt"/>
                <a:cs typeface="Arial" panose="020B0604020202020204" pitchFamily="34" charset="0"/>
                <a:sym typeface="Wingdings" panose="05000000000000000000" pitchFamily="2" charset="2"/>
              </a:rPr>
              <a:t> et al., 2008)</a:t>
            </a:r>
          </a:p>
          <a:p>
            <a:pPr>
              <a:lnSpc>
                <a:spcPct val="83000"/>
              </a:lnSpc>
              <a:buFont typeface="Wingdings" panose="05000000000000000000" pitchFamily="2" charset="2"/>
              <a:buNone/>
            </a:pPr>
            <a:endParaRPr lang="en-GB" altLang="en-US" sz="1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>
              <a:lnSpc>
                <a:spcPct val="83000"/>
              </a:lnSpc>
              <a:buFont typeface="Wingdings" panose="05000000000000000000" pitchFamily="2" charset="2"/>
              <a:buNone/>
            </a:pPr>
            <a:r>
              <a:rPr lang="en-GB" altLang="en-US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</a:p>
          <a:p>
            <a:pPr>
              <a:lnSpc>
                <a:spcPct val="83000"/>
              </a:lnSpc>
              <a:buFont typeface="Wingdings" panose="05000000000000000000" pitchFamily="2" charset="2"/>
              <a:buNone/>
            </a:pPr>
            <a:endParaRPr lang="en-GB" altLang="en-US" sz="1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83000"/>
              </a:lnSpc>
              <a:buFont typeface="Wingdings" panose="05000000000000000000" pitchFamily="2" charset="2"/>
              <a:buNone/>
            </a:pPr>
            <a:endParaRPr lang="en-GB" altLang="en-US" sz="1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83000"/>
              </a:lnSpc>
              <a:buFont typeface="Wingdings" panose="05000000000000000000" pitchFamily="2" charset="2"/>
              <a:buNone/>
            </a:pPr>
            <a:endParaRPr lang="en-GB" altLang="en-US" sz="1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83000"/>
              </a:lnSpc>
              <a:buFont typeface="Wingdings" panose="05000000000000000000" pitchFamily="2" charset="2"/>
              <a:buNone/>
            </a:pPr>
            <a:endParaRPr lang="en-GB" altLang="en-US" sz="1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83000"/>
              </a:lnSpc>
              <a:buFont typeface="Wingdings" panose="05000000000000000000" pitchFamily="2" charset="2"/>
              <a:buNone/>
            </a:pPr>
            <a:endParaRPr lang="en-GB" altLang="en-US" sz="2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83000"/>
              </a:lnSpc>
              <a:buFont typeface="Wingdings" panose="05000000000000000000" pitchFamily="2" charset="2"/>
              <a:buNone/>
            </a:pPr>
            <a:endParaRPr lang="en-GB" altLang="en-US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83000"/>
              </a:lnSpc>
              <a:buFont typeface="Wingdings" panose="05000000000000000000" pitchFamily="2" charset="2"/>
              <a:buNone/>
            </a:pPr>
            <a:r>
              <a:rPr lang="en-GB" alt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and b are CDF matching parameters </a:t>
            </a:r>
          </a:p>
          <a:p>
            <a:pPr>
              <a:lnSpc>
                <a:spcPct val="83000"/>
              </a:lnSpc>
              <a:buFont typeface="Wingdings" panose="05000000000000000000" pitchFamily="2" charset="2"/>
              <a:buNone/>
            </a:pPr>
            <a:r>
              <a:rPr lang="en-GB" alt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computed </a:t>
            </a:r>
            <a:r>
              <a:rPr lang="en-GB" altLang="en-US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 each model grid point</a:t>
            </a:r>
            <a:endParaRPr lang="en-GB" altLang="en-US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>
              <a:lnSpc>
                <a:spcPct val="83000"/>
              </a:lnSpc>
              <a:buFont typeface="Wingdings" panose="05000000000000000000" pitchFamily="2" charset="2"/>
              <a:buNone/>
            </a:pPr>
            <a:endParaRPr lang="en-GB" altLang="en-US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>
              <a:lnSpc>
                <a:spcPct val="83000"/>
              </a:lnSpc>
              <a:buFont typeface="Wingdings" panose="05000000000000000000" pitchFamily="2" charset="2"/>
              <a:buNone/>
            </a:pPr>
            <a:r>
              <a:rPr lang="en-GB" altLang="en-US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ASCAT CDF-matching has two objectives: </a:t>
            </a:r>
          </a:p>
          <a:p>
            <a:pPr>
              <a:lnSpc>
                <a:spcPct val="83000"/>
              </a:lnSpc>
              <a:buFont typeface="Wingdings" panose="05000000000000000000" pitchFamily="2" charset="2"/>
              <a:buNone/>
            </a:pPr>
            <a:endParaRPr lang="en-GB" altLang="en-US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>
              <a:lnSpc>
                <a:spcPct val="83000"/>
              </a:lnSpc>
              <a:buFont typeface="Wingdings" panose="05000000000000000000" pitchFamily="2" charset="2"/>
              <a:buNone/>
            </a:pPr>
            <a:r>
              <a:rPr lang="en-GB" altLang="en-US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ASCAT index converted to</a:t>
            </a:r>
          </a:p>
          <a:p>
            <a:pPr>
              <a:lnSpc>
                <a:spcPct val="83000"/>
              </a:lnSpc>
              <a:buFont typeface="Wingdings" panose="05000000000000000000" pitchFamily="2" charset="2"/>
              <a:buNone/>
            </a:pPr>
            <a:r>
              <a:rPr lang="en-GB" altLang="en-US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   model equivalent volumetric soil moisture</a:t>
            </a:r>
          </a:p>
          <a:p>
            <a:pPr>
              <a:lnSpc>
                <a:spcPct val="83000"/>
              </a:lnSpc>
              <a:buFont typeface="Wingdings" panose="05000000000000000000" pitchFamily="2" charset="2"/>
              <a:buNone/>
            </a:pPr>
            <a:r>
              <a:rPr lang="en-GB" altLang="en-US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</a:p>
          <a:p>
            <a:pPr>
              <a:lnSpc>
                <a:spcPct val="83000"/>
              </a:lnSpc>
              <a:buFont typeface="Wingdings" panose="05000000000000000000" pitchFamily="2" charset="2"/>
              <a:buChar char="à"/>
            </a:pPr>
            <a:r>
              <a:rPr lang="en-GB" altLang="en-US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Bias correction </a:t>
            </a:r>
          </a:p>
          <a:p>
            <a:pPr>
              <a:lnSpc>
                <a:spcPct val="83000"/>
              </a:lnSpc>
              <a:buFont typeface="Wingdings" panose="05000000000000000000" pitchFamily="2" charset="2"/>
              <a:buChar char="à"/>
            </a:pPr>
            <a:endParaRPr lang="en-GB" altLang="en-US" sz="18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>
              <a:lnSpc>
                <a:spcPct val="83000"/>
              </a:lnSpc>
              <a:buFont typeface="Wingdings" panose="05000000000000000000" pitchFamily="2" charset="2"/>
              <a:buNone/>
            </a:pPr>
            <a:endParaRPr lang="en-GB" altLang="en-US" sz="2000" dirty="0">
              <a:solidFill>
                <a:srgbClr val="1C1C1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512" name="Line 12"/>
          <p:cNvSpPr>
            <a:spLocks noChangeShapeType="1"/>
          </p:cNvSpPr>
          <p:nvPr/>
        </p:nvSpPr>
        <p:spPr bwMode="auto">
          <a:xfrm>
            <a:off x="1846511" y="2766366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513" name="Line 13"/>
          <p:cNvSpPr>
            <a:spLocks noChangeShapeType="1"/>
          </p:cNvSpPr>
          <p:nvPr/>
        </p:nvSpPr>
        <p:spPr bwMode="auto">
          <a:xfrm>
            <a:off x="2729161" y="2766366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21514" name="Picture 10" descr="plot_cdf_htessel_799_37r4.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816816" y="546649"/>
            <a:ext cx="4536995" cy="4915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5" name="TextBox 11"/>
          <p:cNvSpPr txBox="1">
            <a:spLocks noChangeArrowheads="1"/>
          </p:cNvSpPr>
          <p:nvPr/>
        </p:nvSpPr>
        <p:spPr bwMode="auto">
          <a:xfrm>
            <a:off x="6705602" y="2334567"/>
            <a:ext cx="3209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r>
              <a:rPr lang="en-GB" altLang="en-US" dirty="0">
                <a:solidFill>
                  <a:schemeClr val="tx1"/>
                </a:solidFill>
              </a:rPr>
              <a:t>a</a:t>
            </a:r>
          </a:p>
        </p:txBody>
      </p:sp>
      <p:sp>
        <p:nvSpPr>
          <p:cNvPr id="21516" name="TextBox 12"/>
          <p:cNvSpPr txBox="1">
            <a:spLocks noChangeArrowheads="1"/>
          </p:cNvSpPr>
          <p:nvPr/>
        </p:nvSpPr>
        <p:spPr bwMode="auto">
          <a:xfrm>
            <a:off x="6687970" y="4641865"/>
            <a:ext cx="33855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r>
              <a:rPr lang="en-GB" altLang="en-US" dirty="0">
                <a:solidFill>
                  <a:schemeClr val="tx1"/>
                </a:solidFill>
              </a:rPr>
              <a:t>b</a:t>
            </a:r>
          </a:p>
        </p:txBody>
      </p:sp>
      <p:sp>
        <p:nvSpPr>
          <p:cNvPr id="21517" name="TextBox 4"/>
          <p:cNvSpPr txBox="1">
            <a:spLocks noChangeArrowheads="1"/>
          </p:cNvSpPr>
          <p:nvPr/>
        </p:nvSpPr>
        <p:spPr bwMode="auto">
          <a:xfrm>
            <a:off x="693986" y="2334567"/>
            <a:ext cx="4822825" cy="1446213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lnSpc>
                <a:spcPct val="110000"/>
              </a:lnSpc>
            </a:pPr>
            <a:r>
              <a:rPr lang="en-GB" altLang="en-US"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θ</a:t>
            </a:r>
            <a:r>
              <a:rPr lang="en-GB" altLang="en-US" sz="2000" baseline="-25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ascat</a:t>
            </a:r>
            <a:r>
              <a:rPr lang="en-GB" altLang="en-US"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a + b ms</a:t>
            </a:r>
            <a:r>
              <a:rPr lang="en-GB" altLang="en-US" sz="2000" baseline="-25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ascat</a:t>
            </a:r>
          </a:p>
          <a:p>
            <a:pPr>
              <a:lnSpc>
                <a:spcPct val="110000"/>
              </a:lnSpc>
            </a:pPr>
            <a:r>
              <a:rPr lang="en-GB" altLang="en-US"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with  a = θ</a:t>
            </a:r>
            <a:r>
              <a:rPr lang="en-GB" altLang="en-US" sz="2000" baseline="-25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 </a:t>
            </a:r>
            <a:r>
              <a:rPr lang="en-GB" altLang="en-US"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ms</a:t>
            </a:r>
            <a:r>
              <a:rPr lang="en-GB" altLang="en-US" sz="2000" baseline="-25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ascat</a:t>
            </a:r>
            <a:r>
              <a:rPr lang="en-GB" altLang="en-US"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(σ</a:t>
            </a:r>
            <a:r>
              <a:rPr lang="en-GB" altLang="en-US" sz="2000" baseline="-25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 </a:t>
            </a:r>
            <a:r>
              <a:rPr lang="en-GB" altLang="en-US"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l-GR" altLang="en-US"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σ</a:t>
            </a:r>
            <a:r>
              <a:rPr lang="en-GB" altLang="en-US" sz="2000" baseline="-25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ms_ascat </a:t>
            </a:r>
            <a:r>
              <a:rPr lang="en-GB" altLang="en-US"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>
              <a:lnSpc>
                <a:spcPct val="110000"/>
              </a:lnSpc>
            </a:pPr>
            <a:r>
              <a:rPr lang="en-GB" altLang="en-US"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b = σ</a:t>
            </a:r>
            <a:r>
              <a:rPr lang="en-GB" altLang="en-US" sz="2000" baseline="-25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 </a:t>
            </a:r>
            <a:r>
              <a:rPr lang="en-GB" altLang="en-US"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l-GR" altLang="en-US"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σ</a:t>
            </a:r>
            <a:r>
              <a:rPr lang="en-GB" altLang="en-US" sz="2000" baseline="-25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ms_ascat </a:t>
            </a:r>
            <a:endParaRPr lang="en-GB" altLang="en-US" sz="20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10000"/>
              </a:lnSpc>
            </a:pPr>
            <a:r>
              <a:rPr lang="en-GB" altLang="en-US"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Matches mean and variance</a:t>
            </a:r>
            <a:endParaRPr lang="en-GB" altLang="en-US" sz="20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10" descr="time_series_svn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0" t="8063" r="8850" b="7536"/>
          <a:stretch/>
        </p:blipFill>
        <p:spPr bwMode="auto">
          <a:xfrm>
            <a:off x="4854700" y="1015057"/>
            <a:ext cx="7247021" cy="5366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1" name="Content Placeholder 9" descr="time_series_svn.png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24000" y="0"/>
            <a:ext cx="0" cy="0"/>
          </a:xfrm>
          <a:prstGeom prst="rect">
            <a:avLst/>
          </a:prstGeom>
          <a:noFill/>
        </p:spPr>
      </p:pic>
      <p:sp>
        <p:nvSpPr>
          <p:cNvPr id="22532" name="TextBox 11"/>
          <p:cNvSpPr txBox="1">
            <a:spLocks noChangeArrowheads="1"/>
          </p:cNvSpPr>
          <p:nvPr/>
        </p:nvSpPr>
        <p:spPr bwMode="auto">
          <a:xfrm>
            <a:off x="595683" y="2074917"/>
            <a:ext cx="4267963" cy="34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 algn="r"/>
            <a:r>
              <a:rPr lang="en-GB" altLang="en-US" sz="2000" dirty="0">
                <a:solidFill>
                  <a:srgbClr val="FF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ASCAT index</a:t>
            </a:r>
          </a:p>
          <a:p>
            <a:pPr algn="r"/>
            <a:endParaRPr lang="en-GB" altLang="en-US" sz="2000" dirty="0">
              <a:solidFill>
                <a:schemeClr val="tx1"/>
              </a:solidFill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  <a:p>
            <a:pPr algn="r"/>
            <a:endParaRPr lang="en-GB" altLang="en-US" sz="2000" dirty="0" smtClean="0">
              <a:solidFill>
                <a:schemeClr val="tx1"/>
              </a:solidFill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  <a:p>
            <a:pPr algn="r"/>
            <a:endParaRPr lang="en-GB" altLang="en-US" sz="2000" dirty="0">
              <a:solidFill>
                <a:schemeClr val="tx1"/>
              </a:solidFill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  <a:p>
            <a:pPr algn="r"/>
            <a:r>
              <a:rPr lang="en-GB" altLang="en-US" sz="20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ECMWF </a:t>
            </a:r>
            <a:r>
              <a:rPr lang="en-GB" altLang="en-US" sz="2000" dirty="0" smtClean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model soil </a:t>
            </a:r>
            <a:r>
              <a:rPr lang="en-GB" altLang="en-US" sz="2000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moisture</a:t>
            </a:r>
          </a:p>
          <a:p>
            <a:pPr algn="r"/>
            <a:r>
              <a:rPr lang="en-GB" altLang="en-US" sz="2000" dirty="0">
                <a:solidFill>
                  <a:srgbClr val="008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(ASCAT old BC)</a:t>
            </a:r>
          </a:p>
          <a:p>
            <a:pPr algn="r"/>
            <a:r>
              <a:rPr lang="en-GB" altLang="en-US" sz="2000" dirty="0">
                <a:solidFill>
                  <a:srgbClr val="1962F5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ASCAT </a:t>
            </a:r>
            <a:r>
              <a:rPr lang="en-GB" altLang="en-US" sz="2000" dirty="0" smtClean="0">
                <a:solidFill>
                  <a:srgbClr val="1962F5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with static BC</a:t>
            </a:r>
            <a:endParaRPr lang="en-GB" altLang="en-US" sz="2000" dirty="0">
              <a:solidFill>
                <a:srgbClr val="1962F5"/>
              </a:solidFill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  <a:p>
            <a:pPr algn="r"/>
            <a:endParaRPr lang="en-GB" altLang="en-US" sz="2000" dirty="0" smtClean="0">
              <a:solidFill>
                <a:schemeClr val="tx1"/>
              </a:solidFill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  <a:p>
            <a:pPr algn="r"/>
            <a:endParaRPr lang="en-GB" altLang="en-US" sz="2000" dirty="0">
              <a:solidFill>
                <a:schemeClr val="tx1"/>
              </a:solidFill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  <a:p>
            <a:pPr algn="r"/>
            <a:endParaRPr lang="en-GB" altLang="en-US" sz="2000" dirty="0">
              <a:solidFill>
                <a:schemeClr val="tx1"/>
              </a:solidFill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  <a:p>
            <a:pPr algn="r"/>
            <a:r>
              <a:rPr lang="en-GB" altLang="en-US" sz="2000" dirty="0">
                <a:solidFill>
                  <a:srgbClr val="1962F5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ASCAT </a:t>
            </a:r>
            <a:r>
              <a:rPr lang="en-GB" altLang="en-US" sz="2000" dirty="0" smtClean="0">
                <a:solidFill>
                  <a:srgbClr val="1962F5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with dynamic (seasonal) BC</a:t>
            </a:r>
          </a:p>
        </p:txBody>
      </p:sp>
      <p:sp>
        <p:nvSpPr>
          <p:cNvPr id="22534" name="Text Box 9"/>
          <p:cNvSpPr txBox="1">
            <a:spLocks noChangeArrowheads="1"/>
          </p:cNvSpPr>
          <p:nvPr/>
        </p:nvSpPr>
        <p:spPr bwMode="auto">
          <a:xfrm>
            <a:off x="1682751" y="784225"/>
            <a:ext cx="82598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US" altLang="en-US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Efficient data assimilation relies on accurate bias correction</a:t>
            </a:r>
          </a:p>
        </p:txBody>
      </p:sp>
      <p:sp>
        <p:nvSpPr>
          <p:cNvPr id="22536" name="Oval 1"/>
          <p:cNvSpPr>
            <a:spLocks noChangeArrowheads="1"/>
          </p:cNvSpPr>
          <p:nvPr/>
        </p:nvSpPr>
        <p:spPr bwMode="auto">
          <a:xfrm>
            <a:off x="9831862" y="4973411"/>
            <a:ext cx="431800" cy="935038"/>
          </a:xfrm>
          <a:prstGeom prst="ellips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endParaRPr lang="fr-FR" altLang="en-US"/>
          </a:p>
        </p:txBody>
      </p:sp>
      <p:sp>
        <p:nvSpPr>
          <p:cNvPr id="22537" name="Oval 9"/>
          <p:cNvSpPr>
            <a:spLocks noChangeArrowheads="1"/>
          </p:cNvSpPr>
          <p:nvPr/>
        </p:nvSpPr>
        <p:spPr bwMode="auto">
          <a:xfrm>
            <a:off x="10208285" y="4829135"/>
            <a:ext cx="433388" cy="936625"/>
          </a:xfrm>
          <a:prstGeom prst="ellips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endParaRPr lang="fr-FR" altLang="en-US"/>
          </a:p>
        </p:txBody>
      </p:sp>
      <p:sp>
        <p:nvSpPr>
          <p:cNvPr id="10" name="Text Box 1"/>
          <p:cNvSpPr txBox="1">
            <a:spLocks noChangeArrowheads="1"/>
          </p:cNvSpPr>
          <p:nvPr/>
        </p:nvSpPr>
        <p:spPr bwMode="auto">
          <a:xfrm>
            <a:off x="1524001" y="-212877"/>
            <a:ext cx="9144000" cy="941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lnSpc>
                <a:spcPct val="86000"/>
              </a:lnSpc>
            </a:pPr>
            <a:endParaRPr lang="en-GB" altLang="en-US" sz="3200" b="1" dirty="0">
              <a:solidFill>
                <a:srgbClr val="003399"/>
              </a:solidFill>
              <a:latin typeface="+mj-lt"/>
            </a:endParaRPr>
          </a:p>
          <a:p>
            <a:pPr algn="ctr">
              <a:lnSpc>
                <a:spcPct val="86000"/>
              </a:lnSpc>
            </a:pPr>
            <a:r>
              <a:rPr lang="en-GB" altLang="en-US" sz="3200" b="1" dirty="0">
                <a:solidFill>
                  <a:srgbClr val="003399"/>
                </a:solidFill>
                <a:latin typeface="+mj-lt"/>
              </a:rPr>
              <a:t>ASCAT Bias Correction (CDF matching)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94" t="11547" r="1854" b="2901"/>
          <a:stretch/>
        </p:blipFill>
        <p:spPr bwMode="auto">
          <a:xfrm>
            <a:off x="228224" y="3795533"/>
            <a:ext cx="4121078" cy="2589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5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7" t="11858" r="2792" b="2758"/>
          <a:stretch/>
        </p:blipFill>
        <p:spPr bwMode="auto">
          <a:xfrm>
            <a:off x="228224" y="1148648"/>
            <a:ext cx="4103622" cy="2591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6" name="TextBox 3"/>
          <p:cNvSpPr txBox="1">
            <a:spLocks noChangeArrowheads="1"/>
          </p:cNvSpPr>
          <p:nvPr/>
        </p:nvSpPr>
        <p:spPr bwMode="auto">
          <a:xfrm>
            <a:off x="433914" y="282191"/>
            <a:ext cx="3502766" cy="92333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 algn="ctr"/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ASCAT SM – Model  </a:t>
            </a:r>
          </a:p>
          <a:p>
            <a:pPr algn="ctr"/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(First guess departure, m</a:t>
            </a:r>
            <a:r>
              <a:rPr lang="en-GB" altLang="en-US" sz="1800" baseline="30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.m</a:t>
            </a:r>
            <a:r>
              <a:rPr lang="en-GB" altLang="en-US" sz="1800" baseline="30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-3</a:t>
            </a: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</a:p>
          <a:p>
            <a:pPr algn="ctr"/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23-24 Nov 2012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884075" y="2302780"/>
            <a:ext cx="1155060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dirty="0">
                <a:solidFill>
                  <a:srgbClr val="003399"/>
                </a:solidFill>
                <a:latin typeface="+mj-lt"/>
              </a:rPr>
              <a:t>ASCAT-A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7036831"/>
              </p:ext>
            </p:extLst>
          </p:nvPr>
        </p:nvGraphicFramePr>
        <p:xfrm>
          <a:off x="6024563" y="2660072"/>
          <a:ext cx="4464050" cy="15875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0212"/>
                <a:gridCol w="1003813"/>
                <a:gridCol w="1008012"/>
                <a:gridCol w="1152013"/>
              </a:tblGrid>
              <a:tr h="226738"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91431" marR="91431" marT="45595" marB="45595"/>
                </a:tc>
                <a:tc>
                  <a:txBody>
                    <a:bodyPr/>
                    <a:lstStyle/>
                    <a:p>
                      <a:r>
                        <a:rPr lang="en-GB" sz="1800" dirty="0" err="1" smtClean="0"/>
                        <a:t>Nb</a:t>
                      </a:r>
                      <a:r>
                        <a:rPr lang="en-GB" sz="1800" baseline="0" dirty="0" smtClean="0"/>
                        <a:t> </a:t>
                      </a:r>
                      <a:endParaRPr lang="en-GB" sz="1800" dirty="0"/>
                    </a:p>
                  </a:txBody>
                  <a:tcPr marL="91431" marR="91431" marT="45595" marB="45595"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Mean </a:t>
                      </a:r>
                      <a:r>
                        <a:rPr lang="en-GB" altLang="en-US" sz="1200" dirty="0" smtClean="0">
                          <a:solidFill>
                            <a:schemeClr val="bg1"/>
                          </a:solidFill>
                          <a:latin typeface="Arial" charset="0"/>
                          <a:cs typeface="Arial" charset="0"/>
                        </a:rPr>
                        <a:t>m</a:t>
                      </a:r>
                      <a:r>
                        <a:rPr lang="en-GB" altLang="en-US" sz="1200" baseline="30000" dirty="0" smtClean="0">
                          <a:solidFill>
                            <a:schemeClr val="bg1"/>
                          </a:solidFill>
                          <a:latin typeface="Arial" charset="0"/>
                          <a:cs typeface="Arial" charset="0"/>
                        </a:rPr>
                        <a:t>3</a:t>
                      </a:r>
                      <a:r>
                        <a:rPr lang="en-GB" altLang="en-US" sz="1200" dirty="0" smtClean="0">
                          <a:solidFill>
                            <a:schemeClr val="bg1"/>
                          </a:solidFill>
                          <a:latin typeface="Arial" charset="0"/>
                          <a:cs typeface="Arial" charset="0"/>
                        </a:rPr>
                        <a:t>.m</a:t>
                      </a:r>
                      <a:r>
                        <a:rPr lang="en-GB" altLang="en-US" sz="1200" baseline="30000" dirty="0" smtClean="0">
                          <a:solidFill>
                            <a:schemeClr val="bg1"/>
                          </a:solidFill>
                          <a:latin typeface="Arial" charset="0"/>
                          <a:cs typeface="Arial" charset="0"/>
                        </a:rPr>
                        <a:t>-3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 marL="91431" marR="91431" marT="45595" marB="45595"/>
                </a:tc>
                <a:tc>
                  <a:txBody>
                    <a:bodyPr/>
                    <a:lstStyle/>
                    <a:p>
                      <a:r>
                        <a:rPr lang="en-GB" sz="1800" dirty="0" err="1" smtClean="0"/>
                        <a:t>Std</a:t>
                      </a:r>
                      <a:endParaRPr lang="en-GB" sz="1800" dirty="0" smtClean="0"/>
                    </a:p>
                    <a:p>
                      <a:r>
                        <a:rPr lang="en-GB" altLang="en-US" sz="1400" dirty="0" smtClean="0">
                          <a:solidFill>
                            <a:schemeClr val="bg1"/>
                          </a:solidFill>
                          <a:latin typeface="Arial" charset="0"/>
                          <a:cs typeface="Arial" charset="0"/>
                        </a:rPr>
                        <a:t>m</a:t>
                      </a:r>
                      <a:r>
                        <a:rPr lang="en-GB" altLang="en-US" sz="1400" baseline="30000" dirty="0" smtClean="0">
                          <a:solidFill>
                            <a:schemeClr val="bg1"/>
                          </a:solidFill>
                          <a:latin typeface="Arial" charset="0"/>
                          <a:cs typeface="Arial" charset="0"/>
                        </a:rPr>
                        <a:t>3</a:t>
                      </a:r>
                      <a:r>
                        <a:rPr lang="en-GB" altLang="en-US" sz="1400" dirty="0" smtClean="0">
                          <a:solidFill>
                            <a:schemeClr val="bg1"/>
                          </a:solidFill>
                          <a:latin typeface="Arial" charset="0"/>
                          <a:cs typeface="Arial" charset="0"/>
                        </a:rPr>
                        <a:t>.m</a:t>
                      </a:r>
                      <a:r>
                        <a:rPr lang="en-GB" altLang="en-US" sz="1400" baseline="30000" dirty="0" smtClean="0">
                          <a:solidFill>
                            <a:schemeClr val="bg1"/>
                          </a:solidFill>
                          <a:latin typeface="Arial" charset="0"/>
                          <a:cs typeface="Arial" charset="0"/>
                        </a:rPr>
                        <a:t>-3</a:t>
                      </a:r>
                      <a:endParaRPr lang="en-GB" sz="1400" dirty="0"/>
                    </a:p>
                  </a:txBody>
                  <a:tcPr marL="91431" marR="91431" marT="45595" marB="45595"/>
                </a:tc>
              </a:tr>
              <a:tr h="638806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ASCAT-A</a:t>
                      </a:r>
                      <a:endParaRPr lang="en-GB" sz="1800" dirty="0"/>
                    </a:p>
                  </a:txBody>
                  <a:tcPr marL="91431" marR="91431" marT="45595" marB="45595"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64893</a:t>
                      </a:r>
                      <a:endParaRPr lang="en-GB" sz="1800" dirty="0"/>
                    </a:p>
                  </a:txBody>
                  <a:tcPr marL="91431" marR="91431" marT="45595" marB="45595"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0.0152</a:t>
                      </a:r>
                      <a:endParaRPr lang="en-GB" sz="1800" dirty="0"/>
                    </a:p>
                  </a:txBody>
                  <a:tcPr marL="91431" marR="91431" marT="45595" marB="45595"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0.0645</a:t>
                      </a:r>
                      <a:endParaRPr lang="en-GB" sz="1800" dirty="0"/>
                    </a:p>
                  </a:txBody>
                  <a:tcPr marL="91431" marR="91431" marT="45595" marB="45595"/>
                </a:tc>
              </a:tr>
              <a:tr h="369829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ASCAT-B</a:t>
                      </a:r>
                      <a:endParaRPr lang="en-GB" sz="1800" dirty="0"/>
                    </a:p>
                  </a:txBody>
                  <a:tcPr marL="91431" marR="91431" marT="45595" marB="45595"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65527</a:t>
                      </a:r>
                      <a:endParaRPr lang="en-GB" sz="1800" dirty="0"/>
                    </a:p>
                  </a:txBody>
                  <a:tcPr marL="91431" marR="91431" marT="45595" marB="45595"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0.0149</a:t>
                      </a:r>
                      <a:endParaRPr lang="en-GB" sz="1800" dirty="0"/>
                    </a:p>
                  </a:txBody>
                  <a:tcPr marL="91431" marR="91431" marT="45595" marB="45595"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0.0663</a:t>
                      </a:r>
                      <a:endParaRPr lang="en-GB" sz="1800" dirty="0"/>
                    </a:p>
                  </a:txBody>
                  <a:tcPr marL="91431" marR="91431" marT="45595" marB="45595"/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2884075" y="4721097"/>
            <a:ext cx="1155060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dirty="0">
                <a:solidFill>
                  <a:srgbClr val="003399"/>
                </a:solidFill>
                <a:latin typeface="+mj-lt"/>
              </a:rPr>
              <a:t>ASCAT-B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335338" y="57762"/>
            <a:ext cx="4696670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3200" b="1" dirty="0">
                <a:solidFill>
                  <a:srgbClr val="003399"/>
                </a:solidFill>
                <a:latin typeface="+mj-lt"/>
              </a:rPr>
              <a:t>ASCAT-A and ASCAT-B</a:t>
            </a:r>
          </a:p>
        </p:txBody>
      </p:sp>
      <p:sp>
        <p:nvSpPr>
          <p:cNvPr id="23582" name="TextBox 13"/>
          <p:cNvSpPr txBox="1">
            <a:spLocks noChangeArrowheads="1"/>
          </p:cNvSpPr>
          <p:nvPr/>
        </p:nvSpPr>
        <p:spPr bwMode="auto">
          <a:xfrm>
            <a:off x="4840029" y="899580"/>
            <a:ext cx="9144000" cy="101566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marL="342900" indent="-3429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 marL="0" indent="0"/>
            <a:r>
              <a:rPr lang="en-GB" altLang="en-US" sz="20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Metop</a:t>
            </a:r>
            <a:r>
              <a:rPr lang="en-GB" alt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-A launched in 2006 </a:t>
            </a:r>
            <a:r>
              <a:rPr lang="en-GB" altLang="en-US" sz="20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Metop</a:t>
            </a:r>
            <a:r>
              <a:rPr lang="en-GB" alt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-B </a:t>
            </a:r>
            <a:r>
              <a:rPr lang="en-GB" alt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launched in </a:t>
            </a:r>
            <a:r>
              <a:rPr lang="en-GB" alt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2012</a:t>
            </a:r>
            <a:endParaRPr lang="en-GB" altLang="en-US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/>
            <a:endParaRPr lang="en-GB" altLang="en-US" sz="2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/>
            <a:r>
              <a:rPr lang="en-GB" alt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Consistent </a:t>
            </a:r>
            <a:r>
              <a:rPr lang="en-GB" alt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ASCAT-A and ASCAT-B soil moisture</a:t>
            </a:r>
          </a:p>
        </p:txBody>
      </p:sp>
      <p:sp>
        <p:nvSpPr>
          <p:cNvPr id="23583" name="TextBox 1"/>
          <p:cNvSpPr txBox="1">
            <a:spLocks noChangeArrowheads="1"/>
          </p:cNvSpPr>
          <p:nvPr/>
        </p:nvSpPr>
        <p:spPr bwMode="auto">
          <a:xfrm>
            <a:off x="4840029" y="4761573"/>
            <a:ext cx="338746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r>
              <a:rPr lang="en-GB" alt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Operational monitoring: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45133" y="5296396"/>
            <a:ext cx="68520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hlinkClick r:id="rId4"/>
              </a:rPr>
              <a:t>http://</a:t>
            </a:r>
            <a:r>
              <a:rPr lang="en-GB" dirty="0" smtClean="0">
                <a:hlinkClick r:id="rId4"/>
              </a:rPr>
              <a:t>www.ecmwf.int/en/forecasts/quality-our-forecasts/monitoring/soil-moisture-monitoring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6003809" y="2218408"/>
            <a:ext cx="2223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Departure statistics: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247" y="951004"/>
            <a:ext cx="3563937" cy="178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9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833" y="2741705"/>
            <a:ext cx="3562350" cy="1779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733" y="4521292"/>
            <a:ext cx="3600450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1" name="TextBox 4"/>
          <p:cNvSpPr txBox="1">
            <a:spLocks noChangeArrowheads="1"/>
          </p:cNvSpPr>
          <p:nvPr/>
        </p:nvSpPr>
        <p:spPr bwMode="auto">
          <a:xfrm>
            <a:off x="839608" y="2001632"/>
            <a:ext cx="96263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GB" altLang="fr-FR" b="1" dirty="0">
                <a:solidFill>
                  <a:srgbClr val="F79646">
                    <a:lumMod val="75000"/>
                  </a:srgbClr>
                </a:solidFill>
                <a:ea typeface="DejaVu Sans" pitchFamily="32" charset="0"/>
                <a:cs typeface="Arial" charset="0"/>
              </a:rPr>
              <a:t>ASCAT</a:t>
            </a:r>
          </a:p>
          <a:p>
            <a:r>
              <a:rPr lang="en-GB" altLang="fr-FR" sz="1400" dirty="0">
                <a:solidFill>
                  <a:srgbClr val="F79646">
                    <a:lumMod val="75000"/>
                  </a:srgbClr>
                </a:solidFill>
                <a:ea typeface="DejaVu Sans" pitchFamily="32" charset="0"/>
                <a:cs typeface="Arial" charset="0"/>
              </a:rPr>
              <a:t>(m3/m3)</a:t>
            </a:r>
            <a:endParaRPr lang="fr-FR" altLang="fr-FR" sz="1400" dirty="0">
              <a:solidFill>
                <a:srgbClr val="F79646">
                  <a:lumMod val="75000"/>
                </a:srgbClr>
              </a:solidFill>
              <a:ea typeface="DejaVu Sans" pitchFamily="32" charset="0"/>
              <a:cs typeface="Arial" charset="0"/>
            </a:endParaRPr>
          </a:p>
        </p:txBody>
      </p:sp>
      <p:sp>
        <p:nvSpPr>
          <p:cNvPr id="14342" name="TextBox 6"/>
          <p:cNvSpPr txBox="1">
            <a:spLocks noChangeArrowheads="1"/>
          </p:cNvSpPr>
          <p:nvPr/>
        </p:nvSpPr>
        <p:spPr bwMode="auto">
          <a:xfrm>
            <a:off x="768172" y="3821204"/>
            <a:ext cx="11801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GB" altLang="fr-FR" b="1" dirty="0">
                <a:solidFill>
                  <a:srgbClr val="F79646">
                    <a:lumMod val="75000"/>
                  </a:srgbClr>
                </a:solidFill>
                <a:ea typeface="DejaVu Sans" pitchFamily="32" charset="0"/>
                <a:cs typeface="Arial" charset="0"/>
              </a:rPr>
              <a:t>RH2m</a:t>
            </a:r>
            <a:r>
              <a:rPr lang="en-GB" altLang="fr-FR" sz="1400" dirty="0">
                <a:solidFill>
                  <a:srgbClr val="F79646">
                    <a:lumMod val="75000"/>
                  </a:srgbClr>
                </a:solidFill>
                <a:ea typeface="DejaVu Sans" pitchFamily="32" charset="0"/>
                <a:cs typeface="Arial" charset="0"/>
              </a:rPr>
              <a:t> (%)</a:t>
            </a:r>
            <a:endParaRPr lang="fr-FR" altLang="fr-FR" sz="1400" dirty="0">
              <a:solidFill>
                <a:srgbClr val="F79646">
                  <a:lumMod val="75000"/>
                </a:srgbClr>
              </a:solidFill>
              <a:ea typeface="DejaVu Sans" pitchFamily="32" charset="0"/>
              <a:cs typeface="Arial" charset="0"/>
            </a:endParaRPr>
          </a:p>
        </p:txBody>
      </p:sp>
      <p:sp>
        <p:nvSpPr>
          <p:cNvPr id="14343" name="TextBox 7"/>
          <p:cNvSpPr txBox="1">
            <a:spLocks noChangeArrowheads="1"/>
          </p:cNvSpPr>
          <p:nvPr/>
        </p:nvSpPr>
        <p:spPr bwMode="auto">
          <a:xfrm>
            <a:off x="752297" y="5602379"/>
            <a:ext cx="9476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GB" altLang="fr-FR" b="1" dirty="0">
                <a:solidFill>
                  <a:srgbClr val="F79646">
                    <a:lumMod val="75000"/>
                  </a:srgbClr>
                </a:solidFill>
                <a:ea typeface="DejaVu Sans" pitchFamily="32" charset="0"/>
                <a:cs typeface="Arial" charset="0"/>
              </a:rPr>
              <a:t>T2m</a:t>
            </a:r>
            <a:r>
              <a:rPr lang="en-GB" altLang="fr-FR" sz="1400" dirty="0">
                <a:solidFill>
                  <a:srgbClr val="F79646">
                    <a:lumMod val="75000"/>
                  </a:srgbClr>
                </a:solidFill>
                <a:ea typeface="DejaVu Sans" pitchFamily="32" charset="0"/>
                <a:cs typeface="Arial" charset="0"/>
              </a:rPr>
              <a:t> (K)</a:t>
            </a:r>
            <a:endParaRPr lang="fr-FR" altLang="fr-FR" sz="1400" dirty="0">
              <a:solidFill>
                <a:srgbClr val="F79646">
                  <a:lumMod val="75000"/>
                </a:srgbClr>
              </a:solidFill>
              <a:ea typeface="DejaVu Sans" pitchFamily="32" charset="0"/>
              <a:cs typeface="Arial" charset="0"/>
            </a:endParaRPr>
          </a:p>
        </p:txBody>
      </p:sp>
      <p:sp>
        <p:nvSpPr>
          <p:cNvPr id="14344" name="TextBox 8"/>
          <p:cNvSpPr txBox="1">
            <a:spLocks noChangeArrowheads="1"/>
          </p:cNvSpPr>
          <p:nvPr/>
        </p:nvSpPr>
        <p:spPr bwMode="auto">
          <a:xfrm>
            <a:off x="1223015" y="486868"/>
            <a:ext cx="2839240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GB" altLang="fr-FR" b="1" dirty="0">
                <a:solidFill>
                  <a:srgbClr val="F79646">
                    <a:lumMod val="75000"/>
                  </a:srgbClr>
                </a:solidFill>
                <a:ea typeface="DejaVu Sans" pitchFamily="32" charset="0"/>
                <a:cs typeface="Arial" charset="0"/>
              </a:rPr>
              <a:t>Innovation (</a:t>
            </a:r>
            <a:r>
              <a:rPr lang="en-GB" altLang="fr-FR" b="1" dirty="0" err="1">
                <a:solidFill>
                  <a:srgbClr val="F79646">
                    <a:lumMod val="75000"/>
                  </a:srgbClr>
                </a:solidFill>
                <a:ea typeface="DejaVu Sans" pitchFamily="32" charset="0"/>
                <a:cs typeface="Arial" charset="0"/>
              </a:rPr>
              <a:t>Obs</a:t>
            </a:r>
            <a:r>
              <a:rPr lang="en-GB" altLang="fr-FR" b="1" dirty="0">
                <a:solidFill>
                  <a:srgbClr val="F79646">
                    <a:lumMod val="75000"/>
                  </a:srgbClr>
                </a:solidFill>
                <a:ea typeface="DejaVu Sans" pitchFamily="32" charset="0"/>
                <a:cs typeface="Arial" charset="0"/>
              </a:rPr>
              <a:t>- model)</a:t>
            </a:r>
          </a:p>
          <a:p>
            <a:pPr algn="ctr"/>
            <a:r>
              <a:rPr lang="en-GB" altLang="fr-FR" sz="1600" dirty="0">
                <a:solidFill>
                  <a:prstClr val="black"/>
                </a:solidFill>
                <a:ea typeface="DejaVu Sans" pitchFamily="32" charset="0"/>
                <a:cs typeface="Arial" charset="0"/>
              </a:rPr>
              <a:t>25-30 June 2013</a:t>
            </a:r>
            <a:endParaRPr lang="fr-FR" altLang="fr-FR" sz="1600" dirty="0">
              <a:solidFill>
                <a:prstClr val="black"/>
              </a:solidFill>
              <a:ea typeface="DejaVu Sans" pitchFamily="32" charset="0"/>
              <a:cs typeface="Arial" charset="0"/>
            </a:endParaRPr>
          </a:p>
        </p:txBody>
      </p:sp>
      <p:pic>
        <p:nvPicPr>
          <p:cNvPr id="14345" name="Pictur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3823" y="1102421"/>
            <a:ext cx="4384056" cy="2192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6" name="Picture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2607" y="3493753"/>
            <a:ext cx="4357068" cy="217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7" name="TextBox 14"/>
          <p:cNvSpPr txBox="1">
            <a:spLocks noChangeArrowheads="1"/>
          </p:cNvSpPr>
          <p:nvPr/>
        </p:nvSpPr>
        <p:spPr bwMode="auto">
          <a:xfrm>
            <a:off x="7232471" y="538338"/>
            <a:ext cx="345158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GB" altLang="fr-FR" sz="1600" b="1" dirty="0">
                <a:solidFill>
                  <a:srgbClr val="F79646">
                    <a:lumMod val="75000"/>
                  </a:srgbClr>
                </a:solidFill>
                <a:ea typeface="DejaVu Sans" pitchFamily="32" charset="0"/>
                <a:cs typeface="Arial" charset="0"/>
              </a:rPr>
              <a:t>Accumulated Increments (m</a:t>
            </a:r>
            <a:r>
              <a:rPr lang="en-GB" altLang="fr-FR" sz="1600" b="1" baseline="30000" dirty="0">
                <a:solidFill>
                  <a:srgbClr val="F79646">
                    <a:lumMod val="75000"/>
                  </a:srgbClr>
                </a:solidFill>
                <a:ea typeface="DejaVu Sans" pitchFamily="32" charset="0"/>
                <a:cs typeface="Arial" charset="0"/>
              </a:rPr>
              <a:t>3</a:t>
            </a:r>
            <a:r>
              <a:rPr lang="en-GB" altLang="fr-FR" sz="1600" b="1" dirty="0">
                <a:solidFill>
                  <a:srgbClr val="F79646">
                    <a:lumMod val="75000"/>
                  </a:srgbClr>
                </a:solidFill>
                <a:ea typeface="DejaVu Sans" pitchFamily="32" charset="0"/>
                <a:cs typeface="Arial" charset="0"/>
              </a:rPr>
              <a:t>/m</a:t>
            </a:r>
            <a:r>
              <a:rPr lang="en-GB" altLang="fr-FR" sz="1600" b="1" baseline="30000" dirty="0">
                <a:solidFill>
                  <a:srgbClr val="F79646">
                    <a:lumMod val="75000"/>
                  </a:srgbClr>
                </a:solidFill>
                <a:ea typeface="DejaVu Sans" pitchFamily="32" charset="0"/>
                <a:cs typeface="Arial" charset="0"/>
              </a:rPr>
              <a:t>3</a:t>
            </a:r>
            <a:r>
              <a:rPr lang="en-GB" altLang="fr-FR" sz="1600" b="1" dirty="0">
                <a:solidFill>
                  <a:srgbClr val="F79646">
                    <a:lumMod val="75000"/>
                  </a:srgbClr>
                </a:solidFill>
                <a:ea typeface="DejaVu Sans" pitchFamily="32" charset="0"/>
                <a:cs typeface="Arial" charset="0"/>
              </a:rPr>
              <a:t>) </a:t>
            </a:r>
          </a:p>
          <a:p>
            <a:r>
              <a:rPr lang="en-GB" altLang="fr-FR" sz="1600" dirty="0">
                <a:solidFill>
                  <a:srgbClr val="F79646">
                    <a:lumMod val="75000"/>
                  </a:srgbClr>
                </a:solidFill>
                <a:ea typeface="DejaVu Sans" pitchFamily="32" charset="0"/>
                <a:cs typeface="Arial" charset="0"/>
              </a:rPr>
              <a:t>in top soil layer (0-7cm)</a:t>
            </a:r>
            <a:endParaRPr lang="fr-FR" altLang="fr-FR" sz="1600" dirty="0">
              <a:solidFill>
                <a:srgbClr val="F79646">
                  <a:lumMod val="75000"/>
                </a:srgbClr>
              </a:solidFill>
              <a:ea typeface="DejaVu Sans" pitchFamily="32" charset="0"/>
              <a:cs typeface="Arial" charset="0"/>
            </a:endParaRPr>
          </a:p>
        </p:txBody>
      </p:sp>
      <p:sp>
        <p:nvSpPr>
          <p:cNvPr id="14348" name="TextBox 15"/>
          <p:cNvSpPr txBox="1">
            <a:spLocks noChangeArrowheads="1"/>
          </p:cNvSpPr>
          <p:nvPr/>
        </p:nvSpPr>
        <p:spPr bwMode="auto">
          <a:xfrm>
            <a:off x="8000542" y="3261902"/>
            <a:ext cx="156119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GB" altLang="fr-FR" sz="1600" b="1" dirty="0">
                <a:solidFill>
                  <a:srgbClr val="F79646">
                    <a:lumMod val="75000"/>
                  </a:srgbClr>
                </a:solidFill>
                <a:ea typeface="DejaVu Sans" pitchFamily="32" charset="0"/>
                <a:cs typeface="Arial" charset="0"/>
              </a:rPr>
              <a:t>Due to ASCAT</a:t>
            </a:r>
            <a:endParaRPr lang="fr-FR" altLang="fr-FR" sz="1600" b="1" dirty="0">
              <a:solidFill>
                <a:srgbClr val="F79646">
                  <a:lumMod val="75000"/>
                </a:srgbClr>
              </a:solidFill>
              <a:ea typeface="DejaVu Sans" pitchFamily="32" charset="0"/>
              <a:cs typeface="Arial" charset="0"/>
            </a:endParaRPr>
          </a:p>
        </p:txBody>
      </p:sp>
      <p:sp>
        <p:nvSpPr>
          <p:cNvPr id="14349" name="TextBox 16"/>
          <p:cNvSpPr txBox="1">
            <a:spLocks noChangeArrowheads="1"/>
          </p:cNvSpPr>
          <p:nvPr/>
        </p:nvSpPr>
        <p:spPr bwMode="auto">
          <a:xfrm>
            <a:off x="7386616" y="5767218"/>
            <a:ext cx="314329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GB" altLang="fr-FR" sz="1600" b="1" dirty="0">
                <a:solidFill>
                  <a:srgbClr val="F79646">
                    <a:lumMod val="75000"/>
                  </a:srgbClr>
                </a:solidFill>
                <a:ea typeface="DejaVu Sans" pitchFamily="32" charset="0"/>
                <a:cs typeface="Arial" charset="0"/>
              </a:rPr>
              <a:t>Due to SYNOP T2m and RH2m</a:t>
            </a:r>
            <a:endParaRPr lang="fr-FR" altLang="fr-FR" sz="1600" b="1" dirty="0">
              <a:solidFill>
                <a:srgbClr val="F79646">
                  <a:lumMod val="75000"/>
                </a:srgbClr>
              </a:solidFill>
              <a:ea typeface="DejaVu Sans" pitchFamily="32" charset="0"/>
              <a:cs typeface="Arial" charset="0"/>
            </a:endParaRPr>
          </a:p>
        </p:txBody>
      </p:sp>
      <p:sp>
        <p:nvSpPr>
          <p:cNvPr id="14350" name="Oval 17"/>
          <p:cNvSpPr>
            <a:spLocks noChangeArrowheads="1"/>
          </p:cNvSpPr>
          <p:nvPr/>
        </p:nvSpPr>
        <p:spPr bwMode="auto">
          <a:xfrm>
            <a:off x="3144659" y="3297330"/>
            <a:ext cx="601663" cy="523875"/>
          </a:xfrm>
          <a:prstGeom prst="ellips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 altLang="fr-FR">
              <a:solidFill>
                <a:prstClr val="black"/>
              </a:solidFill>
            </a:endParaRPr>
          </a:p>
        </p:txBody>
      </p:sp>
      <p:sp>
        <p:nvSpPr>
          <p:cNvPr id="14351" name="Oval 18"/>
          <p:cNvSpPr>
            <a:spLocks noChangeArrowheads="1"/>
          </p:cNvSpPr>
          <p:nvPr/>
        </p:nvSpPr>
        <p:spPr bwMode="auto">
          <a:xfrm>
            <a:off x="3119259" y="5013416"/>
            <a:ext cx="601663" cy="522288"/>
          </a:xfrm>
          <a:prstGeom prst="ellips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 altLang="fr-FR">
              <a:solidFill>
                <a:prstClr val="black"/>
              </a:solidFill>
            </a:endParaRPr>
          </a:p>
        </p:txBody>
      </p:sp>
      <p:sp>
        <p:nvSpPr>
          <p:cNvPr id="14352" name="Oval 19"/>
          <p:cNvSpPr>
            <a:spLocks noChangeArrowheads="1"/>
          </p:cNvSpPr>
          <p:nvPr/>
        </p:nvSpPr>
        <p:spPr bwMode="auto">
          <a:xfrm>
            <a:off x="2995434" y="1576480"/>
            <a:ext cx="601663" cy="522287"/>
          </a:xfrm>
          <a:prstGeom prst="ellips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 altLang="fr-FR">
              <a:solidFill>
                <a:prstClr val="black"/>
              </a:solidFill>
            </a:endParaRPr>
          </a:p>
        </p:txBody>
      </p:sp>
      <p:sp>
        <p:nvSpPr>
          <p:cNvPr id="14353" name="Oval 20"/>
          <p:cNvSpPr>
            <a:spLocks noChangeArrowheads="1"/>
          </p:cNvSpPr>
          <p:nvPr/>
        </p:nvSpPr>
        <p:spPr bwMode="auto">
          <a:xfrm>
            <a:off x="1393647" y="1219292"/>
            <a:ext cx="409575" cy="366713"/>
          </a:xfrm>
          <a:prstGeom prst="ellips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 altLang="fr-FR">
              <a:solidFill>
                <a:prstClr val="black"/>
              </a:solidFill>
            </a:endParaRPr>
          </a:p>
        </p:txBody>
      </p:sp>
      <p:sp>
        <p:nvSpPr>
          <p:cNvPr id="14354" name="Oval 21"/>
          <p:cNvSpPr>
            <a:spLocks noChangeArrowheads="1"/>
          </p:cNvSpPr>
          <p:nvPr/>
        </p:nvSpPr>
        <p:spPr bwMode="auto">
          <a:xfrm>
            <a:off x="1485722" y="3009992"/>
            <a:ext cx="409575" cy="366713"/>
          </a:xfrm>
          <a:prstGeom prst="ellips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 altLang="fr-FR">
              <a:solidFill>
                <a:prstClr val="black"/>
              </a:solidFill>
            </a:endParaRPr>
          </a:p>
        </p:txBody>
      </p:sp>
      <p:sp>
        <p:nvSpPr>
          <p:cNvPr id="14355" name="Oval 22"/>
          <p:cNvSpPr>
            <a:spLocks noChangeArrowheads="1"/>
          </p:cNvSpPr>
          <p:nvPr/>
        </p:nvSpPr>
        <p:spPr bwMode="auto">
          <a:xfrm>
            <a:off x="1485722" y="4829267"/>
            <a:ext cx="409575" cy="366713"/>
          </a:xfrm>
          <a:prstGeom prst="ellips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 altLang="fr-FR">
              <a:solidFill>
                <a:prstClr val="black"/>
              </a:solidFill>
            </a:endParaRPr>
          </a:p>
        </p:txBody>
      </p:sp>
      <p:sp>
        <p:nvSpPr>
          <p:cNvPr id="14356" name="Oval 23"/>
          <p:cNvSpPr>
            <a:spLocks noChangeArrowheads="1"/>
          </p:cNvSpPr>
          <p:nvPr/>
        </p:nvSpPr>
        <p:spPr bwMode="auto">
          <a:xfrm>
            <a:off x="3746322" y="1076417"/>
            <a:ext cx="409575" cy="366713"/>
          </a:xfrm>
          <a:prstGeom prst="ellips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 altLang="fr-FR">
              <a:solidFill>
                <a:prstClr val="black"/>
              </a:solidFill>
            </a:endParaRPr>
          </a:p>
        </p:txBody>
      </p:sp>
      <p:sp>
        <p:nvSpPr>
          <p:cNvPr id="14357" name="Oval 24"/>
          <p:cNvSpPr>
            <a:spLocks noChangeArrowheads="1"/>
          </p:cNvSpPr>
          <p:nvPr/>
        </p:nvSpPr>
        <p:spPr bwMode="auto">
          <a:xfrm>
            <a:off x="3746322" y="2900454"/>
            <a:ext cx="409575" cy="366712"/>
          </a:xfrm>
          <a:prstGeom prst="ellips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 altLang="fr-FR">
              <a:solidFill>
                <a:prstClr val="black"/>
              </a:solidFill>
            </a:endParaRPr>
          </a:p>
        </p:txBody>
      </p:sp>
      <p:sp>
        <p:nvSpPr>
          <p:cNvPr id="14358" name="Oval 25"/>
          <p:cNvSpPr>
            <a:spLocks noChangeArrowheads="1"/>
          </p:cNvSpPr>
          <p:nvPr/>
        </p:nvSpPr>
        <p:spPr bwMode="auto">
          <a:xfrm>
            <a:off x="3746322" y="4646704"/>
            <a:ext cx="407987" cy="366712"/>
          </a:xfrm>
          <a:prstGeom prst="ellips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 altLang="fr-FR">
              <a:solidFill>
                <a:prstClr val="black"/>
              </a:solidFill>
            </a:endParaRPr>
          </a:p>
        </p:txBody>
      </p:sp>
      <p:sp>
        <p:nvSpPr>
          <p:cNvPr id="14359" name="Oval 26"/>
          <p:cNvSpPr>
            <a:spLocks noChangeArrowheads="1"/>
          </p:cNvSpPr>
          <p:nvPr/>
        </p:nvSpPr>
        <p:spPr bwMode="auto">
          <a:xfrm>
            <a:off x="2735084" y="1157379"/>
            <a:ext cx="409575" cy="366712"/>
          </a:xfrm>
          <a:prstGeom prst="ellipse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 altLang="fr-FR">
              <a:solidFill>
                <a:prstClr val="black"/>
              </a:solidFill>
            </a:endParaRPr>
          </a:p>
        </p:txBody>
      </p:sp>
      <p:sp>
        <p:nvSpPr>
          <p:cNvPr id="14360" name="Oval 27"/>
          <p:cNvSpPr>
            <a:spLocks noChangeArrowheads="1"/>
          </p:cNvSpPr>
          <p:nvPr/>
        </p:nvSpPr>
        <p:spPr bwMode="auto">
          <a:xfrm>
            <a:off x="2792233" y="2930617"/>
            <a:ext cx="407988" cy="366713"/>
          </a:xfrm>
          <a:prstGeom prst="ellipse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 altLang="fr-FR">
              <a:solidFill>
                <a:prstClr val="black"/>
              </a:solidFill>
            </a:endParaRPr>
          </a:p>
        </p:txBody>
      </p:sp>
      <p:sp>
        <p:nvSpPr>
          <p:cNvPr id="14361" name="Oval 29"/>
          <p:cNvSpPr>
            <a:spLocks noChangeArrowheads="1"/>
          </p:cNvSpPr>
          <p:nvPr/>
        </p:nvSpPr>
        <p:spPr bwMode="auto">
          <a:xfrm>
            <a:off x="9995396" y="1206501"/>
            <a:ext cx="601663" cy="523875"/>
          </a:xfrm>
          <a:prstGeom prst="ellips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 altLang="fr-FR">
              <a:solidFill>
                <a:prstClr val="black"/>
              </a:solidFill>
            </a:endParaRPr>
          </a:p>
        </p:txBody>
      </p:sp>
      <p:sp>
        <p:nvSpPr>
          <p:cNvPr id="14362" name="Right Brace 30"/>
          <p:cNvSpPr>
            <a:spLocks/>
          </p:cNvSpPr>
          <p:nvPr/>
        </p:nvSpPr>
        <p:spPr bwMode="auto">
          <a:xfrm>
            <a:off x="4155896" y="2741705"/>
            <a:ext cx="500062" cy="3652837"/>
          </a:xfrm>
          <a:prstGeom prst="rightBrace">
            <a:avLst>
              <a:gd name="adj1" fmla="val 8353"/>
              <a:gd name="adj2" fmla="val 50000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 altLang="fr-FR">
              <a:solidFill>
                <a:prstClr val="black"/>
              </a:solidFill>
            </a:endParaRPr>
          </a:p>
        </p:txBody>
      </p:sp>
      <p:sp>
        <p:nvSpPr>
          <p:cNvPr id="28" name="Rectangle 1"/>
          <p:cNvSpPr>
            <a:spLocks noChangeArrowheads="1"/>
          </p:cNvSpPr>
          <p:nvPr/>
        </p:nvSpPr>
        <p:spPr bwMode="auto">
          <a:xfrm>
            <a:off x="795647" y="-27384"/>
            <a:ext cx="11396353" cy="586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fr-FR" sz="3200" b="1" dirty="0" smtClean="0">
                <a:solidFill>
                  <a:srgbClr val="003399"/>
                </a:solidFill>
                <a:latin typeface="+mj-lt"/>
              </a:rPr>
              <a:t>ASCAT </a:t>
            </a:r>
            <a:r>
              <a:rPr lang="en-GB" altLang="fr-FR" sz="3200" b="1" dirty="0">
                <a:solidFill>
                  <a:srgbClr val="003399"/>
                </a:solidFill>
                <a:latin typeface="+mj-lt"/>
              </a:rPr>
              <a:t>Soil Moisture data </a:t>
            </a:r>
            <a:r>
              <a:rPr lang="en-GB" altLang="fr-FR" sz="3200" b="1" dirty="0" smtClean="0">
                <a:solidFill>
                  <a:srgbClr val="003399"/>
                </a:solidFill>
                <a:latin typeface="+mj-lt"/>
              </a:rPr>
              <a:t>assimilation for NWP</a:t>
            </a:r>
            <a:endParaRPr lang="en-GB" altLang="fr-FR" sz="3200" b="1" dirty="0">
              <a:solidFill>
                <a:srgbClr val="003399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0063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7" name="Picture 3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632" y="913128"/>
            <a:ext cx="5273095" cy="2635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8" name="TextBox 36"/>
          <p:cNvSpPr txBox="1">
            <a:spLocks noChangeArrowheads="1"/>
          </p:cNvSpPr>
          <p:nvPr/>
        </p:nvSpPr>
        <p:spPr bwMode="auto">
          <a:xfrm>
            <a:off x="306062" y="595185"/>
            <a:ext cx="450071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GB" altLang="fr-FR" sz="1600" b="1" dirty="0">
                <a:solidFill>
                  <a:srgbClr val="F79646">
                    <a:lumMod val="75000"/>
                  </a:srgbClr>
                </a:solidFill>
                <a:ea typeface="DejaVu Sans" pitchFamily="32" charset="0"/>
                <a:cs typeface="Arial" charset="0"/>
              </a:rPr>
              <a:t>Volumetric Soil Moisture increments (m</a:t>
            </a:r>
            <a:r>
              <a:rPr lang="en-GB" altLang="fr-FR" sz="1600" b="1" baseline="30000" dirty="0">
                <a:solidFill>
                  <a:srgbClr val="F79646">
                    <a:lumMod val="75000"/>
                  </a:srgbClr>
                </a:solidFill>
                <a:ea typeface="DejaVu Sans" pitchFamily="32" charset="0"/>
                <a:cs typeface="Arial" charset="0"/>
              </a:rPr>
              <a:t>3</a:t>
            </a:r>
            <a:r>
              <a:rPr lang="en-GB" altLang="fr-FR" sz="1600" b="1" dirty="0">
                <a:solidFill>
                  <a:srgbClr val="F79646">
                    <a:lumMod val="75000"/>
                  </a:srgbClr>
                </a:solidFill>
                <a:ea typeface="DejaVu Sans" pitchFamily="32" charset="0"/>
                <a:cs typeface="Arial" charset="0"/>
              </a:rPr>
              <a:t>/m</a:t>
            </a:r>
            <a:r>
              <a:rPr lang="en-GB" altLang="fr-FR" sz="1600" b="1" baseline="30000" dirty="0">
                <a:solidFill>
                  <a:srgbClr val="F79646">
                    <a:lumMod val="75000"/>
                  </a:srgbClr>
                </a:solidFill>
                <a:ea typeface="DejaVu Sans" pitchFamily="32" charset="0"/>
                <a:cs typeface="Arial" charset="0"/>
              </a:rPr>
              <a:t>3</a:t>
            </a:r>
            <a:r>
              <a:rPr lang="en-GB" altLang="fr-FR" sz="1600" b="1" dirty="0">
                <a:solidFill>
                  <a:srgbClr val="F79646">
                    <a:lumMod val="75000"/>
                  </a:srgbClr>
                </a:solidFill>
                <a:ea typeface="DejaVu Sans" pitchFamily="32" charset="0"/>
                <a:cs typeface="Arial" charset="0"/>
              </a:rPr>
              <a:t>)</a:t>
            </a:r>
          </a:p>
          <a:p>
            <a:r>
              <a:rPr lang="en-GB" altLang="fr-FR" sz="1600" b="1" dirty="0">
                <a:solidFill>
                  <a:srgbClr val="F79646">
                    <a:lumMod val="75000"/>
                  </a:srgbClr>
                </a:solidFill>
                <a:ea typeface="DejaVu Sans" pitchFamily="32" charset="0"/>
                <a:cs typeface="Arial" charset="0"/>
              </a:rPr>
              <a:t>(accumulated)</a:t>
            </a:r>
            <a:endParaRPr lang="fr-FR" altLang="fr-FR" sz="1600" b="1" dirty="0">
              <a:solidFill>
                <a:srgbClr val="F79646">
                  <a:lumMod val="75000"/>
                </a:srgbClr>
              </a:solidFill>
              <a:ea typeface="DejaVu Sans" pitchFamily="32" charset="0"/>
              <a:cs typeface="Arial" charset="0"/>
            </a:endParaRPr>
          </a:p>
        </p:txBody>
      </p:sp>
      <p:sp>
        <p:nvSpPr>
          <p:cNvPr id="16389" name="TextBox 37"/>
          <p:cNvSpPr txBox="1">
            <a:spLocks noChangeArrowheads="1"/>
          </p:cNvSpPr>
          <p:nvPr/>
        </p:nvSpPr>
        <p:spPr bwMode="auto">
          <a:xfrm>
            <a:off x="349050" y="2471426"/>
            <a:ext cx="89319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GB" altLang="fr-FR" sz="1600" dirty="0">
                <a:solidFill>
                  <a:srgbClr val="F79646">
                    <a:lumMod val="75000"/>
                  </a:srgbClr>
                </a:solidFill>
                <a:ea typeface="DejaVu Sans" pitchFamily="32" charset="0"/>
                <a:cs typeface="Arial" charset="0"/>
              </a:rPr>
              <a:t>Layer1 </a:t>
            </a:r>
          </a:p>
          <a:p>
            <a:r>
              <a:rPr lang="en-GB" altLang="fr-FR" sz="1600" dirty="0">
                <a:solidFill>
                  <a:srgbClr val="F79646">
                    <a:lumMod val="75000"/>
                  </a:srgbClr>
                </a:solidFill>
                <a:ea typeface="DejaVu Sans" pitchFamily="32" charset="0"/>
                <a:cs typeface="Arial" charset="0"/>
              </a:rPr>
              <a:t>(0-7cm)</a:t>
            </a:r>
            <a:endParaRPr lang="fr-FR" altLang="fr-FR" sz="1600" dirty="0">
              <a:solidFill>
                <a:srgbClr val="F79646">
                  <a:lumMod val="75000"/>
                </a:srgbClr>
              </a:solidFill>
              <a:ea typeface="DejaVu Sans" pitchFamily="32" charset="0"/>
              <a:cs typeface="Arial" charset="0"/>
            </a:endParaRPr>
          </a:p>
        </p:txBody>
      </p:sp>
      <p:pic>
        <p:nvPicPr>
          <p:cNvPr id="16396" name="Picture 4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632" y="3599786"/>
            <a:ext cx="5273095" cy="263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7" name="TextBox 41"/>
          <p:cNvSpPr txBox="1">
            <a:spLocks noChangeArrowheads="1"/>
          </p:cNvSpPr>
          <p:nvPr/>
        </p:nvSpPr>
        <p:spPr bwMode="auto">
          <a:xfrm>
            <a:off x="349050" y="5295483"/>
            <a:ext cx="100700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GB" altLang="fr-FR" sz="1600" dirty="0">
                <a:solidFill>
                  <a:srgbClr val="F79646">
                    <a:lumMod val="75000"/>
                  </a:srgbClr>
                </a:solidFill>
                <a:ea typeface="DejaVu Sans" pitchFamily="32" charset="0"/>
                <a:cs typeface="Arial" charset="0"/>
              </a:rPr>
              <a:t>Layer2 </a:t>
            </a:r>
          </a:p>
          <a:p>
            <a:r>
              <a:rPr lang="en-GB" altLang="fr-FR" sz="1600" dirty="0">
                <a:solidFill>
                  <a:srgbClr val="F79646">
                    <a:lumMod val="75000"/>
                  </a:srgbClr>
                </a:solidFill>
                <a:ea typeface="DejaVu Sans" pitchFamily="32" charset="0"/>
                <a:cs typeface="Arial" charset="0"/>
              </a:rPr>
              <a:t>(7-28cm)</a:t>
            </a:r>
            <a:endParaRPr lang="fr-FR" altLang="fr-FR" sz="1600" dirty="0">
              <a:solidFill>
                <a:srgbClr val="F79646">
                  <a:lumMod val="75000"/>
                </a:srgbClr>
              </a:solidFill>
              <a:ea typeface="DejaVu Sans" pitchFamily="32" charset="0"/>
              <a:cs typeface="Arial" charset="0"/>
            </a:endParaRPr>
          </a:p>
        </p:txBody>
      </p:sp>
      <p:sp>
        <p:nvSpPr>
          <p:cNvPr id="16398" name="TextBox 42"/>
          <p:cNvSpPr txBox="1">
            <a:spLocks noChangeArrowheads="1"/>
          </p:cNvSpPr>
          <p:nvPr/>
        </p:nvSpPr>
        <p:spPr bwMode="auto">
          <a:xfrm>
            <a:off x="4025436" y="839958"/>
            <a:ext cx="172354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GB" altLang="fr-FR" sz="1600" dirty="0">
                <a:solidFill>
                  <a:prstClr val="black"/>
                </a:solidFill>
                <a:ea typeface="DejaVu Sans" pitchFamily="32" charset="0"/>
                <a:cs typeface="Arial" charset="0"/>
              </a:rPr>
              <a:t>25-30 June 2013</a:t>
            </a:r>
            <a:endParaRPr lang="fr-FR" altLang="fr-FR" sz="1600" dirty="0">
              <a:solidFill>
                <a:prstClr val="black"/>
              </a:solidFill>
              <a:ea typeface="DejaVu Sans" pitchFamily="32" charset="0"/>
              <a:cs typeface="Arial" charset="0"/>
            </a:endParaRPr>
          </a:p>
        </p:txBody>
      </p:sp>
      <p:sp>
        <p:nvSpPr>
          <p:cNvPr id="18" name="Rectangle 1"/>
          <p:cNvSpPr>
            <a:spLocks noChangeArrowheads="1"/>
          </p:cNvSpPr>
          <p:nvPr/>
        </p:nvSpPr>
        <p:spPr bwMode="auto">
          <a:xfrm>
            <a:off x="795647" y="-27384"/>
            <a:ext cx="11396353" cy="586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fr-FR" sz="3200" b="1" dirty="0" smtClean="0">
                <a:solidFill>
                  <a:srgbClr val="003399"/>
                </a:solidFill>
                <a:latin typeface="+mj-lt"/>
              </a:rPr>
              <a:t>ASCAT </a:t>
            </a:r>
            <a:r>
              <a:rPr lang="en-GB" altLang="fr-FR" sz="3200" b="1" dirty="0">
                <a:solidFill>
                  <a:srgbClr val="003399"/>
                </a:solidFill>
                <a:latin typeface="+mj-lt"/>
              </a:rPr>
              <a:t>Soil Moisture data </a:t>
            </a:r>
            <a:r>
              <a:rPr lang="en-GB" altLang="fr-FR" sz="3200" b="1" dirty="0" smtClean="0">
                <a:solidFill>
                  <a:srgbClr val="003399"/>
                </a:solidFill>
                <a:latin typeface="+mj-lt"/>
              </a:rPr>
              <a:t>assimilation for NWP</a:t>
            </a:r>
            <a:endParaRPr lang="en-GB" altLang="fr-FR" sz="3200" b="1" dirty="0">
              <a:solidFill>
                <a:srgbClr val="003399"/>
              </a:solidFill>
              <a:latin typeface="+mj-lt"/>
            </a:endParaRPr>
          </a:p>
        </p:txBody>
      </p:sp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1470587"/>
              </p:ext>
            </p:extLst>
          </p:nvPr>
        </p:nvGraphicFramePr>
        <p:xfrm>
          <a:off x="7319108" y="2597377"/>
          <a:ext cx="3938700" cy="15869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96268"/>
                <a:gridCol w="1232220"/>
                <a:gridCol w="1210212"/>
              </a:tblGrid>
              <a:tr h="370681">
                <a:tc>
                  <a:txBody>
                    <a:bodyPr/>
                    <a:lstStyle/>
                    <a:p>
                      <a:endParaRPr lang="fr-FR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latin typeface="Arial" pitchFamily="34" charset="0"/>
                          <a:cs typeface="Arial" pitchFamily="34" charset="0"/>
                        </a:rPr>
                        <a:t>SYNOP</a:t>
                      </a:r>
                      <a:endParaRPr lang="fr-FR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latin typeface="Arial" pitchFamily="34" charset="0"/>
                          <a:cs typeface="Arial" pitchFamily="34" charset="0"/>
                        </a:rPr>
                        <a:t>ASCAT</a:t>
                      </a:r>
                      <a:endParaRPr lang="fr-FR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0" marB="45700"/>
                </a:tc>
              </a:tr>
              <a:tr h="398392"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Layer 1</a:t>
                      </a:r>
                      <a:endParaRPr lang="fr-FR" sz="20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latin typeface="Arial" pitchFamily="34" charset="0"/>
                          <a:cs typeface="Arial" pitchFamily="34" charset="0"/>
                        </a:rPr>
                        <a:t>0.68</a:t>
                      </a:r>
                      <a:endParaRPr lang="fr-FR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 dirty="0" smtClean="0">
                          <a:latin typeface="Arial" pitchFamily="34" charset="0"/>
                          <a:cs typeface="Arial" pitchFamily="34" charset="0"/>
                        </a:rPr>
                        <a:t>1.43</a:t>
                      </a:r>
                      <a:endParaRPr lang="fr-FR" sz="2000" b="1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0" marB="45700"/>
                </a:tc>
              </a:tr>
              <a:tr h="370681">
                <a:tc>
                  <a:txBody>
                    <a:bodyPr/>
                    <a:lstStyle/>
                    <a:p>
                      <a:r>
                        <a:rPr lang="en-GB" sz="20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Layer 2</a:t>
                      </a:r>
                      <a:endParaRPr lang="fr-FR" sz="20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latin typeface="Arial" pitchFamily="34" charset="0"/>
                          <a:cs typeface="Arial" pitchFamily="34" charset="0"/>
                        </a:rPr>
                        <a:t>1.48</a:t>
                      </a:r>
                      <a:endParaRPr lang="fr-FR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0" dirty="0" smtClean="0">
                          <a:latin typeface="Arial" pitchFamily="34" charset="0"/>
                          <a:cs typeface="Arial" pitchFamily="34" charset="0"/>
                        </a:rPr>
                        <a:t>0.68</a:t>
                      </a:r>
                      <a:endParaRPr lang="fr-FR" sz="20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0" marB="45700"/>
                </a:tc>
              </a:tr>
              <a:tr h="370681"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Layer 3</a:t>
                      </a:r>
                      <a:endParaRPr lang="fr-FR" sz="20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4.28</a:t>
                      </a:r>
                      <a:endParaRPr lang="fr-FR" sz="20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0.46</a:t>
                      </a:r>
                      <a:endParaRPr lang="fr-FR" sz="20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0" marB="45700"/>
                </a:tc>
              </a:tr>
            </a:tbl>
          </a:graphicData>
        </a:graphic>
      </p:graphicFrame>
      <p:sp>
        <p:nvSpPr>
          <p:cNvPr id="19" name="TextBox 36"/>
          <p:cNvSpPr txBox="1">
            <a:spLocks noChangeArrowheads="1"/>
          </p:cNvSpPr>
          <p:nvPr/>
        </p:nvSpPr>
        <p:spPr bwMode="auto">
          <a:xfrm>
            <a:off x="6888088" y="1458898"/>
            <a:ext cx="499367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GB" altLang="fr-FR" sz="2000" b="1" dirty="0">
                <a:solidFill>
                  <a:srgbClr val="F79646">
                    <a:lumMod val="75000"/>
                  </a:srgbClr>
                </a:solidFill>
                <a:ea typeface="DejaVu Sans" pitchFamily="32" charset="0"/>
                <a:cs typeface="Arial" charset="0"/>
              </a:rPr>
              <a:t>Vertically integrated </a:t>
            </a:r>
            <a:endParaRPr lang="en-GB" altLang="fr-FR" sz="2000" b="1" dirty="0" smtClean="0">
              <a:solidFill>
                <a:srgbClr val="F79646">
                  <a:lumMod val="75000"/>
                </a:srgbClr>
              </a:solidFill>
              <a:ea typeface="DejaVu Sans" pitchFamily="32" charset="0"/>
              <a:cs typeface="Arial" charset="0"/>
            </a:endParaRPr>
          </a:p>
          <a:p>
            <a:pPr algn="ctr"/>
            <a:r>
              <a:rPr lang="en-GB" altLang="fr-FR" sz="2000" b="1" dirty="0" smtClean="0">
                <a:solidFill>
                  <a:srgbClr val="F79646">
                    <a:lumMod val="75000"/>
                  </a:srgbClr>
                </a:solidFill>
                <a:ea typeface="DejaVu Sans" pitchFamily="32" charset="0"/>
                <a:cs typeface="Arial" charset="0"/>
              </a:rPr>
              <a:t>Soil </a:t>
            </a:r>
            <a:r>
              <a:rPr lang="en-GB" altLang="fr-FR" sz="2000" b="1" dirty="0">
                <a:solidFill>
                  <a:srgbClr val="F79646">
                    <a:lumMod val="75000"/>
                  </a:srgbClr>
                </a:solidFill>
                <a:ea typeface="DejaVu Sans" pitchFamily="32" charset="0"/>
                <a:cs typeface="Arial" charset="0"/>
              </a:rPr>
              <a:t>Moisture increments (</a:t>
            </a:r>
            <a:r>
              <a:rPr lang="en-GB" altLang="fr-FR" sz="2000" b="1" dirty="0" err="1">
                <a:solidFill>
                  <a:srgbClr val="F79646">
                    <a:lumMod val="75000"/>
                  </a:srgbClr>
                </a:solidFill>
                <a:ea typeface="DejaVu Sans" pitchFamily="32" charset="0"/>
                <a:cs typeface="Arial" charset="0"/>
              </a:rPr>
              <a:t>stDev</a:t>
            </a:r>
            <a:r>
              <a:rPr lang="en-GB" altLang="fr-FR" sz="2000" b="1" dirty="0">
                <a:solidFill>
                  <a:srgbClr val="F79646">
                    <a:lumMod val="75000"/>
                  </a:srgbClr>
                </a:solidFill>
                <a:ea typeface="DejaVu Sans" pitchFamily="32" charset="0"/>
                <a:cs typeface="Arial" charset="0"/>
              </a:rPr>
              <a:t> in mm)</a:t>
            </a:r>
          </a:p>
        </p:txBody>
      </p:sp>
      <p:sp>
        <p:nvSpPr>
          <p:cNvPr id="20" name="TextBox 6"/>
          <p:cNvSpPr txBox="1">
            <a:spLocks noChangeArrowheads="1"/>
          </p:cNvSpPr>
          <p:nvPr/>
        </p:nvSpPr>
        <p:spPr bwMode="auto">
          <a:xfrm>
            <a:off x="5885803" y="4819356"/>
            <a:ext cx="6306197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GB" altLang="fr-FR" b="1" dirty="0">
                <a:solidFill>
                  <a:prstClr val="black"/>
                </a:solidFill>
                <a:ea typeface="DejaVu Sans" pitchFamily="32" charset="0"/>
                <a:cs typeface="Arial" charset="0"/>
              </a:rPr>
              <a:t>ASCAT</a:t>
            </a:r>
            <a:r>
              <a:rPr lang="en-GB" altLang="fr-FR" dirty="0">
                <a:solidFill>
                  <a:prstClr val="black"/>
                </a:solidFill>
                <a:ea typeface="DejaVu Sans" pitchFamily="32" charset="0"/>
                <a:cs typeface="Arial" charset="0"/>
              </a:rPr>
              <a:t> more increments than SYNOP at surface</a:t>
            </a:r>
          </a:p>
          <a:p>
            <a:r>
              <a:rPr lang="en-GB" altLang="fr-FR" b="1" dirty="0">
                <a:solidFill>
                  <a:prstClr val="black"/>
                </a:solidFill>
                <a:ea typeface="DejaVu Sans" pitchFamily="32" charset="0"/>
                <a:cs typeface="Arial" charset="0"/>
              </a:rPr>
              <a:t>SYNOP</a:t>
            </a:r>
            <a:r>
              <a:rPr lang="en-GB" altLang="fr-FR" dirty="0">
                <a:solidFill>
                  <a:prstClr val="black"/>
                </a:solidFill>
                <a:ea typeface="DejaVu Sans" pitchFamily="32" charset="0"/>
                <a:cs typeface="Arial" charset="0"/>
              </a:rPr>
              <a:t> give more increments at depth</a:t>
            </a:r>
          </a:p>
          <a:p>
            <a:r>
              <a:rPr lang="en-GB" altLang="fr-FR" dirty="0">
                <a:solidFill>
                  <a:prstClr val="black"/>
                </a:solidFill>
                <a:ea typeface="DejaVu Sans" pitchFamily="32" charset="0"/>
                <a:cs typeface="Arial" charset="0"/>
                <a:sym typeface="Wingdings" pitchFamily="2" charset="2"/>
              </a:rPr>
              <a:t> For 12h DA window, l</a:t>
            </a:r>
            <a:r>
              <a:rPr lang="en-GB" altLang="fr-FR" dirty="0">
                <a:solidFill>
                  <a:prstClr val="black"/>
                </a:solidFill>
                <a:ea typeface="DejaVu Sans" pitchFamily="32" charset="0"/>
                <a:cs typeface="Arial" charset="0"/>
              </a:rPr>
              <a:t>ink </a:t>
            </a:r>
            <a:r>
              <a:rPr lang="en-GB" altLang="fr-FR" dirty="0" err="1">
                <a:solidFill>
                  <a:prstClr val="black"/>
                </a:solidFill>
                <a:ea typeface="DejaVu Sans" pitchFamily="32" charset="0"/>
                <a:cs typeface="Arial" charset="0"/>
              </a:rPr>
              <a:t>obs</a:t>
            </a:r>
            <a:r>
              <a:rPr lang="en-GB" altLang="fr-FR" dirty="0">
                <a:solidFill>
                  <a:prstClr val="black"/>
                </a:solidFill>
                <a:ea typeface="DejaVu Sans" pitchFamily="32" charset="0"/>
                <a:cs typeface="Arial" charset="0"/>
              </a:rPr>
              <a:t> to root zone stronger for T2m,RH2m than for surface soil moisture observations</a:t>
            </a:r>
          </a:p>
        </p:txBody>
      </p:sp>
    </p:spTree>
    <p:extLst>
      <p:ext uri="{BB962C8B-B14F-4D97-AF65-F5344CB8AC3E}">
        <p14:creationId xmlns:p14="http://schemas.microsoft.com/office/powerpoint/2010/main" val="3035011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5"/>
          <p:cNvSpPr txBox="1">
            <a:spLocks noChangeArrowheads="1"/>
          </p:cNvSpPr>
          <p:nvPr/>
        </p:nvSpPr>
        <p:spPr bwMode="auto">
          <a:xfrm>
            <a:off x="273132" y="206376"/>
            <a:ext cx="9855118" cy="74584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endParaRPr lang="en-GB" altLang="en-US" sz="22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alt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alt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alt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Satellite data  </a:t>
            </a:r>
            <a:r>
              <a:rPr lang="en-GB" alt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Surface information</a:t>
            </a:r>
          </a:p>
          <a:p>
            <a:pPr>
              <a:buFont typeface="Arial" panose="020B0604020202020204" pitchFamily="34" charset="0"/>
              <a:buNone/>
            </a:pPr>
            <a:r>
              <a:rPr lang="en-GB" alt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Top soil moisture sampling depth: </a:t>
            </a:r>
            <a:r>
              <a:rPr lang="en-GB" altLang="en-US" sz="22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0-2cm ASCAT,  0-5cm SMOS</a:t>
            </a:r>
          </a:p>
          <a:p>
            <a:pPr>
              <a:buFont typeface="Arial" panose="020B0604020202020204" pitchFamily="34" charset="0"/>
              <a:buChar char="•"/>
            </a:pPr>
            <a:endParaRPr lang="en-GB" altLang="en-US" sz="2200" baseline="30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alt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en-GB" altLang="en-US" sz="22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Root Zone SM Profile</a:t>
            </a:r>
          </a:p>
          <a:p>
            <a:pPr>
              <a:buFont typeface="Wingdings" panose="05000000000000000000" pitchFamily="2" charset="2"/>
              <a:buNone/>
            </a:pPr>
            <a:r>
              <a:rPr lang="en-GB" alt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 </a:t>
            </a:r>
            <a:r>
              <a:rPr lang="en-GB" alt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Variable of interest for </a:t>
            </a:r>
            <a:endParaRPr lang="en-GB" altLang="en-US" sz="2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en-GB" alt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Soil-Plant-</a:t>
            </a:r>
            <a:r>
              <a:rPr lang="en-GB" altLang="en-US" sz="22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Atm</a:t>
            </a:r>
            <a:r>
              <a:rPr lang="en-GB" altLang="en-US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interaction, </a:t>
            </a:r>
            <a:endParaRPr lang="en-GB" alt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GB" alt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 Climate, NWP and</a:t>
            </a:r>
          </a:p>
          <a:p>
            <a:pPr>
              <a:buFont typeface="Wingdings" panose="05000000000000000000" pitchFamily="2" charset="2"/>
              <a:buNone/>
            </a:pPr>
            <a:r>
              <a:rPr lang="en-GB" alt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 hydrological applications</a:t>
            </a:r>
          </a:p>
          <a:p>
            <a:pPr>
              <a:buFont typeface="Wingdings" panose="05000000000000000000" pitchFamily="2" charset="2"/>
              <a:buNone/>
            </a:pPr>
            <a:endParaRPr lang="en-GB" alt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en-GB" alt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 Accurate retrieval </a:t>
            </a:r>
            <a:r>
              <a:rPr lang="en-GB" altLang="en-US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requires </a:t>
            </a:r>
            <a:r>
              <a:rPr lang="en-GB" alt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to account for</a:t>
            </a:r>
          </a:p>
          <a:p>
            <a:pPr>
              <a:buFont typeface="Wingdings" panose="05000000000000000000" pitchFamily="2" charset="2"/>
              <a:buNone/>
            </a:pPr>
            <a:r>
              <a:rPr lang="en-GB" alt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 physical </a:t>
            </a:r>
            <a:r>
              <a:rPr lang="en-GB" altLang="en-US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processes</a:t>
            </a:r>
            <a:endParaRPr lang="en-GB" alt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None/>
            </a:pPr>
            <a:endParaRPr lang="en-GB" alt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en-GB" alt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GB" altLang="en-US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R</a:t>
            </a:r>
            <a:r>
              <a:rPr lang="en-GB" altLang="en-US" sz="2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etrieval </a:t>
            </a:r>
            <a:r>
              <a:rPr lang="en-GB" altLang="en-US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of </a:t>
            </a:r>
            <a:r>
              <a:rPr lang="en-GB" altLang="en-US" sz="2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root zone soil moisture using satellite data requires </a:t>
            </a:r>
            <a:r>
              <a:rPr lang="en-GB" altLang="en-US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data assimilation </a:t>
            </a:r>
            <a:r>
              <a:rPr lang="en-GB" altLang="en-US" sz="2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approaches</a:t>
            </a:r>
            <a:endParaRPr lang="en-GB" altLang="en-US" sz="2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None/>
            </a:pPr>
            <a:endParaRPr lang="en-GB" altLang="en-US" sz="22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None/>
            </a:pPr>
            <a:endParaRPr lang="en-GB" altLang="en-US" sz="22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altLang="en-US" sz="22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altLang="en-US" sz="22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</p:txBody>
      </p:sp>
      <p:sp>
        <p:nvSpPr>
          <p:cNvPr id="24579" name="Text Box 1"/>
          <p:cNvSpPr txBox="1">
            <a:spLocks noChangeArrowheads="1"/>
          </p:cNvSpPr>
          <p:nvPr/>
        </p:nvSpPr>
        <p:spPr bwMode="auto">
          <a:xfrm>
            <a:off x="1841501" y="0"/>
            <a:ext cx="85074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360" tIns="44280" rIns="90360" bIns="4428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 algn="ctr">
              <a:lnSpc>
                <a:spcPct val="93000"/>
              </a:lnSpc>
              <a:buClr>
                <a:srgbClr val="0F3692"/>
              </a:buClr>
              <a:buFont typeface="Arial Black" panose="020B0A04020102020204" pitchFamily="34" charset="0"/>
              <a:buNone/>
            </a:pPr>
            <a:r>
              <a:rPr lang="en-GB" altLang="en-US" sz="3200" b="1" dirty="0">
                <a:solidFill>
                  <a:srgbClr val="003399"/>
                </a:solidFill>
                <a:latin typeface="+mj-lt"/>
                <a:cs typeface="Arial" panose="020B0604020202020204" pitchFamily="34" charset="0"/>
              </a:rPr>
              <a:t>Root Zone Soil Moisture Retrieval</a:t>
            </a:r>
          </a:p>
        </p:txBody>
      </p:sp>
      <p:pic>
        <p:nvPicPr>
          <p:cNvPr id="24580" name="Picture 6" descr="220px-Soil_profil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4500" y="2041525"/>
            <a:ext cx="2794000" cy="340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1" name="Picture 6" descr="SM_profile_Bangui2006_day209-21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2976" y="2565400"/>
            <a:ext cx="3832225" cy="2738438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582" name="Rectangle 6"/>
          <p:cNvSpPr>
            <a:spLocks noChangeArrowheads="1"/>
          </p:cNvSpPr>
          <p:nvPr/>
        </p:nvSpPr>
        <p:spPr bwMode="auto">
          <a:xfrm>
            <a:off x="5880100" y="2708276"/>
            <a:ext cx="4787900" cy="144463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5880100" y="2636839"/>
            <a:ext cx="4787900" cy="2447925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24584" name="Rectangle 8"/>
          <p:cNvSpPr>
            <a:spLocks noChangeArrowheads="1"/>
          </p:cNvSpPr>
          <p:nvPr/>
        </p:nvSpPr>
        <p:spPr bwMode="auto">
          <a:xfrm>
            <a:off x="8904288" y="5157789"/>
            <a:ext cx="1079500" cy="7143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24585" name="Text Box 9"/>
          <p:cNvSpPr txBox="1">
            <a:spLocks noChangeArrowheads="1"/>
          </p:cNvSpPr>
          <p:nvPr/>
        </p:nvSpPr>
        <p:spPr bwMode="auto">
          <a:xfrm>
            <a:off x="7608888" y="5084763"/>
            <a:ext cx="3536546" cy="271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lnSpc>
                <a:spcPct val="83000"/>
              </a:lnSpc>
            </a:pPr>
            <a:r>
              <a:rPr lang="fr-FR" altLang="en-US" sz="1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          Soil Moist m3/m3 x 100            15</a:t>
            </a:r>
          </a:p>
        </p:txBody>
      </p:sp>
      <p:sp>
        <p:nvSpPr>
          <p:cNvPr id="24586" name="Text Box 10"/>
          <p:cNvSpPr txBox="1">
            <a:spLocks noChangeArrowheads="1"/>
          </p:cNvSpPr>
          <p:nvPr/>
        </p:nvSpPr>
        <p:spPr bwMode="auto">
          <a:xfrm>
            <a:off x="8115301" y="2008188"/>
            <a:ext cx="2603341" cy="271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lnSpc>
                <a:spcPct val="83000"/>
              </a:lnSpc>
            </a:pPr>
            <a:r>
              <a:rPr lang="fr-FR" altLang="en-US" sz="1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Soil Moisture Vertical Profile</a:t>
            </a:r>
          </a:p>
        </p:txBody>
      </p:sp>
      <p:sp>
        <p:nvSpPr>
          <p:cNvPr id="24587" name="Text Box 11"/>
          <p:cNvSpPr txBox="1">
            <a:spLocks noChangeArrowheads="1"/>
          </p:cNvSpPr>
          <p:nvPr/>
        </p:nvSpPr>
        <p:spPr bwMode="auto">
          <a:xfrm>
            <a:off x="7847014" y="3073401"/>
            <a:ext cx="409575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lnSpc>
                <a:spcPct val="83000"/>
              </a:lnSpc>
            </a:pPr>
            <a:r>
              <a:rPr lang="fr-FR" altLang="en-US"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d1</a:t>
            </a:r>
          </a:p>
        </p:txBody>
      </p:sp>
      <p:sp>
        <p:nvSpPr>
          <p:cNvPr id="24588" name="Text Box 12"/>
          <p:cNvSpPr txBox="1">
            <a:spLocks noChangeArrowheads="1"/>
          </p:cNvSpPr>
          <p:nvPr/>
        </p:nvSpPr>
        <p:spPr bwMode="auto">
          <a:xfrm>
            <a:off x="10199689" y="2852739"/>
            <a:ext cx="409575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lnSpc>
                <a:spcPct val="83000"/>
              </a:lnSpc>
            </a:pPr>
            <a:r>
              <a:rPr lang="fr-FR" altLang="en-US"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d2</a:t>
            </a:r>
          </a:p>
        </p:txBody>
      </p:sp>
      <p:sp>
        <p:nvSpPr>
          <p:cNvPr id="24589" name="Text Box 13"/>
          <p:cNvSpPr txBox="1">
            <a:spLocks noChangeArrowheads="1"/>
          </p:cNvSpPr>
          <p:nvPr/>
        </p:nvSpPr>
        <p:spPr bwMode="auto">
          <a:xfrm>
            <a:off x="8543926" y="3284539"/>
            <a:ext cx="409575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lnSpc>
                <a:spcPct val="83000"/>
              </a:lnSpc>
            </a:pPr>
            <a:r>
              <a:rPr lang="fr-FR" altLang="en-US"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d3</a:t>
            </a:r>
          </a:p>
        </p:txBody>
      </p:sp>
      <p:sp>
        <p:nvSpPr>
          <p:cNvPr id="24590" name="Text Box 14"/>
          <p:cNvSpPr txBox="1">
            <a:spLocks noChangeArrowheads="1"/>
          </p:cNvSpPr>
          <p:nvPr/>
        </p:nvSpPr>
        <p:spPr bwMode="auto">
          <a:xfrm>
            <a:off x="9336089" y="3500439"/>
            <a:ext cx="409575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lnSpc>
                <a:spcPct val="83000"/>
              </a:lnSpc>
            </a:pPr>
            <a:r>
              <a:rPr lang="fr-FR" altLang="en-US"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d4</a:t>
            </a:r>
          </a:p>
        </p:txBody>
      </p:sp>
      <p:sp>
        <p:nvSpPr>
          <p:cNvPr id="24591" name="Line 15"/>
          <p:cNvSpPr>
            <a:spLocks noChangeShapeType="1"/>
          </p:cNvSpPr>
          <p:nvPr/>
        </p:nvSpPr>
        <p:spPr bwMode="auto">
          <a:xfrm flipV="1">
            <a:off x="8183563" y="2781300"/>
            <a:ext cx="2089150" cy="21590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4592" name="Line 16"/>
          <p:cNvSpPr>
            <a:spLocks noChangeShapeType="1"/>
          </p:cNvSpPr>
          <p:nvPr/>
        </p:nvSpPr>
        <p:spPr bwMode="auto">
          <a:xfrm flipH="1">
            <a:off x="10272713" y="2708276"/>
            <a:ext cx="215900" cy="73025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20" name="Text Box 20"/>
          <p:cNvSpPr txBox="1">
            <a:spLocks noChangeArrowheads="1"/>
          </p:cNvSpPr>
          <p:nvPr/>
        </p:nvSpPr>
        <p:spPr bwMode="auto">
          <a:xfrm>
            <a:off x="4872559" y="4864080"/>
            <a:ext cx="4073569" cy="1369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lnSpc>
                <a:spcPct val="83000"/>
              </a:lnSpc>
            </a:pPr>
            <a:r>
              <a:rPr lang="en-GB" altLang="en-US" sz="2000" dirty="0" smtClean="0">
                <a:solidFill>
                  <a:srgbClr val="003399"/>
                </a:solidFill>
                <a:latin typeface="+mn-lt"/>
                <a:ea typeface="MS PGothic" panose="020B0600070205080204" pitchFamily="34" charset="-128"/>
                <a:cs typeface="Arial" panose="020B0604020202020204" pitchFamily="34" charset="0"/>
              </a:rPr>
              <a:t>Quality Control </a:t>
            </a:r>
            <a:r>
              <a:rPr lang="en-GB" altLang="en-US" sz="2000" dirty="0" smtClean="0">
                <a:solidFill>
                  <a:srgbClr val="003399"/>
                </a:solidFill>
                <a:latin typeface="+mn-lt"/>
                <a:ea typeface="MS PGothic" panose="020B0600070205080204" pitchFamily="34" charset="-128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GB" altLang="en-US" sz="2000" dirty="0" smtClean="0">
                <a:solidFill>
                  <a:srgbClr val="003399"/>
                </a:solidFill>
                <a:latin typeface="+mn-lt"/>
                <a:ea typeface="MS PGothic" panose="020B0600070205080204" pitchFamily="34" charset="-128"/>
                <a:cs typeface="Arial" panose="020B0604020202020204" pitchFamily="34" charset="0"/>
              </a:rPr>
              <a:t>use data when:</a:t>
            </a:r>
            <a:endParaRPr lang="en-GB" altLang="en-US" sz="2000" dirty="0" smtClean="0">
              <a:solidFill>
                <a:schemeClr val="tx1"/>
              </a:solidFill>
              <a:latin typeface="+mn-lt"/>
              <a:ea typeface="MS PGothic" panose="020B0600070205080204" pitchFamily="34" charset="-128"/>
              <a:cs typeface="Arial" panose="020B0604020202020204" pitchFamily="34" charset="0"/>
            </a:endParaRPr>
          </a:p>
          <a:p>
            <a:pPr>
              <a:lnSpc>
                <a:spcPct val="83000"/>
              </a:lnSpc>
              <a:buFontTx/>
              <a:buChar char="-"/>
            </a:pPr>
            <a:r>
              <a:rPr lang="en-GB" altLang="en-US" sz="2000" dirty="0" smtClean="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Arial" panose="020B0604020202020204" pitchFamily="34" charset="0"/>
              </a:rPr>
              <a:t> Topographic complexity ≤ 20</a:t>
            </a:r>
          </a:p>
          <a:p>
            <a:pPr>
              <a:lnSpc>
                <a:spcPct val="83000"/>
              </a:lnSpc>
              <a:buFontTx/>
              <a:buChar char="-"/>
            </a:pPr>
            <a:r>
              <a:rPr lang="en-GB" altLang="en-US" sz="2000" dirty="0" smtClean="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Arial" panose="020B0604020202020204" pitchFamily="34" charset="0"/>
              </a:rPr>
              <a:t> Wetland Fraction ≤ 15</a:t>
            </a:r>
            <a:r>
              <a:rPr lang="en-GB" altLang="en-US" sz="2000" dirty="0" smtClean="0">
                <a:solidFill>
                  <a:schemeClr val="accent2"/>
                </a:solidFill>
                <a:latin typeface="+mn-lt"/>
                <a:ea typeface="MS PGothic" panose="020B0600070205080204" pitchFamily="34" charset="-128"/>
                <a:cs typeface="Arial" panose="020B0604020202020204" pitchFamily="34" charset="0"/>
              </a:rPr>
              <a:t>   </a:t>
            </a:r>
          </a:p>
          <a:p>
            <a:pPr>
              <a:lnSpc>
                <a:spcPct val="83000"/>
              </a:lnSpc>
              <a:buFontTx/>
              <a:buChar char="-"/>
            </a:pPr>
            <a:r>
              <a:rPr lang="en-GB" altLang="en-US" sz="2000" dirty="0" smtClean="0">
                <a:solidFill>
                  <a:schemeClr val="accent2"/>
                </a:solidFill>
                <a:latin typeface="+mn-lt"/>
                <a:ea typeface="MS PGothic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GB" altLang="en-US" sz="2000" dirty="0" smtClean="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Arial" panose="020B0604020202020204" pitchFamily="34" charset="0"/>
              </a:rPr>
              <a:t>Noise level ≤ 8</a:t>
            </a:r>
          </a:p>
          <a:p>
            <a:pPr>
              <a:lnSpc>
                <a:spcPct val="83000"/>
              </a:lnSpc>
              <a:buFontTx/>
              <a:buChar char="-"/>
            </a:pPr>
            <a:r>
              <a:rPr lang="en-GB" altLang="en-US" sz="2000" dirty="0" smtClean="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Arial" panose="020B0604020202020204" pitchFamily="34" charset="0"/>
              </a:rPr>
              <a:t> processing flag=0</a:t>
            </a:r>
            <a:endParaRPr lang="en-GB" altLang="en-US" sz="2000" dirty="0">
              <a:solidFill>
                <a:schemeClr val="tx1"/>
              </a:solidFill>
              <a:latin typeface="+mn-lt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25602" name="Text Box 3"/>
          <p:cNvSpPr txBox="1">
            <a:spLocks noChangeArrowheads="1"/>
          </p:cNvSpPr>
          <p:nvPr/>
        </p:nvSpPr>
        <p:spPr bwMode="auto">
          <a:xfrm>
            <a:off x="9748839" y="1144588"/>
            <a:ext cx="180975" cy="33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lnSpc>
                <a:spcPct val="83000"/>
              </a:lnSpc>
            </a:pPr>
            <a:endParaRPr lang="en-US" altLang="en-US" sz="3000" b="1">
              <a:solidFill>
                <a:schemeClr val="tx1"/>
              </a:solidFill>
              <a:latin typeface="Times" panose="02020603050405020304" pitchFamily="18" charset="0"/>
            </a:endParaRPr>
          </a:p>
        </p:txBody>
      </p:sp>
      <p:sp>
        <p:nvSpPr>
          <p:cNvPr id="25603" name="Text Box 11"/>
          <p:cNvSpPr txBox="1">
            <a:spLocks noChangeArrowheads="1"/>
          </p:cNvSpPr>
          <p:nvPr/>
        </p:nvSpPr>
        <p:spPr bwMode="auto">
          <a:xfrm>
            <a:off x="1841500" y="44450"/>
            <a:ext cx="8610600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lnSpc>
                <a:spcPct val="89000"/>
              </a:lnSpc>
            </a:pPr>
            <a:r>
              <a:rPr lang="en-GB" altLang="en-US" sz="3200" b="1" dirty="0">
                <a:solidFill>
                  <a:srgbClr val="0F3692"/>
                </a:solidFill>
                <a:latin typeface="+mj-lt"/>
              </a:rPr>
              <a:t>ASCAT  soil moisture data assimilation 	</a:t>
            </a:r>
          </a:p>
        </p:txBody>
      </p:sp>
      <p:sp>
        <p:nvSpPr>
          <p:cNvPr id="25605" name="Text Box 2"/>
          <p:cNvSpPr txBox="1">
            <a:spLocks noChangeArrowheads="1"/>
          </p:cNvSpPr>
          <p:nvPr/>
        </p:nvSpPr>
        <p:spPr bwMode="auto">
          <a:xfrm>
            <a:off x="10366375" y="1609726"/>
            <a:ext cx="1588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lnSpc>
                <a:spcPct val="83000"/>
              </a:lnSpc>
            </a:pPr>
            <a:endParaRPr lang="en-US" altLang="en-US" sz="3000" b="1">
              <a:solidFill>
                <a:schemeClr val="tx1"/>
              </a:solidFill>
              <a:latin typeface="Times" panose="02020603050405020304" pitchFamily="18" charset="0"/>
            </a:endParaRPr>
          </a:p>
        </p:txBody>
      </p:sp>
      <p:sp>
        <p:nvSpPr>
          <p:cNvPr id="25607" name="Text Box 7"/>
          <p:cNvSpPr txBox="1">
            <a:spLocks noChangeArrowheads="1"/>
          </p:cNvSpPr>
          <p:nvPr/>
        </p:nvSpPr>
        <p:spPr bwMode="auto">
          <a:xfrm>
            <a:off x="4530436" y="1581091"/>
            <a:ext cx="4573588" cy="395288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lnSpc>
                <a:spcPct val="83000"/>
              </a:lnSpc>
            </a:pPr>
            <a:r>
              <a:rPr lang="fr-FR" altLang="en-US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ECMWF </a:t>
            </a:r>
            <a:r>
              <a:rPr lang="en-GB" altLang="en-US" dirty="0" smtClean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Atmospheric</a:t>
            </a:r>
            <a:r>
              <a:rPr lang="fr-FR" altLang="en-US" dirty="0" smtClean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fr-FR" altLang="en-US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conditions</a:t>
            </a:r>
          </a:p>
        </p:txBody>
      </p:sp>
      <p:sp>
        <p:nvSpPr>
          <p:cNvPr id="25609" name="Text Box 9"/>
          <p:cNvSpPr txBox="1">
            <a:spLocks noChangeArrowheads="1"/>
          </p:cNvSpPr>
          <p:nvPr/>
        </p:nvSpPr>
        <p:spPr bwMode="auto">
          <a:xfrm>
            <a:off x="5686169" y="2771807"/>
            <a:ext cx="2186499" cy="162512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 algn="ctr">
              <a:lnSpc>
                <a:spcPct val="83000"/>
              </a:lnSpc>
            </a:pPr>
            <a:endParaRPr lang="en-GB" altLang="en-US" dirty="0" smtClean="0">
              <a:solidFill>
                <a:schemeClr val="tx1"/>
              </a:solidFill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  <a:p>
            <a:pPr algn="ctr">
              <a:lnSpc>
                <a:spcPct val="83000"/>
              </a:lnSpc>
            </a:pPr>
            <a:r>
              <a:rPr lang="en-GB" altLang="en-US" dirty="0" smtClean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SEKF </a:t>
            </a:r>
          </a:p>
          <a:p>
            <a:pPr algn="ctr">
              <a:lnSpc>
                <a:spcPct val="83000"/>
              </a:lnSpc>
            </a:pPr>
            <a:r>
              <a:rPr lang="en-GB" altLang="en-US" dirty="0" smtClean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Soil Moisture</a:t>
            </a:r>
          </a:p>
          <a:p>
            <a:pPr algn="ctr">
              <a:lnSpc>
                <a:spcPct val="83000"/>
              </a:lnSpc>
            </a:pPr>
            <a:r>
              <a:rPr lang="en-GB" altLang="en-US" dirty="0" smtClean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Analysis</a:t>
            </a:r>
          </a:p>
          <a:p>
            <a:pPr algn="ctr">
              <a:lnSpc>
                <a:spcPct val="83000"/>
              </a:lnSpc>
            </a:pPr>
            <a:endParaRPr lang="en-GB" altLang="en-US" dirty="0">
              <a:solidFill>
                <a:schemeClr val="tx1"/>
              </a:solidFill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25611" name="Text Box 11"/>
          <p:cNvSpPr txBox="1">
            <a:spLocks noChangeArrowheads="1"/>
          </p:cNvSpPr>
          <p:nvPr/>
        </p:nvSpPr>
        <p:spPr bwMode="auto">
          <a:xfrm>
            <a:off x="2168853" y="2498354"/>
            <a:ext cx="1758815" cy="1012008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lnSpc>
                <a:spcPct val="83000"/>
              </a:lnSpc>
            </a:pPr>
            <a:r>
              <a:rPr lang="fr-FR" altLang="en-US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SYNOP </a:t>
            </a:r>
          </a:p>
          <a:p>
            <a:pPr>
              <a:lnSpc>
                <a:spcPct val="83000"/>
              </a:lnSpc>
            </a:pPr>
            <a:r>
              <a:rPr lang="fr-FR" altLang="en-US" dirty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T2m </a:t>
            </a:r>
            <a:r>
              <a:rPr lang="fr-FR" altLang="en-US" dirty="0" smtClean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RH2m</a:t>
            </a:r>
          </a:p>
          <a:p>
            <a:pPr>
              <a:lnSpc>
                <a:spcPct val="83000"/>
              </a:lnSpc>
            </a:pPr>
            <a:r>
              <a:rPr lang="en-GB" altLang="en-US" dirty="0" smtClean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analysis</a:t>
            </a:r>
            <a:endParaRPr lang="en-GB" altLang="en-US" dirty="0">
              <a:solidFill>
                <a:schemeClr val="tx1"/>
              </a:solidFill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25612" name="Text Box 12"/>
          <p:cNvSpPr txBox="1">
            <a:spLocks noChangeArrowheads="1"/>
          </p:cNvSpPr>
          <p:nvPr/>
        </p:nvSpPr>
        <p:spPr bwMode="auto">
          <a:xfrm>
            <a:off x="2807222" y="3835246"/>
            <a:ext cx="2065337" cy="1011944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lnSpc>
                <a:spcPct val="83000"/>
              </a:lnSpc>
            </a:pPr>
            <a:r>
              <a:rPr lang="en-GB" altLang="en-US" sz="2000" b="1" dirty="0" smtClean="0">
                <a:solidFill>
                  <a:srgbClr val="FF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ASCAT </a:t>
            </a:r>
          </a:p>
          <a:p>
            <a:pPr>
              <a:lnSpc>
                <a:spcPct val="83000"/>
              </a:lnSpc>
            </a:pPr>
            <a:r>
              <a:rPr lang="en-GB" altLang="en-US" sz="2000" b="1" dirty="0" smtClean="0">
                <a:solidFill>
                  <a:srgbClr val="FF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Surface SM</a:t>
            </a:r>
          </a:p>
          <a:p>
            <a:pPr>
              <a:lnSpc>
                <a:spcPct val="83000"/>
              </a:lnSpc>
            </a:pPr>
            <a:r>
              <a:rPr lang="en-GB" altLang="en-US" sz="2000" b="1" dirty="0" smtClean="0">
                <a:solidFill>
                  <a:srgbClr val="FF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Bias corrected</a:t>
            </a:r>
          </a:p>
          <a:p>
            <a:pPr>
              <a:lnSpc>
                <a:spcPct val="83000"/>
              </a:lnSpc>
            </a:pPr>
            <a:endParaRPr lang="en-GB" altLang="en-US" sz="1200" b="1" dirty="0">
              <a:solidFill>
                <a:schemeClr val="tx1"/>
              </a:solidFill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25615" name="Text Box 15"/>
          <p:cNvSpPr txBox="1">
            <a:spLocks noChangeArrowheads="1"/>
          </p:cNvSpPr>
          <p:nvPr/>
        </p:nvSpPr>
        <p:spPr bwMode="auto">
          <a:xfrm>
            <a:off x="8946128" y="3150939"/>
            <a:ext cx="2620438" cy="1012008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lnSpc>
                <a:spcPct val="83000"/>
              </a:lnSpc>
            </a:pPr>
            <a:r>
              <a:rPr lang="en-GB" altLang="en-US" b="1" dirty="0" smtClean="0">
                <a:solidFill>
                  <a:srgbClr val="FF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ASCAT Root </a:t>
            </a:r>
          </a:p>
          <a:p>
            <a:pPr>
              <a:lnSpc>
                <a:spcPct val="83000"/>
              </a:lnSpc>
            </a:pPr>
            <a:r>
              <a:rPr lang="en-GB" altLang="en-US" b="1" dirty="0" smtClean="0">
                <a:solidFill>
                  <a:srgbClr val="FF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Zone product</a:t>
            </a:r>
          </a:p>
          <a:p>
            <a:pPr>
              <a:lnSpc>
                <a:spcPct val="83000"/>
              </a:lnSpc>
            </a:pPr>
            <a:r>
              <a:rPr lang="en-GB" altLang="en-US" b="1" dirty="0" smtClean="0">
                <a:solidFill>
                  <a:srgbClr val="FF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(SM-DAS-2) </a:t>
            </a:r>
            <a:endParaRPr lang="en-GB" altLang="en-US" b="1" dirty="0">
              <a:solidFill>
                <a:srgbClr val="FF0000"/>
              </a:solidFill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25616" name="Line 16"/>
          <p:cNvSpPr>
            <a:spLocks noChangeShapeType="1"/>
          </p:cNvSpPr>
          <p:nvPr/>
        </p:nvSpPr>
        <p:spPr bwMode="auto">
          <a:xfrm>
            <a:off x="6561000" y="2100792"/>
            <a:ext cx="0" cy="431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5617" name="Line 17"/>
          <p:cNvSpPr>
            <a:spLocks noChangeShapeType="1"/>
          </p:cNvSpPr>
          <p:nvPr/>
        </p:nvSpPr>
        <p:spPr bwMode="auto">
          <a:xfrm>
            <a:off x="4166689" y="3150939"/>
            <a:ext cx="1281612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5618" name="Line 18"/>
          <p:cNvSpPr>
            <a:spLocks noChangeShapeType="1"/>
          </p:cNvSpPr>
          <p:nvPr/>
        </p:nvSpPr>
        <p:spPr bwMode="auto">
          <a:xfrm>
            <a:off x="5016501" y="4238554"/>
            <a:ext cx="431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5619" name="Line 19"/>
          <p:cNvSpPr>
            <a:spLocks noChangeShapeType="1"/>
          </p:cNvSpPr>
          <p:nvPr/>
        </p:nvSpPr>
        <p:spPr bwMode="auto">
          <a:xfrm>
            <a:off x="8185151" y="3625502"/>
            <a:ext cx="431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25621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7844" y="2270634"/>
            <a:ext cx="661988" cy="1296988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622" name="Picture 12" descr="metop-art-b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5075" y="3819085"/>
            <a:ext cx="1368425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23" name="Line 24"/>
          <p:cNvSpPr>
            <a:spLocks noChangeShapeType="1"/>
          </p:cNvSpPr>
          <p:nvPr/>
        </p:nvSpPr>
        <p:spPr bwMode="auto">
          <a:xfrm>
            <a:off x="9943732" y="4341218"/>
            <a:ext cx="0" cy="36036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5624" name="Text Box 25"/>
          <p:cNvSpPr txBox="1">
            <a:spLocks noChangeArrowheads="1"/>
          </p:cNvSpPr>
          <p:nvPr/>
        </p:nvSpPr>
        <p:spPr bwMode="auto">
          <a:xfrm>
            <a:off x="9104024" y="4710965"/>
            <a:ext cx="3147015" cy="1701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lnSpc>
                <a:spcPct val="83000"/>
              </a:lnSpc>
            </a:pPr>
            <a:r>
              <a:rPr lang="en-GB" altLang="en-US" sz="1800" dirty="0" smtClean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Analysed root zone </a:t>
            </a:r>
          </a:p>
          <a:p>
            <a:pPr>
              <a:lnSpc>
                <a:spcPct val="83000"/>
              </a:lnSpc>
            </a:pPr>
            <a:r>
              <a:rPr lang="en-GB" altLang="en-US" sz="1800" dirty="0" smtClean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soil moisture on model levels</a:t>
            </a:r>
          </a:p>
          <a:p>
            <a:pPr>
              <a:lnSpc>
                <a:spcPct val="83000"/>
              </a:lnSpc>
            </a:pPr>
            <a:r>
              <a:rPr lang="en-GB" altLang="en-US" sz="1800" dirty="0" smtClean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4 layers:</a:t>
            </a:r>
          </a:p>
          <a:p>
            <a:pPr>
              <a:lnSpc>
                <a:spcPct val="83000"/>
              </a:lnSpc>
            </a:pPr>
            <a:r>
              <a:rPr lang="en-GB" altLang="en-US" sz="1800" dirty="0" smtClean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0-7cm</a:t>
            </a:r>
          </a:p>
          <a:p>
            <a:pPr>
              <a:lnSpc>
                <a:spcPct val="83000"/>
              </a:lnSpc>
            </a:pPr>
            <a:r>
              <a:rPr lang="en-GB" altLang="en-US" sz="1800" dirty="0" smtClean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7-28 cm</a:t>
            </a:r>
          </a:p>
          <a:p>
            <a:pPr>
              <a:lnSpc>
                <a:spcPct val="83000"/>
              </a:lnSpc>
            </a:pPr>
            <a:r>
              <a:rPr lang="en-GB" altLang="en-US" sz="1800" dirty="0" smtClean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28-100 cm</a:t>
            </a:r>
          </a:p>
          <a:p>
            <a:pPr>
              <a:lnSpc>
                <a:spcPct val="83000"/>
              </a:lnSpc>
            </a:pPr>
            <a:r>
              <a:rPr lang="en-GB" altLang="en-US" sz="1800" dirty="0" smtClean="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100-289cm</a:t>
            </a:r>
            <a:endParaRPr lang="en-GB" altLang="en-US" sz="1800" dirty="0">
              <a:solidFill>
                <a:schemeClr val="tx1"/>
              </a:solidFill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pic>
        <p:nvPicPr>
          <p:cNvPr id="25625" name="Picture 25" descr="img_hsaf_logo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709" y="511175"/>
            <a:ext cx="2347913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26" name="TextBox 26"/>
          <p:cNvSpPr txBox="1">
            <a:spLocks noChangeArrowheads="1"/>
          </p:cNvSpPr>
          <p:nvPr/>
        </p:nvSpPr>
        <p:spPr bwMode="auto">
          <a:xfrm>
            <a:off x="3048261" y="697647"/>
            <a:ext cx="350467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r>
              <a:rPr lang="en-GB" altLang="en-US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EUMETSAT Hydrology SAF</a:t>
            </a:r>
          </a:p>
        </p:txBody>
      </p:sp>
      <p:sp>
        <p:nvSpPr>
          <p:cNvPr id="29" name="Line 24"/>
          <p:cNvSpPr>
            <a:spLocks noChangeShapeType="1"/>
          </p:cNvSpPr>
          <p:nvPr/>
        </p:nvSpPr>
        <p:spPr bwMode="auto">
          <a:xfrm flipH="1" flipV="1">
            <a:off x="6146086" y="4424760"/>
            <a:ext cx="714" cy="367836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3"/>
          <p:cNvSpPr txBox="1">
            <a:spLocks noChangeArrowheads="1"/>
          </p:cNvSpPr>
          <p:nvPr/>
        </p:nvSpPr>
        <p:spPr bwMode="auto">
          <a:xfrm>
            <a:off x="9748839" y="1144588"/>
            <a:ext cx="180975" cy="33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lnSpc>
                <a:spcPct val="83000"/>
              </a:lnSpc>
            </a:pPr>
            <a:endParaRPr lang="en-US" altLang="en-US" sz="3000" b="1"/>
          </a:p>
        </p:txBody>
      </p:sp>
      <p:sp>
        <p:nvSpPr>
          <p:cNvPr id="26627" name="Text Box 4"/>
          <p:cNvSpPr txBox="1">
            <a:spLocks noChangeArrowheads="1"/>
          </p:cNvSpPr>
          <p:nvPr/>
        </p:nvSpPr>
        <p:spPr bwMode="auto">
          <a:xfrm>
            <a:off x="1062121" y="5231185"/>
            <a:ext cx="14957941" cy="2187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lnSpc>
                <a:spcPct val="83000"/>
              </a:lnSpc>
            </a:pPr>
            <a:endParaRPr lang="fr-FR" altLang="en-US" sz="2000" b="1" dirty="0">
              <a:solidFill>
                <a:srgbClr val="FF0000"/>
              </a:solidFill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>
              <a:lnSpc>
                <a:spcPct val="83000"/>
              </a:lnSpc>
            </a:pPr>
            <a:r>
              <a:rPr lang="fr-FR" altLang="en-US" sz="2000" b="1" dirty="0">
                <a:solidFill>
                  <a:srgbClr val="FF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  <a:sym typeface="Wingdings" panose="05000000000000000000" pitchFamily="2" charset="2"/>
              </a:rPr>
              <a:t>SM-DAS-2: </a:t>
            </a:r>
            <a:r>
              <a:rPr lang="fr-FR" altLang="en-US" sz="2000" b="1" dirty="0" err="1">
                <a:solidFill>
                  <a:srgbClr val="FF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  <a:sym typeface="Wingdings" panose="05000000000000000000" pitchFamily="2" charset="2"/>
              </a:rPr>
              <a:t>Operational</a:t>
            </a:r>
            <a:r>
              <a:rPr lang="fr-FR" altLang="en-US" sz="2000" b="1" dirty="0">
                <a:solidFill>
                  <a:srgbClr val="FF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  <a:sym typeface="Wingdings" panose="05000000000000000000" pitchFamily="2" charset="2"/>
              </a:rPr>
              <a:t> H-SAF </a:t>
            </a:r>
            <a:r>
              <a:rPr lang="fr-FR" altLang="en-US" sz="2000" b="1" dirty="0" err="1">
                <a:solidFill>
                  <a:srgbClr val="FF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  <a:sym typeface="Wingdings" panose="05000000000000000000" pitchFamily="2" charset="2"/>
              </a:rPr>
              <a:t>since</a:t>
            </a:r>
            <a:r>
              <a:rPr lang="fr-FR" altLang="en-US" sz="2000" b="1" dirty="0">
                <a:solidFill>
                  <a:srgbClr val="FF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  <a:sym typeface="Wingdings" panose="05000000000000000000" pitchFamily="2" charset="2"/>
              </a:rPr>
              <a:t> July 2012; 	</a:t>
            </a:r>
          </a:p>
          <a:p>
            <a:pPr>
              <a:lnSpc>
                <a:spcPct val="83000"/>
              </a:lnSpc>
            </a:pPr>
            <a:endParaRPr lang="fr-FR" altLang="en-US" sz="1400" b="1" dirty="0"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>
              <a:lnSpc>
                <a:spcPct val="83000"/>
              </a:lnSpc>
            </a:pPr>
            <a:r>
              <a:rPr lang="fr-FR" altLang="en-US" sz="1400" b="1" dirty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  <a:sym typeface="Wingdings" panose="05000000000000000000" pitchFamily="2" charset="2"/>
              </a:rPr>
              <a:t>Contact:  </a:t>
            </a:r>
            <a:r>
              <a:rPr lang="fr-FR" altLang="en-US" sz="1400" b="1" dirty="0">
                <a:solidFill>
                  <a:schemeClr val="accent2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  <a:sym typeface="Wingdings" panose="05000000000000000000" pitchFamily="2" charset="2"/>
              </a:rPr>
              <a:t>hsafcdop@meteoam.it</a:t>
            </a:r>
          </a:p>
          <a:p>
            <a:pPr>
              <a:lnSpc>
                <a:spcPct val="83000"/>
              </a:lnSpc>
            </a:pPr>
            <a:endParaRPr lang="fr-FR" altLang="en-US" sz="1400" b="1" dirty="0"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>
              <a:lnSpc>
                <a:spcPct val="83000"/>
              </a:lnSpc>
            </a:pPr>
            <a:r>
              <a:rPr lang="fr-FR" altLang="en-US" sz="1400" b="1" dirty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  <a:sym typeface="Wingdings" panose="05000000000000000000" pitchFamily="2" charset="2"/>
              </a:rPr>
              <a:t>						               	</a:t>
            </a:r>
          </a:p>
          <a:p>
            <a:pPr>
              <a:lnSpc>
                <a:spcPct val="83000"/>
              </a:lnSpc>
            </a:pPr>
            <a:endParaRPr lang="fr-FR" altLang="en-US" sz="1400" b="1" dirty="0"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>
              <a:lnSpc>
                <a:spcPct val="83000"/>
              </a:lnSpc>
            </a:pPr>
            <a:r>
              <a:rPr lang="fr-FR" altLang="en-US" sz="1400" b="1" dirty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  <a:sym typeface="Wingdings" panose="05000000000000000000" pitchFamily="2" charset="2"/>
              </a:rPr>
              <a:t>  </a:t>
            </a:r>
            <a:endParaRPr lang="fr-FR" altLang="en-US" sz="1400" b="1" dirty="0"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  <a:p>
            <a:pPr>
              <a:lnSpc>
                <a:spcPct val="83000"/>
              </a:lnSpc>
            </a:pPr>
            <a:r>
              <a:rPr lang="fr-FR" altLang="en-US" sz="2000" b="1" dirty="0">
                <a:solidFill>
                  <a:srgbClr val="FF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								    								</a:t>
            </a:r>
          </a:p>
          <a:p>
            <a:pPr>
              <a:lnSpc>
                <a:spcPct val="83000"/>
              </a:lnSpc>
            </a:pPr>
            <a:endParaRPr lang="fr-FR" altLang="en-US" sz="2000" b="1" dirty="0">
              <a:solidFill>
                <a:srgbClr val="FF0000"/>
              </a:solidFill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26628" name="Text Box 2"/>
          <p:cNvSpPr txBox="1">
            <a:spLocks noChangeArrowheads="1"/>
          </p:cNvSpPr>
          <p:nvPr/>
        </p:nvSpPr>
        <p:spPr bwMode="auto">
          <a:xfrm>
            <a:off x="10366375" y="1609726"/>
            <a:ext cx="1588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lnSpc>
                <a:spcPct val="83000"/>
              </a:lnSpc>
            </a:pPr>
            <a:endParaRPr lang="en-US" altLang="en-US" sz="3000" b="1"/>
          </a:p>
        </p:txBody>
      </p:sp>
      <p:sp>
        <p:nvSpPr>
          <p:cNvPr id="26629" name="TextBox 26"/>
          <p:cNvSpPr txBox="1">
            <a:spLocks noChangeArrowheads="1"/>
          </p:cNvSpPr>
          <p:nvPr/>
        </p:nvSpPr>
        <p:spPr bwMode="auto">
          <a:xfrm>
            <a:off x="931493" y="3686315"/>
            <a:ext cx="7200900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r>
              <a:rPr lang="en-GB" altLang="en-US" sz="2000" dirty="0" smtClean="0">
                <a:solidFill>
                  <a:schemeClr val="tx1"/>
                </a:solidFill>
                <a:latin typeface="Arial" panose="020B0604020202020204" pitchFamily="34" charset="0"/>
              </a:rPr>
              <a:t>ASCAT </a:t>
            </a:r>
            <a:r>
              <a:rPr lang="en-GB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Root Zone Soil Moisture </a:t>
            </a:r>
            <a:r>
              <a:rPr lang="en-GB" altLang="en-US" sz="2000" dirty="0" smtClean="0">
                <a:solidFill>
                  <a:schemeClr val="tx1"/>
                </a:solidFill>
                <a:latin typeface="Arial" panose="020B0604020202020204" pitchFamily="34" charset="0"/>
              </a:rPr>
              <a:t>Product (H-SAF SM-DAS-2):</a:t>
            </a:r>
          </a:p>
          <a:p>
            <a:r>
              <a:rPr lang="en-GB" altLang="en-US" sz="2000" dirty="0" smtClean="0">
                <a:solidFill>
                  <a:schemeClr val="tx1"/>
                </a:solidFill>
                <a:latin typeface="Arial" panose="020B0604020202020204" pitchFamily="34" charset="0"/>
              </a:rPr>
              <a:t>Data assimilation used to propagate in space and time the ASCAT surface swath soil moisture information</a:t>
            </a:r>
            <a:endParaRPr lang="en-GB" altLang="en-US" sz="20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>
              <a:buFontTx/>
              <a:buChar char="-"/>
            </a:pPr>
            <a:r>
              <a:rPr lang="en-GB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 Daily Soil Moisture product valid at 00:00 UTC</a:t>
            </a:r>
          </a:p>
          <a:p>
            <a:pPr>
              <a:buFontTx/>
              <a:buChar char="-"/>
            </a:pPr>
            <a:r>
              <a:rPr lang="en-GB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 Daily Global coverage</a:t>
            </a:r>
          </a:p>
          <a:p>
            <a:endParaRPr lang="en-GB" altLang="en-US" sz="2000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pic>
        <p:nvPicPr>
          <p:cNvPr id="26630" name="Picture 11" descr="img_hsaf_log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9463" y="5084764"/>
            <a:ext cx="2349500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1" name="Picture 9" descr="H14_2012090400.1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88" r="8735"/>
          <a:stretch/>
        </p:blipFill>
        <p:spPr bwMode="auto">
          <a:xfrm>
            <a:off x="1524000" y="1009403"/>
            <a:ext cx="7655626" cy="2667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2" name="Text Box 11"/>
          <p:cNvSpPr txBox="1">
            <a:spLocks noChangeArrowheads="1"/>
          </p:cNvSpPr>
          <p:nvPr/>
        </p:nvSpPr>
        <p:spPr bwMode="auto">
          <a:xfrm>
            <a:off x="1841500" y="44450"/>
            <a:ext cx="8610600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lnSpc>
                <a:spcPct val="89000"/>
              </a:lnSpc>
            </a:pPr>
            <a:r>
              <a:rPr lang="en-GB" altLang="en-US" sz="3200" b="1" dirty="0">
                <a:solidFill>
                  <a:srgbClr val="0F3692"/>
                </a:solidFill>
                <a:latin typeface="+mn-lt"/>
              </a:rPr>
              <a:t>ASCAT  soil moisture data assimilation 	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9405257" y="1312069"/>
            <a:ext cx="278674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Assimilated ASCAT</a:t>
            </a:r>
          </a:p>
          <a:p>
            <a:r>
              <a:rPr lang="en-GB" dirty="0" smtClean="0"/>
              <a:t>Surface (0-7cm) soil moisture index (0-1)</a:t>
            </a:r>
          </a:p>
          <a:p>
            <a:endParaRPr lang="en-GB" dirty="0"/>
          </a:p>
          <a:p>
            <a:r>
              <a:rPr lang="en-GB" dirty="0" smtClean="0"/>
              <a:t>04 Sept 2012 00UTC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12" descr="img_hsaf_log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5120" y="5313929"/>
            <a:ext cx="2349500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1" name="Picture 9" descr="H14_2012090400.1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73" r="9318"/>
          <a:stretch/>
        </p:blipFill>
        <p:spPr bwMode="auto">
          <a:xfrm>
            <a:off x="492302" y="950026"/>
            <a:ext cx="7606669" cy="2661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2" name="Text Box 3"/>
          <p:cNvSpPr txBox="1">
            <a:spLocks noChangeArrowheads="1"/>
          </p:cNvSpPr>
          <p:nvPr/>
        </p:nvSpPr>
        <p:spPr bwMode="auto">
          <a:xfrm>
            <a:off x="9748839" y="1144588"/>
            <a:ext cx="180975" cy="33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lnSpc>
                <a:spcPct val="83000"/>
              </a:lnSpc>
            </a:pPr>
            <a:endParaRPr lang="en-US" altLang="en-US" sz="3000" b="1"/>
          </a:p>
        </p:txBody>
      </p:sp>
      <p:sp>
        <p:nvSpPr>
          <p:cNvPr id="27653" name="Text Box 2"/>
          <p:cNvSpPr txBox="1">
            <a:spLocks noChangeArrowheads="1"/>
          </p:cNvSpPr>
          <p:nvPr/>
        </p:nvSpPr>
        <p:spPr bwMode="auto">
          <a:xfrm>
            <a:off x="10366375" y="1609726"/>
            <a:ext cx="1588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lnSpc>
                <a:spcPct val="83000"/>
              </a:lnSpc>
            </a:pPr>
            <a:endParaRPr lang="en-US" altLang="en-US" sz="3000" b="1"/>
          </a:p>
        </p:txBody>
      </p:sp>
      <p:sp>
        <p:nvSpPr>
          <p:cNvPr id="27654" name="TextBox 26"/>
          <p:cNvSpPr txBox="1">
            <a:spLocks noChangeArrowheads="1"/>
          </p:cNvSpPr>
          <p:nvPr/>
        </p:nvSpPr>
        <p:spPr bwMode="auto">
          <a:xfrm>
            <a:off x="492302" y="530866"/>
            <a:ext cx="454824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r>
              <a:rPr lang="en-GB" altLang="en-US" sz="2000" b="1" dirty="0">
                <a:solidFill>
                  <a:srgbClr val="FF0000"/>
                </a:solidFill>
                <a:latin typeface="Arial" panose="020B0604020202020204" pitchFamily="34" charset="0"/>
              </a:rPr>
              <a:t>SM-DAS-2 available on 4 soil layers</a:t>
            </a:r>
            <a:r>
              <a:rPr lang="en-GB" altLang="en-US" sz="2000" b="1" dirty="0">
                <a:latin typeface="Arial" panose="020B0604020202020204" pitchFamily="34" charset="0"/>
              </a:rPr>
              <a:t> </a:t>
            </a:r>
          </a:p>
        </p:txBody>
      </p:sp>
      <p:pic>
        <p:nvPicPr>
          <p:cNvPr id="27655" name="Picture 11" descr="H14_2012090400.2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72" r="9177"/>
          <a:stretch/>
        </p:blipFill>
        <p:spPr bwMode="auto">
          <a:xfrm>
            <a:off x="492302" y="3740727"/>
            <a:ext cx="7618545" cy="2664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7" name="Text Box 11"/>
          <p:cNvSpPr txBox="1">
            <a:spLocks noChangeArrowheads="1"/>
          </p:cNvSpPr>
          <p:nvPr/>
        </p:nvSpPr>
        <p:spPr bwMode="auto">
          <a:xfrm>
            <a:off x="1806575" y="44450"/>
            <a:ext cx="8610600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lnSpc>
                <a:spcPct val="89000"/>
              </a:lnSpc>
            </a:pPr>
            <a:r>
              <a:rPr lang="en-GB" altLang="en-US" sz="3200" b="1" dirty="0">
                <a:solidFill>
                  <a:srgbClr val="0F3692"/>
                </a:solidFill>
                <a:latin typeface="+mj-lt"/>
              </a:rPr>
              <a:t>ASCAT  soil moisture data assimilation 	</a:t>
            </a:r>
          </a:p>
        </p:txBody>
      </p:sp>
      <p:sp>
        <p:nvSpPr>
          <p:cNvPr id="10" name="TextBox 26"/>
          <p:cNvSpPr txBox="1">
            <a:spLocks noChangeArrowheads="1"/>
          </p:cNvSpPr>
          <p:nvPr/>
        </p:nvSpPr>
        <p:spPr bwMode="auto">
          <a:xfrm>
            <a:off x="3905822" y="5854472"/>
            <a:ext cx="220605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r>
              <a:rPr lang="en-GB" altLang="en-US" sz="2000" b="1" dirty="0" smtClean="0">
                <a:solidFill>
                  <a:srgbClr val="FF0000"/>
                </a:solidFill>
                <a:latin typeface="Arial" panose="020B0604020202020204" pitchFamily="34" charset="0"/>
              </a:rPr>
              <a:t>Layer </a:t>
            </a:r>
            <a:r>
              <a:rPr lang="en-GB" altLang="en-US" sz="2000" b="1" dirty="0">
                <a:solidFill>
                  <a:srgbClr val="FF0000"/>
                </a:solidFill>
                <a:latin typeface="Arial" panose="020B0604020202020204" pitchFamily="34" charset="0"/>
              </a:rPr>
              <a:t>2 (7-28cm</a:t>
            </a:r>
            <a:r>
              <a:rPr lang="en-GB" altLang="en-US" sz="2000" b="1" dirty="0" smtClean="0">
                <a:solidFill>
                  <a:srgbClr val="FF0000"/>
                </a:solidFill>
                <a:latin typeface="Arial" panose="020B0604020202020204" pitchFamily="34" charset="0"/>
              </a:rPr>
              <a:t>)</a:t>
            </a:r>
            <a:endParaRPr lang="en-GB" altLang="en-US" sz="20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27656" name="TextBox 26"/>
          <p:cNvSpPr txBox="1">
            <a:spLocks noChangeArrowheads="1"/>
          </p:cNvSpPr>
          <p:nvPr/>
        </p:nvSpPr>
        <p:spPr bwMode="auto">
          <a:xfrm>
            <a:off x="4048490" y="3033775"/>
            <a:ext cx="206338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r>
              <a:rPr lang="en-GB" altLang="en-US" sz="2000" b="1" dirty="0" smtClean="0">
                <a:solidFill>
                  <a:srgbClr val="FF0000"/>
                </a:solidFill>
                <a:latin typeface="Arial" panose="020B0604020202020204" pitchFamily="34" charset="0"/>
              </a:rPr>
              <a:t>Layer </a:t>
            </a:r>
            <a:r>
              <a:rPr lang="en-GB" altLang="en-US" sz="2000" b="1" dirty="0">
                <a:solidFill>
                  <a:srgbClr val="FF0000"/>
                </a:solidFill>
                <a:latin typeface="Arial" panose="020B0604020202020204" pitchFamily="34" charset="0"/>
              </a:rPr>
              <a:t>1 (0-7cm</a:t>
            </a:r>
            <a:r>
              <a:rPr lang="en-GB" altLang="en-US" sz="2000" b="1" dirty="0" smtClean="0">
                <a:solidFill>
                  <a:srgbClr val="FF0000"/>
                </a:solidFill>
                <a:latin typeface="Arial" panose="020B0604020202020204" pitchFamily="34" charset="0"/>
              </a:rPr>
              <a:t>)</a:t>
            </a:r>
            <a:endParaRPr lang="en-GB" altLang="en-US" sz="20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023803" y="1312069"/>
            <a:ext cx="27867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Assimilated ASCAT</a:t>
            </a:r>
          </a:p>
          <a:p>
            <a:r>
              <a:rPr lang="en-GB" dirty="0" smtClean="0"/>
              <a:t>soil moisture index (0-1)</a:t>
            </a:r>
          </a:p>
          <a:p>
            <a:endParaRPr lang="en-GB" dirty="0"/>
          </a:p>
          <a:p>
            <a:r>
              <a:rPr lang="en-GB" dirty="0" smtClean="0"/>
              <a:t>04 Sept 2012 00UTC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296883" y="42864"/>
            <a:ext cx="1189511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 algn="ctr"/>
            <a:r>
              <a:rPr lang="en-GB" altLang="en-US" sz="3200" b="1" dirty="0" smtClean="0">
                <a:solidFill>
                  <a:srgbClr val="003399"/>
                </a:solidFill>
                <a:latin typeface="+mj-lt"/>
              </a:rPr>
              <a:t>Soil Moisture – Atmosphere interactions</a:t>
            </a:r>
            <a:endParaRPr lang="en-GB" altLang="en-US" sz="3200" b="1" dirty="0">
              <a:solidFill>
                <a:srgbClr val="003399"/>
              </a:solidFill>
              <a:latin typeface="+mj-lt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1433" y="987080"/>
            <a:ext cx="5400675" cy="524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296883" y="627639"/>
            <a:ext cx="9236075" cy="5262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defRPr/>
            </a:pPr>
            <a:r>
              <a:rPr lang="en-GB" sz="1600" b="1" dirty="0">
                <a:solidFill>
                  <a:schemeClr val="accent2"/>
                </a:solidFill>
                <a:latin typeface="Arial" pitchFamily="34" charset="0"/>
              </a:rPr>
              <a:t>The hydrological ‘Rosette’</a:t>
            </a:r>
            <a:r>
              <a:rPr lang="en-GB" sz="1600" dirty="0">
                <a:solidFill>
                  <a:schemeClr val="accent2"/>
                </a:solidFill>
                <a:latin typeface="Arial" pitchFamily="34" charset="0"/>
              </a:rPr>
              <a:t> </a:t>
            </a:r>
            <a:r>
              <a:rPr lang="en-GB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</a:rPr>
              <a:t>(P. </a:t>
            </a:r>
            <a:r>
              <a:rPr lang="en-GB" sz="16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</a:rPr>
              <a:t>Viterbo</a:t>
            </a:r>
            <a:r>
              <a:rPr lang="en-GB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</a:rPr>
              <a:t>, PhD thesis, «The representation of surface processes </a:t>
            </a:r>
          </a:p>
          <a:p>
            <a:pPr>
              <a:defRPr/>
            </a:pPr>
            <a:r>
              <a:rPr lang="en-GB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</a:rPr>
              <a:t>in General Circulation Models » ECMWF, 1996)</a:t>
            </a:r>
          </a:p>
          <a:p>
            <a:pPr>
              <a:defRPr/>
            </a:pPr>
            <a:endParaRPr lang="en-GB" sz="1600" dirty="0">
              <a:solidFill>
                <a:schemeClr val="accent2"/>
              </a:solidFill>
              <a:latin typeface="Arial" pitchFamily="34" charset="0"/>
            </a:endParaRPr>
          </a:p>
          <a:p>
            <a:pPr>
              <a:buFontTx/>
              <a:buNone/>
              <a:defRPr/>
            </a:pPr>
            <a:r>
              <a:rPr lang="en-GB" sz="1600" dirty="0">
                <a:solidFill>
                  <a:schemeClr val="tx1"/>
                </a:solidFill>
                <a:latin typeface="Arial" pitchFamily="34" charset="0"/>
              </a:rPr>
              <a:t>  A </a:t>
            </a:r>
            <a:r>
              <a:rPr lang="en-GB" sz="1600" dirty="0">
                <a:solidFill>
                  <a:schemeClr val="tx1"/>
                </a:solidFill>
                <a:latin typeface="Arial" pitchFamily="34" charset="0"/>
                <a:sym typeface="Wingdings" pitchFamily="2" charset="2"/>
              </a:rPr>
              <a:t> </a:t>
            </a:r>
            <a:r>
              <a:rPr lang="en-GB" sz="1600" dirty="0">
                <a:solidFill>
                  <a:schemeClr val="tx1"/>
                </a:solidFill>
                <a:latin typeface="Arial" pitchFamily="34" charset="0"/>
              </a:rPr>
              <a:t>B: After rain,</a:t>
            </a:r>
          </a:p>
          <a:p>
            <a:pPr>
              <a:buFontTx/>
              <a:buNone/>
              <a:defRPr/>
            </a:pPr>
            <a:r>
              <a:rPr lang="en-GB" sz="1600" dirty="0">
                <a:solidFill>
                  <a:schemeClr val="tx1"/>
                </a:solidFill>
                <a:latin typeface="Arial" pitchFamily="34" charset="0"/>
              </a:rPr>
              <a:t> Evaporation at potential rate,  </a:t>
            </a:r>
          </a:p>
          <a:p>
            <a:pPr>
              <a:buFontTx/>
              <a:buNone/>
              <a:defRPr/>
            </a:pPr>
            <a:r>
              <a:rPr lang="en-GB" sz="1600" dirty="0">
                <a:solidFill>
                  <a:schemeClr val="tx1"/>
                </a:solidFill>
                <a:latin typeface="Arial" pitchFamily="34" charset="0"/>
              </a:rPr>
              <a:t> Atmospheric control.</a:t>
            </a:r>
          </a:p>
          <a:p>
            <a:pPr>
              <a:buFontTx/>
              <a:buNone/>
              <a:defRPr/>
            </a:pPr>
            <a:endParaRPr lang="en-GB" sz="1600" dirty="0">
              <a:solidFill>
                <a:schemeClr val="tx1"/>
              </a:solidFill>
              <a:latin typeface="Arial" pitchFamily="34" charset="0"/>
            </a:endParaRPr>
          </a:p>
          <a:p>
            <a:pPr>
              <a:buFontTx/>
              <a:buNone/>
              <a:defRPr/>
            </a:pPr>
            <a:r>
              <a:rPr lang="en-GB" sz="1600" dirty="0">
                <a:solidFill>
                  <a:schemeClr val="tx1"/>
                </a:solidFill>
                <a:latin typeface="Arial" pitchFamily="34" charset="0"/>
              </a:rPr>
              <a:t>  B </a:t>
            </a:r>
            <a:r>
              <a:rPr lang="en-GB" sz="1600" dirty="0">
                <a:solidFill>
                  <a:schemeClr val="tx1"/>
                </a:solidFill>
                <a:latin typeface="Arial" pitchFamily="34" charset="0"/>
                <a:sym typeface="Wingdings" pitchFamily="2" charset="2"/>
              </a:rPr>
              <a:t></a:t>
            </a:r>
            <a:r>
              <a:rPr lang="en-GB" sz="1600" dirty="0">
                <a:solidFill>
                  <a:schemeClr val="tx1"/>
                </a:solidFill>
                <a:latin typeface="Arial" pitchFamily="34" charset="0"/>
              </a:rPr>
              <a:t> C: Below field capacity soil moisture, </a:t>
            </a:r>
          </a:p>
          <a:p>
            <a:pPr>
              <a:buFontTx/>
              <a:buNone/>
              <a:defRPr/>
            </a:pPr>
            <a:r>
              <a:rPr lang="en-GB" sz="1600" dirty="0">
                <a:solidFill>
                  <a:schemeClr val="tx1"/>
                </a:solidFill>
                <a:latin typeface="Arial" pitchFamily="34" charset="0"/>
              </a:rPr>
              <a:t> Limitation of root extraction,</a:t>
            </a:r>
          </a:p>
          <a:p>
            <a:pPr>
              <a:buFontTx/>
              <a:buNone/>
              <a:defRPr/>
            </a:pPr>
            <a:r>
              <a:rPr lang="en-GB" sz="1600" dirty="0">
                <a:solidFill>
                  <a:schemeClr val="tx1"/>
                </a:solidFill>
                <a:latin typeface="Arial" pitchFamily="34" charset="0"/>
              </a:rPr>
              <a:t> Soil control.</a:t>
            </a:r>
          </a:p>
          <a:p>
            <a:pPr>
              <a:buFontTx/>
              <a:buNone/>
              <a:defRPr/>
            </a:pPr>
            <a:endParaRPr lang="en-GB" sz="1600" dirty="0">
              <a:solidFill>
                <a:schemeClr val="tx1"/>
              </a:solidFill>
              <a:latin typeface="Arial" pitchFamily="34" charset="0"/>
            </a:endParaRPr>
          </a:p>
          <a:p>
            <a:pPr>
              <a:buFontTx/>
              <a:buNone/>
              <a:defRPr/>
            </a:pPr>
            <a:r>
              <a:rPr lang="en-GB" sz="1600" dirty="0">
                <a:solidFill>
                  <a:schemeClr val="tx1"/>
                </a:solidFill>
                <a:latin typeface="Arial" pitchFamily="34" charset="0"/>
              </a:rPr>
              <a:t>  C </a:t>
            </a:r>
            <a:r>
              <a:rPr lang="en-GB" sz="1600" dirty="0">
                <a:solidFill>
                  <a:schemeClr val="tx1"/>
                </a:solidFill>
                <a:latin typeface="Arial" pitchFamily="34" charset="0"/>
                <a:sym typeface="Wingdings" pitchFamily="2" charset="2"/>
              </a:rPr>
              <a:t> D</a:t>
            </a:r>
            <a:r>
              <a:rPr lang="en-GB" sz="1600" dirty="0">
                <a:solidFill>
                  <a:schemeClr val="tx1"/>
                </a:solidFill>
                <a:latin typeface="Arial" pitchFamily="34" charset="0"/>
              </a:rPr>
              <a:t>: Precipitation &amp; relatively dry soils,</a:t>
            </a:r>
          </a:p>
          <a:p>
            <a:pPr>
              <a:buFontTx/>
              <a:buNone/>
              <a:defRPr/>
            </a:pPr>
            <a:r>
              <a:rPr lang="en-GB" sz="1600" dirty="0">
                <a:solidFill>
                  <a:schemeClr val="tx1"/>
                </a:solidFill>
                <a:latin typeface="Arial" pitchFamily="34" charset="0"/>
              </a:rPr>
              <a:t> High infiltration rate I, </a:t>
            </a:r>
          </a:p>
          <a:p>
            <a:pPr>
              <a:buFontTx/>
              <a:buNone/>
              <a:defRPr/>
            </a:pPr>
            <a:r>
              <a:rPr lang="en-GB" sz="1600" dirty="0">
                <a:solidFill>
                  <a:schemeClr val="tx1"/>
                </a:solidFill>
                <a:latin typeface="Arial" pitchFamily="34" charset="0"/>
              </a:rPr>
              <a:t> Atmospheric control.</a:t>
            </a:r>
          </a:p>
          <a:p>
            <a:pPr>
              <a:buFontTx/>
              <a:buNone/>
              <a:defRPr/>
            </a:pPr>
            <a:endParaRPr lang="en-GB" sz="1600" dirty="0">
              <a:solidFill>
                <a:schemeClr val="tx1"/>
              </a:solidFill>
              <a:latin typeface="Arial" pitchFamily="34" charset="0"/>
            </a:endParaRPr>
          </a:p>
          <a:p>
            <a:pPr>
              <a:buFontTx/>
              <a:buNone/>
              <a:defRPr/>
            </a:pPr>
            <a:r>
              <a:rPr lang="en-GB" sz="1600" dirty="0">
                <a:solidFill>
                  <a:schemeClr val="tx1"/>
                </a:solidFill>
                <a:latin typeface="Arial" pitchFamily="34" charset="0"/>
              </a:rPr>
              <a:t>  D </a:t>
            </a:r>
            <a:r>
              <a:rPr lang="en-GB" sz="1600" dirty="0">
                <a:solidFill>
                  <a:schemeClr val="tx1"/>
                </a:solidFill>
                <a:latin typeface="Arial" pitchFamily="34" charset="0"/>
                <a:sym typeface="Wingdings" pitchFamily="2" charset="2"/>
              </a:rPr>
              <a:t> A: Precipitation and soil near saturation,</a:t>
            </a:r>
            <a:endParaRPr lang="en-GB" sz="1600" dirty="0">
              <a:solidFill>
                <a:schemeClr val="tx1"/>
              </a:solidFill>
              <a:latin typeface="Arial" pitchFamily="34" charset="0"/>
            </a:endParaRPr>
          </a:p>
          <a:p>
            <a:pPr>
              <a:buFontTx/>
              <a:buNone/>
              <a:defRPr/>
            </a:pPr>
            <a:r>
              <a:rPr lang="en-GB" sz="1600" dirty="0">
                <a:solidFill>
                  <a:schemeClr val="tx1"/>
                </a:solidFill>
                <a:latin typeface="Arial" pitchFamily="34" charset="0"/>
              </a:rPr>
              <a:t> Soil infiltration is reduced. </a:t>
            </a:r>
          </a:p>
          <a:p>
            <a:pPr>
              <a:buFontTx/>
              <a:buNone/>
              <a:defRPr/>
            </a:pPr>
            <a:r>
              <a:rPr lang="en-GB" sz="1600" dirty="0">
                <a:solidFill>
                  <a:schemeClr val="tx1"/>
                </a:solidFill>
                <a:latin typeface="Arial" pitchFamily="34" charset="0"/>
              </a:rPr>
              <a:t> Excess goes in runoff,</a:t>
            </a:r>
          </a:p>
          <a:p>
            <a:pPr>
              <a:buFontTx/>
              <a:buNone/>
              <a:defRPr/>
            </a:pPr>
            <a:r>
              <a:rPr lang="en-GB" sz="1600" dirty="0">
                <a:solidFill>
                  <a:schemeClr val="tx1"/>
                </a:solidFill>
                <a:latin typeface="Arial" pitchFamily="34" charset="0"/>
              </a:rPr>
              <a:t> Soil control.</a:t>
            </a:r>
          </a:p>
          <a:p>
            <a:pPr>
              <a:buFontTx/>
              <a:buNone/>
              <a:defRPr/>
            </a:pPr>
            <a:r>
              <a:rPr lang="en-GB" sz="1600" dirty="0">
                <a:solidFill>
                  <a:schemeClr val="tx1"/>
                </a:solidFill>
                <a:latin typeface="Arial" pitchFamily="34" charset="0"/>
              </a:rPr>
              <a:t> </a:t>
            </a:r>
          </a:p>
          <a:p>
            <a:pPr>
              <a:buFontTx/>
              <a:buChar char="-"/>
              <a:defRPr/>
            </a:pPr>
            <a:endParaRPr lang="en-GB" sz="1600" dirty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4101" name="Text Box 6"/>
          <p:cNvSpPr txBox="1">
            <a:spLocks noChangeArrowheads="1"/>
          </p:cNvSpPr>
          <p:nvPr/>
        </p:nvSpPr>
        <p:spPr bwMode="auto">
          <a:xfrm>
            <a:off x="5394113" y="3707476"/>
            <a:ext cx="80983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r>
              <a:rPr lang="fr-FR" altLang="en-US" sz="2000" dirty="0">
                <a:solidFill>
                  <a:schemeClr val="accent2"/>
                </a:solidFill>
                <a:latin typeface="Arial" panose="020B0604020202020204" pitchFamily="34" charset="0"/>
              </a:rPr>
              <a:t>Rain</a:t>
            </a:r>
          </a:p>
          <a:p>
            <a:r>
              <a:rPr lang="en-GB" altLang="en-US" sz="2000" dirty="0" smtClean="0">
                <a:solidFill>
                  <a:schemeClr val="accent2"/>
                </a:solidFill>
                <a:latin typeface="Arial" panose="020B0604020202020204" pitchFamily="34" charset="0"/>
              </a:rPr>
              <a:t>starts</a:t>
            </a:r>
            <a:endParaRPr lang="en-GB" altLang="en-US" sz="2000" dirty="0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4102" name="Text Box 7"/>
          <p:cNvSpPr txBox="1">
            <a:spLocks noChangeArrowheads="1"/>
          </p:cNvSpPr>
          <p:nvPr/>
        </p:nvSpPr>
        <p:spPr bwMode="auto">
          <a:xfrm>
            <a:off x="1971675" y="5174076"/>
            <a:ext cx="4232275" cy="1200329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</a:rPr>
              <a:t>Simple representation, but illustrates how soil-plant-atmosphere interactions are controlled by different processes depending on the conditions. </a:t>
            </a:r>
          </a:p>
        </p:txBody>
      </p:sp>
      <p:sp>
        <p:nvSpPr>
          <p:cNvPr id="4104" name="Line 10"/>
          <p:cNvSpPr>
            <a:spLocks noChangeShapeType="1"/>
          </p:cNvSpPr>
          <p:nvPr/>
        </p:nvSpPr>
        <p:spPr bwMode="auto">
          <a:xfrm>
            <a:off x="6244441" y="3881237"/>
            <a:ext cx="215900" cy="360363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105" name="Text Box 5"/>
          <p:cNvSpPr txBox="1">
            <a:spLocks noChangeArrowheads="1"/>
          </p:cNvSpPr>
          <p:nvPr/>
        </p:nvSpPr>
        <p:spPr bwMode="auto">
          <a:xfrm>
            <a:off x="10522569" y="2724404"/>
            <a:ext cx="74090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r>
              <a:rPr lang="fr-FR" altLang="en-US" sz="2000" dirty="0">
                <a:solidFill>
                  <a:schemeClr val="accent2"/>
                </a:solidFill>
                <a:latin typeface="Arial" panose="020B0604020202020204" pitchFamily="34" charset="0"/>
              </a:rPr>
              <a:t>Rain</a:t>
            </a:r>
          </a:p>
          <a:p>
            <a:r>
              <a:rPr lang="fr-FR" altLang="en-US" sz="2000" dirty="0">
                <a:solidFill>
                  <a:schemeClr val="accent2"/>
                </a:solidFill>
                <a:latin typeface="Arial" panose="020B0604020202020204" pitchFamily="34" charset="0"/>
              </a:rPr>
              <a:t>ends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5" name="Picture 12" descr="H14_2012090400.3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04" r="9018"/>
          <a:stretch/>
        </p:blipFill>
        <p:spPr bwMode="auto">
          <a:xfrm>
            <a:off x="499112" y="992856"/>
            <a:ext cx="7631875" cy="2643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6" name="Text Box 3"/>
          <p:cNvSpPr txBox="1">
            <a:spLocks noChangeArrowheads="1"/>
          </p:cNvSpPr>
          <p:nvPr/>
        </p:nvSpPr>
        <p:spPr bwMode="auto">
          <a:xfrm>
            <a:off x="9748839" y="1144588"/>
            <a:ext cx="180975" cy="33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lnSpc>
                <a:spcPct val="83000"/>
              </a:lnSpc>
            </a:pPr>
            <a:endParaRPr lang="en-US" altLang="en-US" sz="3000" b="1"/>
          </a:p>
        </p:txBody>
      </p:sp>
      <p:sp>
        <p:nvSpPr>
          <p:cNvPr id="28677" name="Text Box 2"/>
          <p:cNvSpPr txBox="1">
            <a:spLocks noChangeArrowheads="1"/>
          </p:cNvSpPr>
          <p:nvPr/>
        </p:nvSpPr>
        <p:spPr bwMode="auto">
          <a:xfrm>
            <a:off x="10366375" y="1609726"/>
            <a:ext cx="1588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lnSpc>
                <a:spcPct val="83000"/>
              </a:lnSpc>
            </a:pPr>
            <a:endParaRPr lang="en-US" altLang="en-US" sz="3000" b="1"/>
          </a:p>
        </p:txBody>
      </p:sp>
      <p:pic>
        <p:nvPicPr>
          <p:cNvPr id="28679" name="Picture 13" descr="H14_2012090400.4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59" r="10713"/>
          <a:stretch/>
        </p:blipFill>
        <p:spPr bwMode="auto">
          <a:xfrm>
            <a:off x="499112" y="3766983"/>
            <a:ext cx="7513123" cy="2635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Box 11"/>
          <p:cNvSpPr txBox="1">
            <a:spLocks noChangeArrowheads="1"/>
          </p:cNvSpPr>
          <p:nvPr/>
        </p:nvSpPr>
        <p:spPr bwMode="auto">
          <a:xfrm>
            <a:off x="1806575" y="44450"/>
            <a:ext cx="8610600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lnSpc>
                <a:spcPct val="89000"/>
              </a:lnSpc>
            </a:pPr>
            <a:r>
              <a:rPr lang="en-GB" altLang="en-US" sz="3200" b="1" dirty="0">
                <a:solidFill>
                  <a:srgbClr val="0F3692"/>
                </a:solidFill>
                <a:latin typeface="+mj-lt"/>
              </a:rPr>
              <a:t>ASCAT  soil moisture data assimilation 	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023803" y="1312069"/>
            <a:ext cx="27867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Assimilated ASCAT</a:t>
            </a:r>
          </a:p>
          <a:p>
            <a:r>
              <a:rPr lang="en-GB" dirty="0" smtClean="0"/>
              <a:t>soil moisture index (0-1)</a:t>
            </a:r>
          </a:p>
          <a:p>
            <a:endParaRPr lang="en-GB" dirty="0"/>
          </a:p>
          <a:p>
            <a:r>
              <a:rPr lang="en-GB" dirty="0" smtClean="0"/>
              <a:t>04 Sept 2012 00UTC</a:t>
            </a:r>
            <a:endParaRPr lang="en-GB" dirty="0"/>
          </a:p>
        </p:txBody>
      </p:sp>
      <p:pic>
        <p:nvPicPr>
          <p:cNvPr id="12" name="Picture 12" descr="img_hsaf_logo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5120" y="5313929"/>
            <a:ext cx="2349500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26"/>
          <p:cNvSpPr txBox="1">
            <a:spLocks noChangeArrowheads="1"/>
          </p:cNvSpPr>
          <p:nvPr/>
        </p:nvSpPr>
        <p:spPr bwMode="auto">
          <a:xfrm>
            <a:off x="3905822" y="5854472"/>
            <a:ext cx="263405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r>
              <a:rPr lang="en-GB" altLang="en-US" sz="2000" b="1" dirty="0" smtClean="0">
                <a:solidFill>
                  <a:srgbClr val="FF0000"/>
                </a:solidFill>
                <a:latin typeface="Arial" panose="020B0604020202020204" pitchFamily="34" charset="0"/>
              </a:rPr>
              <a:t>Layer 4 (100-289cm)</a:t>
            </a:r>
            <a:endParaRPr lang="en-GB" altLang="en-US" sz="20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4" name="TextBox 26"/>
          <p:cNvSpPr txBox="1">
            <a:spLocks noChangeArrowheads="1"/>
          </p:cNvSpPr>
          <p:nvPr/>
        </p:nvSpPr>
        <p:spPr bwMode="auto">
          <a:xfrm>
            <a:off x="4048490" y="3033775"/>
            <a:ext cx="24913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r>
              <a:rPr lang="en-GB" altLang="en-US" sz="2000" b="1" dirty="0" smtClean="0">
                <a:solidFill>
                  <a:srgbClr val="FF0000"/>
                </a:solidFill>
                <a:latin typeface="Arial" panose="020B0604020202020204" pitchFamily="34" charset="0"/>
              </a:rPr>
              <a:t>Layer 3 (28-100cm)</a:t>
            </a:r>
            <a:endParaRPr lang="en-GB" altLang="en-US" sz="20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5" name="TextBox 26"/>
          <p:cNvSpPr txBox="1">
            <a:spLocks noChangeArrowheads="1"/>
          </p:cNvSpPr>
          <p:nvPr/>
        </p:nvSpPr>
        <p:spPr bwMode="auto">
          <a:xfrm>
            <a:off x="492302" y="530866"/>
            <a:ext cx="454824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r>
              <a:rPr lang="en-GB" altLang="en-US" sz="2000" b="1" dirty="0">
                <a:solidFill>
                  <a:srgbClr val="FF0000"/>
                </a:solidFill>
                <a:latin typeface="Arial" panose="020B0604020202020204" pitchFamily="34" charset="0"/>
              </a:rPr>
              <a:t>SM-DAS-2 available on 4 soil layers</a:t>
            </a:r>
            <a:r>
              <a:rPr lang="en-GB" altLang="en-US" sz="2000" b="1" dirty="0">
                <a:latin typeface="Arial" panose="020B0604020202020204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069475" y="755408"/>
            <a:ext cx="8301274" cy="4185761"/>
          </a:xfrm>
          <a:prstGeom prst="rect">
            <a:avLst/>
          </a:prstGeom>
          <a:ln w="38100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buClr>
                <a:schemeClr val="accent2"/>
              </a:buClr>
            </a:pPr>
            <a:r>
              <a:rPr lang="en-GB" sz="20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</a:rPr>
              <a:t>Evaluation of SM-DAS-2/H14</a:t>
            </a:r>
          </a:p>
          <a:p>
            <a:pPr>
              <a:lnSpc>
                <a:spcPct val="100000"/>
              </a:lnSpc>
              <a:buClr>
                <a:schemeClr val="accent2"/>
              </a:buClr>
            </a:pPr>
            <a:r>
              <a:rPr lang="en-GB" dirty="0">
                <a:latin typeface="Arial" pitchFamily="34" charset="0"/>
                <a:cs typeface="Arial" pitchFamily="34" charset="0"/>
              </a:rPr>
              <a:t>Surface and root zone liquid soil moisture content </a:t>
            </a:r>
          </a:p>
          <a:p>
            <a:pPr>
              <a:spcAft>
                <a:spcPts val="1200"/>
              </a:spcAft>
              <a:buClr>
                <a:schemeClr val="accent2"/>
              </a:buClr>
            </a:pPr>
            <a:endParaRPr lang="en-GB" sz="2000" b="1" dirty="0">
              <a:solidFill>
                <a:srgbClr val="1C1C1C"/>
              </a:solidFill>
              <a:latin typeface="Arial" pitchFamily="34" charset="0"/>
              <a:cs typeface="Arial" pitchFamily="34" charset="0"/>
            </a:endParaRPr>
          </a:p>
          <a:p>
            <a:pPr>
              <a:spcAft>
                <a:spcPts val="1200"/>
              </a:spcAft>
              <a:buClr>
                <a:schemeClr val="accent2"/>
              </a:buClr>
            </a:pPr>
            <a:endParaRPr lang="en-GB" sz="2000" b="1" dirty="0">
              <a:solidFill>
                <a:srgbClr val="1C1C1C"/>
              </a:solidFill>
              <a:latin typeface="Arial" pitchFamily="34" charset="0"/>
              <a:cs typeface="Arial" pitchFamily="34" charset="0"/>
            </a:endParaRPr>
          </a:p>
          <a:p>
            <a:pPr>
              <a:spcAft>
                <a:spcPts val="1200"/>
              </a:spcAft>
              <a:buClr>
                <a:schemeClr val="accent2"/>
              </a:buClr>
            </a:pPr>
            <a:endParaRPr lang="en-GB" sz="2000" b="1" dirty="0">
              <a:solidFill>
                <a:srgbClr val="1C1C1C"/>
              </a:solidFill>
              <a:latin typeface="Arial" pitchFamily="34" charset="0"/>
              <a:cs typeface="Arial" pitchFamily="34" charset="0"/>
            </a:endParaRPr>
          </a:p>
          <a:p>
            <a:pPr>
              <a:spcAft>
                <a:spcPts val="1200"/>
              </a:spcAft>
              <a:buClr>
                <a:schemeClr val="accent2"/>
              </a:buClr>
            </a:pPr>
            <a:endParaRPr lang="en-GB" sz="2000" b="1" dirty="0">
              <a:solidFill>
                <a:srgbClr val="1C1C1C"/>
              </a:solidFill>
              <a:latin typeface="Arial" pitchFamily="34" charset="0"/>
              <a:cs typeface="Arial" pitchFamily="34" charset="0"/>
            </a:endParaRPr>
          </a:p>
          <a:p>
            <a:pPr>
              <a:spcAft>
                <a:spcPts val="1200"/>
              </a:spcAft>
              <a:buClr>
                <a:schemeClr val="accent2"/>
              </a:buClr>
            </a:pPr>
            <a:endParaRPr lang="en-GB" sz="2000" b="1" dirty="0">
              <a:solidFill>
                <a:srgbClr val="1C1C1C"/>
              </a:solidFill>
              <a:latin typeface="Arial" pitchFamily="34" charset="0"/>
              <a:cs typeface="Arial" pitchFamily="34" charset="0"/>
            </a:endParaRPr>
          </a:p>
          <a:p>
            <a:pPr>
              <a:spcAft>
                <a:spcPts val="1200"/>
              </a:spcAft>
              <a:buClr>
                <a:schemeClr val="accent2"/>
              </a:buClr>
            </a:pPr>
            <a:endParaRPr lang="en-GB" sz="2000" b="1" dirty="0">
              <a:solidFill>
                <a:srgbClr val="1C1C1C"/>
              </a:solidFill>
              <a:latin typeface="Arial" pitchFamily="34" charset="0"/>
              <a:cs typeface="Arial" pitchFamily="34" charset="0"/>
            </a:endParaRPr>
          </a:p>
          <a:p>
            <a:pPr>
              <a:spcAft>
                <a:spcPts val="1200"/>
              </a:spcAft>
              <a:buClr>
                <a:schemeClr val="accent2"/>
              </a:buClr>
            </a:pPr>
            <a:endParaRPr lang="en-GB" sz="2000" b="1" dirty="0">
              <a:solidFill>
                <a:srgbClr val="1C1C1C"/>
              </a:solidFill>
              <a:latin typeface="Arial" pitchFamily="34" charset="0"/>
            </a:endParaRPr>
          </a:p>
          <a:p>
            <a:pPr algn="just">
              <a:buClr>
                <a:schemeClr val="bg2"/>
              </a:buClr>
              <a:buSzPct val="75000"/>
            </a:pP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9" r="45553" b="68215"/>
          <a:stretch/>
        </p:blipFill>
        <p:spPr>
          <a:xfrm>
            <a:off x="6274756" y="3807448"/>
            <a:ext cx="4104456" cy="228584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9" t="34216" r="2199" b="34216"/>
          <a:stretch/>
        </p:blipFill>
        <p:spPr>
          <a:xfrm>
            <a:off x="2351585" y="1772816"/>
            <a:ext cx="7265701" cy="2196608"/>
          </a:xfrm>
          <a:prstGeom prst="rect">
            <a:avLst/>
          </a:prstGeom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4301493"/>
              </p:ext>
            </p:extLst>
          </p:nvPr>
        </p:nvGraphicFramePr>
        <p:xfrm>
          <a:off x="1097248" y="4146882"/>
          <a:ext cx="4682024" cy="12801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90655"/>
                <a:gridCol w="1097123"/>
                <a:gridCol w="1097123"/>
                <a:gridCol w="1097123"/>
              </a:tblGrid>
              <a:tr h="0">
                <a:tc gridSpan="4"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b="1" dirty="0" smtClean="0">
                          <a:effectLst/>
                        </a:rPr>
                        <a:t>Accuracy </a:t>
                      </a:r>
                      <a:r>
                        <a:rPr lang="en-GB" sz="1400" b="1" dirty="0">
                          <a:effectLst/>
                        </a:rPr>
                        <a:t>requirements for product SM-DAS-2 </a:t>
                      </a:r>
                      <a:r>
                        <a:rPr lang="en-GB" sz="1400" b="1" dirty="0" smtClean="0">
                          <a:effectLst/>
                        </a:rPr>
                        <a:t>[R] </a:t>
                      </a:r>
                      <a:endParaRPr lang="fr-FR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GB" sz="1400" b="1">
                          <a:effectLst/>
                        </a:rPr>
                        <a:t>Unit</a:t>
                      </a:r>
                      <a:endParaRPr lang="fr-FR" sz="1400" b="1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GB" sz="1400" b="1" dirty="0" smtClean="0">
                          <a:effectLst/>
                        </a:rPr>
                        <a:t>Threshold</a:t>
                      </a:r>
                      <a:endParaRPr lang="fr-FR" sz="1400" b="1" dirty="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GB" sz="1400" b="1" dirty="0" smtClean="0">
                          <a:effectLst/>
                        </a:rPr>
                        <a:t>Target</a:t>
                      </a:r>
                      <a:endParaRPr lang="fr-FR" sz="1400" b="1" dirty="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GB" sz="1400" b="1" dirty="0" smtClean="0">
                          <a:effectLst/>
                        </a:rPr>
                        <a:t>Optimal</a:t>
                      </a:r>
                      <a:endParaRPr lang="fr-FR" sz="1400" b="1" dirty="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</a:rPr>
                        <a:t>Dimensionless</a:t>
                      </a:r>
                      <a:endParaRPr lang="fr-FR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0.50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0.65</a:t>
                      </a:r>
                      <a:endParaRPr lang="fr-FR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0.80</a:t>
                      </a:r>
                      <a:endParaRPr lang="fr-FR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8550742" y="3296792"/>
            <a:ext cx="1534394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200" b="1" dirty="0"/>
              <a:t>Observation (5cm)</a:t>
            </a:r>
          </a:p>
          <a:p>
            <a:r>
              <a:rPr lang="en-GB" sz="1200" b="1" dirty="0">
                <a:solidFill>
                  <a:srgbClr val="FF0000"/>
                </a:solidFill>
              </a:rPr>
              <a:t>SM-DAS-2 (0-7cm)</a:t>
            </a:r>
            <a:endParaRPr lang="fr-FR" sz="1200" b="1" dirty="0">
              <a:solidFill>
                <a:srgbClr val="FF0000"/>
              </a:solidFill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3560648" y="1484528"/>
            <a:ext cx="5572388" cy="288288"/>
            <a:chOff x="2036648" y="1208041"/>
            <a:chExt cx="5572388" cy="288288"/>
          </a:xfrm>
        </p:grpSpPr>
        <p:cxnSp>
          <p:nvCxnSpPr>
            <p:cNvPr id="7" name="Straight Arrow Connector 6"/>
            <p:cNvCxnSpPr/>
            <p:nvPr/>
          </p:nvCxnSpPr>
          <p:spPr>
            <a:xfrm>
              <a:off x="2036648" y="1340768"/>
              <a:ext cx="1887280" cy="0"/>
            </a:xfrm>
            <a:prstGeom prst="straightConnector1">
              <a:avLst/>
            </a:prstGeom>
            <a:ln w="34925">
              <a:solidFill>
                <a:srgbClr val="00B05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>
              <a:off x="3885828" y="1340768"/>
              <a:ext cx="1887280" cy="0"/>
            </a:xfrm>
            <a:prstGeom prst="straightConnector1">
              <a:avLst/>
            </a:prstGeom>
            <a:ln w="34925">
              <a:solidFill>
                <a:srgbClr val="00B05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>
              <a:off x="5721756" y="1340768"/>
              <a:ext cx="1887280" cy="0"/>
            </a:xfrm>
            <a:prstGeom prst="straightConnector1">
              <a:avLst/>
            </a:prstGeom>
            <a:ln w="34925">
              <a:solidFill>
                <a:srgbClr val="00B05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2627784" y="1212315"/>
              <a:ext cx="840295" cy="276999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B05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1200" b="1" dirty="0">
                  <a:solidFill>
                    <a:srgbClr val="00B050"/>
                  </a:solidFill>
                </a:rPr>
                <a:t>OR_2013</a:t>
              </a:r>
              <a:endParaRPr lang="fr-FR" sz="1200" b="1" dirty="0">
                <a:solidFill>
                  <a:srgbClr val="00B050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458325" y="1208041"/>
              <a:ext cx="840295" cy="276999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B05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1200" b="1" dirty="0">
                  <a:solidFill>
                    <a:srgbClr val="00B050"/>
                  </a:solidFill>
                </a:rPr>
                <a:t>OR_2014</a:t>
              </a:r>
              <a:endParaRPr lang="fr-FR" sz="1200" b="1" dirty="0">
                <a:solidFill>
                  <a:srgbClr val="00B050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258525" y="1219330"/>
              <a:ext cx="840295" cy="276999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B05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1200" b="1" dirty="0">
                  <a:solidFill>
                    <a:srgbClr val="00B050"/>
                  </a:solidFill>
                </a:rPr>
                <a:t>OR_2015</a:t>
              </a:r>
              <a:endParaRPr lang="fr-FR" sz="1200" b="1" dirty="0">
                <a:solidFill>
                  <a:srgbClr val="00B050"/>
                </a:solidFill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9168332" y="675090"/>
            <a:ext cx="1697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err="1"/>
              <a:t>Albergel</a:t>
            </a:r>
            <a:r>
              <a:rPr lang="en-GB" b="1" dirty="0"/>
              <a:t> et al.</a:t>
            </a:r>
          </a:p>
        </p:txBody>
      </p:sp>
      <p:pic>
        <p:nvPicPr>
          <p:cNvPr id="22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742" y="5673772"/>
            <a:ext cx="1671733" cy="779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Rectangle 7"/>
          <p:cNvSpPr>
            <a:spLocks noChangeArrowheads="1"/>
          </p:cNvSpPr>
          <p:nvPr/>
        </p:nvSpPr>
        <p:spPr bwMode="auto">
          <a:xfrm>
            <a:off x="1928284" y="-99392"/>
            <a:ext cx="8739716" cy="913007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marL="0" indent="0" algn="ctr">
              <a:buClr>
                <a:schemeClr val="accent2"/>
              </a:buClr>
              <a:defRPr/>
            </a:pPr>
            <a:r>
              <a:rPr lang="en-GB" altLang="en-US" sz="3200" b="1" dirty="0">
                <a:solidFill>
                  <a:srgbClr val="003399"/>
                </a:solidFill>
                <a:latin typeface="Arial" panose="020B0604020202020204" pitchFamily="34" charset="0"/>
              </a:rPr>
              <a:t>S</a:t>
            </a:r>
            <a:r>
              <a:rPr lang="en-GB" altLang="en-US" sz="3200" b="1" dirty="0" smtClean="0">
                <a:solidFill>
                  <a:srgbClr val="003399"/>
                </a:solidFill>
                <a:latin typeface="Arial" panose="020B0604020202020204" pitchFamily="34" charset="0"/>
              </a:rPr>
              <a:t>oil moisture Validation</a:t>
            </a:r>
            <a:endParaRPr lang="en-GB" altLang="en-US" sz="3200" b="1" dirty="0">
              <a:solidFill>
                <a:srgbClr val="003399"/>
              </a:solidFill>
              <a:latin typeface="Arial" panose="020B0604020202020204" pitchFamily="34" charset="0"/>
            </a:endParaRPr>
          </a:p>
          <a:p>
            <a:pPr marL="0" indent="0">
              <a:buClr>
                <a:schemeClr val="accent2"/>
              </a:buClr>
              <a:defRPr/>
            </a:pPr>
            <a:r>
              <a:rPr lang="en-GB" altLang="en-US" sz="2133" b="1" dirty="0" err="1">
                <a:solidFill>
                  <a:srgbClr val="0070C0"/>
                </a:solidFill>
                <a:latin typeface="Arial" panose="020B0604020202020204" pitchFamily="34" charset="0"/>
              </a:rPr>
              <a:t>Scatterometer</a:t>
            </a:r>
            <a:r>
              <a:rPr lang="en-GB" altLang="en-US" sz="2133" b="1" dirty="0">
                <a:solidFill>
                  <a:srgbClr val="0070C0"/>
                </a:solidFill>
                <a:latin typeface="Arial" panose="020B0604020202020204" pitchFamily="34" charset="0"/>
              </a:rPr>
              <a:t> root zone soil moisture based on data assimilation</a:t>
            </a:r>
          </a:p>
        </p:txBody>
      </p:sp>
    </p:spTree>
    <p:extLst>
      <p:ext uri="{BB962C8B-B14F-4D97-AF65-F5344CB8AC3E}">
        <p14:creationId xmlns:p14="http://schemas.microsoft.com/office/powerpoint/2010/main" val="1074454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1950" y="3367088"/>
            <a:ext cx="4211638" cy="2798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1523207" y="-335536"/>
            <a:ext cx="8964613" cy="939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lnSpc>
                <a:spcPct val="86000"/>
              </a:lnSpc>
            </a:pPr>
            <a:endParaRPr lang="en-GB" altLang="en-US" sz="3200" b="1" dirty="0">
              <a:solidFill>
                <a:srgbClr val="003399"/>
              </a:solidFill>
              <a:latin typeface="+mj-lt"/>
            </a:endParaRPr>
          </a:p>
          <a:p>
            <a:pPr>
              <a:lnSpc>
                <a:spcPct val="86000"/>
              </a:lnSpc>
            </a:pPr>
            <a:r>
              <a:rPr lang="en-GB" altLang="en-US" sz="3200" b="1" dirty="0">
                <a:solidFill>
                  <a:srgbClr val="003399"/>
                </a:solidFill>
                <a:latin typeface="+mj-lt"/>
              </a:rPr>
              <a:t>Satellite data for NWP soil moisture analysis</a:t>
            </a:r>
            <a:endParaRPr lang="en-GB" altLang="en-US" sz="32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9460" name="Text Box 5"/>
          <p:cNvSpPr txBox="1">
            <a:spLocks noChangeArrowheads="1"/>
          </p:cNvSpPr>
          <p:nvPr/>
        </p:nvSpPr>
        <p:spPr bwMode="auto">
          <a:xfrm>
            <a:off x="2545630" y="753269"/>
            <a:ext cx="180975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 algn="ctr"/>
            <a:endParaRPr lang="fr-FR" altLang="en-US" sz="2000">
              <a:latin typeface="Arial" panose="020B0604020202020204" pitchFamily="34" charset="0"/>
            </a:endParaRPr>
          </a:p>
        </p:txBody>
      </p:sp>
      <p:pic>
        <p:nvPicPr>
          <p:cNvPr id="19461" name="Picture 12" descr="metop-art-b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2639" y="5765801"/>
            <a:ext cx="828675" cy="66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5303838" y="2997201"/>
            <a:ext cx="5364162" cy="1008063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19463" name="TextBox 1"/>
          <p:cNvSpPr txBox="1">
            <a:spLocks noChangeArrowheads="1"/>
          </p:cNvSpPr>
          <p:nvPr/>
        </p:nvSpPr>
        <p:spPr bwMode="auto">
          <a:xfrm>
            <a:off x="297730" y="753269"/>
            <a:ext cx="4264025" cy="2338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spcBef>
                <a:spcPts val="400"/>
              </a:spcBef>
              <a:buClr>
                <a:srgbClr val="114FFB"/>
              </a:buClr>
            </a:pPr>
            <a:r>
              <a:rPr lang="en-GB" altLang="en-US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Active microwave data: </a:t>
            </a:r>
          </a:p>
          <a:p>
            <a:pPr>
              <a:spcBef>
                <a:spcPts val="400"/>
              </a:spcBef>
              <a:buClr>
                <a:srgbClr val="114FFB"/>
              </a:buClr>
            </a:pPr>
            <a:r>
              <a:rPr lang="en-GB" altLang="en-US" sz="1800" b="1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ASCAT</a:t>
            </a:r>
            <a:r>
              <a:rPr lang="en-GB" altLang="en-US" sz="1800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Advanced </a:t>
            </a:r>
            <a:r>
              <a:rPr lang="en-GB" altLang="en-US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Scatterometer</a:t>
            </a: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</a:p>
          <a:p>
            <a:pPr>
              <a:spcBef>
                <a:spcPts val="400"/>
              </a:spcBef>
              <a:buClr>
                <a:srgbClr val="114FFB"/>
              </a:buClr>
            </a:pP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 </a:t>
            </a:r>
            <a:r>
              <a:rPr lang="en-GB" altLang="en-US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MetOP</a:t>
            </a: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-A  (2006-), </a:t>
            </a:r>
            <a:r>
              <a:rPr lang="en-GB" altLang="en-US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MetOP</a:t>
            </a: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-B (2012-)</a:t>
            </a:r>
          </a:p>
          <a:p>
            <a:pPr>
              <a:spcBef>
                <a:spcPts val="400"/>
              </a:spcBef>
              <a:buClr>
                <a:srgbClr val="114FFB"/>
              </a:buClr>
            </a:pP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C-band (5.6GHz)</a:t>
            </a:r>
            <a:endParaRPr lang="fr-FR" altLang="en-US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400"/>
              </a:spcBef>
              <a:buClr>
                <a:srgbClr val="114FFB"/>
              </a:buClr>
            </a:pPr>
            <a:r>
              <a:rPr lang="en-GB" altLang="en-US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NRT Surface soil moisture </a:t>
            </a:r>
            <a:endParaRPr lang="fr-FR" altLang="en-US" sz="1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400"/>
              </a:spcBef>
            </a:pP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Operational product </a:t>
            </a:r>
          </a:p>
          <a:p>
            <a:pPr>
              <a:spcBef>
                <a:spcPts val="400"/>
              </a:spcBef>
            </a:pP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ensured operational continuity </a:t>
            </a:r>
            <a:endParaRPr lang="en-GB" altLang="en-US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464" name="TextBox 2"/>
          <p:cNvSpPr txBox="1">
            <a:spLocks noChangeArrowheads="1"/>
          </p:cNvSpPr>
          <p:nvPr/>
        </p:nvSpPr>
        <p:spPr bwMode="auto">
          <a:xfrm>
            <a:off x="4993554" y="815792"/>
            <a:ext cx="410845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spcBef>
                <a:spcPts val="400"/>
              </a:spcBef>
            </a:pPr>
            <a:r>
              <a:rPr lang="en-GB" altLang="en-US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Passive microwave data:</a:t>
            </a:r>
          </a:p>
          <a:p>
            <a:pPr>
              <a:spcBef>
                <a:spcPts val="400"/>
              </a:spcBef>
            </a:pPr>
            <a:r>
              <a:rPr lang="en-GB" altLang="en-US" sz="1800" b="1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SMOS</a:t>
            </a:r>
            <a:r>
              <a:rPr lang="en-GB" altLang="en-US" sz="1800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Soil Moisture &amp; Ocean Salinity</a:t>
            </a:r>
          </a:p>
          <a:p>
            <a:pPr>
              <a:spcBef>
                <a:spcPts val="400"/>
              </a:spcBef>
            </a:pPr>
            <a:endParaRPr lang="en-GB" altLang="en-US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400"/>
              </a:spcBef>
            </a:pP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L-band (1.4 GHz)</a:t>
            </a:r>
          </a:p>
          <a:p>
            <a:pPr>
              <a:spcBef>
                <a:spcPts val="400"/>
              </a:spcBef>
            </a:pPr>
            <a:r>
              <a:rPr lang="en-GB" altLang="en-US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NRT Brightness Temperature</a:t>
            </a:r>
          </a:p>
          <a:p>
            <a:pPr>
              <a:spcBef>
                <a:spcPts val="400"/>
              </a:spcBef>
            </a:pP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Dedicated soil moisture mission</a:t>
            </a:r>
          </a:p>
          <a:p>
            <a:pPr>
              <a:spcBef>
                <a:spcPts val="400"/>
              </a:spcBef>
            </a:pP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Strongest sensitivity to soil moisture</a:t>
            </a:r>
            <a:endParaRPr lang="en-GB" altLang="en-US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400"/>
              </a:spcBef>
            </a:pPr>
            <a:endParaRPr lang="en-GB" altLang="en-US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465" name="Rectangle 3"/>
          <p:cNvSpPr>
            <a:spLocks noChangeArrowheads="1"/>
          </p:cNvSpPr>
          <p:nvPr/>
        </p:nvSpPr>
        <p:spPr bwMode="auto">
          <a:xfrm>
            <a:off x="385042" y="753270"/>
            <a:ext cx="4373563" cy="2519363"/>
          </a:xfrm>
          <a:prstGeom prst="rect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19466" name="Rectangle 12"/>
          <p:cNvSpPr>
            <a:spLocks noChangeArrowheads="1"/>
          </p:cNvSpPr>
          <p:nvPr/>
        </p:nvSpPr>
        <p:spPr bwMode="auto">
          <a:xfrm>
            <a:off x="4993554" y="753270"/>
            <a:ext cx="4373562" cy="2519363"/>
          </a:xfrm>
          <a:prstGeom prst="rect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endParaRPr lang="en-US" altLang="en-US"/>
          </a:p>
        </p:txBody>
      </p:sp>
      <p:cxnSp>
        <p:nvCxnSpPr>
          <p:cNvPr id="19467" name="Straight Connector 5"/>
          <p:cNvCxnSpPr>
            <a:cxnSpLocks noChangeShapeType="1"/>
          </p:cNvCxnSpPr>
          <p:nvPr/>
        </p:nvCxnSpPr>
        <p:spPr bwMode="auto">
          <a:xfrm>
            <a:off x="385042" y="2409032"/>
            <a:ext cx="4373563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468" name="Straight Connector 15"/>
          <p:cNvCxnSpPr>
            <a:cxnSpLocks noChangeShapeType="1"/>
          </p:cNvCxnSpPr>
          <p:nvPr/>
        </p:nvCxnSpPr>
        <p:spPr bwMode="auto">
          <a:xfrm>
            <a:off x="4993554" y="2409032"/>
            <a:ext cx="4373562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9469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0463" y="3357563"/>
            <a:ext cx="4271962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70" name="Picture 1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1" b="13037"/>
          <a:stretch>
            <a:fillRect/>
          </a:stretch>
        </p:blipFill>
        <p:spPr bwMode="auto">
          <a:xfrm>
            <a:off x="7766051" y="5718176"/>
            <a:ext cx="671513" cy="669925"/>
          </a:xfrm>
          <a:prstGeom prst="rec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471" name="TextBox 8"/>
          <p:cNvSpPr txBox="1">
            <a:spLocks noChangeArrowheads="1"/>
          </p:cNvSpPr>
          <p:nvPr/>
        </p:nvSpPr>
        <p:spPr bwMode="auto">
          <a:xfrm>
            <a:off x="1544638" y="3522663"/>
            <a:ext cx="9123362" cy="81560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 algn="ctr"/>
            <a:r>
              <a:rPr lang="en-GB" altLang="en-US" sz="2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Operational Monitoring of surface soil moisture related satellite data:</a:t>
            </a:r>
          </a:p>
          <a:p>
            <a:r>
              <a:rPr lang="en-GB" altLang="en-US"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ASCAT soil moisture </a:t>
            </a:r>
            <a:r>
              <a:rPr lang="en-GB" altLang="en-US"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(m</a:t>
            </a:r>
            <a:r>
              <a:rPr lang="en-GB" altLang="en-US" sz="1800" baseline="30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GB" altLang="en-US"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GB" altLang="en-US" sz="1800" baseline="30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-3</a:t>
            </a:r>
            <a:r>
              <a:rPr lang="en-GB" altLang="en-US"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 </a:t>
            </a:r>
            <a:r>
              <a:rPr lang="en-GB" altLang="en-US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</a:t>
            </a:r>
            <a:r>
              <a:rPr lang="en-GB" altLang="en-US"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SMOS Brightness temperature (K)</a:t>
            </a:r>
          </a:p>
        </p:txBody>
      </p:sp>
      <p:sp>
        <p:nvSpPr>
          <p:cNvPr id="19472" name="TextBox 3"/>
          <p:cNvSpPr txBox="1">
            <a:spLocks noChangeArrowheads="1"/>
          </p:cNvSpPr>
          <p:nvPr/>
        </p:nvSpPr>
        <p:spPr bwMode="auto">
          <a:xfrm>
            <a:off x="4784900" y="4221164"/>
            <a:ext cx="2064989" cy="584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 algn="ctr"/>
            <a:r>
              <a:rPr lang="en-GB" altLang="en-US"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Stdev FG_depar</a:t>
            </a:r>
          </a:p>
          <a:p>
            <a:pPr algn="ctr"/>
            <a:r>
              <a:rPr lang="en-GB" altLang="en-US"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Sept. 2013</a:t>
            </a:r>
          </a:p>
        </p:txBody>
      </p:sp>
      <p:sp>
        <p:nvSpPr>
          <p:cNvPr id="19473" name="TextBox 3"/>
          <p:cNvSpPr txBox="1">
            <a:spLocks noChangeArrowheads="1"/>
          </p:cNvSpPr>
          <p:nvPr/>
        </p:nvSpPr>
        <p:spPr bwMode="auto">
          <a:xfrm>
            <a:off x="7104064" y="4418014"/>
            <a:ext cx="184731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endParaRPr lang="en-GB" altLang="en-US"/>
          </a:p>
          <a:p>
            <a:endParaRPr lang="en-GB" altLang="en-US"/>
          </a:p>
        </p:txBody>
      </p:sp>
      <p:sp>
        <p:nvSpPr>
          <p:cNvPr id="18" name="Rectangle 15"/>
          <p:cNvSpPr>
            <a:spLocks noChangeArrowheads="1"/>
          </p:cNvSpPr>
          <p:nvPr/>
        </p:nvSpPr>
        <p:spPr bwMode="auto">
          <a:xfrm>
            <a:off x="9512299" y="731343"/>
            <a:ext cx="2541155" cy="2575420"/>
          </a:xfrm>
          <a:prstGeom prst="rect">
            <a:avLst/>
          </a:prstGeom>
          <a:noFill/>
          <a:ln w="19080" cap="flat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en-GB" altLang="en-US" b="1" dirty="0">
                <a:latin typeface="+mn-lt"/>
                <a:ea typeface="DejaVu Sans" charset="0"/>
                <a:cs typeface="DejaVu Sans" charset="0"/>
              </a:rPr>
              <a:t>Active and Passive:</a:t>
            </a:r>
          </a:p>
          <a:p>
            <a:pPr>
              <a:lnSpc>
                <a:spcPct val="100000"/>
              </a:lnSpc>
            </a:pPr>
            <a:r>
              <a:rPr lang="en-GB" altLang="en-US" sz="1700" b="1" dirty="0">
                <a:solidFill>
                  <a:srgbClr val="003399"/>
                </a:solidFill>
                <a:latin typeface="+mn-lt"/>
                <a:ea typeface="DejaVu Sans" charset="0"/>
                <a:cs typeface="DejaVu Sans" charset="0"/>
              </a:rPr>
              <a:t>SMAP </a:t>
            </a:r>
          </a:p>
          <a:p>
            <a:pPr>
              <a:lnSpc>
                <a:spcPct val="100000"/>
              </a:lnSpc>
            </a:pPr>
            <a:r>
              <a:rPr lang="en-GB" altLang="en-US" sz="1700" dirty="0">
                <a:latin typeface="+mn-lt"/>
                <a:ea typeface="DejaVu Sans" charset="0"/>
                <a:cs typeface="DejaVu Sans" charset="0"/>
              </a:rPr>
              <a:t>L-band TB  2015</a:t>
            </a:r>
          </a:p>
          <a:p>
            <a:pPr>
              <a:lnSpc>
                <a:spcPct val="100000"/>
              </a:lnSpc>
            </a:pPr>
            <a:r>
              <a:rPr lang="en-GB" altLang="en-US" sz="1700" dirty="0">
                <a:latin typeface="+mn-lt"/>
                <a:ea typeface="DejaVu Sans" charset="0"/>
                <a:cs typeface="DejaVu Sans" charset="0"/>
              </a:rPr>
              <a:t>Dedicated </a:t>
            </a:r>
          </a:p>
          <a:p>
            <a:pPr>
              <a:lnSpc>
                <a:spcPct val="100000"/>
              </a:lnSpc>
            </a:pPr>
            <a:r>
              <a:rPr lang="en-GB" altLang="en-US" sz="1700" dirty="0">
                <a:latin typeface="+mn-lt"/>
                <a:ea typeface="DejaVu Sans" charset="0"/>
                <a:cs typeface="DejaVu Sans" charset="0"/>
              </a:rPr>
              <a:t>soil moisture mission</a:t>
            </a:r>
          </a:p>
        </p:txBody>
      </p:sp>
    </p:spTree>
    <p:extLst>
      <p:ext uri="{BB962C8B-B14F-4D97-AF65-F5344CB8AC3E}">
        <p14:creationId xmlns:p14="http://schemas.microsoft.com/office/powerpoint/2010/main" val="482158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1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03" t="-2362" b="1"/>
          <a:stretch/>
        </p:blipFill>
        <p:spPr bwMode="auto">
          <a:xfrm>
            <a:off x="7362702" y="1419759"/>
            <a:ext cx="4349194" cy="44534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3575050" y="112714"/>
            <a:ext cx="6199188" cy="5869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215900" indent="-21590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>
              <a:lnSpc>
                <a:spcPct val="50000"/>
              </a:lnSpc>
              <a:buSzPct val="45000"/>
              <a:buFont typeface="StarSymbol" charset="0"/>
              <a:buNone/>
            </a:pPr>
            <a:r>
              <a:rPr lang="en-GB" altLang="en-US" sz="2400" b="1">
                <a:solidFill>
                  <a:srgbClr val="0084D1"/>
                </a:solidFill>
                <a:cs typeface="Arial" panose="020B0604020202020204" pitchFamily="34" charset="0"/>
              </a:rPr>
              <a:t>Passive microwave remote sensing</a:t>
            </a:r>
          </a:p>
          <a:p>
            <a:pPr>
              <a:lnSpc>
                <a:spcPct val="50000"/>
              </a:lnSpc>
              <a:buSzPct val="45000"/>
              <a:buFont typeface="StarSymbol" charset="0"/>
              <a:buNone/>
            </a:pPr>
            <a:endParaRPr lang="en-GB" altLang="en-US" sz="2000" b="1">
              <a:solidFill>
                <a:srgbClr val="0084D1"/>
              </a:solidFill>
              <a:cs typeface="Arial" panose="020B0604020202020204" pitchFamily="34" charset="0"/>
            </a:endParaRPr>
          </a:p>
          <a:p>
            <a:pPr>
              <a:lnSpc>
                <a:spcPct val="50000"/>
              </a:lnSpc>
              <a:buSzPct val="45000"/>
              <a:buFont typeface="StarSymbol" charset="0"/>
              <a:buNone/>
            </a:pPr>
            <a:r>
              <a:rPr lang="en-GB" altLang="en-US" sz="2000" b="1">
                <a:solidFill>
                  <a:srgbClr val="0084D1"/>
                </a:solidFill>
                <a:ea typeface="DejaVu Sans" charset="0"/>
                <a:cs typeface="DejaVu Sans" charset="0"/>
              </a:rPr>
              <a:t>Soil Moisture and Ocean Salinity mission</a:t>
            </a: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6324600" y="1905001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3575050" y="1003470"/>
            <a:ext cx="5079317" cy="2988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>
              <a:lnSpc>
                <a:spcPct val="83000"/>
              </a:lnSpc>
            </a:pPr>
            <a:r>
              <a:rPr lang="en-GB" altLang="en-US" sz="1600" b="1" dirty="0">
                <a:solidFill>
                  <a:srgbClr val="0084D1"/>
                </a:solidFill>
                <a:ea typeface="DejaVu Sans" charset="0"/>
                <a:cs typeface="DejaVu Sans" charset="0"/>
              </a:rPr>
              <a:t>SMOS ESA Earth Explorer mission  (2009-present)</a:t>
            </a:r>
          </a:p>
        </p:txBody>
      </p:sp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461756" y="1606134"/>
            <a:ext cx="6226587" cy="46932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215900" indent="-21590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>
              <a:lnSpc>
                <a:spcPct val="83000"/>
              </a:lnSpc>
              <a:buSzPct val="45000"/>
              <a:buFont typeface="StarSymbol" charset="0"/>
              <a:buNone/>
            </a:pPr>
            <a:endParaRPr lang="en-GB" altLang="en-US" dirty="0">
              <a:ea typeface="DejaVu Sans" charset="0"/>
              <a:cs typeface="DejaVu Sans" charset="0"/>
            </a:endParaRPr>
          </a:p>
          <a:p>
            <a:pPr>
              <a:lnSpc>
                <a:spcPct val="83000"/>
              </a:lnSpc>
              <a:buClrTx/>
              <a:buSzTx/>
              <a:buFontTx/>
              <a:buNone/>
            </a:pPr>
            <a:r>
              <a:rPr lang="en-GB" altLang="en-US" dirty="0">
                <a:ea typeface="DejaVu Sans" charset="0"/>
                <a:cs typeface="DejaVu Sans" charset="0"/>
              </a:rPr>
              <a:t>L-band (1.4 GHz) instrument. Optimal frequency for soil moisture remote sensing</a:t>
            </a:r>
          </a:p>
          <a:p>
            <a:pPr>
              <a:lnSpc>
                <a:spcPct val="83000"/>
              </a:lnSpc>
              <a:buClrTx/>
              <a:buSzTx/>
              <a:buFontTx/>
              <a:buNone/>
            </a:pPr>
            <a:endParaRPr lang="en-GB" altLang="en-US" dirty="0">
              <a:ea typeface="DejaVu Sans" charset="0"/>
              <a:cs typeface="DejaVu Sans" charset="0"/>
            </a:endParaRPr>
          </a:p>
          <a:p>
            <a:pPr>
              <a:lnSpc>
                <a:spcPct val="83000"/>
              </a:lnSpc>
              <a:buClrTx/>
              <a:buSzTx/>
              <a:buFontTx/>
              <a:buNone/>
            </a:pPr>
            <a:r>
              <a:rPr lang="en-GB" altLang="en-US" dirty="0">
                <a:ea typeface="DejaVu Sans" charset="0"/>
                <a:cs typeface="DejaVu Sans" charset="0"/>
              </a:rPr>
              <a:t>Sun-synchronous, quasi-circular orbit at altitude 758 km. 06.00 hrs local solar time at ascending node. Three days revisit at Equator</a:t>
            </a:r>
          </a:p>
          <a:p>
            <a:pPr>
              <a:lnSpc>
                <a:spcPct val="83000"/>
              </a:lnSpc>
              <a:buClrTx/>
              <a:buSzTx/>
              <a:buFontTx/>
              <a:buNone/>
            </a:pPr>
            <a:r>
              <a:rPr lang="en-GB" altLang="en-US" dirty="0">
                <a:ea typeface="DejaVu Sans" charset="0"/>
                <a:cs typeface="DejaVu Sans" charset="0"/>
              </a:rPr>
              <a:t>  </a:t>
            </a:r>
          </a:p>
          <a:p>
            <a:pPr>
              <a:lnSpc>
                <a:spcPct val="83000"/>
              </a:lnSpc>
              <a:buClrTx/>
              <a:buSzTx/>
              <a:buFontTx/>
              <a:buNone/>
            </a:pPr>
            <a:r>
              <a:rPr lang="en-GB" altLang="en-US" dirty="0">
                <a:ea typeface="DejaVu Sans" charset="0"/>
                <a:cs typeface="DejaVu Sans" charset="0"/>
              </a:rPr>
              <a:t>Dual polarisation</a:t>
            </a:r>
            <a:r>
              <a:rPr lang="en-GB" altLang="en-US" dirty="0" smtClean="0">
                <a:ea typeface="DejaVu Sans" charset="0"/>
                <a:cs typeface="DejaVu Sans" charset="0"/>
              </a:rPr>
              <a:t>: H </a:t>
            </a:r>
            <a:r>
              <a:rPr lang="en-GB" altLang="en-US" dirty="0">
                <a:ea typeface="DejaVu Sans" charset="0"/>
                <a:cs typeface="DejaVu Sans" charset="0"/>
              </a:rPr>
              <a:t>and V in the Earth </a:t>
            </a:r>
            <a:r>
              <a:rPr lang="en-GB" altLang="en-US" dirty="0" smtClean="0">
                <a:ea typeface="DejaVu Sans" charset="0"/>
                <a:cs typeface="DejaVu Sans" charset="0"/>
              </a:rPr>
              <a:t>reference, xx and </a:t>
            </a:r>
            <a:r>
              <a:rPr lang="en-GB" altLang="en-US" dirty="0" err="1" smtClean="0">
                <a:ea typeface="DejaVu Sans" charset="0"/>
                <a:cs typeface="DejaVu Sans" charset="0"/>
              </a:rPr>
              <a:t>yy</a:t>
            </a:r>
            <a:r>
              <a:rPr lang="en-GB" altLang="en-US" dirty="0" smtClean="0">
                <a:ea typeface="DejaVu Sans" charset="0"/>
                <a:cs typeface="DejaVu Sans" charset="0"/>
              </a:rPr>
              <a:t> in the</a:t>
            </a:r>
            <a:r>
              <a:rPr lang="en-GB" altLang="en-US" dirty="0" smtClean="0">
                <a:cs typeface="Arial" panose="020B0604020202020204" pitchFamily="34" charset="0"/>
              </a:rPr>
              <a:t> </a:t>
            </a:r>
            <a:r>
              <a:rPr lang="en-GB" altLang="en-US" dirty="0">
                <a:cs typeface="Arial" panose="020B0604020202020204" pitchFamily="34" charset="0"/>
              </a:rPr>
              <a:t>antenna frame </a:t>
            </a:r>
            <a:r>
              <a:rPr lang="en-GB" altLang="en-US" dirty="0" smtClean="0">
                <a:cs typeface="Arial" panose="020B0604020202020204" pitchFamily="34" charset="0"/>
              </a:rPr>
              <a:t>reference</a:t>
            </a:r>
          </a:p>
          <a:p>
            <a:pPr>
              <a:lnSpc>
                <a:spcPct val="83000"/>
              </a:lnSpc>
              <a:buClrTx/>
              <a:buSzTx/>
              <a:buFontTx/>
              <a:buNone/>
            </a:pPr>
            <a:endParaRPr lang="en-GB" altLang="en-US" dirty="0">
              <a:ea typeface="DejaVu Sans" charset="0"/>
              <a:cs typeface="DejaVu Sans" charset="0"/>
            </a:endParaRPr>
          </a:p>
          <a:p>
            <a:pPr>
              <a:lnSpc>
                <a:spcPct val="83000"/>
              </a:lnSpc>
              <a:buClrTx/>
              <a:buSzTx/>
              <a:buFontTx/>
              <a:buNone/>
            </a:pPr>
            <a:r>
              <a:rPr lang="en-GB" altLang="en-US" dirty="0" smtClean="0">
                <a:ea typeface="DejaVu Sans" charset="0"/>
                <a:cs typeface="DejaVu Sans" charset="0"/>
              </a:rPr>
              <a:t>Multi-angular measurements 0 </a:t>
            </a:r>
            <a:r>
              <a:rPr lang="en-GB" altLang="en-US" dirty="0">
                <a:ea typeface="DejaVu Sans" charset="0"/>
                <a:cs typeface="DejaVu Sans" charset="0"/>
              </a:rPr>
              <a:t>to 60</a:t>
            </a:r>
            <a:r>
              <a:rPr lang="en-GB" altLang="en-US" dirty="0" smtClean="0">
                <a:ea typeface="DejaVu Sans" charset="0"/>
                <a:cs typeface="DejaVu Sans" charset="0"/>
              </a:rPr>
              <a:t>°</a:t>
            </a:r>
          </a:p>
          <a:p>
            <a:pPr>
              <a:lnSpc>
                <a:spcPct val="83000"/>
              </a:lnSpc>
              <a:buClrTx/>
              <a:buSzTx/>
              <a:buFontTx/>
              <a:buNone/>
            </a:pPr>
            <a:endParaRPr lang="en-GB" altLang="en-US" dirty="0">
              <a:ea typeface="DejaVu Sans" charset="0"/>
              <a:cs typeface="DejaVu Sans" charset="0"/>
            </a:endParaRPr>
          </a:p>
          <a:p>
            <a:pPr>
              <a:lnSpc>
                <a:spcPct val="83000"/>
              </a:lnSpc>
              <a:buClrTx/>
              <a:buSzTx/>
              <a:buFontTx/>
              <a:buNone/>
            </a:pPr>
            <a:r>
              <a:rPr lang="en-GB" altLang="en-US" dirty="0" smtClean="0">
                <a:ea typeface="DejaVu Sans" charset="0"/>
                <a:cs typeface="DejaVu Sans" charset="0"/>
              </a:rPr>
              <a:t>ECMWF and CMC: use NRT SMOS Brightness Temperature (TB) data</a:t>
            </a:r>
          </a:p>
          <a:p>
            <a:pPr>
              <a:lnSpc>
                <a:spcPct val="83000"/>
              </a:lnSpc>
              <a:buClrTx/>
              <a:buSzTx/>
              <a:buFontTx/>
              <a:buNone/>
            </a:pPr>
            <a:endParaRPr lang="en-GB" altLang="en-US" dirty="0">
              <a:ea typeface="DejaVu Sans" charset="0"/>
              <a:cs typeface="DejaVu Sans" charset="0"/>
            </a:endParaRPr>
          </a:p>
          <a:p>
            <a:pPr marL="285750" indent="-285750">
              <a:lnSpc>
                <a:spcPct val="83000"/>
              </a:lnSpc>
              <a:buClrTx/>
              <a:buSzTx/>
              <a:buFont typeface="Wingdings" panose="05000000000000000000" pitchFamily="2" charset="2"/>
              <a:buChar char="à"/>
            </a:pPr>
            <a:r>
              <a:rPr lang="en-GB" altLang="en-US" dirty="0" smtClean="0">
                <a:ea typeface="DejaVu Sans" charset="0"/>
                <a:cs typeface="DejaVu Sans" charset="0"/>
                <a:sym typeface="Wingdings" panose="05000000000000000000" pitchFamily="2" charset="2"/>
              </a:rPr>
              <a:t>Use observation operator to simulate L-band TB:</a:t>
            </a:r>
          </a:p>
          <a:p>
            <a:pPr marL="0" indent="0">
              <a:lnSpc>
                <a:spcPct val="83000"/>
              </a:lnSpc>
              <a:buClrTx/>
              <a:buSzTx/>
            </a:pPr>
            <a:r>
              <a:rPr lang="en-GB" altLang="en-US" dirty="0" smtClean="0">
                <a:ea typeface="DejaVu Sans" charset="0"/>
                <a:cs typeface="DejaVu Sans" charset="0"/>
                <a:sym typeface="Wingdings" panose="05000000000000000000" pitchFamily="2" charset="2"/>
              </a:rPr>
              <a:t>Community Microwave Emission Modelling Platform (CMEM)</a:t>
            </a:r>
            <a:endParaRPr lang="en-GB" altLang="en-US" dirty="0">
              <a:ea typeface="DejaVu Sans" charset="0"/>
              <a:cs typeface="DejaVu Sans" charset="0"/>
            </a:endParaRPr>
          </a:p>
          <a:p>
            <a:pPr>
              <a:lnSpc>
                <a:spcPct val="83000"/>
              </a:lnSpc>
              <a:buSzPct val="45000"/>
              <a:buFont typeface="StarSymbol" charset="0"/>
              <a:buNone/>
            </a:pPr>
            <a:endParaRPr lang="en-GB" altLang="en-US" b="1" dirty="0">
              <a:ea typeface="DejaVu Sans" charset="0"/>
              <a:cs typeface="DejaVu Sans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1"/>
          <p:cNvSpPr txBox="1">
            <a:spLocks noChangeArrowheads="1"/>
          </p:cNvSpPr>
          <p:nvPr/>
        </p:nvSpPr>
        <p:spPr bwMode="auto">
          <a:xfrm>
            <a:off x="308758" y="0"/>
            <a:ext cx="11644437" cy="518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 algn="ctr">
              <a:lnSpc>
                <a:spcPct val="86000"/>
              </a:lnSpc>
            </a:pPr>
            <a:r>
              <a:rPr lang="en-GB" altLang="en-US" sz="2800" b="1" dirty="0">
                <a:solidFill>
                  <a:srgbClr val="0F3692"/>
                </a:solidFill>
                <a:latin typeface="+mj-lt"/>
                <a:cs typeface="Arial" panose="020B0604020202020204" pitchFamily="34" charset="0"/>
              </a:rPr>
              <a:t>SMOS </a:t>
            </a:r>
            <a:r>
              <a:rPr lang="en-GB" altLang="en-US" sz="3200" b="1" dirty="0">
                <a:solidFill>
                  <a:srgbClr val="0F3692"/>
                </a:solidFill>
                <a:latin typeface="+mj-lt"/>
                <a:cs typeface="Arial" panose="020B0604020202020204" pitchFamily="34" charset="0"/>
              </a:rPr>
              <a:t>Monitoring</a:t>
            </a:r>
            <a:r>
              <a:rPr lang="en-GB" altLang="en-US" sz="3200" b="1" dirty="0">
                <a:solidFill>
                  <a:srgbClr val="114FFB"/>
                </a:solidFill>
                <a:latin typeface="+mj-lt"/>
                <a:cs typeface="Arial" panose="020B0604020202020204" pitchFamily="34" charset="0"/>
              </a:rPr>
              <a:t> </a:t>
            </a:r>
          </a:p>
        </p:txBody>
      </p:sp>
      <p:sp>
        <p:nvSpPr>
          <p:cNvPr id="30723" name="Text Box 3"/>
          <p:cNvSpPr txBox="1">
            <a:spLocks noChangeArrowheads="1"/>
          </p:cNvSpPr>
          <p:nvPr/>
        </p:nvSpPr>
        <p:spPr bwMode="auto">
          <a:xfrm>
            <a:off x="157265" y="1424410"/>
            <a:ext cx="11884313" cy="888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2900"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lnSpc>
                <a:spcPct val="86000"/>
              </a:lnSpc>
              <a:spcBef>
                <a:spcPts val="1125"/>
              </a:spcBef>
              <a:buClr>
                <a:srgbClr val="0070C0"/>
              </a:buClr>
              <a:buSzPct val="65000"/>
            </a:pPr>
            <a:r>
              <a:rPr lang="en-GB" alt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RFI (Radio Frequency Interference) sources impact on FG departures (</a:t>
            </a:r>
            <a:r>
              <a:rPr lang="en-GB" alt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Obs</a:t>
            </a:r>
            <a:r>
              <a:rPr lang="en-GB" alt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-model) : large standard deviation (</a:t>
            </a:r>
            <a:r>
              <a:rPr lang="en-GB" alt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StDev</a:t>
            </a:r>
            <a:r>
              <a:rPr lang="en-GB" alt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);  Lots of RFI sources switched off in Europe, new sources identified in 2012,major issue in Asia.    </a:t>
            </a:r>
          </a:p>
        </p:txBody>
      </p:sp>
      <p:sp>
        <p:nvSpPr>
          <p:cNvPr id="40968" name="Text Box 8"/>
          <p:cNvSpPr txBox="1">
            <a:spLocks noChangeArrowheads="1"/>
          </p:cNvSpPr>
          <p:nvPr/>
        </p:nvSpPr>
        <p:spPr bwMode="auto">
          <a:xfrm>
            <a:off x="427512" y="776288"/>
            <a:ext cx="7995763" cy="568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lnSpc>
                <a:spcPct val="86000"/>
              </a:lnSpc>
              <a:defRPr/>
            </a:pPr>
            <a:r>
              <a:rPr lang="fr-FR" sz="20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Near</a:t>
            </a:r>
            <a:r>
              <a:rPr lang="fr-FR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real time (NRT) monitoring of </a:t>
            </a:r>
            <a:r>
              <a:rPr lang="en-GB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SMOS</a:t>
            </a:r>
            <a:r>
              <a:rPr lang="fr-FR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TB </a:t>
            </a:r>
            <a:r>
              <a:rPr lang="fr-FR" sz="20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at</a:t>
            </a:r>
            <a:r>
              <a:rPr lang="fr-FR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ECMWF</a:t>
            </a:r>
          </a:p>
          <a:p>
            <a:pPr>
              <a:lnSpc>
                <a:spcPct val="86000"/>
              </a:lnSpc>
              <a:defRPr/>
            </a:pPr>
            <a:r>
              <a:rPr lang="fr-FR" sz="16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(Mu</a:t>
            </a:r>
            <a:r>
              <a:rPr lang="en-GB" sz="16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ñ</a:t>
            </a:r>
            <a:r>
              <a:rPr lang="fr-FR" sz="16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oz </a:t>
            </a:r>
            <a:r>
              <a:rPr lang="fr-FR" sz="1600" dirty="0" err="1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Sabater</a:t>
            </a:r>
            <a:r>
              <a:rPr lang="fr-FR" sz="16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et al. ECMWF Newsletter &amp; IEEE TGRS  2011)</a:t>
            </a:r>
          </a:p>
        </p:txBody>
      </p:sp>
      <p:pic>
        <p:nvPicPr>
          <p:cNvPr id="30725" name="Picture 10" descr="SMOS_XX32polarisation_40_STDV32FG32dep_All_Land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76" b="3451"/>
          <a:stretch/>
        </p:blipFill>
        <p:spPr bwMode="auto">
          <a:xfrm>
            <a:off x="1341912" y="2392365"/>
            <a:ext cx="5818909" cy="4020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6" name="Text Box 9"/>
          <p:cNvSpPr txBox="1">
            <a:spLocks noChangeArrowheads="1"/>
          </p:cNvSpPr>
          <p:nvPr/>
        </p:nvSpPr>
        <p:spPr bwMode="auto">
          <a:xfrm>
            <a:off x="7416120" y="4282065"/>
            <a:ext cx="4537075" cy="568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lnSpc>
                <a:spcPct val="86000"/>
              </a:lnSpc>
            </a:pPr>
            <a:r>
              <a:rPr lang="fr-FR" altLang="en-US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StDev</a:t>
            </a:r>
            <a:r>
              <a:rPr lang="fr-FR" alt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first </a:t>
            </a:r>
            <a:r>
              <a:rPr lang="fr-FR" altLang="en-US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guess</a:t>
            </a:r>
            <a:r>
              <a:rPr lang="fr-FR" alt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altLang="en-US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departure</a:t>
            </a:r>
            <a:r>
              <a:rPr lang="fr-FR" alt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fr-FR" altLang="en-US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Obs</a:t>
            </a:r>
            <a:r>
              <a:rPr lang="fr-FR" alt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-Model) </a:t>
            </a:r>
            <a:endParaRPr lang="fr-FR" altLang="en-US" sz="1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86000"/>
              </a:lnSpc>
            </a:pPr>
            <a:r>
              <a:rPr lang="fr-FR" altLang="en-US" sz="1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Kelvin for  Jan-</a:t>
            </a:r>
            <a:r>
              <a:rPr lang="fr-FR" altLang="en-US" sz="1800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Feb</a:t>
            </a:r>
            <a:r>
              <a:rPr lang="fr-FR" altLang="en-US" sz="1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altLang="en-US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0634" y="116633"/>
            <a:ext cx="112867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rgbClr val="003399"/>
                </a:solidFill>
              </a:rPr>
              <a:t>SMOS Forward modelling and Bias correction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78" t="5072" r="4192" b="4533"/>
          <a:stretch/>
        </p:blipFill>
        <p:spPr>
          <a:xfrm>
            <a:off x="6346507" y="3338119"/>
            <a:ext cx="3816424" cy="288032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64205" y="1087179"/>
            <a:ext cx="9684843" cy="1631216"/>
          </a:xfrm>
          <a:prstGeom prst="rect">
            <a:avLst/>
          </a:prstGeom>
          <a:noFill/>
          <a:ln>
            <a:solidFill>
              <a:srgbClr val="064E83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CMEM: ECMWF Community Microwave Emission Modelling Platform </a:t>
            </a:r>
          </a:p>
          <a:p>
            <a:r>
              <a:rPr lang="en-GB" sz="2000" dirty="0">
                <a:sym typeface="Wingdings" panose="05000000000000000000" pitchFamily="2" charset="2"/>
              </a:rPr>
              <a:t>      </a:t>
            </a:r>
            <a:r>
              <a:rPr lang="en-GB" sz="2000" dirty="0"/>
              <a:t>produce reprocessed ECMWF SMOS TB for 2010-2013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Comparison between ECMWF TB and SMOS NRT TB (both reprocessed)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chemeClr val="accent6">
                    <a:lumMod val="75000"/>
                  </a:schemeClr>
                </a:solidFill>
              </a:rPr>
              <a:t>Consistent improvement of SMOS data at Pol xx and </a:t>
            </a:r>
            <a:r>
              <a:rPr lang="en-GB" sz="2000" b="1" dirty="0" err="1">
                <a:solidFill>
                  <a:schemeClr val="accent6">
                    <a:lumMod val="75000"/>
                  </a:schemeClr>
                </a:solidFill>
              </a:rPr>
              <a:t>yy</a:t>
            </a:r>
            <a:r>
              <a:rPr lang="en-GB" sz="2000" b="1" dirty="0">
                <a:solidFill>
                  <a:schemeClr val="accent6">
                    <a:lumMod val="75000"/>
                  </a:schemeClr>
                </a:solidFill>
              </a:rPr>
              <a:t>, for incidence angles 30, 40, 50 degrees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30" t="4536" r="5103" b="4536"/>
          <a:stretch/>
        </p:blipFill>
        <p:spPr>
          <a:xfrm>
            <a:off x="2114292" y="3331831"/>
            <a:ext cx="3850502" cy="288660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469497" y="3604456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RMSE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95600" y="3573016"/>
            <a:ext cx="2223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Anomaly correlation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429851" y="6283664"/>
            <a:ext cx="41376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/>
              <a:t>Polarisation (xx or </a:t>
            </a:r>
            <a:r>
              <a:rPr lang="en-GB" sz="1200" b="1" dirty="0" err="1"/>
              <a:t>yy</a:t>
            </a:r>
            <a:r>
              <a:rPr lang="en-GB" sz="1200" b="1" dirty="0"/>
              <a:t>) and incidence angle (30, 40, 50)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478969" y="6274038"/>
            <a:ext cx="41376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/>
              <a:t>Polarisation (xx or </a:t>
            </a:r>
            <a:r>
              <a:rPr lang="en-GB" sz="1200" b="1" dirty="0" err="1"/>
              <a:t>yy</a:t>
            </a:r>
            <a:r>
              <a:rPr lang="en-GB" sz="1200" b="1" dirty="0"/>
              <a:t>) and incidence angle (30, 40, 50)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48229" y="2879593"/>
            <a:ext cx="20746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de Rosnay et al, in prep</a:t>
            </a:r>
          </a:p>
        </p:txBody>
      </p:sp>
    </p:spTree>
    <p:extLst>
      <p:ext uri="{BB962C8B-B14F-4D97-AF65-F5344CB8AC3E}">
        <p14:creationId xmlns:p14="http://schemas.microsoft.com/office/powerpoint/2010/main" val="2822305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7631" y="1400456"/>
            <a:ext cx="7075960" cy="1855027"/>
          </a:xfrm>
          <a:prstGeom prst="rect">
            <a:avLst/>
          </a:prstGeom>
        </p:spPr>
      </p:pic>
      <p:sp>
        <p:nvSpPr>
          <p:cNvPr id="8" name="Title 3"/>
          <p:cNvSpPr txBox="1">
            <a:spLocks/>
          </p:cNvSpPr>
          <p:nvPr/>
        </p:nvSpPr>
        <p:spPr>
          <a:xfrm>
            <a:off x="261257" y="44624"/>
            <a:ext cx="11578442" cy="576064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accent1">
                    <a:lumMod val="75000"/>
                  </a:schemeClr>
                </a:solidFill>
                <a:latin typeface="Helvetica" pitchFamily="34" charset="0"/>
                <a:ea typeface="+mj-ea"/>
                <a:cs typeface="+mj-cs"/>
              </a:defRPr>
            </a:lvl1pPr>
          </a:lstStyle>
          <a:p>
            <a:r>
              <a:rPr lang="en-GB" sz="3200" b="1" dirty="0">
                <a:solidFill>
                  <a:srgbClr val="003399"/>
                </a:solidFill>
                <a:latin typeface="+mj-lt"/>
              </a:rPr>
              <a:t>SMOS data assimilation impact on atmospheric scores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6042941" y="656288"/>
            <a:ext cx="1894216" cy="724501"/>
            <a:chOff x="1402290" y="2036238"/>
            <a:chExt cx="1894216" cy="724501"/>
          </a:xfrm>
        </p:grpSpPr>
        <p:cxnSp>
          <p:nvCxnSpPr>
            <p:cNvPr id="12" name="Connecteur droit 11"/>
            <p:cNvCxnSpPr/>
            <p:nvPr/>
          </p:nvCxnSpPr>
          <p:spPr bwMode="auto">
            <a:xfrm>
              <a:off x="1402290" y="2653274"/>
              <a:ext cx="864096" cy="0"/>
            </a:xfrm>
            <a:prstGeom prst="line">
              <a:avLst/>
            </a:prstGeom>
            <a:solidFill>
              <a:srgbClr val="00B8FF"/>
            </a:solidFill>
            <a:ln w="19050" cap="flat" cmpd="sng" algn="ctr">
              <a:solidFill>
                <a:srgbClr val="92D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4" name="ZoneTexte 12"/>
            <p:cNvSpPr txBox="1"/>
            <p:nvPr/>
          </p:nvSpPr>
          <p:spPr bwMode="auto">
            <a:xfrm>
              <a:off x="2257094" y="2509259"/>
              <a:ext cx="1028762" cy="2514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0000" tIns="46800" rIns="90000" bIns="46800" rtlCol="0">
              <a:spAutoFit/>
            </a:bodyPr>
            <a:lstStyle/>
            <a:p>
              <a:pPr>
                <a:lnSpc>
                  <a:spcPct val="102000"/>
                </a:lnSpc>
                <a:spcBef>
                  <a:spcPts val="1125"/>
                </a:spcBef>
                <a:buClr>
                  <a:srgbClr val="D12F4A"/>
                </a:buClr>
                <a:buSzPct val="75000"/>
              </a:pPr>
              <a:r>
                <a:rPr lang="fr-FR" sz="1000" b="1" dirty="0">
                  <a:solidFill>
                    <a:prstClr val="black"/>
                  </a:solidFill>
                  <a:latin typeface="Arial" pitchFamily="34" charset="0"/>
                </a:rPr>
                <a:t>Config.3</a:t>
              </a:r>
              <a:endParaRPr lang="fr-FR" sz="1000" b="1" baseline="-25000" dirty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cxnSp>
          <p:nvCxnSpPr>
            <p:cNvPr id="15" name="Connecteur droit 13"/>
            <p:cNvCxnSpPr/>
            <p:nvPr/>
          </p:nvCxnSpPr>
          <p:spPr bwMode="auto">
            <a:xfrm>
              <a:off x="1403648" y="2144053"/>
              <a:ext cx="864096" cy="0"/>
            </a:xfrm>
            <a:prstGeom prst="line">
              <a:avLst/>
            </a:prstGeom>
            <a:solidFill>
              <a:srgbClr val="00B8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6" name="ZoneTexte 14"/>
            <p:cNvSpPr txBox="1"/>
            <p:nvPr/>
          </p:nvSpPr>
          <p:spPr bwMode="auto">
            <a:xfrm>
              <a:off x="2267744" y="2267054"/>
              <a:ext cx="1028762" cy="2514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0000" tIns="46800" rIns="90000" bIns="46800" rtlCol="0">
              <a:spAutoFit/>
            </a:bodyPr>
            <a:lstStyle/>
            <a:p>
              <a:pPr>
                <a:lnSpc>
                  <a:spcPct val="102000"/>
                </a:lnSpc>
                <a:spcBef>
                  <a:spcPts val="1125"/>
                </a:spcBef>
                <a:buClr>
                  <a:srgbClr val="D12F4A"/>
                </a:buClr>
                <a:buSzPct val="75000"/>
              </a:pPr>
              <a:r>
                <a:rPr lang="fr-FR" sz="1000" b="1" dirty="0">
                  <a:solidFill>
                    <a:prstClr val="black"/>
                  </a:solidFill>
                  <a:latin typeface="Arial" pitchFamily="34" charset="0"/>
                </a:rPr>
                <a:t>Config.2</a:t>
              </a:r>
              <a:endParaRPr lang="fr-FR" sz="1000" b="1" baseline="-25000" dirty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cxnSp>
          <p:nvCxnSpPr>
            <p:cNvPr id="17" name="Connecteur droit 17"/>
            <p:cNvCxnSpPr/>
            <p:nvPr/>
          </p:nvCxnSpPr>
          <p:spPr bwMode="auto">
            <a:xfrm>
              <a:off x="1402290" y="2402609"/>
              <a:ext cx="864096" cy="0"/>
            </a:xfrm>
            <a:prstGeom prst="line">
              <a:avLst/>
            </a:prstGeom>
            <a:solidFill>
              <a:srgbClr val="00B8FF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8" name="ZoneTexte 18"/>
            <p:cNvSpPr txBox="1"/>
            <p:nvPr/>
          </p:nvSpPr>
          <p:spPr bwMode="auto">
            <a:xfrm>
              <a:off x="2265953" y="2036238"/>
              <a:ext cx="1028762" cy="2514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0000" tIns="46800" rIns="90000" bIns="46800" rtlCol="0">
              <a:spAutoFit/>
            </a:bodyPr>
            <a:lstStyle/>
            <a:p>
              <a:pPr>
                <a:lnSpc>
                  <a:spcPct val="102000"/>
                </a:lnSpc>
                <a:spcBef>
                  <a:spcPts val="1125"/>
                </a:spcBef>
                <a:buClr>
                  <a:srgbClr val="D12F4A"/>
                </a:buClr>
                <a:buSzPct val="75000"/>
              </a:pPr>
              <a:r>
                <a:rPr lang="fr-FR" sz="1000" b="1" dirty="0">
                  <a:solidFill>
                    <a:prstClr val="black"/>
                  </a:solidFill>
                  <a:latin typeface="Arial" pitchFamily="34" charset="0"/>
                </a:rPr>
                <a:t>Config.1</a:t>
              </a:r>
              <a:endParaRPr lang="fr-FR" sz="1000" b="1" baseline="-25000" dirty="0">
                <a:solidFill>
                  <a:prstClr val="black"/>
                </a:solidFill>
                <a:latin typeface="Arial" pitchFamily="34" charset="0"/>
              </a:endParaRPr>
            </a:p>
          </p:txBody>
        </p:sp>
      </p:grpSp>
      <p:sp>
        <p:nvSpPr>
          <p:cNvPr id="22" name="Title 3"/>
          <p:cNvSpPr txBox="1">
            <a:spLocks/>
          </p:cNvSpPr>
          <p:nvPr/>
        </p:nvSpPr>
        <p:spPr>
          <a:xfrm>
            <a:off x="2855640" y="904806"/>
            <a:ext cx="3312368" cy="230583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accent1">
                    <a:lumMod val="75000"/>
                  </a:schemeClr>
                </a:solidFill>
                <a:latin typeface="Helvetica" pitchFamily="34" charset="0"/>
                <a:ea typeface="+mj-ea"/>
                <a:cs typeface="+mj-cs"/>
              </a:defRPr>
            </a:lvl1pPr>
          </a:lstStyle>
          <a:p>
            <a:pPr algn="l"/>
            <a:r>
              <a:rPr lang="en-GB" sz="1400" u="sng" dirty="0">
                <a:solidFill>
                  <a:prstClr val="black"/>
                </a:solidFill>
              </a:rPr>
              <a:t>Normalized change in </a:t>
            </a:r>
            <a:r>
              <a:rPr lang="en-GB" sz="1400" u="sng" dirty="0" err="1">
                <a:solidFill>
                  <a:prstClr val="black"/>
                </a:solidFill>
              </a:rPr>
              <a:t>rms</a:t>
            </a:r>
            <a:r>
              <a:rPr lang="en-GB" sz="1400" u="sng" dirty="0">
                <a:solidFill>
                  <a:prstClr val="black"/>
                </a:solidFill>
              </a:rPr>
              <a:t> of fc error:</a:t>
            </a:r>
          </a:p>
        </p:txBody>
      </p:sp>
      <p:sp>
        <p:nvSpPr>
          <p:cNvPr id="24" name="Rectangle 6"/>
          <p:cNvSpPr>
            <a:spLocks noChangeArrowheads="1"/>
          </p:cNvSpPr>
          <p:nvPr/>
        </p:nvSpPr>
        <p:spPr bwMode="auto">
          <a:xfrm>
            <a:off x="3215680" y="3146725"/>
            <a:ext cx="18002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lvl="2"/>
            <a:r>
              <a:rPr lang="en-GB" sz="1600" b="1" i="1" dirty="0">
                <a:solidFill>
                  <a:srgbClr val="C00000"/>
                </a:solidFill>
                <a:latin typeface="Arial" pitchFamily="34" charset="0"/>
              </a:rPr>
              <a:t>SH- </a:t>
            </a:r>
            <a:r>
              <a:rPr lang="en-GB" sz="1600" b="1" i="1" dirty="0" err="1">
                <a:solidFill>
                  <a:srgbClr val="C00000"/>
                </a:solidFill>
                <a:latin typeface="Arial" pitchFamily="34" charset="0"/>
              </a:rPr>
              <a:t>extratropics</a:t>
            </a:r>
            <a:r>
              <a:rPr lang="en-GB" sz="1600" b="1" i="1" dirty="0">
                <a:solidFill>
                  <a:srgbClr val="C00000"/>
                </a:solidFill>
                <a:latin typeface="Arial" pitchFamily="34" charset="0"/>
              </a:rPr>
              <a:t> </a:t>
            </a:r>
            <a:endParaRPr lang="es-ES" sz="1600" b="1" i="1" dirty="0">
              <a:solidFill>
                <a:srgbClr val="EB3F2D"/>
              </a:solidFill>
              <a:latin typeface="Arial" pitchFamily="34" charset="0"/>
              <a:ea typeface="DejaVu Sans"/>
              <a:cs typeface="DejaVu Sans"/>
            </a:endParaRPr>
          </a:p>
        </p:txBody>
      </p:sp>
      <p:sp>
        <p:nvSpPr>
          <p:cNvPr id="26" name="Rectangle 6"/>
          <p:cNvSpPr>
            <a:spLocks noChangeArrowheads="1"/>
          </p:cNvSpPr>
          <p:nvPr/>
        </p:nvSpPr>
        <p:spPr bwMode="auto">
          <a:xfrm>
            <a:off x="5788783" y="3147426"/>
            <a:ext cx="108012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lvl="2"/>
            <a:r>
              <a:rPr lang="en-GB" sz="1600" b="1" i="1" dirty="0">
                <a:solidFill>
                  <a:srgbClr val="C00000"/>
                </a:solidFill>
                <a:latin typeface="Arial" pitchFamily="34" charset="0"/>
              </a:rPr>
              <a:t>Tropics </a:t>
            </a:r>
            <a:endParaRPr lang="es-ES" sz="1600" b="1" i="1" dirty="0">
              <a:solidFill>
                <a:srgbClr val="EB3F2D"/>
              </a:solidFill>
              <a:latin typeface="Arial" pitchFamily="34" charset="0"/>
              <a:ea typeface="DejaVu Sans"/>
              <a:cs typeface="DejaVu Sans"/>
            </a:endParaRPr>
          </a:p>
        </p:txBody>
      </p:sp>
      <p:sp>
        <p:nvSpPr>
          <p:cNvPr id="27" name="Rectangle 6"/>
          <p:cNvSpPr>
            <a:spLocks noChangeArrowheads="1"/>
          </p:cNvSpPr>
          <p:nvPr/>
        </p:nvSpPr>
        <p:spPr bwMode="auto">
          <a:xfrm>
            <a:off x="7759642" y="3115707"/>
            <a:ext cx="18002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lvl="2"/>
            <a:r>
              <a:rPr lang="en-GB" sz="1600" b="1" i="1" dirty="0">
                <a:solidFill>
                  <a:srgbClr val="C00000"/>
                </a:solidFill>
                <a:latin typeface="Arial" pitchFamily="34" charset="0"/>
              </a:rPr>
              <a:t>NH- </a:t>
            </a:r>
            <a:r>
              <a:rPr lang="en-GB" sz="1600" b="1" i="1" dirty="0" err="1">
                <a:solidFill>
                  <a:srgbClr val="C00000"/>
                </a:solidFill>
                <a:latin typeface="Arial" pitchFamily="34" charset="0"/>
              </a:rPr>
              <a:t>extratropics</a:t>
            </a:r>
            <a:r>
              <a:rPr lang="en-GB" sz="1600" b="1" i="1" dirty="0">
                <a:solidFill>
                  <a:srgbClr val="C00000"/>
                </a:solidFill>
                <a:latin typeface="Arial" pitchFamily="34" charset="0"/>
              </a:rPr>
              <a:t> </a:t>
            </a:r>
            <a:endParaRPr lang="es-ES" sz="1600" b="1" i="1" dirty="0">
              <a:solidFill>
                <a:srgbClr val="EB3F2D"/>
              </a:solidFill>
              <a:latin typeface="Arial" pitchFamily="34" charset="0"/>
              <a:ea typeface="DejaVu Sans"/>
              <a:cs typeface="DejaVu Sans"/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2564" y="3686659"/>
            <a:ext cx="4476687" cy="2817081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3628" y="3736407"/>
            <a:ext cx="326440" cy="2767333"/>
          </a:xfrm>
          <a:prstGeom prst="rect">
            <a:avLst/>
          </a:prstGeom>
        </p:spPr>
      </p:pic>
      <p:cxnSp>
        <p:nvCxnSpPr>
          <p:cNvPr id="30" name="Straight Arrow Connector 29"/>
          <p:cNvCxnSpPr/>
          <p:nvPr/>
        </p:nvCxnSpPr>
        <p:spPr>
          <a:xfrm>
            <a:off x="9878824" y="5547696"/>
            <a:ext cx="1824" cy="487753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>
            <a:spLocks noChangeArrowheads="1"/>
          </p:cNvSpPr>
          <p:nvPr/>
        </p:nvSpPr>
        <p:spPr bwMode="auto">
          <a:xfrm rot="16200000">
            <a:off x="9114663" y="5666924"/>
            <a:ext cx="1124743" cy="249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lnSpc>
                <a:spcPct val="102000"/>
              </a:lnSpc>
              <a:buClr>
                <a:srgbClr val="000000"/>
              </a:buClr>
              <a:buSzPct val="100000"/>
            </a:pPr>
            <a:r>
              <a:rPr lang="en-GB" sz="1000" b="1" dirty="0">
                <a:solidFill>
                  <a:srgbClr val="0070C0"/>
                </a:solidFill>
                <a:latin typeface="Arial" pitchFamily="34" charset="0"/>
                <a:sym typeface="Wingdings" pitchFamily="2" charset="2"/>
              </a:rPr>
              <a:t>improvement</a:t>
            </a:r>
            <a:endParaRPr lang="en-GB" sz="1000" dirty="0">
              <a:solidFill>
                <a:prstClr val="black"/>
              </a:solidFill>
              <a:latin typeface="Arial" pitchFamily="34" charset="0"/>
              <a:sym typeface="Wingdings" pitchFamily="2" charset="2"/>
            </a:endParaRPr>
          </a:p>
        </p:txBody>
      </p:sp>
      <p:cxnSp>
        <p:nvCxnSpPr>
          <p:cNvPr id="32" name="Straight Arrow Connector 31"/>
          <p:cNvCxnSpPr/>
          <p:nvPr/>
        </p:nvCxnSpPr>
        <p:spPr>
          <a:xfrm flipV="1">
            <a:off x="9881979" y="4060740"/>
            <a:ext cx="78" cy="504079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>
            <a:spLocks noChangeArrowheads="1"/>
          </p:cNvSpPr>
          <p:nvPr/>
        </p:nvSpPr>
        <p:spPr bwMode="auto">
          <a:xfrm rot="16200000">
            <a:off x="9207739" y="4188131"/>
            <a:ext cx="922021" cy="249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lnSpc>
                <a:spcPct val="102000"/>
              </a:lnSpc>
              <a:buClr>
                <a:srgbClr val="000000"/>
              </a:buClr>
              <a:buSzPct val="100000"/>
            </a:pPr>
            <a:r>
              <a:rPr lang="en-GB" sz="1000" b="1" dirty="0">
                <a:solidFill>
                  <a:srgbClr val="FF0000"/>
                </a:solidFill>
                <a:latin typeface="Arial" pitchFamily="34" charset="0"/>
              </a:rPr>
              <a:t>degradation</a:t>
            </a:r>
            <a:endParaRPr lang="en-GB" sz="1000" dirty="0">
              <a:solidFill>
                <a:srgbClr val="FF0000"/>
              </a:solidFill>
              <a:latin typeface="Arial" pitchFamily="34" charset="0"/>
              <a:sym typeface="Wingdings" pitchFamily="2" charset="2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8563670" y="666999"/>
            <a:ext cx="292419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chemeClr val="bg1">
                    <a:lumMod val="50000"/>
                  </a:schemeClr>
                </a:solidFill>
              </a:rPr>
              <a:t>Muñoz-</a:t>
            </a:r>
            <a:r>
              <a:rPr lang="en-GB" sz="1600" b="1" dirty="0" err="1">
                <a:solidFill>
                  <a:schemeClr val="bg1">
                    <a:lumMod val="50000"/>
                  </a:schemeClr>
                </a:solidFill>
              </a:rPr>
              <a:t>Sabater</a:t>
            </a:r>
            <a:r>
              <a:rPr lang="en-GB" sz="1600" b="1" dirty="0">
                <a:solidFill>
                  <a:schemeClr val="bg1">
                    <a:lumMod val="50000"/>
                  </a:schemeClr>
                </a:solidFill>
              </a:rPr>
              <a:t> et al</a:t>
            </a:r>
            <a:r>
              <a:rPr lang="en-GB" sz="1600" b="1" dirty="0" smtClean="0">
                <a:solidFill>
                  <a:schemeClr val="bg1">
                    <a:lumMod val="50000"/>
                  </a:schemeClr>
                </a:solidFill>
              </a:rPr>
              <a:t>. in prep</a:t>
            </a:r>
            <a:endParaRPr lang="en-GB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9530" y="5969990"/>
            <a:ext cx="1208804" cy="483346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396101" y="4916712"/>
            <a:ext cx="373050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/>
              <a:t>Based on short experiments</a:t>
            </a:r>
          </a:p>
          <a:p>
            <a:r>
              <a:rPr lang="en-GB" sz="1600" b="1" dirty="0"/>
              <a:t>Longer experiment under evaluation</a:t>
            </a:r>
            <a:endParaRPr lang="en-GB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617517" y="3851769"/>
            <a:ext cx="38406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Several configurations tested with different background and observation errors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6555740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1"/>
          <p:cNvSpPr txBox="1">
            <a:spLocks noChangeArrowheads="1"/>
          </p:cNvSpPr>
          <p:nvPr/>
        </p:nvSpPr>
        <p:spPr bwMode="auto">
          <a:xfrm>
            <a:off x="2424114" y="260351"/>
            <a:ext cx="7000875" cy="414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lnSpc>
                <a:spcPct val="93000"/>
              </a:lnSpc>
            </a:pPr>
            <a:r>
              <a:rPr lang="en-GB" altLang="en-US" sz="2800" b="1">
                <a:solidFill>
                  <a:srgbClr val="003399"/>
                </a:solidFill>
                <a:latin typeface="Arial Black" panose="020B0A04020102020204" pitchFamily="34" charset="0"/>
              </a:rPr>
              <a:t>Outline</a:t>
            </a:r>
          </a:p>
          <a:p>
            <a:pPr>
              <a:lnSpc>
                <a:spcPct val="93000"/>
              </a:lnSpc>
            </a:pPr>
            <a:endParaRPr lang="en-GB" altLang="en-US" sz="2800" b="1">
              <a:solidFill>
                <a:srgbClr val="2323DC"/>
              </a:solidFill>
              <a:latin typeface="Arial Black" panose="020B0A04020102020204" pitchFamily="34" charset="0"/>
            </a:endParaRPr>
          </a:p>
          <a:p>
            <a:pPr>
              <a:lnSpc>
                <a:spcPct val="93000"/>
              </a:lnSpc>
            </a:pPr>
            <a:r>
              <a:rPr lang="en-GB" altLang="en-US" b="1">
                <a:solidFill>
                  <a:srgbClr val="606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 I</a:t>
            </a:r>
          </a:p>
          <a:p>
            <a:pPr>
              <a:lnSpc>
                <a:spcPct val="93000"/>
              </a:lnSpc>
            </a:pPr>
            <a:endParaRPr lang="en-GB" altLang="en-US" b="1">
              <a:solidFill>
                <a:srgbClr val="606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93000"/>
              </a:lnSpc>
              <a:buFont typeface="Times New Roman" panose="02020603050405020304" pitchFamily="18" charset="0"/>
              <a:buChar char="•"/>
            </a:pPr>
            <a:r>
              <a:rPr lang="en-GB" altLang="en-US" sz="2200">
                <a:solidFill>
                  <a:srgbClr val="606060"/>
                </a:solidFill>
                <a:latin typeface="Arial" panose="020B0604020202020204" pitchFamily="34" charset="0"/>
              </a:rPr>
              <a:t> Introduction</a:t>
            </a:r>
          </a:p>
          <a:p>
            <a:pPr>
              <a:lnSpc>
                <a:spcPct val="140000"/>
              </a:lnSpc>
              <a:buFont typeface="Times New Roman" panose="02020603050405020304" pitchFamily="18" charset="0"/>
              <a:buChar char="•"/>
            </a:pPr>
            <a:r>
              <a:rPr lang="en-GB" altLang="en-US" sz="2200">
                <a:solidFill>
                  <a:srgbClr val="606060"/>
                </a:solidFill>
                <a:latin typeface="Arial" panose="020B0604020202020204" pitchFamily="34" charset="0"/>
              </a:rPr>
              <a:t> Snow analysis</a:t>
            </a:r>
          </a:p>
          <a:p>
            <a:pPr>
              <a:lnSpc>
                <a:spcPct val="140000"/>
              </a:lnSpc>
              <a:buFont typeface="Times New Roman" panose="02020603050405020304" pitchFamily="18" charset="0"/>
              <a:buChar char="•"/>
            </a:pPr>
            <a:r>
              <a:rPr lang="en-GB" altLang="en-US" sz="2200">
                <a:solidFill>
                  <a:srgbClr val="606060"/>
                </a:solidFill>
                <a:latin typeface="Arial" panose="020B0604020202020204" pitchFamily="34" charset="0"/>
              </a:rPr>
              <a:t> Screen level parameters analysis</a:t>
            </a:r>
          </a:p>
          <a:p>
            <a:pPr>
              <a:lnSpc>
                <a:spcPct val="140000"/>
              </a:lnSpc>
            </a:pPr>
            <a:r>
              <a:rPr lang="ar-SA" altLang="en-US" sz="2200">
                <a:solidFill>
                  <a:srgbClr val="606060"/>
                </a:solidFill>
                <a:latin typeface="Arial" panose="020B0604020202020204" pitchFamily="34" charset="0"/>
              </a:rPr>
              <a:t>‏</a:t>
            </a:r>
            <a:endParaRPr lang="en-GB" altLang="en-US" sz="2200">
              <a:solidFill>
                <a:srgbClr val="606060"/>
              </a:solidFill>
              <a:latin typeface="Arial" panose="020B0604020202020204" pitchFamily="34" charset="0"/>
            </a:endParaRPr>
          </a:p>
          <a:p>
            <a:pPr>
              <a:lnSpc>
                <a:spcPct val="140000"/>
              </a:lnSpc>
            </a:pPr>
            <a:r>
              <a:rPr lang="en-GB" altLang="en-US" b="1">
                <a:solidFill>
                  <a:srgbClr val="606060"/>
                </a:solidFill>
                <a:latin typeface="Arial" panose="020B0604020202020204" pitchFamily="34" charset="0"/>
              </a:rPr>
              <a:t>Part II</a:t>
            </a:r>
          </a:p>
          <a:p>
            <a:pPr>
              <a:lnSpc>
                <a:spcPct val="140000"/>
              </a:lnSpc>
              <a:buFont typeface="Times New Roman" panose="02020603050405020304" pitchFamily="18" charset="0"/>
              <a:buChar char="•"/>
            </a:pPr>
            <a:r>
              <a:rPr lang="en-GB" altLang="en-US" sz="2200">
                <a:solidFill>
                  <a:srgbClr val="606060"/>
                </a:solidFill>
                <a:latin typeface="Arial" panose="020B0604020202020204" pitchFamily="34" charset="0"/>
              </a:rPr>
              <a:t> Soil moisture analysis</a:t>
            </a:r>
            <a:r>
              <a:rPr lang="ar-SA" altLang="en-US" sz="2200">
                <a:solidFill>
                  <a:srgbClr val="606060"/>
                </a:solidFill>
                <a:latin typeface="Arial" panose="020B0604020202020204" pitchFamily="34" charset="0"/>
              </a:rPr>
              <a:t>‏</a:t>
            </a:r>
            <a:endParaRPr lang="en-GB" altLang="en-US" sz="2200">
              <a:solidFill>
                <a:srgbClr val="606060"/>
              </a:solidFill>
              <a:latin typeface="Arial" panose="020B0604020202020204" pitchFamily="34" charset="0"/>
            </a:endParaRPr>
          </a:p>
          <a:p>
            <a:pPr lvl="1">
              <a:lnSpc>
                <a:spcPct val="140000"/>
              </a:lnSpc>
              <a:buFont typeface="Times New Roman" panose="02020603050405020304" pitchFamily="18" charset="0"/>
              <a:buChar char="•"/>
            </a:pPr>
            <a:r>
              <a:rPr lang="en-GB" altLang="en-US" sz="2200">
                <a:solidFill>
                  <a:srgbClr val="606060"/>
                </a:solidFill>
                <a:latin typeface="Arial" panose="020B0604020202020204" pitchFamily="34" charset="0"/>
              </a:rPr>
              <a:t> OI and EKF analyses</a:t>
            </a:r>
          </a:p>
          <a:p>
            <a:pPr lvl="1">
              <a:lnSpc>
                <a:spcPct val="140000"/>
              </a:lnSpc>
              <a:buFont typeface="Times New Roman" panose="02020603050405020304" pitchFamily="18" charset="0"/>
              <a:buChar char="•"/>
            </a:pPr>
            <a:r>
              <a:rPr lang="en-GB" altLang="en-US" sz="2200">
                <a:solidFill>
                  <a:srgbClr val="606060"/>
                </a:solidFill>
                <a:latin typeface="Arial" panose="020B0604020202020204" pitchFamily="34" charset="0"/>
              </a:rPr>
              <a:t> Use of Satellite data ASCAT and SMOS</a:t>
            </a:r>
          </a:p>
          <a:p>
            <a:pPr>
              <a:lnSpc>
                <a:spcPct val="140000"/>
              </a:lnSpc>
              <a:buFont typeface="Times New Roman" panose="02020603050405020304" pitchFamily="18" charset="0"/>
              <a:buChar char="•"/>
            </a:pPr>
            <a:r>
              <a:rPr lang="en-GB" altLang="en-US" sz="2200" b="1">
                <a:solidFill>
                  <a:srgbClr val="003399"/>
                </a:solidFill>
                <a:latin typeface="Arial" panose="020B0604020202020204" pitchFamily="34" charset="0"/>
              </a:rPr>
              <a:t> Summary and future plans </a:t>
            </a:r>
          </a:p>
          <a:p>
            <a:pPr>
              <a:lnSpc>
                <a:spcPct val="140000"/>
              </a:lnSpc>
            </a:pPr>
            <a:endParaRPr lang="en-GB" altLang="en-US" sz="2200">
              <a:solidFill>
                <a:srgbClr val="2323DC"/>
              </a:solidFill>
              <a:latin typeface="Arial" panose="020B0604020202020204" pitchFamily="34" charset="0"/>
            </a:endParaRPr>
          </a:p>
        </p:txBody>
      </p:sp>
      <p:sp>
        <p:nvSpPr>
          <p:cNvPr id="39939" name="Rectangle 5"/>
          <p:cNvSpPr>
            <a:spLocks noChangeArrowheads="1"/>
          </p:cNvSpPr>
          <p:nvPr/>
        </p:nvSpPr>
        <p:spPr bwMode="auto">
          <a:xfrm>
            <a:off x="6888163" y="2565401"/>
            <a:ext cx="3600450" cy="576263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endParaRPr lang="en-US" alt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2"/>
          <p:cNvSpPr txBox="1">
            <a:spLocks noChangeArrowheads="1"/>
          </p:cNvSpPr>
          <p:nvPr/>
        </p:nvSpPr>
        <p:spPr bwMode="auto">
          <a:xfrm>
            <a:off x="213054" y="1113849"/>
            <a:ext cx="11978945" cy="65578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 marL="342900" indent="-342900">
              <a:lnSpc>
                <a:spcPct val="125000"/>
              </a:lnSpc>
              <a:buFont typeface="Wingdings" panose="05000000000000000000" pitchFamily="2" charset="2"/>
              <a:buChar char="Ø"/>
            </a:pPr>
            <a:r>
              <a:rPr lang="en-GB" altLang="en-US" dirty="0">
                <a:solidFill>
                  <a:srgbClr val="000000"/>
                </a:solidFill>
                <a:latin typeface="Arial" panose="020B0604020202020204" pitchFamily="34" charset="0"/>
              </a:rPr>
              <a:t> Most NWP centres analyse soil moisture and/or snow depth</a:t>
            </a:r>
          </a:p>
          <a:p>
            <a:pPr marL="342900" indent="-342900">
              <a:lnSpc>
                <a:spcPct val="125000"/>
              </a:lnSpc>
              <a:buFont typeface="Wingdings" panose="05000000000000000000" pitchFamily="2" charset="2"/>
              <a:buChar char="Ø"/>
            </a:pPr>
            <a:r>
              <a:rPr lang="en-GB" altLang="en-US" dirty="0">
                <a:solidFill>
                  <a:srgbClr val="000000"/>
                </a:solidFill>
                <a:latin typeface="Arial" panose="020B0604020202020204" pitchFamily="34" charset="0"/>
              </a:rPr>
              <a:t> Land Data Assimilation Systems: run separately from the atmospheric </a:t>
            </a:r>
            <a:r>
              <a:rPr lang="en-GB" altLang="en-US" dirty="0" smtClean="0">
                <a:solidFill>
                  <a:srgbClr val="000000"/>
                </a:solidFill>
                <a:latin typeface="Arial" panose="020B0604020202020204" pitchFamily="34" charset="0"/>
              </a:rPr>
              <a:t>data assimilation </a:t>
            </a:r>
            <a:endParaRPr lang="en-GB" altLang="en-US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342900" indent="-342900">
              <a:lnSpc>
                <a:spcPct val="125000"/>
              </a:lnSpc>
              <a:buFont typeface="Wingdings" panose="05000000000000000000" pitchFamily="2" charset="2"/>
              <a:buChar char="Ø"/>
            </a:pPr>
            <a:r>
              <a:rPr lang="en-GB" altLang="en-US" dirty="0">
                <a:solidFill>
                  <a:srgbClr val="000000"/>
                </a:solidFill>
                <a:latin typeface="Arial" panose="020B0604020202020204" pitchFamily="34" charset="0"/>
              </a:rPr>
              <a:t> Variety of approaches for snow and soil moisture</a:t>
            </a:r>
          </a:p>
          <a:p>
            <a:pPr marL="342900" indent="-342900">
              <a:lnSpc>
                <a:spcPct val="125000"/>
              </a:lnSpc>
              <a:buFont typeface="Wingdings" panose="05000000000000000000" pitchFamily="2" charset="2"/>
              <a:buChar char="Ø"/>
            </a:pPr>
            <a:endParaRPr lang="en-GB" altLang="en-US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342900" indent="-342900">
              <a:lnSpc>
                <a:spcPct val="125000"/>
              </a:lnSpc>
              <a:buFont typeface="Wingdings" panose="05000000000000000000" pitchFamily="2" charset="2"/>
              <a:buChar char="Ø"/>
            </a:pPr>
            <a:r>
              <a:rPr lang="en-GB" altLang="en-US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GB" altLang="en-US" b="1" dirty="0">
                <a:solidFill>
                  <a:srgbClr val="000000"/>
                </a:solidFill>
                <a:latin typeface="Arial" panose="020B0604020202020204" pitchFamily="34" charset="0"/>
              </a:rPr>
              <a:t>Operational snow </a:t>
            </a:r>
            <a:r>
              <a:rPr lang="en-GB" altLang="en-US" b="1" dirty="0" smtClean="0">
                <a:solidFill>
                  <a:srgbClr val="000000"/>
                </a:solidFill>
                <a:latin typeface="Arial" panose="020B0604020202020204" pitchFamily="34" charset="0"/>
              </a:rPr>
              <a:t>analysis systems:</a:t>
            </a:r>
            <a:endParaRPr lang="en-GB" altLang="en-US" b="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lvl="1">
              <a:lnSpc>
                <a:spcPct val="125000"/>
              </a:lnSpc>
              <a:buFont typeface="Times New Roman" panose="02020603050405020304" pitchFamily="18" charset="0"/>
              <a:buChar char="•"/>
            </a:pPr>
            <a:r>
              <a:rPr lang="en-GB" altLang="en-US" b="1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GB" altLang="en-US" dirty="0">
                <a:solidFill>
                  <a:srgbClr val="000000"/>
                </a:solidFill>
                <a:latin typeface="Arial" panose="020B0604020202020204" pitchFamily="34" charset="0"/>
              </a:rPr>
              <a:t>Rely on simple analysis methods (</a:t>
            </a:r>
            <a:r>
              <a:rPr lang="en-GB" altLang="en-US" dirty="0" err="1">
                <a:solidFill>
                  <a:srgbClr val="000000"/>
                </a:solidFill>
                <a:latin typeface="Arial" panose="020B0604020202020204" pitchFamily="34" charset="0"/>
              </a:rPr>
              <a:t>Cressman</a:t>
            </a:r>
            <a:r>
              <a:rPr lang="en-GB" altLang="en-US" dirty="0">
                <a:solidFill>
                  <a:srgbClr val="000000"/>
                </a:solidFill>
                <a:latin typeface="Arial" panose="020B0604020202020204" pitchFamily="34" charset="0"/>
              </a:rPr>
              <a:t>, 2D-OI, or climatology)</a:t>
            </a:r>
          </a:p>
          <a:p>
            <a:pPr lvl="1">
              <a:lnSpc>
                <a:spcPct val="125000"/>
              </a:lnSpc>
              <a:buFont typeface="Times New Roman" panose="02020603050405020304" pitchFamily="18" charset="0"/>
              <a:buChar char="•"/>
            </a:pPr>
            <a:r>
              <a:rPr lang="en-GB" altLang="en-US" dirty="0">
                <a:solidFill>
                  <a:srgbClr val="000000"/>
                </a:solidFill>
                <a:latin typeface="Arial" panose="020B0604020202020204" pitchFamily="34" charset="0"/>
              </a:rPr>
              <a:t> Uses in situ snow depth data (SYNOP and national networks) and NOAA/NESDIS snow cover data</a:t>
            </a:r>
          </a:p>
          <a:p>
            <a:pPr lvl="1">
              <a:lnSpc>
                <a:spcPct val="125000"/>
              </a:lnSpc>
              <a:buFont typeface="Times New Roman" panose="02020603050405020304" pitchFamily="18" charset="0"/>
              <a:buChar char="•"/>
            </a:pPr>
            <a:r>
              <a:rPr lang="en-GB" altLang="en-US" dirty="0">
                <a:solidFill>
                  <a:srgbClr val="000000"/>
                </a:solidFill>
                <a:latin typeface="Arial" panose="020B0604020202020204" pitchFamily="34" charset="0"/>
              </a:rPr>
              <a:t> No Snow Water Equivalent products used for NWP (yet) </a:t>
            </a:r>
          </a:p>
          <a:p>
            <a:pPr>
              <a:lnSpc>
                <a:spcPct val="125000"/>
              </a:lnSpc>
              <a:buFont typeface="Times New Roman" panose="02020603050405020304" pitchFamily="18" charset="0"/>
              <a:buChar char="•"/>
            </a:pPr>
            <a:endParaRPr lang="en-GB" altLang="en-US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>
              <a:lnSpc>
                <a:spcPct val="125000"/>
              </a:lnSpc>
            </a:pPr>
            <a:endParaRPr lang="en-GB" altLang="en-US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>
              <a:lnSpc>
                <a:spcPct val="125000"/>
              </a:lnSpc>
              <a:buFontTx/>
              <a:buNone/>
            </a:pPr>
            <a:endParaRPr lang="en-GB" altLang="en-US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>
              <a:lnSpc>
                <a:spcPct val="125000"/>
              </a:lnSpc>
              <a:buFontTx/>
              <a:buNone/>
            </a:pPr>
            <a:endParaRPr lang="en-GB" altLang="en-US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40963" name="Rectangle 4"/>
          <p:cNvSpPr>
            <a:spLocks noChangeArrowheads="1"/>
          </p:cNvSpPr>
          <p:nvPr/>
        </p:nvSpPr>
        <p:spPr bwMode="auto">
          <a:xfrm>
            <a:off x="1547049" y="93291"/>
            <a:ext cx="9144000" cy="552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 algn="ctr">
              <a:lnSpc>
                <a:spcPct val="93000"/>
              </a:lnSpc>
            </a:pPr>
            <a:r>
              <a:rPr lang="en-GB" altLang="en-US" sz="3200" b="1" dirty="0" smtClean="0">
                <a:solidFill>
                  <a:srgbClr val="003399"/>
                </a:solidFill>
                <a:latin typeface="+mj-lt"/>
              </a:rPr>
              <a:t>Summary </a:t>
            </a:r>
            <a:r>
              <a:rPr lang="en-GB" altLang="en-US" sz="3200" b="1" dirty="0">
                <a:solidFill>
                  <a:srgbClr val="003399"/>
                </a:solidFill>
                <a:latin typeface="+mj-lt"/>
              </a:rPr>
              <a:t>and future </a:t>
            </a:r>
            <a:r>
              <a:rPr lang="en-GB" altLang="en-US" sz="3200" b="1" dirty="0" smtClean="0">
                <a:solidFill>
                  <a:srgbClr val="003399"/>
                </a:solidFill>
                <a:latin typeface="+mj-lt"/>
              </a:rPr>
              <a:t>plans</a:t>
            </a:r>
            <a:endParaRPr lang="en-GB" altLang="en-US" sz="3200" b="1" dirty="0">
              <a:solidFill>
                <a:srgbClr val="003399"/>
              </a:solidFill>
              <a:latin typeface="+mj-l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2"/>
          <p:cNvSpPr txBox="1">
            <a:spLocks noChangeArrowheads="1"/>
          </p:cNvSpPr>
          <p:nvPr/>
        </p:nvSpPr>
        <p:spPr bwMode="auto">
          <a:xfrm>
            <a:off x="253339" y="645751"/>
            <a:ext cx="11938661" cy="57077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lnSpc>
                <a:spcPct val="125000"/>
              </a:lnSpc>
            </a:pPr>
            <a:r>
              <a:rPr lang="en-GB" altLang="en-US" sz="2200" b="1" dirty="0">
                <a:solidFill>
                  <a:srgbClr val="000000"/>
                </a:solidFill>
                <a:latin typeface="Arial" panose="020B0604020202020204" pitchFamily="34" charset="0"/>
              </a:rPr>
              <a:t>Operational Soil Moisture analysis systems for NWP</a:t>
            </a:r>
            <a:r>
              <a:rPr lang="en-GB" altLang="en-US" sz="2200" b="1" dirty="0" smtClean="0">
                <a:solidFill>
                  <a:srgbClr val="000000"/>
                </a:solidFill>
                <a:latin typeface="Arial" panose="020B0604020202020204" pitchFamily="34" charset="0"/>
              </a:rPr>
              <a:t>:</a:t>
            </a:r>
          </a:p>
          <a:p>
            <a:pPr>
              <a:lnSpc>
                <a:spcPct val="125000"/>
              </a:lnSpc>
            </a:pPr>
            <a:endParaRPr lang="en-GB" altLang="en-US" sz="2200" b="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lvl="1">
              <a:lnSpc>
                <a:spcPct val="125000"/>
              </a:lnSpc>
              <a:buFont typeface="Times New Roman" panose="02020603050405020304" pitchFamily="18" charset="0"/>
              <a:buChar char="•"/>
            </a:pPr>
            <a:r>
              <a:rPr lang="en-GB" altLang="en-US" sz="2200" b="1" dirty="0">
                <a:solidFill>
                  <a:srgbClr val="000000"/>
                </a:solidFill>
                <a:latin typeface="Arial" panose="020B0604020202020204" pitchFamily="34" charset="0"/>
              </a:rPr>
              <a:t> Approaches</a:t>
            </a:r>
            <a:r>
              <a:rPr lang="en-GB" altLang="en-US" sz="2200" dirty="0">
                <a:solidFill>
                  <a:srgbClr val="000000"/>
                </a:solidFill>
                <a:latin typeface="Arial" panose="020B0604020202020204" pitchFamily="34" charset="0"/>
              </a:rPr>
              <a:t>: </a:t>
            </a:r>
            <a:r>
              <a:rPr lang="en-GB" altLang="en-US" sz="2200" b="1" dirty="0">
                <a:solidFill>
                  <a:srgbClr val="000000"/>
                </a:solidFill>
                <a:latin typeface="Arial" panose="020B0604020202020204" pitchFamily="34" charset="0"/>
              </a:rPr>
              <a:t>1D-OI</a:t>
            </a:r>
            <a:r>
              <a:rPr lang="en-GB" altLang="en-US" sz="2200" dirty="0">
                <a:solidFill>
                  <a:srgbClr val="000000"/>
                </a:solidFill>
                <a:latin typeface="Arial" panose="020B0604020202020204" pitchFamily="34" charset="0"/>
              </a:rPr>
              <a:t> (</a:t>
            </a:r>
            <a:r>
              <a:rPr lang="en-GB" altLang="en-US" sz="2200" dirty="0" err="1">
                <a:solidFill>
                  <a:srgbClr val="000000"/>
                </a:solidFill>
                <a:latin typeface="Arial" panose="020B0604020202020204" pitchFamily="34" charset="0"/>
              </a:rPr>
              <a:t>Météo</a:t>
            </a:r>
            <a:r>
              <a:rPr lang="en-GB" altLang="en-US" sz="2200" dirty="0">
                <a:solidFill>
                  <a:srgbClr val="000000"/>
                </a:solidFill>
                <a:latin typeface="Arial" panose="020B0604020202020204" pitchFamily="34" charset="0"/>
              </a:rPr>
              <a:t>-France, CMC, ALADIN, HIRLAM, ECMWF ERA-I);  </a:t>
            </a:r>
            <a:r>
              <a:rPr lang="en-GB" altLang="en-US" sz="2200" b="1" dirty="0">
                <a:solidFill>
                  <a:srgbClr val="000000"/>
                </a:solidFill>
                <a:latin typeface="Arial" panose="020B0604020202020204" pitchFamily="34" charset="0"/>
              </a:rPr>
              <a:t>EKF</a:t>
            </a:r>
            <a:r>
              <a:rPr lang="en-GB" altLang="en-US" sz="2200" dirty="0">
                <a:solidFill>
                  <a:srgbClr val="000000"/>
                </a:solidFill>
                <a:latin typeface="Arial" panose="020B0604020202020204" pitchFamily="34" charset="0"/>
              </a:rPr>
              <a:t> (DWD, ECMWF, UKMO); </a:t>
            </a:r>
            <a:r>
              <a:rPr lang="en-GB" altLang="en-US" sz="2200" dirty="0" smtClean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GB" altLang="en-US" sz="2200" b="1" dirty="0">
                <a:solidFill>
                  <a:schemeClr val="tx1"/>
                </a:solidFill>
                <a:latin typeface="Arial" panose="020B0604020202020204" pitchFamily="34" charset="0"/>
              </a:rPr>
              <a:t>Offline </a:t>
            </a:r>
            <a:r>
              <a:rPr lang="en-GB" altLang="en-US" sz="2200" b="1" dirty="0" smtClean="0">
                <a:solidFill>
                  <a:schemeClr val="tx1"/>
                </a:solidFill>
                <a:latin typeface="Arial" panose="020B0604020202020204" pitchFamily="34" charset="0"/>
              </a:rPr>
              <a:t>Land Surface Model (LSM) </a:t>
            </a:r>
            <a:r>
              <a:rPr lang="en-GB" altLang="en-US" sz="2200" dirty="0">
                <a:solidFill>
                  <a:schemeClr val="tx1"/>
                </a:solidFill>
                <a:latin typeface="Arial" panose="020B0604020202020204" pitchFamily="34" charset="0"/>
              </a:rPr>
              <a:t>using analysed atmospheric forcing (NCEP: GLDAS / NLDAS</a:t>
            </a:r>
            <a:r>
              <a:rPr lang="en-GB" altLang="en-US" sz="2200" dirty="0" smtClean="0">
                <a:solidFill>
                  <a:schemeClr val="tx1"/>
                </a:solidFill>
                <a:latin typeface="Arial" panose="020B0604020202020204" pitchFamily="34" charset="0"/>
              </a:rPr>
              <a:t>)</a:t>
            </a:r>
          </a:p>
          <a:p>
            <a:pPr lvl="1">
              <a:lnSpc>
                <a:spcPct val="125000"/>
              </a:lnSpc>
            </a:pPr>
            <a:endParaRPr lang="en-GB" altLang="en-US" sz="22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lvl="1">
              <a:lnSpc>
                <a:spcPct val="125000"/>
              </a:lnSpc>
              <a:buFont typeface="Times New Roman" panose="02020603050405020304" pitchFamily="18" charset="0"/>
              <a:buChar char="•"/>
            </a:pPr>
            <a:r>
              <a:rPr lang="en-GB" altLang="en-US" sz="22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GB" altLang="en-US" sz="2200" b="1" dirty="0">
                <a:solidFill>
                  <a:srgbClr val="000000"/>
                </a:solidFill>
                <a:latin typeface="Arial" panose="020B0604020202020204" pitchFamily="34" charset="0"/>
              </a:rPr>
              <a:t>Data</a:t>
            </a:r>
            <a:r>
              <a:rPr lang="en-GB" altLang="en-US" sz="2200" dirty="0">
                <a:solidFill>
                  <a:srgbClr val="000000"/>
                </a:solidFill>
                <a:latin typeface="Arial" panose="020B0604020202020204" pitchFamily="34" charset="0"/>
              </a:rPr>
              <a:t>: Most Centres rely on screen level data (</a:t>
            </a:r>
            <a:r>
              <a:rPr lang="en-GB" altLang="en-US" sz="2200" b="1" dirty="0">
                <a:solidFill>
                  <a:srgbClr val="000000"/>
                </a:solidFill>
                <a:latin typeface="Arial" panose="020B0604020202020204" pitchFamily="34" charset="0"/>
              </a:rPr>
              <a:t>T2M and RH2m</a:t>
            </a:r>
            <a:r>
              <a:rPr lang="en-GB" altLang="en-US" sz="2200" dirty="0">
                <a:solidFill>
                  <a:srgbClr val="000000"/>
                </a:solidFill>
                <a:latin typeface="Arial" panose="020B0604020202020204" pitchFamily="34" charset="0"/>
              </a:rPr>
              <a:t>) through a dedicated OI analysis, </a:t>
            </a:r>
            <a:r>
              <a:rPr lang="en-GB" altLang="en-US" sz="2200" b="1" dirty="0">
                <a:solidFill>
                  <a:srgbClr val="000000"/>
                </a:solidFill>
                <a:latin typeface="Arial" panose="020B0604020202020204" pitchFamily="34" charset="0"/>
              </a:rPr>
              <a:t>ASCAT</a:t>
            </a:r>
            <a:r>
              <a:rPr lang="en-GB" altLang="en-US" sz="2200" dirty="0">
                <a:solidFill>
                  <a:srgbClr val="000000"/>
                </a:solidFill>
                <a:latin typeface="Arial" panose="020B0604020202020204" pitchFamily="34" charset="0"/>
              </a:rPr>
              <a:t> (UKMO, </a:t>
            </a:r>
            <a:r>
              <a:rPr lang="en-GB" altLang="en-US" sz="2200" dirty="0" smtClean="0">
                <a:solidFill>
                  <a:srgbClr val="000000"/>
                </a:solidFill>
                <a:latin typeface="Arial" panose="020B0604020202020204" pitchFamily="34" charset="0"/>
              </a:rPr>
              <a:t>ECMWF NWP &amp;  </a:t>
            </a:r>
            <a:r>
              <a:rPr lang="en-GB" altLang="en-US" sz="2200" dirty="0">
                <a:solidFill>
                  <a:srgbClr val="000000"/>
                </a:solidFill>
                <a:latin typeface="Arial" panose="020B0604020202020204" pitchFamily="34" charset="0"/>
              </a:rPr>
              <a:t>EUMETSAT </a:t>
            </a:r>
            <a:r>
              <a:rPr lang="en-GB" altLang="en-US" sz="2200" dirty="0" smtClean="0">
                <a:solidFill>
                  <a:srgbClr val="000000"/>
                </a:solidFill>
                <a:latin typeface="Arial" panose="020B0604020202020204" pitchFamily="34" charset="0"/>
              </a:rPr>
              <a:t>H-SAF)</a:t>
            </a:r>
          </a:p>
          <a:p>
            <a:pPr lvl="1">
              <a:lnSpc>
                <a:spcPct val="125000"/>
              </a:lnSpc>
            </a:pPr>
            <a:r>
              <a:rPr lang="en-GB" altLang="en-US" sz="2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altLang="en-US" sz="220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lnSpc>
                <a:spcPct val="125000"/>
              </a:lnSpc>
              <a:buFont typeface="Times New Roman" panose="02020603050405020304" pitchFamily="18" charset="0"/>
              <a:buChar char="•"/>
            </a:pPr>
            <a:r>
              <a:rPr lang="en-GB" altLang="en-US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Compared </a:t>
            </a:r>
            <a:r>
              <a:rPr lang="en-GB" alt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the OI, the EKF analysis improves both Soil Moisture and T2m:</a:t>
            </a:r>
          </a:p>
          <a:p>
            <a:pPr>
              <a:lnSpc>
                <a:spcPct val="136000"/>
              </a:lnSpc>
              <a:buFontTx/>
              <a:buNone/>
            </a:pPr>
            <a:r>
              <a:rPr lang="en-GB" alt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GB" altLang="en-US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GB" altLang="en-US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GB" alt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R</a:t>
            </a:r>
            <a:r>
              <a:rPr lang="en-GB" alt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elevance of screen level parameters to analyse soil </a:t>
            </a:r>
            <a:r>
              <a:rPr lang="en-GB" altLang="en-US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moisture (ECMWF,CMC)</a:t>
            </a:r>
            <a:endParaRPr lang="en-GB" alt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lnSpc>
                <a:spcPct val="136000"/>
              </a:lnSpc>
              <a:buFont typeface="Wingdings" panose="05000000000000000000" pitchFamily="2" charset="2"/>
              <a:buChar char="à"/>
            </a:pPr>
            <a:r>
              <a:rPr lang="en-GB" alt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Consistency in </a:t>
            </a:r>
            <a:r>
              <a:rPr lang="en-GB" altLang="en-US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Land surface models </a:t>
            </a:r>
            <a:r>
              <a:rPr lang="en-GB" alt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between soil moisture and screen level </a:t>
            </a:r>
            <a:r>
              <a:rPr lang="en-GB" altLang="en-US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parameters</a:t>
            </a:r>
            <a:endParaRPr lang="en-GB" altLang="en-US" sz="22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1547049" y="93291"/>
            <a:ext cx="9144000" cy="552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 algn="ctr">
              <a:lnSpc>
                <a:spcPct val="93000"/>
              </a:lnSpc>
            </a:pPr>
            <a:r>
              <a:rPr lang="en-GB" altLang="en-US" sz="3200" b="1" dirty="0" smtClean="0">
                <a:solidFill>
                  <a:srgbClr val="003399"/>
                </a:solidFill>
                <a:latin typeface="+mj-lt"/>
              </a:rPr>
              <a:t>Summary </a:t>
            </a:r>
            <a:r>
              <a:rPr lang="en-GB" altLang="en-US" sz="3200" b="1" dirty="0">
                <a:solidFill>
                  <a:srgbClr val="003399"/>
                </a:solidFill>
                <a:latin typeface="+mj-lt"/>
              </a:rPr>
              <a:t>and future </a:t>
            </a:r>
            <a:r>
              <a:rPr lang="en-GB" altLang="en-US" sz="3200" b="1" dirty="0" smtClean="0">
                <a:solidFill>
                  <a:srgbClr val="003399"/>
                </a:solidFill>
                <a:latin typeface="+mj-lt"/>
              </a:rPr>
              <a:t>plans</a:t>
            </a:r>
            <a:endParaRPr lang="en-GB" altLang="en-US" sz="3200" b="1" dirty="0">
              <a:solidFill>
                <a:srgbClr val="003399"/>
              </a:solidFill>
              <a:latin typeface="+mj-l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2360613" y="82550"/>
            <a:ext cx="6762750" cy="106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 eaLnBrk="1" hangingPunct="1">
              <a:lnSpc>
                <a:spcPct val="93000"/>
              </a:lnSpc>
              <a:buSzPct val="45000"/>
              <a:buFont typeface="Wingdings" panose="05000000000000000000" pitchFamily="2" charset="2"/>
              <a:buNone/>
            </a:pPr>
            <a:r>
              <a:rPr lang="en-GB" altLang="en-US" sz="2600">
                <a:solidFill>
                  <a:srgbClr val="000000"/>
                </a:solidFill>
              </a:rPr>
              <a:t>    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77" t="7410" r="3333" b="12595"/>
          <a:stretch>
            <a:fillRect/>
          </a:stretch>
        </p:blipFill>
        <p:spPr bwMode="auto">
          <a:xfrm>
            <a:off x="5435992" y="1182686"/>
            <a:ext cx="6373812" cy="474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7172" name="Text Box 5"/>
          <p:cNvSpPr txBox="1">
            <a:spLocks noChangeArrowheads="1"/>
          </p:cNvSpPr>
          <p:nvPr/>
        </p:nvSpPr>
        <p:spPr bwMode="auto">
          <a:xfrm>
            <a:off x="596200" y="802945"/>
            <a:ext cx="9121775" cy="7158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lnSpc>
                <a:spcPts val="2575"/>
              </a:lnSpc>
              <a:spcBef>
                <a:spcPts val="600"/>
              </a:spcBef>
              <a:buSzPct val="45000"/>
              <a:defRPr/>
            </a:pPr>
            <a:r>
              <a:rPr lang="en-GB" sz="1600" b="1" dirty="0">
                <a:solidFill>
                  <a:schemeClr val="tx1"/>
                </a:solidFill>
                <a:latin typeface="Arial "/>
              </a:rPr>
              <a:t>Based on a multi-model approach: characterization of the strength  of the coupling between surface and atmosphere.</a:t>
            </a:r>
          </a:p>
          <a:p>
            <a:pPr>
              <a:lnSpc>
                <a:spcPts val="2575"/>
              </a:lnSpc>
              <a:spcBef>
                <a:spcPts val="600"/>
              </a:spcBef>
              <a:buSzPct val="45000"/>
              <a:defRPr/>
            </a:pPr>
            <a:r>
              <a:rPr lang="en-GB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</a:rPr>
              <a:t>  (</a:t>
            </a:r>
            <a:r>
              <a:rPr lang="en-GB" sz="14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</a:rPr>
              <a:t>Koster</a:t>
            </a:r>
            <a:r>
              <a:rPr lang="en-GB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</a:rPr>
              <a:t> et al, Science 2004).</a:t>
            </a:r>
          </a:p>
          <a:p>
            <a:pPr>
              <a:lnSpc>
                <a:spcPts val="2575"/>
              </a:lnSpc>
              <a:spcBef>
                <a:spcPts val="600"/>
              </a:spcBef>
              <a:buSzPct val="45000"/>
              <a:defRPr/>
            </a:pPr>
            <a:endParaRPr lang="en-GB" sz="1400" dirty="0">
              <a:solidFill>
                <a:srgbClr val="000000"/>
              </a:solidFill>
              <a:latin typeface="Arial "/>
            </a:endParaRPr>
          </a:p>
          <a:p>
            <a:pPr>
              <a:lnSpc>
                <a:spcPts val="2575"/>
              </a:lnSpc>
              <a:spcBef>
                <a:spcPts val="600"/>
              </a:spcBef>
              <a:buSzPct val="45000"/>
              <a:defRPr/>
            </a:pPr>
            <a:r>
              <a:rPr lang="en-GB" sz="1600" b="1" dirty="0">
                <a:solidFill>
                  <a:schemeClr val="tx1"/>
                </a:solidFill>
                <a:latin typeface="Arial "/>
              </a:rPr>
              <a:t>SM, variable of interface</a:t>
            </a:r>
          </a:p>
          <a:p>
            <a:pPr>
              <a:lnSpc>
                <a:spcPts val="2575"/>
              </a:lnSpc>
              <a:spcBef>
                <a:spcPts val="600"/>
              </a:spcBef>
              <a:buSzPct val="45000"/>
              <a:defRPr/>
            </a:pPr>
            <a:r>
              <a:rPr lang="en-GB" sz="1600" dirty="0">
                <a:solidFill>
                  <a:srgbClr val="000000"/>
                </a:solidFill>
                <a:latin typeface="Arial" pitchFamily="34" charset="0"/>
              </a:rPr>
              <a:t> Partition LE/H</a:t>
            </a:r>
            <a:endParaRPr lang="en-GB" sz="1600" dirty="0">
              <a:solidFill>
                <a:schemeClr val="accent2"/>
              </a:solidFill>
              <a:latin typeface="Arial "/>
            </a:endParaRPr>
          </a:p>
          <a:p>
            <a:pPr>
              <a:lnSpc>
                <a:spcPts val="2575"/>
              </a:lnSpc>
              <a:spcBef>
                <a:spcPts val="600"/>
              </a:spcBef>
              <a:buSzPct val="45000"/>
              <a:defRPr/>
            </a:pPr>
            <a:r>
              <a:rPr lang="en-GB" sz="1800" dirty="0">
                <a:solidFill>
                  <a:srgbClr val="000000"/>
                </a:solidFill>
                <a:latin typeface="Arial "/>
              </a:rPr>
              <a:t> Vegetation phenology,</a:t>
            </a:r>
          </a:p>
          <a:p>
            <a:pPr>
              <a:lnSpc>
                <a:spcPts val="2575"/>
              </a:lnSpc>
              <a:spcBef>
                <a:spcPts val="600"/>
              </a:spcBef>
              <a:buSzPct val="45000"/>
              <a:defRPr/>
            </a:pPr>
            <a:r>
              <a:rPr lang="en-GB" sz="1800" dirty="0">
                <a:solidFill>
                  <a:srgbClr val="000000"/>
                </a:solidFill>
                <a:latin typeface="Arial "/>
              </a:rPr>
              <a:t> Soil respiration,</a:t>
            </a:r>
          </a:p>
          <a:p>
            <a:pPr>
              <a:lnSpc>
                <a:spcPts val="2575"/>
              </a:lnSpc>
              <a:spcBef>
                <a:spcPts val="600"/>
              </a:spcBef>
              <a:buSzPct val="45000"/>
              <a:defRPr/>
            </a:pPr>
            <a:r>
              <a:rPr lang="en-GB" sz="1800" dirty="0">
                <a:solidFill>
                  <a:srgbClr val="000000"/>
                </a:solidFill>
                <a:latin typeface="Arial "/>
              </a:rPr>
              <a:t> Biogeochemical cycle</a:t>
            </a:r>
          </a:p>
          <a:p>
            <a:pPr>
              <a:lnSpc>
                <a:spcPts val="2575"/>
              </a:lnSpc>
              <a:spcBef>
                <a:spcPts val="600"/>
              </a:spcBef>
              <a:buSzPct val="45000"/>
              <a:defRPr/>
            </a:pPr>
            <a:endParaRPr lang="en-GB" sz="1800" dirty="0">
              <a:solidFill>
                <a:srgbClr val="000000"/>
              </a:solidFill>
              <a:latin typeface="Arial "/>
            </a:endParaRPr>
          </a:p>
          <a:p>
            <a:pPr>
              <a:lnSpc>
                <a:spcPts val="2575"/>
              </a:lnSpc>
              <a:spcBef>
                <a:spcPts val="600"/>
              </a:spcBef>
              <a:buSzPct val="45000"/>
              <a:defRPr/>
            </a:pPr>
            <a:endParaRPr lang="en-GB" sz="1800" dirty="0">
              <a:solidFill>
                <a:srgbClr val="000000"/>
              </a:solidFill>
              <a:latin typeface="Arial "/>
            </a:endParaRPr>
          </a:p>
          <a:p>
            <a:pPr>
              <a:spcBef>
                <a:spcPts val="600"/>
              </a:spcBef>
              <a:buSzPct val="45000"/>
              <a:defRPr/>
            </a:pPr>
            <a:endParaRPr lang="en-GB" sz="1800" dirty="0">
              <a:solidFill>
                <a:srgbClr val="000000"/>
              </a:solidFill>
              <a:latin typeface="Arial "/>
            </a:endParaRPr>
          </a:p>
          <a:p>
            <a:pPr>
              <a:spcBef>
                <a:spcPts val="600"/>
              </a:spcBef>
              <a:buSzPct val="45000"/>
              <a:defRPr/>
            </a:pPr>
            <a:endParaRPr lang="en-GB" sz="1800" dirty="0">
              <a:solidFill>
                <a:srgbClr val="000000"/>
              </a:solidFill>
              <a:latin typeface="Arial "/>
            </a:endParaRPr>
          </a:p>
          <a:p>
            <a:pPr>
              <a:spcBef>
                <a:spcPts val="600"/>
              </a:spcBef>
              <a:buSzPct val="45000"/>
              <a:defRPr/>
            </a:pPr>
            <a:r>
              <a:rPr lang="en-GB" sz="1800" dirty="0">
                <a:solidFill>
                  <a:srgbClr val="000000"/>
                </a:solidFill>
                <a:latin typeface="Arial "/>
              </a:rPr>
              <a:t>Hot spot areas </a:t>
            </a:r>
            <a:r>
              <a:rPr lang="en-GB" sz="1800" dirty="0">
                <a:solidFill>
                  <a:srgbClr val="000000"/>
                </a:solidFill>
                <a:latin typeface="Arial "/>
                <a:sym typeface="Wingdings" pitchFamily="2" charset="2"/>
              </a:rPr>
              <a:t> </a:t>
            </a:r>
            <a:r>
              <a:rPr lang="en-GB" sz="1800" dirty="0">
                <a:solidFill>
                  <a:srgbClr val="000000"/>
                </a:solidFill>
                <a:latin typeface="Arial "/>
              </a:rPr>
              <a:t> strong </a:t>
            </a:r>
            <a:r>
              <a:rPr lang="en-GB" sz="1800" dirty="0" smtClean="0">
                <a:solidFill>
                  <a:srgbClr val="000000"/>
                </a:solidFill>
                <a:latin typeface="Arial "/>
              </a:rPr>
              <a:t>soil moisture-precipitation feedback</a:t>
            </a:r>
            <a:endParaRPr lang="en-GB" sz="1800" dirty="0">
              <a:solidFill>
                <a:srgbClr val="000000"/>
              </a:solidFill>
              <a:latin typeface="Arial "/>
            </a:endParaRPr>
          </a:p>
          <a:p>
            <a:pPr>
              <a:spcBef>
                <a:spcPts val="600"/>
              </a:spcBef>
              <a:buSzPct val="45000"/>
              <a:defRPr/>
            </a:pPr>
            <a:r>
              <a:rPr lang="en-GB" sz="1800" dirty="0">
                <a:solidFill>
                  <a:srgbClr val="000000"/>
                </a:solidFill>
                <a:latin typeface="Arial "/>
              </a:rPr>
              <a:t> </a:t>
            </a:r>
          </a:p>
          <a:p>
            <a:pPr>
              <a:lnSpc>
                <a:spcPts val="2575"/>
              </a:lnSpc>
              <a:spcBef>
                <a:spcPts val="600"/>
              </a:spcBef>
              <a:buSzPct val="45000"/>
              <a:defRPr/>
            </a:pPr>
            <a:endParaRPr lang="en-GB" sz="1800" dirty="0">
              <a:solidFill>
                <a:srgbClr val="000000"/>
              </a:solidFill>
              <a:latin typeface="Arial "/>
            </a:endParaRPr>
          </a:p>
          <a:p>
            <a:pPr>
              <a:lnSpc>
                <a:spcPts val="2575"/>
              </a:lnSpc>
              <a:spcBef>
                <a:spcPts val="600"/>
              </a:spcBef>
              <a:buSzPct val="45000"/>
              <a:defRPr/>
            </a:pPr>
            <a:endParaRPr lang="en-GB" sz="1800" dirty="0">
              <a:solidFill>
                <a:srgbClr val="000000"/>
              </a:solidFill>
              <a:latin typeface="Bitstream Vera Sans" charset="0"/>
            </a:endParaRPr>
          </a:p>
          <a:p>
            <a:pPr>
              <a:lnSpc>
                <a:spcPts val="2575"/>
              </a:lnSpc>
              <a:spcBef>
                <a:spcPts val="600"/>
              </a:spcBef>
              <a:buSzPct val="45000"/>
              <a:defRPr/>
            </a:pPr>
            <a:endParaRPr lang="en-GB" sz="1800" dirty="0">
              <a:solidFill>
                <a:srgbClr val="000000"/>
              </a:solidFill>
              <a:latin typeface="Bitstream Vera Sans" charset="0"/>
            </a:endParaRPr>
          </a:p>
          <a:p>
            <a:pPr>
              <a:lnSpc>
                <a:spcPts val="2575"/>
              </a:lnSpc>
              <a:spcBef>
                <a:spcPts val="600"/>
              </a:spcBef>
              <a:buSzPct val="45000"/>
              <a:defRPr/>
            </a:pPr>
            <a:endParaRPr lang="en-GB" sz="1800" dirty="0">
              <a:solidFill>
                <a:srgbClr val="000000"/>
              </a:solidFill>
              <a:latin typeface="Bitstream Vera Sans" charset="0"/>
            </a:endParaRPr>
          </a:p>
          <a:p>
            <a:pPr>
              <a:lnSpc>
                <a:spcPts val="2575"/>
              </a:lnSpc>
              <a:spcBef>
                <a:spcPts val="600"/>
              </a:spcBef>
              <a:buSzPct val="45000"/>
              <a:defRPr/>
            </a:pPr>
            <a:endParaRPr lang="en-GB" sz="1800" dirty="0">
              <a:solidFill>
                <a:srgbClr val="000000"/>
              </a:solidFill>
              <a:latin typeface="Bitstream Vera Sans" charset="0"/>
            </a:endParaRPr>
          </a:p>
          <a:p>
            <a:pPr>
              <a:lnSpc>
                <a:spcPts val="2575"/>
              </a:lnSpc>
              <a:spcBef>
                <a:spcPts val="600"/>
              </a:spcBef>
              <a:buSzPct val="45000"/>
              <a:defRPr/>
            </a:pPr>
            <a:endParaRPr lang="en-GB" sz="1800" dirty="0">
              <a:solidFill>
                <a:srgbClr val="000000"/>
              </a:solidFill>
              <a:latin typeface="Bitstream Vera Sans" charset="0"/>
            </a:endParaRPr>
          </a:p>
        </p:txBody>
      </p:sp>
      <p:sp>
        <p:nvSpPr>
          <p:cNvPr id="5125" name="Text Box 6"/>
          <p:cNvSpPr txBox="1">
            <a:spLocks noChangeArrowheads="1"/>
          </p:cNvSpPr>
          <p:nvPr/>
        </p:nvSpPr>
        <p:spPr bwMode="auto">
          <a:xfrm>
            <a:off x="6011864" y="2573339"/>
            <a:ext cx="5302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296883" y="42864"/>
            <a:ext cx="1189511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 algn="ctr"/>
            <a:r>
              <a:rPr lang="en-GB" altLang="en-US" sz="3200" b="1" dirty="0" smtClean="0">
                <a:solidFill>
                  <a:srgbClr val="003399"/>
                </a:solidFill>
                <a:latin typeface="+mj-lt"/>
              </a:rPr>
              <a:t>Soil Moisture – Atmosphere interactions</a:t>
            </a:r>
            <a:endParaRPr lang="en-GB" altLang="en-US" sz="3200" b="1" dirty="0">
              <a:solidFill>
                <a:srgbClr val="003399"/>
              </a:solidFill>
              <a:latin typeface="+mj-l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 Box 2"/>
          <p:cNvSpPr txBox="1">
            <a:spLocks noChangeArrowheads="1"/>
          </p:cNvSpPr>
          <p:nvPr/>
        </p:nvSpPr>
        <p:spPr bwMode="auto">
          <a:xfrm>
            <a:off x="439387" y="656855"/>
            <a:ext cx="11519065" cy="6823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lnSpc>
                <a:spcPct val="125000"/>
              </a:lnSpc>
            </a:pPr>
            <a:endParaRPr lang="en-GB" altLang="en-US" sz="22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>
              <a:lnSpc>
                <a:spcPct val="125000"/>
              </a:lnSpc>
              <a:buFont typeface="Times New Roman" panose="02020603050405020304" pitchFamily="18" charset="0"/>
              <a:buChar char="•"/>
            </a:pPr>
            <a:r>
              <a:rPr lang="en-GB" altLang="en-US" sz="2200" dirty="0" smtClean="0">
                <a:solidFill>
                  <a:schemeClr val="tx1"/>
                </a:solidFill>
                <a:latin typeface="Arial" panose="020B0604020202020204" pitchFamily="34" charset="0"/>
              </a:rPr>
              <a:t> Developments</a:t>
            </a:r>
            <a:r>
              <a:rPr lang="en-GB" altLang="en-US" sz="2200" dirty="0" smtClean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GB" altLang="en-US" sz="2200" dirty="0">
                <a:solidFill>
                  <a:srgbClr val="000000"/>
                </a:solidFill>
                <a:latin typeface="Arial" panose="020B0604020202020204" pitchFamily="34" charset="0"/>
              </a:rPr>
              <a:t>of multi-variate and ensemble approaches (ECMWF, CMC, </a:t>
            </a:r>
            <a:r>
              <a:rPr lang="en-GB" altLang="en-US" sz="2200" dirty="0" err="1">
                <a:solidFill>
                  <a:srgbClr val="000000"/>
                </a:solidFill>
                <a:latin typeface="Arial" panose="020B0604020202020204" pitchFamily="34" charset="0"/>
              </a:rPr>
              <a:t>Météo</a:t>
            </a:r>
            <a:r>
              <a:rPr lang="en-GB" altLang="en-US" sz="2200" dirty="0">
                <a:solidFill>
                  <a:srgbClr val="000000"/>
                </a:solidFill>
                <a:latin typeface="Arial" panose="020B0604020202020204" pitchFamily="34" charset="0"/>
              </a:rPr>
              <a:t>-France</a:t>
            </a:r>
            <a:r>
              <a:rPr lang="en-GB" altLang="en-US" sz="2200" dirty="0" smtClean="0">
                <a:solidFill>
                  <a:srgbClr val="000000"/>
                </a:solidFill>
                <a:latin typeface="Arial" panose="020B0604020202020204" pitchFamily="34" charset="0"/>
              </a:rPr>
              <a:t>) </a:t>
            </a:r>
          </a:p>
          <a:p>
            <a:pPr>
              <a:lnSpc>
                <a:spcPct val="125000"/>
              </a:lnSpc>
              <a:buFont typeface="Times New Roman" panose="02020603050405020304" pitchFamily="18" charset="0"/>
              <a:buChar char="•"/>
            </a:pPr>
            <a:r>
              <a:rPr lang="en-GB" altLang="en-US" sz="2200" dirty="0" smtClean="0">
                <a:solidFill>
                  <a:srgbClr val="000000"/>
                </a:solidFill>
                <a:latin typeface="Arial" panose="020B0604020202020204" pitchFamily="34" charset="0"/>
              </a:rPr>
              <a:t> Continuous </a:t>
            </a:r>
            <a:r>
              <a:rPr lang="en-GB" altLang="en-US" sz="2200" dirty="0">
                <a:solidFill>
                  <a:srgbClr val="000000"/>
                </a:solidFill>
                <a:latin typeface="Arial" panose="020B0604020202020204" pitchFamily="34" charset="0"/>
              </a:rPr>
              <a:t>developments to assimilate ASCAT soil moisture and SMOS brightness temperature in NWP systems </a:t>
            </a:r>
          </a:p>
          <a:p>
            <a:pPr>
              <a:lnSpc>
                <a:spcPct val="125000"/>
              </a:lnSpc>
              <a:buFont typeface="Times New Roman" panose="02020603050405020304" pitchFamily="18" charset="0"/>
              <a:buChar char="•"/>
            </a:pPr>
            <a:r>
              <a:rPr lang="en-GB" altLang="en-US" sz="2200" dirty="0">
                <a:solidFill>
                  <a:srgbClr val="000000"/>
                </a:solidFill>
                <a:latin typeface="Arial" panose="020B0604020202020204" pitchFamily="34" charset="0"/>
              </a:rPr>
              <a:t> Use of </a:t>
            </a:r>
            <a:r>
              <a:rPr lang="en-GB" altLang="en-US" sz="2200" dirty="0" smtClean="0">
                <a:solidFill>
                  <a:srgbClr val="000000"/>
                </a:solidFill>
                <a:latin typeface="Arial" panose="020B0604020202020204" pitchFamily="34" charset="0"/>
              </a:rPr>
              <a:t>new satellites, e.g. </a:t>
            </a:r>
            <a:r>
              <a:rPr lang="en-GB" altLang="en-US" sz="2200" dirty="0">
                <a:solidFill>
                  <a:srgbClr val="000000"/>
                </a:solidFill>
                <a:latin typeface="Arial" panose="020B0604020202020204" pitchFamily="34" charset="0"/>
              </a:rPr>
              <a:t>NASA SMAP (</a:t>
            </a:r>
            <a:r>
              <a:rPr lang="en-GB" altLang="en-US" sz="2200" dirty="0" smtClean="0">
                <a:solidFill>
                  <a:srgbClr val="000000"/>
                </a:solidFill>
                <a:latin typeface="Arial" panose="020B0604020202020204" pitchFamily="34" charset="0"/>
              </a:rPr>
              <a:t>launched January 2015)</a:t>
            </a:r>
            <a:endParaRPr lang="en-GB" altLang="en-US" sz="22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>
              <a:lnSpc>
                <a:spcPct val="125000"/>
              </a:lnSpc>
              <a:buFont typeface="Times New Roman" panose="02020603050405020304" pitchFamily="18" charset="0"/>
              <a:buChar char="•"/>
            </a:pPr>
            <a:r>
              <a:rPr lang="en-GB" altLang="en-US" sz="2200" dirty="0">
                <a:solidFill>
                  <a:srgbClr val="000000"/>
                </a:solidFill>
                <a:latin typeface="Arial" panose="020B0604020202020204" pitchFamily="34" charset="0"/>
              </a:rPr>
              <a:t> Assimilation of vegetation parameters (Leaf Area Index)</a:t>
            </a:r>
          </a:p>
          <a:p>
            <a:pPr>
              <a:lnSpc>
                <a:spcPct val="125000"/>
              </a:lnSpc>
              <a:buFont typeface="Times New Roman" panose="02020603050405020304" pitchFamily="18" charset="0"/>
              <a:buChar char="•"/>
            </a:pPr>
            <a:r>
              <a:rPr lang="en-GB" altLang="en-US" sz="2200" dirty="0">
                <a:solidFill>
                  <a:srgbClr val="000000"/>
                </a:solidFill>
                <a:latin typeface="Arial" panose="020B0604020202020204" pitchFamily="34" charset="0"/>
              </a:rPr>
              <a:t> Increase coupling between </a:t>
            </a:r>
            <a:r>
              <a:rPr lang="en-GB" altLang="en-US" sz="2200" dirty="0" smtClean="0">
                <a:solidFill>
                  <a:srgbClr val="000000"/>
                </a:solidFill>
                <a:latin typeface="Arial" panose="020B0604020202020204" pitchFamily="34" charset="0"/>
              </a:rPr>
              <a:t>land and atmospheric assimilation </a:t>
            </a:r>
            <a:endParaRPr lang="en-GB" altLang="en-US" sz="22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>
              <a:lnSpc>
                <a:spcPct val="125000"/>
              </a:lnSpc>
            </a:pPr>
            <a:endParaRPr lang="en-GB" altLang="en-US" sz="22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>
              <a:lnSpc>
                <a:spcPct val="125000"/>
              </a:lnSpc>
              <a:buFont typeface="Times New Roman" panose="02020603050405020304" pitchFamily="18" charset="0"/>
              <a:buChar char="•"/>
            </a:pPr>
            <a:r>
              <a:rPr lang="en-GB" altLang="en-US" sz="2200" dirty="0">
                <a:solidFill>
                  <a:srgbClr val="000000"/>
                </a:solidFill>
                <a:latin typeface="Arial" panose="020B0604020202020204" pitchFamily="34" charset="0"/>
              </a:rPr>
              <a:t> Long term perspectives:  </a:t>
            </a:r>
          </a:p>
          <a:p>
            <a:pPr lvl="1">
              <a:lnSpc>
                <a:spcPct val="125000"/>
              </a:lnSpc>
              <a:buFont typeface="Times New Roman" panose="02020603050405020304" pitchFamily="18" charset="0"/>
              <a:buChar char="•"/>
            </a:pPr>
            <a:r>
              <a:rPr lang="en-GB" altLang="en-US" sz="2200" dirty="0">
                <a:solidFill>
                  <a:srgbClr val="000000"/>
                </a:solidFill>
                <a:latin typeface="Arial" panose="020B0604020202020204" pitchFamily="34" charset="0"/>
              </a:rPr>
              <a:t> Importance of horizontal processes (river routing)</a:t>
            </a:r>
          </a:p>
          <a:p>
            <a:pPr lvl="1">
              <a:lnSpc>
                <a:spcPct val="125000"/>
              </a:lnSpc>
              <a:buFont typeface="Times New Roman" panose="02020603050405020304" pitchFamily="18" charset="0"/>
              <a:buChar char="•"/>
            </a:pPr>
            <a:r>
              <a:rPr lang="en-GB" altLang="en-US" sz="2200" dirty="0">
                <a:solidFill>
                  <a:srgbClr val="000000"/>
                </a:solidFill>
                <a:latin typeface="Arial" panose="020B0604020202020204" pitchFamily="34" charset="0"/>
              </a:rPr>
              <a:t> Assimilation of integrated hydrological variables such as river discharges:  e.g. Surface Water Ocean Topography  (SWOT 2019) </a:t>
            </a:r>
          </a:p>
          <a:p>
            <a:pPr>
              <a:lnSpc>
                <a:spcPct val="125000"/>
              </a:lnSpc>
              <a:buFont typeface="Times New Roman" panose="02020603050405020304" pitchFamily="18" charset="0"/>
              <a:buChar char="•"/>
            </a:pPr>
            <a:endParaRPr lang="en-GB" altLang="en-US" sz="22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>
              <a:lnSpc>
                <a:spcPct val="125000"/>
              </a:lnSpc>
              <a:buFont typeface="Times New Roman" panose="02020603050405020304" pitchFamily="18" charset="0"/>
              <a:buChar char="•"/>
            </a:pPr>
            <a:endParaRPr lang="en-GB" altLang="en-US" sz="22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>
              <a:lnSpc>
                <a:spcPct val="125000"/>
              </a:lnSpc>
              <a:buFontTx/>
              <a:buNone/>
            </a:pPr>
            <a:endParaRPr lang="en-GB" altLang="en-US" sz="22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>
              <a:lnSpc>
                <a:spcPct val="125000"/>
              </a:lnSpc>
              <a:buFontTx/>
              <a:buNone/>
            </a:pPr>
            <a:endParaRPr lang="en-GB" altLang="en-US" sz="22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1547049" y="93291"/>
            <a:ext cx="9144000" cy="552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 algn="ctr">
              <a:lnSpc>
                <a:spcPct val="93000"/>
              </a:lnSpc>
            </a:pPr>
            <a:r>
              <a:rPr lang="en-GB" altLang="en-US" sz="3200" b="1" dirty="0" smtClean="0">
                <a:solidFill>
                  <a:srgbClr val="003399"/>
                </a:solidFill>
                <a:latin typeface="+mj-lt"/>
              </a:rPr>
              <a:t>Summary </a:t>
            </a:r>
            <a:r>
              <a:rPr lang="en-GB" altLang="en-US" sz="3200" b="1" dirty="0">
                <a:solidFill>
                  <a:srgbClr val="003399"/>
                </a:solidFill>
                <a:latin typeface="+mj-lt"/>
              </a:rPr>
              <a:t>and future </a:t>
            </a:r>
            <a:r>
              <a:rPr lang="en-GB" altLang="en-US" sz="3200" b="1" dirty="0" smtClean="0">
                <a:solidFill>
                  <a:srgbClr val="003399"/>
                </a:solidFill>
                <a:latin typeface="+mj-lt"/>
              </a:rPr>
              <a:t>plans</a:t>
            </a:r>
            <a:endParaRPr lang="en-GB" altLang="en-US" sz="3200" b="1" dirty="0">
              <a:solidFill>
                <a:srgbClr val="003399"/>
              </a:solidFill>
              <a:latin typeface="+mj-l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"/>
          <p:cNvSpPr txBox="1">
            <a:spLocks noChangeArrowheads="1"/>
          </p:cNvSpPr>
          <p:nvPr/>
        </p:nvSpPr>
        <p:spPr bwMode="auto">
          <a:xfrm>
            <a:off x="2056172" y="533036"/>
            <a:ext cx="8683625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160" tIns="46080" rIns="92160" bIns="4608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9pPr>
          </a:lstStyle>
          <a:p>
            <a:pPr algn="ctr">
              <a:lnSpc>
                <a:spcPct val="104000"/>
              </a:lnSpc>
              <a:buClrTx/>
              <a:buFontTx/>
              <a:buNone/>
            </a:pPr>
            <a:r>
              <a:rPr lang="en-US" sz="3200" b="1" dirty="0">
                <a:solidFill>
                  <a:srgbClr val="0070C0"/>
                </a:solidFill>
                <a:latin typeface="+mj-lt"/>
              </a:rPr>
              <a:t>Thank you for your Attention!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38945" y="2003604"/>
            <a:ext cx="10138957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dirty="0"/>
          </a:p>
          <a:p>
            <a:pPr algn="ctr"/>
            <a:r>
              <a:rPr lang="en-GB" b="1" u="sng" dirty="0">
                <a:solidFill>
                  <a:srgbClr val="0070C0"/>
                </a:solidFill>
              </a:rPr>
              <a:t>Useful links:</a:t>
            </a:r>
          </a:p>
          <a:p>
            <a:pPr algn="ctr"/>
            <a:endParaRPr lang="en-GB" dirty="0"/>
          </a:p>
          <a:p>
            <a:r>
              <a:rPr lang="en-GB" dirty="0" smtClean="0"/>
              <a:t>ECMWF </a:t>
            </a:r>
            <a:r>
              <a:rPr lang="en-GB" dirty="0"/>
              <a:t>LDAS: 	</a:t>
            </a:r>
            <a:r>
              <a:rPr lang="en-GB" dirty="0">
                <a:solidFill>
                  <a:schemeClr val="tx2">
                    <a:lumMod val="40000"/>
                    <a:lumOff val="60000"/>
                  </a:schemeClr>
                </a:solidFill>
                <a:hlinkClick r:id="rId2"/>
              </a:rPr>
              <a:t>https://</a:t>
            </a:r>
            <a:r>
              <a:rPr lang="en-GB" dirty="0" smtClean="0">
                <a:solidFill>
                  <a:schemeClr val="tx2">
                    <a:lumMod val="40000"/>
                    <a:lumOff val="60000"/>
                  </a:schemeClr>
                </a:solidFill>
                <a:hlinkClick r:id="rId2"/>
              </a:rPr>
              <a:t>software.ecmwf.int/wiki/display/LDAS/LDAS+Home</a:t>
            </a:r>
            <a:endParaRPr lang="en-GB" dirty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endParaRPr lang="en-GB" dirty="0" smtClean="0"/>
          </a:p>
          <a:p>
            <a:r>
              <a:rPr lang="en-GB" dirty="0" smtClean="0"/>
              <a:t>Snow </a:t>
            </a:r>
            <a:r>
              <a:rPr lang="en-GB" dirty="0"/>
              <a:t>Watch: </a:t>
            </a:r>
            <a:r>
              <a:rPr lang="en-GB" dirty="0">
                <a:hlinkClick r:id="rId3"/>
              </a:rPr>
              <a:t>http://</a:t>
            </a:r>
            <a:r>
              <a:rPr lang="en-GB" dirty="0" smtClean="0">
                <a:hlinkClick r:id="rId3"/>
              </a:rPr>
              <a:t>globalcryospherewatch.org/reference/documents/</a:t>
            </a:r>
            <a:endParaRPr lang="en-GB" dirty="0"/>
          </a:p>
          <a:p>
            <a:endParaRPr lang="en-GB" dirty="0" smtClean="0"/>
          </a:p>
          <a:p>
            <a:r>
              <a:rPr lang="en-GB" dirty="0" err="1" smtClean="0"/>
              <a:t>HarmoSnow</a:t>
            </a:r>
            <a:r>
              <a:rPr lang="en-GB" dirty="0" smtClean="0"/>
              <a:t> </a:t>
            </a:r>
            <a:r>
              <a:rPr lang="en-GB" dirty="0"/>
              <a:t>COST Action: </a:t>
            </a:r>
            <a:r>
              <a:rPr lang="en-GB" dirty="0">
                <a:hlinkClick r:id="rId4"/>
              </a:rPr>
              <a:t>http://</a:t>
            </a:r>
            <a:r>
              <a:rPr lang="en-GB" dirty="0" smtClean="0">
                <a:hlinkClick r:id="rId4"/>
              </a:rPr>
              <a:t>www.cost.eu/COST_Actions/essem/Actions/ES1404</a:t>
            </a:r>
            <a:endParaRPr lang="en-GB" dirty="0" smtClean="0"/>
          </a:p>
          <a:p>
            <a:pPr algn="ctr">
              <a:lnSpc>
                <a:spcPct val="50000"/>
              </a:lnSpc>
            </a:pPr>
            <a:endParaRPr lang="en-GB" dirty="0" smtClean="0"/>
          </a:p>
          <a:p>
            <a:pPr>
              <a:lnSpc>
                <a:spcPct val="50000"/>
              </a:lnSpc>
            </a:pPr>
            <a:r>
              <a:rPr lang="en-GB" dirty="0" smtClean="0"/>
              <a:t>                                            </a:t>
            </a:r>
            <a:r>
              <a:rPr lang="en-GB" dirty="0" smtClean="0">
                <a:hlinkClick r:id="rId5"/>
              </a:rPr>
              <a:t>http://costsnow.fmi.fi/</a:t>
            </a:r>
            <a:endParaRPr lang="en-GB" dirty="0" smtClean="0"/>
          </a:p>
          <a:p>
            <a:pPr algn="ctr"/>
            <a:endParaRPr lang="en-GB" dirty="0"/>
          </a:p>
          <a:p>
            <a:r>
              <a:rPr lang="en-GB" dirty="0" smtClean="0"/>
              <a:t>ECMWF </a:t>
            </a:r>
            <a:r>
              <a:rPr lang="en-GB" dirty="0"/>
              <a:t>Land Surface Observation monitoring: </a:t>
            </a:r>
            <a:r>
              <a:rPr lang="en-GB" dirty="0" smtClean="0">
                <a:hlinkClick r:id="rId6"/>
              </a:rPr>
              <a:t>https</a:t>
            </a:r>
            <a:r>
              <a:rPr lang="en-GB" dirty="0">
                <a:hlinkClick r:id="rId6"/>
              </a:rPr>
              <a:t>://software.ecmwf.int/wiki/display/LDAS/Land+Surface+Observations+monitoring</a:t>
            </a:r>
            <a:endParaRPr lang="en-GB" dirty="0"/>
          </a:p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8414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1"/>
          <p:cNvSpPr txBox="1">
            <a:spLocks noChangeArrowheads="1"/>
          </p:cNvSpPr>
          <p:nvPr/>
        </p:nvSpPr>
        <p:spPr bwMode="auto">
          <a:xfrm>
            <a:off x="2424114" y="260351"/>
            <a:ext cx="7000875" cy="414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lnSpc>
                <a:spcPct val="93000"/>
              </a:lnSpc>
            </a:pPr>
            <a:r>
              <a:rPr lang="en-GB" altLang="en-US" sz="2800" b="1" dirty="0">
                <a:solidFill>
                  <a:srgbClr val="003399"/>
                </a:solidFill>
                <a:latin typeface="Arial Black" panose="020B0A04020102020204" pitchFamily="34" charset="0"/>
              </a:rPr>
              <a:t>Outline</a:t>
            </a:r>
          </a:p>
          <a:p>
            <a:pPr>
              <a:lnSpc>
                <a:spcPct val="93000"/>
              </a:lnSpc>
            </a:pPr>
            <a:endParaRPr lang="en-GB" altLang="en-US" sz="2800" b="1" dirty="0">
              <a:solidFill>
                <a:srgbClr val="2323DC"/>
              </a:solidFill>
              <a:latin typeface="Arial Black" panose="020B0A04020102020204" pitchFamily="34" charset="0"/>
            </a:endParaRPr>
          </a:p>
          <a:p>
            <a:pPr>
              <a:lnSpc>
                <a:spcPct val="93000"/>
              </a:lnSpc>
            </a:pPr>
            <a:endParaRPr lang="en-GB" altLang="en-US" sz="2800" b="1" dirty="0">
              <a:solidFill>
                <a:schemeClr val="bg1">
                  <a:lumMod val="50000"/>
                </a:schemeClr>
              </a:solidFill>
              <a:latin typeface="Arial Black" panose="020B0A04020102020204" pitchFamily="34" charset="0"/>
            </a:endParaRPr>
          </a:p>
          <a:p>
            <a:pPr>
              <a:lnSpc>
                <a:spcPct val="93000"/>
              </a:lnSpc>
            </a:pPr>
            <a:r>
              <a:rPr lang="en-GB" altLang="en-US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 I (Monday 7</a:t>
            </a:r>
            <a:r>
              <a:rPr lang="en-GB" altLang="en-US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March)</a:t>
            </a:r>
          </a:p>
          <a:p>
            <a:pPr>
              <a:lnSpc>
                <a:spcPct val="93000"/>
              </a:lnSpc>
            </a:pPr>
            <a:endParaRPr lang="en-GB" altLang="en-US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93000"/>
              </a:lnSpc>
              <a:buFont typeface="Times New Roman" panose="02020603050405020304" pitchFamily="18" charset="0"/>
              <a:buChar char="•"/>
            </a:pPr>
            <a:r>
              <a:rPr lang="en-GB" altLang="en-US" sz="2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n-GB" altLang="en-US" sz="22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Introduction</a:t>
            </a:r>
          </a:p>
          <a:p>
            <a:pPr>
              <a:lnSpc>
                <a:spcPct val="140000"/>
              </a:lnSpc>
              <a:buFont typeface="Times New Roman" panose="02020603050405020304" pitchFamily="18" charset="0"/>
              <a:buChar char="•"/>
            </a:pPr>
            <a:r>
              <a:rPr lang="en-GB" altLang="en-US" sz="2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 Snow analysis</a:t>
            </a:r>
          </a:p>
          <a:p>
            <a:pPr>
              <a:lnSpc>
                <a:spcPct val="140000"/>
              </a:lnSpc>
              <a:buFont typeface="Times New Roman" panose="02020603050405020304" pitchFamily="18" charset="0"/>
              <a:buChar char="•"/>
            </a:pPr>
            <a:r>
              <a:rPr lang="en-GB" altLang="en-US" sz="2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 Screen level parameters analysis</a:t>
            </a:r>
          </a:p>
          <a:p>
            <a:pPr>
              <a:lnSpc>
                <a:spcPct val="140000"/>
              </a:lnSpc>
            </a:pPr>
            <a:r>
              <a:rPr lang="ar-SA" altLang="en-US" sz="2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‏</a:t>
            </a:r>
            <a:endParaRPr lang="en-GB" altLang="en-US" sz="2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</a:endParaRPr>
          </a:p>
          <a:p>
            <a:pPr>
              <a:lnSpc>
                <a:spcPct val="140000"/>
              </a:lnSpc>
            </a:pPr>
            <a:r>
              <a:rPr lang="en-GB" altLang="en-US" b="1" dirty="0">
                <a:solidFill>
                  <a:srgbClr val="003399"/>
                </a:solidFill>
                <a:latin typeface="Arial" panose="020B0604020202020204" pitchFamily="34" charset="0"/>
              </a:rPr>
              <a:t>Part II (Tuesday 8</a:t>
            </a:r>
            <a:r>
              <a:rPr lang="en-GB" altLang="en-US" b="1" dirty="0" smtClean="0">
                <a:solidFill>
                  <a:srgbClr val="003399"/>
                </a:solidFill>
                <a:latin typeface="Arial" panose="020B0604020202020204" pitchFamily="34" charset="0"/>
              </a:rPr>
              <a:t> </a:t>
            </a:r>
            <a:r>
              <a:rPr lang="en-GB" altLang="en-US" b="1" dirty="0">
                <a:solidFill>
                  <a:srgbClr val="003399"/>
                </a:solidFill>
                <a:latin typeface="Arial" panose="020B0604020202020204" pitchFamily="34" charset="0"/>
              </a:rPr>
              <a:t>March)</a:t>
            </a:r>
          </a:p>
          <a:p>
            <a:pPr>
              <a:lnSpc>
                <a:spcPct val="140000"/>
              </a:lnSpc>
              <a:buFont typeface="Times New Roman" panose="02020603050405020304" pitchFamily="18" charset="0"/>
              <a:buChar char="•"/>
            </a:pPr>
            <a:r>
              <a:rPr lang="en-GB" altLang="en-US" sz="2200" b="1" dirty="0">
                <a:solidFill>
                  <a:srgbClr val="003399"/>
                </a:solidFill>
                <a:latin typeface="Arial" panose="020B0604020202020204" pitchFamily="34" charset="0"/>
              </a:rPr>
              <a:t> Soil moisture analysis</a:t>
            </a:r>
            <a:r>
              <a:rPr lang="ar-SA" altLang="en-US" sz="2200" b="1" dirty="0" smtClean="0">
                <a:solidFill>
                  <a:srgbClr val="003399"/>
                </a:solidFill>
                <a:latin typeface="Arial" panose="020B0604020202020204" pitchFamily="34" charset="0"/>
              </a:rPr>
              <a:t>‏</a:t>
            </a:r>
            <a:endParaRPr lang="en-GB" altLang="en-US" sz="2200" b="1" dirty="0" smtClean="0">
              <a:solidFill>
                <a:srgbClr val="003399"/>
              </a:solidFill>
              <a:latin typeface="Arial" panose="020B0604020202020204" pitchFamily="34" charset="0"/>
            </a:endParaRPr>
          </a:p>
          <a:p>
            <a:pPr lvl="1">
              <a:lnSpc>
                <a:spcPct val="140000"/>
              </a:lnSpc>
              <a:buFont typeface="Times New Roman" panose="02020603050405020304" pitchFamily="18" charset="0"/>
              <a:buChar char="•"/>
            </a:pPr>
            <a:r>
              <a:rPr lang="en-GB" altLang="en-US" sz="2200" b="1" dirty="0" smtClean="0">
                <a:solidFill>
                  <a:srgbClr val="003399"/>
                </a:solidFill>
                <a:latin typeface="Arial" panose="020B0604020202020204" pitchFamily="34" charset="0"/>
              </a:rPr>
              <a:t>OI and SEKF soil moisture analyses</a:t>
            </a:r>
          </a:p>
          <a:p>
            <a:pPr lvl="1">
              <a:lnSpc>
                <a:spcPct val="140000"/>
              </a:lnSpc>
              <a:buFont typeface="Times New Roman" panose="02020603050405020304" pitchFamily="18" charset="0"/>
              <a:buChar char="•"/>
            </a:pPr>
            <a:r>
              <a:rPr lang="en-GB" altLang="en-US" sz="22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Use of satellite data: ASCAT and SMOS </a:t>
            </a:r>
            <a:endParaRPr lang="en-GB" altLang="en-US" sz="2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</a:endParaRPr>
          </a:p>
          <a:p>
            <a:pPr>
              <a:lnSpc>
                <a:spcPct val="140000"/>
              </a:lnSpc>
              <a:buFont typeface="Times New Roman" panose="02020603050405020304" pitchFamily="18" charset="0"/>
              <a:buChar char="•"/>
            </a:pPr>
            <a:r>
              <a:rPr lang="en-GB" altLang="en-US" sz="2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 Summary and future plans </a:t>
            </a:r>
          </a:p>
          <a:p>
            <a:pPr>
              <a:lnSpc>
                <a:spcPct val="140000"/>
              </a:lnSpc>
            </a:pPr>
            <a:endParaRPr lang="en-GB" altLang="en-US" sz="2200" dirty="0">
              <a:solidFill>
                <a:srgbClr val="7F7F7F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991545" y="2531604"/>
            <a:ext cx="3334275" cy="2169825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dirty="0"/>
              <a:t>T_2m RH_2m </a:t>
            </a:r>
            <a:r>
              <a:rPr lang="en-GB" dirty="0" smtClean="0"/>
              <a:t>background</a:t>
            </a:r>
            <a:endParaRPr lang="en-GB" dirty="0"/>
          </a:p>
          <a:p>
            <a:pPr algn="ctr">
              <a:lnSpc>
                <a:spcPct val="150000"/>
              </a:lnSpc>
            </a:pPr>
            <a:r>
              <a:rPr lang="en-GB" dirty="0" smtClean="0"/>
              <a:t>SM1</a:t>
            </a:r>
            <a:r>
              <a:rPr lang="en-GB" dirty="0"/>
              <a:t>, </a:t>
            </a:r>
            <a:r>
              <a:rPr lang="en-GB" dirty="0" smtClean="0"/>
              <a:t>SM2</a:t>
            </a:r>
            <a:r>
              <a:rPr lang="en-GB" dirty="0"/>
              <a:t>, </a:t>
            </a:r>
            <a:r>
              <a:rPr lang="en-GB" dirty="0" smtClean="0"/>
              <a:t>SM3: soil moisture</a:t>
            </a:r>
          </a:p>
          <a:p>
            <a:pPr algn="ctr">
              <a:lnSpc>
                <a:spcPct val="150000"/>
              </a:lnSpc>
            </a:pPr>
            <a:r>
              <a:rPr lang="en-GB" dirty="0" smtClean="0"/>
              <a:t> background for layers 1-3</a:t>
            </a:r>
            <a:endParaRPr lang="en-GB" dirty="0"/>
          </a:p>
          <a:p>
            <a:pPr algn="ctr">
              <a:lnSpc>
                <a:spcPct val="150000"/>
              </a:lnSpc>
            </a:pPr>
            <a:r>
              <a:rPr lang="en-GB" dirty="0"/>
              <a:t>Jacobians, </a:t>
            </a:r>
            <a:endParaRPr lang="en-GB" dirty="0" smtClean="0"/>
          </a:p>
          <a:p>
            <a:pPr algn="ctr">
              <a:lnSpc>
                <a:spcPct val="150000"/>
              </a:lnSpc>
            </a:pPr>
            <a:r>
              <a:rPr lang="en-GB" dirty="0" smtClean="0"/>
              <a:t>screen observation </a:t>
            </a:r>
            <a:r>
              <a:rPr lang="en-GB" dirty="0"/>
              <a:t>operator</a:t>
            </a:r>
          </a:p>
        </p:txBody>
      </p:sp>
      <p:sp>
        <p:nvSpPr>
          <p:cNvPr id="10" name="Right Arrow 9"/>
          <p:cNvSpPr/>
          <p:nvPr/>
        </p:nvSpPr>
        <p:spPr>
          <a:xfrm>
            <a:off x="5418832" y="2944368"/>
            <a:ext cx="79208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/>
          <p:cNvSpPr/>
          <p:nvPr/>
        </p:nvSpPr>
        <p:spPr>
          <a:xfrm>
            <a:off x="1984458" y="5188287"/>
            <a:ext cx="2023310" cy="1218007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T_2m RH_2m </a:t>
            </a:r>
          </a:p>
          <a:p>
            <a:pPr algn="ctr"/>
            <a:r>
              <a:rPr lang="en-GB" b="1" dirty="0">
                <a:solidFill>
                  <a:schemeClr val="tx1"/>
                </a:solidFill>
              </a:rPr>
              <a:t>OBS </a:t>
            </a:r>
          </a:p>
        </p:txBody>
      </p:sp>
      <p:sp>
        <p:nvSpPr>
          <p:cNvPr id="19" name="Right Arrow 18"/>
          <p:cNvSpPr/>
          <p:nvPr/>
        </p:nvSpPr>
        <p:spPr>
          <a:xfrm>
            <a:off x="4062283" y="5554973"/>
            <a:ext cx="787949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1" name="Group 30"/>
          <p:cNvGrpSpPr/>
          <p:nvPr/>
        </p:nvGrpSpPr>
        <p:grpSpPr>
          <a:xfrm>
            <a:off x="4939431" y="4971355"/>
            <a:ext cx="3312368" cy="1437892"/>
            <a:chOff x="4950372" y="5029869"/>
            <a:chExt cx="3600400" cy="1437892"/>
          </a:xfrm>
        </p:grpSpPr>
        <p:sp>
          <p:nvSpPr>
            <p:cNvPr id="18" name="Rounded Rectangle 17"/>
            <p:cNvSpPr/>
            <p:nvPr/>
          </p:nvSpPr>
          <p:spPr>
            <a:xfrm>
              <a:off x="4950372" y="5029869"/>
              <a:ext cx="3600400" cy="1437892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000" b="1" dirty="0">
                  <a:solidFill>
                    <a:schemeClr val="tx1"/>
                  </a:solidFill>
                </a:rPr>
                <a:t>Screen level analysis (OI)</a:t>
              </a:r>
            </a:p>
            <a:p>
              <a:pPr algn="ctr"/>
              <a:r>
                <a:rPr lang="en-GB" sz="2000" dirty="0">
                  <a:solidFill>
                    <a:schemeClr val="tx1"/>
                  </a:solidFill>
                </a:rPr>
                <a:t>T_2m RH_2m</a:t>
              </a:r>
            </a:p>
            <a:p>
              <a:pPr algn="ctr"/>
              <a:endParaRPr lang="en-GB" sz="2000" b="1" dirty="0">
                <a:solidFill>
                  <a:schemeClr val="tx1"/>
                </a:solidFill>
              </a:endParaRPr>
            </a:p>
            <a:p>
              <a:pPr algn="ctr"/>
              <a:endParaRPr lang="en-GB" sz="2000" b="1" dirty="0">
                <a:solidFill>
                  <a:schemeClr val="tx1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/>
                <p:cNvSpPr txBox="1"/>
                <p:nvPr/>
              </p:nvSpPr>
              <p:spPr>
                <a:xfrm>
                  <a:off x="5223614" y="5903620"/>
                  <a:ext cx="1268185" cy="270652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  <m:r>
                          <a:rPr lang="en-GB" i="1" baseline="30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𝑜</m:t>
                        </m:r>
                        <m:r>
                          <a:rPr lang="en-GB" i="1" baseline="-25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  <m:r>
                          <a:rPr lang="en-GB" i="1" baseline="-25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r>
                          <a:rPr lang="en-GB" i="1" baseline="-25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𝐾</m:t>
                        </m:r>
                      </m:oMath>
                    </m:oMathPara>
                  </a14:m>
                  <a:endParaRPr lang="en-GB" baseline="30000" dirty="0"/>
                </a:p>
              </p:txBody>
            </p:sp>
          </mc:Choice>
          <mc:Fallback xmlns="">
            <p:sp>
              <p:nvSpPr>
                <p:cNvPr id="20" name="TextBox 1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23614" y="5903620"/>
                  <a:ext cx="1158714" cy="270652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 l="-5747" r="-12069" b="-20455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TextBox 20"/>
                <p:cNvSpPr txBox="1"/>
                <p:nvPr/>
              </p:nvSpPr>
              <p:spPr>
                <a:xfrm>
                  <a:off x="6891659" y="5855805"/>
                  <a:ext cx="1575961" cy="27065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  <m:r>
                          <a:rPr lang="en-GB" i="1" baseline="30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𝑜</m:t>
                        </m:r>
                        <m:r>
                          <a:rPr lang="en-GB" i="1" baseline="-25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𝑅𝐻</m:t>
                        </m:r>
                        <m:r>
                          <a:rPr lang="en-GB" i="1" baseline="-25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r>
                          <a:rPr lang="en-GB" i="1" baseline="-25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%</m:t>
                        </m:r>
                      </m:oMath>
                    </m:oMathPara>
                  </a14:m>
                  <a:endParaRPr lang="en-GB" baseline="30000" dirty="0"/>
                </a:p>
              </p:txBody>
            </p:sp>
          </mc:Choice>
          <mc:Fallback xmlns="">
            <p:sp>
              <p:nvSpPr>
                <p:cNvPr id="21" name="TextBox 2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91659" y="5855805"/>
                  <a:ext cx="1441868" cy="270652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 l="-4587" r="-12385" b="-20455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2" name="Right Arrow 21"/>
          <p:cNvSpPr/>
          <p:nvPr/>
        </p:nvSpPr>
        <p:spPr>
          <a:xfrm rot="16200000">
            <a:off x="7062144" y="4250156"/>
            <a:ext cx="748827" cy="4891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ight Arrow 24"/>
          <p:cNvSpPr/>
          <p:nvPr/>
        </p:nvSpPr>
        <p:spPr>
          <a:xfrm rot="16200000">
            <a:off x="8726249" y="4366744"/>
            <a:ext cx="952247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/>
          <p:cNvSpPr/>
          <p:nvPr/>
        </p:nvSpPr>
        <p:spPr>
          <a:xfrm>
            <a:off x="8349183" y="5188288"/>
            <a:ext cx="1800200" cy="1218007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ASCAT SM </a:t>
            </a:r>
            <a:r>
              <a:rPr lang="en-GB" b="1" dirty="0">
                <a:solidFill>
                  <a:schemeClr val="tx1"/>
                </a:solidFill>
              </a:rPr>
              <a:t>OBS</a:t>
            </a:r>
          </a:p>
        </p:txBody>
      </p:sp>
      <p:cxnSp>
        <p:nvCxnSpPr>
          <p:cNvPr id="29" name="Straight Connector 28"/>
          <p:cNvCxnSpPr/>
          <p:nvPr/>
        </p:nvCxnSpPr>
        <p:spPr>
          <a:xfrm>
            <a:off x="1991545" y="2996952"/>
            <a:ext cx="333427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ight Arrow 32"/>
          <p:cNvSpPr/>
          <p:nvPr/>
        </p:nvSpPr>
        <p:spPr>
          <a:xfrm rot="16200000">
            <a:off x="7024330" y="1836077"/>
            <a:ext cx="824457" cy="4891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1" name="Group 50"/>
          <p:cNvGrpSpPr/>
          <p:nvPr/>
        </p:nvGrpSpPr>
        <p:grpSpPr>
          <a:xfrm>
            <a:off x="6289576" y="2633650"/>
            <a:ext cx="3550841" cy="1443423"/>
            <a:chOff x="5197622" y="2204864"/>
            <a:chExt cx="3550841" cy="1443423"/>
          </a:xfrm>
        </p:grpSpPr>
        <p:sp>
          <p:nvSpPr>
            <p:cNvPr id="15" name="Rounded Rectangle 14"/>
            <p:cNvSpPr/>
            <p:nvPr/>
          </p:nvSpPr>
          <p:spPr>
            <a:xfrm>
              <a:off x="5197622" y="2204864"/>
              <a:ext cx="3550841" cy="1443423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000" b="1" dirty="0">
                  <a:solidFill>
                    <a:schemeClr val="tx1"/>
                  </a:solidFill>
                </a:rPr>
                <a:t>Soil Analysis (SEKF)</a:t>
              </a:r>
            </a:p>
            <a:p>
              <a:pPr algn="ctr"/>
              <a:r>
                <a:rPr lang="en-GB" sz="2000" dirty="0">
                  <a:solidFill>
                    <a:schemeClr val="tx1"/>
                  </a:solidFill>
                </a:rPr>
                <a:t>SWVL1, SWVL2, SWVL3</a:t>
              </a:r>
            </a:p>
            <a:p>
              <a:pPr algn="ctr"/>
              <a:endParaRPr lang="en-GB" sz="2000" b="1" dirty="0">
                <a:solidFill>
                  <a:schemeClr val="tx1"/>
                </a:solidFill>
              </a:endParaRPr>
            </a:p>
            <a:p>
              <a:pPr algn="ctr"/>
              <a:endParaRPr lang="en-GB" sz="2000" b="1" dirty="0">
                <a:solidFill>
                  <a:schemeClr val="tx1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TextBox 31"/>
                <p:cNvSpPr txBox="1"/>
                <p:nvPr/>
              </p:nvSpPr>
              <p:spPr>
                <a:xfrm>
                  <a:off x="6725473" y="3249716"/>
                  <a:ext cx="1952329" cy="24057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1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  <m:r>
                          <a:rPr lang="en-GB" sz="1600" i="1" baseline="30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𝑜</m:t>
                        </m:r>
                        <m:r>
                          <a:rPr lang="en-GB" sz="1600" i="1" baseline="-25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𝐴𝑆𝐶𝐴𝑇</m:t>
                        </m:r>
                        <m:r>
                          <a:rPr lang="en-GB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r>
                          <a:rPr lang="en-GB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  <m:r>
                          <a:rPr lang="en-GB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.</m:t>
                        </m:r>
                        <m:r>
                          <a:rPr lang="en-GB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05</m:t>
                        </m:r>
                        <m:r>
                          <a:rPr lang="en-GB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GB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  <m:r>
                          <a:rPr lang="en-GB" sz="1600" i="1" baseline="30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  <m:r>
                          <a:rPr lang="en-GB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  <m:r>
                          <a:rPr lang="en-GB" sz="1600" i="1" baseline="30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_</m:t>
                        </m:r>
                        <m:r>
                          <a:rPr lang="en-GB" sz="1600" i="1" baseline="30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oMath>
                    </m:oMathPara>
                  </a14:m>
                  <a:endParaRPr lang="en-GB" sz="1600" baseline="300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32" name="TextBox 3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25473" y="3249716"/>
                  <a:ext cx="1952329" cy="240579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b="-1750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TextBox 33"/>
                <p:cNvSpPr txBox="1"/>
                <p:nvPr/>
              </p:nvSpPr>
              <p:spPr>
                <a:xfrm>
                  <a:off x="5276662" y="3009137"/>
                  <a:ext cx="1183016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1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  <m:r>
                          <a:rPr lang="en-GB" sz="1600" i="1" baseline="30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𝑜</m:t>
                        </m:r>
                        <m:r>
                          <a:rPr lang="en-GB" sz="1600" b="0" i="1" baseline="3000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GB" sz="1600" i="1" baseline="-25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  <m:r>
                          <a:rPr lang="en-GB" sz="1600" i="1" baseline="-25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r>
                          <a:rPr lang="en-GB" sz="1600" i="1" baseline="-25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  <m:r>
                          <a:rPr lang="en-GB" sz="1600" i="1" baseline="-25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  =</m:t>
                        </m:r>
                        <m:r>
                          <a:rPr lang="en-GB" sz="1600" i="1" baseline="-25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  <m:r>
                          <a:rPr lang="en-GB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𝐾</m:t>
                        </m:r>
                      </m:oMath>
                    </m:oMathPara>
                  </a14:m>
                  <a:endParaRPr lang="en-GB" sz="16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34" name="TextBox 3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76662" y="3009137"/>
                  <a:ext cx="1183016" cy="246221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 l="-1546" r="-2062" b="-2000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" name="TextBox 34"/>
                <p:cNvSpPr txBox="1"/>
                <p:nvPr/>
              </p:nvSpPr>
              <p:spPr>
                <a:xfrm>
                  <a:off x="5229983" y="3249716"/>
                  <a:ext cx="1167499" cy="24057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1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  <m:r>
                          <a:rPr lang="en-GB" sz="1600" i="1" baseline="30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𝑜</m:t>
                        </m:r>
                        <m:r>
                          <a:rPr lang="en-GB" sz="1600" i="1" baseline="-25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𝑅𝐻</m:t>
                        </m:r>
                        <m:r>
                          <a:rPr lang="en-GB" sz="1600" i="1" baseline="-25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r>
                          <a:rPr lang="en-GB" sz="1600" i="1" baseline="-25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  <m:r>
                          <a:rPr lang="en-GB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r>
                          <a:rPr lang="en-GB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  <m:r>
                          <a:rPr lang="en-GB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%</m:t>
                        </m:r>
                      </m:oMath>
                    </m:oMathPara>
                  </a14:m>
                  <a:endParaRPr lang="en-GB" sz="1600" baseline="300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35" name="TextBox 3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29983" y="3249716"/>
                  <a:ext cx="1167499" cy="240579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 l="-2604" r="-4167" b="-1750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TextBox 35"/>
                <p:cNvSpPr txBox="1"/>
                <p:nvPr/>
              </p:nvSpPr>
              <p:spPr>
                <a:xfrm>
                  <a:off x="6732240" y="3044213"/>
                  <a:ext cx="1534266" cy="24057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  <m:r>
                          <a:rPr lang="en-GB" sz="1600" i="1" baseline="30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𝑏</m:t>
                        </m:r>
                        <m:r>
                          <a:rPr lang="en-GB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=</m:t>
                        </m:r>
                        <m:r>
                          <a:rPr lang="en-GB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  <m:r>
                          <a:rPr lang="en-GB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.</m:t>
                        </m:r>
                        <m:r>
                          <a:rPr lang="en-GB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01</m:t>
                        </m:r>
                        <m:r>
                          <a:rPr lang="en-GB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GB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  <m:r>
                          <a:rPr lang="en-GB" sz="1600" i="1" baseline="30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  <m:r>
                          <a:rPr lang="en-GB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  <m:r>
                          <a:rPr lang="en-GB" sz="1600" i="1" baseline="30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_</m:t>
                        </m:r>
                        <m:r>
                          <a:rPr lang="en-GB" sz="1600" i="1" baseline="30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oMath>
                    </m:oMathPara>
                  </a14:m>
                  <a:endParaRPr lang="en-GB" sz="1600" baseline="30000" dirty="0"/>
                </a:p>
              </p:txBody>
            </p:sp>
          </mc:Choice>
          <mc:Fallback xmlns="">
            <p:sp>
              <p:nvSpPr>
                <p:cNvPr id="36" name="TextBox 3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32240" y="3044213"/>
                  <a:ext cx="1534266" cy="240579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 l="-1190" r="-794" b="-10256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7" name="Rounded Rectangle 36"/>
          <p:cNvSpPr/>
          <p:nvPr/>
        </p:nvSpPr>
        <p:spPr>
          <a:xfrm>
            <a:off x="4538037" y="567515"/>
            <a:ext cx="3550841" cy="1009704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>
                <a:solidFill>
                  <a:schemeClr val="tx1"/>
                </a:solidFill>
              </a:rPr>
              <a:t>NWP Forecast</a:t>
            </a:r>
          </a:p>
          <a:p>
            <a:pPr algn="ctr"/>
            <a:r>
              <a:rPr lang="en-GB" sz="2000" b="1" dirty="0">
                <a:solidFill>
                  <a:schemeClr val="tx1"/>
                </a:solidFill>
              </a:rPr>
              <a:t>Coupled Land-Atmosphere</a:t>
            </a:r>
          </a:p>
        </p:txBody>
      </p:sp>
      <p:sp>
        <p:nvSpPr>
          <p:cNvPr id="40" name="Right Arrow 39"/>
          <p:cNvSpPr/>
          <p:nvPr/>
        </p:nvSpPr>
        <p:spPr>
          <a:xfrm rot="5400000">
            <a:off x="4593719" y="1809821"/>
            <a:ext cx="720080" cy="4891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0" name="Straight Connector 49"/>
          <p:cNvCxnSpPr/>
          <p:nvPr/>
        </p:nvCxnSpPr>
        <p:spPr>
          <a:xfrm>
            <a:off x="1984458" y="3919081"/>
            <a:ext cx="333427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397603" y="59104"/>
            <a:ext cx="445262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>
                <a:solidFill>
                  <a:srgbClr val="003399"/>
                </a:solidFill>
              </a:rPr>
              <a:t>Soil Analysis </a:t>
            </a:r>
            <a:r>
              <a:rPr lang="en-GB" sz="3200" b="1" dirty="0" smtClean="0">
                <a:solidFill>
                  <a:srgbClr val="003399"/>
                </a:solidFill>
              </a:rPr>
              <a:t>for NWP</a:t>
            </a:r>
            <a:endParaRPr lang="en-GB" sz="3200" b="1" dirty="0">
              <a:solidFill>
                <a:srgbClr val="00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7692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379" y="788919"/>
            <a:ext cx="2396702" cy="301124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810" y="3382141"/>
            <a:ext cx="2433201" cy="3010307"/>
          </a:xfrm>
          <a:prstGeom prst="rect">
            <a:avLst/>
          </a:prstGeom>
        </p:spPr>
      </p:pic>
      <p:sp>
        <p:nvSpPr>
          <p:cNvPr id="14340" name="TextBox 12"/>
          <p:cNvSpPr txBox="1">
            <a:spLocks noChangeArrowheads="1"/>
          </p:cNvSpPr>
          <p:nvPr/>
        </p:nvSpPr>
        <p:spPr bwMode="auto">
          <a:xfrm>
            <a:off x="1341317" y="453057"/>
            <a:ext cx="10567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r>
              <a:rPr lang="en-GB" altLang="fr-FR" sz="1800" dirty="0">
                <a:solidFill>
                  <a:prstClr val="black"/>
                </a:solidFill>
                <a:latin typeface="Arial" charset="0"/>
                <a:cs typeface="Arial" charset="0"/>
              </a:rPr>
              <a:t>Summer</a:t>
            </a:r>
            <a:endParaRPr lang="fr-FR" altLang="fr-FR" sz="1800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4" name="TextBox 12"/>
          <p:cNvSpPr txBox="1">
            <a:spLocks noChangeArrowheads="1"/>
          </p:cNvSpPr>
          <p:nvPr/>
        </p:nvSpPr>
        <p:spPr bwMode="auto">
          <a:xfrm>
            <a:off x="3972495" y="470424"/>
            <a:ext cx="85151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r>
              <a:rPr lang="en-GB" altLang="fr-FR" sz="1800" dirty="0">
                <a:solidFill>
                  <a:prstClr val="black"/>
                </a:solidFill>
                <a:latin typeface="Arial" charset="0"/>
                <a:cs typeface="Arial" charset="0"/>
              </a:rPr>
              <a:t>Winter</a:t>
            </a:r>
            <a:endParaRPr lang="fr-FR" altLang="fr-FR" sz="1800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3" name="TextBox 14"/>
          <p:cNvSpPr txBox="1">
            <a:spLocks noChangeArrowheads="1"/>
          </p:cNvSpPr>
          <p:nvPr/>
        </p:nvSpPr>
        <p:spPr bwMode="auto">
          <a:xfrm>
            <a:off x="916209" y="5439163"/>
            <a:ext cx="1913857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r>
              <a:rPr lang="en-GB" altLang="fr-FR" dirty="0">
                <a:solidFill>
                  <a:prstClr val="black"/>
                </a:solidFill>
                <a:latin typeface="Arial" charset="0"/>
                <a:cs typeface="Arial" charset="0"/>
              </a:rPr>
              <a:t>Temperature</a:t>
            </a:r>
            <a:endParaRPr lang="fr-FR" altLang="fr-FR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1659" y="775824"/>
            <a:ext cx="2402703" cy="2987977"/>
          </a:xfrm>
          <a:prstGeom prst="rect">
            <a:avLst/>
          </a:prstGeom>
        </p:spPr>
      </p:pic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3966633" y="2864056"/>
            <a:ext cx="1383712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r>
              <a:rPr lang="en-GB" altLang="fr-FR" dirty="0">
                <a:solidFill>
                  <a:prstClr val="black"/>
                </a:solidFill>
                <a:latin typeface="Arial" charset="0"/>
                <a:cs typeface="Arial" charset="0"/>
              </a:rPr>
              <a:t>Humidity</a:t>
            </a:r>
            <a:endParaRPr lang="fr-FR" altLang="fr-FR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8639" y="3368112"/>
            <a:ext cx="2355723" cy="2952303"/>
          </a:xfrm>
          <a:prstGeom prst="rect">
            <a:avLst/>
          </a:prstGeom>
        </p:spPr>
      </p:pic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1446353" y="2906447"/>
            <a:ext cx="1383712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r>
              <a:rPr lang="en-GB" altLang="fr-FR" dirty="0">
                <a:solidFill>
                  <a:prstClr val="black"/>
                </a:solidFill>
                <a:latin typeface="Arial" charset="0"/>
                <a:cs typeface="Arial" charset="0"/>
              </a:rPr>
              <a:t>Humidity</a:t>
            </a:r>
            <a:endParaRPr lang="fr-FR" altLang="fr-FR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1" name="TextBox 14"/>
          <p:cNvSpPr txBox="1">
            <a:spLocks noChangeArrowheads="1"/>
          </p:cNvSpPr>
          <p:nvPr/>
        </p:nvSpPr>
        <p:spPr bwMode="auto">
          <a:xfrm>
            <a:off x="3478138" y="5456344"/>
            <a:ext cx="1913857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r>
              <a:rPr lang="en-GB" altLang="fr-FR" dirty="0">
                <a:solidFill>
                  <a:prstClr val="black"/>
                </a:solidFill>
                <a:latin typeface="Arial" charset="0"/>
                <a:cs typeface="Arial" charset="0"/>
              </a:rPr>
              <a:t>Temperature</a:t>
            </a:r>
            <a:endParaRPr lang="fr-FR" altLang="fr-FR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97603" y="59104"/>
            <a:ext cx="10552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>
                <a:solidFill>
                  <a:srgbClr val="003399"/>
                </a:solidFill>
              </a:rPr>
              <a:t>Soil Analysis </a:t>
            </a:r>
            <a:r>
              <a:rPr lang="en-GB" sz="3200" b="1" dirty="0" smtClean="0">
                <a:solidFill>
                  <a:srgbClr val="003399"/>
                </a:solidFill>
              </a:rPr>
              <a:t>for NWP: What impact on the forecast ?</a:t>
            </a:r>
            <a:endParaRPr lang="en-GB" sz="3200" b="1" dirty="0">
              <a:solidFill>
                <a:srgbClr val="003399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225319" y="1254149"/>
            <a:ext cx="540656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b="1" dirty="0"/>
          </a:p>
          <a:p>
            <a:r>
              <a:rPr lang="en-GB" b="1" dirty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en-GB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     No soil Analysis</a:t>
            </a:r>
          </a:p>
          <a:p>
            <a:r>
              <a:rPr lang="en-GB" b="1" dirty="0" smtClean="0">
                <a:sym typeface="Wingdings" panose="05000000000000000000" pitchFamily="2" charset="2"/>
              </a:rPr>
              <a:t>  </a:t>
            </a:r>
          </a:p>
          <a:p>
            <a:r>
              <a:rPr lang="en-GB" b="1" dirty="0">
                <a:sym typeface="Wingdings" panose="05000000000000000000" pitchFamily="2" charset="2"/>
              </a:rPr>
              <a:t> </a:t>
            </a:r>
            <a:r>
              <a:rPr lang="en-GB" b="1" dirty="0" smtClean="0">
                <a:sym typeface="Wingdings" panose="05000000000000000000" pitchFamily="2" charset="2"/>
              </a:rPr>
              <a:t>     IFS cycle 40r1 soil </a:t>
            </a:r>
            <a:r>
              <a:rPr lang="en-GB" b="1" dirty="0" smtClean="0">
                <a:sym typeface="Wingdings" panose="05000000000000000000" pitchFamily="2" charset="2"/>
              </a:rPr>
              <a:t>analysis </a:t>
            </a:r>
            <a:endParaRPr lang="en-GB" b="1" dirty="0" smtClean="0">
              <a:sym typeface="Wingdings" panose="05000000000000000000" pitchFamily="2" charset="2"/>
            </a:endParaRPr>
          </a:p>
          <a:p>
            <a:endParaRPr lang="en-GB" b="1" dirty="0" smtClean="0">
              <a:sym typeface="Wingdings" panose="05000000000000000000" pitchFamily="2" charset="2"/>
            </a:endParaRPr>
          </a:p>
          <a:p>
            <a:r>
              <a:rPr lang="en-GB" b="1" dirty="0" smtClean="0">
                <a:sym typeface="Wingdings" panose="05000000000000000000" pitchFamily="2" charset="2"/>
              </a:rPr>
              <a:t>      IFS cycle 41r1 soil analysis </a:t>
            </a:r>
          </a:p>
          <a:p>
            <a:r>
              <a:rPr lang="en-GB" b="1" dirty="0">
                <a:sym typeface="Wingdings" panose="05000000000000000000" pitchFamily="2" charset="2"/>
              </a:rPr>
              <a:t> </a:t>
            </a:r>
            <a:r>
              <a:rPr lang="en-GB" b="1" dirty="0" smtClean="0">
                <a:sym typeface="Wingdings" panose="05000000000000000000" pitchFamily="2" charset="2"/>
              </a:rPr>
              <a:t>    (revised observation errors)</a:t>
            </a:r>
            <a:endParaRPr lang="en-GB" b="1" dirty="0">
              <a:sym typeface="Wingdings" panose="05000000000000000000" pitchFamily="2" charset="2"/>
            </a:endParaRPr>
          </a:p>
          <a:p>
            <a:r>
              <a:rPr lang="en-GB" b="1" dirty="0" smtClean="0">
                <a:sym typeface="Wingdings" panose="05000000000000000000" pitchFamily="2" charset="2"/>
              </a:rPr>
              <a:t>      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6013879" y="1729751"/>
            <a:ext cx="422880" cy="1080120"/>
            <a:chOff x="5764716" y="4149080"/>
            <a:chExt cx="422880" cy="1080120"/>
          </a:xfrm>
        </p:grpSpPr>
        <p:cxnSp>
          <p:nvCxnSpPr>
            <p:cNvPr id="18" name="Straight Connector 17"/>
            <p:cNvCxnSpPr/>
            <p:nvPr/>
          </p:nvCxnSpPr>
          <p:spPr>
            <a:xfrm>
              <a:off x="5764716" y="4149080"/>
              <a:ext cx="39146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796136" y="4725144"/>
              <a:ext cx="391460" cy="0"/>
            </a:xfrm>
            <a:prstGeom prst="line">
              <a:avLst/>
            </a:prstGeom>
            <a:ln w="1905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5796136" y="5229200"/>
              <a:ext cx="39146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Box 2"/>
          <p:cNvSpPr txBox="1"/>
          <p:nvPr/>
        </p:nvSpPr>
        <p:spPr>
          <a:xfrm>
            <a:off x="6045299" y="4025734"/>
            <a:ext cx="558658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ym typeface="Wingdings" panose="05000000000000000000" pitchFamily="2" charset="2"/>
              </a:rPr>
              <a:t> Very large impact of soil moisture initialisation on near-surface weather forecast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578606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73" name="Text Box 6"/>
          <p:cNvSpPr txBox="1">
            <a:spLocks noChangeArrowheads="1"/>
          </p:cNvSpPr>
          <p:nvPr/>
        </p:nvSpPr>
        <p:spPr bwMode="auto">
          <a:xfrm>
            <a:off x="1181002" y="997322"/>
            <a:ext cx="10171807" cy="5186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GB" altLang="en-US" sz="2000" b="1" dirty="0">
                <a:solidFill>
                  <a:schemeClr val="tx1"/>
                </a:solidFill>
                <a:latin typeface="Arial" panose="020B0604020202020204" pitchFamily="34" charset="0"/>
              </a:rPr>
              <a:t> Nudging scheme (</a:t>
            </a:r>
            <a:r>
              <a:rPr lang="en-GB" altLang="en-US" sz="2000" b="1" dirty="0" smtClean="0">
                <a:solidFill>
                  <a:schemeClr val="tx1"/>
                </a:solidFill>
                <a:latin typeface="Arial" panose="020B0604020202020204" pitchFamily="34" charset="0"/>
              </a:rPr>
              <a:t>1995-1999): soil </a:t>
            </a:r>
            <a:r>
              <a:rPr lang="en-GB" altLang="en-US" sz="2000" b="1" dirty="0">
                <a:solidFill>
                  <a:schemeClr val="tx1"/>
                </a:solidFill>
                <a:latin typeface="Arial" panose="020B0604020202020204" pitchFamily="34" charset="0"/>
              </a:rPr>
              <a:t>moisture increments        (m</a:t>
            </a:r>
            <a:r>
              <a:rPr lang="en-GB" altLang="en-US" sz="2000" b="1" baseline="30000" dirty="0">
                <a:solidFill>
                  <a:schemeClr val="tx1"/>
                </a:solidFill>
                <a:latin typeface="Arial" panose="020B0604020202020204" pitchFamily="34" charset="0"/>
              </a:rPr>
              <a:t>3</a:t>
            </a:r>
            <a:r>
              <a:rPr lang="en-GB" altLang="en-US" sz="2000" b="1" dirty="0">
                <a:solidFill>
                  <a:schemeClr val="tx1"/>
                </a:solidFill>
                <a:latin typeface="Arial" panose="020B0604020202020204" pitchFamily="34" charset="0"/>
              </a:rPr>
              <a:t>m</a:t>
            </a:r>
            <a:r>
              <a:rPr lang="en-GB" altLang="en-US" sz="2000" b="1" baseline="30000" dirty="0">
                <a:solidFill>
                  <a:schemeClr val="tx1"/>
                </a:solidFill>
                <a:latin typeface="Arial" panose="020B0604020202020204" pitchFamily="34" charset="0"/>
              </a:rPr>
              <a:t>-3</a:t>
            </a:r>
            <a:r>
              <a:rPr lang="en-GB" altLang="en-US" sz="2000" b="1" dirty="0">
                <a:solidFill>
                  <a:schemeClr val="tx1"/>
                </a:solidFill>
                <a:latin typeface="Arial" panose="020B0604020202020204" pitchFamily="34" charset="0"/>
              </a:rPr>
              <a:t>):</a:t>
            </a:r>
          </a:p>
          <a:p>
            <a:pPr>
              <a:lnSpc>
                <a:spcPct val="100000"/>
              </a:lnSpc>
            </a:pPr>
            <a:endParaRPr lang="en-GB" altLang="en-US" sz="18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</a:p>
          <a:p>
            <a:pPr>
              <a:lnSpc>
                <a:spcPct val="100000"/>
              </a:lnSpc>
            </a:pP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</a:rPr>
              <a:t>        D: nudging coefficient (constant=1.5g/Kg), </a:t>
            </a:r>
            <a:r>
              <a:rPr lang="en-GB" altLang="en-US" sz="1800" dirty="0">
                <a:solidFill>
                  <a:srgbClr val="000000"/>
                </a:solidFill>
                <a:latin typeface="Symbol" panose="05050102010706020507" pitchFamily="18" charset="2"/>
              </a:rPr>
              <a:t>D</a:t>
            </a: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</a:rPr>
              <a:t>t = 6h, q specific humidity</a:t>
            </a:r>
          </a:p>
          <a:p>
            <a:pPr>
              <a:lnSpc>
                <a:spcPct val="100000"/>
              </a:lnSpc>
            </a:pP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</a:rPr>
              <a:t>        Uses upper air analysis of specific humidity</a:t>
            </a:r>
          </a:p>
          <a:p>
            <a:pPr>
              <a:lnSpc>
                <a:spcPct val="100000"/>
              </a:lnSpc>
            </a:pP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</a:rPr>
              <a:t>        Prevents soil moisture drift in summer</a:t>
            </a:r>
          </a:p>
          <a:p>
            <a:pPr>
              <a:lnSpc>
                <a:spcPct val="100000"/>
              </a:lnSpc>
            </a:pPr>
            <a:endParaRPr lang="en-GB" altLang="en-US" sz="18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GB" altLang="en-US" sz="2000" b="1" dirty="0">
                <a:solidFill>
                  <a:schemeClr val="tx1"/>
                </a:solidFill>
                <a:latin typeface="Arial" panose="020B0604020202020204" pitchFamily="34" charset="0"/>
              </a:rPr>
              <a:t> Optimal interpolation 1D OI (1999-2010)</a:t>
            </a:r>
          </a:p>
          <a:p>
            <a:pPr>
              <a:lnSpc>
                <a:spcPct val="100000"/>
              </a:lnSpc>
            </a:pPr>
            <a:endParaRPr lang="en-GB" altLang="en-US" sz="1800" b="1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lang="en-GB" altLang="en-US" sz="1400" b="1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>
              <a:lnSpc>
                <a:spcPct val="100000"/>
              </a:lnSpc>
              <a:buFont typeface="Times New Roman" panose="02020603050405020304" pitchFamily="18" charset="0"/>
              <a:buChar char="•"/>
            </a:pPr>
            <a:endParaRPr lang="en-GB" altLang="en-US" sz="1400" b="1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r>
              <a:rPr lang="en-GB" altLang="en-US" sz="1400" b="1" dirty="0">
                <a:solidFill>
                  <a:schemeClr val="tx1"/>
                </a:solidFill>
                <a:latin typeface="Arial" panose="020B0604020202020204" pitchFamily="34" charset="0"/>
              </a:rPr>
              <a:t>     </a:t>
            </a: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GB" altLang="en-US" sz="1800" dirty="0" smtClean="0">
                <a:solidFill>
                  <a:schemeClr val="tx1"/>
                </a:solidFill>
                <a:latin typeface="Arial" panose="020B0604020202020204" pitchFamily="34" charset="0"/>
              </a:rPr>
              <a:t>  and   : </a:t>
            </a: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</a:rPr>
              <a:t>optimal </a:t>
            </a:r>
            <a:r>
              <a:rPr lang="en-GB" altLang="en-US" sz="1800" dirty="0" smtClean="0">
                <a:solidFill>
                  <a:schemeClr val="tx1"/>
                </a:solidFill>
                <a:latin typeface="Arial" panose="020B0604020202020204" pitchFamily="34" charset="0"/>
              </a:rPr>
              <a:t>coefficients</a:t>
            </a:r>
            <a:endParaRPr lang="en-GB" altLang="en-US" sz="18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</a:rPr>
              <a:t>    OI soil moisture analysis based on a dedicated screen level parameters (T2m Rh2m) analysis</a:t>
            </a:r>
          </a:p>
          <a:p>
            <a:pPr>
              <a:lnSpc>
                <a:spcPct val="100000"/>
              </a:lnSpc>
            </a:pP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</a:rPr>
              <a:t>   </a:t>
            </a:r>
            <a:endParaRPr lang="en-GB" altLang="en-US" sz="1400" b="1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GB" altLang="en-US" sz="2000" b="1" dirty="0">
                <a:solidFill>
                  <a:schemeClr val="tx1"/>
                </a:solidFill>
                <a:latin typeface="Arial" panose="020B0604020202020204" pitchFamily="34" charset="0"/>
              </a:rPr>
              <a:t> Simplified Extended </a:t>
            </a:r>
            <a:r>
              <a:rPr lang="en-GB" altLang="en-US" sz="2000" b="1" dirty="0" err="1">
                <a:solidFill>
                  <a:schemeClr val="tx1"/>
                </a:solidFill>
                <a:latin typeface="Arial" panose="020B0604020202020204" pitchFamily="34" charset="0"/>
              </a:rPr>
              <a:t>Kalman</a:t>
            </a:r>
            <a:r>
              <a:rPr lang="en-GB" altLang="en-US" sz="2000" b="1" dirty="0">
                <a:solidFill>
                  <a:schemeClr val="tx1"/>
                </a:solidFill>
                <a:latin typeface="Arial" panose="020B0604020202020204" pitchFamily="34" charset="0"/>
              </a:rPr>
              <a:t> Filter (EKF), Nov </a:t>
            </a:r>
            <a:r>
              <a:rPr lang="en-GB" altLang="en-US" sz="2000" b="1" dirty="0" smtClean="0">
                <a:solidFill>
                  <a:schemeClr val="tx1"/>
                </a:solidFill>
                <a:latin typeface="Arial" panose="020B0604020202020204" pitchFamily="34" charset="0"/>
              </a:rPr>
              <a:t>2010</a:t>
            </a:r>
            <a:endParaRPr lang="en-GB" altLang="en-US" sz="2000" b="1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lvl="1">
              <a:lnSpc>
                <a:spcPct val="150000"/>
              </a:lnSpc>
              <a:buFontTx/>
              <a:buChar char="-"/>
            </a:pP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</a:rPr>
              <a:t>Motivated by better using T2m, RH2m</a:t>
            </a:r>
          </a:p>
          <a:p>
            <a:pPr lvl="1">
              <a:lnSpc>
                <a:spcPct val="100000"/>
              </a:lnSpc>
              <a:buFontTx/>
              <a:buChar char="-"/>
            </a:pP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</a:rPr>
              <a:t>Opening the possibility to assimilate satellite data related to surface soil moisture. </a:t>
            </a:r>
          </a:p>
          <a:p>
            <a:pPr>
              <a:lnSpc>
                <a:spcPct val="100000"/>
              </a:lnSpc>
            </a:pPr>
            <a:r>
              <a:rPr lang="en-GB" altLang="en-US" sz="1800" b="1" dirty="0">
                <a:solidFill>
                  <a:schemeClr val="tx1"/>
                </a:solidFill>
                <a:latin typeface="Arial" panose="020B0604020202020204" pitchFamily="34" charset="0"/>
              </a:rPr>
              <a:t>            </a:t>
            </a:r>
            <a:endParaRPr lang="en-GB" altLang="en-US" sz="1200" b="1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6147" name="Rectangle 10"/>
          <p:cNvSpPr>
            <a:spLocks noChangeArrowheads="1"/>
          </p:cNvSpPr>
          <p:nvPr/>
        </p:nvSpPr>
        <p:spPr bwMode="auto">
          <a:xfrm>
            <a:off x="1524000" y="31751"/>
            <a:ext cx="91440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 algn="ctr"/>
            <a:r>
              <a:rPr lang="en-GB" altLang="en-US" sz="3200" b="1" dirty="0" smtClean="0">
                <a:solidFill>
                  <a:srgbClr val="003399"/>
                </a:solidFill>
                <a:latin typeface="+mj-lt"/>
              </a:rPr>
              <a:t>A history of soil </a:t>
            </a:r>
            <a:r>
              <a:rPr lang="en-GB" altLang="en-US" sz="3200" b="1" dirty="0">
                <a:solidFill>
                  <a:srgbClr val="003399"/>
                </a:solidFill>
                <a:latin typeface="+mj-lt"/>
              </a:rPr>
              <a:t>moisture analysis at ECMWF</a:t>
            </a:r>
          </a:p>
        </p:txBody>
      </p:sp>
      <p:sp>
        <p:nvSpPr>
          <p:cNvPr id="6148" name="Rectangle 15"/>
          <p:cNvSpPr>
            <a:spLocks noChangeArrowheads="1"/>
          </p:cNvSpPr>
          <p:nvPr/>
        </p:nvSpPr>
        <p:spPr bwMode="auto">
          <a:xfrm>
            <a:off x="7466759" y="3676552"/>
            <a:ext cx="424815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en-GB" altLang="en-US" sz="1200" b="1" dirty="0" err="1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Mahfouf</a:t>
            </a:r>
            <a:r>
              <a:rPr lang="en-GB" altLang="en-US" sz="12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, ECMWF News letter 2000, </a:t>
            </a:r>
          </a:p>
          <a:p>
            <a:pPr>
              <a:lnSpc>
                <a:spcPct val="100000"/>
              </a:lnSpc>
            </a:pPr>
            <a:r>
              <a:rPr lang="en-GB" altLang="en-US" sz="1200" b="1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Douville</a:t>
            </a:r>
            <a:r>
              <a:rPr lang="en-GB" altLang="en-US" sz="12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 et al., Mon </a:t>
            </a:r>
            <a:r>
              <a:rPr lang="en-GB" altLang="en-US" sz="1200" b="1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Wea</a:t>
            </a:r>
            <a:r>
              <a:rPr lang="en-GB" altLang="en-US" sz="12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. Rev. </a:t>
            </a:r>
            <a:r>
              <a:rPr lang="en-GB" altLang="en-US" sz="12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2000</a:t>
            </a:r>
            <a:endParaRPr lang="en-GB" altLang="en-US" sz="12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</a:endParaRPr>
          </a:p>
        </p:txBody>
      </p:sp>
      <p:grpSp>
        <p:nvGrpSpPr>
          <p:cNvPr id="6149" name="Group 62"/>
          <p:cNvGrpSpPr>
            <a:grpSpLocks/>
          </p:cNvGrpSpPr>
          <p:nvPr/>
        </p:nvGrpSpPr>
        <p:grpSpPr bwMode="auto">
          <a:xfrm>
            <a:off x="1946276" y="1402747"/>
            <a:ext cx="7524750" cy="1579364"/>
            <a:chOff x="-252536" y="1124744"/>
            <a:chExt cx="7524377" cy="1579365"/>
          </a:xfrm>
        </p:grpSpPr>
        <p:sp>
          <p:nvSpPr>
            <p:cNvPr id="6174" name="AutoShape 16"/>
            <p:cNvSpPr>
              <a:spLocks noChangeAspect="1" noChangeArrowheads="1" noTextEdit="1"/>
            </p:cNvSpPr>
            <p:nvPr/>
          </p:nvSpPr>
          <p:spPr bwMode="auto">
            <a:xfrm>
              <a:off x="3707904" y="1268760"/>
              <a:ext cx="3563937" cy="425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175" name="Rectangle 18"/>
            <p:cNvSpPr>
              <a:spLocks noChangeArrowheads="1"/>
            </p:cNvSpPr>
            <p:nvPr/>
          </p:nvSpPr>
          <p:spPr bwMode="auto">
            <a:xfrm>
              <a:off x="-252536" y="2396332"/>
              <a:ext cx="12823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1pPr>
              <a:lvl2pPr marL="742950" indent="-28575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2pPr>
              <a:lvl3pPr marL="11430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3pPr>
              <a:lvl4pPr marL="16002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4pPr>
              <a:lvl5pPr marL="20574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5pPr>
              <a:lvl6pPr marL="25146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6pPr>
              <a:lvl7pPr marL="29718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7pPr>
              <a:lvl8pPr marL="34290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8pPr>
              <a:lvl9pPr marL="38862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9pPr>
            </a:lstStyle>
            <a:p>
              <a:r>
                <a:rPr lang="en-GB" altLang="en-US" sz="2000">
                  <a:solidFill>
                    <a:srgbClr val="000000"/>
                  </a:solidFill>
                  <a:latin typeface="Symbol" panose="05050102010706020507" pitchFamily="18" charset="2"/>
                </a:rPr>
                <a:t>  </a:t>
              </a:r>
              <a:endParaRPr lang="en-GB" altLang="en-US"/>
            </a:p>
          </p:txBody>
        </p:sp>
        <p:sp>
          <p:nvSpPr>
            <p:cNvPr id="6176" name="Rectangle 19"/>
            <p:cNvSpPr>
              <a:spLocks noChangeArrowheads="1"/>
            </p:cNvSpPr>
            <p:nvPr/>
          </p:nvSpPr>
          <p:spPr bwMode="auto">
            <a:xfrm>
              <a:off x="93522" y="1196182"/>
              <a:ext cx="347835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1pPr>
              <a:lvl2pPr marL="742950" indent="-28575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2pPr>
              <a:lvl3pPr marL="11430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3pPr>
              <a:lvl4pPr marL="16002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4pPr>
              <a:lvl5pPr marL="20574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5pPr>
              <a:lvl6pPr marL="25146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6pPr>
              <a:lvl7pPr marL="29718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7pPr>
              <a:lvl8pPr marL="34290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8pPr>
              <a:lvl9pPr marL="38862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9pPr>
            </a:lstStyle>
            <a:p>
              <a:r>
                <a:rPr lang="en-GB" altLang="en-US" sz="2000">
                  <a:solidFill>
                    <a:srgbClr val="000000"/>
                  </a:solidFill>
                  <a:latin typeface="Symbol" panose="05050102010706020507" pitchFamily="18" charset="2"/>
                </a:rPr>
                <a:t>DQ</a:t>
              </a:r>
              <a:endParaRPr lang="en-GB" altLang="en-US"/>
            </a:p>
          </p:txBody>
        </p:sp>
        <p:sp>
          <p:nvSpPr>
            <p:cNvPr id="6177" name="Rectangle 21"/>
            <p:cNvSpPr>
              <a:spLocks noChangeArrowheads="1"/>
            </p:cNvSpPr>
            <p:nvPr/>
          </p:nvSpPr>
          <p:spPr bwMode="auto">
            <a:xfrm>
              <a:off x="611021" y="1196182"/>
              <a:ext cx="81749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1pPr>
              <a:lvl2pPr marL="742950" indent="-28575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2pPr>
              <a:lvl3pPr marL="11430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3pPr>
              <a:lvl4pPr marL="16002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4pPr>
              <a:lvl5pPr marL="20574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5pPr>
              <a:lvl6pPr marL="25146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6pPr>
              <a:lvl7pPr marL="29718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7pPr>
              <a:lvl8pPr marL="34290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8pPr>
              <a:lvl9pPr marL="38862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9pPr>
            </a:lstStyle>
            <a:p>
              <a:r>
                <a:rPr lang="en-GB" altLang="en-US" sz="2000">
                  <a:solidFill>
                    <a:srgbClr val="000000"/>
                  </a:solidFill>
                  <a:latin typeface="Symbol" panose="05050102010706020507" pitchFamily="18" charset="2"/>
                </a:rPr>
                <a:t>=  D</a:t>
              </a:r>
              <a:r>
                <a:rPr lang="en-GB" altLang="en-US" sz="2000">
                  <a:solidFill>
                    <a:schemeClr val="tx1"/>
                  </a:solidFill>
                  <a:latin typeface="Arial" panose="020B0604020202020204" pitchFamily="34" charset="0"/>
                </a:rPr>
                <a:t>t</a:t>
              </a:r>
              <a:r>
                <a:rPr lang="en-GB" altLang="en-US" sz="2000" b="1">
                  <a:solidFill>
                    <a:schemeClr val="tx1"/>
                  </a:solidFill>
                  <a:latin typeface="Arial" panose="020B0604020202020204" pitchFamily="34" charset="0"/>
                </a:rPr>
                <a:t> </a:t>
              </a:r>
              <a:r>
                <a:rPr lang="en-GB" altLang="en-US" sz="2000">
                  <a:solidFill>
                    <a:schemeClr val="tx1"/>
                  </a:solidFill>
                  <a:latin typeface="Arial" panose="020B0604020202020204" pitchFamily="34" charset="0"/>
                </a:rPr>
                <a:t>D</a:t>
              </a:r>
              <a:r>
                <a:rPr lang="en-GB" altLang="en-US" sz="2000">
                  <a:solidFill>
                    <a:srgbClr val="000000"/>
                  </a:solidFill>
                  <a:latin typeface="Symbol" panose="05050102010706020507" pitchFamily="18" charset="2"/>
                </a:rPr>
                <a:t> </a:t>
              </a:r>
              <a:endParaRPr lang="en-GB" altLang="en-US"/>
            </a:p>
          </p:txBody>
        </p:sp>
        <p:sp>
          <p:nvSpPr>
            <p:cNvPr id="6178" name="Rectangle 22"/>
            <p:cNvSpPr>
              <a:spLocks noChangeArrowheads="1"/>
            </p:cNvSpPr>
            <p:nvPr/>
          </p:nvSpPr>
          <p:spPr bwMode="auto">
            <a:xfrm>
              <a:off x="1363459" y="1196182"/>
              <a:ext cx="256467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1pPr>
              <a:lvl2pPr marL="742950" indent="-28575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2pPr>
              <a:lvl3pPr marL="11430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3pPr>
              <a:lvl4pPr marL="16002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4pPr>
              <a:lvl5pPr marL="20574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5pPr>
              <a:lvl6pPr marL="25146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6pPr>
              <a:lvl7pPr marL="29718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7pPr>
              <a:lvl8pPr marL="34290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8pPr>
              <a:lvl9pPr marL="38862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9pPr>
            </a:lstStyle>
            <a:p>
              <a:r>
                <a:rPr lang="en-GB" altLang="en-US" sz="2000">
                  <a:solidFill>
                    <a:srgbClr val="000000"/>
                  </a:solidFill>
                  <a:latin typeface="Arial" panose="020B0604020202020204" pitchFamily="34" charset="0"/>
                </a:rPr>
                <a:t> C</a:t>
              </a:r>
              <a:endParaRPr lang="en-GB" altLang="en-US"/>
            </a:p>
          </p:txBody>
        </p:sp>
        <p:sp>
          <p:nvSpPr>
            <p:cNvPr id="6179" name="Rectangle 23"/>
            <p:cNvSpPr>
              <a:spLocks noChangeArrowheads="1"/>
            </p:cNvSpPr>
            <p:nvPr/>
          </p:nvSpPr>
          <p:spPr bwMode="auto">
            <a:xfrm>
              <a:off x="1619034" y="1340644"/>
              <a:ext cx="7694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1pPr>
              <a:lvl2pPr marL="742950" indent="-28575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2pPr>
              <a:lvl3pPr marL="11430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3pPr>
              <a:lvl4pPr marL="16002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4pPr>
              <a:lvl5pPr marL="20574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5pPr>
              <a:lvl6pPr marL="25146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6pPr>
              <a:lvl7pPr marL="29718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7pPr>
              <a:lvl8pPr marL="34290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8pPr>
              <a:lvl9pPr marL="38862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9pPr>
            </a:lstStyle>
            <a:p>
              <a:r>
                <a:rPr lang="en-GB" altLang="en-US" sz="1200">
                  <a:solidFill>
                    <a:srgbClr val="000000"/>
                  </a:solidFill>
                  <a:latin typeface="Times" panose="02020603050405020304" pitchFamily="18" charset="0"/>
                </a:rPr>
                <a:t>v</a:t>
              </a:r>
              <a:endParaRPr lang="en-GB" altLang="en-US"/>
            </a:p>
          </p:txBody>
        </p:sp>
        <p:sp>
          <p:nvSpPr>
            <p:cNvPr id="6180" name="Rectangle 24"/>
            <p:cNvSpPr>
              <a:spLocks noChangeArrowheads="1"/>
            </p:cNvSpPr>
            <p:nvPr/>
          </p:nvSpPr>
          <p:spPr bwMode="auto">
            <a:xfrm>
              <a:off x="1828573" y="1196182"/>
              <a:ext cx="12823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1pPr>
              <a:lvl2pPr marL="742950" indent="-28575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2pPr>
              <a:lvl3pPr marL="11430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3pPr>
              <a:lvl4pPr marL="16002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4pPr>
              <a:lvl5pPr marL="20574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5pPr>
              <a:lvl6pPr marL="25146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6pPr>
              <a:lvl7pPr marL="29718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7pPr>
              <a:lvl8pPr marL="34290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8pPr>
              <a:lvl9pPr marL="38862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9pPr>
            </a:lstStyle>
            <a:p>
              <a:r>
                <a:rPr lang="en-GB" altLang="en-US" sz="2000" dirty="0">
                  <a:solidFill>
                    <a:srgbClr val="000000"/>
                  </a:solidFill>
                  <a:latin typeface="Times" panose="02020603050405020304" pitchFamily="18" charset="0"/>
                </a:rPr>
                <a:t>q</a:t>
              </a:r>
              <a:endParaRPr lang="en-GB" altLang="en-US" dirty="0"/>
            </a:p>
          </p:txBody>
        </p:sp>
        <p:sp>
          <p:nvSpPr>
            <p:cNvPr id="6181" name="Rectangle 25"/>
            <p:cNvSpPr>
              <a:spLocks noChangeArrowheads="1"/>
            </p:cNvSpPr>
            <p:nvPr/>
          </p:nvSpPr>
          <p:spPr bwMode="auto">
            <a:xfrm>
              <a:off x="1998427" y="1235869"/>
              <a:ext cx="68927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1pPr>
              <a:lvl2pPr marL="742950" indent="-28575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2pPr>
              <a:lvl3pPr marL="11430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3pPr>
              <a:lvl4pPr marL="16002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4pPr>
              <a:lvl5pPr marL="20574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5pPr>
              <a:lvl6pPr marL="25146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6pPr>
              <a:lvl7pPr marL="29718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7pPr>
              <a:lvl8pPr marL="34290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8pPr>
              <a:lvl9pPr marL="38862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9pPr>
            </a:lstStyle>
            <a:p>
              <a:r>
                <a:rPr lang="en-GB" altLang="en-US" sz="1200">
                  <a:solidFill>
                    <a:srgbClr val="000000"/>
                  </a:solidFill>
                  <a:latin typeface="Times" panose="02020603050405020304" pitchFamily="18" charset="0"/>
                </a:rPr>
                <a:t>a</a:t>
              </a:r>
              <a:endParaRPr lang="en-GB" altLang="en-US"/>
            </a:p>
          </p:txBody>
        </p:sp>
        <p:sp>
          <p:nvSpPr>
            <p:cNvPr id="6182" name="Rectangle 26"/>
            <p:cNvSpPr>
              <a:spLocks noChangeArrowheads="1"/>
            </p:cNvSpPr>
            <p:nvPr/>
          </p:nvSpPr>
          <p:spPr bwMode="auto">
            <a:xfrm>
              <a:off x="2136533" y="1226344"/>
              <a:ext cx="141057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1pPr>
              <a:lvl2pPr marL="742950" indent="-28575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2pPr>
              <a:lvl3pPr marL="11430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3pPr>
              <a:lvl4pPr marL="16002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4pPr>
              <a:lvl5pPr marL="20574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5pPr>
              <a:lvl6pPr marL="25146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6pPr>
              <a:lvl7pPr marL="29718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7pPr>
              <a:lvl8pPr marL="34290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8pPr>
              <a:lvl9pPr marL="38862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9pPr>
            </a:lstStyle>
            <a:p>
              <a:r>
                <a:rPr lang="en-GB" altLang="en-US" sz="2000">
                  <a:solidFill>
                    <a:srgbClr val="000000"/>
                  </a:solidFill>
                  <a:latin typeface="Symbol" panose="05050102010706020507" pitchFamily="18" charset="2"/>
                </a:rPr>
                <a:t>-</a:t>
              </a:r>
              <a:endParaRPr lang="en-GB" altLang="en-US"/>
            </a:p>
          </p:txBody>
        </p:sp>
        <p:sp>
          <p:nvSpPr>
            <p:cNvPr id="6183" name="Rectangle 27"/>
            <p:cNvSpPr>
              <a:spLocks noChangeArrowheads="1"/>
            </p:cNvSpPr>
            <p:nvPr/>
          </p:nvSpPr>
          <p:spPr bwMode="auto">
            <a:xfrm>
              <a:off x="2327024" y="1196182"/>
              <a:ext cx="12823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1pPr>
              <a:lvl2pPr marL="742950" indent="-28575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2pPr>
              <a:lvl3pPr marL="11430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3pPr>
              <a:lvl4pPr marL="16002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4pPr>
              <a:lvl5pPr marL="20574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5pPr>
              <a:lvl6pPr marL="25146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6pPr>
              <a:lvl7pPr marL="29718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7pPr>
              <a:lvl8pPr marL="34290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8pPr>
              <a:lvl9pPr marL="38862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9pPr>
            </a:lstStyle>
            <a:p>
              <a:r>
                <a:rPr lang="en-GB" altLang="en-US" sz="2000">
                  <a:solidFill>
                    <a:srgbClr val="000000"/>
                  </a:solidFill>
                  <a:latin typeface="Times" panose="02020603050405020304" pitchFamily="18" charset="0"/>
                </a:rPr>
                <a:t>q</a:t>
              </a:r>
              <a:endParaRPr lang="en-GB" altLang="en-US"/>
            </a:p>
          </p:txBody>
        </p:sp>
        <p:sp>
          <p:nvSpPr>
            <p:cNvPr id="6184" name="Rectangle 28"/>
            <p:cNvSpPr>
              <a:spLocks noChangeArrowheads="1"/>
            </p:cNvSpPr>
            <p:nvPr/>
          </p:nvSpPr>
          <p:spPr bwMode="auto">
            <a:xfrm>
              <a:off x="2496878" y="1235869"/>
              <a:ext cx="7694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1pPr>
              <a:lvl2pPr marL="742950" indent="-28575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2pPr>
              <a:lvl3pPr marL="11430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3pPr>
              <a:lvl4pPr marL="16002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4pPr>
              <a:lvl5pPr marL="20574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5pPr>
              <a:lvl6pPr marL="25146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6pPr>
              <a:lvl7pPr marL="29718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7pPr>
              <a:lvl8pPr marL="34290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8pPr>
              <a:lvl9pPr marL="38862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9pPr>
            </a:lstStyle>
            <a:p>
              <a:r>
                <a:rPr lang="en-GB" altLang="en-US" sz="1200">
                  <a:solidFill>
                    <a:srgbClr val="000000"/>
                  </a:solidFill>
                  <a:latin typeface="Times" panose="02020603050405020304" pitchFamily="18" charset="0"/>
                </a:rPr>
                <a:t>b</a:t>
              </a:r>
              <a:endParaRPr lang="en-GB" altLang="en-US"/>
            </a:p>
          </p:txBody>
        </p:sp>
        <p:sp>
          <p:nvSpPr>
            <p:cNvPr id="6185" name="Rectangle 29"/>
            <p:cNvSpPr>
              <a:spLocks noChangeArrowheads="1"/>
            </p:cNvSpPr>
            <p:nvPr/>
          </p:nvSpPr>
          <p:spPr bwMode="auto">
            <a:xfrm>
              <a:off x="1734915" y="1124744"/>
              <a:ext cx="133043" cy="4770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1pPr>
              <a:lvl2pPr marL="742950" indent="-28575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2pPr>
              <a:lvl3pPr marL="11430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3pPr>
              <a:lvl4pPr marL="16002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4pPr>
              <a:lvl5pPr marL="20574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5pPr>
              <a:lvl6pPr marL="25146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6pPr>
              <a:lvl7pPr marL="29718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7pPr>
              <a:lvl8pPr marL="34290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8pPr>
              <a:lvl9pPr marL="38862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9pPr>
            </a:lstStyle>
            <a:p>
              <a:r>
                <a:rPr lang="en-GB" altLang="en-US" sz="3100" dirty="0">
                  <a:solidFill>
                    <a:srgbClr val="000000"/>
                  </a:solidFill>
                  <a:latin typeface="Symbol" panose="05050102010706020507" pitchFamily="18" charset="2"/>
                </a:rPr>
                <a:t>(</a:t>
              </a:r>
              <a:endParaRPr lang="en-GB" altLang="en-US" dirty="0"/>
            </a:p>
          </p:txBody>
        </p:sp>
        <p:sp>
          <p:nvSpPr>
            <p:cNvPr id="6186" name="Rectangle 30"/>
            <p:cNvSpPr>
              <a:spLocks noChangeArrowheads="1"/>
            </p:cNvSpPr>
            <p:nvPr/>
          </p:nvSpPr>
          <p:spPr bwMode="auto">
            <a:xfrm>
              <a:off x="2555612" y="1124744"/>
              <a:ext cx="379394" cy="4770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1pPr>
              <a:lvl2pPr marL="742950" indent="-28575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2pPr>
              <a:lvl3pPr marL="11430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3pPr>
              <a:lvl4pPr marL="16002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4pPr>
              <a:lvl5pPr marL="20574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5pPr>
              <a:lvl6pPr marL="25146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6pPr>
              <a:lvl7pPr marL="29718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7pPr>
              <a:lvl8pPr marL="34290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8pPr>
              <a:lvl9pPr marL="38862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9pPr>
            </a:lstStyle>
            <a:p>
              <a:r>
                <a:rPr lang="en-GB" altLang="en-US" sz="3100">
                  <a:solidFill>
                    <a:srgbClr val="000000"/>
                  </a:solidFill>
                  <a:latin typeface="Symbol" panose="05050102010706020507" pitchFamily="18" charset="2"/>
                </a:rPr>
                <a:t>)</a:t>
              </a:r>
              <a:endParaRPr lang="en-GB" altLang="en-US"/>
            </a:p>
          </p:txBody>
        </p:sp>
      </p:grpSp>
      <p:sp>
        <p:nvSpPr>
          <p:cNvPr id="6150" name="AutoShape 16"/>
          <p:cNvSpPr>
            <a:spLocks noChangeAspect="1" noChangeArrowheads="1" noTextEdit="1"/>
          </p:cNvSpPr>
          <p:nvPr/>
        </p:nvSpPr>
        <p:spPr bwMode="auto">
          <a:xfrm>
            <a:off x="2144714" y="3503613"/>
            <a:ext cx="3563937" cy="42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151" name="Rectangle 18"/>
          <p:cNvSpPr>
            <a:spLocks noChangeArrowheads="1"/>
          </p:cNvSpPr>
          <p:nvPr/>
        </p:nvSpPr>
        <p:spPr bwMode="auto">
          <a:xfrm>
            <a:off x="-396875" y="4692651"/>
            <a:ext cx="12824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r>
              <a:rPr lang="en-GB" altLang="en-US" sz="2000">
                <a:solidFill>
                  <a:srgbClr val="000000"/>
                </a:solidFill>
                <a:latin typeface="Symbol" panose="05050102010706020507" pitchFamily="18" charset="2"/>
              </a:rPr>
              <a:t>  </a:t>
            </a:r>
            <a:endParaRPr lang="en-GB" altLang="en-US"/>
          </a:p>
        </p:txBody>
      </p:sp>
      <p:sp>
        <p:nvSpPr>
          <p:cNvPr id="6152" name="Rectangle 19"/>
          <p:cNvSpPr>
            <a:spLocks noChangeArrowheads="1"/>
          </p:cNvSpPr>
          <p:nvPr/>
        </p:nvSpPr>
        <p:spPr bwMode="auto">
          <a:xfrm>
            <a:off x="2176463" y="3522664"/>
            <a:ext cx="34785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r>
              <a:rPr lang="en-GB" altLang="en-US" sz="2000" dirty="0">
                <a:solidFill>
                  <a:srgbClr val="000000"/>
                </a:solidFill>
                <a:latin typeface="Symbol" panose="05050102010706020507" pitchFamily="18" charset="2"/>
              </a:rPr>
              <a:t>DQ</a:t>
            </a:r>
            <a:endParaRPr lang="en-GB" altLang="en-US" dirty="0"/>
          </a:p>
        </p:txBody>
      </p:sp>
      <p:sp>
        <p:nvSpPr>
          <p:cNvPr id="6153" name="Rectangle 21"/>
          <p:cNvSpPr>
            <a:spLocks noChangeArrowheads="1"/>
          </p:cNvSpPr>
          <p:nvPr/>
        </p:nvSpPr>
        <p:spPr bwMode="auto">
          <a:xfrm>
            <a:off x="2647950" y="3522664"/>
            <a:ext cx="14106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r>
              <a:rPr lang="en-GB" altLang="en-US" sz="2000">
                <a:solidFill>
                  <a:srgbClr val="000000"/>
                </a:solidFill>
                <a:latin typeface="Symbol" panose="05050102010706020507" pitchFamily="18" charset="2"/>
              </a:rPr>
              <a:t>=</a:t>
            </a:r>
            <a:endParaRPr lang="en-GB" altLang="en-US"/>
          </a:p>
        </p:txBody>
      </p:sp>
      <p:sp>
        <p:nvSpPr>
          <p:cNvPr id="6155" name="Rectangle 24"/>
          <p:cNvSpPr>
            <a:spLocks noChangeArrowheads="1"/>
          </p:cNvSpPr>
          <p:nvPr/>
        </p:nvSpPr>
        <p:spPr bwMode="auto">
          <a:xfrm>
            <a:off x="3208338" y="3551239"/>
            <a:ext cx="15709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r>
              <a:rPr lang="en-GB" altLang="en-US" sz="2000">
                <a:solidFill>
                  <a:srgbClr val="000000"/>
                </a:solidFill>
                <a:latin typeface="Times" panose="02020603050405020304" pitchFamily="18" charset="0"/>
              </a:rPr>
              <a:t>T</a:t>
            </a:r>
            <a:endParaRPr lang="en-GB" altLang="en-US"/>
          </a:p>
        </p:txBody>
      </p:sp>
      <p:sp>
        <p:nvSpPr>
          <p:cNvPr id="6156" name="Rectangle 25"/>
          <p:cNvSpPr>
            <a:spLocks noChangeArrowheads="1"/>
          </p:cNvSpPr>
          <p:nvPr/>
        </p:nvSpPr>
        <p:spPr bwMode="auto">
          <a:xfrm>
            <a:off x="3378200" y="3532188"/>
            <a:ext cx="6893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r>
              <a:rPr lang="en-GB" altLang="en-US" sz="1200">
                <a:solidFill>
                  <a:srgbClr val="000000"/>
                </a:solidFill>
                <a:latin typeface="Times" panose="02020603050405020304" pitchFamily="18" charset="0"/>
              </a:rPr>
              <a:t>a</a:t>
            </a:r>
            <a:endParaRPr lang="en-GB" altLang="en-US"/>
          </a:p>
        </p:txBody>
      </p:sp>
      <p:sp>
        <p:nvSpPr>
          <p:cNvPr id="6157" name="Rectangle 26"/>
          <p:cNvSpPr>
            <a:spLocks noChangeArrowheads="1"/>
          </p:cNvSpPr>
          <p:nvPr/>
        </p:nvSpPr>
        <p:spPr bwMode="auto">
          <a:xfrm>
            <a:off x="3516313" y="3522664"/>
            <a:ext cx="14106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r>
              <a:rPr lang="en-GB" altLang="en-US" sz="2000">
                <a:solidFill>
                  <a:srgbClr val="000000"/>
                </a:solidFill>
                <a:latin typeface="Symbol" panose="05050102010706020507" pitchFamily="18" charset="2"/>
              </a:rPr>
              <a:t>-</a:t>
            </a:r>
            <a:endParaRPr lang="en-GB" altLang="en-US"/>
          </a:p>
        </p:txBody>
      </p:sp>
      <p:sp>
        <p:nvSpPr>
          <p:cNvPr id="6158" name="Rectangle 27"/>
          <p:cNvSpPr>
            <a:spLocks noChangeArrowheads="1"/>
          </p:cNvSpPr>
          <p:nvPr/>
        </p:nvSpPr>
        <p:spPr bwMode="auto">
          <a:xfrm>
            <a:off x="3706813" y="3551239"/>
            <a:ext cx="15709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r>
              <a:rPr lang="en-GB" altLang="en-US" sz="2000">
                <a:solidFill>
                  <a:srgbClr val="000000"/>
                </a:solidFill>
                <a:latin typeface="Times" panose="02020603050405020304" pitchFamily="18" charset="0"/>
              </a:rPr>
              <a:t>T</a:t>
            </a:r>
            <a:endParaRPr lang="en-GB" altLang="en-US"/>
          </a:p>
        </p:txBody>
      </p:sp>
      <p:sp>
        <p:nvSpPr>
          <p:cNvPr id="6159" name="Rectangle 28"/>
          <p:cNvSpPr>
            <a:spLocks noChangeArrowheads="1"/>
          </p:cNvSpPr>
          <p:nvPr/>
        </p:nvSpPr>
        <p:spPr bwMode="auto">
          <a:xfrm>
            <a:off x="3876675" y="3532188"/>
            <a:ext cx="76944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r>
              <a:rPr lang="en-GB" altLang="en-US" sz="1200">
                <a:solidFill>
                  <a:srgbClr val="000000"/>
                </a:solidFill>
                <a:latin typeface="Times" panose="02020603050405020304" pitchFamily="18" charset="0"/>
              </a:rPr>
              <a:t>b</a:t>
            </a:r>
            <a:endParaRPr lang="en-GB" altLang="en-US"/>
          </a:p>
        </p:txBody>
      </p:sp>
      <p:sp>
        <p:nvSpPr>
          <p:cNvPr id="6160" name="Rectangle 29"/>
          <p:cNvSpPr>
            <a:spLocks noChangeArrowheads="1"/>
          </p:cNvSpPr>
          <p:nvPr/>
        </p:nvSpPr>
        <p:spPr bwMode="auto">
          <a:xfrm>
            <a:off x="3114675" y="3421063"/>
            <a:ext cx="133050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r>
              <a:rPr lang="en-GB" altLang="en-US" sz="3100">
                <a:solidFill>
                  <a:srgbClr val="000000"/>
                </a:solidFill>
                <a:latin typeface="Symbol" panose="05050102010706020507" pitchFamily="18" charset="2"/>
              </a:rPr>
              <a:t>(</a:t>
            </a:r>
            <a:endParaRPr lang="en-GB" altLang="en-US"/>
          </a:p>
        </p:txBody>
      </p:sp>
      <p:sp>
        <p:nvSpPr>
          <p:cNvPr id="6161" name="Rectangle 30"/>
          <p:cNvSpPr>
            <a:spLocks noChangeArrowheads="1"/>
          </p:cNvSpPr>
          <p:nvPr/>
        </p:nvSpPr>
        <p:spPr bwMode="auto">
          <a:xfrm>
            <a:off x="3971925" y="3421063"/>
            <a:ext cx="133050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r>
              <a:rPr lang="en-GB" altLang="en-US" sz="3100">
                <a:solidFill>
                  <a:srgbClr val="000000"/>
                </a:solidFill>
                <a:latin typeface="Symbol" panose="05050102010706020507" pitchFamily="18" charset="2"/>
              </a:rPr>
              <a:t>)</a:t>
            </a:r>
            <a:endParaRPr lang="en-GB" altLang="en-US"/>
          </a:p>
        </p:txBody>
      </p:sp>
      <p:sp>
        <p:nvSpPr>
          <p:cNvPr id="6162" name="Rectangle 31"/>
          <p:cNvSpPr>
            <a:spLocks noChangeArrowheads="1"/>
          </p:cNvSpPr>
          <p:nvPr/>
        </p:nvSpPr>
        <p:spPr bwMode="auto">
          <a:xfrm>
            <a:off x="4098925" y="3522664"/>
            <a:ext cx="14106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r>
              <a:rPr lang="en-GB" altLang="en-US" sz="2000">
                <a:solidFill>
                  <a:srgbClr val="000000"/>
                </a:solidFill>
                <a:latin typeface="Symbol" panose="05050102010706020507" pitchFamily="18" charset="2"/>
              </a:rPr>
              <a:t>+</a:t>
            </a:r>
            <a:endParaRPr lang="en-GB" altLang="en-US"/>
          </a:p>
        </p:txBody>
      </p:sp>
      <p:sp>
        <p:nvSpPr>
          <p:cNvPr id="6164" name="Rectangle 34"/>
          <p:cNvSpPr>
            <a:spLocks noChangeArrowheads="1"/>
          </p:cNvSpPr>
          <p:nvPr/>
        </p:nvSpPr>
        <p:spPr bwMode="auto">
          <a:xfrm>
            <a:off x="4616450" y="3551239"/>
            <a:ext cx="2997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r>
              <a:rPr lang="en-GB" altLang="en-US" sz="2000" dirty="0">
                <a:solidFill>
                  <a:srgbClr val="000000"/>
                </a:solidFill>
                <a:latin typeface="Times" panose="02020603050405020304" pitchFamily="18" charset="0"/>
              </a:rPr>
              <a:t>Rh</a:t>
            </a:r>
            <a:endParaRPr lang="en-GB" altLang="en-US" dirty="0"/>
          </a:p>
        </p:txBody>
      </p:sp>
      <p:sp>
        <p:nvSpPr>
          <p:cNvPr id="6165" name="Rectangle 35"/>
          <p:cNvSpPr>
            <a:spLocks noChangeArrowheads="1"/>
          </p:cNvSpPr>
          <p:nvPr/>
        </p:nvSpPr>
        <p:spPr bwMode="auto">
          <a:xfrm>
            <a:off x="4900613" y="3495675"/>
            <a:ext cx="6893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r>
              <a:rPr lang="en-GB" altLang="en-US" sz="1200">
                <a:solidFill>
                  <a:srgbClr val="000000"/>
                </a:solidFill>
                <a:latin typeface="Times" panose="02020603050405020304" pitchFamily="18" charset="0"/>
              </a:rPr>
              <a:t>a</a:t>
            </a:r>
            <a:endParaRPr lang="en-GB" altLang="en-US"/>
          </a:p>
        </p:txBody>
      </p:sp>
      <p:sp>
        <p:nvSpPr>
          <p:cNvPr id="6166" name="Rectangle 36"/>
          <p:cNvSpPr>
            <a:spLocks noChangeArrowheads="1"/>
          </p:cNvSpPr>
          <p:nvPr/>
        </p:nvSpPr>
        <p:spPr bwMode="auto">
          <a:xfrm>
            <a:off x="5037138" y="3522664"/>
            <a:ext cx="14106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r>
              <a:rPr lang="en-GB" altLang="en-US" sz="2000">
                <a:solidFill>
                  <a:srgbClr val="000000"/>
                </a:solidFill>
                <a:latin typeface="Symbol" panose="05050102010706020507" pitchFamily="18" charset="2"/>
              </a:rPr>
              <a:t>-</a:t>
            </a:r>
            <a:endParaRPr lang="en-GB" altLang="en-US"/>
          </a:p>
        </p:txBody>
      </p:sp>
      <p:sp>
        <p:nvSpPr>
          <p:cNvPr id="6167" name="Rectangle 37"/>
          <p:cNvSpPr>
            <a:spLocks noChangeArrowheads="1"/>
          </p:cNvSpPr>
          <p:nvPr/>
        </p:nvSpPr>
        <p:spPr bwMode="auto">
          <a:xfrm>
            <a:off x="5218113" y="3551239"/>
            <a:ext cx="2997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r>
              <a:rPr lang="en-GB" altLang="en-US" sz="2000">
                <a:solidFill>
                  <a:srgbClr val="000000"/>
                </a:solidFill>
                <a:latin typeface="Times" panose="02020603050405020304" pitchFamily="18" charset="0"/>
              </a:rPr>
              <a:t>Rh</a:t>
            </a:r>
            <a:endParaRPr lang="en-GB" altLang="en-US"/>
          </a:p>
        </p:txBody>
      </p:sp>
      <p:sp>
        <p:nvSpPr>
          <p:cNvPr id="6168" name="Rectangle 38"/>
          <p:cNvSpPr>
            <a:spLocks noChangeArrowheads="1"/>
          </p:cNvSpPr>
          <p:nvPr/>
        </p:nvSpPr>
        <p:spPr bwMode="auto">
          <a:xfrm>
            <a:off x="5503863" y="3532188"/>
            <a:ext cx="76944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r>
              <a:rPr lang="en-GB" altLang="en-US" sz="1200">
                <a:solidFill>
                  <a:srgbClr val="000000"/>
                </a:solidFill>
                <a:latin typeface="Times" panose="02020603050405020304" pitchFamily="18" charset="0"/>
              </a:rPr>
              <a:t>b</a:t>
            </a:r>
            <a:endParaRPr lang="en-GB" altLang="en-US"/>
          </a:p>
        </p:txBody>
      </p:sp>
      <p:sp>
        <p:nvSpPr>
          <p:cNvPr id="6169" name="Rectangle 39"/>
          <p:cNvSpPr>
            <a:spLocks noChangeArrowheads="1"/>
          </p:cNvSpPr>
          <p:nvPr/>
        </p:nvSpPr>
        <p:spPr bwMode="auto">
          <a:xfrm>
            <a:off x="4530725" y="3421063"/>
            <a:ext cx="133050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r>
              <a:rPr lang="en-GB" altLang="en-US" sz="3100">
                <a:solidFill>
                  <a:srgbClr val="000000"/>
                </a:solidFill>
                <a:latin typeface="Symbol" panose="05050102010706020507" pitchFamily="18" charset="2"/>
              </a:rPr>
              <a:t>(</a:t>
            </a:r>
            <a:endParaRPr lang="en-GB" altLang="en-US"/>
          </a:p>
        </p:txBody>
      </p:sp>
      <p:sp>
        <p:nvSpPr>
          <p:cNvPr id="6170" name="Rectangle 40"/>
          <p:cNvSpPr>
            <a:spLocks noChangeArrowheads="1"/>
          </p:cNvSpPr>
          <p:nvPr/>
        </p:nvSpPr>
        <p:spPr bwMode="auto">
          <a:xfrm>
            <a:off x="5600700" y="3421063"/>
            <a:ext cx="133050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r>
              <a:rPr lang="en-GB" altLang="en-US" sz="3100">
                <a:solidFill>
                  <a:srgbClr val="000000"/>
                </a:solidFill>
                <a:latin typeface="Symbol" panose="05050102010706020507" pitchFamily="18" charset="2"/>
              </a:rPr>
              <a:t>)</a:t>
            </a:r>
            <a:endParaRPr lang="en-GB" altLang="en-US"/>
          </a:p>
        </p:txBody>
      </p:sp>
      <p:sp>
        <p:nvSpPr>
          <p:cNvPr id="6171" name="Rectangle 15"/>
          <p:cNvSpPr>
            <a:spLocks noChangeArrowheads="1"/>
          </p:cNvSpPr>
          <p:nvPr/>
        </p:nvSpPr>
        <p:spPr bwMode="auto">
          <a:xfrm>
            <a:off x="8149234" y="4811636"/>
            <a:ext cx="320357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endParaRPr lang="en-GB" altLang="en-US" sz="12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r>
              <a:rPr lang="en-GB" altLang="en-US" sz="1200" b="1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Drusch</a:t>
            </a:r>
            <a:r>
              <a:rPr lang="en-GB" altLang="en-US" sz="12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 et al., GRL, 2009</a:t>
            </a:r>
          </a:p>
          <a:p>
            <a:pPr>
              <a:lnSpc>
                <a:spcPct val="100000"/>
              </a:lnSpc>
            </a:pPr>
            <a:r>
              <a:rPr lang="en-GB" altLang="en-US" sz="12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de Rosnay et al., QJRMS 2013</a:t>
            </a:r>
          </a:p>
        </p:txBody>
      </p:sp>
      <p:sp>
        <p:nvSpPr>
          <p:cNvPr id="6172" name="Rectangle 19"/>
          <p:cNvSpPr>
            <a:spLocks noChangeArrowheads="1"/>
          </p:cNvSpPr>
          <p:nvPr/>
        </p:nvSpPr>
        <p:spPr bwMode="auto">
          <a:xfrm>
            <a:off x="8342787" y="1022628"/>
            <a:ext cx="34785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r>
              <a:rPr lang="en-GB" altLang="en-US" sz="2000" dirty="0">
                <a:solidFill>
                  <a:srgbClr val="000000"/>
                </a:solidFill>
                <a:latin typeface="Symbol" panose="05050102010706020507" pitchFamily="18" charset="2"/>
              </a:rPr>
              <a:t>DQ</a:t>
            </a:r>
            <a:endParaRPr lang="en-GB" altLang="en-US" dirty="0"/>
          </a:p>
        </p:txBody>
      </p:sp>
      <p:sp>
        <p:nvSpPr>
          <p:cNvPr id="42" name="Rectangle 22"/>
          <p:cNvSpPr>
            <a:spLocks noChangeArrowheads="1"/>
          </p:cNvSpPr>
          <p:nvPr/>
        </p:nvSpPr>
        <p:spPr bwMode="auto">
          <a:xfrm>
            <a:off x="2895672" y="3526185"/>
            <a:ext cx="1492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r>
              <a:rPr lang="el-GR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α</a:t>
            </a:r>
            <a:endParaRPr lang="en-GB" altLang="en-US" dirty="0"/>
          </a:p>
        </p:txBody>
      </p:sp>
      <p:sp>
        <p:nvSpPr>
          <p:cNvPr id="43" name="Rectangle 32"/>
          <p:cNvSpPr>
            <a:spLocks noChangeArrowheads="1"/>
          </p:cNvSpPr>
          <p:nvPr/>
        </p:nvSpPr>
        <p:spPr bwMode="auto">
          <a:xfrm>
            <a:off x="4316906" y="3564369"/>
            <a:ext cx="1476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r>
              <a:rPr lang="el-GR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β</a:t>
            </a:r>
            <a:endParaRPr lang="en-GB" altLang="en-US" dirty="0"/>
          </a:p>
        </p:txBody>
      </p:sp>
      <p:sp>
        <p:nvSpPr>
          <p:cNvPr id="44" name="Rectangle 32"/>
          <p:cNvSpPr>
            <a:spLocks noChangeArrowheads="1"/>
          </p:cNvSpPr>
          <p:nvPr/>
        </p:nvSpPr>
        <p:spPr bwMode="auto">
          <a:xfrm>
            <a:off x="2130661" y="3984228"/>
            <a:ext cx="1476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r>
              <a:rPr lang="el-GR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β</a:t>
            </a:r>
            <a:endParaRPr lang="en-GB" altLang="en-US" dirty="0"/>
          </a:p>
        </p:txBody>
      </p:sp>
      <p:sp>
        <p:nvSpPr>
          <p:cNvPr id="45" name="Rectangle 22"/>
          <p:cNvSpPr>
            <a:spLocks noChangeArrowheads="1"/>
          </p:cNvSpPr>
          <p:nvPr/>
        </p:nvSpPr>
        <p:spPr bwMode="auto">
          <a:xfrm>
            <a:off x="1524000" y="3984227"/>
            <a:ext cx="17118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r>
              <a:rPr lang="el-GR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α</a:t>
            </a:r>
            <a:endParaRPr lang="en-GB" alt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Text Box 6"/>
          <p:cNvSpPr txBox="1">
            <a:spLocks noChangeArrowheads="1"/>
          </p:cNvSpPr>
          <p:nvPr/>
        </p:nvSpPr>
        <p:spPr bwMode="auto">
          <a:xfrm>
            <a:off x="261257" y="651265"/>
            <a:ext cx="11738656" cy="2000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en-GB" altLang="en-US" sz="2000" dirty="0" smtClean="0">
                <a:solidFill>
                  <a:schemeClr val="tx1"/>
                </a:solidFill>
                <a:latin typeface="Arial" panose="020B0604020202020204" pitchFamily="34" charset="0"/>
              </a:rPr>
              <a:t>- 1D-OI Soil Moisture analysis </a:t>
            </a:r>
            <a:r>
              <a:rPr lang="en-GB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: used </a:t>
            </a:r>
            <a:r>
              <a:rPr lang="en-GB" altLang="en-US" sz="2000" dirty="0" smtClean="0">
                <a:solidFill>
                  <a:schemeClr val="tx1"/>
                </a:solidFill>
                <a:latin typeface="Arial" panose="020B0604020202020204" pitchFamily="34" charset="0"/>
              </a:rPr>
              <a:t>at ECMWF in operations </a:t>
            </a:r>
            <a:r>
              <a:rPr lang="en-GB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form 1999 to 2010, and currently in ERA-Interim, </a:t>
            </a:r>
            <a:r>
              <a:rPr lang="en-GB" altLang="en-US" sz="2000" dirty="0" err="1">
                <a:solidFill>
                  <a:schemeClr val="tx1"/>
                </a:solidFill>
                <a:latin typeface="Arial" panose="020B0604020202020204" pitchFamily="34" charset="0"/>
              </a:rPr>
              <a:t>Météo</a:t>
            </a:r>
            <a:r>
              <a:rPr lang="en-GB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-France, </a:t>
            </a:r>
            <a:r>
              <a:rPr lang="en-GB" altLang="en-US" sz="2000" dirty="0" smtClean="0">
                <a:solidFill>
                  <a:schemeClr val="tx1"/>
                </a:solidFill>
                <a:latin typeface="Arial" panose="020B0604020202020204" pitchFamily="34" charset="0"/>
              </a:rPr>
              <a:t>ALADIN</a:t>
            </a:r>
            <a:r>
              <a:rPr lang="en-GB" altLang="en-US" sz="2000" dirty="0">
                <a:solidFill>
                  <a:schemeClr val="tx1"/>
                </a:solidFill>
                <a:latin typeface="Arial" panose="020B0604020202020204" pitchFamily="34" charset="0"/>
              </a:rPr>
              <a:t>, HIRLAM</a:t>
            </a:r>
          </a:p>
          <a:p>
            <a:pPr>
              <a:lnSpc>
                <a:spcPct val="100000"/>
              </a:lnSpc>
            </a:pPr>
            <a:r>
              <a:rPr lang="en-GB" altLang="en-US" sz="1800" dirty="0" smtClean="0">
                <a:solidFill>
                  <a:schemeClr val="tx1"/>
                </a:solidFill>
                <a:latin typeface="Arial" panose="020B0604020202020204" pitchFamily="34" charset="0"/>
              </a:rPr>
              <a:t>- Relies </a:t>
            </a: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</a:rPr>
              <a:t>on the link between soil variables and the lowest atmospheric level:</a:t>
            </a:r>
          </a:p>
          <a:p>
            <a:pPr lvl="1">
              <a:lnSpc>
                <a:spcPct val="100000"/>
              </a:lnSpc>
              <a:buFont typeface="Times New Roman" panose="02020603050405020304" pitchFamily="18" charset="0"/>
              <a:buChar char="•"/>
            </a:pP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</a:rPr>
              <a:t> Too dry soil </a:t>
            </a:r>
            <a:r>
              <a:rPr lang="en-GB" altLang="en-US" sz="1800" dirty="0" err="1">
                <a:solidFill>
                  <a:schemeClr val="tx1"/>
                </a:solidFill>
                <a:latin typeface="Arial" panose="020B0604020202020204" pitchFamily="34" charset="0"/>
              </a:rPr>
              <a:t>soil</a:t>
            </a: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</a:rPr>
              <a:t> 2m air too dry &amp; too warm</a:t>
            </a:r>
          </a:p>
          <a:p>
            <a:pPr lvl="1">
              <a:lnSpc>
                <a:spcPct val="100000"/>
              </a:lnSpc>
              <a:buFont typeface="Times New Roman" panose="02020603050405020304" pitchFamily="18" charset="0"/>
              <a:buChar char="•"/>
            </a:pP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</a:rPr>
              <a:t> Too wet soil </a:t>
            </a:r>
            <a:r>
              <a:rPr lang="en-GB" altLang="en-US" sz="1800" dirty="0" err="1">
                <a:solidFill>
                  <a:schemeClr val="tx1"/>
                </a:solidFill>
                <a:latin typeface="Arial" panose="020B0604020202020204" pitchFamily="34" charset="0"/>
              </a:rPr>
              <a:t>soil</a:t>
            </a: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GB" altLang="en-US" sz="1800" dirty="0">
                <a:solidFill>
                  <a:schemeClr val="tx1"/>
                </a:solidFill>
                <a:latin typeface="Arial" panose="020B0604020202020204" pitchFamily="34" charset="0"/>
              </a:rPr>
              <a:t> 2m air too moist &amp; too cold</a:t>
            </a:r>
          </a:p>
          <a:p>
            <a:pPr>
              <a:lnSpc>
                <a:spcPct val="100000"/>
              </a:lnSpc>
            </a:pPr>
            <a:endParaRPr lang="en-GB" altLang="en-US" sz="1600" b="1" dirty="0">
              <a:solidFill>
                <a:schemeClr val="accent2"/>
              </a:solidFill>
              <a:latin typeface="Arial" panose="020B0604020202020204" pitchFamily="34" charset="0"/>
            </a:endParaRPr>
          </a:p>
          <a:p>
            <a:pPr>
              <a:lnSpc>
                <a:spcPct val="100000"/>
              </a:lnSpc>
              <a:buFont typeface="Times New Roman" panose="02020603050405020304" pitchFamily="18" charset="0"/>
              <a:buChar char="•"/>
            </a:pPr>
            <a:endParaRPr lang="en-GB" altLang="en-US" sz="1400" b="1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pic>
        <p:nvPicPr>
          <p:cNvPr id="7170" name="Picture 2" descr="GB_fig1_colour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69" r="55535"/>
          <a:stretch/>
        </p:blipFill>
        <p:spPr bwMode="auto">
          <a:xfrm>
            <a:off x="1128990" y="2226198"/>
            <a:ext cx="2598299" cy="3538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2" name="Text Box 5"/>
          <p:cNvSpPr txBox="1">
            <a:spLocks noChangeArrowheads="1"/>
          </p:cNvSpPr>
          <p:nvPr/>
        </p:nvSpPr>
        <p:spPr bwMode="auto">
          <a:xfrm>
            <a:off x="1043466" y="2337309"/>
            <a:ext cx="3578225" cy="330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lnSpc>
                <a:spcPct val="86000"/>
              </a:lnSpc>
            </a:pPr>
            <a:r>
              <a:rPr lang="en-GB" altLang="en-US" sz="1800" b="1" dirty="0">
                <a:solidFill>
                  <a:srgbClr val="003399"/>
                </a:solidFill>
                <a:latin typeface="Arial" panose="020B0604020202020204" pitchFamily="34" charset="0"/>
              </a:rPr>
              <a:t>H-TESSEL Land Surface Model</a:t>
            </a:r>
          </a:p>
        </p:txBody>
      </p:sp>
      <p:sp>
        <p:nvSpPr>
          <p:cNvPr id="57" name="Rectangle 10"/>
          <p:cNvSpPr>
            <a:spLocks noChangeArrowheads="1"/>
          </p:cNvSpPr>
          <p:nvPr/>
        </p:nvSpPr>
        <p:spPr bwMode="auto">
          <a:xfrm>
            <a:off x="1524000" y="-11112"/>
            <a:ext cx="9144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3200" b="1" dirty="0">
                <a:solidFill>
                  <a:srgbClr val="003399"/>
                </a:solidFill>
                <a:latin typeface="+mj-lt"/>
              </a:rPr>
              <a:t>1D Optimal Interpolation (OI) analysis</a:t>
            </a:r>
          </a:p>
        </p:txBody>
      </p:sp>
      <p:sp>
        <p:nvSpPr>
          <p:cNvPr id="7175" name="Text Box 12"/>
          <p:cNvSpPr txBox="1">
            <a:spLocks noChangeArrowheads="1"/>
          </p:cNvSpPr>
          <p:nvPr/>
        </p:nvSpPr>
        <p:spPr bwMode="auto">
          <a:xfrm>
            <a:off x="5935363" y="3489604"/>
            <a:ext cx="597753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r>
              <a:rPr lang="en-GB" altLang="en-US" sz="2000" dirty="0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snow temperature and soil temperature (ERA-Interim and operations):</a:t>
            </a:r>
          </a:p>
        </p:txBody>
      </p:sp>
      <p:sp>
        <p:nvSpPr>
          <p:cNvPr id="9225" name="Rectangle 15"/>
          <p:cNvSpPr>
            <a:spLocks noChangeArrowheads="1"/>
          </p:cNvSpPr>
          <p:nvPr/>
        </p:nvSpPr>
        <p:spPr bwMode="auto">
          <a:xfrm>
            <a:off x="6079300" y="4785403"/>
            <a:ext cx="6337300" cy="160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GB" sz="1400" b="1" dirty="0">
                <a:latin typeface="Arial" pitchFamily="34" charset="0"/>
              </a:rPr>
              <a:t>a and b: analysis and background ; i:  soil layer.</a:t>
            </a:r>
          </a:p>
          <a:p>
            <a:pPr>
              <a:defRPr/>
            </a:pPr>
            <a:r>
              <a:rPr lang="en-GB" sz="1400" b="1" dirty="0">
                <a:latin typeface="Arial" pitchFamily="34" charset="0"/>
              </a:rPr>
              <a:t>Optimal Coefficients       ,     and c</a:t>
            </a:r>
          </a:p>
          <a:p>
            <a:pPr>
              <a:defRPr/>
            </a:pPr>
            <a:endParaRPr lang="en-GB" sz="1400" b="1" dirty="0">
              <a:latin typeface="Arial" pitchFamily="34" charset="0"/>
            </a:endParaRPr>
          </a:p>
          <a:p>
            <a:pPr>
              <a:defRPr/>
            </a:pPr>
            <a:r>
              <a:rPr lang="en-GB" sz="1400" b="1" dirty="0">
                <a:latin typeface="Arial" pitchFamily="34" charset="0"/>
              </a:rPr>
              <a:t>Quality Control: no OI when Rain, snow, freezing, wind</a:t>
            </a:r>
          </a:p>
          <a:p>
            <a:pPr>
              <a:defRPr/>
            </a:pPr>
            <a:endParaRPr lang="en-GB" sz="1400" b="1" dirty="0">
              <a:latin typeface="Arial" pitchFamily="34" charset="0"/>
            </a:endParaRPr>
          </a:p>
          <a:p>
            <a:pPr>
              <a:defRPr/>
            </a:pPr>
            <a:r>
              <a:rPr lang="en-GB" sz="1400" b="1" dirty="0">
                <a:latin typeface="Arial" pitchFamily="34" charset="0"/>
              </a:rPr>
              <a:t>References OI:  </a:t>
            </a:r>
            <a:r>
              <a:rPr lang="en-GB" sz="14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</a:rPr>
              <a:t>Mahfouf</a:t>
            </a:r>
            <a:r>
              <a:rPr lang="en-GB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</a:rPr>
              <a:t>, JAM, 1991, </a:t>
            </a:r>
          </a:p>
          <a:p>
            <a:pPr>
              <a:defRPr/>
            </a:pPr>
            <a:r>
              <a:rPr lang="en-GB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</a:rPr>
              <a:t>                            </a:t>
            </a:r>
            <a:r>
              <a:rPr lang="en-GB" sz="14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</a:rPr>
              <a:t>Mahfouf</a:t>
            </a:r>
            <a:r>
              <a:rPr lang="en-GB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</a:rPr>
              <a:t> et al, ECMWF NL 88, 2000</a:t>
            </a:r>
          </a:p>
        </p:txBody>
      </p:sp>
      <p:grpSp>
        <p:nvGrpSpPr>
          <p:cNvPr id="7177" name="Group 17"/>
          <p:cNvGrpSpPr>
            <a:grpSpLocks noChangeAspect="1"/>
          </p:cNvGrpSpPr>
          <p:nvPr/>
        </p:nvGrpSpPr>
        <p:grpSpPr bwMode="auto">
          <a:xfrm>
            <a:off x="5299075" y="2837140"/>
            <a:ext cx="4606925" cy="1579563"/>
            <a:chOff x="2489" y="2017"/>
            <a:chExt cx="2902" cy="995"/>
          </a:xfrm>
        </p:grpSpPr>
        <p:sp>
          <p:nvSpPr>
            <p:cNvPr id="7185" name="AutoShape 16"/>
            <p:cNvSpPr>
              <a:spLocks noChangeAspect="1" noChangeArrowheads="1" noTextEdit="1"/>
            </p:cNvSpPr>
            <p:nvPr/>
          </p:nvSpPr>
          <p:spPr bwMode="auto">
            <a:xfrm>
              <a:off x="3130" y="2069"/>
              <a:ext cx="2245" cy="2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186" name="Rectangle 18"/>
            <p:cNvSpPr>
              <a:spLocks noChangeArrowheads="1"/>
            </p:cNvSpPr>
            <p:nvPr/>
          </p:nvSpPr>
          <p:spPr bwMode="auto">
            <a:xfrm>
              <a:off x="2489" y="2818"/>
              <a:ext cx="81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1pPr>
              <a:lvl2pPr marL="742950" indent="-28575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2pPr>
              <a:lvl3pPr marL="11430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3pPr>
              <a:lvl4pPr marL="16002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4pPr>
              <a:lvl5pPr marL="20574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5pPr>
              <a:lvl6pPr marL="25146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6pPr>
              <a:lvl7pPr marL="29718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7pPr>
              <a:lvl8pPr marL="34290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8pPr>
              <a:lvl9pPr marL="38862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9pPr>
            </a:lstStyle>
            <a:p>
              <a:r>
                <a:rPr lang="en-GB" altLang="en-US" sz="2000">
                  <a:solidFill>
                    <a:srgbClr val="000000"/>
                  </a:solidFill>
                  <a:latin typeface="Symbol" panose="05050102010706020507" pitchFamily="18" charset="2"/>
                </a:rPr>
                <a:t>  </a:t>
              </a:r>
              <a:endParaRPr lang="en-GB" altLang="en-US"/>
            </a:p>
          </p:txBody>
        </p:sp>
        <p:sp>
          <p:nvSpPr>
            <p:cNvPr id="7187" name="Rectangle 19"/>
            <p:cNvSpPr>
              <a:spLocks noChangeArrowheads="1"/>
            </p:cNvSpPr>
            <p:nvPr/>
          </p:nvSpPr>
          <p:spPr bwMode="auto">
            <a:xfrm>
              <a:off x="3150" y="2081"/>
              <a:ext cx="219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1pPr>
              <a:lvl2pPr marL="742950" indent="-28575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2pPr>
              <a:lvl3pPr marL="11430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3pPr>
              <a:lvl4pPr marL="16002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4pPr>
              <a:lvl5pPr marL="20574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5pPr>
              <a:lvl6pPr marL="25146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6pPr>
              <a:lvl7pPr marL="29718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7pPr>
              <a:lvl8pPr marL="34290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8pPr>
              <a:lvl9pPr marL="38862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9pPr>
            </a:lstStyle>
            <a:p>
              <a:r>
                <a:rPr lang="en-GB" altLang="en-US" sz="2000">
                  <a:solidFill>
                    <a:srgbClr val="000000"/>
                  </a:solidFill>
                  <a:latin typeface="Symbol" panose="05050102010706020507" pitchFamily="18" charset="2"/>
                </a:rPr>
                <a:t>DQ</a:t>
              </a:r>
              <a:endParaRPr lang="en-GB" altLang="en-US"/>
            </a:p>
          </p:txBody>
        </p:sp>
        <p:sp>
          <p:nvSpPr>
            <p:cNvPr id="7188" name="Rectangle 20"/>
            <p:cNvSpPr>
              <a:spLocks noChangeArrowheads="1"/>
            </p:cNvSpPr>
            <p:nvPr/>
          </p:nvSpPr>
          <p:spPr bwMode="auto">
            <a:xfrm>
              <a:off x="3374" y="2199"/>
              <a:ext cx="27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1pPr>
              <a:lvl2pPr marL="742950" indent="-28575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2pPr>
              <a:lvl3pPr marL="11430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3pPr>
              <a:lvl4pPr marL="16002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4pPr>
              <a:lvl5pPr marL="20574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5pPr>
              <a:lvl6pPr marL="25146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6pPr>
              <a:lvl7pPr marL="29718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7pPr>
              <a:lvl8pPr marL="34290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8pPr>
              <a:lvl9pPr marL="38862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9pPr>
            </a:lstStyle>
            <a:p>
              <a:r>
                <a:rPr lang="en-GB" altLang="en-US" sz="1200">
                  <a:solidFill>
                    <a:srgbClr val="000000"/>
                  </a:solidFill>
                  <a:latin typeface="Times" panose="02020603050405020304" pitchFamily="18" charset="0"/>
                </a:rPr>
                <a:t>i</a:t>
              </a:r>
              <a:endParaRPr lang="en-GB" altLang="en-US"/>
            </a:p>
          </p:txBody>
        </p:sp>
        <p:sp>
          <p:nvSpPr>
            <p:cNvPr id="7189" name="Rectangle 21"/>
            <p:cNvSpPr>
              <a:spLocks noChangeArrowheads="1"/>
            </p:cNvSpPr>
            <p:nvPr/>
          </p:nvSpPr>
          <p:spPr bwMode="auto">
            <a:xfrm>
              <a:off x="3447" y="2081"/>
              <a:ext cx="89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1pPr>
              <a:lvl2pPr marL="742950" indent="-28575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2pPr>
              <a:lvl3pPr marL="11430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3pPr>
              <a:lvl4pPr marL="16002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4pPr>
              <a:lvl5pPr marL="20574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5pPr>
              <a:lvl6pPr marL="25146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6pPr>
              <a:lvl7pPr marL="29718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7pPr>
              <a:lvl8pPr marL="34290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8pPr>
              <a:lvl9pPr marL="38862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9pPr>
            </a:lstStyle>
            <a:p>
              <a:r>
                <a:rPr lang="en-GB" altLang="en-US" sz="2000">
                  <a:solidFill>
                    <a:srgbClr val="000000"/>
                  </a:solidFill>
                  <a:latin typeface="Symbol" panose="05050102010706020507" pitchFamily="18" charset="2"/>
                </a:rPr>
                <a:t>=</a:t>
              </a:r>
              <a:endParaRPr lang="en-GB" altLang="en-US"/>
            </a:p>
          </p:txBody>
        </p:sp>
        <p:sp>
          <p:nvSpPr>
            <p:cNvPr id="7190" name="Rectangle 22"/>
            <p:cNvSpPr>
              <a:spLocks noChangeArrowheads="1"/>
            </p:cNvSpPr>
            <p:nvPr/>
          </p:nvSpPr>
          <p:spPr bwMode="auto">
            <a:xfrm>
              <a:off x="3574" y="2081"/>
              <a:ext cx="94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1pPr>
              <a:lvl2pPr marL="742950" indent="-28575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2pPr>
              <a:lvl3pPr marL="11430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3pPr>
              <a:lvl4pPr marL="16002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4pPr>
              <a:lvl5pPr marL="20574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5pPr>
              <a:lvl6pPr marL="25146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6pPr>
              <a:lvl7pPr marL="29718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7pPr>
              <a:lvl8pPr marL="34290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8pPr>
              <a:lvl9pPr marL="38862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9pPr>
            </a:lstStyle>
            <a:p>
              <a:r>
                <a:rPr lang="el-GR" altLang="en-US" sz="2000" dirty="0">
                  <a:solidFill>
                    <a:srgbClr val="000000"/>
                  </a:solidFill>
                  <a:latin typeface="Arial" panose="020B0604020202020204" pitchFamily="34" charset="0"/>
                </a:rPr>
                <a:t>α</a:t>
              </a:r>
              <a:endParaRPr lang="en-GB" altLang="en-US" dirty="0"/>
            </a:p>
          </p:txBody>
        </p:sp>
        <p:sp>
          <p:nvSpPr>
            <p:cNvPr id="7191" name="Rectangle 23"/>
            <p:cNvSpPr>
              <a:spLocks noChangeArrowheads="1"/>
            </p:cNvSpPr>
            <p:nvPr/>
          </p:nvSpPr>
          <p:spPr bwMode="auto">
            <a:xfrm>
              <a:off x="3701" y="2199"/>
              <a:ext cx="27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1pPr>
              <a:lvl2pPr marL="742950" indent="-28575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2pPr>
              <a:lvl3pPr marL="11430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3pPr>
              <a:lvl4pPr marL="16002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4pPr>
              <a:lvl5pPr marL="20574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5pPr>
              <a:lvl6pPr marL="25146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6pPr>
              <a:lvl7pPr marL="29718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7pPr>
              <a:lvl8pPr marL="34290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8pPr>
              <a:lvl9pPr marL="38862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9pPr>
            </a:lstStyle>
            <a:p>
              <a:r>
                <a:rPr lang="en-GB" altLang="en-US" sz="1200" dirty="0" err="1">
                  <a:solidFill>
                    <a:srgbClr val="000000"/>
                  </a:solidFill>
                  <a:latin typeface="Times" panose="02020603050405020304" pitchFamily="18" charset="0"/>
                </a:rPr>
                <a:t>i</a:t>
              </a:r>
              <a:endParaRPr lang="en-GB" altLang="en-US" dirty="0"/>
            </a:p>
          </p:txBody>
        </p:sp>
        <p:sp>
          <p:nvSpPr>
            <p:cNvPr id="7192" name="Rectangle 24"/>
            <p:cNvSpPr>
              <a:spLocks noChangeArrowheads="1"/>
            </p:cNvSpPr>
            <p:nvPr/>
          </p:nvSpPr>
          <p:spPr bwMode="auto">
            <a:xfrm>
              <a:off x="3800" y="2099"/>
              <a:ext cx="99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1pPr>
              <a:lvl2pPr marL="742950" indent="-28575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2pPr>
              <a:lvl3pPr marL="11430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3pPr>
              <a:lvl4pPr marL="16002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4pPr>
              <a:lvl5pPr marL="20574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5pPr>
              <a:lvl6pPr marL="25146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6pPr>
              <a:lvl7pPr marL="29718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7pPr>
              <a:lvl8pPr marL="34290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8pPr>
              <a:lvl9pPr marL="38862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9pPr>
            </a:lstStyle>
            <a:p>
              <a:r>
                <a:rPr lang="en-GB" altLang="en-US" sz="2000">
                  <a:solidFill>
                    <a:srgbClr val="000000"/>
                  </a:solidFill>
                  <a:latin typeface="Times" panose="02020603050405020304" pitchFamily="18" charset="0"/>
                </a:rPr>
                <a:t>T</a:t>
              </a:r>
              <a:endParaRPr lang="en-GB" altLang="en-US"/>
            </a:p>
          </p:txBody>
        </p:sp>
        <p:sp>
          <p:nvSpPr>
            <p:cNvPr id="7193" name="Rectangle 25"/>
            <p:cNvSpPr>
              <a:spLocks noChangeArrowheads="1"/>
            </p:cNvSpPr>
            <p:nvPr/>
          </p:nvSpPr>
          <p:spPr bwMode="auto">
            <a:xfrm>
              <a:off x="3907" y="2087"/>
              <a:ext cx="43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1pPr>
              <a:lvl2pPr marL="742950" indent="-28575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2pPr>
              <a:lvl3pPr marL="11430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3pPr>
              <a:lvl4pPr marL="16002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4pPr>
              <a:lvl5pPr marL="20574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5pPr>
              <a:lvl6pPr marL="25146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6pPr>
              <a:lvl7pPr marL="29718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7pPr>
              <a:lvl8pPr marL="34290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8pPr>
              <a:lvl9pPr marL="38862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9pPr>
            </a:lstStyle>
            <a:p>
              <a:r>
                <a:rPr lang="en-GB" altLang="en-US" sz="1200">
                  <a:solidFill>
                    <a:srgbClr val="000000"/>
                  </a:solidFill>
                  <a:latin typeface="Times" panose="02020603050405020304" pitchFamily="18" charset="0"/>
                </a:rPr>
                <a:t>a</a:t>
              </a:r>
              <a:endParaRPr lang="en-GB" altLang="en-US"/>
            </a:p>
          </p:txBody>
        </p:sp>
        <p:sp>
          <p:nvSpPr>
            <p:cNvPr id="7194" name="Rectangle 26"/>
            <p:cNvSpPr>
              <a:spLocks noChangeArrowheads="1"/>
            </p:cNvSpPr>
            <p:nvPr/>
          </p:nvSpPr>
          <p:spPr bwMode="auto">
            <a:xfrm>
              <a:off x="3994" y="2081"/>
              <a:ext cx="89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1pPr>
              <a:lvl2pPr marL="742950" indent="-28575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2pPr>
              <a:lvl3pPr marL="11430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3pPr>
              <a:lvl4pPr marL="16002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4pPr>
              <a:lvl5pPr marL="20574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5pPr>
              <a:lvl6pPr marL="25146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6pPr>
              <a:lvl7pPr marL="29718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7pPr>
              <a:lvl8pPr marL="34290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8pPr>
              <a:lvl9pPr marL="38862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9pPr>
            </a:lstStyle>
            <a:p>
              <a:r>
                <a:rPr lang="en-GB" altLang="en-US" sz="2000">
                  <a:solidFill>
                    <a:srgbClr val="000000"/>
                  </a:solidFill>
                  <a:latin typeface="Symbol" panose="05050102010706020507" pitchFamily="18" charset="2"/>
                </a:rPr>
                <a:t>-</a:t>
              </a:r>
              <a:endParaRPr lang="en-GB" altLang="en-US"/>
            </a:p>
          </p:txBody>
        </p:sp>
        <p:sp>
          <p:nvSpPr>
            <p:cNvPr id="7195" name="Rectangle 27"/>
            <p:cNvSpPr>
              <a:spLocks noChangeArrowheads="1"/>
            </p:cNvSpPr>
            <p:nvPr/>
          </p:nvSpPr>
          <p:spPr bwMode="auto">
            <a:xfrm>
              <a:off x="4114" y="2099"/>
              <a:ext cx="99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1pPr>
              <a:lvl2pPr marL="742950" indent="-28575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2pPr>
              <a:lvl3pPr marL="11430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3pPr>
              <a:lvl4pPr marL="16002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4pPr>
              <a:lvl5pPr marL="20574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5pPr>
              <a:lvl6pPr marL="25146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6pPr>
              <a:lvl7pPr marL="29718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7pPr>
              <a:lvl8pPr marL="34290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8pPr>
              <a:lvl9pPr marL="38862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9pPr>
            </a:lstStyle>
            <a:p>
              <a:r>
                <a:rPr lang="en-GB" altLang="en-US" sz="2000">
                  <a:solidFill>
                    <a:srgbClr val="000000"/>
                  </a:solidFill>
                  <a:latin typeface="Times" panose="02020603050405020304" pitchFamily="18" charset="0"/>
                </a:rPr>
                <a:t>T</a:t>
              </a:r>
              <a:endParaRPr lang="en-GB" altLang="en-US"/>
            </a:p>
          </p:txBody>
        </p:sp>
        <p:sp>
          <p:nvSpPr>
            <p:cNvPr id="7196" name="Rectangle 28"/>
            <p:cNvSpPr>
              <a:spLocks noChangeArrowheads="1"/>
            </p:cNvSpPr>
            <p:nvPr/>
          </p:nvSpPr>
          <p:spPr bwMode="auto">
            <a:xfrm>
              <a:off x="4221" y="2087"/>
              <a:ext cx="48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1pPr>
              <a:lvl2pPr marL="742950" indent="-28575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2pPr>
              <a:lvl3pPr marL="11430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3pPr>
              <a:lvl4pPr marL="16002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4pPr>
              <a:lvl5pPr marL="20574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5pPr>
              <a:lvl6pPr marL="25146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6pPr>
              <a:lvl7pPr marL="29718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7pPr>
              <a:lvl8pPr marL="34290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8pPr>
              <a:lvl9pPr marL="38862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9pPr>
            </a:lstStyle>
            <a:p>
              <a:r>
                <a:rPr lang="en-GB" altLang="en-US" sz="1200">
                  <a:solidFill>
                    <a:srgbClr val="000000"/>
                  </a:solidFill>
                  <a:latin typeface="Times" panose="02020603050405020304" pitchFamily="18" charset="0"/>
                </a:rPr>
                <a:t>b</a:t>
              </a:r>
              <a:endParaRPr lang="en-GB" altLang="en-US"/>
            </a:p>
          </p:txBody>
        </p:sp>
        <p:sp>
          <p:nvSpPr>
            <p:cNvPr id="7197" name="Rectangle 29"/>
            <p:cNvSpPr>
              <a:spLocks noChangeArrowheads="1"/>
            </p:cNvSpPr>
            <p:nvPr/>
          </p:nvSpPr>
          <p:spPr bwMode="auto">
            <a:xfrm>
              <a:off x="3741" y="2017"/>
              <a:ext cx="84" cy="3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1pPr>
              <a:lvl2pPr marL="742950" indent="-28575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2pPr>
              <a:lvl3pPr marL="11430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3pPr>
              <a:lvl4pPr marL="16002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4pPr>
              <a:lvl5pPr marL="20574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5pPr>
              <a:lvl6pPr marL="25146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6pPr>
              <a:lvl7pPr marL="29718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7pPr>
              <a:lvl8pPr marL="34290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8pPr>
              <a:lvl9pPr marL="38862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9pPr>
            </a:lstStyle>
            <a:p>
              <a:r>
                <a:rPr lang="en-GB" altLang="en-US" sz="3100" dirty="0">
                  <a:solidFill>
                    <a:srgbClr val="000000"/>
                  </a:solidFill>
                  <a:latin typeface="Symbol" panose="05050102010706020507" pitchFamily="18" charset="2"/>
                </a:rPr>
                <a:t>(</a:t>
              </a:r>
              <a:endParaRPr lang="en-GB" altLang="en-US" dirty="0"/>
            </a:p>
          </p:txBody>
        </p:sp>
        <p:sp>
          <p:nvSpPr>
            <p:cNvPr id="7198" name="Rectangle 30"/>
            <p:cNvSpPr>
              <a:spLocks noChangeArrowheads="1"/>
            </p:cNvSpPr>
            <p:nvPr/>
          </p:nvSpPr>
          <p:spPr bwMode="auto">
            <a:xfrm>
              <a:off x="4281" y="2017"/>
              <a:ext cx="84" cy="3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1pPr>
              <a:lvl2pPr marL="742950" indent="-28575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2pPr>
              <a:lvl3pPr marL="11430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3pPr>
              <a:lvl4pPr marL="16002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4pPr>
              <a:lvl5pPr marL="20574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5pPr>
              <a:lvl6pPr marL="25146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6pPr>
              <a:lvl7pPr marL="29718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7pPr>
              <a:lvl8pPr marL="34290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8pPr>
              <a:lvl9pPr marL="38862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9pPr>
            </a:lstStyle>
            <a:p>
              <a:r>
                <a:rPr lang="en-GB" altLang="en-US" sz="3100">
                  <a:solidFill>
                    <a:srgbClr val="000000"/>
                  </a:solidFill>
                  <a:latin typeface="Symbol" panose="05050102010706020507" pitchFamily="18" charset="2"/>
                </a:rPr>
                <a:t>)</a:t>
              </a:r>
              <a:endParaRPr lang="en-GB" altLang="en-US"/>
            </a:p>
          </p:txBody>
        </p:sp>
        <p:sp>
          <p:nvSpPr>
            <p:cNvPr id="7199" name="Rectangle 31"/>
            <p:cNvSpPr>
              <a:spLocks noChangeArrowheads="1"/>
            </p:cNvSpPr>
            <p:nvPr/>
          </p:nvSpPr>
          <p:spPr bwMode="auto">
            <a:xfrm>
              <a:off x="4361" y="2081"/>
              <a:ext cx="89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1pPr>
              <a:lvl2pPr marL="742950" indent="-28575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2pPr>
              <a:lvl3pPr marL="11430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3pPr>
              <a:lvl4pPr marL="16002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4pPr>
              <a:lvl5pPr marL="20574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5pPr>
              <a:lvl6pPr marL="25146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6pPr>
              <a:lvl7pPr marL="29718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7pPr>
              <a:lvl8pPr marL="34290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8pPr>
              <a:lvl9pPr marL="38862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9pPr>
            </a:lstStyle>
            <a:p>
              <a:r>
                <a:rPr lang="en-GB" altLang="en-US" sz="2000">
                  <a:solidFill>
                    <a:srgbClr val="000000"/>
                  </a:solidFill>
                  <a:latin typeface="Symbol" panose="05050102010706020507" pitchFamily="18" charset="2"/>
                </a:rPr>
                <a:t>+</a:t>
              </a:r>
              <a:endParaRPr lang="en-GB" altLang="en-US"/>
            </a:p>
          </p:txBody>
        </p:sp>
        <p:sp>
          <p:nvSpPr>
            <p:cNvPr id="7200" name="Rectangle 32"/>
            <p:cNvSpPr>
              <a:spLocks noChangeArrowheads="1"/>
            </p:cNvSpPr>
            <p:nvPr/>
          </p:nvSpPr>
          <p:spPr bwMode="auto">
            <a:xfrm>
              <a:off x="4481" y="2081"/>
              <a:ext cx="93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1pPr>
              <a:lvl2pPr marL="742950" indent="-28575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2pPr>
              <a:lvl3pPr marL="11430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3pPr>
              <a:lvl4pPr marL="16002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4pPr>
              <a:lvl5pPr marL="20574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5pPr>
              <a:lvl6pPr marL="25146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6pPr>
              <a:lvl7pPr marL="29718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7pPr>
              <a:lvl8pPr marL="34290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8pPr>
              <a:lvl9pPr marL="38862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9pPr>
            </a:lstStyle>
            <a:p>
              <a:r>
                <a:rPr lang="el-GR" altLang="en-US" sz="2000" dirty="0">
                  <a:solidFill>
                    <a:srgbClr val="000000"/>
                  </a:solidFill>
                  <a:latin typeface="Arial" panose="020B0604020202020204" pitchFamily="34" charset="0"/>
                </a:rPr>
                <a:t>β</a:t>
              </a:r>
              <a:endParaRPr lang="en-GB" altLang="en-US" dirty="0"/>
            </a:p>
          </p:txBody>
        </p:sp>
        <p:sp>
          <p:nvSpPr>
            <p:cNvPr id="7201" name="Rectangle 33"/>
            <p:cNvSpPr>
              <a:spLocks noChangeArrowheads="1"/>
            </p:cNvSpPr>
            <p:nvPr/>
          </p:nvSpPr>
          <p:spPr bwMode="auto">
            <a:xfrm>
              <a:off x="4595" y="2199"/>
              <a:ext cx="27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1pPr>
              <a:lvl2pPr marL="742950" indent="-28575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2pPr>
              <a:lvl3pPr marL="11430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3pPr>
              <a:lvl4pPr marL="16002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4pPr>
              <a:lvl5pPr marL="20574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5pPr>
              <a:lvl6pPr marL="25146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6pPr>
              <a:lvl7pPr marL="29718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7pPr>
              <a:lvl8pPr marL="34290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8pPr>
              <a:lvl9pPr marL="38862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9pPr>
            </a:lstStyle>
            <a:p>
              <a:r>
                <a:rPr lang="en-GB" altLang="en-US" sz="1200">
                  <a:solidFill>
                    <a:srgbClr val="000000"/>
                  </a:solidFill>
                  <a:latin typeface="Times" panose="02020603050405020304" pitchFamily="18" charset="0"/>
                </a:rPr>
                <a:t>i</a:t>
              </a:r>
              <a:endParaRPr lang="en-GB" altLang="en-US"/>
            </a:p>
          </p:txBody>
        </p:sp>
        <p:sp>
          <p:nvSpPr>
            <p:cNvPr id="7202" name="Rectangle 34"/>
            <p:cNvSpPr>
              <a:spLocks noChangeArrowheads="1"/>
            </p:cNvSpPr>
            <p:nvPr/>
          </p:nvSpPr>
          <p:spPr bwMode="auto">
            <a:xfrm>
              <a:off x="4687" y="2099"/>
              <a:ext cx="171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1pPr>
              <a:lvl2pPr marL="742950" indent="-28575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2pPr>
              <a:lvl3pPr marL="11430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3pPr>
              <a:lvl4pPr marL="16002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4pPr>
              <a:lvl5pPr marL="20574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5pPr>
              <a:lvl6pPr marL="25146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6pPr>
              <a:lvl7pPr marL="29718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7pPr>
              <a:lvl8pPr marL="34290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8pPr>
              <a:lvl9pPr marL="38862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9pPr>
            </a:lstStyle>
            <a:p>
              <a:r>
                <a:rPr lang="en-GB" altLang="en-US" sz="2000">
                  <a:solidFill>
                    <a:srgbClr val="000000"/>
                  </a:solidFill>
                  <a:latin typeface="Times" panose="02020603050405020304" pitchFamily="18" charset="0"/>
                </a:rPr>
                <a:t>rH</a:t>
              </a:r>
              <a:endParaRPr lang="en-GB" altLang="en-US"/>
            </a:p>
          </p:txBody>
        </p:sp>
        <p:sp>
          <p:nvSpPr>
            <p:cNvPr id="7203" name="Rectangle 35"/>
            <p:cNvSpPr>
              <a:spLocks noChangeArrowheads="1"/>
            </p:cNvSpPr>
            <p:nvPr/>
          </p:nvSpPr>
          <p:spPr bwMode="auto">
            <a:xfrm>
              <a:off x="4866" y="2087"/>
              <a:ext cx="43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1pPr>
              <a:lvl2pPr marL="742950" indent="-28575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2pPr>
              <a:lvl3pPr marL="11430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3pPr>
              <a:lvl4pPr marL="16002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4pPr>
              <a:lvl5pPr marL="20574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5pPr>
              <a:lvl6pPr marL="25146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6pPr>
              <a:lvl7pPr marL="29718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7pPr>
              <a:lvl8pPr marL="34290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8pPr>
              <a:lvl9pPr marL="38862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9pPr>
            </a:lstStyle>
            <a:p>
              <a:r>
                <a:rPr lang="en-GB" altLang="en-US" sz="1200">
                  <a:solidFill>
                    <a:srgbClr val="000000"/>
                  </a:solidFill>
                  <a:latin typeface="Times" panose="02020603050405020304" pitchFamily="18" charset="0"/>
                </a:rPr>
                <a:t>a</a:t>
              </a:r>
              <a:endParaRPr lang="en-GB" altLang="en-US"/>
            </a:p>
          </p:txBody>
        </p:sp>
        <p:sp>
          <p:nvSpPr>
            <p:cNvPr id="7204" name="Rectangle 36"/>
            <p:cNvSpPr>
              <a:spLocks noChangeArrowheads="1"/>
            </p:cNvSpPr>
            <p:nvPr/>
          </p:nvSpPr>
          <p:spPr bwMode="auto">
            <a:xfrm>
              <a:off x="4952" y="2081"/>
              <a:ext cx="89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1pPr>
              <a:lvl2pPr marL="742950" indent="-28575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2pPr>
              <a:lvl3pPr marL="11430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3pPr>
              <a:lvl4pPr marL="16002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4pPr>
              <a:lvl5pPr marL="20574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5pPr>
              <a:lvl6pPr marL="25146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6pPr>
              <a:lvl7pPr marL="29718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7pPr>
              <a:lvl8pPr marL="34290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8pPr>
              <a:lvl9pPr marL="38862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9pPr>
            </a:lstStyle>
            <a:p>
              <a:r>
                <a:rPr lang="en-GB" altLang="en-US" sz="2000">
                  <a:solidFill>
                    <a:srgbClr val="000000"/>
                  </a:solidFill>
                  <a:latin typeface="Symbol" panose="05050102010706020507" pitchFamily="18" charset="2"/>
                </a:rPr>
                <a:t>-</a:t>
              </a:r>
              <a:endParaRPr lang="en-GB" altLang="en-US"/>
            </a:p>
          </p:txBody>
        </p:sp>
        <p:sp>
          <p:nvSpPr>
            <p:cNvPr id="7205" name="Rectangle 37"/>
            <p:cNvSpPr>
              <a:spLocks noChangeArrowheads="1"/>
            </p:cNvSpPr>
            <p:nvPr/>
          </p:nvSpPr>
          <p:spPr bwMode="auto">
            <a:xfrm>
              <a:off x="5066" y="2099"/>
              <a:ext cx="171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1pPr>
              <a:lvl2pPr marL="742950" indent="-28575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2pPr>
              <a:lvl3pPr marL="11430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3pPr>
              <a:lvl4pPr marL="16002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4pPr>
              <a:lvl5pPr marL="20574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5pPr>
              <a:lvl6pPr marL="25146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6pPr>
              <a:lvl7pPr marL="29718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7pPr>
              <a:lvl8pPr marL="34290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8pPr>
              <a:lvl9pPr marL="38862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9pPr>
            </a:lstStyle>
            <a:p>
              <a:r>
                <a:rPr lang="en-GB" altLang="en-US" sz="2000">
                  <a:solidFill>
                    <a:srgbClr val="000000"/>
                  </a:solidFill>
                  <a:latin typeface="Times" panose="02020603050405020304" pitchFamily="18" charset="0"/>
                </a:rPr>
                <a:t>rH</a:t>
              </a:r>
              <a:endParaRPr lang="en-GB" altLang="en-US"/>
            </a:p>
          </p:txBody>
        </p:sp>
        <p:sp>
          <p:nvSpPr>
            <p:cNvPr id="7206" name="Rectangle 38"/>
            <p:cNvSpPr>
              <a:spLocks noChangeArrowheads="1"/>
            </p:cNvSpPr>
            <p:nvPr/>
          </p:nvSpPr>
          <p:spPr bwMode="auto">
            <a:xfrm>
              <a:off x="5246" y="2087"/>
              <a:ext cx="48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1pPr>
              <a:lvl2pPr marL="742950" indent="-28575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2pPr>
              <a:lvl3pPr marL="11430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3pPr>
              <a:lvl4pPr marL="16002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4pPr>
              <a:lvl5pPr marL="20574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5pPr>
              <a:lvl6pPr marL="25146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6pPr>
              <a:lvl7pPr marL="29718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7pPr>
              <a:lvl8pPr marL="34290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8pPr>
              <a:lvl9pPr marL="38862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9pPr>
            </a:lstStyle>
            <a:p>
              <a:r>
                <a:rPr lang="en-GB" altLang="en-US" sz="1200">
                  <a:solidFill>
                    <a:srgbClr val="000000"/>
                  </a:solidFill>
                  <a:latin typeface="Times" panose="02020603050405020304" pitchFamily="18" charset="0"/>
                </a:rPr>
                <a:t>b</a:t>
              </a:r>
              <a:endParaRPr lang="en-GB" altLang="en-US"/>
            </a:p>
          </p:txBody>
        </p:sp>
        <p:sp>
          <p:nvSpPr>
            <p:cNvPr id="7207" name="Rectangle 39"/>
            <p:cNvSpPr>
              <a:spLocks noChangeArrowheads="1"/>
            </p:cNvSpPr>
            <p:nvPr/>
          </p:nvSpPr>
          <p:spPr bwMode="auto">
            <a:xfrm>
              <a:off x="4633" y="2017"/>
              <a:ext cx="84" cy="3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1pPr>
              <a:lvl2pPr marL="742950" indent="-28575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2pPr>
              <a:lvl3pPr marL="11430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3pPr>
              <a:lvl4pPr marL="16002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4pPr>
              <a:lvl5pPr marL="20574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5pPr>
              <a:lvl6pPr marL="25146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6pPr>
              <a:lvl7pPr marL="29718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7pPr>
              <a:lvl8pPr marL="34290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8pPr>
              <a:lvl9pPr marL="38862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9pPr>
            </a:lstStyle>
            <a:p>
              <a:r>
                <a:rPr lang="en-GB" altLang="en-US" sz="3100">
                  <a:solidFill>
                    <a:srgbClr val="000000"/>
                  </a:solidFill>
                  <a:latin typeface="Symbol" panose="05050102010706020507" pitchFamily="18" charset="2"/>
                </a:rPr>
                <a:t>(</a:t>
              </a:r>
              <a:endParaRPr lang="en-GB" altLang="en-US"/>
            </a:p>
          </p:txBody>
        </p:sp>
        <p:sp>
          <p:nvSpPr>
            <p:cNvPr id="7208" name="Rectangle 40"/>
            <p:cNvSpPr>
              <a:spLocks noChangeArrowheads="1"/>
            </p:cNvSpPr>
            <p:nvPr/>
          </p:nvSpPr>
          <p:spPr bwMode="auto">
            <a:xfrm>
              <a:off x="5307" y="2017"/>
              <a:ext cx="84" cy="3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1pPr>
              <a:lvl2pPr marL="742950" indent="-28575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2pPr>
              <a:lvl3pPr marL="11430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3pPr>
              <a:lvl4pPr marL="16002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4pPr>
              <a:lvl5pPr marL="20574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5pPr>
              <a:lvl6pPr marL="25146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6pPr>
              <a:lvl7pPr marL="29718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7pPr>
              <a:lvl8pPr marL="34290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8pPr>
              <a:lvl9pPr marL="3886200" indent="-228600" defTabSz="449263" eaLnBrk="0" fontAlgn="base" hangingPunct="0">
                <a:lnSpc>
                  <a:spcPct val="8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DejaVu Sans" pitchFamily="34" charset="0"/>
                  <a:cs typeface="DejaVu Sans" pitchFamily="34" charset="0"/>
                </a:defRPr>
              </a:lvl9pPr>
            </a:lstStyle>
            <a:p>
              <a:r>
                <a:rPr lang="en-GB" altLang="en-US" sz="3100">
                  <a:solidFill>
                    <a:srgbClr val="000000"/>
                  </a:solidFill>
                  <a:latin typeface="Symbol" panose="05050102010706020507" pitchFamily="18" charset="2"/>
                </a:rPr>
                <a:t>)</a:t>
              </a:r>
              <a:endParaRPr lang="en-GB" altLang="en-US"/>
            </a:p>
          </p:txBody>
        </p:sp>
      </p:grpSp>
      <p:sp>
        <p:nvSpPr>
          <p:cNvPr id="9227" name="Text Box 41"/>
          <p:cNvSpPr txBox="1">
            <a:spLocks noChangeArrowheads="1"/>
          </p:cNvSpPr>
          <p:nvPr/>
        </p:nvSpPr>
        <p:spPr bwMode="auto">
          <a:xfrm>
            <a:off x="1413835" y="5765045"/>
            <a:ext cx="2313454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defRPr/>
            </a:pPr>
            <a:r>
              <a:rPr lang="en-GB" sz="1400" b="1" dirty="0">
                <a:solidFill>
                  <a:schemeClr val="tx1"/>
                </a:solidFill>
                <a:latin typeface="Arial" pitchFamily="34" charset="0"/>
              </a:rPr>
              <a:t>References HTESSEL:</a:t>
            </a:r>
          </a:p>
          <a:p>
            <a:pPr>
              <a:defRPr/>
            </a:pPr>
            <a:r>
              <a:rPr lang="en-GB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</a:rPr>
              <a:t>Balsamo et al., JHM 2009</a:t>
            </a:r>
          </a:p>
          <a:p>
            <a:pPr>
              <a:defRPr/>
            </a:pPr>
            <a:endParaRPr lang="en-GB" sz="1400" b="1" dirty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7180" name="Text Box 8"/>
          <p:cNvSpPr txBox="1">
            <a:spLocks noChangeArrowheads="1"/>
          </p:cNvSpPr>
          <p:nvPr/>
        </p:nvSpPr>
        <p:spPr bwMode="auto">
          <a:xfrm>
            <a:off x="5924881" y="2052049"/>
            <a:ext cx="5812763" cy="6217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pPr>
              <a:lnSpc>
                <a:spcPct val="86000"/>
              </a:lnSpc>
            </a:pPr>
            <a:r>
              <a:rPr lang="en-GB" altLang="en-US" sz="2000" dirty="0">
                <a:solidFill>
                  <a:srgbClr val="003399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 Soil Moisture increments based on </a:t>
            </a:r>
            <a:r>
              <a:rPr lang="en-GB" altLang="en-US" sz="2000" dirty="0">
                <a:solidFill>
                  <a:srgbClr val="003399"/>
                </a:solidFill>
                <a:latin typeface="Arial" panose="020B0604020202020204" pitchFamily="34" charset="0"/>
              </a:rPr>
              <a:t>the T2m and RH2m analysis increments:</a:t>
            </a:r>
          </a:p>
        </p:txBody>
      </p:sp>
      <p:sp>
        <p:nvSpPr>
          <p:cNvPr id="7181" name="TextBox 38"/>
          <p:cNvSpPr txBox="1">
            <a:spLocks noChangeArrowheads="1"/>
          </p:cNvSpPr>
          <p:nvPr/>
        </p:nvSpPr>
        <p:spPr bwMode="auto">
          <a:xfrm>
            <a:off x="3684044" y="3792824"/>
            <a:ext cx="704039" cy="1985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r>
              <a:rPr lang="en-GB" alt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 cm</a:t>
            </a:r>
          </a:p>
          <a:p>
            <a:pPr>
              <a:spcBef>
                <a:spcPts val="600"/>
              </a:spcBef>
            </a:pPr>
            <a:r>
              <a:rPr lang="en-GB" alt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 cm</a:t>
            </a:r>
          </a:p>
          <a:p>
            <a:endParaRPr lang="en-GB" altLang="en-US" sz="1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alt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28 cm</a:t>
            </a:r>
          </a:p>
          <a:p>
            <a:pPr>
              <a:spcBef>
                <a:spcPts val="600"/>
              </a:spcBef>
            </a:pPr>
            <a:endParaRPr lang="en-GB" altLang="en-US" sz="12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</a:pPr>
            <a:r>
              <a:rPr lang="en-GB" altLang="en-US" sz="1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 </a:t>
            </a:r>
            <a:r>
              <a:rPr lang="en-GB" alt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</a:t>
            </a:r>
          </a:p>
          <a:p>
            <a:endParaRPr lang="en-GB" altLang="en-US" sz="1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altLang="en-US" sz="1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altLang="en-US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289cm</a:t>
            </a:r>
          </a:p>
        </p:txBody>
      </p:sp>
      <p:sp>
        <p:nvSpPr>
          <p:cNvPr id="7182" name="Rectangle 22"/>
          <p:cNvSpPr>
            <a:spLocks noChangeArrowheads="1"/>
          </p:cNvSpPr>
          <p:nvPr/>
        </p:nvSpPr>
        <p:spPr bwMode="auto">
          <a:xfrm>
            <a:off x="7994795" y="4989729"/>
            <a:ext cx="14908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r>
              <a:rPr lang="el-GR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α</a:t>
            </a:r>
            <a:endParaRPr lang="en-GB" altLang="en-US" dirty="0"/>
          </a:p>
        </p:txBody>
      </p:sp>
      <p:sp>
        <p:nvSpPr>
          <p:cNvPr id="7183" name="Rectangle 32"/>
          <p:cNvSpPr>
            <a:spLocks noChangeArrowheads="1"/>
          </p:cNvSpPr>
          <p:nvPr/>
        </p:nvSpPr>
        <p:spPr bwMode="auto">
          <a:xfrm>
            <a:off x="8297307" y="4990454"/>
            <a:ext cx="14747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r>
              <a:rPr lang="el-GR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β</a:t>
            </a:r>
            <a:endParaRPr lang="en-GB" altLang="en-US" dirty="0"/>
          </a:p>
        </p:txBody>
      </p:sp>
      <p:sp>
        <p:nvSpPr>
          <p:cNvPr id="7184" name="Rectangle 19"/>
          <p:cNvSpPr>
            <a:spLocks noChangeArrowheads="1"/>
          </p:cNvSpPr>
          <p:nvPr/>
        </p:nvSpPr>
        <p:spPr bwMode="auto">
          <a:xfrm>
            <a:off x="6348413" y="4341427"/>
            <a:ext cx="172245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5pPr>
            <a:lvl6pPr marL="25146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6pPr>
            <a:lvl7pPr marL="29718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7pPr>
            <a:lvl8pPr marL="34290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8pPr>
            <a:lvl9pPr marL="3886200" indent="-228600" defTabSz="449263" eaLnBrk="0" fontAlgn="base" hangingPunct="0">
              <a:lnSpc>
                <a:spcPct val="8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DejaVu Sans" pitchFamily="34" charset="0"/>
                <a:cs typeface="DejaVu Sans" pitchFamily="34" charset="0"/>
              </a:defRPr>
            </a:lvl9pPr>
          </a:lstStyle>
          <a:p>
            <a:r>
              <a:rPr lang="en-GB" altLang="en-US" sz="2000" dirty="0">
                <a:solidFill>
                  <a:srgbClr val="000000"/>
                </a:solidFill>
                <a:latin typeface="Symbol" panose="05050102010706020507" pitchFamily="18" charset="2"/>
              </a:rPr>
              <a:t>D</a:t>
            </a:r>
            <a:r>
              <a:rPr lang="en-GB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T = c (T</a:t>
            </a:r>
            <a:r>
              <a:rPr lang="en-GB" altLang="en-US" sz="2000" baseline="30000" dirty="0">
                <a:solidFill>
                  <a:srgbClr val="000000"/>
                </a:solidFill>
                <a:latin typeface="Arial" panose="020B0604020202020204" pitchFamily="34" charset="0"/>
              </a:rPr>
              <a:t>a</a:t>
            </a:r>
            <a:r>
              <a:rPr lang="en-GB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– T</a:t>
            </a:r>
            <a:r>
              <a:rPr lang="en-GB" altLang="en-US" sz="2000" baseline="30000" dirty="0">
                <a:solidFill>
                  <a:srgbClr val="000000"/>
                </a:solidFill>
                <a:latin typeface="Arial" panose="020B0604020202020204" pitchFamily="34" charset="0"/>
              </a:rPr>
              <a:t>b</a:t>
            </a:r>
            <a:r>
              <a:rPr lang="en-GB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)</a:t>
            </a:r>
            <a:endParaRPr lang="en-GB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ECMWF Light 16:9 blu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3827</TotalTime>
  <Words>3110</Words>
  <Application>Microsoft Office PowerPoint</Application>
  <PresentationFormat>Widescreen</PresentationFormat>
  <Paragraphs>752</Paragraphs>
  <Slides>41</Slides>
  <Notes>30</Notes>
  <HiddenSlides>0</HiddenSlides>
  <MMClips>0</MMClips>
  <ScaleCrop>false</ScaleCrop>
  <HeadingPairs>
    <vt:vector size="6" baseType="variant">
      <vt:variant>
        <vt:lpstr>Fonts Used</vt:lpstr>
      </vt:variant>
      <vt:variant>
        <vt:i4>19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61" baseType="lpstr">
      <vt:lpstr>ＭＳ Ｐゴシック</vt:lpstr>
      <vt:lpstr>ＭＳ Ｐゴシック</vt:lpstr>
      <vt:lpstr>Arial</vt:lpstr>
      <vt:lpstr>Arial </vt:lpstr>
      <vt:lpstr>Arial Black</vt:lpstr>
      <vt:lpstr>Bitstream Vera Sans</vt:lpstr>
      <vt:lpstr>Calibri</vt:lpstr>
      <vt:lpstr>Cambria Math</vt:lpstr>
      <vt:lpstr>Comic Sans MS</vt:lpstr>
      <vt:lpstr>Courier New</vt:lpstr>
      <vt:lpstr>DejaVu Sans</vt:lpstr>
      <vt:lpstr>Droid Sans Fallback</vt:lpstr>
      <vt:lpstr>Helvetica</vt:lpstr>
      <vt:lpstr>Monotype Corsiva</vt:lpstr>
      <vt:lpstr>StarSymbol</vt:lpstr>
      <vt:lpstr>Symbol</vt:lpstr>
      <vt:lpstr>Times</vt:lpstr>
      <vt:lpstr>Times New Roman</vt:lpstr>
      <vt:lpstr>Wingdings</vt:lpstr>
      <vt:lpstr>ECMWF Light 16:9 blue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ECMWF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Hilda Carr</dc:creator>
  <cp:lastModifiedBy>Patricia de Rosnay</cp:lastModifiedBy>
  <cp:revision>45</cp:revision>
  <dcterms:created xsi:type="dcterms:W3CDTF">2015-04-16T11:15:05Z</dcterms:created>
  <dcterms:modified xsi:type="dcterms:W3CDTF">2016-03-08T10:25:41Z</dcterms:modified>
</cp:coreProperties>
</file>