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44"/>
  </p:notesMasterIdLst>
  <p:sldIdLst>
    <p:sldId id="260" r:id="rId2"/>
    <p:sldId id="261" r:id="rId3"/>
    <p:sldId id="272" r:id="rId4"/>
    <p:sldId id="274" r:id="rId5"/>
    <p:sldId id="308" r:id="rId6"/>
    <p:sldId id="295" r:id="rId7"/>
    <p:sldId id="271" r:id="rId8"/>
    <p:sldId id="276" r:id="rId9"/>
    <p:sldId id="277" r:id="rId10"/>
    <p:sldId id="278" r:id="rId11"/>
    <p:sldId id="279" r:id="rId12"/>
    <p:sldId id="280" r:id="rId13"/>
    <p:sldId id="282" r:id="rId14"/>
    <p:sldId id="283" r:id="rId15"/>
    <p:sldId id="291" r:id="rId16"/>
    <p:sldId id="284" r:id="rId17"/>
    <p:sldId id="299" r:id="rId18"/>
    <p:sldId id="300" r:id="rId19"/>
    <p:sldId id="311" r:id="rId20"/>
    <p:sldId id="312" r:id="rId21"/>
    <p:sldId id="313" r:id="rId22"/>
    <p:sldId id="314" r:id="rId23"/>
    <p:sldId id="302" r:id="rId24"/>
    <p:sldId id="304" r:id="rId25"/>
    <p:sldId id="303" r:id="rId26"/>
    <p:sldId id="286" r:id="rId27"/>
    <p:sldId id="296" r:id="rId28"/>
    <p:sldId id="305" r:id="rId29"/>
    <p:sldId id="288" r:id="rId30"/>
    <p:sldId id="309" r:id="rId31"/>
    <p:sldId id="306" r:id="rId32"/>
    <p:sldId id="289" r:id="rId33"/>
    <p:sldId id="290" r:id="rId34"/>
    <p:sldId id="307" r:id="rId35"/>
    <p:sldId id="262" r:id="rId36"/>
    <p:sldId id="264" r:id="rId37"/>
    <p:sldId id="265" r:id="rId38"/>
    <p:sldId id="266" r:id="rId39"/>
    <p:sldId id="310" r:id="rId40"/>
    <p:sldId id="268" r:id="rId41"/>
    <p:sldId id="269" r:id="rId42"/>
    <p:sldId id="270" r:id="rId4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34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768B9"/>
    <a:srgbClr val="0988F1"/>
    <a:srgbClr val="2108B8"/>
    <a:srgbClr val="6D08B8"/>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06" d="100"/>
          <a:sy n="106" d="100"/>
        </p:scale>
        <p:origin x="144" y="588"/>
      </p:cViewPr>
      <p:guideLst>
        <p:guide orient="horz" pos="2160"/>
        <p:guide pos="1345"/>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image" Target="../media/image37.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B5A0F8E-242E-4D70-94E0-96A0FC3F6E44}" type="datetimeFigureOut">
              <a:rPr lang="en-GB" smtClean="0"/>
              <a:t>07/03/2016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7268D6-4B4F-4C04-AC5B-7BBFBB9670B9}" type="slidenum">
              <a:rPr lang="en-GB" smtClean="0"/>
              <a:t>‹#›</a:t>
            </a:fld>
            <a:endParaRPr lang="en-GB"/>
          </a:p>
        </p:txBody>
      </p:sp>
    </p:spTree>
    <p:extLst>
      <p:ext uri="{BB962C8B-B14F-4D97-AF65-F5344CB8AC3E}">
        <p14:creationId xmlns:p14="http://schemas.microsoft.com/office/powerpoint/2010/main" val="6957440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5059"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102000"/>
              </a:lnSpc>
              <a:spcBef>
                <a:spcPts val="300"/>
              </a:spcBef>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fld id="{EB6EEFA4-97AD-4567-AF47-EB20FEF780F9}" type="slidenum">
              <a:rPr lang="en-GB" altLang="en-US" sz="800" smtClean="0">
                <a:ea typeface="DejaVu Sans" pitchFamily="34" charset="0"/>
                <a:cs typeface="DejaVu Sans" pitchFamily="34" charset="0"/>
              </a:rPr>
              <a:pPr>
                <a:lnSpc>
                  <a:spcPct val="102000"/>
                </a:lnSpc>
                <a:spcBef>
                  <a:spcPts val="300"/>
                </a:spcBef>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pPr>
              <a:t>1</a:t>
            </a:fld>
            <a:endParaRPr lang="en-GB" altLang="en-US" sz="800" smtClean="0">
              <a:ea typeface="DejaVu Sans" pitchFamily="34" charset="0"/>
              <a:cs typeface="DejaVu Sans" pitchFamily="34" charset="0"/>
            </a:endParaRPr>
          </a:p>
        </p:txBody>
      </p:sp>
    </p:spTree>
    <p:extLst>
      <p:ext uri="{BB962C8B-B14F-4D97-AF65-F5344CB8AC3E}">
        <p14:creationId xmlns:p14="http://schemas.microsoft.com/office/powerpoint/2010/main" val="4135188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a:t>
            </a:r>
            <a:r>
              <a:rPr lang="en-GB" baseline="0" dirty="0" smtClean="0"/>
              <a:t> of the impact of the changes in a local site: this is a very important step in model development (very cheap to run, uses local observations as forcing/verification – we can focus on model performance only) </a:t>
            </a:r>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10</a:t>
            </a:fld>
            <a:endParaRPr lang="fr-FR"/>
          </a:p>
        </p:txBody>
      </p:sp>
    </p:spTree>
    <p:extLst>
      <p:ext uri="{BB962C8B-B14F-4D97-AF65-F5344CB8AC3E}">
        <p14:creationId xmlns:p14="http://schemas.microsoft.com/office/powerpoint/2010/main" val="2904970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Example</a:t>
            </a:r>
            <a:r>
              <a:rPr lang="en-GB" baseline="0" dirty="0" smtClean="0"/>
              <a:t> of the impact of the changes in a local site: this is a very important step in model development (very cheap to run, uses local observations as forcing/verification – we can focus on model performance only) </a:t>
            </a:r>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11</a:t>
            </a:fld>
            <a:endParaRPr lang="fr-FR"/>
          </a:p>
        </p:txBody>
      </p:sp>
    </p:spTree>
    <p:extLst>
      <p:ext uri="{BB962C8B-B14F-4D97-AF65-F5344CB8AC3E}">
        <p14:creationId xmlns:p14="http://schemas.microsoft.com/office/powerpoint/2010/main" val="4104010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Show the impact of the changes on the simulations of</a:t>
            </a:r>
            <a:r>
              <a:rPr lang="en-GB" baseline="0" dirty="0" smtClean="0"/>
              <a:t> snow density. Since snow density is used to invert observed snow depth into the model snow mass, the benefits of DA of snow depth are dependent on the model background of snow density </a:t>
            </a:r>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12</a:t>
            </a:fld>
            <a:endParaRPr lang="fr-FR"/>
          </a:p>
        </p:txBody>
      </p:sp>
    </p:spTree>
    <p:extLst>
      <p:ext uri="{BB962C8B-B14F-4D97-AF65-F5344CB8AC3E}">
        <p14:creationId xmlns:p14="http://schemas.microsoft.com/office/powerpoint/2010/main" val="2323361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285750" y="630238"/>
            <a:ext cx="6288088" cy="3538537"/>
          </a:xfrm>
          <a:solidFill>
            <a:srgbClr val="FFFFFF"/>
          </a:solidFill>
          <a:ln>
            <a:solidFill>
              <a:srgbClr val="000000"/>
            </a:solidFill>
            <a:miter lim="800000"/>
            <a:headEnd/>
            <a:tailEnd/>
          </a:ln>
        </p:spPr>
      </p:sp>
      <p:sp>
        <p:nvSpPr>
          <p:cNvPr id="53251" name="Rectangle 2"/>
          <p:cNvSpPr>
            <a:spLocks noGrp="1" noChangeArrowheads="1"/>
          </p:cNvSpPr>
          <p:nvPr>
            <p:ph type="body" idx="1"/>
          </p:nvPr>
        </p:nvSpPr>
        <p:spPr>
          <a:xfrm>
            <a:off x="927793" y="4359959"/>
            <a:ext cx="4997813" cy="4267768"/>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en-US" smtClean="0"/>
          </a:p>
        </p:txBody>
      </p:sp>
    </p:spTree>
    <p:extLst>
      <p:ext uri="{BB962C8B-B14F-4D97-AF65-F5344CB8AC3E}">
        <p14:creationId xmlns:p14="http://schemas.microsoft.com/office/powerpoint/2010/main" val="33952499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8"/>
          <p:cNvSpPr>
            <a:spLocks noGrp="1" noChangeArrowheads="1"/>
          </p:cNvSpPr>
          <p:nvPr>
            <p:ph type="dt"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r>
              <a:rPr lang="en-GB" smtClean="0">
                <a:solidFill>
                  <a:srgbClr val="000000"/>
                </a:solidFill>
                <a:latin typeface="DejaVu Serif" pitchFamily="16" charset="0"/>
              </a:rPr>
              <a:t>15/09/12</a:t>
            </a:r>
          </a:p>
        </p:txBody>
      </p:sp>
      <p:sp>
        <p:nvSpPr>
          <p:cNvPr id="35843" name="Rectangle 12"/>
          <p:cNvSpPr>
            <a:spLocks noGrp="1" noChangeArrowheads="1"/>
          </p:cNvSpPr>
          <p:nvPr>
            <p:ph type="sldNum"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fld id="{88563DFC-03DF-4B04-A8D3-BEA2B835D95F}" type="slidenum">
              <a:rPr lang="en-GB" smtClean="0">
                <a:solidFill>
                  <a:srgbClr val="000000"/>
                </a:solidFill>
                <a:latin typeface="DejaVu Serif" pitchFamily="16" charset="0"/>
              </a:rPr>
              <a:pPr/>
              <a:t>14</a:t>
            </a:fld>
            <a:endParaRPr lang="en-GB" smtClean="0">
              <a:solidFill>
                <a:srgbClr val="000000"/>
              </a:solidFill>
              <a:latin typeface="DejaVu Serif" pitchFamily="16" charset="0"/>
            </a:endParaRPr>
          </a:p>
        </p:txBody>
      </p:sp>
      <p:sp>
        <p:nvSpPr>
          <p:cNvPr id="35844" name="Rectangle 1"/>
          <p:cNvSpPr>
            <a:spLocks noGrp="1" noRot="1" noChangeAspect="1" noChangeArrowheads="1" noTextEdit="1"/>
          </p:cNvSpPr>
          <p:nvPr>
            <p:ph type="sldImg"/>
          </p:nvPr>
        </p:nvSpPr>
        <p:spPr>
          <a:xfrm>
            <a:off x="417513" y="709613"/>
            <a:ext cx="6040437" cy="3398837"/>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35845" name="Rectangle 2"/>
          <p:cNvSpPr>
            <a:spLocks noGrp="1" noChangeArrowheads="1"/>
          </p:cNvSpPr>
          <p:nvPr>
            <p:ph type="body" idx="1"/>
          </p:nvPr>
        </p:nvSpPr>
        <p:spPr>
          <a:xfrm>
            <a:off x="936995" y="4330175"/>
            <a:ext cx="5000880" cy="410891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
        <p:nvSpPr>
          <p:cNvPr id="35846" name="Text Box 3"/>
          <p:cNvSpPr txBox="1">
            <a:spLocks noChangeArrowheads="1"/>
          </p:cNvSpPr>
          <p:nvPr/>
        </p:nvSpPr>
        <p:spPr bwMode="auto">
          <a:xfrm>
            <a:off x="3884463" y="8685878"/>
            <a:ext cx="2972004" cy="45670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8728" tIns="44198" rIns="88728" bIns="44198" anchor="b"/>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r" eaLnBrk="1" hangingPunct="1">
              <a:buClrTx/>
              <a:buSzPct val="45000"/>
              <a:buFontTx/>
              <a:buNone/>
            </a:pPr>
            <a:fld id="{28F09798-369B-429E-BCCB-ED84738EFBC1}" type="slidenum">
              <a:rPr lang="en-GB" sz="1200" b="1">
                <a:solidFill>
                  <a:srgbClr val="000000"/>
                </a:solidFill>
                <a:latin typeface="Times New Roman" pitchFamily="16" charset="0"/>
              </a:rPr>
              <a:pPr algn="r" eaLnBrk="1" hangingPunct="1">
                <a:buClrTx/>
                <a:buSzPct val="45000"/>
                <a:buFontTx/>
                <a:buNone/>
              </a:pPr>
              <a:t>14</a:t>
            </a:fld>
            <a:endParaRPr lang="en-GB" sz="1200" b="1">
              <a:solidFill>
                <a:srgbClr val="000000"/>
              </a:solidFill>
              <a:latin typeface="Times New Roman" pitchFamily="16" charset="0"/>
            </a:endParaRPr>
          </a:p>
        </p:txBody>
      </p:sp>
    </p:spTree>
    <p:extLst>
      <p:ext uri="{BB962C8B-B14F-4D97-AF65-F5344CB8AC3E}">
        <p14:creationId xmlns:p14="http://schemas.microsoft.com/office/powerpoint/2010/main" val="127849526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8"/>
          <p:cNvSpPr>
            <a:spLocks noGrp="1" noChangeArrowheads="1"/>
          </p:cNvSpPr>
          <p:nvPr>
            <p:ph type="dt"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r>
              <a:rPr lang="en-GB" smtClean="0">
                <a:solidFill>
                  <a:srgbClr val="000000"/>
                </a:solidFill>
                <a:latin typeface="DejaVu Serif" pitchFamily="16" charset="0"/>
              </a:rPr>
              <a:t>15/09/12</a:t>
            </a:r>
          </a:p>
        </p:txBody>
      </p:sp>
      <p:sp>
        <p:nvSpPr>
          <p:cNvPr id="36867" name="Rectangle 12"/>
          <p:cNvSpPr>
            <a:spLocks noGrp="1" noChangeArrowheads="1"/>
          </p:cNvSpPr>
          <p:nvPr>
            <p:ph type="sldNum"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fld id="{4AD41294-3E66-463D-B429-9674FB59A696}" type="slidenum">
              <a:rPr lang="en-GB" smtClean="0">
                <a:solidFill>
                  <a:srgbClr val="000000"/>
                </a:solidFill>
                <a:latin typeface="DejaVu Serif" pitchFamily="16" charset="0"/>
              </a:rPr>
              <a:pPr/>
              <a:t>16</a:t>
            </a:fld>
            <a:endParaRPr lang="en-GB" smtClean="0">
              <a:solidFill>
                <a:srgbClr val="000000"/>
              </a:solidFill>
              <a:latin typeface="DejaVu Serif" pitchFamily="16" charset="0"/>
            </a:endParaRPr>
          </a:p>
        </p:txBody>
      </p:sp>
      <p:sp>
        <p:nvSpPr>
          <p:cNvPr id="36868" name="Rectangle 1"/>
          <p:cNvSpPr>
            <a:spLocks noGrp="1" noRot="1" noChangeAspect="1" noChangeArrowheads="1" noTextEdit="1"/>
          </p:cNvSpPr>
          <p:nvPr>
            <p:ph type="sldImg"/>
          </p:nvPr>
        </p:nvSpPr>
        <p:spPr>
          <a:xfrm>
            <a:off x="417513" y="709613"/>
            <a:ext cx="6040437" cy="3398837"/>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36869" name="Rectangle 2"/>
          <p:cNvSpPr>
            <a:spLocks noGrp="1" noChangeArrowheads="1"/>
          </p:cNvSpPr>
          <p:nvPr>
            <p:ph type="body" idx="1"/>
          </p:nvPr>
        </p:nvSpPr>
        <p:spPr>
          <a:xfrm>
            <a:off x="936995" y="4330175"/>
            <a:ext cx="5000880" cy="4108913"/>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smtClean="0"/>
          </a:p>
        </p:txBody>
      </p:sp>
    </p:spTree>
    <p:extLst>
      <p:ext uri="{BB962C8B-B14F-4D97-AF65-F5344CB8AC3E}">
        <p14:creationId xmlns:p14="http://schemas.microsoft.com/office/powerpoint/2010/main" val="25440656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59395"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894784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0418"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60419"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46817844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61443"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288907715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2466" name="Rectangle 9"/>
          <p:cNvSpPr>
            <a:spLocks noGrp="1" noChangeArrowheads="1"/>
          </p:cNvSpPr>
          <p:nvPr>
            <p:ph type="sldNum" sz="quarter" idx="4294967295"/>
          </p:nvPr>
        </p:nvSpPr>
        <p:spPr bwMode="auto">
          <a:xfrm>
            <a:off x="4021138" y="9720263"/>
            <a:ext cx="3076575" cy="51276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28" tIns="47763" rIns="95528" bIns="47763"/>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fld id="{3AFF189A-9A1F-4985-A409-AD0D31C6C385}" type="slidenum">
              <a:rPr lang="en-GB" altLang="en-US" sz="2500"/>
              <a:pPr/>
              <a:t>22</a:t>
            </a:fld>
            <a:endParaRPr lang="en-GB" altLang="en-US" sz="2500"/>
          </a:p>
        </p:txBody>
      </p:sp>
      <p:sp>
        <p:nvSpPr>
          <p:cNvPr id="62467" name="Text Box 1"/>
          <p:cNvSpPr txBox="1">
            <a:spLocks noChangeArrowheads="1"/>
          </p:cNvSpPr>
          <p:nvPr/>
        </p:nvSpPr>
        <p:spPr bwMode="auto">
          <a:xfrm>
            <a:off x="4021138" y="9720263"/>
            <a:ext cx="3073400" cy="509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4023" tIns="48892" rIns="94023" bIns="48892" anchor="b"/>
          <a:lstStyle>
            <a:lvl1pPr defTabSz="46990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66725" algn="l"/>
                <a:tab pos="933450" algn="l"/>
                <a:tab pos="1403350" algn="l"/>
                <a:tab pos="1873250" algn="l"/>
                <a:tab pos="2344738" algn="l"/>
                <a:tab pos="2811463" algn="l"/>
                <a:tab pos="3281363" algn="l"/>
                <a:tab pos="3749675" algn="l"/>
                <a:tab pos="4222750" algn="l"/>
                <a:tab pos="4689475" algn="l"/>
                <a:tab pos="5157788" algn="l"/>
                <a:tab pos="5627688" algn="l"/>
                <a:tab pos="6097588" algn="l"/>
                <a:tab pos="6567488" algn="l"/>
                <a:tab pos="7035800" algn="l"/>
                <a:tab pos="7505700" algn="l"/>
                <a:tab pos="7972425" algn="l"/>
                <a:tab pos="8445500" algn="l"/>
                <a:tab pos="8913813" algn="l"/>
                <a:tab pos="938371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r">
              <a:lnSpc>
                <a:spcPct val="104000"/>
              </a:lnSpc>
            </a:pPr>
            <a:fld id="{0BF518DB-9B4C-40C1-8372-73E9D8C9CE55}" type="slidenum">
              <a:rPr lang="en-GB" altLang="en-US" sz="1300">
                <a:solidFill>
                  <a:srgbClr val="000000"/>
                </a:solidFill>
              </a:rPr>
              <a:pPr algn="r">
                <a:lnSpc>
                  <a:spcPct val="104000"/>
                </a:lnSpc>
              </a:pPr>
              <a:t>22</a:t>
            </a:fld>
            <a:endParaRPr lang="en-GB" altLang="en-US" sz="1300">
              <a:solidFill>
                <a:srgbClr val="000000"/>
              </a:solidFill>
            </a:endParaRPr>
          </a:p>
        </p:txBody>
      </p:sp>
      <p:sp>
        <p:nvSpPr>
          <p:cNvPr id="62468" name="Text Box 2"/>
          <p:cNvSpPr txBox="1">
            <a:spLocks noChangeArrowheads="1"/>
          </p:cNvSpPr>
          <p:nvPr/>
        </p:nvSpPr>
        <p:spPr bwMode="auto">
          <a:xfrm>
            <a:off x="1182688" y="766763"/>
            <a:ext cx="4733925" cy="3838575"/>
          </a:xfrm>
          <a:prstGeom prst="rect">
            <a:avLst/>
          </a:prstGeom>
          <a:solidFill>
            <a:srgbClr val="FFFFFF"/>
          </a:solidFill>
          <a:ln w="9360">
            <a:solidFill>
              <a:srgbClr val="000000"/>
            </a:solidFill>
            <a:miter lim="800000"/>
            <a:headEnd/>
            <a:tailEnd/>
          </a:ln>
        </p:spPr>
        <p:txBody>
          <a:bodyPr wrap="none" lIns="95528" tIns="47763" rIns="95528" bIns="47763"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62469" name="Rectangle 3"/>
          <p:cNvSpPr>
            <a:spLocks noGrp="1" noChangeArrowheads="1"/>
          </p:cNvSpPr>
          <p:nvPr>
            <p:ph type="body"/>
          </p:nvPr>
        </p:nvSpPr>
        <p:spPr>
          <a:xfrm>
            <a:off x="709613" y="4862513"/>
            <a:ext cx="5675312" cy="46021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1699535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46083"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28051888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noResize="1"/>
          </p:cNvSpPr>
          <p:nvPr>
            <p:ph type="sldImg"/>
          </p:nvPr>
        </p:nvSpPr>
        <p:spPr>
          <a:xfrm>
            <a:off x="384175" y="685800"/>
            <a:ext cx="6083300" cy="3422650"/>
          </a:xfrm>
          <a:solidFill>
            <a:schemeClr val="accent1"/>
          </a:solidFill>
          <a:ln w="25400">
            <a:solidFill>
              <a:schemeClr val="accent1">
                <a:shade val="50000"/>
              </a:schemeClr>
            </a:solidFill>
          </a:ln>
        </p:spPr>
      </p:sp>
      <p:sp>
        <p:nvSpPr>
          <p:cNvPr id="64515" name="Notes Placeholder 2"/>
          <p:cNvSpPr>
            <a:spLocks noGrp="1"/>
          </p:cNvSpPr>
          <p:nvPr>
            <p:ph type="body" sz="quarter" idx="1"/>
          </p:nvPr>
        </p:nvSpPr>
        <p:spPr>
          <a:xfrm>
            <a:off x="685494" y="4342940"/>
            <a:ext cx="5483946" cy="4020977"/>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endParaRPr lang="en-US" smtClean="0"/>
          </a:p>
        </p:txBody>
      </p:sp>
    </p:spTree>
    <p:extLst>
      <p:ext uri="{BB962C8B-B14F-4D97-AF65-F5344CB8AC3E}">
        <p14:creationId xmlns:p14="http://schemas.microsoft.com/office/powerpoint/2010/main" val="520052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5538" name="Rectangle 8"/>
          <p:cNvSpPr>
            <a:spLocks noGrp="1" noChangeArrowheads="1"/>
          </p:cNvSpPr>
          <p:nvPr>
            <p:ph type="dt" sz="quarter" idx="4294967295"/>
          </p:nvPr>
        </p:nvSpPr>
        <p:spPr bwMode="auto">
          <a:xfrm>
            <a:off x="4021138" y="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a:solidFill>
                  <a:srgbClr val="000000"/>
                </a:solidFill>
                <a:latin typeface="DejaVu Serif" pitchFamily="18" charset="0"/>
                <a:ea typeface="MS PGothic" panose="020B0600070205080204" pitchFamily="34" charset="-128"/>
              </a:rPr>
              <a:t>15/09/12</a:t>
            </a:r>
          </a:p>
        </p:txBody>
      </p:sp>
      <p:sp>
        <p:nvSpPr>
          <p:cNvPr id="65539" name="Rectangle 12"/>
          <p:cNvSpPr>
            <a:spLocks noGrp="1" noChangeArrowheads="1"/>
          </p:cNvSpPr>
          <p:nvPr>
            <p:ph type="sldNum" sz="quarter" idx="4294967295"/>
          </p:nvPr>
        </p:nvSpPr>
        <p:spPr bwMode="auto">
          <a:xfrm>
            <a:off x="4021138" y="9721850"/>
            <a:ext cx="3076575" cy="5111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9pPr>
          </a:lstStyle>
          <a:p>
            <a:fld id="{94090ADB-B6F6-466F-AA94-A8135AC1867D}" type="slidenum">
              <a:rPr lang="en-GB" altLang="en-US">
                <a:solidFill>
                  <a:srgbClr val="000000"/>
                </a:solidFill>
                <a:latin typeface="DejaVu Serif" pitchFamily="18" charset="0"/>
                <a:ea typeface="MS PGothic" panose="020B0600070205080204" pitchFamily="34" charset="-128"/>
              </a:rPr>
              <a:pPr/>
              <a:t>27</a:t>
            </a:fld>
            <a:endParaRPr lang="en-GB" altLang="en-US">
              <a:solidFill>
                <a:srgbClr val="000000"/>
              </a:solidFill>
              <a:latin typeface="DejaVu Serif" pitchFamily="18" charset="0"/>
              <a:ea typeface="MS PGothic" panose="020B0600070205080204" pitchFamily="34" charset="-128"/>
            </a:endParaRPr>
          </a:p>
        </p:txBody>
      </p:sp>
      <p:sp>
        <p:nvSpPr>
          <p:cNvPr id="65540" name="Rectangle 1"/>
          <p:cNvSpPr>
            <a:spLocks noGrp="1" noRot="1" noChangeAspect="1" noChangeArrowheads="1" noTextEdit="1"/>
          </p:cNvSpPr>
          <p:nvPr>
            <p:ph type="sldImg"/>
          </p:nvPr>
        </p:nvSpPr>
        <p:spPr>
          <a:xfrm>
            <a:off x="177800" y="793750"/>
            <a:ext cx="6762750" cy="3805238"/>
          </a:xfrm>
          <a:solidFill>
            <a:srgbClr val="FFFFFF"/>
          </a:solidFill>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41" name="Rectangle 2"/>
          <p:cNvSpPr>
            <a:spLocks noGrp="1" noChangeArrowheads="1"/>
          </p:cNvSpPr>
          <p:nvPr>
            <p:ph type="body" idx="1"/>
          </p:nvPr>
        </p:nvSpPr>
        <p:spPr>
          <a:xfrm>
            <a:off x="969963" y="4846638"/>
            <a:ext cx="5176837" cy="4598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en-US" smtClean="0"/>
          </a:p>
        </p:txBody>
      </p:sp>
    </p:spTree>
    <p:extLst>
      <p:ext uri="{BB962C8B-B14F-4D97-AF65-F5344CB8AC3E}">
        <p14:creationId xmlns:p14="http://schemas.microsoft.com/office/powerpoint/2010/main" val="307003951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71683"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34216871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73731"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120992144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74755"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389325340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5778"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75779"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6070306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7826" name="Text Box 1"/>
          <p:cNvSpPr txBox="1">
            <a:spLocks noChangeArrowheads="1"/>
          </p:cNvSpPr>
          <p:nvPr/>
        </p:nvSpPr>
        <p:spPr bwMode="auto">
          <a:xfrm>
            <a:off x="860425" y="704850"/>
            <a:ext cx="5381625" cy="3960813"/>
          </a:xfrm>
          <a:prstGeom prst="rect">
            <a:avLst/>
          </a:prstGeom>
          <a:solidFill>
            <a:srgbClr val="FFFFFF"/>
          </a:solidFill>
          <a:ln w="9525">
            <a:solidFill>
              <a:srgbClr val="000000"/>
            </a:solidFill>
            <a:miter lim="800000"/>
            <a:headEnd/>
            <a:tailEnd/>
          </a:ln>
        </p:spPr>
        <p:txBody>
          <a:bodyPr wrap="none" lIns="95528" tIns="47763" rIns="95528" bIns="47763"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77827" name="Rectangle 2"/>
          <p:cNvSpPr>
            <a:spLocks noGrp="1" noChangeArrowheads="1"/>
          </p:cNvSpPr>
          <p:nvPr>
            <p:ph type="body"/>
          </p:nvPr>
        </p:nvSpPr>
        <p:spPr>
          <a:xfrm>
            <a:off x="960438" y="4878388"/>
            <a:ext cx="5175250" cy="4775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28340681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Text Box 1"/>
          <p:cNvSpPr txBox="1">
            <a:spLocks noChangeArrowheads="1"/>
          </p:cNvSpPr>
          <p:nvPr/>
        </p:nvSpPr>
        <p:spPr bwMode="auto">
          <a:xfrm>
            <a:off x="860425" y="704850"/>
            <a:ext cx="5381625" cy="3960813"/>
          </a:xfrm>
          <a:prstGeom prst="rect">
            <a:avLst/>
          </a:prstGeom>
          <a:solidFill>
            <a:srgbClr val="FFFFFF"/>
          </a:solidFill>
          <a:ln w="9525">
            <a:solidFill>
              <a:srgbClr val="000000"/>
            </a:solidFill>
            <a:miter lim="800000"/>
            <a:headEnd/>
            <a:tailEnd/>
          </a:ln>
        </p:spPr>
        <p:txBody>
          <a:bodyPr wrap="none" lIns="95528" tIns="47763" rIns="95528" bIns="47763"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78851" name="Rectangle 2"/>
          <p:cNvSpPr>
            <a:spLocks noGrp="1" noChangeArrowheads="1"/>
          </p:cNvSpPr>
          <p:nvPr>
            <p:ph type="body"/>
          </p:nvPr>
        </p:nvSpPr>
        <p:spPr>
          <a:xfrm>
            <a:off x="960438" y="4878388"/>
            <a:ext cx="5175250" cy="4775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295682460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
          <p:cNvSpPr>
            <a:spLocks noGrp="1" noRot="1" noChangeAspect="1" noChangeArrowheads="1" noTextEdit="1"/>
          </p:cNvSpPr>
          <p:nvPr>
            <p:ph type="sldImg"/>
          </p:nvPr>
        </p:nvSpPr>
        <p:spPr>
          <a:solidFill>
            <a:srgbClr val="FFFFFF"/>
          </a:solidFill>
          <a:ln>
            <a:solidFill>
              <a:srgbClr val="000000"/>
            </a:solidFill>
            <a:miter lim="800000"/>
            <a:headEnd/>
            <a:tailEnd/>
          </a:ln>
        </p:spPr>
      </p:sp>
      <p:sp>
        <p:nvSpPr>
          <p:cNvPr id="79875" name="Rectangle 2"/>
          <p:cNvSpPr>
            <a:spLocks noGrp="1" noChangeArrowheads="1"/>
          </p:cNvSpPr>
          <p:nvPr>
            <p:ph type="body" idx="1"/>
          </p:nvPr>
        </p:nvSpPr>
        <p:spPr>
          <a:xfrm>
            <a:off x="960438" y="4879975"/>
            <a:ext cx="5172075" cy="477520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p>
        </p:txBody>
      </p:sp>
    </p:spTree>
    <p:extLst>
      <p:ext uri="{BB962C8B-B14F-4D97-AF65-F5344CB8AC3E}">
        <p14:creationId xmlns:p14="http://schemas.microsoft.com/office/powerpoint/2010/main" val="23511129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2023BF55-9FD9-4DCB-9ADF-1C57E1C2BCE3}" type="slidenum">
              <a:rPr lang="en-GB" altLang="en-US"/>
              <a:pPr/>
              <a:t>3</a:t>
            </a:fld>
            <a:endParaRPr lang="en-GB" altLang="en-US"/>
          </a:p>
        </p:txBody>
      </p:sp>
      <p:sp>
        <p:nvSpPr>
          <p:cNvPr id="36865" name="Rectangle 1"/>
          <p:cNvSpPr txBox="1">
            <a:spLocks noGrp="1" noRot="1" noChangeAspect="1" noChangeArrowheads="1"/>
          </p:cNvSpPr>
          <p:nvPr>
            <p:ph type="sldImg"/>
          </p:nvPr>
        </p:nvSpPr>
        <p:spPr bwMode="auto">
          <a:xfrm>
            <a:off x="217488" y="812800"/>
            <a:ext cx="7123112" cy="4008438"/>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36866" name="Rectangle 2"/>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00000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ltLang="en-US"/>
          </a:p>
        </p:txBody>
      </p:sp>
    </p:spTree>
    <p:extLst>
      <p:ext uri="{BB962C8B-B14F-4D97-AF65-F5344CB8AC3E}">
        <p14:creationId xmlns:p14="http://schemas.microsoft.com/office/powerpoint/2010/main" val="1067733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
          <p:cNvSpPr>
            <a:spLocks noGrp="1" noRot="1" noChangeAspect="1" noChangeArrowheads="1" noTextEdit="1"/>
          </p:cNvSpPr>
          <p:nvPr>
            <p:ph type="sldImg"/>
          </p:nvPr>
        </p:nvSpPr>
        <p:spPr>
          <a:xfrm>
            <a:off x="285750" y="630238"/>
            <a:ext cx="6288088" cy="3538537"/>
          </a:xfrm>
          <a:solidFill>
            <a:srgbClr val="FFFFFF"/>
          </a:solidFill>
          <a:ln/>
        </p:spPr>
      </p:sp>
      <p:sp>
        <p:nvSpPr>
          <p:cNvPr id="32771" name="Rectangle 2"/>
          <p:cNvSpPr>
            <a:spLocks noGrp="1" noChangeArrowheads="1"/>
          </p:cNvSpPr>
          <p:nvPr>
            <p:ph type="body" idx="1"/>
          </p:nvPr>
        </p:nvSpPr>
        <p:spPr>
          <a:xfrm>
            <a:off x="927793" y="4359959"/>
            <a:ext cx="4997813" cy="4184085"/>
          </a:xfrm>
          <a:noFill/>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28339635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2770" name="Rectangle 1"/>
          <p:cNvSpPr>
            <a:spLocks noGrp="1" noRot="1" noChangeAspect="1" noChangeArrowheads="1" noTextEdit="1"/>
          </p:cNvSpPr>
          <p:nvPr>
            <p:ph type="sldImg"/>
          </p:nvPr>
        </p:nvSpPr>
        <p:spPr>
          <a:xfrm>
            <a:off x="285750" y="630238"/>
            <a:ext cx="6288088" cy="3538537"/>
          </a:xfrm>
          <a:solidFill>
            <a:srgbClr val="FFFFFF"/>
          </a:solidFill>
          <a:ln/>
        </p:spPr>
      </p:sp>
      <p:sp>
        <p:nvSpPr>
          <p:cNvPr id="32771" name="Rectangle 2"/>
          <p:cNvSpPr>
            <a:spLocks noGrp="1" noChangeArrowheads="1"/>
          </p:cNvSpPr>
          <p:nvPr>
            <p:ph type="body" idx="1"/>
          </p:nvPr>
        </p:nvSpPr>
        <p:spPr>
          <a:xfrm>
            <a:off x="927793" y="4359959"/>
            <a:ext cx="4997813" cy="4184085"/>
          </a:xfrm>
          <a:noFill/>
          <a:extLst>
            <a:ext uri="{91240B29-F687-4f45-9708-019B960494DF}">
              <a14:hiddenLine xmlns=""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4002483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9155"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fld id="{E61D6684-33E9-4FB2-A0A2-CF9D1AFDDA17}" type="slidenum">
              <a:rPr lang="en-GB" altLang="en-US" sz="800" smtClean="0">
                <a:ea typeface="DejaVu Sans" pitchFamily="34" charset="0"/>
                <a:cs typeface="DejaVu Sans" pitchFamily="34" charset="0"/>
              </a:rPr>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t>6</a:t>
            </a:fld>
            <a:endParaRPr lang="en-GB" altLang="en-US" sz="800" smtClean="0">
              <a:ea typeface="DejaVu Sans" pitchFamily="34" charset="0"/>
              <a:cs typeface="DejaVu Sans" pitchFamily="34" charset="0"/>
            </a:endParaRPr>
          </a:p>
        </p:txBody>
      </p:sp>
    </p:spTree>
    <p:extLst>
      <p:ext uri="{BB962C8B-B14F-4D97-AF65-F5344CB8AC3E}">
        <p14:creationId xmlns:p14="http://schemas.microsoft.com/office/powerpoint/2010/main" val="2896946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082" name="Rectangle 1"/>
          <p:cNvSpPr>
            <a:spLocks noGrp="1" noRot="1" noChangeAspect="1" noChangeArrowheads="1" noTextEdit="1"/>
          </p:cNvSpPr>
          <p:nvPr>
            <p:ph type="sldImg"/>
          </p:nvPr>
        </p:nvSpPr>
        <p:spPr>
          <a:xfrm>
            <a:off x="31750" y="704850"/>
            <a:ext cx="7038975" cy="3960813"/>
          </a:xfrm>
          <a:solidFill>
            <a:srgbClr val="FFFFFF"/>
          </a:solidFill>
          <a:ln>
            <a:solidFill>
              <a:srgbClr val="000000"/>
            </a:solidFill>
            <a:miter lim="800000"/>
            <a:headEnd/>
            <a:tailEnd/>
          </a:ln>
        </p:spPr>
      </p:sp>
      <p:sp>
        <p:nvSpPr>
          <p:cNvPr id="46083" name="Rectangle 2"/>
          <p:cNvSpPr>
            <a:spLocks noGrp="1" noChangeArrowheads="1"/>
          </p:cNvSpPr>
          <p:nvPr>
            <p:ph type="body" idx="1"/>
          </p:nvPr>
        </p:nvSpPr>
        <p:spPr>
          <a:xfrm>
            <a:off x="960438" y="4879975"/>
            <a:ext cx="5173662" cy="46831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fr-FR" altLang="en-US" smtClean="0"/>
          </a:p>
        </p:txBody>
      </p:sp>
    </p:spTree>
    <p:extLst>
      <p:ext uri="{BB962C8B-B14F-4D97-AF65-F5344CB8AC3E}">
        <p14:creationId xmlns:p14="http://schemas.microsoft.com/office/powerpoint/2010/main" val="4195895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8"/>
          <p:cNvSpPr>
            <a:spLocks noGrp="1" noChangeArrowheads="1"/>
          </p:cNvSpPr>
          <p:nvPr>
            <p:ph type="dt"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r>
              <a:rPr lang="en-GB" smtClean="0">
                <a:solidFill>
                  <a:srgbClr val="000000"/>
                </a:solidFill>
                <a:latin typeface="DejaVu Serif" pitchFamily="16" charset="0"/>
              </a:rPr>
              <a:t>15/09/12</a:t>
            </a:r>
          </a:p>
        </p:txBody>
      </p:sp>
      <p:sp>
        <p:nvSpPr>
          <p:cNvPr id="34819" name="Rectangle 12"/>
          <p:cNvSpPr>
            <a:spLocks noGrp="1" noChangeArrowheads="1"/>
          </p:cNvSpPr>
          <p:nvPr>
            <p:ph type="sldNum" sz="quarter"/>
          </p:nvPr>
        </p:nvSpPr>
        <p:spPr>
          <a:noFill/>
        </p:spPr>
        <p:txBody>
          <a:bodyPr/>
          <a:lstStyle>
            <a:lvl1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1pPr>
            <a:lvl2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2pPr>
            <a:lvl3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3pPr>
            <a:lvl4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4pPr>
            <a:lvl5pPr>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5pPr>
            <a:lvl6pPr marL="2321227"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6pPr>
            <a:lvl7pPr marL="2743269"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7pPr>
            <a:lvl8pPr marL="3165310"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8pPr>
            <a:lvl9pPr marL="3587351" indent="-211021" defTabSz="414715" eaLnBrk="0" fontAlgn="base" hangingPunct="0">
              <a:spcBef>
                <a:spcPct val="0"/>
              </a:spcBef>
              <a:spcAft>
                <a:spcPct val="0"/>
              </a:spcAft>
              <a:buClr>
                <a:srgbClr val="000000"/>
              </a:buClr>
              <a:buSzPct val="100000"/>
              <a:buFont typeface="Times New Roman" pitchFamily="16" charset="0"/>
              <a:tabLst>
                <a:tab pos="0" algn="l"/>
                <a:tab pos="422041" algn="l"/>
                <a:tab pos="844083" algn="l"/>
                <a:tab pos="1266124" algn="l"/>
                <a:tab pos="1688165" algn="l"/>
                <a:tab pos="2110207" algn="l"/>
                <a:tab pos="2532248" algn="l"/>
                <a:tab pos="2954289" algn="l"/>
                <a:tab pos="3376331" algn="l"/>
                <a:tab pos="3798372" algn="l"/>
                <a:tab pos="4220413" algn="l"/>
                <a:tab pos="4642455" algn="l"/>
                <a:tab pos="5064496" algn="l"/>
                <a:tab pos="5486537" algn="l"/>
                <a:tab pos="5908578" algn="l"/>
                <a:tab pos="6330620" algn="l"/>
                <a:tab pos="6752661" algn="l"/>
                <a:tab pos="7174702" algn="l"/>
                <a:tab pos="7596744" algn="l"/>
                <a:tab pos="8018785" algn="l"/>
                <a:tab pos="8440826" algn="l"/>
              </a:tabLst>
              <a:defRPr>
                <a:solidFill>
                  <a:schemeClr val="bg1"/>
                </a:solidFill>
                <a:latin typeface="Arial" charset="0"/>
                <a:ea typeface="ＭＳ Ｐゴシック" pitchFamily="32" charset="-128"/>
              </a:defRPr>
            </a:lvl9pPr>
          </a:lstStyle>
          <a:p>
            <a:fld id="{C18D15A9-55C5-47D3-BF3C-4493C4B91187}" type="slidenum">
              <a:rPr lang="en-GB" smtClean="0">
                <a:solidFill>
                  <a:srgbClr val="000000"/>
                </a:solidFill>
                <a:latin typeface="DejaVu Serif" pitchFamily="16" charset="0"/>
              </a:rPr>
              <a:pPr/>
              <a:t>8</a:t>
            </a:fld>
            <a:endParaRPr lang="en-GB" smtClean="0">
              <a:solidFill>
                <a:srgbClr val="000000"/>
              </a:solidFill>
              <a:latin typeface="DejaVu Serif" pitchFamily="16" charset="0"/>
            </a:endParaRPr>
          </a:p>
        </p:txBody>
      </p:sp>
      <p:sp>
        <p:nvSpPr>
          <p:cNvPr id="34820" name="Rectangle 1"/>
          <p:cNvSpPr>
            <a:spLocks noGrp="1" noRot="1" noChangeAspect="1" noChangeArrowheads="1" noTextEdit="1"/>
          </p:cNvSpPr>
          <p:nvPr>
            <p:ph type="sldImg"/>
          </p:nvPr>
        </p:nvSpPr>
        <p:spPr>
          <a:xfrm>
            <a:off x="285750" y="630238"/>
            <a:ext cx="6288088" cy="3538537"/>
          </a:xfrm>
          <a:solidFill>
            <a:srgbClr val="FFFFFF"/>
          </a:solidFill>
          <a:ln/>
          <a:extLst>
            <a:ext uri="{AF507438-7753-43e0-B8FC-AC1667EBCBE1}">
              <a14:hiddenEffects xmlns="" xmlns:a14="http://schemas.microsoft.com/office/drawing/2010/main">
                <a:effectLst>
                  <a:outerShdw dist="35921" dir="2700000" algn="ctr" rotWithShape="0">
                    <a:srgbClr val="808080"/>
                  </a:outerShdw>
                </a:effectLst>
              </a14:hiddenEffects>
            </a:ext>
          </a:extLst>
        </p:spPr>
      </p:sp>
      <p:sp>
        <p:nvSpPr>
          <p:cNvPr id="34821" name="Rectangle 2"/>
          <p:cNvSpPr>
            <a:spLocks noGrp="1" noChangeArrowheads="1"/>
          </p:cNvSpPr>
          <p:nvPr>
            <p:ph type="body" idx="1"/>
          </p:nvPr>
        </p:nvSpPr>
        <p:spPr>
          <a:xfrm>
            <a:off x="927793" y="4359959"/>
            <a:ext cx="4997813" cy="4267768"/>
          </a:xfrm>
          <a:noFill/>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dirty="0" smtClean="0"/>
          </a:p>
        </p:txBody>
      </p:sp>
    </p:spTree>
    <p:extLst>
      <p:ext uri="{BB962C8B-B14F-4D97-AF65-F5344CB8AC3E}">
        <p14:creationId xmlns:p14="http://schemas.microsoft.com/office/powerpoint/2010/main" val="3014769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0C413D2E-D3A0-4F6F-AC79-7DBAF3B2B39E}" type="slidenum">
              <a:rPr lang="fr-FR" smtClean="0"/>
              <a:t>9</a:t>
            </a:fld>
            <a:endParaRPr lang="fr-FR"/>
          </a:p>
        </p:txBody>
      </p:sp>
    </p:spTree>
    <p:extLst>
      <p:ext uri="{BB962C8B-B14F-4D97-AF65-F5344CB8AC3E}">
        <p14:creationId xmlns:p14="http://schemas.microsoft.com/office/powerpoint/2010/main" val="42033767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9660012" y="6351831"/>
            <a:ext cx="1953575" cy="365125"/>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srgbClr val="064E83"/>
                </a:solidFill>
              </a:rPr>
              <a:t>© ECMWF</a:t>
            </a:r>
          </a:p>
        </p:txBody>
      </p:sp>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563" y="1980000"/>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563" y="2700002"/>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563" y="3121225"/>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563" y="3429000"/>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sp>
        <p:nvSpPr>
          <p:cNvPr id="9" name="Footer Placeholder 11"/>
          <p:cNvSpPr>
            <a:spLocks noGrp="1"/>
          </p:cNvSpPr>
          <p:nvPr>
            <p:ph type="ftr" sz="quarter" idx="3"/>
          </p:nvPr>
        </p:nvSpPr>
        <p:spPr>
          <a:xfrm>
            <a:off x="2083275" y="6438617"/>
            <a:ext cx="4054695"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defTabSz="457200"/>
            <a:r>
              <a:rPr lang="en-US" smtClean="0"/>
              <a:t>European Centre for Medium-Range Weather Forecasts</a:t>
            </a:r>
            <a:endParaRPr lang="en-US" dirty="0"/>
          </a:p>
        </p:txBody>
      </p:sp>
    </p:spTree>
    <p:extLst>
      <p:ext uri="{BB962C8B-B14F-4D97-AF65-F5344CB8AC3E}">
        <p14:creationId xmlns:p14="http://schemas.microsoft.com/office/powerpoint/2010/main" val="1563174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563" y="360000"/>
            <a:ext cx="7871650"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2160562" y="936000"/>
            <a:ext cx="787165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7"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smtClean="0"/>
              <a:t>European Centre for Medium-Range Weather Forecasts</a:t>
            </a:r>
            <a:endParaRPr lang="en-US" dirty="0"/>
          </a:p>
        </p:txBody>
      </p:sp>
    </p:spTree>
    <p:extLst>
      <p:ext uri="{BB962C8B-B14F-4D97-AF65-F5344CB8AC3E}">
        <p14:creationId xmlns:p14="http://schemas.microsoft.com/office/powerpoint/2010/main" val="2948082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844" y="360000"/>
            <a:ext cx="5711087"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5" name="Date Placeholder 10"/>
          <p:cNvSpPr txBox="1">
            <a:spLocks/>
          </p:cNvSpPr>
          <p:nvPr userDrawn="1"/>
        </p:nvSpPr>
        <p:spPr>
          <a:xfrm>
            <a:off x="8566650" y="6308256"/>
            <a:ext cx="1465563"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prstClr val="white"/>
                </a:solidFill>
              </a:rPr>
              <a:t>October 29, 2014</a:t>
            </a:r>
          </a:p>
        </p:txBody>
      </p:sp>
      <p:sp>
        <p:nvSpPr>
          <p:cNvPr id="10"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smtClean="0"/>
              <a:t>European Centre for Medium-Range Weather Forecasts</a:t>
            </a:r>
            <a:endParaRPr lang="en-US" dirty="0"/>
          </a:p>
        </p:txBody>
      </p:sp>
    </p:spTree>
    <p:extLst>
      <p:ext uri="{BB962C8B-B14F-4D97-AF65-F5344CB8AC3E}">
        <p14:creationId xmlns:p14="http://schemas.microsoft.com/office/powerpoint/2010/main" val="356455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281" y="360000"/>
            <a:ext cx="10032213" cy="369332"/>
          </a:xfrm>
          <a:prstGeom prst="rect">
            <a:avLst/>
          </a:prstGeom>
        </p:spPr>
        <p:txBody>
          <a:bodyPr lIns="0" tIns="0" rIns="0" bIns="0"/>
          <a:lstStyle>
            <a:lvl1pPr>
              <a:defRPr>
                <a:solidFill>
                  <a:srgbClr val="064E83"/>
                </a:solidFill>
              </a:defRPr>
            </a:lvl1pPr>
          </a:lstStyle>
          <a:p>
            <a:r>
              <a:rPr lang="en-GB" dirty="0" smtClean="0"/>
              <a:t>Click to edit Master title style</a:t>
            </a:r>
            <a:endParaRPr lang="en-US" dirty="0"/>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5" name="Date Placeholder 10"/>
          <p:cNvSpPr txBox="1">
            <a:spLocks/>
          </p:cNvSpPr>
          <p:nvPr userDrawn="1"/>
        </p:nvSpPr>
        <p:spPr>
          <a:xfrm>
            <a:off x="8566650" y="6308256"/>
            <a:ext cx="1465563"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prstClr val="white"/>
                </a:solidFill>
              </a:rPr>
              <a:t>October 29, 2014</a:t>
            </a:r>
          </a:p>
        </p:txBody>
      </p:sp>
      <p:sp>
        <p:nvSpPr>
          <p:cNvPr id="10"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smtClean="0"/>
              <a:t>European Centre for Medium-Range Weather Forecasts</a:t>
            </a:r>
            <a:endParaRPr lang="en-US" dirty="0"/>
          </a:p>
        </p:txBody>
      </p:sp>
    </p:spTree>
    <p:extLst>
      <p:ext uri="{BB962C8B-B14F-4D97-AF65-F5344CB8AC3E}">
        <p14:creationId xmlns:p14="http://schemas.microsoft.com/office/powerpoint/2010/main" val="18100054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Footer Placeholder 11"/>
          <p:cNvSpPr txBox="1">
            <a:spLocks/>
          </p:cNvSpPr>
          <p:nvPr userDrawn="1"/>
        </p:nvSpPr>
        <p:spPr>
          <a:xfrm>
            <a:off x="2083275" y="6438617"/>
            <a:ext cx="4054695" cy="230657"/>
          </a:xfrm>
          <a:prstGeom prst="rect">
            <a:avLst/>
          </a:prstGeom>
        </p:spPr>
        <p:txBody>
          <a:bodyPr vert="horz" lIns="0" tIns="0" rIns="0" bIns="0" rtlCol="0" anchor="b" anchorCtr="0">
            <a:noAutofit/>
          </a:bodyPr>
          <a:lstStyle>
            <a:defPPr>
              <a:defRPr lang="en-US"/>
            </a:defPPr>
            <a:lvl1pPr marL="0" algn="l" defTabSz="914400" rtl="0" eaLnBrk="1" latinLnBrk="0" hangingPunct="1">
              <a:defRPr sz="900" b="1" kern="1200" cap="all" baseline="0">
                <a:solidFill>
                  <a:srgbClr val="064E83"/>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457200"/>
            <a:r>
              <a:rPr lang="en-US" dirty="0" smtClean="0"/>
              <a:t>European Centre for Medium-Range Weather Forecasts</a:t>
            </a:r>
            <a:endParaRPr lang="en-US" dirty="0"/>
          </a:p>
        </p:txBody>
      </p:sp>
    </p:spTree>
    <p:extLst>
      <p:ext uri="{BB962C8B-B14F-4D97-AF65-F5344CB8AC3E}">
        <p14:creationId xmlns:p14="http://schemas.microsoft.com/office/powerpoint/2010/main" val="8574169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09601" y="273050"/>
            <a:ext cx="10968567" cy="531653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805747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8"/>
          <a:stretch>
            <a:fillRect/>
          </a:stretch>
        </p:blipFill>
        <p:spPr>
          <a:xfrm>
            <a:off x="0" y="0"/>
            <a:ext cx="182928" cy="6858000"/>
          </a:xfrm>
          <a:prstGeom prst="rect">
            <a:avLst/>
          </a:prstGeom>
        </p:spPr>
      </p:pic>
      <p:pic>
        <p:nvPicPr>
          <p:cNvPr id="6" name="Picture 5" descr="ECMWF_Master_Logo_RGB_nostrap.png"/>
          <p:cNvPicPr>
            <a:picLocks noChangeAspect="1"/>
          </p:cNvPicPr>
          <p:nvPr userDrawn="1"/>
        </p:nvPicPr>
        <p:blipFill>
          <a:blip r:embed="rId9"/>
          <a:stretch>
            <a:fillRect/>
          </a:stretch>
        </p:blipFill>
        <p:spPr>
          <a:xfrm>
            <a:off x="643735" y="6438616"/>
            <a:ext cx="1342722" cy="230658"/>
          </a:xfrm>
          <a:prstGeom prst="rect">
            <a:avLst/>
          </a:prstGeom>
        </p:spPr>
      </p:pic>
      <p:sp>
        <p:nvSpPr>
          <p:cNvPr id="7" name="Footer Placeholder 11"/>
          <p:cNvSpPr>
            <a:spLocks noGrp="1"/>
          </p:cNvSpPr>
          <p:nvPr>
            <p:ph type="ftr" sz="quarter" idx="3"/>
          </p:nvPr>
        </p:nvSpPr>
        <p:spPr>
          <a:xfrm>
            <a:off x="2083275" y="6438617"/>
            <a:ext cx="4054695"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defTabSz="457200"/>
            <a:r>
              <a:rPr lang="en-US" smtClean="0"/>
              <a:t>European Centre for Medium-Range Weather Forecasts</a:t>
            </a:r>
            <a:endParaRPr lang="en-US" dirty="0"/>
          </a:p>
        </p:txBody>
      </p:sp>
      <p:sp>
        <p:nvSpPr>
          <p:cNvPr id="8" name="Date Placeholder 10"/>
          <p:cNvSpPr txBox="1">
            <a:spLocks/>
          </p:cNvSpPr>
          <p:nvPr userDrawn="1"/>
        </p:nvSpPr>
        <p:spPr>
          <a:xfrm>
            <a:off x="9703043" y="6304149"/>
            <a:ext cx="1953575" cy="365125"/>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srgbClr val="064E83"/>
                </a:solidFill>
              </a:rPr>
              <a:t>© ECMWF</a:t>
            </a:r>
          </a:p>
        </p:txBody>
      </p:sp>
    </p:spTree>
    <p:extLst>
      <p:ext uri="{BB962C8B-B14F-4D97-AF65-F5344CB8AC3E}">
        <p14:creationId xmlns:p14="http://schemas.microsoft.com/office/powerpoint/2010/main" val="154064601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hyperlink" Target="http://nsidc.org/data/g02156.html" TargetMode="External"/><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ecmwf.int/en/forecasts/charts/obstat/?facets=Category,Conventional%20Data;Parameter,%20Snow%20depth"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5.xml"/><Relationship Id="rId4" Type="http://schemas.openxmlformats.org/officeDocument/2006/relationships/hyperlink" Target="http://globalcryospherewatch.org/reference/document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www.harmosnow.eu/" TargetMode="External"/><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5.xml"/><Relationship Id="rId1" Type="http://schemas.openxmlformats.org/officeDocument/2006/relationships/vmlDrawing" Target="../drawings/vmlDrawing1.vml"/><Relationship Id="rId5" Type="http://schemas.openxmlformats.org/officeDocument/2006/relationships/image" Target="../media/image20.wmf"/><Relationship Id="rId4" Type="http://schemas.openxmlformats.org/officeDocument/2006/relationships/oleObject" Target="../embeddings/oleObject1.bin"/></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vmlDrawing" Target="../drawings/vmlDrawing2.vml"/><Relationship Id="rId5" Type="http://schemas.openxmlformats.org/officeDocument/2006/relationships/image" Target="../media/image21.wmf"/><Relationship Id="rId4" Type="http://schemas.openxmlformats.org/officeDocument/2006/relationships/oleObject" Target="../embeddings/oleObject2.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5.xml"/><Relationship Id="rId1" Type="http://schemas.openxmlformats.org/officeDocument/2006/relationships/vmlDrawing" Target="../drawings/vmlDrawing3.vml"/><Relationship Id="rId6" Type="http://schemas.openxmlformats.org/officeDocument/2006/relationships/image" Target="../media/image20.wmf"/><Relationship Id="rId5" Type="http://schemas.openxmlformats.org/officeDocument/2006/relationships/oleObject" Target="../embeddings/oleObject3.bin"/><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5.xml"/><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5.xml"/><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image" Target="../media/image29.png"/><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33.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6.jpeg"/><Relationship Id="rId2" Type="http://schemas.openxmlformats.org/officeDocument/2006/relationships/image" Target="../media/image22.png"/><Relationship Id="rId1" Type="http://schemas.openxmlformats.org/officeDocument/2006/relationships/slideLayout" Target="../slideLayouts/slideLayout5.xml"/><Relationship Id="rId6" Type="http://schemas.openxmlformats.org/officeDocument/2006/relationships/image" Target="../media/image11.png"/><Relationship Id="rId5" Type="http://schemas.openxmlformats.org/officeDocument/2006/relationships/image" Target="../media/image36.png"/><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38.wmf"/><Relationship Id="rId2" Type="http://schemas.openxmlformats.org/officeDocument/2006/relationships/slideLayout" Target="../slideLayouts/slideLayout5.xml"/><Relationship Id="rId1" Type="http://schemas.openxmlformats.org/officeDocument/2006/relationships/vmlDrawing" Target="../drawings/vmlDrawing4.vml"/><Relationship Id="rId6" Type="http://schemas.openxmlformats.org/officeDocument/2006/relationships/oleObject" Target="../embeddings/oleObject5.bin"/><Relationship Id="rId5" Type="http://schemas.openxmlformats.org/officeDocument/2006/relationships/image" Target="../media/image37.wmf"/><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5.xml"/><Relationship Id="rId1" Type="http://schemas.openxmlformats.org/officeDocument/2006/relationships/vmlDrawing" Target="../drawings/vmlDrawing5.vml"/><Relationship Id="rId5" Type="http://schemas.openxmlformats.org/officeDocument/2006/relationships/image" Target="../media/image39.wmf"/><Relationship Id="rId4" Type="http://schemas.openxmlformats.org/officeDocument/2006/relationships/oleObject" Target="../embeddings/oleObject6.bin"/></Relationships>
</file>

<file path=ppt/slides/_rels/slide3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ecmwf.int/newsevents/training/meteorological_presentations/MET_DA.html" TargetMode="External"/><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4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hyperlink" Target="http://www.ecmwf.int/en/forecasts/charts/obstat/?facets=Category,Conventional%20Data;Parameter,%202m%20temperature"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7.xml"/><Relationship Id="rId1" Type="http://schemas.openxmlformats.org/officeDocument/2006/relationships/slideLayout" Target="../slideLayouts/slideLayout5.xml"/><Relationship Id="rId4" Type="http://schemas.openxmlformats.org/officeDocument/2006/relationships/hyperlink" Target="http://www.ecmwf.int/en/forecasts/charts/obstat/?facets=Category,Conventional%20Data;Parameter,%202m%20temperature"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www.ecmwf.int/newsevents/training/meteorological_presentations/MET_DA.html" TargetMode="External"/><Relationship Id="rId2" Type="http://schemas.openxmlformats.org/officeDocument/2006/relationships/notesSlide" Target="../notesSlides/notesSlide5.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 Box 1"/>
          <p:cNvSpPr txBox="1">
            <a:spLocks noChangeArrowheads="1"/>
          </p:cNvSpPr>
          <p:nvPr/>
        </p:nvSpPr>
        <p:spPr bwMode="auto">
          <a:xfrm>
            <a:off x="-1176338" y="-179388"/>
            <a:ext cx="14579601" cy="2339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 pos="10134600" algn="l"/>
                <a:tab pos="10858500" algn="l"/>
                <a:tab pos="11582400" algn="l"/>
                <a:tab pos="12306300" algn="l"/>
                <a:tab pos="13030200" algn="l"/>
                <a:tab pos="13754100" algn="l"/>
                <a:tab pos="14478000"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r>
              <a:rPr lang="en-GB" altLang="en-US" dirty="0">
                <a:solidFill>
                  <a:srgbClr val="003399"/>
                </a:solidFill>
                <a:latin typeface="Arial Black" panose="020B0A04020102020204" pitchFamily="34" charset="0"/>
              </a:rPr>
              <a:t/>
            </a:r>
            <a:br>
              <a:rPr lang="en-GB" altLang="en-US" dirty="0">
                <a:solidFill>
                  <a:srgbClr val="003399"/>
                </a:solidFill>
                <a:latin typeface="Arial Black" panose="020B0A04020102020204" pitchFamily="34" charset="0"/>
              </a:rPr>
            </a:b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endParaRPr lang="en-GB" altLang="en-US" dirty="0">
              <a:solidFill>
                <a:srgbClr val="003399"/>
              </a:solidFill>
              <a:latin typeface="Arial Black" panose="020B0A04020102020204" pitchFamily="34" charset="0"/>
            </a:endParaRPr>
          </a:p>
          <a:p>
            <a:pPr algn="ctr">
              <a:lnSpc>
                <a:spcPct val="104000"/>
              </a:lnSpc>
            </a:pPr>
            <a:r>
              <a:rPr lang="en-GB" altLang="en-US" b="1" dirty="0">
                <a:solidFill>
                  <a:srgbClr val="003399"/>
                </a:solidFill>
                <a:latin typeface="Arial" panose="020B0604020202020204" pitchFamily="34" charset="0"/>
              </a:rPr>
              <a:t>ECMWF Data Assimilation Training course</a:t>
            </a:r>
          </a:p>
          <a:p>
            <a:pPr algn="ctr">
              <a:lnSpc>
                <a:spcPct val="104000"/>
              </a:lnSpc>
            </a:pPr>
            <a:endParaRPr lang="en-GB" altLang="en-US" b="1" dirty="0">
              <a:solidFill>
                <a:srgbClr val="003399"/>
              </a:solidFill>
              <a:latin typeface="Arial" panose="020B0604020202020204" pitchFamily="34" charset="0"/>
            </a:endParaRPr>
          </a:p>
          <a:p>
            <a:pPr algn="ctr">
              <a:lnSpc>
                <a:spcPct val="104000"/>
              </a:lnSpc>
            </a:pPr>
            <a:endParaRPr lang="en-GB" altLang="en-US" b="1" dirty="0">
              <a:solidFill>
                <a:srgbClr val="003399"/>
              </a:solidFill>
              <a:latin typeface="Arial" panose="020B0604020202020204" pitchFamily="34" charset="0"/>
            </a:endParaRPr>
          </a:p>
          <a:p>
            <a:pPr algn="ctr">
              <a:lnSpc>
                <a:spcPct val="104000"/>
              </a:lnSpc>
            </a:pPr>
            <a:endParaRPr lang="en-GB" altLang="en-US" sz="2800" b="1" dirty="0">
              <a:solidFill>
                <a:srgbClr val="003399"/>
              </a:solidFill>
              <a:latin typeface="Arial" panose="020B0604020202020204" pitchFamily="34" charset="0"/>
            </a:endParaRPr>
          </a:p>
          <a:p>
            <a:pPr algn="ctr">
              <a:lnSpc>
                <a:spcPct val="104000"/>
              </a:lnSpc>
            </a:pPr>
            <a:r>
              <a:rPr lang="en-GB" altLang="en-US" sz="2800" b="1" dirty="0">
                <a:solidFill>
                  <a:srgbClr val="003399"/>
                </a:solidFill>
                <a:latin typeface="Arial" panose="020B0604020202020204" pitchFamily="34" charset="0"/>
              </a:rPr>
              <a:t>Land Surface Data Assimilation </a:t>
            </a:r>
            <a:r>
              <a:rPr lang="en-GB" altLang="en-US" sz="2800" b="1" dirty="0" smtClean="0">
                <a:solidFill>
                  <a:srgbClr val="003399"/>
                </a:solidFill>
                <a:latin typeface="Arial" panose="020B0604020202020204" pitchFamily="34" charset="0"/>
              </a:rPr>
              <a:t>– Part 1</a:t>
            </a:r>
            <a:endParaRPr lang="en-GB" altLang="en-US" sz="2800" b="1" dirty="0">
              <a:solidFill>
                <a:srgbClr val="003399"/>
              </a:solidFill>
              <a:latin typeface="Arial" panose="020B0604020202020204" pitchFamily="34" charset="0"/>
            </a:endParaRPr>
          </a:p>
          <a:p>
            <a:pPr algn="ctr">
              <a:lnSpc>
                <a:spcPct val="104000"/>
              </a:lnSpc>
            </a:pPr>
            <a:endParaRPr lang="en-GB" altLang="en-US" sz="1800" dirty="0">
              <a:solidFill>
                <a:srgbClr val="003399"/>
              </a:solidFill>
              <a:latin typeface="Arial" panose="020B0604020202020204" pitchFamily="34" charset="0"/>
            </a:endParaRPr>
          </a:p>
          <a:p>
            <a:pPr algn="ctr">
              <a:lnSpc>
                <a:spcPct val="104000"/>
              </a:lnSpc>
            </a:pPr>
            <a:r>
              <a:rPr lang="en-GB" altLang="en-US" sz="2000" b="1" dirty="0">
                <a:solidFill>
                  <a:srgbClr val="003399"/>
                </a:solidFill>
                <a:latin typeface="Arial" panose="020B0604020202020204" pitchFamily="34" charset="0"/>
              </a:rPr>
              <a:t> Patricia de Rosnay</a:t>
            </a:r>
          </a:p>
          <a:p>
            <a:pPr algn="ctr">
              <a:lnSpc>
                <a:spcPct val="104000"/>
              </a:lnSpc>
            </a:pPr>
            <a:endParaRPr lang="en-GB" altLang="en-US" sz="2000" b="1" dirty="0">
              <a:solidFill>
                <a:srgbClr val="003399"/>
              </a:solidFill>
              <a:latin typeface="Arial" panose="020B0604020202020204" pitchFamily="34" charset="0"/>
            </a:endParaRPr>
          </a:p>
          <a:p>
            <a:pPr algn="ctr">
              <a:lnSpc>
                <a:spcPct val="104000"/>
              </a:lnSpc>
            </a:pPr>
            <a:endParaRPr lang="en-GB" altLang="en-US" sz="2000" b="1" dirty="0">
              <a:solidFill>
                <a:srgbClr val="003399"/>
              </a:solidFill>
              <a:latin typeface="Arial" panose="020B0604020202020204" pitchFamily="34" charset="0"/>
            </a:endParaRPr>
          </a:p>
          <a:p>
            <a:pPr algn="ctr">
              <a:lnSpc>
                <a:spcPct val="104000"/>
              </a:lnSpc>
            </a:pPr>
            <a:endParaRPr lang="en-GB" altLang="en-US" sz="2000" b="1" dirty="0">
              <a:solidFill>
                <a:srgbClr val="003399"/>
              </a:solidFill>
              <a:latin typeface="Arial" panose="020B0604020202020204" pitchFamily="34" charset="0"/>
            </a:endParaRPr>
          </a:p>
          <a:p>
            <a:pPr algn="ctr">
              <a:lnSpc>
                <a:spcPct val="104000"/>
              </a:lnSpc>
            </a:pPr>
            <a:endParaRPr lang="en-GB" altLang="en-US" sz="2000" b="1" dirty="0">
              <a:solidFill>
                <a:srgbClr val="003399"/>
              </a:solidFill>
              <a:latin typeface="Arial" panose="020B0604020202020204" pitchFamily="34" charset="0"/>
            </a:endParaRPr>
          </a:p>
          <a:p>
            <a:pPr algn="ctr">
              <a:lnSpc>
                <a:spcPct val="104000"/>
              </a:lnSpc>
            </a:pPr>
            <a:endParaRPr lang="en-GB" altLang="en-US" sz="2000" b="1" dirty="0">
              <a:solidFill>
                <a:srgbClr val="003399"/>
              </a:solidFill>
              <a:latin typeface="Arial" panose="020B0604020202020204" pitchFamily="34" charset="0"/>
            </a:endParaRPr>
          </a:p>
        </p:txBody>
      </p:sp>
      <p:sp>
        <p:nvSpPr>
          <p:cNvPr id="3075" name="Text Box 2"/>
          <p:cNvSpPr txBox="1">
            <a:spLocks noChangeArrowheads="1"/>
          </p:cNvSpPr>
          <p:nvPr/>
        </p:nvSpPr>
        <p:spPr bwMode="auto">
          <a:xfrm>
            <a:off x="1658844" y="2797643"/>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84376" y="518745"/>
            <a:ext cx="8360097" cy="369332"/>
          </a:xfrm>
          <a:prstGeom prst="rect">
            <a:avLst/>
          </a:prstGeom>
          <a:noFill/>
        </p:spPr>
        <p:txBody>
          <a:bodyPr wrap="square">
            <a:spAutoFit/>
          </a:bodyPr>
          <a:lstStyle/>
          <a:p>
            <a:pPr>
              <a:defRPr/>
            </a:pPr>
            <a:r>
              <a:rPr lang="en-US" dirty="0">
                <a:solidFill>
                  <a:schemeClr val="accent1"/>
                </a:solidFill>
                <a:latin typeface="Arial" pitchFamily="34" charset="0"/>
                <a:cs typeface="Arial" pitchFamily="34" charset="0"/>
              </a:rPr>
              <a:t>Validation against in situ snow observations (SnowMIP2 sites)</a:t>
            </a:r>
          </a:p>
        </p:txBody>
      </p:sp>
      <p:sp>
        <p:nvSpPr>
          <p:cNvPr id="3" name="AutoShape 2" descr="https://software.ecmwf.int/wiki/download/attachments/33718321/image2014-10-15%2011%3A37%3A30.png?version=1&amp;modificationDate=1413369450934&amp;api=v2"/>
          <p:cNvSpPr>
            <a:spLocks noChangeAspect="1" noChangeArrowheads="1"/>
          </p:cNvSpPr>
          <p:nvPr/>
        </p:nvSpPr>
        <p:spPr bwMode="auto">
          <a:xfrm>
            <a:off x="1679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descr="https://software.ecmwf.int/wiki/download/attachments/33718321/image2014-10-15%2011%3A37%3A30.png?version=1&amp;modificationDate=1413369450934&amp;api=v2"/>
          <p:cNvSpPr>
            <a:spLocks noChangeAspect="1" noChangeArrowheads="1"/>
          </p:cNvSpPr>
          <p:nvPr/>
        </p:nvSpPr>
        <p:spPr bwMode="auto">
          <a:xfrm>
            <a:off x="1831975" y="7938"/>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365" name="Picture 5"/>
          <p:cNvPicPr>
            <a:picLocks noChangeAspect="1" noChangeArrowheads="1"/>
          </p:cNvPicPr>
          <p:nvPr/>
        </p:nvPicPr>
        <p:blipFill rotWithShape="1">
          <a:blip r:embed="rId3">
            <a:extLst>
              <a:ext uri="{28A0092B-C50C-407E-A947-70E740481C1C}">
                <a14:useLocalDpi xmlns:a14="http://schemas.microsoft.com/office/drawing/2010/main" val="0"/>
              </a:ext>
            </a:extLst>
          </a:blip>
          <a:srcRect l="194" t="-34122" r="-1630" b="34122"/>
          <a:stretch/>
        </p:blipFill>
        <p:spPr bwMode="auto">
          <a:xfrm>
            <a:off x="2145220" y="-675456"/>
            <a:ext cx="4405749" cy="4867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4"/>
          <p:cNvSpPr txBox="1">
            <a:spLocks noChangeArrowheads="1"/>
          </p:cNvSpPr>
          <p:nvPr/>
        </p:nvSpPr>
        <p:spPr bwMode="auto">
          <a:xfrm>
            <a:off x="6871071" y="907727"/>
            <a:ext cx="4988749" cy="3477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87313" indent="-87313" eaLnBrk="0" hangingPunct="0">
              <a:defRPr>
                <a:solidFill>
                  <a:schemeClr val="tx1"/>
                </a:solidFill>
                <a:latin typeface="Arial" charset="0"/>
                <a:cs typeface="Arial" charset="0"/>
              </a:defRPr>
            </a:lvl1pPr>
            <a:lvl2pPr marL="544513" indent="-87313"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u="sng" dirty="0">
                <a:latin typeface="+mn-lt"/>
              </a:rPr>
              <a:t>Melting period </a:t>
            </a:r>
          </a:p>
          <a:p>
            <a:pPr marL="0" indent="0" eaLnBrk="1" hangingPunct="1"/>
            <a:r>
              <a:rPr lang="en-US" sz="2000" dirty="0" smtClean="0">
                <a:latin typeface="+mn-lt"/>
              </a:rPr>
              <a:t>Old: too </a:t>
            </a:r>
            <a:r>
              <a:rPr lang="en-US" sz="2000" dirty="0">
                <a:latin typeface="+mn-lt"/>
              </a:rPr>
              <a:t>early for forests (21days)</a:t>
            </a:r>
          </a:p>
          <a:p>
            <a:pPr marL="0" indent="0" eaLnBrk="1" hangingPunct="1"/>
            <a:r>
              <a:rPr lang="en-US" sz="2000" dirty="0">
                <a:latin typeface="+mn-lt"/>
              </a:rPr>
              <a:t>        </a:t>
            </a:r>
            <a:r>
              <a:rPr lang="en-US" sz="2000" dirty="0" smtClean="0">
                <a:latin typeface="+mn-lt"/>
              </a:rPr>
              <a:t>too </a:t>
            </a:r>
            <a:r>
              <a:rPr lang="en-US" sz="2000" dirty="0">
                <a:latin typeface="+mn-lt"/>
              </a:rPr>
              <a:t>late in open sites (10 days)</a:t>
            </a:r>
          </a:p>
          <a:p>
            <a:pPr marL="0" indent="0" eaLnBrk="1" hangingPunct="1"/>
            <a:endParaRPr lang="en-US" sz="2000" dirty="0">
              <a:latin typeface="+mn-lt"/>
            </a:endParaRPr>
          </a:p>
          <a:p>
            <a:pPr marL="0" indent="0" eaLnBrk="1" hangingPunct="1"/>
            <a:r>
              <a:rPr lang="en-US" sz="2000" dirty="0">
                <a:solidFill>
                  <a:srgbClr val="FF0000"/>
                </a:solidFill>
                <a:latin typeface="+mn-lt"/>
              </a:rPr>
              <a:t>Current: Albedo </a:t>
            </a:r>
            <a:r>
              <a:rPr lang="en-US" sz="2000" dirty="0">
                <a:solidFill>
                  <a:srgbClr val="FF0000"/>
                </a:solidFill>
                <a:latin typeface="+mn-lt"/>
                <a:sym typeface="Wingdings"/>
              </a:rPr>
              <a:t> </a:t>
            </a:r>
            <a:r>
              <a:rPr lang="en-US" sz="2000" dirty="0">
                <a:solidFill>
                  <a:srgbClr val="FF0000"/>
                </a:solidFill>
                <a:latin typeface="+mn-lt"/>
              </a:rPr>
              <a:t>improves open sites </a:t>
            </a:r>
          </a:p>
          <a:p>
            <a:pPr marL="0" indent="0" eaLnBrk="1" hangingPunct="1"/>
            <a:r>
              <a:rPr lang="en-US" sz="2000" dirty="0">
                <a:solidFill>
                  <a:srgbClr val="FF0000"/>
                </a:solidFill>
                <a:latin typeface="+mn-lt"/>
              </a:rPr>
              <a:t>Rain interception </a:t>
            </a:r>
            <a:r>
              <a:rPr lang="en-US" sz="2000" dirty="0">
                <a:solidFill>
                  <a:srgbClr val="FF0000"/>
                </a:solidFill>
                <a:latin typeface="+mn-lt"/>
                <a:sym typeface="Wingdings"/>
              </a:rPr>
              <a:t></a:t>
            </a:r>
            <a:r>
              <a:rPr lang="en-US" sz="2000" dirty="0">
                <a:solidFill>
                  <a:srgbClr val="FF0000"/>
                </a:solidFill>
                <a:latin typeface="+mn-lt"/>
              </a:rPr>
              <a:t> improves forest</a:t>
            </a:r>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p:txBody>
      </p:sp>
      <p:sp>
        <p:nvSpPr>
          <p:cNvPr id="9" name="TextBox 8"/>
          <p:cNvSpPr txBox="1"/>
          <p:nvPr/>
        </p:nvSpPr>
        <p:spPr>
          <a:xfrm>
            <a:off x="4673520" y="1258888"/>
            <a:ext cx="1170513" cy="307777"/>
          </a:xfrm>
          <a:prstGeom prst="rect">
            <a:avLst/>
          </a:prstGeom>
          <a:noFill/>
        </p:spPr>
        <p:txBody>
          <a:bodyPr wrap="none" rtlCol="0">
            <a:spAutoFit/>
          </a:bodyPr>
          <a:lstStyle/>
          <a:p>
            <a:r>
              <a:rPr lang="en-GB" sz="1400" b="1" dirty="0"/>
              <a:t>Snow mass</a:t>
            </a:r>
          </a:p>
        </p:txBody>
      </p:sp>
      <p:sp>
        <p:nvSpPr>
          <p:cNvPr id="12" name="TextBox 11"/>
          <p:cNvSpPr txBox="1"/>
          <p:nvPr/>
        </p:nvSpPr>
        <p:spPr>
          <a:xfrm>
            <a:off x="4632552" y="2852937"/>
            <a:ext cx="1197764" cy="307777"/>
          </a:xfrm>
          <a:prstGeom prst="rect">
            <a:avLst/>
          </a:prstGeom>
          <a:noFill/>
        </p:spPr>
        <p:txBody>
          <a:bodyPr wrap="none" rtlCol="0">
            <a:spAutoFit/>
          </a:bodyPr>
          <a:lstStyle/>
          <a:p>
            <a:r>
              <a:rPr lang="en-GB" sz="1400" b="1" dirty="0"/>
              <a:t>Snow depth</a:t>
            </a:r>
          </a:p>
        </p:txBody>
      </p:sp>
      <p:cxnSp>
        <p:nvCxnSpPr>
          <p:cNvPr id="14" name="Straight Arrow Connector 13"/>
          <p:cNvCxnSpPr/>
          <p:nvPr/>
        </p:nvCxnSpPr>
        <p:spPr>
          <a:xfrm flipH="1">
            <a:off x="4052898" y="1548092"/>
            <a:ext cx="3123222" cy="6902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168008" y="1777752"/>
            <a:ext cx="1008112" cy="10751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Model</a:t>
            </a:r>
          </a:p>
        </p:txBody>
      </p:sp>
      <p:sp>
        <p:nvSpPr>
          <p:cNvPr id="2" name="TextBox 1"/>
          <p:cNvSpPr txBox="1"/>
          <p:nvPr/>
        </p:nvSpPr>
        <p:spPr>
          <a:xfrm>
            <a:off x="3071665" y="1269922"/>
            <a:ext cx="601447" cy="507831"/>
          </a:xfrm>
          <a:prstGeom prst="rect">
            <a:avLst/>
          </a:prstGeom>
          <a:solidFill>
            <a:schemeClr val="bg1"/>
          </a:solidFill>
        </p:spPr>
        <p:txBody>
          <a:bodyPr wrap="none" rtlCol="0">
            <a:spAutoFit/>
          </a:bodyPr>
          <a:lstStyle/>
          <a:p>
            <a:r>
              <a:rPr lang="en-GB" sz="900" b="1" dirty="0"/>
              <a:t>OLD</a:t>
            </a:r>
          </a:p>
          <a:p>
            <a:r>
              <a:rPr lang="en-GB" sz="900" b="1" dirty="0">
                <a:solidFill>
                  <a:srgbClr val="FF0000"/>
                </a:solidFill>
              </a:rPr>
              <a:t>Current</a:t>
            </a:r>
          </a:p>
          <a:p>
            <a:r>
              <a:rPr lang="en-GB" sz="900" b="1" dirty="0" err="1">
                <a:solidFill>
                  <a:srgbClr val="0070C0"/>
                </a:solidFill>
              </a:rPr>
              <a:t>Obs</a:t>
            </a:r>
            <a:endParaRPr lang="fr-FR" sz="900" b="1" dirty="0">
              <a:solidFill>
                <a:srgbClr val="0070C0"/>
              </a:solidFill>
            </a:endParaRPr>
          </a:p>
        </p:txBody>
      </p:sp>
      <p:sp>
        <p:nvSpPr>
          <p:cNvPr id="17" name="Rectangle 16"/>
          <p:cNvSpPr/>
          <p:nvPr/>
        </p:nvSpPr>
        <p:spPr>
          <a:xfrm>
            <a:off x="2136776" y="5983308"/>
            <a:ext cx="2034531" cy="307777"/>
          </a:xfrm>
          <a:prstGeom prst="rect">
            <a:avLst/>
          </a:prstGeom>
        </p:spPr>
        <p:txBody>
          <a:bodyPr wrap="none">
            <a:spAutoFit/>
          </a:bodyPr>
          <a:lstStyle/>
          <a:p>
            <a:r>
              <a:rPr lang="en-US" sz="1400" b="1" dirty="0">
                <a:solidFill>
                  <a:srgbClr val="595959"/>
                </a:solidFill>
              </a:rPr>
              <a:t>Dutra et al., JHM 2010</a:t>
            </a:r>
            <a:endParaRPr lang="en-GB" sz="1400" dirty="0"/>
          </a:p>
        </p:txBody>
      </p:sp>
    </p:spTree>
    <p:extLst>
      <p:ext uri="{BB962C8B-B14F-4D97-AF65-F5344CB8AC3E}">
        <p14:creationId xmlns:p14="http://schemas.microsoft.com/office/powerpoint/2010/main" val="10467396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84376" y="539388"/>
            <a:ext cx="8360097" cy="369332"/>
          </a:xfrm>
          <a:prstGeom prst="rect">
            <a:avLst/>
          </a:prstGeom>
          <a:noFill/>
        </p:spPr>
        <p:txBody>
          <a:bodyPr wrap="square">
            <a:spAutoFit/>
          </a:bodyPr>
          <a:lstStyle/>
          <a:p>
            <a:pPr>
              <a:defRPr/>
            </a:pPr>
            <a:r>
              <a:rPr lang="en-US" dirty="0">
                <a:solidFill>
                  <a:schemeClr val="accent1"/>
                </a:solidFill>
                <a:latin typeface="Arial" pitchFamily="34" charset="0"/>
                <a:cs typeface="Arial" pitchFamily="34" charset="0"/>
              </a:rPr>
              <a:t>Validation against in situ snow observations (SnowMIP2 sites)</a:t>
            </a:r>
          </a:p>
        </p:txBody>
      </p:sp>
      <p:sp>
        <p:nvSpPr>
          <p:cNvPr id="3" name="AutoShape 2" descr="https://software.ecmwf.int/wiki/download/attachments/33718321/image2014-10-15%2011%3A37%3A30.png?version=1&amp;modificationDate=1413369450934&amp;api=v2"/>
          <p:cNvSpPr>
            <a:spLocks noChangeAspect="1" noChangeArrowheads="1"/>
          </p:cNvSpPr>
          <p:nvPr/>
        </p:nvSpPr>
        <p:spPr bwMode="auto">
          <a:xfrm>
            <a:off x="1679575" y="-144463"/>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8" name="AutoShape 4" descr="https://software.ecmwf.int/wiki/download/attachments/33718321/image2014-10-15%2011%3A37%3A30.png?version=1&amp;modificationDate=1413369450934&amp;api=v2"/>
          <p:cNvSpPr>
            <a:spLocks noChangeAspect="1" noChangeArrowheads="1"/>
          </p:cNvSpPr>
          <p:nvPr/>
        </p:nvSpPr>
        <p:spPr bwMode="auto">
          <a:xfrm>
            <a:off x="1831975" y="7938"/>
            <a:ext cx="304800" cy="304801"/>
          </a:xfrm>
          <a:prstGeom prst="rect">
            <a:avLst/>
          </a:prstGeom>
          <a:noFill/>
          <a:extLst>
            <a:ext uri="{909E8E84-426E-40dd-AFC4-6F175D3DCCD1}">
              <a14:hiddenFill xmlns=""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5365"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6775" y="985334"/>
            <a:ext cx="4343400" cy="4867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0" name="TextBox 4"/>
          <p:cNvSpPr txBox="1">
            <a:spLocks noChangeArrowheads="1"/>
          </p:cNvSpPr>
          <p:nvPr/>
        </p:nvSpPr>
        <p:spPr bwMode="auto">
          <a:xfrm>
            <a:off x="6871072" y="907727"/>
            <a:ext cx="5158632" cy="501675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marL="87313" indent="-87313" eaLnBrk="0" hangingPunct="0">
              <a:defRPr>
                <a:solidFill>
                  <a:schemeClr val="tx1"/>
                </a:solidFill>
                <a:latin typeface="Arial" charset="0"/>
                <a:cs typeface="Arial" charset="0"/>
              </a:defRPr>
            </a:lvl1pPr>
            <a:lvl2pPr marL="544513" indent="-87313"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marL="0" indent="0" eaLnBrk="1" hangingPunct="1"/>
            <a:r>
              <a:rPr lang="en-US" sz="2000" u="sng" dirty="0">
                <a:latin typeface="+mn-lt"/>
              </a:rPr>
              <a:t>Melting period </a:t>
            </a:r>
          </a:p>
          <a:p>
            <a:pPr marL="0" indent="0" eaLnBrk="1" hangingPunct="1"/>
            <a:r>
              <a:rPr lang="en-US" sz="2000" dirty="0">
                <a:latin typeface="+mn-lt"/>
              </a:rPr>
              <a:t>Old: </a:t>
            </a:r>
            <a:r>
              <a:rPr lang="en-US" sz="2000" dirty="0" smtClean="0">
                <a:latin typeface="+mn-lt"/>
              </a:rPr>
              <a:t>too </a:t>
            </a:r>
            <a:r>
              <a:rPr lang="en-US" sz="2000" dirty="0">
                <a:latin typeface="+mn-lt"/>
              </a:rPr>
              <a:t>early for forests (21days)</a:t>
            </a:r>
          </a:p>
          <a:p>
            <a:pPr marL="0" indent="0" eaLnBrk="1" hangingPunct="1"/>
            <a:r>
              <a:rPr lang="en-US" sz="2000" dirty="0">
                <a:latin typeface="+mn-lt"/>
              </a:rPr>
              <a:t>        too late in open sites (10 days)</a:t>
            </a:r>
          </a:p>
          <a:p>
            <a:pPr marL="0" indent="0" eaLnBrk="1" hangingPunct="1"/>
            <a:endParaRPr lang="en-US" sz="2000" dirty="0">
              <a:latin typeface="+mn-lt"/>
            </a:endParaRPr>
          </a:p>
          <a:p>
            <a:pPr marL="0" indent="0" eaLnBrk="1" hangingPunct="1"/>
            <a:r>
              <a:rPr lang="en-US" sz="2000" dirty="0">
                <a:solidFill>
                  <a:srgbClr val="FF0000"/>
                </a:solidFill>
                <a:latin typeface="+mn-lt"/>
              </a:rPr>
              <a:t>Current: Albedo </a:t>
            </a:r>
            <a:r>
              <a:rPr lang="en-US" sz="2000" dirty="0">
                <a:solidFill>
                  <a:srgbClr val="FF0000"/>
                </a:solidFill>
                <a:latin typeface="+mn-lt"/>
                <a:sym typeface="Wingdings"/>
              </a:rPr>
              <a:t> </a:t>
            </a:r>
            <a:r>
              <a:rPr lang="en-US" sz="2000" dirty="0">
                <a:solidFill>
                  <a:srgbClr val="FF0000"/>
                </a:solidFill>
                <a:latin typeface="+mn-lt"/>
              </a:rPr>
              <a:t>improves open sites </a:t>
            </a:r>
          </a:p>
          <a:p>
            <a:pPr marL="0" indent="0" eaLnBrk="1" hangingPunct="1"/>
            <a:r>
              <a:rPr lang="en-US" sz="2000" dirty="0">
                <a:solidFill>
                  <a:srgbClr val="FF0000"/>
                </a:solidFill>
                <a:latin typeface="+mn-lt"/>
              </a:rPr>
              <a:t>Rain interception </a:t>
            </a:r>
            <a:r>
              <a:rPr lang="en-US" sz="2000" dirty="0">
                <a:solidFill>
                  <a:srgbClr val="FF0000"/>
                </a:solidFill>
                <a:latin typeface="+mn-lt"/>
                <a:sym typeface="Wingdings"/>
              </a:rPr>
              <a:t> </a:t>
            </a:r>
            <a:r>
              <a:rPr lang="en-US" sz="2000" dirty="0">
                <a:solidFill>
                  <a:srgbClr val="FF0000"/>
                </a:solidFill>
                <a:latin typeface="+mn-lt"/>
              </a:rPr>
              <a:t>improves forest</a:t>
            </a:r>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eaLnBrk="1" hangingPunct="1"/>
            <a:endParaRPr lang="en-US" sz="2000" dirty="0">
              <a:latin typeface="+mn-lt"/>
            </a:endParaRPr>
          </a:p>
          <a:p>
            <a:pPr marL="0" indent="0" eaLnBrk="1" hangingPunct="1"/>
            <a:r>
              <a:rPr lang="en-US" sz="2000" u="sng" dirty="0">
                <a:latin typeface="+mn-lt"/>
              </a:rPr>
              <a:t>Snow density:</a:t>
            </a:r>
          </a:p>
          <a:p>
            <a:pPr marL="0" indent="0" eaLnBrk="1" hangingPunct="1"/>
            <a:r>
              <a:rPr lang="en-US" sz="2000" dirty="0">
                <a:latin typeface="+mn-lt"/>
              </a:rPr>
              <a:t>OLD: overestimated compaction</a:t>
            </a:r>
          </a:p>
          <a:p>
            <a:pPr marL="0" indent="0" eaLnBrk="1" hangingPunct="1"/>
            <a:r>
              <a:rPr lang="en-US" sz="2000" dirty="0">
                <a:solidFill>
                  <a:srgbClr val="FF0000"/>
                </a:solidFill>
                <a:latin typeface="+mn-lt"/>
              </a:rPr>
              <a:t>Current: Closer to observations</a:t>
            </a:r>
          </a:p>
          <a:p>
            <a:pPr lvl="1" eaLnBrk="1" hangingPunct="1">
              <a:buFont typeface="Arial" charset="0"/>
              <a:buChar char="•"/>
            </a:pPr>
            <a:endParaRPr lang="en-US" sz="2000" dirty="0">
              <a:solidFill>
                <a:srgbClr val="FF0000"/>
              </a:solidFill>
              <a:latin typeface="+mn-lt"/>
            </a:endParaRPr>
          </a:p>
          <a:p>
            <a:pPr marL="0" indent="0" eaLnBrk="1" hangingPunct="1"/>
            <a:r>
              <a:rPr lang="en-US" sz="2000" dirty="0">
                <a:latin typeface="+mn-lt"/>
              </a:rPr>
              <a:t>Decreased snow density</a:t>
            </a:r>
          </a:p>
          <a:p>
            <a:pPr marL="0" indent="0" eaLnBrk="1" hangingPunct="1"/>
            <a:r>
              <a:rPr lang="en-US" sz="2000" dirty="0">
                <a:latin typeface="+mn-lt"/>
                <a:sym typeface="Wingdings" pitchFamily="2" charset="2"/>
              </a:rPr>
              <a:t> </a:t>
            </a:r>
            <a:r>
              <a:rPr lang="en-US" sz="2000" dirty="0">
                <a:latin typeface="+mn-lt"/>
              </a:rPr>
              <a:t>Increased thermal insulation</a:t>
            </a:r>
          </a:p>
          <a:p>
            <a:pPr marL="0" indent="0" eaLnBrk="1" hangingPunct="1"/>
            <a:r>
              <a:rPr lang="en-US" sz="2000" dirty="0">
                <a:latin typeface="+mn-lt"/>
                <a:sym typeface="Wingdings" pitchFamily="2" charset="2"/>
              </a:rPr>
              <a:t> Reduce </a:t>
            </a:r>
            <a:r>
              <a:rPr lang="en-US" sz="2000" dirty="0">
                <a:latin typeface="+mn-lt"/>
              </a:rPr>
              <a:t>negative soil temperature bias</a:t>
            </a:r>
          </a:p>
        </p:txBody>
      </p:sp>
      <p:sp>
        <p:nvSpPr>
          <p:cNvPr id="9" name="TextBox 8"/>
          <p:cNvSpPr txBox="1"/>
          <p:nvPr/>
        </p:nvSpPr>
        <p:spPr>
          <a:xfrm>
            <a:off x="4673520" y="1258888"/>
            <a:ext cx="1170513" cy="307777"/>
          </a:xfrm>
          <a:prstGeom prst="rect">
            <a:avLst/>
          </a:prstGeom>
          <a:noFill/>
        </p:spPr>
        <p:txBody>
          <a:bodyPr wrap="none" rtlCol="0">
            <a:spAutoFit/>
          </a:bodyPr>
          <a:lstStyle/>
          <a:p>
            <a:r>
              <a:rPr lang="en-GB" sz="1400" b="1" dirty="0"/>
              <a:t>Snow mass</a:t>
            </a:r>
          </a:p>
        </p:txBody>
      </p:sp>
      <p:sp>
        <p:nvSpPr>
          <p:cNvPr id="12" name="TextBox 11"/>
          <p:cNvSpPr txBox="1"/>
          <p:nvPr/>
        </p:nvSpPr>
        <p:spPr>
          <a:xfrm>
            <a:off x="4632552" y="2852937"/>
            <a:ext cx="1197764" cy="307777"/>
          </a:xfrm>
          <a:prstGeom prst="rect">
            <a:avLst/>
          </a:prstGeom>
          <a:noFill/>
        </p:spPr>
        <p:txBody>
          <a:bodyPr wrap="none" rtlCol="0">
            <a:spAutoFit/>
          </a:bodyPr>
          <a:lstStyle/>
          <a:p>
            <a:r>
              <a:rPr lang="en-GB" sz="1400" b="1" dirty="0"/>
              <a:t>Snow depth</a:t>
            </a:r>
          </a:p>
        </p:txBody>
      </p:sp>
      <p:sp>
        <p:nvSpPr>
          <p:cNvPr id="13" name="TextBox 12"/>
          <p:cNvSpPr txBox="1"/>
          <p:nvPr/>
        </p:nvSpPr>
        <p:spPr>
          <a:xfrm>
            <a:off x="4673519" y="4365105"/>
            <a:ext cx="1337226" cy="307777"/>
          </a:xfrm>
          <a:prstGeom prst="rect">
            <a:avLst/>
          </a:prstGeom>
          <a:noFill/>
        </p:spPr>
        <p:txBody>
          <a:bodyPr wrap="none" rtlCol="0">
            <a:spAutoFit/>
          </a:bodyPr>
          <a:lstStyle/>
          <a:p>
            <a:r>
              <a:rPr lang="en-GB" sz="1400" b="1" dirty="0"/>
              <a:t>Snow density</a:t>
            </a:r>
          </a:p>
        </p:txBody>
      </p:sp>
      <p:cxnSp>
        <p:nvCxnSpPr>
          <p:cNvPr id="14" name="Straight Arrow Connector 13"/>
          <p:cNvCxnSpPr/>
          <p:nvPr/>
        </p:nvCxnSpPr>
        <p:spPr>
          <a:xfrm flipH="1">
            <a:off x="4052898" y="1548092"/>
            <a:ext cx="3123222" cy="690239"/>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6168008" y="1777752"/>
            <a:ext cx="1008112" cy="107518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5358562" y="4672882"/>
            <a:ext cx="1457518" cy="1746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5326144" y="4944740"/>
            <a:ext cx="1417928" cy="15031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Model</a:t>
            </a:r>
          </a:p>
        </p:txBody>
      </p:sp>
      <p:sp>
        <p:nvSpPr>
          <p:cNvPr id="2" name="TextBox 1"/>
          <p:cNvSpPr txBox="1"/>
          <p:nvPr/>
        </p:nvSpPr>
        <p:spPr>
          <a:xfrm>
            <a:off x="3071665" y="1269922"/>
            <a:ext cx="601447" cy="507831"/>
          </a:xfrm>
          <a:prstGeom prst="rect">
            <a:avLst/>
          </a:prstGeom>
          <a:solidFill>
            <a:schemeClr val="bg1"/>
          </a:solidFill>
        </p:spPr>
        <p:txBody>
          <a:bodyPr wrap="none" rtlCol="0">
            <a:spAutoFit/>
          </a:bodyPr>
          <a:lstStyle/>
          <a:p>
            <a:r>
              <a:rPr lang="en-GB" sz="900" b="1" dirty="0"/>
              <a:t>OLD</a:t>
            </a:r>
          </a:p>
          <a:p>
            <a:r>
              <a:rPr lang="en-GB" sz="900" b="1" dirty="0">
                <a:solidFill>
                  <a:srgbClr val="FF0000"/>
                </a:solidFill>
              </a:rPr>
              <a:t>Current</a:t>
            </a:r>
          </a:p>
          <a:p>
            <a:r>
              <a:rPr lang="en-GB" sz="900" b="1" dirty="0" err="1">
                <a:solidFill>
                  <a:srgbClr val="0070C0"/>
                </a:solidFill>
              </a:rPr>
              <a:t>Obs</a:t>
            </a:r>
            <a:endParaRPr lang="fr-FR" sz="900" b="1" dirty="0">
              <a:solidFill>
                <a:srgbClr val="0070C0"/>
              </a:solidFill>
            </a:endParaRPr>
          </a:p>
        </p:txBody>
      </p:sp>
      <p:sp>
        <p:nvSpPr>
          <p:cNvPr id="17" name="Rectangle 16"/>
          <p:cNvSpPr/>
          <p:nvPr/>
        </p:nvSpPr>
        <p:spPr>
          <a:xfrm>
            <a:off x="2136776" y="5983308"/>
            <a:ext cx="2034531" cy="307777"/>
          </a:xfrm>
          <a:prstGeom prst="rect">
            <a:avLst/>
          </a:prstGeom>
        </p:spPr>
        <p:txBody>
          <a:bodyPr wrap="none">
            <a:spAutoFit/>
          </a:bodyPr>
          <a:lstStyle/>
          <a:p>
            <a:r>
              <a:rPr lang="en-US" sz="1400" b="1" dirty="0">
                <a:solidFill>
                  <a:srgbClr val="595959"/>
                </a:solidFill>
              </a:rPr>
              <a:t>Dutra et al., JHM 2010</a:t>
            </a:r>
            <a:endParaRPr lang="en-GB" sz="1400" dirty="0"/>
          </a:p>
        </p:txBody>
      </p:sp>
    </p:spTree>
    <p:extLst>
      <p:ext uri="{BB962C8B-B14F-4D97-AF65-F5344CB8AC3E}">
        <p14:creationId xmlns:p14="http://schemas.microsoft.com/office/powerpoint/2010/main" val="2127573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437374" y="1179157"/>
            <a:ext cx="6124005" cy="707886"/>
          </a:xfrm>
          <a:prstGeom prst="rect">
            <a:avLst/>
          </a:prstGeom>
          <a:noFill/>
        </p:spPr>
        <p:txBody>
          <a:bodyPr wrap="square">
            <a:spAutoFit/>
          </a:bodyPr>
          <a:lstStyle/>
          <a:p>
            <a:pPr>
              <a:defRPr/>
            </a:pPr>
            <a:r>
              <a:rPr lang="en-US" sz="2000" dirty="0">
                <a:solidFill>
                  <a:srgbClr val="0070C0"/>
                </a:solidFill>
                <a:latin typeface="Arial" pitchFamily="34" charset="0"/>
                <a:cs typeface="Arial" pitchFamily="34" charset="0"/>
              </a:rPr>
              <a:t>Comparing ERA-Interim (Old </a:t>
            </a:r>
            <a:r>
              <a:rPr lang="en-US" sz="2000" dirty="0" smtClean="0">
                <a:solidFill>
                  <a:srgbClr val="0070C0"/>
                </a:solidFill>
                <a:latin typeface="Arial" pitchFamily="34" charset="0"/>
                <a:cs typeface="Arial" pitchFamily="34" charset="0"/>
              </a:rPr>
              <a:t>snow model) </a:t>
            </a:r>
          </a:p>
          <a:p>
            <a:pPr>
              <a:defRPr/>
            </a:pPr>
            <a:r>
              <a:rPr lang="en-US" sz="2000" dirty="0" smtClean="0">
                <a:solidFill>
                  <a:srgbClr val="0070C0"/>
                </a:solidFill>
                <a:latin typeface="Arial" pitchFamily="34" charset="0"/>
                <a:cs typeface="Arial" pitchFamily="34" charset="0"/>
              </a:rPr>
              <a:t>with </a:t>
            </a:r>
            <a:r>
              <a:rPr lang="en-US" sz="2000" dirty="0">
                <a:solidFill>
                  <a:srgbClr val="0070C0"/>
                </a:solidFill>
                <a:latin typeface="Arial" pitchFamily="34" charset="0"/>
                <a:cs typeface="Arial" pitchFamily="34" charset="0"/>
              </a:rPr>
              <a:t>ERA-Interim/Land </a:t>
            </a:r>
            <a:r>
              <a:rPr lang="en-US" sz="2000" dirty="0" smtClean="0">
                <a:solidFill>
                  <a:srgbClr val="0070C0"/>
                </a:solidFill>
                <a:latin typeface="Arial" pitchFamily="34" charset="0"/>
                <a:cs typeface="Arial" pitchFamily="34" charset="0"/>
              </a:rPr>
              <a:t>(New snow model)</a:t>
            </a:r>
            <a:endParaRPr lang="en-US" sz="2000" dirty="0">
              <a:solidFill>
                <a:srgbClr val="0070C0"/>
              </a:solidFill>
              <a:latin typeface="Arial" pitchFamily="34" charset="0"/>
              <a:cs typeface="Arial" pitchFamily="34" charset="0"/>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6963" y="801640"/>
            <a:ext cx="4077321" cy="2790955"/>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962" y="3256400"/>
            <a:ext cx="4077321" cy="2793471"/>
          </a:xfrm>
          <a:prstGeom prst="rect">
            <a:avLst/>
          </a:prstGeom>
        </p:spPr>
      </p:pic>
      <p:sp>
        <p:nvSpPr>
          <p:cNvPr id="3" name="Rectangle 2"/>
          <p:cNvSpPr/>
          <p:nvPr/>
        </p:nvSpPr>
        <p:spPr>
          <a:xfrm>
            <a:off x="8328248" y="6006032"/>
            <a:ext cx="2494594" cy="307777"/>
          </a:xfrm>
          <a:prstGeom prst="rect">
            <a:avLst/>
          </a:prstGeom>
        </p:spPr>
        <p:txBody>
          <a:bodyPr wrap="none">
            <a:spAutoFit/>
          </a:bodyPr>
          <a:lstStyle/>
          <a:p>
            <a:r>
              <a:rPr lang="en-GB" sz="1400" b="1" dirty="0">
                <a:solidFill>
                  <a:schemeClr val="tx1">
                    <a:lumMod val="50000"/>
                    <a:lumOff val="50000"/>
                  </a:schemeClr>
                </a:solidFill>
              </a:rPr>
              <a:t>(Balsamo et al. HESS 2015)</a:t>
            </a:r>
          </a:p>
        </p:txBody>
      </p:sp>
      <p:sp>
        <p:nvSpPr>
          <p:cNvPr id="4" name="TextBox 3"/>
          <p:cNvSpPr txBox="1"/>
          <p:nvPr/>
        </p:nvSpPr>
        <p:spPr>
          <a:xfrm>
            <a:off x="186962" y="207267"/>
            <a:ext cx="3922618" cy="523220"/>
          </a:xfrm>
          <a:prstGeom prst="rect">
            <a:avLst/>
          </a:prstGeom>
          <a:noFill/>
        </p:spPr>
        <p:txBody>
          <a:bodyPr wrap="square" rtlCol="0">
            <a:spAutoFit/>
          </a:bodyPr>
          <a:lstStyle/>
          <a:p>
            <a:pPr algn="ctr"/>
            <a:r>
              <a:rPr lang="en-GB" sz="1400" dirty="0">
                <a:cs typeface="Arial" pitchFamily="34" charset="0"/>
              </a:rPr>
              <a:t>Snow density evolution (data from the former Soviet Union Hydrological Snow Surveys)</a:t>
            </a:r>
          </a:p>
        </p:txBody>
      </p:sp>
      <p:sp>
        <p:nvSpPr>
          <p:cNvPr id="9" name="TextBox 8"/>
          <p:cNvSpPr txBox="1"/>
          <p:nvPr/>
        </p:nvSpPr>
        <p:spPr>
          <a:xfrm>
            <a:off x="3124890" y="2684654"/>
            <a:ext cx="617477" cy="338554"/>
          </a:xfrm>
          <a:prstGeom prst="rect">
            <a:avLst/>
          </a:prstGeom>
          <a:noFill/>
        </p:spPr>
        <p:txBody>
          <a:bodyPr wrap="none" rtlCol="0">
            <a:spAutoFit/>
          </a:bodyPr>
          <a:lstStyle/>
          <a:p>
            <a:r>
              <a:rPr lang="en-GB" sz="1600" dirty="0">
                <a:solidFill>
                  <a:srgbClr val="FF0000"/>
                </a:solidFill>
              </a:rPr>
              <a:t>OBS</a:t>
            </a:r>
          </a:p>
        </p:txBody>
      </p:sp>
      <p:sp>
        <p:nvSpPr>
          <p:cNvPr id="10" name="TextBox 9"/>
          <p:cNvSpPr txBox="1"/>
          <p:nvPr/>
        </p:nvSpPr>
        <p:spPr>
          <a:xfrm>
            <a:off x="3043137" y="5128671"/>
            <a:ext cx="617477" cy="338554"/>
          </a:xfrm>
          <a:prstGeom prst="rect">
            <a:avLst/>
          </a:prstGeom>
          <a:noFill/>
        </p:spPr>
        <p:txBody>
          <a:bodyPr wrap="none" rtlCol="0">
            <a:spAutoFit/>
          </a:bodyPr>
          <a:lstStyle/>
          <a:p>
            <a:r>
              <a:rPr lang="en-GB" sz="1600" dirty="0">
                <a:solidFill>
                  <a:srgbClr val="FF0000"/>
                </a:solidFill>
              </a:rPr>
              <a:t>OBS</a:t>
            </a:r>
          </a:p>
        </p:txBody>
      </p:sp>
      <p:sp>
        <p:nvSpPr>
          <p:cNvPr id="11" name="TextBox 10"/>
          <p:cNvSpPr txBox="1"/>
          <p:nvPr/>
        </p:nvSpPr>
        <p:spPr>
          <a:xfrm>
            <a:off x="1452339" y="2917846"/>
            <a:ext cx="2385589" cy="338554"/>
          </a:xfrm>
          <a:prstGeom prst="rect">
            <a:avLst/>
          </a:prstGeom>
          <a:noFill/>
        </p:spPr>
        <p:txBody>
          <a:bodyPr wrap="none" rtlCol="0">
            <a:spAutoFit/>
          </a:bodyPr>
          <a:lstStyle/>
          <a:p>
            <a:r>
              <a:rPr lang="en-GB" sz="1600" dirty="0">
                <a:solidFill>
                  <a:srgbClr val="022BF8"/>
                </a:solidFill>
              </a:rPr>
              <a:t>ERA-Interim (</a:t>
            </a:r>
            <a:r>
              <a:rPr lang="en-GB" sz="1600" dirty="0" smtClean="0">
                <a:solidFill>
                  <a:srgbClr val="022BF8"/>
                </a:solidFill>
              </a:rPr>
              <a:t>old model)</a:t>
            </a:r>
            <a:endParaRPr lang="en-GB" sz="1600" dirty="0">
              <a:solidFill>
                <a:srgbClr val="022BF8"/>
              </a:solidFill>
            </a:endParaRPr>
          </a:p>
        </p:txBody>
      </p:sp>
      <p:sp>
        <p:nvSpPr>
          <p:cNvPr id="12" name="TextBox 11"/>
          <p:cNvSpPr txBox="1"/>
          <p:nvPr/>
        </p:nvSpPr>
        <p:spPr>
          <a:xfrm>
            <a:off x="836785" y="5361863"/>
            <a:ext cx="3001143" cy="338554"/>
          </a:xfrm>
          <a:prstGeom prst="rect">
            <a:avLst/>
          </a:prstGeom>
          <a:noFill/>
        </p:spPr>
        <p:txBody>
          <a:bodyPr wrap="none" rtlCol="0">
            <a:spAutoFit/>
          </a:bodyPr>
          <a:lstStyle/>
          <a:p>
            <a:r>
              <a:rPr lang="en-GB" sz="1600" dirty="0">
                <a:solidFill>
                  <a:srgbClr val="022BF8"/>
                </a:solidFill>
              </a:rPr>
              <a:t>ERA-Interim/Land </a:t>
            </a:r>
            <a:r>
              <a:rPr lang="en-GB" sz="1600" dirty="0" smtClean="0">
                <a:solidFill>
                  <a:srgbClr val="022BF8"/>
                </a:solidFill>
              </a:rPr>
              <a:t>(new model)</a:t>
            </a:r>
            <a:endParaRPr lang="en-GB" sz="1600" dirty="0">
              <a:solidFill>
                <a:srgbClr val="022BF8"/>
              </a:solidFill>
            </a:endParaRPr>
          </a:p>
        </p:txBody>
      </p:sp>
      <p:sp>
        <p:nvSpPr>
          <p:cNvPr id="13" name="Rectangle 12"/>
          <p:cNvSpPr/>
          <p:nvPr/>
        </p:nvSpPr>
        <p:spPr>
          <a:xfrm>
            <a:off x="4918841" y="2469210"/>
            <a:ext cx="6420754" cy="2554545"/>
          </a:xfrm>
          <a:prstGeom prst="rect">
            <a:avLst/>
          </a:prstGeom>
        </p:spPr>
        <p:txBody>
          <a:bodyPr wrap="square">
            <a:spAutoFit/>
          </a:bodyPr>
          <a:lstStyle/>
          <a:p>
            <a:r>
              <a:rPr lang="en-US" sz="2000" dirty="0"/>
              <a:t>Old model overestimates snow density</a:t>
            </a:r>
          </a:p>
          <a:p>
            <a:endParaRPr lang="en-US" sz="2000" dirty="0"/>
          </a:p>
          <a:p>
            <a:r>
              <a:rPr lang="en-US" sz="2000" dirty="0"/>
              <a:t>Current snow density formulation improves significantly the match with observations ERA-Interim/Land </a:t>
            </a:r>
          </a:p>
          <a:p>
            <a:endParaRPr lang="en-US" sz="2000" dirty="0"/>
          </a:p>
          <a:p>
            <a:r>
              <a:rPr lang="en-US" sz="2000" dirty="0"/>
              <a:t>A correct snow density simulation is very important to link SWE </a:t>
            </a:r>
            <a:r>
              <a:rPr lang="en-US" sz="2000" dirty="0" smtClean="0"/>
              <a:t>(model variable) to </a:t>
            </a:r>
            <a:r>
              <a:rPr lang="en-US" sz="2000" dirty="0"/>
              <a:t>snow depth </a:t>
            </a:r>
            <a:r>
              <a:rPr lang="en-US" sz="2000" dirty="0" smtClean="0"/>
              <a:t>measurements (observations that enter the analysis)</a:t>
            </a:r>
            <a:endParaRPr lang="en-US" sz="2000" dirty="0"/>
          </a:p>
        </p:txBody>
      </p:sp>
      <p:sp>
        <p:nvSpPr>
          <p:cNvPr id="14" name="Text Box 1"/>
          <p:cNvSpPr txBox="1">
            <a:spLocks noChangeArrowheads="1"/>
          </p:cNvSpPr>
          <p:nvPr/>
        </p:nvSpPr>
        <p:spPr bwMode="auto">
          <a:xfrm>
            <a:off x="1877495" y="48816"/>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Model</a:t>
            </a:r>
          </a:p>
        </p:txBody>
      </p:sp>
      <p:sp>
        <p:nvSpPr>
          <p:cNvPr id="15" name="TextBox 14"/>
          <p:cNvSpPr txBox="1"/>
          <p:nvPr/>
        </p:nvSpPr>
        <p:spPr>
          <a:xfrm>
            <a:off x="493673" y="5776250"/>
            <a:ext cx="3463897" cy="307777"/>
          </a:xfrm>
          <a:prstGeom prst="rect">
            <a:avLst/>
          </a:prstGeom>
          <a:solidFill>
            <a:schemeClr val="bg1"/>
          </a:solidFill>
          <a:ln>
            <a:solidFill>
              <a:schemeClr val="bg1"/>
            </a:solidFill>
          </a:ln>
        </p:spPr>
        <p:txBody>
          <a:bodyPr wrap="none" rtlCol="0">
            <a:spAutoFit/>
          </a:bodyPr>
          <a:lstStyle/>
          <a:p>
            <a:r>
              <a:rPr lang="en-GB" sz="1400" b="1" dirty="0"/>
              <a:t>S     O     N     D    J      F    M    A    M    J</a:t>
            </a:r>
            <a:endParaRPr lang="fr-FR" sz="1400" b="1" dirty="0"/>
          </a:p>
        </p:txBody>
      </p:sp>
    </p:spTree>
    <p:extLst>
      <p:ext uri="{BB962C8B-B14F-4D97-AF65-F5344CB8AC3E}">
        <p14:creationId xmlns:p14="http://schemas.microsoft.com/office/powerpoint/2010/main" val="20736182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5087888" y="943000"/>
            <a:ext cx="7848600" cy="685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2160" tIns="46080" rIns="92160" bIns="460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buClr>
                <a:srgbClr val="114FFB"/>
              </a:buClr>
              <a:buFont typeface="Arial Black" pitchFamily="34" charset="0"/>
              <a:buNone/>
            </a:pPr>
            <a:r>
              <a:rPr lang="en-GB" sz="2000" b="1" dirty="0">
                <a:solidFill>
                  <a:srgbClr val="0070C0"/>
                </a:solidFill>
                <a:latin typeface="+mn-lt"/>
              </a:rPr>
              <a:t>NOAA/NESDIS </a:t>
            </a:r>
          </a:p>
          <a:p>
            <a:pPr algn="ctr">
              <a:lnSpc>
                <a:spcPct val="104000"/>
              </a:lnSpc>
              <a:buClr>
                <a:srgbClr val="114FFB"/>
              </a:buClr>
              <a:buFont typeface="Arial Black" pitchFamily="34" charset="0"/>
              <a:buNone/>
            </a:pPr>
            <a:r>
              <a:rPr lang="en-GB" sz="2000" b="1" dirty="0">
                <a:solidFill>
                  <a:srgbClr val="0070C0"/>
                </a:solidFill>
                <a:latin typeface="+mn-lt"/>
              </a:rPr>
              <a:t>IMS Snow extent data</a:t>
            </a:r>
          </a:p>
        </p:txBody>
      </p:sp>
      <p:sp>
        <p:nvSpPr>
          <p:cNvPr id="12292" name="Text Box 4"/>
          <p:cNvSpPr txBox="1">
            <a:spLocks noChangeArrowheads="1"/>
          </p:cNvSpPr>
          <p:nvPr/>
        </p:nvSpPr>
        <p:spPr bwMode="auto">
          <a:xfrm>
            <a:off x="453596" y="765743"/>
            <a:ext cx="8642350" cy="6053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6800" rIns="90000" bIns="46800">
            <a:spAutoFit/>
          </a:bodyPr>
          <a:lstStyle>
            <a:lvl1pPr marL="341313" indent="-341313">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9pPr>
          </a:lstStyle>
          <a:p>
            <a:pPr eaLnBrk="1" hangingPunct="1">
              <a:lnSpc>
                <a:spcPct val="104000"/>
              </a:lnSpc>
            </a:pPr>
            <a:r>
              <a:rPr lang="en-GB" sz="1800" b="1" dirty="0">
                <a:solidFill>
                  <a:srgbClr val="000000"/>
                </a:solidFill>
                <a:latin typeface="+mn-lt"/>
              </a:rPr>
              <a:t>Interactive </a:t>
            </a:r>
            <a:r>
              <a:rPr lang="en-GB" sz="1800" b="1" dirty="0" err="1">
                <a:solidFill>
                  <a:srgbClr val="000000"/>
                </a:solidFill>
                <a:latin typeface="+mn-lt"/>
              </a:rPr>
              <a:t>Multisensor</a:t>
            </a:r>
            <a:r>
              <a:rPr lang="en-GB" sz="1800" b="1" dirty="0">
                <a:solidFill>
                  <a:srgbClr val="000000"/>
                </a:solidFill>
                <a:latin typeface="+mn-lt"/>
              </a:rPr>
              <a:t> Snow and Ice Mapping System (IMS)</a:t>
            </a:r>
            <a:endParaRPr lang="en-GB" sz="1800" dirty="0">
              <a:solidFill>
                <a:srgbClr val="000000"/>
              </a:solidFill>
              <a:latin typeface="+mn-lt"/>
            </a:endParaRPr>
          </a:p>
          <a:p>
            <a:pPr eaLnBrk="1" hangingPunct="1">
              <a:lnSpc>
                <a:spcPct val="104000"/>
              </a:lnSpc>
              <a:buFont typeface="Times New Roman" pitchFamily="18" charset="0"/>
              <a:buChar char="-"/>
            </a:pPr>
            <a:r>
              <a:rPr lang="en-GB" sz="1800" dirty="0">
                <a:solidFill>
                  <a:srgbClr val="000000"/>
                </a:solidFill>
                <a:latin typeface="+mn-lt"/>
              </a:rPr>
              <a:t> Time sequenced imagery from geostationary satellites</a:t>
            </a:r>
          </a:p>
          <a:p>
            <a:pPr eaLnBrk="1" hangingPunct="1">
              <a:lnSpc>
                <a:spcPct val="104000"/>
              </a:lnSpc>
              <a:buFont typeface="Times New Roman" pitchFamily="18" charset="0"/>
              <a:buChar char="-"/>
            </a:pPr>
            <a:r>
              <a:rPr lang="en-GB" sz="1800" dirty="0">
                <a:solidFill>
                  <a:srgbClr val="000000"/>
                </a:solidFill>
                <a:latin typeface="+mn-lt"/>
              </a:rPr>
              <a:t>  AVHRR,</a:t>
            </a:r>
          </a:p>
          <a:p>
            <a:pPr eaLnBrk="1" hangingPunct="1">
              <a:lnSpc>
                <a:spcPct val="104000"/>
              </a:lnSpc>
              <a:buFont typeface="Times New Roman" pitchFamily="18" charset="0"/>
              <a:buChar char="-"/>
            </a:pPr>
            <a:r>
              <a:rPr lang="en-GB" sz="1800" dirty="0">
                <a:solidFill>
                  <a:srgbClr val="000000"/>
                </a:solidFill>
                <a:latin typeface="+mn-lt"/>
              </a:rPr>
              <a:t>  SSM/I</a:t>
            </a:r>
          </a:p>
          <a:p>
            <a:pPr eaLnBrk="1" hangingPunct="1">
              <a:lnSpc>
                <a:spcPct val="104000"/>
              </a:lnSpc>
              <a:buFont typeface="Times New Roman" pitchFamily="18" charset="0"/>
              <a:buChar char="-"/>
            </a:pPr>
            <a:r>
              <a:rPr lang="en-GB" sz="1800" dirty="0">
                <a:solidFill>
                  <a:srgbClr val="000000"/>
                </a:solidFill>
                <a:latin typeface="+mn-lt"/>
              </a:rPr>
              <a:t>  Station data </a:t>
            </a:r>
          </a:p>
          <a:p>
            <a:pPr eaLnBrk="1" hangingPunct="1">
              <a:lnSpc>
                <a:spcPct val="104000"/>
              </a:lnSpc>
            </a:pPr>
            <a:endParaRPr lang="en-GB" sz="1800" dirty="0">
              <a:solidFill>
                <a:srgbClr val="000000"/>
              </a:solidFill>
              <a:latin typeface="+mn-lt"/>
            </a:endParaRPr>
          </a:p>
          <a:p>
            <a:pPr eaLnBrk="1" hangingPunct="1">
              <a:lnSpc>
                <a:spcPct val="104000"/>
              </a:lnSpc>
            </a:pPr>
            <a:r>
              <a:rPr lang="en-GB" sz="1800" b="1" dirty="0">
                <a:solidFill>
                  <a:srgbClr val="000000"/>
                </a:solidFill>
                <a:latin typeface="+mn-lt"/>
              </a:rPr>
              <a:t>Northern Hemisphere product</a:t>
            </a:r>
          </a:p>
          <a:p>
            <a:pPr eaLnBrk="1" hangingPunct="1">
              <a:lnSpc>
                <a:spcPct val="104000"/>
              </a:lnSpc>
              <a:buFont typeface="Times New Roman" pitchFamily="18" charset="0"/>
              <a:buChar char="-"/>
            </a:pPr>
            <a:r>
              <a:rPr lang="en-GB" sz="1800" dirty="0">
                <a:solidFill>
                  <a:srgbClr val="000000"/>
                </a:solidFill>
                <a:latin typeface="+mn-lt"/>
              </a:rPr>
              <a:t>  Daily</a:t>
            </a:r>
          </a:p>
          <a:p>
            <a:pPr eaLnBrk="1" hangingPunct="1">
              <a:lnSpc>
                <a:spcPct val="104000"/>
              </a:lnSpc>
              <a:buFont typeface="Times New Roman" pitchFamily="18" charset="0"/>
              <a:buChar char="-"/>
            </a:pPr>
            <a:r>
              <a:rPr lang="en-GB" sz="1800" dirty="0">
                <a:solidFill>
                  <a:srgbClr val="000000"/>
                </a:solidFill>
                <a:latin typeface="+mn-lt"/>
              </a:rPr>
              <a:t>  Polar stereographic projection</a:t>
            </a:r>
          </a:p>
          <a:p>
            <a:pPr eaLnBrk="1" hangingPunct="1">
              <a:lnSpc>
                <a:spcPct val="104000"/>
              </a:lnSpc>
              <a:buFont typeface="Times New Roman" pitchFamily="18" charset="0"/>
              <a:buChar char="-"/>
            </a:pPr>
            <a:endParaRPr lang="en-GB" sz="1800" dirty="0">
              <a:solidFill>
                <a:srgbClr val="000000"/>
              </a:solidFill>
              <a:latin typeface="+mn-lt"/>
            </a:endParaRPr>
          </a:p>
          <a:p>
            <a:pPr eaLnBrk="1" hangingPunct="1">
              <a:lnSpc>
                <a:spcPct val="104000"/>
              </a:lnSpc>
            </a:pPr>
            <a:endParaRPr lang="en-GB" sz="1800" dirty="0">
              <a:solidFill>
                <a:srgbClr val="000000"/>
              </a:solidFill>
              <a:latin typeface="+mn-lt"/>
              <a:cs typeface="Arial" charset="0"/>
            </a:endParaRPr>
          </a:p>
          <a:p>
            <a:pPr eaLnBrk="1" hangingPunct="1">
              <a:lnSpc>
                <a:spcPct val="104000"/>
              </a:lnSpc>
            </a:pPr>
            <a:r>
              <a:rPr lang="en-GB" sz="1800" b="1" dirty="0">
                <a:solidFill>
                  <a:schemeClr val="accent2"/>
                </a:solidFill>
                <a:latin typeface="+mn-lt"/>
                <a:cs typeface="Arial" charset="0"/>
              </a:rPr>
              <a:t>Information content: Snow/Snow free</a:t>
            </a:r>
            <a:endParaRPr lang="en-GB" sz="1800" b="1" dirty="0">
              <a:solidFill>
                <a:srgbClr val="000000"/>
              </a:solidFill>
              <a:latin typeface="+mn-lt"/>
              <a:cs typeface="Arial" charset="0"/>
            </a:endParaRPr>
          </a:p>
          <a:p>
            <a:pPr eaLnBrk="1" hangingPunct="1">
              <a:lnSpc>
                <a:spcPct val="93000"/>
              </a:lnSpc>
            </a:pPr>
            <a:r>
              <a:rPr lang="en-GB" sz="1800" dirty="0">
                <a:solidFill>
                  <a:srgbClr val="000000"/>
                </a:solidFill>
                <a:latin typeface="+mn-lt"/>
                <a:cs typeface="Arial" charset="0"/>
              </a:rPr>
              <a:t>Data used at ECMWF: </a:t>
            </a:r>
          </a:p>
          <a:p>
            <a:pPr eaLnBrk="1" hangingPunct="1">
              <a:lnSpc>
                <a:spcPct val="93000"/>
              </a:lnSpc>
              <a:buFontTx/>
              <a:buChar char="-"/>
            </a:pPr>
            <a:r>
              <a:rPr lang="en-GB" sz="1800" b="1" dirty="0">
                <a:solidFill>
                  <a:srgbClr val="000000"/>
                </a:solidFill>
                <a:latin typeface="+mn-lt"/>
                <a:cs typeface="Arial" charset="0"/>
              </a:rPr>
              <a:t>24km product</a:t>
            </a:r>
            <a:r>
              <a:rPr lang="en-GB" sz="1800" dirty="0">
                <a:solidFill>
                  <a:srgbClr val="000000"/>
                </a:solidFill>
                <a:latin typeface="+mn-lt"/>
                <a:cs typeface="Arial" charset="0"/>
              </a:rPr>
              <a:t> (ERA-Interim) </a:t>
            </a:r>
          </a:p>
          <a:p>
            <a:pPr eaLnBrk="1" hangingPunct="1">
              <a:lnSpc>
                <a:spcPct val="93000"/>
              </a:lnSpc>
              <a:buFontTx/>
              <a:buChar char="-"/>
            </a:pPr>
            <a:r>
              <a:rPr lang="en-GB" sz="1800" b="1" dirty="0">
                <a:solidFill>
                  <a:srgbClr val="000000"/>
                </a:solidFill>
                <a:latin typeface="+mn-lt"/>
                <a:cs typeface="Arial" charset="0"/>
              </a:rPr>
              <a:t>4 km product  </a:t>
            </a:r>
            <a:r>
              <a:rPr lang="en-GB" sz="1800" dirty="0">
                <a:solidFill>
                  <a:srgbClr val="000000"/>
                </a:solidFill>
                <a:latin typeface="+mn-lt"/>
                <a:cs typeface="Arial" charset="0"/>
              </a:rPr>
              <a:t>(operational NWP, ERA5)</a:t>
            </a:r>
          </a:p>
          <a:p>
            <a:pPr eaLnBrk="1" hangingPunct="1">
              <a:lnSpc>
                <a:spcPct val="104000"/>
              </a:lnSpc>
            </a:pPr>
            <a:endParaRPr lang="en-GB" sz="1800" dirty="0">
              <a:solidFill>
                <a:srgbClr val="000000"/>
              </a:solidFill>
              <a:latin typeface="+mn-lt"/>
              <a:cs typeface="Arial" charset="0"/>
            </a:endParaRPr>
          </a:p>
          <a:p>
            <a:pPr eaLnBrk="1" hangingPunct="1">
              <a:lnSpc>
                <a:spcPct val="104000"/>
              </a:lnSpc>
            </a:pPr>
            <a:endParaRPr lang="en-GB" sz="1800" dirty="0">
              <a:solidFill>
                <a:srgbClr val="000000"/>
              </a:solidFill>
              <a:latin typeface="+mn-lt"/>
              <a:cs typeface="Arial" charset="0"/>
            </a:endParaRPr>
          </a:p>
          <a:p>
            <a:pPr eaLnBrk="1" hangingPunct="1">
              <a:lnSpc>
                <a:spcPct val="104000"/>
              </a:lnSpc>
            </a:pPr>
            <a:endParaRPr lang="en-GB" sz="1800" dirty="0">
              <a:solidFill>
                <a:srgbClr val="000000"/>
              </a:solidFill>
              <a:latin typeface="+mn-lt"/>
              <a:cs typeface="Arial" charset="0"/>
            </a:endParaRPr>
          </a:p>
          <a:p>
            <a:pPr eaLnBrk="1" hangingPunct="1">
              <a:lnSpc>
                <a:spcPct val="104000"/>
              </a:lnSpc>
            </a:pPr>
            <a:r>
              <a:rPr lang="en-GB" sz="1800" dirty="0">
                <a:solidFill>
                  <a:srgbClr val="000000"/>
                </a:solidFill>
                <a:latin typeface="+mn-lt"/>
                <a:cs typeface="Arial" charset="0"/>
              </a:rPr>
              <a:t>More information at: </a:t>
            </a:r>
            <a:r>
              <a:rPr lang="en-GB" sz="1800" dirty="0">
                <a:solidFill>
                  <a:schemeClr val="accent2"/>
                </a:solidFill>
                <a:latin typeface="+mn-lt"/>
                <a:cs typeface="Arial" charset="0"/>
              </a:rPr>
              <a:t>http://nsidc.org/data/g02156.html</a:t>
            </a:r>
            <a:endParaRPr lang="en-GB" sz="1800" dirty="0">
              <a:solidFill>
                <a:schemeClr val="accent2"/>
              </a:solidFill>
              <a:latin typeface="+mn-lt"/>
              <a:cs typeface="Arial" charset="0"/>
              <a:hlinkClick r:id="rId3"/>
            </a:endParaRPr>
          </a:p>
          <a:p>
            <a:pPr eaLnBrk="1" hangingPunct="1">
              <a:lnSpc>
                <a:spcPct val="104000"/>
              </a:lnSpc>
            </a:pPr>
            <a:endParaRPr lang="en-GB" sz="1800" dirty="0">
              <a:solidFill>
                <a:srgbClr val="000000"/>
              </a:solidFill>
              <a:latin typeface="+mn-lt"/>
              <a:cs typeface="Arial" charset="0"/>
            </a:endParaRPr>
          </a:p>
          <a:p>
            <a:pPr eaLnBrk="1" hangingPunct="1">
              <a:lnSpc>
                <a:spcPct val="104000"/>
              </a:lnSpc>
            </a:pPr>
            <a:endParaRPr lang="en-GB" sz="1800" dirty="0">
              <a:solidFill>
                <a:srgbClr val="000000"/>
              </a:solidFill>
              <a:latin typeface="+mn-lt"/>
              <a:cs typeface="Arial" charset="0"/>
            </a:endParaRPr>
          </a:p>
        </p:txBody>
      </p:sp>
      <p:pic>
        <p:nvPicPr>
          <p:cNvPr id="12293" name="Picture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935789" y="1773239"/>
            <a:ext cx="3983223" cy="3981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294" name="TextBox 2"/>
          <p:cNvSpPr txBox="1">
            <a:spLocks noChangeArrowheads="1"/>
          </p:cNvSpPr>
          <p:nvPr/>
        </p:nvSpPr>
        <p:spPr bwMode="auto">
          <a:xfrm>
            <a:off x="7267084" y="5754701"/>
            <a:ext cx="3300904"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r>
              <a:rPr lang="en-GB" sz="1800" b="1" dirty="0">
                <a:solidFill>
                  <a:schemeClr val="tx1"/>
                </a:solidFill>
                <a:latin typeface="+mn-lt"/>
                <a:cs typeface="Arial" charset="0"/>
              </a:rPr>
              <a:t>IMS Snow Cover 5 Feb. 2014</a:t>
            </a:r>
            <a:endParaRPr lang="fr-FR" sz="1800" b="1" dirty="0">
              <a:solidFill>
                <a:schemeClr val="tx1"/>
              </a:solidFill>
              <a:latin typeface="+mn-lt"/>
              <a:cs typeface="Arial" charset="0"/>
            </a:endParaRPr>
          </a:p>
        </p:txBody>
      </p:sp>
      <p:sp>
        <p:nvSpPr>
          <p:cNvPr id="7" name="Text Box 1"/>
          <p:cNvSpPr txBox="1">
            <a:spLocks noChangeArrowheads="1"/>
          </p:cNvSpPr>
          <p:nvPr/>
        </p:nvSpPr>
        <p:spPr bwMode="auto">
          <a:xfrm>
            <a:off x="1884363" y="-68773"/>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Observations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69089" y="2525828"/>
            <a:ext cx="3797123" cy="370341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1227" y="870156"/>
            <a:ext cx="3765542" cy="3675887"/>
          </a:xfrm>
          <a:prstGeom prst="rect">
            <a:avLst/>
          </a:prstGeom>
        </p:spPr>
      </p:pic>
      <p:sp>
        <p:nvSpPr>
          <p:cNvPr id="7170" name="Text Box 1"/>
          <p:cNvSpPr txBox="1">
            <a:spLocks noChangeArrowheads="1"/>
          </p:cNvSpPr>
          <p:nvPr/>
        </p:nvSpPr>
        <p:spPr bwMode="auto">
          <a:xfrm>
            <a:off x="6624513" y="693738"/>
            <a:ext cx="181822" cy="6608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eaLnBrk="1" hangingPunct="1">
              <a:lnSpc>
                <a:spcPct val="110000"/>
              </a:lnSpc>
              <a:buClrTx/>
              <a:buFontTx/>
              <a:buNone/>
            </a:pPr>
            <a:endParaRPr lang="en-GB" sz="1600">
              <a:solidFill>
                <a:srgbClr val="000000"/>
              </a:solidFill>
            </a:endParaRPr>
          </a:p>
          <a:p>
            <a:pPr eaLnBrk="1" hangingPunct="1">
              <a:lnSpc>
                <a:spcPct val="120000"/>
              </a:lnSpc>
              <a:buClrTx/>
              <a:buFontTx/>
              <a:buNone/>
            </a:pPr>
            <a:endParaRPr lang="en-GB" sz="1600">
              <a:solidFill>
                <a:srgbClr val="000000"/>
              </a:solidFill>
            </a:endParaRPr>
          </a:p>
        </p:txBody>
      </p:sp>
      <p:sp>
        <p:nvSpPr>
          <p:cNvPr id="7176" name="Text Box 7"/>
          <p:cNvSpPr txBox="1">
            <a:spLocks noChangeArrowheads="1"/>
          </p:cNvSpPr>
          <p:nvPr/>
        </p:nvSpPr>
        <p:spPr bwMode="auto">
          <a:xfrm>
            <a:off x="7815459" y="1849642"/>
            <a:ext cx="2663825" cy="504825"/>
          </a:xfrm>
          <a:prstGeom prst="rect">
            <a:avLst/>
          </a:prstGeom>
          <a:solidFill>
            <a:srgbClr val="FFFFFF"/>
          </a:solidFill>
          <a:ln>
            <a:noFill/>
          </a:ln>
          <a:effectLst/>
          <a:extLs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eaLnBrk="1" hangingPunct="1">
              <a:buClrTx/>
              <a:buFontTx/>
              <a:buNone/>
            </a:pPr>
            <a:r>
              <a:rPr lang="en-GB" b="1" dirty="0">
                <a:solidFill>
                  <a:srgbClr val="000000"/>
                </a:solidFill>
              </a:rPr>
              <a:t>2015 01 01 at 06UTC</a:t>
            </a:r>
          </a:p>
        </p:txBody>
      </p:sp>
      <p:sp>
        <p:nvSpPr>
          <p:cNvPr id="7178" name="Text Box 9"/>
          <p:cNvSpPr txBox="1">
            <a:spLocks noChangeArrowheads="1"/>
          </p:cNvSpPr>
          <p:nvPr/>
        </p:nvSpPr>
        <p:spPr bwMode="auto">
          <a:xfrm>
            <a:off x="6096000" y="2671892"/>
            <a:ext cx="1194856" cy="92551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buClrTx/>
              <a:buFontTx/>
              <a:buNone/>
            </a:pPr>
            <a:r>
              <a:rPr lang="en-GB" dirty="0" smtClean="0">
                <a:solidFill>
                  <a:srgbClr val="000000"/>
                </a:solidFill>
                <a:latin typeface="+mn-lt"/>
              </a:rPr>
              <a:t>Additional</a:t>
            </a:r>
          </a:p>
          <a:p>
            <a:pPr>
              <a:buClrTx/>
              <a:buFontTx/>
              <a:buNone/>
            </a:pPr>
            <a:r>
              <a:rPr lang="en-GB" dirty="0" smtClean="0">
                <a:solidFill>
                  <a:srgbClr val="000000"/>
                </a:solidFill>
                <a:latin typeface="+mn-lt"/>
              </a:rPr>
              <a:t>National </a:t>
            </a:r>
          </a:p>
          <a:p>
            <a:pPr>
              <a:buClrTx/>
              <a:buFontTx/>
              <a:buNone/>
            </a:pPr>
            <a:r>
              <a:rPr lang="en-GB" dirty="0" smtClean="0">
                <a:solidFill>
                  <a:srgbClr val="000000"/>
                </a:solidFill>
                <a:latin typeface="+mn-lt"/>
              </a:rPr>
              <a:t>Networks</a:t>
            </a:r>
            <a:endParaRPr lang="en-GB" dirty="0">
              <a:solidFill>
                <a:srgbClr val="000000"/>
              </a:solidFill>
              <a:latin typeface="+mn-lt"/>
            </a:endParaRPr>
          </a:p>
        </p:txBody>
      </p:sp>
      <p:sp>
        <p:nvSpPr>
          <p:cNvPr id="7179" name="Text Box 10"/>
          <p:cNvSpPr txBox="1">
            <a:spLocks noChangeArrowheads="1"/>
          </p:cNvSpPr>
          <p:nvPr/>
        </p:nvSpPr>
        <p:spPr bwMode="auto">
          <a:xfrm>
            <a:off x="947256" y="4859201"/>
            <a:ext cx="6310636" cy="122713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5000" rIns="90000" bIns="45000"/>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eaLnBrk="1" hangingPunct="1">
              <a:buClrTx/>
              <a:buFontTx/>
              <a:buNone/>
            </a:pPr>
            <a:r>
              <a:rPr lang="en-GB" sz="1600" dirty="0">
                <a:solidFill>
                  <a:srgbClr val="000000"/>
                </a:solidFill>
                <a:latin typeface="+mn-lt"/>
              </a:rPr>
              <a:t>Additional data  from national networks  (7 countries):</a:t>
            </a:r>
          </a:p>
          <a:p>
            <a:pPr eaLnBrk="1" hangingPunct="1">
              <a:buClrTx/>
              <a:buFontTx/>
              <a:buNone/>
            </a:pPr>
            <a:r>
              <a:rPr lang="en-GB" sz="1600" dirty="0">
                <a:solidFill>
                  <a:srgbClr val="000000"/>
                </a:solidFill>
                <a:latin typeface="+mn-lt"/>
              </a:rPr>
              <a:t>Sweden (&gt;300), Romania(78), The Netherlands (33), Denmark (43), Hungary (61), Norway (183), Switzerland (332).</a:t>
            </a:r>
          </a:p>
          <a:p>
            <a:pPr eaLnBrk="1" hangingPunct="1">
              <a:buClrTx/>
              <a:buFontTx/>
              <a:buNone/>
            </a:pPr>
            <a:endParaRPr lang="en-GB" sz="1400" dirty="0">
              <a:solidFill>
                <a:srgbClr val="000000"/>
              </a:solidFill>
              <a:latin typeface="+mn-lt"/>
            </a:endParaRPr>
          </a:p>
          <a:p>
            <a:pPr marL="285750" indent="-285750">
              <a:buFont typeface="Wingdings"/>
              <a:buChar char="à"/>
            </a:pPr>
            <a:r>
              <a:rPr lang="en-GB" sz="2000" b="1" dirty="0">
                <a:solidFill>
                  <a:schemeClr val="accent6">
                    <a:lumMod val="75000"/>
                  </a:schemeClr>
                </a:solidFill>
                <a:latin typeface="+mn-lt"/>
              </a:rPr>
              <a:t>Dedicated BUFR for additional national data </a:t>
            </a:r>
          </a:p>
        </p:txBody>
      </p:sp>
      <p:sp>
        <p:nvSpPr>
          <p:cNvPr id="7180" name="Text Box 11"/>
          <p:cNvSpPr txBox="1">
            <a:spLocks noChangeArrowheads="1"/>
          </p:cNvSpPr>
          <p:nvPr/>
        </p:nvSpPr>
        <p:spPr bwMode="auto">
          <a:xfrm>
            <a:off x="2716164" y="6120317"/>
            <a:ext cx="4574692" cy="27918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spcBef>
                <a:spcPts val="600"/>
              </a:spcBef>
            </a:pPr>
            <a:r>
              <a:rPr lang="en-GB" sz="1200" b="1" dirty="0">
                <a:solidFill>
                  <a:srgbClr val="595959"/>
                </a:solidFill>
                <a:latin typeface="+mn-lt"/>
              </a:rPr>
              <a:t>(de </a:t>
            </a:r>
            <a:r>
              <a:rPr lang="en-GB" sz="1200" b="1" dirty="0" err="1">
                <a:solidFill>
                  <a:srgbClr val="595959"/>
                </a:solidFill>
                <a:latin typeface="+mn-lt"/>
              </a:rPr>
              <a:t>Rosnay</a:t>
            </a:r>
            <a:r>
              <a:rPr lang="en-GB" sz="1200" b="1" dirty="0">
                <a:solidFill>
                  <a:srgbClr val="595959"/>
                </a:solidFill>
                <a:latin typeface="+mn-lt"/>
              </a:rPr>
              <a:t> et al. ECMWF Res. Memo, R48.3/</a:t>
            </a:r>
            <a:r>
              <a:rPr lang="en-GB" sz="1200" b="1" dirty="0" err="1">
                <a:solidFill>
                  <a:srgbClr val="595959"/>
                </a:solidFill>
                <a:latin typeface="+mn-lt"/>
              </a:rPr>
              <a:t>PdR</a:t>
            </a:r>
            <a:r>
              <a:rPr lang="en-GB" sz="1200" b="1" dirty="0">
                <a:solidFill>
                  <a:srgbClr val="595959"/>
                </a:solidFill>
                <a:latin typeface="+mn-lt"/>
              </a:rPr>
              <a:t>/1139, 2011)</a:t>
            </a:r>
          </a:p>
        </p:txBody>
      </p:sp>
      <p:sp>
        <p:nvSpPr>
          <p:cNvPr id="3" name="TextBox 2"/>
          <p:cNvSpPr txBox="1"/>
          <p:nvPr/>
        </p:nvSpPr>
        <p:spPr>
          <a:xfrm>
            <a:off x="745244" y="1295925"/>
            <a:ext cx="987771" cy="461665"/>
          </a:xfrm>
          <a:prstGeom prst="rect">
            <a:avLst/>
          </a:prstGeom>
          <a:solidFill>
            <a:schemeClr val="bg1"/>
          </a:solidFill>
        </p:spPr>
        <p:txBody>
          <a:bodyPr wrap="none" rtlCol="0">
            <a:spAutoFit/>
          </a:bodyPr>
          <a:lstStyle/>
          <a:p>
            <a:r>
              <a:rPr lang="en-GB" sz="1200" b="1" dirty="0"/>
              <a:t>Snow</a:t>
            </a:r>
          </a:p>
          <a:p>
            <a:r>
              <a:rPr lang="en-GB" sz="1200" b="1" dirty="0"/>
              <a:t>Depth (cm)</a:t>
            </a:r>
            <a:endParaRPr lang="fr-FR" sz="1200" b="1" dirty="0"/>
          </a:p>
        </p:txBody>
      </p:sp>
      <p:sp>
        <p:nvSpPr>
          <p:cNvPr id="15" name="TextBox 14"/>
          <p:cNvSpPr txBox="1"/>
          <p:nvPr/>
        </p:nvSpPr>
        <p:spPr>
          <a:xfrm>
            <a:off x="4645574" y="630728"/>
            <a:ext cx="7546426" cy="923330"/>
          </a:xfrm>
          <a:prstGeom prst="rect">
            <a:avLst/>
          </a:prstGeom>
          <a:noFill/>
        </p:spPr>
        <p:txBody>
          <a:bodyPr wrap="square" rtlCol="0">
            <a:spAutoFit/>
          </a:bodyPr>
          <a:lstStyle/>
          <a:p>
            <a:r>
              <a:rPr lang="en-GB" dirty="0" smtClean="0"/>
              <a:t>For NWP purpose:  observations are exchanged in near real time (NRT) using the co-ordinated Global </a:t>
            </a:r>
            <a:r>
              <a:rPr lang="en-GB" dirty="0"/>
              <a:t>Telecommunication </a:t>
            </a:r>
            <a:r>
              <a:rPr lang="en-GB" dirty="0" smtClean="0"/>
              <a:t>System (</a:t>
            </a:r>
            <a:r>
              <a:rPr lang="en-GB" dirty="0"/>
              <a:t>GTS</a:t>
            </a:r>
            <a:r>
              <a:rPr lang="en-GB" dirty="0" smtClean="0"/>
              <a:t>)</a:t>
            </a:r>
          </a:p>
          <a:p>
            <a:endParaRPr lang="fr-FR" dirty="0"/>
          </a:p>
        </p:txBody>
      </p:sp>
      <p:sp>
        <p:nvSpPr>
          <p:cNvPr id="17" name="Text Box 1"/>
          <p:cNvSpPr txBox="1">
            <a:spLocks noChangeArrowheads="1"/>
          </p:cNvSpPr>
          <p:nvPr/>
        </p:nvSpPr>
        <p:spPr bwMode="auto">
          <a:xfrm>
            <a:off x="0" y="276492"/>
            <a:ext cx="12192000"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pPr>
            <a:r>
              <a:rPr lang="en-US" sz="3200" b="1" dirty="0">
                <a:solidFill>
                  <a:srgbClr val="003399"/>
                </a:solidFill>
                <a:latin typeface="+mj-lt"/>
              </a:rPr>
              <a:t>Snow </a:t>
            </a:r>
            <a:r>
              <a:rPr lang="en-US" sz="3200" b="1" dirty="0" smtClean="0">
                <a:solidFill>
                  <a:srgbClr val="003399"/>
                </a:solidFill>
                <a:latin typeface="+mj-lt"/>
              </a:rPr>
              <a:t>Observations: </a:t>
            </a:r>
            <a:r>
              <a:rPr lang="en-GB" sz="3200" b="1" dirty="0" smtClean="0">
                <a:solidFill>
                  <a:srgbClr val="003399"/>
                </a:solidFill>
              </a:rPr>
              <a:t>SYNOP </a:t>
            </a:r>
            <a:r>
              <a:rPr lang="en-GB" sz="3200" b="1" dirty="0">
                <a:solidFill>
                  <a:srgbClr val="003399"/>
                </a:solidFill>
              </a:rPr>
              <a:t>and National </a:t>
            </a:r>
            <a:r>
              <a:rPr lang="en-GB" sz="3200" b="1" dirty="0" smtClean="0">
                <a:solidFill>
                  <a:srgbClr val="003399"/>
                </a:solidFill>
              </a:rPr>
              <a:t>Networks</a:t>
            </a:r>
            <a:endParaRPr lang="en-GB" sz="3200" b="1" dirty="0">
              <a:solidFill>
                <a:srgbClr val="003399"/>
              </a:solidFill>
            </a:endParaRPr>
          </a:p>
          <a:p>
            <a:pPr algn="ctr">
              <a:lnSpc>
                <a:spcPct val="104000"/>
              </a:lnSpc>
              <a:buClrTx/>
              <a:buFontTx/>
              <a:buNone/>
            </a:pPr>
            <a:endParaRPr lang="en-US" sz="3200" b="1" dirty="0">
              <a:solidFill>
                <a:srgbClr val="003399"/>
              </a:solidFill>
              <a:latin typeface="+mj-lt"/>
            </a:endParaRPr>
          </a:p>
        </p:txBody>
      </p:sp>
      <p:sp>
        <p:nvSpPr>
          <p:cNvPr id="7177" name="Text Box 8"/>
          <p:cNvSpPr txBox="1">
            <a:spLocks noChangeArrowheads="1"/>
          </p:cNvSpPr>
          <p:nvPr/>
        </p:nvSpPr>
        <p:spPr bwMode="auto">
          <a:xfrm>
            <a:off x="4241422" y="2499100"/>
            <a:ext cx="1562457" cy="6485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buClrTx/>
              <a:buFontTx/>
              <a:buNone/>
            </a:pPr>
            <a:r>
              <a:rPr lang="en-GB" dirty="0" smtClean="0">
                <a:solidFill>
                  <a:srgbClr val="000000"/>
                </a:solidFill>
                <a:latin typeface="+mn-lt"/>
              </a:rPr>
              <a:t>SYNOP</a:t>
            </a:r>
          </a:p>
          <a:p>
            <a:pPr>
              <a:buClrTx/>
              <a:buFontTx/>
              <a:buNone/>
            </a:pPr>
            <a:r>
              <a:rPr lang="en-GB" dirty="0" smtClean="0">
                <a:solidFill>
                  <a:srgbClr val="000000"/>
                </a:solidFill>
                <a:latin typeface="+mn-lt"/>
              </a:rPr>
              <a:t>(BUFR&amp;TAC)</a:t>
            </a:r>
            <a:endParaRPr lang="en-GB" dirty="0">
              <a:solidFill>
                <a:srgbClr val="000000"/>
              </a:solidFill>
              <a:latin typeface="+mn-lt"/>
            </a:endParaRPr>
          </a:p>
        </p:txBody>
      </p:sp>
      <p:sp>
        <p:nvSpPr>
          <p:cNvPr id="6" name="Right Brace 5"/>
          <p:cNvSpPr/>
          <p:nvPr/>
        </p:nvSpPr>
        <p:spPr>
          <a:xfrm>
            <a:off x="7052515" y="4546043"/>
            <a:ext cx="205377" cy="1542420"/>
          </a:xfrm>
          <a:prstGeom prst="rightBrace">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6" name="TextBox 15"/>
          <p:cNvSpPr txBox="1"/>
          <p:nvPr/>
        </p:nvSpPr>
        <p:spPr>
          <a:xfrm>
            <a:off x="7431016" y="2970755"/>
            <a:ext cx="987771" cy="461665"/>
          </a:xfrm>
          <a:prstGeom prst="rect">
            <a:avLst/>
          </a:prstGeom>
          <a:solidFill>
            <a:schemeClr val="bg1"/>
          </a:solidFill>
        </p:spPr>
        <p:txBody>
          <a:bodyPr wrap="none" rtlCol="0">
            <a:spAutoFit/>
          </a:bodyPr>
          <a:lstStyle/>
          <a:p>
            <a:r>
              <a:rPr lang="en-GB" sz="1200" b="1" dirty="0"/>
              <a:t>Snow</a:t>
            </a:r>
          </a:p>
          <a:p>
            <a:r>
              <a:rPr lang="en-GB" sz="1200" b="1" dirty="0"/>
              <a:t>Depth (cm)</a:t>
            </a:r>
            <a:endParaRPr lang="fr-FR" sz="1200" b="1" dirty="0"/>
          </a:p>
        </p:txBody>
      </p:sp>
      <p:sp>
        <p:nvSpPr>
          <p:cNvPr id="2" name="TextBox 1"/>
          <p:cNvSpPr txBox="1"/>
          <p:nvPr/>
        </p:nvSpPr>
        <p:spPr>
          <a:xfrm>
            <a:off x="4629251" y="1405494"/>
            <a:ext cx="4817344" cy="400110"/>
          </a:xfrm>
          <a:prstGeom prst="rect">
            <a:avLst/>
          </a:prstGeom>
          <a:noFill/>
        </p:spPr>
        <p:txBody>
          <a:bodyPr wrap="none" rtlCol="0">
            <a:spAutoFit/>
          </a:bodyPr>
          <a:lstStyle/>
          <a:p>
            <a:r>
              <a:rPr lang="en-GB" sz="2000" u="sng" dirty="0" smtClean="0"/>
              <a:t>Snow observations available on the GTS</a:t>
            </a:r>
            <a:endParaRPr lang="en-GB" sz="2000" u="sng" dirty="0"/>
          </a:p>
        </p:txBody>
      </p:sp>
      <p:cxnSp>
        <p:nvCxnSpPr>
          <p:cNvPr id="5" name="Straight Arrow Connector 4"/>
          <p:cNvCxnSpPr/>
          <p:nvPr/>
        </p:nvCxnSpPr>
        <p:spPr>
          <a:xfrm flipH="1">
            <a:off x="4366769" y="1849642"/>
            <a:ext cx="594114" cy="50482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5330372" y="1834425"/>
            <a:ext cx="923283" cy="69140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Oval 10"/>
          <p:cNvSpPr/>
          <p:nvPr/>
        </p:nvSpPr>
        <p:spPr>
          <a:xfrm rot="2469112">
            <a:off x="2302429" y="1777590"/>
            <a:ext cx="725214" cy="1348526"/>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Oval 21"/>
          <p:cNvSpPr/>
          <p:nvPr/>
        </p:nvSpPr>
        <p:spPr>
          <a:xfrm rot="2469112">
            <a:off x="1662798" y="3035065"/>
            <a:ext cx="352454" cy="390548"/>
          </a:xfrm>
          <a:prstGeom prst="ellipse">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7703510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4154849" y="231261"/>
            <a:ext cx="3818676" cy="7984504"/>
          </a:xfrm>
          <a:prstGeom prst="rect">
            <a:avLst/>
          </a:prstGeom>
        </p:spPr>
      </p:pic>
      <p:sp>
        <p:nvSpPr>
          <p:cNvPr id="4" name="Text Box 1"/>
          <p:cNvSpPr txBox="1">
            <a:spLocks noChangeArrowheads="1"/>
          </p:cNvSpPr>
          <p:nvPr/>
        </p:nvSpPr>
        <p:spPr bwMode="auto">
          <a:xfrm>
            <a:off x="2071937" y="48217"/>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Observations in Europe</a:t>
            </a:r>
          </a:p>
        </p:txBody>
      </p:sp>
      <p:sp>
        <p:nvSpPr>
          <p:cNvPr id="5" name="Text Box 9"/>
          <p:cNvSpPr txBox="1">
            <a:spLocks noChangeArrowheads="1"/>
          </p:cNvSpPr>
          <p:nvPr/>
        </p:nvSpPr>
        <p:spPr bwMode="auto">
          <a:xfrm>
            <a:off x="2071936" y="1017788"/>
            <a:ext cx="7552456" cy="740845"/>
          </a:xfrm>
          <a:prstGeom prst="rect">
            <a:avLst/>
          </a:prstGeom>
          <a:solidFill>
            <a:srgbClr val="FFFFFF"/>
          </a:solidFill>
          <a:ln>
            <a:noFill/>
          </a:ln>
          <a:effectLst/>
          <a:extLs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buClrTx/>
              <a:buFontTx/>
              <a:buNone/>
            </a:pPr>
            <a:endParaRPr lang="en-GB" sz="1400" b="1" dirty="0">
              <a:solidFill>
                <a:srgbClr val="0070C0"/>
              </a:solidFill>
            </a:endParaRPr>
          </a:p>
          <a:p>
            <a:pPr>
              <a:buClrTx/>
              <a:buFontTx/>
              <a:buNone/>
            </a:pPr>
            <a:r>
              <a:rPr lang="en-GB" sz="1400" b="1" dirty="0">
                <a:solidFill>
                  <a:srgbClr val="0070C0"/>
                </a:solidFill>
              </a:rPr>
              <a:t>Operational snow observations monitoring</a:t>
            </a:r>
          </a:p>
          <a:p>
            <a:pPr>
              <a:buClrTx/>
              <a:buFontTx/>
              <a:buNone/>
            </a:pPr>
            <a:r>
              <a:rPr lang="en-GB" sz="1400" b="1" dirty="0">
                <a:solidFill>
                  <a:srgbClr val="0070C0"/>
                </a:solidFill>
              </a:rPr>
              <a:t>(</a:t>
            </a:r>
            <a:r>
              <a:rPr lang="en-GB" sz="1400" b="1" dirty="0">
                <a:solidFill>
                  <a:srgbClr val="FF0000"/>
                </a:solidFill>
              </a:rPr>
              <a:t>SYNOP TAC + SYNOP BUFR + national BUFR data</a:t>
            </a:r>
            <a:r>
              <a:rPr lang="en-GB" sz="1400" b="1" dirty="0" smtClean="0">
                <a:solidFill>
                  <a:srgbClr val="0070C0"/>
                </a:solidFill>
              </a:rPr>
              <a:t>):</a:t>
            </a:r>
            <a:endParaRPr lang="en-GB" sz="1400" b="1" dirty="0">
              <a:solidFill>
                <a:srgbClr val="0070C0"/>
              </a:solidFill>
            </a:endParaRPr>
          </a:p>
        </p:txBody>
      </p:sp>
      <p:pic>
        <p:nvPicPr>
          <p:cNvPr id="6" name="Picture 5"/>
          <p:cNvPicPr>
            <a:picLocks noChangeAspect="1"/>
          </p:cNvPicPr>
          <p:nvPr/>
        </p:nvPicPr>
        <p:blipFill>
          <a:blip r:embed="rId3"/>
          <a:stretch>
            <a:fillRect/>
          </a:stretch>
        </p:blipFill>
        <p:spPr>
          <a:xfrm>
            <a:off x="1971676" y="620688"/>
            <a:ext cx="8696325" cy="647700"/>
          </a:xfrm>
          <a:prstGeom prst="rect">
            <a:avLst/>
          </a:prstGeom>
        </p:spPr>
      </p:pic>
      <p:sp>
        <p:nvSpPr>
          <p:cNvPr id="7" name="TextBox 6"/>
          <p:cNvSpPr txBox="1"/>
          <p:nvPr/>
        </p:nvSpPr>
        <p:spPr>
          <a:xfrm>
            <a:off x="8400256" y="2073181"/>
            <a:ext cx="1210588" cy="369332"/>
          </a:xfrm>
          <a:prstGeom prst="rect">
            <a:avLst/>
          </a:prstGeom>
          <a:noFill/>
        </p:spPr>
        <p:txBody>
          <a:bodyPr wrap="none" rtlCol="0">
            <a:spAutoFit/>
          </a:bodyPr>
          <a:lstStyle/>
          <a:p>
            <a:r>
              <a:rPr lang="en-GB" dirty="0"/>
              <a:t>20150301</a:t>
            </a:r>
          </a:p>
        </p:txBody>
      </p:sp>
    </p:spTree>
    <p:extLst>
      <p:ext uri="{BB962C8B-B14F-4D97-AF65-F5344CB8AC3E}">
        <p14:creationId xmlns:p14="http://schemas.microsoft.com/office/powerpoint/2010/main" val="30358716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2" name="Text Box 9"/>
          <p:cNvSpPr txBox="1">
            <a:spLocks noChangeArrowheads="1"/>
          </p:cNvSpPr>
          <p:nvPr/>
        </p:nvSpPr>
        <p:spPr bwMode="auto">
          <a:xfrm>
            <a:off x="191345" y="771067"/>
            <a:ext cx="12000656" cy="925511"/>
          </a:xfrm>
          <a:prstGeom prst="rect">
            <a:avLst/>
          </a:prstGeom>
          <a:solidFill>
            <a:srgbClr val="FFFFFF"/>
          </a:solidFill>
          <a:ln>
            <a:noFill/>
          </a:ln>
          <a:effectLst/>
          <a:extLs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buClrTx/>
              <a:buFontTx/>
              <a:buNone/>
            </a:pPr>
            <a:endParaRPr lang="en-GB" sz="2000" b="1" dirty="0">
              <a:solidFill>
                <a:srgbClr val="0070C0"/>
              </a:solidFill>
            </a:endParaRPr>
          </a:p>
          <a:p>
            <a:pPr>
              <a:buClrTx/>
              <a:buFontTx/>
              <a:buNone/>
            </a:pPr>
            <a:r>
              <a:rPr lang="en-GB" sz="2000" b="1" dirty="0">
                <a:solidFill>
                  <a:srgbClr val="003399"/>
                </a:solidFill>
              </a:rPr>
              <a:t>Operational snow observations </a:t>
            </a:r>
            <a:r>
              <a:rPr lang="en-GB" sz="2000" b="1" dirty="0" smtClean="0">
                <a:solidFill>
                  <a:srgbClr val="003399"/>
                </a:solidFill>
              </a:rPr>
              <a:t>monitoring  (SYNOP </a:t>
            </a:r>
            <a:r>
              <a:rPr lang="en-GB" sz="2000" b="1" dirty="0">
                <a:solidFill>
                  <a:srgbClr val="003399"/>
                </a:solidFill>
              </a:rPr>
              <a:t>TAC + SYNOP BUFR + national BUFR data):</a:t>
            </a:r>
          </a:p>
          <a:p>
            <a:pPr>
              <a:buClrTx/>
              <a:buFontTx/>
              <a:buNone/>
            </a:pPr>
            <a:r>
              <a:rPr lang="en-GB" sz="1400" b="1" u="sng" dirty="0">
                <a:solidFill>
                  <a:srgbClr val="003399"/>
                </a:solidFill>
                <a:hlinkClick r:id="rId3"/>
              </a:rPr>
              <a:t>http://www.ecmwf.int/en/forecasts/charts/obstat/?facets=Category,Conventional%20Data%3BParameter,%20Snow%20depth</a:t>
            </a:r>
            <a:endParaRPr lang="en-GB" sz="1400" b="1" dirty="0">
              <a:solidFill>
                <a:srgbClr val="003399"/>
              </a:solidFill>
            </a:endParaRPr>
          </a:p>
        </p:txBody>
      </p:sp>
      <p:sp>
        <p:nvSpPr>
          <p:cNvPr id="2" name="TextBox 1"/>
          <p:cNvSpPr txBox="1"/>
          <p:nvPr/>
        </p:nvSpPr>
        <p:spPr>
          <a:xfrm>
            <a:off x="191344" y="582321"/>
            <a:ext cx="2962671" cy="400110"/>
          </a:xfrm>
          <a:prstGeom prst="rect">
            <a:avLst/>
          </a:prstGeom>
          <a:noFill/>
        </p:spPr>
        <p:txBody>
          <a:bodyPr wrap="none" rtlCol="0">
            <a:spAutoFit/>
          </a:bodyPr>
          <a:lstStyle/>
          <a:p>
            <a:pPr algn="ctr"/>
            <a:r>
              <a:rPr lang="en-GB" sz="2000" b="1" dirty="0">
                <a:solidFill>
                  <a:srgbClr val="003399"/>
                </a:solidFill>
              </a:rPr>
              <a:t>Status in January 2015</a:t>
            </a:r>
          </a:p>
        </p:txBody>
      </p:sp>
      <p:sp>
        <p:nvSpPr>
          <p:cNvPr id="3" name="Rectangle 2"/>
          <p:cNvSpPr/>
          <p:nvPr/>
        </p:nvSpPr>
        <p:spPr>
          <a:xfrm>
            <a:off x="6096000" y="2528888"/>
            <a:ext cx="514089" cy="22275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extBox 4"/>
          <p:cNvSpPr txBox="1"/>
          <p:nvPr/>
        </p:nvSpPr>
        <p:spPr>
          <a:xfrm>
            <a:off x="7481408" y="2560618"/>
            <a:ext cx="4288221" cy="1938992"/>
          </a:xfrm>
          <a:prstGeom prst="rect">
            <a:avLst/>
          </a:prstGeom>
          <a:solidFill>
            <a:schemeClr val="bg1"/>
          </a:solidFill>
          <a:ln w="28575">
            <a:solidFill>
              <a:schemeClr val="tx1"/>
            </a:solidFill>
          </a:ln>
        </p:spPr>
        <p:txBody>
          <a:bodyPr wrap="square" rtlCol="0">
            <a:spAutoFit/>
          </a:bodyPr>
          <a:lstStyle/>
          <a:p>
            <a:r>
              <a:rPr lang="en-GB" sz="2000" dirty="0" smtClean="0">
                <a:solidFill>
                  <a:schemeClr val="accent6">
                    <a:lumMod val="75000"/>
                  </a:schemeClr>
                </a:solidFill>
              </a:rPr>
              <a:t>Gaps </a:t>
            </a:r>
            <a:r>
              <a:rPr lang="en-GB" sz="2000" dirty="0">
                <a:solidFill>
                  <a:schemeClr val="accent6">
                    <a:lumMod val="75000"/>
                  </a:schemeClr>
                </a:solidFill>
              </a:rPr>
              <a:t>in USA, China and southern hemisphere</a:t>
            </a:r>
          </a:p>
          <a:p>
            <a:r>
              <a:rPr lang="en-GB" sz="2000" dirty="0"/>
              <a:t>NRT data exist and is available (more than 20000 station in the US) </a:t>
            </a:r>
          </a:p>
          <a:p>
            <a:r>
              <a:rPr lang="en-GB" sz="2000" dirty="0"/>
              <a:t>But it is not on the GTS for NWP applications.</a:t>
            </a:r>
          </a:p>
        </p:txBody>
      </p:sp>
      <p:sp>
        <p:nvSpPr>
          <p:cNvPr id="15" name="Text Box 1"/>
          <p:cNvSpPr txBox="1">
            <a:spLocks noChangeArrowheads="1"/>
          </p:cNvSpPr>
          <p:nvPr/>
        </p:nvSpPr>
        <p:spPr bwMode="auto">
          <a:xfrm>
            <a:off x="191345" y="175217"/>
            <a:ext cx="12000656"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pPr>
            <a:r>
              <a:rPr lang="en-US" sz="3200" b="1" dirty="0">
                <a:solidFill>
                  <a:srgbClr val="003399"/>
                </a:solidFill>
                <a:latin typeface="+mj-lt"/>
              </a:rPr>
              <a:t>Snow </a:t>
            </a:r>
            <a:r>
              <a:rPr lang="en-US" sz="3200" b="1" dirty="0" smtClean="0">
                <a:solidFill>
                  <a:srgbClr val="003399"/>
                </a:solidFill>
                <a:latin typeface="+mj-lt"/>
              </a:rPr>
              <a:t>Observations: </a:t>
            </a:r>
            <a:r>
              <a:rPr lang="en-GB" sz="3200" b="1" dirty="0">
                <a:solidFill>
                  <a:srgbClr val="003399"/>
                </a:solidFill>
              </a:rPr>
              <a:t>GTS SYNOP Snow depth availability</a:t>
            </a:r>
          </a:p>
          <a:p>
            <a:pPr algn="ctr">
              <a:lnSpc>
                <a:spcPct val="104000"/>
              </a:lnSpc>
              <a:buClrTx/>
              <a:buFontTx/>
              <a:buNone/>
            </a:pPr>
            <a:endParaRPr lang="en-US" sz="3200" b="1" dirty="0">
              <a:solidFill>
                <a:srgbClr val="003399"/>
              </a:solidFill>
              <a:latin typeface="+mj-lt"/>
            </a:endParaRPr>
          </a:p>
        </p:txBody>
      </p:sp>
      <p:pic>
        <p:nvPicPr>
          <p:cNvPr id="16" name="Picture 15"/>
          <p:cNvPicPr>
            <a:picLocks noChangeAspect="1"/>
          </p:cNvPicPr>
          <p:nvPr/>
        </p:nvPicPr>
        <p:blipFill rotWithShape="1">
          <a:blip r:embed="rId4">
            <a:extLst>
              <a:ext uri="{28A0092B-C50C-407E-A947-70E740481C1C}">
                <a14:useLocalDpi xmlns:a14="http://schemas.microsoft.com/office/drawing/2010/main" val="0"/>
              </a:ext>
            </a:extLst>
          </a:blip>
          <a:srcRect l="4331" t="5867" r="249"/>
          <a:stretch/>
        </p:blipFill>
        <p:spPr>
          <a:xfrm>
            <a:off x="356301" y="1727202"/>
            <a:ext cx="6947339" cy="4023078"/>
          </a:xfrm>
          <a:prstGeom prst="rect">
            <a:avLst/>
          </a:prstGeom>
        </p:spPr>
      </p:pic>
      <p:sp>
        <p:nvSpPr>
          <p:cNvPr id="17" name="Oval 8"/>
          <p:cNvSpPr>
            <a:spLocks noChangeArrowheads="1"/>
          </p:cNvSpPr>
          <p:nvPr/>
        </p:nvSpPr>
        <p:spPr bwMode="auto">
          <a:xfrm>
            <a:off x="1304931" y="2963076"/>
            <a:ext cx="1080120" cy="489325"/>
          </a:xfrm>
          <a:prstGeom prst="ellipse">
            <a:avLst/>
          </a:prstGeom>
          <a:noFill/>
          <a:ln w="28440">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19" name="Oval 8"/>
          <p:cNvSpPr>
            <a:spLocks noChangeArrowheads="1"/>
          </p:cNvSpPr>
          <p:nvPr/>
        </p:nvSpPr>
        <p:spPr bwMode="auto">
          <a:xfrm>
            <a:off x="4879882" y="3042143"/>
            <a:ext cx="1045134" cy="560379"/>
          </a:xfrm>
          <a:prstGeom prst="ellipse">
            <a:avLst/>
          </a:prstGeom>
          <a:noFill/>
          <a:ln w="28440">
            <a:solidFill>
              <a:srgbClr val="FF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8204" name="Text Box 11"/>
          <p:cNvSpPr txBox="1">
            <a:spLocks noChangeArrowheads="1"/>
          </p:cNvSpPr>
          <p:nvPr/>
        </p:nvSpPr>
        <p:spPr bwMode="auto">
          <a:xfrm>
            <a:off x="356301" y="5419523"/>
            <a:ext cx="11709576" cy="971677"/>
          </a:xfrm>
          <a:prstGeom prst="rect">
            <a:avLst/>
          </a:prstGeom>
          <a:solidFill>
            <a:srgbClr val="DDDDDD"/>
          </a:solidFill>
          <a:ln w="9360">
            <a:solidFill>
              <a:srgbClr val="000000"/>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r>
              <a:rPr lang="en-GB" sz="1900" dirty="0" smtClean="0">
                <a:solidFill>
                  <a:srgbClr val="FF0000"/>
                </a:solidFill>
                <a:latin typeface="+mn-lt"/>
              </a:rPr>
              <a:t>World Meteorological Organization (WMO): </a:t>
            </a:r>
            <a:r>
              <a:rPr lang="en-GB" sz="1900" dirty="0">
                <a:solidFill>
                  <a:srgbClr val="FF0000"/>
                </a:solidFill>
                <a:latin typeface="+mn-lt"/>
              </a:rPr>
              <a:t>Members States encouraged to </a:t>
            </a:r>
            <a:r>
              <a:rPr lang="en-GB" sz="1900" dirty="0" smtClean="0">
                <a:solidFill>
                  <a:srgbClr val="FF0000"/>
                </a:solidFill>
                <a:latin typeface="+mn-lt"/>
              </a:rPr>
              <a:t>report snow depth </a:t>
            </a:r>
            <a:r>
              <a:rPr lang="en-GB" sz="1900" dirty="0">
                <a:solidFill>
                  <a:srgbClr val="FF0000"/>
                </a:solidFill>
                <a:latin typeface="+mn-lt"/>
              </a:rPr>
              <a:t>on the GTS </a:t>
            </a:r>
            <a:endParaRPr lang="fr-FR" sz="1900" dirty="0">
              <a:solidFill>
                <a:srgbClr val="FF0000"/>
              </a:solidFill>
              <a:latin typeface="+mn-lt"/>
            </a:endParaRPr>
          </a:p>
          <a:p>
            <a:pPr marL="342900" indent="-342900">
              <a:buFont typeface="Wingdings" panose="05000000000000000000" pitchFamily="2" charset="2"/>
              <a:buChar char="Ø"/>
            </a:pPr>
            <a:r>
              <a:rPr lang="en-GB" sz="1900" dirty="0">
                <a:solidFill>
                  <a:schemeClr val="accent6">
                    <a:lumMod val="75000"/>
                  </a:schemeClr>
                </a:solidFill>
                <a:latin typeface="+mn-lt"/>
              </a:rPr>
              <a:t>BUFR template for national data approved by WMO in April 2014</a:t>
            </a:r>
          </a:p>
          <a:p>
            <a:pPr marL="342900" indent="-342900">
              <a:buFont typeface="Wingdings" panose="05000000000000000000" pitchFamily="2" charset="2"/>
              <a:buChar char="Ø"/>
            </a:pPr>
            <a:r>
              <a:rPr lang="en-GB" sz="1900" dirty="0">
                <a:solidFill>
                  <a:schemeClr val="accent6">
                    <a:lumMod val="75000"/>
                  </a:schemeClr>
                </a:solidFill>
                <a:latin typeface="+mn-lt"/>
              </a:rPr>
              <a:t>WMO GCW </a:t>
            </a:r>
            <a:r>
              <a:rPr lang="en-GB" sz="1900" dirty="0" smtClean="0">
                <a:solidFill>
                  <a:schemeClr val="accent6">
                    <a:lumMod val="75000"/>
                  </a:schemeClr>
                </a:solidFill>
                <a:latin typeface="+mn-lt"/>
              </a:rPr>
              <a:t>(Global Cryosphere Watch):  </a:t>
            </a:r>
            <a:r>
              <a:rPr lang="en-GB" sz="1900" b="1" dirty="0" smtClean="0">
                <a:solidFill>
                  <a:schemeClr val="accent6">
                    <a:lumMod val="75000"/>
                  </a:schemeClr>
                </a:solidFill>
                <a:latin typeface="+mn-lt"/>
              </a:rPr>
              <a:t>Snow </a:t>
            </a:r>
            <a:r>
              <a:rPr lang="en-GB" sz="1900" b="1" dirty="0">
                <a:solidFill>
                  <a:schemeClr val="accent6">
                    <a:lumMod val="75000"/>
                  </a:schemeClr>
                </a:solidFill>
                <a:latin typeface="+mn-lt"/>
              </a:rPr>
              <a:t>Watch </a:t>
            </a:r>
            <a:r>
              <a:rPr lang="en-GB" sz="1900" dirty="0">
                <a:solidFill>
                  <a:schemeClr val="accent6">
                    <a:lumMod val="75000"/>
                  </a:schemeClr>
                </a:solidFill>
                <a:latin typeface="+mn-lt"/>
              </a:rPr>
              <a:t>initiative on snow </a:t>
            </a:r>
            <a:r>
              <a:rPr lang="en-GB" sz="1900" dirty="0" smtClean="0">
                <a:solidFill>
                  <a:schemeClr val="accent6">
                    <a:lumMod val="75000"/>
                  </a:schemeClr>
                </a:solidFill>
                <a:latin typeface="+mn-lt"/>
              </a:rPr>
              <a:t>reporting</a:t>
            </a:r>
            <a:endParaRPr lang="en-GB" sz="1900" dirty="0">
              <a:solidFill>
                <a:schemeClr val="accent6">
                  <a:lumMod val="75000"/>
                </a:schemeClr>
              </a:solidFill>
              <a:latin typeface="+mn-lt"/>
            </a:endParaRPr>
          </a:p>
        </p:txBody>
      </p:sp>
      <p:sp>
        <p:nvSpPr>
          <p:cNvPr id="4" name="TextBox 3"/>
          <p:cNvSpPr txBox="1"/>
          <p:nvPr/>
        </p:nvSpPr>
        <p:spPr>
          <a:xfrm>
            <a:off x="2195864" y="1938485"/>
            <a:ext cx="2784737" cy="353943"/>
          </a:xfrm>
          <a:prstGeom prst="rect">
            <a:avLst/>
          </a:prstGeom>
          <a:noFill/>
        </p:spPr>
        <p:txBody>
          <a:bodyPr wrap="none" rtlCol="0">
            <a:spAutoFit/>
          </a:bodyPr>
          <a:lstStyle/>
          <a:p>
            <a:r>
              <a:rPr lang="en-GB" sz="1700" dirty="0" smtClean="0">
                <a:solidFill>
                  <a:schemeClr val="bg1">
                    <a:lumMod val="50000"/>
                  </a:schemeClr>
                </a:solidFill>
              </a:rPr>
              <a:t>Observed snow depth in m</a:t>
            </a:r>
            <a:endParaRPr lang="en-GB" sz="1700" dirty="0">
              <a:solidFill>
                <a:schemeClr val="bg1">
                  <a:lumMod val="50000"/>
                </a:schemeClr>
              </a:solidFill>
            </a:endParaRPr>
          </a:p>
        </p:txBody>
      </p:sp>
    </p:spTree>
    <p:extLst>
      <p:ext uri="{BB962C8B-B14F-4D97-AF65-F5344CB8AC3E}">
        <p14:creationId xmlns:p14="http://schemas.microsoft.com/office/powerpoint/2010/main" val="154553008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75969" y="678483"/>
            <a:ext cx="6162650" cy="1843035"/>
          </a:xfrm>
          <a:prstGeom prst="rect">
            <a:avLst/>
          </a:prstGeo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75969" y="2564904"/>
            <a:ext cx="6162650" cy="3558247"/>
          </a:xfrm>
          <a:prstGeom prst="rect">
            <a:avLst/>
          </a:prstGeom>
        </p:spPr>
      </p:pic>
      <p:sp>
        <p:nvSpPr>
          <p:cNvPr id="4" name="TextBox 3"/>
          <p:cNvSpPr txBox="1"/>
          <p:nvPr/>
        </p:nvSpPr>
        <p:spPr>
          <a:xfrm>
            <a:off x="6112078" y="6123151"/>
            <a:ext cx="5814412" cy="646331"/>
          </a:xfrm>
          <a:prstGeom prst="rect">
            <a:avLst/>
          </a:prstGeom>
          <a:noFill/>
        </p:spPr>
        <p:txBody>
          <a:bodyPr wrap="none" rtlCol="0">
            <a:spAutoFit/>
          </a:bodyPr>
          <a:lstStyle/>
          <a:p>
            <a:r>
              <a:rPr lang="en-GB" dirty="0">
                <a:hlinkClick r:id="rId4"/>
              </a:rPr>
              <a:t>http://globalcryospherewatch.org/reference/documents/</a:t>
            </a:r>
            <a:endParaRPr lang="en-GB" dirty="0"/>
          </a:p>
          <a:p>
            <a:endParaRPr lang="en-GB" dirty="0"/>
          </a:p>
        </p:txBody>
      </p:sp>
      <p:sp>
        <p:nvSpPr>
          <p:cNvPr id="5" name="Text Box 1"/>
          <p:cNvSpPr txBox="1">
            <a:spLocks noChangeArrowheads="1"/>
          </p:cNvSpPr>
          <p:nvPr/>
        </p:nvSpPr>
        <p:spPr bwMode="auto">
          <a:xfrm>
            <a:off x="333487" y="48217"/>
            <a:ext cx="1042207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GCW Snow Watch Activity on Snow reporting</a:t>
            </a:r>
          </a:p>
        </p:txBody>
      </p:sp>
      <p:cxnSp>
        <p:nvCxnSpPr>
          <p:cNvPr id="7" name="Straight Connector 6"/>
          <p:cNvCxnSpPr/>
          <p:nvPr/>
        </p:nvCxnSpPr>
        <p:spPr>
          <a:xfrm>
            <a:off x="5735960" y="2132856"/>
            <a:ext cx="2088232"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a:off x="4439816" y="2348880"/>
            <a:ext cx="2880320"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4583832" y="2492896"/>
            <a:ext cx="4032448" cy="0"/>
          </a:xfrm>
          <a:prstGeom prst="line">
            <a:avLst/>
          </a:prstGeom>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2175656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1266" y="2287906"/>
            <a:ext cx="4517686" cy="3860103"/>
          </a:xfrm>
          <a:prstGeom prst="rect">
            <a:avLst/>
          </a:prstGeom>
        </p:spPr>
      </p:pic>
      <p:sp>
        <p:nvSpPr>
          <p:cNvPr id="3" name="Text Box 1"/>
          <p:cNvSpPr txBox="1">
            <a:spLocks noChangeArrowheads="1"/>
          </p:cNvSpPr>
          <p:nvPr/>
        </p:nvSpPr>
        <p:spPr bwMode="auto">
          <a:xfrm>
            <a:off x="2071937" y="48217"/>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smtClean="0">
                <a:solidFill>
                  <a:srgbClr val="003399"/>
                </a:solidFill>
                <a:latin typeface="+mj-lt"/>
              </a:rPr>
              <a:t>European COST </a:t>
            </a:r>
            <a:r>
              <a:rPr lang="en-US" sz="3200" b="1" dirty="0">
                <a:solidFill>
                  <a:srgbClr val="003399"/>
                </a:solidFill>
                <a:latin typeface="+mj-lt"/>
              </a:rPr>
              <a:t>Action on Snow</a:t>
            </a:r>
          </a:p>
        </p:txBody>
      </p:sp>
      <p:sp>
        <p:nvSpPr>
          <p:cNvPr id="4" name="TextBox 3"/>
          <p:cNvSpPr txBox="1"/>
          <p:nvPr/>
        </p:nvSpPr>
        <p:spPr>
          <a:xfrm>
            <a:off x="166977" y="590279"/>
            <a:ext cx="11492895" cy="1631216"/>
          </a:xfrm>
          <a:prstGeom prst="rect">
            <a:avLst/>
          </a:prstGeom>
          <a:noFill/>
        </p:spPr>
        <p:txBody>
          <a:bodyPr wrap="square" rtlCol="0">
            <a:spAutoFit/>
          </a:bodyPr>
          <a:lstStyle/>
          <a:p>
            <a:pPr marL="285750" indent="-285750">
              <a:buFontTx/>
              <a:buChar char="-"/>
            </a:pPr>
            <a:r>
              <a:rPr lang="en-US" sz="2000" dirty="0">
                <a:solidFill>
                  <a:srgbClr val="336699"/>
                </a:solidFill>
              </a:rPr>
              <a:t>COST is an intergovernmental framework for European </a:t>
            </a:r>
            <a:r>
              <a:rPr lang="en-US" sz="2000" dirty="0" smtClean="0">
                <a:solidFill>
                  <a:srgbClr val="336699"/>
                </a:solidFill>
              </a:rPr>
              <a:t>Cooperation </a:t>
            </a:r>
            <a:r>
              <a:rPr lang="en-GB" sz="2000" dirty="0" smtClean="0">
                <a:solidFill>
                  <a:srgbClr val="336699"/>
                </a:solidFill>
              </a:rPr>
              <a:t>in Science </a:t>
            </a:r>
            <a:r>
              <a:rPr lang="en-GB" sz="2000" dirty="0">
                <a:solidFill>
                  <a:srgbClr val="336699"/>
                </a:solidFill>
              </a:rPr>
              <a:t>and Technology </a:t>
            </a:r>
            <a:r>
              <a:rPr lang="en-US" sz="2000" dirty="0" smtClean="0">
                <a:solidFill>
                  <a:srgbClr val="336699"/>
                </a:solidFill>
              </a:rPr>
              <a:t>. </a:t>
            </a:r>
            <a:r>
              <a:rPr lang="en-US" sz="2000" dirty="0">
                <a:solidFill>
                  <a:srgbClr val="336699"/>
                </a:solidFill>
              </a:rPr>
              <a:t>It supports networking activities within the COST action.</a:t>
            </a:r>
          </a:p>
          <a:p>
            <a:endParaRPr lang="en-GB" sz="2000" dirty="0"/>
          </a:p>
          <a:p>
            <a:pPr marL="285750" indent="-285750">
              <a:buFontTx/>
              <a:buChar char="-"/>
            </a:pPr>
            <a:r>
              <a:rPr lang="en-GB" sz="2000" dirty="0"/>
              <a:t>COST Action on Snow (ES1404): </a:t>
            </a:r>
            <a:r>
              <a:rPr lang="en-GB" sz="2000" dirty="0" err="1" smtClean="0"/>
              <a:t>Harmosnow</a:t>
            </a:r>
            <a:r>
              <a:rPr lang="en-GB" sz="2000" dirty="0" smtClean="0"/>
              <a:t> “A </a:t>
            </a:r>
            <a:r>
              <a:rPr lang="en-GB" sz="2000" dirty="0"/>
              <a:t>European network for a harmonised monitoring of snow for the benefit of climate change scenarios, hydrology and numerical weather prediction”.</a:t>
            </a:r>
          </a:p>
        </p:txBody>
      </p:sp>
      <p:sp>
        <p:nvSpPr>
          <p:cNvPr id="5" name="TextBox 4"/>
          <p:cNvSpPr txBox="1"/>
          <p:nvPr/>
        </p:nvSpPr>
        <p:spPr>
          <a:xfrm>
            <a:off x="2827283" y="6148009"/>
            <a:ext cx="2877839" cy="369332"/>
          </a:xfrm>
          <a:prstGeom prst="rect">
            <a:avLst/>
          </a:prstGeom>
          <a:noFill/>
        </p:spPr>
        <p:txBody>
          <a:bodyPr wrap="none" rtlCol="0">
            <a:spAutoFit/>
          </a:bodyPr>
          <a:lstStyle/>
          <a:p>
            <a:r>
              <a:rPr lang="en-GB" dirty="0">
                <a:hlinkClick r:id="rId3"/>
              </a:rPr>
              <a:t>http://www.harmosnow.eu/</a:t>
            </a:r>
            <a:endParaRPr lang="en-GB" dirty="0"/>
          </a:p>
        </p:txBody>
      </p:sp>
      <p:sp>
        <p:nvSpPr>
          <p:cNvPr id="7" name="TextBox 6"/>
          <p:cNvSpPr txBox="1"/>
          <p:nvPr/>
        </p:nvSpPr>
        <p:spPr>
          <a:xfrm>
            <a:off x="5729325" y="3517606"/>
            <a:ext cx="5930547" cy="2246769"/>
          </a:xfrm>
          <a:prstGeom prst="rect">
            <a:avLst/>
          </a:prstGeom>
          <a:noFill/>
        </p:spPr>
        <p:txBody>
          <a:bodyPr wrap="square" rtlCol="0">
            <a:spAutoFit/>
          </a:bodyPr>
          <a:lstStyle/>
          <a:p>
            <a:pPr marL="285750" indent="-285750">
              <a:buFont typeface="Wingdings" panose="05000000000000000000" pitchFamily="2" charset="2"/>
              <a:buChar char="à"/>
            </a:pPr>
            <a:r>
              <a:rPr lang="en-GB" sz="2000" dirty="0" smtClean="0"/>
              <a:t>Better </a:t>
            </a:r>
            <a:r>
              <a:rPr lang="en-GB" sz="2000" dirty="0"/>
              <a:t>connection between snow measurements and models, between snow observers, researchers and </a:t>
            </a:r>
            <a:r>
              <a:rPr lang="en-GB" sz="2000" dirty="0" smtClean="0"/>
              <a:t>forecasters</a:t>
            </a:r>
          </a:p>
          <a:p>
            <a:pPr marL="285750" indent="-285750">
              <a:buFont typeface="Wingdings" panose="05000000000000000000" pitchFamily="2" charset="2"/>
              <a:buChar char="à"/>
            </a:pPr>
            <a:endParaRPr lang="en-GB" sz="2000" dirty="0" smtClean="0"/>
          </a:p>
          <a:p>
            <a:pPr marL="285750" indent="-285750">
              <a:buFont typeface="Wingdings" panose="05000000000000000000" pitchFamily="2" charset="2"/>
              <a:buChar char="à"/>
            </a:pPr>
            <a:r>
              <a:rPr lang="en-GB" sz="2000" dirty="0" smtClean="0"/>
              <a:t>Contribute to improve snow observation availability for NWP and research, far data assimilation and validation.</a:t>
            </a:r>
            <a:endParaRPr lang="en-GB" sz="2000" dirty="0"/>
          </a:p>
        </p:txBody>
      </p:sp>
    </p:spTree>
    <p:extLst>
      <p:ext uri="{BB962C8B-B14F-4D97-AF65-F5344CB8AC3E}">
        <p14:creationId xmlns:p14="http://schemas.microsoft.com/office/powerpoint/2010/main" val="28117811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2516188" y="-26988"/>
            <a:ext cx="7848600" cy="685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2160" tIns="46080" rIns="92160" bIns="460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buClr>
                <a:srgbClr val="114FFB"/>
              </a:buClr>
              <a:buFont typeface="Arial Black" panose="020B0A04020102020204" pitchFamily="34" charset="0"/>
              <a:buNone/>
            </a:pPr>
            <a:r>
              <a:rPr lang="en-GB" altLang="en-US" sz="3200" b="1" dirty="0">
                <a:solidFill>
                  <a:srgbClr val="003399"/>
                </a:solidFill>
                <a:latin typeface="+mj-lt"/>
              </a:rPr>
              <a:t>Snow Analysis at ECMWF </a:t>
            </a:r>
          </a:p>
        </p:txBody>
      </p:sp>
      <p:sp>
        <p:nvSpPr>
          <p:cNvPr id="23555" name="Text Box 2"/>
          <p:cNvSpPr txBox="1">
            <a:spLocks noChangeArrowheads="1"/>
          </p:cNvSpPr>
          <p:nvPr/>
        </p:nvSpPr>
        <p:spPr bwMode="auto">
          <a:xfrm>
            <a:off x="335618" y="2135188"/>
            <a:ext cx="11551582" cy="661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nSpc>
                <a:spcPct val="80000"/>
              </a:lnSpc>
              <a:spcBef>
                <a:spcPts val="450"/>
              </a:spcBef>
              <a:defRPr/>
            </a:pPr>
            <a:endParaRPr lang="en-GB" sz="2300" dirty="0">
              <a:solidFill>
                <a:srgbClr val="000000"/>
              </a:solidFill>
              <a:latin typeface="Arial" pitchFamily="34" charset="0"/>
            </a:endParaRPr>
          </a:p>
          <a:p>
            <a:pPr>
              <a:lnSpc>
                <a:spcPct val="80000"/>
              </a:lnSpc>
              <a:spcBef>
                <a:spcPts val="450"/>
              </a:spcBef>
              <a:defRPr/>
            </a:pPr>
            <a:r>
              <a:rPr lang="en-GB" sz="2300" b="1" dirty="0">
                <a:solidFill>
                  <a:srgbClr val="003399"/>
                </a:solidFill>
                <a:latin typeface="Arial" pitchFamily="34" charset="0"/>
              </a:rPr>
              <a:t>Snow depth analysis</a:t>
            </a:r>
            <a:r>
              <a:rPr lang="en-GB" sz="2300" b="1" dirty="0">
                <a:solidFill>
                  <a:srgbClr val="003399"/>
                </a:solidFill>
                <a:latin typeface="Arial" pitchFamily="34" charset="0"/>
                <a:sym typeface="Wingdings" pitchFamily="2" charset="2"/>
              </a:rPr>
              <a:t> </a:t>
            </a:r>
            <a:r>
              <a:rPr lang="en-GB" sz="2300" dirty="0">
                <a:solidFill>
                  <a:srgbClr val="003399"/>
                </a:solidFill>
                <a:latin typeface="Arial" pitchFamily="34" charset="0"/>
                <a:sym typeface="Wingdings" pitchFamily="2" charset="2"/>
              </a:rPr>
              <a:t>at 00, 06, 12, 18 UTC :</a:t>
            </a:r>
            <a:r>
              <a:rPr lang="en-GB" sz="2300" dirty="0">
                <a:solidFill>
                  <a:srgbClr val="003399"/>
                </a:solidFill>
                <a:latin typeface="Arial" pitchFamily="34" charset="0"/>
              </a:rPr>
              <a:t> </a:t>
            </a:r>
          </a:p>
          <a:p>
            <a:pPr>
              <a:lnSpc>
                <a:spcPct val="80000"/>
              </a:lnSpc>
              <a:spcBef>
                <a:spcPts val="450"/>
              </a:spcBef>
              <a:defRPr/>
            </a:pPr>
            <a:r>
              <a:rPr lang="en-GB" sz="2300" dirty="0">
                <a:solidFill>
                  <a:schemeClr val="tx1"/>
                </a:solidFill>
                <a:latin typeface="Arial" pitchFamily="34" charset="0"/>
              </a:rPr>
              <a:t>		- </a:t>
            </a:r>
            <a:r>
              <a:rPr lang="en-GB" sz="2300" dirty="0" err="1">
                <a:solidFill>
                  <a:schemeClr val="tx1"/>
                </a:solidFill>
                <a:latin typeface="Arial" pitchFamily="34" charset="0"/>
              </a:rPr>
              <a:t>Cressman</a:t>
            </a:r>
            <a:r>
              <a:rPr lang="en-GB" sz="2300" dirty="0">
                <a:solidFill>
                  <a:schemeClr val="tx1"/>
                </a:solidFill>
                <a:latin typeface="Arial" pitchFamily="34" charset="0"/>
              </a:rPr>
              <a:t> </a:t>
            </a:r>
            <a:r>
              <a:rPr lang="en-GB" sz="2300" dirty="0" smtClean="0">
                <a:solidFill>
                  <a:schemeClr val="tx1"/>
                </a:solidFill>
                <a:latin typeface="Arial" pitchFamily="34" charset="0"/>
              </a:rPr>
              <a:t>interpolation (Mon. </a:t>
            </a:r>
            <a:r>
              <a:rPr lang="en-GB" sz="2300" dirty="0" err="1" smtClean="0">
                <a:solidFill>
                  <a:schemeClr val="tx1"/>
                </a:solidFill>
                <a:latin typeface="Arial" pitchFamily="34" charset="0"/>
              </a:rPr>
              <a:t>Wea</a:t>
            </a:r>
            <a:r>
              <a:rPr lang="en-GB" sz="2300" dirty="0" smtClean="0">
                <a:solidFill>
                  <a:schemeClr val="tx1"/>
                </a:solidFill>
                <a:latin typeface="Arial" pitchFamily="34" charset="0"/>
              </a:rPr>
              <a:t>. Rev. 1959):   </a:t>
            </a:r>
            <a:r>
              <a:rPr lang="en-GB" sz="2300" dirty="0" err="1" smtClean="0">
                <a:solidFill>
                  <a:schemeClr val="tx1"/>
                </a:solidFill>
                <a:latin typeface="Arial" pitchFamily="34" charset="0"/>
              </a:rPr>
              <a:t>Operationaly</a:t>
            </a:r>
            <a:r>
              <a:rPr lang="en-GB" sz="2300" dirty="0" smtClean="0">
                <a:solidFill>
                  <a:schemeClr val="tx1"/>
                </a:solidFill>
                <a:latin typeface="Arial" pitchFamily="34" charset="0"/>
              </a:rPr>
              <a:t> used at ECMWF for 1987-2010;  U</a:t>
            </a:r>
            <a:r>
              <a:rPr lang="en-GB" sz="2300" dirty="0" smtClean="0">
                <a:solidFill>
                  <a:srgbClr val="000000"/>
                </a:solidFill>
                <a:latin typeface="Arial" pitchFamily="34" charset="0"/>
              </a:rPr>
              <a:t>sed </a:t>
            </a:r>
            <a:r>
              <a:rPr lang="en-GB" sz="2300" dirty="0">
                <a:solidFill>
                  <a:srgbClr val="000000"/>
                </a:solidFill>
                <a:latin typeface="Arial" pitchFamily="34" charset="0"/>
              </a:rPr>
              <a:t>in </a:t>
            </a:r>
            <a:r>
              <a:rPr lang="en-GB" sz="2300" dirty="0" smtClean="0">
                <a:solidFill>
                  <a:srgbClr val="000000"/>
                </a:solidFill>
                <a:latin typeface="Arial" pitchFamily="34" charset="0"/>
              </a:rPr>
              <a:t>ERA-Interim, used at DWD.</a:t>
            </a:r>
            <a:endParaRPr lang="en-GB" sz="2300" dirty="0">
              <a:solidFill>
                <a:srgbClr val="000000"/>
              </a:solidFill>
              <a:latin typeface="Arial" pitchFamily="34" charset="0"/>
            </a:endParaRPr>
          </a:p>
          <a:p>
            <a:pPr>
              <a:lnSpc>
                <a:spcPct val="80000"/>
              </a:lnSpc>
              <a:spcBef>
                <a:spcPts val="450"/>
              </a:spcBef>
              <a:defRPr/>
            </a:pPr>
            <a:r>
              <a:rPr lang="en-GB" sz="2300" dirty="0">
                <a:solidFill>
                  <a:srgbClr val="000000"/>
                </a:solidFill>
                <a:latin typeface="Arial" pitchFamily="34" charset="0"/>
              </a:rPr>
              <a:t>	      - </a:t>
            </a:r>
            <a:r>
              <a:rPr lang="en-GB" sz="2300" dirty="0">
                <a:solidFill>
                  <a:schemeClr val="tx1"/>
                </a:solidFill>
                <a:latin typeface="Arial" pitchFamily="34" charset="0"/>
              </a:rPr>
              <a:t>Optimal Interpolation (OI): Operational </a:t>
            </a:r>
            <a:r>
              <a:rPr lang="en-GB" sz="2300" dirty="0" smtClean="0">
                <a:solidFill>
                  <a:schemeClr val="tx1"/>
                </a:solidFill>
                <a:latin typeface="Arial" pitchFamily="34" charset="0"/>
              </a:rPr>
              <a:t>at ECMWF since November </a:t>
            </a:r>
            <a:r>
              <a:rPr lang="en-GB" sz="2300" dirty="0">
                <a:solidFill>
                  <a:schemeClr val="tx1"/>
                </a:solidFill>
                <a:latin typeface="Arial" pitchFamily="34" charset="0"/>
              </a:rPr>
              <a:t>2010</a:t>
            </a:r>
            <a:r>
              <a:rPr lang="en-GB" sz="2300" dirty="0">
                <a:solidFill>
                  <a:srgbClr val="000000"/>
                </a:solidFill>
                <a:latin typeface="Arial" pitchFamily="34" charset="0"/>
              </a:rPr>
              <a:t> </a:t>
            </a:r>
          </a:p>
          <a:p>
            <a:pPr>
              <a:lnSpc>
                <a:spcPct val="80000"/>
              </a:lnSpc>
              <a:spcBef>
                <a:spcPts val="450"/>
              </a:spcBef>
              <a:defRPr/>
            </a:pPr>
            <a:r>
              <a:rPr lang="en-GB" sz="1200" b="1" dirty="0">
                <a:solidFill>
                  <a:schemeClr val="bg1">
                    <a:lumMod val="50000"/>
                  </a:schemeClr>
                </a:solidFill>
                <a:latin typeface="Arial" pitchFamily="34" charset="0"/>
              </a:rPr>
              <a:t>										  (de Rosnay et al; </a:t>
            </a:r>
            <a:r>
              <a:rPr lang="en-GB" sz="1200" b="1" dirty="0" err="1" smtClean="0">
                <a:solidFill>
                  <a:schemeClr val="bg1">
                    <a:lumMod val="50000"/>
                  </a:schemeClr>
                </a:solidFill>
                <a:latin typeface="Arial" pitchFamily="34" charset="0"/>
              </a:rPr>
              <a:t>Surv</a:t>
            </a:r>
            <a:r>
              <a:rPr lang="en-GB" sz="1200" b="1" dirty="0" smtClean="0">
                <a:solidFill>
                  <a:schemeClr val="bg1">
                    <a:lumMod val="50000"/>
                  </a:schemeClr>
                </a:solidFill>
                <a:latin typeface="Arial" pitchFamily="34" charset="0"/>
              </a:rPr>
              <a:t> </a:t>
            </a:r>
            <a:r>
              <a:rPr lang="en-GB" sz="1200" b="1" dirty="0" err="1" smtClean="0">
                <a:solidFill>
                  <a:schemeClr val="bg1">
                    <a:lumMod val="50000"/>
                  </a:schemeClr>
                </a:solidFill>
                <a:latin typeface="Arial" pitchFamily="34" charset="0"/>
              </a:rPr>
              <a:t>Geophys</a:t>
            </a:r>
            <a:r>
              <a:rPr lang="en-GB" sz="1200" b="1" dirty="0">
                <a:solidFill>
                  <a:schemeClr val="bg1">
                    <a:lumMod val="50000"/>
                  </a:schemeClr>
                </a:solidFill>
                <a:latin typeface="Arial" pitchFamily="34" charset="0"/>
              </a:rPr>
              <a:t>.</a:t>
            </a:r>
            <a:r>
              <a:rPr lang="en-GB" sz="1200" b="1" dirty="0" smtClean="0">
                <a:solidFill>
                  <a:schemeClr val="bg1">
                    <a:lumMod val="50000"/>
                  </a:schemeClr>
                </a:solidFill>
                <a:latin typeface="Arial" pitchFamily="34" charset="0"/>
              </a:rPr>
              <a:t> 2014)</a:t>
            </a:r>
            <a:endParaRPr lang="en-GB" sz="1200" b="1" dirty="0">
              <a:solidFill>
                <a:schemeClr val="bg1">
                  <a:lumMod val="50000"/>
                </a:schemeClr>
              </a:solidFill>
              <a:latin typeface="Arial" pitchFamily="34" charset="0"/>
            </a:endParaRPr>
          </a:p>
          <a:p>
            <a:pPr>
              <a:lnSpc>
                <a:spcPct val="80000"/>
              </a:lnSpc>
              <a:spcBef>
                <a:spcPts val="450"/>
              </a:spcBef>
              <a:defRPr/>
            </a:pPr>
            <a:r>
              <a:rPr lang="en-GB" sz="2300" dirty="0">
                <a:solidFill>
                  <a:srgbClr val="000000"/>
                </a:solidFill>
                <a:latin typeface="Arial" pitchFamily="34" charset="0"/>
              </a:rPr>
              <a:t>									</a:t>
            </a:r>
          </a:p>
          <a:p>
            <a:pPr>
              <a:lnSpc>
                <a:spcPct val="80000"/>
              </a:lnSpc>
              <a:spcBef>
                <a:spcPts val="450"/>
              </a:spcBef>
              <a:defRPr/>
            </a:pPr>
            <a:endParaRPr lang="en-GB" sz="2300" dirty="0">
              <a:solidFill>
                <a:srgbClr val="000000"/>
              </a:solidFill>
              <a:latin typeface="Arial" pitchFamily="34" charset="0"/>
            </a:endParaRPr>
          </a:p>
          <a:p>
            <a:pPr>
              <a:lnSpc>
                <a:spcPct val="80000"/>
              </a:lnSpc>
              <a:spcBef>
                <a:spcPts val="450"/>
              </a:spcBef>
              <a:defRPr/>
            </a:pPr>
            <a:r>
              <a:rPr lang="en-GB" sz="2300" dirty="0">
                <a:solidFill>
                  <a:srgbClr val="000000"/>
                </a:solidFill>
                <a:latin typeface="Arial" pitchFamily="34" charset="0"/>
              </a:rPr>
              <a:t>	Use NESDIS IMS data in the OI (00 UTC):</a:t>
            </a:r>
          </a:p>
          <a:p>
            <a:pPr>
              <a:lnSpc>
                <a:spcPct val="80000"/>
              </a:lnSpc>
              <a:spcBef>
                <a:spcPts val="450"/>
              </a:spcBef>
              <a:defRPr/>
            </a:pPr>
            <a:endParaRPr lang="en-GB" sz="2300" dirty="0">
              <a:solidFill>
                <a:srgbClr val="000000"/>
              </a:solidFill>
              <a:latin typeface="Arial" pitchFamily="34" charset="0"/>
            </a:endParaRPr>
          </a:p>
          <a:p>
            <a:pPr>
              <a:lnSpc>
                <a:spcPct val="80000"/>
              </a:lnSpc>
              <a:spcBef>
                <a:spcPts val="450"/>
              </a:spcBef>
              <a:defRPr/>
            </a:pPr>
            <a:endParaRPr lang="en-GB" sz="2300" dirty="0">
              <a:solidFill>
                <a:srgbClr val="000000"/>
              </a:solidFill>
              <a:latin typeface="Arial" pitchFamily="34" charset="0"/>
            </a:endParaRPr>
          </a:p>
          <a:p>
            <a:pPr>
              <a:lnSpc>
                <a:spcPct val="80000"/>
              </a:lnSpc>
              <a:spcBef>
                <a:spcPts val="450"/>
              </a:spcBef>
              <a:defRPr/>
            </a:pPr>
            <a:endParaRPr lang="en-GB" sz="2300" dirty="0">
              <a:solidFill>
                <a:srgbClr val="000000"/>
              </a:solidFill>
              <a:latin typeface="Arial" pitchFamily="34" charset="0"/>
            </a:endParaRPr>
          </a:p>
          <a:p>
            <a:pPr>
              <a:lnSpc>
                <a:spcPct val="80000"/>
              </a:lnSpc>
              <a:spcBef>
                <a:spcPts val="450"/>
              </a:spcBef>
              <a:defRPr/>
            </a:pPr>
            <a:endParaRPr lang="en-GB" sz="2300" dirty="0">
              <a:solidFill>
                <a:srgbClr val="000000"/>
              </a:solidFill>
              <a:latin typeface="Arial" pitchFamily="34" charset="0"/>
            </a:endParaRPr>
          </a:p>
        </p:txBody>
      </p:sp>
      <p:sp>
        <p:nvSpPr>
          <p:cNvPr id="18436" name="Text Box 2"/>
          <p:cNvSpPr txBox="1">
            <a:spLocks noChangeArrowheads="1"/>
          </p:cNvSpPr>
          <p:nvPr/>
        </p:nvSpPr>
        <p:spPr bwMode="auto">
          <a:xfrm>
            <a:off x="335618" y="489933"/>
            <a:ext cx="9056688"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2300" b="1" dirty="0">
                <a:solidFill>
                  <a:srgbClr val="000099"/>
                </a:solidFill>
                <a:latin typeface="Arial" panose="020B0604020202020204" pitchFamily="34" charset="0"/>
                <a:cs typeface="Arial" panose="020B0604020202020204" pitchFamily="34" charset="0"/>
              </a:rPr>
              <a:t>Pre-Processing</a:t>
            </a:r>
            <a:r>
              <a:rPr lang="en-GB" altLang="en-US" sz="2300" b="1" dirty="0">
                <a:solidFill>
                  <a:srgbClr val="000000"/>
                </a:solidFill>
                <a:latin typeface="Arial" panose="020B0604020202020204" pitchFamily="34" charset="0"/>
                <a:cs typeface="Arial" panose="020B0604020202020204" pitchFamily="34" charset="0"/>
              </a:rPr>
              <a:t>: </a:t>
            </a:r>
          </a:p>
          <a:p>
            <a:pPr lvl="1">
              <a:buFontTx/>
              <a:buChar char="-"/>
            </a:pPr>
            <a:r>
              <a:rPr lang="en-GB" altLang="en-US" sz="2300" dirty="0">
                <a:solidFill>
                  <a:srgbClr val="000000"/>
                </a:solidFill>
                <a:latin typeface="Arial" panose="020B0604020202020204" pitchFamily="34" charset="0"/>
                <a:cs typeface="Arial" panose="020B0604020202020204" pitchFamily="34" charset="0"/>
              </a:rPr>
              <a:t>SYNOP reports converted into BUFR files.</a:t>
            </a:r>
          </a:p>
          <a:p>
            <a:pPr lvl="1">
              <a:buFontTx/>
              <a:buChar char="-"/>
            </a:pPr>
            <a:r>
              <a:rPr lang="en-GB" altLang="en-US" sz="2300" dirty="0">
                <a:solidFill>
                  <a:srgbClr val="000000"/>
                </a:solidFill>
                <a:latin typeface="Arial" panose="020B0604020202020204" pitchFamily="34" charset="0"/>
                <a:cs typeface="Arial" panose="020B0604020202020204" pitchFamily="34" charset="0"/>
              </a:rPr>
              <a:t>IMS converted to BUFR (and orography added) </a:t>
            </a:r>
          </a:p>
          <a:p>
            <a:pPr lvl="1">
              <a:buFontTx/>
              <a:buChar char="-"/>
            </a:pPr>
            <a:r>
              <a:rPr lang="en-GB" altLang="en-US" sz="2300" dirty="0">
                <a:solidFill>
                  <a:srgbClr val="000000"/>
                </a:solidFill>
                <a:latin typeface="Arial" panose="020B0604020202020204" pitchFamily="34" charset="0"/>
                <a:cs typeface="Arial" panose="020B0604020202020204" pitchFamily="34" charset="0"/>
              </a:rPr>
              <a:t>SYNOP BUFR data is put into the ODB (Observation Data Base)</a:t>
            </a:r>
          </a:p>
          <a:p>
            <a:endParaRPr lang="en-GB" altLang="en-US" sz="2300" dirty="0">
              <a:solidFill>
                <a:srgbClr val="000000"/>
              </a:solidFill>
              <a:latin typeface="Arial" panose="020B0604020202020204" pitchFamily="34" charset="0"/>
            </a:endParaRPr>
          </a:p>
        </p:txBody>
      </p:sp>
      <p:graphicFrame>
        <p:nvGraphicFramePr>
          <p:cNvPr id="9" name="Group 3"/>
          <p:cNvGraphicFramePr>
            <a:graphicFrameLocks noGrp="1"/>
          </p:cNvGraphicFramePr>
          <p:nvPr/>
        </p:nvGraphicFramePr>
        <p:xfrm>
          <a:off x="1636713" y="5122864"/>
          <a:ext cx="5180012" cy="1100136"/>
        </p:xfrm>
        <a:graphic>
          <a:graphicData uri="http://schemas.openxmlformats.org/drawingml/2006/table">
            <a:tbl>
              <a:tblPr/>
              <a:tblGrid>
                <a:gridCol w="2659033"/>
                <a:gridCol w="1080420"/>
                <a:gridCol w="1440559"/>
              </a:tblGrid>
              <a:tr h="366712">
                <a:tc>
                  <a:txBody>
                    <a:bodyPr/>
                    <a:lstStyle/>
                    <a:p>
                      <a:pPr marL="0" marR="0" lvl="0" indent="0" algn="l"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1" i="0" u="none" strike="noStrike" cap="none" normalizeH="0" baseline="0" dirty="0" smtClean="0">
                          <a:ln>
                            <a:noFill/>
                          </a:ln>
                          <a:solidFill>
                            <a:srgbClr val="000000"/>
                          </a:solidFill>
                          <a:effectLst/>
                          <a:latin typeface="Arial" charset="0"/>
                          <a:ea typeface="ＭＳ Ｐゴシック" pitchFamily="32" charset="-128"/>
                        </a:rPr>
                        <a:t>NESDIS:        </a:t>
                      </a:r>
                      <a:r>
                        <a:rPr kumimoji="0" lang="en-GB" sz="1800" b="1" i="0" u="none" strike="noStrike" cap="none" normalizeH="0" baseline="0" dirty="0" smtClean="0">
                          <a:ln>
                            <a:noFill/>
                          </a:ln>
                          <a:solidFill>
                            <a:schemeClr val="tx1"/>
                          </a:solidFill>
                          <a:effectLst/>
                          <a:latin typeface="Arial" charset="0"/>
                          <a:ea typeface="ＭＳ Ｐゴシック" pitchFamily="32" charset="-128"/>
                        </a:rPr>
                        <a:t>1</a:t>
                      </a:r>
                      <a:r>
                        <a:rPr kumimoji="0" lang="en-GB" sz="1800" b="1" i="0" u="none" strike="noStrike" cap="none" normalizeH="0" baseline="30000" dirty="0" smtClean="0">
                          <a:ln>
                            <a:noFill/>
                          </a:ln>
                          <a:solidFill>
                            <a:schemeClr val="tx1"/>
                          </a:solidFill>
                          <a:effectLst/>
                          <a:latin typeface="Arial" charset="0"/>
                          <a:ea typeface="ＭＳ Ｐゴシック" pitchFamily="32" charset="-128"/>
                        </a:rPr>
                        <a:t>st</a:t>
                      </a:r>
                      <a:r>
                        <a:rPr kumimoji="0" lang="en-GB" sz="1800" b="1" i="0" u="none" strike="noStrike" cap="none" normalizeH="0" baseline="0" dirty="0" smtClean="0">
                          <a:ln>
                            <a:noFill/>
                          </a:ln>
                          <a:solidFill>
                            <a:schemeClr val="tx1"/>
                          </a:solidFill>
                          <a:effectLst/>
                          <a:latin typeface="Arial" charset="0"/>
                          <a:ea typeface="ＭＳ Ｐゴシック" pitchFamily="32" charset="-128"/>
                        </a:rPr>
                        <a:t>Guess:</a:t>
                      </a:r>
                    </a:p>
                  </a:txBody>
                  <a:tcPr marL="91465" marR="91465" marT="61596" horzOverflow="overflow">
                    <a:lnL>
                      <a:noFill/>
                    </a:lnL>
                    <a:lnR>
                      <a:noFill/>
                    </a:lnR>
                    <a:lnT>
                      <a:noFill/>
                    </a:lnT>
                    <a:lnB>
                      <a:noFill/>
                    </a:lnB>
                    <a:lnTlToBr>
                      <a:noFill/>
                    </a:lnTlToBr>
                    <a:lnBlToTr>
                      <a:noFill/>
                    </a:lnBlToTr>
                    <a:solidFill>
                      <a:srgbClr val="00CC99"/>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1" i="0" u="none" strike="noStrike" cap="none" normalizeH="0" baseline="0" dirty="0" smtClean="0">
                          <a:ln>
                            <a:noFill/>
                          </a:ln>
                          <a:solidFill>
                            <a:schemeClr val="tx1"/>
                          </a:solidFill>
                          <a:effectLst/>
                          <a:latin typeface="Arial" charset="0"/>
                          <a:ea typeface="ＭＳ Ｐゴシック" pitchFamily="32" charset="-128"/>
                        </a:rPr>
                        <a:t>Snow</a:t>
                      </a:r>
                    </a:p>
                  </a:txBody>
                  <a:tcPr marL="91465" marR="91465" marT="61596" horzOverflow="overflow">
                    <a:lnL>
                      <a:noFill/>
                    </a:lnL>
                    <a:lnR>
                      <a:noFill/>
                    </a:lnR>
                    <a:lnT>
                      <a:noFill/>
                    </a:lnT>
                    <a:lnB>
                      <a:noFill/>
                    </a:lnB>
                    <a:lnTlToBr>
                      <a:noFill/>
                    </a:lnTlToBr>
                    <a:lnBlToTr>
                      <a:noFill/>
                    </a:lnBlToTr>
                    <a:solidFill>
                      <a:srgbClr val="00CC99"/>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1" i="0" u="none" strike="noStrike" cap="none" normalizeH="0" baseline="0" dirty="0" smtClean="0">
                          <a:ln>
                            <a:noFill/>
                          </a:ln>
                          <a:solidFill>
                            <a:schemeClr val="tx1"/>
                          </a:solidFill>
                          <a:effectLst/>
                          <a:latin typeface="Arial" charset="0"/>
                          <a:ea typeface="ＭＳ Ｐゴシック" pitchFamily="32" charset="-128"/>
                        </a:rPr>
                        <a:t>No Snow</a:t>
                      </a:r>
                    </a:p>
                  </a:txBody>
                  <a:tcPr marL="91465" marR="91465" marT="61596" horzOverflow="overflow">
                    <a:lnL>
                      <a:noFill/>
                    </a:lnL>
                    <a:lnR>
                      <a:noFill/>
                    </a:lnR>
                    <a:lnT>
                      <a:noFill/>
                    </a:lnT>
                    <a:lnB>
                      <a:noFill/>
                    </a:lnB>
                    <a:lnTlToBr>
                      <a:noFill/>
                    </a:lnTlToBr>
                    <a:lnBlToTr>
                      <a:noFill/>
                    </a:lnBlToTr>
                    <a:solidFill>
                      <a:srgbClr val="00CC99"/>
                    </a:solidFill>
                  </a:tcPr>
                </a:tc>
              </a:tr>
              <a:tr h="366712">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0" i="0" u="none" strike="noStrike" cap="none" normalizeH="0" baseline="0" dirty="0" smtClean="0">
                          <a:ln>
                            <a:noFill/>
                          </a:ln>
                          <a:solidFill>
                            <a:schemeClr val="tx1"/>
                          </a:solidFill>
                          <a:effectLst/>
                          <a:latin typeface="Arial" charset="0"/>
                          <a:ea typeface="ＭＳ Ｐゴシック" pitchFamily="32" charset="-128"/>
                        </a:rPr>
                        <a:t>Snow</a:t>
                      </a:r>
                    </a:p>
                  </a:txBody>
                  <a:tcPr marL="91465" marR="91465" marT="61596" horzOverflow="overflow">
                    <a:lnL>
                      <a:noFill/>
                    </a:lnL>
                    <a:lnR>
                      <a:noFill/>
                    </a:lnR>
                    <a:lnT>
                      <a:noFill/>
                    </a:lnT>
                    <a:lnB>
                      <a:noFill/>
                    </a:lnB>
                    <a:lnTlToBr>
                      <a:noFill/>
                    </a:lnTlToBr>
                    <a:lnBlToTr>
                      <a:noFill/>
                    </a:lnBlToTr>
                    <a:solidFill>
                      <a:srgbClr val="CBECDE"/>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0" i="0" u="none" strike="noStrike" cap="none" normalizeH="0" baseline="0" smtClean="0">
                          <a:ln>
                            <a:noFill/>
                          </a:ln>
                          <a:solidFill>
                            <a:srgbClr val="000000"/>
                          </a:solidFill>
                          <a:effectLst/>
                          <a:latin typeface="Arial" charset="0"/>
                          <a:ea typeface="ＭＳ Ｐゴシック" pitchFamily="32" charset="-128"/>
                        </a:rPr>
                        <a:t>x</a:t>
                      </a:r>
                    </a:p>
                  </a:txBody>
                  <a:tcPr marL="91465" marR="91465" marT="61596" horzOverflow="overflow">
                    <a:lnL>
                      <a:noFill/>
                    </a:lnL>
                    <a:lnR>
                      <a:noFill/>
                    </a:lnR>
                    <a:lnT>
                      <a:noFill/>
                    </a:lnT>
                    <a:lnB>
                      <a:noFill/>
                    </a:lnB>
                    <a:lnTlToBr>
                      <a:noFill/>
                    </a:lnTlToBr>
                    <a:lnBlToTr>
                      <a:noFill/>
                    </a:lnBlToTr>
                    <a:solidFill>
                      <a:srgbClr val="CBECDE"/>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1" i="0" u="none" strike="noStrike" cap="none" normalizeH="0" baseline="0" dirty="0" smtClean="0">
                          <a:ln>
                            <a:noFill/>
                          </a:ln>
                          <a:solidFill>
                            <a:schemeClr val="tx1"/>
                          </a:solidFill>
                          <a:effectLst/>
                          <a:latin typeface="Arial" charset="0"/>
                          <a:ea typeface="ＭＳ Ｐゴシック" pitchFamily="32" charset="-128"/>
                        </a:rPr>
                        <a:t>DA</a:t>
                      </a:r>
                      <a:r>
                        <a:rPr kumimoji="0" lang="en-GB" sz="1800" b="0" i="0" u="none" strike="noStrike" cap="none" normalizeH="0" baseline="0" dirty="0" smtClean="0">
                          <a:ln>
                            <a:noFill/>
                          </a:ln>
                          <a:solidFill>
                            <a:schemeClr val="tx1"/>
                          </a:solidFill>
                          <a:effectLst/>
                          <a:latin typeface="Arial" charset="0"/>
                          <a:ea typeface="ＭＳ Ｐゴシック" pitchFamily="32" charset="-128"/>
                        </a:rPr>
                        <a:t> 5cm</a:t>
                      </a:r>
                    </a:p>
                  </a:txBody>
                  <a:tcPr marL="91465" marR="91465" marT="61596" horzOverflow="overflow">
                    <a:lnL>
                      <a:noFill/>
                    </a:lnL>
                    <a:lnR>
                      <a:noFill/>
                    </a:lnR>
                    <a:lnT>
                      <a:noFill/>
                    </a:lnT>
                    <a:lnB>
                      <a:noFill/>
                    </a:lnB>
                    <a:lnTlToBr>
                      <a:noFill/>
                    </a:lnTlToBr>
                    <a:lnBlToTr>
                      <a:noFill/>
                    </a:lnBlToTr>
                    <a:solidFill>
                      <a:srgbClr val="CBECDE"/>
                    </a:solidFill>
                  </a:tcPr>
                </a:tc>
              </a:tr>
              <a:tr h="366712">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0" i="0" u="none" strike="noStrike" cap="none" normalizeH="0" baseline="0" dirty="0" smtClean="0">
                          <a:ln>
                            <a:noFill/>
                          </a:ln>
                          <a:solidFill>
                            <a:srgbClr val="000000"/>
                          </a:solidFill>
                          <a:effectLst/>
                          <a:latin typeface="Arial" charset="0"/>
                          <a:ea typeface="ＭＳ Ｐゴシック" pitchFamily="32" charset="-128"/>
                        </a:rPr>
                        <a:t>No Snow</a:t>
                      </a:r>
                    </a:p>
                  </a:txBody>
                  <a:tcPr marL="91465" marR="91465" marT="61596" horzOverflow="overflow">
                    <a:lnL>
                      <a:noFill/>
                    </a:lnL>
                    <a:lnR>
                      <a:noFill/>
                    </a:lnR>
                    <a:lnT>
                      <a:noFill/>
                    </a:lnT>
                    <a:lnB>
                      <a:noFill/>
                    </a:lnB>
                    <a:lnTlToBr>
                      <a:noFill/>
                    </a:lnTlToBr>
                    <a:lnBlToTr>
                      <a:noFill/>
                    </a:lnBlToTr>
                    <a:solidFill>
                      <a:srgbClr val="E7F6EF"/>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0" i="0" u="none" strike="noStrike" cap="none" normalizeH="0" baseline="0" dirty="0" smtClean="0">
                          <a:ln>
                            <a:noFill/>
                          </a:ln>
                          <a:solidFill>
                            <a:srgbClr val="000000"/>
                          </a:solidFill>
                          <a:effectLst/>
                          <a:latin typeface="Arial" charset="0"/>
                          <a:ea typeface="ＭＳ Ｐゴシック" pitchFamily="32" charset="-128"/>
                        </a:rPr>
                        <a:t>DA</a:t>
                      </a:r>
                    </a:p>
                  </a:txBody>
                  <a:tcPr marL="91465" marR="91465" marT="61596" horzOverflow="overflow">
                    <a:lnL>
                      <a:noFill/>
                    </a:lnL>
                    <a:lnR>
                      <a:noFill/>
                    </a:lnR>
                    <a:lnT>
                      <a:noFill/>
                    </a:lnT>
                    <a:lnB>
                      <a:noFill/>
                    </a:lnB>
                    <a:lnTlToBr>
                      <a:noFill/>
                    </a:lnTlToBr>
                    <a:lnBlToTr>
                      <a:noFill/>
                    </a:lnBlToTr>
                    <a:solidFill>
                      <a:srgbClr val="E7F6EF"/>
                    </a:solidFill>
                  </a:tcPr>
                </a:tc>
                <a:tc>
                  <a:txBody>
                    <a:bodyPr/>
                    <a:lstStyle/>
                    <a:p>
                      <a:pPr marL="0" marR="0" lvl="0" indent="0" algn="ctr" defTabSz="449263" rtl="0" eaLnBrk="1" fontAlgn="base" latinLnBrk="0" hangingPunct="1">
                        <a:lnSpc>
                          <a:spcPct val="93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kumimoji="0" lang="en-GB" sz="1800" b="0" i="0" u="none" strike="noStrike" cap="none" normalizeH="0" baseline="0" dirty="0" smtClean="0">
                          <a:ln>
                            <a:noFill/>
                          </a:ln>
                          <a:solidFill>
                            <a:srgbClr val="000000"/>
                          </a:solidFill>
                          <a:effectLst/>
                          <a:latin typeface="Arial" charset="0"/>
                          <a:ea typeface="ＭＳ Ｐゴシック" pitchFamily="32" charset="-128"/>
                        </a:rPr>
                        <a:t>DA</a:t>
                      </a:r>
                    </a:p>
                  </a:txBody>
                  <a:tcPr marL="91465" marR="91465" marT="61596" horzOverflow="overflow">
                    <a:lnL>
                      <a:noFill/>
                    </a:lnL>
                    <a:lnR>
                      <a:noFill/>
                    </a:lnR>
                    <a:lnT>
                      <a:noFill/>
                    </a:lnT>
                    <a:lnB>
                      <a:noFill/>
                    </a:lnB>
                    <a:lnTlToBr>
                      <a:noFill/>
                    </a:lnTlToBr>
                    <a:lnBlToTr>
                      <a:noFill/>
                    </a:lnBlToTr>
                    <a:solidFill>
                      <a:srgbClr val="E7F6EF"/>
                    </a:solidFill>
                  </a:tcPr>
                </a:tc>
              </a:tr>
            </a:tbl>
          </a:graphicData>
        </a:graphic>
      </p:graphicFrame>
      <p:sp>
        <p:nvSpPr>
          <p:cNvPr id="18447" name="TextBox 2"/>
          <p:cNvSpPr txBox="1">
            <a:spLocks noChangeArrowheads="1"/>
          </p:cNvSpPr>
          <p:nvPr/>
        </p:nvSpPr>
        <p:spPr bwMode="auto">
          <a:xfrm>
            <a:off x="7453313" y="4516627"/>
            <a:ext cx="3877985" cy="1569660"/>
          </a:xfrm>
          <a:prstGeom prst="rect">
            <a:avLst/>
          </a:prstGeom>
          <a:noFill/>
          <a:ln w="381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dirty="0" smtClean="0">
                <a:solidFill>
                  <a:schemeClr val="tx1"/>
                </a:solidFill>
                <a:latin typeface="Arial" panose="020B0604020202020204" pitchFamily="34" charset="0"/>
                <a:cs typeface="Arial" panose="020B0604020202020204" pitchFamily="34" charset="0"/>
              </a:rPr>
              <a:t>Errors </a:t>
            </a:r>
            <a:r>
              <a:rPr lang="en-GB" altLang="en-US" dirty="0" err="1" smtClean="0">
                <a:solidFill>
                  <a:schemeClr val="tx1"/>
                </a:solidFill>
                <a:latin typeface="Arial" panose="020B0604020202020204" pitchFamily="34" charset="0"/>
                <a:cs typeface="Arial" panose="020B0604020202020204" pitchFamily="34" charset="0"/>
              </a:rPr>
              <a:t>sepcification</a:t>
            </a:r>
            <a:endParaRPr lang="en-GB" altLang="en-US" dirty="0">
              <a:solidFill>
                <a:schemeClr val="tx1"/>
              </a:solidFill>
              <a:latin typeface="Arial" panose="020B0604020202020204" pitchFamily="34" charset="0"/>
              <a:cs typeface="Arial" panose="020B0604020202020204" pitchFamily="34" charset="0"/>
            </a:endParaRPr>
          </a:p>
          <a:p>
            <a:r>
              <a:rPr lang="en-GB" altLang="en-US" dirty="0">
                <a:solidFill>
                  <a:schemeClr val="tx1"/>
                </a:solidFill>
                <a:latin typeface="Arial" panose="020B0604020202020204" pitchFamily="34" charset="0"/>
                <a:cs typeface="Arial" panose="020B0604020202020204" pitchFamily="34" charset="0"/>
              </a:rPr>
              <a:t>BG: 		</a:t>
            </a:r>
            <a:r>
              <a:rPr lang="el-GR" altLang="en-US" dirty="0">
                <a:solidFill>
                  <a:schemeClr val="tx1"/>
                </a:solidFill>
                <a:latin typeface="Arial" panose="020B0604020202020204" pitchFamily="34" charset="0"/>
                <a:cs typeface="Arial" panose="020B0604020202020204" pitchFamily="34" charset="0"/>
              </a:rPr>
              <a:t>σ</a:t>
            </a:r>
            <a:r>
              <a:rPr lang="en-GB" altLang="en-US" baseline="-25000" dirty="0">
                <a:solidFill>
                  <a:schemeClr val="tx1"/>
                </a:solidFill>
                <a:latin typeface="Arial" panose="020B0604020202020204" pitchFamily="34" charset="0"/>
                <a:cs typeface="Arial" panose="020B0604020202020204" pitchFamily="34" charset="0"/>
              </a:rPr>
              <a:t>b</a:t>
            </a:r>
            <a:r>
              <a:rPr lang="en-GB" altLang="en-US" dirty="0">
                <a:solidFill>
                  <a:schemeClr val="tx1"/>
                </a:solidFill>
                <a:latin typeface="Arial" panose="020B0604020202020204" pitchFamily="34" charset="0"/>
                <a:cs typeface="Arial" panose="020B0604020202020204" pitchFamily="34" charset="0"/>
              </a:rPr>
              <a:t>= 3cm</a:t>
            </a:r>
          </a:p>
          <a:p>
            <a:r>
              <a:rPr lang="en-GB" altLang="en-US" dirty="0">
                <a:solidFill>
                  <a:schemeClr val="tx1"/>
                </a:solidFill>
                <a:latin typeface="Arial" panose="020B0604020202020204" pitchFamily="34" charset="0"/>
                <a:cs typeface="Arial" panose="020B0604020202020204" pitchFamily="34" charset="0"/>
              </a:rPr>
              <a:t>SYNOP	</a:t>
            </a:r>
            <a:r>
              <a:rPr lang="el-GR" altLang="en-US" dirty="0">
                <a:solidFill>
                  <a:schemeClr val="tx1"/>
                </a:solidFill>
                <a:latin typeface="Arial" panose="020B0604020202020204" pitchFamily="34" charset="0"/>
                <a:cs typeface="Arial" panose="020B0604020202020204" pitchFamily="34" charset="0"/>
              </a:rPr>
              <a:t>σ</a:t>
            </a:r>
            <a:r>
              <a:rPr lang="en-GB" altLang="en-US" baseline="-25000" dirty="0">
                <a:solidFill>
                  <a:schemeClr val="tx1"/>
                </a:solidFill>
                <a:latin typeface="Arial" panose="020B0604020202020204" pitchFamily="34" charset="0"/>
                <a:cs typeface="Arial" panose="020B0604020202020204" pitchFamily="34" charset="0"/>
              </a:rPr>
              <a:t>SYNOP</a:t>
            </a:r>
            <a:r>
              <a:rPr lang="en-GB" altLang="en-US" dirty="0">
                <a:solidFill>
                  <a:schemeClr val="tx1"/>
                </a:solidFill>
                <a:latin typeface="Arial" panose="020B0604020202020204" pitchFamily="34" charset="0"/>
                <a:cs typeface="Arial" panose="020B0604020202020204" pitchFamily="34" charset="0"/>
              </a:rPr>
              <a:t>=4cm</a:t>
            </a:r>
          </a:p>
          <a:p>
            <a:r>
              <a:rPr lang="en-GB" altLang="en-US" dirty="0">
                <a:solidFill>
                  <a:schemeClr val="tx1"/>
                </a:solidFill>
                <a:latin typeface="Arial" panose="020B0604020202020204" pitchFamily="34" charset="0"/>
                <a:cs typeface="Arial" panose="020B0604020202020204" pitchFamily="34" charset="0"/>
              </a:rPr>
              <a:t>IMS		</a:t>
            </a:r>
            <a:r>
              <a:rPr lang="el-GR" altLang="en-US" dirty="0">
                <a:solidFill>
                  <a:schemeClr val="tx1"/>
                </a:solidFill>
                <a:latin typeface="Arial" panose="020B0604020202020204" pitchFamily="34" charset="0"/>
                <a:cs typeface="Arial" panose="020B0604020202020204" pitchFamily="34" charset="0"/>
              </a:rPr>
              <a:t>σ</a:t>
            </a:r>
            <a:r>
              <a:rPr lang="en-GB" altLang="en-US" baseline="-25000" dirty="0" err="1">
                <a:solidFill>
                  <a:schemeClr val="tx1"/>
                </a:solidFill>
                <a:latin typeface="Arial" panose="020B0604020202020204" pitchFamily="34" charset="0"/>
                <a:cs typeface="Arial" panose="020B0604020202020204" pitchFamily="34" charset="0"/>
              </a:rPr>
              <a:t>ims</a:t>
            </a:r>
            <a:r>
              <a:rPr lang="en-GB" altLang="en-US" dirty="0">
                <a:solidFill>
                  <a:schemeClr val="tx1"/>
                </a:solidFill>
                <a:latin typeface="Arial" panose="020B0604020202020204" pitchFamily="34" charset="0"/>
                <a:cs typeface="Arial" panose="020B0604020202020204" pitchFamily="34" charset="0"/>
              </a:rPr>
              <a:t>=8cm</a:t>
            </a:r>
            <a:r>
              <a:rPr lang="el-GR" altLang="en-US" dirty="0">
                <a:solidFill>
                  <a:schemeClr val="tx1"/>
                </a:solidFill>
                <a:latin typeface="Arial" panose="020B0604020202020204" pitchFamily="34" charset="0"/>
                <a:cs typeface="Arial" panose="020B0604020202020204" pitchFamily="34" charset="0"/>
              </a:rPr>
              <a:t> </a:t>
            </a:r>
            <a:r>
              <a:rPr lang="en-GB" altLang="en-US" dirty="0">
                <a:solidFill>
                  <a:schemeClr val="tx1"/>
                </a:solidFill>
                <a:latin typeface="Arial" panose="020B0604020202020204" pitchFamily="34" charset="0"/>
                <a:cs typeface="Arial" panose="020B0604020202020204" pitchFamily="34" charset="0"/>
              </a:rPr>
              <a:t>	</a:t>
            </a:r>
            <a:endParaRPr lang="fr-FR" altLang="en-US" dirty="0">
              <a:solidFill>
                <a:schemeClr val="tx1"/>
              </a:solidFill>
              <a:latin typeface="Arial" panose="020B0604020202020204" pitchFamily="34" charset="0"/>
              <a:cs typeface="Arial" panose="020B0604020202020204" pitchFamily="34" charset="0"/>
            </a:endParaRPr>
          </a:p>
        </p:txBody>
      </p:sp>
      <p:cxnSp>
        <p:nvCxnSpPr>
          <p:cNvPr id="18448" name="Straight Connector 4"/>
          <p:cNvCxnSpPr>
            <a:cxnSpLocks noChangeShapeType="1"/>
          </p:cNvCxnSpPr>
          <p:nvPr/>
        </p:nvCxnSpPr>
        <p:spPr bwMode="auto">
          <a:xfrm>
            <a:off x="2640013" y="5157789"/>
            <a:ext cx="576262" cy="287337"/>
          </a:xfrm>
          <a:prstGeom prst="line">
            <a:avLst/>
          </a:prstGeom>
          <a:noFill/>
          <a:ln w="9525" algn="ctr">
            <a:solidFill>
              <a:schemeClr val="tx1"/>
            </a:solidFill>
            <a:round/>
            <a:headEnd/>
            <a:tailEnd/>
          </a:ln>
          <a:extLst>
            <a:ext uri="{909E8E84-426E-40DD-AFC4-6F175D3DCCD1}">
              <a14:hiddenFill xmlns:a14="http://schemas.microsoft.com/office/drawing/2010/main">
                <a:noFill/>
              </a14:hiddenFill>
            </a:ext>
          </a:extLst>
        </p:spPr>
      </p:cxn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2424114" y="260351"/>
            <a:ext cx="7000875"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pPr>
            <a:r>
              <a:rPr lang="en-GB" altLang="en-US" sz="2800" b="1" dirty="0">
                <a:solidFill>
                  <a:srgbClr val="003399"/>
                </a:solidFill>
                <a:latin typeface="Arial Black" panose="020B0A04020102020204" pitchFamily="34" charset="0"/>
              </a:rPr>
              <a:t>Outline</a:t>
            </a:r>
          </a:p>
          <a:p>
            <a:pPr>
              <a:lnSpc>
                <a:spcPct val="93000"/>
              </a:lnSpc>
            </a:pPr>
            <a:endParaRPr lang="en-GB" altLang="en-US" sz="2800" b="1" dirty="0">
              <a:solidFill>
                <a:srgbClr val="2323DC"/>
              </a:solidFill>
              <a:latin typeface="Arial Black" panose="020B0A04020102020204" pitchFamily="34" charset="0"/>
            </a:endParaRPr>
          </a:p>
          <a:p>
            <a:pPr>
              <a:lnSpc>
                <a:spcPct val="93000"/>
              </a:lnSpc>
            </a:pPr>
            <a:endParaRPr lang="en-GB" altLang="en-US" sz="2800" b="1" dirty="0">
              <a:solidFill>
                <a:srgbClr val="2323DC"/>
              </a:solidFill>
              <a:latin typeface="Arial Black" panose="020B0A04020102020204" pitchFamily="34" charset="0"/>
            </a:endParaRPr>
          </a:p>
          <a:p>
            <a:pPr>
              <a:lnSpc>
                <a:spcPct val="93000"/>
              </a:lnSpc>
            </a:pPr>
            <a:r>
              <a:rPr lang="en-GB" altLang="en-US" b="1" dirty="0">
                <a:solidFill>
                  <a:srgbClr val="003399"/>
                </a:solidFill>
                <a:latin typeface="Arial" panose="020B0604020202020204" pitchFamily="34" charset="0"/>
                <a:cs typeface="Arial" panose="020B0604020202020204" pitchFamily="34" charset="0"/>
              </a:rPr>
              <a:t>Part I (Monday 7</a:t>
            </a:r>
            <a:r>
              <a:rPr lang="en-GB" altLang="en-US" b="1" dirty="0" smtClean="0">
                <a:solidFill>
                  <a:srgbClr val="003399"/>
                </a:solidFill>
                <a:latin typeface="Arial" panose="020B0604020202020204" pitchFamily="34" charset="0"/>
                <a:cs typeface="Arial" panose="020B0604020202020204" pitchFamily="34" charset="0"/>
              </a:rPr>
              <a:t> </a:t>
            </a:r>
            <a:r>
              <a:rPr lang="en-GB" altLang="en-US" b="1" dirty="0">
                <a:solidFill>
                  <a:srgbClr val="003399"/>
                </a:solidFill>
                <a:latin typeface="Arial" panose="020B0604020202020204" pitchFamily="34" charset="0"/>
                <a:cs typeface="Arial" panose="020B0604020202020204" pitchFamily="34" charset="0"/>
              </a:rPr>
              <a:t>March)</a:t>
            </a:r>
          </a:p>
          <a:p>
            <a:pPr>
              <a:lnSpc>
                <a:spcPct val="93000"/>
              </a:lnSpc>
            </a:pPr>
            <a:endParaRPr lang="en-GB" altLang="en-US" b="1" dirty="0">
              <a:solidFill>
                <a:srgbClr val="262699"/>
              </a:solidFill>
              <a:latin typeface="Arial" panose="020B0604020202020204" pitchFamily="34" charset="0"/>
              <a:cs typeface="Arial" panose="020B0604020202020204" pitchFamily="34" charset="0"/>
            </a:endParaRPr>
          </a:p>
          <a:p>
            <a:pPr>
              <a:lnSpc>
                <a:spcPct val="93000"/>
              </a:lnSpc>
              <a:buFont typeface="Times New Roman" panose="02020603050405020304" pitchFamily="18" charset="0"/>
              <a:buChar char="•"/>
            </a:pPr>
            <a:r>
              <a:rPr lang="en-GB" altLang="en-US" sz="2200" dirty="0">
                <a:solidFill>
                  <a:srgbClr val="262699"/>
                </a:solidFill>
                <a:latin typeface="Arial" panose="020B0604020202020204" pitchFamily="34" charset="0"/>
              </a:rPr>
              <a:t> </a:t>
            </a:r>
            <a:r>
              <a:rPr lang="en-GB" altLang="en-US" sz="2200" b="1" dirty="0">
                <a:solidFill>
                  <a:srgbClr val="262699"/>
                </a:solidFill>
                <a:latin typeface="Arial" panose="020B0604020202020204" pitchFamily="34" charset="0"/>
              </a:rPr>
              <a:t>Introduction</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Snow analysis</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Screen level parameters analysis</a:t>
            </a:r>
          </a:p>
          <a:p>
            <a:pPr>
              <a:lnSpc>
                <a:spcPct val="140000"/>
              </a:lnSpc>
            </a:pPr>
            <a:r>
              <a:rPr lang="ar-SA" altLang="en-US" sz="2200" dirty="0">
                <a:solidFill>
                  <a:srgbClr val="7F7F7F"/>
                </a:solidFill>
                <a:latin typeface="Arial" panose="020B0604020202020204" pitchFamily="34" charset="0"/>
              </a:rPr>
              <a:t>‏</a:t>
            </a:r>
            <a:endParaRPr lang="en-GB" altLang="en-US" sz="2200" dirty="0">
              <a:solidFill>
                <a:srgbClr val="7F7F7F"/>
              </a:solidFill>
              <a:latin typeface="Arial" panose="020B0604020202020204" pitchFamily="34" charset="0"/>
            </a:endParaRPr>
          </a:p>
          <a:p>
            <a:pPr>
              <a:lnSpc>
                <a:spcPct val="140000"/>
              </a:lnSpc>
            </a:pPr>
            <a:r>
              <a:rPr lang="en-GB" altLang="en-US" b="1" dirty="0">
                <a:solidFill>
                  <a:srgbClr val="7F7F7F"/>
                </a:solidFill>
                <a:latin typeface="Arial" panose="020B0604020202020204" pitchFamily="34" charset="0"/>
              </a:rPr>
              <a:t>Part II (Tuesday 8</a:t>
            </a:r>
            <a:r>
              <a:rPr lang="en-GB" altLang="en-US" b="1" dirty="0" smtClean="0">
                <a:solidFill>
                  <a:srgbClr val="7F7F7F"/>
                </a:solidFill>
                <a:latin typeface="Arial" panose="020B0604020202020204" pitchFamily="34" charset="0"/>
              </a:rPr>
              <a:t> </a:t>
            </a:r>
            <a:r>
              <a:rPr lang="en-GB" altLang="en-US" b="1" dirty="0">
                <a:solidFill>
                  <a:srgbClr val="7F7F7F"/>
                </a:solidFill>
                <a:latin typeface="Arial" panose="020B0604020202020204" pitchFamily="34" charset="0"/>
              </a:rPr>
              <a:t>March)</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Soil moisture analysis</a:t>
            </a:r>
            <a:r>
              <a:rPr lang="ar-SA" altLang="en-US" sz="2200" dirty="0">
                <a:solidFill>
                  <a:srgbClr val="7F7F7F"/>
                </a:solidFill>
                <a:latin typeface="Arial" panose="020B0604020202020204" pitchFamily="34" charset="0"/>
              </a:rPr>
              <a:t>‏</a:t>
            </a:r>
            <a:endParaRPr lang="en-GB" altLang="en-US" sz="2200" dirty="0">
              <a:solidFill>
                <a:srgbClr val="7F7F7F"/>
              </a:solidFill>
              <a:latin typeface="Arial" panose="020B0604020202020204" pitchFamily="34" charset="0"/>
            </a:endParaRP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Summary and future plans </a:t>
            </a:r>
          </a:p>
          <a:p>
            <a:pPr>
              <a:lnSpc>
                <a:spcPct val="140000"/>
              </a:lnSpc>
            </a:pPr>
            <a:endParaRPr lang="en-GB" altLang="en-US" sz="2200" dirty="0">
              <a:solidFill>
                <a:srgbClr val="7F7F7F"/>
              </a:solidFill>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 Box 1"/>
          <p:cNvSpPr txBox="1">
            <a:spLocks noChangeArrowheads="1"/>
          </p:cNvSpPr>
          <p:nvPr/>
        </p:nvSpPr>
        <p:spPr bwMode="auto">
          <a:xfrm>
            <a:off x="2017713" y="-26988"/>
            <a:ext cx="8113712"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08000"/>
              </a:lnSpc>
              <a:buClr>
                <a:srgbClr val="114FFB"/>
              </a:buClr>
              <a:buFont typeface="Arial Black" panose="020B0A04020102020204" pitchFamily="34" charset="0"/>
              <a:buNone/>
            </a:pPr>
            <a:r>
              <a:rPr lang="en-GB" altLang="en-US" sz="3200" b="1" dirty="0">
                <a:solidFill>
                  <a:srgbClr val="003399"/>
                </a:solidFill>
                <a:latin typeface="+mj-lt"/>
              </a:rPr>
              <a:t>Snow depth Optimal Interpolation</a:t>
            </a:r>
          </a:p>
        </p:txBody>
      </p:sp>
      <p:sp>
        <p:nvSpPr>
          <p:cNvPr id="19459" name="Text Box 2"/>
          <p:cNvSpPr txBox="1">
            <a:spLocks noChangeArrowheads="1"/>
          </p:cNvSpPr>
          <p:nvPr/>
        </p:nvSpPr>
        <p:spPr bwMode="auto">
          <a:xfrm>
            <a:off x="545000" y="1113403"/>
            <a:ext cx="11874080" cy="734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marL="341313" indent="-341313">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dirty="0" smtClean="0">
                <a:solidFill>
                  <a:srgbClr val="000000"/>
                </a:solidFill>
                <a:latin typeface="Arial" panose="020B0604020202020204" pitchFamily="34" charset="0"/>
              </a:rPr>
              <a:t>1. Observed </a:t>
            </a:r>
            <a:r>
              <a:rPr lang="en-GB" altLang="en-US" sz="2000" dirty="0">
                <a:solidFill>
                  <a:srgbClr val="000000"/>
                </a:solidFill>
                <a:latin typeface="Arial" panose="020B0604020202020204" pitchFamily="34" charset="0"/>
              </a:rPr>
              <a:t>first guess departure </a:t>
            </a:r>
            <a:r>
              <a:rPr lang="en-GB" altLang="en-US" sz="2000" dirty="0">
                <a:solidFill>
                  <a:srgbClr val="000000"/>
                </a:solidFill>
                <a:latin typeface="Symbol" panose="05050102010706020507" pitchFamily="18" charset="2"/>
              </a:rPr>
              <a:t></a:t>
            </a:r>
            <a:r>
              <a:rPr lang="en-GB" altLang="en-US" sz="2000" dirty="0">
                <a:solidFill>
                  <a:srgbClr val="000000"/>
                </a:solidFill>
                <a:latin typeface="Arial" panose="020B0604020202020204" pitchFamily="34" charset="0"/>
              </a:rPr>
              <a:t>S</a:t>
            </a:r>
            <a:r>
              <a:rPr lang="en-GB" altLang="en-US" sz="2000" baseline="-25000" dirty="0">
                <a:solidFill>
                  <a:srgbClr val="000000"/>
                </a:solidFill>
                <a:latin typeface="Arial" panose="020B0604020202020204" pitchFamily="34" charset="0"/>
              </a:rPr>
              <a:t>i</a:t>
            </a:r>
            <a:r>
              <a:rPr lang="en-GB" altLang="en-US" sz="2000" dirty="0">
                <a:solidFill>
                  <a:srgbClr val="000000"/>
                </a:solidFill>
                <a:latin typeface="Arial" panose="020B0604020202020204" pitchFamily="34" charset="0"/>
              </a:rPr>
              <a:t> are computed from the </a:t>
            </a:r>
            <a:r>
              <a:rPr lang="en-GB" altLang="en-US" sz="2000" dirty="0" smtClean="0">
                <a:solidFill>
                  <a:srgbClr val="000000"/>
                </a:solidFill>
                <a:latin typeface="Arial" panose="020B0604020202020204" pitchFamily="34" charset="0"/>
              </a:rPr>
              <a:t>interpolated background </a:t>
            </a:r>
            <a:r>
              <a:rPr lang="en-GB" altLang="en-US" sz="2000" dirty="0">
                <a:solidFill>
                  <a:srgbClr val="000000"/>
                </a:solidFill>
                <a:latin typeface="Arial" panose="020B0604020202020204" pitchFamily="34" charset="0"/>
              </a:rPr>
              <a:t>at each observation location </a:t>
            </a:r>
            <a:r>
              <a:rPr lang="en-GB" altLang="en-US" sz="2000" dirty="0" err="1">
                <a:solidFill>
                  <a:srgbClr val="000000"/>
                </a:solidFill>
                <a:latin typeface="Arial" panose="020B0604020202020204" pitchFamily="34" charset="0"/>
              </a:rPr>
              <a:t>i</a:t>
            </a:r>
            <a:r>
              <a:rPr lang="en-GB" altLang="en-US" sz="2000" dirty="0">
                <a:solidFill>
                  <a:srgbClr val="000000"/>
                </a:solidFill>
                <a:latin typeface="Arial" panose="020B0604020202020204" pitchFamily="34" charset="0"/>
              </a:rPr>
              <a:t>. </a:t>
            </a:r>
          </a:p>
        </p:txBody>
      </p:sp>
      <p:sp>
        <p:nvSpPr>
          <p:cNvPr id="19460" name="Text Box 3"/>
          <p:cNvSpPr txBox="1">
            <a:spLocks noChangeArrowheads="1"/>
          </p:cNvSpPr>
          <p:nvPr/>
        </p:nvSpPr>
        <p:spPr bwMode="auto">
          <a:xfrm>
            <a:off x="554319" y="1888452"/>
            <a:ext cx="10617633" cy="41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dirty="0">
                <a:solidFill>
                  <a:srgbClr val="000000"/>
                </a:solidFill>
                <a:latin typeface="Arial" panose="020B0604020202020204" pitchFamily="34" charset="0"/>
              </a:rPr>
              <a:t>2. Analysis increments </a:t>
            </a:r>
            <a:r>
              <a:rPr lang="en-GB" altLang="en-US" sz="2000" dirty="0">
                <a:solidFill>
                  <a:srgbClr val="000000"/>
                </a:solidFill>
                <a:latin typeface="Symbol" panose="05050102010706020507" pitchFamily="18" charset="2"/>
              </a:rPr>
              <a:t></a:t>
            </a:r>
            <a:r>
              <a:rPr lang="en-GB" altLang="en-US" sz="2000" dirty="0" err="1">
                <a:solidFill>
                  <a:srgbClr val="000000"/>
                </a:solidFill>
                <a:latin typeface="Arial" panose="020B0604020202020204" pitchFamily="34" charset="0"/>
              </a:rPr>
              <a:t>S</a:t>
            </a:r>
            <a:r>
              <a:rPr lang="en-GB" altLang="en-US" sz="2000" baseline="-25000" dirty="0" err="1">
                <a:solidFill>
                  <a:srgbClr val="000000"/>
                </a:solidFill>
                <a:latin typeface="Arial" panose="020B0604020202020204" pitchFamily="34" charset="0"/>
              </a:rPr>
              <a:t>j</a:t>
            </a:r>
            <a:r>
              <a:rPr lang="en-GB" altLang="en-US" sz="2000" baseline="30000" dirty="0" err="1">
                <a:solidFill>
                  <a:srgbClr val="000000"/>
                </a:solidFill>
                <a:latin typeface="Arial" panose="020B0604020202020204" pitchFamily="34" charset="0"/>
              </a:rPr>
              <a:t>a</a:t>
            </a:r>
            <a:r>
              <a:rPr lang="en-GB" altLang="en-US" sz="2000" dirty="0">
                <a:solidFill>
                  <a:srgbClr val="000000"/>
                </a:solidFill>
                <a:latin typeface="Arial" panose="020B0604020202020204" pitchFamily="34" charset="0"/>
              </a:rPr>
              <a:t> at each model grid point j are calculated from: </a:t>
            </a:r>
          </a:p>
        </p:txBody>
      </p:sp>
      <p:graphicFrame>
        <p:nvGraphicFramePr>
          <p:cNvPr id="19461" name="Object 4"/>
          <p:cNvGraphicFramePr>
            <a:graphicFrameLocks noChangeAspect="1"/>
          </p:cNvGraphicFramePr>
          <p:nvPr>
            <p:extLst>
              <p:ext uri="{D42A27DB-BD31-4B8C-83A1-F6EECF244321}">
                <p14:modId xmlns:p14="http://schemas.microsoft.com/office/powerpoint/2010/main" val="2753553498"/>
              </p:ext>
            </p:extLst>
          </p:nvPr>
        </p:nvGraphicFramePr>
        <p:xfrm>
          <a:off x="2610551" y="2338566"/>
          <a:ext cx="2127250" cy="777875"/>
        </p:xfrm>
        <a:graphic>
          <a:graphicData uri="http://schemas.openxmlformats.org/presentationml/2006/ole">
            <mc:AlternateContent xmlns:mc="http://schemas.openxmlformats.org/markup-compatibility/2006">
              <mc:Choice xmlns:v="urn:schemas-microsoft-com:vml" Requires="v">
                <p:oleObj spid="_x0000_s4106" name="Equation" r:id="rId4" imgW="1180588" imgH="431613" progId="Equation.3">
                  <p:embed/>
                </p:oleObj>
              </mc:Choice>
              <mc:Fallback>
                <p:oleObj name="Equation" r:id="rId4" imgW="1180588" imgH="431613"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10551" y="2338566"/>
                        <a:ext cx="2127250" cy="777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462" name="Text Box 5"/>
          <p:cNvSpPr txBox="1">
            <a:spLocks noChangeArrowheads="1"/>
          </p:cNvSpPr>
          <p:nvPr/>
        </p:nvSpPr>
        <p:spPr bwMode="auto">
          <a:xfrm>
            <a:off x="545000" y="3116441"/>
            <a:ext cx="8610540" cy="41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dirty="0">
                <a:solidFill>
                  <a:srgbClr val="000000"/>
                </a:solidFill>
                <a:latin typeface="Arial" panose="020B0604020202020204" pitchFamily="34" charset="0"/>
              </a:rPr>
              <a:t>3. The optimum weights </a:t>
            </a:r>
            <a:r>
              <a:rPr lang="en-GB" altLang="en-US" sz="2000" dirty="0" err="1">
                <a:solidFill>
                  <a:srgbClr val="000000"/>
                </a:solidFill>
                <a:latin typeface="Arial" panose="020B0604020202020204" pitchFamily="34" charset="0"/>
              </a:rPr>
              <a:t>w</a:t>
            </a:r>
            <a:r>
              <a:rPr lang="en-GB" altLang="en-US" sz="2000" baseline="-25000" dirty="0" err="1">
                <a:solidFill>
                  <a:srgbClr val="000000"/>
                </a:solidFill>
                <a:latin typeface="Arial" panose="020B0604020202020204" pitchFamily="34" charset="0"/>
              </a:rPr>
              <a:t>i</a:t>
            </a:r>
            <a:r>
              <a:rPr lang="en-GB" altLang="en-US" sz="2000" dirty="0">
                <a:solidFill>
                  <a:srgbClr val="000000"/>
                </a:solidFill>
                <a:latin typeface="Arial" panose="020B0604020202020204" pitchFamily="34" charset="0"/>
              </a:rPr>
              <a:t> are given for each grid point j by: (</a:t>
            </a:r>
            <a:r>
              <a:rPr lang="en-GB" altLang="en-US" sz="2000" b="1" dirty="0">
                <a:solidFill>
                  <a:srgbClr val="000000"/>
                </a:solidFill>
                <a:latin typeface="Arial" panose="020B0604020202020204" pitchFamily="34" charset="0"/>
              </a:rPr>
              <a:t>B </a:t>
            </a:r>
            <a:r>
              <a:rPr lang="en-GB" altLang="en-US" sz="2000" dirty="0">
                <a:solidFill>
                  <a:srgbClr val="000000"/>
                </a:solidFill>
                <a:latin typeface="Arial" panose="020B0604020202020204" pitchFamily="34" charset="0"/>
              </a:rPr>
              <a:t>+ </a:t>
            </a:r>
            <a:r>
              <a:rPr lang="en-GB" altLang="en-US" sz="2000" b="1" dirty="0">
                <a:solidFill>
                  <a:srgbClr val="000000"/>
                </a:solidFill>
                <a:latin typeface="Arial" panose="020B0604020202020204" pitchFamily="34" charset="0"/>
              </a:rPr>
              <a:t>O</a:t>
            </a:r>
            <a:r>
              <a:rPr lang="en-GB" altLang="en-US" sz="2000" dirty="0">
                <a:solidFill>
                  <a:srgbClr val="000000"/>
                </a:solidFill>
                <a:latin typeface="Arial" panose="020B0604020202020204" pitchFamily="34" charset="0"/>
              </a:rPr>
              <a:t>)</a:t>
            </a:r>
            <a:r>
              <a:rPr lang="en-GB" altLang="en-US" sz="2000" b="1" dirty="0">
                <a:solidFill>
                  <a:srgbClr val="000000"/>
                </a:solidFill>
                <a:latin typeface="Arial" panose="020B0604020202020204" pitchFamily="34" charset="0"/>
              </a:rPr>
              <a:t> w</a:t>
            </a:r>
            <a:r>
              <a:rPr lang="en-GB" altLang="en-US" sz="2000" dirty="0">
                <a:solidFill>
                  <a:srgbClr val="000000"/>
                </a:solidFill>
                <a:latin typeface="Arial" panose="020B0604020202020204" pitchFamily="34" charset="0"/>
              </a:rPr>
              <a:t> = </a:t>
            </a:r>
            <a:r>
              <a:rPr lang="en-GB" altLang="en-US" sz="2000" b="1" dirty="0">
                <a:solidFill>
                  <a:srgbClr val="000000"/>
                </a:solidFill>
                <a:latin typeface="Arial" panose="020B0604020202020204" pitchFamily="34" charset="0"/>
              </a:rPr>
              <a:t>b</a:t>
            </a:r>
          </a:p>
        </p:txBody>
      </p:sp>
      <p:sp>
        <p:nvSpPr>
          <p:cNvPr id="19463" name="Text Box 6"/>
          <p:cNvSpPr txBox="1">
            <a:spLocks noChangeArrowheads="1"/>
          </p:cNvSpPr>
          <p:nvPr/>
        </p:nvSpPr>
        <p:spPr bwMode="auto">
          <a:xfrm>
            <a:off x="1098775" y="3546516"/>
            <a:ext cx="10766529" cy="734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b="1" dirty="0">
                <a:solidFill>
                  <a:srgbClr val="000000"/>
                </a:solidFill>
                <a:latin typeface="Arial" panose="020B0604020202020204" pitchFamily="34" charset="0"/>
              </a:rPr>
              <a:t>b</a:t>
            </a:r>
            <a:r>
              <a:rPr lang="en-GB" altLang="en-US" sz="2000" dirty="0">
                <a:solidFill>
                  <a:srgbClr val="000000"/>
                </a:solidFill>
                <a:latin typeface="Arial" panose="020B0604020202020204" pitchFamily="34" charset="0"/>
              </a:rPr>
              <a:t> : </a:t>
            </a:r>
            <a:r>
              <a:rPr lang="en-GB" altLang="en-US" sz="2000" b="1" dirty="0">
                <a:solidFill>
                  <a:srgbClr val="000000"/>
                </a:solidFill>
                <a:latin typeface="Arial" panose="020B0604020202020204" pitchFamily="34" charset="0"/>
              </a:rPr>
              <a:t>background error vector</a:t>
            </a:r>
            <a:r>
              <a:rPr lang="en-GB" altLang="en-US" sz="2000" dirty="0">
                <a:solidFill>
                  <a:srgbClr val="000000"/>
                </a:solidFill>
                <a:latin typeface="Arial" panose="020B0604020202020204" pitchFamily="34" charset="0"/>
              </a:rPr>
              <a:t> between model grid point j and observation </a:t>
            </a:r>
            <a:r>
              <a:rPr lang="en-GB" altLang="en-US" sz="2000" dirty="0" err="1">
                <a:solidFill>
                  <a:srgbClr val="000000"/>
                </a:solidFill>
                <a:latin typeface="Arial" panose="020B0604020202020204" pitchFamily="34" charset="0"/>
              </a:rPr>
              <a:t>i</a:t>
            </a:r>
            <a:r>
              <a:rPr lang="en-GB" altLang="en-US" sz="2000" dirty="0" smtClean="0">
                <a:solidFill>
                  <a:srgbClr val="000000"/>
                </a:solidFill>
                <a:latin typeface="Arial" panose="020B0604020202020204" pitchFamily="34" charset="0"/>
              </a:rPr>
              <a:t> (dimension </a:t>
            </a:r>
            <a:r>
              <a:rPr lang="en-GB" altLang="en-US" sz="2000" dirty="0">
                <a:solidFill>
                  <a:srgbClr val="000000"/>
                </a:solidFill>
                <a:latin typeface="Arial" panose="020B0604020202020204" pitchFamily="34" charset="0"/>
              </a:rPr>
              <a:t>of N observations)</a:t>
            </a:r>
            <a:r>
              <a:rPr lang="ar-SA" altLang="en-US" sz="2000" dirty="0">
                <a:solidFill>
                  <a:srgbClr val="000000"/>
                </a:solidFill>
                <a:latin typeface="Arial" panose="020B0604020202020204" pitchFamily="34" charset="0"/>
                <a:cs typeface="Arial" panose="020B0604020202020204" pitchFamily="34" charset="0"/>
              </a:rPr>
              <a:t>‏</a:t>
            </a:r>
            <a:r>
              <a:rPr lang="fr-FR" altLang="en-US" sz="2000" dirty="0">
                <a:solidFill>
                  <a:srgbClr val="000000"/>
                </a:solidFill>
                <a:latin typeface="Arial" panose="020B0604020202020204" pitchFamily="34" charset="0"/>
                <a:cs typeface="Arial" panose="020B0604020202020204" pitchFamily="34" charset="0"/>
              </a:rPr>
              <a:t> b(i) =  </a:t>
            </a:r>
            <a:r>
              <a:rPr lang="el-GR" altLang="en-US" sz="2000" dirty="0">
                <a:solidFill>
                  <a:srgbClr val="000000"/>
                </a:solidFill>
                <a:latin typeface="Arial" panose="020B0604020202020204" pitchFamily="34" charset="0"/>
                <a:cs typeface="Arial" panose="020B0604020202020204" pitchFamily="34" charset="0"/>
              </a:rPr>
              <a:t>σ</a:t>
            </a:r>
            <a:r>
              <a:rPr lang="fr-FR" altLang="en-US" sz="2000" baseline="30000" dirty="0">
                <a:solidFill>
                  <a:srgbClr val="000000"/>
                </a:solidFill>
                <a:latin typeface="Arial" panose="020B0604020202020204" pitchFamily="34" charset="0"/>
                <a:cs typeface="Arial" panose="020B0604020202020204" pitchFamily="34" charset="0"/>
              </a:rPr>
              <a:t>2</a:t>
            </a:r>
            <a:r>
              <a:rPr lang="fr-FR" altLang="en-US" sz="2000" baseline="-25000" dirty="0">
                <a:solidFill>
                  <a:srgbClr val="000000"/>
                </a:solidFill>
                <a:latin typeface="Arial" panose="020B0604020202020204" pitchFamily="34" charset="0"/>
                <a:cs typeface="Arial" panose="020B0604020202020204" pitchFamily="34" charset="0"/>
              </a:rPr>
              <a:t>b .</a:t>
            </a:r>
            <a:r>
              <a:rPr lang="fr-FR" altLang="en-US" sz="2000" dirty="0">
                <a:solidFill>
                  <a:srgbClr val="000000"/>
                </a:solidFill>
                <a:latin typeface="Arial" panose="020B0604020202020204" pitchFamily="34" charset="0"/>
                <a:cs typeface="Arial" panose="020B0604020202020204" pitchFamily="34" charset="0"/>
              </a:rPr>
              <a:t> </a:t>
            </a:r>
            <a:r>
              <a:rPr lang="el-GR" altLang="en-US" sz="2000" dirty="0">
                <a:solidFill>
                  <a:srgbClr val="000000"/>
                </a:solidFill>
                <a:latin typeface="Arial" panose="020B0604020202020204" pitchFamily="34" charset="0"/>
                <a:cs typeface="Arial" panose="020B0604020202020204" pitchFamily="34" charset="0"/>
              </a:rPr>
              <a:t>μ</a:t>
            </a:r>
            <a:r>
              <a:rPr lang="fr-FR" altLang="en-US" sz="2000" dirty="0">
                <a:solidFill>
                  <a:srgbClr val="000000"/>
                </a:solidFill>
                <a:latin typeface="Arial" panose="020B0604020202020204" pitchFamily="34" charset="0"/>
                <a:cs typeface="Arial" panose="020B0604020202020204" pitchFamily="34" charset="0"/>
              </a:rPr>
              <a:t>(</a:t>
            </a:r>
            <a:r>
              <a:rPr lang="fr-FR" altLang="en-US" sz="2000" dirty="0" err="1">
                <a:solidFill>
                  <a:srgbClr val="000000"/>
                </a:solidFill>
                <a:latin typeface="Arial" panose="020B0604020202020204" pitchFamily="34" charset="0"/>
                <a:cs typeface="Arial" panose="020B0604020202020204" pitchFamily="34" charset="0"/>
              </a:rPr>
              <a:t>i,j</a:t>
            </a:r>
            <a:r>
              <a:rPr lang="fr-FR" altLang="en-US" sz="2000" dirty="0">
                <a:solidFill>
                  <a:srgbClr val="000000"/>
                </a:solidFill>
                <a:latin typeface="Arial" panose="020B0604020202020204" pitchFamily="34" charset="0"/>
                <a:cs typeface="Arial" panose="020B0604020202020204" pitchFamily="34" charset="0"/>
              </a:rPr>
              <a:t>)</a:t>
            </a:r>
            <a:endParaRPr lang="el-GR" altLang="en-US" sz="2000" dirty="0">
              <a:solidFill>
                <a:srgbClr val="000000"/>
              </a:solidFill>
              <a:latin typeface="Arial" panose="020B0604020202020204" pitchFamily="34" charset="0"/>
              <a:cs typeface="Arial" panose="020B0604020202020204" pitchFamily="34" charset="0"/>
            </a:endParaRPr>
          </a:p>
        </p:txBody>
      </p:sp>
      <p:sp>
        <p:nvSpPr>
          <p:cNvPr id="19464" name="Text Box 7"/>
          <p:cNvSpPr txBox="1">
            <a:spLocks noChangeArrowheads="1"/>
          </p:cNvSpPr>
          <p:nvPr/>
        </p:nvSpPr>
        <p:spPr bwMode="auto">
          <a:xfrm>
            <a:off x="1098775" y="4296678"/>
            <a:ext cx="10529022" cy="2655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b="1" dirty="0">
                <a:solidFill>
                  <a:srgbClr val="000000"/>
                </a:solidFill>
                <a:latin typeface="Arial" panose="020B0604020202020204" pitchFamily="34" charset="0"/>
              </a:rPr>
              <a:t>B</a:t>
            </a:r>
            <a:r>
              <a:rPr lang="en-GB" altLang="en-US" sz="2000" dirty="0">
                <a:solidFill>
                  <a:srgbClr val="000000"/>
                </a:solidFill>
                <a:latin typeface="Arial" panose="020B0604020202020204" pitchFamily="34" charset="0"/>
              </a:rPr>
              <a:t> </a:t>
            </a:r>
            <a:r>
              <a:rPr lang="en-GB" altLang="en-US" sz="2000" b="1" dirty="0">
                <a:solidFill>
                  <a:srgbClr val="000000"/>
                </a:solidFill>
                <a:latin typeface="Arial" panose="020B0604020202020204" pitchFamily="34" charset="0"/>
              </a:rPr>
              <a:t>: correlation coefficient matrix of background field errors </a:t>
            </a:r>
            <a:r>
              <a:rPr lang="en-GB" altLang="en-US" sz="2000" dirty="0">
                <a:solidFill>
                  <a:srgbClr val="000000"/>
                </a:solidFill>
                <a:latin typeface="Arial" panose="020B0604020202020204" pitchFamily="34" charset="0"/>
              </a:rPr>
              <a:t>between all pairs </a:t>
            </a:r>
            <a:r>
              <a:rPr lang="en-GB" altLang="en-US" sz="2000" dirty="0" smtClean="0">
                <a:solidFill>
                  <a:srgbClr val="000000"/>
                </a:solidFill>
                <a:latin typeface="Arial" panose="020B0604020202020204" pitchFamily="34" charset="0"/>
              </a:rPr>
              <a:t>of </a:t>
            </a:r>
            <a:r>
              <a:rPr lang="en-GB" altLang="en-US" sz="2000" dirty="0">
                <a:solidFill>
                  <a:srgbClr val="000000"/>
                </a:solidFill>
                <a:latin typeface="Arial" panose="020B0604020202020204" pitchFamily="34" charset="0"/>
              </a:rPr>
              <a:t>observations (N </a:t>
            </a:r>
            <a:r>
              <a:rPr lang="en-GB" altLang="en-US" sz="2000" dirty="0">
                <a:solidFill>
                  <a:srgbClr val="000000"/>
                </a:solidFill>
                <a:latin typeface="Arial" panose="020B0604020202020204" pitchFamily="34" charset="0"/>
                <a:cs typeface="Arial" panose="020B0604020202020204" pitchFamily="34" charset="0"/>
              </a:rPr>
              <a:t>×</a:t>
            </a:r>
            <a:r>
              <a:rPr lang="en-GB" altLang="en-US" sz="2000" dirty="0">
                <a:solidFill>
                  <a:srgbClr val="000000"/>
                </a:solidFill>
                <a:latin typeface="Arial" panose="020B0604020202020204" pitchFamily="34" charset="0"/>
              </a:rPr>
              <a:t> N </a:t>
            </a:r>
            <a:r>
              <a:rPr lang="en-GB" altLang="en-US" sz="2000" dirty="0" smtClean="0">
                <a:solidFill>
                  <a:srgbClr val="000000"/>
                </a:solidFill>
                <a:latin typeface="Arial" panose="020B0604020202020204" pitchFamily="34" charset="0"/>
              </a:rPr>
              <a:t>observations); B(i</a:t>
            </a:r>
            <a:r>
              <a:rPr lang="en-GB" altLang="en-US" sz="2000" baseline="-25000" dirty="0" smtClean="0">
                <a:solidFill>
                  <a:srgbClr val="000000"/>
                </a:solidFill>
                <a:latin typeface="Arial" panose="020B0604020202020204" pitchFamily="34" charset="0"/>
              </a:rPr>
              <a:t>1</a:t>
            </a:r>
            <a:r>
              <a:rPr lang="en-GB" altLang="en-US" sz="2000" dirty="0" smtClean="0">
                <a:solidFill>
                  <a:srgbClr val="000000"/>
                </a:solidFill>
                <a:latin typeface="Arial" panose="020B0604020202020204" pitchFamily="34" charset="0"/>
              </a:rPr>
              <a:t>,i</a:t>
            </a:r>
            <a:r>
              <a:rPr lang="en-GB" altLang="en-US" sz="2000" baseline="-25000" dirty="0" smtClean="0">
                <a:solidFill>
                  <a:srgbClr val="000000"/>
                </a:solidFill>
                <a:latin typeface="Arial" panose="020B0604020202020204" pitchFamily="34" charset="0"/>
              </a:rPr>
              <a:t>2</a:t>
            </a:r>
            <a:r>
              <a:rPr lang="en-GB" altLang="en-US" sz="2000" dirty="0">
                <a:solidFill>
                  <a:srgbClr val="000000"/>
                </a:solidFill>
                <a:latin typeface="Arial" panose="020B0604020202020204" pitchFamily="34" charset="0"/>
              </a:rPr>
              <a:t>) = </a:t>
            </a:r>
            <a:r>
              <a:rPr lang="en-GB" altLang="en-US" sz="2000" dirty="0">
                <a:solidFill>
                  <a:srgbClr val="000000"/>
                </a:solidFill>
                <a:latin typeface="Symbol" panose="05050102010706020507" pitchFamily="18" charset="2"/>
              </a:rPr>
              <a:t></a:t>
            </a:r>
            <a:r>
              <a:rPr lang="en-GB" altLang="en-US" sz="2000" baseline="30000" dirty="0">
                <a:solidFill>
                  <a:srgbClr val="000000"/>
                </a:solidFill>
                <a:latin typeface="Arial" panose="020B0604020202020204" pitchFamily="34" charset="0"/>
              </a:rPr>
              <a:t>2</a:t>
            </a:r>
            <a:r>
              <a:rPr lang="en-GB" altLang="en-US" sz="2000" baseline="-25000" dirty="0">
                <a:solidFill>
                  <a:srgbClr val="000000"/>
                </a:solidFill>
                <a:latin typeface="Arial" panose="020B0604020202020204" pitchFamily="34" charset="0"/>
              </a:rPr>
              <a:t>b</a:t>
            </a:r>
            <a:r>
              <a:rPr lang="en-GB" altLang="en-US" sz="2000" dirty="0">
                <a:solidFill>
                  <a:srgbClr val="000000"/>
                </a:solidFill>
                <a:latin typeface="Arial" panose="020B0604020202020204" pitchFamily="34" charset="0"/>
              </a:rPr>
              <a:t> </a:t>
            </a:r>
            <a:r>
              <a:rPr lang="en-GB" altLang="en-US" sz="2000" dirty="0">
                <a:solidFill>
                  <a:srgbClr val="000000"/>
                </a:solidFill>
                <a:latin typeface="Arial" panose="020B0604020202020204" pitchFamily="34" charset="0"/>
                <a:cs typeface="Arial" panose="020B0604020202020204" pitchFamily="34" charset="0"/>
              </a:rPr>
              <a:t>×</a:t>
            </a:r>
            <a:r>
              <a:rPr lang="en-GB" altLang="en-US" sz="2000" dirty="0">
                <a:solidFill>
                  <a:srgbClr val="000000"/>
                </a:solidFill>
                <a:latin typeface="Symbol" panose="05050102010706020507" pitchFamily="18" charset="2"/>
                <a:cs typeface="Arial" panose="020B0604020202020204" pitchFamily="34" charset="0"/>
              </a:rPr>
              <a:t></a:t>
            </a:r>
            <a:r>
              <a:rPr lang="en-GB" altLang="en-US" sz="2000" dirty="0">
                <a:solidFill>
                  <a:srgbClr val="000000"/>
                </a:solidFill>
                <a:latin typeface="Arial" panose="020B0604020202020204" pitchFamily="34" charset="0"/>
                <a:cs typeface="Arial" panose="020B0604020202020204" pitchFamily="34" charset="0"/>
              </a:rPr>
              <a:t>(i</a:t>
            </a:r>
            <a:r>
              <a:rPr lang="en-GB" altLang="en-US" sz="2000" baseline="-25000" dirty="0">
                <a:solidFill>
                  <a:srgbClr val="000000"/>
                </a:solidFill>
                <a:latin typeface="Arial" panose="020B0604020202020204" pitchFamily="34" charset="0"/>
                <a:cs typeface="Arial" panose="020B0604020202020204" pitchFamily="34" charset="0"/>
              </a:rPr>
              <a:t>1</a:t>
            </a:r>
            <a:r>
              <a:rPr lang="en-GB" altLang="en-US" sz="2000" dirty="0">
                <a:solidFill>
                  <a:srgbClr val="000000"/>
                </a:solidFill>
                <a:latin typeface="Arial" panose="020B0604020202020204" pitchFamily="34" charset="0"/>
                <a:cs typeface="Arial" panose="020B0604020202020204" pitchFamily="34" charset="0"/>
              </a:rPr>
              <a:t>,i</a:t>
            </a:r>
            <a:r>
              <a:rPr lang="en-GB" altLang="en-US" sz="2000" baseline="-25000" dirty="0">
                <a:solidFill>
                  <a:srgbClr val="000000"/>
                </a:solidFill>
                <a:latin typeface="Arial" panose="020B0604020202020204" pitchFamily="34" charset="0"/>
                <a:cs typeface="Arial" panose="020B0604020202020204" pitchFamily="34" charset="0"/>
              </a:rPr>
              <a:t>2</a:t>
            </a:r>
            <a:r>
              <a:rPr lang="en-GB" altLang="en-US" sz="2000" dirty="0">
                <a:solidFill>
                  <a:srgbClr val="000000"/>
                </a:solidFill>
                <a:latin typeface="Arial" panose="020B0604020202020204" pitchFamily="34" charset="0"/>
                <a:cs typeface="Arial" panose="020B0604020202020204" pitchFamily="34" charset="0"/>
              </a:rPr>
              <a:t>)</a:t>
            </a:r>
            <a:r>
              <a:rPr lang="en-GB" altLang="en-US" sz="2000" dirty="0">
                <a:solidFill>
                  <a:srgbClr val="000000"/>
                </a:solidFill>
                <a:latin typeface="Arial" panose="020B0604020202020204" pitchFamily="34" charset="0"/>
              </a:rPr>
              <a:t> with the </a:t>
            </a:r>
            <a:r>
              <a:rPr lang="en-GB" altLang="en-US" sz="2000" dirty="0" smtClean="0">
                <a:solidFill>
                  <a:srgbClr val="000000"/>
                </a:solidFill>
                <a:latin typeface="Arial" panose="020B0604020202020204" pitchFamily="34" charset="0"/>
              </a:rPr>
              <a:t>correlation </a:t>
            </a:r>
            <a:r>
              <a:rPr lang="en-GB" altLang="en-US" sz="2000" dirty="0">
                <a:solidFill>
                  <a:srgbClr val="000000"/>
                </a:solidFill>
                <a:latin typeface="Arial" panose="020B0604020202020204" pitchFamily="34" charset="0"/>
              </a:rPr>
              <a:t>coefficients </a:t>
            </a:r>
            <a:r>
              <a:rPr lang="en-GB" altLang="en-US" sz="2000" dirty="0">
                <a:solidFill>
                  <a:srgbClr val="000000"/>
                </a:solidFill>
                <a:latin typeface="Symbol" panose="05050102010706020507" pitchFamily="18" charset="2"/>
              </a:rPr>
              <a:t></a:t>
            </a:r>
            <a:r>
              <a:rPr lang="en-GB" altLang="en-US" sz="2000" dirty="0">
                <a:solidFill>
                  <a:srgbClr val="000000"/>
                </a:solidFill>
                <a:latin typeface="Arial" panose="020B0604020202020204" pitchFamily="34" charset="0"/>
              </a:rPr>
              <a:t>(i</a:t>
            </a:r>
            <a:r>
              <a:rPr lang="en-GB" altLang="en-US" sz="2000" baseline="-25000" dirty="0">
                <a:solidFill>
                  <a:srgbClr val="000000"/>
                </a:solidFill>
                <a:latin typeface="Arial" panose="020B0604020202020204" pitchFamily="34" charset="0"/>
              </a:rPr>
              <a:t>1</a:t>
            </a:r>
            <a:r>
              <a:rPr lang="en-GB" altLang="en-US" sz="2000" dirty="0">
                <a:solidFill>
                  <a:srgbClr val="000000"/>
                </a:solidFill>
                <a:latin typeface="Arial" panose="020B0604020202020204" pitchFamily="34" charset="0"/>
              </a:rPr>
              <a:t>,i</a:t>
            </a:r>
            <a:r>
              <a:rPr lang="en-GB" altLang="en-US" sz="2000" baseline="-25000" dirty="0">
                <a:solidFill>
                  <a:srgbClr val="000000"/>
                </a:solidFill>
                <a:latin typeface="Arial" panose="020B0604020202020204" pitchFamily="34" charset="0"/>
              </a:rPr>
              <a:t>2</a:t>
            </a:r>
            <a:r>
              <a:rPr lang="en-GB" altLang="en-US" sz="2000" dirty="0">
                <a:solidFill>
                  <a:srgbClr val="000000"/>
                </a:solidFill>
                <a:latin typeface="Arial" panose="020B0604020202020204" pitchFamily="34" charset="0"/>
              </a:rPr>
              <a:t>) </a:t>
            </a:r>
            <a:r>
              <a:rPr lang="en-GB" altLang="en-US" sz="2000" dirty="0" smtClean="0">
                <a:solidFill>
                  <a:srgbClr val="000000"/>
                </a:solidFill>
                <a:latin typeface="Arial" panose="020B0604020202020204" pitchFamily="34" charset="0"/>
              </a:rPr>
              <a:t>and </a:t>
            </a:r>
            <a:r>
              <a:rPr lang="en-GB" altLang="en-US" sz="2000" dirty="0">
                <a:solidFill>
                  <a:srgbClr val="000000"/>
                </a:solidFill>
                <a:latin typeface="Symbol" panose="05050102010706020507" pitchFamily="18" charset="2"/>
              </a:rPr>
              <a:t></a:t>
            </a:r>
            <a:r>
              <a:rPr lang="en-GB" altLang="en-US" sz="2000" baseline="-25000" dirty="0">
                <a:solidFill>
                  <a:srgbClr val="000000"/>
                </a:solidFill>
                <a:latin typeface="Arial" panose="020B0604020202020204" pitchFamily="34" charset="0"/>
              </a:rPr>
              <a:t>b</a:t>
            </a:r>
            <a:r>
              <a:rPr lang="en-GB" altLang="en-US" sz="2000" dirty="0">
                <a:solidFill>
                  <a:srgbClr val="000000"/>
                </a:solidFill>
                <a:latin typeface="Arial" panose="020B0604020202020204" pitchFamily="34" charset="0"/>
              </a:rPr>
              <a:t> = 3cm the standard deviation of background errors.</a:t>
            </a:r>
          </a:p>
          <a:p>
            <a:pPr eaLnBrk="1" hangingPunct="1">
              <a:lnSpc>
                <a:spcPct val="104000"/>
              </a:lnSpc>
            </a:pPr>
            <a:r>
              <a:rPr lang="en-GB" altLang="en-US" sz="2000" b="1" dirty="0">
                <a:solidFill>
                  <a:srgbClr val="000000"/>
                </a:solidFill>
                <a:latin typeface="Arial" panose="020B0604020202020204" pitchFamily="34" charset="0"/>
              </a:rPr>
              <a:t>O</a:t>
            </a:r>
            <a:r>
              <a:rPr lang="en-GB" altLang="en-US" sz="2000" dirty="0">
                <a:solidFill>
                  <a:srgbClr val="000000"/>
                </a:solidFill>
                <a:latin typeface="Arial" panose="020B0604020202020204" pitchFamily="34" charset="0"/>
              </a:rPr>
              <a:t> : </a:t>
            </a:r>
            <a:r>
              <a:rPr lang="en-GB" altLang="en-US" sz="2000" b="1" dirty="0">
                <a:solidFill>
                  <a:srgbClr val="000000"/>
                </a:solidFill>
                <a:latin typeface="Arial" panose="020B0604020202020204" pitchFamily="34" charset="0"/>
              </a:rPr>
              <a:t>covariance matrix of the observation error</a:t>
            </a:r>
            <a:r>
              <a:rPr lang="en-GB" altLang="en-US" sz="2000" dirty="0">
                <a:solidFill>
                  <a:srgbClr val="000000"/>
                </a:solidFill>
                <a:latin typeface="Arial" panose="020B0604020202020204" pitchFamily="34" charset="0"/>
              </a:rPr>
              <a:t> (N </a:t>
            </a:r>
            <a:r>
              <a:rPr lang="en-GB" altLang="en-US" sz="2000" dirty="0">
                <a:solidFill>
                  <a:srgbClr val="000000"/>
                </a:solidFill>
                <a:latin typeface="Arial" panose="020B0604020202020204" pitchFamily="34" charset="0"/>
                <a:cs typeface="Arial" panose="020B0604020202020204" pitchFamily="34" charset="0"/>
              </a:rPr>
              <a:t>×</a:t>
            </a:r>
            <a:r>
              <a:rPr lang="en-GB" altLang="en-US" sz="2000" dirty="0">
                <a:solidFill>
                  <a:srgbClr val="000000"/>
                </a:solidFill>
                <a:latin typeface="Arial" panose="020B0604020202020204" pitchFamily="34" charset="0"/>
              </a:rPr>
              <a:t> N observations):</a:t>
            </a:r>
          </a:p>
          <a:p>
            <a:pPr eaLnBrk="1" hangingPunct="1">
              <a:lnSpc>
                <a:spcPct val="104000"/>
              </a:lnSpc>
            </a:pPr>
            <a:r>
              <a:rPr lang="en-GB" altLang="en-US" sz="2000" b="1" dirty="0">
                <a:solidFill>
                  <a:srgbClr val="000000"/>
                </a:solidFill>
                <a:latin typeface="Arial" panose="020B0604020202020204" pitchFamily="34" charset="0"/>
              </a:rPr>
              <a:t>      O</a:t>
            </a:r>
            <a:r>
              <a:rPr lang="en-GB" altLang="en-US" sz="2000" dirty="0">
                <a:solidFill>
                  <a:srgbClr val="000000"/>
                </a:solidFill>
                <a:latin typeface="Arial" panose="020B0604020202020204" pitchFamily="34" charset="0"/>
              </a:rPr>
              <a:t> = </a:t>
            </a:r>
            <a:r>
              <a:rPr lang="en-GB" altLang="en-US" sz="2000" dirty="0">
                <a:solidFill>
                  <a:srgbClr val="000000"/>
                </a:solidFill>
                <a:latin typeface="Symbol" panose="05050102010706020507" pitchFamily="18" charset="2"/>
              </a:rPr>
              <a:t></a:t>
            </a:r>
            <a:r>
              <a:rPr lang="en-GB" altLang="en-US" sz="2000" baseline="30000" dirty="0">
                <a:solidFill>
                  <a:srgbClr val="000000"/>
                </a:solidFill>
                <a:latin typeface="Arial" panose="020B0604020202020204" pitchFamily="34" charset="0"/>
              </a:rPr>
              <a:t>2</a:t>
            </a:r>
            <a:r>
              <a:rPr lang="en-GB" altLang="en-US" sz="2000" baseline="-25000" dirty="0">
                <a:solidFill>
                  <a:srgbClr val="000000"/>
                </a:solidFill>
                <a:latin typeface="Arial" panose="020B0604020202020204" pitchFamily="34" charset="0"/>
              </a:rPr>
              <a:t>o</a:t>
            </a:r>
            <a:r>
              <a:rPr lang="en-GB" altLang="en-US" sz="2000" dirty="0">
                <a:solidFill>
                  <a:srgbClr val="000000"/>
                </a:solidFill>
                <a:latin typeface="Arial" panose="020B0604020202020204" pitchFamily="34" charset="0"/>
              </a:rPr>
              <a:t> </a:t>
            </a:r>
            <a:r>
              <a:rPr lang="en-GB" altLang="en-US" sz="2000" dirty="0">
                <a:solidFill>
                  <a:srgbClr val="000000"/>
                </a:solidFill>
                <a:latin typeface="Arial" panose="020B0604020202020204" pitchFamily="34" charset="0"/>
                <a:cs typeface="Arial" panose="020B0604020202020204" pitchFamily="34" charset="0"/>
              </a:rPr>
              <a:t>× </a:t>
            </a:r>
            <a:r>
              <a:rPr lang="en-GB" altLang="en-US" sz="2000" b="1" dirty="0">
                <a:solidFill>
                  <a:srgbClr val="000000"/>
                </a:solidFill>
                <a:latin typeface="Arial" panose="020B0604020202020204" pitchFamily="34" charset="0"/>
                <a:cs typeface="Arial" panose="020B0604020202020204" pitchFamily="34" charset="0"/>
              </a:rPr>
              <a:t>I </a:t>
            </a:r>
          </a:p>
          <a:p>
            <a:pPr eaLnBrk="1" hangingPunct="1">
              <a:lnSpc>
                <a:spcPct val="104000"/>
              </a:lnSpc>
            </a:pPr>
            <a:r>
              <a:rPr lang="en-GB" altLang="en-US" sz="2000" b="1" dirty="0">
                <a:solidFill>
                  <a:srgbClr val="000000"/>
                </a:solidFill>
                <a:latin typeface="Arial" panose="020B0604020202020204" pitchFamily="34" charset="0"/>
                <a:cs typeface="Arial" panose="020B0604020202020204" pitchFamily="34" charset="0"/>
              </a:rPr>
              <a:t>      </a:t>
            </a:r>
            <a:r>
              <a:rPr lang="en-GB" altLang="en-US" sz="2000" dirty="0">
                <a:solidFill>
                  <a:srgbClr val="000000"/>
                </a:solidFill>
                <a:latin typeface="Arial" panose="020B0604020202020204" pitchFamily="34" charset="0"/>
                <a:cs typeface="Arial" panose="020B0604020202020204" pitchFamily="34" charset="0"/>
              </a:rPr>
              <a:t>with </a:t>
            </a:r>
            <a:r>
              <a:rPr lang="en-GB" altLang="en-US" sz="2000" dirty="0">
                <a:solidFill>
                  <a:srgbClr val="000000"/>
                </a:solidFill>
                <a:latin typeface="Symbol" panose="05050102010706020507" pitchFamily="18" charset="2"/>
              </a:rPr>
              <a:t></a:t>
            </a:r>
            <a:r>
              <a:rPr lang="en-GB" altLang="en-US" sz="2000" baseline="-25000" dirty="0">
                <a:solidFill>
                  <a:srgbClr val="000000"/>
                </a:solidFill>
                <a:latin typeface="Arial" panose="020B0604020202020204" pitchFamily="34" charset="0"/>
              </a:rPr>
              <a:t>o</a:t>
            </a:r>
            <a:r>
              <a:rPr lang="en-GB" altLang="en-US" sz="2000" dirty="0">
                <a:solidFill>
                  <a:srgbClr val="000000"/>
                </a:solidFill>
                <a:latin typeface="Arial" panose="020B0604020202020204" pitchFamily="34" charset="0"/>
              </a:rPr>
              <a:t> the standard deviation of  observation errors (4cm in situ, 8cm IMS) </a:t>
            </a:r>
          </a:p>
          <a:p>
            <a:pPr eaLnBrk="1" hangingPunct="1">
              <a:lnSpc>
                <a:spcPct val="104000"/>
              </a:lnSpc>
            </a:pPr>
            <a:r>
              <a:rPr lang="ar-SA" altLang="en-US" sz="2000" dirty="0">
                <a:solidFill>
                  <a:srgbClr val="000000"/>
                </a:solidFill>
                <a:latin typeface="Arial" panose="020B0604020202020204" pitchFamily="34" charset="0"/>
                <a:cs typeface="Arial" panose="020B0604020202020204" pitchFamily="34" charset="0"/>
              </a:rPr>
              <a:t>‏</a:t>
            </a:r>
            <a:endParaRPr lang="en-GB" altLang="en-US" sz="2000" dirty="0">
              <a:solidFill>
                <a:srgbClr val="000000"/>
              </a:solidFill>
              <a:latin typeface="Arial" panose="020B0604020202020204" pitchFamily="34" charset="0"/>
            </a:endParaRPr>
          </a:p>
          <a:p>
            <a:pPr eaLnBrk="1" hangingPunct="1">
              <a:lnSpc>
                <a:spcPct val="104000"/>
              </a:lnSpc>
            </a:pPr>
            <a:r>
              <a:rPr lang="en-GB" altLang="en-US" sz="2000" dirty="0">
                <a:solidFill>
                  <a:srgbClr val="000000"/>
                </a:solidFill>
                <a:latin typeface="Arial" panose="020B0604020202020204" pitchFamily="34" charset="0"/>
              </a:rPr>
              <a:t>      </a:t>
            </a:r>
          </a:p>
        </p:txBody>
      </p:sp>
      <p:sp>
        <p:nvSpPr>
          <p:cNvPr id="31756" name="TextBox 11"/>
          <p:cNvSpPr txBox="1">
            <a:spLocks noChangeArrowheads="1"/>
          </p:cNvSpPr>
          <p:nvPr/>
        </p:nvSpPr>
        <p:spPr bwMode="auto">
          <a:xfrm>
            <a:off x="2063750" y="549275"/>
            <a:ext cx="82309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defRPr/>
            </a:pPr>
            <a:r>
              <a:rPr lang="en-GB" sz="1600" dirty="0">
                <a:solidFill>
                  <a:schemeClr val="tx1"/>
                </a:solidFill>
                <a:latin typeface="Arial" pitchFamily="34" charset="0"/>
                <a:cs typeface="Arial" pitchFamily="34" charset="0"/>
              </a:rPr>
              <a:t>Used at </a:t>
            </a:r>
            <a:r>
              <a:rPr lang="en-GB" sz="1600" dirty="0" err="1" smtClean="0">
                <a:solidFill>
                  <a:schemeClr val="tx1"/>
                </a:solidFill>
                <a:latin typeface="Arial" pitchFamily="34" charset="0"/>
                <a:cs typeface="Arial" pitchFamily="34" charset="0"/>
              </a:rPr>
              <a:t>Env</a:t>
            </a:r>
            <a:r>
              <a:rPr lang="en-GB" sz="1600" dirty="0" smtClean="0">
                <a:solidFill>
                  <a:schemeClr val="tx1"/>
                </a:solidFill>
                <a:latin typeface="Arial" pitchFamily="34" charset="0"/>
                <a:cs typeface="Arial" pitchFamily="34" charset="0"/>
              </a:rPr>
              <a:t>. Canada, </a:t>
            </a:r>
            <a:r>
              <a:rPr lang="en-GB" sz="1600" dirty="0">
                <a:solidFill>
                  <a:schemeClr val="tx1"/>
                </a:solidFill>
                <a:latin typeface="Arial" pitchFamily="34" charset="0"/>
                <a:cs typeface="Arial" pitchFamily="34" charset="0"/>
              </a:rPr>
              <a:t>ECMWF                             </a:t>
            </a:r>
            <a:r>
              <a:rPr lang="en-GB" sz="1600" dirty="0">
                <a:solidFill>
                  <a:schemeClr val="tx1">
                    <a:lumMod val="50000"/>
                    <a:lumOff val="50000"/>
                  </a:schemeClr>
                </a:solidFill>
                <a:latin typeface="Arial" pitchFamily="34" charset="0"/>
                <a:cs typeface="Arial" pitchFamily="34" charset="0"/>
              </a:rPr>
              <a:t>Based on </a:t>
            </a:r>
            <a:r>
              <a:rPr lang="en-GB" sz="1600" dirty="0" err="1">
                <a:solidFill>
                  <a:schemeClr val="tx1">
                    <a:lumMod val="50000"/>
                    <a:lumOff val="50000"/>
                  </a:schemeClr>
                </a:solidFill>
                <a:latin typeface="Arial" pitchFamily="34" charset="0"/>
                <a:cs typeface="Arial" pitchFamily="34" charset="0"/>
              </a:rPr>
              <a:t>Brasnett</a:t>
            </a:r>
            <a:r>
              <a:rPr lang="en-GB" sz="1600" dirty="0">
                <a:solidFill>
                  <a:schemeClr val="tx1">
                    <a:lumMod val="50000"/>
                    <a:lumOff val="50000"/>
                  </a:schemeClr>
                </a:solidFill>
                <a:latin typeface="Arial" pitchFamily="34" charset="0"/>
                <a:cs typeface="Arial" pitchFamily="34" charset="0"/>
              </a:rPr>
              <a:t>, j appl. </a:t>
            </a:r>
            <a:r>
              <a:rPr lang="en-GB" sz="1600" dirty="0" err="1">
                <a:solidFill>
                  <a:schemeClr val="tx1">
                    <a:lumMod val="50000"/>
                    <a:lumOff val="50000"/>
                  </a:schemeClr>
                </a:solidFill>
                <a:latin typeface="Arial" pitchFamily="34" charset="0"/>
                <a:cs typeface="Arial" pitchFamily="34" charset="0"/>
              </a:rPr>
              <a:t>Meteo</a:t>
            </a:r>
            <a:r>
              <a:rPr lang="en-GB" sz="1600" dirty="0">
                <a:solidFill>
                  <a:schemeClr val="tx1">
                    <a:lumMod val="50000"/>
                    <a:lumOff val="50000"/>
                  </a:schemeClr>
                </a:solidFill>
                <a:latin typeface="Arial" pitchFamily="34" charset="0"/>
                <a:cs typeface="Arial" pitchFamily="34" charset="0"/>
              </a:rPr>
              <a:t>. 1999</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2017713" y="-26988"/>
            <a:ext cx="8113712" cy="617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08000"/>
              </a:lnSpc>
              <a:buClr>
                <a:srgbClr val="114FFB"/>
              </a:buClr>
              <a:buFont typeface="Arial Black" panose="020B0A04020102020204" pitchFamily="34" charset="0"/>
              <a:buNone/>
            </a:pPr>
            <a:r>
              <a:rPr lang="en-GB" altLang="en-US" sz="3200" b="1" dirty="0">
                <a:solidFill>
                  <a:srgbClr val="000099"/>
                </a:solidFill>
                <a:latin typeface="+mj-lt"/>
              </a:rPr>
              <a:t>Snow depth Optimal Interpolation</a:t>
            </a:r>
          </a:p>
        </p:txBody>
      </p:sp>
      <p:sp>
        <p:nvSpPr>
          <p:cNvPr id="20483" name="Text Box 9"/>
          <p:cNvSpPr txBox="1">
            <a:spLocks noChangeArrowheads="1"/>
          </p:cNvSpPr>
          <p:nvPr/>
        </p:nvSpPr>
        <p:spPr bwMode="auto">
          <a:xfrm>
            <a:off x="736045" y="3309384"/>
            <a:ext cx="11269908" cy="29753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sz="2000" b="1" dirty="0" err="1">
                <a:solidFill>
                  <a:srgbClr val="000000"/>
                </a:solidFill>
                <a:latin typeface="Arial" panose="020B0604020202020204" pitchFamily="34" charset="0"/>
              </a:rPr>
              <a:t>Lz</a:t>
            </a:r>
            <a:r>
              <a:rPr lang="en-GB" altLang="en-US" sz="2000" b="1" dirty="0">
                <a:solidFill>
                  <a:srgbClr val="000000"/>
                </a:solidFill>
                <a:latin typeface="Arial" panose="020B0604020202020204" pitchFamily="34" charset="0"/>
              </a:rPr>
              <a:t>;</a:t>
            </a:r>
            <a:r>
              <a:rPr lang="en-GB" altLang="en-US" sz="2000" dirty="0">
                <a:solidFill>
                  <a:srgbClr val="000000"/>
                </a:solidFill>
                <a:latin typeface="Arial" panose="020B0604020202020204" pitchFamily="34" charset="0"/>
              </a:rPr>
              <a:t> vertical length scale: 800m, </a:t>
            </a:r>
            <a:r>
              <a:rPr lang="en-GB" altLang="en-US" sz="2000" b="1" dirty="0">
                <a:solidFill>
                  <a:srgbClr val="000000"/>
                </a:solidFill>
                <a:latin typeface="Arial" panose="020B0604020202020204" pitchFamily="34" charset="0"/>
              </a:rPr>
              <a:t>Lx: </a:t>
            </a:r>
            <a:r>
              <a:rPr lang="en-GB" altLang="en-US" sz="2000" dirty="0">
                <a:solidFill>
                  <a:srgbClr val="000000"/>
                </a:solidFill>
                <a:latin typeface="Arial" panose="020B0604020202020204" pitchFamily="34" charset="0"/>
              </a:rPr>
              <a:t>horizontal length scale: 55km</a:t>
            </a:r>
          </a:p>
          <a:p>
            <a:pPr eaLnBrk="1" hangingPunct="1">
              <a:lnSpc>
                <a:spcPct val="104000"/>
              </a:lnSpc>
            </a:pPr>
            <a:r>
              <a:rPr lang="en-GB" altLang="en-US" sz="2000" dirty="0">
                <a:solidFill>
                  <a:srgbClr val="000000"/>
                </a:solidFill>
                <a:latin typeface="Arial" panose="020B0604020202020204" pitchFamily="34" charset="0"/>
              </a:rPr>
              <a:t>r</a:t>
            </a:r>
            <a:r>
              <a:rPr lang="en-GB" altLang="en-US" sz="2000" baseline="-25000" dirty="0">
                <a:solidFill>
                  <a:srgbClr val="000000"/>
                </a:solidFill>
                <a:latin typeface="Arial" panose="020B0604020202020204" pitchFamily="34" charset="0"/>
              </a:rPr>
              <a:t>i1,i2</a:t>
            </a:r>
            <a:r>
              <a:rPr lang="en-GB" altLang="en-US" sz="2000" dirty="0">
                <a:solidFill>
                  <a:srgbClr val="000000"/>
                </a:solidFill>
                <a:latin typeface="Arial" panose="020B0604020202020204" pitchFamily="34" charset="0"/>
              </a:rPr>
              <a:t> and Z</a:t>
            </a:r>
            <a:r>
              <a:rPr lang="en-GB" altLang="en-US" sz="2000" baseline="-25000" dirty="0">
                <a:solidFill>
                  <a:srgbClr val="000000"/>
                </a:solidFill>
                <a:latin typeface="Arial" panose="020B0604020202020204" pitchFamily="34" charset="0"/>
              </a:rPr>
              <a:t>i1,i2 </a:t>
            </a:r>
            <a:r>
              <a:rPr lang="en-GB" altLang="en-US" sz="2000" dirty="0">
                <a:solidFill>
                  <a:srgbClr val="000000"/>
                </a:solidFill>
                <a:latin typeface="Arial" panose="020B0604020202020204" pitchFamily="34" charset="0"/>
              </a:rPr>
              <a:t>the horizontal and vertical distances between points i</a:t>
            </a:r>
            <a:r>
              <a:rPr lang="en-GB" altLang="en-US" sz="2000" baseline="-25000" dirty="0">
                <a:solidFill>
                  <a:srgbClr val="000000"/>
                </a:solidFill>
                <a:latin typeface="Arial" panose="020B0604020202020204" pitchFamily="34" charset="0"/>
              </a:rPr>
              <a:t>1</a:t>
            </a:r>
            <a:r>
              <a:rPr lang="en-GB" altLang="en-US" sz="2000" dirty="0">
                <a:solidFill>
                  <a:srgbClr val="000000"/>
                </a:solidFill>
                <a:latin typeface="Arial" panose="020B0604020202020204" pitchFamily="34" charset="0"/>
              </a:rPr>
              <a:t> and i</a:t>
            </a:r>
            <a:r>
              <a:rPr lang="en-GB" altLang="en-US" sz="2000" baseline="-25000" dirty="0">
                <a:solidFill>
                  <a:srgbClr val="000000"/>
                </a:solidFill>
                <a:latin typeface="Arial" panose="020B0604020202020204" pitchFamily="34" charset="0"/>
              </a:rPr>
              <a:t>2</a:t>
            </a:r>
          </a:p>
          <a:p>
            <a:pPr eaLnBrk="1" hangingPunct="1">
              <a:lnSpc>
                <a:spcPct val="104000"/>
              </a:lnSpc>
            </a:pPr>
            <a:endParaRPr lang="en-GB" altLang="en-US" sz="2000" dirty="0">
              <a:solidFill>
                <a:srgbClr val="000000"/>
              </a:solidFill>
              <a:latin typeface="Arial" panose="020B0604020202020204" pitchFamily="34" charset="0"/>
            </a:endParaRPr>
          </a:p>
          <a:p>
            <a:pPr eaLnBrk="1" hangingPunct="1">
              <a:lnSpc>
                <a:spcPct val="104000"/>
              </a:lnSpc>
            </a:pPr>
            <a:r>
              <a:rPr lang="en-GB" altLang="en-US" sz="2000" dirty="0">
                <a:solidFill>
                  <a:srgbClr val="000000"/>
                </a:solidFill>
                <a:latin typeface="Arial" panose="020B0604020202020204" pitchFamily="34" charset="0"/>
              </a:rPr>
              <a:t>Quality Control: reject observation if </a:t>
            </a:r>
            <a:r>
              <a:rPr lang="el-GR" altLang="en-US" sz="2000" dirty="0">
                <a:solidFill>
                  <a:srgbClr val="000000"/>
                </a:solidFill>
                <a:latin typeface="Arial" panose="020B0604020202020204" pitchFamily="34" charset="0"/>
                <a:cs typeface="Arial" panose="020B0604020202020204" pitchFamily="34" charset="0"/>
              </a:rPr>
              <a:t>Δ</a:t>
            </a:r>
            <a:r>
              <a:rPr lang="fr-FR" altLang="en-US" sz="2000" dirty="0">
                <a:solidFill>
                  <a:srgbClr val="000000"/>
                </a:solidFill>
                <a:latin typeface="Arial" panose="020B0604020202020204" pitchFamily="34" charset="0"/>
                <a:cs typeface="Arial" panose="020B0604020202020204" pitchFamily="34" charset="0"/>
              </a:rPr>
              <a:t>S</a:t>
            </a:r>
            <a:r>
              <a:rPr lang="fr-FR" altLang="en-US" sz="2000" baseline="-25000" dirty="0">
                <a:solidFill>
                  <a:srgbClr val="000000"/>
                </a:solidFill>
                <a:latin typeface="Arial" panose="020B0604020202020204" pitchFamily="34" charset="0"/>
                <a:cs typeface="Arial" panose="020B0604020202020204" pitchFamily="34" charset="0"/>
              </a:rPr>
              <a:t>i</a:t>
            </a:r>
            <a:r>
              <a:rPr lang="fr-FR" altLang="en-US" sz="2000" dirty="0">
                <a:solidFill>
                  <a:srgbClr val="000000"/>
                </a:solidFill>
                <a:latin typeface="Arial" panose="020B0604020202020204" pitchFamily="34" charset="0"/>
                <a:cs typeface="Arial" panose="020B0604020202020204" pitchFamily="34" charset="0"/>
              </a:rPr>
              <a:t>&gt; </a:t>
            </a:r>
            <a:r>
              <a:rPr lang="fr-FR" altLang="en-US" sz="2000" dirty="0" err="1">
                <a:solidFill>
                  <a:srgbClr val="000000"/>
                </a:solidFill>
                <a:latin typeface="Arial" panose="020B0604020202020204" pitchFamily="34" charset="0"/>
                <a:cs typeface="Arial" panose="020B0604020202020204" pitchFamily="34" charset="0"/>
              </a:rPr>
              <a:t>Tol</a:t>
            </a:r>
            <a:r>
              <a:rPr lang="fr-FR" altLang="en-US" sz="2000" dirty="0">
                <a:solidFill>
                  <a:srgbClr val="000000"/>
                </a:solidFill>
                <a:latin typeface="Arial" panose="020B0604020202020204" pitchFamily="34" charset="0"/>
                <a:cs typeface="Arial" panose="020B0604020202020204" pitchFamily="34" charset="0"/>
              </a:rPr>
              <a:t> (</a:t>
            </a:r>
            <a:r>
              <a:rPr lang="el-GR" altLang="en-US" sz="2000" dirty="0">
                <a:solidFill>
                  <a:srgbClr val="000000"/>
                </a:solidFill>
              </a:rPr>
              <a:t>σ</a:t>
            </a:r>
            <a:r>
              <a:rPr lang="fr-FR" altLang="en-US" sz="2000" baseline="-25000" dirty="0">
                <a:solidFill>
                  <a:srgbClr val="000000"/>
                </a:solidFill>
              </a:rPr>
              <a:t>b</a:t>
            </a:r>
            <a:r>
              <a:rPr lang="fr-FR" altLang="en-US" sz="2000" baseline="30000" dirty="0">
                <a:solidFill>
                  <a:srgbClr val="000000"/>
                </a:solidFill>
              </a:rPr>
              <a:t>2</a:t>
            </a:r>
            <a:r>
              <a:rPr lang="fr-FR" altLang="en-US" sz="2000" dirty="0">
                <a:solidFill>
                  <a:srgbClr val="000000"/>
                </a:solidFill>
              </a:rPr>
              <a:t> + </a:t>
            </a:r>
            <a:r>
              <a:rPr lang="el-GR" altLang="en-US" sz="2000" dirty="0">
                <a:solidFill>
                  <a:srgbClr val="000000"/>
                </a:solidFill>
              </a:rPr>
              <a:t>σ</a:t>
            </a:r>
            <a:r>
              <a:rPr lang="fr-FR" altLang="en-US" sz="2000" baseline="-25000" dirty="0">
                <a:solidFill>
                  <a:srgbClr val="000000"/>
                </a:solidFill>
              </a:rPr>
              <a:t>o</a:t>
            </a:r>
            <a:r>
              <a:rPr lang="fr-FR" altLang="en-US" sz="2000" baseline="30000" dirty="0">
                <a:solidFill>
                  <a:srgbClr val="000000"/>
                </a:solidFill>
              </a:rPr>
              <a:t>2</a:t>
            </a:r>
            <a:r>
              <a:rPr lang="fr-FR" altLang="en-US" sz="2000" dirty="0"/>
              <a:t> </a:t>
            </a:r>
            <a:r>
              <a:rPr lang="fr-FR" altLang="en-US" sz="2000" dirty="0">
                <a:solidFill>
                  <a:srgbClr val="000000"/>
                </a:solidFill>
                <a:latin typeface="Arial" panose="020B0604020202020204" pitchFamily="34" charset="0"/>
                <a:cs typeface="Arial" panose="020B0604020202020204" pitchFamily="34" charset="0"/>
              </a:rPr>
              <a:t>)</a:t>
            </a:r>
            <a:r>
              <a:rPr lang="fr-FR" altLang="en-US" sz="2000" baseline="30000" dirty="0">
                <a:solidFill>
                  <a:srgbClr val="000000"/>
                </a:solidFill>
                <a:latin typeface="Arial" panose="020B0604020202020204" pitchFamily="34" charset="0"/>
                <a:cs typeface="Arial" panose="020B0604020202020204" pitchFamily="34" charset="0"/>
              </a:rPr>
              <a:t>1/2   </a:t>
            </a:r>
            <a:r>
              <a:rPr lang="fr-FR" altLang="en-US" sz="2000" dirty="0" err="1">
                <a:solidFill>
                  <a:srgbClr val="000000"/>
                </a:solidFill>
                <a:latin typeface="Arial" panose="020B0604020202020204" pitchFamily="34" charset="0"/>
                <a:cs typeface="Arial" panose="020B0604020202020204" pitchFamily="34" charset="0"/>
              </a:rPr>
              <a:t>with</a:t>
            </a:r>
            <a:r>
              <a:rPr lang="fr-FR" altLang="en-US" sz="2000" dirty="0">
                <a:solidFill>
                  <a:srgbClr val="000000"/>
                </a:solidFill>
                <a:latin typeface="Arial" panose="020B0604020202020204" pitchFamily="34" charset="0"/>
                <a:cs typeface="Arial" panose="020B0604020202020204" pitchFamily="34" charset="0"/>
              </a:rPr>
              <a:t> </a:t>
            </a:r>
            <a:r>
              <a:rPr lang="fr-FR" altLang="en-US" sz="2000" dirty="0" err="1">
                <a:solidFill>
                  <a:srgbClr val="000000"/>
                </a:solidFill>
                <a:latin typeface="Arial" panose="020B0604020202020204" pitchFamily="34" charset="0"/>
                <a:cs typeface="Arial" panose="020B0604020202020204" pitchFamily="34" charset="0"/>
              </a:rPr>
              <a:t>Tol</a:t>
            </a:r>
            <a:r>
              <a:rPr lang="fr-FR" altLang="en-US" sz="2000" dirty="0">
                <a:solidFill>
                  <a:srgbClr val="000000"/>
                </a:solidFill>
                <a:latin typeface="Arial" panose="020B0604020202020204" pitchFamily="34" charset="0"/>
                <a:cs typeface="Arial" panose="020B0604020202020204" pitchFamily="34" charset="0"/>
              </a:rPr>
              <a:t> = 5</a:t>
            </a:r>
          </a:p>
          <a:p>
            <a:pPr eaLnBrk="1" hangingPunct="1">
              <a:lnSpc>
                <a:spcPct val="104000"/>
              </a:lnSpc>
              <a:buFont typeface="Wingdings" panose="05000000000000000000" pitchFamily="2" charset="2"/>
              <a:buChar char="à"/>
            </a:pPr>
            <a:r>
              <a:rPr lang="en-GB" altLang="en-US" sz="2000" dirty="0">
                <a:solidFill>
                  <a:srgbClr val="000000"/>
                </a:solidFill>
                <a:latin typeface="Arial" panose="020B0604020202020204" pitchFamily="34" charset="0"/>
                <a:cs typeface="Arial" panose="020B0604020202020204" pitchFamily="34" charset="0"/>
              </a:rPr>
              <a:t>Observation rejected if first guess departure larger than 25 cm</a:t>
            </a:r>
          </a:p>
          <a:p>
            <a:pPr eaLnBrk="1" hangingPunct="1">
              <a:lnSpc>
                <a:spcPct val="104000"/>
              </a:lnSpc>
            </a:pPr>
            <a:endParaRPr lang="de-DE" altLang="en-US" sz="2000" dirty="0">
              <a:solidFill>
                <a:srgbClr val="000000"/>
              </a:solidFill>
              <a:latin typeface="Arial" panose="020B0604020202020204" pitchFamily="34" charset="0"/>
            </a:endParaRPr>
          </a:p>
          <a:p>
            <a:pPr eaLnBrk="1" hangingPunct="1">
              <a:lnSpc>
                <a:spcPct val="104000"/>
              </a:lnSpc>
            </a:pPr>
            <a:r>
              <a:rPr lang="en-GB" altLang="en-US" sz="2000" dirty="0" smtClean="0">
                <a:solidFill>
                  <a:srgbClr val="000000"/>
                </a:solidFill>
                <a:latin typeface="Arial" panose="020B0604020202020204" pitchFamily="34" charset="0"/>
              </a:rPr>
              <a:t>Redundancy rejection: use observation reports closest to analysis time </a:t>
            </a:r>
          </a:p>
          <a:p>
            <a:pPr eaLnBrk="1" hangingPunct="1">
              <a:lnSpc>
                <a:spcPct val="104000"/>
              </a:lnSpc>
            </a:pPr>
            <a:r>
              <a:rPr lang="en-GB" altLang="en-US" sz="2000" dirty="0" smtClean="0">
                <a:solidFill>
                  <a:srgbClr val="000000"/>
                </a:solidFill>
                <a:latin typeface="Arial" panose="020B0604020202020204" pitchFamily="34" charset="0"/>
              </a:rPr>
              <a:t>And use a maximum of 50 observations per grid point)</a:t>
            </a:r>
            <a:endParaRPr lang="en-GB" altLang="en-US" sz="2000" dirty="0" smtClean="0">
              <a:solidFill>
                <a:srgbClr val="000000"/>
              </a:solidFill>
              <a:latin typeface="Arial" panose="020B0604020202020204" pitchFamily="34" charset="0"/>
              <a:cs typeface="Arial" panose="020B0604020202020204" pitchFamily="34" charset="0"/>
            </a:endParaRPr>
          </a:p>
          <a:p>
            <a:pPr eaLnBrk="1" hangingPunct="1">
              <a:lnSpc>
                <a:spcPct val="104000"/>
              </a:lnSpc>
            </a:pPr>
            <a:endParaRPr lang="en-GB" altLang="en-US" sz="2000" dirty="0">
              <a:solidFill>
                <a:srgbClr val="000000"/>
              </a:solidFill>
              <a:latin typeface="Arial" panose="020B0604020202020204" pitchFamily="34" charset="0"/>
              <a:cs typeface="Arial" panose="020B0604020202020204" pitchFamily="34" charset="0"/>
            </a:endParaRPr>
          </a:p>
        </p:txBody>
      </p:sp>
      <p:sp>
        <p:nvSpPr>
          <p:cNvPr id="20484" name="Text Box 7"/>
          <p:cNvSpPr txBox="1">
            <a:spLocks noChangeArrowheads="1"/>
          </p:cNvSpPr>
          <p:nvPr/>
        </p:nvSpPr>
        <p:spPr bwMode="auto">
          <a:xfrm>
            <a:off x="673626" y="1174629"/>
            <a:ext cx="7814488" cy="478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104000"/>
              </a:lnSpc>
            </a:pPr>
            <a:r>
              <a:rPr lang="en-GB" altLang="en-US" dirty="0">
                <a:solidFill>
                  <a:srgbClr val="000000"/>
                </a:solidFill>
                <a:latin typeface="Arial" panose="020B0604020202020204" pitchFamily="34" charset="0"/>
              </a:rPr>
              <a:t>Correlation coefficients </a:t>
            </a:r>
            <a:r>
              <a:rPr lang="en-GB" altLang="en-US" dirty="0">
                <a:solidFill>
                  <a:srgbClr val="000000"/>
                </a:solidFill>
                <a:latin typeface="Symbol" panose="05050102010706020507" pitchFamily="18" charset="2"/>
              </a:rPr>
              <a:t></a:t>
            </a:r>
            <a:r>
              <a:rPr lang="en-GB" altLang="en-US" dirty="0">
                <a:solidFill>
                  <a:srgbClr val="000000"/>
                </a:solidFill>
                <a:latin typeface="Arial" panose="020B0604020202020204" pitchFamily="34" charset="0"/>
              </a:rPr>
              <a:t>(i</a:t>
            </a:r>
            <a:r>
              <a:rPr lang="en-GB" altLang="en-US" baseline="-25000" dirty="0">
                <a:solidFill>
                  <a:srgbClr val="000000"/>
                </a:solidFill>
                <a:latin typeface="Arial" panose="020B0604020202020204" pitchFamily="34" charset="0"/>
              </a:rPr>
              <a:t>1</a:t>
            </a:r>
            <a:r>
              <a:rPr lang="en-GB" altLang="en-US" dirty="0">
                <a:solidFill>
                  <a:srgbClr val="000000"/>
                </a:solidFill>
                <a:latin typeface="Arial" panose="020B0604020202020204" pitchFamily="34" charset="0"/>
              </a:rPr>
              <a:t>,i</a:t>
            </a:r>
            <a:r>
              <a:rPr lang="en-GB" altLang="en-US" baseline="-25000" dirty="0">
                <a:solidFill>
                  <a:srgbClr val="000000"/>
                </a:solidFill>
                <a:latin typeface="Arial" panose="020B0604020202020204" pitchFamily="34" charset="0"/>
              </a:rPr>
              <a:t>2</a:t>
            </a:r>
            <a:r>
              <a:rPr lang="en-GB" altLang="en-US" dirty="0">
                <a:solidFill>
                  <a:srgbClr val="000000"/>
                </a:solidFill>
                <a:latin typeface="Arial" panose="020B0604020202020204" pitchFamily="34" charset="0"/>
              </a:rPr>
              <a:t>) (structure function</a:t>
            </a:r>
            <a:r>
              <a:rPr lang="en-GB" altLang="en-US" dirty="0" smtClean="0">
                <a:solidFill>
                  <a:srgbClr val="000000"/>
                </a:solidFill>
                <a:latin typeface="Arial" panose="020B0604020202020204" pitchFamily="34" charset="0"/>
              </a:rPr>
              <a:t>):          </a:t>
            </a:r>
            <a:endParaRPr lang="en-GB" altLang="en-US" dirty="0">
              <a:solidFill>
                <a:srgbClr val="000000"/>
              </a:solidFill>
              <a:latin typeface="Arial" panose="020B0604020202020204" pitchFamily="34" charset="0"/>
            </a:endParaRPr>
          </a:p>
        </p:txBody>
      </p:sp>
      <p:graphicFrame>
        <p:nvGraphicFramePr>
          <p:cNvPr id="20485" name="Object 8"/>
          <p:cNvGraphicFramePr>
            <a:graphicFrameLocks noChangeAspect="1"/>
          </p:cNvGraphicFramePr>
          <p:nvPr>
            <p:extLst>
              <p:ext uri="{D42A27DB-BD31-4B8C-83A1-F6EECF244321}">
                <p14:modId xmlns:p14="http://schemas.microsoft.com/office/powerpoint/2010/main" val="764483257"/>
              </p:ext>
            </p:extLst>
          </p:nvPr>
        </p:nvGraphicFramePr>
        <p:xfrm>
          <a:off x="1658462" y="1847250"/>
          <a:ext cx="5844817" cy="1074080"/>
        </p:xfrm>
        <a:graphic>
          <a:graphicData uri="http://schemas.openxmlformats.org/presentationml/2006/ole">
            <mc:AlternateContent xmlns:mc="http://schemas.openxmlformats.org/markup-compatibility/2006">
              <mc:Choice xmlns:v="urn:schemas-microsoft-com:vml" Requires="v">
                <p:oleObj spid="_x0000_s5129" name="Equation" r:id="rId4" imgW="3048000" imgH="558800" progId="Equation.3">
                  <p:embed/>
                </p:oleObj>
              </mc:Choice>
              <mc:Fallback>
                <p:oleObj name="Equation" r:id="rId4" imgW="3048000" imgH="558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8462" y="1847250"/>
                        <a:ext cx="5844817" cy="1074080"/>
                      </a:xfrm>
                      <a:prstGeom prst="rect">
                        <a:avLst/>
                      </a:prstGeom>
                      <a:noFill/>
                      <a:ln>
                        <a:noFill/>
                      </a:ln>
                      <a:effectLst/>
                    </p:spPr>
                  </p:pic>
                </p:oleObj>
              </mc:Fallback>
            </mc:AlternateContent>
          </a:graphicData>
        </a:graphic>
      </p:graphicFrame>
      <p:sp>
        <p:nvSpPr>
          <p:cNvPr id="31756" name="TextBox 11"/>
          <p:cNvSpPr txBox="1">
            <a:spLocks noChangeArrowheads="1"/>
          </p:cNvSpPr>
          <p:nvPr/>
        </p:nvSpPr>
        <p:spPr bwMode="auto">
          <a:xfrm>
            <a:off x="2063750" y="549275"/>
            <a:ext cx="823090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defRPr/>
            </a:pPr>
            <a:r>
              <a:rPr lang="en-GB" sz="1600" dirty="0">
                <a:solidFill>
                  <a:schemeClr val="tx1"/>
                </a:solidFill>
                <a:latin typeface="Arial" pitchFamily="34" charset="0"/>
                <a:cs typeface="Arial" pitchFamily="34" charset="0"/>
              </a:rPr>
              <a:t>Used at </a:t>
            </a:r>
            <a:r>
              <a:rPr lang="en-GB" sz="1600" dirty="0" err="1" smtClean="0">
                <a:solidFill>
                  <a:schemeClr val="tx1"/>
                </a:solidFill>
                <a:latin typeface="Arial" pitchFamily="34" charset="0"/>
                <a:cs typeface="Arial" pitchFamily="34" charset="0"/>
              </a:rPr>
              <a:t>Env</a:t>
            </a:r>
            <a:r>
              <a:rPr lang="en-GB" sz="1600" dirty="0" smtClean="0">
                <a:solidFill>
                  <a:schemeClr val="tx1"/>
                </a:solidFill>
                <a:latin typeface="Arial" pitchFamily="34" charset="0"/>
                <a:cs typeface="Arial" pitchFamily="34" charset="0"/>
              </a:rPr>
              <a:t>. Canada, </a:t>
            </a:r>
            <a:r>
              <a:rPr lang="en-GB" sz="1600" dirty="0">
                <a:solidFill>
                  <a:schemeClr val="tx1"/>
                </a:solidFill>
                <a:latin typeface="Arial" pitchFamily="34" charset="0"/>
                <a:cs typeface="Arial" pitchFamily="34" charset="0"/>
              </a:rPr>
              <a:t>ECMWF                             </a:t>
            </a:r>
            <a:r>
              <a:rPr lang="en-GB" sz="1600" dirty="0">
                <a:solidFill>
                  <a:schemeClr val="tx1">
                    <a:lumMod val="50000"/>
                    <a:lumOff val="50000"/>
                  </a:schemeClr>
                </a:solidFill>
                <a:latin typeface="Arial" pitchFamily="34" charset="0"/>
                <a:cs typeface="Arial" pitchFamily="34" charset="0"/>
              </a:rPr>
              <a:t>Based on </a:t>
            </a:r>
            <a:r>
              <a:rPr lang="en-GB" sz="1600" dirty="0" err="1">
                <a:solidFill>
                  <a:schemeClr val="tx1">
                    <a:lumMod val="50000"/>
                    <a:lumOff val="50000"/>
                  </a:schemeClr>
                </a:solidFill>
                <a:latin typeface="Arial" pitchFamily="34" charset="0"/>
                <a:cs typeface="Arial" pitchFamily="34" charset="0"/>
              </a:rPr>
              <a:t>Brasnett</a:t>
            </a:r>
            <a:r>
              <a:rPr lang="en-GB" sz="1600" dirty="0">
                <a:solidFill>
                  <a:schemeClr val="tx1">
                    <a:lumMod val="50000"/>
                    <a:lumOff val="50000"/>
                  </a:schemeClr>
                </a:solidFill>
                <a:latin typeface="Arial" pitchFamily="34" charset="0"/>
                <a:cs typeface="Arial" pitchFamily="34" charset="0"/>
              </a:rPr>
              <a:t>, j appl. </a:t>
            </a:r>
            <a:r>
              <a:rPr lang="en-GB" sz="1600" dirty="0" err="1">
                <a:solidFill>
                  <a:schemeClr val="tx1">
                    <a:lumMod val="50000"/>
                    <a:lumOff val="50000"/>
                  </a:schemeClr>
                </a:solidFill>
                <a:latin typeface="Arial" pitchFamily="34" charset="0"/>
                <a:cs typeface="Arial" pitchFamily="34" charset="0"/>
              </a:rPr>
              <a:t>Meteo</a:t>
            </a:r>
            <a:r>
              <a:rPr lang="en-GB" sz="1600" dirty="0">
                <a:solidFill>
                  <a:schemeClr val="tx1">
                    <a:lumMod val="50000"/>
                    <a:lumOff val="50000"/>
                  </a:schemeClr>
                </a:solidFill>
                <a:latin typeface="Arial" pitchFamily="34" charset="0"/>
                <a:cs typeface="Arial" pitchFamily="34" charset="0"/>
              </a:rPr>
              <a:t>. 1999</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4" descr="snow_hori.png"/>
          <p:cNvPicPr>
            <a:picLocks noChangeAspect="1"/>
          </p:cNvPicPr>
          <p:nvPr/>
        </p:nvPicPr>
        <p:blipFill rotWithShape="1">
          <a:blip r:embed="rId4">
            <a:extLst>
              <a:ext uri="{28A0092B-C50C-407E-A947-70E740481C1C}">
                <a14:useLocalDpi xmlns:a14="http://schemas.microsoft.com/office/drawing/2010/main" val="0"/>
              </a:ext>
            </a:extLst>
          </a:blip>
          <a:srcRect l="4856" t="7444" r="50187" b="4368"/>
          <a:stretch/>
        </p:blipFill>
        <p:spPr bwMode="auto">
          <a:xfrm>
            <a:off x="7767690" y="269670"/>
            <a:ext cx="4144489" cy="628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Text Box 1"/>
          <p:cNvSpPr txBox="1">
            <a:spLocks noChangeArrowheads="1"/>
          </p:cNvSpPr>
          <p:nvPr/>
        </p:nvSpPr>
        <p:spPr bwMode="auto">
          <a:xfrm>
            <a:off x="2063751" y="498476"/>
            <a:ext cx="81137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ea typeface="Arial Unicode MS" panose="020B0604020202020204" pitchFamily="34" charset="-128"/>
              <a:cs typeface="Arial Unicode MS" panose="020B0604020202020204" pitchFamily="34" charset="-128"/>
            </a:endParaRPr>
          </a:p>
        </p:txBody>
      </p:sp>
      <p:sp>
        <p:nvSpPr>
          <p:cNvPr id="21508" name="Text Box 2"/>
          <p:cNvSpPr txBox="1">
            <a:spLocks noChangeArrowheads="1"/>
          </p:cNvSpPr>
          <p:nvPr/>
        </p:nvSpPr>
        <p:spPr bwMode="auto">
          <a:xfrm>
            <a:off x="464066" y="269670"/>
            <a:ext cx="6639204" cy="5905500"/>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ts val="2500"/>
              </a:lnSpc>
              <a:spcAft>
                <a:spcPts val="1000"/>
              </a:spcAft>
              <a:buSzPct val="45000"/>
            </a:pPr>
            <a:endParaRPr lang="en-GB" altLang="en-US" sz="2000" dirty="0">
              <a:solidFill>
                <a:srgbClr val="000000"/>
              </a:solidFill>
              <a:latin typeface="Arial" panose="020B0604020202020204" pitchFamily="34" charset="0"/>
            </a:endParaRPr>
          </a:p>
          <a:p>
            <a:pPr>
              <a:lnSpc>
                <a:spcPts val="2500"/>
              </a:lnSpc>
              <a:spcAft>
                <a:spcPts val="1000"/>
              </a:spcAft>
              <a:buSzPct val="45000"/>
            </a:pPr>
            <a:endParaRPr lang="en-GB" altLang="en-US" sz="2000" b="1" dirty="0">
              <a:solidFill>
                <a:srgbClr val="000000"/>
              </a:solidFill>
              <a:latin typeface="Arial" panose="020B0604020202020204" pitchFamily="34" charset="0"/>
            </a:endParaRPr>
          </a:p>
          <a:p>
            <a:pPr>
              <a:lnSpc>
                <a:spcPts val="2500"/>
              </a:lnSpc>
              <a:spcAft>
                <a:spcPts val="1000"/>
              </a:spcAft>
              <a:buSzPct val="45000"/>
            </a:pPr>
            <a:r>
              <a:rPr lang="en-GB" altLang="en-US" sz="2000" b="1" dirty="0">
                <a:solidFill>
                  <a:srgbClr val="000000"/>
                </a:solidFill>
                <a:latin typeface="Arial" panose="020B0604020202020204" pitchFamily="34" charset="0"/>
              </a:rPr>
              <a:t>In both </a:t>
            </a:r>
            <a:r>
              <a:rPr lang="en-GB" altLang="en-US" sz="2000" b="1" dirty="0" smtClean="0">
                <a:solidFill>
                  <a:srgbClr val="000000"/>
                </a:solidFill>
                <a:latin typeface="Arial" panose="020B0604020202020204" pitchFamily="34" charset="0"/>
              </a:rPr>
              <a:t>cases, snow depth increments computed as :</a:t>
            </a:r>
            <a:r>
              <a:rPr lang="en-GB" altLang="en-US" sz="2000" dirty="0" smtClean="0">
                <a:solidFill>
                  <a:srgbClr val="000000"/>
                </a:solidFill>
                <a:latin typeface="Arial" panose="020B0604020202020204" pitchFamily="34" charset="0"/>
              </a:rPr>
              <a:t>  </a:t>
            </a:r>
          </a:p>
          <a:p>
            <a:pPr>
              <a:lnSpc>
                <a:spcPts val="2500"/>
              </a:lnSpc>
              <a:spcAft>
                <a:spcPts val="1000"/>
              </a:spcAft>
              <a:buSzPct val="45000"/>
            </a:pPr>
            <a:endParaRPr lang="en-GB" altLang="en-US" sz="2000" dirty="0">
              <a:solidFill>
                <a:srgbClr val="000000"/>
              </a:solidFill>
              <a:latin typeface="Arial" panose="020B0604020202020204" pitchFamily="34" charset="0"/>
            </a:endParaRPr>
          </a:p>
          <a:p>
            <a:pPr>
              <a:lnSpc>
                <a:spcPct val="106000"/>
              </a:lnSpc>
              <a:spcAft>
                <a:spcPts val="1000"/>
              </a:spcAft>
              <a:buSzPct val="45000"/>
            </a:pPr>
            <a:endParaRPr lang="en-GB" altLang="en-US" sz="2000" b="1" dirty="0">
              <a:solidFill>
                <a:srgbClr val="000000"/>
              </a:solidFill>
              <a:latin typeface="Arial" panose="020B0604020202020204" pitchFamily="34" charset="0"/>
            </a:endParaRPr>
          </a:p>
          <a:p>
            <a:pPr>
              <a:lnSpc>
                <a:spcPct val="106000"/>
              </a:lnSpc>
              <a:spcAft>
                <a:spcPts val="1000"/>
              </a:spcAft>
              <a:buSzPct val="45000"/>
            </a:pPr>
            <a:r>
              <a:rPr lang="en-GB" altLang="en-US" sz="2000" b="1" dirty="0" err="1" smtClean="0">
                <a:solidFill>
                  <a:srgbClr val="000000"/>
                </a:solidFill>
                <a:latin typeface="Arial" panose="020B0604020202020204" pitchFamily="34" charset="0"/>
              </a:rPr>
              <a:t>Cressman</a:t>
            </a:r>
            <a:r>
              <a:rPr lang="en-GB" altLang="en-US" sz="2000" dirty="0" smtClean="0">
                <a:solidFill>
                  <a:srgbClr val="000000"/>
                </a:solidFill>
                <a:latin typeface="Arial" panose="020B0604020202020204" pitchFamily="34" charset="0"/>
              </a:rPr>
              <a:t>: </a:t>
            </a:r>
            <a:r>
              <a:rPr lang="en-GB" altLang="en-US" sz="2000" dirty="0">
                <a:solidFill>
                  <a:srgbClr val="000000"/>
                </a:solidFill>
                <a:latin typeface="Arial" panose="020B0604020202020204" pitchFamily="34" charset="0"/>
              </a:rPr>
              <a:t>weights are function of horizontal and vertical distances. Do not account for observations and background errors. </a:t>
            </a:r>
            <a:r>
              <a:rPr lang="en-GB" altLang="en-US" sz="2000" i="1" dirty="0">
                <a:solidFill>
                  <a:srgbClr val="000000"/>
                </a:solidFill>
                <a:latin typeface="Arial" panose="020B0604020202020204" pitchFamily="34" charset="0"/>
              </a:rPr>
              <a:t> </a:t>
            </a:r>
          </a:p>
          <a:p>
            <a:pPr>
              <a:lnSpc>
                <a:spcPts val="2500"/>
              </a:lnSpc>
              <a:spcAft>
                <a:spcPts val="1000"/>
              </a:spcAft>
              <a:buSzPct val="45000"/>
            </a:pPr>
            <a:endParaRPr lang="en-GB" altLang="en-US" sz="2000" b="1" dirty="0">
              <a:solidFill>
                <a:srgbClr val="000000"/>
              </a:solidFill>
              <a:latin typeface="Arial" panose="020B0604020202020204" pitchFamily="34" charset="0"/>
            </a:endParaRPr>
          </a:p>
          <a:p>
            <a:pPr>
              <a:lnSpc>
                <a:spcPts val="2500"/>
              </a:lnSpc>
              <a:spcAft>
                <a:spcPts val="1000"/>
              </a:spcAft>
              <a:buSzPct val="45000"/>
            </a:pPr>
            <a:r>
              <a:rPr lang="en-GB" altLang="en-US" sz="2000" b="1" dirty="0">
                <a:solidFill>
                  <a:srgbClr val="000000"/>
                </a:solidFill>
                <a:latin typeface="Arial" panose="020B0604020202020204" pitchFamily="34" charset="0"/>
              </a:rPr>
              <a:t>OI</a:t>
            </a:r>
            <a:r>
              <a:rPr lang="en-GB" altLang="en-US" sz="2000" dirty="0">
                <a:solidFill>
                  <a:srgbClr val="000000"/>
                </a:solidFill>
                <a:latin typeface="Arial" panose="020B0604020202020204" pitchFamily="34" charset="0"/>
              </a:rPr>
              <a:t>: The correlation coefficients of B and b follow a second-order autoregressive horizontal structure and a Gaussian for the vertical elevation differences.  </a:t>
            </a:r>
          </a:p>
          <a:p>
            <a:pPr>
              <a:lnSpc>
                <a:spcPts val="2500"/>
              </a:lnSpc>
              <a:spcAft>
                <a:spcPts val="1000"/>
              </a:spcAft>
              <a:buSzPct val="45000"/>
            </a:pPr>
            <a:r>
              <a:rPr lang="en-GB" altLang="en-US" sz="2000" dirty="0">
                <a:solidFill>
                  <a:srgbClr val="FF0000"/>
                </a:solidFill>
                <a:latin typeface="Arial" panose="020B0604020202020204" pitchFamily="34" charset="0"/>
              </a:rPr>
              <a:t>OI has longer tails than </a:t>
            </a:r>
            <a:r>
              <a:rPr lang="en-GB" altLang="en-US" sz="2000" dirty="0" err="1">
                <a:solidFill>
                  <a:srgbClr val="FF0000"/>
                </a:solidFill>
                <a:latin typeface="Arial" panose="020B0604020202020204" pitchFamily="34" charset="0"/>
              </a:rPr>
              <a:t>Cressman</a:t>
            </a:r>
            <a:r>
              <a:rPr lang="en-GB" altLang="en-US" sz="2000" dirty="0">
                <a:solidFill>
                  <a:srgbClr val="FF0000"/>
                </a:solidFill>
                <a:latin typeface="Arial" panose="020B0604020202020204" pitchFamily="34" charset="0"/>
              </a:rPr>
              <a:t> and considers more observations. Model/observation information optimally weighted using error statistics.</a:t>
            </a:r>
          </a:p>
        </p:txBody>
      </p:sp>
      <p:sp>
        <p:nvSpPr>
          <p:cNvPr id="21509" name="Text Box 3"/>
          <p:cNvSpPr txBox="1">
            <a:spLocks noChangeArrowheads="1"/>
          </p:cNvSpPr>
          <p:nvPr/>
        </p:nvSpPr>
        <p:spPr bwMode="auto">
          <a:xfrm>
            <a:off x="1899084" y="0"/>
            <a:ext cx="8113712" cy="141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104000"/>
              </a:lnSpc>
              <a:buClr>
                <a:srgbClr val="0F3692"/>
              </a:buClr>
              <a:buFont typeface="Arial Black" panose="020B0A04020102020204" pitchFamily="34" charset="0"/>
              <a:buNone/>
            </a:pPr>
            <a:r>
              <a:rPr lang="en-GB" altLang="en-US" sz="3200" b="1" dirty="0">
                <a:solidFill>
                  <a:srgbClr val="003399"/>
                </a:solidFill>
                <a:latin typeface="+mj-lt"/>
              </a:rPr>
              <a:t>OI vs </a:t>
            </a:r>
            <a:r>
              <a:rPr lang="en-GB" altLang="en-US" sz="3200" b="1" dirty="0" err="1">
                <a:solidFill>
                  <a:srgbClr val="003399"/>
                </a:solidFill>
                <a:latin typeface="+mj-lt"/>
              </a:rPr>
              <a:t>Cressman</a:t>
            </a:r>
            <a:endParaRPr lang="en-GB" altLang="en-US" sz="3200" b="1" dirty="0">
              <a:solidFill>
                <a:srgbClr val="003399"/>
              </a:solidFill>
              <a:latin typeface="+mj-lt"/>
            </a:endParaRPr>
          </a:p>
          <a:p>
            <a:pPr algn="ctr">
              <a:lnSpc>
                <a:spcPct val="104000"/>
              </a:lnSpc>
              <a:buClr>
                <a:srgbClr val="0F3692"/>
              </a:buClr>
              <a:buFont typeface="Arial Black" panose="020B0A04020102020204" pitchFamily="34" charset="0"/>
              <a:buNone/>
            </a:pPr>
            <a:endParaRPr lang="en-GB" altLang="en-US" sz="2800" dirty="0">
              <a:solidFill>
                <a:schemeClr val="accent2"/>
              </a:solidFill>
              <a:latin typeface="Arial Black" panose="020B0A04020102020204" pitchFamily="34" charset="0"/>
            </a:endParaRPr>
          </a:p>
        </p:txBody>
      </p:sp>
      <p:graphicFrame>
        <p:nvGraphicFramePr>
          <p:cNvPr id="21510" name="Object 4"/>
          <p:cNvGraphicFramePr>
            <a:graphicFrameLocks noChangeAspect="1"/>
          </p:cNvGraphicFramePr>
          <p:nvPr>
            <p:extLst>
              <p:ext uri="{D42A27DB-BD31-4B8C-83A1-F6EECF244321}">
                <p14:modId xmlns:p14="http://schemas.microsoft.com/office/powerpoint/2010/main" val="3832417767"/>
              </p:ext>
            </p:extLst>
          </p:nvPr>
        </p:nvGraphicFramePr>
        <p:xfrm>
          <a:off x="2363449" y="1558925"/>
          <a:ext cx="2127250" cy="777875"/>
        </p:xfrm>
        <a:graphic>
          <a:graphicData uri="http://schemas.openxmlformats.org/presentationml/2006/ole">
            <mc:AlternateContent xmlns:mc="http://schemas.openxmlformats.org/markup-compatibility/2006">
              <mc:Choice xmlns:v="urn:schemas-microsoft-com:vml" Requires="v">
                <p:oleObj spid="_x0000_s6154" name="Equation" r:id="rId5" imgW="1180588" imgH="431613" progId="Equation.3">
                  <p:embed/>
                </p:oleObj>
              </mc:Choice>
              <mc:Fallback>
                <p:oleObj name="Equation" r:id="rId5" imgW="1180588" imgH="431613"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363449" y="1558925"/>
                        <a:ext cx="2127250" cy="777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TextBox 1"/>
          <p:cNvSpPr txBox="1"/>
          <p:nvPr/>
        </p:nvSpPr>
        <p:spPr>
          <a:xfrm>
            <a:off x="9098704" y="371084"/>
            <a:ext cx="1992853" cy="369332"/>
          </a:xfrm>
          <a:prstGeom prst="rect">
            <a:avLst/>
          </a:prstGeom>
          <a:noFill/>
        </p:spPr>
        <p:txBody>
          <a:bodyPr wrap="none" rtlCol="0">
            <a:spAutoFit/>
          </a:bodyPr>
          <a:lstStyle/>
          <a:p>
            <a:r>
              <a:rPr lang="en-GB" dirty="0" smtClean="0"/>
              <a:t>Structure function</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reen Shot 2015-06-25 at 09.02.58.png"/>
          <p:cNvPicPr>
            <a:picLocks noChangeAspect="1"/>
          </p:cNvPicPr>
          <p:nvPr/>
        </p:nvPicPr>
        <p:blipFill rotWithShape="1">
          <a:blip r:embed="rId2">
            <a:extLst>
              <a:ext uri="{28A0092B-C50C-407E-A947-70E740481C1C}">
                <a14:useLocalDpi xmlns:a14="http://schemas.microsoft.com/office/drawing/2010/main" val="0"/>
              </a:ext>
            </a:extLst>
          </a:blip>
          <a:srcRect l="-1" t="18172" r="59"/>
          <a:stretch/>
        </p:blipFill>
        <p:spPr>
          <a:xfrm>
            <a:off x="354384" y="1161826"/>
            <a:ext cx="8643071" cy="5231766"/>
          </a:xfrm>
          <a:prstGeom prst="rect">
            <a:avLst/>
          </a:prstGeom>
        </p:spPr>
      </p:pic>
      <p:sp>
        <p:nvSpPr>
          <p:cNvPr id="3" name="TextBox 2"/>
          <p:cNvSpPr txBox="1"/>
          <p:nvPr/>
        </p:nvSpPr>
        <p:spPr>
          <a:xfrm>
            <a:off x="354384" y="616772"/>
            <a:ext cx="11957056" cy="400110"/>
          </a:xfrm>
          <a:prstGeom prst="rect">
            <a:avLst/>
          </a:prstGeom>
          <a:noFill/>
        </p:spPr>
        <p:txBody>
          <a:bodyPr wrap="none" rtlCol="0">
            <a:spAutoFit/>
          </a:bodyPr>
          <a:lstStyle/>
          <a:p>
            <a:r>
              <a:rPr lang="en-GB" sz="2000" dirty="0" err="1" smtClean="0"/>
              <a:t>Cressman</a:t>
            </a:r>
            <a:r>
              <a:rPr lang="en-GB" sz="2000" dirty="0" smtClean="0"/>
              <a:t> shows spurious snow patterns where observations are scarce </a:t>
            </a:r>
            <a:r>
              <a:rPr lang="en-GB" sz="1600" dirty="0" smtClean="0">
                <a:solidFill>
                  <a:schemeClr val="bg1">
                    <a:lumMod val="50000"/>
                  </a:schemeClr>
                </a:solidFill>
              </a:rPr>
              <a:t>(</a:t>
            </a:r>
            <a:r>
              <a:rPr lang="en-GB" sz="1600" dirty="0" err="1" smtClean="0">
                <a:solidFill>
                  <a:schemeClr val="bg1">
                    <a:lumMod val="50000"/>
                  </a:schemeClr>
                </a:solidFill>
              </a:rPr>
              <a:t>Kalnay</a:t>
            </a:r>
            <a:r>
              <a:rPr lang="en-GB" sz="1600" dirty="0" smtClean="0">
                <a:solidFill>
                  <a:schemeClr val="bg1">
                    <a:lumMod val="50000"/>
                  </a:schemeClr>
                </a:solidFill>
              </a:rPr>
              <a:t>, Cambridge Univ. Press 2003)</a:t>
            </a:r>
            <a:endParaRPr lang="en-GB" sz="1600" dirty="0">
              <a:solidFill>
                <a:schemeClr val="bg1">
                  <a:lumMod val="50000"/>
                </a:schemeClr>
              </a:solidFill>
            </a:endParaRPr>
          </a:p>
        </p:txBody>
      </p:sp>
      <p:sp>
        <p:nvSpPr>
          <p:cNvPr id="4" name="Text Box 3"/>
          <p:cNvSpPr txBox="1">
            <a:spLocks noChangeArrowheads="1"/>
          </p:cNvSpPr>
          <p:nvPr/>
        </p:nvSpPr>
        <p:spPr bwMode="auto">
          <a:xfrm>
            <a:off x="2374776" y="-315416"/>
            <a:ext cx="8113712"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buClr>
                <a:srgbClr val="0F3692"/>
              </a:buClr>
              <a:buFont typeface="Arial Black" pitchFamily="34" charset="0"/>
              <a:buNone/>
            </a:pPr>
            <a:r>
              <a:rPr lang="en-GB" sz="3200" b="1" dirty="0">
                <a:solidFill>
                  <a:srgbClr val="003399"/>
                </a:solidFill>
                <a:latin typeface="+mn-lt"/>
              </a:rPr>
              <a:t>Snow Data assimilation</a:t>
            </a:r>
            <a:endParaRPr lang="en-GB" sz="2800" dirty="0">
              <a:solidFill>
                <a:srgbClr val="003399"/>
              </a:solidFill>
              <a:latin typeface="Arial Black" pitchFamily="34" charset="0"/>
            </a:endParaRPr>
          </a:p>
        </p:txBody>
      </p:sp>
      <p:sp>
        <p:nvSpPr>
          <p:cNvPr id="5" name="TextBox 4"/>
          <p:cNvSpPr txBox="1"/>
          <p:nvPr/>
        </p:nvSpPr>
        <p:spPr>
          <a:xfrm>
            <a:off x="7584141" y="5193263"/>
            <a:ext cx="4475181" cy="1323439"/>
          </a:xfrm>
          <a:prstGeom prst="rect">
            <a:avLst/>
          </a:prstGeom>
          <a:noFill/>
        </p:spPr>
        <p:txBody>
          <a:bodyPr wrap="square" rtlCol="0">
            <a:spAutoFit/>
          </a:bodyPr>
          <a:lstStyle/>
          <a:p>
            <a:r>
              <a:rPr lang="en-GB" sz="2000" dirty="0" err="1" smtClean="0"/>
              <a:t>Cressman</a:t>
            </a:r>
            <a:r>
              <a:rPr lang="en-GB" sz="2000" dirty="0" smtClean="0"/>
              <a:t> (Mon. </a:t>
            </a:r>
            <a:r>
              <a:rPr lang="en-GB" sz="2000" dirty="0" err="1" smtClean="0"/>
              <a:t>Wea</a:t>
            </a:r>
            <a:r>
              <a:rPr lang="en-GB" sz="2000" dirty="0" smtClean="0"/>
              <a:t>. Rev. 1959)</a:t>
            </a:r>
          </a:p>
          <a:p>
            <a:r>
              <a:rPr lang="en-GB" sz="2000" dirty="0" smtClean="0">
                <a:sym typeface="Wingdings" panose="05000000000000000000" pitchFamily="2" charset="2"/>
              </a:rPr>
              <a:t> </a:t>
            </a:r>
            <a:r>
              <a:rPr lang="en-GB" sz="2000" dirty="0" smtClean="0"/>
              <a:t>Issues with Bull’s eyes as already indicated in </a:t>
            </a:r>
            <a:r>
              <a:rPr lang="en-GB" sz="2000" dirty="0" err="1" smtClean="0"/>
              <a:t>Kalnay</a:t>
            </a:r>
            <a:r>
              <a:rPr lang="en-GB" sz="2000" dirty="0" smtClean="0"/>
              <a:t>, Cambridge Univ. Press 2003</a:t>
            </a:r>
            <a:endParaRPr lang="en-GB" sz="2000" dirty="0"/>
          </a:p>
        </p:txBody>
      </p:sp>
      <p:sp>
        <p:nvSpPr>
          <p:cNvPr id="6" name="TextBox 5"/>
          <p:cNvSpPr txBox="1"/>
          <p:nvPr/>
        </p:nvSpPr>
        <p:spPr>
          <a:xfrm>
            <a:off x="7702474" y="1560159"/>
            <a:ext cx="2941831" cy="369332"/>
          </a:xfrm>
          <a:prstGeom prst="rect">
            <a:avLst/>
          </a:prstGeom>
          <a:noFill/>
        </p:spPr>
        <p:txBody>
          <a:bodyPr wrap="none" rtlCol="0">
            <a:spAutoFit/>
          </a:bodyPr>
          <a:lstStyle/>
          <a:p>
            <a:r>
              <a:rPr lang="en-GB" dirty="0" smtClean="0"/>
              <a:t>ERA-Interim snow analysis</a:t>
            </a:r>
            <a:endParaRPr lang="en-GB" dirty="0"/>
          </a:p>
        </p:txBody>
      </p:sp>
    </p:spTree>
    <p:extLst>
      <p:ext uri="{BB962C8B-B14F-4D97-AF65-F5344CB8AC3E}">
        <p14:creationId xmlns:p14="http://schemas.microsoft.com/office/powerpoint/2010/main" val="31123277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19853" y="729217"/>
            <a:ext cx="7995365" cy="565968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Rectangle 1"/>
          <p:cNvSpPr/>
          <p:nvPr/>
        </p:nvSpPr>
        <p:spPr>
          <a:xfrm>
            <a:off x="2988703" y="2296513"/>
            <a:ext cx="6058477" cy="72202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579" name="Text Box 4"/>
          <p:cNvSpPr txBox="1">
            <a:spLocks noChangeArrowheads="1"/>
          </p:cNvSpPr>
          <p:nvPr/>
        </p:nvSpPr>
        <p:spPr bwMode="auto">
          <a:xfrm>
            <a:off x="1965853" y="689529"/>
            <a:ext cx="8676456" cy="1454150"/>
          </a:xfrm>
          <a:prstGeom prst="rect">
            <a:avLst/>
          </a:prstGeom>
          <a:solidFill>
            <a:schemeClr val="bg1"/>
          </a:solidFill>
          <a:ln>
            <a:noFill/>
          </a:ln>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pPr>
            <a:r>
              <a:rPr lang="en-US" sz="2000" b="1" dirty="0">
                <a:solidFill>
                  <a:srgbClr val="0070C0"/>
                </a:solidFill>
                <a:latin typeface="+mn-lt"/>
                <a:cs typeface="Arial" charset="0"/>
              </a:rPr>
              <a:t>Validation data: NWS/COOP  </a:t>
            </a:r>
          </a:p>
          <a:p>
            <a:pPr algn="ctr">
              <a:lnSpc>
                <a:spcPct val="104000"/>
              </a:lnSpc>
            </a:pPr>
            <a:endParaRPr lang="en-US" sz="2000" b="1" dirty="0">
              <a:solidFill>
                <a:srgbClr val="0070C0"/>
              </a:solidFill>
              <a:latin typeface="+mn-lt"/>
              <a:cs typeface="Arial" charset="0"/>
            </a:endParaRPr>
          </a:p>
          <a:p>
            <a:pPr>
              <a:buFontTx/>
              <a:buChar char="-"/>
            </a:pPr>
            <a:r>
              <a:rPr lang="en-US" dirty="0">
                <a:solidFill>
                  <a:schemeClr val="tx1"/>
                </a:solidFill>
                <a:latin typeface="+mn-lt"/>
                <a:cs typeface="Arial" charset="0"/>
              </a:rPr>
              <a:t> National Weather Service Cooperative Observer Program</a:t>
            </a:r>
          </a:p>
          <a:p>
            <a:pPr>
              <a:buFontTx/>
              <a:buChar char="-"/>
            </a:pPr>
            <a:r>
              <a:rPr lang="en-US" dirty="0">
                <a:solidFill>
                  <a:schemeClr val="tx1"/>
                </a:solidFill>
                <a:latin typeface="+mn-lt"/>
                <a:cs typeface="Arial" charset="0"/>
              </a:rPr>
              <a:t> Independent data relevant for </a:t>
            </a:r>
            <a:r>
              <a:rPr lang="en-US" dirty="0" smtClean="0">
                <a:solidFill>
                  <a:schemeClr val="tx1"/>
                </a:solidFill>
                <a:latin typeface="+mn-lt"/>
                <a:cs typeface="Arial" charset="0"/>
              </a:rPr>
              <a:t>validation</a:t>
            </a:r>
            <a:endParaRPr lang="en-US" sz="1800" b="1" dirty="0">
              <a:solidFill>
                <a:srgbClr val="0070C0"/>
              </a:solidFill>
              <a:latin typeface="+mn-lt"/>
              <a:cs typeface="Arial" charset="0"/>
            </a:endParaRPr>
          </a:p>
          <a:p>
            <a:pPr algn="ctr">
              <a:buFontTx/>
              <a:buNone/>
            </a:pPr>
            <a:endParaRPr lang="en-US" sz="1800" b="1" dirty="0">
              <a:solidFill>
                <a:srgbClr val="0070C0"/>
              </a:solidFill>
              <a:latin typeface="+mn-lt"/>
              <a:cs typeface="Arial" charset="0"/>
            </a:endParaRPr>
          </a:p>
          <a:p>
            <a:pPr algn="ctr">
              <a:buFontTx/>
              <a:buNone/>
            </a:pPr>
            <a:r>
              <a:rPr lang="en-US" sz="1800" b="1" dirty="0">
                <a:solidFill>
                  <a:srgbClr val="0070C0"/>
                </a:solidFill>
                <a:latin typeface="+mn-lt"/>
                <a:cs typeface="Arial" charset="0"/>
              </a:rPr>
              <a:t>RMSE (cm) for the new snow analysis, winter 2010 </a:t>
            </a:r>
          </a:p>
          <a:p>
            <a:pPr algn="ctr">
              <a:buFontTx/>
              <a:buNone/>
            </a:pPr>
            <a:r>
              <a:rPr lang="en-US" sz="1800" b="1" dirty="0">
                <a:solidFill>
                  <a:srgbClr val="0070C0"/>
                </a:solidFill>
                <a:latin typeface="+mn-lt"/>
                <a:cs typeface="Arial" charset="0"/>
              </a:rPr>
              <a:t>(OI, IMS 4km except in mountainous areas)</a:t>
            </a:r>
          </a:p>
        </p:txBody>
      </p:sp>
      <p:sp>
        <p:nvSpPr>
          <p:cNvPr id="5" name="Text Box 3"/>
          <p:cNvSpPr txBox="1">
            <a:spLocks noChangeArrowheads="1"/>
          </p:cNvSpPr>
          <p:nvPr/>
        </p:nvSpPr>
        <p:spPr bwMode="auto">
          <a:xfrm>
            <a:off x="2374776" y="-171400"/>
            <a:ext cx="8113712"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buClr>
                <a:srgbClr val="0F3692"/>
              </a:buClr>
              <a:buFont typeface="Arial Black" pitchFamily="34" charset="0"/>
              <a:buNone/>
            </a:pPr>
            <a:r>
              <a:rPr lang="en-GB" sz="3200" b="1" dirty="0">
                <a:solidFill>
                  <a:srgbClr val="003399"/>
                </a:solidFill>
                <a:latin typeface="+mn-lt"/>
              </a:rPr>
              <a:t>Snow Data assimilation</a:t>
            </a:r>
          </a:p>
          <a:p>
            <a:pPr algn="ctr">
              <a:lnSpc>
                <a:spcPct val="104000"/>
              </a:lnSpc>
              <a:buClr>
                <a:srgbClr val="0F3692"/>
              </a:buClr>
              <a:buFont typeface="Arial Black" pitchFamily="34" charset="0"/>
              <a:buNone/>
            </a:pPr>
            <a:endParaRPr lang="en-GB" sz="2800" dirty="0">
              <a:solidFill>
                <a:schemeClr val="accent2"/>
              </a:solidFill>
              <a:latin typeface="Arial Black" pitchFamily="34"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Box 3"/>
          <p:cNvSpPr txBox="1">
            <a:spLocks noChangeArrowheads="1"/>
          </p:cNvSpPr>
          <p:nvPr/>
        </p:nvSpPr>
        <p:spPr bwMode="auto">
          <a:xfrm>
            <a:off x="2374776" y="-171400"/>
            <a:ext cx="8113712"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buClr>
                <a:srgbClr val="0F3692"/>
              </a:buClr>
              <a:buFont typeface="Arial Black" pitchFamily="34" charset="0"/>
              <a:buNone/>
            </a:pPr>
            <a:r>
              <a:rPr lang="en-GB" sz="3200" b="1" dirty="0">
                <a:solidFill>
                  <a:srgbClr val="003399"/>
                </a:solidFill>
                <a:latin typeface="+mn-lt"/>
              </a:rPr>
              <a:t>Snow Data assimilation</a:t>
            </a:r>
          </a:p>
          <a:p>
            <a:pPr algn="ctr">
              <a:lnSpc>
                <a:spcPct val="104000"/>
              </a:lnSpc>
              <a:buClr>
                <a:srgbClr val="0F3692"/>
              </a:buClr>
              <a:buFont typeface="Arial Black" pitchFamily="34" charset="0"/>
              <a:buNone/>
            </a:pPr>
            <a:endParaRPr lang="en-GB" sz="2800" dirty="0">
              <a:solidFill>
                <a:schemeClr val="accent2"/>
              </a:solidFill>
              <a:latin typeface="Arial Black" pitchFamily="34" charset="0"/>
            </a:endParaRPr>
          </a:p>
        </p:txBody>
      </p:sp>
      <p:graphicFrame>
        <p:nvGraphicFramePr>
          <p:cNvPr id="32876" name="Group 108"/>
          <p:cNvGraphicFramePr>
            <a:graphicFrameLocks noGrp="1"/>
          </p:cNvGraphicFramePr>
          <p:nvPr>
            <p:ph/>
            <p:extLst>
              <p:ext uri="{D42A27DB-BD31-4B8C-83A1-F6EECF244321}">
                <p14:modId xmlns:p14="http://schemas.microsoft.com/office/powerpoint/2010/main" val="3055961034"/>
              </p:ext>
            </p:extLst>
          </p:nvPr>
        </p:nvGraphicFramePr>
        <p:xfrm>
          <a:off x="1992288" y="2424113"/>
          <a:ext cx="5903913" cy="2506664"/>
        </p:xfrm>
        <a:graphic>
          <a:graphicData uri="http://schemas.openxmlformats.org/drawingml/2006/table">
            <a:tbl>
              <a:tblPr/>
              <a:tblGrid>
                <a:gridCol w="2447925"/>
                <a:gridCol w="1296988"/>
                <a:gridCol w="719137"/>
                <a:gridCol w="1439863"/>
              </a:tblGrid>
              <a:tr h="584200">
                <a:tc>
                  <a:txBody>
                    <a:bodyPr/>
                    <a:lstStyle/>
                    <a:p>
                      <a:pPr marL="0" marR="0" lvl="0" indent="0" algn="ctr" defTabSz="449263" rtl="0" eaLnBrk="0" fontAlgn="base" latinLnBrk="0" hangingPunct="0">
                        <a:lnSpc>
                          <a:spcPct val="95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err="1" smtClean="0">
                          <a:ln>
                            <a:noFill/>
                          </a:ln>
                          <a:solidFill>
                            <a:schemeClr val="tx1"/>
                          </a:solidFill>
                          <a:effectLst/>
                          <a:latin typeface="+mn-lt"/>
                          <a:cs typeface="Arial" pitchFamily="34" charset="0"/>
                        </a:rPr>
                        <a:t>Numerical</a:t>
                      </a:r>
                      <a:r>
                        <a:rPr kumimoji="0" lang="fr-FR" sz="1800" b="1" i="0" u="none" strike="noStrike" cap="none" normalizeH="0" baseline="0" dirty="0" smtClean="0">
                          <a:ln>
                            <a:noFill/>
                          </a:ln>
                          <a:solidFill>
                            <a:schemeClr val="tx1"/>
                          </a:solidFill>
                          <a:effectLst/>
                          <a:latin typeface="+mn-lt"/>
                          <a:cs typeface="Arial" pitchFamily="34" charset="0"/>
                        </a:rPr>
                        <a:t> </a:t>
                      </a:r>
                      <a:r>
                        <a:rPr kumimoji="0" lang="fr-FR" sz="1800" b="1" i="0" u="none" strike="noStrike" cap="none" normalizeH="0" baseline="0" dirty="0" err="1" smtClean="0">
                          <a:ln>
                            <a:noFill/>
                          </a:ln>
                          <a:solidFill>
                            <a:schemeClr val="tx1"/>
                          </a:solidFill>
                          <a:effectLst/>
                          <a:latin typeface="+mn-lt"/>
                          <a:cs typeface="Arial" pitchFamily="34" charset="0"/>
                        </a:rPr>
                        <a:t>Experiments</a:t>
                      </a:r>
                      <a:endParaRPr kumimoji="0" lang="fr-FR" sz="1800" b="1" i="0" u="none" strike="noStrike" cap="none" normalizeH="0" baseline="0" dirty="0" smtClean="0">
                        <a:ln>
                          <a:noFill/>
                        </a:ln>
                        <a:solidFill>
                          <a:schemeClr val="tx1"/>
                        </a:solidFill>
                        <a:effectLst/>
                        <a:latin typeface="+mn-lt"/>
                        <a:cs typeface="Arial" pitchFamily="34" charset="0"/>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Bias (cm)</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R</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RMSE (cm)</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2613">
                <a:tc>
                  <a:txBody>
                    <a:bodyPr/>
                    <a:lstStyle/>
                    <a:p>
                      <a:pPr marL="0" marR="0" lvl="0" indent="0" algn="ctr" defTabSz="449263" rtl="0" eaLnBrk="0" fontAlgn="base" latinLnBrk="0" hangingPunct="0">
                        <a:lnSpc>
                          <a:spcPct val="95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err="1" smtClean="0">
                          <a:ln>
                            <a:noFill/>
                          </a:ln>
                          <a:solidFill>
                            <a:srgbClr val="0070C0"/>
                          </a:solidFill>
                          <a:effectLst/>
                          <a:latin typeface="+mn-lt"/>
                          <a:cs typeface="Arial" pitchFamily="34" charset="0"/>
                        </a:rPr>
                        <a:t>Cressman</a:t>
                      </a:r>
                      <a:r>
                        <a:rPr kumimoji="0" lang="fr-FR" sz="1800" b="1" i="0" u="none" strike="noStrike" cap="none" normalizeH="0" baseline="0" dirty="0" smtClean="0">
                          <a:ln>
                            <a:noFill/>
                          </a:ln>
                          <a:solidFill>
                            <a:srgbClr val="0070C0"/>
                          </a:solidFill>
                          <a:effectLst/>
                          <a:latin typeface="+mn-lt"/>
                          <a:cs typeface="Arial" pitchFamily="34" charset="0"/>
                        </a:rPr>
                        <a:t>, IMS 24 km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  1.1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0.66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18.0</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2613">
                <a:tc>
                  <a:txBody>
                    <a:bodyPr/>
                    <a:lstStyle/>
                    <a:p>
                      <a:pPr marL="0" marR="0" lvl="0" indent="0" algn="ctr" defTabSz="449263" rtl="0" eaLnBrk="0" fontAlgn="base" latinLnBrk="0" hangingPunct="0">
                        <a:lnSpc>
                          <a:spcPct val="95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OI, IMS 24 km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- 2.0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0.74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smtClean="0">
                          <a:ln>
                            <a:noFill/>
                          </a:ln>
                          <a:solidFill>
                            <a:schemeClr val="tx1"/>
                          </a:solidFill>
                          <a:effectLst/>
                          <a:latin typeface="+mn-lt"/>
                          <a:cs typeface="Arial" pitchFamily="34" charset="0"/>
                        </a:rPr>
                        <a:t>10.1</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7238">
                <a:tc>
                  <a:txBody>
                    <a:bodyPr/>
                    <a:lstStyle/>
                    <a:p>
                      <a:pPr marL="0" marR="0" lvl="0" indent="0" algn="ctr" defTabSz="449263" rtl="0" eaLnBrk="0" fontAlgn="base" latinLnBrk="0" hangingPunct="0">
                        <a:lnSpc>
                          <a:spcPct val="95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OI, IMS 4km &lt;1500m</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- 1.5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0.74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449263" rtl="0" eaLnBrk="0" fontAlgn="base" latinLnBrk="0" hangingPunct="0">
                        <a:lnSpc>
                          <a:spcPct val="156000"/>
                        </a:lnSpc>
                        <a:spcBef>
                          <a:spcPct val="0"/>
                        </a:spcBef>
                        <a:spcAft>
                          <a:spcPts val="1000"/>
                        </a:spcAft>
                        <a:buClr>
                          <a:srgbClr val="114FFB"/>
                        </a:buClr>
                        <a:buSzPct val="100000"/>
                        <a:buFont typeface="Wingdings" pitchFamily="2" charset="2"/>
                        <a:buNone/>
                        <a:tabLst/>
                      </a:pPr>
                      <a:r>
                        <a:rPr kumimoji="0" lang="fr-FR" sz="1800" b="1" i="0" u="none" strike="noStrike" cap="none" normalizeH="0" baseline="0" dirty="0" smtClean="0">
                          <a:ln>
                            <a:noFill/>
                          </a:ln>
                          <a:solidFill>
                            <a:srgbClr val="0070C0"/>
                          </a:solidFill>
                          <a:effectLst/>
                          <a:latin typeface="+mn-lt"/>
                          <a:cs typeface="Arial" pitchFamily="34" charset="0"/>
                        </a:rPr>
                        <a:t>10.1</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3586" name="Text Box 101"/>
          <p:cNvSpPr txBox="1">
            <a:spLocks noChangeArrowheads="1"/>
          </p:cNvSpPr>
          <p:nvPr/>
        </p:nvSpPr>
        <p:spPr bwMode="auto">
          <a:xfrm>
            <a:off x="8112224" y="2924945"/>
            <a:ext cx="2377574" cy="646331"/>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r>
              <a:rPr lang="fr-FR" sz="1800" dirty="0">
                <a:solidFill>
                  <a:srgbClr val="0070C0"/>
                </a:solidFill>
                <a:latin typeface="+mn-lt"/>
                <a:cs typeface="Arial" charset="0"/>
              </a:rPr>
              <a:t>- </a:t>
            </a:r>
            <a:r>
              <a:rPr lang="fr-FR" sz="1800" dirty="0" err="1">
                <a:solidFill>
                  <a:srgbClr val="0070C0"/>
                </a:solidFill>
                <a:latin typeface="+mn-lt"/>
                <a:cs typeface="Arial" charset="0"/>
              </a:rPr>
              <a:t>Oper</a:t>
            </a:r>
            <a:r>
              <a:rPr lang="fr-FR" sz="1800" dirty="0">
                <a:solidFill>
                  <a:srgbClr val="0070C0"/>
                </a:solidFill>
                <a:latin typeface="+mn-lt"/>
                <a:cs typeface="Arial" charset="0"/>
              </a:rPr>
              <a:t> </a:t>
            </a:r>
            <a:r>
              <a:rPr lang="fr-FR" sz="1800" dirty="0" err="1">
                <a:solidFill>
                  <a:srgbClr val="0070C0"/>
                </a:solidFill>
                <a:latin typeface="+mn-lt"/>
                <a:cs typeface="Arial" charset="0"/>
              </a:rPr>
              <a:t>until</a:t>
            </a:r>
            <a:r>
              <a:rPr lang="fr-FR" sz="1800" dirty="0">
                <a:solidFill>
                  <a:srgbClr val="0070C0"/>
                </a:solidFill>
                <a:latin typeface="+mn-lt"/>
                <a:cs typeface="Arial" charset="0"/>
              </a:rPr>
              <a:t> </a:t>
            </a:r>
            <a:r>
              <a:rPr lang="fr-FR" sz="1800" dirty="0" err="1">
                <a:solidFill>
                  <a:srgbClr val="0070C0"/>
                </a:solidFill>
                <a:latin typeface="+mn-lt"/>
                <a:cs typeface="Arial" charset="0"/>
              </a:rPr>
              <a:t>Nov</a:t>
            </a:r>
            <a:r>
              <a:rPr lang="fr-FR" sz="1800" dirty="0">
                <a:solidFill>
                  <a:srgbClr val="0070C0"/>
                </a:solidFill>
                <a:latin typeface="+mn-lt"/>
                <a:cs typeface="Arial" charset="0"/>
              </a:rPr>
              <a:t> 2010</a:t>
            </a:r>
          </a:p>
          <a:p>
            <a:r>
              <a:rPr lang="fr-FR" sz="1800" dirty="0">
                <a:solidFill>
                  <a:srgbClr val="0070C0"/>
                </a:solidFill>
                <a:latin typeface="+mn-lt"/>
                <a:cs typeface="Arial" charset="0"/>
              </a:rPr>
              <a:t>- ERA-</a:t>
            </a:r>
            <a:r>
              <a:rPr lang="fr-FR" sz="1800" dirty="0" err="1">
                <a:solidFill>
                  <a:srgbClr val="0070C0"/>
                </a:solidFill>
                <a:latin typeface="+mn-lt"/>
                <a:cs typeface="Arial" charset="0"/>
              </a:rPr>
              <a:t>Interim</a:t>
            </a:r>
            <a:endParaRPr lang="fr-FR" sz="1800" dirty="0">
              <a:solidFill>
                <a:srgbClr val="0070C0"/>
              </a:solidFill>
              <a:latin typeface="+mn-lt"/>
              <a:cs typeface="Arial" charset="0"/>
            </a:endParaRPr>
          </a:p>
        </p:txBody>
      </p:sp>
      <p:sp>
        <p:nvSpPr>
          <p:cNvPr id="23587" name="Text Box 104"/>
          <p:cNvSpPr txBox="1">
            <a:spLocks noChangeArrowheads="1"/>
          </p:cNvSpPr>
          <p:nvPr/>
        </p:nvSpPr>
        <p:spPr bwMode="auto">
          <a:xfrm>
            <a:off x="8067506" y="4365104"/>
            <a:ext cx="2492990" cy="369332"/>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r>
              <a:rPr lang="fr-FR" sz="1800" dirty="0">
                <a:solidFill>
                  <a:srgbClr val="0070C0"/>
                </a:solidFill>
                <a:latin typeface="+mn-lt"/>
                <a:cs typeface="Arial" charset="0"/>
              </a:rPr>
              <a:t>- </a:t>
            </a:r>
            <a:r>
              <a:rPr lang="fr-FR" sz="1800" dirty="0" err="1">
                <a:solidFill>
                  <a:srgbClr val="0070C0"/>
                </a:solidFill>
                <a:latin typeface="+mn-lt"/>
                <a:cs typeface="Arial" charset="0"/>
              </a:rPr>
              <a:t>Oper</a:t>
            </a:r>
            <a:r>
              <a:rPr lang="fr-FR" sz="1800" dirty="0">
                <a:solidFill>
                  <a:srgbClr val="0070C0"/>
                </a:solidFill>
                <a:latin typeface="+mn-lt"/>
                <a:cs typeface="Arial" charset="0"/>
              </a:rPr>
              <a:t> </a:t>
            </a:r>
            <a:r>
              <a:rPr lang="fr-FR" sz="1800" dirty="0" err="1">
                <a:solidFill>
                  <a:srgbClr val="0070C0"/>
                </a:solidFill>
                <a:latin typeface="+mn-lt"/>
                <a:cs typeface="Arial" charset="0"/>
              </a:rPr>
              <a:t>since</a:t>
            </a:r>
            <a:r>
              <a:rPr lang="fr-FR" sz="1800" dirty="0">
                <a:solidFill>
                  <a:srgbClr val="0070C0"/>
                </a:solidFill>
                <a:latin typeface="+mn-lt"/>
                <a:cs typeface="Arial" charset="0"/>
              </a:rPr>
              <a:t> </a:t>
            </a:r>
            <a:r>
              <a:rPr lang="fr-FR" sz="1800" dirty="0" err="1">
                <a:solidFill>
                  <a:srgbClr val="0070C0"/>
                </a:solidFill>
                <a:latin typeface="+mn-lt"/>
                <a:cs typeface="Arial" charset="0"/>
              </a:rPr>
              <a:t>Nov</a:t>
            </a:r>
            <a:r>
              <a:rPr lang="fr-FR" sz="1800" dirty="0">
                <a:solidFill>
                  <a:srgbClr val="0070C0"/>
                </a:solidFill>
                <a:latin typeface="+mn-lt"/>
                <a:cs typeface="Arial" charset="0"/>
              </a:rPr>
              <a:t> 2010</a:t>
            </a:r>
          </a:p>
        </p:txBody>
      </p:sp>
      <p:sp>
        <p:nvSpPr>
          <p:cNvPr id="23588" name="Text Box 107"/>
          <p:cNvSpPr txBox="1">
            <a:spLocks noChangeArrowheads="1"/>
          </p:cNvSpPr>
          <p:nvPr/>
        </p:nvSpPr>
        <p:spPr bwMode="auto">
          <a:xfrm>
            <a:off x="1228765" y="5368251"/>
            <a:ext cx="9417963" cy="830997"/>
          </a:xfrm>
          <a:prstGeom prst="rect">
            <a:avLst/>
          </a:prstGeom>
          <a:noFill/>
          <a:ln>
            <a:noFill/>
          </a:ln>
          <a:effectLst/>
          <a:extLst>
            <a:ext uri="{909E8E84-426E-40dd-AFC4-6F175D3DCCD1}">
              <a14:hiddenFill xmlns="" xmlns:a14="http://schemas.microsoft.com/office/drawing/2010/main">
                <a:solidFill>
                  <a:srgbClr val="00B8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r>
              <a:rPr lang="en-US" dirty="0">
                <a:solidFill>
                  <a:srgbClr val="FF0000"/>
                </a:solidFill>
                <a:latin typeface="+mn-lt"/>
                <a:cs typeface="Arial" charset="0"/>
                <a:sym typeface="Wingdings" pitchFamily="2" charset="2"/>
              </a:rPr>
              <a:t>Validation against ground data </a:t>
            </a:r>
          </a:p>
          <a:p>
            <a:r>
              <a:rPr lang="en-US" dirty="0">
                <a:solidFill>
                  <a:srgbClr val="FF0000"/>
                </a:solidFill>
                <a:latin typeface="+mn-lt"/>
                <a:cs typeface="Arial" charset="0"/>
                <a:sym typeface="Wingdings" pitchFamily="2" charset="2"/>
              </a:rPr>
              <a:t> Improvement </a:t>
            </a:r>
            <a:r>
              <a:rPr lang="en-US" dirty="0" smtClean="0">
                <a:solidFill>
                  <a:srgbClr val="FF0000"/>
                </a:solidFill>
                <a:latin typeface="+mn-lt"/>
                <a:cs typeface="Arial" charset="0"/>
                <a:sym typeface="Wingdings" pitchFamily="2" charset="2"/>
              </a:rPr>
              <a:t>in snow depth due </a:t>
            </a:r>
            <a:r>
              <a:rPr lang="en-US" dirty="0">
                <a:solidFill>
                  <a:srgbClr val="FF0000"/>
                </a:solidFill>
                <a:latin typeface="+mn-lt"/>
                <a:cs typeface="Arial" charset="0"/>
                <a:sym typeface="Wingdings" pitchFamily="2" charset="2"/>
              </a:rPr>
              <a:t>to the OI compared to </a:t>
            </a:r>
            <a:r>
              <a:rPr lang="en-US" dirty="0" err="1">
                <a:solidFill>
                  <a:srgbClr val="FF0000"/>
                </a:solidFill>
                <a:latin typeface="+mn-lt"/>
                <a:cs typeface="Arial" charset="0"/>
                <a:sym typeface="Wingdings" pitchFamily="2" charset="2"/>
              </a:rPr>
              <a:t>Cressman</a:t>
            </a:r>
            <a:endParaRPr lang="en-US" dirty="0">
              <a:solidFill>
                <a:srgbClr val="FF0000"/>
              </a:solidFill>
              <a:latin typeface="+mn-lt"/>
              <a:cs typeface="Arial" charset="0"/>
            </a:endParaRPr>
          </a:p>
        </p:txBody>
      </p:sp>
      <p:sp>
        <p:nvSpPr>
          <p:cNvPr id="23589" name="Text Box 4"/>
          <p:cNvSpPr txBox="1">
            <a:spLocks noChangeArrowheads="1"/>
          </p:cNvSpPr>
          <p:nvPr/>
        </p:nvSpPr>
        <p:spPr bwMode="auto">
          <a:xfrm>
            <a:off x="564422" y="738310"/>
            <a:ext cx="11420714" cy="1368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pPr>
            <a:r>
              <a:rPr lang="en-US" sz="2000" b="1" dirty="0">
                <a:solidFill>
                  <a:srgbClr val="0070C0"/>
                </a:solidFill>
                <a:latin typeface="+mn-lt"/>
                <a:cs typeface="Arial" charset="0"/>
              </a:rPr>
              <a:t>Validation data: NWS/COOP  </a:t>
            </a:r>
          </a:p>
          <a:p>
            <a:endParaRPr lang="en-US" sz="2000" dirty="0">
              <a:solidFill>
                <a:schemeClr val="tx1"/>
              </a:solidFill>
              <a:latin typeface="+mn-lt"/>
              <a:cs typeface="Arial" charset="0"/>
            </a:endParaRPr>
          </a:p>
        </p:txBody>
      </p:sp>
      <p:sp>
        <p:nvSpPr>
          <p:cNvPr id="2" name="Rectangle 1"/>
          <p:cNvSpPr/>
          <p:nvPr/>
        </p:nvSpPr>
        <p:spPr>
          <a:xfrm>
            <a:off x="6528048" y="4221088"/>
            <a:ext cx="1320552"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TextBox 17"/>
          <p:cNvSpPr txBox="1">
            <a:spLocks noChangeArrowheads="1"/>
          </p:cNvSpPr>
          <p:nvPr/>
        </p:nvSpPr>
        <p:spPr bwMode="auto">
          <a:xfrm>
            <a:off x="6311900" y="2312989"/>
            <a:ext cx="5905500" cy="249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lnSpc>
                <a:spcPct val="86000"/>
              </a:lnSpc>
            </a:pPr>
            <a:r>
              <a:rPr lang="en-GB" sz="1200" b="1">
                <a:solidFill>
                  <a:schemeClr val="tx1"/>
                </a:solidFill>
                <a:latin typeface="Arial" charset="0"/>
                <a:ea typeface="Arial Unicode MS" pitchFamily="34" charset="-128"/>
                <a:cs typeface="Arial" charset="0"/>
              </a:rPr>
              <a:t>OI Brasnett 1999 +4km NESDIS</a:t>
            </a:r>
          </a:p>
        </p:txBody>
      </p:sp>
      <p:sp>
        <p:nvSpPr>
          <p:cNvPr id="26628" name="Rectangle 18"/>
          <p:cNvSpPr>
            <a:spLocks noChangeArrowheads="1"/>
          </p:cNvSpPr>
          <p:nvPr/>
        </p:nvSpPr>
        <p:spPr bwMode="auto">
          <a:xfrm>
            <a:off x="286778" y="588940"/>
            <a:ext cx="3635375" cy="1951816"/>
          </a:xfrm>
          <a:prstGeom prst="rect">
            <a:avLst/>
          </a:prstGeom>
          <a:noFill/>
          <a:ln w="19050">
            <a:solidFill>
              <a:srgbClr val="FF0000"/>
            </a:solidFill>
            <a:miter lim="800000"/>
            <a:headEnd/>
            <a:tailEnd/>
          </a:ln>
          <a:extLst>
            <a:ext uri="{909E8E84-426E-40dd-AFC4-6F175D3DCCD1}">
              <a14:hiddenFill xmlns="" xmlns:a14="http://schemas.microsoft.com/office/drawing/2010/main">
                <a:solidFill>
                  <a:srgbClr val="FFFFFF"/>
                </a:solidFill>
              </a14:hiddenFill>
            </a:ext>
          </a:extLst>
        </p:spPr>
        <p:txBody>
          <a:bodyPr>
            <a:spAutoFit/>
          </a:bodyPr>
          <a:lstStyle/>
          <a:p>
            <a:pPr>
              <a:lnSpc>
                <a:spcPts val="2500"/>
              </a:lnSpc>
              <a:spcAft>
                <a:spcPts val="1000"/>
              </a:spcAft>
              <a:buSzPct val="45000"/>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pPr>
            <a:r>
              <a:rPr lang="en-GB" sz="2000" dirty="0">
                <a:solidFill>
                  <a:srgbClr val="FF0000"/>
                </a:solidFill>
                <a:ea typeface="Arial Unicode MS" pitchFamily="34" charset="-128"/>
                <a:cs typeface="Arial" charset="0"/>
              </a:rPr>
              <a:t>New snow analysis </a:t>
            </a:r>
            <a:r>
              <a:rPr lang="en-GB" sz="2000" dirty="0" smtClean="0">
                <a:solidFill>
                  <a:srgbClr val="FF0000"/>
                </a:solidFill>
                <a:ea typeface="Arial Unicode MS" pitchFamily="34" charset="-128"/>
                <a:cs typeface="Arial" charset="0"/>
              </a:rPr>
              <a:t>improves</a:t>
            </a:r>
          </a:p>
          <a:p>
            <a:pPr marL="342900" indent="-342900">
              <a:lnSpc>
                <a:spcPts val="2500"/>
              </a:lnSpc>
              <a:spcAft>
                <a:spcPts val="1000"/>
              </a:spcAft>
              <a:buSzPct val="45000"/>
              <a:buFontTx/>
              <a:buChar char="-"/>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pPr>
            <a:r>
              <a:rPr lang="en-GB" sz="2000" u="sng" dirty="0">
                <a:solidFill>
                  <a:srgbClr val="FF0000"/>
                </a:solidFill>
                <a:ea typeface="Arial Unicode MS" pitchFamily="34" charset="-128"/>
                <a:cs typeface="Arial" charset="0"/>
              </a:rPr>
              <a:t>S</a:t>
            </a:r>
            <a:r>
              <a:rPr lang="en-GB" sz="2000" u="sng" dirty="0" smtClean="0">
                <a:solidFill>
                  <a:srgbClr val="FF0000"/>
                </a:solidFill>
                <a:ea typeface="Arial Unicode MS" pitchFamily="34" charset="-128"/>
                <a:cs typeface="Arial" charset="0"/>
              </a:rPr>
              <a:t>now </a:t>
            </a:r>
            <a:r>
              <a:rPr lang="en-GB" sz="2000" u="sng" dirty="0">
                <a:solidFill>
                  <a:srgbClr val="FF0000"/>
                </a:solidFill>
                <a:ea typeface="Arial Unicode MS" pitchFamily="34" charset="-128"/>
                <a:cs typeface="Arial" charset="0"/>
              </a:rPr>
              <a:t>depth patterns </a:t>
            </a:r>
            <a:r>
              <a:rPr lang="en-GB" sz="2000" dirty="0">
                <a:solidFill>
                  <a:srgbClr val="FF0000"/>
                </a:solidFill>
                <a:ea typeface="Arial Unicode MS" pitchFamily="34" charset="-128"/>
                <a:cs typeface="Arial" charset="0"/>
              </a:rPr>
              <a:t>(OI impact</a:t>
            </a:r>
            <a:r>
              <a:rPr lang="en-GB" sz="2000" dirty="0" smtClean="0">
                <a:solidFill>
                  <a:srgbClr val="FF0000"/>
                </a:solidFill>
                <a:ea typeface="Arial Unicode MS" pitchFamily="34" charset="-128"/>
                <a:cs typeface="Arial" charset="0"/>
              </a:rPr>
              <a:t>)</a:t>
            </a:r>
          </a:p>
          <a:p>
            <a:pPr marL="342900" indent="-342900">
              <a:lnSpc>
                <a:spcPts val="2500"/>
              </a:lnSpc>
              <a:spcAft>
                <a:spcPts val="1000"/>
              </a:spcAft>
              <a:buSzPct val="45000"/>
              <a:buFontTx/>
              <a:buChar char="-"/>
              <a:tabLst>
                <a:tab pos="465138" algn="l"/>
                <a:tab pos="1227138" algn="l"/>
                <a:tab pos="1989138" algn="l"/>
                <a:tab pos="2751138" algn="l"/>
                <a:tab pos="3513138" algn="l"/>
                <a:tab pos="4275138" algn="l"/>
                <a:tab pos="5037138" algn="l"/>
                <a:tab pos="5799138" algn="l"/>
                <a:tab pos="6561138" algn="l"/>
                <a:tab pos="7323138" algn="l"/>
                <a:tab pos="8085138" algn="l"/>
                <a:tab pos="8847138" algn="l"/>
                <a:tab pos="9609138" algn="l"/>
                <a:tab pos="10371138" algn="l"/>
                <a:tab pos="10488613" algn="l"/>
                <a:tab pos="10491788" algn="l"/>
                <a:tab pos="10494963" algn="l"/>
              </a:tabLst>
            </a:pPr>
            <a:r>
              <a:rPr lang="en-GB" sz="2000" dirty="0">
                <a:solidFill>
                  <a:srgbClr val="FF0000"/>
                </a:solidFill>
                <a:ea typeface="Arial Unicode MS" pitchFamily="34" charset="-128"/>
                <a:cs typeface="Arial" charset="0"/>
              </a:rPr>
              <a:t>A</a:t>
            </a:r>
            <a:r>
              <a:rPr lang="en-GB" sz="2000" dirty="0" smtClean="0">
                <a:solidFill>
                  <a:srgbClr val="FF0000"/>
                </a:solidFill>
                <a:ea typeface="Arial Unicode MS" pitchFamily="34" charset="-128"/>
                <a:cs typeface="Arial" charset="0"/>
              </a:rPr>
              <a:t>tmospheric </a:t>
            </a:r>
            <a:r>
              <a:rPr lang="en-GB" sz="2000" dirty="0">
                <a:solidFill>
                  <a:srgbClr val="FF0000"/>
                </a:solidFill>
                <a:ea typeface="Arial Unicode MS" pitchFamily="34" charset="-128"/>
                <a:cs typeface="Arial" charset="0"/>
              </a:rPr>
              <a:t>forecasts (IMS 4km+QC impact)</a:t>
            </a:r>
          </a:p>
        </p:txBody>
      </p:sp>
      <p:sp>
        <p:nvSpPr>
          <p:cNvPr id="26629" name="TextBox 21"/>
          <p:cNvSpPr txBox="1">
            <a:spLocks noChangeArrowheads="1"/>
          </p:cNvSpPr>
          <p:nvPr/>
        </p:nvSpPr>
        <p:spPr bwMode="auto">
          <a:xfrm>
            <a:off x="6383338" y="404814"/>
            <a:ext cx="5905500" cy="485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lnSpc>
                <a:spcPct val="86000"/>
              </a:lnSpc>
            </a:pPr>
            <a:r>
              <a:rPr lang="en-GB" sz="1200" b="1">
                <a:solidFill>
                  <a:schemeClr val="tx1"/>
                </a:solidFill>
                <a:latin typeface="Arial" charset="0"/>
                <a:ea typeface="Arial Unicode MS" pitchFamily="34" charset="-128"/>
                <a:cs typeface="Arial" charset="0"/>
              </a:rPr>
              <a:t>Cressman +24km NESDIS</a:t>
            </a:r>
          </a:p>
          <a:p>
            <a:pPr>
              <a:lnSpc>
                <a:spcPct val="86000"/>
              </a:lnSpc>
            </a:pPr>
            <a:endParaRPr lang="en-GB" sz="1800">
              <a:solidFill>
                <a:schemeClr val="tx1"/>
              </a:solidFill>
              <a:latin typeface="Arial" charset="0"/>
              <a:ea typeface="Arial Unicode MS" pitchFamily="34" charset="-128"/>
              <a:cs typeface="Arial" charset="0"/>
            </a:endParaRPr>
          </a:p>
        </p:txBody>
      </p:sp>
      <p:pic>
        <p:nvPicPr>
          <p:cNvPr id="26631" name="Picture 14" descr="scores_figf_figg_z3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259" y="2597841"/>
            <a:ext cx="5441827" cy="38496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6632" name="Picture 16" descr="Osuite_Esuite_figure.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71962" y="253737"/>
            <a:ext cx="5336562" cy="46684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634" name="Text Box 10"/>
          <p:cNvSpPr txBox="1">
            <a:spLocks noChangeArrowheads="1"/>
          </p:cNvSpPr>
          <p:nvPr/>
        </p:nvSpPr>
        <p:spPr bwMode="auto">
          <a:xfrm>
            <a:off x="286778" y="2659325"/>
            <a:ext cx="5788200" cy="124649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spcBef>
                <a:spcPts val="600"/>
              </a:spcBef>
              <a:spcAft>
                <a:spcPts val="600"/>
              </a:spcAft>
            </a:pPr>
            <a:endParaRPr lang="fr-FR" sz="2000" dirty="0" smtClean="0">
              <a:solidFill>
                <a:schemeClr val="tx1"/>
              </a:solidFill>
              <a:latin typeface="+mn-lt"/>
              <a:ea typeface="Arial Unicode MS" pitchFamily="34" charset="-128"/>
              <a:cs typeface="Arial" charset="0"/>
            </a:endParaRPr>
          </a:p>
          <a:p>
            <a:pPr algn="ctr">
              <a:spcBef>
                <a:spcPts val="600"/>
              </a:spcBef>
              <a:spcAft>
                <a:spcPts val="600"/>
              </a:spcAft>
            </a:pPr>
            <a:r>
              <a:rPr lang="fr-FR" sz="2000" dirty="0" smtClean="0">
                <a:solidFill>
                  <a:schemeClr val="tx1"/>
                </a:solidFill>
                <a:latin typeface="+mn-lt"/>
                <a:ea typeface="Arial Unicode MS" pitchFamily="34" charset="-128"/>
                <a:cs typeface="Arial" charset="0"/>
              </a:rPr>
              <a:t>FC </a:t>
            </a:r>
            <a:r>
              <a:rPr lang="fr-FR" sz="2000" dirty="0">
                <a:solidFill>
                  <a:schemeClr val="tx1"/>
                </a:solidFill>
                <a:latin typeface="+mn-lt"/>
                <a:ea typeface="Arial Unicode MS" pitchFamily="34" charset="-128"/>
                <a:cs typeface="Arial" charset="0"/>
              </a:rPr>
              <a:t>impact (East Asia</a:t>
            </a:r>
            <a:r>
              <a:rPr lang="fr-FR" sz="2000" dirty="0" smtClean="0">
                <a:solidFill>
                  <a:schemeClr val="tx1"/>
                </a:solidFill>
                <a:latin typeface="+mn-lt"/>
                <a:ea typeface="Arial Unicode MS" pitchFamily="34" charset="-128"/>
                <a:cs typeface="Arial" charset="0"/>
              </a:rPr>
              <a:t>) for DJF 2009-2010</a:t>
            </a:r>
            <a:endParaRPr lang="fr-FR" sz="2000" dirty="0">
              <a:solidFill>
                <a:schemeClr val="tx1"/>
              </a:solidFill>
              <a:latin typeface="+mn-lt"/>
              <a:ea typeface="Arial Unicode MS" pitchFamily="34" charset="-128"/>
              <a:cs typeface="Arial" charset="0"/>
            </a:endParaRPr>
          </a:p>
          <a:p>
            <a:r>
              <a:rPr lang="fr-FR" sz="2000" dirty="0">
                <a:solidFill>
                  <a:schemeClr val="tx1"/>
                </a:solidFill>
                <a:latin typeface="+mn-lt"/>
                <a:ea typeface="Arial Unicode MS" pitchFamily="34" charset="-128"/>
                <a:cs typeface="Arial" charset="0"/>
              </a:rPr>
              <a:t>RMSE </a:t>
            </a:r>
            <a:r>
              <a:rPr lang="fr-FR" sz="2000" dirty="0" err="1" smtClean="0">
                <a:solidFill>
                  <a:schemeClr val="tx1"/>
                </a:solidFill>
                <a:latin typeface="+mn-lt"/>
                <a:ea typeface="Arial Unicode MS" pitchFamily="34" charset="-128"/>
                <a:cs typeface="Arial" charset="0"/>
              </a:rPr>
              <a:t>Diff</a:t>
            </a:r>
            <a:r>
              <a:rPr lang="fr-FR" sz="2000" dirty="0" smtClean="0">
                <a:solidFill>
                  <a:schemeClr val="tx1"/>
                </a:solidFill>
                <a:latin typeface="+mn-lt"/>
                <a:ea typeface="Arial Unicode MS" pitchFamily="34" charset="-128"/>
                <a:cs typeface="Arial" charset="0"/>
              </a:rPr>
              <a:t> (Old – New) 500 </a:t>
            </a:r>
            <a:r>
              <a:rPr lang="fr-FR" sz="2000" dirty="0" err="1">
                <a:solidFill>
                  <a:schemeClr val="tx1"/>
                </a:solidFill>
                <a:latin typeface="+mn-lt"/>
                <a:ea typeface="Arial Unicode MS" pitchFamily="34" charset="-128"/>
                <a:cs typeface="Arial" charset="0"/>
              </a:rPr>
              <a:t>hPa</a:t>
            </a:r>
            <a:r>
              <a:rPr lang="fr-FR" sz="2000" dirty="0">
                <a:solidFill>
                  <a:schemeClr val="tx1"/>
                </a:solidFill>
                <a:latin typeface="+mn-lt"/>
                <a:ea typeface="Arial Unicode MS" pitchFamily="34" charset="-128"/>
                <a:cs typeface="Arial" charset="0"/>
              </a:rPr>
              <a:t> </a:t>
            </a:r>
            <a:r>
              <a:rPr lang="fr-FR" sz="2000" dirty="0" err="1">
                <a:solidFill>
                  <a:schemeClr val="tx1"/>
                </a:solidFill>
                <a:latin typeface="+mn-lt"/>
                <a:ea typeface="Arial Unicode MS" pitchFamily="34" charset="-128"/>
                <a:cs typeface="Arial" charset="0"/>
              </a:rPr>
              <a:t>Geopot</a:t>
            </a:r>
            <a:r>
              <a:rPr lang="fr-FR" sz="2000" dirty="0">
                <a:solidFill>
                  <a:schemeClr val="tx1"/>
                </a:solidFill>
                <a:latin typeface="+mn-lt"/>
                <a:ea typeface="Arial Unicode MS" pitchFamily="34" charset="-128"/>
                <a:cs typeface="Arial" charset="0"/>
              </a:rPr>
              <a:t> </a:t>
            </a:r>
            <a:r>
              <a:rPr lang="fr-FR" sz="2000" dirty="0" err="1" smtClean="0">
                <a:solidFill>
                  <a:schemeClr val="tx1"/>
                </a:solidFill>
                <a:latin typeface="+mn-lt"/>
                <a:ea typeface="Arial Unicode MS" pitchFamily="34" charset="-128"/>
                <a:cs typeface="Arial" charset="0"/>
              </a:rPr>
              <a:t>Height</a:t>
            </a:r>
            <a:endParaRPr lang="fr-FR" sz="2000" dirty="0">
              <a:solidFill>
                <a:schemeClr val="tx1"/>
              </a:solidFill>
              <a:latin typeface="+mn-lt"/>
              <a:ea typeface="Arial Unicode MS" pitchFamily="34" charset="-128"/>
              <a:cs typeface="Arial" charset="0"/>
            </a:endParaRPr>
          </a:p>
        </p:txBody>
      </p:sp>
      <p:sp>
        <p:nvSpPr>
          <p:cNvPr id="11" name="Text Box 3"/>
          <p:cNvSpPr txBox="1">
            <a:spLocks noChangeArrowheads="1"/>
          </p:cNvSpPr>
          <p:nvPr/>
        </p:nvSpPr>
        <p:spPr bwMode="auto">
          <a:xfrm>
            <a:off x="-1073193" y="-217313"/>
            <a:ext cx="8113712" cy="1414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360" tIns="44280" rIns="90360" bIns="4428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gn="ctr">
              <a:lnSpc>
                <a:spcPct val="104000"/>
              </a:lnSpc>
              <a:buClr>
                <a:srgbClr val="0F3692"/>
              </a:buClr>
              <a:buFont typeface="Arial Black" pitchFamily="34" charset="0"/>
              <a:buNone/>
            </a:pPr>
            <a:r>
              <a:rPr lang="en-GB" sz="3200" b="1" dirty="0">
                <a:solidFill>
                  <a:srgbClr val="003399"/>
                </a:solidFill>
                <a:latin typeface="+mn-lt"/>
              </a:rPr>
              <a:t>Snow Data assimilation</a:t>
            </a:r>
          </a:p>
          <a:p>
            <a:pPr algn="ctr">
              <a:lnSpc>
                <a:spcPct val="104000"/>
              </a:lnSpc>
              <a:buClr>
                <a:srgbClr val="0F3692"/>
              </a:buClr>
              <a:buFont typeface="Arial Black" pitchFamily="34" charset="0"/>
              <a:buNone/>
            </a:pPr>
            <a:endParaRPr lang="en-GB" sz="2800" dirty="0">
              <a:solidFill>
                <a:schemeClr val="accent2"/>
              </a:solidFill>
              <a:latin typeface="Arial Black" pitchFamily="34" charset="0"/>
            </a:endParaRPr>
          </a:p>
        </p:txBody>
      </p:sp>
      <p:sp>
        <p:nvSpPr>
          <p:cNvPr id="2" name="TextBox 1"/>
          <p:cNvSpPr txBox="1"/>
          <p:nvPr/>
        </p:nvSpPr>
        <p:spPr>
          <a:xfrm>
            <a:off x="5734891" y="5873341"/>
            <a:ext cx="4371710" cy="338554"/>
          </a:xfrm>
          <a:prstGeom prst="rect">
            <a:avLst/>
          </a:prstGeom>
          <a:noFill/>
        </p:spPr>
        <p:txBody>
          <a:bodyPr wrap="none" rtlCol="0">
            <a:spAutoFit/>
          </a:bodyPr>
          <a:lstStyle/>
          <a:p>
            <a:r>
              <a:rPr lang="en-GB" sz="1600" dirty="0">
                <a:solidFill>
                  <a:schemeClr val="tx1">
                    <a:lumMod val="50000"/>
                    <a:lumOff val="50000"/>
                  </a:schemeClr>
                </a:solidFill>
              </a:rPr>
              <a:t>(de Rosnay et al Survey of Geophysics, 2015)</a:t>
            </a:r>
          </a:p>
        </p:txBody>
      </p:sp>
      <p:sp>
        <p:nvSpPr>
          <p:cNvPr id="12" name="TextBox 11"/>
          <p:cNvSpPr txBox="1"/>
          <p:nvPr/>
        </p:nvSpPr>
        <p:spPr>
          <a:xfrm>
            <a:off x="1260391" y="4708212"/>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6630" name="Text Box 9"/>
          <p:cNvSpPr txBox="1">
            <a:spLocks noChangeArrowheads="1"/>
          </p:cNvSpPr>
          <p:nvPr/>
        </p:nvSpPr>
        <p:spPr bwMode="auto">
          <a:xfrm>
            <a:off x="3307523" y="1041666"/>
            <a:ext cx="3096344" cy="203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bg1"/>
                </a:solidFill>
                <a:latin typeface="Times New Roman" pitchFamily="18" charset="0"/>
                <a:ea typeface="DejaVu Sans" pitchFamily="34" charset="0"/>
                <a:cs typeface="DejaVu Sans" pitchFamily="34" charset="0"/>
              </a:defRPr>
            </a:lvl1pPr>
            <a:lvl2pPr marL="742950" indent="-285750">
              <a:defRPr sz="2400">
                <a:solidFill>
                  <a:schemeClr val="bg1"/>
                </a:solidFill>
                <a:latin typeface="Times New Roman" pitchFamily="18" charset="0"/>
                <a:ea typeface="DejaVu Sans" pitchFamily="34" charset="0"/>
                <a:cs typeface="DejaVu Sans" pitchFamily="34" charset="0"/>
              </a:defRPr>
            </a:lvl2pPr>
            <a:lvl3pPr marL="1143000" indent="-228600">
              <a:defRPr sz="2400">
                <a:solidFill>
                  <a:schemeClr val="bg1"/>
                </a:solidFill>
                <a:latin typeface="Times New Roman" pitchFamily="18" charset="0"/>
                <a:ea typeface="DejaVu Sans" pitchFamily="34" charset="0"/>
                <a:cs typeface="DejaVu Sans" pitchFamily="34" charset="0"/>
              </a:defRPr>
            </a:lvl3pPr>
            <a:lvl4pPr marL="1600200" indent="-228600">
              <a:defRPr sz="2400">
                <a:solidFill>
                  <a:schemeClr val="bg1"/>
                </a:solidFill>
                <a:latin typeface="Times New Roman" pitchFamily="18" charset="0"/>
                <a:ea typeface="DejaVu Sans" pitchFamily="34" charset="0"/>
                <a:cs typeface="DejaVu Sans" pitchFamily="34" charset="0"/>
              </a:defRPr>
            </a:lvl4pPr>
            <a:lvl5pPr marL="2057400" indent="-228600">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defRPr sz="2400">
                <a:solidFill>
                  <a:schemeClr val="bg1"/>
                </a:solidFill>
                <a:latin typeface="Times New Roman" pitchFamily="18" charset="0"/>
                <a:ea typeface="DejaVu Sans" pitchFamily="34" charset="0"/>
                <a:cs typeface="DejaVu Sans" pitchFamily="34" charset="0"/>
              </a:defRPr>
            </a:lvl9pPr>
          </a:lstStyle>
          <a:p>
            <a:pPr algn="r"/>
            <a:r>
              <a:rPr lang="fr-FR" sz="1800" b="1" dirty="0" smtClean="0">
                <a:solidFill>
                  <a:srgbClr val="0070C0"/>
                </a:solidFill>
                <a:latin typeface="Arial" charset="0"/>
                <a:ea typeface="Arial Unicode MS" pitchFamily="34" charset="-128"/>
                <a:cs typeface="Arial" charset="0"/>
              </a:rPr>
              <a:t>Old (</a:t>
            </a:r>
            <a:r>
              <a:rPr lang="fr-FR" sz="1800" b="1" dirty="0" err="1" smtClean="0">
                <a:solidFill>
                  <a:srgbClr val="0070C0"/>
                </a:solidFill>
                <a:latin typeface="Arial" charset="0"/>
                <a:ea typeface="Arial Unicode MS" pitchFamily="34" charset="-128"/>
                <a:cs typeface="Arial" charset="0"/>
              </a:rPr>
              <a:t>before</a:t>
            </a:r>
            <a:r>
              <a:rPr lang="fr-FR" sz="1800" b="1" dirty="0" smtClean="0">
                <a:solidFill>
                  <a:srgbClr val="0070C0"/>
                </a:solidFill>
                <a:latin typeface="Arial" charset="0"/>
                <a:ea typeface="Arial Unicode MS" pitchFamily="34" charset="-128"/>
                <a:cs typeface="Arial" charset="0"/>
              </a:rPr>
              <a:t> 2010): </a:t>
            </a:r>
            <a:endParaRPr lang="fr-FR" sz="1800" b="1" dirty="0">
              <a:solidFill>
                <a:srgbClr val="0070C0"/>
              </a:solidFill>
              <a:latin typeface="Arial" charset="0"/>
              <a:ea typeface="Arial Unicode MS" pitchFamily="34" charset="-128"/>
              <a:cs typeface="Arial" charset="0"/>
            </a:endParaRPr>
          </a:p>
          <a:p>
            <a:pPr algn="r"/>
            <a:r>
              <a:rPr lang="fr-FR" sz="1800" b="1" dirty="0" err="1">
                <a:solidFill>
                  <a:schemeClr val="tx1"/>
                </a:solidFill>
                <a:latin typeface="Arial" charset="0"/>
                <a:ea typeface="Arial Unicode MS" pitchFamily="34" charset="-128"/>
                <a:cs typeface="Arial" charset="0"/>
              </a:rPr>
              <a:t>Cressman</a:t>
            </a:r>
            <a:r>
              <a:rPr lang="fr-FR" sz="1800" b="1" dirty="0">
                <a:solidFill>
                  <a:schemeClr val="tx1"/>
                </a:solidFill>
                <a:latin typeface="Arial" charset="0"/>
                <a:ea typeface="Arial Unicode MS" pitchFamily="34" charset="-128"/>
                <a:cs typeface="Arial" charset="0"/>
              </a:rPr>
              <a:t>+ IMS 24km</a:t>
            </a:r>
          </a:p>
          <a:p>
            <a:pPr algn="r"/>
            <a:endParaRPr lang="en-GB" sz="1800" b="1" dirty="0">
              <a:solidFill>
                <a:srgbClr val="0070C0"/>
              </a:solidFill>
              <a:latin typeface="Arial" charset="0"/>
              <a:ea typeface="Arial Unicode MS" pitchFamily="34" charset="-128"/>
              <a:cs typeface="Arial" charset="0"/>
            </a:endParaRPr>
          </a:p>
          <a:p>
            <a:pPr algn="r"/>
            <a:endParaRPr lang="en-GB" sz="1800" b="1" dirty="0">
              <a:solidFill>
                <a:srgbClr val="0070C0"/>
              </a:solidFill>
              <a:latin typeface="Arial" charset="0"/>
              <a:ea typeface="Arial Unicode MS" pitchFamily="34" charset="-128"/>
              <a:cs typeface="Arial" charset="0"/>
            </a:endParaRPr>
          </a:p>
          <a:p>
            <a:pPr algn="r"/>
            <a:endParaRPr lang="fr-FR" sz="1800" b="1" dirty="0">
              <a:solidFill>
                <a:srgbClr val="0070C0"/>
              </a:solidFill>
              <a:latin typeface="Arial" charset="0"/>
              <a:ea typeface="Arial Unicode MS" pitchFamily="34" charset="-128"/>
              <a:cs typeface="Arial" charset="0"/>
            </a:endParaRPr>
          </a:p>
          <a:p>
            <a:pPr algn="r"/>
            <a:r>
              <a:rPr lang="fr-FR" sz="1800" b="1" dirty="0" smtClean="0">
                <a:solidFill>
                  <a:srgbClr val="0070C0"/>
                </a:solidFill>
                <a:latin typeface="Arial" charset="0"/>
                <a:ea typeface="Arial Unicode MS" pitchFamily="34" charset="-128"/>
                <a:cs typeface="Arial" charset="0"/>
              </a:rPr>
              <a:t>New (</a:t>
            </a:r>
            <a:r>
              <a:rPr lang="fr-FR" sz="1800" b="1" dirty="0" err="1" smtClean="0">
                <a:solidFill>
                  <a:srgbClr val="0070C0"/>
                </a:solidFill>
                <a:latin typeface="Arial" charset="0"/>
                <a:ea typeface="Arial Unicode MS" pitchFamily="34" charset="-128"/>
                <a:cs typeface="Arial" charset="0"/>
              </a:rPr>
              <a:t>from</a:t>
            </a:r>
            <a:r>
              <a:rPr lang="fr-FR" sz="1800" b="1" dirty="0" smtClean="0">
                <a:solidFill>
                  <a:srgbClr val="0070C0"/>
                </a:solidFill>
                <a:latin typeface="Arial" charset="0"/>
                <a:ea typeface="Arial Unicode MS" pitchFamily="34" charset="-128"/>
                <a:cs typeface="Arial" charset="0"/>
              </a:rPr>
              <a:t> 2010): </a:t>
            </a:r>
            <a:endParaRPr lang="fr-FR" sz="1800" b="1" dirty="0">
              <a:solidFill>
                <a:srgbClr val="0070C0"/>
              </a:solidFill>
              <a:latin typeface="Arial" charset="0"/>
              <a:ea typeface="Arial Unicode MS" pitchFamily="34" charset="-128"/>
              <a:cs typeface="Arial" charset="0"/>
            </a:endParaRPr>
          </a:p>
          <a:p>
            <a:pPr algn="r"/>
            <a:r>
              <a:rPr lang="fr-FR" sz="1800" b="1" dirty="0">
                <a:solidFill>
                  <a:schemeClr val="tx1"/>
                </a:solidFill>
                <a:latin typeface="Arial" charset="0"/>
                <a:ea typeface="Arial Unicode MS" pitchFamily="34" charset="-128"/>
                <a:cs typeface="Arial" charset="0"/>
              </a:rPr>
              <a:t>OI+ IMS 4km</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
          <p:cNvSpPr txBox="1">
            <a:spLocks noChangeArrowheads="1"/>
          </p:cNvSpPr>
          <p:nvPr/>
        </p:nvSpPr>
        <p:spPr bwMode="auto">
          <a:xfrm>
            <a:off x="1282262" y="-26988"/>
            <a:ext cx="10436772" cy="685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eaLnBrk="1" hangingPunct="1">
              <a:lnSpc>
                <a:spcPct val="93000"/>
              </a:lnSpc>
              <a:buClrTx/>
              <a:buFontTx/>
              <a:buNone/>
            </a:pPr>
            <a:r>
              <a:rPr lang="en-GB" altLang="en-US" sz="3200" b="1" dirty="0">
                <a:solidFill>
                  <a:srgbClr val="000099"/>
                </a:solidFill>
                <a:latin typeface="+mj-lt"/>
                <a:ea typeface="MS PGothic" panose="020B0600070205080204" pitchFamily="34" charset="-128"/>
              </a:rPr>
              <a:t>Snow Analysis </a:t>
            </a:r>
            <a:r>
              <a:rPr lang="en-GB" altLang="en-US" sz="3200" b="1" dirty="0" smtClean="0">
                <a:solidFill>
                  <a:srgbClr val="000099"/>
                </a:solidFill>
                <a:latin typeface="+mj-lt"/>
                <a:ea typeface="MS PGothic" panose="020B0600070205080204" pitchFamily="34" charset="-128"/>
              </a:rPr>
              <a:t>improvements at ECMWF</a:t>
            </a:r>
            <a:endParaRPr lang="en-GB" altLang="en-US" sz="3200" b="1" dirty="0">
              <a:solidFill>
                <a:srgbClr val="000099"/>
              </a:solidFill>
              <a:latin typeface="+mj-lt"/>
              <a:ea typeface="MS PGothic" panose="020B0600070205080204" pitchFamily="34" charset="-128"/>
            </a:endParaRPr>
          </a:p>
        </p:txBody>
      </p:sp>
      <p:sp>
        <p:nvSpPr>
          <p:cNvPr id="28675" name="Text Box 2"/>
          <p:cNvSpPr txBox="1">
            <a:spLocks noChangeArrowheads="1"/>
          </p:cNvSpPr>
          <p:nvPr/>
        </p:nvSpPr>
        <p:spPr bwMode="auto">
          <a:xfrm>
            <a:off x="420413" y="1327917"/>
            <a:ext cx="11372193" cy="51087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90000" tIns="46800" rIns="90000" bIns="46800">
            <a:spAutoFit/>
          </a:bodyPr>
          <a:lstStyle>
            <a:lvl1pPr marL="284163" indent="-284163">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1pPr>
            <a:lvl2pPr marL="1027113">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284163" algn="l"/>
                <a:tab pos="741363" algn="l"/>
                <a:tab pos="1198563" algn="l"/>
                <a:tab pos="1655763" algn="l"/>
                <a:tab pos="2112963" algn="l"/>
                <a:tab pos="2570163" algn="l"/>
                <a:tab pos="3027363" algn="l"/>
                <a:tab pos="3484563" algn="l"/>
                <a:tab pos="3941763" algn="l"/>
                <a:tab pos="4398963" algn="l"/>
                <a:tab pos="4856163" algn="l"/>
                <a:tab pos="5313363" algn="l"/>
                <a:tab pos="5770563" algn="l"/>
                <a:tab pos="6227763" algn="l"/>
                <a:tab pos="6684963" algn="l"/>
                <a:tab pos="7142163" algn="l"/>
                <a:tab pos="7599363" algn="l"/>
                <a:tab pos="8056563" algn="l"/>
                <a:tab pos="8513763" algn="l"/>
                <a:tab pos="8970963" algn="l"/>
                <a:tab pos="9428163" algn="l"/>
              </a:tabLst>
              <a:defRPr sz="2400">
                <a:solidFill>
                  <a:schemeClr val="bg1"/>
                </a:solidFill>
                <a:latin typeface="Times New Roman" pitchFamily="18" charset="0"/>
                <a:ea typeface="DejaVu Sans" pitchFamily="34" charset="0"/>
                <a:cs typeface="DejaVu Sans" pitchFamily="34" charset="0"/>
              </a:defRPr>
            </a:lvl9pPr>
          </a:lstStyle>
          <a:p>
            <a:pPr>
              <a:buFont typeface="Arial" pitchFamily="34" charset="0"/>
              <a:buChar char="-"/>
              <a:defRPr/>
            </a:pPr>
            <a:r>
              <a:rPr lang="en-GB" sz="2000" dirty="0">
                <a:solidFill>
                  <a:srgbClr val="000000"/>
                </a:solidFill>
                <a:latin typeface="+mn-lt"/>
                <a:ea typeface="MS PGothic" pitchFamily="34" charset="-128"/>
              </a:rPr>
              <a:t>2010: replace </a:t>
            </a:r>
            <a:r>
              <a:rPr lang="en-GB" sz="2000" dirty="0" err="1">
                <a:solidFill>
                  <a:srgbClr val="000000"/>
                </a:solidFill>
                <a:latin typeface="+mn-lt"/>
                <a:ea typeface="MS PGothic" pitchFamily="34" charset="-128"/>
              </a:rPr>
              <a:t>Cressman</a:t>
            </a:r>
            <a:r>
              <a:rPr lang="en-GB" sz="2000" dirty="0">
                <a:solidFill>
                  <a:srgbClr val="000000"/>
                </a:solidFill>
                <a:latin typeface="+mn-lt"/>
                <a:ea typeface="MS PGothic" pitchFamily="34" charset="-128"/>
              </a:rPr>
              <a:t> by OI and improved  IMS use (4km data and revised </a:t>
            </a:r>
            <a:r>
              <a:rPr lang="en-GB" sz="2000" dirty="0" err="1">
                <a:solidFill>
                  <a:srgbClr val="000000"/>
                </a:solidFill>
                <a:latin typeface="+mn-lt"/>
                <a:ea typeface="MS PGothic" pitchFamily="34" charset="-128"/>
              </a:rPr>
              <a:t>preprocessing</a:t>
            </a:r>
            <a:r>
              <a:rPr lang="en-GB" sz="2000" dirty="0">
                <a:solidFill>
                  <a:srgbClr val="000000"/>
                </a:solidFill>
                <a:latin typeface="+mn-lt"/>
                <a:ea typeface="MS PGothic" pitchFamily="34" charset="-128"/>
              </a:rPr>
              <a:t>)</a:t>
            </a:r>
          </a:p>
          <a:p>
            <a:pPr marL="0" indent="0">
              <a:defRPr/>
            </a:pPr>
            <a:endParaRPr lang="en-GB" sz="2000" dirty="0">
              <a:solidFill>
                <a:srgbClr val="000000"/>
              </a:solidFill>
              <a:latin typeface="+mn-lt"/>
              <a:ea typeface="MS PGothic" pitchFamily="34" charset="-128"/>
            </a:endParaRPr>
          </a:p>
          <a:p>
            <a:pPr>
              <a:buFont typeface="Arial Unicode MS" pitchFamily="34" charset="-128"/>
              <a:buNone/>
              <a:defRPr/>
            </a:pPr>
            <a:endParaRPr lang="en-GB" sz="2000" dirty="0">
              <a:solidFill>
                <a:srgbClr val="000000"/>
              </a:solidFill>
              <a:latin typeface="+mn-lt"/>
              <a:ea typeface="Arial Unicode MS" pitchFamily="34" charset="-128"/>
              <a:cs typeface="Arial Unicode MS" pitchFamily="34" charset="-128"/>
            </a:endParaRPr>
          </a:p>
          <a:p>
            <a:pPr>
              <a:buFont typeface="Arial Unicode MS" pitchFamily="34" charset="-128"/>
              <a:buChar char="-"/>
              <a:defRPr/>
            </a:pPr>
            <a:r>
              <a:rPr lang="en-GB" sz="2000" dirty="0">
                <a:solidFill>
                  <a:srgbClr val="000000"/>
                </a:solidFill>
                <a:latin typeface="+mn-lt"/>
                <a:ea typeface="Arial Unicode MS" pitchFamily="34" charset="-128"/>
                <a:cs typeface="Arial Unicode MS" pitchFamily="34" charset="-128"/>
              </a:rPr>
              <a:t>2013: further improvement in the ECMWF snow analysis (</a:t>
            </a:r>
            <a:r>
              <a:rPr lang="en-GB" sz="2000" dirty="0" smtClean="0">
                <a:solidFill>
                  <a:srgbClr val="000000"/>
                </a:solidFill>
                <a:latin typeface="+mn-lt"/>
                <a:ea typeface="Arial Unicode MS" pitchFamily="34" charset="-128"/>
                <a:cs typeface="Arial Unicode MS" pitchFamily="34" charset="-128"/>
              </a:rPr>
              <a:t>IFS 40r1):</a:t>
            </a:r>
            <a:endParaRPr lang="en-GB" sz="2000" dirty="0">
              <a:solidFill>
                <a:srgbClr val="000000"/>
              </a:solidFill>
              <a:latin typeface="+mn-lt"/>
              <a:ea typeface="Arial Unicode MS" pitchFamily="34" charset="-128"/>
              <a:cs typeface="Arial Unicode MS" pitchFamily="34" charset="-128"/>
            </a:endParaRPr>
          </a:p>
          <a:p>
            <a:pPr>
              <a:buClrTx/>
              <a:buFontTx/>
              <a:buNone/>
              <a:defRPr/>
            </a:pPr>
            <a:endParaRPr lang="en-GB" sz="2000" dirty="0">
              <a:solidFill>
                <a:srgbClr val="000000"/>
              </a:solidFill>
              <a:latin typeface="+mn-lt"/>
              <a:ea typeface="Arial Unicode MS" pitchFamily="34" charset="-128"/>
              <a:cs typeface="Arial Unicode MS" pitchFamily="34" charset="-128"/>
            </a:endParaRPr>
          </a:p>
          <a:p>
            <a:pPr lvl="1">
              <a:buFont typeface="Arial Unicode MS" pitchFamily="34" charset="-128"/>
              <a:buChar char="-"/>
              <a:defRPr/>
            </a:pPr>
            <a:r>
              <a:rPr lang="en-GB" sz="2000" dirty="0" smtClean="0">
                <a:solidFill>
                  <a:srgbClr val="000000"/>
                </a:solidFill>
                <a:latin typeface="+mn-lt"/>
                <a:ea typeface="Arial Unicode MS" pitchFamily="34" charset="-128"/>
                <a:cs typeface="Arial Unicode MS" pitchFamily="34" charset="-128"/>
              </a:rPr>
              <a:t> Revised </a:t>
            </a:r>
            <a:r>
              <a:rPr lang="en-GB" sz="2000" dirty="0">
                <a:solidFill>
                  <a:srgbClr val="000000"/>
                </a:solidFill>
                <a:latin typeface="+mn-lt"/>
                <a:ea typeface="Arial Unicode MS" pitchFamily="34" charset="-128"/>
                <a:cs typeface="Arial Unicode MS" pitchFamily="34" charset="-128"/>
              </a:rPr>
              <a:t>observations error specification for IMS snow cover and assimilation of 5cm of snow instead of  direct insertion, </a:t>
            </a:r>
          </a:p>
          <a:p>
            <a:pPr lvl="1">
              <a:buFont typeface="Arial Unicode MS" pitchFamily="34" charset="-128"/>
              <a:buChar char="-"/>
              <a:defRPr/>
            </a:pPr>
            <a:r>
              <a:rPr lang="en-GB" sz="2000" dirty="0" smtClean="0">
                <a:solidFill>
                  <a:srgbClr val="000000"/>
                </a:solidFill>
                <a:latin typeface="+mn-lt"/>
                <a:ea typeface="Arial Unicode MS" pitchFamily="34" charset="-128"/>
                <a:cs typeface="Arial Unicode MS" pitchFamily="34" charset="-128"/>
              </a:rPr>
              <a:t> Generic </a:t>
            </a:r>
            <a:r>
              <a:rPr lang="en-GB" sz="2000" dirty="0">
                <a:solidFill>
                  <a:srgbClr val="000000"/>
                </a:solidFill>
                <a:latin typeface="+mn-lt"/>
                <a:ea typeface="Arial Unicode MS" pitchFamily="34" charset="-128"/>
                <a:cs typeface="Arial Unicode MS" pitchFamily="34" charset="-128"/>
              </a:rPr>
              <a:t>snow blacklist,</a:t>
            </a:r>
          </a:p>
          <a:p>
            <a:pPr lvl="1">
              <a:buFont typeface="Arial Unicode MS" pitchFamily="34" charset="-128"/>
              <a:buChar char="-"/>
              <a:defRPr/>
            </a:pPr>
            <a:r>
              <a:rPr lang="en-GB" sz="2000" dirty="0" smtClean="0">
                <a:solidFill>
                  <a:srgbClr val="000000"/>
                </a:solidFill>
                <a:latin typeface="+mn-lt"/>
                <a:ea typeface="Arial Unicode MS" pitchFamily="34" charset="-128"/>
                <a:cs typeface="Arial Unicode MS" pitchFamily="34" charset="-128"/>
              </a:rPr>
              <a:t> Revised </a:t>
            </a:r>
            <a:r>
              <a:rPr lang="en-GB" sz="2000" dirty="0">
                <a:solidFill>
                  <a:srgbClr val="000000"/>
                </a:solidFill>
                <a:latin typeface="+mn-lt"/>
                <a:ea typeface="Arial Unicode MS" pitchFamily="34" charset="-128"/>
                <a:cs typeface="Arial Unicode MS" pitchFamily="34" charset="-128"/>
              </a:rPr>
              <a:t>surface analysis code and Observation data base (ODB) feedback </a:t>
            </a:r>
          </a:p>
          <a:p>
            <a:pPr lvl="1">
              <a:buFont typeface="Arial Unicode MS" pitchFamily="34" charset="-128"/>
              <a:buChar char="-"/>
              <a:defRPr/>
            </a:pPr>
            <a:r>
              <a:rPr lang="en-GB" sz="2000" dirty="0">
                <a:solidFill>
                  <a:srgbClr val="000000"/>
                </a:solidFill>
                <a:latin typeface="+mn-lt"/>
                <a:ea typeface="Arial Unicode MS" pitchFamily="34" charset="-128"/>
                <a:cs typeface="Arial Unicode MS" pitchFamily="34" charset="-128"/>
              </a:rPr>
              <a:t> New Land surface observations monitoring for conventional and IMS data</a:t>
            </a:r>
          </a:p>
          <a:p>
            <a:pPr lvl="1">
              <a:defRPr/>
            </a:pPr>
            <a:endParaRPr lang="en-GB" sz="2000" dirty="0">
              <a:solidFill>
                <a:srgbClr val="000000"/>
              </a:solidFill>
              <a:latin typeface="+mn-lt"/>
              <a:ea typeface="Arial Unicode MS" pitchFamily="34" charset="-128"/>
              <a:cs typeface="Arial Unicode MS" pitchFamily="34" charset="-128"/>
            </a:endParaRPr>
          </a:p>
          <a:p>
            <a:pPr>
              <a:buClrTx/>
              <a:buFontTx/>
              <a:buNone/>
              <a:defRPr/>
            </a:pPr>
            <a:r>
              <a:rPr lang="en-GB" sz="2000" dirty="0">
                <a:solidFill>
                  <a:srgbClr val="3333CC"/>
                </a:solidFill>
                <a:latin typeface="+mn-lt"/>
                <a:ea typeface="Arial Unicode MS" pitchFamily="34" charset="-128"/>
                <a:cs typeface="Arial Unicode MS" pitchFamily="34" charset="-128"/>
              </a:rPr>
              <a:t>       https://software.ecmwf.int/wiki/display/LDAS/Land+Surface+Observations+monitoring </a:t>
            </a:r>
          </a:p>
          <a:p>
            <a:pPr lvl="1">
              <a:spcAft>
                <a:spcPts val="725"/>
              </a:spcAft>
              <a:defRPr/>
            </a:pPr>
            <a:endParaRPr lang="en-GB" sz="2000" dirty="0">
              <a:solidFill>
                <a:srgbClr val="000000"/>
              </a:solidFill>
              <a:latin typeface="+mn-lt"/>
              <a:ea typeface="Arial Unicode MS" pitchFamily="34" charset="-128"/>
              <a:cs typeface="Arial Unicode MS" pitchFamily="34" charset="-128"/>
            </a:endParaRPr>
          </a:p>
          <a:p>
            <a:pPr>
              <a:buClrTx/>
              <a:buFontTx/>
              <a:buNone/>
              <a:defRPr/>
            </a:pPr>
            <a:endParaRPr lang="en-GB" sz="2000" dirty="0">
              <a:solidFill>
                <a:srgbClr val="000000"/>
              </a:solidFill>
              <a:latin typeface="+mn-lt"/>
              <a:ea typeface="MS PGothic" pitchFamily="34" charset="-128"/>
            </a:endParaRPr>
          </a:p>
          <a:p>
            <a:pPr>
              <a:buFont typeface="Arial" pitchFamily="34" charset="0"/>
              <a:buNone/>
              <a:defRPr/>
            </a:pPr>
            <a:endParaRPr lang="en-GB" sz="2000" dirty="0">
              <a:solidFill>
                <a:srgbClr val="000000"/>
              </a:solidFill>
              <a:latin typeface="+mn-lt"/>
              <a:ea typeface="MS PGothic" pitchFamily="34" charset="-128"/>
            </a:endParaRPr>
          </a:p>
          <a:p>
            <a:pPr>
              <a:buFont typeface="Arial" pitchFamily="34" charset="0"/>
              <a:buNone/>
              <a:defRPr/>
            </a:pPr>
            <a:endParaRPr lang="en-GB" sz="2000" dirty="0">
              <a:solidFill>
                <a:srgbClr val="000000"/>
              </a:solidFill>
              <a:latin typeface="+mn-lt"/>
              <a:ea typeface="MS PGothic" pitchFamily="34" charset="-128"/>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8774" r="8777" b="8845"/>
          <a:stretch/>
        </p:blipFill>
        <p:spPr>
          <a:xfrm>
            <a:off x="924080" y="542986"/>
            <a:ext cx="10118346" cy="5784730"/>
          </a:xfrm>
          <a:prstGeom prst="rect">
            <a:avLst/>
          </a:prstGeom>
        </p:spPr>
      </p:pic>
      <p:sp>
        <p:nvSpPr>
          <p:cNvPr id="3" name="TextBox 2"/>
          <p:cNvSpPr txBox="1"/>
          <p:nvPr/>
        </p:nvSpPr>
        <p:spPr>
          <a:xfrm>
            <a:off x="924080" y="2822057"/>
            <a:ext cx="4559611" cy="369332"/>
          </a:xfrm>
          <a:prstGeom prst="rect">
            <a:avLst/>
          </a:prstGeom>
          <a:solidFill>
            <a:schemeClr val="bg1"/>
          </a:solidFill>
        </p:spPr>
        <p:txBody>
          <a:bodyPr wrap="square" rtlCol="0">
            <a:spAutoFit/>
          </a:bodyPr>
          <a:lstStyle/>
          <a:p>
            <a:r>
              <a:rPr lang="en-US" b="1" dirty="0">
                <a:solidFill>
                  <a:srgbClr val="E46C0A"/>
                </a:solidFill>
              </a:rPr>
              <a:t>Revised Nov 2013 ( IFS 40 r1 and 41r1)</a:t>
            </a:r>
          </a:p>
        </p:txBody>
      </p:sp>
      <p:sp>
        <p:nvSpPr>
          <p:cNvPr id="4" name="TextBox 3"/>
          <p:cNvSpPr txBox="1"/>
          <p:nvPr/>
        </p:nvSpPr>
        <p:spPr>
          <a:xfrm>
            <a:off x="6528049" y="6093297"/>
            <a:ext cx="4514377" cy="307777"/>
          </a:xfrm>
          <a:prstGeom prst="rect">
            <a:avLst/>
          </a:prstGeom>
          <a:noFill/>
        </p:spPr>
        <p:txBody>
          <a:bodyPr wrap="none" rtlCol="0">
            <a:spAutoFit/>
          </a:bodyPr>
          <a:lstStyle/>
          <a:p>
            <a:r>
              <a:rPr lang="en-US" sz="1400" dirty="0"/>
              <a:t>de Rosnay et al, ECMWF Newsletter 143, Spring 2015</a:t>
            </a:r>
          </a:p>
        </p:txBody>
      </p:sp>
      <p:sp>
        <p:nvSpPr>
          <p:cNvPr id="5" name="Text Box 1"/>
          <p:cNvSpPr txBox="1">
            <a:spLocks noChangeArrowheads="1"/>
          </p:cNvSpPr>
          <p:nvPr/>
        </p:nvSpPr>
        <p:spPr bwMode="auto">
          <a:xfrm>
            <a:off x="1282262" y="-26988"/>
            <a:ext cx="10436772" cy="68580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eaLnBrk="1" hangingPunct="1">
              <a:lnSpc>
                <a:spcPct val="93000"/>
              </a:lnSpc>
              <a:buClrTx/>
              <a:buFontTx/>
              <a:buNone/>
            </a:pPr>
            <a:r>
              <a:rPr lang="en-GB" altLang="en-US" sz="3200" b="1" dirty="0" smtClean="0">
                <a:solidFill>
                  <a:srgbClr val="000099"/>
                </a:solidFill>
                <a:latin typeface="+mj-lt"/>
                <a:ea typeface="MS PGothic" panose="020B0600070205080204" pitchFamily="34" charset="-128"/>
              </a:rPr>
              <a:t>Assimilation of IMS snow cover</a:t>
            </a:r>
            <a:endParaRPr lang="en-GB" altLang="en-US" sz="3200" b="1" dirty="0">
              <a:solidFill>
                <a:srgbClr val="000099"/>
              </a:solidFill>
              <a:latin typeface="+mj-lt"/>
              <a:ea typeface="MS PGothic" panose="020B0600070205080204" pitchFamily="34" charset="-128"/>
            </a:endParaRPr>
          </a:p>
        </p:txBody>
      </p:sp>
    </p:spTree>
    <p:extLst>
      <p:ext uri="{BB962C8B-B14F-4D97-AF65-F5344CB8AC3E}">
        <p14:creationId xmlns:p14="http://schemas.microsoft.com/office/powerpoint/2010/main" val="197779570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19536" y="-27384"/>
            <a:ext cx="8748464" cy="584776"/>
          </a:xfrm>
          <a:prstGeom prst="rect">
            <a:avLst/>
          </a:prstGeom>
        </p:spPr>
        <p:txBody>
          <a:bodyPr wrap="square">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fr-FR" sz="3200" b="1" dirty="0">
                <a:solidFill>
                  <a:srgbClr val="003399"/>
                </a:solidFill>
                <a:latin typeface="+mj-lt"/>
              </a:rPr>
              <a:t>Snow analysis: Forecast impact</a:t>
            </a:r>
          </a:p>
        </p:txBody>
      </p:sp>
      <p:pic>
        <p:nvPicPr>
          <p:cNvPr id="11"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46990" y="1397254"/>
            <a:ext cx="1642696" cy="172704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b="27705"/>
          <a:stretch/>
        </p:blipFill>
        <p:spPr>
          <a:xfrm>
            <a:off x="3282686" y="1256335"/>
            <a:ext cx="8989784" cy="2211196"/>
          </a:xfrm>
          <a:prstGeom prst="rect">
            <a:avLst/>
          </a:prstGeom>
        </p:spPr>
      </p:pic>
      <p:sp>
        <p:nvSpPr>
          <p:cNvPr id="17" name="TextBox 16"/>
          <p:cNvSpPr txBox="1"/>
          <p:nvPr/>
        </p:nvSpPr>
        <p:spPr>
          <a:xfrm>
            <a:off x="3536687" y="620689"/>
            <a:ext cx="8655314" cy="369332"/>
          </a:xfrm>
          <a:prstGeom prst="rect">
            <a:avLst/>
          </a:prstGeom>
          <a:noFill/>
        </p:spPr>
        <p:txBody>
          <a:bodyPr wrap="square" rtlCol="0">
            <a:spAutoFit/>
          </a:bodyPr>
          <a:lstStyle/>
          <a:p>
            <a:r>
              <a:rPr lang="en-GB" b="1" dirty="0">
                <a:solidFill>
                  <a:schemeClr val="accent6">
                    <a:lumMod val="75000"/>
                  </a:schemeClr>
                </a:solidFill>
              </a:rPr>
              <a:t>Impact</a:t>
            </a:r>
            <a:r>
              <a:rPr lang="en-GB" b="1" dirty="0"/>
              <a:t> </a:t>
            </a:r>
            <a:r>
              <a:rPr lang="en-GB" b="1" dirty="0">
                <a:solidFill>
                  <a:schemeClr val="accent6">
                    <a:lumMod val="75000"/>
                  </a:schemeClr>
                </a:solidFill>
              </a:rPr>
              <a:t>on snow </a:t>
            </a:r>
            <a:r>
              <a:rPr lang="en-GB" dirty="0"/>
              <a:t>October 2012 to April </a:t>
            </a:r>
            <a:r>
              <a:rPr lang="en-GB" dirty="0" smtClean="0"/>
              <a:t>2013 (251 </a:t>
            </a:r>
            <a:r>
              <a:rPr lang="en-GB" dirty="0"/>
              <a:t>independent </a:t>
            </a:r>
            <a:r>
              <a:rPr lang="en-GB" i="1" dirty="0"/>
              <a:t>in situ </a:t>
            </a:r>
            <a:r>
              <a:rPr lang="en-GB" dirty="0"/>
              <a:t>observations)</a:t>
            </a:r>
          </a:p>
        </p:txBody>
      </p:sp>
      <p:sp>
        <p:nvSpPr>
          <p:cNvPr id="18" name="Rectangle 5"/>
          <p:cNvSpPr>
            <a:spLocks noChangeArrowheads="1"/>
          </p:cNvSpPr>
          <p:nvPr/>
        </p:nvSpPr>
        <p:spPr bwMode="auto">
          <a:xfrm>
            <a:off x="419944" y="399393"/>
            <a:ext cx="2679395" cy="2853943"/>
          </a:xfrm>
          <a:prstGeom prst="rect">
            <a:avLst/>
          </a:prstGeom>
          <a:noFill/>
          <a:ln w="28440" cap="flat">
            <a:solidFill>
              <a:srgbClr val="FF0000"/>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9pPr>
          </a:lstStyle>
          <a:p>
            <a:pPr marL="0" indent="0">
              <a:lnSpc>
                <a:spcPct val="82000"/>
              </a:lnSpc>
            </a:pPr>
            <a:endParaRPr lang="en-GB" altLang="en-US" dirty="0">
              <a:solidFill>
                <a:srgbClr val="064E83"/>
              </a:solidFill>
              <a:ea typeface="ＭＳ Ｐゴシック" panose="020B0600070205080204" pitchFamily="34" charset="-128"/>
            </a:endParaRPr>
          </a:p>
        </p:txBody>
      </p:sp>
      <p:sp>
        <p:nvSpPr>
          <p:cNvPr id="4" name="TextBox 3"/>
          <p:cNvSpPr txBox="1"/>
          <p:nvPr/>
        </p:nvSpPr>
        <p:spPr>
          <a:xfrm>
            <a:off x="4799856" y="1515852"/>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19" name="TextBox 18"/>
          <p:cNvSpPr txBox="1"/>
          <p:nvPr/>
        </p:nvSpPr>
        <p:spPr>
          <a:xfrm>
            <a:off x="7136002" y="1577603"/>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0" name="TextBox 19"/>
          <p:cNvSpPr txBox="1"/>
          <p:nvPr/>
        </p:nvSpPr>
        <p:spPr>
          <a:xfrm>
            <a:off x="10594257" y="2547529"/>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3" name="TextBox 22"/>
          <p:cNvSpPr txBox="1"/>
          <p:nvPr/>
        </p:nvSpPr>
        <p:spPr>
          <a:xfrm>
            <a:off x="555629" y="517032"/>
            <a:ext cx="2300011" cy="1200329"/>
          </a:xfrm>
          <a:prstGeom prst="rect">
            <a:avLst/>
          </a:prstGeom>
          <a:noFill/>
        </p:spPr>
        <p:txBody>
          <a:bodyPr wrap="square" rtlCol="0">
            <a:spAutoFit/>
          </a:bodyPr>
          <a:lstStyle/>
          <a:p>
            <a:r>
              <a:rPr lang="en-GB" b="1" dirty="0">
                <a:solidFill>
                  <a:schemeClr val="accent6">
                    <a:lumMod val="75000"/>
                  </a:schemeClr>
                </a:solidFill>
              </a:rPr>
              <a:t>Revised IMS snow cover data assimilation (2013)</a:t>
            </a:r>
          </a:p>
          <a:p>
            <a:endParaRPr lang="en-GB" b="1" dirty="0">
              <a:solidFill>
                <a:schemeClr val="accent6">
                  <a:lumMod val="75000"/>
                </a:schemeClr>
              </a:solidFill>
            </a:endParaRPr>
          </a:p>
        </p:txBody>
      </p:sp>
      <p:sp>
        <p:nvSpPr>
          <p:cNvPr id="5" name="Rectangle 4"/>
          <p:cNvSpPr/>
          <p:nvPr/>
        </p:nvSpPr>
        <p:spPr>
          <a:xfrm>
            <a:off x="4372810"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6988857"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9531331"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 name="Group 8"/>
          <p:cNvGrpSpPr/>
          <p:nvPr/>
        </p:nvGrpSpPr>
        <p:grpSpPr>
          <a:xfrm>
            <a:off x="1902878" y="3502168"/>
            <a:ext cx="4939864" cy="2772777"/>
            <a:chOff x="4076459" y="3539968"/>
            <a:chExt cx="4939864" cy="2772777"/>
          </a:xfrm>
        </p:grpSpPr>
        <p:pic>
          <p:nvPicPr>
            <p:cNvPr id="2" name="Picture 1"/>
            <p:cNvPicPr>
              <a:picLocks noChangeAspect="1"/>
            </p:cNvPicPr>
            <p:nvPr/>
          </p:nvPicPr>
          <p:blipFill rotWithShape="1">
            <a:blip r:embed="rId4">
              <a:extLst>
                <a:ext uri="{28A0092B-C50C-407E-A947-70E740481C1C}">
                  <a14:useLocalDpi xmlns:a14="http://schemas.microsoft.com/office/drawing/2010/main" val="0"/>
                </a:ext>
              </a:extLst>
            </a:blip>
            <a:srcRect l="7806" t="49195" r="52246" b="31838"/>
            <a:stretch/>
          </p:blipFill>
          <p:spPr>
            <a:xfrm>
              <a:off x="4076459" y="3539968"/>
              <a:ext cx="4939863" cy="2147961"/>
            </a:xfrm>
            <a:prstGeom prst="rect">
              <a:avLst/>
            </a:prstGeom>
          </p:spPr>
        </p:pic>
        <p:pic>
          <p:nvPicPr>
            <p:cNvPr id="27" name="Picture 26"/>
            <p:cNvPicPr>
              <a:picLocks noChangeAspect="1"/>
            </p:cNvPicPr>
            <p:nvPr/>
          </p:nvPicPr>
          <p:blipFill rotWithShape="1">
            <a:blip r:embed="rId4">
              <a:extLst>
                <a:ext uri="{28A0092B-C50C-407E-A947-70E740481C1C}">
                  <a14:useLocalDpi xmlns:a14="http://schemas.microsoft.com/office/drawing/2010/main" val="0"/>
                </a:ext>
              </a:extLst>
            </a:blip>
            <a:srcRect l="7806" t="70723" r="52246" b="23760"/>
            <a:stretch/>
          </p:blipFill>
          <p:spPr>
            <a:xfrm>
              <a:off x="4076460" y="5687929"/>
              <a:ext cx="4939863" cy="624816"/>
            </a:xfrm>
            <a:prstGeom prst="rect">
              <a:avLst/>
            </a:prstGeom>
          </p:spPr>
        </p:pic>
      </p:grpSp>
    </p:spTree>
    <p:extLst>
      <p:ext uri="{BB962C8B-B14F-4D97-AF65-F5344CB8AC3E}">
        <p14:creationId xmlns:p14="http://schemas.microsoft.com/office/powerpoint/2010/main" val="8732326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1"/>
          <p:cNvSpPr>
            <a:spLocks noChangeArrowheads="1"/>
          </p:cNvSpPr>
          <p:nvPr/>
        </p:nvSpPr>
        <p:spPr bwMode="auto">
          <a:xfrm>
            <a:off x="4151313" y="2565400"/>
            <a:ext cx="3168650" cy="3384550"/>
          </a:xfrm>
          <a:prstGeom prst="rect">
            <a:avLst/>
          </a:prstGeom>
          <a:solidFill>
            <a:srgbClr val="FFFFFF"/>
          </a:solidFill>
          <a:ln w="9360" cap="flat">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6" name="Rectangle 2"/>
          <p:cNvSpPr>
            <a:spLocks noChangeArrowheads="1"/>
          </p:cNvSpPr>
          <p:nvPr/>
        </p:nvSpPr>
        <p:spPr bwMode="auto">
          <a:xfrm>
            <a:off x="1991544" y="33760"/>
            <a:ext cx="8676456" cy="4429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9pPr>
          </a:lstStyle>
          <a:p>
            <a:pPr algn="ctr">
              <a:lnSpc>
                <a:spcPct val="82000"/>
              </a:lnSpc>
              <a:buSzPct val="45000"/>
              <a:buFont typeface="StarSymbol" charset="0"/>
              <a:buNone/>
            </a:pPr>
            <a:r>
              <a:rPr lang="en-GB" altLang="en-US" sz="2800" b="1" dirty="0">
                <a:solidFill>
                  <a:srgbClr val="003399"/>
                </a:solidFill>
                <a:latin typeface="+mj-lt"/>
              </a:rPr>
              <a:t>Introduction: Land Surfaces in </a:t>
            </a:r>
          </a:p>
          <a:p>
            <a:pPr algn="ctr">
              <a:lnSpc>
                <a:spcPct val="82000"/>
              </a:lnSpc>
              <a:buSzPct val="45000"/>
              <a:buFont typeface="StarSymbol" charset="0"/>
              <a:buNone/>
            </a:pPr>
            <a:r>
              <a:rPr lang="en-GB" altLang="en-US" sz="2800" b="1" dirty="0">
                <a:solidFill>
                  <a:srgbClr val="003399"/>
                </a:solidFill>
                <a:latin typeface="+mj-lt"/>
              </a:rPr>
              <a:t>Numerical Weather Prediction (NWP)</a:t>
            </a:r>
          </a:p>
          <a:p>
            <a:pPr algn="ctr">
              <a:lnSpc>
                <a:spcPct val="82000"/>
              </a:lnSpc>
              <a:buSzPct val="45000"/>
              <a:buFont typeface="StarSymbol" charset="0"/>
              <a:buNone/>
            </a:pPr>
            <a:endParaRPr lang="en-GB" altLang="en-US" sz="2800" b="1" dirty="0">
              <a:solidFill>
                <a:srgbClr val="003399"/>
              </a:solidFill>
              <a:latin typeface="+mj-lt"/>
            </a:endParaRPr>
          </a:p>
        </p:txBody>
      </p:sp>
      <p:sp>
        <p:nvSpPr>
          <p:cNvPr id="6147" name="Rectangle 3"/>
          <p:cNvSpPr>
            <a:spLocks noChangeArrowheads="1"/>
          </p:cNvSpPr>
          <p:nvPr/>
        </p:nvSpPr>
        <p:spPr bwMode="auto">
          <a:xfrm>
            <a:off x="2208213" y="1844676"/>
            <a:ext cx="1008062" cy="288925"/>
          </a:xfrm>
          <a:prstGeom prst="rect">
            <a:avLst/>
          </a:prstGeom>
          <a:solidFill>
            <a:srgbClr val="FFFFFF"/>
          </a:solidFill>
          <a:ln w="9360" cap="flat">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GB"/>
          </a:p>
        </p:txBody>
      </p:sp>
      <p:sp>
        <p:nvSpPr>
          <p:cNvPr id="6148" name="Rectangle 4"/>
          <p:cNvSpPr>
            <a:spLocks noChangeArrowheads="1"/>
          </p:cNvSpPr>
          <p:nvPr/>
        </p:nvSpPr>
        <p:spPr bwMode="auto">
          <a:xfrm>
            <a:off x="1" y="1010292"/>
            <a:ext cx="6863254" cy="329894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1pPr>
            <a:lvl2pPr marL="4318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Lst>
              <a:defRPr>
                <a:solidFill>
                  <a:srgbClr val="000000"/>
                </a:solidFill>
                <a:latin typeface="Arial" panose="020B0604020202020204" pitchFamily="34" charset="0"/>
                <a:ea typeface="Droid Sans Fallback" charset="0"/>
                <a:cs typeface="Droid Sans Fallback" charset="0"/>
              </a:defRPr>
            </a:lvl9pPr>
          </a:lstStyle>
          <a:p>
            <a:pPr lvl="1">
              <a:lnSpc>
                <a:spcPct val="105000"/>
              </a:lnSpc>
              <a:spcBef>
                <a:spcPts val="600"/>
              </a:spcBef>
              <a:buFont typeface="Times New Roman" panose="02020603050405020304" pitchFamily="18" charset="0"/>
              <a:buChar char="•"/>
            </a:pPr>
            <a:r>
              <a:rPr lang="en-GB" altLang="en-US" sz="2400" u="sng" dirty="0">
                <a:cs typeface="Arial" panose="020B0604020202020204" pitchFamily="34" charset="0"/>
              </a:rPr>
              <a:t>Processes:</a:t>
            </a:r>
            <a:r>
              <a:rPr lang="en-GB" altLang="en-US" sz="2400" dirty="0">
                <a:cs typeface="Arial" panose="020B0604020202020204" pitchFamily="34" charset="0"/>
              </a:rPr>
              <a:t> Continental hydrological cycle, interaction with the atmosphere on various time and spatial scales</a:t>
            </a:r>
          </a:p>
          <a:p>
            <a:pPr lvl="1">
              <a:lnSpc>
                <a:spcPct val="105000"/>
              </a:lnSpc>
              <a:spcBef>
                <a:spcPts val="600"/>
              </a:spcBef>
              <a:buFont typeface="Times New Roman" panose="02020603050405020304" pitchFamily="18" charset="0"/>
              <a:buChar char="•"/>
            </a:pPr>
            <a:r>
              <a:rPr lang="en-GB" altLang="en-US" sz="2400" u="sng" dirty="0">
                <a:cs typeface="Arial" panose="020B0604020202020204" pitchFamily="34" charset="0"/>
              </a:rPr>
              <a:t>Boundary conditions</a:t>
            </a:r>
            <a:r>
              <a:rPr lang="en-GB" altLang="en-US" sz="2400" dirty="0">
                <a:solidFill>
                  <a:srgbClr val="003399"/>
                </a:solidFill>
                <a:cs typeface="Arial" panose="020B0604020202020204" pitchFamily="34" charset="0"/>
              </a:rPr>
              <a:t> </a:t>
            </a:r>
            <a:r>
              <a:rPr lang="en-GB" altLang="en-US" sz="2400" dirty="0">
                <a:cs typeface="Arial" panose="020B0604020202020204" pitchFamily="34" charset="0"/>
              </a:rPr>
              <a:t>at the lowest level of the atmosphere</a:t>
            </a:r>
          </a:p>
          <a:p>
            <a:pPr lvl="1">
              <a:lnSpc>
                <a:spcPct val="105000"/>
              </a:lnSpc>
              <a:spcBef>
                <a:spcPts val="600"/>
              </a:spcBef>
              <a:buFont typeface="Times New Roman" panose="02020603050405020304" pitchFamily="18" charset="0"/>
              <a:buChar char="•"/>
            </a:pPr>
            <a:r>
              <a:rPr lang="en-GB" altLang="en-US" sz="2400" dirty="0">
                <a:cs typeface="Arial" panose="020B0604020202020204" pitchFamily="34" charset="0"/>
              </a:rPr>
              <a:t>Crucial for </a:t>
            </a:r>
            <a:r>
              <a:rPr lang="en-GB" altLang="en-US" sz="2400" u="sng" dirty="0">
                <a:cs typeface="Arial" panose="020B0604020202020204" pitchFamily="34" charset="0"/>
              </a:rPr>
              <a:t>near surface weather conditions</a:t>
            </a:r>
            <a:r>
              <a:rPr lang="en-GB" altLang="en-US" sz="2400" dirty="0">
                <a:cs typeface="Arial" panose="020B0604020202020204" pitchFamily="34" charset="0"/>
              </a:rPr>
              <a:t>, </a:t>
            </a:r>
            <a:r>
              <a:rPr lang="en-GB" altLang="en-US" sz="2400" dirty="0" smtClean="0">
                <a:cs typeface="Arial" panose="020B0604020202020204" pitchFamily="34" charset="0"/>
              </a:rPr>
              <a:t>whose </a:t>
            </a:r>
            <a:r>
              <a:rPr lang="en-GB" altLang="en-US" sz="2400" dirty="0">
                <a:cs typeface="Arial" panose="020B0604020202020204" pitchFamily="34" charset="0"/>
              </a:rPr>
              <a:t>high quality forecast is a key objective in NWP</a:t>
            </a:r>
          </a:p>
          <a:p>
            <a:pPr>
              <a:lnSpc>
                <a:spcPct val="105000"/>
              </a:lnSpc>
              <a:buClrTx/>
              <a:buSzTx/>
              <a:buFontTx/>
              <a:buNone/>
            </a:pPr>
            <a:endParaRPr lang="en-GB" altLang="en-US" sz="2000" dirty="0">
              <a:cs typeface="Arial" panose="020B0604020202020204" pitchFamily="34" charset="0"/>
            </a:endParaRPr>
          </a:p>
        </p:txBody>
      </p:sp>
      <p:pic>
        <p:nvPicPr>
          <p:cNvPr id="614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63255" y="814196"/>
            <a:ext cx="5170862" cy="4136256"/>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6150" name="Rectangle 6"/>
          <p:cNvSpPr>
            <a:spLocks noChangeArrowheads="1"/>
          </p:cNvSpPr>
          <p:nvPr/>
        </p:nvSpPr>
        <p:spPr bwMode="auto">
          <a:xfrm>
            <a:off x="8434864" y="4950452"/>
            <a:ext cx="3240088" cy="24288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Lst>
              <a:defRPr>
                <a:solidFill>
                  <a:srgbClr val="000000"/>
                </a:solidFill>
                <a:latin typeface="Arial" panose="020B0604020202020204" pitchFamily="34" charset="0"/>
                <a:ea typeface="Droid Sans Fallback" charset="0"/>
                <a:cs typeface="Droid Sans Fallback" charset="0"/>
              </a:defRPr>
            </a:lvl9pPr>
          </a:lstStyle>
          <a:p>
            <a:pPr>
              <a:lnSpc>
                <a:spcPct val="82000"/>
              </a:lnSpc>
              <a:buSzPct val="45000"/>
              <a:buFont typeface="StarSymbol" charset="0"/>
              <a:buNone/>
            </a:pPr>
            <a:r>
              <a:rPr lang="en-GB" altLang="en-US" sz="1200" b="1" dirty="0">
                <a:solidFill>
                  <a:srgbClr val="7F7F7F"/>
                </a:solidFill>
                <a:cs typeface="Arial" panose="020B0604020202020204" pitchFamily="34" charset="0"/>
              </a:rPr>
              <a:t>Trenberth et al. </a:t>
            </a:r>
            <a:r>
              <a:rPr lang="en-GB" altLang="en-US" sz="1200" b="1" dirty="0" smtClean="0">
                <a:solidFill>
                  <a:srgbClr val="7F7F7F"/>
                </a:solidFill>
                <a:cs typeface="Arial" panose="020B0604020202020204" pitchFamily="34" charset="0"/>
              </a:rPr>
              <a:t>J. </a:t>
            </a:r>
            <a:r>
              <a:rPr lang="en-GB" altLang="en-US" sz="1200" b="1" dirty="0" err="1" smtClean="0">
                <a:solidFill>
                  <a:srgbClr val="7F7F7F"/>
                </a:solidFill>
                <a:cs typeface="Arial" panose="020B0604020202020204" pitchFamily="34" charset="0"/>
              </a:rPr>
              <a:t>Hydrometeorol</a:t>
            </a:r>
            <a:r>
              <a:rPr lang="en-GB" altLang="en-US" sz="1200" b="1" dirty="0" smtClean="0">
                <a:solidFill>
                  <a:srgbClr val="7F7F7F"/>
                </a:solidFill>
                <a:cs typeface="Arial" panose="020B0604020202020204" pitchFamily="34" charset="0"/>
              </a:rPr>
              <a:t>.,  2007</a:t>
            </a:r>
            <a:endParaRPr lang="en-GB" altLang="en-US" sz="1200" b="1" dirty="0">
              <a:solidFill>
                <a:srgbClr val="7F7F7F"/>
              </a:solidFill>
              <a:cs typeface="Arial" panose="020B0604020202020204" pitchFamily="34" charset="0"/>
            </a:endParaRPr>
          </a:p>
        </p:txBody>
      </p:sp>
      <p:sp>
        <p:nvSpPr>
          <p:cNvPr id="6151" name="Rectangle 7"/>
          <p:cNvSpPr>
            <a:spLocks noChangeArrowheads="1"/>
          </p:cNvSpPr>
          <p:nvPr/>
        </p:nvSpPr>
        <p:spPr bwMode="auto">
          <a:xfrm>
            <a:off x="212138" y="3631046"/>
            <a:ext cx="7815834" cy="367240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Lst>
              <a:defRPr>
                <a:solidFill>
                  <a:srgbClr val="000000"/>
                </a:solidFill>
                <a:latin typeface="Arial" panose="020B0604020202020204" pitchFamily="34" charset="0"/>
                <a:ea typeface="Droid Sans Fallback" charset="0"/>
                <a:cs typeface="Droid Sans Fallback" charset="0"/>
              </a:defRPr>
            </a:lvl9pPr>
          </a:lstStyle>
          <a:p>
            <a:pPr algn="r">
              <a:lnSpc>
                <a:spcPct val="110000"/>
              </a:lnSpc>
            </a:pPr>
            <a:endParaRPr lang="en-GB" altLang="en-US" b="1" dirty="0">
              <a:solidFill>
                <a:srgbClr val="E46C0A"/>
              </a:solidFill>
            </a:endParaRPr>
          </a:p>
          <a:p>
            <a:pPr algn="ctr">
              <a:lnSpc>
                <a:spcPct val="110000"/>
              </a:lnSpc>
            </a:pPr>
            <a:endParaRPr lang="en-GB" altLang="en-US" b="1" dirty="0">
              <a:solidFill>
                <a:srgbClr val="E46C0A"/>
              </a:solidFill>
            </a:endParaRPr>
          </a:p>
          <a:p>
            <a:pPr algn="ctr">
              <a:lnSpc>
                <a:spcPct val="110000"/>
              </a:lnSpc>
            </a:pPr>
            <a:endParaRPr lang="en-GB" altLang="en-US" b="1" dirty="0">
              <a:solidFill>
                <a:srgbClr val="E46C0A"/>
              </a:solidFill>
            </a:endParaRPr>
          </a:p>
          <a:p>
            <a:pPr algn="ctr">
              <a:lnSpc>
                <a:spcPct val="110000"/>
              </a:lnSpc>
              <a:buClrTx/>
              <a:buSzTx/>
              <a:buFontTx/>
              <a:buNone/>
            </a:pPr>
            <a:endParaRPr lang="en-GB" altLang="en-US" sz="2000" b="1" dirty="0">
              <a:solidFill>
                <a:schemeClr val="tx1"/>
              </a:solidFill>
              <a:cs typeface="Arial" panose="020B0604020202020204" pitchFamily="34" charset="0"/>
            </a:endParaRPr>
          </a:p>
          <a:p>
            <a:pPr marL="342900" indent="-342900">
              <a:lnSpc>
                <a:spcPct val="110000"/>
              </a:lnSpc>
              <a:buFont typeface="Wingdings" charset="0"/>
              <a:buChar char="à"/>
            </a:pPr>
            <a:r>
              <a:rPr lang="en-GB" altLang="en-US" sz="2000" b="1" dirty="0">
                <a:solidFill>
                  <a:schemeClr val="tx1"/>
                </a:solidFill>
                <a:cs typeface="Arial" panose="020B0604020202020204" pitchFamily="34" charset="0"/>
              </a:rPr>
              <a:t>Land surface processes modelling &amp; initialisation are important for NWP at all range (short to seasonal)</a:t>
            </a:r>
          </a:p>
          <a:p>
            <a:pPr marL="0" indent="0">
              <a:lnSpc>
                <a:spcPct val="110000"/>
              </a:lnSpc>
            </a:pPr>
            <a:endParaRPr lang="en-GB" altLang="en-US" sz="2000" b="1" dirty="0">
              <a:solidFill>
                <a:srgbClr val="E46C0A"/>
              </a:solidFill>
              <a:cs typeface="Arial" panose="020B0604020202020204" pitchFamily="34" charset="0"/>
            </a:endParaRPr>
          </a:p>
          <a:p>
            <a:pPr>
              <a:lnSpc>
                <a:spcPct val="110000"/>
              </a:lnSpc>
              <a:buSzPct val="45000"/>
              <a:buFont typeface="StarSymbol" charset="0"/>
              <a:buNone/>
            </a:pPr>
            <a:r>
              <a:rPr lang="en-GB" altLang="en-US" sz="1200" b="1" dirty="0">
                <a:solidFill>
                  <a:srgbClr val="7F7F7F"/>
                </a:solidFill>
                <a:cs typeface="Arial" panose="020B0604020202020204" pitchFamily="34" charset="0"/>
              </a:rPr>
              <a:t>(</a:t>
            </a:r>
            <a:r>
              <a:rPr lang="en-GB" altLang="en-US" sz="1200" b="1" dirty="0" err="1">
                <a:solidFill>
                  <a:srgbClr val="7F7F7F"/>
                </a:solidFill>
                <a:cs typeface="Arial" panose="020B0604020202020204" pitchFamily="34" charset="0"/>
              </a:rPr>
              <a:t>Beljaars</a:t>
            </a:r>
            <a:r>
              <a:rPr lang="en-GB" altLang="en-US" sz="1200" b="1" dirty="0">
                <a:solidFill>
                  <a:srgbClr val="7F7F7F"/>
                </a:solidFill>
                <a:cs typeface="Arial" panose="020B0604020202020204" pitchFamily="34" charset="0"/>
              </a:rPr>
              <a:t> et al., Mon. </a:t>
            </a:r>
            <a:r>
              <a:rPr lang="en-GB" altLang="en-US" sz="1200" b="1" dirty="0" err="1">
                <a:solidFill>
                  <a:srgbClr val="7F7F7F"/>
                </a:solidFill>
                <a:cs typeface="Arial" panose="020B0604020202020204" pitchFamily="34" charset="0"/>
              </a:rPr>
              <a:t>Wea</a:t>
            </a:r>
            <a:r>
              <a:rPr lang="en-GB" altLang="en-US" sz="1200" b="1" dirty="0">
                <a:solidFill>
                  <a:srgbClr val="7F7F7F"/>
                </a:solidFill>
                <a:cs typeface="Arial" panose="020B0604020202020204" pitchFamily="34" charset="0"/>
              </a:rPr>
              <a:t>. Rev, 1996,  </a:t>
            </a:r>
            <a:r>
              <a:rPr lang="en-GB" altLang="en-US" sz="1200" b="1" dirty="0" err="1">
                <a:solidFill>
                  <a:srgbClr val="7F7F7F"/>
                </a:solidFill>
                <a:cs typeface="Arial" panose="020B0604020202020204" pitchFamily="34" charset="0"/>
              </a:rPr>
              <a:t>Koster</a:t>
            </a:r>
            <a:r>
              <a:rPr lang="en-GB" altLang="en-US" sz="1200" b="1" dirty="0">
                <a:solidFill>
                  <a:srgbClr val="7F7F7F"/>
                </a:solidFill>
                <a:cs typeface="Arial" panose="020B0604020202020204" pitchFamily="34" charset="0"/>
              </a:rPr>
              <a:t> et al., </a:t>
            </a:r>
            <a:r>
              <a:rPr lang="en-GB" altLang="en-US" sz="1200" b="1" dirty="0" smtClean="0">
                <a:solidFill>
                  <a:srgbClr val="7F7F7F"/>
                </a:solidFill>
                <a:cs typeface="Arial" panose="020B0604020202020204" pitchFamily="34" charset="0"/>
              </a:rPr>
              <a:t>Science 2004,  </a:t>
            </a:r>
            <a:r>
              <a:rPr lang="en-GB" altLang="en-US" sz="1200" b="1" dirty="0" err="1" smtClean="0">
                <a:solidFill>
                  <a:srgbClr val="7F7F7F"/>
                </a:solidFill>
                <a:cs typeface="Arial" panose="020B0604020202020204" pitchFamily="34" charset="0"/>
              </a:rPr>
              <a:t>Koster</a:t>
            </a:r>
            <a:r>
              <a:rPr lang="en-GB" altLang="en-US" sz="1200" b="1" dirty="0" smtClean="0">
                <a:solidFill>
                  <a:srgbClr val="7F7F7F"/>
                </a:solidFill>
                <a:cs typeface="Arial" panose="020B0604020202020204" pitchFamily="34" charset="0"/>
              </a:rPr>
              <a:t> et al. J </a:t>
            </a:r>
            <a:r>
              <a:rPr lang="en-GB" altLang="en-US" sz="1200" b="1" dirty="0" err="1" smtClean="0">
                <a:solidFill>
                  <a:srgbClr val="7F7F7F"/>
                </a:solidFill>
                <a:cs typeface="Arial" panose="020B0604020202020204" pitchFamily="34" charset="0"/>
              </a:rPr>
              <a:t>Hydrometeorol</a:t>
            </a:r>
            <a:r>
              <a:rPr lang="en-GB" altLang="en-US" sz="1200" b="1" dirty="0" smtClean="0">
                <a:solidFill>
                  <a:srgbClr val="7F7F7F"/>
                </a:solidFill>
                <a:cs typeface="Arial" panose="020B0604020202020204" pitchFamily="34" charset="0"/>
              </a:rPr>
              <a:t>. 2011</a:t>
            </a:r>
            <a:r>
              <a:rPr lang="en-GB" altLang="en-US" sz="1200" b="1" dirty="0">
                <a:solidFill>
                  <a:srgbClr val="7F7F7F"/>
                </a:solidFill>
                <a:cs typeface="Arial" panose="020B0604020202020204" pitchFamily="34" charset="0"/>
              </a:rPr>
              <a:t>)</a:t>
            </a:r>
          </a:p>
          <a:p>
            <a:pPr algn="ctr">
              <a:lnSpc>
                <a:spcPct val="110000"/>
              </a:lnSpc>
              <a:buClrTx/>
              <a:buSzTx/>
              <a:buFontTx/>
              <a:buNone/>
            </a:pPr>
            <a:endParaRPr lang="en-GB" altLang="en-US" sz="1200" dirty="0">
              <a:solidFill>
                <a:srgbClr val="7F7F7F"/>
              </a:solidFill>
              <a:cs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5"/>
          <p:cNvSpPr>
            <a:spLocks noChangeArrowheads="1"/>
          </p:cNvSpPr>
          <p:nvPr/>
        </p:nvSpPr>
        <p:spPr bwMode="auto">
          <a:xfrm>
            <a:off x="7896200" y="4202441"/>
            <a:ext cx="3888432" cy="2022139"/>
          </a:xfrm>
          <a:prstGeom prst="rect">
            <a:avLst/>
          </a:prstGeom>
          <a:noFill/>
          <a:ln w="28440" cap="flat">
            <a:solidFill>
              <a:srgbClr val="FF0000"/>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9pPr>
          </a:lstStyle>
          <a:p>
            <a:pPr marL="0" indent="0">
              <a:lnSpc>
                <a:spcPct val="82000"/>
              </a:lnSpc>
            </a:pPr>
            <a:r>
              <a:rPr lang="en-GB" altLang="en-US" dirty="0">
                <a:solidFill>
                  <a:srgbClr val="064E83"/>
                </a:solidFill>
                <a:ea typeface="ＭＳ Ｐゴシック" panose="020B0600070205080204" pitchFamily="34" charset="-128"/>
                <a:sym typeface="Wingdings" panose="05000000000000000000" pitchFamily="2" charset="2"/>
              </a:rPr>
              <a:t> C</a:t>
            </a:r>
            <a:r>
              <a:rPr lang="en-GB" altLang="en-US" dirty="0">
                <a:solidFill>
                  <a:srgbClr val="064E83"/>
                </a:solidFill>
                <a:ea typeface="ＭＳ Ｐゴシック" panose="020B0600070205080204" pitchFamily="34" charset="-128"/>
              </a:rPr>
              <a:t>onsistent improvement of snow and atmospheric forecasts</a:t>
            </a:r>
          </a:p>
        </p:txBody>
      </p:sp>
      <p:sp>
        <p:nvSpPr>
          <p:cNvPr id="6" name="TextBox 5"/>
          <p:cNvSpPr txBox="1"/>
          <p:nvPr/>
        </p:nvSpPr>
        <p:spPr>
          <a:xfrm>
            <a:off x="1079218" y="3446867"/>
            <a:ext cx="5112568" cy="646331"/>
          </a:xfrm>
          <a:prstGeom prst="rect">
            <a:avLst/>
          </a:prstGeom>
          <a:noFill/>
        </p:spPr>
        <p:txBody>
          <a:bodyPr wrap="square" rtlCol="0">
            <a:spAutoFit/>
          </a:bodyPr>
          <a:lstStyle/>
          <a:p>
            <a:r>
              <a:rPr lang="en-GB" b="1" dirty="0">
                <a:solidFill>
                  <a:schemeClr val="accent6">
                    <a:lumMod val="75000"/>
                  </a:schemeClr>
                </a:solidFill>
              </a:rPr>
              <a:t>Impact</a:t>
            </a:r>
            <a:r>
              <a:rPr lang="en-GB" b="1" dirty="0"/>
              <a:t> </a:t>
            </a:r>
            <a:r>
              <a:rPr lang="en-GB" b="1" dirty="0">
                <a:solidFill>
                  <a:schemeClr val="accent6">
                    <a:lumMod val="75000"/>
                  </a:schemeClr>
                </a:solidFill>
              </a:rPr>
              <a:t>on atmospheric forecasts </a:t>
            </a:r>
          </a:p>
          <a:p>
            <a:r>
              <a:rPr lang="en-GB" dirty="0"/>
              <a:t>October 2012 to April 2013 (RMSE new-old)</a:t>
            </a:r>
          </a:p>
        </p:txBody>
      </p:sp>
      <p:sp>
        <p:nvSpPr>
          <p:cNvPr id="7" name="Rectangle 6"/>
          <p:cNvSpPr/>
          <p:nvPr/>
        </p:nvSpPr>
        <p:spPr>
          <a:xfrm>
            <a:off x="1919536" y="-27384"/>
            <a:ext cx="8748464" cy="584776"/>
          </a:xfrm>
          <a:prstGeom prst="rect">
            <a:avLst/>
          </a:prstGeom>
        </p:spPr>
        <p:txBody>
          <a:bodyPr wrap="square">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fr-FR" sz="3200" b="1" dirty="0">
                <a:solidFill>
                  <a:srgbClr val="003399"/>
                </a:solidFill>
                <a:latin typeface="+mj-lt"/>
              </a:rPr>
              <a:t>Snow analysis: Forecast impact</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b="27275"/>
          <a:stretch/>
        </p:blipFill>
        <p:spPr>
          <a:xfrm>
            <a:off x="408595" y="4149778"/>
            <a:ext cx="5608057" cy="2222905"/>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95852" y="4818981"/>
            <a:ext cx="889000" cy="1257300"/>
          </a:xfrm>
          <a:prstGeom prst="rect">
            <a:avLst/>
          </a:prstGeom>
        </p:spPr>
      </p:pic>
      <p:sp>
        <p:nvSpPr>
          <p:cNvPr id="14" name="TextBox 13"/>
          <p:cNvSpPr txBox="1"/>
          <p:nvPr/>
        </p:nvSpPr>
        <p:spPr>
          <a:xfrm>
            <a:off x="9312264" y="5107014"/>
            <a:ext cx="2323072" cy="954107"/>
          </a:xfrm>
          <a:prstGeom prst="rect">
            <a:avLst/>
          </a:prstGeom>
          <a:noFill/>
        </p:spPr>
        <p:txBody>
          <a:bodyPr wrap="none" rtlCol="0">
            <a:spAutoFit/>
          </a:bodyPr>
          <a:lstStyle/>
          <a:p>
            <a:r>
              <a:rPr lang="en-GB" sz="1400" b="1" dirty="0">
                <a:solidFill>
                  <a:schemeClr val="tx1">
                    <a:lumMod val="50000"/>
                    <a:lumOff val="50000"/>
                  </a:schemeClr>
                </a:solidFill>
              </a:rPr>
              <a:t>de Rosnay et al., ECMWF</a:t>
            </a:r>
          </a:p>
          <a:p>
            <a:r>
              <a:rPr lang="en-GB" sz="1400" b="1" dirty="0">
                <a:solidFill>
                  <a:schemeClr val="tx1">
                    <a:lumMod val="50000"/>
                    <a:lumOff val="50000"/>
                  </a:schemeClr>
                </a:solidFill>
              </a:rPr>
              <a:t>NL 143, Spring 2015</a:t>
            </a:r>
          </a:p>
          <a:p>
            <a:endParaRPr lang="en-GB" sz="1400" dirty="0"/>
          </a:p>
          <a:p>
            <a:r>
              <a:rPr lang="en-GB" sz="1400" dirty="0"/>
              <a:t>   </a:t>
            </a:r>
          </a:p>
        </p:txBody>
      </p:sp>
      <p:pic>
        <p:nvPicPr>
          <p:cNvPr id="1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6990" y="1397254"/>
            <a:ext cx="1642696" cy="1727044"/>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16" name="Picture 15"/>
          <p:cNvPicPr>
            <a:picLocks noChangeAspect="1"/>
          </p:cNvPicPr>
          <p:nvPr/>
        </p:nvPicPr>
        <p:blipFill rotWithShape="1">
          <a:blip r:embed="rId5">
            <a:extLst>
              <a:ext uri="{28A0092B-C50C-407E-A947-70E740481C1C}">
                <a14:useLocalDpi xmlns:a14="http://schemas.microsoft.com/office/drawing/2010/main" val="0"/>
              </a:ext>
            </a:extLst>
          </a:blip>
          <a:srcRect b="27705"/>
          <a:stretch/>
        </p:blipFill>
        <p:spPr>
          <a:xfrm>
            <a:off x="3282686" y="1256335"/>
            <a:ext cx="8989784" cy="2211196"/>
          </a:xfrm>
          <a:prstGeom prst="rect">
            <a:avLst/>
          </a:prstGeom>
        </p:spPr>
      </p:pic>
      <p:sp>
        <p:nvSpPr>
          <p:cNvPr id="18" name="Rectangle 5"/>
          <p:cNvSpPr>
            <a:spLocks noChangeArrowheads="1"/>
          </p:cNvSpPr>
          <p:nvPr/>
        </p:nvSpPr>
        <p:spPr bwMode="auto">
          <a:xfrm>
            <a:off x="419944" y="399393"/>
            <a:ext cx="2679395" cy="2853943"/>
          </a:xfrm>
          <a:prstGeom prst="rect">
            <a:avLst/>
          </a:prstGeom>
          <a:noFill/>
          <a:ln w="28440" cap="flat">
            <a:solidFill>
              <a:srgbClr val="FF0000"/>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0000" tIns="46800" rIns="90000" bIns="46800"/>
          <a:lstStyle>
            <a:lvl1pPr marL="215900" indent="-21590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Lst>
              <a:defRPr>
                <a:solidFill>
                  <a:srgbClr val="000000"/>
                </a:solidFill>
                <a:latin typeface="Arial" panose="020B0604020202020204" pitchFamily="34" charset="0"/>
                <a:ea typeface="Droid Sans Fallback" charset="0"/>
                <a:cs typeface="Droid Sans Fallback" charset="0"/>
              </a:defRPr>
            </a:lvl9pPr>
          </a:lstStyle>
          <a:p>
            <a:pPr marL="0" indent="0">
              <a:lnSpc>
                <a:spcPct val="82000"/>
              </a:lnSpc>
            </a:pPr>
            <a:endParaRPr lang="en-GB" altLang="en-US" dirty="0">
              <a:solidFill>
                <a:srgbClr val="064E83"/>
              </a:solidFill>
              <a:ea typeface="ＭＳ Ｐゴシック" panose="020B0600070205080204" pitchFamily="34" charset="-128"/>
            </a:endParaRPr>
          </a:p>
        </p:txBody>
      </p:sp>
      <p:sp>
        <p:nvSpPr>
          <p:cNvPr id="4" name="TextBox 3"/>
          <p:cNvSpPr txBox="1"/>
          <p:nvPr/>
        </p:nvSpPr>
        <p:spPr>
          <a:xfrm>
            <a:off x="4799856" y="1515852"/>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19" name="TextBox 18"/>
          <p:cNvSpPr txBox="1"/>
          <p:nvPr/>
        </p:nvSpPr>
        <p:spPr>
          <a:xfrm>
            <a:off x="7136002" y="1577603"/>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0" name="TextBox 19"/>
          <p:cNvSpPr txBox="1"/>
          <p:nvPr/>
        </p:nvSpPr>
        <p:spPr>
          <a:xfrm>
            <a:off x="10594257" y="2547529"/>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1" name="TextBox 20"/>
          <p:cNvSpPr txBox="1"/>
          <p:nvPr/>
        </p:nvSpPr>
        <p:spPr>
          <a:xfrm>
            <a:off x="1581870" y="4509919"/>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2" name="TextBox 21"/>
          <p:cNvSpPr txBox="1"/>
          <p:nvPr/>
        </p:nvSpPr>
        <p:spPr>
          <a:xfrm>
            <a:off x="4024448" y="5214735"/>
            <a:ext cx="378630" cy="369332"/>
          </a:xfrm>
          <a:prstGeom prst="rect">
            <a:avLst/>
          </a:prstGeom>
          <a:noFill/>
        </p:spPr>
        <p:txBody>
          <a:bodyPr wrap="none" rtlCol="0">
            <a:spAutoFit/>
          </a:bodyPr>
          <a:lstStyle/>
          <a:p>
            <a:r>
              <a:rPr lang="en-GB" dirty="0">
                <a:sym typeface="Wingdings" panose="05000000000000000000" pitchFamily="2" charset="2"/>
              </a:rPr>
              <a:t></a:t>
            </a:r>
            <a:endParaRPr lang="en-GB" dirty="0"/>
          </a:p>
        </p:txBody>
      </p:sp>
      <p:sp>
        <p:nvSpPr>
          <p:cNvPr id="23" name="TextBox 22"/>
          <p:cNvSpPr txBox="1"/>
          <p:nvPr/>
        </p:nvSpPr>
        <p:spPr>
          <a:xfrm>
            <a:off x="555629" y="517032"/>
            <a:ext cx="2300011" cy="1200329"/>
          </a:xfrm>
          <a:prstGeom prst="rect">
            <a:avLst/>
          </a:prstGeom>
          <a:noFill/>
        </p:spPr>
        <p:txBody>
          <a:bodyPr wrap="square" rtlCol="0">
            <a:spAutoFit/>
          </a:bodyPr>
          <a:lstStyle/>
          <a:p>
            <a:r>
              <a:rPr lang="en-GB" b="1" dirty="0">
                <a:solidFill>
                  <a:schemeClr val="accent6">
                    <a:lumMod val="75000"/>
                  </a:schemeClr>
                </a:solidFill>
              </a:rPr>
              <a:t>Revised IMS snow cover data assimilation (2013)</a:t>
            </a:r>
          </a:p>
          <a:p>
            <a:endParaRPr lang="en-GB" b="1" dirty="0">
              <a:solidFill>
                <a:schemeClr val="accent6">
                  <a:lumMod val="75000"/>
                </a:schemeClr>
              </a:solidFill>
            </a:endParaRPr>
          </a:p>
        </p:txBody>
      </p:sp>
      <p:sp>
        <p:nvSpPr>
          <p:cNvPr id="24" name="Rectangle 23"/>
          <p:cNvSpPr/>
          <p:nvPr/>
        </p:nvSpPr>
        <p:spPr>
          <a:xfrm>
            <a:off x="4372810"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6988857"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Rectangle 25"/>
          <p:cNvSpPr/>
          <p:nvPr/>
        </p:nvSpPr>
        <p:spPr>
          <a:xfrm>
            <a:off x="9531331" y="1256334"/>
            <a:ext cx="147145" cy="248832"/>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TextBox 26"/>
          <p:cNvSpPr txBox="1"/>
          <p:nvPr/>
        </p:nvSpPr>
        <p:spPr>
          <a:xfrm>
            <a:off x="3536687" y="620689"/>
            <a:ext cx="8655314" cy="369332"/>
          </a:xfrm>
          <a:prstGeom prst="rect">
            <a:avLst/>
          </a:prstGeom>
          <a:noFill/>
        </p:spPr>
        <p:txBody>
          <a:bodyPr wrap="square" rtlCol="0">
            <a:spAutoFit/>
          </a:bodyPr>
          <a:lstStyle/>
          <a:p>
            <a:r>
              <a:rPr lang="en-GB" b="1" dirty="0">
                <a:solidFill>
                  <a:schemeClr val="accent6">
                    <a:lumMod val="75000"/>
                  </a:schemeClr>
                </a:solidFill>
              </a:rPr>
              <a:t>Impact</a:t>
            </a:r>
            <a:r>
              <a:rPr lang="en-GB" b="1" dirty="0"/>
              <a:t> </a:t>
            </a:r>
            <a:r>
              <a:rPr lang="en-GB" b="1" dirty="0">
                <a:solidFill>
                  <a:schemeClr val="accent6">
                    <a:lumMod val="75000"/>
                  </a:schemeClr>
                </a:solidFill>
              </a:rPr>
              <a:t>on snow </a:t>
            </a:r>
            <a:r>
              <a:rPr lang="en-GB" dirty="0"/>
              <a:t>October 2012 to April </a:t>
            </a:r>
            <a:r>
              <a:rPr lang="en-GB" dirty="0" smtClean="0"/>
              <a:t>2013 (251 </a:t>
            </a:r>
            <a:r>
              <a:rPr lang="en-GB" dirty="0"/>
              <a:t>independent </a:t>
            </a:r>
            <a:r>
              <a:rPr lang="en-GB" i="1" dirty="0"/>
              <a:t>in situ </a:t>
            </a:r>
            <a:r>
              <a:rPr lang="en-GB" dirty="0"/>
              <a:t>observations)</a:t>
            </a:r>
          </a:p>
        </p:txBody>
      </p:sp>
    </p:spTree>
    <p:extLst>
      <p:ext uri="{BB962C8B-B14F-4D97-AF65-F5344CB8AC3E}">
        <p14:creationId xmlns:p14="http://schemas.microsoft.com/office/powerpoint/2010/main" val="125575141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3950" t="9608" r="10224" b="7525"/>
          <a:stretch/>
        </p:blipFill>
        <p:spPr>
          <a:xfrm>
            <a:off x="241737" y="897204"/>
            <a:ext cx="7010400" cy="5230330"/>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l="8231" t="49195" r="51821" b="37553"/>
          <a:stretch/>
        </p:blipFill>
        <p:spPr>
          <a:xfrm>
            <a:off x="7252137" y="3701864"/>
            <a:ext cx="4939863" cy="1500756"/>
          </a:xfrm>
          <a:prstGeom prst="rect">
            <a:avLst/>
          </a:prstGeom>
        </p:spPr>
      </p:pic>
      <p:sp>
        <p:nvSpPr>
          <p:cNvPr id="8" name="Rectangle 7"/>
          <p:cNvSpPr/>
          <p:nvPr/>
        </p:nvSpPr>
        <p:spPr>
          <a:xfrm>
            <a:off x="2076447" y="58888"/>
            <a:ext cx="8879355" cy="584775"/>
          </a:xfrm>
          <a:prstGeom prst="rect">
            <a:avLst/>
          </a:prstGeom>
        </p:spPr>
        <p:txBody>
          <a:bodyPr wrap="none">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fr-FR" sz="3200" b="1" dirty="0">
                <a:solidFill>
                  <a:srgbClr val="064E83"/>
                </a:solidFill>
              </a:rPr>
              <a:t>Operational snow analysis: winter 2014-2015</a:t>
            </a:r>
          </a:p>
        </p:txBody>
      </p:sp>
    </p:spTree>
    <p:extLst>
      <p:ext uri="{BB962C8B-B14F-4D97-AF65-F5344CB8AC3E}">
        <p14:creationId xmlns:p14="http://schemas.microsoft.com/office/powerpoint/2010/main" val="905137141"/>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579937" y="860576"/>
            <a:ext cx="3121368" cy="369332"/>
          </a:xfrm>
          <a:prstGeom prst="rect">
            <a:avLst/>
          </a:prstGeom>
          <a:noFill/>
        </p:spPr>
        <p:txBody>
          <a:bodyPr wrap="none" rtlCol="0">
            <a:spAutoFit/>
          </a:bodyPr>
          <a:lstStyle/>
          <a:p>
            <a:pPr algn="ctr"/>
            <a:r>
              <a:rPr lang="en-GB" dirty="0">
                <a:solidFill>
                  <a:schemeClr val="accent6">
                    <a:lumMod val="75000"/>
                  </a:schemeClr>
                </a:solidFill>
              </a:rPr>
              <a:t>Operational snow</a:t>
            </a:r>
            <a:r>
              <a:rPr lang="en-GB" dirty="0"/>
              <a:t> </a:t>
            </a:r>
            <a:r>
              <a:rPr lang="en-GB" dirty="0">
                <a:solidFill>
                  <a:srgbClr val="E46C0A"/>
                </a:solidFill>
              </a:rPr>
              <a:t>monitoring</a:t>
            </a:r>
          </a:p>
        </p:txBody>
      </p:sp>
      <p:sp>
        <p:nvSpPr>
          <p:cNvPr id="6" name="Rectangle 5"/>
          <p:cNvSpPr/>
          <p:nvPr/>
        </p:nvSpPr>
        <p:spPr>
          <a:xfrm>
            <a:off x="2076447" y="58888"/>
            <a:ext cx="8879355" cy="584775"/>
          </a:xfrm>
          <a:prstGeom prst="rect">
            <a:avLst/>
          </a:prstGeom>
        </p:spPr>
        <p:txBody>
          <a:bodyPr wrap="none">
            <a:spAutoFit/>
          </a:bodyPr>
          <a:lstStyle/>
          <a:p>
            <a:pPr algn="ct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altLang="fr-FR" sz="3200" b="1" dirty="0">
                <a:solidFill>
                  <a:srgbClr val="064E83"/>
                </a:solidFill>
              </a:rPr>
              <a:t>Operational snow analysis: winter 2014-2015</a:t>
            </a:r>
          </a:p>
        </p:txBody>
      </p:sp>
      <p:sp>
        <p:nvSpPr>
          <p:cNvPr id="8" name="TextBox 7"/>
          <p:cNvSpPr txBox="1"/>
          <p:nvPr/>
        </p:nvSpPr>
        <p:spPr>
          <a:xfrm>
            <a:off x="767255" y="4437112"/>
            <a:ext cx="9217177" cy="1754326"/>
          </a:xfrm>
          <a:prstGeom prst="rect">
            <a:avLst/>
          </a:prstGeom>
          <a:noFill/>
        </p:spPr>
        <p:txBody>
          <a:bodyPr wrap="square" rtlCol="0">
            <a:spAutoFit/>
          </a:bodyPr>
          <a:lstStyle/>
          <a:p>
            <a:r>
              <a:rPr lang="en-GB" dirty="0"/>
              <a:t>   Others technical work in 41r2 (Q1 2016): </a:t>
            </a:r>
          </a:p>
          <a:p>
            <a:pPr marL="742950" lvl="1" indent="-285750">
              <a:buFontTx/>
              <a:buChar char="-"/>
            </a:pPr>
            <a:r>
              <a:rPr lang="en-GB" dirty="0"/>
              <a:t>BUFR SYNOP in LDAS</a:t>
            </a:r>
          </a:p>
          <a:p>
            <a:pPr marL="742950" lvl="1" indent="-285750">
              <a:buFontTx/>
              <a:buChar char="-"/>
            </a:pPr>
            <a:r>
              <a:rPr lang="en-GB" dirty="0"/>
              <a:t>New blacklist for LDAS </a:t>
            </a:r>
            <a:r>
              <a:rPr lang="en-GB" dirty="0" err="1"/>
              <a:t>conv</a:t>
            </a:r>
            <a:r>
              <a:rPr lang="en-GB" dirty="0"/>
              <a:t> </a:t>
            </a:r>
            <a:r>
              <a:rPr lang="en-GB" dirty="0" err="1"/>
              <a:t>obs</a:t>
            </a:r>
            <a:endParaRPr lang="en-GB" dirty="0"/>
          </a:p>
          <a:p>
            <a:pPr marL="742950" lvl="1" indent="-285750">
              <a:buFontTx/>
              <a:buChar char="-"/>
            </a:pPr>
            <a:r>
              <a:rPr lang="en-GB" dirty="0"/>
              <a:t>Model improved treatment of </a:t>
            </a:r>
          </a:p>
          <a:p>
            <a:pPr marL="1200150" lvl="2" indent="-285750">
              <a:buFontTx/>
              <a:buChar char="-"/>
            </a:pPr>
            <a:r>
              <a:rPr lang="en-GB" dirty="0"/>
              <a:t>snow depth update after snowfall</a:t>
            </a:r>
          </a:p>
          <a:p>
            <a:pPr marL="1200150" lvl="2" indent="-285750">
              <a:buFontTx/>
              <a:buChar char="-"/>
            </a:pPr>
            <a:r>
              <a:rPr lang="en-GB" dirty="0"/>
              <a:t>Sub-grid scale energy partition affecting snow fraction</a:t>
            </a:r>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t="1" b="40813"/>
          <a:stretch/>
        </p:blipFill>
        <p:spPr>
          <a:xfrm>
            <a:off x="1212013" y="1229909"/>
            <a:ext cx="10917210" cy="1944215"/>
          </a:xfrm>
          <a:prstGeom prst="rect">
            <a:avLst/>
          </a:prstGeom>
        </p:spPr>
      </p:pic>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t="77123"/>
          <a:stretch/>
        </p:blipFill>
        <p:spPr>
          <a:xfrm>
            <a:off x="2371703" y="3214244"/>
            <a:ext cx="7844822" cy="540004"/>
          </a:xfrm>
          <a:prstGeom prst="rect">
            <a:avLst/>
          </a:prstGeom>
        </p:spPr>
      </p:pic>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36486" t="64208" r="34123" b="25686"/>
          <a:stretch/>
        </p:blipFill>
        <p:spPr>
          <a:xfrm>
            <a:off x="5069229" y="993676"/>
            <a:ext cx="2895084" cy="299492"/>
          </a:xfrm>
          <a:prstGeom prst="rect">
            <a:avLst/>
          </a:prstGeom>
        </p:spPr>
      </p:pic>
      <p:sp>
        <p:nvSpPr>
          <p:cNvPr id="2" name="TextBox 1"/>
          <p:cNvSpPr txBox="1"/>
          <p:nvPr/>
        </p:nvSpPr>
        <p:spPr>
          <a:xfrm rot="16200000">
            <a:off x="295506" y="2048127"/>
            <a:ext cx="1636987" cy="307777"/>
          </a:xfrm>
          <a:prstGeom prst="rect">
            <a:avLst/>
          </a:prstGeom>
          <a:noFill/>
        </p:spPr>
        <p:txBody>
          <a:bodyPr wrap="none" rtlCol="0">
            <a:spAutoFit/>
          </a:bodyPr>
          <a:lstStyle/>
          <a:p>
            <a:r>
              <a:rPr lang="en-GB" sz="1400" b="1" dirty="0" smtClean="0"/>
              <a:t>Snow Depth in m</a:t>
            </a:r>
            <a:endParaRPr lang="en-GB" sz="1400" b="1" dirty="0"/>
          </a:p>
        </p:txBody>
      </p:sp>
      <p:sp>
        <p:nvSpPr>
          <p:cNvPr id="3" name="TextBox 2"/>
          <p:cNvSpPr txBox="1"/>
          <p:nvPr/>
        </p:nvSpPr>
        <p:spPr>
          <a:xfrm>
            <a:off x="4248101" y="1232028"/>
            <a:ext cx="1754006" cy="307777"/>
          </a:xfrm>
          <a:prstGeom prst="rect">
            <a:avLst/>
          </a:prstGeom>
          <a:noFill/>
        </p:spPr>
        <p:txBody>
          <a:bodyPr wrap="none" rtlCol="0">
            <a:spAutoFit/>
          </a:bodyPr>
          <a:lstStyle/>
          <a:p>
            <a:r>
              <a:rPr lang="en-GB" sz="1400" b="1" dirty="0" smtClean="0"/>
              <a:t>(</a:t>
            </a:r>
            <a:r>
              <a:rPr lang="en-GB" sz="1400" b="1" dirty="0" err="1" smtClean="0"/>
              <a:t>Obs</a:t>
            </a:r>
            <a:r>
              <a:rPr lang="en-GB" sz="1400" b="1" dirty="0" smtClean="0"/>
              <a:t>-Background)</a:t>
            </a:r>
            <a:endParaRPr lang="en-GB" sz="1400" b="1" dirty="0"/>
          </a:p>
        </p:txBody>
      </p:sp>
    </p:spTree>
    <p:extLst>
      <p:ext uri="{BB962C8B-B14F-4D97-AF65-F5344CB8AC3E}">
        <p14:creationId xmlns:p14="http://schemas.microsoft.com/office/powerpoint/2010/main" val="28030975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smtClean="0">
                <a:solidFill>
                  <a:srgbClr val="003399"/>
                </a:solidFill>
                <a:latin typeface="+mj-lt"/>
              </a:rPr>
              <a:t>Summary on Snow analysis</a:t>
            </a:r>
            <a:endParaRPr lang="en-US" sz="3200" b="1" dirty="0">
              <a:solidFill>
                <a:srgbClr val="003399"/>
              </a:solidFill>
              <a:latin typeface="+mj-lt"/>
            </a:endParaRPr>
          </a:p>
        </p:txBody>
      </p:sp>
      <p:sp>
        <p:nvSpPr>
          <p:cNvPr id="3" name="TextBox 2"/>
          <p:cNvSpPr txBox="1"/>
          <p:nvPr/>
        </p:nvSpPr>
        <p:spPr>
          <a:xfrm>
            <a:off x="156779" y="575209"/>
            <a:ext cx="12035221" cy="6370975"/>
          </a:xfrm>
          <a:prstGeom prst="rect">
            <a:avLst/>
          </a:prstGeom>
          <a:noFill/>
        </p:spPr>
        <p:txBody>
          <a:bodyPr wrap="square" rtlCol="0">
            <a:spAutoFit/>
          </a:bodyPr>
          <a:lstStyle/>
          <a:p>
            <a:r>
              <a:rPr lang="en-GB" sz="2400" dirty="0" smtClean="0"/>
              <a:t>1. Not all NWP systems have a snow analysis</a:t>
            </a:r>
          </a:p>
          <a:p>
            <a:r>
              <a:rPr lang="en-GB" sz="2400" dirty="0"/>
              <a:t> </a:t>
            </a:r>
            <a:r>
              <a:rPr lang="en-GB" sz="2400" dirty="0" smtClean="0"/>
              <a:t>  Snow data assimilation systems relies on relatively simple approaches (</a:t>
            </a:r>
            <a:r>
              <a:rPr lang="en-GB" sz="2400" dirty="0" err="1" smtClean="0"/>
              <a:t>Cressman,OI</a:t>
            </a:r>
            <a:r>
              <a:rPr lang="en-GB" sz="2400" dirty="0" smtClean="0"/>
              <a:t>)</a:t>
            </a:r>
          </a:p>
          <a:p>
            <a:endParaRPr lang="en-GB" sz="2400" dirty="0"/>
          </a:p>
          <a:p>
            <a:r>
              <a:rPr lang="en-GB" sz="2400" dirty="0" smtClean="0"/>
              <a:t>2. Mostly DA </a:t>
            </a:r>
            <a:r>
              <a:rPr lang="en-GB" sz="2400" dirty="0"/>
              <a:t>of </a:t>
            </a:r>
            <a:r>
              <a:rPr lang="en-GB" sz="2400" i="1" dirty="0"/>
              <a:t>in situ </a:t>
            </a:r>
            <a:r>
              <a:rPr lang="en-GB" sz="2400" dirty="0"/>
              <a:t>snow depth and the IMS multi sensor snow </a:t>
            </a:r>
            <a:r>
              <a:rPr lang="en-GB" sz="2400" dirty="0" smtClean="0"/>
              <a:t>cover</a:t>
            </a:r>
          </a:p>
          <a:p>
            <a:r>
              <a:rPr lang="en-GB" sz="2400" dirty="0" smtClean="0"/>
              <a:t>   - In </a:t>
            </a:r>
            <a:r>
              <a:rPr lang="en-GB" sz="2400" dirty="0"/>
              <a:t>situ snow depth reporting: issues on availability and reporting </a:t>
            </a:r>
            <a:r>
              <a:rPr lang="en-GB" sz="2400" dirty="0" smtClean="0"/>
              <a:t>practices</a:t>
            </a:r>
            <a:endParaRPr lang="en-GB" sz="2400" dirty="0"/>
          </a:p>
          <a:p>
            <a:r>
              <a:rPr lang="en-GB" sz="2400" dirty="0" smtClean="0"/>
              <a:t>   - International </a:t>
            </a:r>
            <a:r>
              <a:rPr lang="en-GB" sz="2400" dirty="0"/>
              <a:t>initiatives to address snow reporting (harmonization and practices):</a:t>
            </a:r>
          </a:p>
          <a:p>
            <a:pPr marL="742950" lvl="1" indent="-285750">
              <a:buFontTx/>
              <a:buChar char="-"/>
            </a:pPr>
            <a:r>
              <a:rPr lang="en-GB" sz="2400" dirty="0"/>
              <a:t>Snow Watch snow reporting activity</a:t>
            </a:r>
          </a:p>
          <a:p>
            <a:pPr marL="742950" lvl="1" indent="-285750">
              <a:buFontTx/>
              <a:buChar char="-"/>
            </a:pPr>
            <a:r>
              <a:rPr lang="en-GB" sz="2400" dirty="0" err="1"/>
              <a:t>HarmoSnow</a:t>
            </a:r>
            <a:r>
              <a:rPr lang="en-GB" sz="2400" dirty="0"/>
              <a:t> COST </a:t>
            </a:r>
            <a:r>
              <a:rPr lang="en-GB" sz="2400" dirty="0" smtClean="0"/>
              <a:t>action</a:t>
            </a:r>
          </a:p>
          <a:p>
            <a:pPr marL="800100" lvl="1" indent="-342900">
              <a:buFont typeface="Wingdings" panose="05000000000000000000" pitchFamily="2" charset="2"/>
              <a:buChar char="à"/>
            </a:pPr>
            <a:r>
              <a:rPr lang="en-GB" sz="2400" dirty="0" smtClean="0"/>
              <a:t>National </a:t>
            </a:r>
            <a:r>
              <a:rPr lang="en-GB" sz="2400" dirty="0"/>
              <a:t>Met services encouraged to improve snow depth reports availability on the </a:t>
            </a:r>
            <a:r>
              <a:rPr lang="en-GB" sz="2400" dirty="0" smtClean="0"/>
              <a:t>GTS</a:t>
            </a:r>
          </a:p>
          <a:p>
            <a:pPr marL="800100" lvl="1" indent="-342900">
              <a:buFont typeface="Wingdings" panose="05000000000000000000" pitchFamily="2" charset="2"/>
              <a:buChar char="à"/>
            </a:pPr>
            <a:endParaRPr lang="en-GB" sz="2400" dirty="0"/>
          </a:p>
          <a:p>
            <a:r>
              <a:rPr lang="en-GB" sz="2400" dirty="0" smtClean="0"/>
              <a:t>3. Challenges </a:t>
            </a:r>
            <a:r>
              <a:rPr lang="en-GB" sz="2400" dirty="0"/>
              <a:t>in retrieving snow mass from satellite measurements </a:t>
            </a:r>
            <a:r>
              <a:rPr lang="en-GB" sz="2400" dirty="0">
                <a:sym typeface="Wingdings" panose="05000000000000000000" pitchFamily="2" charset="2"/>
              </a:rPr>
              <a:t> Novel mission concepts required for </a:t>
            </a:r>
            <a:r>
              <a:rPr lang="en-GB" sz="2400" dirty="0" smtClean="0">
                <a:sym typeface="Wingdings" panose="05000000000000000000" pitchFamily="2" charset="2"/>
              </a:rPr>
              <a:t>snow water equivalent </a:t>
            </a:r>
          </a:p>
          <a:p>
            <a:endParaRPr lang="en-GB" sz="2400" dirty="0" smtClean="0">
              <a:sym typeface="Wingdings" panose="05000000000000000000" pitchFamily="2" charset="2"/>
            </a:endParaRPr>
          </a:p>
          <a:p>
            <a:r>
              <a:rPr lang="en-GB" sz="2400" dirty="0" smtClean="0"/>
              <a:t>4. Snow </a:t>
            </a:r>
            <a:r>
              <a:rPr lang="en-GB" sz="2400" dirty="0"/>
              <a:t>initialisation has a large impact on Numerical Weather Forecast  </a:t>
            </a:r>
          </a:p>
          <a:p>
            <a:pPr marL="285750" indent="-285750">
              <a:buFontTx/>
              <a:buChar char="-"/>
            </a:pPr>
            <a:endParaRPr lang="en-GB" sz="2400" dirty="0"/>
          </a:p>
          <a:p>
            <a:pPr marL="285750" indent="-285750">
              <a:buFontTx/>
              <a:buChar char="-"/>
            </a:pPr>
            <a:endParaRPr lang="en-GB" sz="2400" dirty="0"/>
          </a:p>
        </p:txBody>
      </p:sp>
    </p:spTree>
    <p:extLst>
      <p:ext uri="{BB962C8B-B14F-4D97-AF65-F5344CB8AC3E}">
        <p14:creationId xmlns:p14="http://schemas.microsoft.com/office/powerpoint/2010/main" val="72604825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snow_hori.png"/>
          <p:cNvPicPr>
            <a:picLocks noChangeAspect="1"/>
          </p:cNvPicPr>
          <p:nvPr/>
        </p:nvPicPr>
        <p:blipFill rotWithShape="1">
          <a:blip r:embed="rId2" cstate="print">
            <a:extLst>
              <a:ext uri="{28A0092B-C50C-407E-A947-70E740481C1C}">
                <a14:useLocalDpi xmlns:a14="http://schemas.microsoft.com/office/drawing/2010/main" val="0"/>
              </a:ext>
            </a:extLst>
          </a:blip>
          <a:srcRect t="4929" r="43370"/>
          <a:stretch/>
        </p:blipFill>
        <p:spPr bwMode="auto">
          <a:xfrm>
            <a:off x="2297094" y="1273654"/>
            <a:ext cx="1651791" cy="21426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in the ECMWF IFS history</a:t>
            </a:r>
          </a:p>
        </p:txBody>
      </p:sp>
      <p:sp>
        <p:nvSpPr>
          <p:cNvPr id="5" name="TextBox 4"/>
          <p:cNvSpPr txBox="1"/>
          <p:nvPr/>
        </p:nvSpPr>
        <p:spPr>
          <a:xfrm>
            <a:off x="746235" y="692696"/>
            <a:ext cx="11068706" cy="369332"/>
          </a:xfrm>
          <a:prstGeom prst="rect">
            <a:avLst/>
          </a:prstGeom>
          <a:noFill/>
        </p:spPr>
        <p:txBody>
          <a:bodyPr wrap="square" rtlCol="0">
            <a:spAutoFit/>
          </a:bodyPr>
          <a:lstStyle/>
          <a:p>
            <a:r>
              <a:rPr lang="en-GB" dirty="0"/>
              <a:t>2009	  </a:t>
            </a:r>
            <a:r>
              <a:rPr lang="en-GB" dirty="0" smtClean="0"/>
              <a:t>                2010                     2011</a:t>
            </a:r>
            <a:r>
              <a:rPr lang="en-GB" dirty="0"/>
              <a:t>	         </a:t>
            </a:r>
            <a:r>
              <a:rPr lang="en-GB" dirty="0" smtClean="0"/>
              <a:t>…..</a:t>
            </a:r>
            <a:r>
              <a:rPr lang="en-GB" dirty="0"/>
              <a:t>	2013	     </a:t>
            </a:r>
            <a:r>
              <a:rPr lang="en-GB" dirty="0" smtClean="0"/>
              <a:t>    </a:t>
            </a:r>
            <a:r>
              <a:rPr lang="en-GB" dirty="0"/>
              <a:t>2015     </a:t>
            </a:r>
            <a:endParaRPr lang="fr-FR" dirty="0"/>
          </a:p>
        </p:txBody>
      </p:sp>
      <p:pic>
        <p:nvPicPr>
          <p:cNvPr id="6" name="Picture 4" descr="htessel_scheme.png"/>
          <p:cNvPicPr>
            <a:picLocks noChangeAspect="1"/>
          </p:cNvPicPr>
          <p:nvPr/>
        </p:nvPicPr>
        <p:blipFill>
          <a:blip r:embed="rId3">
            <a:extLst>
              <a:ext uri="{28A0092B-C50C-407E-A947-70E740481C1C}">
                <a14:useLocalDpi xmlns:a14="http://schemas.microsoft.com/office/drawing/2010/main" val="0"/>
              </a:ext>
            </a:extLst>
          </a:blip>
          <a:srcRect r="55324" b="3667"/>
          <a:stretch>
            <a:fillRect/>
          </a:stretch>
        </p:blipFill>
        <p:spPr bwMode="auto">
          <a:xfrm>
            <a:off x="430190" y="1431360"/>
            <a:ext cx="1565275" cy="1746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 name="TextBox 6"/>
          <p:cNvSpPr txBox="1"/>
          <p:nvPr/>
        </p:nvSpPr>
        <p:spPr>
          <a:xfrm>
            <a:off x="625982" y="3453412"/>
            <a:ext cx="2741456" cy="2492990"/>
          </a:xfrm>
          <a:prstGeom prst="rect">
            <a:avLst/>
          </a:prstGeom>
          <a:noFill/>
        </p:spPr>
        <p:txBody>
          <a:bodyPr wrap="none" rtlCol="0">
            <a:spAutoFit/>
          </a:bodyPr>
          <a:lstStyle/>
          <a:p>
            <a:r>
              <a:rPr lang="en-GB" b="1" u="sng" dirty="0"/>
              <a:t>Snow Model</a:t>
            </a:r>
          </a:p>
          <a:p>
            <a:r>
              <a:rPr lang="en-GB" dirty="0"/>
              <a:t>. Liq. Water</a:t>
            </a:r>
          </a:p>
          <a:p>
            <a:r>
              <a:rPr lang="en-GB" dirty="0"/>
              <a:t>. Density</a:t>
            </a:r>
          </a:p>
          <a:p>
            <a:r>
              <a:rPr lang="en-GB" dirty="0"/>
              <a:t>. Albedo</a:t>
            </a:r>
          </a:p>
          <a:p>
            <a:r>
              <a:rPr lang="en-GB" dirty="0"/>
              <a:t>. Fraction</a:t>
            </a:r>
          </a:p>
          <a:p>
            <a:endParaRPr lang="en-GB" dirty="0" smtClean="0"/>
          </a:p>
          <a:p>
            <a:endParaRPr lang="en-GB" dirty="0"/>
          </a:p>
          <a:p>
            <a:r>
              <a:rPr lang="en-GB" sz="1200" b="1" dirty="0">
                <a:solidFill>
                  <a:schemeClr val="tx1">
                    <a:lumMod val="65000"/>
                    <a:lumOff val="35000"/>
                  </a:schemeClr>
                </a:solidFill>
              </a:rPr>
              <a:t>Dutra et al., </a:t>
            </a:r>
            <a:r>
              <a:rPr lang="en-GB" sz="1200" b="1" dirty="0" smtClean="0">
                <a:solidFill>
                  <a:schemeClr val="tx1">
                    <a:lumMod val="65000"/>
                    <a:lumOff val="35000"/>
                  </a:schemeClr>
                </a:solidFill>
              </a:rPr>
              <a:t>J. </a:t>
            </a:r>
            <a:r>
              <a:rPr lang="en-GB" sz="1200" b="1" dirty="0" err="1" smtClean="0">
                <a:solidFill>
                  <a:schemeClr val="tx1">
                    <a:lumMod val="65000"/>
                    <a:lumOff val="35000"/>
                  </a:schemeClr>
                </a:solidFill>
              </a:rPr>
              <a:t>hydrometeorol</a:t>
            </a:r>
            <a:r>
              <a:rPr lang="en-GB" sz="1200" b="1" dirty="0">
                <a:solidFill>
                  <a:schemeClr val="tx1">
                    <a:lumMod val="65000"/>
                    <a:lumOff val="35000"/>
                  </a:schemeClr>
                </a:solidFill>
              </a:rPr>
              <a:t>.</a:t>
            </a:r>
            <a:r>
              <a:rPr lang="en-GB" sz="1200" b="1" dirty="0" smtClean="0">
                <a:solidFill>
                  <a:schemeClr val="tx1">
                    <a:lumMod val="65000"/>
                    <a:lumOff val="35000"/>
                  </a:schemeClr>
                </a:solidFill>
              </a:rPr>
              <a:t> </a:t>
            </a:r>
            <a:r>
              <a:rPr lang="en-GB" sz="1200" b="1" dirty="0">
                <a:solidFill>
                  <a:schemeClr val="tx1">
                    <a:lumMod val="65000"/>
                    <a:lumOff val="35000"/>
                  </a:schemeClr>
                </a:solidFill>
              </a:rPr>
              <a:t>2010</a:t>
            </a:r>
          </a:p>
          <a:p>
            <a:endParaRPr lang="fr-FR" dirty="0"/>
          </a:p>
        </p:txBody>
      </p:sp>
      <p:sp>
        <p:nvSpPr>
          <p:cNvPr id="9" name="TextBox 8"/>
          <p:cNvSpPr txBox="1"/>
          <p:nvPr/>
        </p:nvSpPr>
        <p:spPr>
          <a:xfrm>
            <a:off x="3115401" y="3442915"/>
            <a:ext cx="2672526" cy="2862322"/>
          </a:xfrm>
          <a:prstGeom prst="rect">
            <a:avLst/>
          </a:prstGeom>
          <a:noFill/>
        </p:spPr>
        <p:txBody>
          <a:bodyPr wrap="none" rtlCol="0">
            <a:spAutoFit/>
          </a:bodyPr>
          <a:lstStyle/>
          <a:p>
            <a:endParaRPr lang="en-GB" dirty="0"/>
          </a:p>
          <a:p>
            <a:r>
              <a:rPr lang="en-GB" dirty="0"/>
              <a:t>. OI</a:t>
            </a:r>
          </a:p>
          <a:p>
            <a:r>
              <a:rPr lang="en-GB" dirty="0"/>
              <a:t>. 4km IMS </a:t>
            </a:r>
          </a:p>
          <a:p>
            <a:r>
              <a:rPr lang="en-GB" dirty="0"/>
              <a:t>. </a:t>
            </a:r>
            <a:r>
              <a:rPr lang="en-GB" dirty="0" err="1"/>
              <a:t>Obs</a:t>
            </a:r>
            <a:r>
              <a:rPr lang="en-GB" dirty="0"/>
              <a:t> </a:t>
            </a:r>
            <a:r>
              <a:rPr lang="en-GB" dirty="0" err="1"/>
              <a:t>preproc</a:t>
            </a:r>
            <a:r>
              <a:rPr lang="en-GB" dirty="0"/>
              <a:t>/QC</a:t>
            </a:r>
          </a:p>
          <a:p>
            <a:r>
              <a:rPr lang="en-GB" dirty="0"/>
              <a:t>. IMS latency/acquisition</a:t>
            </a:r>
          </a:p>
          <a:p>
            <a:endParaRPr lang="en-GB" dirty="0"/>
          </a:p>
          <a:p>
            <a:endParaRPr lang="en-GB" dirty="0"/>
          </a:p>
          <a:p>
            <a:endParaRPr lang="en-GB" dirty="0"/>
          </a:p>
          <a:p>
            <a:pPr marL="285750" indent="-285750">
              <a:buFontTx/>
              <a:buChar char="-"/>
            </a:pPr>
            <a:endParaRPr lang="en-GB" dirty="0"/>
          </a:p>
          <a:p>
            <a:pPr marL="285750" indent="-285750">
              <a:buFontTx/>
              <a:buChar char="-"/>
            </a:pPr>
            <a:endParaRPr lang="en-GB" dirty="0"/>
          </a:p>
        </p:txBody>
      </p:sp>
      <p:pic>
        <p:nvPicPr>
          <p:cNvPr id="11" name="graphics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26945" y="1168936"/>
            <a:ext cx="2060319" cy="21010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2" name="TextBox 11"/>
          <p:cNvSpPr txBox="1"/>
          <p:nvPr/>
        </p:nvSpPr>
        <p:spPr>
          <a:xfrm>
            <a:off x="6063925" y="3481801"/>
            <a:ext cx="2869119" cy="1938992"/>
          </a:xfrm>
          <a:prstGeom prst="rect">
            <a:avLst/>
          </a:prstGeom>
          <a:noFill/>
        </p:spPr>
        <p:txBody>
          <a:bodyPr wrap="none" rtlCol="0">
            <a:spAutoFit/>
          </a:bodyPr>
          <a:lstStyle/>
          <a:p>
            <a:r>
              <a:rPr lang="en-GB" dirty="0"/>
              <a:t>. Additional in situ  </a:t>
            </a:r>
            <a:r>
              <a:rPr lang="en-GB" dirty="0" err="1"/>
              <a:t>obs</a:t>
            </a:r>
            <a:endParaRPr lang="en-GB" dirty="0"/>
          </a:p>
          <a:p>
            <a:r>
              <a:rPr lang="en-GB" dirty="0"/>
              <a:t>. New BUFR template</a:t>
            </a:r>
          </a:p>
          <a:p>
            <a:r>
              <a:rPr lang="en-GB" dirty="0"/>
              <a:t>. WMO/</a:t>
            </a:r>
            <a:r>
              <a:rPr lang="en-GB" dirty="0" err="1"/>
              <a:t>SnowWatch</a:t>
            </a:r>
            <a:r>
              <a:rPr lang="en-GB" dirty="0"/>
              <a:t> action</a:t>
            </a:r>
          </a:p>
          <a:p>
            <a:r>
              <a:rPr lang="en-GB" dirty="0"/>
              <a:t>. IMS data assimilation</a:t>
            </a:r>
          </a:p>
          <a:p>
            <a:r>
              <a:rPr lang="en-GB" dirty="0"/>
              <a:t>. </a:t>
            </a:r>
            <a:r>
              <a:rPr lang="en-GB" dirty="0" err="1"/>
              <a:t>obs</a:t>
            </a:r>
            <a:r>
              <a:rPr lang="en-GB" dirty="0"/>
              <a:t> error revision</a:t>
            </a:r>
          </a:p>
          <a:p>
            <a:endParaRPr lang="en-GB" dirty="0"/>
          </a:p>
          <a:p>
            <a:r>
              <a:rPr lang="en-GB" sz="1200" b="1" dirty="0">
                <a:solidFill>
                  <a:schemeClr val="tx1">
                    <a:lumMod val="65000"/>
                    <a:lumOff val="35000"/>
                  </a:schemeClr>
                </a:solidFill>
              </a:rPr>
              <a:t>	</a:t>
            </a:r>
            <a:endParaRPr lang="en-GB" dirty="0"/>
          </a:p>
        </p:txBody>
      </p:sp>
      <p:pic>
        <p:nvPicPr>
          <p:cNvPr id="13" name="Picture 12"/>
          <p:cNvPicPr>
            <a:picLocks noChangeAspect="1"/>
          </p:cNvPicPr>
          <p:nvPr/>
        </p:nvPicPr>
        <p:blipFill rotWithShape="1">
          <a:blip r:embed="rId5">
            <a:extLst>
              <a:ext uri="{28A0092B-C50C-407E-A947-70E740481C1C}">
                <a14:useLocalDpi xmlns:a14="http://schemas.microsoft.com/office/drawing/2010/main" val="0"/>
              </a:ext>
            </a:extLst>
          </a:blip>
          <a:srcRect l="3224" t="46523" r="-1744"/>
          <a:stretch/>
        </p:blipFill>
        <p:spPr>
          <a:xfrm>
            <a:off x="7914288" y="1282948"/>
            <a:ext cx="2022027" cy="1923260"/>
          </a:xfrm>
          <a:prstGeom prst="rect">
            <a:avLst/>
          </a:prstGeom>
        </p:spPr>
      </p:pic>
      <p:sp>
        <p:nvSpPr>
          <p:cNvPr id="14" name="TextBox 13"/>
          <p:cNvSpPr txBox="1"/>
          <p:nvPr/>
        </p:nvSpPr>
        <p:spPr>
          <a:xfrm>
            <a:off x="3066073" y="5625980"/>
            <a:ext cx="8141972" cy="1015663"/>
          </a:xfrm>
          <a:prstGeom prst="rect">
            <a:avLst/>
          </a:prstGeom>
          <a:noFill/>
        </p:spPr>
        <p:txBody>
          <a:bodyPr wrap="none" rtlCol="0">
            <a:spAutoFit/>
          </a:bodyPr>
          <a:lstStyle/>
          <a:p>
            <a:r>
              <a:rPr lang="en-GB" sz="1200" b="1" dirty="0">
                <a:solidFill>
                  <a:schemeClr val="tx1">
                    <a:lumMod val="65000"/>
                    <a:lumOff val="35000"/>
                  </a:schemeClr>
                </a:solidFill>
              </a:rPr>
              <a:t>de </a:t>
            </a:r>
            <a:r>
              <a:rPr lang="en-GB" sz="1200" b="1" dirty="0" err="1">
                <a:solidFill>
                  <a:schemeClr val="tx1">
                    <a:lumMod val="65000"/>
                    <a:lumOff val="35000"/>
                  </a:schemeClr>
                </a:solidFill>
              </a:rPr>
              <a:t>Rosnay</a:t>
            </a:r>
            <a:r>
              <a:rPr lang="en-GB" sz="1200" b="1" dirty="0">
                <a:solidFill>
                  <a:schemeClr val="tx1">
                    <a:lumMod val="65000"/>
                    <a:lumOff val="35000"/>
                  </a:schemeClr>
                </a:solidFill>
              </a:rPr>
              <a:t> et al., Res Memo 2010, 2011     </a:t>
            </a:r>
          </a:p>
          <a:p>
            <a:r>
              <a:rPr lang="en-GB" sz="1200" b="1" dirty="0">
                <a:solidFill>
                  <a:schemeClr val="tx1">
                    <a:lumMod val="65000"/>
                    <a:lumOff val="35000"/>
                  </a:schemeClr>
                </a:solidFill>
              </a:rPr>
              <a:t>		</a:t>
            </a:r>
            <a:r>
              <a:rPr lang="en-GB" sz="1200" b="1" dirty="0" err="1">
                <a:solidFill>
                  <a:schemeClr val="tx1">
                    <a:lumMod val="65000"/>
                    <a:lumOff val="35000"/>
                  </a:schemeClr>
                </a:solidFill>
              </a:rPr>
              <a:t>Brun</a:t>
            </a:r>
            <a:r>
              <a:rPr lang="en-GB" sz="1200" b="1" dirty="0">
                <a:solidFill>
                  <a:schemeClr val="tx1">
                    <a:lumMod val="65000"/>
                    <a:lumOff val="35000"/>
                  </a:schemeClr>
                </a:solidFill>
              </a:rPr>
              <a:t> et al., Snow Watch 2013    </a:t>
            </a:r>
          </a:p>
          <a:p>
            <a:pPr>
              <a:lnSpc>
                <a:spcPct val="150000"/>
              </a:lnSpc>
            </a:pPr>
            <a:r>
              <a:rPr lang="en-GB" sz="1200" b="1" dirty="0">
                <a:solidFill>
                  <a:schemeClr val="tx1">
                    <a:lumMod val="65000"/>
                    <a:lumOff val="35000"/>
                  </a:schemeClr>
                </a:solidFill>
              </a:rPr>
              <a:t>			               de </a:t>
            </a:r>
            <a:r>
              <a:rPr lang="en-GB" sz="1200" b="1" dirty="0" err="1">
                <a:solidFill>
                  <a:schemeClr val="tx1">
                    <a:lumMod val="65000"/>
                    <a:lumOff val="35000"/>
                  </a:schemeClr>
                </a:solidFill>
              </a:rPr>
              <a:t>Rosnay</a:t>
            </a:r>
            <a:r>
              <a:rPr lang="en-GB" sz="1200" b="1" dirty="0">
                <a:solidFill>
                  <a:schemeClr val="tx1">
                    <a:lumMod val="65000"/>
                    <a:lumOff val="35000"/>
                  </a:schemeClr>
                </a:solidFill>
              </a:rPr>
              <a:t> et al., </a:t>
            </a:r>
            <a:r>
              <a:rPr lang="en-GB" sz="1200" b="1" dirty="0" err="1">
                <a:solidFill>
                  <a:schemeClr val="tx1">
                    <a:lumMod val="65000"/>
                    <a:lumOff val="35000"/>
                  </a:schemeClr>
                </a:solidFill>
              </a:rPr>
              <a:t>Surv</a:t>
            </a:r>
            <a:r>
              <a:rPr lang="en-GB" sz="1200" b="1" dirty="0">
                <a:solidFill>
                  <a:schemeClr val="tx1">
                    <a:lumMod val="65000"/>
                    <a:lumOff val="35000"/>
                  </a:schemeClr>
                </a:solidFill>
              </a:rPr>
              <a:t>. </a:t>
            </a:r>
            <a:r>
              <a:rPr lang="en-GB" sz="1200" b="1" dirty="0" err="1">
                <a:solidFill>
                  <a:schemeClr val="tx1">
                    <a:lumMod val="65000"/>
                    <a:lumOff val="35000"/>
                  </a:schemeClr>
                </a:solidFill>
              </a:rPr>
              <a:t>Geophys</a:t>
            </a:r>
            <a:r>
              <a:rPr lang="en-GB" sz="1200" b="1" dirty="0">
                <a:solidFill>
                  <a:schemeClr val="tx1">
                    <a:lumMod val="65000"/>
                    <a:lumOff val="35000"/>
                  </a:schemeClr>
                </a:solidFill>
              </a:rPr>
              <a:t> 2014</a:t>
            </a:r>
          </a:p>
          <a:p>
            <a:pPr>
              <a:lnSpc>
                <a:spcPct val="150000"/>
              </a:lnSpc>
            </a:pPr>
            <a:r>
              <a:rPr lang="en-GB" sz="1200" b="1" dirty="0">
                <a:solidFill>
                  <a:schemeClr val="tx1">
                    <a:lumMod val="65000"/>
                    <a:lumOff val="35000"/>
                  </a:schemeClr>
                </a:solidFill>
              </a:rPr>
              <a:t>				            de Rosnay et., ECMWF Newsletter 143, Spring 2015</a:t>
            </a:r>
          </a:p>
        </p:txBody>
      </p:sp>
      <p:sp>
        <p:nvSpPr>
          <p:cNvPr id="16" name="TextBox 15"/>
          <p:cNvSpPr txBox="1"/>
          <p:nvPr/>
        </p:nvSpPr>
        <p:spPr>
          <a:xfrm>
            <a:off x="3062027" y="3428999"/>
            <a:ext cx="2185214" cy="369332"/>
          </a:xfrm>
          <a:prstGeom prst="rect">
            <a:avLst/>
          </a:prstGeom>
          <a:noFill/>
        </p:spPr>
        <p:txBody>
          <a:bodyPr wrap="none" rtlCol="0">
            <a:spAutoFit/>
          </a:bodyPr>
          <a:lstStyle/>
          <a:p>
            <a:r>
              <a:rPr lang="en-GB" b="1" u="sng" dirty="0"/>
              <a:t>Snow </a:t>
            </a:r>
            <a:r>
              <a:rPr lang="en-GB" b="1" u="sng" dirty="0" err="1"/>
              <a:t>Obs</a:t>
            </a:r>
            <a:r>
              <a:rPr lang="en-GB" b="1" u="sng" dirty="0"/>
              <a:t> and DA</a:t>
            </a:r>
          </a:p>
        </p:txBody>
      </p:sp>
      <p:pic>
        <p:nvPicPr>
          <p:cNvPr id="19" name="Picture 1"/>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48885" y="1806590"/>
            <a:ext cx="1058085" cy="10576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20" name="Group 17"/>
          <p:cNvGrpSpPr>
            <a:grpSpLocks/>
          </p:cNvGrpSpPr>
          <p:nvPr/>
        </p:nvGrpSpPr>
        <p:grpSpPr bwMode="auto">
          <a:xfrm>
            <a:off x="10346523" y="1168936"/>
            <a:ext cx="2098675" cy="2665418"/>
            <a:chOff x="4794" y="708"/>
            <a:chExt cx="1322" cy="1679"/>
          </a:xfrm>
        </p:grpSpPr>
        <p:pic>
          <p:nvPicPr>
            <p:cNvPr id="21" name="Picture 1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13" y="721"/>
              <a:ext cx="1097" cy="1666"/>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23" name="Rectangle 20"/>
            <p:cNvSpPr>
              <a:spLocks noChangeArrowheads="1"/>
            </p:cNvSpPr>
            <p:nvPr/>
          </p:nvSpPr>
          <p:spPr bwMode="auto">
            <a:xfrm>
              <a:off x="5556" y="708"/>
              <a:ext cx="560" cy="1147"/>
            </a:xfrm>
            <a:prstGeom prst="rect">
              <a:avLst/>
            </a:prstGeom>
            <a:solidFill>
              <a:srgbClr val="FFFFFF"/>
            </a:solidFill>
            <a:ln w="9360">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2" name="Rectangle 19"/>
            <p:cNvSpPr>
              <a:spLocks noChangeArrowheads="1"/>
            </p:cNvSpPr>
            <p:nvPr/>
          </p:nvSpPr>
          <p:spPr bwMode="auto">
            <a:xfrm>
              <a:off x="4794" y="1826"/>
              <a:ext cx="1244" cy="560"/>
            </a:xfrm>
            <a:prstGeom prst="rect">
              <a:avLst/>
            </a:prstGeom>
            <a:solidFill>
              <a:srgbClr val="FFFFFF"/>
            </a:solidFill>
            <a:ln w="9360">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grpSp>
      <p:sp>
        <p:nvSpPr>
          <p:cNvPr id="17" name="TextBox 16"/>
          <p:cNvSpPr txBox="1"/>
          <p:nvPr/>
        </p:nvSpPr>
        <p:spPr>
          <a:xfrm>
            <a:off x="9349734" y="3341622"/>
            <a:ext cx="2640604" cy="2862322"/>
          </a:xfrm>
          <a:prstGeom prst="rect">
            <a:avLst/>
          </a:prstGeom>
          <a:noFill/>
        </p:spPr>
        <p:txBody>
          <a:bodyPr wrap="square" rtlCol="0">
            <a:spAutoFit/>
          </a:bodyPr>
          <a:lstStyle/>
          <a:p>
            <a:r>
              <a:rPr lang="en-GB" b="1" u="sng" dirty="0"/>
              <a:t>Ongoing</a:t>
            </a:r>
          </a:p>
          <a:p>
            <a:r>
              <a:rPr lang="en-GB" dirty="0"/>
              <a:t>. BUFR SYNOP</a:t>
            </a:r>
          </a:p>
          <a:p>
            <a:r>
              <a:rPr lang="en-GB" dirty="0"/>
              <a:t>. Snow COST action</a:t>
            </a:r>
          </a:p>
          <a:p>
            <a:r>
              <a:rPr lang="en-GB" dirty="0"/>
              <a:t>. Snow Watch</a:t>
            </a:r>
          </a:p>
          <a:p>
            <a:endParaRPr lang="en-GB" dirty="0"/>
          </a:p>
          <a:p>
            <a:r>
              <a:rPr lang="en-GB" dirty="0"/>
              <a:t>Future</a:t>
            </a:r>
            <a:r>
              <a:rPr lang="en-GB" dirty="0" smtClean="0"/>
              <a:t>:</a:t>
            </a:r>
          </a:p>
          <a:p>
            <a:r>
              <a:rPr lang="en-GB" dirty="0" smtClean="0"/>
              <a:t>Multi-layer snow model</a:t>
            </a:r>
          </a:p>
          <a:p>
            <a:r>
              <a:rPr lang="en-GB" dirty="0" smtClean="0"/>
              <a:t>Future snow missions?</a:t>
            </a:r>
            <a:endParaRPr lang="en-GB" dirty="0"/>
          </a:p>
          <a:p>
            <a:r>
              <a:rPr lang="en-GB" dirty="0"/>
              <a:t>RT modelling</a:t>
            </a:r>
          </a:p>
          <a:p>
            <a:endParaRPr lang="en-GB" dirty="0"/>
          </a:p>
        </p:txBody>
      </p:sp>
      <p:cxnSp>
        <p:nvCxnSpPr>
          <p:cNvPr id="4" name="Straight Arrow Connector 3"/>
          <p:cNvCxnSpPr/>
          <p:nvPr/>
        </p:nvCxnSpPr>
        <p:spPr>
          <a:xfrm>
            <a:off x="315310" y="1062028"/>
            <a:ext cx="11876690"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28894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 Box 1"/>
          <p:cNvSpPr txBox="1">
            <a:spLocks noChangeArrowheads="1"/>
          </p:cNvSpPr>
          <p:nvPr/>
        </p:nvSpPr>
        <p:spPr bwMode="auto">
          <a:xfrm>
            <a:off x="2424114" y="260351"/>
            <a:ext cx="7000875"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pPr>
            <a:r>
              <a:rPr lang="en-GB" altLang="en-US" sz="2800" b="1" dirty="0">
                <a:solidFill>
                  <a:srgbClr val="003399"/>
                </a:solidFill>
                <a:latin typeface="Arial Black" panose="020B0A04020102020204" pitchFamily="34" charset="0"/>
              </a:rPr>
              <a:t>Outline</a:t>
            </a:r>
          </a:p>
          <a:p>
            <a:pPr>
              <a:lnSpc>
                <a:spcPct val="93000"/>
              </a:lnSpc>
            </a:pPr>
            <a:endParaRPr lang="en-GB" altLang="en-US" sz="2800" b="1" dirty="0">
              <a:solidFill>
                <a:srgbClr val="2323DC"/>
              </a:solidFill>
              <a:latin typeface="Arial Black" panose="020B0A04020102020204" pitchFamily="34" charset="0"/>
            </a:endParaRPr>
          </a:p>
          <a:p>
            <a:pPr>
              <a:lnSpc>
                <a:spcPct val="93000"/>
              </a:lnSpc>
            </a:pPr>
            <a:endParaRPr lang="en-GB" altLang="en-US" sz="2800" b="1" dirty="0">
              <a:solidFill>
                <a:srgbClr val="2323DC"/>
              </a:solidFill>
              <a:latin typeface="Arial Black" panose="020B0A04020102020204" pitchFamily="34" charset="0"/>
            </a:endParaRPr>
          </a:p>
          <a:p>
            <a:pPr>
              <a:lnSpc>
                <a:spcPct val="93000"/>
              </a:lnSpc>
            </a:pPr>
            <a:r>
              <a:rPr lang="en-GB" altLang="en-US" b="1" dirty="0">
                <a:solidFill>
                  <a:srgbClr val="262699"/>
                </a:solidFill>
                <a:latin typeface="Arial" panose="020B0604020202020204" pitchFamily="34" charset="0"/>
                <a:cs typeface="Arial" panose="020B0604020202020204" pitchFamily="34" charset="0"/>
              </a:rPr>
              <a:t>Part I (Monday)</a:t>
            </a:r>
          </a:p>
          <a:p>
            <a:pPr>
              <a:lnSpc>
                <a:spcPct val="93000"/>
              </a:lnSpc>
            </a:pPr>
            <a:endParaRPr lang="en-GB" altLang="en-US" b="1" dirty="0">
              <a:solidFill>
                <a:srgbClr val="2323DC"/>
              </a:solidFill>
              <a:latin typeface="Arial" panose="020B0604020202020204" pitchFamily="34" charset="0"/>
              <a:cs typeface="Arial" panose="020B0604020202020204" pitchFamily="34" charset="0"/>
            </a:endParaRPr>
          </a:p>
          <a:p>
            <a:pPr>
              <a:lnSpc>
                <a:spcPct val="93000"/>
              </a:lnSpc>
              <a:buFont typeface="Times New Roman" panose="02020603050405020304" pitchFamily="18" charset="0"/>
              <a:buChar char="•"/>
            </a:pPr>
            <a:r>
              <a:rPr lang="en-GB" altLang="en-US" sz="2200" dirty="0">
                <a:solidFill>
                  <a:srgbClr val="2323DC"/>
                </a:solidFill>
                <a:latin typeface="Arial" panose="020B0604020202020204" pitchFamily="34" charset="0"/>
              </a:rPr>
              <a:t> </a:t>
            </a:r>
            <a:r>
              <a:rPr lang="en-GB" altLang="en-US" sz="2200" dirty="0">
                <a:solidFill>
                  <a:srgbClr val="7F7F7F"/>
                </a:solidFill>
                <a:latin typeface="Arial" panose="020B0604020202020204" pitchFamily="34" charset="0"/>
              </a:rPr>
              <a:t>Introduction</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Snow analysis</a:t>
            </a:r>
          </a:p>
          <a:p>
            <a:pPr>
              <a:lnSpc>
                <a:spcPct val="140000"/>
              </a:lnSpc>
              <a:buFont typeface="Times New Roman" panose="02020603050405020304" pitchFamily="18" charset="0"/>
              <a:buChar char="•"/>
            </a:pPr>
            <a:r>
              <a:rPr lang="en-GB" altLang="en-US" sz="2200" b="1" dirty="0">
                <a:solidFill>
                  <a:srgbClr val="262699"/>
                </a:solidFill>
                <a:latin typeface="Arial" panose="020B0604020202020204" pitchFamily="34" charset="0"/>
              </a:rPr>
              <a:t> Screen level parameters analysis</a:t>
            </a:r>
          </a:p>
          <a:p>
            <a:pPr>
              <a:lnSpc>
                <a:spcPct val="140000"/>
              </a:lnSpc>
            </a:pPr>
            <a:r>
              <a:rPr lang="ar-SA" altLang="en-US" sz="2200" dirty="0">
                <a:solidFill>
                  <a:srgbClr val="2323DC"/>
                </a:solidFill>
                <a:latin typeface="Arial" panose="020B0604020202020204" pitchFamily="34" charset="0"/>
              </a:rPr>
              <a:t>‏</a:t>
            </a:r>
            <a:endParaRPr lang="en-GB" altLang="en-US" sz="2200" dirty="0">
              <a:solidFill>
                <a:srgbClr val="2323DC"/>
              </a:solidFill>
              <a:latin typeface="Arial" panose="020B0604020202020204" pitchFamily="34" charset="0"/>
            </a:endParaRPr>
          </a:p>
          <a:p>
            <a:pPr>
              <a:lnSpc>
                <a:spcPct val="140000"/>
              </a:lnSpc>
            </a:pPr>
            <a:r>
              <a:rPr lang="en-GB" altLang="en-US" b="1" dirty="0">
                <a:solidFill>
                  <a:srgbClr val="7F7F7F"/>
                </a:solidFill>
                <a:latin typeface="Arial" panose="020B0604020202020204" pitchFamily="34" charset="0"/>
              </a:rPr>
              <a:t>Part II (Tuesday)</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Soil moisture analysis</a:t>
            </a:r>
            <a:r>
              <a:rPr lang="ar-SA" altLang="en-US" sz="2200" dirty="0">
                <a:solidFill>
                  <a:srgbClr val="7F7F7F"/>
                </a:solidFill>
                <a:latin typeface="Arial" panose="020B0604020202020204" pitchFamily="34" charset="0"/>
              </a:rPr>
              <a:t>‏</a:t>
            </a:r>
            <a:endParaRPr lang="en-GB" altLang="en-US" sz="2200" dirty="0">
              <a:solidFill>
                <a:srgbClr val="7F7F7F"/>
              </a:solidFill>
              <a:latin typeface="Arial" panose="020B0604020202020204" pitchFamily="34" charset="0"/>
            </a:endParaRP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Summary and future plans </a:t>
            </a:r>
          </a:p>
          <a:p>
            <a:pPr>
              <a:lnSpc>
                <a:spcPct val="140000"/>
              </a:lnSpc>
            </a:pPr>
            <a:endParaRPr lang="en-GB" altLang="en-US" sz="2200" dirty="0">
              <a:solidFill>
                <a:srgbClr val="2323DC"/>
              </a:solidFill>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 Box 1"/>
          <p:cNvSpPr txBox="1">
            <a:spLocks noChangeArrowheads="1"/>
          </p:cNvSpPr>
          <p:nvPr/>
        </p:nvSpPr>
        <p:spPr bwMode="auto">
          <a:xfrm>
            <a:off x="420415" y="787401"/>
            <a:ext cx="11550868" cy="5064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8000"/>
              </a:lnSpc>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 Screen level variables: 2m  Air Temperature (T2m) and air Relative humidity (</a:t>
            </a:r>
            <a:r>
              <a:rPr lang="en-GB" altLang="en-US" sz="2000" dirty="0" smtClean="0">
                <a:solidFill>
                  <a:srgbClr val="000000"/>
                </a:solidFill>
                <a:latin typeface="Arial" panose="020B0604020202020204" pitchFamily="34" charset="0"/>
                <a:cs typeface="Arial" panose="020B0604020202020204" pitchFamily="34" charset="0"/>
              </a:rPr>
              <a:t>RH2m)</a:t>
            </a:r>
          </a:p>
          <a:p>
            <a:pPr marL="342900" indent="-342900">
              <a:lnSpc>
                <a:spcPts val="2600"/>
              </a:lnSpc>
              <a:buFont typeface="Wingdings" panose="05000000000000000000" pitchFamily="2" charset="2"/>
              <a:buChar char="Ø"/>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 Analysis based on an Optimal Interpolation using SYNOP observations, every six hours: 00UTC, 06UTC, 12UTC, </a:t>
            </a:r>
            <a:r>
              <a:rPr lang="en-GB" altLang="en-US" sz="2000" dirty="0" smtClean="0">
                <a:solidFill>
                  <a:srgbClr val="000000"/>
                </a:solidFill>
                <a:latin typeface="Arial" panose="020B0604020202020204" pitchFamily="34" charset="0"/>
                <a:cs typeface="Arial" panose="020B0604020202020204" pitchFamily="34" charset="0"/>
              </a:rPr>
              <a:t>18UTC</a:t>
            </a: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 Screen level analysis increments are used for the soil moisture analysis (OI system, e.g. at </a:t>
            </a:r>
            <a:r>
              <a:rPr lang="en-GB" altLang="en-US" sz="2000" dirty="0" err="1">
                <a:solidFill>
                  <a:srgbClr val="000000"/>
                </a:solidFill>
                <a:latin typeface="Arial" panose="020B0604020202020204" pitchFamily="34" charset="0"/>
                <a:cs typeface="Arial" panose="020B0604020202020204" pitchFamily="34" charset="0"/>
              </a:rPr>
              <a:t>Météo</a:t>
            </a:r>
            <a:r>
              <a:rPr lang="en-GB" altLang="en-US" sz="2000" dirty="0">
                <a:solidFill>
                  <a:srgbClr val="000000"/>
                </a:solidFill>
                <a:latin typeface="Arial" panose="020B0604020202020204" pitchFamily="34" charset="0"/>
                <a:cs typeface="Arial" panose="020B0604020202020204" pitchFamily="34" charset="0"/>
              </a:rPr>
              <a:t>-France and ECMWF ERA-Interim</a:t>
            </a:r>
            <a:r>
              <a:rPr lang="en-GB" altLang="en-US" sz="2000" dirty="0" smtClean="0">
                <a:solidFill>
                  <a:srgbClr val="000000"/>
                </a:solidFill>
                <a:latin typeface="Arial" panose="020B0604020202020204" pitchFamily="34" charset="0"/>
                <a:cs typeface="Arial" panose="020B0604020202020204" pitchFamily="34" charset="0"/>
              </a:rPr>
              <a:t>)</a:t>
            </a:r>
          </a:p>
          <a:p>
            <a:pPr marL="342900" indent="-342900">
              <a:lnSpc>
                <a:spcPts val="2600"/>
              </a:lnSpc>
              <a:buFont typeface="Wingdings" panose="05000000000000000000" pitchFamily="2" charset="2"/>
              <a:buChar char="Ø"/>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 Screen level analysis fields are used as input of the SEKF soil moisture analysis (</a:t>
            </a:r>
            <a:r>
              <a:rPr lang="en-GB" altLang="en-US" sz="2000" dirty="0" smtClean="0">
                <a:solidFill>
                  <a:srgbClr val="000000"/>
                </a:solidFill>
                <a:latin typeface="Arial" panose="020B0604020202020204" pitchFamily="34" charset="0"/>
                <a:cs typeface="Arial" panose="020B0604020202020204" pitchFamily="34" charset="0"/>
              </a:rPr>
              <a:t>ECMWF)</a:t>
            </a:r>
          </a:p>
          <a:p>
            <a:pPr marL="342900" indent="-342900">
              <a:lnSpc>
                <a:spcPts val="2600"/>
              </a:lnSpc>
              <a:buFont typeface="Wingdings" panose="05000000000000000000" pitchFamily="2" charset="2"/>
              <a:buChar char="Ø"/>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 </a:t>
            </a:r>
            <a:r>
              <a:rPr lang="en-GB" altLang="en-US" sz="2000" dirty="0" smtClean="0">
                <a:solidFill>
                  <a:srgbClr val="000000"/>
                </a:solidFill>
                <a:latin typeface="Arial" panose="020B0604020202020204" pitchFamily="34" charset="0"/>
              </a:rPr>
              <a:t>T2m </a:t>
            </a:r>
            <a:r>
              <a:rPr lang="en-GB" altLang="en-US" sz="2000" dirty="0">
                <a:solidFill>
                  <a:srgbClr val="000000"/>
                </a:solidFill>
                <a:latin typeface="Arial" panose="020B0604020202020204" pitchFamily="34" charset="0"/>
              </a:rPr>
              <a:t>and RH2m are diagnostic variables of the model, so their analysis only has an i</a:t>
            </a:r>
            <a:r>
              <a:rPr lang="en-GB" altLang="en-US" sz="2000" dirty="0">
                <a:solidFill>
                  <a:srgbClr val="000000"/>
                </a:solidFill>
                <a:latin typeface="Arial" panose="020B0604020202020204" pitchFamily="34" charset="0"/>
                <a:cs typeface="Arial" panose="020B0604020202020204" pitchFamily="34" charset="0"/>
              </a:rPr>
              <a:t>ndirect effect on atmosphere through the soil and snow variables</a:t>
            </a:r>
            <a:r>
              <a:rPr lang="en-GB" altLang="en-US" sz="2000" dirty="0" smtClean="0">
                <a:solidFill>
                  <a:srgbClr val="000000"/>
                </a:solidFill>
                <a:latin typeface="Arial" panose="020B0604020202020204" pitchFamily="34" charset="0"/>
                <a:cs typeface="Arial" panose="020B0604020202020204" pitchFamily="34" charset="0"/>
              </a:rPr>
              <a:t>.</a:t>
            </a:r>
          </a:p>
          <a:p>
            <a:pPr marL="342900" indent="-342900">
              <a:lnSpc>
                <a:spcPts val="2600"/>
              </a:lnSpc>
              <a:buFont typeface="Wingdings" panose="05000000000000000000" pitchFamily="2" charset="2"/>
              <a:buChar char="Ø"/>
            </a:pPr>
            <a:endParaRPr lang="en-GB" altLang="en-US" sz="2000" dirty="0">
              <a:solidFill>
                <a:srgbClr val="000000"/>
              </a:solidFill>
              <a:latin typeface="Arial" panose="020B0604020202020204" pitchFamily="34" charset="0"/>
              <a:cs typeface="Arial" panose="020B0604020202020204" pitchFamily="34" charset="0"/>
            </a:endParaRPr>
          </a:p>
          <a:p>
            <a:pPr marL="342900" indent="-342900">
              <a:lnSpc>
                <a:spcPts val="2600"/>
              </a:lnSpc>
              <a:buFont typeface="Wingdings" panose="05000000000000000000" pitchFamily="2" charset="2"/>
              <a:buChar char="Ø"/>
            </a:pPr>
            <a:r>
              <a:rPr lang="en-GB" altLang="en-US" sz="2000" dirty="0">
                <a:solidFill>
                  <a:srgbClr val="000000"/>
                </a:solidFill>
                <a:latin typeface="Arial" panose="020B0604020202020204" pitchFamily="34" charset="0"/>
                <a:cs typeface="Arial" panose="020B0604020202020204" pitchFamily="34" charset="0"/>
              </a:rPr>
              <a:t>S</a:t>
            </a:r>
            <a:r>
              <a:rPr lang="en-GB" altLang="en-US" sz="2000" dirty="0" smtClean="0">
                <a:solidFill>
                  <a:srgbClr val="000000"/>
                </a:solidFill>
                <a:latin typeface="Arial" panose="020B0604020202020204" pitchFamily="34" charset="0"/>
                <a:cs typeface="Arial" panose="020B0604020202020204" pitchFamily="34" charset="0"/>
              </a:rPr>
              <a:t>creen </a:t>
            </a:r>
            <a:r>
              <a:rPr lang="en-GB" altLang="en-US" sz="2000" dirty="0">
                <a:solidFill>
                  <a:srgbClr val="000000"/>
                </a:solidFill>
                <a:latin typeface="Arial" panose="020B0604020202020204" pitchFamily="34" charset="0"/>
                <a:cs typeface="Arial" panose="020B0604020202020204" pitchFamily="34" charset="0"/>
              </a:rPr>
              <a:t>level analysis </a:t>
            </a:r>
            <a:r>
              <a:rPr lang="en-GB" altLang="en-US" sz="2000" dirty="0" smtClean="0">
                <a:solidFill>
                  <a:srgbClr val="000000"/>
                </a:solidFill>
                <a:latin typeface="Arial" panose="020B0604020202020204" pitchFamily="34" charset="0"/>
                <a:cs typeface="Arial" panose="020B0604020202020204" pitchFamily="34" charset="0"/>
              </a:rPr>
              <a:t>reliable for </a:t>
            </a:r>
            <a:r>
              <a:rPr lang="en-GB" altLang="en-US" sz="2000" dirty="0">
                <a:solidFill>
                  <a:srgbClr val="000000"/>
                </a:solidFill>
                <a:latin typeface="Arial" panose="020B0604020202020204" pitchFamily="34" charset="0"/>
                <a:cs typeface="Arial" panose="020B0604020202020204" pitchFamily="34" charset="0"/>
              </a:rPr>
              <a:t>evaluation </a:t>
            </a:r>
            <a:r>
              <a:rPr lang="en-GB" altLang="en-US" sz="2000" dirty="0" smtClean="0">
                <a:solidFill>
                  <a:srgbClr val="000000"/>
                </a:solidFill>
                <a:latin typeface="Arial" panose="020B0604020202020204" pitchFamily="34" charset="0"/>
                <a:cs typeface="Arial" panose="020B0604020202020204" pitchFamily="34" charset="0"/>
              </a:rPr>
              <a:t>purposes</a:t>
            </a:r>
            <a:endParaRPr lang="en-GB" altLang="en-US" sz="2000" dirty="0">
              <a:solidFill>
                <a:srgbClr val="000000"/>
              </a:solidFill>
              <a:latin typeface="Arial" panose="020B0604020202020204" pitchFamily="34" charset="0"/>
              <a:cs typeface="Arial" panose="020B0604020202020204" pitchFamily="34" charset="0"/>
            </a:endParaRPr>
          </a:p>
        </p:txBody>
      </p:sp>
      <p:sp>
        <p:nvSpPr>
          <p:cNvPr id="35843" name="Text Box 2"/>
          <p:cNvSpPr txBox="1">
            <a:spLocks noChangeArrowheads="1"/>
          </p:cNvSpPr>
          <p:nvPr/>
        </p:nvSpPr>
        <p:spPr bwMode="auto">
          <a:xfrm>
            <a:off x="2017713" y="169864"/>
            <a:ext cx="8113712"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buClr>
                <a:srgbClr val="114FFB"/>
              </a:buClr>
              <a:buFont typeface="Arial Black" panose="020B0A04020102020204" pitchFamily="34" charset="0"/>
              <a:buNone/>
            </a:pPr>
            <a:r>
              <a:rPr lang="en-GB" altLang="en-US" sz="3200" b="1" dirty="0">
                <a:solidFill>
                  <a:srgbClr val="003399"/>
                </a:solidFill>
                <a:latin typeface="+mj-lt"/>
              </a:rPr>
              <a:t>Screen Level parameters analysis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 Box 1"/>
          <p:cNvSpPr txBox="1">
            <a:spLocks noChangeArrowheads="1"/>
          </p:cNvSpPr>
          <p:nvPr/>
        </p:nvSpPr>
        <p:spPr bwMode="auto">
          <a:xfrm>
            <a:off x="2017713" y="169864"/>
            <a:ext cx="8113712"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buClr>
                <a:srgbClr val="114FFB"/>
              </a:buClr>
              <a:buFont typeface="Arial Black" panose="020B0A04020102020204" pitchFamily="34" charset="0"/>
              <a:buNone/>
            </a:pPr>
            <a:r>
              <a:rPr lang="en-GB" altLang="en-US" sz="3200" b="1" dirty="0">
                <a:solidFill>
                  <a:srgbClr val="003399"/>
                </a:solidFill>
                <a:latin typeface="+mj-lt"/>
              </a:rPr>
              <a:t>OI Screen Level parameters analysis</a:t>
            </a:r>
          </a:p>
        </p:txBody>
      </p:sp>
      <p:sp>
        <p:nvSpPr>
          <p:cNvPr id="36867" name="Text Box 2"/>
          <p:cNvSpPr txBox="1">
            <a:spLocks noChangeArrowheads="1"/>
          </p:cNvSpPr>
          <p:nvPr/>
        </p:nvSpPr>
        <p:spPr bwMode="auto">
          <a:xfrm>
            <a:off x="281181" y="1225668"/>
            <a:ext cx="11586775"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marL="341313" indent="-341313">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dirty="0" smtClean="0">
                <a:solidFill>
                  <a:srgbClr val="000000"/>
                </a:solidFill>
                <a:latin typeface="Arial" panose="020B0604020202020204" pitchFamily="34" charset="0"/>
              </a:rPr>
              <a:t>1. First guess departure </a:t>
            </a:r>
            <a:r>
              <a:rPr lang="en-GB" altLang="en-US" sz="1800" dirty="0" smtClean="0">
                <a:solidFill>
                  <a:srgbClr val="000000"/>
                </a:solidFill>
                <a:latin typeface="Symbol" panose="05050102010706020507" pitchFamily="18" charset="2"/>
              </a:rPr>
              <a:t></a:t>
            </a:r>
            <a:r>
              <a:rPr lang="en-GB" altLang="en-US" sz="1800" dirty="0" smtClean="0">
                <a:solidFill>
                  <a:srgbClr val="000000"/>
                </a:solidFill>
                <a:latin typeface="Arial" panose="020B0604020202020204" pitchFamily="34" charset="0"/>
              </a:rPr>
              <a:t>X</a:t>
            </a:r>
            <a:r>
              <a:rPr lang="en-GB" altLang="en-US" sz="1800" baseline="-25000" dirty="0" smtClean="0">
                <a:solidFill>
                  <a:srgbClr val="000000"/>
                </a:solidFill>
                <a:latin typeface="Arial" panose="020B0604020202020204" pitchFamily="34" charset="0"/>
              </a:rPr>
              <a:t>i</a:t>
            </a:r>
            <a:r>
              <a:rPr lang="en-GB" altLang="en-US" sz="1800" dirty="0" smtClean="0">
                <a:solidFill>
                  <a:srgbClr val="000000"/>
                </a:solidFill>
                <a:latin typeface="Arial" panose="020B0604020202020204" pitchFamily="34" charset="0"/>
              </a:rPr>
              <a:t> estimated at each observation location </a:t>
            </a:r>
            <a:r>
              <a:rPr lang="en-GB" altLang="en-US" sz="1800" dirty="0" err="1" smtClean="0">
                <a:solidFill>
                  <a:srgbClr val="000000"/>
                </a:solidFill>
                <a:latin typeface="Arial" panose="020B0604020202020204" pitchFamily="34" charset="0"/>
              </a:rPr>
              <a:t>i</a:t>
            </a:r>
            <a:r>
              <a:rPr lang="en-GB" altLang="en-US" sz="1800" dirty="0" smtClean="0">
                <a:solidFill>
                  <a:srgbClr val="000000"/>
                </a:solidFill>
                <a:latin typeface="Arial" panose="020B0604020202020204" pitchFamily="34" charset="0"/>
              </a:rPr>
              <a:t> from the observation and the interpolated background field (6 h or 12 h forecast). </a:t>
            </a:r>
            <a:endParaRPr lang="en-GB" altLang="en-US" sz="1800" dirty="0">
              <a:solidFill>
                <a:srgbClr val="000000"/>
              </a:solidFill>
              <a:latin typeface="Arial" panose="020B0604020202020204" pitchFamily="34" charset="0"/>
            </a:endParaRPr>
          </a:p>
        </p:txBody>
      </p:sp>
      <p:sp>
        <p:nvSpPr>
          <p:cNvPr id="36868" name="Text Box 3"/>
          <p:cNvSpPr txBox="1">
            <a:spLocks noChangeArrowheads="1"/>
          </p:cNvSpPr>
          <p:nvPr/>
        </p:nvSpPr>
        <p:spPr bwMode="auto">
          <a:xfrm>
            <a:off x="352977" y="1921386"/>
            <a:ext cx="7751202" cy="35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dirty="0" smtClean="0">
                <a:solidFill>
                  <a:srgbClr val="000000"/>
                </a:solidFill>
                <a:latin typeface="Arial" panose="020B0604020202020204" pitchFamily="34" charset="0"/>
              </a:rPr>
              <a:t>2. Analysis increments </a:t>
            </a:r>
            <a:r>
              <a:rPr lang="en-GB" altLang="en-US" sz="1800" dirty="0" smtClean="0">
                <a:solidFill>
                  <a:srgbClr val="000000"/>
                </a:solidFill>
                <a:latin typeface="Symbol" panose="05050102010706020507" pitchFamily="18" charset="2"/>
              </a:rPr>
              <a:t></a:t>
            </a:r>
            <a:r>
              <a:rPr lang="en-GB" altLang="en-US" sz="1800" dirty="0" err="1" smtClean="0">
                <a:solidFill>
                  <a:srgbClr val="000000"/>
                </a:solidFill>
                <a:latin typeface="Arial" panose="020B0604020202020204" pitchFamily="34" charset="0"/>
              </a:rPr>
              <a:t>X</a:t>
            </a:r>
            <a:r>
              <a:rPr lang="en-GB" altLang="en-US" sz="1800" baseline="-25000" dirty="0" err="1" smtClean="0">
                <a:solidFill>
                  <a:srgbClr val="000000"/>
                </a:solidFill>
                <a:latin typeface="Arial" panose="020B0604020202020204" pitchFamily="34" charset="0"/>
              </a:rPr>
              <a:t>j</a:t>
            </a:r>
            <a:r>
              <a:rPr lang="en-GB" altLang="en-US" sz="1800" baseline="30000" dirty="0" err="1" smtClean="0">
                <a:solidFill>
                  <a:srgbClr val="000000"/>
                </a:solidFill>
                <a:latin typeface="Arial" panose="020B0604020202020204" pitchFamily="34" charset="0"/>
              </a:rPr>
              <a:t>a</a:t>
            </a:r>
            <a:r>
              <a:rPr lang="en-GB" altLang="en-US" sz="1800" dirty="0" smtClean="0">
                <a:solidFill>
                  <a:srgbClr val="000000"/>
                </a:solidFill>
                <a:latin typeface="Arial" panose="020B0604020202020204" pitchFamily="34" charset="0"/>
              </a:rPr>
              <a:t> at each model grid point j are calculated from: </a:t>
            </a:r>
            <a:endParaRPr lang="en-GB" altLang="en-US" sz="1800" dirty="0">
              <a:solidFill>
                <a:srgbClr val="000000"/>
              </a:solidFill>
              <a:latin typeface="Arial" panose="020B0604020202020204" pitchFamily="34" charset="0"/>
            </a:endParaRPr>
          </a:p>
        </p:txBody>
      </p:sp>
      <p:sp>
        <p:nvSpPr>
          <p:cNvPr id="36869" name="Text Box 5"/>
          <p:cNvSpPr txBox="1">
            <a:spLocks noChangeArrowheads="1"/>
          </p:cNvSpPr>
          <p:nvPr/>
        </p:nvSpPr>
        <p:spPr bwMode="auto">
          <a:xfrm>
            <a:off x="352977" y="2902842"/>
            <a:ext cx="5751231" cy="35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dirty="0" smtClean="0">
                <a:solidFill>
                  <a:srgbClr val="000000"/>
                </a:solidFill>
                <a:latin typeface="Arial" panose="020B0604020202020204" pitchFamily="34" charset="0"/>
              </a:rPr>
              <a:t>3. The optimum weights </a:t>
            </a:r>
            <a:r>
              <a:rPr lang="en-GB" altLang="en-US" sz="1800" dirty="0" err="1" smtClean="0">
                <a:solidFill>
                  <a:srgbClr val="000000"/>
                </a:solidFill>
                <a:latin typeface="Arial" panose="020B0604020202020204" pitchFamily="34" charset="0"/>
              </a:rPr>
              <a:t>w</a:t>
            </a:r>
            <a:r>
              <a:rPr lang="en-GB" altLang="en-US" sz="1800" baseline="-25000" dirty="0" err="1" smtClean="0">
                <a:solidFill>
                  <a:srgbClr val="000000"/>
                </a:solidFill>
                <a:latin typeface="Arial" panose="020B0604020202020204" pitchFamily="34" charset="0"/>
              </a:rPr>
              <a:t>i</a:t>
            </a:r>
            <a:r>
              <a:rPr lang="en-GB" altLang="en-US" sz="1800" dirty="0" smtClean="0">
                <a:solidFill>
                  <a:srgbClr val="000000"/>
                </a:solidFill>
                <a:latin typeface="Arial" panose="020B0604020202020204" pitchFamily="34" charset="0"/>
              </a:rPr>
              <a:t> are given by: (</a:t>
            </a:r>
            <a:r>
              <a:rPr lang="en-GB" altLang="en-US" sz="1800" b="1" dirty="0" smtClean="0">
                <a:solidFill>
                  <a:srgbClr val="000000"/>
                </a:solidFill>
                <a:latin typeface="Arial" panose="020B0604020202020204" pitchFamily="34" charset="0"/>
              </a:rPr>
              <a:t>B </a:t>
            </a:r>
            <a:r>
              <a:rPr lang="en-GB" altLang="en-US" sz="1800" dirty="0" smtClean="0">
                <a:solidFill>
                  <a:srgbClr val="000000"/>
                </a:solidFill>
                <a:latin typeface="Arial" panose="020B0604020202020204" pitchFamily="34" charset="0"/>
              </a:rPr>
              <a:t>+ </a:t>
            </a:r>
            <a:r>
              <a:rPr lang="en-GB" altLang="en-US" sz="1800" b="1" dirty="0" smtClean="0">
                <a:solidFill>
                  <a:srgbClr val="000000"/>
                </a:solidFill>
                <a:latin typeface="Arial" panose="020B0604020202020204" pitchFamily="34" charset="0"/>
              </a:rPr>
              <a:t>O</a:t>
            </a:r>
            <a:r>
              <a:rPr lang="en-GB" altLang="en-US" sz="1800" dirty="0" smtClean="0">
                <a:solidFill>
                  <a:srgbClr val="000000"/>
                </a:solidFill>
                <a:latin typeface="Arial" panose="020B0604020202020204" pitchFamily="34" charset="0"/>
              </a:rPr>
              <a:t>)</a:t>
            </a:r>
            <a:r>
              <a:rPr lang="en-GB" altLang="en-US" sz="1800" b="1" dirty="0" smtClean="0">
                <a:solidFill>
                  <a:srgbClr val="000000"/>
                </a:solidFill>
                <a:latin typeface="Arial" panose="020B0604020202020204" pitchFamily="34" charset="0"/>
              </a:rPr>
              <a:t> w</a:t>
            </a:r>
            <a:r>
              <a:rPr lang="en-GB" altLang="en-US" sz="1800" dirty="0" smtClean="0">
                <a:solidFill>
                  <a:srgbClr val="000000"/>
                </a:solidFill>
                <a:latin typeface="Arial" panose="020B0604020202020204" pitchFamily="34" charset="0"/>
              </a:rPr>
              <a:t> = </a:t>
            </a:r>
            <a:r>
              <a:rPr lang="en-GB" altLang="en-US" sz="1800" b="1" dirty="0" smtClean="0">
                <a:solidFill>
                  <a:srgbClr val="000000"/>
                </a:solidFill>
                <a:latin typeface="Arial" panose="020B0604020202020204" pitchFamily="34" charset="0"/>
              </a:rPr>
              <a:t>b</a:t>
            </a:r>
            <a:endParaRPr lang="en-GB" altLang="en-US" sz="1800" b="1" dirty="0">
              <a:solidFill>
                <a:srgbClr val="000000"/>
              </a:solidFill>
              <a:latin typeface="Arial" panose="020B0604020202020204" pitchFamily="34" charset="0"/>
            </a:endParaRPr>
          </a:p>
        </p:txBody>
      </p:sp>
      <p:sp>
        <p:nvSpPr>
          <p:cNvPr id="36870" name="Text Box 6"/>
          <p:cNvSpPr txBox="1">
            <a:spLocks noChangeArrowheads="1"/>
          </p:cNvSpPr>
          <p:nvPr/>
        </p:nvSpPr>
        <p:spPr bwMode="auto">
          <a:xfrm>
            <a:off x="1487542" y="3275893"/>
            <a:ext cx="6824602" cy="60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b="1" dirty="0" smtClean="0">
                <a:solidFill>
                  <a:srgbClr val="000000"/>
                </a:solidFill>
                <a:latin typeface="Arial" panose="020B0604020202020204" pitchFamily="34" charset="0"/>
              </a:rPr>
              <a:t>b</a:t>
            </a:r>
            <a:r>
              <a:rPr lang="en-GB" altLang="en-US" sz="1800" dirty="0" smtClean="0">
                <a:solidFill>
                  <a:srgbClr val="000000"/>
                </a:solidFill>
                <a:latin typeface="Arial" panose="020B0604020202020204" pitchFamily="34" charset="0"/>
              </a:rPr>
              <a:t> : error covariance between observation </a:t>
            </a:r>
            <a:r>
              <a:rPr lang="en-GB" altLang="en-US" sz="1800" dirty="0" err="1" smtClean="0">
                <a:solidFill>
                  <a:srgbClr val="000000"/>
                </a:solidFill>
                <a:latin typeface="Arial" panose="020B0604020202020204" pitchFamily="34" charset="0"/>
              </a:rPr>
              <a:t>i</a:t>
            </a:r>
            <a:r>
              <a:rPr lang="en-GB" altLang="en-US" sz="1800" dirty="0" smtClean="0">
                <a:solidFill>
                  <a:srgbClr val="000000"/>
                </a:solidFill>
                <a:latin typeface="Arial" panose="020B0604020202020204" pitchFamily="34" charset="0"/>
              </a:rPr>
              <a:t> and model grid point j </a:t>
            </a:r>
          </a:p>
          <a:p>
            <a:pPr eaLnBrk="1" hangingPunct="1">
              <a:lnSpc>
                <a:spcPct val="93000"/>
              </a:lnSpc>
            </a:pPr>
            <a:r>
              <a:rPr lang="en-GB" altLang="en-US" sz="1800" dirty="0" smtClean="0">
                <a:solidFill>
                  <a:srgbClr val="000000"/>
                </a:solidFill>
                <a:latin typeface="Arial" panose="020B0604020202020204" pitchFamily="34" charset="0"/>
              </a:rPr>
              <a:t>     (dimension of N observations)‏</a:t>
            </a:r>
            <a:endParaRPr lang="en-GB" altLang="en-US" sz="1800" dirty="0">
              <a:solidFill>
                <a:srgbClr val="000000"/>
              </a:solidFill>
              <a:latin typeface="Arial" panose="020B0604020202020204" pitchFamily="34" charset="0"/>
            </a:endParaRPr>
          </a:p>
        </p:txBody>
      </p:sp>
      <p:sp>
        <p:nvSpPr>
          <p:cNvPr id="36871" name="Text Box 7"/>
          <p:cNvSpPr txBox="1">
            <a:spLocks noChangeArrowheads="1"/>
          </p:cNvSpPr>
          <p:nvPr/>
        </p:nvSpPr>
        <p:spPr bwMode="auto">
          <a:xfrm>
            <a:off x="1487542" y="3913834"/>
            <a:ext cx="9475008" cy="867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b="1" dirty="0" smtClean="0">
                <a:solidFill>
                  <a:srgbClr val="000000"/>
                </a:solidFill>
                <a:latin typeface="Arial" panose="020B0604020202020204" pitchFamily="34" charset="0"/>
              </a:rPr>
              <a:t>B</a:t>
            </a:r>
            <a:r>
              <a:rPr lang="en-GB" altLang="en-US" sz="1800" dirty="0" smtClean="0">
                <a:solidFill>
                  <a:srgbClr val="000000"/>
                </a:solidFill>
                <a:latin typeface="Arial" panose="020B0604020202020204" pitchFamily="34" charset="0"/>
              </a:rPr>
              <a:t> : error covariance matrix of the background field  (N </a:t>
            </a:r>
            <a:r>
              <a:rPr lang="en-GB" altLang="en-US" sz="1800" dirty="0" smtClean="0">
                <a:solidFill>
                  <a:srgbClr val="000000"/>
                </a:solidFill>
                <a:latin typeface="Arial" panose="020B0604020202020204" pitchFamily="34" charset="0"/>
                <a:cs typeface="Arial" panose="020B0604020202020204" pitchFamily="34" charset="0"/>
              </a:rPr>
              <a:t>×</a:t>
            </a:r>
            <a:r>
              <a:rPr lang="en-GB" altLang="en-US" sz="1800" dirty="0" smtClean="0">
                <a:solidFill>
                  <a:srgbClr val="000000"/>
                </a:solidFill>
                <a:latin typeface="Arial" panose="020B0604020202020204" pitchFamily="34" charset="0"/>
              </a:rPr>
              <a:t> N observations)‏</a:t>
            </a:r>
          </a:p>
          <a:p>
            <a:pPr eaLnBrk="1" hangingPunct="1">
              <a:lnSpc>
                <a:spcPct val="93000"/>
              </a:lnSpc>
            </a:pPr>
            <a:r>
              <a:rPr lang="en-GB" altLang="en-US" sz="1800" dirty="0" smtClean="0">
                <a:solidFill>
                  <a:srgbClr val="000000"/>
                </a:solidFill>
                <a:latin typeface="Arial" panose="020B0604020202020204" pitchFamily="34" charset="0"/>
              </a:rPr>
              <a:t>      B(i</a:t>
            </a:r>
            <a:r>
              <a:rPr lang="en-GB" altLang="en-US" sz="1800" baseline="-25000" dirty="0" smtClean="0">
                <a:solidFill>
                  <a:srgbClr val="000000"/>
                </a:solidFill>
                <a:latin typeface="Arial" panose="020B0604020202020204" pitchFamily="34" charset="0"/>
              </a:rPr>
              <a:t>1</a:t>
            </a:r>
            <a:r>
              <a:rPr lang="en-GB" altLang="en-US" sz="1800" dirty="0" smtClean="0">
                <a:solidFill>
                  <a:srgbClr val="000000"/>
                </a:solidFill>
                <a:latin typeface="Arial" panose="020B0604020202020204" pitchFamily="34" charset="0"/>
              </a:rPr>
              <a:t>,i</a:t>
            </a:r>
            <a:r>
              <a:rPr lang="en-GB" altLang="en-US" sz="1800" baseline="-25000" dirty="0" smtClean="0">
                <a:solidFill>
                  <a:srgbClr val="000000"/>
                </a:solidFill>
                <a:latin typeface="Arial" panose="020B0604020202020204" pitchFamily="34" charset="0"/>
              </a:rPr>
              <a:t>2</a:t>
            </a:r>
            <a:r>
              <a:rPr lang="en-GB" altLang="en-US" sz="1800" dirty="0" smtClean="0">
                <a:solidFill>
                  <a:srgbClr val="000000"/>
                </a:solidFill>
                <a:latin typeface="Arial" panose="020B0604020202020204" pitchFamily="34" charset="0"/>
              </a:rPr>
              <a:t>) = </a:t>
            </a:r>
            <a:r>
              <a:rPr lang="en-GB" altLang="en-US" sz="1800" dirty="0" smtClean="0">
                <a:solidFill>
                  <a:srgbClr val="000000"/>
                </a:solidFill>
                <a:latin typeface="Symbol" panose="05050102010706020507" pitchFamily="18" charset="2"/>
              </a:rPr>
              <a:t></a:t>
            </a:r>
            <a:r>
              <a:rPr lang="en-GB" altLang="en-US" sz="1800" baseline="30000" dirty="0" smtClean="0">
                <a:solidFill>
                  <a:srgbClr val="000000"/>
                </a:solidFill>
                <a:latin typeface="Arial" panose="020B0604020202020204" pitchFamily="34" charset="0"/>
              </a:rPr>
              <a:t>2</a:t>
            </a:r>
            <a:r>
              <a:rPr lang="en-GB" altLang="en-US" sz="1800" baseline="-25000" dirty="0" smtClean="0">
                <a:solidFill>
                  <a:srgbClr val="000000"/>
                </a:solidFill>
                <a:latin typeface="Arial" panose="020B0604020202020204" pitchFamily="34" charset="0"/>
              </a:rPr>
              <a:t>b</a:t>
            </a:r>
            <a:r>
              <a:rPr lang="en-GB" altLang="en-US" sz="1800" dirty="0" smtClean="0">
                <a:solidFill>
                  <a:srgbClr val="000000"/>
                </a:solidFill>
                <a:latin typeface="Arial" panose="020B0604020202020204" pitchFamily="34" charset="0"/>
              </a:rPr>
              <a:t> </a:t>
            </a:r>
            <a:r>
              <a:rPr lang="en-GB" altLang="en-US" sz="1800" dirty="0" smtClean="0">
                <a:solidFill>
                  <a:srgbClr val="000000"/>
                </a:solidFill>
                <a:latin typeface="Arial" panose="020B0604020202020204" pitchFamily="34" charset="0"/>
                <a:cs typeface="Arial" panose="020B0604020202020204" pitchFamily="34" charset="0"/>
              </a:rPr>
              <a:t>×</a:t>
            </a:r>
            <a:r>
              <a:rPr lang="en-GB" altLang="en-US" sz="1800" dirty="0" smtClean="0">
                <a:solidFill>
                  <a:srgbClr val="000000"/>
                </a:solidFill>
                <a:latin typeface="Symbol" panose="05050102010706020507" pitchFamily="18" charset="2"/>
                <a:cs typeface="Arial" panose="020B0604020202020204" pitchFamily="34" charset="0"/>
              </a:rPr>
              <a:t></a:t>
            </a:r>
            <a:r>
              <a:rPr lang="en-GB" altLang="en-US" sz="1800" dirty="0" smtClean="0">
                <a:solidFill>
                  <a:srgbClr val="000000"/>
                </a:solidFill>
                <a:latin typeface="Arial" panose="020B0604020202020204" pitchFamily="34" charset="0"/>
                <a:cs typeface="Arial" panose="020B0604020202020204" pitchFamily="34" charset="0"/>
              </a:rPr>
              <a:t>(i</a:t>
            </a:r>
            <a:r>
              <a:rPr lang="en-GB" altLang="en-US" sz="1800" baseline="-25000" dirty="0" smtClean="0">
                <a:solidFill>
                  <a:srgbClr val="000000"/>
                </a:solidFill>
                <a:latin typeface="Arial" panose="020B0604020202020204" pitchFamily="34" charset="0"/>
                <a:cs typeface="Arial" panose="020B0604020202020204" pitchFamily="34" charset="0"/>
              </a:rPr>
              <a:t>1</a:t>
            </a:r>
            <a:r>
              <a:rPr lang="en-GB" altLang="en-US" sz="1800" dirty="0" smtClean="0">
                <a:solidFill>
                  <a:srgbClr val="000000"/>
                </a:solidFill>
                <a:latin typeface="Arial" panose="020B0604020202020204" pitchFamily="34" charset="0"/>
                <a:cs typeface="Arial" panose="020B0604020202020204" pitchFamily="34" charset="0"/>
              </a:rPr>
              <a:t>,i</a:t>
            </a:r>
            <a:r>
              <a:rPr lang="en-GB" altLang="en-US" sz="1800" baseline="-25000" dirty="0" smtClean="0">
                <a:solidFill>
                  <a:srgbClr val="000000"/>
                </a:solidFill>
                <a:latin typeface="Arial" panose="020B0604020202020204" pitchFamily="34" charset="0"/>
                <a:cs typeface="Arial" panose="020B0604020202020204" pitchFamily="34" charset="0"/>
              </a:rPr>
              <a:t>2</a:t>
            </a:r>
            <a:r>
              <a:rPr lang="en-GB" altLang="en-US" sz="1800" dirty="0" smtClean="0">
                <a:solidFill>
                  <a:srgbClr val="000000"/>
                </a:solidFill>
                <a:latin typeface="Arial" panose="020B0604020202020204" pitchFamily="34" charset="0"/>
                <a:cs typeface="Arial" panose="020B0604020202020204" pitchFamily="34" charset="0"/>
              </a:rPr>
              <a:t>)</a:t>
            </a:r>
            <a:r>
              <a:rPr lang="en-GB" altLang="en-US" sz="1800" dirty="0" smtClean="0">
                <a:solidFill>
                  <a:srgbClr val="000000"/>
                </a:solidFill>
                <a:latin typeface="Arial" panose="020B0604020202020204" pitchFamily="34" charset="0"/>
              </a:rPr>
              <a:t> with the horizontal correlation coefficients </a:t>
            </a:r>
            <a:r>
              <a:rPr lang="en-GB" altLang="en-US" sz="1800" dirty="0" smtClean="0">
                <a:solidFill>
                  <a:srgbClr val="000000"/>
                </a:solidFill>
                <a:latin typeface="Symbol" panose="05050102010706020507" pitchFamily="18" charset="2"/>
              </a:rPr>
              <a:t></a:t>
            </a:r>
            <a:r>
              <a:rPr lang="en-GB" altLang="en-US" sz="1800" dirty="0" smtClean="0">
                <a:solidFill>
                  <a:srgbClr val="000000"/>
                </a:solidFill>
                <a:latin typeface="Arial" panose="020B0604020202020204" pitchFamily="34" charset="0"/>
              </a:rPr>
              <a:t>(i</a:t>
            </a:r>
            <a:r>
              <a:rPr lang="en-GB" altLang="en-US" sz="1800" baseline="-25000" dirty="0" smtClean="0">
                <a:solidFill>
                  <a:srgbClr val="000000"/>
                </a:solidFill>
                <a:latin typeface="Arial" panose="020B0604020202020204" pitchFamily="34" charset="0"/>
              </a:rPr>
              <a:t>1</a:t>
            </a:r>
            <a:r>
              <a:rPr lang="en-GB" altLang="en-US" sz="1800" dirty="0" smtClean="0">
                <a:solidFill>
                  <a:srgbClr val="000000"/>
                </a:solidFill>
                <a:latin typeface="Arial" panose="020B0604020202020204" pitchFamily="34" charset="0"/>
              </a:rPr>
              <a:t>,i</a:t>
            </a:r>
            <a:r>
              <a:rPr lang="en-GB" altLang="en-US" sz="1800" baseline="-25000" dirty="0" smtClean="0">
                <a:solidFill>
                  <a:srgbClr val="000000"/>
                </a:solidFill>
                <a:latin typeface="Arial" panose="020B0604020202020204" pitchFamily="34" charset="0"/>
              </a:rPr>
              <a:t>2</a:t>
            </a:r>
            <a:r>
              <a:rPr lang="en-GB" altLang="en-US" sz="1800" dirty="0" smtClean="0">
                <a:solidFill>
                  <a:srgbClr val="000000"/>
                </a:solidFill>
                <a:latin typeface="Arial" panose="020B0604020202020204" pitchFamily="34" charset="0"/>
              </a:rPr>
              <a:t>) </a:t>
            </a:r>
          </a:p>
          <a:p>
            <a:pPr eaLnBrk="1" hangingPunct="1">
              <a:lnSpc>
                <a:spcPct val="93000"/>
              </a:lnSpc>
            </a:pPr>
            <a:r>
              <a:rPr lang="en-GB" altLang="en-US" sz="1800" dirty="0" smtClean="0">
                <a:solidFill>
                  <a:srgbClr val="000000"/>
                </a:solidFill>
                <a:latin typeface="Arial" panose="020B0604020202020204" pitchFamily="34" charset="0"/>
              </a:rPr>
              <a:t>      and </a:t>
            </a:r>
            <a:r>
              <a:rPr lang="en-GB" altLang="en-US" sz="1800" dirty="0" smtClean="0">
                <a:solidFill>
                  <a:srgbClr val="000000"/>
                </a:solidFill>
                <a:latin typeface="Symbol" panose="05050102010706020507" pitchFamily="18" charset="2"/>
              </a:rPr>
              <a:t></a:t>
            </a:r>
            <a:r>
              <a:rPr lang="en-GB" altLang="en-US" sz="1800" baseline="-25000" dirty="0" smtClean="0">
                <a:solidFill>
                  <a:srgbClr val="000000"/>
                </a:solidFill>
                <a:latin typeface="Arial" panose="020B0604020202020204" pitchFamily="34" charset="0"/>
              </a:rPr>
              <a:t>b</a:t>
            </a:r>
            <a:r>
              <a:rPr lang="en-GB" altLang="en-US" sz="1800" dirty="0" smtClean="0">
                <a:solidFill>
                  <a:srgbClr val="000000"/>
                </a:solidFill>
                <a:latin typeface="Arial" panose="020B0604020202020204" pitchFamily="34" charset="0"/>
              </a:rPr>
              <a:t> = 1.5 K  for T2m and  5 % RH2m is the standard deviation of background errors. </a:t>
            </a:r>
            <a:endParaRPr lang="en-GB" altLang="en-US" sz="1800" dirty="0">
              <a:solidFill>
                <a:srgbClr val="000000"/>
              </a:solidFill>
              <a:latin typeface="Arial" panose="020B0604020202020204" pitchFamily="34" charset="0"/>
            </a:endParaRPr>
          </a:p>
        </p:txBody>
      </p:sp>
      <p:sp>
        <p:nvSpPr>
          <p:cNvPr id="36872" name="Text Box 9"/>
          <p:cNvSpPr txBox="1">
            <a:spLocks noChangeArrowheads="1"/>
          </p:cNvSpPr>
          <p:nvPr/>
        </p:nvSpPr>
        <p:spPr bwMode="auto">
          <a:xfrm>
            <a:off x="1487542" y="5724526"/>
            <a:ext cx="9476610" cy="6097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eaLnBrk="1" hangingPunct="1">
              <a:lnSpc>
                <a:spcPct val="93000"/>
              </a:lnSpc>
            </a:pPr>
            <a:r>
              <a:rPr lang="en-GB" altLang="en-US" sz="1800" b="1" dirty="0" smtClean="0">
                <a:solidFill>
                  <a:srgbClr val="000000"/>
                </a:solidFill>
                <a:latin typeface="Arial" panose="020B0604020202020204" pitchFamily="34" charset="0"/>
              </a:rPr>
              <a:t>O</a:t>
            </a:r>
            <a:r>
              <a:rPr lang="en-GB" altLang="en-US" sz="1800" dirty="0" smtClean="0">
                <a:solidFill>
                  <a:srgbClr val="000000"/>
                </a:solidFill>
                <a:latin typeface="Arial" panose="020B0604020202020204" pitchFamily="34" charset="0"/>
              </a:rPr>
              <a:t> : covariance matrix of the observation error (N </a:t>
            </a:r>
            <a:r>
              <a:rPr lang="en-GB" altLang="en-US" sz="1800" dirty="0" smtClean="0">
                <a:solidFill>
                  <a:srgbClr val="000000"/>
                </a:solidFill>
                <a:latin typeface="Arial" panose="020B0604020202020204" pitchFamily="34" charset="0"/>
                <a:cs typeface="Arial" panose="020B0604020202020204" pitchFamily="34" charset="0"/>
              </a:rPr>
              <a:t>×</a:t>
            </a:r>
            <a:r>
              <a:rPr lang="en-GB" altLang="en-US" sz="1800" dirty="0" smtClean="0">
                <a:solidFill>
                  <a:srgbClr val="000000"/>
                </a:solidFill>
                <a:latin typeface="Arial" panose="020B0604020202020204" pitchFamily="34" charset="0"/>
              </a:rPr>
              <a:t> N observations):</a:t>
            </a:r>
          </a:p>
          <a:p>
            <a:pPr eaLnBrk="1" hangingPunct="1">
              <a:lnSpc>
                <a:spcPct val="93000"/>
              </a:lnSpc>
            </a:pPr>
            <a:r>
              <a:rPr lang="en-GB" altLang="en-US" sz="1800" b="1" dirty="0" smtClean="0">
                <a:solidFill>
                  <a:srgbClr val="000000"/>
                </a:solidFill>
                <a:latin typeface="Arial" panose="020B0604020202020204" pitchFamily="34" charset="0"/>
              </a:rPr>
              <a:t>O</a:t>
            </a:r>
            <a:r>
              <a:rPr lang="en-GB" altLang="en-US" sz="1800" dirty="0" smtClean="0">
                <a:solidFill>
                  <a:srgbClr val="000000"/>
                </a:solidFill>
                <a:latin typeface="Arial" panose="020B0604020202020204" pitchFamily="34" charset="0"/>
              </a:rPr>
              <a:t> = </a:t>
            </a:r>
            <a:r>
              <a:rPr lang="en-GB" altLang="en-US" sz="1800" dirty="0" smtClean="0">
                <a:solidFill>
                  <a:srgbClr val="000000"/>
                </a:solidFill>
                <a:latin typeface="Symbol" panose="05050102010706020507" pitchFamily="18" charset="2"/>
              </a:rPr>
              <a:t></a:t>
            </a:r>
            <a:r>
              <a:rPr lang="en-GB" altLang="en-US" sz="1800" baseline="30000" dirty="0" smtClean="0">
                <a:solidFill>
                  <a:srgbClr val="000000"/>
                </a:solidFill>
                <a:latin typeface="Arial" panose="020B0604020202020204" pitchFamily="34" charset="0"/>
              </a:rPr>
              <a:t>2</a:t>
            </a:r>
            <a:r>
              <a:rPr lang="en-GB" altLang="en-US" sz="1800" baseline="-25000" dirty="0" smtClean="0">
                <a:solidFill>
                  <a:srgbClr val="000000"/>
                </a:solidFill>
                <a:latin typeface="Arial" panose="020B0604020202020204" pitchFamily="34" charset="0"/>
              </a:rPr>
              <a:t>o</a:t>
            </a:r>
            <a:r>
              <a:rPr lang="en-GB" altLang="en-US" sz="1800" dirty="0" smtClean="0">
                <a:solidFill>
                  <a:srgbClr val="000000"/>
                </a:solidFill>
                <a:latin typeface="Arial" panose="020B0604020202020204" pitchFamily="34" charset="0"/>
              </a:rPr>
              <a:t> </a:t>
            </a:r>
            <a:r>
              <a:rPr lang="en-GB" altLang="en-US" sz="1800" dirty="0" smtClean="0">
                <a:solidFill>
                  <a:srgbClr val="000000"/>
                </a:solidFill>
                <a:latin typeface="Arial" panose="020B0604020202020204" pitchFamily="34" charset="0"/>
                <a:cs typeface="Arial" panose="020B0604020202020204" pitchFamily="34" charset="0"/>
              </a:rPr>
              <a:t>× </a:t>
            </a:r>
            <a:r>
              <a:rPr lang="en-GB" altLang="en-US" sz="1800" b="1" dirty="0" smtClean="0">
                <a:solidFill>
                  <a:srgbClr val="000000"/>
                </a:solidFill>
                <a:latin typeface="Arial" panose="020B0604020202020204" pitchFamily="34" charset="0"/>
                <a:cs typeface="Arial" panose="020B0604020202020204" pitchFamily="34" charset="0"/>
              </a:rPr>
              <a:t>I </a:t>
            </a:r>
            <a:r>
              <a:rPr lang="en-GB" altLang="en-US" sz="1800" dirty="0" smtClean="0">
                <a:solidFill>
                  <a:srgbClr val="000000"/>
                </a:solidFill>
                <a:latin typeface="Arial" panose="020B0604020202020204" pitchFamily="34" charset="0"/>
                <a:cs typeface="Arial" panose="020B0604020202020204" pitchFamily="34" charset="0"/>
              </a:rPr>
              <a:t>with </a:t>
            </a:r>
            <a:r>
              <a:rPr lang="en-GB" altLang="en-US" sz="1800" dirty="0" smtClean="0">
                <a:solidFill>
                  <a:srgbClr val="000000"/>
                </a:solidFill>
                <a:latin typeface="Symbol" panose="05050102010706020507" pitchFamily="18" charset="2"/>
              </a:rPr>
              <a:t></a:t>
            </a:r>
            <a:r>
              <a:rPr lang="en-GB" altLang="en-US" sz="1800" baseline="-25000" dirty="0" smtClean="0">
                <a:solidFill>
                  <a:srgbClr val="000000"/>
                </a:solidFill>
                <a:latin typeface="Arial" panose="020B0604020202020204" pitchFamily="34" charset="0"/>
              </a:rPr>
              <a:t>o</a:t>
            </a:r>
            <a:r>
              <a:rPr lang="en-GB" altLang="en-US" sz="1800" dirty="0" smtClean="0">
                <a:solidFill>
                  <a:srgbClr val="000000"/>
                </a:solidFill>
                <a:latin typeface="Arial" panose="020B0604020202020204" pitchFamily="34" charset="0"/>
              </a:rPr>
              <a:t> = 2.0 K </a:t>
            </a:r>
            <a:r>
              <a:rPr lang="en-GB" altLang="en-US" sz="1800" dirty="0">
                <a:solidFill>
                  <a:srgbClr val="000000"/>
                </a:solidFill>
                <a:latin typeface="Arial" panose="020B0604020202020204" pitchFamily="34" charset="0"/>
              </a:rPr>
              <a:t> </a:t>
            </a:r>
            <a:r>
              <a:rPr lang="en-GB" altLang="en-US" sz="1800" dirty="0" smtClean="0">
                <a:solidFill>
                  <a:srgbClr val="000000"/>
                </a:solidFill>
                <a:latin typeface="Arial" panose="020B0604020202020204" pitchFamily="34" charset="0"/>
              </a:rPr>
              <a:t>for T2m and10 % RH2m is </a:t>
            </a:r>
            <a:r>
              <a:rPr lang="en-GB" altLang="en-US" sz="1800" dirty="0" err="1" smtClean="0">
                <a:solidFill>
                  <a:srgbClr val="000000"/>
                </a:solidFill>
                <a:latin typeface="Arial" panose="020B0604020202020204" pitchFamily="34" charset="0"/>
              </a:rPr>
              <a:t>ths</a:t>
            </a:r>
            <a:r>
              <a:rPr lang="en-GB" altLang="en-US" sz="1800" dirty="0" smtClean="0">
                <a:solidFill>
                  <a:srgbClr val="000000"/>
                </a:solidFill>
                <a:latin typeface="Arial" panose="020B0604020202020204" pitchFamily="34" charset="0"/>
              </a:rPr>
              <a:t> standard deviation of  obs. errors</a:t>
            </a:r>
            <a:endParaRPr lang="en-GB" altLang="en-US" sz="1800" dirty="0">
              <a:solidFill>
                <a:srgbClr val="000000"/>
              </a:solidFill>
              <a:latin typeface="Arial" panose="020B0604020202020204" pitchFamily="34" charset="0"/>
            </a:endParaRPr>
          </a:p>
        </p:txBody>
      </p:sp>
      <p:sp>
        <p:nvSpPr>
          <p:cNvPr id="36873" name="TextBox 10"/>
          <p:cNvSpPr txBox="1">
            <a:spLocks noChangeArrowheads="1"/>
          </p:cNvSpPr>
          <p:nvPr/>
        </p:nvSpPr>
        <p:spPr bwMode="auto">
          <a:xfrm>
            <a:off x="5521431" y="800996"/>
            <a:ext cx="66262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1600" dirty="0" err="1">
                <a:solidFill>
                  <a:schemeClr val="bg1">
                    <a:lumMod val="50000"/>
                  </a:schemeClr>
                </a:solidFill>
                <a:latin typeface="Arial" panose="020B0604020202020204" pitchFamily="34" charset="0"/>
                <a:cs typeface="Arial" panose="020B0604020202020204" pitchFamily="34" charset="0"/>
              </a:rPr>
              <a:t>Mahfouf</a:t>
            </a:r>
            <a:r>
              <a:rPr lang="en-GB" altLang="en-US" sz="1600" dirty="0">
                <a:solidFill>
                  <a:schemeClr val="bg1">
                    <a:lumMod val="50000"/>
                  </a:schemeClr>
                </a:solidFill>
                <a:latin typeface="Arial" panose="020B0604020202020204" pitchFamily="34" charset="0"/>
                <a:cs typeface="Arial" panose="020B0604020202020204" pitchFamily="34" charset="0"/>
              </a:rPr>
              <a:t>, J. Appl. </a:t>
            </a:r>
            <a:r>
              <a:rPr lang="en-GB" altLang="en-US" sz="1600" dirty="0" err="1">
                <a:solidFill>
                  <a:schemeClr val="bg1">
                    <a:lumMod val="50000"/>
                  </a:schemeClr>
                </a:solidFill>
                <a:latin typeface="Arial" panose="020B0604020202020204" pitchFamily="34" charset="0"/>
                <a:cs typeface="Arial" panose="020B0604020202020204" pitchFamily="34" charset="0"/>
              </a:rPr>
              <a:t>Meteo</a:t>
            </a:r>
            <a:r>
              <a:rPr lang="en-GB" altLang="en-US" sz="1600" dirty="0">
                <a:solidFill>
                  <a:schemeClr val="bg1">
                    <a:lumMod val="50000"/>
                  </a:schemeClr>
                </a:solidFill>
                <a:latin typeface="Arial" panose="020B0604020202020204" pitchFamily="34" charset="0"/>
                <a:cs typeface="Arial" panose="020B0604020202020204" pitchFamily="34" charset="0"/>
              </a:rPr>
              <a:t>. 1991, &amp; ECMWF News Lett. 2000</a:t>
            </a:r>
          </a:p>
        </p:txBody>
      </p:sp>
      <p:graphicFrame>
        <p:nvGraphicFramePr>
          <p:cNvPr id="36874" name="Object 1"/>
          <p:cNvGraphicFramePr>
            <a:graphicFrameLocks noChangeAspect="1"/>
          </p:cNvGraphicFramePr>
          <p:nvPr/>
        </p:nvGraphicFramePr>
        <p:xfrm>
          <a:off x="2486025" y="2133601"/>
          <a:ext cx="2241550" cy="777875"/>
        </p:xfrm>
        <a:graphic>
          <a:graphicData uri="http://schemas.openxmlformats.org/presentationml/2006/ole">
            <mc:AlternateContent xmlns:mc="http://schemas.openxmlformats.org/markup-compatibility/2006">
              <mc:Choice xmlns:v="urn:schemas-microsoft-com:vml" Requires="v">
                <p:oleObj spid="_x0000_s1068" name="Equation" r:id="rId4" imgW="1244600" imgH="431800" progId="Equation.3">
                  <p:embed/>
                </p:oleObj>
              </mc:Choice>
              <mc:Fallback>
                <p:oleObj name="Equation" r:id="rId4" imgW="1244600" imgH="4318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6025" y="2133601"/>
                        <a:ext cx="2241550" cy="7778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6875" name="Object 2"/>
          <p:cNvGraphicFramePr>
            <a:graphicFrameLocks noChangeAspect="1"/>
          </p:cNvGraphicFramePr>
          <p:nvPr/>
        </p:nvGraphicFramePr>
        <p:xfrm>
          <a:off x="3406775" y="4827589"/>
          <a:ext cx="2668588" cy="896937"/>
        </p:xfrm>
        <a:graphic>
          <a:graphicData uri="http://schemas.openxmlformats.org/presentationml/2006/ole">
            <mc:AlternateContent xmlns:mc="http://schemas.openxmlformats.org/markup-compatibility/2006">
              <mc:Choice xmlns:v="urn:schemas-microsoft-com:vml" Requires="v">
                <p:oleObj spid="_x0000_s1069" name="Equation" r:id="rId6" imgW="1663700" imgH="558800" progId="Equation.3">
                  <p:embed/>
                </p:oleObj>
              </mc:Choice>
              <mc:Fallback>
                <p:oleObj name="Equation" r:id="rId6" imgW="1663700" imgH="55880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406775" y="4827589"/>
                        <a:ext cx="2668588" cy="89693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Right Brace 1"/>
          <p:cNvSpPr/>
          <p:nvPr/>
        </p:nvSpPr>
        <p:spPr>
          <a:xfrm>
            <a:off x="8205849" y="1662545"/>
            <a:ext cx="332509" cy="137753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 name="TextBox 2"/>
          <p:cNvSpPr txBox="1"/>
          <p:nvPr/>
        </p:nvSpPr>
        <p:spPr>
          <a:xfrm>
            <a:off x="8823533" y="2088869"/>
            <a:ext cx="3044423" cy="369332"/>
          </a:xfrm>
          <a:prstGeom prst="rect">
            <a:avLst/>
          </a:prstGeom>
          <a:noFill/>
        </p:spPr>
        <p:txBody>
          <a:bodyPr wrap="none" rtlCol="0">
            <a:spAutoFit/>
          </a:bodyPr>
          <a:lstStyle/>
          <a:p>
            <a:r>
              <a:rPr lang="en-GB" dirty="0" smtClean="0"/>
              <a:t>2D-OI like for snow analysis</a:t>
            </a: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1"/>
          <p:cNvSpPr txBox="1">
            <a:spLocks noChangeArrowheads="1"/>
          </p:cNvSpPr>
          <p:nvPr/>
        </p:nvSpPr>
        <p:spPr bwMode="auto">
          <a:xfrm>
            <a:off x="2017713" y="169864"/>
            <a:ext cx="8113712" cy="61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0" tIns="0" rIns="0" bIns="0" anchor="ct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buClr>
                <a:srgbClr val="114FFB"/>
              </a:buClr>
              <a:buFont typeface="Arial Black" panose="020B0A04020102020204" pitchFamily="34" charset="0"/>
              <a:buNone/>
            </a:pPr>
            <a:r>
              <a:rPr lang="en-GB" altLang="en-US" sz="3200" b="1" dirty="0">
                <a:solidFill>
                  <a:srgbClr val="003399"/>
                </a:solidFill>
                <a:latin typeface="+mj-lt"/>
              </a:rPr>
              <a:t>Screen Level parameters analysis</a:t>
            </a:r>
          </a:p>
        </p:txBody>
      </p:sp>
      <p:sp>
        <p:nvSpPr>
          <p:cNvPr id="49155" name="Text Box 2"/>
          <p:cNvSpPr txBox="1">
            <a:spLocks noChangeArrowheads="1"/>
          </p:cNvSpPr>
          <p:nvPr/>
        </p:nvSpPr>
        <p:spPr bwMode="auto">
          <a:xfrm>
            <a:off x="1578987" y="1477408"/>
            <a:ext cx="10165709" cy="48260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marL="341313" indent="-341313">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341313" algn="l"/>
                <a:tab pos="788988" algn="l"/>
                <a:tab pos="1238250" algn="l"/>
                <a:tab pos="1687513" algn="l"/>
                <a:tab pos="2136775" algn="l"/>
                <a:tab pos="2586038" algn="l"/>
                <a:tab pos="3035300" algn="l"/>
                <a:tab pos="3484563" algn="l"/>
                <a:tab pos="3933825" algn="l"/>
                <a:tab pos="4383088" algn="l"/>
                <a:tab pos="4832350" algn="l"/>
                <a:tab pos="5281613" algn="l"/>
                <a:tab pos="5730875" algn="l"/>
                <a:tab pos="6180138" algn="l"/>
                <a:tab pos="6629400" algn="l"/>
                <a:tab pos="7078663" algn="l"/>
                <a:tab pos="7527925" algn="l"/>
                <a:tab pos="7977188" algn="l"/>
                <a:tab pos="8426450" algn="l"/>
                <a:tab pos="8875713" algn="l"/>
                <a:tab pos="9324975" algn="l"/>
              </a:tabLst>
              <a:defRPr sz="2400">
                <a:solidFill>
                  <a:schemeClr val="bg1"/>
                </a:solidFill>
                <a:latin typeface="Times New Roman" pitchFamily="18" charset="0"/>
                <a:ea typeface="DejaVu Sans" pitchFamily="34" charset="0"/>
                <a:cs typeface="DejaVu Sans" pitchFamily="34" charset="0"/>
              </a:defRPr>
            </a:lvl9pPr>
          </a:lstStyle>
          <a:p>
            <a:pPr marL="0" indent="0">
              <a:lnSpc>
                <a:spcPct val="93000"/>
              </a:lnSpc>
              <a:defRPr/>
            </a:pPr>
            <a:r>
              <a:rPr lang="de-DE" sz="2000" b="1" dirty="0">
                <a:solidFill>
                  <a:srgbClr val="000000"/>
                </a:solidFill>
                <a:latin typeface="Arial" pitchFamily="34" charset="0"/>
              </a:rPr>
              <a:t>Quality control:</a:t>
            </a:r>
          </a:p>
          <a:p>
            <a:pPr marL="0" indent="0">
              <a:lnSpc>
                <a:spcPct val="93000"/>
              </a:lnSpc>
              <a:defRPr/>
            </a:pPr>
            <a:endParaRPr lang="de-DE" sz="2000" dirty="0">
              <a:solidFill>
                <a:srgbClr val="000000"/>
              </a:solidFill>
              <a:latin typeface="Arial" pitchFamily="34" charset="0"/>
            </a:endParaRPr>
          </a:p>
          <a:p>
            <a:pPr eaLnBrk="1" hangingPunct="1">
              <a:lnSpc>
                <a:spcPct val="93000"/>
              </a:lnSpc>
              <a:buFont typeface="Arial" pitchFamily="34" charset="0"/>
              <a:buChar char="•"/>
              <a:defRPr/>
            </a:pPr>
            <a:r>
              <a:rPr lang="de-DE" sz="2000" dirty="0">
                <a:solidFill>
                  <a:srgbClr val="000000"/>
                </a:solidFill>
                <a:latin typeface="Arial" pitchFamily="34" charset="0"/>
              </a:rPr>
              <a:t>Number of observations N = 50,  d = 300 km, scanned radius 1000km.</a:t>
            </a:r>
          </a:p>
          <a:p>
            <a:pPr eaLnBrk="1" hangingPunct="1">
              <a:lnSpc>
                <a:spcPct val="140000"/>
              </a:lnSpc>
              <a:buFont typeface="Arial" pitchFamily="34" charset="0"/>
              <a:buChar char="•"/>
              <a:defRPr/>
            </a:pPr>
            <a:r>
              <a:rPr lang="de-DE" sz="2000" dirty="0">
                <a:solidFill>
                  <a:srgbClr val="000000"/>
                </a:solidFill>
                <a:latin typeface="Arial" pitchFamily="34" charset="0"/>
              </a:rPr>
              <a:t>Gross quality checks as rH </a:t>
            </a:r>
            <a:r>
              <a:rPr lang="de-DE" sz="2000" dirty="0">
                <a:solidFill>
                  <a:srgbClr val="000000"/>
                </a:solidFill>
                <a:latin typeface="Symbol" pitchFamily="18" charset="2"/>
              </a:rPr>
              <a:t></a:t>
            </a:r>
            <a:r>
              <a:rPr lang="de-DE" sz="2000" dirty="0">
                <a:solidFill>
                  <a:srgbClr val="000000"/>
                </a:solidFill>
                <a:latin typeface="Arial" pitchFamily="34" charset="0"/>
              </a:rPr>
              <a:t> [0,100] and T &gt; T</a:t>
            </a:r>
            <a:r>
              <a:rPr lang="de-DE" sz="2000" baseline="-25000" dirty="0">
                <a:solidFill>
                  <a:srgbClr val="000000"/>
                </a:solidFill>
                <a:latin typeface="Arial" pitchFamily="34" charset="0"/>
              </a:rPr>
              <a:t>dewpoint</a:t>
            </a:r>
          </a:p>
          <a:p>
            <a:pPr eaLnBrk="1" hangingPunct="1">
              <a:lnSpc>
                <a:spcPct val="140000"/>
              </a:lnSpc>
              <a:buFont typeface="Arial" pitchFamily="34" charset="0"/>
              <a:buNone/>
              <a:defRPr/>
            </a:pPr>
            <a:endParaRPr lang="de-DE" sz="2000" baseline="-25000" dirty="0">
              <a:solidFill>
                <a:srgbClr val="000000"/>
              </a:solidFill>
              <a:latin typeface="Arial" pitchFamily="34" charset="0"/>
            </a:endParaRPr>
          </a:p>
          <a:p>
            <a:pPr eaLnBrk="1" hangingPunct="1">
              <a:lnSpc>
                <a:spcPct val="93000"/>
              </a:lnSpc>
              <a:buFont typeface="Arial" pitchFamily="34" charset="0"/>
              <a:buChar char="•"/>
              <a:defRPr/>
            </a:pPr>
            <a:r>
              <a:rPr lang="de-DE" sz="2000" dirty="0">
                <a:solidFill>
                  <a:srgbClr val="000000"/>
                </a:solidFill>
                <a:latin typeface="Arial" pitchFamily="34" charset="0"/>
              </a:rPr>
              <a:t>Observation points that differ more than 300 m from model </a:t>
            </a:r>
          </a:p>
          <a:p>
            <a:pPr eaLnBrk="1" hangingPunct="1">
              <a:lnSpc>
                <a:spcPct val="93000"/>
              </a:lnSpc>
              <a:buFont typeface="Arial" pitchFamily="34" charset="0"/>
              <a:buNone/>
              <a:defRPr/>
            </a:pPr>
            <a:r>
              <a:rPr lang="de-DE" sz="2000" dirty="0">
                <a:solidFill>
                  <a:srgbClr val="000000"/>
                </a:solidFill>
                <a:latin typeface="Arial" pitchFamily="34" charset="0"/>
              </a:rPr>
              <a:t>	orography are rejected.</a:t>
            </a:r>
          </a:p>
          <a:p>
            <a:pPr eaLnBrk="1" hangingPunct="1">
              <a:lnSpc>
                <a:spcPct val="140000"/>
              </a:lnSpc>
              <a:buFont typeface="StarSymbol" charset="0"/>
              <a:buChar char="•"/>
              <a:defRPr/>
            </a:pPr>
            <a:r>
              <a:rPr lang="de-DE" sz="2000" dirty="0">
                <a:solidFill>
                  <a:srgbClr val="000000"/>
                </a:solidFill>
                <a:latin typeface="Arial" pitchFamily="34" charset="0"/>
              </a:rPr>
              <a:t>First-guess check: </a:t>
            </a:r>
          </a:p>
          <a:p>
            <a:pPr marL="0" indent="0">
              <a:lnSpc>
                <a:spcPct val="140000"/>
              </a:lnSpc>
              <a:defRPr/>
            </a:pPr>
            <a:r>
              <a:rPr lang="de-DE" sz="2000" dirty="0">
                <a:solidFill>
                  <a:srgbClr val="000000"/>
                </a:solidFill>
                <a:latin typeface="Arial" pitchFamily="34" charset="0"/>
              </a:rPr>
              <a:t>      Observation is rejected if :                                      with </a:t>
            </a:r>
            <a:r>
              <a:rPr lang="de-DE" sz="2000" dirty="0">
                <a:solidFill>
                  <a:srgbClr val="000000"/>
                </a:solidFill>
                <a:latin typeface="Symbol" pitchFamily="18" charset="2"/>
              </a:rPr>
              <a:t></a:t>
            </a:r>
            <a:r>
              <a:rPr lang="de-DE" sz="2000" dirty="0">
                <a:solidFill>
                  <a:srgbClr val="000000"/>
                </a:solidFill>
                <a:latin typeface="Arial" pitchFamily="34" charset="0"/>
              </a:rPr>
              <a:t> = 3 (tolerance) </a:t>
            </a:r>
          </a:p>
          <a:p>
            <a:pPr eaLnBrk="1" hangingPunct="1">
              <a:lnSpc>
                <a:spcPct val="140000"/>
              </a:lnSpc>
              <a:buFont typeface="StarSymbol" charset="0"/>
              <a:buChar char="•"/>
              <a:defRPr/>
            </a:pPr>
            <a:r>
              <a:rPr lang="de-DE" sz="2000" dirty="0">
                <a:solidFill>
                  <a:srgbClr val="000000"/>
                </a:solidFill>
                <a:latin typeface="Arial" pitchFamily="34" charset="0"/>
              </a:rPr>
              <a:t>Redundancy rejection</a:t>
            </a:r>
          </a:p>
          <a:p>
            <a:pPr eaLnBrk="1" hangingPunct="1">
              <a:lnSpc>
                <a:spcPct val="140000"/>
              </a:lnSpc>
              <a:buFont typeface="StarSymbol" charset="0"/>
              <a:buNone/>
              <a:defRPr/>
            </a:pPr>
            <a:endParaRPr lang="de-DE" sz="2000" dirty="0">
              <a:solidFill>
                <a:srgbClr val="000000"/>
              </a:solidFill>
              <a:latin typeface="Arial" pitchFamily="34" charset="0"/>
            </a:endParaRPr>
          </a:p>
          <a:p>
            <a:pPr eaLnBrk="1" hangingPunct="1">
              <a:lnSpc>
                <a:spcPct val="93000"/>
              </a:lnSpc>
              <a:buFont typeface="StarSymbol" charset="0"/>
              <a:buChar char="•"/>
              <a:defRPr/>
            </a:pPr>
            <a:r>
              <a:rPr lang="de-DE" sz="2000" dirty="0">
                <a:solidFill>
                  <a:srgbClr val="000000"/>
                </a:solidFill>
                <a:latin typeface="Arial" pitchFamily="34" charset="0"/>
              </a:rPr>
              <a:t>Number of active observations &gt;  16000 per 12 hour (less than 20% </a:t>
            </a:r>
            <a:r>
              <a:rPr lang="de-DE" sz="2000" dirty="0" err="1">
                <a:solidFill>
                  <a:srgbClr val="000000"/>
                </a:solidFill>
                <a:latin typeface="Arial" pitchFamily="34" charset="0"/>
              </a:rPr>
              <a:t>of</a:t>
            </a:r>
            <a:r>
              <a:rPr lang="de-DE" sz="2000" dirty="0">
                <a:solidFill>
                  <a:srgbClr val="000000"/>
                </a:solidFill>
                <a:latin typeface="Arial" pitchFamily="34" charset="0"/>
              </a:rPr>
              <a:t> </a:t>
            </a:r>
            <a:r>
              <a:rPr lang="de-DE" sz="2000" dirty="0" err="1" smtClean="0">
                <a:solidFill>
                  <a:srgbClr val="000000"/>
                </a:solidFill>
                <a:latin typeface="Arial" pitchFamily="34" charset="0"/>
              </a:rPr>
              <a:t>the</a:t>
            </a:r>
            <a:endParaRPr lang="de-DE" sz="2000" dirty="0" smtClean="0">
              <a:solidFill>
                <a:srgbClr val="000000"/>
              </a:solidFill>
              <a:latin typeface="Arial" pitchFamily="34" charset="0"/>
            </a:endParaRPr>
          </a:p>
          <a:p>
            <a:pPr eaLnBrk="1" hangingPunct="1">
              <a:lnSpc>
                <a:spcPct val="93000"/>
              </a:lnSpc>
              <a:buFont typeface="Arial" pitchFamily="34" charset="0"/>
              <a:buNone/>
              <a:defRPr/>
            </a:pPr>
            <a:r>
              <a:rPr lang="de-DE" sz="2000" dirty="0" smtClean="0">
                <a:solidFill>
                  <a:srgbClr val="000000"/>
                </a:solidFill>
                <a:latin typeface="Arial" pitchFamily="34" charset="0"/>
              </a:rPr>
              <a:t>     </a:t>
            </a:r>
            <a:r>
              <a:rPr lang="de-DE" sz="2000" dirty="0" err="1" smtClean="0">
                <a:solidFill>
                  <a:srgbClr val="000000"/>
                </a:solidFill>
                <a:latin typeface="Arial" pitchFamily="34" charset="0"/>
              </a:rPr>
              <a:t>available</a:t>
            </a:r>
            <a:r>
              <a:rPr lang="de-DE" sz="2000" dirty="0" smtClean="0">
                <a:solidFill>
                  <a:srgbClr val="000000"/>
                </a:solidFill>
                <a:latin typeface="Arial" pitchFamily="34" charset="0"/>
              </a:rPr>
              <a:t> </a:t>
            </a:r>
            <a:r>
              <a:rPr lang="de-DE" sz="2000" dirty="0" err="1" smtClean="0">
                <a:solidFill>
                  <a:srgbClr val="000000"/>
                </a:solidFill>
                <a:latin typeface="Arial" pitchFamily="34" charset="0"/>
              </a:rPr>
              <a:t>observations</a:t>
            </a:r>
            <a:r>
              <a:rPr lang="de-DE" sz="2000" dirty="0" smtClean="0">
                <a:solidFill>
                  <a:srgbClr val="000000"/>
                </a:solidFill>
                <a:latin typeface="Arial" pitchFamily="34" charset="0"/>
              </a:rPr>
              <a:t>).</a:t>
            </a:r>
          </a:p>
          <a:p>
            <a:pPr eaLnBrk="1" hangingPunct="1">
              <a:lnSpc>
                <a:spcPct val="93000"/>
              </a:lnSpc>
              <a:buFont typeface="Arial" pitchFamily="34" charset="0"/>
              <a:buNone/>
              <a:defRPr/>
            </a:pPr>
            <a:endParaRPr lang="de-DE" sz="2000" dirty="0">
              <a:solidFill>
                <a:srgbClr val="000000"/>
              </a:solidFill>
              <a:latin typeface="Arial" pitchFamily="34" charset="0"/>
            </a:endParaRPr>
          </a:p>
        </p:txBody>
      </p:sp>
      <p:graphicFrame>
        <p:nvGraphicFramePr>
          <p:cNvPr id="37892" name="Object 2"/>
          <p:cNvGraphicFramePr>
            <a:graphicFrameLocks noChangeAspect="1"/>
          </p:cNvGraphicFramePr>
          <p:nvPr/>
        </p:nvGraphicFramePr>
        <p:xfrm>
          <a:off x="4941888" y="3440114"/>
          <a:ext cx="2265362" cy="663575"/>
        </p:xfrm>
        <a:graphic>
          <a:graphicData uri="http://schemas.openxmlformats.org/presentationml/2006/ole">
            <mc:AlternateContent xmlns:mc="http://schemas.openxmlformats.org/markup-compatibility/2006">
              <mc:Choice xmlns:v="urn:schemas-microsoft-com:vml" Requires="v">
                <p:oleObj spid="_x0000_s2068" name="Equation" r:id="rId4" imgW="1257300" imgH="368300" progId="Equation.3">
                  <p:embed/>
                </p:oleObj>
              </mc:Choice>
              <mc:Fallback>
                <p:oleObj name="Equation" r:id="rId4" imgW="1257300" imgH="368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41888" y="3440114"/>
                        <a:ext cx="2265362" cy="6635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995" t="36796" r="13721" b="4855"/>
          <a:stretch/>
        </p:blipFill>
        <p:spPr>
          <a:xfrm>
            <a:off x="378311" y="3859481"/>
            <a:ext cx="4787456" cy="2347541"/>
          </a:xfrm>
          <a:prstGeom prst="rect">
            <a:avLst/>
          </a:prstGeom>
        </p:spPr>
      </p:pic>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2684" t="36717" r="13781" b="4029"/>
          <a:stretch/>
        </p:blipFill>
        <p:spPr>
          <a:xfrm>
            <a:off x="412280" y="1149016"/>
            <a:ext cx="4754619" cy="2388801"/>
          </a:xfrm>
          <a:prstGeom prst="rect">
            <a:avLst/>
          </a:prstGeom>
        </p:spPr>
      </p:pic>
      <p:sp>
        <p:nvSpPr>
          <p:cNvPr id="3" name="TextBox 2"/>
          <p:cNvSpPr txBox="1"/>
          <p:nvPr/>
        </p:nvSpPr>
        <p:spPr>
          <a:xfrm>
            <a:off x="5427023" y="867741"/>
            <a:ext cx="6764977" cy="5632311"/>
          </a:xfrm>
          <a:prstGeom prst="rect">
            <a:avLst/>
          </a:prstGeom>
          <a:solidFill>
            <a:schemeClr val="bg1"/>
          </a:solidFill>
        </p:spPr>
        <p:txBody>
          <a:bodyPr wrap="square" rtlCol="0">
            <a:spAutoFit/>
          </a:bodyPr>
          <a:lstStyle/>
          <a:p>
            <a:r>
              <a:rPr lang="en-GB" sz="2000" b="1" dirty="0" smtClean="0"/>
              <a:t>Screen level observations are: two meter temperature and relative humidity. Observations are available on the GTS:</a:t>
            </a:r>
          </a:p>
          <a:p>
            <a:endParaRPr lang="en-GB" sz="2000" b="1" dirty="0" smtClean="0"/>
          </a:p>
          <a:p>
            <a:r>
              <a:rPr lang="en-GB" sz="2000" b="1" dirty="0" smtClean="0"/>
              <a:t>Diversity of Report types:</a:t>
            </a:r>
          </a:p>
          <a:p>
            <a:r>
              <a:rPr lang="en-GB" sz="2000" dirty="0" smtClean="0"/>
              <a:t>- Drifting buoys, automatic and manual stations on ships, etc..</a:t>
            </a:r>
            <a:endParaRPr lang="en-GB" sz="2000" dirty="0"/>
          </a:p>
          <a:p>
            <a:r>
              <a:rPr lang="en-GB" sz="2000" dirty="0" smtClean="0"/>
              <a:t>- Automatic and manual SYNOP stations, </a:t>
            </a:r>
            <a:r>
              <a:rPr lang="en-GB" sz="2000" dirty="0"/>
              <a:t>METAR (</a:t>
            </a:r>
            <a:r>
              <a:rPr lang="en-GB" sz="2000" dirty="0" err="1"/>
              <a:t>METeorological</a:t>
            </a:r>
            <a:r>
              <a:rPr lang="en-GB" sz="2000" dirty="0"/>
              <a:t> Airport </a:t>
            </a:r>
            <a:r>
              <a:rPr lang="en-GB" sz="2000" dirty="0" smtClean="0"/>
              <a:t>Reports), </a:t>
            </a:r>
            <a:r>
              <a:rPr lang="en-GB" sz="2000" dirty="0" err="1" smtClean="0"/>
              <a:t>etc</a:t>
            </a:r>
            <a:r>
              <a:rPr lang="en-GB" sz="2000" dirty="0" smtClean="0"/>
              <a:t>…</a:t>
            </a:r>
            <a:endParaRPr lang="en-GB" sz="2000" dirty="0"/>
          </a:p>
          <a:p>
            <a:endParaRPr lang="en-GB" sz="2000" dirty="0" smtClean="0"/>
          </a:p>
          <a:p>
            <a:endParaRPr lang="en-GB" sz="2000" dirty="0"/>
          </a:p>
          <a:p>
            <a:r>
              <a:rPr lang="en-GB" sz="2000" b="1" dirty="0" smtClean="0">
                <a:sym typeface="Wingdings" pitchFamily="2" charset="2"/>
              </a:rPr>
              <a:t>For soil moisture analysis purpose, only Land observations are relevant</a:t>
            </a:r>
          </a:p>
          <a:p>
            <a:r>
              <a:rPr lang="en-GB" sz="2000" dirty="0" smtClean="0">
                <a:sym typeface="Wingdings" pitchFamily="2" charset="2"/>
              </a:rPr>
              <a:t>In coastal areas it is important to select land only report types for model land points (match with the land sea-mask). </a:t>
            </a:r>
          </a:p>
          <a:p>
            <a:r>
              <a:rPr lang="en-GB" sz="2000" dirty="0" smtClean="0">
                <a:sym typeface="Wingdings" pitchFamily="2" charset="2"/>
              </a:rPr>
              <a:t> only land report types enter the screen level analysis.</a:t>
            </a:r>
          </a:p>
          <a:p>
            <a:endParaRPr lang="en-GB" sz="2000" dirty="0">
              <a:sym typeface="Wingdings" pitchFamily="2" charset="2"/>
            </a:endParaRPr>
          </a:p>
        </p:txBody>
      </p:sp>
      <p:sp>
        <p:nvSpPr>
          <p:cNvPr id="7" name="TextBox 6"/>
          <p:cNvSpPr txBox="1"/>
          <p:nvPr/>
        </p:nvSpPr>
        <p:spPr>
          <a:xfrm>
            <a:off x="662152" y="0"/>
            <a:ext cx="10248686" cy="738664"/>
          </a:xfrm>
          <a:prstGeom prst="rect">
            <a:avLst/>
          </a:prstGeom>
          <a:solidFill>
            <a:schemeClr val="bg1"/>
          </a:solidFill>
        </p:spPr>
        <p:txBody>
          <a:bodyPr wrap="square" rtlCol="0">
            <a:spAutoFit/>
          </a:bodyPr>
          <a:lstStyle/>
          <a:p>
            <a:endParaRPr lang="en-GB" b="1" dirty="0"/>
          </a:p>
          <a:p>
            <a:r>
              <a:rPr lang="en-GB" sz="2400" b="1" dirty="0">
                <a:solidFill>
                  <a:srgbClr val="0070C0"/>
                </a:solidFill>
              </a:rPr>
              <a:t>Screen level DA: Observation </a:t>
            </a:r>
            <a:r>
              <a:rPr lang="en-GB" sz="2400" b="1" dirty="0" smtClean="0">
                <a:solidFill>
                  <a:srgbClr val="0070C0"/>
                </a:solidFill>
              </a:rPr>
              <a:t>usage Land/Sea </a:t>
            </a:r>
            <a:r>
              <a:rPr lang="en-GB" sz="2400" b="1" dirty="0">
                <a:solidFill>
                  <a:srgbClr val="0070C0"/>
                </a:solidFill>
              </a:rPr>
              <a:t>surface data in the OI</a:t>
            </a:r>
          </a:p>
        </p:txBody>
      </p:sp>
      <p:sp>
        <p:nvSpPr>
          <p:cNvPr id="6" name="TextBox 5"/>
          <p:cNvSpPr txBox="1"/>
          <p:nvPr/>
        </p:nvSpPr>
        <p:spPr>
          <a:xfrm>
            <a:off x="544565" y="779684"/>
            <a:ext cx="3262432" cy="369332"/>
          </a:xfrm>
          <a:prstGeom prst="rect">
            <a:avLst/>
          </a:prstGeom>
          <a:solidFill>
            <a:schemeClr val="bg1"/>
          </a:solidFill>
        </p:spPr>
        <p:txBody>
          <a:bodyPr wrap="none" rtlCol="0">
            <a:spAutoFit/>
          </a:bodyPr>
          <a:lstStyle/>
          <a:p>
            <a:r>
              <a:rPr lang="en-GB" dirty="0" smtClean="0"/>
              <a:t>Ocean and Land observations</a:t>
            </a:r>
            <a:endParaRPr lang="en-GB" dirty="0"/>
          </a:p>
        </p:txBody>
      </p:sp>
      <p:sp>
        <p:nvSpPr>
          <p:cNvPr id="10" name="TextBox 9"/>
          <p:cNvSpPr txBox="1"/>
          <p:nvPr/>
        </p:nvSpPr>
        <p:spPr>
          <a:xfrm>
            <a:off x="544565" y="3493353"/>
            <a:ext cx="3467681" cy="369332"/>
          </a:xfrm>
          <a:prstGeom prst="rect">
            <a:avLst/>
          </a:prstGeom>
          <a:solidFill>
            <a:schemeClr val="bg1"/>
          </a:solidFill>
        </p:spPr>
        <p:txBody>
          <a:bodyPr wrap="none" rtlCol="0">
            <a:spAutoFit/>
          </a:bodyPr>
          <a:lstStyle/>
          <a:p>
            <a:r>
              <a:rPr lang="en-GB" dirty="0" smtClean="0"/>
              <a:t>Used for Land Data Assimilation</a:t>
            </a:r>
            <a:endParaRPr lang="en-GB" dirty="0"/>
          </a:p>
        </p:txBody>
      </p:sp>
    </p:spTree>
    <p:extLst>
      <p:ext uri="{BB962C8B-B14F-4D97-AF65-F5344CB8AC3E}">
        <p14:creationId xmlns:p14="http://schemas.microsoft.com/office/powerpoint/2010/main" val="37109487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
          <p:cNvSpPr txBox="1">
            <a:spLocks noChangeArrowheads="1"/>
          </p:cNvSpPr>
          <p:nvPr/>
        </p:nvSpPr>
        <p:spPr bwMode="auto">
          <a:xfrm>
            <a:off x="1919536" y="0"/>
            <a:ext cx="8748464" cy="1182688"/>
          </a:xfrm>
          <a:prstGeom prst="rect">
            <a:avLst/>
          </a:prstGeom>
          <a:noFill/>
          <a:ln w="9525">
            <a:noFill/>
            <a:round/>
            <a:headEnd/>
            <a:tailEnd/>
          </a:ln>
        </p:spPr>
        <p:txBody>
          <a:bodyPr lIns="0" tIns="0" rIns="0" bIns="0" anchor="ctr"/>
          <a:lstStyle/>
          <a:p>
            <a:pPr algn="ctr">
              <a:lnSpc>
                <a:spcPct val="104000"/>
              </a:lnSpc>
              <a:buClr>
                <a:srgbClr val="114FFB"/>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3200" b="1" kern="0" dirty="0">
                <a:solidFill>
                  <a:srgbClr val="003399"/>
                </a:solidFill>
                <a:ea typeface="+mj-ea"/>
                <a:cs typeface="Arial" charset="0"/>
              </a:rPr>
              <a:t>ECMWF Integrated Forecasting System (IFS) </a:t>
            </a:r>
            <a:br>
              <a:rPr lang="en-GB" sz="3200" b="1" kern="0" dirty="0">
                <a:solidFill>
                  <a:srgbClr val="003399"/>
                </a:solidFill>
                <a:ea typeface="+mj-ea"/>
                <a:cs typeface="Arial" charset="0"/>
              </a:rPr>
            </a:br>
            <a:r>
              <a:rPr lang="en-GB" sz="2200" b="1" kern="0" dirty="0">
                <a:solidFill>
                  <a:srgbClr val="003399"/>
                </a:solidFill>
                <a:ea typeface="+mj-ea"/>
                <a:cs typeface="Arial" charset="0"/>
              </a:rPr>
              <a:t/>
            </a:r>
            <a:br>
              <a:rPr lang="en-GB" sz="2200" b="1" kern="0" dirty="0">
                <a:solidFill>
                  <a:srgbClr val="003399"/>
                </a:solidFill>
                <a:ea typeface="+mj-ea"/>
                <a:cs typeface="Arial" charset="0"/>
              </a:rPr>
            </a:br>
            <a:endParaRPr lang="en-GB" sz="1400" b="1" kern="0" dirty="0">
              <a:solidFill>
                <a:srgbClr val="003399"/>
              </a:solidFill>
              <a:ea typeface="+mj-ea"/>
              <a:cs typeface="Arial" charset="0"/>
              <a:hlinkClick r:id="rId3"/>
            </a:endParaRPr>
          </a:p>
        </p:txBody>
      </p:sp>
      <p:grpSp>
        <p:nvGrpSpPr>
          <p:cNvPr id="4099" name="Group 2"/>
          <p:cNvGrpSpPr>
            <a:grpSpLocks/>
          </p:cNvGrpSpPr>
          <p:nvPr/>
        </p:nvGrpSpPr>
        <p:grpSpPr bwMode="auto">
          <a:xfrm>
            <a:off x="1940460" y="630499"/>
            <a:ext cx="8318500" cy="2414588"/>
            <a:chOff x="202" y="746"/>
            <a:chExt cx="5240" cy="1521"/>
          </a:xfrm>
        </p:grpSpPr>
        <p:sp>
          <p:nvSpPr>
            <p:cNvPr id="4104" name="Rectangle 3"/>
            <p:cNvSpPr>
              <a:spLocks noChangeArrowheads="1"/>
            </p:cNvSpPr>
            <p:nvPr/>
          </p:nvSpPr>
          <p:spPr bwMode="auto">
            <a:xfrm>
              <a:off x="202" y="746"/>
              <a:ext cx="5241" cy="1522"/>
            </a:xfrm>
            <a:prstGeom prst="rect">
              <a:avLst/>
            </a:prstGeom>
            <a:solidFill>
              <a:srgbClr val="FFFFFF"/>
            </a:solidFill>
            <a:ln w="9360">
              <a:solidFill>
                <a:srgbClr val="000000"/>
              </a:solidFill>
              <a:miter lim="800000"/>
              <a:headEnd/>
              <a:tailEnd/>
            </a:ln>
          </p:spPr>
          <p:txBody>
            <a:bodyPr wrap="none" anchor="ctr"/>
            <a:lstStyle/>
            <a:p>
              <a:endParaRPr lang="en-US" altLang="en-US"/>
            </a:p>
          </p:txBody>
        </p:sp>
        <p:pic>
          <p:nvPicPr>
            <p:cNvPr id="410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 y="793"/>
              <a:ext cx="5038" cy="13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pSp>
      <p:sp>
        <p:nvSpPr>
          <p:cNvPr id="4100" name="Text Box 6"/>
          <p:cNvSpPr txBox="1">
            <a:spLocks noChangeArrowheads="1"/>
          </p:cNvSpPr>
          <p:nvPr/>
        </p:nvSpPr>
        <p:spPr bwMode="auto">
          <a:xfrm>
            <a:off x="9192345" y="2492897"/>
            <a:ext cx="1066615" cy="329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a:lnSpc>
                <a:spcPct val="85000"/>
              </a:lnSpc>
            </a:pPr>
            <a:r>
              <a:rPr lang="en-GB" altLang="en-US" b="1" dirty="0">
                <a:solidFill>
                  <a:srgbClr val="000000"/>
                </a:solidFill>
                <a:ea typeface="DejaVu Sans" pitchFamily="32" charset="0"/>
                <a:cs typeface="Arial" charset="0"/>
              </a:rPr>
              <a:t>(10-day)</a:t>
            </a:r>
            <a:r>
              <a:rPr lang="x-none" altLang="en-US" b="1" dirty="0">
                <a:solidFill>
                  <a:srgbClr val="000000"/>
                </a:solidFill>
                <a:ea typeface="DejaVu Sans" pitchFamily="32" charset="0"/>
                <a:cs typeface="Arial" charset="0"/>
              </a:rPr>
              <a:t>‏</a:t>
            </a:r>
            <a:endParaRPr lang="en-GB" altLang="en-US" b="1" dirty="0">
              <a:solidFill>
                <a:srgbClr val="000000"/>
              </a:solidFill>
              <a:ea typeface="DejaVu Sans" pitchFamily="32" charset="0"/>
              <a:cs typeface="Arial" charset="0"/>
            </a:endParaRPr>
          </a:p>
        </p:txBody>
      </p:sp>
      <p:sp>
        <p:nvSpPr>
          <p:cNvPr id="4101" name="Text Box 7"/>
          <p:cNvSpPr txBox="1">
            <a:spLocks noChangeArrowheads="1"/>
          </p:cNvSpPr>
          <p:nvPr/>
        </p:nvSpPr>
        <p:spPr bwMode="auto">
          <a:xfrm>
            <a:off x="742279" y="3096489"/>
            <a:ext cx="10703858" cy="1271759"/>
          </a:xfrm>
          <a:prstGeom prst="rect">
            <a:avLst/>
          </a:prstGeom>
          <a:noFill/>
          <a:ln w="381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marL="285750" indent="-285750">
              <a:lnSpc>
                <a:spcPct val="85000"/>
              </a:lnSpc>
              <a:buFont typeface="Wingdings" panose="05000000000000000000" pitchFamily="2" charset="2"/>
              <a:buChar char="Ø"/>
            </a:pPr>
            <a:r>
              <a:rPr lang="en-GB" altLang="en-US" b="1" dirty="0">
                <a:solidFill>
                  <a:schemeClr val="accent6">
                    <a:lumMod val="75000"/>
                  </a:schemeClr>
                </a:solidFill>
                <a:latin typeface="+mn-lt"/>
                <a:ea typeface="DejaVu Sans" pitchFamily="32" charset="0"/>
                <a:cs typeface="Arial" charset="0"/>
              </a:rPr>
              <a:t>Forecast Model: </a:t>
            </a:r>
            <a:r>
              <a:rPr lang="en-GB" altLang="en-US" dirty="0">
                <a:solidFill>
                  <a:schemeClr val="tx1"/>
                </a:solidFill>
                <a:latin typeface="+mn-lt"/>
                <a:ea typeface="DejaVu Sans" pitchFamily="32" charset="0"/>
                <a:cs typeface="Arial" charset="0"/>
              </a:rPr>
              <a:t>GCM including the H-TESSEL land surface model (fully coupled)</a:t>
            </a:r>
          </a:p>
          <a:p>
            <a:pPr>
              <a:lnSpc>
                <a:spcPct val="85000"/>
              </a:lnSpc>
            </a:pPr>
            <a:endParaRPr lang="en-GB" altLang="en-US" dirty="0">
              <a:solidFill>
                <a:schemeClr val="tx1"/>
              </a:solidFill>
              <a:latin typeface="+mn-lt"/>
              <a:ea typeface="DejaVu Sans" pitchFamily="32" charset="0"/>
              <a:cs typeface="Arial" charset="0"/>
            </a:endParaRPr>
          </a:p>
          <a:p>
            <a:pPr marL="285750" indent="-285750">
              <a:lnSpc>
                <a:spcPct val="85000"/>
              </a:lnSpc>
              <a:buFont typeface="Wingdings" panose="05000000000000000000" pitchFamily="2" charset="2"/>
              <a:buChar char="Ø"/>
            </a:pPr>
            <a:r>
              <a:rPr lang="en-GB" altLang="en-US" b="1" dirty="0">
                <a:solidFill>
                  <a:schemeClr val="accent6">
                    <a:lumMod val="75000"/>
                  </a:schemeClr>
                </a:solidFill>
                <a:latin typeface="+mn-lt"/>
                <a:ea typeface="DejaVu Sans" pitchFamily="32" charset="0"/>
                <a:cs typeface="Arial" charset="0"/>
              </a:rPr>
              <a:t>Data Assimilation</a:t>
            </a:r>
            <a:r>
              <a:rPr lang="en-GB" altLang="en-US" dirty="0">
                <a:solidFill>
                  <a:schemeClr val="accent6">
                    <a:lumMod val="75000"/>
                  </a:schemeClr>
                </a:solidFill>
                <a:latin typeface="+mn-lt"/>
                <a:ea typeface="DejaVu Sans" pitchFamily="32" charset="0"/>
                <a:cs typeface="Arial" charset="0"/>
              </a:rPr>
              <a:t> </a:t>
            </a:r>
            <a:r>
              <a:rPr lang="en-GB" altLang="en-US" b="1" dirty="0">
                <a:solidFill>
                  <a:srgbClr val="000000"/>
                </a:solidFill>
                <a:latin typeface="+mn-lt"/>
                <a:ea typeface="DejaVu Sans" pitchFamily="32" charset="0"/>
                <a:cs typeface="Arial" charset="0"/>
                <a:sym typeface="Wingdings" panose="05000000000000000000" pitchFamily="2" charset="2"/>
              </a:rPr>
              <a:t> </a:t>
            </a:r>
            <a:r>
              <a:rPr lang="en-GB" altLang="en-US" b="1" dirty="0">
                <a:solidFill>
                  <a:srgbClr val="000000"/>
                </a:solidFill>
                <a:latin typeface="+mn-lt"/>
                <a:ea typeface="DejaVu Sans" pitchFamily="32" charset="0"/>
                <a:cs typeface="Arial" charset="0"/>
              </a:rPr>
              <a:t> initial conditions of the forecast model prognostic variables</a:t>
            </a:r>
          </a:p>
          <a:p>
            <a:pPr marL="742950" lvl="1" indent="-285750">
              <a:lnSpc>
                <a:spcPct val="85000"/>
              </a:lnSpc>
              <a:buFontTx/>
              <a:buChar char="-"/>
            </a:pPr>
            <a:r>
              <a:rPr lang="en-GB" altLang="en-US" b="1" dirty="0">
                <a:solidFill>
                  <a:srgbClr val="0070C0"/>
                </a:solidFill>
                <a:latin typeface="+mn-lt"/>
                <a:ea typeface="DejaVu Sans" pitchFamily="32" charset="0"/>
                <a:cs typeface="Arial" charset="0"/>
              </a:rPr>
              <a:t>4D-Var for atmosphere </a:t>
            </a:r>
          </a:p>
          <a:p>
            <a:pPr marL="742950" lvl="1" indent="-285750">
              <a:lnSpc>
                <a:spcPct val="85000"/>
              </a:lnSpc>
              <a:buFontTx/>
              <a:buChar char="-"/>
            </a:pPr>
            <a:r>
              <a:rPr lang="en-GB" altLang="en-US" b="1" dirty="0">
                <a:solidFill>
                  <a:srgbClr val="0070C0"/>
                </a:solidFill>
                <a:latin typeface="+mn-lt"/>
                <a:ea typeface="DejaVu Sans" pitchFamily="32" charset="0"/>
                <a:cs typeface="Arial" charset="0"/>
              </a:rPr>
              <a:t>Land Data Assimilation </a:t>
            </a:r>
            <a:r>
              <a:rPr lang="en-GB" altLang="en-US" b="1" dirty="0" smtClean="0">
                <a:solidFill>
                  <a:srgbClr val="0070C0"/>
                </a:solidFill>
                <a:latin typeface="+mn-lt"/>
                <a:ea typeface="DejaVu Sans" pitchFamily="32" charset="0"/>
                <a:cs typeface="Arial" charset="0"/>
              </a:rPr>
              <a:t>System (LDAS)</a:t>
            </a:r>
            <a:endParaRPr lang="en-GB" altLang="en-US" b="1" dirty="0">
              <a:solidFill>
                <a:srgbClr val="0070C0"/>
              </a:solidFill>
              <a:latin typeface="+mn-lt"/>
              <a:ea typeface="DejaVu Sans" pitchFamily="32" charset="0"/>
              <a:cs typeface="Arial" charset="0"/>
            </a:endParaRPr>
          </a:p>
        </p:txBody>
      </p:sp>
    </p:spTree>
    <p:extLst>
      <p:ext uri="{BB962C8B-B14F-4D97-AF65-F5344CB8AC3E}">
        <p14:creationId xmlns:p14="http://schemas.microsoft.com/office/powerpoint/2010/main" val="3553933283"/>
      </p:ext>
    </p:extLst>
  </p:cSld>
  <p:clrMapOvr>
    <a:masterClrMapping/>
  </p:clrMapOvr>
  <p:transition spd="me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txBox="1">
            <a:spLocks noChangeArrowheads="1"/>
          </p:cNvSpPr>
          <p:nvPr/>
        </p:nvSpPr>
        <p:spPr bwMode="auto">
          <a:xfrm>
            <a:off x="1866901" y="63500"/>
            <a:ext cx="85074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7620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7620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7620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7620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a:solidFill>
                  <a:srgbClr val="0F3692"/>
                </a:solidFill>
                <a:latin typeface="+mj-lt"/>
                <a:ea typeface="Arial Unicode MS" panose="020B0604020202020204" pitchFamily="34" charset="-128"/>
                <a:cs typeface="Arial Unicode MS" panose="020B0604020202020204" pitchFamily="34" charset="-128"/>
              </a:rPr>
              <a:t>Screen level observations monitoring</a:t>
            </a:r>
          </a:p>
        </p:txBody>
      </p:sp>
      <p:pic>
        <p:nvPicPr>
          <p:cNvPr id="3993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90442" y="609601"/>
            <a:ext cx="3597275"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0" name="TextBox 2"/>
          <p:cNvSpPr txBox="1">
            <a:spLocks noChangeArrowheads="1"/>
          </p:cNvSpPr>
          <p:nvPr/>
        </p:nvSpPr>
        <p:spPr bwMode="auto">
          <a:xfrm>
            <a:off x="4694402" y="1475938"/>
            <a:ext cx="3331361"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2000" dirty="0">
                <a:solidFill>
                  <a:srgbClr val="0988F1"/>
                </a:solidFill>
                <a:latin typeface="+mn-lt"/>
              </a:rPr>
              <a:t>Global first guess departure</a:t>
            </a:r>
          </a:p>
          <a:p>
            <a:endParaRPr lang="en-GB" altLang="en-US" sz="2000" dirty="0">
              <a:solidFill>
                <a:schemeClr val="accent2"/>
              </a:solidFill>
              <a:latin typeface="+mn-lt"/>
            </a:endParaRPr>
          </a:p>
          <a:p>
            <a:r>
              <a:rPr lang="en-GB" altLang="en-US" sz="2000" dirty="0">
                <a:solidFill>
                  <a:srgbClr val="FF0000"/>
                </a:solidFill>
                <a:latin typeface="+mn-lt"/>
              </a:rPr>
              <a:t>Global analysis departure</a:t>
            </a:r>
          </a:p>
        </p:txBody>
      </p:sp>
      <p:sp>
        <p:nvSpPr>
          <p:cNvPr id="39941" name="TextBox 3"/>
          <p:cNvSpPr txBox="1">
            <a:spLocks noChangeArrowheads="1"/>
          </p:cNvSpPr>
          <p:nvPr/>
        </p:nvSpPr>
        <p:spPr bwMode="auto">
          <a:xfrm>
            <a:off x="4694402" y="3279832"/>
            <a:ext cx="4826962"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2000" dirty="0">
                <a:solidFill>
                  <a:schemeClr val="tx1"/>
                </a:solidFill>
                <a:latin typeface="+mn-lt"/>
              </a:rPr>
              <a:t>Standard deviation of departure statistics</a:t>
            </a:r>
          </a:p>
          <a:p>
            <a:endParaRPr lang="en-GB" altLang="en-US" sz="2000" dirty="0">
              <a:solidFill>
                <a:schemeClr val="tx1"/>
              </a:solidFill>
              <a:latin typeface="+mn-lt"/>
            </a:endParaRPr>
          </a:p>
          <a:p>
            <a:endParaRPr lang="en-GB" altLang="en-US" sz="2000" dirty="0">
              <a:solidFill>
                <a:schemeClr val="tx1"/>
              </a:solidFill>
              <a:latin typeface="+mn-lt"/>
            </a:endParaRPr>
          </a:p>
          <a:p>
            <a:endParaRPr lang="en-GB" altLang="en-US" sz="2000" dirty="0">
              <a:solidFill>
                <a:schemeClr val="tx1"/>
              </a:solidFill>
              <a:latin typeface="+mn-lt"/>
            </a:endParaRPr>
          </a:p>
          <a:p>
            <a:endParaRPr lang="en-GB" altLang="en-US" sz="2000" dirty="0">
              <a:solidFill>
                <a:schemeClr val="tx1"/>
              </a:solidFill>
              <a:latin typeface="+mn-lt"/>
            </a:endParaRPr>
          </a:p>
          <a:p>
            <a:r>
              <a:rPr lang="en-GB" altLang="en-US" sz="2000" dirty="0">
                <a:solidFill>
                  <a:schemeClr val="tx1"/>
                </a:solidFill>
                <a:latin typeface="+mn-lt"/>
              </a:rPr>
              <a:t>Number of observations used: </a:t>
            </a:r>
          </a:p>
          <a:p>
            <a:r>
              <a:rPr lang="en-GB" altLang="en-US" sz="2000" dirty="0">
                <a:solidFill>
                  <a:schemeClr val="tx1"/>
                </a:solidFill>
                <a:latin typeface="+mn-lt"/>
              </a:rPr>
              <a:t>&gt;16000 per 12 hours </a:t>
            </a:r>
            <a:endParaRPr lang="fr-FR" altLang="en-US" sz="2000" dirty="0">
              <a:solidFill>
                <a:schemeClr val="tx1"/>
              </a:solidFill>
              <a:latin typeface="+mn-lt"/>
            </a:endParaRPr>
          </a:p>
        </p:txBody>
      </p:sp>
      <p:sp>
        <p:nvSpPr>
          <p:cNvPr id="39942" name="TextBox 4"/>
          <p:cNvSpPr txBox="1">
            <a:spLocks noChangeArrowheads="1"/>
          </p:cNvSpPr>
          <p:nvPr/>
        </p:nvSpPr>
        <p:spPr bwMode="auto">
          <a:xfrm>
            <a:off x="3155951" y="5992814"/>
            <a:ext cx="492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1200">
                <a:solidFill>
                  <a:schemeClr val="tx1"/>
                </a:solidFill>
              </a:rPr>
              <a:t>2014</a:t>
            </a:r>
            <a:endParaRPr lang="fr-FR" altLang="en-US" sz="1200">
              <a:solidFill>
                <a:schemeClr val="tx1"/>
              </a:solidFill>
            </a:endParaRPr>
          </a:p>
        </p:txBody>
      </p:sp>
      <p:sp>
        <p:nvSpPr>
          <p:cNvPr id="7" name="TextBox 6"/>
          <p:cNvSpPr txBox="1"/>
          <p:nvPr/>
        </p:nvSpPr>
        <p:spPr>
          <a:xfrm>
            <a:off x="5075755" y="775912"/>
            <a:ext cx="6682353" cy="523220"/>
          </a:xfrm>
          <a:prstGeom prst="rect">
            <a:avLst/>
          </a:prstGeom>
          <a:noFill/>
        </p:spPr>
        <p:txBody>
          <a:bodyPr wrap="square" rtlCol="0">
            <a:spAutoFit/>
          </a:bodyPr>
          <a:lstStyle/>
          <a:p>
            <a:r>
              <a:rPr lang="en-GB" sz="1400" dirty="0">
                <a:hlinkClick r:id="rId4"/>
              </a:rPr>
              <a:t>http://www.ecmwf.int/en/forecasts/charts/obstat/?facets=Category,Conventional%20Data%3BParameter,%202m%20temperature</a:t>
            </a:r>
            <a:endParaRPr lang="en-GB" sz="14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txBox="1">
            <a:spLocks noChangeArrowheads="1"/>
          </p:cNvSpPr>
          <p:nvPr/>
        </p:nvSpPr>
        <p:spPr bwMode="auto">
          <a:xfrm>
            <a:off x="1866901" y="63500"/>
            <a:ext cx="850741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7620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7620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7620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7620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7620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7620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a:solidFill>
                  <a:srgbClr val="0F3692"/>
                </a:solidFill>
                <a:latin typeface="+mj-lt"/>
                <a:ea typeface="Arial Unicode MS" panose="020B0604020202020204" pitchFamily="34" charset="-128"/>
                <a:cs typeface="Arial Unicode MS" panose="020B0604020202020204" pitchFamily="34" charset="-128"/>
              </a:rPr>
              <a:t>Screen level observations monitoring</a:t>
            </a:r>
          </a:p>
        </p:txBody>
      </p:sp>
      <p:sp>
        <p:nvSpPr>
          <p:cNvPr id="40963" name="TextBox 2"/>
          <p:cNvSpPr txBox="1">
            <a:spLocks noChangeArrowheads="1"/>
          </p:cNvSpPr>
          <p:nvPr/>
        </p:nvSpPr>
        <p:spPr bwMode="auto">
          <a:xfrm>
            <a:off x="4832434" y="1823691"/>
            <a:ext cx="6163867"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2000" dirty="0">
                <a:solidFill>
                  <a:srgbClr val="0988F1"/>
                </a:solidFill>
                <a:latin typeface="+mn-lt"/>
              </a:rPr>
              <a:t>Europe first guess </a:t>
            </a:r>
            <a:r>
              <a:rPr lang="en-GB" altLang="en-US" sz="2000" dirty="0" smtClean="0">
                <a:solidFill>
                  <a:srgbClr val="0988F1"/>
                </a:solidFill>
                <a:latin typeface="+mn-lt"/>
              </a:rPr>
              <a:t>departure (</a:t>
            </a:r>
            <a:r>
              <a:rPr lang="en-GB" altLang="en-US" sz="2000" dirty="0" err="1" smtClean="0">
                <a:solidFill>
                  <a:srgbClr val="0988F1"/>
                </a:solidFill>
                <a:latin typeface="+mn-lt"/>
              </a:rPr>
              <a:t>Obs</a:t>
            </a:r>
            <a:r>
              <a:rPr lang="en-GB" altLang="en-US" sz="2000" dirty="0" smtClean="0">
                <a:solidFill>
                  <a:srgbClr val="0988F1"/>
                </a:solidFill>
                <a:latin typeface="+mn-lt"/>
              </a:rPr>
              <a:t>-Background, in K)</a:t>
            </a:r>
            <a:endParaRPr lang="en-GB" altLang="en-US" sz="2000" dirty="0">
              <a:solidFill>
                <a:schemeClr val="accent2"/>
              </a:solidFill>
              <a:latin typeface="+mn-lt"/>
            </a:endParaRPr>
          </a:p>
          <a:p>
            <a:r>
              <a:rPr lang="en-GB" altLang="en-US" sz="2000" dirty="0">
                <a:solidFill>
                  <a:srgbClr val="FF0000"/>
                </a:solidFill>
                <a:latin typeface="+mn-lt"/>
              </a:rPr>
              <a:t>Europe analysis </a:t>
            </a:r>
            <a:r>
              <a:rPr lang="en-GB" altLang="en-US" sz="2000" dirty="0" smtClean="0">
                <a:solidFill>
                  <a:srgbClr val="FF0000"/>
                </a:solidFill>
                <a:latin typeface="+mn-lt"/>
              </a:rPr>
              <a:t>departure (</a:t>
            </a:r>
            <a:r>
              <a:rPr lang="en-GB" altLang="en-US" sz="2000" dirty="0" err="1">
                <a:solidFill>
                  <a:srgbClr val="FF0000"/>
                </a:solidFill>
                <a:latin typeface="+mn-lt"/>
              </a:rPr>
              <a:t>Obs</a:t>
            </a:r>
            <a:r>
              <a:rPr lang="en-GB" altLang="en-US" sz="2000" dirty="0">
                <a:solidFill>
                  <a:srgbClr val="FF0000"/>
                </a:solidFill>
                <a:latin typeface="+mn-lt"/>
              </a:rPr>
              <a:t>-Background, in K)</a:t>
            </a:r>
          </a:p>
          <a:p>
            <a:endParaRPr lang="en-GB" altLang="en-US" sz="2000" dirty="0">
              <a:solidFill>
                <a:srgbClr val="FF0000"/>
              </a:solidFill>
              <a:latin typeface="+mn-lt"/>
            </a:endParaRPr>
          </a:p>
        </p:txBody>
      </p:sp>
      <p:sp>
        <p:nvSpPr>
          <p:cNvPr id="40964" name="TextBox 3"/>
          <p:cNvSpPr txBox="1">
            <a:spLocks noChangeArrowheads="1"/>
          </p:cNvSpPr>
          <p:nvPr/>
        </p:nvSpPr>
        <p:spPr bwMode="auto">
          <a:xfrm>
            <a:off x="4832434" y="3363913"/>
            <a:ext cx="513954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2000" dirty="0">
                <a:solidFill>
                  <a:schemeClr val="tx1"/>
                </a:solidFill>
                <a:latin typeface="+mn-lt"/>
              </a:rPr>
              <a:t>Standard deviation of departure statistics</a:t>
            </a:r>
          </a:p>
          <a:p>
            <a:endParaRPr lang="en-GB" altLang="en-US" sz="2000" dirty="0">
              <a:solidFill>
                <a:schemeClr val="tx1"/>
              </a:solidFill>
              <a:latin typeface="+mn-lt"/>
            </a:endParaRPr>
          </a:p>
          <a:p>
            <a:endParaRPr lang="en-GB" altLang="en-US" sz="2000" dirty="0">
              <a:solidFill>
                <a:schemeClr val="tx1"/>
              </a:solidFill>
              <a:latin typeface="+mn-lt"/>
            </a:endParaRPr>
          </a:p>
          <a:p>
            <a:endParaRPr lang="en-GB" altLang="en-US" sz="2000" dirty="0">
              <a:solidFill>
                <a:schemeClr val="tx1"/>
              </a:solidFill>
              <a:latin typeface="+mn-lt"/>
            </a:endParaRPr>
          </a:p>
          <a:p>
            <a:endParaRPr lang="en-GB" altLang="en-US" sz="2000" dirty="0">
              <a:solidFill>
                <a:schemeClr val="tx1"/>
              </a:solidFill>
              <a:latin typeface="+mn-lt"/>
            </a:endParaRPr>
          </a:p>
          <a:p>
            <a:r>
              <a:rPr lang="en-GB" altLang="en-US" sz="2000" dirty="0">
                <a:solidFill>
                  <a:schemeClr val="tx1"/>
                </a:solidFill>
                <a:latin typeface="+mn-lt"/>
              </a:rPr>
              <a:t>Number of observations used over Europe: </a:t>
            </a:r>
          </a:p>
          <a:p>
            <a:r>
              <a:rPr lang="en-GB" altLang="en-US" sz="2000" dirty="0">
                <a:solidFill>
                  <a:schemeClr val="tx1"/>
                </a:solidFill>
                <a:latin typeface="+mn-lt"/>
              </a:rPr>
              <a:t>  ~5000 per 12 hours </a:t>
            </a:r>
            <a:endParaRPr lang="fr-FR" altLang="en-US" sz="2000" dirty="0">
              <a:solidFill>
                <a:schemeClr val="tx1"/>
              </a:solidFill>
              <a:latin typeface="+mn-lt"/>
            </a:endParaRPr>
          </a:p>
        </p:txBody>
      </p:sp>
      <p:sp>
        <p:nvSpPr>
          <p:cNvPr id="40965" name="TextBox 4"/>
          <p:cNvSpPr txBox="1">
            <a:spLocks noChangeArrowheads="1"/>
          </p:cNvSpPr>
          <p:nvPr/>
        </p:nvSpPr>
        <p:spPr bwMode="auto">
          <a:xfrm>
            <a:off x="2076215" y="6087407"/>
            <a:ext cx="132760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1400" b="1" dirty="0" smtClean="0">
                <a:solidFill>
                  <a:schemeClr val="tx1"/>
                </a:solidFill>
                <a:latin typeface="+mn-lt"/>
              </a:rPr>
              <a:t>Feb-Mar 2014</a:t>
            </a:r>
            <a:endParaRPr lang="fr-FR" altLang="en-US" sz="1400" b="1" dirty="0">
              <a:solidFill>
                <a:schemeClr val="tx1"/>
              </a:solidFill>
              <a:latin typeface="+mn-lt"/>
            </a:endParaRPr>
          </a:p>
        </p:txBody>
      </p:sp>
      <p:pic>
        <p:nvPicPr>
          <p:cNvPr id="40966" name="Pictur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7858" y="672662"/>
            <a:ext cx="3544404" cy="5493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5075755" y="775912"/>
            <a:ext cx="6682353" cy="523220"/>
          </a:xfrm>
          <a:prstGeom prst="rect">
            <a:avLst/>
          </a:prstGeom>
          <a:noFill/>
        </p:spPr>
        <p:txBody>
          <a:bodyPr wrap="square" rtlCol="0">
            <a:spAutoFit/>
          </a:bodyPr>
          <a:lstStyle/>
          <a:p>
            <a:r>
              <a:rPr lang="en-GB" sz="1400" dirty="0">
                <a:hlinkClick r:id="rId4"/>
              </a:rPr>
              <a:t>http://www.ecmwf.int/en/forecasts/charts/obstat/?facets=Category,Conventional%20Data%3BParameter,%202m%20temperature</a:t>
            </a:r>
            <a:endParaRPr lang="en-GB" sz="1400" dirty="0"/>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1"/>
          <p:cNvSpPr>
            <a:spLocks noChangeArrowheads="1"/>
          </p:cNvSpPr>
          <p:nvPr/>
        </p:nvSpPr>
        <p:spPr bwMode="auto">
          <a:xfrm>
            <a:off x="219650" y="0"/>
            <a:ext cx="11824138" cy="931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85000"/>
              </a:lnSpc>
            </a:pPr>
            <a:r>
              <a:rPr lang="en-GB" altLang="en-US" sz="3200" b="1" dirty="0">
                <a:solidFill>
                  <a:srgbClr val="003399"/>
                </a:solidFill>
                <a:latin typeface="+mj-lt"/>
              </a:rPr>
              <a:t>Screen level analysis:</a:t>
            </a:r>
          </a:p>
          <a:p>
            <a:pPr algn="ctr">
              <a:lnSpc>
                <a:spcPct val="85000"/>
              </a:lnSpc>
            </a:pPr>
            <a:r>
              <a:rPr lang="en-GB" altLang="en-US" sz="3200" b="1" dirty="0">
                <a:solidFill>
                  <a:srgbClr val="003399"/>
                </a:solidFill>
                <a:latin typeface="+mj-lt"/>
              </a:rPr>
              <a:t>2m temperature forecast verification</a:t>
            </a:r>
          </a:p>
        </p:txBody>
      </p:sp>
      <p:sp>
        <p:nvSpPr>
          <p:cNvPr id="41987" name="Rectangle 2"/>
          <p:cNvSpPr>
            <a:spLocks noChangeArrowheads="1"/>
          </p:cNvSpPr>
          <p:nvPr/>
        </p:nvSpPr>
        <p:spPr bwMode="auto">
          <a:xfrm>
            <a:off x="5373689" y="3233738"/>
            <a:ext cx="1444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a:solidFill>
                  <a:srgbClr val="FFFFFF"/>
                </a:solidFill>
              </a:rPr>
              <a:t>tm578.pdf</a:t>
            </a:r>
          </a:p>
        </p:txBody>
      </p:sp>
      <p:sp>
        <p:nvSpPr>
          <p:cNvPr id="51205" name="Text Box 4"/>
          <p:cNvSpPr txBox="1">
            <a:spLocks noChangeArrowheads="1"/>
          </p:cNvSpPr>
          <p:nvPr/>
        </p:nvSpPr>
        <p:spPr bwMode="auto">
          <a:xfrm>
            <a:off x="895351" y="6020659"/>
            <a:ext cx="5922963"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itchFamily="18" charset="0"/>
                <a:ea typeface="DejaVu Sans" pitchFamily="34" charset="0"/>
                <a:cs typeface="DejaVu Sans" pitchFamily="34" charset="0"/>
              </a:defRPr>
            </a:lvl9pPr>
          </a:lstStyle>
          <a:p>
            <a:pPr>
              <a:lnSpc>
                <a:spcPct val="85000"/>
              </a:lnSpc>
              <a:defRPr/>
            </a:pPr>
            <a:r>
              <a:rPr lang="en-GB" sz="1800" dirty="0">
                <a:solidFill>
                  <a:schemeClr val="tx1">
                    <a:lumMod val="50000"/>
                    <a:lumOff val="50000"/>
                  </a:schemeClr>
                </a:solidFill>
                <a:latin typeface="Arial" pitchFamily="34" charset="0"/>
                <a:cs typeface="Arial" pitchFamily="34" charset="0"/>
              </a:rPr>
              <a:t>From Richardson et al., 2012, ECMWF Tech. Memo 688</a:t>
            </a:r>
          </a:p>
        </p:txBody>
      </p:sp>
      <p:sp>
        <p:nvSpPr>
          <p:cNvPr id="41989" name="Text Box 5"/>
          <p:cNvSpPr txBox="1">
            <a:spLocks noChangeArrowheads="1"/>
          </p:cNvSpPr>
          <p:nvPr/>
        </p:nvSpPr>
        <p:spPr bwMode="auto">
          <a:xfrm>
            <a:off x="895351" y="5661144"/>
            <a:ext cx="5298608" cy="32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85000"/>
              </a:lnSpc>
            </a:pPr>
            <a:r>
              <a:rPr lang="en-GB" altLang="en-US" sz="1800" dirty="0">
                <a:solidFill>
                  <a:srgbClr val="000000"/>
                </a:solidFill>
                <a:latin typeface="Arial" panose="020B0604020202020204" pitchFamily="34" charset="0"/>
                <a:cs typeface="Arial" panose="020B0604020202020204" pitchFamily="34" charset="0"/>
              </a:rPr>
              <a:t>Verification for 60h (night time) and 72h (day time)</a:t>
            </a:r>
            <a:r>
              <a:rPr lang="ar-SA" altLang="en-US" sz="1800" dirty="0">
                <a:solidFill>
                  <a:srgbClr val="000000"/>
                </a:solidFill>
                <a:latin typeface="Arial" panose="020B0604020202020204" pitchFamily="34" charset="0"/>
                <a:cs typeface="Arial" panose="020B0604020202020204" pitchFamily="34" charset="0"/>
              </a:rPr>
              <a:t>‏</a:t>
            </a:r>
            <a:endParaRPr lang="en-GB" altLang="en-US" sz="1800" dirty="0">
              <a:solidFill>
                <a:srgbClr val="000000"/>
              </a:solidFill>
              <a:latin typeface="Arial" panose="020B0604020202020204" pitchFamily="34" charset="0"/>
              <a:cs typeface="Arial" panose="020B0604020202020204" pitchFamily="34" charset="0"/>
            </a:endParaRPr>
          </a:p>
        </p:txBody>
      </p:sp>
      <p:pic>
        <p:nvPicPr>
          <p:cNvPr id="4199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9650" y="1065213"/>
            <a:ext cx="7304088" cy="4337050"/>
          </a:xfrm>
          <a:prstGeom prst="rect">
            <a:avLst/>
          </a:prstGeom>
          <a:noFill/>
          <a:ln>
            <a:noFill/>
          </a:ln>
          <a:effectLst/>
          <a:extLst>
            <a:ext uri="{909E8E84-426E-40DD-AFC4-6F175D3DCCD1}">
              <a14:hiddenFill xmlns:a14="http://schemas.microsoft.com/office/drawing/2010/main">
                <a:solidFill>
                  <a:srgbClr val="00B8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1991" name="Straight Arrow Connector 2"/>
          <p:cNvCxnSpPr>
            <a:cxnSpLocks noChangeShapeType="1"/>
          </p:cNvCxnSpPr>
          <p:nvPr/>
        </p:nvCxnSpPr>
        <p:spPr bwMode="auto">
          <a:xfrm>
            <a:off x="5159375" y="4005263"/>
            <a:ext cx="1944688" cy="1511300"/>
          </a:xfrm>
          <a:prstGeom prst="straightConnector1">
            <a:avLst/>
          </a:prstGeom>
          <a:noFill/>
          <a:ln w="9525" algn="ctr">
            <a:solidFill>
              <a:schemeClr val="tx1"/>
            </a:solidFill>
            <a:round/>
            <a:headEnd/>
            <a:tailEnd type="arrow" w="med" len="med"/>
          </a:ln>
          <a:extLst>
            <a:ext uri="{909E8E84-426E-40DD-AFC4-6F175D3DCCD1}">
              <a14:hiddenFill xmlns:a14="http://schemas.microsoft.com/office/drawing/2010/main">
                <a:noFill/>
              </a14:hiddenFill>
            </a:ext>
          </a:extLst>
        </p:spPr>
      </p:cxnSp>
      <p:sp>
        <p:nvSpPr>
          <p:cNvPr id="41992" name="TextBox 3"/>
          <p:cNvSpPr txBox="1">
            <a:spLocks noChangeArrowheads="1"/>
          </p:cNvSpPr>
          <p:nvPr/>
        </p:nvSpPr>
        <p:spPr bwMode="auto">
          <a:xfrm>
            <a:off x="7175500" y="5516564"/>
            <a:ext cx="3300904" cy="646331"/>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r>
              <a:rPr lang="en-GB" altLang="en-US" sz="1800">
                <a:solidFill>
                  <a:schemeClr val="tx1"/>
                </a:solidFill>
                <a:latin typeface="Arial" panose="020B0604020202020204" pitchFamily="34" charset="0"/>
                <a:cs typeface="Arial" panose="020B0604020202020204" pitchFamily="34" charset="0"/>
              </a:rPr>
              <a:t>Soil freezing parameterisation</a:t>
            </a:r>
          </a:p>
          <a:p>
            <a:r>
              <a:rPr lang="en-GB" altLang="en-US" sz="1800">
                <a:solidFill>
                  <a:schemeClr val="tx1"/>
                </a:solidFill>
                <a:latin typeface="Arial" panose="020B0604020202020204" pitchFamily="34" charset="0"/>
                <a:cs typeface="Arial" panose="020B0604020202020204" pitchFamily="34" charset="0"/>
              </a:rPr>
              <a:t>Snow albedo parameterisation</a:t>
            </a:r>
            <a:endParaRPr lang="fr-FR" altLang="en-US" sz="1800">
              <a:solidFill>
                <a:schemeClr val="tx1"/>
              </a:solidFill>
              <a:latin typeface="Arial" panose="020B0604020202020204" pitchFamily="34" charset="0"/>
              <a:cs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
          <p:cNvSpPr txBox="1">
            <a:spLocks noChangeArrowheads="1"/>
          </p:cNvSpPr>
          <p:nvPr/>
        </p:nvSpPr>
        <p:spPr bwMode="auto">
          <a:xfrm>
            <a:off x="1919536" y="0"/>
            <a:ext cx="8748464" cy="1182688"/>
          </a:xfrm>
          <a:prstGeom prst="rect">
            <a:avLst/>
          </a:prstGeom>
          <a:noFill/>
          <a:ln w="9525">
            <a:noFill/>
            <a:round/>
            <a:headEnd/>
            <a:tailEnd/>
          </a:ln>
        </p:spPr>
        <p:txBody>
          <a:bodyPr lIns="0" tIns="0" rIns="0" bIns="0" anchor="ctr"/>
          <a:lstStyle/>
          <a:p>
            <a:pPr algn="ctr">
              <a:lnSpc>
                <a:spcPct val="104000"/>
              </a:lnSpc>
              <a:buClr>
                <a:srgbClr val="114FFB"/>
              </a:buCl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lang="en-GB" sz="3200" b="1" kern="0" dirty="0">
                <a:solidFill>
                  <a:srgbClr val="003399"/>
                </a:solidFill>
                <a:ea typeface="+mj-ea"/>
                <a:cs typeface="Arial" charset="0"/>
              </a:rPr>
              <a:t>ECMWF Integrated Forecasting System (IFS) </a:t>
            </a:r>
            <a:br>
              <a:rPr lang="en-GB" sz="3200" b="1" kern="0" dirty="0">
                <a:solidFill>
                  <a:srgbClr val="003399"/>
                </a:solidFill>
                <a:ea typeface="+mj-ea"/>
                <a:cs typeface="Arial" charset="0"/>
              </a:rPr>
            </a:br>
            <a:r>
              <a:rPr lang="en-GB" sz="2200" b="1" kern="0" dirty="0">
                <a:solidFill>
                  <a:srgbClr val="003399"/>
                </a:solidFill>
                <a:ea typeface="+mj-ea"/>
                <a:cs typeface="Arial" charset="0"/>
              </a:rPr>
              <a:t/>
            </a:r>
            <a:br>
              <a:rPr lang="en-GB" sz="2200" b="1" kern="0" dirty="0">
                <a:solidFill>
                  <a:srgbClr val="003399"/>
                </a:solidFill>
                <a:ea typeface="+mj-ea"/>
                <a:cs typeface="Arial" charset="0"/>
              </a:rPr>
            </a:br>
            <a:endParaRPr lang="en-GB" sz="1400" b="1" kern="0" dirty="0">
              <a:solidFill>
                <a:srgbClr val="003399"/>
              </a:solidFill>
              <a:ea typeface="+mj-ea"/>
              <a:cs typeface="Arial" charset="0"/>
              <a:hlinkClick r:id="rId3"/>
            </a:endParaRPr>
          </a:p>
        </p:txBody>
      </p:sp>
      <p:grpSp>
        <p:nvGrpSpPr>
          <p:cNvPr id="4099" name="Group 2"/>
          <p:cNvGrpSpPr>
            <a:grpSpLocks/>
          </p:cNvGrpSpPr>
          <p:nvPr/>
        </p:nvGrpSpPr>
        <p:grpSpPr bwMode="auto">
          <a:xfrm>
            <a:off x="1940460" y="630499"/>
            <a:ext cx="8318500" cy="2414588"/>
            <a:chOff x="202" y="746"/>
            <a:chExt cx="5240" cy="1521"/>
          </a:xfrm>
        </p:grpSpPr>
        <p:sp>
          <p:nvSpPr>
            <p:cNvPr id="4104" name="Rectangle 3"/>
            <p:cNvSpPr>
              <a:spLocks noChangeArrowheads="1"/>
            </p:cNvSpPr>
            <p:nvPr/>
          </p:nvSpPr>
          <p:spPr bwMode="auto">
            <a:xfrm>
              <a:off x="202" y="746"/>
              <a:ext cx="5241" cy="1522"/>
            </a:xfrm>
            <a:prstGeom prst="rect">
              <a:avLst/>
            </a:prstGeom>
            <a:solidFill>
              <a:srgbClr val="FFFFFF"/>
            </a:solidFill>
            <a:ln w="9360">
              <a:solidFill>
                <a:srgbClr val="000000"/>
              </a:solidFill>
              <a:miter lim="800000"/>
              <a:headEnd/>
              <a:tailEnd/>
            </a:ln>
          </p:spPr>
          <p:txBody>
            <a:bodyPr wrap="none" anchor="ctr"/>
            <a:lstStyle/>
            <a:p>
              <a:endParaRPr lang="en-US" altLang="en-US"/>
            </a:p>
          </p:txBody>
        </p:sp>
        <p:pic>
          <p:nvPicPr>
            <p:cNvPr id="410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3" y="793"/>
              <a:ext cx="5038" cy="134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pic>
      </p:grpSp>
      <p:sp>
        <p:nvSpPr>
          <p:cNvPr id="4100" name="Text Box 6"/>
          <p:cNvSpPr txBox="1">
            <a:spLocks noChangeArrowheads="1"/>
          </p:cNvSpPr>
          <p:nvPr/>
        </p:nvSpPr>
        <p:spPr bwMode="auto">
          <a:xfrm>
            <a:off x="9192345" y="2492897"/>
            <a:ext cx="1066615" cy="3299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wrap="non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a:lnSpc>
                <a:spcPct val="85000"/>
              </a:lnSpc>
            </a:pPr>
            <a:r>
              <a:rPr lang="en-GB" altLang="en-US" b="1" dirty="0">
                <a:solidFill>
                  <a:srgbClr val="000000"/>
                </a:solidFill>
                <a:ea typeface="DejaVu Sans" pitchFamily="32" charset="0"/>
                <a:cs typeface="Arial" charset="0"/>
              </a:rPr>
              <a:t>(10-day)</a:t>
            </a:r>
            <a:r>
              <a:rPr lang="x-none" altLang="en-US" b="1" dirty="0">
                <a:solidFill>
                  <a:srgbClr val="000000"/>
                </a:solidFill>
                <a:ea typeface="DejaVu Sans" pitchFamily="32" charset="0"/>
                <a:cs typeface="Arial" charset="0"/>
              </a:rPr>
              <a:t>‏</a:t>
            </a:r>
            <a:endParaRPr lang="en-GB" altLang="en-US" b="1" dirty="0">
              <a:solidFill>
                <a:srgbClr val="000000"/>
              </a:solidFill>
              <a:ea typeface="DejaVu Sans" pitchFamily="32" charset="0"/>
              <a:cs typeface="Arial" charset="0"/>
            </a:endParaRPr>
          </a:p>
        </p:txBody>
      </p:sp>
      <p:sp>
        <p:nvSpPr>
          <p:cNvPr id="4101" name="Text Box 7"/>
          <p:cNvSpPr txBox="1">
            <a:spLocks noChangeArrowheads="1"/>
          </p:cNvSpPr>
          <p:nvPr/>
        </p:nvSpPr>
        <p:spPr bwMode="auto">
          <a:xfrm>
            <a:off x="742279" y="3096489"/>
            <a:ext cx="10703858" cy="1271759"/>
          </a:xfrm>
          <a:prstGeom prst="rect">
            <a:avLst/>
          </a:prstGeom>
          <a:noFill/>
          <a:ln w="381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marL="285750" indent="-285750">
              <a:lnSpc>
                <a:spcPct val="85000"/>
              </a:lnSpc>
              <a:buFont typeface="Wingdings" panose="05000000000000000000" pitchFamily="2" charset="2"/>
              <a:buChar char="Ø"/>
            </a:pPr>
            <a:r>
              <a:rPr lang="en-GB" altLang="en-US" b="1" dirty="0">
                <a:solidFill>
                  <a:schemeClr val="accent6">
                    <a:lumMod val="75000"/>
                  </a:schemeClr>
                </a:solidFill>
                <a:latin typeface="+mn-lt"/>
                <a:ea typeface="DejaVu Sans" pitchFamily="32" charset="0"/>
                <a:cs typeface="Arial" charset="0"/>
              </a:rPr>
              <a:t>Forecast Model: </a:t>
            </a:r>
            <a:r>
              <a:rPr lang="en-GB" altLang="en-US" dirty="0">
                <a:solidFill>
                  <a:schemeClr val="tx1"/>
                </a:solidFill>
                <a:latin typeface="+mn-lt"/>
                <a:ea typeface="DejaVu Sans" pitchFamily="32" charset="0"/>
                <a:cs typeface="Arial" charset="0"/>
              </a:rPr>
              <a:t>GCM including the H-TESSEL land surface model (fully coupled)</a:t>
            </a:r>
          </a:p>
          <a:p>
            <a:pPr>
              <a:lnSpc>
                <a:spcPct val="85000"/>
              </a:lnSpc>
            </a:pPr>
            <a:endParaRPr lang="en-GB" altLang="en-US" dirty="0">
              <a:solidFill>
                <a:schemeClr val="tx1"/>
              </a:solidFill>
              <a:latin typeface="+mn-lt"/>
              <a:ea typeface="DejaVu Sans" pitchFamily="32" charset="0"/>
              <a:cs typeface="Arial" charset="0"/>
            </a:endParaRPr>
          </a:p>
          <a:p>
            <a:pPr marL="285750" indent="-285750">
              <a:lnSpc>
                <a:spcPct val="85000"/>
              </a:lnSpc>
              <a:buFont typeface="Wingdings" panose="05000000000000000000" pitchFamily="2" charset="2"/>
              <a:buChar char="Ø"/>
            </a:pPr>
            <a:r>
              <a:rPr lang="en-GB" altLang="en-US" b="1" dirty="0">
                <a:solidFill>
                  <a:schemeClr val="accent6">
                    <a:lumMod val="75000"/>
                  </a:schemeClr>
                </a:solidFill>
                <a:latin typeface="+mn-lt"/>
                <a:ea typeface="DejaVu Sans" pitchFamily="32" charset="0"/>
                <a:cs typeface="Arial" charset="0"/>
              </a:rPr>
              <a:t>Data Assimilation</a:t>
            </a:r>
            <a:r>
              <a:rPr lang="en-GB" altLang="en-US" dirty="0">
                <a:solidFill>
                  <a:schemeClr val="accent6">
                    <a:lumMod val="75000"/>
                  </a:schemeClr>
                </a:solidFill>
                <a:latin typeface="+mn-lt"/>
                <a:ea typeface="DejaVu Sans" pitchFamily="32" charset="0"/>
                <a:cs typeface="Arial" charset="0"/>
              </a:rPr>
              <a:t> </a:t>
            </a:r>
            <a:r>
              <a:rPr lang="en-GB" altLang="en-US" b="1" dirty="0">
                <a:solidFill>
                  <a:srgbClr val="000000"/>
                </a:solidFill>
                <a:latin typeface="+mn-lt"/>
                <a:ea typeface="DejaVu Sans" pitchFamily="32" charset="0"/>
                <a:cs typeface="Arial" charset="0"/>
                <a:sym typeface="Wingdings" panose="05000000000000000000" pitchFamily="2" charset="2"/>
              </a:rPr>
              <a:t> </a:t>
            </a:r>
            <a:r>
              <a:rPr lang="en-GB" altLang="en-US" b="1" dirty="0">
                <a:solidFill>
                  <a:srgbClr val="000000"/>
                </a:solidFill>
                <a:latin typeface="+mn-lt"/>
                <a:ea typeface="DejaVu Sans" pitchFamily="32" charset="0"/>
                <a:cs typeface="Arial" charset="0"/>
              </a:rPr>
              <a:t> initial conditions of the forecast model prognostic variables</a:t>
            </a:r>
          </a:p>
          <a:p>
            <a:pPr marL="742950" lvl="1" indent="-285750">
              <a:lnSpc>
                <a:spcPct val="85000"/>
              </a:lnSpc>
              <a:buFontTx/>
              <a:buChar char="-"/>
            </a:pPr>
            <a:r>
              <a:rPr lang="en-GB" altLang="en-US" b="1" dirty="0">
                <a:solidFill>
                  <a:srgbClr val="0070C0"/>
                </a:solidFill>
                <a:latin typeface="+mn-lt"/>
                <a:ea typeface="DejaVu Sans" pitchFamily="32" charset="0"/>
                <a:cs typeface="Arial" charset="0"/>
              </a:rPr>
              <a:t>4D-Var for atmosphere </a:t>
            </a:r>
          </a:p>
          <a:p>
            <a:pPr marL="742950" lvl="1" indent="-285750">
              <a:lnSpc>
                <a:spcPct val="85000"/>
              </a:lnSpc>
              <a:buFontTx/>
              <a:buChar char="-"/>
            </a:pPr>
            <a:r>
              <a:rPr lang="en-GB" altLang="en-US" b="1" dirty="0">
                <a:solidFill>
                  <a:srgbClr val="0070C0"/>
                </a:solidFill>
                <a:latin typeface="+mn-lt"/>
                <a:ea typeface="DejaVu Sans" pitchFamily="32" charset="0"/>
                <a:cs typeface="Arial" charset="0"/>
              </a:rPr>
              <a:t>Land Data Assimilation </a:t>
            </a:r>
            <a:r>
              <a:rPr lang="en-GB" altLang="en-US" b="1" dirty="0" smtClean="0">
                <a:solidFill>
                  <a:srgbClr val="0070C0"/>
                </a:solidFill>
                <a:latin typeface="+mn-lt"/>
                <a:ea typeface="DejaVu Sans" pitchFamily="32" charset="0"/>
                <a:cs typeface="Arial" charset="0"/>
              </a:rPr>
              <a:t>System (LDAS)</a:t>
            </a:r>
            <a:endParaRPr lang="en-GB" altLang="en-US" b="1" dirty="0">
              <a:solidFill>
                <a:srgbClr val="0070C0"/>
              </a:solidFill>
              <a:latin typeface="+mn-lt"/>
              <a:ea typeface="DejaVu Sans" pitchFamily="32" charset="0"/>
              <a:cs typeface="Arial" charset="0"/>
            </a:endParaRPr>
          </a:p>
        </p:txBody>
      </p:sp>
      <p:sp>
        <p:nvSpPr>
          <p:cNvPr id="9" name="Text Box 7"/>
          <p:cNvSpPr txBox="1">
            <a:spLocks noChangeArrowheads="1"/>
          </p:cNvSpPr>
          <p:nvPr/>
        </p:nvSpPr>
        <p:spPr bwMode="auto">
          <a:xfrm>
            <a:off x="742278" y="4503649"/>
            <a:ext cx="10972799" cy="1742658"/>
          </a:xfrm>
          <a:prstGeom prst="rect">
            <a:avLst/>
          </a:prstGeom>
          <a:noFill/>
          <a:ln w="38100">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solidFill>
                  <a:schemeClr val="bg1"/>
                </a:solidFill>
                <a:latin typeface="Arial" charset="0"/>
                <a:ea typeface="ＭＳ Ｐゴシック" pitchFamily="32" charset="-128"/>
              </a:defRPr>
            </a:lvl9pPr>
          </a:lstStyle>
          <a:p>
            <a:pPr>
              <a:lnSpc>
                <a:spcPct val="85000"/>
              </a:lnSpc>
            </a:pPr>
            <a:r>
              <a:rPr lang="en-GB" altLang="en-US" b="1" dirty="0" smtClean="0">
                <a:solidFill>
                  <a:schemeClr val="accent6">
                    <a:lumMod val="75000"/>
                  </a:schemeClr>
                </a:solidFill>
                <a:latin typeface="+mn-lt"/>
                <a:ea typeface="DejaVu Sans" pitchFamily="32" charset="0"/>
                <a:cs typeface="Arial" charset="0"/>
              </a:rPr>
              <a:t>Several Systems</a:t>
            </a:r>
            <a:r>
              <a:rPr lang="en-GB" altLang="en-US" b="1" dirty="0">
                <a:solidFill>
                  <a:schemeClr val="accent6">
                    <a:lumMod val="75000"/>
                  </a:schemeClr>
                </a:solidFill>
                <a:latin typeface="+mn-lt"/>
                <a:ea typeface="DejaVu Sans" pitchFamily="32" charset="0"/>
                <a:cs typeface="Arial" charset="0"/>
              </a:rPr>
              <a:t>:</a:t>
            </a:r>
          </a:p>
          <a:p>
            <a:pPr marL="285750" indent="-285750">
              <a:lnSpc>
                <a:spcPct val="85000"/>
              </a:lnSpc>
              <a:buFont typeface="Wingdings" panose="05000000000000000000" pitchFamily="2" charset="2"/>
              <a:buChar char="Ø"/>
            </a:pPr>
            <a:r>
              <a:rPr lang="en-GB" altLang="en-US" b="1" dirty="0">
                <a:solidFill>
                  <a:srgbClr val="000000"/>
                </a:solidFill>
                <a:latin typeface="+mn-lt"/>
                <a:ea typeface="DejaVu Sans" pitchFamily="32" charset="0"/>
                <a:cs typeface="Arial" charset="0"/>
              </a:rPr>
              <a:t>NWP (</a:t>
            </a:r>
            <a:r>
              <a:rPr lang="en-GB" altLang="en-US" b="1" dirty="0" err="1">
                <a:solidFill>
                  <a:srgbClr val="000000"/>
                </a:solidFill>
                <a:latin typeface="+mn-lt"/>
                <a:ea typeface="DejaVu Sans" pitchFamily="32" charset="0"/>
                <a:cs typeface="Arial" charset="0"/>
              </a:rPr>
              <a:t>oper</a:t>
            </a:r>
            <a:r>
              <a:rPr lang="en-GB" altLang="en-US" b="1" dirty="0">
                <a:solidFill>
                  <a:srgbClr val="000000"/>
                </a:solidFill>
                <a:latin typeface="+mn-lt"/>
                <a:ea typeface="DejaVu Sans" pitchFamily="32" charset="0"/>
                <a:cs typeface="Arial" charset="0"/>
              </a:rPr>
              <a:t>):		 	</a:t>
            </a:r>
            <a:r>
              <a:rPr lang="en-GB" altLang="en-US" dirty="0">
                <a:solidFill>
                  <a:srgbClr val="000000"/>
                </a:solidFill>
                <a:latin typeface="+mn-lt"/>
                <a:ea typeface="DejaVu Sans" pitchFamily="32" charset="0"/>
                <a:cs typeface="Arial" charset="0"/>
              </a:rPr>
              <a:t>IFS (with 4D-Var and LDAS), 16km, version 41r1 (2015)</a:t>
            </a:r>
          </a:p>
          <a:p>
            <a:pPr marL="285750" indent="-285750">
              <a:lnSpc>
                <a:spcPct val="85000"/>
              </a:lnSpc>
              <a:buFont typeface="Wingdings" panose="05000000000000000000" pitchFamily="2" charset="2"/>
              <a:buChar char="Ø"/>
            </a:pPr>
            <a:r>
              <a:rPr lang="en-GB" altLang="en-US" b="1" dirty="0">
                <a:solidFill>
                  <a:srgbClr val="000000"/>
                </a:solidFill>
                <a:latin typeface="+mn-lt"/>
                <a:ea typeface="DejaVu Sans" pitchFamily="32" charset="0"/>
                <a:cs typeface="Arial" charset="0"/>
              </a:rPr>
              <a:t>ERA-Interim:       		</a:t>
            </a:r>
            <a:r>
              <a:rPr lang="en-GB" altLang="en-US" dirty="0">
                <a:solidFill>
                  <a:srgbClr val="000000"/>
                </a:solidFill>
                <a:latin typeface="+mn-lt"/>
                <a:ea typeface="DejaVu Sans" pitchFamily="32" charset="0"/>
                <a:cs typeface="Arial" charset="0"/>
              </a:rPr>
              <a:t>IFS (with 4D-Var and LDAS), 79km, version 31r1 (2006)</a:t>
            </a:r>
          </a:p>
          <a:p>
            <a:pPr marL="285750" indent="-285750">
              <a:lnSpc>
                <a:spcPct val="85000"/>
              </a:lnSpc>
              <a:buFont typeface="Wingdings" panose="05000000000000000000" pitchFamily="2" charset="2"/>
              <a:buChar char="Ø"/>
            </a:pPr>
            <a:r>
              <a:rPr lang="en-GB" altLang="en-US" b="1" dirty="0">
                <a:solidFill>
                  <a:srgbClr val="000000"/>
                </a:solidFill>
                <a:latin typeface="+mn-lt"/>
                <a:ea typeface="DejaVu Sans" pitchFamily="32" charset="0"/>
                <a:cs typeface="Arial" charset="0"/>
              </a:rPr>
              <a:t>ERA5:				</a:t>
            </a:r>
            <a:r>
              <a:rPr lang="en-GB" altLang="en-US" dirty="0">
                <a:solidFill>
                  <a:srgbClr val="000000"/>
                </a:solidFill>
                <a:latin typeface="+mn-lt"/>
                <a:ea typeface="DejaVu Sans" pitchFamily="32" charset="0"/>
                <a:cs typeface="Arial" charset="0"/>
              </a:rPr>
              <a:t>IFS (with 4D-Var and LDAS), 39km, version 41r2 (2016)</a:t>
            </a:r>
          </a:p>
          <a:p>
            <a:pPr marL="285750" indent="-285750">
              <a:lnSpc>
                <a:spcPct val="85000"/>
              </a:lnSpc>
              <a:buFont typeface="Wingdings" panose="05000000000000000000" pitchFamily="2" charset="2"/>
              <a:buChar char="Ø"/>
            </a:pPr>
            <a:r>
              <a:rPr lang="en-GB" altLang="en-US" b="1" dirty="0" smtClean="0">
                <a:solidFill>
                  <a:schemeClr val="bg1">
                    <a:lumMod val="65000"/>
                  </a:schemeClr>
                </a:solidFill>
                <a:latin typeface="+mn-lt"/>
                <a:ea typeface="DejaVu Sans" pitchFamily="32" charset="0"/>
                <a:cs typeface="Arial" charset="0"/>
              </a:rPr>
              <a:t>ERA-Interim-Land</a:t>
            </a:r>
            <a:r>
              <a:rPr lang="en-GB" altLang="en-US" b="1" dirty="0">
                <a:solidFill>
                  <a:schemeClr val="bg1">
                    <a:lumMod val="65000"/>
                  </a:schemeClr>
                </a:solidFill>
                <a:latin typeface="+mn-lt"/>
                <a:ea typeface="DejaVu Sans" pitchFamily="32" charset="0"/>
                <a:cs typeface="Arial" charset="0"/>
              </a:rPr>
              <a:t>: 	</a:t>
            </a:r>
            <a:r>
              <a:rPr lang="en-GB" altLang="en-US" b="1" dirty="0" smtClean="0">
                <a:solidFill>
                  <a:schemeClr val="bg1">
                    <a:lumMod val="65000"/>
                  </a:schemeClr>
                </a:solidFill>
                <a:latin typeface="+mn-lt"/>
                <a:ea typeface="DejaVu Sans" pitchFamily="32" charset="0"/>
                <a:cs typeface="Arial" charset="0"/>
              </a:rPr>
              <a:t>79km </a:t>
            </a:r>
          </a:p>
          <a:p>
            <a:pPr marL="285750" indent="-285750">
              <a:lnSpc>
                <a:spcPct val="85000"/>
              </a:lnSpc>
              <a:buFont typeface="Wingdings" panose="05000000000000000000" pitchFamily="2" charset="2"/>
              <a:buChar char="Ø"/>
            </a:pPr>
            <a:r>
              <a:rPr lang="en-GB" altLang="en-US" b="1" dirty="0" smtClean="0">
                <a:solidFill>
                  <a:schemeClr val="bg1">
                    <a:lumMod val="65000"/>
                  </a:schemeClr>
                </a:solidFill>
                <a:latin typeface="+mn-lt"/>
                <a:ea typeface="DejaVu Sans" pitchFamily="32" charset="0"/>
                <a:cs typeface="Arial" charset="0"/>
              </a:rPr>
              <a:t>ERA5-Land: 		       39 km</a:t>
            </a:r>
            <a:endParaRPr lang="en-GB" altLang="en-US" b="1" dirty="0">
              <a:solidFill>
                <a:schemeClr val="bg1">
                  <a:lumMod val="65000"/>
                </a:schemeClr>
              </a:solidFill>
              <a:latin typeface="+mn-lt"/>
              <a:ea typeface="DejaVu Sans" pitchFamily="32" charset="0"/>
              <a:cs typeface="Arial" charset="0"/>
            </a:endParaRPr>
          </a:p>
          <a:p>
            <a:pPr>
              <a:lnSpc>
                <a:spcPct val="85000"/>
              </a:lnSpc>
            </a:pPr>
            <a:endParaRPr lang="en-GB" altLang="en-US" dirty="0">
              <a:solidFill>
                <a:schemeClr val="bg1">
                  <a:lumMod val="50000"/>
                </a:schemeClr>
              </a:solidFill>
              <a:latin typeface="+mn-lt"/>
              <a:ea typeface="DejaVu Sans" pitchFamily="32" charset="0"/>
              <a:cs typeface="Arial" charset="0"/>
            </a:endParaRPr>
          </a:p>
        </p:txBody>
      </p:sp>
      <p:sp>
        <p:nvSpPr>
          <p:cNvPr id="2" name="TextBox 1"/>
          <p:cNvSpPr txBox="1"/>
          <p:nvPr/>
        </p:nvSpPr>
        <p:spPr>
          <a:xfrm>
            <a:off x="4383343" y="5524091"/>
            <a:ext cx="7096238" cy="369332"/>
          </a:xfrm>
          <a:prstGeom prst="rect">
            <a:avLst/>
          </a:prstGeom>
          <a:noFill/>
        </p:spPr>
        <p:txBody>
          <a:bodyPr wrap="none" rtlCol="0">
            <a:spAutoFit/>
          </a:bodyPr>
          <a:lstStyle/>
          <a:p>
            <a:r>
              <a:rPr lang="en-GB" altLang="en-US" dirty="0">
                <a:solidFill>
                  <a:schemeClr val="bg1">
                    <a:lumMod val="65000"/>
                  </a:schemeClr>
                </a:solidFill>
                <a:ea typeface="DejaVu Sans" pitchFamily="32" charset="0"/>
                <a:cs typeface="Arial" charset="0"/>
              </a:rPr>
              <a:t>H-TESSEL LSM simulations </a:t>
            </a:r>
            <a:r>
              <a:rPr lang="en-GB" altLang="en-US" dirty="0" smtClean="0">
                <a:solidFill>
                  <a:schemeClr val="bg1">
                    <a:lumMod val="65000"/>
                  </a:schemeClr>
                </a:solidFill>
                <a:ea typeface="DejaVu Sans" pitchFamily="32" charset="0"/>
                <a:cs typeface="Arial" charset="0"/>
              </a:rPr>
              <a:t>forced by ERA</a:t>
            </a:r>
            <a:r>
              <a:rPr lang="en-GB" altLang="en-US" dirty="0" smtClean="0">
                <a:solidFill>
                  <a:schemeClr val="bg1">
                    <a:lumMod val="65000"/>
                  </a:schemeClr>
                </a:solidFill>
                <a:ea typeface="DejaVu Sans" pitchFamily="32" charset="0"/>
                <a:cs typeface="Arial" charset="0"/>
                <a:sym typeface="Wingdings" panose="05000000000000000000" pitchFamily="2" charset="2"/>
              </a:rPr>
              <a:t> model only: </a:t>
            </a:r>
            <a:r>
              <a:rPr lang="en-GB" altLang="en-US" dirty="0" smtClean="0">
                <a:solidFill>
                  <a:schemeClr val="bg1">
                    <a:lumMod val="65000"/>
                  </a:schemeClr>
                </a:solidFill>
                <a:ea typeface="DejaVu Sans" pitchFamily="32" charset="0"/>
                <a:cs typeface="Arial" charset="0"/>
              </a:rPr>
              <a:t>no LDAS</a:t>
            </a:r>
            <a:endParaRPr lang="en-GB" dirty="0">
              <a:solidFill>
                <a:schemeClr val="bg1">
                  <a:lumMod val="65000"/>
                </a:schemeClr>
              </a:solidFill>
            </a:endParaRPr>
          </a:p>
        </p:txBody>
      </p:sp>
      <p:sp>
        <p:nvSpPr>
          <p:cNvPr id="3" name="Right Brace 2"/>
          <p:cNvSpPr/>
          <p:nvPr/>
        </p:nvSpPr>
        <p:spPr>
          <a:xfrm>
            <a:off x="9192345" y="4690334"/>
            <a:ext cx="263627" cy="833757"/>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TextBox 3"/>
          <p:cNvSpPr txBox="1"/>
          <p:nvPr/>
        </p:nvSpPr>
        <p:spPr>
          <a:xfrm>
            <a:off x="9521207" y="4902393"/>
            <a:ext cx="2193870" cy="369332"/>
          </a:xfrm>
          <a:prstGeom prst="rect">
            <a:avLst/>
          </a:prstGeom>
          <a:noFill/>
        </p:spPr>
        <p:txBody>
          <a:bodyPr wrap="none" rtlCol="0">
            <a:spAutoFit/>
          </a:bodyPr>
          <a:lstStyle/>
          <a:p>
            <a:r>
              <a:rPr lang="en-GB" dirty="0" smtClean="0"/>
              <a:t>Weakly coupled DA</a:t>
            </a:r>
            <a:endParaRPr lang="en-GB" dirty="0"/>
          </a:p>
        </p:txBody>
      </p:sp>
    </p:spTree>
    <p:extLst>
      <p:ext uri="{BB962C8B-B14F-4D97-AF65-F5344CB8AC3E}">
        <p14:creationId xmlns:p14="http://schemas.microsoft.com/office/powerpoint/2010/main" val="1469085620"/>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992314" y="1"/>
            <a:ext cx="8675687"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1" name="Text Box 2"/>
          <p:cNvSpPr txBox="1">
            <a:spLocks noChangeArrowheads="1"/>
          </p:cNvSpPr>
          <p:nvPr/>
        </p:nvSpPr>
        <p:spPr bwMode="auto">
          <a:xfrm>
            <a:off x="1524000" y="27082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2" name="Rectangle 3"/>
          <p:cNvSpPr>
            <a:spLocks noChangeArrowheads="1"/>
          </p:cNvSpPr>
          <p:nvPr/>
        </p:nvSpPr>
        <p:spPr bwMode="auto">
          <a:xfrm>
            <a:off x="677732" y="-431800"/>
            <a:ext cx="11209468" cy="194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pPr>
            <a:endParaRPr lang="en-GB" altLang="en-US" sz="1200" b="1" dirty="0">
              <a:solidFill>
                <a:srgbClr val="3333CC"/>
              </a:solidFill>
              <a:latin typeface="Arial" panose="020B0604020202020204" pitchFamily="34" charset="0"/>
            </a:endParaRPr>
          </a:p>
          <a:p>
            <a:pPr algn="ctr">
              <a:lnSpc>
                <a:spcPct val="91000"/>
              </a:lnSpc>
            </a:pPr>
            <a:endParaRPr lang="en-GB" altLang="en-US" sz="2000" b="1" dirty="0">
              <a:solidFill>
                <a:srgbClr val="3333CC"/>
              </a:solidFill>
              <a:latin typeface="Arial" panose="020B0604020202020204" pitchFamily="34" charset="0"/>
            </a:endParaRPr>
          </a:p>
          <a:p>
            <a:pPr algn="ctr">
              <a:lnSpc>
                <a:spcPct val="91000"/>
              </a:lnSpc>
            </a:pPr>
            <a:r>
              <a:rPr lang="en-GB" altLang="en-US" sz="2800" b="1" dirty="0">
                <a:solidFill>
                  <a:srgbClr val="003399"/>
                </a:solidFill>
                <a:latin typeface="Arial Black" panose="020B0A04020102020204" pitchFamily="34" charset="0"/>
              </a:rPr>
              <a:t>Introduction: </a:t>
            </a:r>
            <a:r>
              <a:rPr lang="en-GB" altLang="en-US" sz="2800" b="1" dirty="0" smtClean="0">
                <a:solidFill>
                  <a:srgbClr val="003399"/>
                </a:solidFill>
                <a:latin typeface="Arial Black" panose="020B0A04020102020204" pitchFamily="34" charset="0"/>
              </a:rPr>
              <a:t> Land </a:t>
            </a:r>
            <a:r>
              <a:rPr lang="en-GB" altLang="en-US" sz="2800" b="1" dirty="0">
                <a:solidFill>
                  <a:srgbClr val="003399"/>
                </a:solidFill>
                <a:latin typeface="Arial Black" panose="020B0A04020102020204" pitchFamily="34" charset="0"/>
              </a:rPr>
              <a:t>Surface Data Assimilation (LDAS)</a:t>
            </a:r>
          </a:p>
          <a:p>
            <a:pPr algn="ctr">
              <a:lnSpc>
                <a:spcPct val="91000"/>
              </a:lnSpc>
            </a:pPr>
            <a:endParaRPr lang="en-GB" altLang="en-US" sz="2800" b="1" dirty="0">
              <a:solidFill>
                <a:srgbClr val="003399"/>
              </a:solidFill>
              <a:latin typeface="Arial" panose="020B0604020202020204" pitchFamily="34" charset="0"/>
            </a:endParaRPr>
          </a:p>
          <a:p>
            <a:pPr algn="ctr">
              <a:lnSpc>
                <a:spcPct val="91000"/>
              </a:lnSpc>
            </a:pPr>
            <a:r>
              <a:rPr lang="en-GB" altLang="en-US" sz="1200" dirty="0">
                <a:solidFill>
                  <a:srgbClr val="3333CC"/>
                </a:solidFill>
                <a:latin typeface="Arial" panose="020B0604020202020204" pitchFamily="34" charset="0"/>
              </a:rPr>
              <a:t> </a:t>
            </a:r>
          </a:p>
          <a:p>
            <a:pPr algn="ctr">
              <a:lnSpc>
                <a:spcPct val="91000"/>
              </a:lnSpc>
            </a:pPr>
            <a:endParaRPr lang="en-GB" altLang="en-US" sz="1200" b="1" dirty="0">
              <a:solidFill>
                <a:srgbClr val="3333CC"/>
              </a:solidFill>
              <a:latin typeface="Arial" panose="020B0604020202020204" pitchFamily="34" charset="0"/>
            </a:endParaRPr>
          </a:p>
          <a:p>
            <a:pPr algn="ctr">
              <a:lnSpc>
                <a:spcPct val="97000"/>
              </a:lnSpc>
              <a:spcBef>
                <a:spcPts val="750"/>
              </a:spcBef>
            </a:pPr>
            <a:endParaRPr lang="en-GB" altLang="en-US" sz="1200" b="1" dirty="0">
              <a:solidFill>
                <a:srgbClr val="3333CC"/>
              </a:solidFill>
              <a:latin typeface="Arial" panose="020B0604020202020204" pitchFamily="34" charset="0"/>
            </a:endParaRPr>
          </a:p>
        </p:txBody>
      </p:sp>
      <p:sp>
        <p:nvSpPr>
          <p:cNvPr id="7173" name="Text Box 4"/>
          <p:cNvSpPr txBox="1">
            <a:spLocks noChangeArrowheads="1"/>
          </p:cNvSpPr>
          <p:nvPr/>
        </p:nvSpPr>
        <p:spPr bwMode="auto">
          <a:xfrm>
            <a:off x="1682750" y="1012825"/>
            <a:ext cx="184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4" name="Text Box 5"/>
          <p:cNvSpPr txBox="1">
            <a:spLocks noChangeArrowheads="1"/>
          </p:cNvSpPr>
          <p:nvPr/>
        </p:nvSpPr>
        <p:spPr bwMode="auto">
          <a:xfrm>
            <a:off x="247426" y="620714"/>
            <a:ext cx="11187953" cy="5939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36000"/>
              </a:lnSpc>
            </a:pPr>
            <a:r>
              <a:rPr lang="en-GB" altLang="en-US" sz="1800" b="1" dirty="0">
                <a:solidFill>
                  <a:schemeClr val="accent6">
                    <a:lumMod val="75000"/>
                  </a:schemeClr>
                </a:solidFill>
                <a:latin typeface="Arial" panose="020B0604020202020204" pitchFamily="34" charset="0"/>
              </a:rPr>
              <a:t>Snow </a:t>
            </a:r>
            <a:r>
              <a:rPr lang="en-GB" altLang="en-US" sz="1800" b="1" dirty="0" smtClean="0">
                <a:solidFill>
                  <a:schemeClr val="accent6">
                    <a:lumMod val="75000"/>
                  </a:schemeClr>
                </a:solidFill>
                <a:latin typeface="Arial" panose="020B0604020202020204" pitchFamily="34" charset="0"/>
              </a:rPr>
              <a:t>depth</a:t>
            </a:r>
            <a:endParaRPr lang="en-GB" altLang="en-US" sz="1800" b="1" dirty="0">
              <a:solidFill>
                <a:schemeClr val="accent6">
                  <a:lumMod val="75000"/>
                </a:schemeClr>
              </a:solidFill>
              <a:latin typeface="Arial" panose="020B0604020202020204" pitchFamily="34" charset="0"/>
            </a:endParaRPr>
          </a:p>
          <a:p>
            <a:pPr lvl="1">
              <a:lnSpc>
                <a:spcPct val="136000"/>
              </a:lnSpc>
              <a:buFontTx/>
              <a:buChar char="-"/>
            </a:pPr>
            <a:r>
              <a:rPr lang="en-GB" altLang="en-US" sz="1800" b="1" dirty="0">
                <a:solidFill>
                  <a:schemeClr val="tx1"/>
                </a:solidFill>
                <a:latin typeface="Arial" panose="020B0604020202020204" pitchFamily="34" charset="0"/>
              </a:rPr>
              <a:t> </a:t>
            </a:r>
            <a:r>
              <a:rPr lang="en-GB" altLang="en-US" sz="1800" u="sng" dirty="0" smtClean="0">
                <a:solidFill>
                  <a:schemeClr val="tx1"/>
                </a:solidFill>
                <a:latin typeface="Arial" panose="020B0604020202020204" pitchFamily="34" charset="0"/>
              </a:rPr>
              <a:t>Methods</a:t>
            </a:r>
            <a:r>
              <a:rPr lang="en-GB" altLang="en-US" sz="1800" dirty="0" smtClean="0">
                <a:solidFill>
                  <a:schemeClr val="tx1"/>
                </a:solidFill>
                <a:latin typeface="Arial" panose="020B0604020202020204" pitchFamily="34" charset="0"/>
              </a:rPr>
              <a:t>: </a:t>
            </a:r>
            <a:r>
              <a:rPr lang="en-GB" altLang="en-US" sz="1800" dirty="0" err="1">
                <a:solidFill>
                  <a:schemeClr val="accent2"/>
                </a:solidFill>
                <a:latin typeface="Arial" panose="020B0604020202020204" pitchFamily="34" charset="0"/>
              </a:rPr>
              <a:t>Cressman</a:t>
            </a:r>
            <a:r>
              <a:rPr lang="en-GB" altLang="en-US" sz="1800" dirty="0">
                <a:solidFill>
                  <a:schemeClr val="accent2"/>
                </a:solidFill>
                <a:latin typeface="Arial" panose="020B0604020202020204" pitchFamily="34" charset="0"/>
              </a:rPr>
              <a:t> </a:t>
            </a:r>
            <a:r>
              <a:rPr lang="en-GB" altLang="en-US" sz="1800" dirty="0">
                <a:solidFill>
                  <a:schemeClr val="tx1"/>
                </a:solidFill>
                <a:latin typeface="Arial" panose="020B0604020202020204" pitchFamily="34" charset="0"/>
              </a:rPr>
              <a:t>(DWD, ECMWF ERA-I), </a:t>
            </a:r>
            <a:r>
              <a:rPr lang="en-GB" altLang="en-US" sz="1800" dirty="0">
                <a:solidFill>
                  <a:schemeClr val="accent2"/>
                </a:solidFill>
                <a:latin typeface="Arial" panose="020B0604020202020204" pitchFamily="34" charset="0"/>
              </a:rPr>
              <a:t>2D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Optimal Interpolation (OI) </a:t>
            </a:r>
            <a:r>
              <a:rPr lang="en-GB" altLang="en-US" sz="1800" dirty="0">
                <a:solidFill>
                  <a:schemeClr val="tx1"/>
                </a:solidFill>
                <a:latin typeface="Arial" panose="020B0604020202020204" pitchFamily="34" charset="0"/>
              </a:rPr>
              <a:t>(</a:t>
            </a:r>
            <a:r>
              <a:rPr lang="en-GB" altLang="en-US" sz="1800" dirty="0" smtClean="0">
                <a:solidFill>
                  <a:schemeClr val="tx1"/>
                </a:solidFill>
                <a:latin typeface="Arial" panose="020B0604020202020204" pitchFamily="34" charset="0"/>
              </a:rPr>
              <a:t>ECMWF operational and ERA5</a:t>
            </a:r>
            <a:r>
              <a:rPr lang="en-GB" altLang="en-US" sz="1800" dirty="0" smtClean="0">
                <a:solidFill>
                  <a:schemeClr val="tx1"/>
                </a:solidFill>
                <a:latin typeface="Arial" panose="020B0604020202020204" pitchFamily="34" charset="0"/>
              </a:rPr>
              <a:t>, </a:t>
            </a:r>
            <a:r>
              <a:rPr lang="en-GB" altLang="en-US" sz="1800" dirty="0" err="1" smtClean="0">
                <a:solidFill>
                  <a:schemeClr val="tx1"/>
                </a:solidFill>
                <a:latin typeface="Arial" panose="020B0604020202020204" pitchFamily="34" charset="0"/>
              </a:rPr>
              <a:t>Env</a:t>
            </a:r>
            <a:r>
              <a:rPr lang="en-GB" altLang="en-US" sz="1800" dirty="0" smtClean="0">
                <a:solidFill>
                  <a:schemeClr val="tx1"/>
                </a:solidFill>
                <a:latin typeface="Arial" panose="020B0604020202020204" pitchFamily="34" charset="0"/>
              </a:rPr>
              <a:t>. Canada) </a:t>
            </a:r>
            <a:endParaRPr lang="en-GB" altLang="en-US" sz="1800" dirty="0">
              <a:solidFill>
                <a:schemeClr val="tx1"/>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smtClean="0">
                <a:solidFill>
                  <a:schemeClr val="tx1"/>
                </a:solidFill>
                <a:latin typeface="Arial" panose="020B0604020202020204" pitchFamily="34" charset="0"/>
              </a:rPr>
              <a:t>Conventional Observations</a:t>
            </a:r>
            <a:r>
              <a:rPr lang="en-GB" altLang="en-US" sz="1800" dirty="0">
                <a:solidFill>
                  <a:schemeClr val="tx1"/>
                </a:solidFill>
                <a:latin typeface="Arial" panose="020B0604020202020204" pitchFamily="34" charset="0"/>
              </a:rPr>
              <a:t>:  </a:t>
            </a:r>
            <a:r>
              <a:rPr lang="en-GB" altLang="en-US" sz="1800" i="1" dirty="0">
                <a:solidFill>
                  <a:schemeClr val="tx1"/>
                </a:solidFill>
                <a:latin typeface="Arial" panose="020B0604020202020204" pitchFamily="34" charset="0"/>
              </a:rPr>
              <a:t>in situ </a:t>
            </a:r>
            <a:r>
              <a:rPr lang="en-GB" altLang="en-US" sz="1800" dirty="0">
                <a:solidFill>
                  <a:schemeClr val="tx1"/>
                </a:solidFill>
                <a:latin typeface="Arial" panose="020B0604020202020204" pitchFamily="34" charset="0"/>
              </a:rPr>
              <a:t>snow </a:t>
            </a:r>
            <a:r>
              <a:rPr lang="en-GB" altLang="en-US" sz="1800" dirty="0" smtClean="0">
                <a:solidFill>
                  <a:schemeClr val="tx1"/>
                </a:solidFill>
                <a:latin typeface="Arial" panose="020B0604020202020204" pitchFamily="34" charset="0"/>
              </a:rPr>
              <a:t>depth</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smtClean="0">
                <a:solidFill>
                  <a:schemeClr val="tx1"/>
                </a:solidFill>
                <a:latin typeface="Arial" panose="020B0604020202020204" pitchFamily="34" charset="0"/>
              </a:rPr>
              <a:t>Satellite data</a:t>
            </a:r>
            <a:r>
              <a:rPr lang="en-GB" altLang="en-US" sz="1800" dirty="0" smtClean="0">
                <a:solidFill>
                  <a:schemeClr val="tx1"/>
                </a:solidFill>
                <a:latin typeface="Arial" panose="020B0604020202020204" pitchFamily="34" charset="0"/>
              </a:rPr>
              <a:t>: NOAA/NESDIS </a:t>
            </a:r>
            <a:r>
              <a:rPr lang="en-GB" altLang="en-US" sz="1800" dirty="0">
                <a:solidFill>
                  <a:schemeClr val="tx1"/>
                </a:solidFill>
                <a:latin typeface="Arial" panose="020B0604020202020204" pitchFamily="34" charset="0"/>
              </a:rPr>
              <a:t>IMS Snow </a:t>
            </a:r>
            <a:r>
              <a:rPr lang="en-GB" altLang="en-US" sz="1800" dirty="0" smtClean="0">
                <a:solidFill>
                  <a:schemeClr val="tx1"/>
                </a:solidFill>
                <a:latin typeface="Arial" panose="020B0604020202020204" pitchFamily="34" charset="0"/>
              </a:rPr>
              <a:t>Cover Extent (ECMWF), H-SAF snow cover (UKMO in </a:t>
            </a:r>
            <a:r>
              <a:rPr lang="en-GB" altLang="en-US" sz="1800" dirty="0" err="1" smtClean="0">
                <a:solidFill>
                  <a:schemeClr val="tx1"/>
                </a:solidFill>
                <a:latin typeface="Arial" panose="020B0604020202020204" pitchFamily="34" charset="0"/>
              </a:rPr>
              <a:t>dvpt</a:t>
            </a:r>
            <a:r>
              <a:rPr lang="en-GB" altLang="en-US" sz="1800" dirty="0" smtClean="0">
                <a:solidFill>
                  <a:schemeClr val="tx1"/>
                </a:solidFill>
                <a:latin typeface="Arial" panose="020B0604020202020204" pitchFamily="34" charset="0"/>
              </a:rPr>
              <a:t>) </a:t>
            </a:r>
            <a:endParaRPr lang="en-GB" altLang="en-US" sz="1800" dirty="0">
              <a:solidFill>
                <a:schemeClr val="tx1"/>
              </a:solidFill>
              <a:latin typeface="Arial" panose="020B0604020202020204" pitchFamily="34" charset="0"/>
            </a:endParaRPr>
          </a:p>
          <a:p>
            <a:pPr>
              <a:lnSpc>
                <a:spcPct val="136000"/>
              </a:lnSpc>
            </a:pPr>
            <a:r>
              <a:rPr lang="en-GB" altLang="en-US" sz="1800" b="1" dirty="0">
                <a:solidFill>
                  <a:schemeClr val="accent6">
                    <a:lumMod val="75000"/>
                  </a:schemeClr>
                </a:solidFill>
                <a:latin typeface="Arial" panose="020B0604020202020204" pitchFamily="34" charset="0"/>
              </a:rPr>
              <a:t>Soil </a:t>
            </a:r>
            <a:r>
              <a:rPr lang="en-GB" altLang="en-US" sz="1800" b="1" dirty="0" smtClean="0">
                <a:solidFill>
                  <a:schemeClr val="accent6">
                    <a:lumMod val="75000"/>
                  </a:schemeClr>
                </a:solidFill>
                <a:latin typeface="Arial" panose="020B0604020202020204" pitchFamily="34" charset="0"/>
              </a:rPr>
              <a:t>Moisture</a:t>
            </a:r>
            <a:endParaRPr lang="en-GB" altLang="en-US" sz="1800" b="1" dirty="0">
              <a:solidFill>
                <a:schemeClr val="accent6">
                  <a:lumMod val="75000"/>
                </a:schemeClr>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smtClean="0">
                <a:solidFill>
                  <a:schemeClr val="tx1"/>
                </a:solidFill>
                <a:latin typeface="Arial" panose="020B0604020202020204" pitchFamily="34" charset="0"/>
              </a:rPr>
              <a:t>Methods</a:t>
            </a:r>
            <a:r>
              <a:rPr lang="en-GB" altLang="en-US" sz="1800" dirty="0" smtClean="0">
                <a:solidFill>
                  <a:schemeClr val="tx1"/>
                </a:solidFill>
                <a:latin typeface="Arial" panose="020B0604020202020204" pitchFamily="34" charset="0"/>
              </a:rPr>
              <a:t>: </a:t>
            </a:r>
            <a:endParaRPr lang="en-GB" altLang="en-US" sz="1800" dirty="0">
              <a:solidFill>
                <a:schemeClr val="tx1"/>
              </a:solidFill>
              <a:latin typeface="Arial" panose="020B0604020202020204" pitchFamily="34" charset="0"/>
            </a:endParaRPr>
          </a:p>
          <a:p>
            <a:pPr lvl="2">
              <a:lnSpc>
                <a:spcPct val="136000"/>
              </a:lnSpc>
              <a:buFontTx/>
              <a:buChar char="-"/>
            </a:pPr>
            <a:r>
              <a:rPr lang="en-GB" altLang="en-US" sz="1800" dirty="0">
                <a:solidFill>
                  <a:schemeClr val="tx1"/>
                </a:solidFill>
                <a:latin typeface="Arial" panose="020B0604020202020204" pitchFamily="34" charset="0"/>
              </a:rPr>
              <a:t>1D Optimal Interpolation (</a:t>
            </a:r>
            <a:r>
              <a:rPr lang="en-GB" altLang="en-US" sz="1800" dirty="0" err="1">
                <a:solidFill>
                  <a:schemeClr val="tx1"/>
                </a:solidFill>
                <a:latin typeface="Arial" panose="020B0604020202020204" pitchFamily="34" charset="0"/>
              </a:rPr>
              <a:t>Météo</a:t>
            </a:r>
            <a:r>
              <a:rPr lang="en-GB" altLang="en-US" sz="1800" dirty="0">
                <a:solidFill>
                  <a:schemeClr val="tx1"/>
                </a:solidFill>
                <a:latin typeface="Arial" panose="020B0604020202020204" pitchFamily="34" charset="0"/>
              </a:rPr>
              <a:t>-France, </a:t>
            </a:r>
            <a:r>
              <a:rPr lang="en-GB" altLang="en-US" sz="1800" dirty="0" err="1" smtClean="0">
                <a:solidFill>
                  <a:schemeClr val="tx1"/>
                </a:solidFill>
                <a:latin typeface="Arial" panose="020B0604020202020204" pitchFamily="34" charset="0"/>
              </a:rPr>
              <a:t>Env</a:t>
            </a:r>
            <a:r>
              <a:rPr lang="en-GB" altLang="en-US" sz="1800" dirty="0" smtClean="0">
                <a:solidFill>
                  <a:schemeClr val="tx1"/>
                </a:solidFill>
                <a:latin typeface="Arial" panose="020B0604020202020204" pitchFamily="34" charset="0"/>
              </a:rPr>
              <a:t>. Canada, </a:t>
            </a:r>
            <a:r>
              <a:rPr lang="en-GB" altLang="en-US" sz="1800" dirty="0">
                <a:solidFill>
                  <a:schemeClr val="tx1"/>
                </a:solidFill>
                <a:latin typeface="Arial" panose="020B0604020202020204" pitchFamily="34" charset="0"/>
              </a:rPr>
              <a:t>ALADIN and HIRLAM) </a:t>
            </a:r>
            <a:endParaRPr lang="en-GB" altLang="en-US" sz="1800" dirty="0" smtClean="0">
              <a:solidFill>
                <a:schemeClr val="tx1"/>
              </a:solidFill>
              <a:latin typeface="Arial" panose="020B0604020202020204" pitchFamily="34" charset="0"/>
            </a:endParaRPr>
          </a:p>
          <a:p>
            <a:pPr lvl="2">
              <a:lnSpc>
                <a:spcPct val="136000"/>
              </a:lnSpc>
              <a:buFontTx/>
              <a:buChar char="-"/>
            </a:pPr>
            <a:r>
              <a:rPr lang="en-GB" altLang="en-US" sz="1800" dirty="0">
                <a:solidFill>
                  <a:schemeClr val="tx1"/>
                </a:solidFill>
                <a:latin typeface="Arial" panose="020B0604020202020204" pitchFamily="34" charset="0"/>
              </a:rPr>
              <a:t> </a:t>
            </a:r>
            <a:r>
              <a:rPr lang="en-GB" altLang="en-US" sz="1800" dirty="0" smtClean="0">
                <a:solidFill>
                  <a:schemeClr val="tx1"/>
                </a:solidFill>
                <a:latin typeface="Arial" panose="020B0604020202020204" pitchFamily="34" charset="0"/>
              </a:rPr>
              <a:t>Simplified </a:t>
            </a:r>
            <a:r>
              <a:rPr lang="en-GB" altLang="en-US" sz="1800" dirty="0">
                <a:solidFill>
                  <a:schemeClr val="accent2"/>
                </a:solidFill>
                <a:latin typeface="Arial" panose="020B0604020202020204" pitchFamily="34" charset="0"/>
              </a:rPr>
              <a:t>Extended </a:t>
            </a:r>
            <a:r>
              <a:rPr lang="en-GB" altLang="en-US" sz="1800" dirty="0" err="1">
                <a:solidFill>
                  <a:schemeClr val="accent2"/>
                </a:solidFill>
                <a:latin typeface="Arial" panose="020B0604020202020204" pitchFamily="34" charset="0"/>
              </a:rPr>
              <a:t>Kalman</a:t>
            </a:r>
            <a:r>
              <a:rPr lang="en-GB" altLang="en-US" sz="1800" dirty="0">
                <a:solidFill>
                  <a:schemeClr val="accent2"/>
                </a:solidFill>
                <a:latin typeface="Arial" panose="020B0604020202020204" pitchFamily="34" charset="0"/>
              </a:rPr>
              <a:t> Filter (EKF)</a:t>
            </a:r>
            <a:r>
              <a:rPr lang="en-GB" altLang="en-US" sz="1800" dirty="0">
                <a:solidFill>
                  <a:schemeClr val="tx1"/>
                </a:solidFill>
                <a:latin typeface="Arial" panose="020B0604020202020204" pitchFamily="34" charset="0"/>
              </a:rPr>
              <a:t> (DWD, ECMWF, UKMO) </a:t>
            </a:r>
            <a:endParaRPr lang="en-US" altLang="en-US" sz="1800" dirty="0">
              <a:solidFill>
                <a:schemeClr val="tx1"/>
              </a:solidFill>
              <a:latin typeface="Arial" panose="020B0604020202020204" pitchFamily="34" charset="0"/>
              <a:cs typeface="Arial" panose="020B0604020202020204" pitchFamily="34" charset="0"/>
            </a:endParaRPr>
          </a:p>
          <a:p>
            <a:pPr lvl="1">
              <a:lnSpc>
                <a:spcPct val="136000"/>
              </a:lnSpc>
              <a:buFontTx/>
              <a:buChar char="-"/>
            </a:pPr>
            <a:r>
              <a:rPr lang="en-US" altLang="en-US" sz="1800" b="1"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Conventional observations:</a:t>
            </a:r>
            <a:r>
              <a:rPr lang="en-GB" altLang="en-US" sz="1800" dirty="0">
                <a:solidFill>
                  <a:schemeClr val="tx1"/>
                </a:solidFill>
                <a:latin typeface="Arial" panose="020B0604020202020204" pitchFamily="34" charset="0"/>
                <a:cs typeface="Arial" panose="020B0604020202020204" pitchFamily="34" charset="0"/>
              </a:rPr>
              <a:t> </a:t>
            </a:r>
            <a:r>
              <a:rPr lang="en-GB" altLang="en-US" sz="1800" dirty="0" smtClean="0">
                <a:solidFill>
                  <a:schemeClr val="tx1"/>
                </a:solidFill>
                <a:latin typeface="Arial" panose="020B0604020202020204" pitchFamily="34" charset="0"/>
                <a:cs typeface="Arial" panose="020B0604020202020204" pitchFamily="34" charset="0"/>
              </a:rPr>
              <a:t>Analysed SYNOP 2m </a:t>
            </a:r>
            <a:r>
              <a:rPr lang="en-GB" altLang="en-US" sz="1800" dirty="0">
                <a:solidFill>
                  <a:schemeClr val="tx1"/>
                </a:solidFill>
                <a:latin typeface="Arial" panose="020B0604020202020204" pitchFamily="34" charset="0"/>
                <a:cs typeface="Arial" panose="020B0604020202020204" pitchFamily="34" charset="0"/>
              </a:rPr>
              <a:t>air relative humidity </a:t>
            </a:r>
            <a:r>
              <a:rPr lang="en-GB" altLang="en-US" sz="1800" dirty="0" smtClean="0">
                <a:solidFill>
                  <a:schemeClr val="tx1"/>
                </a:solidFill>
                <a:latin typeface="Arial" panose="020B0604020202020204" pitchFamily="34" charset="0"/>
                <a:cs typeface="Arial" panose="020B0604020202020204" pitchFamily="34" charset="0"/>
              </a:rPr>
              <a:t>and temperature, </a:t>
            </a:r>
            <a:r>
              <a:rPr lang="en-GB" altLang="en-US" sz="1800" b="1" dirty="0" smtClean="0">
                <a:solidFill>
                  <a:schemeClr val="tx1"/>
                </a:solidFill>
                <a:latin typeface="Arial" panose="020B0604020202020204" pitchFamily="34" charset="0"/>
                <a:cs typeface="Arial" panose="020B0604020202020204" pitchFamily="34" charset="0"/>
              </a:rPr>
              <a:t>from 2D </a:t>
            </a:r>
            <a:r>
              <a:rPr lang="en-GB" altLang="en-US" sz="1800" b="1" dirty="0">
                <a:solidFill>
                  <a:schemeClr val="tx1"/>
                </a:solidFill>
                <a:latin typeface="Arial" panose="020B0604020202020204" pitchFamily="34" charset="0"/>
                <a:cs typeface="Arial" panose="020B0604020202020204" pitchFamily="34" charset="0"/>
              </a:rPr>
              <a:t>OI screen level parameters analysis</a:t>
            </a:r>
          </a:p>
          <a:p>
            <a:pPr lvl="1">
              <a:lnSpc>
                <a:spcPct val="136000"/>
              </a:lnSpc>
              <a:buFontTx/>
              <a:buChar char="-"/>
            </a:pPr>
            <a:r>
              <a:rPr lang="en-GB" altLang="en-US" sz="1800"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Satellite data </a:t>
            </a:r>
            <a:r>
              <a:rPr lang="en-GB" altLang="en-US" sz="1800" dirty="0">
                <a:solidFill>
                  <a:schemeClr val="tx1"/>
                </a:solidFill>
                <a:latin typeface="Arial" panose="020B0604020202020204" pitchFamily="34" charset="0"/>
                <a:cs typeface="Arial" panose="020B0604020202020204" pitchFamily="34" charset="0"/>
              </a:rPr>
              <a:t>: ASCAT soil moisture (</a:t>
            </a:r>
            <a:r>
              <a:rPr lang="en-GB" altLang="en-US" sz="1800" dirty="0" smtClean="0">
                <a:solidFill>
                  <a:schemeClr val="tx1"/>
                </a:solidFill>
                <a:latin typeface="Arial" panose="020B0604020202020204" pitchFamily="34" charset="0"/>
                <a:cs typeface="Arial" panose="020B0604020202020204" pitchFamily="34" charset="0"/>
              </a:rPr>
              <a:t>UKMO, ECMWF), </a:t>
            </a:r>
            <a:r>
              <a:rPr lang="en-GB" altLang="en-US" sz="1800" dirty="0">
                <a:solidFill>
                  <a:schemeClr val="tx1"/>
                </a:solidFill>
                <a:latin typeface="Arial" panose="020B0604020202020204" pitchFamily="34" charset="0"/>
                <a:cs typeface="Arial" panose="020B0604020202020204" pitchFamily="34" charset="0"/>
              </a:rPr>
              <a:t>SMOS (</a:t>
            </a:r>
            <a:r>
              <a:rPr lang="en-GB" altLang="en-US" sz="1800" dirty="0" err="1">
                <a:solidFill>
                  <a:schemeClr val="tx1"/>
                </a:solidFill>
                <a:latin typeface="Arial" panose="020B0604020202020204" pitchFamily="34" charset="0"/>
                <a:cs typeface="Arial" panose="020B0604020202020204" pitchFamily="34" charset="0"/>
              </a:rPr>
              <a:t>dvpt</a:t>
            </a:r>
            <a:r>
              <a:rPr lang="en-GB" altLang="en-US" sz="1800" dirty="0">
                <a:solidFill>
                  <a:schemeClr val="tx1"/>
                </a:solidFill>
                <a:latin typeface="Arial" panose="020B0604020202020204" pitchFamily="34" charset="0"/>
                <a:cs typeface="Arial" panose="020B0604020202020204" pitchFamily="34" charset="0"/>
              </a:rPr>
              <a:t> ECMWF, UKMO, </a:t>
            </a:r>
            <a:r>
              <a:rPr lang="en-GB" altLang="en-US" sz="1800" dirty="0" err="1">
                <a:solidFill>
                  <a:schemeClr val="tx1"/>
                </a:solidFill>
                <a:latin typeface="Arial" panose="020B0604020202020204" pitchFamily="34" charset="0"/>
                <a:cs typeface="Arial" panose="020B0604020202020204" pitchFamily="34" charset="0"/>
              </a:rPr>
              <a:t>Env.Canada</a:t>
            </a:r>
            <a:r>
              <a:rPr lang="en-GB" altLang="en-US" sz="1800" dirty="0">
                <a:solidFill>
                  <a:schemeClr val="tx1"/>
                </a:solidFill>
                <a:latin typeface="Arial" panose="020B0604020202020204" pitchFamily="34" charset="0"/>
                <a:cs typeface="Arial" panose="020B0604020202020204" pitchFamily="34" charset="0"/>
              </a:rPr>
              <a:t>) </a:t>
            </a:r>
            <a:r>
              <a:rPr lang="ar-SA" altLang="en-US" sz="1800" dirty="0">
                <a:solidFill>
                  <a:schemeClr val="tx1"/>
                </a:solidFill>
                <a:latin typeface="Arial" panose="020B0604020202020204" pitchFamily="34" charset="0"/>
                <a:cs typeface="Arial" panose="020B0604020202020204" pitchFamily="34" charset="0"/>
              </a:rPr>
              <a:t>‏</a:t>
            </a:r>
            <a:endParaRPr lang="en-GB" altLang="en-US" sz="1800" dirty="0">
              <a:solidFill>
                <a:schemeClr val="tx1"/>
              </a:solidFill>
              <a:latin typeface="Arial" panose="020B0604020202020204" pitchFamily="34" charset="0"/>
            </a:endParaRPr>
          </a:p>
          <a:p>
            <a:pPr>
              <a:lnSpc>
                <a:spcPct val="136000"/>
              </a:lnSpc>
              <a:buFont typeface="Wingdings" panose="05000000000000000000" pitchFamily="2" charset="2"/>
              <a:buNone/>
            </a:pPr>
            <a:r>
              <a:rPr lang="en-GB" altLang="en-US" sz="1800" b="1" dirty="0">
                <a:solidFill>
                  <a:schemeClr val="accent6">
                    <a:lumMod val="75000"/>
                  </a:schemeClr>
                </a:solidFill>
                <a:latin typeface="Arial" panose="020B0604020202020204" pitchFamily="34" charset="0"/>
              </a:rPr>
              <a:t>Soil Temperature and Snow </a:t>
            </a:r>
            <a:r>
              <a:rPr lang="en-GB" altLang="en-US" sz="1800" b="1" dirty="0" smtClean="0">
                <a:solidFill>
                  <a:schemeClr val="accent6">
                    <a:lumMod val="75000"/>
                  </a:schemeClr>
                </a:solidFill>
                <a:latin typeface="Arial" panose="020B0604020202020204" pitchFamily="34" charset="0"/>
              </a:rPr>
              <a:t>temperature</a:t>
            </a:r>
            <a:endParaRPr lang="en-GB" altLang="en-US" sz="1800" b="1" dirty="0">
              <a:solidFill>
                <a:schemeClr val="accent6">
                  <a:lumMod val="75000"/>
                </a:schemeClr>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1D OI for the first layer of soil and snow temperature (ECMWF, </a:t>
            </a:r>
            <a:r>
              <a:rPr lang="en-GB" altLang="en-US" sz="1800" dirty="0" err="1">
                <a:solidFill>
                  <a:schemeClr val="tx1"/>
                </a:solidFill>
                <a:latin typeface="Arial" panose="020B0604020202020204" pitchFamily="34" charset="0"/>
              </a:rPr>
              <a:t>Météo</a:t>
            </a:r>
            <a:r>
              <a:rPr lang="en-GB" altLang="en-US" sz="1800" dirty="0">
                <a:solidFill>
                  <a:schemeClr val="tx1"/>
                </a:solidFill>
                <a:latin typeface="Arial" panose="020B0604020202020204" pitchFamily="34" charset="0"/>
              </a:rPr>
              <a:t>-France)</a:t>
            </a:r>
          </a:p>
          <a:p>
            <a:pPr>
              <a:lnSpc>
                <a:spcPct val="103000"/>
              </a:lnSpc>
              <a:buClr>
                <a:srgbClr val="FF0000"/>
              </a:buClr>
              <a:buFont typeface="Wingdings" panose="05000000000000000000" pitchFamily="2" charset="2"/>
              <a:buNone/>
            </a:pPr>
            <a:endParaRPr lang="en-GB" altLang="en-US" sz="1800" dirty="0">
              <a:solidFill>
                <a:schemeClr val="tx1"/>
              </a:solidFill>
              <a:latin typeface="Arial" panose="020B0604020202020204" pitchFamily="34" charset="0"/>
            </a:endParaRPr>
          </a:p>
          <a:p>
            <a:pPr>
              <a:lnSpc>
                <a:spcPct val="103000"/>
              </a:lnSpc>
              <a:buSzPct val="45000"/>
              <a:buFont typeface="Wingdings" panose="05000000000000000000" pitchFamily="2" charset="2"/>
              <a:buNone/>
            </a:pPr>
            <a:endParaRPr lang="en-GB" altLang="en-US" sz="1800" dirty="0">
              <a:solidFill>
                <a:srgbClr val="000000"/>
              </a:solidFill>
              <a:latin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2424114" y="260351"/>
            <a:ext cx="7000875" cy="414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5000" rIns="90000" bIns="45000"/>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93000"/>
              </a:lnSpc>
            </a:pPr>
            <a:r>
              <a:rPr lang="en-GB" altLang="en-US" sz="2800" b="1" dirty="0">
                <a:solidFill>
                  <a:srgbClr val="003399"/>
                </a:solidFill>
                <a:latin typeface="Arial Black" panose="020B0A04020102020204" pitchFamily="34" charset="0"/>
              </a:rPr>
              <a:t>Outline</a:t>
            </a:r>
          </a:p>
          <a:p>
            <a:pPr>
              <a:lnSpc>
                <a:spcPct val="93000"/>
              </a:lnSpc>
            </a:pPr>
            <a:endParaRPr lang="en-GB" altLang="en-US" sz="2800" b="1" dirty="0">
              <a:solidFill>
                <a:srgbClr val="2323DC"/>
              </a:solidFill>
              <a:latin typeface="Arial Black" panose="020B0A04020102020204" pitchFamily="34" charset="0"/>
            </a:endParaRPr>
          </a:p>
          <a:p>
            <a:pPr>
              <a:lnSpc>
                <a:spcPct val="93000"/>
              </a:lnSpc>
            </a:pPr>
            <a:endParaRPr lang="en-GB" altLang="en-US" sz="2800" b="1" dirty="0">
              <a:solidFill>
                <a:srgbClr val="2323DC"/>
              </a:solidFill>
              <a:latin typeface="Arial Black" panose="020B0A04020102020204" pitchFamily="34" charset="0"/>
            </a:endParaRPr>
          </a:p>
          <a:p>
            <a:pPr>
              <a:lnSpc>
                <a:spcPct val="93000"/>
              </a:lnSpc>
            </a:pPr>
            <a:r>
              <a:rPr lang="en-GB" altLang="en-US" b="1" dirty="0">
                <a:solidFill>
                  <a:srgbClr val="003399"/>
                </a:solidFill>
                <a:latin typeface="Arial" panose="020B0604020202020204" pitchFamily="34" charset="0"/>
                <a:cs typeface="Arial" panose="020B0604020202020204" pitchFamily="34" charset="0"/>
              </a:rPr>
              <a:t>Part I (Monday 7</a:t>
            </a:r>
            <a:r>
              <a:rPr lang="en-GB" altLang="en-US" b="1" dirty="0" smtClean="0">
                <a:solidFill>
                  <a:srgbClr val="003399"/>
                </a:solidFill>
                <a:latin typeface="Arial" panose="020B0604020202020204" pitchFamily="34" charset="0"/>
                <a:cs typeface="Arial" panose="020B0604020202020204" pitchFamily="34" charset="0"/>
              </a:rPr>
              <a:t> </a:t>
            </a:r>
            <a:r>
              <a:rPr lang="en-GB" altLang="en-US" b="1" dirty="0">
                <a:solidFill>
                  <a:srgbClr val="003399"/>
                </a:solidFill>
                <a:latin typeface="Arial" panose="020B0604020202020204" pitchFamily="34" charset="0"/>
                <a:cs typeface="Arial" panose="020B0604020202020204" pitchFamily="34" charset="0"/>
              </a:rPr>
              <a:t>March)</a:t>
            </a:r>
          </a:p>
          <a:p>
            <a:pPr>
              <a:lnSpc>
                <a:spcPct val="93000"/>
              </a:lnSpc>
            </a:pPr>
            <a:endParaRPr lang="en-GB" altLang="en-US" b="1" dirty="0">
              <a:solidFill>
                <a:srgbClr val="262699"/>
              </a:solidFill>
              <a:latin typeface="Arial" panose="020B0604020202020204" pitchFamily="34" charset="0"/>
              <a:cs typeface="Arial" panose="020B0604020202020204" pitchFamily="34" charset="0"/>
            </a:endParaRPr>
          </a:p>
          <a:p>
            <a:pPr>
              <a:lnSpc>
                <a:spcPct val="93000"/>
              </a:lnSpc>
              <a:buFont typeface="Times New Roman" panose="02020603050405020304" pitchFamily="18" charset="0"/>
              <a:buChar char="•"/>
            </a:pPr>
            <a:r>
              <a:rPr lang="en-GB" altLang="en-US" sz="2200" dirty="0" smtClean="0">
                <a:solidFill>
                  <a:schemeClr val="bg1">
                    <a:lumMod val="50000"/>
                  </a:schemeClr>
                </a:solidFill>
                <a:latin typeface="Arial" panose="020B0604020202020204" pitchFamily="34" charset="0"/>
              </a:rPr>
              <a:t> Introduction</a:t>
            </a:r>
            <a:endParaRPr lang="en-GB" altLang="en-US" sz="2200" dirty="0">
              <a:solidFill>
                <a:schemeClr val="bg1">
                  <a:lumMod val="50000"/>
                </a:schemeClr>
              </a:solidFill>
              <a:latin typeface="Arial" panose="020B0604020202020204" pitchFamily="34" charset="0"/>
            </a:endParaRPr>
          </a:p>
          <a:p>
            <a:pPr>
              <a:lnSpc>
                <a:spcPct val="140000"/>
              </a:lnSpc>
              <a:buFont typeface="Times New Roman" panose="02020603050405020304" pitchFamily="18" charset="0"/>
              <a:buChar char="•"/>
            </a:pPr>
            <a:r>
              <a:rPr lang="en-GB" altLang="en-US" sz="2200" b="1" dirty="0" smtClean="0">
                <a:solidFill>
                  <a:srgbClr val="003399"/>
                </a:solidFill>
                <a:latin typeface="Arial" panose="020B0604020202020204" pitchFamily="34" charset="0"/>
              </a:rPr>
              <a:t> Snow </a:t>
            </a:r>
            <a:r>
              <a:rPr lang="en-GB" altLang="en-US" sz="2200" b="1" dirty="0">
                <a:solidFill>
                  <a:srgbClr val="003399"/>
                </a:solidFill>
                <a:latin typeface="Arial" panose="020B0604020202020204" pitchFamily="34" charset="0"/>
              </a:rPr>
              <a:t>analysis</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Screen level parameters analysis</a:t>
            </a:r>
          </a:p>
          <a:p>
            <a:pPr>
              <a:lnSpc>
                <a:spcPct val="140000"/>
              </a:lnSpc>
            </a:pPr>
            <a:r>
              <a:rPr lang="ar-SA" altLang="en-US" sz="2200" dirty="0">
                <a:solidFill>
                  <a:srgbClr val="7F7F7F"/>
                </a:solidFill>
                <a:latin typeface="Arial" panose="020B0604020202020204" pitchFamily="34" charset="0"/>
              </a:rPr>
              <a:t>‏</a:t>
            </a:r>
            <a:endParaRPr lang="en-GB" altLang="en-US" sz="2200" dirty="0">
              <a:solidFill>
                <a:srgbClr val="7F7F7F"/>
              </a:solidFill>
              <a:latin typeface="Arial" panose="020B0604020202020204" pitchFamily="34" charset="0"/>
            </a:endParaRPr>
          </a:p>
          <a:p>
            <a:pPr>
              <a:lnSpc>
                <a:spcPct val="140000"/>
              </a:lnSpc>
            </a:pPr>
            <a:r>
              <a:rPr lang="en-GB" altLang="en-US" b="1" dirty="0">
                <a:solidFill>
                  <a:srgbClr val="7F7F7F"/>
                </a:solidFill>
                <a:latin typeface="Arial" panose="020B0604020202020204" pitchFamily="34" charset="0"/>
              </a:rPr>
              <a:t>Part II (Tuesday 8</a:t>
            </a:r>
            <a:r>
              <a:rPr lang="en-GB" altLang="en-US" b="1" dirty="0" smtClean="0">
                <a:solidFill>
                  <a:srgbClr val="7F7F7F"/>
                </a:solidFill>
                <a:latin typeface="Arial" panose="020B0604020202020204" pitchFamily="34" charset="0"/>
              </a:rPr>
              <a:t> </a:t>
            </a:r>
            <a:r>
              <a:rPr lang="en-GB" altLang="en-US" b="1" dirty="0">
                <a:solidFill>
                  <a:srgbClr val="7F7F7F"/>
                </a:solidFill>
                <a:latin typeface="Arial" panose="020B0604020202020204" pitchFamily="34" charset="0"/>
              </a:rPr>
              <a:t>March)</a:t>
            </a: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Soil moisture analysis</a:t>
            </a:r>
            <a:r>
              <a:rPr lang="ar-SA" altLang="en-US" sz="2200" dirty="0">
                <a:solidFill>
                  <a:srgbClr val="7F7F7F"/>
                </a:solidFill>
                <a:latin typeface="Arial" panose="020B0604020202020204" pitchFamily="34" charset="0"/>
              </a:rPr>
              <a:t>‏</a:t>
            </a:r>
            <a:endParaRPr lang="en-GB" altLang="en-US" sz="2200" dirty="0">
              <a:solidFill>
                <a:srgbClr val="7F7F7F"/>
              </a:solidFill>
              <a:latin typeface="Arial" panose="020B0604020202020204" pitchFamily="34" charset="0"/>
            </a:endParaRPr>
          </a:p>
          <a:p>
            <a:pPr>
              <a:lnSpc>
                <a:spcPct val="140000"/>
              </a:lnSpc>
              <a:buFont typeface="Times New Roman" panose="02020603050405020304" pitchFamily="18" charset="0"/>
              <a:buChar char="•"/>
            </a:pPr>
            <a:r>
              <a:rPr lang="en-GB" altLang="en-US" sz="2200" dirty="0">
                <a:solidFill>
                  <a:srgbClr val="7F7F7F"/>
                </a:solidFill>
                <a:latin typeface="Arial" panose="020B0604020202020204" pitchFamily="34" charset="0"/>
              </a:rPr>
              <a:t> Summary and future plans </a:t>
            </a:r>
          </a:p>
          <a:p>
            <a:pPr>
              <a:lnSpc>
                <a:spcPct val="140000"/>
              </a:lnSpc>
            </a:pPr>
            <a:endParaRPr lang="en-GB" altLang="en-US" sz="2200" dirty="0">
              <a:solidFill>
                <a:srgbClr val="7F7F7F"/>
              </a:solidFill>
              <a:latin typeface="Arial" panose="020B0604020202020204" pitchFamily="34" charset="0"/>
            </a:endParaRPr>
          </a:p>
        </p:txBody>
      </p:sp>
    </p:spTree>
    <p:extLst>
      <p:ext uri="{BB962C8B-B14F-4D97-AF65-F5344CB8AC3E}">
        <p14:creationId xmlns:p14="http://schemas.microsoft.com/office/powerpoint/2010/main" val="48731937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in </a:t>
            </a:r>
            <a:r>
              <a:rPr lang="en-US" sz="3200" b="1" dirty="0" smtClean="0">
                <a:solidFill>
                  <a:srgbClr val="003399"/>
                </a:solidFill>
                <a:latin typeface="+mj-lt"/>
              </a:rPr>
              <a:t>operational </a:t>
            </a:r>
            <a:r>
              <a:rPr lang="en-US" sz="3200" b="1" dirty="0">
                <a:solidFill>
                  <a:srgbClr val="003399"/>
                </a:solidFill>
                <a:latin typeface="+mj-lt"/>
              </a:rPr>
              <a:t>forecasting </a:t>
            </a:r>
            <a:r>
              <a:rPr lang="en-US" sz="3200" b="1" dirty="0" smtClean="0">
                <a:solidFill>
                  <a:srgbClr val="003399"/>
                </a:solidFill>
                <a:latin typeface="+mj-lt"/>
              </a:rPr>
              <a:t>systems</a:t>
            </a:r>
            <a:endParaRPr lang="en-US" sz="3200" b="1" dirty="0">
              <a:solidFill>
                <a:srgbClr val="003399"/>
              </a:solidFill>
              <a:latin typeface="+mj-lt"/>
            </a:endParaRPr>
          </a:p>
        </p:txBody>
      </p:sp>
      <p:sp>
        <p:nvSpPr>
          <p:cNvPr id="6147" name="Text Box 2"/>
          <p:cNvSpPr txBox="1">
            <a:spLocks noChangeArrowheads="1"/>
          </p:cNvSpPr>
          <p:nvPr/>
        </p:nvSpPr>
        <p:spPr bwMode="auto">
          <a:xfrm>
            <a:off x="1005430" y="685614"/>
            <a:ext cx="8034422" cy="700694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2160" tIns="46080" rIns="92160" bIns="4608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nSpc>
                <a:spcPct val="104000"/>
              </a:lnSpc>
              <a:buClrTx/>
              <a:buFontTx/>
              <a:buNone/>
            </a:pPr>
            <a:endParaRPr lang="en-US" sz="2000" b="1" dirty="0">
              <a:solidFill>
                <a:srgbClr val="000099"/>
              </a:solidFill>
              <a:latin typeface="+mn-lt"/>
            </a:endParaRPr>
          </a:p>
          <a:p>
            <a:pPr>
              <a:lnSpc>
                <a:spcPct val="104000"/>
              </a:lnSpc>
              <a:buClrTx/>
              <a:buFontTx/>
              <a:buNone/>
            </a:pPr>
            <a:r>
              <a:rPr lang="en-US" sz="2000" b="1" dirty="0">
                <a:solidFill>
                  <a:schemeClr val="accent6">
                    <a:lumMod val="75000"/>
                  </a:schemeClr>
                </a:solidFill>
                <a:latin typeface="+mn-lt"/>
              </a:rPr>
              <a:t>Snow Model:</a:t>
            </a:r>
            <a:r>
              <a:rPr lang="en-US" sz="2000" dirty="0">
                <a:solidFill>
                  <a:schemeClr val="accent6">
                    <a:lumMod val="75000"/>
                  </a:schemeClr>
                </a:solidFill>
                <a:latin typeface="+mn-lt"/>
              </a:rPr>
              <a:t>  </a:t>
            </a:r>
            <a:r>
              <a:rPr lang="en-US" sz="2000" dirty="0">
                <a:solidFill>
                  <a:srgbClr val="000000"/>
                </a:solidFill>
                <a:latin typeface="+mn-lt"/>
              </a:rPr>
              <a:t>Component of H-TESSEL </a:t>
            </a:r>
            <a:r>
              <a:rPr lang="en-US" sz="2000" dirty="0" smtClean="0">
                <a:solidFill>
                  <a:srgbClr val="000000"/>
                </a:solidFill>
                <a:latin typeface="+mn-lt"/>
              </a:rPr>
              <a:t>; Single </a:t>
            </a:r>
            <a:r>
              <a:rPr lang="en-US" sz="2000" dirty="0">
                <a:solidFill>
                  <a:srgbClr val="000000"/>
                </a:solidFill>
                <a:latin typeface="+mn-lt"/>
              </a:rPr>
              <a:t>layer snowpack	</a:t>
            </a:r>
          </a:p>
          <a:p>
            <a:pPr marL="342900" indent="-342900">
              <a:lnSpc>
                <a:spcPct val="104000"/>
              </a:lnSpc>
              <a:buFontTx/>
              <a:buChar char="-"/>
            </a:pPr>
            <a:r>
              <a:rPr lang="en-US" sz="2000" dirty="0">
                <a:solidFill>
                  <a:srgbClr val="000000"/>
                </a:solidFill>
                <a:latin typeface="+mn-lt"/>
              </a:rPr>
              <a:t>Snow water equivalent SWE</a:t>
            </a:r>
            <a:r>
              <a:rPr lang="en-US" sz="2000" dirty="0">
                <a:solidFill>
                  <a:srgbClr val="000080"/>
                </a:solidFill>
                <a:latin typeface="+mn-lt"/>
              </a:rPr>
              <a:t> </a:t>
            </a:r>
            <a:r>
              <a:rPr lang="en-US" sz="2000" dirty="0">
                <a:solidFill>
                  <a:srgbClr val="000000"/>
                </a:solidFill>
                <a:latin typeface="+mn-lt"/>
              </a:rPr>
              <a:t>(m), </a:t>
            </a:r>
            <a:r>
              <a:rPr lang="en-US" sz="2000" i="1" dirty="0" err="1" smtClean="0">
                <a:solidFill>
                  <a:srgbClr val="000000"/>
                </a:solidFill>
                <a:latin typeface="+mn-lt"/>
              </a:rPr>
              <a:t>ie</a:t>
            </a:r>
            <a:r>
              <a:rPr lang="en-US" sz="2000" dirty="0" smtClean="0">
                <a:solidFill>
                  <a:srgbClr val="000000"/>
                </a:solidFill>
                <a:latin typeface="+mn-lt"/>
              </a:rPr>
              <a:t> </a:t>
            </a:r>
            <a:r>
              <a:rPr lang="en-US" sz="2000" dirty="0">
                <a:solidFill>
                  <a:srgbClr val="000000"/>
                </a:solidFill>
                <a:latin typeface="+mn-lt"/>
              </a:rPr>
              <a:t>snow mass</a:t>
            </a:r>
          </a:p>
          <a:p>
            <a:pPr marL="342900" indent="-342900">
              <a:lnSpc>
                <a:spcPct val="104000"/>
              </a:lnSpc>
              <a:buFontTx/>
              <a:buChar char="-"/>
            </a:pPr>
            <a:r>
              <a:rPr lang="en-US" sz="2000" dirty="0">
                <a:solidFill>
                  <a:srgbClr val="000000"/>
                </a:solidFill>
                <a:latin typeface="+mn-lt"/>
              </a:rPr>
              <a:t>Snow Density </a:t>
            </a:r>
            <a:r>
              <a:rPr lang="en-US" sz="2000" dirty="0" err="1">
                <a:solidFill>
                  <a:srgbClr val="000000"/>
                </a:solidFill>
                <a:latin typeface="+mn-lt"/>
              </a:rPr>
              <a:t>ρ</a:t>
            </a:r>
            <a:r>
              <a:rPr lang="en-US" sz="2000" baseline="-33000" dirty="0" err="1">
                <a:solidFill>
                  <a:srgbClr val="000000"/>
                </a:solidFill>
                <a:latin typeface="+mn-lt"/>
              </a:rPr>
              <a:t>s</a:t>
            </a:r>
            <a:endParaRPr lang="en-US" sz="2000" dirty="0">
              <a:solidFill>
                <a:srgbClr val="FF0000"/>
              </a:solidFill>
              <a:latin typeface="+mn-lt"/>
            </a:endParaRPr>
          </a:p>
          <a:p>
            <a:pPr marL="342900" indent="-342900">
              <a:lnSpc>
                <a:spcPct val="104000"/>
              </a:lnSpc>
              <a:buFontTx/>
              <a:buChar char="-"/>
            </a:pPr>
            <a:r>
              <a:rPr lang="en-US" sz="2000" dirty="0">
                <a:solidFill>
                  <a:srgbClr val="000000"/>
                </a:solidFill>
                <a:latin typeface="+mn-lt"/>
              </a:rPr>
              <a:t>Snow </a:t>
            </a:r>
            <a:r>
              <a:rPr lang="en-US" sz="2000" dirty="0" smtClean="0">
                <a:solidFill>
                  <a:srgbClr val="000000"/>
                </a:solidFill>
                <a:latin typeface="+mn-lt"/>
              </a:rPr>
              <a:t>Albedo</a:t>
            </a:r>
          </a:p>
          <a:p>
            <a:pPr>
              <a:lnSpc>
                <a:spcPct val="104000"/>
              </a:lnSpc>
            </a:pPr>
            <a:r>
              <a:rPr lang="en-US" sz="2000" dirty="0" smtClean="0">
                <a:solidFill>
                  <a:srgbClr val="000000"/>
                </a:solidFill>
                <a:latin typeface="+mn-lt"/>
              </a:rPr>
              <a:t>Snow depth (SD) is diagnostic: SD=SWE . </a:t>
            </a:r>
            <a:r>
              <a:rPr lang="en-US" sz="2000" dirty="0" smtClean="0">
                <a:solidFill>
                  <a:srgbClr val="000000"/>
                </a:solidFill>
                <a:sym typeface="Symbol" panose="05050102010706020507" pitchFamily="18" charset="2"/>
              </a:rPr>
              <a:t></a:t>
            </a:r>
            <a:r>
              <a:rPr lang="en-US" sz="2000" baseline="-25000" dirty="0" smtClean="0">
                <a:solidFill>
                  <a:srgbClr val="000000"/>
                </a:solidFill>
                <a:sym typeface="Symbol" panose="05050102010706020507" pitchFamily="18" charset="2"/>
              </a:rPr>
              <a:t>w</a:t>
            </a:r>
            <a:r>
              <a:rPr lang="en-US" sz="2000" dirty="0" smtClean="0">
                <a:solidFill>
                  <a:srgbClr val="000000"/>
                </a:solidFill>
                <a:sym typeface="Symbol" panose="05050102010706020507" pitchFamily="18" charset="2"/>
              </a:rPr>
              <a:t> / </a:t>
            </a:r>
            <a:r>
              <a:rPr lang="en-US" sz="2000" baseline="-25000" dirty="0" smtClean="0">
                <a:solidFill>
                  <a:srgbClr val="000000"/>
                </a:solidFill>
                <a:sym typeface="Symbol" panose="05050102010706020507" pitchFamily="18" charset="2"/>
              </a:rPr>
              <a:t>s</a:t>
            </a:r>
          </a:p>
          <a:p>
            <a:pPr>
              <a:lnSpc>
                <a:spcPct val="104000"/>
              </a:lnSpc>
            </a:pPr>
            <a:r>
              <a:rPr lang="en-US" dirty="0">
                <a:solidFill>
                  <a:srgbClr val="000000"/>
                </a:solidFill>
                <a:sym typeface="Symbol" panose="05050102010706020507" pitchFamily="18" charset="2"/>
              </a:rPr>
              <a:t>w</a:t>
            </a:r>
            <a:r>
              <a:rPr lang="en-US" dirty="0" smtClean="0">
                <a:solidFill>
                  <a:srgbClr val="000000"/>
                </a:solidFill>
                <a:sym typeface="Symbol" panose="05050102010706020507" pitchFamily="18" charset="2"/>
              </a:rPr>
              <a:t>ith </a:t>
            </a:r>
            <a:r>
              <a:rPr lang="en-US" baseline="-25000" dirty="0" smtClean="0">
                <a:solidFill>
                  <a:srgbClr val="000000"/>
                </a:solidFill>
                <a:sym typeface="Symbol" panose="05050102010706020507" pitchFamily="18" charset="2"/>
              </a:rPr>
              <a:t>w</a:t>
            </a:r>
            <a:r>
              <a:rPr lang="en-US" dirty="0" smtClean="0">
                <a:solidFill>
                  <a:srgbClr val="000000"/>
                </a:solidFill>
                <a:sym typeface="Symbol" panose="05050102010706020507" pitchFamily="18" charset="2"/>
              </a:rPr>
              <a:t> water density</a:t>
            </a:r>
            <a:endParaRPr lang="en-US" baseline="-25000" dirty="0">
              <a:solidFill>
                <a:srgbClr val="000000"/>
              </a:solidFill>
              <a:latin typeface="+mn-lt"/>
            </a:endParaRPr>
          </a:p>
          <a:p>
            <a:pPr>
              <a:lnSpc>
                <a:spcPct val="104000"/>
              </a:lnSpc>
            </a:pPr>
            <a:endParaRPr lang="en-US" sz="2000" b="1" dirty="0">
              <a:solidFill>
                <a:srgbClr val="0070C0"/>
              </a:solidFill>
              <a:latin typeface="+mn-lt"/>
            </a:endParaRPr>
          </a:p>
          <a:p>
            <a:pPr>
              <a:lnSpc>
                <a:spcPct val="104000"/>
              </a:lnSpc>
              <a:buClrTx/>
              <a:buFontTx/>
              <a:buNone/>
            </a:pPr>
            <a:r>
              <a:rPr lang="en-US" sz="2000" b="1" dirty="0">
                <a:solidFill>
                  <a:schemeClr val="accent6">
                    <a:lumMod val="75000"/>
                  </a:schemeClr>
                </a:solidFill>
                <a:latin typeface="+mn-lt"/>
              </a:rPr>
              <a:t>Observations:</a:t>
            </a:r>
            <a:r>
              <a:rPr lang="en-US" sz="2000" dirty="0">
                <a:solidFill>
                  <a:schemeClr val="accent6">
                    <a:lumMod val="75000"/>
                  </a:schemeClr>
                </a:solidFill>
                <a:latin typeface="+mn-lt"/>
              </a:rPr>
              <a:t> </a:t>
            </a:r>
          </a:p>
          <a:p>
            <a:pPr>
              <a:lnSpc>
                <a:spcPct val="104000"/>
              </a:lnSpc>
              <a:buClrTx/>
              <a:buFontTx/>
              <a:buNone/>
            </a:pPr>
            <a:r>
              <a:rPr lang="en-US" sz="2000" dirty="0">
                <a:solidFill>
                  <a:srgbClr val="000000"/>
                </a:solidFill>
                <a:latin typeface="+mn-lt"/>
              </a:rPr>
              <a:t>	- Conventional snow depth data: SYNOP and National networks</a:t>
            </a:r>
          </a:p>
          <a:p>
            <a:pPr>
              <a:lnSpc>
                <a:spcPct val="104000"/>
              </a:lnSpc>
              <a:buClrTx/>
              <a:buFontTx/>
              <a:buNone/>
            </a:pPr>
            <a:r>
              <a:rPr lang="en-US" sz="2000" dirty="0">
                <a:solidFill>
                  <a:srgbClr val="000000"/>
                </a:solidFill>
                <a:latin typeface="+mn-lt"/>
              </a:rPr>
              <a:t>	- Snow cover extent: NOAA NESDIS/IMS daily product (4km)</a:t>
            </a:r>
          </a:p>
          <a:p>
            <a:pPr>
              <a:lnSpc>
                <a:spcPct val="104000"/>
              </a:lnSpc>
              <a:buClrTx/>
              <a:buFontTx/>
              <a:buNone/>
            </a:pPr>
            <a:endParaRPr lang="en-US" sz="2000" b="1" dirty="0">
              <a:solidFill>
                <a:srgbClr val="000000"/>
              </a:solidFill>
              <a:latin typeface="+mn-lt"/>
            </a:endParaRPr>
          </a:p>
          <a:p>
            <a:pPr>
              <a:lnSpc>
                <a:spcPct val="104000"/>
              </a:lnSpc>
              <a:buClrTx/>
              <a:buFontTx/>
              <a:buNone/>
            </a:pPr>
            <a:endParaRPr lang="en-US" sz="2000" b="1" dirty="0">
              <a:solidFill>
                <a:schemeClr val="accent6">
                  <a:lumMod val="75000"/>
                </a:schemeClr>
              </a:solidFill>
              <a:latin typeface="+mn-lt"/>
            </a:endParaRPr>
          </a:p>
          <a:p>
            <a:pPr>
              <a:lnSpc>
                <a:spcPct val="104000"/>
              </a:lnSpc>
              <a:buClrTx/>
              <a:buFontTx/>
              <a:buNone/>
            </a:pPr>
            <a:r>
              <a:rPr lang="en-US" sz="2000" b="1" dirty="0">
                <a:solidFill>
                  <a:schemeClr val="accent6">
                    <a:lumMod val="75000"/>
                  </a:schemeClr>
                </a:solidFill>
                <a:latin typeface="+mn-lt"/>
              </a:rPr>
              <a:t>Data Assimilation:</a:t>
            </a:r>
          </a:p>
          <a:p>
            <a:pPr marL="342900" indent="-342900">
              <a:lnSpc>
                <a:spcPct val="104000"/>
              </a:lnSpc>
              <a:buFontTx/>
              <a:buChar char="-"/>
            </a:pPr>
            <a:r>
              <a:rPr lang="en-US" sz="2000" dirty="0">
                <a:solidFill>
                  <a:srgbClr val="000000"/>
                </a:solidFill>
                <a:latin typeface="+mn-lt"/>
              </a:rPr>
              <a:t>Optimal Interpolation (OI) in operational IFS </a:t>
            </a:r>
          </a:p>
          <a:p>
            <a:pPr marL="171450" indent="-171450">
              <a:lnSpc>
                <a:spcPct val="104000"/>
              </a:lnSpc>
              <a:buFontTx/>
              <a:buChar char="-"/>
            </a:pPr>
            <a:r>
              <a:rPr lang="en-US" sz="2000" dirty="0">
                <a:solidFill>
                  <a:srgbClr val="000000"/>
                </a:solidFill>
                <a:latin typeface="+mn-lt"/>
              </a:rPr>
              <a:t>   </a:t>
            </a:r>
            <a:r>
              <a:rPr lang="en-US" sz="2000" dirty="0" err="1">
                <a:solidFill>
                  <a:srgbClr val="000000"/>
                </a:solidFill>
                <a:latin typeface="+mn-lt"/>
              </a:rPr>
              <a:t>Analysed</a:t>
            </a:r>
            <a:r>
              <a:rPr lang="en-US" sz="2000" dirty="0">
                <a:solidFill>
                  <a:srgbClr val="000000"/>
                </a:solidFill>
                <a:latin typeface="+mn-lt"/>
              </a:rPr>
              <a:t> variable: SWE, density</a:t>
            </a:r>
            <a:endParaRPr lang="en-US" sz="2000" dirty="0">
              <a:solidFill>
                <a:srgbClr val="595959"/>
              </a:solidFill>
              <a:latin typeface="+mn-lt"/>
            </a:endParaRPr>
          </a:p>
          <a:p>
            <a:pPr>
              <a:lnSpc>
                <a:spcPct val="104000"/>
              </a:lnSpc>
              <a:buClrTx/>
              <a:buFontTx/>
              <a:buNone/>
            </a:pPr>
            <a:r>
              <a:rPr lang="en-US" sz="1200" b="1" dirty="0">
                <a:solidFill>
                  <a:srgbClr val="595959"/>
                </a:solidFill>
                <a:latin typeface="+mn-lt"/>
              </a:rPr>
              <a:t>    </a:t>
            </a:r>
          </a:p>
          <a:p>
            <a:pPr>
              <a:lnSpc>
                <a:spcPct val="104000"/>
              </a:lnSpc>
              <a:buClrTx/>
              <a:buFontTx/>
              <a:buNone/>
            </a:pPr>
            <a:endParaRPr lang="en-US" sz="2000" dirty="0">
              <a:solidFill>
                <a:srgbClr val="000000"/>
              </a:solidFill>
              <a:latin typeface="+mn-lt"/>
            </a:endParaRPr>
          </a:p>
          <a:p>
            <a:pPr>
              <a:lnSpc>
                <a:spcPct val="104000"/>
              </a:lnSpc>
              <a:buClrTx/>
              <a:buFontTx/>
              <a:buNone/>
            </a:pPr>
            <a:r>
              <a:rPr lang="en-US" sz="2000" dirty="0">
                <a:solidFill>
                  <a:srgbClr val="000000"/>
                </a:solidFill>
                <a:latin typeface="+mn-lt"/>
              </a:rPr>
              <a:t>                </a:t>
            </a:r>
          </a:p>
          <a:p>
            <a:pPr>
              <a:lnSpc>
                <a:spcPct val="104000"/>
              </a:lnSpc>
              <a:buClrTx/>
              <a:buFontTx/>
              <a:buNone/>
            </a:pPr>
            <a:endParaRPr lang="en-US" sz="2000" dirty="0">
              <a:solidFill>
                <a:srgbClr val="000000"/>
              </a:solidFill>
              <a:latin typeface="+mn-lt"/>
            </a:endParaRPr>
          </a:p>
          <a:p>
            <a:pPr>
              <a:lnSpc>
                <a:spcPct val="104000"/>
              </a:lnSpc>
              <a:buClrTx/>
              <a:buFontTx/>
              <a:buNone/>
            </a:pPr>
            <a:endParaRPr lang="en-US" sz="2000" dirty="0">
              <a:solidFill>
                <a:srgbClr val="000000"/>
              </a:solidFill>
              <a:latin typeface="+mn-lt"/>
            </a:endParaRPr>
          </a:p>
          <a:p>
            <a:pPr>
              <a:lnSpc>
                <a:spcPct val="104000"/>
              </a:lnSpc>
              <a:buClrTx/>
              <a:buFontTx/>
              <a:buNone/>
            </a:pPr>
            <a:r>
              <a:rPr lang="en-US" sz="2000" dirty="0">
                <a:solidFill>
                  <a:srgbClr val="000000"/>
                </a:solidFill>
                <a:latin typeface="+mn-lt"/>
              </a:rPr>
              <a:t>              </a:t>
            </a:r>
          </a:p>
        </p:txBody>
      </p:sp>
      <p:sp>
        <p:nvSpPr>
          <p:cNvPr id="6149" name="AutoShape 4"/>
          <p:cNvSpPr>
            <a:spLocks/>
          </p:cNvSpPr>
          <p:nvPr/>
        </p:nvSpPr>
        <p:spPr bwMode="auto">
          <a:xfrm>
            <a:off x="6826889" y="1365400"/>
            <a:ext cx="216613" cy="936105"/>
          </a:xfrm>
          <a:prstGeom prst="rightBrace">
            <a:avLst>
              <a:gd name="adj1" fmla="val 6722"/>
              <a:gd name="adj2" fmla="val 50000"/>
            </a:avLst>
          </a:prstGeom>
          <a:noFill/>
          <a:ln w="28440">
            <a:solidFill>
              <a:srgbClr val="000000"/>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50" name="Text Box 5"/>
          <p:cNvSpPr txBox="1">
            <a:spLocks noChangeArrowheads="1"/>
          </p:cNvSpPr>
          <p:nvPr/>
        </p:nvSpPr>
        <p:spPr bwMode="auto">
          <a:xfrm>
            <a:off x="7222124" y="1468327"/>
            <a:ext cx="125256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buClrTx/>
              <a:buFontTx/>
              <a:buNone/>
            </a:pPr>
            <a:r>
              <a:rPr lang="en-US" sz="1600" b="1" dirty="0">
                <a:solidFill>
                  <a:srgbClr val="000000"/>
                </a:solidFill>
              </a:rPr>
              <a:t>Prognostic</a:t>
            </a:r>
          </a:p>
          <a:p>
            <a:pPr>
              <a:buClrTx/>
              <a:buFontTx/>
              <a:buNone/>
            </a:pPr>
            <a:r>
              <a:rPr lang="en-US" sz="1600" b="1" dirty="0">
                <a:solidFill>
                  <a:srgbClr val="000000"/>
                </a:solidFill>
              </a:rPr>
              <a:t>  variables</a:t>
            </a:r>
          </a:p>
          <a:p>
            <a:pPr>
              <a:buClrTx/>
              <a:buFontTx/>
              <a:buNone/>
            </a:pPr>
            <a:endParaRPr lang="en-US" sz="1600" b="1" dirty="0">
              <a:solidFill>
                <a:srgbClr val="000000"/>
              </a:solidFill>
            </a:endParaRPr>
          </a:p>
        </p:txBody>
      </p:sp>
      <p:pic>
        <p:nvPicPr>
          <p:cNvPr id="6160"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70453" y="4202857"/>
            <a:ext cx="2591635" cy="259163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pic>
        <p:nvPicPr>
          <p:cNvPr id="6163"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91700" y="1342787"/>
            <a:ext cx="2622400" cy="398260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pic>
      <p:sp>
        <p:nvSpPr>
          <p:cNvPr id="6164" name="Rectangle 19"/>
          <p:cNvSpPr>
            <a:spLocks noChangeArrowheads="1"/>
          </p:cNvSpPr>
          <p:nvPr/>
        </p:nvSpPr>
        <p:spPr bwMode="auto">
          <a:xfrm>
            <a:off x="9191700" y="4294394"/>
            <a:ext cx="2622399" cy="1093582"/>
          </a:xfrm>
          <a:prstGeom prst="rect">
            <a:avLst/>
          </a:prstGeom>
          <a:solidFill>
            <a:srgbClr val="FFFFFF"/>
          </a:solidFill>
          <a:ln w="9360">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6165" name="Rectangle 20"/>
          <p:cNvSpPr>
            <a:spLocks noChangeArrowheads="1"/>
          </p:cNvSpPr>
          <p:nvPr/>
        </p:nvSpPr>
        <p:spPr bwMode="auto">
          <a:xfrm>
            <a:off x="12275616" y="2832274"/>
            <a:ext cx="889000" cy="1820863"/>
          </a:xfrm>
          <a:prstGeom prst="rect">
            <a:avLst/>
          </a:prstGeom>
          <a:solidFill>
            <a:srgbClr val="FFFFFF"/>
          </a:solidFill>
          <a:ln w="9360">
            <a:solidFill>
              <a:srgbClr val="FFFFFF"/>
            </a:solidFill>
            <a:miter lim="800000"/>
            <a:headEnd/>
            <a:tailEnd/>
          </a:ln>
          <a:effectLst/>
          <a:extLst>
            <a:ext uri="{AF507438-7753-43e0-B8FC-AC1667EBCBE1}">
              <a14:hiddenEffects xmlns="" xmlns:a14="http://schemas.microsoft.com/office/drawing/2010/main">
                <a:effectLst>
                  <a:outerShdw dist="35921" dir="2700000" algn="ctr" rotWithShape="0">
                    <a:srgbClr val="808080"/>
                  </a:outerShdw>
                </a:effectLst>
              </a14:hiddenEffects>
            </a:ext>
          </a:extLst>
        </p:spPr>
        <p:txBody>
          <a:bodyPr wrap="none" anchor="ctr"/>
          <a:lstStyle/>
          <a:p>
            <a:endParaRPr lang="en-US"/>
          </a:p>
        </p:txBody>
      </p:sp>
      <p:sp>
        <p:nvSpPr>
          <p:cNvPr id="2" name="TextBox 1"/>
          <p:cNvSpPr txBox="1"/>
          <p:nvPr/>
        </p:nvSpPr>
        <p:spPr>
          <a:xfrm>
            <a:off x="1005430" y="658416"/>
            <a:ext cx="4086375" cy="400110"/>
          </a:xfrm>
          <a:prstGeom prst="rect">
            <a:avLst/>
          </a:prstGeom>
          <a:noFill/>
        </p:spPr>
        <p:txBody>
          <a:bodyPr wrap="none" rtlCol="0">
            <a:spAutoFit/>
          </a:bodyPr>
          <a:lstStyle/>
          <a:p>
            <a:r>
              <a:rPr lang="en-GB" sz="2000" b="1" dirty="0" smtClean="0">
                <a:solidFill>
                  <a:srgbClr val="003399"/>
                </a:solidFill>
              </a:rPr>
              <a:t>Example of the ECMWF system:</a:t>
            </a:r>
            <a:endParaRPr lang="en-GB" sz="2000" b="1" dirty="0">
              <a:solidFill>
                <a:srgbClr val="003399"/>
              </a:solidFill>
            </a:endParaRPr>
          </a:p>
        </p:txBody>
      </p:sp>
    </p:spTree>
    <p:extLst>
      <p:ext uri="{BB962C8B-B14F-4D97-AF65-F5344CB8AC3E}">
        <p14:creationId xmlns:p14="http://schemas.microsoft.com/office/powerpoint/2010/main" val="206725366"/>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htessel_scheme.png"/>
          <p:cNvPicPr>
            <a:picLocks noChangeAspect="1"/>
          </p:cNvPicPr>
          <p:nvPr/>
        </p:nvPicPr>
        <p:blipFill rotWithShape="1">
          <a:blip r:embed="rId3">
            <a:extLst>
              <a:ext uri="{28A0092B-C50C-407E-A947-70E740481C1C}">
                <a14:useLocalDpi xmlns:a14="http://schemas.microsoft.com/office/drawing/2010/main" val="0"/>
              </a:ext>
            </a:extLst>
          </a:blip>
          <a:srcRect l="659" t="4605" r="57995" b="8912"/>
          <a:stretch/>
        </p:blipFill>
        <p:spPr bwMode="auto">
          <a:xfrm>
            <a:off x="8552329" y="125042"/>
            <a:ext cx="3493565" cy="37809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extBox 4"/>
          <p:cNvSpPr txBox="1"/>
          <p:nvPr/>
        </p:nvSpPr>
        <p:spPr>
          <a:xfrm>
            <a:off x="258184" y="653788"/>
            <a:ext cx="8142072" cy="1015663"/>
          </a:xfrm>
          <a:prstGeom prst="rect">
            <a:avLst/>
          </a:prstGeom>
          <a:noFill/>
        </p:spPr>
        <p:txBody>
          <a:bodyPr wrap="square">
            <a:spAutoFit/>
          </a:bodyPr>
          <a:lstStyle/>
          <a:p>
            <a:pPr>
              <a:defRPr/>
            </a:pPr>
            <a:r>
              <a:rPr lang="en-US" sz="2000" b="1" dirty="0" smtClean="0">
                <a:latin typeface="Arial" pitchFamily="34" charset="0"/>
                <a:cs typeface="Arial" pitchFamily="34" charset="0"/>
              </a:rPr>
              <a:t>H-TESSEL </a:t>
            </a:r>
            <a:r>
              <a:rPr lang="en-US" sz="2000" dirty="0">
                <a:latin typeface="Arial" pitchFamily="34" charset="0"/>
                <a:cs typeface="Arial" pitchFamily="34" charset="0"/>
              </a:rPr>
              <a:t>accounts for up to 7 surface tiles over land: bare ground, low and high vegetation, interception, lakes and two tiles for snow: </a:t>
            </a:r>
            <a:r>
              <a:rPr lang="en-US" sz="2000" dirty="0">
                <a:solidFill>
                  <a:srgbClr val="FF0000"/>
                </a:solidFill>
                <a:latin typeface="Arial" pitchFamily="34" charset="0"/>
                <a:cs typeface="Arial" pitchFamily="34" charset="0"/>
              </a:rPr>
              <a:t>exposed  snow</a:t>
            </a:r>
            <a:r>
              <a:rPr lang="en-US" sz="2000" dirty="0">
                <a:latin typeface="Arial" pitchFamily="34" charset="0"/>
                <a:cs typeface="Arial" pitchFamily="34" charset="0"/>
              </a:rPr>
              <a:t>; </a:t>
            </a:r>
            <a:r>
              <a:rPr lang="en-US" sz="2000" dirty="0">
                <a:solidFill>
                  <a:srgbClr val="FF0000"/>
                </a:solidFill>
                <a:latin typeface="Arial" pitchFamily="34" charset="0"/>
                <a:cs typeface="Arial" pitchFamily="34" charset="0"/>
              </a:rPr>
              <a:t>shaded snow </a:t>
            </a:r>
            <a:r>
              <a:rPr lang="en-US" sz="2000" dirty="0">
                <a:latin typeface="Arial" pitchFamily="34" charset="0"/>
                <a:cs typeface="Arial" pitchFamily="34" charset="0"/>
              </a:rPr>
              <a:t>(under high veg)</a:t>
            </a:r>
          </a:p>
        </p:txBody>
      </p:sp>
      <p:graphicFrame>
        <p:nvGraphicFramePr>
          <p:cNvPr id="7" name="Table 6"/>
          <p:cNvGraphicFramePr>
            <a:graphicFrameLocks noGrp="1"/>
          </p:cNvGraphicFramePr>
          <p:nvPr>
            <p:extLst>
              <p:ext uri="{D42A27DB-BD31-4B8C-83A1-F6EECF244321}">
                <p14:modId xmlns:p14="http://schemas.microsoft.com/office/powerpoint/2010/main" val="2594703839"/>
              </p:ext>
            </p:extLst>
          </p:nvPr>
        </p:nvGraphicFramePr>
        <p:xfrm>
          <a:off x="258184" y="2492461"/>
          <a:ext cx="8568952" cy="3755126"/>
        </p:xfrm>
        <a:graphic>
          <a:graphicData uri="http://schemas.openxmlformats.org/drawingml/2006/table">
            <a:tbl>
              <a:tblPr/>
              <a:tblGrid>
                <a:gridCol w="936104"/>
                <a:gridCol w="3591468"/>
                <a:gridCol w="4041380"/>
              </a:tblGrid>
              <a:tr h="288541">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0070C0"/>
                        </a:solidFill>
                        <a:effectLst/>
                        <a:latin typeface="Calibri" pitchFamily="34" charset="0"/>
                        <a:cs typeface="Arial" charset="0"/>
                      </a:endParaRP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Arial" charset="0"/>
                        </a:rPr>
                        <a:t>OLD</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Arial" charset="0"/>
                        </a:rPr>
                        <a:t>CURRENT</a:t>
                      </a:r>
                      <a:endParaRPr kumimoji="0" lang="en-US" sz="1400" b="0" i="0" u="none" strike="noStrike" cap="none" normalizeH="0" baseline="0" dirty="0" smtClean="0">
                        <a:ln>
                          <a:noFill/>
                        </a:ln>
                        <a:solidFill>
                          <a:schemeClr val="tx1"/>
                        </a:solidFill>
                        <a:effectLst/>
                        <a:latin typeface="Calibri" pitchFamily="34" charset="0"/>
                        <a:cs typeface="Arial" charset="0"/>
                      </a:endParaRP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tx2">
                        <a:lumMod val="20000"/>
                        <a:lumOff val="80000"/>
                      </a:schemeClr>
                    </a:solidFill>
                  </a:tcPr>
                </a:tc>
              </a:tr>
              <a:tr h="66889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chemeClr val="tx1"/>
                          </a:solidFill>
                          <a:effectLst/>
                          <a:latin typeface="Calibri" pitchFamily="34" charset="0"/>
                          <a:cs typeface="Arial" charset="0"/>
                        </a:rPr>
                        <a:t>Liquid water</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Dry snow only </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Fraction of liquid water </a:t>
                      </a:r>
                      <a:r>
                        <a:rPr kumimoji="0" lang="en-US" sz="1500" b="0" i="0" u="none" strike="noStrike" cap="none" normalizeH="0" baseline="0" dirty="0" err="1" smtClean="0">
                          <a:ln>
                            <a:noFill/>
                          </a:ln>
                          <a:solidFill>
                            <a:srgbClr val="000000"/>
                          </a:solidFill>
                          <a:effectLst/>
                          <a:latin typeface="Calibri" pitchFamily="34" charset="0"/>
                          <a:cs typeface="Arial" charset="0"/>
                        </a:rPr>
                        <a:t>fn</a:t>
                      </a:r>
                      <a:r>
                        <a:rPr kumimoji="0" lang="en-US" sz="1500" b="0" i="0" u="none" strike="noStrike" cap="none" normalizeH="0" baseline="0" dirty="0" smtClean="0">
                          <a:ln>
                            <a:noFill/>
                          </a:ln>
                          <a:solidFill>
                            <a:srgbClr val="000000"/>
                          </a:solidFill>
                          <a:effectLst/>
                          <a:latin typeface="Calibri" pitchFamily="34" charset="0"/>
                          <a:cs typeface="Arial" charset="0"/>
                        </a:rPr>
                        <a:t> of snow mass &amp; temp</a:t>
                      </a:r>
                    </a:p>
                    <a:p>
                      <a:pPr marL="95250" marR="0" lvl="0" indent="-9525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Interception of rainfall </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6889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Arial" charset="0"/>
                        </a:rPr>
                        <a:t>Snow Density</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Empirical exponential increase and snowfall density constant=100 kg.m</a:t>
                      </a:r>
                      <a:r>
                        <a:rPr kumimoji="0" lang="en-US" sz="1500" b="0" i="0" u="none" strike="noStrike" cap="none" normalizeH="0" baseline="30000" dirty="0" smtClean="0">
                          <a:ln>
                            <a:noFill/>
                          </a:ln>
                          <a:solidFill>
                            <a:srgbClr val="000000"/>
                          </a:solidFill>
                          <a:effectLst/>
                          <a:latin typeface="Calibri" pitchFamily="34" charset="0"/>
                          <a:cs typeface="Arial" charset="0"/>
                        </a:rPr>
                        <a:t>-3</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95250" marR="0" lvl="0" indent="-9525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Physically based and snow fall density </a:t>
                      </a:r>
                      <a:r>
                        <a:rPr kumimoji="0" lang="en-US" sz="1500" b="0" i="0" u="none" strike="noStrike" cap="none" normalizeH="0" baseline="0" dirty="0" err="1" smtClean="0">
                          <a:ln>
                            <a:noFill/>
                          </a:ln>
                          <a:solidFill>
                            <a:srgbClr val="000000"/>
                          </a:solidFill>
                          <a:effectLst/>
                          <a:latin typeface="Calibri" pitchFamily="34" charset="0"/>
                          <a:cs typeface="Arial" charset="0"/>
                        </a:rPr>
                        <a:t>fn</a:t>
                      </a:r>
                      <a:r>
                        <a:rPr kumimoji="0" lang="en-US" sz="1500" b="0" i="0" u="none" strike="noStrike" cap="none" normalizeH="0" baseline="0" dirty="0" smtClean="0">
                          <a:ln>
                            <a:noFill/>
                          </a:ln>
                          <a:solidFill>
                            <a:srgbClr val="000000"/>
                          </a:solidFill>
                          <a:effectLst/>
                          <a:latin typeface="Calibri" pitchFamily="34" charset="0"/>
                          <a:cs typeface="Arial" charset="0"/>
                        </a:rPr>
                        <a:t> of temperature &amp; wind speed </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12590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00000"/>
                          </a:solidFill>
                          <a:effectLst/>
                          <a:latin typeface="Calibri" pitchFamily="34" charset="0"/>
                          <a:cs typeface="Arial" charset="0"/>
                        </a:rPr>
                        <a:t>Snow Albedo</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Exponential(melting) / Linear decay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Reset to max (0.85) if snowfall &gt; 1 mm hr</a:t>
                      </a:r>
                      <a:r>
                        <a:rPr kumimoji="0" lang="en-US" sz="1500" b="0" i="0" u="none" strike="noStrike" cap="none" normalizeH="0" baseline="30000" dirty="0" smtClean="0">
                          <a:ln>
                            <a:noFill/>
                          </a:ln>
                          <a:solidFill>
                            <a:srgbClr val="000000"/>
                          </a:solidFill>
                          <a:effectLst/>
                          <a:latin typeface="Calibri" pitchFamily="34" charset="0"/>
                          <a:cs typeface="Arial" charset="0"/>
                        </a:rPr>
                        <a:t>-1</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Shaded: constant albedo (0.15)</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Account for liquid water in exponential decay</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 Continuous reset to max depending on the amount of snowfall (10 mm to full reset)</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-Shaded : vegetation type dependent (Moody et al. Remote Sens. Environ. 2007)</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66884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00000"/>
                          </a:solidFill>
                          <a:effectLst/>
                          <a:latin typeface="Calibri" pitchFamily="34" charset="0"/>
                          <a:cs typeface="Arial" charset="0"/>
                        </a:rPr>
                        <a:t>SF: Snow fraction</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Function of snow mass with a threshold SF=1 for SWE &gt;= 15 mm</a:t>
                      </a: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Calibri" pitchFamily="34" charset="0"/>
                          <a:cs typeface="Arial" charset="0"/>
                        </a:rPr>
                        <a:t>Function of snow depth (</a:t>
                      </a:r>
                      <a:r>
                        <a:rPr kumimoji="0" lang="en-US" sz="1500" b="0" i="0" u="none" strike="noStrike" cap="none" normalizeH="0" baseline="0" dirty="0" smtClean="0">
                          <a:ln>
                            <a:noFill/>
                          </a:ln>
                          <a:solidFill>
                            <a:srgbClr val="000000"/>
                          </a:solidFill>
                          <a:effectLst/>
                          <a:latin typeface="Calibri" pitchFamily="34" charset="0"/>
                          <a:cs typeface="Arial" charset="0"/>
                          <a:sym typeface="Wingdings" pitchFamily="2" charset="2"/>
                        </a:rPr>
                        <a:t> </a:t>
                      </a:r>
                      <a:r>
                        <a:rPr kumimoji="0" lang="en-US" sz="1500" b="0" i="0" u="none" strike="noStrike" cap="none" normalizeH="0" baseline="0" dirty="0" smtClean="0">
                          <a:ln>
                            <a:noFill/>
                          </a:ln>
                          <a:solidFill>
                            <a:srgbClr val="000000"/>
                          </a:solidFill>
                          <a:effectLst/>
                          <a:latin typeface="Calibri" pitchFamily="34" charset="0"/>
                          <a:cs typeface="Arial" charset="0"/>
                        </a:rPr>
                        <a:t> mass and density) with a threshold of SF=1 for  </a:t>
                      </a:r>
                      <a:r>
                        <a:rPr kumimoji="0" lang="en-US" sz="1500" b="0" i="0" u="none" strike="noStrike" cap="none" normalizeH="0" baseline="0" dirty="0" err="1" smtClean="0">
                          <a:ln>
                            <a:noFill/>
                          </a:ln>
                          <a:solidFill>
                            <a:srgbClr val="000000"/>
                          </a:solidFill>
                          <a:effectLst/>
                          <a:latin typeface="Calibri" pitchFamily="34" charset="0"/>
                          <a:cs typeface="Arial" charset="0"/>
                        </a:rPr>
                        <a:t>SnowDepth</a:t>
                      </a:r>
                      <a:r>
                        <a:rPr kumimoji="0" lang="en-US" sz="1500" b="0" i="0" u="none" strike="noStrike" cap="none" normalizeH="0" baseline="0" dirty="0" smtClean="0">
                          <a:ln>
                            <a:noFill/>
                          </a:ln>
                          <a:solidFill>
                            <a:srgbClr val="000000"/>
                          </a:solidFill>
                          <a:effectLst/>
                          <a:latin typeface="Calibri" pitchFamily="34" charset="0"/>
                          <a:cs typeface="Arial" charset="0"/>
                        </a:rPr>
                        <a:t> &gt;= 10 </a:t>
                      </a:r>
                      <a:r>
                        <a:rPr kumimoji="0" lang="en-US" sz="1500" b="0" i="0" u="none" strike="noStrike" cap="none" normalizeH="0" baseline="0" dirty="0" smtClean="0">
                          <a:ln>
                            <a:noFill/>
                          </a:ln>
                          <a:solidFill>
                            <a:schemeClr val="tx1"/>
                          </a:solidFill>
                          <a:effectLst/>
                          <a:latin typeface="Calibri" pitchFamily="34" charset="0"/>
                          <a:cs typeface="Arial" charset="0"/>
                        </a:rPr>
                        <a:t>cm</a:t>
                      </a:r>
                      <a:endParaRPr kumimoji="0" lang="en-US" sz="1500" b="0" i="0" u="none" strike="noStrike" cap="none" normalizeH="0" baseline="0" dirty="0" smtClean="0">
                        <a:ln>
                          <a:noFill/>
                        </a:ln>
                        <a:solidFill>
                          <a:srgbClr val="000000"/>
                        </a:solidFill>
                        <a:effectLst/>
                        <a:latin typeface="Calibri" pitchFamily="34" charset="0"/>
                        <a:cs typeface="Arial" charset="0"/>
                      </a:endParaRPr>
                    </a:p>
                  </a:txBody>
                  <a:tcPr marT="45724" marB="45724"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 name="TextBox 5"/>
          <p:cNvSpPr txBox="1"/>
          <p:nvPr/>
        </p:nvSpPr>
        <p:spPr>
          <a:xfrm>
            <a:off x="703513" y="1981291"/>
            <a:ext cx="3352200" cy="369332"/>
          </a:xfrm>
          <a:prstGeom prst="rect">
            <a:avLst/>
          </a:prstGeom>
          <a:noFill/>
        </p:spPr>
        <p:txBody>
          <a:bodyPr wrap="none" rtlCol="0">
            <a:spAutoFit/>
          </a:bodyPr>
          <a:lstStyle/>
          <a:p>
            <a:r>
              <a:rPr lang="en-GB" b="1" dirty="0">
                <a:solidFill>
                  <a:srgbClr val="0070C0"/>
                </a:solidFill>
              </a:rPr>
              <a:t>Snow model updated in 2009</a:t>
            </a:r>
          </a:p>
        </p:txBody>
      </p:sp>
      <p:sp>
        <p:nvSpPr>
          <p:cNvPr id="8" name="Rectangle 7"/>
          <p:cNvSpPr/>
          <p:nvPr/>
        </p:nvSpPr>
        <p:spPr>
          <a:xfrm>
            <a:off x="4055713" y="2022779"/>
            <a:ext cx="3228769" cy="307777"/>
          </a:xfrm>
          <a:prstGeom prst="rect">
            <a:avLst/>
          </a:prstGeom>
        </p:spPr>
        <p:txBody>
          <a:bodyPr wrap="none">
            <a:spAutoFit/>
          </a:bodyPr>
          <a:lstStyle/>
          <a:p>
            <a:r>
              <a:rPr lang="en-US" sz="1400" b="1" dirty="0">
                <a:solidFill>
                  <a:schemeClr val="bg1">
                    <a:lumMod val="50000"/>
                  </a:schemeClr>
                </a:solidFill>
              </a:rPr>
              <a:t>Dutra et al., </a:t>
            </a:r>
            <a:r>
              <a:rPr lang="en-US" sz="1400" b="1" dirty="0" smtClean="0">
                <a:solidFill>
                  <a:schemeClr val="bg1">
                    <a:lumMod val="50000"/>
                  </a:schemeClr>
                </a:solidFill>
              </a:rPr>
              <a:t>J. </a:t>
            </a:r>
            <a:r>
              <a:rPr lang="en-US" sz="1400" b="1" dirty="0" err="1" smtClean="0">
                <a:solidFill>
                  <a:schemeClr val="bg1">
                    <a:lumMod val="50000"/>
                  </a:schemeClr>
                </a:solidFill>
              </a:rPr>
              <a:t>Hydrometeorol</a:t>
            </a:r>
            <a:r>
              <a:rPr lang="en-US" sz="1400" b="1" dirty="0" smtClean="0">
                <a:solidFill>
                  <a:schemeClr val="bg1">
                    <a:lumMod val="50000"/>
                  </a:schemeClr>
                </a:solidFill>
              </a:rPr>
              <a:t>., </a:t>
            </a:r>
            <a:r>
              <a:rPr lang="en-US" sz="1400" b="1" dirty="0">
                <a:solidFill>
                  <a:schemeClr val="bg1">
                    <a:lumMod val="50000"/>
                  </a:schemeClr>
                </a:solidFill>
              </a:rPr>
              <a:t>2010</a:t>
            </a:r>
            <a:endParaRPr lang="en-GB" sz="1400" dirty="0">
              <a:solidFill>
                <a:schemeClr val="bg1">
                  <a:lumMod val="50000"/>
                </a:schemeClr>
              </a:solidFill>
            </a:endParaRPr>
          </a:p>
        </p:txBody>
      </p:sp>
      <p:sp>
        <p:nvSpPr>
          <p:cNvPr id="9" name="Text Box 1"/>
          <p:cNvSpPr txBox="1">
            <a:spLocks noChangeArrowheads="1"/>
          </p:cNvSpPr>
          <p:nvPr/>
        </p:nvSpPr>
        <p:spPr bwMode="auto">
          <a:xfrm>
            <a:off x="1919537" y="-27384"/>
            <a:ext cx="8683625" cy="6858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60" tIns="46080" rIns="92160" bIns="46080"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3200" b="1" dirty="0">
                <a:solidFill>
                  <a:srgbClr val="003399"/>
                </a:solidFill>
                <a:latin typeface="+mj-lt"/>
              </a:rPr>
              <a:t>Snow Model</a:t>
            </a:r>
          </a:p>
        </p:txBody>
      </p:sp>
      <p:sp>
        <p:nvSpPr>
          <p:cNvPr id="2" name="TextBox 1"/>
          <p:cNvSpPr txBox="1"/>
          <p:nvPr/>
        </p:nvSpPr>
        <p:spPr>
          <a:xfrm>
            <a:off x="-1877462" y="3368600"/>
            <a:ext cx="184666" cy="369332"/>
          </a:xfrm>
          <a:prstGeom prst="rect">
            <a:avLst/>
          </a:prstGeom>
          <a:noFill/>
        </p:spPr>
        <p:txBody>
          <a:bodyPr wrap="none" rtlCol="0">
            <a:spAutoFit/>
          </a:bodyPr>
          <a:lstStyle/>
          <a:p>
            <a:endParaRPr lang="en-US" dirty="0"/>
          </a:p>
        </p:txBody>
      </p:sp>
      <p:sp>
        <p:nvSpPr>
          <p:cNvPr id="3" name="TextBox 2"/>
          <p:cNvSpPr txBox="1"/>
          <p:nvPr/>
        </p:nvSpPr>
        <p:spPr>
          <a:xfrm>
            <a:off x="9013624" y="4047793"/>
            <a:ext cx="3179075" cy="553998"/>
          </a:xfrm>
          <a:prstGeom prst="rect">
            <a:avLst/>
          </a:prstGeom>
          <a:noFill/>
        </p:spPr>
        <p:txBody>
          <a:bodyPr wrap="none" rtlCol="0">
            <a:spAutoFit/>
          </a:bodyPr>
          <a:lstStyle/>
          <a:p>
            <a:pPr algn="ctr"/>
            <a:r>
              <a:rPr lang="en-GB" sz="1600" dirty="0" smtClean="0">
                <a:solidFill>
                  <a:schemeClr val="bg1">
                    <a:lumMod val="50000"/>
                  </a:schemeClr>
                </a:solidFill>
              </a:rPr>
              <a:t>H-TESSEL Land surface model</a:t>
            </a:r>
          </a:p>
          <a:p>
            <a:pPr algn="ctr"/>
            <a:r>
              <a:rPr lang="en-GB" sz="1400" dirty="0" smtClean="0">
                <a:solidFill>
                  <a:schemeClr val="bg1">
                    <a:lumMod val="50000"/>
                  </a:schemeClr>
                </a:solidFill>
              </a:rPr>
              <a:t>Balsamo et al J. </a:t>
            </a:r>
            <a:r>
              <a:rPr lang="en-GB" sz="1400" dirty="0" err="1" smtClean="0">
                <a:solidFill>
                  <a:schemeClr val="bg1">
                    <a:lumMod val="50000"/>
                  </a:schemeClr>
                </a:solidFill>
              </a:rPr>
              <a:t>Hydrometeorol</a:t>
            </a:r>
            <a:r>
              <a:rPr lang="en-GB" sz="1400" dirty="0" smtClean="0">
                <a:solidFill>
                  <a:schemeClr val="bg1">
                    <a:lumMod val="50000"/>
                  </a:schemeClr>
                </a:solidFill>
              </a:rPr>
              <a:t>. 2009</a:t>
            </a:r>
            <a:endParaRPr lang="en-GB" sz="1400" dirty="0">
              <a:solidFill>
                <a:schemeClr val="bg1">
                  <a:lumMod val="50000"/>
                </a:schemeClr>
              </a:solidFill>
            </a:endParaRPr>
          </a:p>
        </p:txBody>
      </p:sp>
    </p:spTree>
    <p:extLst>
      <p:ext uri="{BB962C8B-B14F-4D97-AF65-F5344CB8AC3E}">
        <p14:creationId xmlns:p14="http://schemas.microsoft.com/office/powerpoint/2010/main" val="3177069718"/>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881</TotalTime>
  <Words>3365</Words>
  <Application>Microsoft Office PowerPoint</Application>
  <PresentationFormat>Widescreen</PresentationFormat>
  <Paragraphs>609</Paragraphs>
  <Slides>42</Slides>
  <Notes>28</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57" baseType="lpstr">
      <vt:lpstr>Arial Unicode MS</vt:lpstr>
      <vt:lpstr>MS PGothic</vt:lpstr>
      <vt:lpstr>MS PGothic</vt:lpstr>
      <vt:lpstr>Arial</vt:lpstr>
      <vt:lpstr>Arial Black</vt:lpstr>
      <vt:lpstr>Calibri</vt:lpstr>
      <vt:lpstr>DejaVu Sans</vt:lpstr>
      <vt:lpstr>DejaVu Serif</vt:lpstr>
      <vt:lpstr>Droid Sans Fallback</vt:lpstr>
      <vt:lpstr>StarSymbol</vt:lpstr>
      <vt:lpstr>Symbol</vt:lpstr>
      <vt:lpstr>Times New Roman</vt:lpstr>
      <vt:lpstr>Wingdings</vt:lpstr>
      <vt:lpstr>ECMWF Light 16:9 blue</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Hilda Carr</dc:creator>
  <cp:lastModifiedBy>Patricia de Rosnay</cp:lastModifiedBy>
  <cp:revision>44</cp:revision>
  <dcterms:created xsi:type="dcterms:W3CDTF">2015-04-16T11:15:05Z</dcterms:created>
  <dcterms:modified xsi:type="dcterms:W3CDTF">2016-03-07T10:07:05Z</dcterms:modified>
</cp:coreProperties>
</file>