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4"/>
  </p:notesMasterIdLst>
  <p:handoutMasterIdLst>
    <p:handoutMasterId r:id="rId35"/>
  </p:handoutMasterIdLst>
  <p:sldIdLst>
    <p:sldId id="256" r:id="rId2"/>
    <p:sldId id="310" r:id="rId3"/>
    <p:sldId id="406" r:id="rId4"/>
    <p:sldId id="420" r:id="rId5"/>
    <p:sldId id="398" r:id="rId6"/>
    <p:sldId id="395" r:id="rId7"/>
    <p:sldId id="315" r:id="rId8"/>
    <p:sldId id="328" r:id="rId9"/>
    <p:sldId id="415" r:id="rId10"/>
    <p:sldId id="334" r:id="rId11"/>
    <p:sldId id="335" r:id="rId12"/>
    <p:sldId id="339" r:id="rId13"/>
    <p:sldId id="348" r:id="rId14"/>
    <p:sldId id="382" r:id="rId15"/>
    <p:sldId id="422" r:id="rId16"/>
    <p:sldId id="362" r:id="rId17"/>
    <p:sldId id="317" r:id="rId18"/>
    <p:sldId id="318" r:id="rId19"/>
    <p:sldId id="423" r:id="rId20"/>
    <p:sldId id="320" r:id="rId21"/>
    <p:sldId id="343" r:id="rId22"/>
    <p:sldId id="390" r:id="rId23"/>
    <p:sldId id="401" r:id="rId24"/>
    <p:sldId id="363" r:id="rId25"/>
    <p:sldId id="425" r:id="rId26"/>
    <p:sldId id="322" r:id="rId27"/>
    <p:sldId id="330" r:id="rId28"/>
    <p:sldId id="327" r:id="rId29"/>
    <p:sldId id="331" r:id="rId30"/>
    <p:sldId id="325" r:id="rId31"/>
    <p:sldId id="365" r:id="rId32"/>
    <p:sldId id="424" r:id="rId33"/>
  </p:sldIdLst>
  <p:sldSz cx="9144000" cy="5143500" type="screen16x9"/>
  <p:notesSz cx="6718300" cy="9855200"/>
  <p:defaultTextStyle>
    <a:defPPr>
      <a:defRPr lang="en-US"/>
    </a:defPPr>
    <a:lvl1pPr algn="l" rtl="0" eaLnBrk="0" fontAlgn="base" hangingPunct="0">
      <a:spcBef>
        <a:spcPct val="0"/>
      </a:spcBef>
      <a:spcAft>
        <a:spcPct val="0"/>
      </a:spcAft>
      <a:defRPr sz="2400" b="1" kern="1200">
        <a:solidFill>
          <a:srgbClr val="FF0000"/>
        </a:solidFill>
        <a:latin typeface="Times New Roman" pitchFamily="18" charset="0"/>
        <a:ea typeface="+mn-ea"/>
        <a:cs typeface="+mn-cs"/>
      </a:defRPr>
    </a:lvl1pPr>
    <a:lvl2pPr marL="457200" algn="l" rtl="0" eaLnBrk="0" fontAlgn="base" hangingPunct="0">
      <a:spcBef>
        <a:spcPct val="0"/>
      </a:spcBef>
      <a:spcAft>
        <a:spcPct val="0"/>
      </a:spcAft>
      <a:defRPr sz="2400" b="1" kern="1200">
        <a:solidFill>
          <a:srgbClr val="FF0000"/>
        </a:solidFill>
        <a:latin typeface="Times New Roman" pitchFamily="18" charset="0"/>
        <a:ea typeface="+mn-ea"/>
        <a:cs typeface="+mn-cs"/>
      </a:defRPr>
    </a:lvl2pPr>
    <a:lvl3pPr marL="914400" algn="l" rtl="0" eaLnBrk="0" fontAlgn="base" hangingPunct="0">
      <a:spcBef>
        <a:spcPct val="0"/>
      </a:spcBef>
      <a:spcAft>
        <a:spcPct val="0"/>
      </a:spcAft>
      <a:defRPr sz="2400" b="1" kern="1200">
        <a:solidFill>
          <a:srgbClr val="FF0000"/>
        </a:solidFill>
        <a:latin typeface="Times New Roman" pitchFamily="18" charset="0"/>
        <a:ea typeface="+mn-ea"/>
        <a:cs typeface="+mn-cs"/>
      </a:defRPr>
    </a:lvl3pPr>
    <a:lvl4pPr marL="1371600" algn="l" rtl="0" eaLnBrk="0" fontAlgn="base" hangingPunct="0">
      <a:spcBef>
        <a:spcPct val="0"/>
      </a:spcBef>
      <a:spcAft>
        <a:spcPct val="0"/>
      </a:spcAft>
      <a:defRPr sz="2400" b="1" kern="1200">
        <a:solidFill>
          <a:srgbClr val="FF0000"/>
        </a:solidFill>
        <a:latin typeface="Times New Roman" pitchFamily="18" charset="0"/>
        <a:ea typeface="+mn-ea"/>
        <a:cs typeface="+mn-cs"/>
      </a:defRPr>
    </a:lvl4pPr>
    <a:lvl5pPr marL="1828800" algn="l" rtl="0" eaLnBrk="0" fontAlgn="base" hangingPunct="0">
      <a:spcBef>
        <a:spcPct val="0"/>
      </a:spcBef>
      <a:spcAft>
        <a:spcPct val="0"/>
      </a:spcAft>
      <a:defRPr sz="2400" b="1" kern="1200">
        <a:solidFill>
          <a:srgbClr val="FF0000"/>
        </a:solidFill>
        <a:latin typeface="Times New Roman" pitchFamily="18" charset="0"/>
        <a:ea typeface="+mn-ea"/>
        <a:cs typeface="+mn-cs"/>
      </a:defRPr>
    </a:lvl5pPr>
    <a:lvl6pPr marL="2286000" algn="l" defTabSz="914400" rtl="0" eaLnBrk="1" latinLnBrk="0" hangingPunct="1">
      <a:defRPr sz="2400" b="1" kern="1200">
        <a:solidFill>
          <a:srgbClr val="FF0000"/>
        </a:solidFill>
        <a:latin typeface="Times New Roman" pitchFamily="18" charset="0"/>
        <a:ea typeface="+mn-ea"/>
        <a:cs typeface="+mn-cs"/>
      </a:defRPr>
    </a:lvl6pPr>
    <a:lvl7pPr marL="2743200" algn="l" defTabSz="914400" rtl="0" eaLnBrk="1" latinLnBrk="0" hangingPunct="1">
      <a:defRPr sz="2400" b="1" kern="1200">
        <a:solidFill>
          <a:srgbClr val="FF0000"/>
        </a:solidFill>
        <a:latin typeface="Times New Roman" pitchFamily="18" charset="0"/>
        <a:ea typeface="+mn-ea"/>
        <a:cs typeface="+mn-cs"/>
      </a:defRPr>
    </a:lvl7pPr>
    <a:lvl8pPr marL="3200400" algn="l" defTabSz="914400" rtl="0" eaLnBrk="1" latinLnBrk="0" hangingPunct="1">
      <a:defRPr sz="2400" b="1" kern="1200">
        <a:solidFill>
          <a:srgbClr val="FF0000"/>
        </a:solidFill>
        <a:latin typeface="Times New Roman" pitchFamily="18" charset="0"/>
        <a:ea typeface="+mn-ea"/>
        <a:cs typeface="+mn-cs"/>
      </a:defRPr>
    </a:lvl8pPr>
    <a:lvl9pPr marL="3657600" algn="l" defTabSz="914400" rtl="0" eaLnBrk="1" latinLnBrk="0" hangingPunct="1">
      <a:defRPr sz="2400" b="1" kern="1200">
        <a:solidFill>
          <a:srgbClr val="FF0000"/>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3104">
          <p15:clr>
            <a:srgbClr val="A4A3A4"/>
          </p15:clr>
        </p15:guide>
        <p15:guide id="2" pos="211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0099"/>
    <a:srgbClr val="0066FF"/>
    <a:srgbClr val="663300"/>
    <a:srgbClr val="66FFFF"/>
    <a:srgbClr val="CC9900"/>
    <a:srgbClr val="33CC33"/>
    <a:srgbClr val="0099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65" autoAdjust="0"/>
    <p:restoredTop sz="94660"/>
  </p:normalViewPr>
  <p:slideViewPr>
    <p:cSldViewPr snapToGrid="0">
      <p:cViewPr varScale="1">
        <p:scale>
          <a:sx n="118" d="100"/>
          <a:sy n="118" d="100"/>
        </p:scale>
        <p:origin x="762" y="84"/>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2" d="100"/>
        <a:sy n="72" d="100"/>
      </p:scale>
      <p:origin x="0" y="0"/>
    </p:cViewPr>
  </p:sorterViewPr>
  <p:notesViewPr>
    <p:cSldViewPr snapToGrid="0">
      <p:cViewPr varScale="1">
        <p:scale>
          <a:sx n="54" d="100"/>
          <a:sy n="54" d="100"/>
        </p:scale>
        <p:origin x="-1794" y="-90"/>
      </p:cViewPr>
      <p:guideLst>
        <p:guide orient="horz" pos="3104"/>
        <p:guide pos="211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4.wmf"/><Relationship Id="rId7" Type="http://schemas.openxmlformats.org/officeDocument/2006/relationships/image" Target="../media/image28.wmf"/><Relationship Id="rId2" Type="http://schemas.openxmlformats.org/officeDocument/2006/relationships/image" Target="../media/image23.wmf"/><Relationship Id="rId1" Type="http://schemas.openxmlformats.org/officeDocument/2006/relationships/image" Target="../media/image22.wmf"/><Relationship Id="rId6" Type="http://schemas.openxmlformats.org/officeDocument/2006/relationships/image" Target="../media/image27.wmf"/><Relationship Id="rId5" Type="http://schemas.openxmlformats.org/officeDocument/2006/relationships/image" Target="../media/image26.wmf"/><Relationship Id="rId4" Type="http://schemas.openxmlformats.org/officeDocument/2006/relationships/image" Target="../media/image25.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image" Target="../media/image40.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2" y="0"/>
            <a:ext cx="2911475" cy="458198"/>
          </a:xfrm>
          <a:prstGeom prst="rect">
            <a:avLst/>
          </a:prstGeom>
          <a:noFill/>
          <a:ln w="9525">
            <a:noFill/>
            <a:miter lim="800000"/>
            <a:headEnd/>
            <a:tailEnd/>
          </a:ln>
          <a:effectLst/>
        </p:spPr>
        <p:txBody>
          <a:bodyPr vert="horz" wrap="square" lIns="90298" tIns="45150" rIns="90298" bIns="45150" numCol="1" anchor="t" anchorCtr="0" compatLnSpc="1">
            <a:prstTxWarp prst="textNoShape">
              <a:avLst/>
            </a:prstTxWarp>
          </a:bodyPr>
          <a:lstStyle>
            <a:lvl1pPr defTabSz="903145">
              <a:defRPr sz="1200" b="0">
                <a:solidFill>
                  <a:schemeClr val="tx1"/>
                </a:solidFill>
              </a:defRPr>
            </a:lvl1pPr>
          </a:lstStyle>
          <a:p>
            <a:pPr>
              <a:defRPr/>
            </a:pPr>
            <a:endParaRPr lang="en-US"/>
          </a:p>
        </p:txBody>
      </p:sp>
      <p:sp>
        <p:nvSpPr>
          <p:cNvPr id="17411" name="Rectangle 3"/>
          <p:cNvSpPr>
            <a:spLocks noGrp="1" noChangeArrowheads="1"/>
          </p:cNvSpPr>
          <p:nvPr>
            <p:ph type="dt" sz="quarter" idx="1"/>
          </p:nvPr>
        </p:nvSpPr>
        <p:spPr bwMode="auto">
          <a:xfrm>
            <a:off x="3832227" y="0"/>
            <a:ext cx="2913063" cy="458198"/>
          </a:xfrm>
          <a:prstGeom prst="rect">
            <a:avLst/>
          </a:prstGeom>
          <a:noFill/>
          <a:ln w="9525">
            <a:noFill/>
            <a:miter lim="800000"/>
            <a:headEnd/>
            <a:tailEnd/>
          </a:ln>
          <a:effectLst/>
        </p:spPr>
        <p:txBody>
          <a:bodyPr vert="horz" wrap="square" lIns="90298" tIns="45150" rIns="90298" bIns="45150" numCol="1" anchor="t" anchorCtr="0" compatLnSpc="1">
            <a:prstTxWarp prst="textNoShape">
              <a:avLst/>
            </a:prstTxWarp>
          </a:bodyPr>
          <a:lstStyle>
            <a:lvl1pPr algn="r" defTabSz="903145">
              <a:defRPr sz="1200" b="0">
                <a:solidFill>
                  <a:schemeClr val="tx1"/>
                </a:solidFill>
              </a:defRPr>
            </a:lvl1pPr>
          </a:lstStyle>
          <a:p>
            <a:pPr>
              <a:defRPr/>
            </a:pPr>
            <a:endParaRPr lang="en-US"/>
          </a:p>
        </p:txBody>
      </p:sp>
      <p:sp>
        <p:nvSpPr>
          <p:cNvPr id="17412" name="Rectangle 4"/>
          <p:cNvSpPr>
            <a:spLocks noGrp="1" noChangeArrowheads="1"/>
          </p:cNvSpPr>
          <p:nvPr>
            <p:ph type="ftr" sz="quarter" idx="2"/>
          </p:nvPr>
        </p:nvSpPr>
        <p:spPr bwMode="auto">
          <a:xfrm>
            <a:off x="2" y="9330416"/>
            <a:ext cx="2911475" cy="540640"/>
          </a:xfrm>
          <a:prstGeom prst="rect">
            <a:avLst/>
          </a:prstGeom>
          <a:noFill/>
          <a:ln w="9525">
            <a:noFill/>
            <a:miter lim="800000"/>
            <a:headEnd/>
            <a:tailEnd/>
          </a:ln>
          <a:effectLst/>
        </p:spPr>
        <p:txBody>
          <a:bodyPr vert="horz" wrap="square" lIns="90298" tIns="45150" rIns="90298" bIns="45150" numCol="1" anchor="b" anchorCtr="0" compatLnSpc="1">
            <a:prstTxWarp prst="textNoShape">
              <a:avLst/>
            </a:prstTxWarp>
          </a:bodyPr>
          <a:lstStyle>
            <a:lvl1pPr defTabSz="903145">
              <a:defRPr sz="1200" b="0">
                <a:solidFill>
                  <a:schemeClr val="tx1"/>
                </a:solidFill>
              </a:defRPr>
            </a:lvl1pPr>
          </a:lstStyle>
          <a:p>
            <a:pPr>
              <a:defRPr/>
            </a:pPr>
            <a:endParaRPr lang="en-US"/>
          </a:p>
        </p:txBody>
      </p:sp>
      <p:sp>
        <p:nvSpPr>
          <p:cNvPr id="17413" name="Rectangle 5"/>
          <p:cNvSpPr>
            <a:spLocks noGrp="1" noChangeArrowheads="1"/>
          </p:cNvSpPr>
          <p:nvPr>
            <p:ph type="sldNum" sz="quarter" idx="3"/>
          </p:nvPr>
        </p:nvSpPr>
        <p:spPr bwMode="auto">
          <a:xfrm>
            <a:off x="3832227" y="9330416"/>
            <a:ext cx="2913063" cy="540640"/>
          </a:xfrm>
          <a:prstGeom prst="rect">
            <a:avLst/>
          </a:prstGeom>
          <a:noFill/>
          <a:ln w="9525">
            <a:noFill/>
            <a:miter lim="800000"/>
            <a:headEnd/>
            <a:tailEnd/>
          </a:ln>
          <a:effectLst/>
        </p:spPr>
        <p:txBody>
          <a:bodyPr vert="horz" wrap="square" lIns="90298" tIns="45150" rIns="90298" bIns="45150" numCol="1" anchor="b" anchorCtr="0" compatLnSpc="1">
            <a:prstTxWarp prst="textNoShape">
              <a:avLst/>
            </a:prstTxWarp>
          </a:bodyPr>
          <a:lstStyle>
            <a:lvl1pPr algn="r" defTabSz="903145">
              <a:defRPr sz="1200" b="0">
                <a:solidFill>
                  <a:schemeClr val="tx1"/>
                </a:solidFill>
              </a:defRPr>
            </a:lvl1pPr>
          </a:lstStyle>
          <a:p>
            <a:pPr>
              <a:defRPr/>
            </a:pPr>
            <a:fld id="{64DF6A33-04D4-446E-81E1-4F60707F384A}" type="slidenum">
              <a:rPr lang="en-US"/>
              <a:pPr>
                <a:defRPr/>
              </a:pPr>
              <a:t>‹#›</a:t>
            </a:fld>
            <a:endParaRPr lang="en-US"/>
          </a:p>
        </p:txBody>
      </p:sp>
    </p:spTree>
    <p:extLst>
      <p:ext uri="{BB962C8B-B14F-4D97-AF65-F5344CB8AC3E}">
        <p14:creationId xmlns:p14="http://schemas.microsoft.com/office/powerpoint/2010/main" val="36358060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09888" cy="493078"/>
          </a:xfrm>
          <a:prstGeom prst="rect">
            <a:avLst/>
          </a:prstGeom>
          <a:noFill/>
          <a:ln w="9525">
            <a:noFill/>
            <a:miter lim="800000"/>
            <a:headEnd/>
            <a:tailEnd/>
          </a:ln>
          <a:effectLst/>
        </p:spPr>
        <p:txBody>
          <a:bodyPr vert="horz" wrap="square" lIns="90288" tIns="45144" rIns="90288" bIns="45144" numCol="1" anchor="t" anchorCtr="0" compatLnSpc="1">
            <a:prstTxWarp prst="textNoShape">
              <a:avLst/>
            </a:prstTxWarp>
          </a:bodyPr>
          <a:lstStyle>
            <a:lvl1pPr defTabSz="903145">
              <a:defRPr sz="1200" b="0">
                <a:solidFill>
                  <a:schemeClr val="tx1"/>
                </a:solidFill>
              </a:defRPr>
            </a:lvl1pPr>
          </a:lstStyle>
          <a:p>
            <a:pPr>
              <a:defRPr/>
            </a:pPr>
            <a:endParaRPr lang="en-US"/>
          </a:p>
        </p:txBody>
      </p:sp>
      <p:sp>
        <p:nvSpPr>
          <p:cNvPr id="3075" name="Rectangle 3"/>
          <p:cNvSpPr>
            <a:spLocks noGrp="1" noChangeArrowheads="1"/>
          </p:cNvSpPr>
          <p:nvPr>
            <p:ph type="dt" idx="1"/>
          </p:nvPr>
        </p:nvSpPr>
        <p:spPr bwMode="auto">
          <a:xfrm>
            <a:off x="3808415" y="0"/>
            <a:ext cx="2909887" cy="493078"/>
          </a:xfrm>
          <a:prstGeom prst="rect">
            <a:avLst/>
          </a:prstGeom>
          <a:noFill/>
          <a:ln w="9525">
            <a:noFill/>
            <a:miter lim="800000"/>
            <a:headEnd/>
            <a:tailEnd/>
          </a:ln>
          <a:effectLst/>
        </p:spPr>
        <p:txBody>
          <a:bodyPr vert="horz" wrap="square" lIns="90288" tIns="45144" rIns="90288" bIns="45144" numCol="1" anchor="t" anchorCtr="0" compatLnSpc="1">
            <a:prstTxWarp prst="textNoShape">
              <a:avLst/>
            </a:prstTxWarp>
          </a:bodyPr>
          <a:lstStyle>
            <a:lvl1pPr algn="r" defTabSz="903145">
              <a:defRPr sz="1200" b="0">
                <a:solidFill>
                  <a:schemeClr val="tx1"/>
                </a:solidFill>
              </a:defRPr>
            </a:lvl1pPr>
          </a:lstStyle>
          <a:p>
            <a:pPr>
              <a:defRPr/>
            </a:pPr>
            <a:endParaRPr lang="en-US"/>
          </a:p>
        </p:txBody>
      </p:sp>
      <p:sp>
        <p:nvSpPr>
          <p:cNvPr id="55300" name="Rectangle 4"/>
          <p:cNvSpPr>
            <a:spLocks noGrp="1" noRot="1" noChangeAspect="1" noChangeArrowheads="1" noTextEdit="1"/>
          </p:cNvSpPr>
          <p:nvPr>
            <p:ph type="sldImg" idx="2"/>
          </p:nvPr>
        </p:nvSpPr>
        <p:spPr bwMode="auto">
          <a:xfrm>
            <a:off x="74613" y="738188"/>
            <a:ext cx="6569075" cy="36957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893765" y="4680270"/>
            <a:ext cx="4930775" cy="4436108"/>
          </a:xfrm>
          <a:prstGeom prst="rect">
            <a:avLst/>
          </a:prstGeom>
          <a:noFill/>
          <a:ln w="9525">
            <a:noFill/>
            <a:miter lim="800000"/>
            <a:headEnd/>
            <a:tailEnd/>
          </a:ln>
          <a:effectLst/>
        </p:spPr>
        <p:txBody>
          <a:bodyPr vert="horz" wrap="square" lIns="90288" tIns="45144" rIns="90288" bIns="4514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9362124"/>
            <a:ext cx="2909888" cy="493077"/>
          </a:xfrm>
          <a:prstGeom prst="rect">
            <a:avLst/>
          </a:prstGeom>
          <a:noFill/>
          <a:ln w="9525">
            <a:noFill/>
            <a:miter lim="800000"/>
            <a:headEnd/>
            <a:tailEnd/>
          </a:ln>
          <a:effectLst/>
        </p:spPr>
        <p:txBody>
          <a:bodyPr vert="horz" wrap="square" lIns="90288" tIns="45144" rIns="90288" bIns="45144" numCol="1" anchor="b" anchorCtr="0" compatLnSpc="1">
            <a:prstTxWarp prst="textNoShape">
              <a:avLst/>
            </a:prstTxWarp>
          </a:bodyPr>
          <a:lstStyle>
            <a:lvl1pPr defTabSz="903145">
              <a:defRPr sz="1200" b="0">
                <a:solidFill>
                  <a:schemeClr val="tx1"/>
                </a:solidFill>
              </a:defRPr>
            </a:lvl1pPr>
          </a:lstStyle>
          <a:p>
            <a:pPr>
              <a:defRPr/>
            </a:pPr>
            <a:endParaRPr lang="en-US"/>
          </a:p>
        </p:txBody>
      </p:sp>
      <p:sp>
        <p:nvSpPr>
          <p:cNvPr id="3079" name="Rectangle 7"/>
          <p:cNvSpPr>
            <a:spLocks noGrp="1" noChangeArrowheads="1"/>
          </p:cNvSpPr>
          <p:nvPr>
            <p:ph type="sldNum" sz="quarter" idx="5"/>
          </p:nvPr>
        </p:nvSpPr>
        <p:spPr bwMode="auto">
          <a:xfrm>
            <a:off x="3808415" y="9362124"/>
            <a:ext cx="2909887" cy="493077"/>
          </a:xfrm>
          <a:prstGeom prst="rect">
            <a:avLst/>
          </a:prstGeom>
          <a:noFill/>
          <a:ln w="9525">
            <a:noFill/>
            <a:miter lim="800000"/>
            <a:headEnd/>
            <a:tailEnd/>
          </a:ln>
          <a:effectLst/>
        </p:spPr>
        <p:txBody>
          <a:bodyPr vert="horz" wrap="square" lIns="90288" tIns="45144" rIns="90288" bIns="45144" numCol="1" anchor="b" anchorCtr="0" compatLnSpc="1">
            <a:prstTxWarp prst="textNoShape">
              <a:avLst/>
            </a:prstTxWarp>
          </a:bodyPr>
          <a:lstStyle>
            <a:lvl1pPr algn="r" defTabSz="903145">
              <a:defRPr sz="1200" b="0">
                <a:solidFill>
                  <a:schemeClr val="tx1"/>
                </a:solidFill>
              </a:defRPr>
            </a:lvl1pPr>
          </a:lstStyle>
          <a:p>
            <a:pPr>
              <a:defRPr/>
            </a:pPr>
            <a:fld id="{AF688EB2-84FB-419E-BFCD-2295BEACC545}" type="slidenum">
              <a:rPr lang="en-US"/>
              <a:pPr>
                <a:defRPr/>
              </a:pPr>
              <a:t>‹#›</a:t>
            </a:fld>
            <a:endParaRPr lang="en-US"/>
          </a:p>
        </p:txBody>
      </p:sp>
    </p:spTree>
    <p:extLst>
      <p:ext uri="{BB962C8B-B14F-4D97-AF65-F5344CB8AC3E}">
        <p14:creationId xmlns:p14="http://schemas.microsoft.com/office/powerpoint/2010/main" val="172266700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B1B58E73-2E38-4D0C-B82A-FC02BE9F6778}" type="slidenum">
              <a:rPr lang="en-US" smtClean="0"/>
              <a:pPr/>
              <a:t>1</a:t>
            </a:fld>
            <a:endParaRPr lang="en-US" smtClean="0"/>
          </a:p>
        </p:txBody>
      </p:sp>
      <p:sp>
        <p:nvSpPr>
          <p:cNvPr id="56323" name="Rectangle 2"/>
          <p:cNvSpPr>
            <a:spLocks noGrp="1" noRot="1" noChangeAspect="1" noChangeArrowheads="1" noTextEdit="1"/>
          </p:cNvSpPr>
          <p:nvPr>
            <p:ph type="sldImg"/>
          </p:nvPr>
        </p:nvSpPr>
        <p:spPr>
          <a:xfrm>
            <a:off x="74613" y="738188"/>
            <a:ext cx="6569075" cy="3695700"/>
          </a:xfrm>
          <a:ln/>
        </p:spPr>
      </p:sp>
      <p:sp>
        <p:nvSpPr>
          <p:cNvPr id="56324" name="Rectangle 3"/>
          <p:cNvSpPr>
            <a:spLocks noGrp="1" noChangeArrowheads="1"/>
          </p:cNvSpPr>
          <p:nvPr>
            <p:ph type="body" idx="1"/>
          </p:nvPr>
        </p:nvSpPr>
        <p:spPr>
          <a:noFill/>
          <a:ln/>
        </p:spPr>
        <p:txBody>
          <a:bodyPr/>
          <a:lstStyle/>
          <a:p>
            <a:endParaRPr lang="en-GB" smtClean="0"/>
          </a:p>
        </p:txBody>
      </p:sp>
    </p:spTree>
    <p:extLst>
      <p:ext uri="{BB962C8B-B14F-4D97-AF65-F5344CB8AC3E}">
        <p14:creationId xmlns:p14="http://schemas.microsoft.com/office/powerpoint/2010/main" val="38555365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313197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63AFB2E6-509F-4780-B9EB-1054026BD707}" type="slidenum">
              <a:rPr lang="en-US" smtClean="0"/>
              <a:pPr/>
              <a:t>2</a:t>
            </a:fld>
            <a:endParaRPr lang="en-US" smtClean="0"/>
          </a:p>
        </p:txBody>
      </p:sp>
      <p:sp>
        <p:nvSpPr>
          <p:cNvPr id="57347" name="Rectangle 2"/>
          <p:cNvSpPr>
            <a:spLocks noGrp="1" noRot="1" noChangeAspect="1" noChangeArrowheads="1" noTextEdit="1"/>
          </p:cNvSpPr>
          <p:nvPr>
            <p:ph type="sldImg"/>
          </p:nvPr>
        </p:nvSpPr>
        <p:spPr>
          <a:xfrm>
            <a:off x="74613" y="738188"/>
            <a:ext cx="6569075" cy="3695700"/>
          </a:xfrm>
          <a:ln/>
        </p:spPr>
      </p:sp>
      <p:sp>
        <p:nvSpPr>
          <p:cNvPr id="57348" name="Rectangle 3"/>
          <p:cNvSpPr>
            <a:spLocks noGrp="1" noChangeArrowheads="1"/>
          </p:cNvSpPr>
          <p:nvPr>
            <p:ph type="body" idx="1"/>
          </p:nvPr>
        </p:nvSpPr>
        <p:spPr>
          <a:noFill/>
          <a:ln/>
        </p:spPr>
        <p:txBody>
          <a:bodyPr/>
          <a:lstStyle/>
          <a:p>
            <a:endParaRPr lang="en-GB" smtClean="0"/>
          </a:p>
        </p:txBody>
      </p:sp>
    </p:spTree>
    <p:extLst>
      <p:ext uri="{BB962C8B-B14F-4D97-AF65-F5344CB8AC3E}">
        <p14:creationId xmlns:p14="http://schemas.microsoft.com/office/powerpoint/2010/main" val="34728651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613" y="739775"/>
            <a:ext cx="6569075" cy="3695700"/>
          </a:xfrm>
        </p:spPr>
      </p:sp>
      <p:sp>
        <p:nvSpPr>
          <p:cNvPr id="3" name="Notes Placeholder 2"/>
          <p:cNvSpPr>
            <a:spLocks noGrp="1"/>
          </p:cNvSpPr>
          <p:nvPr>
            <p:ph type="body" idx="1"/>
          </p:nvPr>
        </p:nvSpPr>
        <p:spPr/>
        <p:txBody>
          <a:bodyPr/>
          <a:lstStyle/>
          <a:p>
            <a:r>
              <a:rPr lang="en-US" dirty="0" smtClean="0"/>
              <a:t>What are the ingredients?, well we start</a:t>
            </a:r>
            <a:r>
              <a:rPr lang="en-US" baseline="0" dirty="0" smtClean="0"/>
              <a:t> with a model on grid (the model contains errors, which for some we know, for some we do not), but we need to do our best at estimating and </a:t>
            </a:r>
            <a:r>
              <a:rPr lang="en-US" baseline="0" dirty="0" err="1" smtClean="0"/>
              <a:t>characterising</a:t>
            </a:r>
            <a:r>
              <a:rPr lang="en-US" baseline="0" dirty="0" smtClean="0"/>
              <a:t> them. Likewise with observations, sometimes indirectly related to the model, with errors, heterogeneous in time, space, and in terms of measured quantities. The data assimilation process can be seen as a mixer, which requires as additional input a big and powerful computer and equally importantly clever people with a lot of good ideas to produce this analysis, which will statistically be more accurate than the prior </a:t>
            </a:r>
            <a:r>
              <a:rPr lang="en-US" baseline="0" dirty="0" err="1" smtClean="0"/>
              <a:t>informations</a:t>
            </a:r>
            <a:r>
              <a:rPr lang="en-US" baseline="0" dirty="0" smtClean="0"/>
              <a:t> put in the system</a:t>
            </a:r>
            <a:endParaRPr lang="en-US" dirty="0"/>
          </a:p>
        </p:txBody>
      </p:sp>
      <p:sp>
        <p:nvSpPr>
          <p:cNvPr id="4" name="Slide Number Placeholder 3"/>
          <p:cNvSpPr>
            <a:spLocks noGrp="1"/>
          </p:cNvSpPr>
          <p:nvPr>
            <p:ph type="sldNum" sz="quarter" idx="10"/>
          </p:nvPr>
        </p:nvSpPr>
        <p:spPr/>
        <p:txBody>
          <a:bodyPr/>
          <a:lstStyle/>
          <a:p>
            <a:fld id="{0D10838A-9C48-D84A-81B7-28F61BF9FCFD}" type="slidenum">
              <a:rPr lang="en-US" smtClean="0"/>
              <a:t>3</a:t>
            </a:fld>
            <a:endParaRPr lang="en-US"/>
          </a:p>
        </p:txBody>
      </p:sp>
    </p:spTree>
    <p:extLst>
      <p:ext uri="{BB962C8B-B14F-4D97-AF65-F5344CB8AC3E}">
        <p14:creationId xmlns:p14="http://schemas.microsoft.com/office/powerpoint/2010/main" val="13913421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74613" y="739775"/>
            <a:ext cx="6569075" cy="3695700"/>
          </a:xfrm>
          <a:ln/>
        </p:spPr>
      </p:sp>
      <p:sp>
        <p:nvSpPr>
          <p:cNvPr id="5120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32837893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xfrm>
            <a:off x="74613" y="738188"/>
            <a:ext cx="6569075" cy="3695700"/>
          </a:xfrm>
          <a:ln/>
        </p:spPr>
      </p:sp>
      <p:sp>
        <p:nvSpPr>
          <p:cNvPr id="5017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42706044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EF4ACF80-F503-40A7-A313-4D0CA2C358B6}" type="slidenum">
              <a:rPr lang="en-US" smtClean="0"/>
              <a:pPr/>
              <a:t>10</a:t>
            </a:fld>
            <a:endParaRPr lang="en-US" smtClean="0"/>
          </a:p>
        </p:txBody>
      </p:sp>
      <p:sp>
        <p:nvSpPr>
          <p:cNvPr id="60419" name="Rectangle 2"/>
          <p:cNvSpPr>
            <a:spLocks noGrp="1" noRot="1" noChangeAspect="1" noChangeArrowheads="1" noTextEdit="1"/>
          </p:cNvSpPr>
          <p:nvPr>
            <p:ph type="sldImg"/>
          </p:nvPr>
        </p:nvSpPr>
        <p:spPr>
          <a:xfrm>
            <a:off x="296863" y="862013"/>
            <a:ext cx="6127750" cy="3448050"/>
          </a:xfrm>
          <a:ln/>
        </p:spPr>
      </p:sp>
      <p:sp>
        <p:nvSpPr>
          <p:cNvPr id="60420" name="Rectangle 3"/>
          <p:cNvSpPr>
            <a:spLocks noGrp="1" noChangeArrowheads="1"/>
          </p:cNvSpPr>
          <p:nvPr>
            <p:ph type="body" idx="1"/>
          </p:nvPr>
        </p:nvSpPr>
        <p:spPr>
          <a:xfrm>
            <a:off x="892175" y="4696124"/>
            <a:ext cx="4933950" cy="4453549"/>
          </a:xfrm>
          <a:noFill/>
          <a:ln/>
        </p:spPr>
        <p:txBody>
          <a:bodyPr/>
          <a:lstStyle/>
          <a:p>
            <a:endParaRPr lang="en-GB" smtClean="0"/>
          </a:p>
        </p:txBody>
      </p:sp>
    </p:spTree>
    <p:extLst>
      <p:ext uri="{BB962C8B-B14F-4D97-AF65-F5344CB8AC3E}">
        <p14:creationId xmlns:p14="http://schemas.microsoft.com/office/powerpoint/2010/main" val="3380401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04C3CB37-0B66-4DAC-B33F-9D1BE8E64A38}" type="slidenum">
              <a:rPr lang="en-US" smtClean="0"/>
              <a:pPr/>
              <a:t>16</a:t>
            </a:fld>
            <a:endParaRPr lang="en-US" smtClean="0"/>
          </a:p>
        </p:txBody>
      </p:sp>
      <p:sp>
        <p:nvSpPr>
          <p:cNvPr id="61443" name="Rectangle 2"/>
          <p:cNvSpPr>
            <a:spLocks noGrp="1" noRot="1" noChangeAspect="1" noChangeArrowheads="1" noTextEdit="1"/>
          </p:cNvSpPr>
          <p:nvPr>
            <p:ph type="sldImg"/>
          </p:nvPr>
        </p:nvSpPr>
        <p:spPr>
          <a:xfrm>
            <a:off x="296863" y="862013"/>
            <a:ext cx="6127750" cy="3448050"/>
          </a:xfrm>
          <a:ln/>
        </p:spPr>
      </p:sp>
      <p:sp>
        <p:nvSpPr>
          <p:cNvPr id="61444" name="Rectangle 3"/>
          <p:cNvSpPr>
            <a:spLocks noGrp="1" noChangeArrowheads="1"/>
          </p:cNvSpPr>
          <p:nvPr>
            <p:ph type="body" idx="1"/>
          </p:nvPr>
        </p:nvSpPr>
        <p:spPr>
          <a:xfrm>
            <a:off x="892175" y="4696124"/>
            <a:ext cx="4933950" cy="4453549"/>
          </a:xfrm>
          <a:noFill/>
          <a:ln/>
        </p:spPr>
        <p:txBody>
          <a:bodyPr/>
          <a:lstStyle/>
          <a:p>
            <a:endParaRPr lang="en-GB" smtClean="0"/>
          </a:p>
        </p:txBody>
      </p:sp>
    </p:spTree>
    <p:extLst>
      <p:ext uri="{BB962C8B-B14F-4D97-AF65-F5344CB8AC3E}">
        <p14:creationId xmlns:p14="http://schemas.microsoft.com/office/powerpoint/2010/main" val="5367016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A865C138-7410-4235-8965-E63191B5533E}" type="slidenum">
              <a:rPr lang="en-US" smtClean="0"/>
              <a:pPr/>
              <a:t>18</a:t>
            </a:fld>
            <a:endParaRPr lang="en-US" smtClean="0"/>
          </a:p>
        </p:txBody>
      </p:sp>
      <p:sp>
        <p:nvSpPr>
          <p:cNvPr id="64515" name="Rectangle 2"/>
          <p:cNvSpPr>
            <a:spLocks noGrp="1" noRot="1" noChangeAspect="1" noChangeArrowheads="1" noTextEdit="1"/>
          </p:cNvSpPr>
          <p:nvPr>
            <p:ph type="sldImg"/>
          </p:nvPr>
        </p:nvSpPr>
        <p:spPr>
          <a:xfrm>
            <a:off x="74613" y="738188"/>
            <a:ext cx="6569075" cy="3695700"/>
          </a:xfrm>
          <a:ln/>
        </p:spPr>
      </p:sp>
      <p:sp>
        <p:nvSpPr>
          <p:cNvPr id="64516" name="Rectangle 3"/>
          <p:cNvSpPr>
            <a:spLocks noGrp="1" noChangeArrowheads="1"/>
          </p:cNvSpPr>
          <p:nvPr>
            <p:ph type="body" idx="1"/>
          </p:nvPr>
        </p:nvSpPr>
        <p:spPr>
          <a:noFill/>
          <a:ln/>
        </p:spPr>
        <p:txBody>
          <a:bodyPr/>
          <a:lstStyle/>
          <a:p>
            <a:endParaRPr lang="en-GB" smtClean="0"/>
          </a:p>
        </p:txBody>
      </p:sp>
    </p:spTree>
    <p:extLst>
      <p:ext uri="{BB962C8B-B14F-4D97-AF65-F5344CB8AC3E}">
        <p14:creationId xmlns:p14="http://schemas.microsoft.com/office/powerpoint/2010/main" val="11582658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A865C138-7410-4235-8965-E63191B5533E}" type="slidenum">
              <a:rPr lang="en-US" smtClean="0"/>
              <a:pPr/>
              <a:t>19</a:t>
            </a:fld>
            <a:endParaRPr lang="en-US" smtClean="0"/>
          </a:p>
        </p:txBody>
      </p:sp>
      <p:sp>
        <p:nvSpPr>
          <p:cNvPr id="64515" name="Rectangle 2"/>
          <p:cNvSpPr>
            <a:spLocks noGrp="1" noRot="1" noChangeAspect="1" noChangeArrowheads="1" noTextEdit="1"/>
          </p:cNvSpPr>
          <p:nvPr>
            <p:ph type="sldImg"/>
          </p:nvPr>
        </p:nvSpPr>
        <p:spPr>
          <a:xfrm>
            <a:off x="74613" y="738188"/>
            <a:ext cx="6569075" cy="3695700"/>
          </a:xfrm>
          <a:ln/>
        </p:spPr>
      </p:sp>
      <p:sp>
        <p:nvSpPr>
          <p:cNvPr id="64516" name="Rectangle 3"/>
          <p:cNvSpPr>
            <a:spLocks noGrp="1" noChangeArrowheads="1"/>
          </p:cNvSpPr>
          <p:nvPr>
            <p:ph type="body" idx="1"/>
          </p:nvPr>
        </p:nvSpPr>
        <p:spPr>
          <a:noFill/>
          <a:ln/>
        </p:spPr>
        <p:txBody>
          <a:bodyPr/>
          <a:lstStyle/>
          <a:p>
            <a:endParaRPr lang="en-GB" smtClean="0"/>
          </a:p>
        </p:txBody>
      </p:sp>
    </p:spTree>
    <p:extLst>
      <p:ext uri="{BB962C8B-B14F-4D97-AF65-F5344CB8AC3E}">
        <p14:creationId xmlns:p14="http://schemas.microsoft.com/office/powerpoint/2010/main" val="6685428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Title 3"/>
          <p:cNvSpPr>
            <a:spLocks noGrp="1"/>
          </p:cNvSpPr>
          <p:nvPr>
            <p:ph type="title"/>
          </p:nvPr>
        </p:nvSpPr>
        <p:spPr/>
        <p:txBody>
          <a:bodyPr/>
          <a:lstStyle/>
          <a:p>
            <a:r>
              <a:rPr lang="en-US" smtClean="0"/>
              <a:t>Click to edit Master title style</a:t>
            </a:r>
            <a:endParaRPr lang="en-GB"/>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190500"/>
            <a:ext cx="2095500" cy="443865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81000" y="190500"/>
            <a:ext cx="6134100" cy="44386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595314" y="190500"/>
            <a:ext cx="7342187" cy="4572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81000" y="857250"/>
            <a:ext cx="4114800" cy="3771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857250"/>
            <a:ext cx="4114800" cy="1828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2800350"/>
            <a:ext cx="4114800" cy="1828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7125371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0" y="4897225"/>
            <a:ext cx="9144000" cy="246275"/>
          </a:xfrm>
          <a:solidFill>
            <a:schemeClr val="tx2">
              <a:lumMod val="50000"/>
            </a:schemeClr>
          </a:solidFill>
        </p:spPr>
        <p:txBody>
          <a:bodyPr/>
          <a:lstStyle/>
          <a:p>
            <a:r>
              <a:rPr lang="en-GB" dirty="0" smtClean="0">
                <a:solidFill>
                  <a:srgbClr val="4F81BD">
                    <a:lumMod val="75000"/>
                  </a:srgbClr>
                </a:solidFill>
              </a:rPr>
              <a:t> </a:t>
            </a:r>
            <a:fld id="{2BAE6898-4F99-44C2-9B29-D5B4745F2DD5}" type="slidenum">
              <a:rPr lang="en-GB" smtClean="0">
                <a:solidFill>
                  <a:srgbClr val="4F81BD">
                    <a:lumMod val="75000"/>
                  </a:srgbClr>
                </a:solidFill>
              </a:rPr>
              <a:pPr/>
              <a:t>‹#›</a:t>
            </a:fld>
            <a:endParaRPr lang="en-GB" dirty="0">
              <a:solidFill>
                <a:srgbClr val="4F81BD">
                  <a:lumMod val="75000"/>
                </a:srgbClr>
              </a:solidFill>
            </a:endParaRPr>
          </a:p>
        </p:txBody>
      </p:sp>
      <p:pic>
        <p:nvPicPr>
          <p:cNvPr id="9" name="Picture 9"/>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2333" y="4942399"/>
            <a:ext cx="1255712" cy="172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userDrawn="1"/>
        </p:nvSpPr>
        <p:spPr>
          <a:xfrm>
            <a:off x="1539868" y="4894008"/>
            <a:ext cx="7416824" cy="253916"/>
          </a:xfrm>
          <a:prstGeom prst="rect">
            <a:avLst/>
          </a:prstGeom>
          <a:noFill/>
        </p:spPr>
        <p:txBody>
          <a:bodyPr wrap="square" rtlCol="0">
            <a:spAutoFit/>
          </a:bodyPr>
          <a:lstStyle/>
          <a:p>
            <a:pPr eaLnBrk="1" fontAlgn="auto" hangingPunct="1">
              <a:spcBef>
                <a:spcPts val="0"/>
              </a:spcBef>
              <a:spcAft>
                <a:spcPts val="0"/>
              </a:spcAft>
            </a:pPr>
            <a:r>
              <a:rPr lang="en-US" sz="1050" b="0" dirty="0" smtClean="0">
                <a:solidFill>
                  <a:prstClr val="white"/>
                </a:solidFill>
                <a:latin typeface="Calibri"/>
              </a:rPr>
              <a:t>de </a:t>
            </a:r>
            <a:r>
              <a:rPr lang="en-US" sz="1050" b="0" dirty="0" err="1" smtClean="0">
                <a:solidFill>
                  <a:prstClr val="white"/>
                </a:solidFill>
                <a:latin typeface="Calibri"/>
              </a:rPr>
              <a:t>Rosnay</a:t>
            </a:r>
            <a:r>
              <a:rPr lang="en-US" sz="1050" b="0" dirty="0" smtClean="0">
                <a:solidFill>
                  <a:prstClr val="white"/>
                </a:solidFill>
                <a:latin typeface="Calibri"/>
              </a:rPr>
              <a:t> et al.,  SMAP monitoring, HS6.2 SMOS/SMAP session, EGU 2014    © ECMWF</a:t>
            </a:r>
            <a:endParaRPr lang="en-GB" sz="1050" b="0" dirty="0" smtClean="0">
              <a:solidFill>
                <a:prstClr val="white"/>
              </a:solidFill>
              <a:latin typeface="Calibri"/>
            </a:endParaRPr>
          </a:p>
        </p:txBody>
      </p:sp>
    </p:spTree>
    <p:extLst>
      <p:ext uri="{BB962C8B-B14F-4D97-AF65-F5344CB8AC3E}">
        <p14:creationId xmlns:p14="http://schemas.microsoft.com/office/powerpoint/2010/main" val="233892020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972518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81000" y="857250"/>
            <a:ext cx="4114800" cy="3771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857250"/>
            <a:ext cx="4114800" cy="3771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595314" y="190500"/>
            <a:ext cx="7342187"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315" name="Rectangle 3"/>
          <p:cNvSpPr>
            <a:spLocks noGrp="1" noChangeArrowheads="1"/>
          </p:cNvSpPr>
          <p:nvPr>
            <p:ph type="body" idx="1"/>
          </p:nvPr>
        </p:nvSpPr>
        <p:spPr bwMode="auto">
          <a:xfrm>
            <a:off x="381000" y="857250"/>
            <a:ext cx="8382000" cy="3771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1041" name="Rectangle 17"/>
          <p:cNvSpPr>
            <a:spLocks noChangeArrowheads="1"/>
          </p:cNvSpPr>
          <p:nvPr userDrawn="1"/>
        </p:nvSpPr>
        <p:spPr bwMode="auto">
          <a:xfrm>
            <a:off x="12700" y="4851003"/>
            <a:ext cx="6084888" cy="274434"/>
          </a:xfrm>
          <a:prstGeom prst="rect">
            <a:avLst/>
          </a:prstGeom>
          <a:solidFill>
            <a:srgbClr val="3366FF"/>
          </a:solidFill>
          <a:ln w="50800">
            <a:noFill/>
            <a:miter lim="800000"/>
            <a:headEnd/>
            <a:tailEnd/>
          </a:ln>
          <a:effectLst/>
        </p:spPr>
        <p:txBody>
          <a:bodyPr lIns="90487" tIns="44450" rIns="90487" bIns="44450">
            <a:spAutoFit/>
          </a:bodyPr>
          <a:lstStyle/>
          <a:p>
            <a:pPr>
              <a:defRPr/>
            </a:pPr>
            <a:r>
              <a:rPr lang="en-GB" sz="1200" dirty="0" smtClean="0">
                <a:solidFill>
                  <a:schemeClr val="bg1"/>
                </a:solidFill>
                <a:latin typeface="Helvetica" pitchFamily="34" charset="0"/>
              </a:rPr>
              <a:t>ECMWF Training Course on Data Assimilation, </a:t>
            </a:r>
            <a:r>
              <a:rPr lang="en-GB" sz="1200" dirty="0">
                <a:solidFill>
                  <a:schemeClr val="bg1"/>
                </a:solidFill>
                <a:latin typeface="Helvetica" pitchFamily="34" charset="0"/>
              </a:rPr>
              <a:t>Reading, </a:t>
            </a:r>
            <a:r>
              <a:rPr lang="en-GB" sz="1200" dirty="0" smtClean="0">
                <a:solidFill>
                  <a:schemeClr val="bg1"/>
                </a:solidFill>
                <a:latin typeface="Helvetica" pitchFamily="34" charset="0"/>
              </a:rPr>
              <a:t>7-11 March 2016</a:t>
            </a:r>
            <a:endParaRPr lang="en-GB" dirty="0"/>
          </a:p>
        </p:txBody>
      </p:sp>
      <p:sp>
        <p:nvSpPr>
          <p:cNvPr id="2" name="Slide Number Placeholder 1"/>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400">
                <a:solidFill>
                  <a:schemeClr val="tx1"/>
                </a:solidFill>
                <a:latin typeface="Calibri" panose="020F0502020204030204" pitchFamily="34" charset="0"/>
              </a:defRPr>
            </a:lvl1pPr>
          </a:lstStyle>
          <a:p>
            <a:fld id="{48235806-2BF2-4913-B8FC-666900334D05}"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97" r:id="rId13"/>
    <p:sldLayoutId id="2147483698" r:id="rId14"/>
    <p:sldLayoutId id="2147483699" r:id="rId15"/>
  </p:sldLayoutIdLst>
  <p:timing>
    <p:tnLst>
      <p:par>
        <p:cTn id="1" dur="indefinite" restart="never" nodeType="tmRoot"/>
      </p:par>
    </p:tnLst>
  </p:timing>
  <p:hf hdr="0" ftr="0" dt="0"/>
  <p:txStyles>
    <p:titleStyle>
      <a:lvl1pPr algn="ctr" rtl="0" eaLnBrk="0" fontAlgn="base" hangingPunct="0">
        <a:spcBef>
          <a:spcPct val="0"/>
        </a:spcBef>
        <a:spcAft>
          <a:spcPct val="0"/>
        </a:spcAft>
        <a:defRPr sz="2800" b="1">
          <a:solidFill>
            <a:schemeClr val="tx1"/>
          </a:solidFill>
          <a:latin typeface="+mj-lt"/>
          <a:ea typeface="+mj-ea"/>
          <a:cs typeface="+mj-cs"/>
        </a:defRPr>
      </a:lvl1pPr>
      <a:lvl2pPr algn="ctr" rtl="0" eaLnBrk="0" fontAlgn="base" hangingPunct="0">
        <a:spcBef>
          <a:spcPct val="0"/>
        </a:spcBef>
        <a:spcAft>
          <a:spcPct val="0"/>
        </a:spcAft>
        <a:defRPr sz="2800" b="1">
          <a:solidFill>
            <a:schemeClr val="tx1"/>
          </a:solidFill>
          <a:latin typeface="Helvetica" pitchFamily="34" charset="0"/>
        </a:defRPr>
      </a:lvl2pPr>
      <a:lvl3pPr algn="ctr" rtl="0" eaLnBrk="0" fontAlgn="base" hangingPunct="0">
        <a:spcBef>
          <a:spcPct val="0"/>
        </a:spcBef>
        <a:spcAft>
          <a:spcPct val="0"/>
        </a:spcAft>
        <a:defRPr sz="2800" b="1">
          <a:solidFill>
            <a:schemeClr val="tx1"/>
          </a:solidFill>
          <a:latin typeface="Helvetica" pitchFamily="34" charset="0"/>
        </a:defRPr>
      </a:lvl3pPr>
      <a:lvl4pPr algn="ctr" rtl="0" eaLnBrk="0" fontAlgn="base" hangingPunct="0">
        <a:spcBef>
          <a:spcPct val="0"/>
        </a:spcBef>
        <a:spcAft>
          <a:spcPct val="0"/>
        </a:spcAft>
        <a:defRPr sz="2800" b="1">
          <a:solidFill>
            <a:schemeClr val="tx1"/>
          </a:solidFill>
          <a:latin typeface="Helvetica" pitchFamily="34" charset="0"/>
        </a:defRPr>
      </a:lvl4pPr>
      <a:lvl5pPr algn="ctr" rtl="0" eaLnBrk="0" fontAlgn="base" hangingPunct="0">
        <a:spcBef>
          <a:spcPct val="0"/>
        </a:spcBef>
        <a:spcAft>
          <a:spcPct val="0"/>
        </a:spcAft>
        <a:defRPr sz="2800" b="1">
          <a:solidFill>
            <a:schemeClr val="tx1"/>
          </a:solidFill>
          <a:latin typeface="Helvetica" pitchFamily="34" charset="0"/>
        </a:defRPr>
      </a:lvl5pPr>
      <a:lvl6pPr marL="457200" algn="ctr" rtl="0" eaLnBrk="0" fontAlgn="base" hangingPunct="0">
        <a:spcBef>
          <a:spcPct val="0"/>
        </a:spcBef>
        <a:spcAft>
          <a:spcPct val="0"/>
        </a:spcAft>
        <a:defRPr sz="2800" b="1">
          <a:solidFill>
            <a:schemeClr val="tx1"/>
          </a:solidFill>
          <a:latin typeface="Helvetica" pitchFamily="34" charset="0"/>
        </a:defRPr>
      </a:lvl6pPr>
      <a:lvl7pPr marL="914400" algn="ctr" rtl="0" eaLnBrk="0" fontAlgn="base" hangingPunct="0">
        <a:spcBef>
          <a:spcPct val="0"/>
        </a:spcBef>
        <a:spcAft>
          <a:spcPct val="0"/>
        </a:spcAft>
        <a:defRPr sz="2800" b="1">
          <a:solidFill>
            <a:schemeClr val="tx1"/>
          </a:solidFill>
          <a:latin typeface="Helvetica" pitchFamily="34" charset="0"/>
        </a:defRPr>
      </a:lvl7pPr>
      <a:lvl8pPr marL="1371600" algn="ctr" rtl="0" eaLnBrk="0" fontAlgn="base" hangingPunct="0">
        <a:spcBef>
          <a:spcPct val="0"/>
        </a:spcBef>
        <a:spcAft>
          <a:spcPct val="0"/>
        </a:spcAft>
        <a:defRPr sz="2800" b="1">
          <a:solidFill>
            <a:schemeClr val="tx1"/>
          </a:solidFill>
          <a:latin typeface="Helvetica" pitchFamily="34" charset="0"/>
        </a:defRPr>
      </a:lvl8pPr>
      <a:lvl9pPr marL="1828800" algn="ctr" rtl="0" eaLnBrk="0" fontAlgn="base" hangingPunct="0">
        <a:spcBef>
          <a:spcPct val="0"/>
        </a:spcBef>
        <a:spcAft>
          <a:spcPct val="0"/>
        </a:spcAft>
        <a:defRPr sz="2800" b="1">
          <a:solidFill>
            <a:schemeClr val="tx1"/>
          </a:solidFill>
          <a:latin typeface="Helvetica" pitchFamily="34" charset="0"/>
        </a:defRPr>
      </a:lvl9pPr>
    </p:titleStyle>
    <p:bodyStyle>
      <a:lvl1pPr marL="342900" indent="-342900" algn="just"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just" rtl="0" eaLnBrk="0" fontAlgn="base" hangingPunct="0">
        <a:spcBef>
          <a:spcPct val="20000"/>
        </a:spcBef>
        <a:spcAft>
          <a:spcPct val="0"/>
        </a:spcAft>
        <a:buChar char="–"/>
        <a:defRPr sz="2000" b="1">
          <a:solidFill>
            <a:schemeClr val="accent2"/>
          </a:solidFill>
          <a:latin typeface="+mn-lt"/>
        </a:defRPr>
      </a:lvl2pPr>
      <a:lvl3pPr marL="1143000" indent="-228600" algn="l" rtl="0" eaLnBrk="0" fontAlgn="base" hangingPunct="0">
        <a:spcBef>
          <a:spcPct val="20000"/>
        </a:spcBef>
        <a:spcAft>
          <a:spcPct val="0"/>
        </a:spcAft>
        <a:buChar char="•"/>
        <a:defRPr b="1">
          <a:solidFill>
            <a:schemeClr val="tx1"/>
          </a:solidFill>
          <a:latin typeface="+mn-lt"/>
        </a:defRPr>
      </a:lvl3pPr>
      <a:lvl4pPr marL="1600200" indent="-228600" algn="l" rtl="0" eaLnBrk="0" fontAlgn="base" hangingPunct="0">
        <a:spcBef>
          <a:spcPct val="20000"/>
        </a:spcBef>
        <a:spcAft>
          <a:spcPct val="0"/>
        </a:spcAft>
        <a:buChar char="–"/>
        <a:defRPr b="1">
          <a:solidFill>
            <a:schemeClr val="tx1"/>
          </a:solidFill>
          <a:latin typeface="+mn-lt"/>
        </a:defRPr>
      </a:lvl4pPr>
      <a:lvl5pPr marL="2057400" indent="-228600" algn="l" rtl="0" eaLnBrk="0" fontAlgn="base" hangingPunct="0">
        <a:spcBef>
          <a:spcPct val="20000"/>
        </a:spcBef>
        <a:spcAft>
          <a:spcPct val="0"/>
        </a:spcAft>
        <a:buChar char="»"/>
        <a:defRPr b="1" i="1">
          <a:solidFill>
            <a:schemeClr val="tx1"/>
          </a:solidFill>
          <a:latin typeface="+mn-lt"/>
        </a:defRPr>
      </a:lvl5pPr>
      <a:lvl6pPr marL="2514600" indent="-228600" algn="l" rtl="0" eaLnBrk="0" fontAlgn="base" hangingPunct="0">
        <a:spcBef>
          <a:spcPct val="20000"/>
        </a:spcBef>
        <a:spcAft>
          <a:spcPct val="0"/>
        </a:spcAft>
        <a:buChar char="»"/>
        <a:defRPr b="1" i="1">
          <a:solidFill>
            <a:schemeClr val="tx1"/>
          </a:solidFill>
          <a:latin typeface="+mn-lt"/>
        </a:defRPr>
      </a:lvl6pPr>
      <a:lvl7pPr marL="2971800" indent="-228600" algn="l" rtl="0" eaLnBrk="0" fontAlgn="base" hangingPunct="0">
        <a:spcBef>
          <a:spcPct val="20000"/>
        </a:spcBef>
        <a:spcAft>
          <a:spcPct val="0"/>
        </a:spcAft>
        <a:buChar char="»"/>
        <a:defRPr b="1" i="1">
          <a:solidFill>
            <a:schemeClr val="tx1"/>
          </a:solidFill>
          <a:latin typeface="+mn-lt"/>
        </a:defRPr>
      </a:lvl7pPr>
      <a:lvl8pPr marL="3429000" indent="-228600" algn="l" rtl="0" eaLnBrk="0" fontAlgn="base" hangingPunct="0">
        <a:spcBef>
          <a:spcPct val="20000"/>
        </a:spcBef>
        <a:spcAft>
          <a:spcPct val="0"/>
        </a:spcAft>
        <a:buChar char="»"/>
        <a:defRPr b="1" i="1">
          <a:solidFill>
            <a:schemeClr val="tx1"/>
          </a:solidFill>
          <a:latin typeface="+mn-lt"/>
        </a:defRPr>
      </a:lvl8pPr>
      <a:lvl9pPr marL="3886200" indent="-228600" algn="l" rtl="0" eaLnBrk="0" fontAlgn="base" hangingPunct="0">
        <a:spcBef>
          <a:spcPct val="20000"/>
        </a:spcBef>
        <a:spcAft>
          <a:spcPct val="0"/>
        </a:spcAft>
        <a:buChar char="»"/>
        <a:defRPr b="1"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vmlDrawing" Target="../drawings/vmlDrawing3.vml"/><Relationship Id="rId5" Type="http://schemas.openxmlformats.org/officeDocument/2006/relationships/image" Target="../media/image36.wmf"/><Relationship Id="rId4" Type="http://schemas.openxmlformats.org/officeDocument/2006/relationships/oleObject" Target="../embeddings/oleObject13.bin"/></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36.wmf"/><Relationship Id="rId5" Type="http://schemas.openxmlformats.org/officeDocument/2006/relationships/oleObject" Target="../embeddings/oleObject14.bin"/><Relationship Id="rId4" Type="http://schemas.openxmlformats.org/officeDocument/2006/relationships/image" Target="../media/image38.png"/></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39.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12.xml"/><Relationship Id="rId1" Type="http://schemas.openxmlformats.org/officeDocument/2006/relationships/vmlDrawing" Target="../drawings/vmlDrawing6.vml"/><Relationship Id="rId6" Type="http://schemas.openxmlformats.org/officeDocument/2006/relationships/image" Target="../media/image41.wmf"/><Relationship Id="rId5" Type="http://schemas.openxmlformats.org/officeDocument/2006/relationships/oleObject" Target="../embeddings/oleObject17.bin"/><Relationship Id="rId4" Type="http://schemas.openxmlformats.org/officeDocument/2006/relationships/image" Target="../media/image40.wmf"/></Relationships>
</file>

<file path=ppt/slides/_rels/slide14.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2.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8.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49.wmf"/><Relationship Id="rId4" Type="http://schemas.openxmlformats.org/officeDocument/2006/relationships/oleObject" Target="../embeddings/oleObject18.bin"/></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gif"/><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3.wmf"/><Relationship Id="rId13" Type="http://schemas.openxmlformats.org/officeDocument/2006/relationships/oleObject" Target="../embeddings/oleObject5.bin"/><Relationship Id="rId18" Type="http://schemas.openxmlformats.org/officeDocument/2006/relationships/image" Target="../media/image28.wmf"/><Relationship Id="rId3" Type="http://schemas.openxmlformats.org/officeDocument/2006/relationships/image" Target="../media/image29.png"/><Relationship Id="rId7" Type="http://schemas.openxmlformats.org/officeDocument/2006/relationships/oleObject" Target="../embeddings/oleObject2.bin"/><Relationship Id="rId12" Type="http://schemas.openxmlformats.org/officeDocument/2006/relationships/image" Target="../media/image25.wmf"/><Relationship Id="rId17" Type="http://schemas.openxmlformats.org/officeDocument/2006/relationships/oleObject" Target="../embeddings/oleObject7.bin"/><Relationship Id="rId2" Type="http://schemas.openxmlformats.org/officeDocument/2006/relationships/slideLayout" Target="../slideLayouts/slideLayout2.xml"/><Relationship Id="rId16" Type="http://schemas.openxmlformats.org/officeDocument/2006/relationships/image" Target="../media/image27.wmf"/><Relationship Id="rId1" Type="http://schemas.openxmlformats.org/officeDocument/2006/relationships/vmlDrawing" Target="../drawings/vmlDrawing1.vml"/><Relationship Id="rId6" Type="http://schemas.openxmlformats.org/officeDocument/2006/relationships/image" Target="../media/image22.wmf"/><Relationship Id="rId11" Type="http://schemas.openxmlformats.org/officeDocument/2006/relationships/oleObject" Target="../embeddings/oleObject4.bin"/><Relationship Id="rId5" Type="http://schemas.openxmlformats.org/officeDocument/2006/relationships/oleObject" Target="../embeddings/oleObject1.bin"/><Relationship Id="rId15" Type="http://schemas.openxmlformats.org/officeDocument/2006/relationships/oleObject" Target="../embeddings/oleObject6.bin"/><Relationship Id="rId10" Type="http://schemas.openxmlformats.org/officeDocument/2006/relationships/image" Target="../media/image24.wmf"/><Relationship Id="rId4" Type="http://schemas.openxmlformats.org/officeDocument/2006/relationships/image" Target="../media/image30.png"/><Relationship Id="rId9" Type="http://schemas.openxmlformats.org/officeDocument/2006/relationships/oleObject" Target="../embeddings/oleObject3.bin"/><Relationship Id="rId14" Type="http://schemas.openxmlformats.org/officeDocument/2006/relationships/image" Target="../media/image26.wmf"/></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image" Target="../media/image34.jpeg"/><Relationship Id="rId7" Type="http://schemas.openxmlformats.org/officeDocument/2006/relationships/oleObject" Target="../embeddings/oleObject9.bin"/><Relationship Id="rId12" Type="http://schemas.openxmlformats.org/officeDocument/2006/relationships/oleObject" Target="../embeddings/oleObject12.bin"/><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35.jpeg"/><Relationship Id="rId11" Type="http://schemas.openxmlformats.org/officeDocument/2006/relationships/image" Target="../media/image33.wmf"/><Relationship Id="rId5" Type="http://schemas.openxmlformats.org/officeDocument/2006/relationships/image" Target="../media/image31.wmf"/><Relationship Id="rId10" Type="http://schemas.openxmlformats.org/officeDocument/2006/relationships/oleObject" Target="../embeddings/oleObject11.bin"/><Relationship Id="rId4" Type="http://schemas.openxmlformats.org/officeDocument/2006/relationships/oleObject" Target="../embeddings/oleObject8.bin"/><Relationship Id="rId9" Type="http://schemas.openxmlformats.org/officeDocument/2006/relationships/image" Target="../media/image3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50800" y="781050"/>
            <a:ext cx="9093200" cy="1200150"/>
          </a:xfrm>
        </p:spPr>
        <p:txBody>
          <a:bodyPr/>
          <a:lstStyle/>
          <a:p>
            <a:r>
              <a:rPr lang="en-GB" sz="3200" b="0" dirty="0" smtClean="0">
                <a:solidFill>
                  <a:schemeClr val="accent2"/>
                </a:solidFill>
                <a:latin typeface="Calibri" pitchFamily="34" charset="0"/>
                <a:cs typeface="Calibri" pitchFamily="34" charset="0"/>
              </a:rPr>
              <a:t>Aspects of using observations in Data</a:t>
            </a:r>
            <a:r>
              <a:rPr lang="en-US" sz="3200" b="0" dirty="0" smtClean="0">
                <a:solidFill>
                  <a:schemeClr val="accent2"/>
                </a:solidFill>
                <a:latin typeface="Calibri" pitchFamily="34" charset="0"/>
                <a:cs typeface="Calibri" pitchFamily="34" charset="0"/>
              </a:rPr>
              <a:t> Assimilation</a:t>
            </a:r>
            <a:endParaRPr lang="en-US" sz="3200" b="0" dirty="0" smtClean="0">
              <a:latin typeface="Calibri" pitchFamily="34" charset="0"/>
              <a:cs typeface="Calibri" pitchFamily="34" charset="0"/>
            </a:endParaRPr>
          </a:p>
        </p:txBody>
      </p:sp>
      <p:sp>
        <p:nvSpPr>
          <p:cNvPr id="14339" name="Rectangle 3"/>
          <p:cNvSpPr>
            <a:spLocks noGrp="1" noChangeArrowheads="1"/>
          </p:cNvSpPr>
          <p:nvPr>
            <p:ph type="subTitle" idx="1"/>
          </p:nvPr>
        </p:nvSpPr>
        <p:spPr>
          <a:xfrm>
            <a:off x="1384300" y="2139950"/>
            <a:ext cx="6464300" cy="1495425"/>
          </a:xfrm>
        </p:spPr>
        <p:txBody>
          <a:bodyPr/>
          <a:lstStyle/>
          <a:p>
            <a:r>
              <a:rPr lang="en-US" sz="2800" b="0" dirty="0" smtClean="0">
                <a:solidFill>
                  <a:srgbClr val="FF0000"/>
                </a:solidFill>
                <a:latin typeface="Calibri" pitchFamily="34" charset="0"/>
                <a:cs typeface="Calibri" pitchFamily="34" charset="0"/>
              </a:rPr>
              <a:t>Lars </a:t>
            </a:r>
            <a:r>
              <a:rPr lang="en-US" sz="2800" b="0" dirty="0" err="1" smtClean="0">
                <a:solidFill>
                  <a:srgbClr val="FF0000"/>
                </a:solidFill>
                <a:latin typeface="Calibri" pitchFamily="34" charset="0"/>
                <a:cs typeface="Calibri" pitchFamily="34" charset="0"/>
              </a:rPr>
              <a:t>Isaksen</a:t>
            </a:r>
            <a:endParaRPr lang="en-US" sz="2800" b="0" dirty="0" smtClean="0">
              <a:solidFill>
                <a:srgbClr val="FF0000"/>
              </a:solidFill>
              <a:latin typeface="Calibri" pitchFamily="34" charset="0"/>
              <a:cs typeface="Calibri" pitchFamily="34" charset="0"/>
            </a:endParaRPr>
          </a:p>
          <a:p>
            <a:r>
              <a:rPr lang="en-US" sz="2600" b="0" dirty="0" smtClean="0">
                <a:solidFill>
                  <a:srgbClr val="FF0000"/>
                </a:solidFill>
                <a:latin typeface="Calibri" pitchFamily="34" charset="0"/>
                <a:cs typeface="Calibri" pitchFamily="34" charset="0"/>
              </a:rPr>
              <a:t>Earth System Assimilation Section, ECMWF</a:t>
            </a:r>
          </a:p>
        </p:txBody>
      </p:sp>
      <p:sp>
        <p:nvSpPr>
          <p:cNvPr id="14340" name="Text Box 1029"/>
          <p:cNvSpPr txBox="1">
            <a:spLocks noChangeArrowheads="1"/>
          </p:cNvSpPr>
          <p:nvPr/>
        </p:nvSpPr>
        <p:spPr bwMode="auto">
          <a:xfrm>
            <a:off x="273050" y="4006850"/>
            <a:ext cx="8528050" cy="677108"/>
          </a:xfrm>
          <a:prstGeom prst="rect">
            <a:avLst/>
          </a:prstGeom>
          <a:noFill/>
          <a:ln w="9525">
            <a:noFill/>
            <a:miter lim="800000"/>
            <a:headEnd/>
            <a:tailEnd/>
          </a:ln>
        </p:spPr>
        <p:txBody>
          <a:bodyPr wrap="square">
            <a:spAutoFit/>
          </a:bodyPr>
          <a:lstStyle/>
          <a:p>
            <a:r>
              <a:rPr lang="en-GB" sz="1800" b="0" dirty="0" smtClean="0">
                <a:solidFill>
                  <a:schemeClr val="tx1"/>
                </a:solidFill>
                <a:latin typeface="Calibri" pitchFamily="34" charset="0"/>
                <a:cs typeface="Calibri" pitchFamily="34" charset="0"/>
              </a:rPr>
              <a:t>Acknowledgements to: </a:t>
            </a:r>
            <a:r>
              <a:rPr lang="en-GB" sz="2000" b="0" dirty="0" smtClean="0">
                <a:solidFill>
                  <a:schemeClr val="tx1"/>
                </a:solidFill>
                <a:latin typeface="Calibri" pitchFamily="34" charset="0"/>
                <a:cs typeface="Calibri" pitchFamily="34" charset="0"/>
              </a:rPr>
              <a:t>Angela Benedetti</a:t>
            </a:r>
            <a:r>
              <a:rPr lang="en-GB" sz="1800" b="0" dirty="0" smtClean="0">
                <a:solidFill>
                  <a:schemeClr val="tx1"/>
                </a:solidFill>
                <a:latin typeface="Calibri" pitchFamily="34" charset="0"/>
                <a:cs typeface="Calibri" pitchFamily="34" charset="0"/>
              </a:rPr>
              <a:t>, </a:t>
            </a:r>
            <a:r>
              <a:rPr lang="en-GB" sz="1800" b="0" dirty="0">
                <a:solidFill>
                  <a:schemeClr val="tx1"/>
                </a:solidFill>
                <a:latin typeface="Calibri" pitchFamily="34" charset="0"/>
                <a:cs typeface="Calibri" pitchFamily="34" charset="0"/>
              </a:rPr>
              <a:t>Erik </a:t>
            </a:r>
            <a:r>
              <a:rPr lang="en-GB" sz="1800" b="0" dirty="0" err="1" smtClean="0">
                <a:solidFill>
                  <a:schemeClr val="tx1"/>
                </a:solidFill>
                <a:latin typeface="Calibri" pitchFamily="34" charset="0"/>
                <a:cs typeface="Calibri" pitchFamily="34" charset="0"/>
              </a:rPr>
              <a:t>Andersson</a:t>
            </a:r>
            <a:r>
              <a:rPr lang="en-GB" sz="1800" b="0" dirty="0" smtClean="0">
                <a:solidFill>
                  <a:schemeClr val="tx1"/>
                </a:solidFill>
                <a:latin typeface="Calibri" pitchFamily="34" charset="0"/>
                <a:cs typeface="Calibri" pitchFamily="34" charset="0"/>
              </a:rPr>
              <a:t>, </a:t>
            </a:r>
            <a:r>
              <a:rPr lang="en-GB" sz="1800" b="0" dirty="0">
                <a:solidFill>
                  <a:schemeClr val="tx1"/>
                </a:solidFill>
                <a:latin typeface="Calibri" pitchFamily="34" charset="0"/>
                <a:cs typeface="Calibri" pitchFamily="34" charset="0"/>
              </a:rPr>
              <a:t>Mike </a:t>
            </a:r>
            <a:r>
              <a:rPr lang="en-GB" sz="1800" b="0" dirty="0" smtClean="0">
                <a:solidFill>
                  <a:schemeClr val="tx1"/>
                </a:solidFill>
                <a:latin typeface="Calibri" pitchFamily="34" charset="0"/>
                <a:cs typeface="Calibri" pitchFamily="34" charset="0"/>
              </a:rPr>
              <a:t>Fisher, </a:t>
            </a:r>
            <a:r>
              <a:rPr lang="en-GB" sz="1800" b="0" dirty="0" smtClean="0">
                <a:solidFill>
                  <a:schemeClr val="tx1"/>
                </a:solidFill>
                <a:latin typeface="Calibri" pitchFamily="34" charset="0"/>
                <a:cs typeface="Calibri" pitchFamily="34" charset="0"/>
              </a:rPr>
              <a:t>Bruce </a:t>
            </a:r>
            <a:r>
              <a:rPr lang="en-GB" sz="1800" b="0" dirty="0" err="1" smtClean="0">
                <a:solidFill>
                  <a:schemeClr val="tx1"/>
                </a:solidFill>
                <a:latin typeface="Calibri" pitchFamily="34" charset="0"/>
                <a:cs typeface="Calibri" pitchFamily="34" charset="0"/>
              </a:rPr>
              <a:t>Ingleby</a:t>
            </a:r>
            <a:r>
              <a:rPr lang="en-GB" sz="1800" b="0" dirty="0" smtClean="0">
                <a:solidFill>
                  <a:schemeClr val="tx1"/>
                </a:solidFill>
                <a:latin typeface="Calibri" pitchFamily="34" charset="0"/>
                <a:cs typeface="Calibri" pitchFamily="34" charset="0"/>
              </a:rPr>
              <a:t>, Marta </a:t>
            </a:r>
            <a:r>
              <a:rPr lang="en-GB" sz="1800" b="0" dirty="0" err="1" smtClean="0">
                <a:solidFill>
                  <a:schemeClr val="tx1"/>
                </a:solidFill>
                <a:latin typeface="Calibri" pitchFamily="34" charset="0"/>
                <a:cs typeface="Calibri" pitchFamily="34" charset="0"/>
              </a:rPr>
              <a:t>Janisková</a:t>
            </a:r>
            <a:r>
              <a:rPr lang="en-GB" sz="1800" b="0" dirty="0" smtClean="0">
                <a:solidFill>
                  <a:schemeClr val="tx1"/>
                </a:solidFill>
                <a:latin typeface="Calibri" pitchFamily="34" charset="0"/>
                <a:cs typeface="Calibri" pitchFamily="34" charset="0"/>
              </a:rPr>
              <a:t>,  Tony McNally and Jean-Noël </a:t>
            </a:r>
            <a:r>
              <a:rPr lang="en-GB" sz="1800" b="0" dirty="0" err="1" smtClean="0">
                <a:solidFill>
                  <a:schemeClr val="tx1"/>
                </a:solidFill>
                <a:latin typeface="Calibri" pitchFamily="34" charset="0"/>
                <a:cs typeface="Calibri" pitchFamily="34" charset="0"/>
              </a:rPr>
              <a:t>Thépaut</a:t>
            </a:r>
            <a:endParaRPr lang="en-GB" sz="1800" b="0" dirty="0">
              <a:solidFill>
                <a:schemeClr val="tx1"/>
              </a:solidFill>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2439" y="114300"/>
            <a:ext cx="8434386" cy="457200"/>
          </a:xfrm>
        </p:spPr>
        <p:txBody>
          <a:bodyPr/>
          <a:lstStyle/>
          <a:p>
            <a:r>
              <a:rPr lang="en-GB" b="0" dirty="0" smtClean="0">
                <a:latin typeface="Calibri" panose="020F0502020204030204" pitchFamily="34" charset="0"/>
              </a:rPr>
              <a:t>The observation operator “</a:t>
            </a:r>
            <a:r>
              <a:rPr lang="en-GB" b="0" i="1" dirty="0" smtClean="0">
                <a:latin typeface="Calibri" panose="020F0502020204030204" pitchFamily="34" charset="0"/>
              </a:rPr>
              <a:t>H</a:t>
            </a:r>
            <a:r>
              <a:rPr lang="en-GB" b="0" dirty="0" smtClean="0">
                <a:latin typeface="Calibri" panose="020F0502020204030204" pitchFamily="34" charset="0"/>
              </a:rPr>
              <a:t>” for satellite data</a:t>
            </a:r>
          </a:p>
        </p:txBody>
      </p:sp>
      <p:sp>
        <p:nvSpPr>
          <p:cNvPr id="18435" name="Text Box 3"/>
          <p:cNvSpPr txBox="1">
            <a:spLocks noChangeArrowheads="1"/>
          </p:cNvSpPr>
          <p:nvPr/>
        </p:nvSpPr>
        <p:spPr bwMode="auto">
          <a:xfrm>
            <a:off x="257175" y="706041"/>
            <a:ext cx="8542338" cy="2092881"/>
          </a:xfrm>
          <a:prstGeom prst="rect">
            <a:avLst/>
          </a:prstGeom>
          <a:noFill/>
          <a:ln w="12700">
            <a:noFill/>
            <a:miter lim="800000"/>
            <a:headEnd/>
            <a:tailEnd/>
          </a:ln>
        </p:spPr>
        <p:txBody>
          <a:bodyPr>
            <a:spAutoFit/>
          </a:bodyPr>
          <a:lstStyle/>
          <a:p>
            <a:pPr>
              <a:spcBef>
                <a:spcPts val="600"/>
              </a:spcBef>
            </a:pPr>
            <a:r>
              <a:rPr lang="en-GB" sz="2000" b="0" dirty="0" smtClean="0">
                <a:solidFill>
                  <a:schemeClr val="tx1"/>
                </a:solidFill>
                <a:latin typeface="Calibri" panose="020F0502020204030204" pitchFamily="34" charset="0"/>
              </a:rPr>
              <a:t>Satellites </a:t>
            </a:r>
            <a:r>
              <a:rPr lang="en-GB" sz="2000" b="0" dirty="0">
                <a:solidFill>
                  <a:schemeClr val="tx1"/>
                </a:solidFill>
                <a:latin typeface="Calibri" panose="020F0502020204030204" pitchFamily="34" charset="0"/>
              </a:rPr>
              <a:t>measure </a:t>
            </a:r>
            <a:r>
              <a:rPr lang="en-GB" sz="2000" b="0" dirty="0" smtClean="0">
                <a:solidFill>
                  <a:schemeClr val="tx1"/>
                </a:solidFill>
                <a:latin typeface="Calibri" panose="020F0502020204030204" pitchFamily="34" charset="0"/>
              </a:rPr>
              <a:t>radiances/backscatter/radar </a:t>
            </a:r>
            <a:r>
              <a:rPr lang="en-GB" sz="2000" b="0" dirty="0" err="1" smtClean="0">
                <a:solidFill>
                  <a:schemeClr val="tx1"/>
                </a:solidFill>
                <a:latin typeface="Calibri" panose="020F0502020204030204" pitchFamily="34" charset="0"/>
              </a:rPr>
              <a:t>reflectivities</a:t>
            </a:r>
            <a:r>
              <a:rPr lang="en-GB" sz="2000" b="0" dirty="0">
                <a:solidFill>
                  <a:schemeClr val="tx1"/>
                </a:solidFill>
                <a:latin typeface="Calibri" panose="020F0502020204030204" pitchFamily="34" charset="0"/>
              </a:rPr>
              <a:t>, </a:t>
            </a:r>
            <a:r>
              <a:rPr lang="en-GB" sz="2000" b="0" dirty="0" smtClean="0">
                <a:solidFill>
                  <a:schemeClr val="tx1"/>
                </a:solidFill>
                <a:latin typeface="Calibri" panose="020F0502020204030204" pitchFamily="34" charset="0"/>
              </a:rPr>
              <a:t>….                         </a:t>
            </a:r>
            <a:r>
              <a:rPr lang="en-GB" sz="2000" b="0" dirty="0">
                <a:solidFill>
                  <a:schemeClr val="tx1"/>
                </a:solidFill>
                <a:latin typeface="Calibri" panose="020F0502020204030204" pitchFamily="34" charset="0"/>
              </a:rPr>
              <a:t>NOT directly temperature, humidity and ozone.</a:t>
            </a:r>
          </a:p>
          <a:p>
            <a:pPr>
              <a:spcBef>
                <a:spcPts val="600"/>
              </a:spcBef>
            </a:pPr>
            <a:r>
              <a:rPr lang="en-GB" sz="2000" b="0" dirty="0">
                <a:solidFill>
                  <a:schemeClr val="tx1"/>
                </a:solidFill>
                <a:latin typeface="Calibri" panose="020F0502020204030204" pitchFamily="34" charset="0"/>
              </a:rPr>
              <a:t>A </a:t>
            </a:r>
            <a:r>
              <a:rPr lang="en-GB" sz="2000" b="0" dirty="0">
                <a:latin typeface="Calibri" panose="020F0502020204030204" pitchFamily="34" charset="0"/>
              </a:rPr>
              <a:t>model equivalent</a:t>
            </a:r>
            <a:r>
              <a:rPr lang="en-GB" sz="2000" b="0" dirty="0">
                <a:solidFill>
                  <a:schemeClr val="tx1"/>
                </a:solidFill>
                <a:latin typeface="Calibri" panose="020F0502020204030204" pitchFamily="34" charset="0"/>
              </a:rPr>
              <a:t> of the observation needs to be calculated to enable comparison in observation space (or related model-equivalent space).</a:t>
            </a:r>
          </a:p>
          <a:p>
            <a:pPr>
              <a:spcBef>
                <a:spcPts val="600"/>
              </a:spcBef>
            </a:pPr>
            <a:r>
              <a:rPr lang="en-GB" sz="2000" b="0" dirty="0" smtClean="0">
                <a:solidFill>
                  <a:schemeClr val="tx1"/>
                </a:solidFill>
                <a:latin typeface="Calibri" panose="020F0502020204030204" pitchFamily="34" charset="0"/>
              </a:rPr>
              <a:t>For most satellite data </a:t>
            </a:r>
            <a:r>
              <a:rPr lang="en-GB" sz="2000" b="0" i="1" dirty="0" smtClean="0">
                <a:solidFill>
                  <a:schemeClr val="tx1"/>
                </a:solidFill>
                <a:latin typeface="Calibri" panose="020F0502020204030204" pitchFamily="34" charset="0"/>
              </a:rPr>
              <a:t>H</a:t>
            </a:r>
            <a:r>
              <a:rPr lang="en-GB" sz="2000" b="0" dirty="0" smtClean="0">
                <a:solidFill>
                  <a:schemeClr val="tx1"/>
                </a:solidFill>
                <a:latin typeface="Calibri" panose="020F0502020204030204" pitchFamily="34" charset="0"/>
              </a:rPr>
              <a:t> must perform complex </a:t>
            </a:r>
            <a:r>
              <a:rPr lang="en-GB" sz="2000" b="0" dirty="0">
                <a:solidFill>
                  <a:schemeClr val="tx1"/>
                </a:solidFill>
                <a:latin typeface="Calibri" panose="020F0502020204030204" pitchFamily="34" charset="0"/>
              </a:rPr>
              <a:t>transformations </a:t>
            </a:r>
            <a:r>
              <a:rPr lang="en-GB" sz="2000" b="0" dirty="0" smtClean="0">
                <a:solidFill>
                  <a:schemeClr val="tx1"/>
                </a:solidFill>
                <a:latin typeface="Calibri" panose="020F0502020204030204" pitchFamily="34" charset="0"/>
              </a:rPr>
              <a:t>of </a:t>
            </a:r>
            <a:r>
              <a:rPr lang="en-GB" sz="2000" b="0" dirty="0">
                <a:solidFill>
                  <a:schemeClr val="tx1"/>
                </a:solidFill>
                <a:latin typeface="Calibri" panose="020F0502020204030204" pitchFamily="34" charset="0"/>
              </a:rPr>
              <a:t>model variables to, for example, </a:t>
            </a:r>
            <a:r>
              <a:rPr lang="en-GB" sz="2000" b="0" dirty="0" smtClean="0">
                <a:solidFill>
                  <a:schemeClr val="tx1"/>
                </a:solidFill>
                <a:latin typeface="Calibri" panose="020F0502020204030204" pitchFamily="34" charset="0"/>
              </a:rPr>
              <a:t>the radiative transfer operator for satellite radiances:</a:t>
            </a:r>
            <a:endParaRPr lang="en-GB" sz="2000" b="0" baseline="-25000" dirty="0">
              <a:solidFill>
                <a:schemeClr val="tx1"/>
              </a:solidFill>
              <a:latin typeface="Calibri" panose="020F0502020204030204" pitchFamily="34" charset="0"/>
            </a:endParaRPr>
          </a:p>
        </p:txBody>
      </p:sp>
      <p:sp>
        <p:nvSpPr>
          <p:cNvPr id="18436" name="AutoShape 4"/>
          <p:cNvSpPr>
            <a:spLocks noChangeArrowheads="1"/>
          </p:cNvSpPr>
          <p:nvPr/>
        </p:nvSpPr>
        <p:spPr bwMode="auto">
          <a:xfrm>
            <a:off x="333375" y="3351609"/>
            <a:ext cx="1485899" cy="734615"/>
          </a:xfrm>
          <a:prstGeom prst="flowChartMultidocument">
            <a:avLst/>
          </a:prstGeom>
          <a:solidFill>
            <a:srgbClr val="FF0000"/>
          </a:solidFill>
          <a:ln w="12700">
            <a:solidFill>
              <a:schemeClr val="tx1"/>
            </a:solidFill>
            <a:miter lim="800000"/>
            <a:headEnd/>
            <a:tailEnd/>
          </a:ln>
        </p:spPr>
        <p:txBody>
          <a:bodyPr wrap="none" anchor="ctr"/>
          <a:lstStyle/>
          <a:p>
            <a:pPr algn="ctr">
              <a:lnSpc>
                <a:spcPct val="90000"/>
              </a:lnSpc>
            </a:pPr>
            <a:r>
              <a:rPr lang="en-GB" sz="1800" dirty="0">
                <a:solidFill>
                  <a:schemeClr val="tx1"/>
                </a:solidFill>
                <a:latin typeface="Calibri" panose="020F0502020204030204" pitchFamily="34" charset="0"/>
              </a:rPr>
              <a:t>Model</a:t>
            </a:r>
          </a:p>
          <a:p>
            <a:pPr algn="ctr">
              <a:lnSpc>
                <a:spcPct val="90000"/>
              </a:lnSpc>
            </a:pPr>
            <a:r>
              <a:rPr lang="en-GB" sz="1800" dirty="0">
                <a:solidFill>
                  <a:schemeClr val="tx1"/>
                </a:solidFill>
                <a:latin typeface="Calibri" panose="020F0502020204030204" pitchFamily="34" charset="0"/>
              </a:rPr>
              <a:t>T,u,v,q,o3</a:t>
            </a:r>
          </a:p>
        </p:txBody>
      </p:sp>
      <p:sp>
        <p:nvSpPr>
          <p:cNvPr id="18438" name="AutoShape 12"/>
          <p:cNvSpPr>
            <a:spLocks noChangeArrowheads="1"/>
          </p:cNvSpPr>
          <p:nvPr/>
        </p:nvSpPr>
        <p:spPr bwMode="auto">
          <a:xfrm>
            <a:off x="6486525" y="3512344"/>
            <a:ext cx="1968500" cy="514350"/>
          </a:xfrm>
          <a:prstGeom prst="flowChartAlternateProcess">
            <a:avLst/>
          </a:prstGeom>
          <a:solidFill>
            <a:srgbClr val="00FF00"/>
          </a:solidFill>
          <a:ln w="12700">
            <a:solidFill>
              <a:schemeClr val="tx1"/>
            </a:solidFill>
            <a:miter lim="800000"/>
            <a:headEnd/>
            <a:tailEnd/>
          </a:ln>
        </p:spPr>
        <p:txBody>
          <a:bodyPr wrap="none" anchor="ctr"/>
          <a:lstStyle/>
          <a:p>
            <a:pPr algn="ctr"/>
            <a:r>
              <a:rPr lang="en-GB" sz="1800" dirty="0">
                <a:solidFill>
                  <a:schemeClr val="tx1"/>
                </a:solidFill>
                <a:latin typeface="Calibri" panose="020F0502020204030204" pitchFamily="34" charset="0"/>
              </a:rPr>
              <a:t>Observed</a:t>
            </a:r>
          </a:p>
          <a:p>
            <a:pPr algn="ctr"/>
            <a:r>
              <a:rPr lang="en-GB" sz="1800" dirty="0">
                <a:solidFill>
                  <a:schemeClr val="tx1"/>
                </a:solidFill>
                <a:latin typeface="Calibri" panose="020F0502020204030204" pitchFamily="34" charset="0"/>
              </a:rPr>
              <a:t>satellite radiance</a:t>
            </a:r>
          </a:p>
        </p:txBody>
      </p:sp>
      <p:sp>
        <p:nvSpPr>
          <p:cNvPr id="18439" name="AutoShape 13"/>
          <p:cNvSpPr>
            <a:spLocks noChangeArrowheads="1"/>
          </p:cNvSpPr>
          <p:nvPr/>
        </p:nvSpPr>
        <p:spPr bwMode="auto">
          <a:xfrm>
            <a:off x="2551114" y="3524250"/>
            <a:ext cx="2098675" cy="439341"/>
          </a:xfrm>
          <a:prstGeom prst="roundRect">
            <a:avLst>
              <a:gd name="adj" fmla="val 16667"/>
            </a:avLst>
          </a:prstGeom>
          <a:solidFill>
            <a:srgbClr val="00FF00"/>
          </a:solidFill>
          <a:ln w="19050">
            <a:solidFill>
              <a:schemeClr val="tx1"/>
            </a:solidFill>
            <a:round/>
            <a:headEnd/>
            <a:tailEnd/>
          </a:ln>
        </p:spPr>
        <p:txBody>
          <a:bodyPr wrap="none" lIns="90487" tIns="44450" rIns="90487" bIns="44450" anchor="ctr"/>
          <a:lstStyle/>
          <a:p>
            <a:pPr algn="ctr"/>
            <a:r>
              <a:rPr lang="en-GB" sz="1800" dirty="0">
                <a:solidFill>
                  <a:schemeClr val="tx1"/>
                </a:solidFill>
                <a:latin typeface="Calibri" panose="020F0502020204030204" pitchFamily="34" charset="0"/>
              </a:rPr>
              <a:t>Model radiance</a:t>
            </a:r>
            <a:endParaRPr lang="en-US" sz="1800" dirty="0">
              <a:solidFill>
                <a:schemeClr val="tx1"/>
              </a:solidFill>
              <a:latin typeface="Calibri" panose="020F0502020204030204" pitchFamily="34" charset="0"/>
            </a:endParaRPr>
          </a:p>
        </p:txBody>
      </p:sp>
      <p:sp>
        <p:nvSpPr>
          <p:cNvPr id="18440" name="AutoShape 15"/>
          <p:cNvSpPr>
            <a:spLocks noChangeArrowheads="1"/>
          </p:cNvSpPr>
          <p:nvPr/>
        </p:nvSpPr>
        <p:spPr bwMode="auto">
          <a:xfrm>
            <a:off x="1892301" y="3465910"/>
            <a:ext cx="612775" cy="417909"/>
          </a:xfrm>
          <a:prstGeom prst="rightArrow">
            <a:avLst>
              <a:gd name="adj1" fmla="val 50000"/>
              <a:gd name="adj2" fmla="val 27493"/>
            </a:avLst>
          </a:prstGeom>
          <a:solidFill>
            <a:schemeClr val="accent1"/>
          </a:solidFill>
          <a:ln w="12700">
            <a:solidFill>
              <a:schemeClr val="tx1"/>
            </a:solidFill>
            <a:miter lim="800000"/>
            <a:headEnd/>
            <a:tailEnd/>
          </a:ln>
        </p:spPr>
        <p:txBody>
          <a:bodyPr wrap="none" lIns="90487" tIns="44450" rIns="90487" bIns="44450" anchor="ctr"/>
          <a:lstStyle/>
          <a:p>
            <a:pPr algn="ctr">
              <a:lnSpc>
                <a:spcPct val="90000"/>
              </a:lnSpc>
              <a:spcAft>
                <a:spcPts val="0"/>
              </a:spcAft>
              <a:buClr>
                <a:schemeClr val="hlink"/>
              </a:buClr>
              <a:buFont typeface="Wingdings" pitchFamily="2" charset="2"/>
              <a:buNone/>
            </a:pPr>
            <a:r>
              <a:rPr lang="en-GB" sz="1800" i="1" dirty="0">
                <a:solidFill>
                  <a:schemeClr val="tx1"/>
                </a:solidFill>
                <a:latin typeface="Times" pitchFamily="18" charset="0"/>
              </a:rPr>
              <a:t>H</a:t>
            </a:r>
          </a:p>
        </p:txBody>
      </p:sp>
      <p:sp>
        <p:nvSpPr>
          <p:cNvPr id="18441" name="AutoShape 16"/>
          <p:cNvSpPr>
            <a:spLocks noChangeArrowheads="1"/>
          </p:cNvSpPr>
          <p:nvPr/>
        </p:nvSpPr>
        <p:spPr bwMode="auto">
          <a:xfrm>
            <a:off x="4733926" y="3448050"/>
            <a:ext cx="1692275" cy="638175"/>
          </a:xfrm>
          <a:prstGeom prst="leftRightArrow">
            <a:avLst>
              <a:gd name="adj1" fmla="val 50000"/>
              <a:gd name="adj2" fmla="val 45466"/>
            </a:avLst>
          </a:prstGeom>
          <a:solidFill>
            <a:schemeClr val="accent1"/>
          </a:solidFill>
          <a:ln w="12700">
            <a:solidFill>
              <a:schemeClr val="tx1"/>
            </a:solidFill>
            <a:miter lim="800000"/>
            <a:headEnd/>
            <a:tailEnd/>
          </a:ln>
        </p:spPr>
        <p:txBody>
          <a:bodyPr wrap="none" anchor="ctr"/>
          <a:lstStyle/>
          <a:p>
            <a:pPr algn="ctr"/>
            <a:r>
              <a:rPr lang="en-GB" sz="1800" dirty="0">
                <a:solidFill>
                  <a:schemeClr val="tx1"/>
                </a:solidFill>
                <a:latin typeface="Calibri" panose="020F0502020204030204" pitchFamily="34" charset="0"/>
              </a:rPr>
              <a:t>Compare</a:t>
            </a:r>
          </a:p>
        </p:txBody>
      </p:sp>
      <p:sp>
        <p:nvSpPr>
          <p:cNvPr id="18442" name="AutoShape 13"/>
          <p:cNvSpPr>
            <a:spLocks noChangeArrowheads="1"/>
          </p:cNvSpPr>
          <p:nvPr/>
        </p:nvSpPr>
        <p:spPr bwMode="auto">
          <a:xfrm>
            <a:off x="4379914" y="3914775"/>
            <a:ext cx="2465387" cy="790575"/>
          </a:xfrm>
          <a:prstGeom prst="roundRect">
            <a:avLst>
              <a:gd name="adj" fmla="val 16667"/>
            </a:avLst>
          </a:prstGeom>
          <a:noFill/>
          <a:ln w="0">
            <a:noFill/>
            <a:round/>
            <a:headEnd/>
            <a:tailEnd/>
          </a:ln>
        </p:spPr>
        <p:txBody>
          <a:bodyPr wrap="none" lIns="90487" tIns="44450" rIns="90487" bIns="44450" anchor="ctr"/>
          <a:lstStyle/>
          <a:p>
            <a:pPr algn="ctr"/>
            <a:r>
              <a:rPr lang="en-GB" sz="1800" dirty="0">
                <a:solidFill>
                  <a:schemeClr val="tx1"/>
                </a:solidFill>
                <a:latin typeface="Calibri" panose="020F0502020204030204" pitchFamily="34" charset="0"/>
              </a:rPr>
              <a:t>O-B</a:t>
            </a:r>
          </a:p>
          <a:p>
            <a:pPr algn="ctr"/>
            <a:r>
              <a:rPr lang="en-GB" sz="1800" dirty="0" err="1" smtClean="0">
                <a:solidFill>
                  <a:schemeClr val="tx1"/>
                </a:solidFill>
                <a:latin typeface="Calibri" panose="020F0502020204030204" pitchFamily="34" charset="0"/>
              </a:rPr>
              <a:t>Obs</a:t>
            </a:r>
            <a:r>
              <a:rPr lang="en-GB" sz="1800" dirty="0" smtClean="0">
                <a:solidFill>
                  <a:schemeClr val="tx1"/>
                </a:solidFill>
                <a:latin typeface="Calibri" panose="020F0502020204030204" pitchFamily="34" charset="0"/>
              </a:rPr>
              <a:t>-Background</a:t>
            </a:r>
            <a:endParaRPr lang="en-GB" sz="1800" dirty="0">
              <a:solidFill>
                <a:schemeClr val="tx1"/>
              </a:solidFill>
              <a:latin typeface="Calibri" panose="020F0502020204030204" pitchFamily="34"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2380018673"/>
              </p:ext>
            </p:extLst>
          </p:nvPr>
        </p:nvGraphicFramePr>
        <p:xfrm>
          <a:off x="5390356" y="3028950"/>
          <a:ext cx="379413" cy="400050"/>
        </p:xfrm>
        <a:graphic>
          <a:graphicData uri="http://schemas.openxmlformats.org/presentationml/2006/ole">
            <mc:AlternateContent xmlns:mc="http://schemas.openxmlformats.org/markup-compatibility/2006">
              <mc:Choice xmlns:v="urn:schemas-microsoft-com:vml" Requires="v">
                <p:oleObj spid="_x0000_s14409" name="Equation" r:id="rId4" imgW="177646" imgH="228402" progId="Equation.3">
                  <p:embed/>
                </p:oleObj>
              </mc:Choice>
              <mc:Fallback>
                <p:oleObj name="Equation" r:id="rId4" imgW="177646" imgH="228402" progId="Equation.3">
                  <p:embed/>
                  <p:pic>
                    <p:nvPicPr>
                      <p:cNvPr id="0"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0356" y="3028950"/>
                        <a:ext cx="3794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a:xfrm>
            <a:off x="333375" y="369095"/>
            <a:ext cx="8372476" cy="457200"/>
          </a:xfrm>
        </p:spPr>
        <p:txBody>
          <a:bodyPr/>
          <a:lstStyle/>
          <a:p>
            <a:r>
              <a:rPr lang="en-GB" altLang="en-US" b="0" dirty="0">
                <a:latin typeface="Calibri" panose="020F0502020204030204" pitchFamily="34" charset="0"/>
                <a:cs typeface="Helvetica" panose="020B0604020202020204" pitchFamily="34" charset="0"/>
              </a:rPr>
              <a:t>Accurate radiative transfer </a:t>
            </a:r>
            <a:r>
              <a:rPr lang="en-GB" altLang="en-US" b="0" dirty="0" smtClean="0">
                <a:latin typeface="Calibri" panose="020F0502020204030204" pitchFamily="34" charset="0"/>
                <a:cs typeface="Helvetica" panose="020B0604020202020204" pitchFamily="34" charset="0"/>
              </a:rPr>
              <a:t>operator </a:t>
            </a:r>
            <a:r>
              <a:rPr lang="en-GB" altLang="en-US" b="0" dirty="0">
                <a:latin typeface="Calibri" panose="020F0502020204030204" pitchFamily="34" charset="0"/>
                <a:cs typeface="Helvetica" panose="020B0604020202020204" pitchFamily="34" charset="0"/>
              </a:rPr>
              <a:t>allows comparison of model and observed radiances</a:t>
            </a:r>
            <a:br>
              <a:rPr lang="en-GB" altLang="en-US" b="0" dirty="0">
                <a:latin typeface="Calibri" panose="020F0502020204030204" pitchFamily="34" charset="0"/>
                <a:cs typeface="Helvetica" panose="020B0604020202020204" pitchFamily="34" charset="0"/>
              </a:rPr>
            </a:br>
            <a:endParaRPr lang="en-GB" b="0" dirty="0" smtClean="0">
              <a:latin typeface="Calibri" panose="020F0502020204030204" pitchFamily="34" charset="0"/>
            </a:endParaRPr>
          </a:p>
        </p:txBody>
      </p:sp>
      <p:pic>
        <p:nvPicPr>
          <p:cNvPr id="1028" name="Picture 4" descr="obsWV"/>
          <p:cNvPicPr>
            <a:picLocks noChangeAspect="1" noChangeArrowheads="1"/>
          </p:cNvPicPr>
          <p:nvPr/>
        </p:nvPicPr>
        <p:blipFill>
          <a:blip r:embed="rId3" cstate="print"/>
          <a:srcRect/>
          <a:stretch>
            <a:fillRect/>
          </a:stretch>
        </p:blipFill>
        <p:spPr bwMode="auto">
          <a:xfrm>
            <a:off x="5089524" y="1563886"/>
            <a:ext cx="3467101" cy="2996804"/>
          </a:xfrm>
          <a:prstGeom prst="rect">
            <a:avLst/>
          </a:prstGeom>
          <a:noFill/>
          <a:ln w="9525">
            <a:noFill/>
            <a:miter lim="800000"/>
            <a:headEnd/>
            <a:tailEnd/>
          </a:ln>
        </p:spPr>
      </p:pic>
      <p:pic>
        <p:nvPicPr>
          <p:cNvPr id="1029" name="Picture 5" descr="modWV"/>
          <p:cNvPicPr>
            <a:picLocks noChangeAspect="1" noChangeArrowheads="1"/>
          </p:cNvPicPr>
          <p:nvPr/>
        </p:nvPicPr>
        <p:blipFill>
          <a:blip r:embed="rId4" cstate="print"/>
          <a:srcRect/>
          <a:stretch>
            <a:fillRect/>
          </a:stretch>
        </p:blipFill>
        <p:spPr bwMode="auto">
          <a:xfrm>
            <a:off x="898127" y="1592461"/>
            <a:ext cx="3250407" cy="3026569"/>
          </a:xfrm>
          <a:prstGeom prst="rect">
            <a:avLst/>
          </a:prstGeom>
          <a:noFill/>
          <a:ln w="9525">
            <a:noFill/>
            <a:miter lim="800000"/>
            <a:headEnd/>
            <a:tailEnd/>
          </a:ln>
        </p:spPr>
      </p:pic>
      <p:graphicFrame>
        <p:nvGraphicFramePr>
          <p:cNvPr id="1026" name="Object 12"/>
          <p:cNvGraphicFramePr>
            <a:graphicFrameLocks noChangeAspect="1"/>
          </p:cNvGraphicFramePr>
          <p:nvPr/>
        </p:nvGraphicFramePr>
        <p:xfrm>
          <a:off x="5407026" y="732235"/>
          <a:ext cx="379413" cy="398859"/>
        </p:xfrm>
        <a:graphic>
          <a:graphicData uri="http://schemas.openxmlformats.org/presentationml/2006/ole">
            <mc:AlternateContent xmlns:mc="http://schemas.openxmlformats.org/markup-compatibility/2006">
              <mc:Choice xmlns:v="urn:schemas-microsoft-com:vml" Requires="v">
                <p:oleObj spid="_x0000_s1158" name="Equation" r:id="rId5" imgW="177480" imgH="228600" progId="Equation.3">
                  <p:embed/>
                </p:oleObj>
              </mc:Choice>
              <mc:Fallback>
                <p:oleObj name="Equation" r:id="rId5" imgW="177480" imgH="228600" progId="Equation.3">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07026" y="732235"/>
                        <a:ext cx="379413" cy="39885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030" name="Group 16"/>
          <p:cNvGrpSpPr>
            <a:grpSpLocks/>
          </p:cNvGrpSpPr>
          <p:nvPr/>
        </p:nvGrpSpPr>
        <p:grpSpPr bwMode="auto">
          <a:xfrm>
            <a:off x="933450" y="931069"/>
            <a:ext cx="7623175" cy="798910"/>
            <a:chOff x="588" y="782"/>
            <a:chExt cx="4802" cy="671"/>
          </a:xfrm>
        </p:grpSpPr>
        <p:sp>
          <p:nvSpPr>
            <p:cNvPr id="1034" name="Rectangle 11"/>
            <p:cNvSpPr>
              <a:spLocks noChangeArrowheads="1"/>
            </p:cNvSpPr>
            <p:nvPr/>
          </p:nvSpPr>
          <p:spPr bwMode="auto">
            <a:xfrm>
              <a:off x="3264" y="1311"/>
              <a:ext cx="2102" cy="118"/>
            </a:xfrm>
            <a:prstGeom prst="rect">
              <a:avLst/>
            </a:prstGeom>
            <a:solidFill>
              <a:schemeClr val="bg1"/>
            </a:solidFill>
            <a:ln w="19050">
              <a:noFill/>
              <a:miter lim="800000"/>
              <a:headEnd/>
              <a:tailEnd/>
            </a:ln>
          </p:spPr>
          <p:txBody>
            <a:bodyPr wrap="none" lIns="90487" tIns="44450" rIns="90487" bIns="44450" anchor="ctr"/>
            <a:lstStyle/>
            <a:p>
              <a:endParaRPr lang="en-GB"/>
            </a:p>
          </p:txBody>
        </p:sp>
        <p:sp>
          <p:nvSpPr>
            <p:cNvPr id="1035" name="AutoShape 9"/>
            <p:cNvSpPr>
              <a:spLocks noChangeArrowheads="1"/>
            </p:cNvSpPr>
            <p:nvPr/>
          </p:nvSpPr>
          <p:spPr bwMode="auto">
            <a:xfrm>
              <a:off x="4150" y="782"/>
              <a:ext cx="1240" cy="432"/>
            </a:xfrm>
            <a:prstGeom prst="flowChartAlternateProcess">
              <a:avLst/>
            </a:prstGeom>
            <a:solidFill>
              <a:srgbClr val="00FF00"/>
            </a:solidFill>
            <a:ln w="12700">
              <a:solidFill>
                <a:schemeClr val="tx1"/>
              </a:solidFill>
              <a:miter lim="800000"/>
              <a:headEnd/>
              <a:tailEnd/>
            </a:ln>
          </p:spPr>
          <p:txBody>
            <a:bodyPr wrap="none" anchor="ctr"/>
            <a:lstStyle/>
            <a:p>
              <a:pPr algn="ctr">
                <a:lnSpc>
                  <a:spcPct val="90000"/>
                </a:lnSpc>
              </a:pPr>
              <a:r>
                <a:rPr lang="en-GB" sz="1800" dirty="0">
                  <a:solidFill>
                    <a:schemeClr val="tx1"/>
                  </a:solidFill>
                  <a:latin typeface="Calibri" panose="020F0502020204030204" pitchFamily="34" charset="0"/>
                </a:rPr>
                <a:t>Observed</a:t>
              </a:r>
            </a:p>
            <a:p>
              <a:pPr algn="ctr">
                <a:lnSpc>
                  <a:spcPct val="90000"/>
                </a:lnSpc>
              </a:pPr>
              <a:r>
                <a:rPr lang="en-GB" sz="1800" dirty="0">
                  <a:solidFill>
                    <a:schemeClr val="tx1"/>
                  </a:solidFill>
                  <a:latin typeface="Calibri" panose="020F0502020204030204" pitchFamily="34" charset="0"/>
                </a:rPr>
                <a:t>satellite radiance</a:t>
              </a:r>
            </a:p>
          </p:txBody>
        </p:sp>
        <p:sp>
          <p:nvSpPr>
            <p:cNvPr id="1036" name="AutoShape 2"/>
            <p:cNvSpPr>
              <a:spLocks noChangeArrowheads="1"/>
            </p:cNvSpPr>
            <p:nvPr/>
          </p:nvSpPr>
          <p:spPr bwMode="auto">
            <a:xfrm>
              <a:off x="1671" y="808"/>
              <a:ext cx="1322" cy="369"/>
            </a:xfrm>
            <a:prstGeom prst="roundRect">
              <a:avLst>
                <a:gd name="adj" fmla="val 16667"/>
              </a:avLst>
            </a:prstGeom>
            <a:solidFill>
              <a:srgbClr val="00FF00"/>
            </a:solidFill>
            <a:ln w="19050">
              <a:solidFill>
                <a:schemeClr val="tx1"/>
              </a:solidFill>
              <a:round/>
              <a:headEnd/>
              <a:tailEnd/>
            </a:ln>
          </p:spPr>
          <p:txBody>
            <a:bodyPr wrap="none" lIns="90487" tIns="44450" rIns="90487" bIns="44450" anchor="ctr"/>
            <a:lstStyle/>
            <a:p>
              <a:pPr algn="ctr"/>
              <a:r>
                <a:rPr lang="en-GB" sz="2000">
                  <a:solidFill>
                    <a:schemeClr val="tx1"/>
                  </a:solidFill>
                  <a:latin typeface="Times" pitchFamily="18" charset="0"/>
                </a:rPr>
                <a:t>Model radiance</a:t>
              </a:r>
              <a:endParaRPr lang="en-US" sz="2000">
                <a:solidFill>
                  <a:schemeClr val="tx1"/>
                </a:solidFill>
                <a:latin typeface="Times" pitchFamily="18" charset="0"/>
              </a:endParaRPr>
            </a:p>
          </p:txBody>
        </p:sp>
        <p:sp>
          <p:nvSpPr>
            <p:cNvPr id="1038" name="AutoShape 7"/>
            <p:cNvSpPr>
              <a:spLocks noChangeArrowheads="1"/>
            </p:cNvSpPr>
            <p:nvPr/>
          </p:nvSpPr>
          <p:spPr bwMode="auto">
            <a:xfrm>
              <a:off x="1256" y="823"/>
              <a:ext cx="386" cy="351"/>
            </a:xfrm>
            <a:prstGeom prst="rightArrow">
              <a:avLst>
                <a:gd name="adj1" fmla="val 50000"/>
                <a:gd name="adj2" fmla="val 27493"/>
              </a:avLst>
            </a:prstGeom>
            <a:solidFill>
              <a:schemeClr val="accent1"/>
            </a:solidFill>
            <a:ln w="12700">
              <a:solidFill>
                <a:schemeClr val="tx1"/>
              </a:solidFill>
              <a:miter lim="800000"/>
              <a:headEnd/>
              <a:tailEnd/>
            </a:ln>
          </p:spPr>
          <p:txBody>
            <a:bodyPr wrap="none" lIns="90487" tIns="44450" rIns="90487" bIns="44450" anchor="ctr"/>
            <a:lstStyle/>
            <a:p>
              <a:pPr algn="ctr">
                <a:lnSpc>
                  <a:spcPts val="3200"/>
                </a:lnSpc>
                <a:spcAft>
                  <a:spcPts val="600"/>
                </a:spcAft>
                <a:buClr>
                  <a:schemeClr val="hlink"/>
                </a:buClr>
                <a:buFont typeface="Wingdings" pitchFamily="2" charset="2"/>
                <a:buNone/>
              </a:pPr>
              <a:r>
                <a:rPr lang="en-GB" sz="2000" i="1">
                  <a:solidFill>
                    <a:schemeClr val="tx1"/>
                  </a:solidFill>
                  <a:latin typeface="Times" pitchFamily="18" charset="0"/>
                </a:rPr>
                <a:t>H</a:t>
              </a:r>
            </a:p>
          </p:txBody>
        </p:sp>
        <p:sp>
          <p:nvSpPr>
            <p:cNvPr id="1039" name="AutoShape 8"/>
            <p:cNvSpPr>
              <a:spLocks noChangeArrowheads="1"/>
            </p:cNvSpPr>
            <p:nvPr/>
          </p:nvSpPr>
          <p:spPr bwMode="auto">
            <a:xfrm>
              <a:off x="3014" y="833"/>
              <a:ext cx="982" cy="384"/>
            </a:xfrm>
            <a:prstGeom prst="leftRightArrow">
              <a:avLst>
                <a:gd name="adj1" fmla="val 50000"/>
                <a:gd name="adj2" fmla="val 51146"/>
              </a:avLst>
            </a:prstGeom>
            <a:solidFill>
              <a:schemeClr val="accent1"/>
            </a:solidFill>
            <a:ln w="12700">
              <a:solidFill>
                <a:schemeClr val="tx1"/>
              </a:solidFill>
              <a:miter lim="800000"/>
              <a:headEnd/>
              <a:tailEnd/>
            </a:ln>
          </p:spPr>
          <p:txBody>
            <a:bodyPr wrap="none" anchor="ctr"/>
            <a:lstStyle/>
            <a:p>
              <a:pPr algn="ctr"/>
              <a:r>
                <a:rPr lang="en-GB" sz="1800" dirty="0">
                  <a:solidFill>
                    <a:schemeClr val="tx1"/>
                  </a:solidFill>
                  <a:latin typeface="Calibri" panose="020F0502020204030204" pitchFamily="34" charset="0"/>
                </a:rPr>
                <a:t>compare</a:t>
              </a:r>
            </a:p>
          </p:txBody>
        </p:sp>
        <p:sp>
          <p:nvSpPr>
            <p:cNvPr id="1040" name="Rectangle 15"/>
            <p:cNvSpPr>
              <a:spLocks noChangeArrowheads="1"/>
            </p:cNvSpPr>
            <p:nvPr/>
          </p:nvSpPr>
          <p:spPr bwMode="auto">
            <a:xfrm>
              <a:off x="588" y="1302"/>
              <a:ext cx="2010" cy="151"/>
            </a:xfrm>
            <a:prstGeom prst="rect">
              <a:avLst/>
            </a:prstGeom>
            <a:solidFill>
              <a:schemeClr val="bg1"/>
            </a:solidFill>
            <a:ln w="19050">
              <a:noFill/>
              <a:miter lim="800000"/>
              <a:headEnd/>
              <a:tailEnd/>
            </a:ln>
          </p:spPr>
          <p:txBody>
            <a:bodyPr wrap="none" lIns="90487" tIns="44450" rIns="90487" bIns="44450" anchor="ctr"/>
            <a:lstStyle/>
            <a:p>
              <a:endParaRPr lang="en-GB"/>
            </a:p>
          </p:txBody>
        </p:sp>
      </p:grpSp>
      <p:sp>
        <p:nvSpPr>
          <p:cNvPr id="1031" name="Text Box 18"/>
          <p:cNvSpPr txBox="1">
            <a:spLocks noChangeArrowheads="1"/>
          </p:cNvSpPr>
          <p:nvPr/>
        </p:nvSpPr>
        <p:spPr bwMode="auto">
          <a:xfrm>
            <a:off x="4997450" y="4535885"/>
            <a:ext cx="3787512" cy="338554"/>
          </a:xfrm>
          <a:prstGeom prst="rect">
            <a:avLst/>
          </a:prstGeom>
          <a:noFill/>
          <a:ln w="9525">
            <a:noFill/>
            <a:miter lim="800000"/>
            <a:headEnd/>
            <a:tailEnd/>
          </a:ln>
        </p:spPr>
        <p:txBody>
          <a:bodyPr wrap="none">
            <a:spAutoFit/>
          </a:bodyPr>
          <a:lstStyle/>
          <a:p>
            <a:r>
              <a:rPr lang="en-GB" sz="1600" dirty="0" err="1">
                <a:latin typeface="Calibri" panose="020F0502020204030204" pitchFamily="34" charset="0"/>
              </a:rPr>
              <a:t>Meteosat</a:t>
            </a:r>
            <a:r>
              <a:rPr lang="en-GB" sz="1600" dirty="0">
                <a:latin typeface="Calibri" panose="020F0502020204030204" pitchFamily="34" charset="0"/>
              </a:rPr>
              <a:t> imagery – water vapour channel</a:t>
            </a:r>
          </a:p>
        </p:txBody>
      </p:sp>
      <p:sp>
        <p:nvSpPr>
          <p:cNvPr id="1032" name="Oval 14"/>
          <p:cNvSpPr>
            <a:spLocks noChangeArrowheads="1"/>
          </p:cNvSpPr>
          <p:nvPr/>
        </p:nvSpPr>
        <p:spPr bwMode="auto">
          <a:xfrm>
            <a:off x="5740400" y="2047875"/>
            <a:ext cx="596900" cy="409575"/>
          </a:xfrm>
          <a:prstGeom prst="ellipse">
            <a:avLst/>
          </a:prstGeom>
          <a:noFill/>
          <a:ln w="28575" algn="ctr">
            <a:solidFill>
              <a:srgbClr val="FF0000"/>
            </a:solidFill>
            <a:round/>
            <a:headEnd/>
            <a:tailEnd type="triangle" w="med" len="med"/>
          </a:ln>
        </p:spPr>
        <p:txBody>
          <a:bodyPr wrap="none"/>
          <a:lstStyle/>
          <a:p>
            <a:endParaRPr lang="en-GB"/>
          </a:p>
        </p:txBody>
      </p:sp>
      <p:sp>
        <p:nvSpPr>
          <p:cNvPr id="1033" name="Oval 15"/>
          <p:cNvSpPr>
            <a:spLocks noChangeArrowheads="1"/>
          </p:cNvSpPr>
          <p:nvPr/>
        </p:nvSpPr>
        <p:spPr bwMode="auto">
          <a:xfrm>
            <a:off x="1441450" y="2114550"/>
            <a:ext cx="596900" cy="409575"/>
          </a:xfrm>
          <a:prstGeom prst="ellipse">
            <a:avLst/>
          </a:prstGeom>
          <a:noFill/>
          <a:ln w="28575" algn="ctr">
            <a:solidFill>
              <a:srgbClr val="FF0000"/>
            </a:solidFill>
            <a:prstDash val="dash"/>
            <a:round/>
            <a:headEnd/>
            <a:tailEnd type="triangle" w="med" len="med"/>
          </a:ln>
        </p:spPr>
        <p:txBody>
          <a:bodyPr wrap="none"/>
          <a:lstStyle/>
          <a:p>
            <a:endParaRPr lang="en-GB"/>
          </a:p>
        </p:txBody>
      </p:sp>
      <p:sp>
        <p:nvSpPr>
          <p:cNvPr id="17" name="AutoShape 4"/>
          <p:cNvSpPr>
            <a:spLocks noChangeArrowheads="1"/>
          </p:cNvSpPr>
          <p:nvPr/>
        </p:nvSpPr>
        <p:spPr bwMode="auto">
          <a:xfrm>
            <a:off x="333375" y="826295"/>
            <a:ext cx="1485899" cy="734615"/>
          </a:xfrm>
          <a:prstGeom prst="flowChartMultidocument">
            <a:avLst/>
          </a:prstGeom>
          <a:solidFill>
            <a:srgbClr val="FF0000"/>
          </a:solidFill>
          <a:ln w="12700">
            <a:solidFill>
              <a:schemeClr val="tx1"/>
            </a:solidFill>
            <a:miter lim="800000"/>
            <a:headEnd/>
            <a:tailEnd/>
          </a:ln>
        </p:spPr>
        <p:txBody>
          <a:bodyPr wrap="none" anchor="ctr"/>
          <a:lstStyle/>
          <a:p>
            <a:pPr algn="ctr">
              <a:lnSpc>
                <a:spcPct val="90000"/>
              </a:lnSpc>
            </a:pPr>
            <a:r>
              <a:rPr lang="en-GB" sz="1800" dirty="0">
                <a:solidFill>
                  <a:schemeClr val="tx1"/>
                </a:solidFill>
                <a:latin typeface="Calibri" panose="020F0502020204030204" pitchFamily="34" charset="0"/>
              </a:rPr>
              <a:t>Model</a:t>
            </a:r>
          </a:p>
          <a:p>
            <a:pPr algn="ctr">
              <a:lnSpc>
                <a:spcPct val="90000"/>
              </a:lnSpc>
            </a:pPr>
            <a:r>
              <a:rPr lang="en-GB" sz="1800" dirty="0">
                <a:solidFill>
                  <a:schemeClr val="tx1"/>
                </a:solidFill>
                <a:latin typeface="Calibri" panose="020F0502020204030204" pitchFamily="34" charset="0"/>
              </a:rPr>
              <a:t>T,u,v,q,o3</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874714" y="142875"/>
            <a:ext cx="7342187" cy="457200"/>
          </a:xfrm>
        </p:spPr>
        <p:txBody>
          <a:bodyPr/>
          <a:lstStyle/>
          <a:p>
            <a:r>
              <a:rPr lang="en-US" b="0" dirty="0" smtClean="0">
                <a:latin typeface="Calibri" panose="020F0502020204030204" pitchFamily="34" charset="0"/>
              </a:rPr>
              <a:t>Radiative transfer operator</a:t>
            </a:r>
          </a:p>
        </p:txBody>
      </p:sp>
      <p:sp>
        <p:nvSpPr>
          <p:cNvPr id="5130" name="Rectangle 24"/>
          <p:cNvSpPr>
            <a:spLocks noChangeArrowheads="1"/>
          </p:cNvSpPr>
          <p:nvPr/>
        </p:nvSpPr>
        <p:spPr bwMode="auto">
          <a:xfrm>
            <a:off x="352424" y="2019300"/>
            <a:ext cx="8362951" cy="914400"/>
          </a:xfrm>
          <a:prstGeom prst="rect">
            <a:avLst/>
          </a:prstGeom>
          <a:noFill/>
          <a:ln w="31750">
            <a:solidFill>
              <a:srgbClr val="FF0000"/>
            </a:solidFill>
            <a:miter lim="800000"/>
            <a:headEnd/>
            <a:tailEnd/>
          </a:ln>
        </p:spPr>
        <p:txBody>
          <a:bodyPr wrap="none" anchor="ctr"/>
          <a:lstStyle/>
          <a:p>
            <a:endParaRPr lang="en-GB"/>
          </a:p>
        </p:txBody>
      </p:sp>
      <p:sp>
        <p:nvSpPr>
          <p:cNvPr id="5131" name="Text Box 27"/>
          <p:cNvSpPr txBox="1">
            <a:spLocks noChangeArrowheads="1"/>
          </p:cNvSpPr>
          <p:nvPr/>
        </p:nvSpPr>
        <p:spPr bwMode="auto">
          <a:xfrm>
            <a:off x="327025" y="639367"/>
            <a:ext cx="8321675" cy="1323439"/>
          </a:xfrm>
          <a:prstGeom prst="rect">
            <a:avLst/>
          </a:prstGeom>
          <a:noFill/>
          <a:ln w="9525">
            <a:noFill/>
            <a:miter lim="800000"/>
            <a:headEnd/>
            <a:tailEnd/>
          </a:ln>
        </p:spPr>
        <p:txBody>
          <a:bodyPr>
            <a:spAutoFit/>
          </a:bodyPr>
          <a:lstStyle/>
          <a:p>
            <a:pPr>
              <a:buFont typeface="Arial" pitchFamily="34" charset="0"/>
              <a:buChar char="•"/>
            </a:pPr>
            <a:r>
              <a:rPr lang="en-US" sz="2000" b="0" dirty="0" smtClean="0">
                <a:solidFill>
                  <a:schemeClr val="tx1"/>
                </a:solidFill>
                <a:latin typeface="Helvetica" pitchFamily="34" charset="0"/>
              </a:rPr>
              <a:t> </a:t>
            </a:r>
            <a:r>
              <a:rPr lang="en-US" sz="2000" b="0" dirty="0" smtClean="0">
                <a:solidFill>
                  <a:schemeClr val="tx1"/>
                </a:solidFill>
                <a:latin typeface="Calibri" panose="020F0502020204030204" pitchFamily="34" charset="0"/>
              </a:rPr>
              <a:t>Satellite </a:t>
            </a:r>
            <a:r>
              <a:rPr lang="en-US" sz="2000" b="0" dirty="0">
                <a:solidFill>
                  <a:schemeClr val="tx1"/>
                </a:solidFill>
                <a:latin typeface="Calibri" panose="020F0502020204030204" pitchFamily="34" charset="0"/>
              </a:rPr>
              <a:t>instruments (active and passive) simply measure the </a:t>
            </a:r>
            <a:r>
              <a:rPr lang="en-US" sz="2000" dirty="0">
                <a:latin typeface="Calibri" panose="020F0502020204030204" pitchFamily="34" charset="0"/>
              </a:rPr>
              <a:t>RADIANCE</a:t>
            </a:r>
            <a:r>
              <a:rPr lang="en-US" sz="2000" b="0" dirty="0">
                <a:solidFill>
                  <a:schemeClr val="tx1"/>
                </a:solidFill>
                <a:latin typeface="Calibri" panose="020F0502020204030204" pitchFamily="34" charset="0"/>
              </a:rPr>
              <a:t> </a:t>
            </a:r>
            <a:r>
              <a:rPr lang="en-US" sz="2000" b="0" i="1" dirty="0">
                <a:solidFill>
                  <a:schemeClr val="tx1"/>
                </a:solidFill>
                <a:latin typeface="Calibri" panose="020F0502020204030204" pitchFamily="34" charset="0"/>
              </a:rPr>
              <a:t>L</a:t>
            </a:r>
            <a:r>
              <a:rPr lang="en-US" sz="2000" b="0" dirty="0">
                <a:solidFill>
                  <a:schemeClr val="tx1"/>
                </a:solidFill>
                <a:latin typeface="Calibri" panose="020F0502020204030204" pitchFamily="34" charset="0"/>
              </a:rPr>
              <a:t> that reaches the top of the atmosphere at given frequency </a:t>
            </a:r>
            <a:r>
              <a:rPr lang="el-GR" sz="2000" b="0" i="1" dirty="0" smtClean="0">
                <a:solidFill>
                  <a:schemeClr val="tx1"/>
                </a:solidFill>
                <a:latin typeface="Calibri" panose="020F0502020204030204" pitchFamily="34" charset="0"/>
              </a:rPr>
              <a:t>ν</a:t>
            </a:r>
            <a:r>
              <a:rPr lang="en-US" sz="2000" b="0" dirty="0" smtClean="0">
                <a:solidFill>
                  <a:schemeClr val="tx1"/>
                </a:solidFill>
                <a:latin typeface="Calibri" panose="020F0502020204030204" pitchFamily="34" charset="0"/>
              </a:rPr>
              <a:t> </a:t>
            </a:r>
            <a:r>
              <a:rPr lang="en-US" sz="2000" b="0" dirty="0">
                <a:solidFill>
                  <a:schemeClr val="tx1"/>
                </a:solidFill>
                <a:latin typeface="Calibri" panose="020F0502020204030204" pitchFamily="34" charset="0"/>
              </a:rPr>
              <a:t>. The measured radiance is </a:t>
            </a:r>
            <a:r>
              <a:rPr lang="en-US" sz="2000" dirty="0">
                <a:latin typeface="Calibri" panose="020F0502020204030204" pitchFamily="34" charset="0"/>
              </a:rPr>
              <a:t>related</a:t>
            </a:r>
            <a:r>
              <a:rPr lang="en-US" sz="2000" b="0" dirty="0">
                <a:solidFill>
                  <a:schemeClr val="tx1"/>
                </a:solidFill>
                <a:latin typeface="Calibri" panose="020F0502020204030204" pitchFamily="34" charset="0"/>
              </a:rPr>
              <a:t> to geophysical atmospheric variables (</a:t>
            </a:r>
            <a:r>
              <a:rPr lang="en-US" sz="2000" b="0" dirty="0" smtClean="0">
                <a:solidFill>
                  <a:schemeClr val="tx1"/>
                </a:solidFill>
                <a:latin typeface="Calibri" panose="020F0502020204030204" pitchFamily="34" charset="0"/>
              </a:rPr>
              <a:t>T,q,O</a:t>
            </a:r>
            <a:r>
              <a:rPr lang="en-US" sz="2000" b="0" baseline="-25000" dirty="0" smtClean="0">
                <a:solidFill>
                  <a:schemeClr val="tx1"/>
                </a:solidFill>
                <a:latin typeface="Calibri" panose="020F0502020204030204" pitchFamily="34" charset="0"/>
              </a:rPr>
              <a:t>3</a:t>
            </a:r>
            <a:r>
              <a:rPr lang="en-US" sz="2000" b="0" dirty="0">
                <a:solidFill>
                  <a:schemeClr val="tx1"/>
                </a:solidFill>
                <a:latin typeface="Calibri" panose="020F0502020204030204" pitchFamily="34" charset="0"/>
              </a:rPr>
              <a:t>) by the </a:t>
            </a:r>
            <a:r>
              <a:rPr lang="en-US" sz="2000" dirty="0">
                <a:latin typeface="Calibri" panose="020F0502020204030204" pitchFamily="34" charset="0"/>
              </a:rPr>
              <a:t>radiative transfer equation</a:t>
            </a:r>
            <a:r>
              <a:rPr lang="en-US" sz="2000" b="0" dirty="0">
                <a:solidFill>
                  <a:schemeClr val="tx1"/>
                </a:solidFill>
                <a:latin typeface="Calibri" panose="020F0502020204030204" pitchFamily="34" charset="0"/>
              </a:rPr>
              <a:t> (covered in detail in other lectures).</a:t>
            </a:r>
            <a:endParaRPr lang="en-GB" dirty="0">
              <a:latin typeface="Calibri" panose="020F0502020204030204" pitchFamily="34" charset="0"/>
            </a:endParaRPr>
          </a:p>
        </p:txBody>
      </p:sp>
      <p:grpSp>
        <p:nvGrpSpPr>
          <p:cNvPr id="2" name="Group 1"/>
          <p:cNvGrpSpPr/>
          <p:nvPr/>
        </p:nvGrpSpPr>
        <p:grpSpPr>
          <a:xfrm>
            <a:off x="542925" y="2095501"/>
            <a:ext cx="7982370" cy="852963"/>
            <a:chOff x="457200" y="2305051"/>
            <a:chExt cx="7982370" cy="852963"/>
          </a:xfrm>
        </p:grpSpPr>
        <p:graphicFrame>
          <p:nvGraphicFramePr>
            <p:cNvPr id="5122" name="Object 17"/>
            <p:cNvGraphicFramePr>
              <a:graphicFrameLocks noChangeAspect="1"/>
            </p:cNvGraphicFramePr>
            <p:nvPr>
              <p:extLst>
                <p:ext uri="{D42A27DB-BD31-4B8C-83A1-F6EECF244321}">
                  <p14:modId xmlns:p14="http://schemas.microsoft.com/office/powerpoint/2010/main" val="679730757"/>
                </p:ext>
              </p:extLst>
            </p:nvPr>
          </p:nvGraphicFramePr>
          <p:xfrm>
            <a:off x="457200" y="2305051"/>
            <a:ext cx="4013200" cy="678656"/>
          </p:xfrm>
          <a:graphic>
            <a:graphicData uri="http://schemas.openxmlformats.org/presentationml/2006/ole">
              <mc:AlternateContent xmlns:mc="http://schemas.openxmlformats.org/markup-compatibility/2006">
                <mc:Choice xmlns:v="urn:schemas-microsoft-com:vml" Requires="v">
                  <p:oleObj spid="_x0000_s5255" name="Equation" r:id="rId3" imgW="1904760" imgH="431640" progId="">
                    <p:embed/>
                  </p:oleObj>
                </mc:Choice>
                <mc:Fallback>
                  <p:oleObj name="Equation" r:id="rId3" imgW="1904760" imgH="431640" progId="">
                    <p:embed/>
                    <p:pic>
                      <p:nvPicPr>
                        <p:cNvPr id="0" name="Object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2305051"/>
                          <a:ext cx="4013200" cy="6786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24" name="Text Box 18"/>
            <p:cNvSpPr txBox="1">
              <a:spLocks noChangeArrowheads="1"/>
            </p:cNvSpPr>
            <p:nvPr/>
          </p:nvSpPr>
          <p:spPr bwMode="auto">
            <a:xfrm>
              <a:off x="4495800" y="2476500"/>
              <a:ext cx="359394" cy="461665"/>
            </a:xfrm>
            <a:prstGeom prst="rect">
              <a:avLst/>
            </a:prstGeom>
            <a:noFill/>
            <a:ln w="9525">
              <a:noFill/>
              <a:miter lim="800000"/>
              <a:headEnd/>
              <a:tailEnd/>
            </a:ln>
          </p:spPr>
          <p:txBody>
            <a:bodyPr wrap="none">
              <a:spAutoFit/>
            </a:bodyPr>
            <a:lstStyle/>
            <a:p>
              <a:r>
                <a:rPr lang="en-US">
                  <a:solidFill>
                    <a:schemeClr val="tx1"/>
                  </a:solidFill>
                </a:rPr>
                <a:t>+</a:t>
              </a:r>
              <a:endParaRPr lang="en-GB"/>
            </a:p>
          </p:txBody>
        </p:sp>
        <p:sp>
          <p:nvSpPr>
            <p:cNvPr id="5125" name="Text Box 19"/>
            <p:cNvSpPr txBox="1">
              <a:spLocks noChangeArrowheads="1"/>
            </p:cNvSpPr>
            <p:nvPr/>
          </p:nvSpPr>
          <p:spPr bwMode="auto">
            <a:xfrm>
              <a:off x="4711432" y="2419350"/>
              <a:ext cx="843501" cy="523220"/>
            </a:xfrm>
            <a:prstGeom prst="rect">
              <a:avLst/>
            </a:prstGeom>
            <a:noFill/>
            <a:ln w="9525">
              <a:noFill/>
              <a:miter lim="800000"/>
              <a:headEnd/>
              <a:tailEnd/>
            </a:ln>
          </p:spPr>
          <p:txBody>
            <a:bodyPr wrap="none">
              <a:spAutoFit/>
            </a:bodyPr>
            <a:lstStyle/>
            <a:p>
              <a:pPr algn="ctr"/>
              <a:r>
                <a:rPr lang="en-US" sz="1400">
                  <a:solidFill>
                    <a:schemeClr val="tx1"/>
                  </a:solidFill>
                </a:rPr>
                <a:t>Surface</a:t>
              </a:r>
            </a:p>
            <a:p>
              <a:pPr algn="ctr"/>
              <a:r>
                <a:rPr lang="en-US" sz="1400">
                  <a:solidFill>
                    <a:schemeClr val="tx1"/>
                  </a:solidFill>
                </a:rPr>
                <a:t>emission</a:t>
              </a:r>
              <a:endParaRPr lang="en-GB"/>
            </a:p>
          </p:txBody>
        </p:sp>
        <p:sp>
          <p:nvSpPr>
            <p:cNvPr id="5126" name="Text Box 20"/>
            <p:cNvSpPr txBox="1">
              <a:spLocks noChangeArrowheads="1"/>
            </p:cNvSpPr>
            <p:nvPr/>
          </p:nvSpPr>
          <p:spPr bwMode="auto">
            <a:xfrm>
              <a:off x="5410200" y="2476500"/>
              <a:ext cx="359394" cy="461665"/>
            </a:xfrm>
            <a:prstGeom prst="rect">
              <a:avLst/>
            </a:prstGeom>
            <a:noFill/>
            <a:ln w="9525">
              <a:noFill/>
              <a:miter lim="800000"/>
              <a:headEnd/>
              <a:tailEnd/>
            </a:ln>
          </p:spPr>
          <p:txBody>
            <a:bodyPr wrap="none">
              <a:spAutoFit/>
            </a:bodyPr>
            <a:lstStyle/>
            <a:p>
              <a:r>
                <a:rPr lang="en-US">
                  <a:solidFill>
                    <a:schemeClr val="tx1"/>
                  </a:solidFill>
                </a:rPr>
                <a:t>+</a:t>
              </a:r>
              <a:endParaRPr lang="en-GB"/>
            </a:p>
          </p:txBody>
        </p:sp>
        <p:sp>
          <p:nvSpPr>
            <p:cNvPr id="5127" name="Text Box 21"/>
            <p:cNvSpPr txBox="1">
              <a:spLocks noChangeArrowheads="1"/>
            </p:cNvSpPr>
            <p:nvPr/>
          </p:nvSpPr>
          <p:spPr bwMode="auto">
            <a:xfrm>
              <a:off x="5693568" y="2419350"/>
              <a:ext cx="958852" cy="738664"/>
            </a:xfrm>
            <a:prstGeom prst="rect">
              <a:avLst/>
            </a:prstGeom>
            <a:noFill/>
            <a:ln w="9525">
              <a:noFill/>
              <a:miter lim="800000"/>
              <a:headEnd/>
              <a:tailEnd/>
            </a:ln>
          </p:spPr>
          <p:txBody>
            <a:bodyPr wrap="none">
              <a:spAutoFit/>
            </a:bodyPr>
            <a:lstStyle/>
            <a:p>
              <a:pPr algn="ctr"/>
              <a:r>
                <a:rPr lang="en-US" sz="1400">
                  <a:solidFill>
                    <a:schemeClr val="tx1"/>
                  </a:solidFill>
                </a:rPr>
                <a:t>Surface</a:t>
              </a:r>
            </a:p>
            <a:p>
              <a:pPr algn="ctr"/>
              <a:r>
                <a:rPr lang="en-US" sz="1400">
                  <a:solidFill>
                    <a:schemeClr val="tx1"/>
                  </a:solidFill>
                </a:rPr>
                <a:t>reflection/</a:t>
              </a:r>
            </a:p>
            <a:p>
              <a:pPr algn="ctr"/>
              <a:r>
                <a:rPr lang="en-US" sz="1400">
                  <a:solidFill>
                    <a:schemeClr val="tx1"/>
                  </a:solidFill>
                </a:rPr>
                <a:t>scattering</a:t>
              </a:r>
              <a:endParaRPr lang="en-GB"/>
            </a:p>
          </p:txBody>
        </p:sp>
        <p:sp>
          <p:nvSpPr>
            <p:cNvPr id="5128" name="Text Box 22"/>
            <p:cNvSpPr txBox="1">
              <a:spLocks noChangeArrowheads="1"/>
            </p:cNvSpPr>
            <p:nvPr/>
          </p:nvSpPr>
          <p:spPr bwMode="auto">
            <a:xfrm>
              <a:off x="6553200" y="2476500"/>
              <a:ext cx="359394" cy="461665"/>
            </a:xfrm>
            <a:prstGeom prst="rect">
              <a:avLst/>
            </a:prstGeom>
            <a:noFill/>
            <a:ln w="9525">
              <a:noFill/>
              <a:miter lim="800000"/>
              <a:headEnd/>
              <a:tailEnd/>
            </a:ln>
          </p:spPr>
          <p:txBody>
            <a:bodyPr wrap="none">
              <a:spAutoFit/>
            </a:bodyPr>
            <a:lstStyle/>
            <a:p>
              <a:r>
                <a:rPr lang="en-US">
                  <a:solidFill>
                    <a:schemeClr val="tx1"/>
                  </a:solidFill>
                </a:rPr>
                <a:t>+</a:t>
              </a:r>
              <a:endParaRPr lang="en-GB"/>
            </a:p>
          </p:txBody>
        </p:sp>
        <p:sp>
          <p:nvSpPr>
            <p:cNvPr id="5129" name="Text Box 23"/>
            <p:cNvSpPr txBox="1">
              <a:spLocks noChangeArrowheads="1"/>
            </p:cNvSpPr>
            <p:nvPr/>
          </p:nvSpPr>
          <p:spPr bwMode="auto">
            <a:xfrm>
              <a:off x="6738822" y="2419350"/>
              <a:ext cx="1140056" cy="523220"/>
            </a:xfrm>
            <a:prstGeom prst="rect">
              <a:avLst/>
            </a:prstGeom>
            <a:noFill/>
            <a:ln w="9525">
              <a:noFill/>
              <a:miter lim="800000"/>
              <a:headEnd/>
              <a:tailEnd/>
            </a:ln>
          </p:spPr>
          <p:txBody>
            <a:bodyPr wrap="none">
              <a:spAutoFit/>
            </a:bodyPr>
            <a:lstStyle/>
            <a:p>
              <a:pPr algn="ctr"/>
              <a:r>
                <a:rPr lang="en-US" sz="1400">
                  <a:solidFill>
                    <a:schemeClr val="tx1"/>
                  </a:solidFill>
                </a:rPr>
                <a:t>Cloud/rain</a:t>
              </a:r>
            </a:p>
            <a:p>
              <a:pPr algn="ctr"/>
              <a:r>
                <a:rPr lang="en-US" sz="1400">
                  <a:solidFill>
                    <a:schemeClr val="tx1"/>
                  </a:solidFill>
                </a:rPr>
                <a:t>contribution</a:t>
              </a:r>
              <a:endParaRPr lang="en-GB"/>
            </a:p>
          </p:txBody>
        </p:sp>
        <p:sp>
          <p:nvSpPr>
            <p:cNvPr id="5132" name="Text Box 28"/>
            <p:cNvSpPr txBox="1">
              <a:spLocks noChangeArrowheads="1"/>
            </p:cNvSpPr>
            <p:nvPr/>
          </p:nvSpPr>
          <p:spPr bwMode="auto">
            <a:xfrm>
              <a:off x="7772400" y="2476500"/>
              <a:ext cx="667170" cy="461665"/>
            </a:xfrm>
            <a:prstGeom prst="rect">
              <a:avLst/>
            </a:prstGeom>
            <a:noFill/>
            <a:ln w="9525">
              <a:noFill/>
              <a:miter lim="800000"/>
              <a:headEnd/>
              <a:tailEnd/>
            </a:ln>
          </p:spPr>
          <p:txBody>
            <a:bodyPr wrap="none">
              <a:spAutoFit/>
            </a:bodyPr>
            <a:lstStyle/>
            <a:p>
              <a:r>
                <a:rPr lang="en-US">
                  <a:solidFill>
                    <a:schemeClr val="tx1"/>
                  </a:solidFill>
                </a:rPr>
                <a:t>+</a:t>
              </a:r>
              <a:r>
                <a:rPr lang="en-US" b="0">
                  <a:solidFill>
                    <a:schemeClr val="tx1"/>
                  </a:solidFill>
                </a:rPr>
                <a:t> </a:t>
              </a:r>
              <a:r>
                <a:rPr lang="en-US">
                  <a:solidFill>
                    <a:schemeClr val="tx1"/>
                  </a:solidFill>
                </a:rPr>
                <a:t>...</a:t>
              </a:r>
              <a:endParaRPr lang="en-GB"/>
            </a:p>
          </p:txBody>
        </p:sp>
      </p:grpSp>
      <p:sp>
        <p:nvSpPr>
          <p:cNvPr id="5133" name="Text Box 29"/>
          <p:cNvSpPr txBox="1">
            <a:spLocks noChangeArrowheads="1"/>
          </p:cNvSpPr>
          <p:nvPr/>
        </p:nvSpPr>
        <p:spPr bwMode="auto">
          <a:xfrm>
            <a:off x="352425" y="2932510"/>
            <a:ext cx="8105360" cy="1631216"/>
          </a:xfrm>
          <a:prstGeom prst="rect">
            <a:avLst/>
          </a:prstGeom>
          <a:noFill/>
          <a:ln w="9525">
            <a:noFill/>
            <a:miter lim="800000"/>
            <a:headEnd/>
            <a:tailEnd/>
          </a:ln>
        </p:spPr>
        <p:txBody>
          <a:bodyPr wrap="none">
            <a:spAutoFit/>
          </a:bodyPr>
          <a:lstStyle/>
          <a:p>
            <a:pPr>
              <a:buFont typeface="Arial" pitchFamily="34" charset="0"/>
              <a:buChar char="•"/>
            </a:pPr>
            <a:r>
              <a:rPr lang="en-GB" sz="2000" b="0" dirty="0" smtClean="0">
                <a:solidFill>
                  <a:schemeClr val="tx1"/>
                </a:solidFill>
                <a:latin typeface="Helvetica" pitchFamily="34" charset="0"/>
              </a:rPr>
              <a:t> </a:t>
            </a:r>
            <a:r>
              <a:rPr lang="en-GB" sz="2000" b="0" dirty="0" smtClean="0">
                <a:solidFill>
                  <a:schemeClr val="tx1"/>
                </a:solidFill>
                <a:latin typeface="Calibri" panose="020F0502020204030204" pitchFamily="34" charset="0"/>
              </a:rPr>
              <a:t>The </a:t>
            </a:r>
            <a:r>
              <a:rPr lang="en-GB" sz="2000" b="0" dirty="0">
                <a:solidFill>
                  <a:schemeClr val="tx1"/>
                </a:solidFill>
                <a:latin typeface="Calibri" panose="020F0502020204030204" pitchFamily="34" charset="0"/>
              </a:rPr>
              <a:t>observation operator for satellite measurements is in this case a </a:t>
            </a:r>
          </a:p>
          <a:p>
            <a:r>
              <a:rPr lang="en-GB" sz="2000" b="0" dirty="0">
                <a:solidFill>
                  <a:schemeClr val="tx1"/>
                </a:solidFill>
                <a:latin typeface="Calibri" panose="020F0502020204030204" pitchFamily="34" charset="0"/>
              </a:rPr>
              <a:t>convolution of the horizontal and vertical interpolation operators and the</a:t>
            </a:r>
          </a:p>
          <a:p>
            <a:r>
              <a:rPr lang="en-GB" sz="2000" b="0" dirty="0">
                <a:solidFill>
                  <a:schemeClr val="tx1"/>
                </a:solidFill>
                <a:latin typeface="Calibri" panose="020F0502020204030204" pitchFamily="34" charset="0"/>
              </a:rPr>
              <a:t>radiative transfer equation applied to the interpolated model state variables</a:t>
            </a:r>
          </a:p>
          <a:p>
            <a:r>
              <a:rPr lang="en-GB" sz="2000" b="0" dirty="0">
                <a:solidFill>
                  <a:schemeClr val="tx1"/>
                </a:solidFill>
                <a:latin typeface="Calibri" panose="020F0502020204030204" pitchFamily="34" charset="0"/>
              </a:rPr>
              <a:t>(for example, temperature, humidity)  and solved via approximations which</a:t>
            </a:r>
          </a:p>
          <a:p>
            <a:r>
              <a:rPr lang="en-GB" sz="2000" b="0" dirty="0">
                <a:solidFill>
                  <a:schemeClr val="tx1"/>
                </a:solidFill>
                <a:latin typeface="Calibri" panose="020F0502020204030204" pitchFamily="34" charset="0"/>
              </a:rPr>
              <a:t>depend on the specific channel/frequency.</a:t>
            </a:r>
          </a:p>
        </p:txBody>
      </p:sp>
      <p:sp>
        <p:nvSpPr>
          <p:cNvPr id="5134" name="Text Box 30"/>
          <p:cNvSpPr txBox="1">
            <a:spLocks noChangeArrowheads="1"/>
          </p:cNvSpPr>
          <p:nvPr/>
        </p:nvSpPr>
        <p:spPr bwMode="auto">
          <a:xfrm>
            <a:off x="495300" y="4504135"/>
            <a:ext cx="8366265" cy="338554"/>
          </a:xfrm>
          <a:prstGeom prst="rect">
            <a:avLst/>
          </a:prstGeom>
          <a:noFill/>
          <a:ln w="9525">
            <a:noFill/>
            <a:miter lim="800000"/>
            <a:headEnd/>
            <a:tailEnd/>
          </a:ln>
        </p:spPr>
        <p:txBody>
          <a:bodyPr wrap="none">
            <a:spAutoFit/>
          </a:bodyPr>
          <a:lstStyle/>
          <a:p>
            <a:r>
              <a:rPr lang="en-GB" sz="1600" b="0" dirty="0" smtClean="0">
                <a:solidFill>
                  <a:schemeClr val="tx1"/>
                </a:solidFill>
                <a:latin typeface="Calibri" panose="020F0502020204030204" pitchFamily="34" charset="0"/>
              </a:rPr>
              <a:t>More details </a:t>
            </a:r>
            <a:r>
              <a:rPr lang="en-GB" sz="1600" b="0" dirty="0">
                <a:solidFill>
                  <a:schemeClr val="tx1"/>
                </a:solidFill>
                <a:latin typeface="Calibri" panose="020F0502020204030204" pitchFamily="34" charset="0"/>
              </a:rPr>
              <a:t>in </a:t>
            </a:r>
            <a:r>
              <a:rPr lang="en-GB" sz="1600" b="0" dirty="0" smtClean="0">
                <a:solidFill>
                  <a:schemeClr val="tx1"/>
                </a:solidFill>
                <a:latin typeface="Calibri" panose="020F0502020204030204" pitchFamily="34" charset="0"/>
              </a:rPr>
              <a:t>presentation </a:t>
            </a:r>
            <a:r>
              <a:rPr lang="en-GB" sz="1600" b="0" dirty="0">
                <a:solidFill>
                  <a:schemeClr val="tx1"/>
                </a:solidFill>
                <a:latin typeface="Calibri" panose="020F0502020204030204" pitchFamily="34" charset="0"/>
              </a:rPr>
              <a:t>by T. McNally </a:t>
            </a:r>
            <a:r>
              <a:rPr lang="en-GB" sz="1600" b="0" dirty="0" smtClean="0">
                <a:solidFill>
                  <a:schemeClr val="tx1"/>
                </a:solidFill>
                <a:latin typeface="Calibri" panose="020F0502020204030204" pitchFamily="34" charset="0"/>
              </a:rPr>
              <a:t>on Thursday and at the SAT Training course next week!</a:t>
            </a:r>
            <a:endParaRPr lang="en-GB" sz="1600" b="0" dirty="0">
              <a:solidFill>
                <a:schemeClr val="tx1"/>
              </a:solidFill>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3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33">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13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13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13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13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2"/>
          <p:cNvSpPr>
            <a:spLocks noGrp="1" noChangeArrowheads="1"/>
          </p:cNvSpPr>
          <p:nvPr>
            <p:ph type="title"/>
          </p:nvPr>
        </p:nvSpPr>
        <p:spPr>
          <a:xfrm>
            <a:off x="595314" y="152400"/>
            <a:ext cx="7342187" cy="457200"/>
          </a:xfrm>
        </p:spPr>
        <p:txBody>
          <a:bodyPr/>
          <a:lstStyle/>
          <a:p>
            <a:r>
              <a:rPr lang="en-US" b="0" dirty="0" smtClean="0">
                <a:latin typeface="Calibri" panose="020F0502020204030204" pitchFamily="34" charset="0"/>
              </a:rPr>
              <a:t>Example of an “Unusual” observation operator:</a:t>
            </a:r>
            <a:br>
              <a:rPr lang="en-US" b="0" dirty="0" smtClean="0">
                <a:latin typeface="Calibri" panose="020F0502020204030204" pitchFamily="34" charset="0"/>
              </a:rPr>
            </a:br>
            <a:r>
              <a:rPr lang="en-US" b="0" dirty="0" smtClean="0">
                <a:latin typeface="Calibri" panose="020F0502020204030204" pitchFamily="34" charset="0"/>
              </a:rPr>
              <a:t>Aerosol Optical Depth </a:t>
            </a:r>
            <a:endParaRPr lang="en-US" sz="1800" b="0" dirty="0" smtClean="0">
              <a:latin typeface="Calibri" panose="020F0502020204030204" pitchFamily="34" charset="0"/>
            </a:endParaRPr>
          </a:p>
        </p:txBody>
      </p:sp>
      <p:sp>
        <p:nvSpPr>
          <p:cNvPr id="8197" name="Rectangle 3"/>
          <p:cNvSpPr>
            <a:spLocks noGrp="1" noChangeArrowheads="1"/>
          </p:cNvSpPr>
          <p:nvPr>
            <p:ph type="body" sz="half" idx="1"/>
          </p:nvPr>
        </p:nvSpPr>
        <p:spPr>
          <a:xfrm>
            <a:off x="584200" y="819150"/>
            <a:ext cx="7950200" cy="4000500"/>
          </a:xfrm>
        </p:spPr>
        <p:txBody>
          <a:bodyPr/>
          <a:lstStyle/>
          <a:p>
            <a:pPr algn="l"/>
            <a:r>
              <a:rPr lang="en-US" sz="1800" b="0" dirty="0" smtClean="0">
                <a:latin typeface="Calibri" panose="020F0502020204030204" pitchFamily="34" charset="0"/>
              </a:rPr>
              <a:t>The </a:t>
            </a:r>
            <a:r>
              <a:rPr lang="en-US" sz="1800" b="0" dirty="0" smtClean="0">
                <a:solidFill>
                  <a:srgbClr val="0070C0"/>
                </a:solidFill>
                <a:latin typeface="Calibri" panose="020F0502020204030204" pitchFamily="34" charset="0"/>
              </a:rPr>
              <a:t>AOD</a:t>
            </a:r>
            <a:r>
              <a:rPr lang="en-US" sz="1800" b="0" dirty="0" smtClean="0">
                <a:latin typeface="Calibri" panose="020F0502020204030204" pitchFamily="34" charset="0"/>
              </a:rPr>
              <a:t> operator is based on tabulated or parameterized optical properties of the N aerosol species that are modeled. These optical properties are then weighted by the mass of the particulate to provide the extinction coefficient and integrated vertically to give the total optical depth at a given wavelength:</a:t>
            </a:r>
          </a:p>
          <a:p>
            <a:pPr algn="l">
              <a:buFontTx/>
              <a:buNone/>
            </a:pPr>
            <a:endParaRPr lang="en-US" sz="1800" b="0" dirty="0" smtClean="0"/>
          </a:p>
          <a:p>
            <a:pPr algn="l">
              <a:buFontTx/>
              <a:buNone/>
            </a:pPr>
            <a:r>
              <a:rPr lang="en-US" sz="1800" b="0" dirty="0" smtClean="0"/>
              <a:t> </a:t>
            </a:r>
          </a:p>
          <a:p>
            <a:pPr algn="l">
              <a:buFontTx/>
              <a:buNone/>
            </a:pPr>
            <a:r>
              <a:rPr lang="en-US" sz="1800" b="0" dirty="0" smtClean="0"/>
              <a:t>        </a:t>
            </a:r>
            <a:r>
              <a:rPr lang="en-US" sz="1800" b="0" dirty="0" smtClean="0">
                <a:latin typeface="Calibri" panose="020F0502020204030204" pitchFamily="34" charset="0"/>
              </a:rPr>
              <a:t>where                             is the extinction coefficient which is a function of </a:t>
            </a:r>
          </a:p>
          <a:p>
            <a:pPr algn="l">
              <a:buFontTx/>
              <a:buNone/>
            </a:pPr>
            <a:r>
              <a:rPr lang="en-US" sz="1800" b="0" dirty="0" smtClean="0">
                <a:latin typeface="Calibri" panose="020F0502020204030204" pitchFamily="34" charset="0"/>
              </a:rPr>
              <a:t>          particle size and height (and relative humidity for some aerosol types). </a:t>
            </a:r>
          </a:p>
          <a:p>
            <a:pPr algn="l">
              <a:buFontTx/>
              <a:buNone/>
            </a:pPr>
            <a:r>
              <a:rPr lang="en-US" sz="1800" b="0" dirty="0" smtClean="0"/>
              <a:t>  </a:t>
            </a:r>
          </a:p>
          <a:p>
            <a:pPr algn="l"/>
            <a:r>
              <a:rPr lang="en-US" sz="1800" b="0" dirty="0" smtClean="0">
                <a:latin typeface="Calibri" panose="020F0502020204030204" pitchFamily="34" charset="0"/>
              </a:rPr>
              <a:t>An aerosol optical depth operator is currently used in the Copernicus DA system for the assimilation of the Moderate Resolution Imaging </a:t>
            </a:r>
            <a:r>
              <a:rPr lang="en-US" sz="1800" b="0" dirty="0" err="1" smtClean="0">
                <a:latin typeface="Calibri" panose="020F0502020204030204" pitchFamily="34" charset="0"/>
              </a:rPr>
              <a:t>Spectro</a:t>
            </a:r>
            <a:r>
              <a:rPr lang="en-US" sz="1800" b="0" dirty="0" smtClean="0">
                <a:latin typeface="Calibri" panose="020F0502020204030204" pitchFamily="34" charset="0"/>
              </a:rPr>
              <a:t>- radiometer (MODIS) Aerosol Optical Depths at 550 nm.  </a:t>
            </a:r>
          </a:p>
        </p:txBody>
      </p:sp>
      <p:graphicFrame>
        <p:nvGraphicFramePr>
          <p:cNvPr id="8194" name="Object 4"/>
          <p:cNvGraphicFramePr>
            <a:graphicFrameLocks noGrp="1" noChangeAspect="1"/>
          </p:cNvGraphicFramePr>
          <p:nvPr>
            <p:ph sz="quarter" idx="2"/>
            <p:extLst>
              <p:ext uri="{D42A27DB-BD31-4B8C-83A1-F6EECF244321}">
                <p14:modId xmlns:p14="http://schemas.microsoft.com/office/powerpoint/2010/main" val="387292147"/>
              </p:ext>
            </p:extLst>
          </p:nvPr>
        </p:nvGraphicFramePr>
        <p:xfrm>
          <a:off x="3108325" y="2025254"/>
          <a:ext cx="2414588" cy="383381"/>
        </p:xfrm>
        <a:graphic>
          <a:graphicData uri="http://schemas.openxmlformats.org/presentationml/2006/ole">
            <mc:AlternateContent xmlns:mc="http://schemas.openxmlformats.org/markup-compatibility/2006">
              <mc:Choice xmlns:v="urn:schemas-microsoft-com:vml" Requires="v">
                <p:oleObj spid="_x0000_s8458" name="Equation" r:id="rId3" imgW="1320480" imgH="279360" progId="">
                  <p:embed/>
                </p:oleObj>
              </mc:Choice>
              <mc:Fallback>
                <p:oleObj name="Equation" r:id="rId3" imgW="1320480" imgH="279360" progId="">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08325" y="2025254"/>
                        <a:ext cx="2414588" cy="38338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195" name="Object 5"/>
          <p:cNvGraphicFramePr>
            <a:graphicFrameLocks noGrp="1" noChangeAspect="1"/>
          </p:cNvGraphicFramePr>
          <p:nvPr>
            <p:ph sz="quarter" idx="3"/>
            <p:extLst>
              <p:ext uri="{D42A27DB-BD31-4B8C-83A1-F6EECF244321}">
                <p14:modId xmlns:p14="http://schemas.microsoft.com/office/powerpoint/2010/main" val="3326082038"/>
              </p:ext>
            </p:extLst>
          </p:nvPr>
        </p:nvGraphicFramePr>
        <p:xfrm>
          <a:off x="1858964" y="2550319"/>
          <a:ext cx="1404937" cy="519113"/>
        </p:xfrm>
        <a:graphic>
          <a:graphicData uri="http://schemas.openxmlformats.org/presentationml/2006/ole">
            <mc:AlternateContent xmlns:mc="http://schemas.openxmlformats.org/markup-compatibility/2006">
              <mc:Choice xmlns:v="urn:schemas-microsoft-com:vml" Requires="v">
                <p:oleObj spid="_x0000_s8459" name="Equation" r:id="rId5" imgW="876240" imgH="431640" progId="">
                  <p:embed/>
                </p:oleObj>
              </mc:Choice>
              <mc:Fallback>
                <p:oleObj name="Equation" r:id="rId5" imgW="876240" imgH="431640" progId="">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58964" y="2550319"/>
                        <a:ext cx="1404937" cy="519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a:xfrm>
            <a:off x="509583" y="34064"/>
            <a:ext cx="7342187" cy="457200"/>
          </a:xfrm>
        </p:spPr>
        <p:txBody>
          <a:bodyPr/>
          <a:lstStyle/>
          <a:p>
            <a:r>
              <a:rPr lang="en-GB" b="0" dirty="0" smtClean="0">
                <a:latin typeface="Calibri" panose="020F0502020204030204" pitchFamily="34" charset="0"/>
              </a:rPr>
              <a:t>Model versus observations example</a:t>
            </a:r>
          </a:p>
        </p:txBody>
      </p:sp>
      <p:grpSp>
        <p:nvGrpSpPr>
          <p:cNvPr id="2" name="Group 16"/>
          <p:cNvGrpSpPr>
            <a:grpSpLocks/>
          </p:cNvGrpSpPr>
          <p:nvPr/>
        </p:nvGrpSpPr>
        <p:grpSpPr bwMode="auto">
          <a:xfrm rot="5400000">
            <a:off x="6088743" y="2102756"/>
            <a:ext cx="4762266" cy="842503"/>
            <a:chOff x="249" y="769"/>
            <a:chExt cx="5330" cy="576"/>
          </a:xfrm>
        </p:grpSpPr>
        <p:sp>
          <p:nvSpPr>
            <p:cNvPr id="1035" name="AutoShape 9"/>
            <p:cNvSpPr>
              <a:spLocks noChangeArrowheads="1"/>
            </p:cNvSpPr>
            <p:nvPr/>
          </p:nvSpPr>
          <p:spPr bwMode="auto">
            <a:xfrm>
              <a:off x="4073" y="782"/>
              <a:ext cx="1506" cy="432"/>
            </a:xfrm>
            <a:prstGeom prst="flowChartAlternateProcess">
              <a:avLst/>
            </a:prstGeom>
            <a:solidFill>
              <a:srgbClr val="00FF00"/>
            </a:solidFill>
            <a:ln w="12700">
              <a:solidFill>
                <a:schemeClr val="tx1"/>
              </a:solidFill>
              <a:miter lim="800000"/>
              <a:headEnd/>
              <a:tailEnd/>
            </a:ln>
          </p:spPr>
          <p:txBody>
            <a:bodyPr wrap="none" anchor="ctr"/>
            <a:lstStyle/>
            <a:p>
              <a:pPr algn="ctr"/>
              <a:r>
                <a:rPr lang="en-GB" sz="1800" dirty="0" smtClean="0">
                  <a:solidFill>
                    <a:schemeClr val="tx1"/>
                  </a:solidFill>
                  <a:latin typeface="Calibri" panose="020F0502020204030204" pitchFamily="34" charset="0"/>
                </a:rPr>
                <a:t>Observed lidar </a:t>
              </a:r>
            </a:p>
            <a:p>
              <a:pPr algn="ctr"/>
              <a:r>
                <a:rPr lang="en-GB" sz="1800" dirty="0" smtClean="0">
                  <a:solidFill>
                    <a:schemeClr val="tx1"/>
                  </a:solidFill>
                  <a:latin typeface="Calibri" panose="020F0502020204030204" pitchFamily="34" charset="0"/>
                </a:rPr>
                <a:t>backscatter</a:t>
              </a:r>
              <a:endParaRPr lang="en-GB" sz="1800" dirty="0">
                <a:solidFill>
                  <a:schemeClr val="tx1"/>
                </a:solidFill>
                <a:latin typeface="Calibri" panose="020F0502020204030204" pitchFamily="34" charset="0"/>
              </a:endParaRPr>
            </a:p>
          </p:txBody>
        </p:sp>
        <p:sp>
          <p:nvSpPr>
            <p:cNvPr id="1036" name="AutoShape 2"/>
            <p:cNvSpPr>
              <a:spLocks noChangeArrowheads="1"/>
            </p:cNvSpPr>
            <p:nvPr/>
          </p:nvSpPr>
          <p:spPr bwMode="auto">
            <a:xfrm>
              <a:off x="1671" y="808"/>
              <a:ext cx="1322" cy="369"/>
            </a:xfrm>
            <a:prstGeom prst="roundRect">
              <a:avLst>
                <a:gd name="adj" fmla="val 16667"/>
              </a:avLst>
            </a:prstGeom>
            <a:solidFill>
              <a:srgbClr val="00FF00"/>
            </a:solidFill>
            <a:ln w="19050">
              <a:solidFill>
                <a:schemeClr val="tx1"/>
              </a:solidFill>
              <a:round/>
              <a:headEnd/>
              <a:tailEnd/>
            </a:ln>
          </p:spPr>
          <p:txBody>
            <a:bodyPr wrap="none" lIns="90487" tIns="44450" rIns="90487" bIns="44450" anchor="ctr"/>
            <a:lstStyle/>
            <a:p>
              <a:pPr algn="ctr"/>
              <a:r>
                <a:rPr lang="en-GB" sz="1800" dirty="0">
                  <a:solidFill>
                    <a:schemeClr val="tx1"/>
                  </a:solidFill>
                  <a:latin typeface="Calibri" panose="020F0502020204030204" pitchFamily="34" charset="0"/>
                </a:rPr>
                <a:t>Model </a:t>
              </a:r>
              <a:r>
                <a:rPr lang="en-GB" sz="1800" dirty="0" smtClean="0">
                  <a:solidFill>
                    <a:schemeClr val="tx1"/>
                  </a:solidFill>
                  <a:latin typeface="Calibri" panose="020F0502020204030204" pitchFamily="34" charset="0"/>
                </a:rPr>
                <a:t>lidar</a:t>
              </a:r>
            </a:p>
            <a:p>
              <a:pPr algn="ctr"/>
              <a:r>
                <a:rPr lang="en-GB" sz="1800" dirty="0" smtClean="0">
                  <a:solidFill>
                    <a:schemeClr val="tx1"/>
                  </a:solidFill>
                  <a:latin typeface="Calibri" panose="020F0502020204030204" pitchFamily="34" charset="0"/>
                </a:rPr>
                <a:t> backscatter</a:t>
              </a:r>
              <a:endParaRPr lang="en-US" sz="1800" dirty="0">
                <a:solidFill>
                  <a:schemeClr val="tx1"/>
                </a:solidFill>
                <a:latin typeface="Calibri" panose="020F0502020204030204" pitchFamily="34" charset="0"/>
              </a:endParaRPr>
            </a:p>
          </p:txBody>
        </p:sp>
        <p:sp>
          <p:nvSpPr>
            <p:cNvPr id="1037" name="AutoShape 6"/>
            <p:cNvSpPr>
              <a:spLocks noChangeArrowheads="1"/>
            </p:cNvSpPr>
            <p:nvPr/>
          </p:nvSpPr>
          <p:spPr bwMode="auto">
            <a:xfrm>
              <a:off x="249" y="769"/>
              <a:ext cx="969" cy="576"/>
            </a:xfrm>
            <a:prstGeom prst="flowChartMultidocument">
              <a:avLst/>
            </a:prstGeom>
            <a:solidFill>
              <a:srgbClr val="FF0000"/>
            </a:solidFill>
            <a:ln w="12700">
              <a:solidFill>
                <a:schemeClr val="tx1"/>
              </a:solidFill>
              <a:miter lim="800000"/>
              <a:headEnd/>
              <a:tailEnd/>
            </a:ln>
          </p:spPr>
          <p:txBody>
            <a:bodyPr wrap="none" anchor="ctr"/>
            <a:lstStyle/>
            <a:p>
              <a:pPr algn="ctr"/>
              <a:r>
                <a:rPr lang="en-GB" sz="1800" dirty="0">
                  <a:solidFill>
                    <a:schemeClr val="tx1"/>
                  </a:solidFill>
                  <a:latin typeface="Calibri" panose="020F0502020204030204" pitchFamily="34" charset="0"/>
                </a:rPr>
                <a:t>Model</a:t>
              </a:r>
            </a:p>
            <a:p>
              <a:pPr algn="ctr"/>
              <a:r>
                <a:rPr lang="en-GB" sz="1800" dirty="0" smtClean="0">
                  <a:solidFill>
                    <a:schemeClr val="tx1"/>
                  </a:solidFill>
                  <a:latin typeface="Calibri" panose="020F0502020204030204" pitchFamily="34" charset="0"/>
                </a:rPr>
                <a:t>aerosols</a:t>
              </a:r>
              <a:endParaRPr lang="en-GB" sz="1800" dirty="0">
                <a:solidFill>
                  <a:schemeClr val="tx1"/>
                </a:solidFill>
                <a:latin typeface="Calibri" panose="020F0502020204030204" pitchFamily="34" charset="0"/>
              </a:endParaRPr>
            </a:p>
          </p:txBody>
        </p:sp>
        <p:sp>
          <p:nvSpPr>
            <p:cNvPr id="1038" name="AutoShape 7"/>
            <p:cNvSpPr>
              <a:spLocks noChangeArrowheads="1"/>
            </p:cNvSpPr>
            <p:nvPr/>
          </p:nvSpPr>
          <p:spPr bwMode="auto">
            <a:xfrm>
              <a:off x="1256" y="823"/>
              <a:ext cx="386" cy="351"/>
            </a:xfrm>
            <a:prstGeom prst="rightArrow">
              <a:avLst>
                <a:gd name="adj1" fmla="val 50000"/>
                <a:gd name="adj2" fmla="val 27493"/>
              </a:avLst>
            </a:prstGeom>
            <a:solidFill>
              <a:schemeClr val="accent1"/>
            </a:solidFill>
            <a:ln w="12700">
              <a:solidFill>
                <a:schemeClr val="tx1"/>
              </a:solidFill>
              <a:miter lim="800000"/>
              <a:headEnd/>
              <a:tailEnd/>
            </a:ln>
          </p:spPr>
          <p:txBody>
            <a:bodyPr wrap="none" lIns="90487" tIns="44450" rIns="90487" bIns="44450" anchor="ctr"/>
            <a:lstStyle/>
            <a:p>
              <a:pPr algn="ctr">
                <a:lnSpc>
                  <a:spcPts val="3200"/>
                </a:lnSpc>
                <a:spcAft>
                  <a:spcPts val="600"/>
                </a:spcAft>
                <a:buClr>
                  <a:schemeClr val="hlink"/>
                </a:buClr>
                <a:buFont typeface="Wingdings" pitchFamily="2" charset="2"/>
                <a:buNone/>
              </a:pPr>
              <a:r>
                <a:rPr lang="en-GB" sz="2000" i="1">
                  <a:solidFill>
                    <a:schemeClr val="tx1"/>
                  </a:solidFill>
                  <a:latin typeface="Times" pitchFamily="18" charset="0"/>
                </a:rPr>
                <a:t>H</a:t>
              </a:r>
            </a:p>
          </p:txBody>
        </p:sp>
        <p:sp>
          <p:nvSpPr>
            <p:cNvPr id="1039" name="AutoShape 8"/>
            <p:cNvSpPr>
              <a:spLocks noChangeArrowheads="1"/>
            </p:cNvSpPr>
            <p:nvPr/>
          </p:nvSpPr>
          <p:spPr bwMode="auto">
            <a:xfrm>
              <a:off x="3014" y="833"/>
              <a:ext cx="982" cy="384"/>
            </a:xfrm>
            <a:prstGeom prst="leftRightArrow">
              <a:avLst>
                <a:gd name="adj1" fmla="val 50000"/>
                <a:gd name="adj2" fmla="val 51146"/>
              </a:avLst>
            </a:prstGeom>
            <a:solidFill>
              <a:schemeClr val="accent1"/>
            </a:solidFill>
            <a:ln w="12700">
              <a:solidFill>
                <a:schemeClr val="tx1"/>
              </a:solidFill>
              <a:miter lim="800000"/>
              <a:headEnd/>
              <a:tailEnd/>
            </a:ln>
          </p:spPr>
          <p:txBody>
            <a:bodyPr wrap="none" anchor="ctr"/>
            <a:lstStyle/>
            <a:p>
              <a:pPr algn="ctr"/>
              <a:r>
                <a:rPr lang="en-GB" sz="1800" dirty="0">
                  <a:solidFill>
                    <a:schemeClr val="tx1"/>
                  </a:solidFill>
                  <a:latin typeface="Calibri" panose="020F0502020204030204" pitchFamily="34" charset="0"/>
                </a:rPr>
                <a:t>compare</a:t>
              </a:r>
              <a:endParaRPr lang="en-GB" sz="2000" dirty="0">
                <a:solidFill>
                  <a:schemeClr val="tx1"/>
                </a:solidFill>
                <a:latin typeface="Calibri" panose="020F0502020204030204" pitchFamily="34" charset="0"/>
              </a:endParaRPr>
            </a:p>
          </p:txBody>
        </p:sp>
      </p:grpSp>
      <p:sp>
        <p:nvSpPr>
          <p:cNvPr id="1031" name="Text Box 18"/>
          <p:cNvSpPr txBox="1">
            <a:spLocks noChangeArrowheads="1"/>
          </p:cNvSpPr>
          <p:nvPr/>
        </p:nvSpPr>
        <p:spPr bwMode="auto">
          <a:xfrm>
            <a:off x="1639963" y="400291"/>
            <a:ext cx="5299015" cy="430887"/>
          </a:xfrm>
          <a:prstGeom prst="rect">
            <a:avLst/>
          </a:prstGeom>
          <a:noFill/>
          <a:ln w="9525">
            <a:noFill/>
            <a:miter lim="800000"/>
            <a:headEnd/>
            <a:tailEnd/>
          </a:ln>
        </p:spPr>
        <p:txBody>
          <a:bodyPr wrap="none">
            <a:spAutoFit/>
          </a:bodyPr>
          <a:lstStyle/>
          <a:p>
            <a:r>
              <a:rPr lang="en-GB" sz="2200" b="0" dirty="0" smtClean="0">
                <a:latin typeface="Calibri" panose="020F0502020204030204" pitchFamily="34" charset="0"/>
              </a:rPr>
              <a:t>CALIPSO satellite – </a:t>
            </a:r>
            <a:r>
              <a:rPr lang="en-GB" sz="2200" b="0" dirty="0" err="1" smtClean="0">
                <a:latin typeface="Calibri" panose="020F0502020204030204" pitchFamily="34" charset="0"/>
              </a:rPr>
              <a:t>lidar</a:t>
            </a:r>
            <a:r>
              <a:rPr lang="en-GB" sz="2200" b="0" dirty="0" smtClean="0">
                <a:latin typeface="Calibri" panose="020F0502020204030204" pitchFamily="34" charset="0"/>
              </a:rPr>
              <a:t> aerosol backscatter</a:t>
            </a:r>
            <a:endParaRPr lang="en-GB" sz="2200" b="0" dirty="0">
              <a:latin typeface="Calibri" panose="020F0502020204030204" pitchFamily="34" charset="0"/>
            </a:endParaRPr>
          </a:p>
        </p:txBody>
      </p:sp>
      <p:pic>
        <p:nvPicPr>
          <p:cNvPr id="18" name="Picture 3" descr="atrain_1_IfsBSc"/>
          <p:cNvPicPr>
            <a:picLocks noChangeAspect="1" noChangeArrowheads="1"/>
          </p:cNvPicPr>
          <p:nvPr/>
        </p:nvPicPr>
        <p:blipFill>
          <a:blip r:embed="rId2" cstate="print"/>
          <a:srcRect l="3423" t="30913" r="7143" b="30913"/>
          <a:stretch>
            <a:fillRect/>
          </a:stretch>
        </p:blipFill>
        <p:spPr bwMode="auto">
          <a:xfrm>
            <a:off x="104541" y="838200"/>
            <a:ext cx="7645035" cy="1828801"/>
          </a:xfrm>
          <a:prstGeom prst="rect">
            <a:avLst/>
          </a:prstGeom>
          <a:noFill/>
        </p:spPr>
      </p:pic>
      <p:pic>
        <p:nvPicPr>
          <p:cNvPr id="19" name="Picture 2" descr="atrain_1_AerBSc"/>
          <p:cNvPicPr>
            <a:picLocks noChangeAspect="1" noChangeArrowheads="1"/>
          </p:cNvPicPr>
          <p:nvPr/>
        </p:nvPicPr>
        <p:blipFill>
          <a:blip r:embed="rId3" cstate="print"/>
          <a:srcRect l="3423" t="30913" r="5446" b="31960"/>
          <a:stretch>
            <a:fillRect/>
          </a:stretch>
        </p:blipFill>
        <p:spPr bwMode="auto">
          <a:xfrm>
            <a:off x="54565" y="2943223"/>
            <a:ext cx="7795024" cy="1779767"/>
          </a:xfrm>
          <a:prstGeom prst="rect">
            <a:avLst/>
          </a:prstGeom>
          <a:noFill/>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a:xfrm>
            <a:off x="509583" y="34064"/>
            <a:ext cx="8129592" cy="457200"/>
          </a:xfrm>
        </p:spPr>
        <p:txBody>
          <a:bodyPr/>
          <a:lstStyle/>
          <a:p>
            <a:r>
              <a:rPr lang="en-GB" b="0" dirty="0" smtClean="0">
                <a:latin typeface="Calibri" panose="020F0502020204030204" pitchFamily="34" charset="0"/>
              </a:rPr>
              <a:t>Another model versus observation example</a:t>
            </a:r>
          </a:p>
        </p:txBody>
      </p:sp>
      <p:sp>
        <p:nvSpPr>
          <p:cNvPr id="1031" name="Text Box 18"/>
          <p:cNvSpPr txBox="1">
            <a:spLocks noChangeArrowheads="1"/>
          </p:cNvSpPr>
          <p:nvPr/>
        </p:nvSpPr>
        <p:spPr bwMode="auto">
          <a:xfrm>
            <a:off x="337302" y="455890"/>
            <a:ext cx="7896264" cy="769441"/>
          </a:xfrm>
          <a:prstGeom prst="rect">
            <a:avLst/>
          </a:prstGeom>
          <a:noFill/>
          <a:ln w="9525">
            <a:noFill/>
            <a:miter lim="800000"/>
            <a:headEnd/>
            <a:tailEnd/>
          </a:ln>
        </p:spPr>
        <p:txBody>
          <a:bodyPr wrap="none">
            <a:spAutoFit/>
          </a:bodyPr>
          <a:lstStyle/>
          <a:p>
            <a:r>
              <a:rPr lang="en-GB" sz="2200" dirty="0" smtClean="0">
                <a:latin typeface="Calibri" panose="020F0502020204030204" pitchFamily="34" charset="0"/>
              </a:rPr>
              <a:t>         CLOUDSAT </a:t>
            </a:r>
            <a:r>
              <a:rPr lang="en-GB" sz="2000" b="0" i="1" dirty="0" smtClean="0">
                <a:latin typeface="Calibri" panose="020F0502020204030204" pitchFamily="34" charset="0"/>
              </a:rPr>
              <a:t>is a NASA Satellite with a cloud profiling radar on-board</a:t>
            </a:r>
          </a:p>
          <a:p>
            <a:endParaRPr lang="en-GB" sz="2200" dirty="0">
              <a:latin typeface="Calibri" panose="020F0502020204030204" pitchFamily="34" charset="0"/>
            </a:endParaRPr>
          </a:p>
        </p:txBody>
      </p:sp>
      <p:pic>
        <p:nvPicPr>
          <p:cNvPr id="14" name="Picture 2"/>
          <p:cNvPicPr>
            <a:picLocks noChangeAspect="1"/>
          </p:cNvPicPr>
          <p:nvPr/>
        </p:nvPicPr>
        <p:blipFill>
          <a:blip r:embed="rId2">
            <a:extLst>
              <a:ext uri="{28A0092B-C50C-407E-A947-70E740481C1C}">
                <a14:useLocalDpi xmlns:a14="http://schemas.microsoft.com/office/drawing/2010/main" val="0"/>
              </a:ext>
            </a:extLst>
          </a:blip>
          <a:srcRect t="24487"/>
          <a:stretch>
            <a:fillRect/>
          </a:stretch>
        </p:blipFill>
        <p:spPr bwMode="auto">
          <a:xfrm>
            <a:off x="703062" y="987325"/>
            <a:ext cx="6606482" cy="1548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
          <p:cNvPicPr>
            <a:picLocks noChangeAspect="1"/>
          </p:cNvPicPr>
          <p:nvPr/>
        </p:nvPicPr>
        <p:blipFill>
          <a:blip r:embed="rId3">
            <a:extLst>
              <a:ext uri="{28A0092B-C50C-407E-A947-70E740481C1C}">
                <a14:useLocalDpi xmlns:a14="http://schemas.microsoft.com/office/drawing/2010/main" val="0"/>
              </a:ext>
            </a:extLst>
          </a:blip>
          <a:srcRect t="13390" b="-366"/>
          <a:stretch>
            <a:fillRect/>
          </a:stretch>
        </p:blipFill>
        <p:spPr bwMode="auto">
          <a:xfrm>
            <a:off x="703062" y="2829164"/>
            <a:ext cx="6610350" cy="1784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7429500" y="1847850"/>
            <a:ext cx="1021433" cy="461665"/>
          </a:xfrm>
          <a:prstGeom prst="rect">
            <a:avLst/>
          </a:prstGeom>
          <a:noFill/>
        </p:spPr>
        <p:txBody>
          <a:bodyPr wrap="none" rtlCol="0">
            <a:spAutoFit/>
          </a:bodyPr>
          <a:lstStyle/>
          <a:p>
            <a:r>
              <a:rPr lang="en-GB" b="0" dirty="0" smtClean="0">
                <a:solidFill>
                  <a:schemeClr val="tx1"/>
                </a:solidFill>
                <a:latin typeface="Calibri" panose="020F0502020204030204" pitchFamily="34" charset="0"/>
              </a:rPr>
              <a:t>Model</a:t>
            </a:r>
            <a:endParaRPr lang="en-GB" b="0" dirty="0">
              <a:solidFill>
                <a:schemeClr val="tx1"/>
              </a:solidFill>
              <a:latin typeface="Calibri" panose="020F0502020204030204" pitchFamily="34" charset="0"/>
            </a:endParaRPr>
          </a:p>
        </p:txBody>
      </p:sp>
      <p:sp>
        <p:nvSpPr>
          <p:cNvPr id="25" name="TextBox 24"/>
          <p:cNvSpPr txBox="1"/>
          <p:nvPr/>
        </p:nvSpPr>
        <p:spPr>
          <a:xfrm>
            <a:off x="7372350" y="3848100"/>
            <a:ext cx="1900328" cy="461665"/>
          </a:xfrm>
          <a:prstGeom prst="rect">
            <a:avLst/>
          </a:prstGeom>
          <a:noFill/>
        </p:spPr>
        <p:txBody>
          <a:bodyPr wrap="none" rtlCol="0">
            <a:spAutoFit/>
          </a:bodyPr>
          <a:lstStyle/>
          <a:p>
            <a:r>
              <a:rPr lang="en-GB" b="0" dirty="0" smtClean="0">
                <a:solidFill>
                  <a:schemeClr val="tx1"/>
                </a:solidFill>
                <a:latin typeface="Calibri" panose="020F0502020204030204" pitchFamily="34" charset="0"/>
              </a:rPr>
              <a:t>Observations</a:t>
            </a:r>
            <a:endParaRPr lang="en-GB" b="0" dirty="0">
              <a:solidFill>
                <a:schemeClr val="tx1"/>
              </a:solidFill>
              <a:latin typeface="Calibri" panose="020F0502020204030204" pitchFamily="34" charset="0"/>
            </a:endParaRPr>
          </a:p>
        </p:txBody>
      </p:sp>
      <p:sp>
        <p:nvSpPr>
          <p:cNvPr id="8" name="Text Box 18"/>
          <p:cNvSpPr txBox="1">
            <a:spLocks noChangeArrowheads="1"/>
          </p:cNvSpPr>
          <p:nvPr/>
        </p:nvSpPr>
        <p:spPr bwMode="auto">
          <a:xfrm>
            <a:off x="2426567" y="2458693"/>
            <a:ext cx="2905026" cy="430887"/>
          </a:xfrm>
          <a:prstGeom prst="rect">
            <a:avLst/>
          </a:prstGeom>
          <a:noFill/>
          <a:ln w="9525">
            <a:noFill/>
            <a:miter lim="800000"/>
            <a:headEnd/>
            <a:tailEnd/>
          </a:ln>
        </p:spPr>
        <p:txBody>
          <a:bodyPr wrap="none">
            <a:spAutoFit/>
          </a:bodyPr>
          <a:lstStyle/>
          <a:p>
            <a:r>
              <a:rPr lang="en-GB" sz="2200" dirty="0" smtClean="0">
                <a:latin typeface="Calibri" panose="020F0502020204030204" pitchFamily="34" charset="0"/>
              </a:rPr>
              <a:t>   </a:t>
            </a:r>
            <a:r>
              <a:rPr lang="en-GB" sz="2000" b="0" i="1" dirty="0" smtClean="0">
                <a:solidFill>
                  <a:srgbClr val="376092"/>
                </a:solidFill>
                <a:latin typeface="Calibri" panose="020F0502020204030204" pitchFamily="34" charset="0"/>
              </a:rPr>
              <a:t>Cloud </a:t>
            </a:r>
            <a:r>
              <a:rPr lang="en-GB" sz="2000" b="0" i="1" dirty="0">
                <a:solidFill>
                  <a:srgbClr val="376092"/>
                </a:solidFill>
                <a:latin typeface="Calibri" panose="020F0502020204030204" pitchFamily="34" charset="0"/>
              </a:rPr>
              <a:t>Radar Reflectivity </a:t>
            </a:r>
            <a:endParaRPr lang="en-GB" sz="2000" b="0" dirty="0">
              <a:solidFill>
                <a:srgbClr val="376092"/>
              </a:solidFill>
              <a:latin typeface="Calibri" panose="020F0502020204030204" pitchFamily="34" charset="0"/>
            </a:endParaRPr>
          </a:p>
        </p:txBody>
      </p:sp>
    </p:spTree>
    <p:extLst>
      <p:ext uri="{BB962C8B-B14F-4D97-AF65-F5344CB8AC3E}">
        <p14:creationId xmlns:p14="http://schemas.microsoft.com/office/powerpoint/2010/main" val="578263753"/>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595314" y="76200"/>
            <a:ext cx="7342187" cy="457200"/>
          </a:xfrm>
        </p:spPr>
        <p:txBody>
          <a:bodyPr/>
          <a:lstStyle/>
          <a:p>
            <a:r>
              <a:rPr lang="en-GB" b="0" dirty="0" smtClean="0">
                <a:latin typeface="Calibri" panose="020F0502020204030204" pitchFamily="34" charset="0"/>
              </a:rPr>
              <a:t>Direct observations versus retrievals</a:t>
            </a:r>
          </a:p>
        </p:txBody>
      </p:sp>
      <p:sp>
        <p:nvSpPr>
          <p:cNvPr id="19459" name="Text Box 3"/>
          <p:cNvSpPr txBox="1">
            <a:spLocks noChangeArrowheads="1"/>
          </p:cNvSpPr>
          <p:nvPr/>
        </p:nvSpPr>
        <p:spPr bwMode="auto">
          <a:xfrm>
            <a:off x="257175" y="563167"/>
            <a:ext cx="8542338" cy="2416046"/>
          </a:xfrm>
          <a:prstGeom prst="rect">
            <a:avLst/>
          </a:prstGeom>
          <a:noFill/>
          <a:ln w="12700">
            <a:noFill/>
            <a:miter lim="800000"/>
            <a:headEnd/>
            <a:tailEnd/>
          </a:ln>
        </p:spPr>
        <p:txBody>
          <a:bodyPr>
            <a:spAutoFit/>
          </a:bodyPr>
          <a:lstStyle/>
          <a:p>
            <a:pPr>
              <a:spcBef>
                <a:spcPts val="600"/>
              </a:spcBef>
            </a:pPr>
            <a:r>
              <a:rPr lang="en-GB" sz="1800" b="0" dirty="0">
                <a:solidFill>
                  <a:schemeClr val="tx1"/>
                </a:solidFill>
                <a:latin typeface="Calibri" panose="020F0502020204030204" pitchFamily="34" charset="0"/>
              </a:rPr>
              <a:t>What about transforming observations closer to model </a:t>
            </a:r>
            <a:r>
              <a:rPr lang="en-GB" sz="1800" b="0" dirty="0" smtClean="0">
                <a:solidFill>
                  <a:schemeClr val="tx1"/>
                </a:solidFill>
                <a:latin typeface="Calibri" panose="020F0502020204030204" pitchFamily="34" charset="0"/>
              </a:rPr>
              <a:t>space before assimilation?  It is </a:t>
            </a:r>
            <a:r>
              <a:rPr lang="en-GB" sz="1800" b="0" dirty="0">
                <a:solidFill>
                  <a:schemeClr val="tx1"/>
                </a:solidFill>
                <a:latin typeface="Calibri" panose="020F0502020204030204" pitchFamily="34" charset="0"/>
              </a:rPr>
              <a:t>possible to use “satellite retrievals</a:t>
            </a:r>
            <a:r>
              <a:rPr lang="en-GB" sz="1800" b="0" dirty="0" smtClean="0">
                <a:solidFill>
                  <a:schemeClr val="tx1"/>
                </a:solidFill>
                <a:latin typeface="Calibri" panose="020F0502020204030204" pitchFamily="34" charset="0"/>
              </a:rPr>
              <a:t>” instead of “direct observations”. </a:t>
            </a:r>
            <a:endParaRPr lang="en-GB" sz="1800" b="0" dirty="0">
              <a:solidFill>
                <a:schemeClr val="tx1"/>
              </a:solidFill>
              <a:latin typeface="Calibri" panose="020F0502020204030204" pitchFamily="34" charset="0"/>
            </a:endParaRPr>
          </a:p>
          <a:p>
            <a:pPr>
              <a:spcBef>
                <a:spcPts val="600"/>
              </a:spcBef>
              <a:buFont typeface="Hoefler Text Ornaments" pitchFamily="82" charset="2"/>
              <a:buChar char=""/>
            </a:pPr>
            <a:r>
              <a:rPr lang="en-GB" sz="1800" b="0" dirty="0">
                <a:solidFill>
                  <a:schemeClr val="tx1"/>
                </a:solidFill>
                <a:latin typeface="Calibri" panose="020F0502020204030204" pitchFamily="34" charset="0"/>
              </a:rPr>
              <a:t> </a:t>
            </a:r>
            <a:r>
              <a:rPr lang="en-GB" sz="1800" b="0" i="1" dirty="0">
                <a:solidFill>
                  <a:schemeClr val="tx1"/>
                </a:solidFill>
                <a:latin typeface="Calibri" panose="020F0502020204030204" pitchFamily="34" charset="0"/>
              </a:rPr>
              <a:t>H</a:t>
            </a:r>
            <a:r>
              <a:rPr lang="en-GB" sz="1800" b="0" dirty="0">
                <a:solidFill>
                  <a:schemeClr val="tx1"/>
                </a:solidFill>
                <a:latin typeface="Calibri" panose="020F0502020204030204" pitchFamily="34" charset="0"/>
              </a:rPr>
              <a:t> becomes simpler for a satellite retrieval product</a:t>
            </a:r>
          </a:p>
          <a:p>
            <a:pPr>
              <a:spcBef>
                <a:spcPts val="600"/>
              </a:spcBef>
              <a:buFont typeface="Hoefler Text Ornaments" pitchFamily="82" charset="2"/>
              <a:buChar char=""/>
            </a:pPr>
            <a:r>
              <a:rPr lang="en-GB" sz="1800" b="0" dirty="0">
                <a:solidFill>
                  <a:schemeClr val="tx1"/>
                </a:solidFill>
                <a:latin typeface="Calibri" panose="020F0502020204030204" pitchFamily="34" charset="0"/>
              </a:rPr>
              <a:t> Related tangent linear &amp; adjoint operators also simpler </a:t>
            </a:r>
          </a:p>
          <a:p>
            <a:pPr>
              <a:spcBef>
                <a:spcPts val="600"/>
              </a:spcBef>
              <a:buFont typeface="Hoefler Text Ornaments" pitchFamily="82" charset="2"/>
              <a:buChar char=""/>
            </a:pPr>
            <a:r>
              <a:rPr lang="en-GB" sz="1800" b="0" dirty="0">
                <a:solidFill>
                  <a:schemeClr val="tx1"/>
                </a:solidFill>
                <a:latin typeface="Calibri" panose="020F0502020204030204" pitchFamily="34" charset="0"/>
              </a:rPr>
              <a:t> Retrieval assumptions made by data providers not always explicit/valid</a:t>
            </a:r>
          </a:p>
          <a:p>
            <a:pPr>
              <a:spcBef>
                <a:spcPts val="600"/>
              </a:spcBef>
              <a:buFont typeface="Hoefler Text Ornaments" pitchFamily="82" charset="2"/>
              <a:buChar char=""/>
            </a:pPr>
            <a:r>
              <a:rPr lang="en-GB" sz="1800" b="0" dirty="0">
                <a:solidFill>
                  <a:schemeClr val="tx1"/>
                </a:solidFill>
                <a:latin typeface="Calibri" panose="020F0502020204030204" pitchFamily="34" charset="0"/>
              </a:rPr>
              <a:t> Use of NWP data in retrieval algorithms can introduce correlated </a:t>
            </a:r>
            <a:r>
              <a:rPr lang="en-GB" sz="1800" b="0" dirty="0" smtClean="0">
                <a:solidFill>
                  <a:schemeClr val="tx1"/>
                </a:solidFill>
                <a:latin typeface="Calibri" panose="020F0502020204030204" pitchFamily="34" charset="0"/>
              </a:rPr>
              <a:t>errors</a:t>
            </a:r>
          </a:p>
          <a:p>
            <a:pPr algn="ctr">
              <a:spcBef>
                <a:spcPts val="600"/>
              </a:spcBef>
            </a:pPr>
            <a:r>
              <a:rPr lang="en-GB" sz="1800" b="0" dirty="0" smtClean="0">
                <a:latin typeface="Calibri" panose="020F0502020204030204" pitchFamily="34" charset="0"/>
              </a:rPr>
              <a:t>   </a:t>
            </a:r>
            <a:r>
              <a:rPr lang="en-GB" sz="1800" dirty="0" smtClean="0">
                <a:latin typeface="Calibri" panose="020F0502020204030204" pitchFamily="34" charset="0"/>
              </a:rPr>
              <a:t>The choice is often application dependent!</a:t>
            </a:r>
            <a:endParaRPr lang="en-GB" sz="1800" baseline="-25000" dirty="0">
              <a:latin typeface="Calibri" panose="020F0502020204030204" pitchFamily="34" charset="0"/>
            </a:endParaRPr>
          </a:p>
        </p:txBody>
      </p:sp>
      <p:sp>
        <p:nvSpPr>
          <p:cNvPr id="19460" name="AutoShape 4"/>
          <p:cNvSpPr>
            <a:spLocks noChangeArrowheads="1"/>
          </p:cNvSpPr>
          <p:nvPr/>
        </p:nvSpPr>
        <p:spPr bwMode="auto">
          <a:xfrm>
            <a:off x="241300" y="4065985"/>
            <a:ext cx="1265238" cy="685800"/>
          </a:xfrm>
          <a:prstGeom prst="flowChartMultidocument">
            <a:avLst/>
          </a:prstGeom>
          <a:solidFill>
            <a:srgbClr val="FF0000"/>
          </a:solidFill>
          <a:ln w="12700">
            <a:solidFill>
              <a:schemeClr val="tx1"/>
            </a:solidFill>
            <a:miter lim="800000"/>
            <a:headEnd/>
            <a:tailEnd/>
          </a:ln>
        </p:spPr>
        <p:txBody>
          <a:bodyPr wrap="none" anchor="ctr"/>
          <a:lstStyle/>
          <a:p>
            <a:pPr algn="ctr">
              <a:lnSpc>
                <a:spcPct val="90000"/>
              </a:lnSpc>
            </a:pPr>
            <a:r>
              <a:rPr lang="en-GB" sz="1800" dirty="0">
                <a:solidFill>
                  <a:schemeClr val="tx1"/>
                </a:solidFill>
                <a:latin typeface="Calibri" panose="020F0502020204030204" pitchFamily="34" charset="0"/>
              </a:rPr>
              <a:t>Model</a:t>
            </a:r>
          </a:p>
          <a:p>
            <a:pPr algn="ctr">
              <a:lnSpc>
                <a:spcPct val="90000"/>
              </a:lnSpc>
            </a:pPr>
            <a:r>
              <a:rPr lang="en-GB" sz="1800" dirty="0">
                <a:solidFill>
                  <a:schemeClr val="tx1"/>
                </a:solidFill>
                <a:latin typeface="Calibri" panose="020F0502020204030204" pitchFamily="34" charset="0"/>
              </a:rPr>
              <a:t>T,u,v,q,o3</a:t>
            </a:r>
          </a:p>
        </p:txBody>
      </p:sp>
      <p:sp>
        <p:nvSpPr>
          <p:cNvPr id="19461" name="AutoShape 15"/>
          <p:cNvSpPr>
            <a:spLocks noChangeArrowheads="1"/>
          </p:cNvSpPr>
          <p:nvPr/>
        </p:nvSpPr>
        <p:spPr bwMode="auto">
          <a:xfrm>
            <a:off x="1625600" y="4180285"/>
            <a:ext cx="3149600" cy="417909"/>
          </a:xfrm>
          <a:prstGeom prst="rightArrow">
            <a:avLst>
              <a:gd name="adj1" fmla="val 50000"/>
              <a:gd name="adj2" fmla="val 27503"/>
            </a:avLst>
          </a:prstGeom>
          <a:solidFill>
            <a:schemeClr val="accent1"/>
          </a:solidFill>
          <a:ln w="12700">
            <a:solidFill>
              <a:schemeClr val="tx1"/>
            </a:solidFill>
            <a:miter lim="800000"/>
            <a:headEnd/>
            <a:tailEnd/>
          </a:ln>
        </p:spPr>
        <p:txBody>
          <a:bodyPr wrap="none" lIns="90487" tIns="44450" rIns="90487" bIns="44450" anchor="ctr"/>
          <a:lstStyle/>
          <a:p>
            <a:pPr algn="ctr">
              <a:lnSpc>
                <a:spcPts val="3200"/>
              </a:lnSpc>
              <a:spcAft>
                <a:spcPts val="600"/>
              </a:spcAft>
              <a:buClr>
                <a:schemeClr val="hlink"/>
              </a:buClr>
              <a:buFont typeface="Wingdings" pitchFamily="2" charset="2"/>
              <a:buNone/>
            </a:pPr>
            <a:r>
              <a:rPr lang="en-GB" sz="1800" i="1" dirty="0">
                <a:solidFill>
                  <a:schemeClr val="tx1"/>
                </a:solidFill>
                <a:latin typeface="Calibri" panose="020F0502020204030204" pitchFamily="34" charset="0"/>
              </a:rPr>
              <a:t>H</a:t>
            </a:r>
          </a:p>
        </p:txBody>
      </p:sp>
      <p:sp>
        <p:nvSpPr>
          <p:cNvPr id="19462" name="AutoShape 12"/>
          <p:cNvSpPr>
            <a:spLocks noChangeArrowheads="1"/>
          </p:cNvSpPr>
          <p:nvPr/>
        </p:nvSpPr>
        <p:spPr bwMode="auto">
          <a:xfrm>
            <a:off x="7416801" y="3121819"/>
            <a:ext cx="1520825" cy="650081"/>
          </a:xfrm>
          <a:prstGeom prst="flowChartAlternateProcess">
            <a:avLst/>
          </a:prstGeom>
          <a:solidFill>
            <a:srgbClr val="00FF00"/>
          </a:solidFill>
          <a:ln w="12700">
            <a:solidFill>
              <a:schemeClr val="tx1"/>
            </a:solidFill>
            <a:miter lim="800000"/>
            <a:headEnd/>
            <a:tailEnd/>
          </a:ln>
        </p:spPr>
        <p:txBody>
          <a:bodyPr wrap="none" anchor="ctr"/>
          <a:lstStyle/>
          <a:p>
            <a:pPr algn="ctr">
              <a:lnSpc>
                <a:spcPct val="90000"/>
              </a:lnSpc>
            </a:pPr>
            <a:r>
              <a:rPr lang="en-GB" sz="1800" dirty="0">
                <a:solidFill>
                  <a:schemeClr val="tx1"/>
                </a:solidFill>
                <a:latin typeface="Calibri" panose="020F0502020204030204" pitchFamily="34" charset="0"/>
              </a:rPr>
              <a:t>Observed</a:t>
            </a:r>
          </a:p>
          <a:p>
            <a:pPr algn="ctr">
              <a:lnSpc>
                <a:spcPct val="90000"/>
              </a:lnSpc>
            </a:pPr>
            <a:r>
              <a:rPr lang="en-GB" sz="1800" dirty="0">
                <a:solidFill>
                  <a:schemeClr val="tx1"/>
                </a:solidFill>
                <a:latin typeface="Calibri" panose="020F0502020204030204" pitchFamily="34" charset="0"/>
              </a:rPr>
              <a:t>satellite</a:t>
            </a:r>
          </a:p>
          <a:p>
            <a:pPr algn="ctr">
              <a:lnSpc>
                <a:spcPct val="90000"/>
              </a:lnSpc>
            </a:pPr>
            <a:r>
              <a:rPr lang="en-GB" sz="1800" dirty="0">
                <a:solidFill>
                  <a:schemeClr val="tx1"/>
                </a:solidFill>
                <a:latin typeface="Calibri" panose="020F0502020204030204" pitchFamily="34" charset="0"/>
              </a:rPr>
              <a:t>quantity</a:t>
            </a:r>
          </a:p>
        </p:txBody>
      </p:sp>
      <p:sp>
        <p:nvSpPr>
          <p:cNvPr id="19463" name="AutoShape 4"/>
          <p:cNvSpPr>
            <a:spLocks noChangeArrowheads="1"/>
          </p:cNvSpPr>
          <p:nvPr/>
        </p:nvSpPr>
        <p:spPr bwMode="auto">
          <a:xfrm>
            <a:off x="165100" y="3056335"/>
            <a:ext cx="1265238" cy="685800"/>
          </a:xfrm>
          <a:prstGeom prst="flowChartMultidocument">
            <a:avLst/>
          </a:prstGeom>
          <a:solidFill>
            <a:srgbClr val="FF0000"/>
          </a:solidFill>
          <a:ln w="12700">
            <a:solidFill>
              <a:schemeClr val="tx1"/>
            </a:solidFill>
            <a:miter lim="800000"/>
            <a:headEnd/>
            <a:tailEnd/>
          </a:ln>
        </p:spPr>
        <p:txBody>
          <a:bodyPr wrap="none" anchor="ctr"/>
          <a:lstStyle/>
          <a:p>
            <a:pPr algn="ctr">
              <a:lnSpc>
                <a:spcPct val="90000"/>
              </a:lnSpc>
            </a:pPr>
            <a:r>
              <a:rPr lang="en-GB" sz="1800" dirty="0">
                <a:solidFill>
                  <a:schemeClr val="tx1"/>
                </a:solidFill>
                <a:latin typeface="Calibri" panose="020F0502020204030204" pitchFamily="34" charset="0"/>
              </a:rPr>
              <a:t>Model</a:t>
            </a:r>
          </a:p>
          <a:p>
            <a:pPr algn="ctr">
              <a:lnSpc>
                <a:spcPct val="90000"/>
              </a:lnSpc>
            </a:pPr>
            <a:r>
              <a:rPr lang="en-GB" sz="1800" dirty="0">
                <a:solidFill>
                  <a:schemeClr val="tx1"/>
                </a:solidFill>
                <a:latin typeface="Calibri" panose="020F0502020204030204" pitchFamily="34" charset="0"/>
              </a:rPr>
              <a:t>T,u,v,q,o3</a:t>
            </a:r>
          </a:p>
        </p:txBody>
      </p:sp>
      <p:sp>
        <p:nvSpPr>
          <p:cNvPr id="19464" name="AutoShape 13"/>
          <p:cNvSpPr>
            <a:spLocks noChangeArrowheads="1"/>
          </p:cNvSpPr>
          <p:nvPr/>
        </p:nvSpPr>
        <p:spPr bwMode="auto">
          <a:xfrm>
            <a:off x="2247900" y="3114675"/>
            <a:ext cx="1358900" cy="514350"/>
          </a:xfrm>
          <a:prstGeom prst="roundRect">
            <a:avLst>
              <a:gd name="adj" fmla="val 16667"/>
            </a:avLst>
          </a:prstGeom>
          <a:solidFill>
            <a:srgbClr val="00FF00"/>
          </a:solidFill>
          <a:ln w="19050">
            <a:solidFill>
              <a:schemeClr val="tx1"/>
            </a:solidFill>
            <a:round/>
            <a:headEnd/>
            <a:tailEnd/>
          </a:ln>
        </p:spPr>
        <p:txBody>
          <a:bodyPr wrap="none" lIns="90487" tIns="44450" rIns="90487" bIns="44450" anchor="ctr"/>
          <a:lstStyle/>
          <a:p>
            <a:pPr algn="ctr">
              <a:lnSpc>
                <a:spcPct val="90000"/>
              </a:lnSpc>
            </a:pPr>
            <a:r>
              <a:rPr lang="en-GB" sz="1800" dirty="0">
                <a:solidFill>
                  <a:schemeClr val="tx1"/>
                </a:solidFill>
                <a:latin typeface="Calibri" panose="020F0502020204030204" pitchFamily="34" charset="0"/>
              </a:rPr>
              <a:t>Model </a:t>
            </a:r>
          </a:p>
          <a:p>
            <a:pPr algn="ctr">
              <a:lnSpc>
                <a:spcPct val="90000"/>
              </a:lnSpc>
            </a:pPr>
            <a:r>
              <a:rPr lang="en-GB" sz="1800" dirty="0">
                <a:solidFill>
                  <a:schemeClr val="tx1"/>
                </a:solidFill>
                <a:latin typeface="Calibri" panose="020F0502020204030204" pitchFamily="34" charset="0"/>
              </a:rPr>
              <a:t>equivalent</a:t>
            </a:r>
          </a:p>
        </p:txBody>
      </p:sp>
      <p:sp>
        <p:nvSpPr>
          <p:cNvPr id="19465" name="AutoShape 15"/>
          <p:cNvSpPr>
            <a:spLocks noChangeArrowheads="1"/>
          </p:cNvSpPr>
          <p:nvPr/>
        </p:nvSpPr>
        <p:spPr bwMode="auto">
          <a:xfrm>
            <a:off x="1562101" y="3170635"/>
            <a:ext cx="612775" cy="417909"/>
          </a:xfrm>
          <a:prstGeom prst="rightArrow">
            <a:avLst>
              <a:gd name="adj1" fmla="val 50000"/>
              <a:gd name="adj2" fmla="val 27493"/>
            </a:avLst>
          </a:prstGeom>
          <a:solidFill>
            <a:schemeClr val="accent1"/>
          </a:solidFill>
          <a:ln w="12700">
            <a:solidFill>
              <a:schemeClr val="tx1"/>
            </a:solidFill>
            <a:miter lim="800000"/>
            <a:headEnd/>
            <a:tailEnd/>
          </a:ln>
        </p:spPr>
        <p:txBody>
          <a:bodyPr wrap="none" lIns="90487" tIns="44450" rIns="90487" bIns="44450" anchor="ctr"/>
          <a:lstStyle/>
          <a:p>
            <a:pPr algn="ctr">
              <a:lnSpc>
                <a:spcPts val="3200"/>
              </a:lnSpc>
              <a:spcAft>
                <a:spcPts val="600"/>
              </a:spcAft>
              <a:buClr>
                <a:schemeClr val="hlink"/>
              </a:buClr>
              <a:buFont typeface="Wingdings" pitchFamily="2" charset="2"/>
              <a:buNone/>
            </a:pPr>
            <a:r>
              <a:rPr lang="en-GB" sz="1800" i="1" dirty="0">
                <a:solidFill>
                  <a:schemeClr val="tx1"/>
                </a:solidFill>
                <a:latin typeface="Calibri" panose="020F0502020204030204" pitchFamily="34" charset="0"/>
              </a:rPr>
              <a:t>H</a:t>
            </a:r>
          </a:p>
        </p:txBody>
      </p:sp>
      <p:sp>
        <p:nvSpPr>
          <p:cNvPr id="19466" name="AutoShape 16"/>
          <p:cNvSpPr>
            <a:spLocks noChangeArrowheads="1"/>
          </p:cNvSpPr>
          <p:nvPr/>
        </p:nvSpPr>
        <p:spPr bwMode="auto">
          <a:xfrm>
            <a:off x="3654426" y="3182541"/>
            <a:ext cx="790575" cy="457200"/>
          </a:xfrm>
          <a:prstGeom prst="leftRightArrow">
            <a:avLst>
              <a:gd name="adj1" fmla="val 50000"/>
              <a:gd name="adj2" fmla="val 51149"/>
            </a:avLst>
          </a:prstGeom>
          <a:solidFill>
            <a:schemeClr val="accent1"/>
          </a:solidFill>
          <a:ln w="12700">
            <a:solidFill>
              <a:schemeClr val="tx1"/>
            </a:solidFill>
            <a:miter lim="800000"/>
            <a:headEnd/>
            <a:tailEnd/>
          </a:ln>
        </p:spPr>
        <p:txBody>
          <a:bodyPr wrap="none" anchor="ctr"/>
          <a:lstStyle/>
          <a:p>
            <a:pPr algn="ctr"/>
            <a:r>
              <a:rPr lang="en-GB" sz="1800" dirty="0">
                <a:solidFill>
                  <a:schemeClr val="tx1"/>
                </a:solidFill>
                <a:latin typeface="Calibri" panose="020F0502020204030204" pitchFamily="34" charset="0"/>
              </a:rPr>
              <a:t>O-B</a:t>
            </a:r>
          </a:p>
        </p:txBody>
      </p:sp>
      <p:sp>
        <p:nvSpPr>
          <p:cNvPr id="19467" name="AutoShape 12"/>
          <p:cNvSpPr>
            <a:spLocks noChangeArrowheads="1"/>
          </p:cNvSpPr>
          <p:nvPr/>
        </p:nvSpPr>
        <p:spPr bwMode="auto">
          <a:xfrm>
            <a:off x="4530726" y="2943225"/>
            <a:ext cx="1362075" cy="895350"/>
          </a:xfrm>
          <a:prstGeom prst="flowChartAlternateProcess">
            <a:avLst/>
          </a:prstGeom>
          <a:solidFill>
            <a:srgbClr val="00FF00"/>
          </a:solidFill>
          <a:ln w="12700">
            <a:solidFill>
              <a:schemeClr val="tx1"/>
            </a:solidFill>
            <a:miter lim="800000"/>
            <a:headEnd/>
            <a:tailEnd/>
          </a:ln>
        </p:spPr>
        <p:txBody>
          <a:bodyPr wrap="none" anchor="ctr"/>
          <a:lstStyle/>
          <a:p>
            <a:pPr algn="ctr">
              <a:lnSpc>
                <a:spcPct val="90000"/>
              </a:lnSpc>
            </a:pPr>
            <a:r>
              <a:rPr lang="en-GB" sz="1800" dirty="0">
                <a:solidFill>
                  <a:schemeClr val="tx1"/>
                </a:solidFill>
                <a:latin typeface="Calibri" panose="020F0502020204030204" pitchFamily="34" charset="0"/>
              </a:rPr>
              <a:t>Satellite</a:t>
            </a:r>
          </a:p>
          <a:p>
            <a:pPr algn="ctr">
              <a:lnSpc>
                <a:spcPct val="90000"/>
              </a:lnSpc>
            </a:pPr>
            <a:r>
              <a:rPr lang="en-GB" sz="1800" dirty="0">
                <a:solidFill>
                  <a:schemeClr val="tx1"/>
                </a:solidFill>
                <a:latin typeface="Calibri" panose="020F0502020204030204" pitchFamily="34" charset="0"/>
              </a:rPr>
              <a:t>retrieval</a:t>
            </a:r>
          </a:p>
          <a:p>
            <a:pPr algn="ctr">
              <a:lnSpc>
                <a:spcPct val="90000"/>
              </a:lnSpc>
            </a:pPr>
            <a:r>
              <a:rPr lang="en-GB" sz="1800" dirty="0">
                <a:solidFill>
                  <a:schemeClr val="tx1"/>
                </a:solidFill>
                <a:latin typeface="Calibri" panose="020F0502020204030204" pitchFamily="34" charset="0"/>
              </a:rPr>
              <a:t>e.g. o3, </a:t>
            </a:r>
            <a:r>
              <a:rPr lang="en-GB" sz="1800" dirty="0" smtClean="0">
                <a:solidFill>
                  <a:schemeClr val="tx1"/>
                </a:solidFill>
                <a:latin typeface="Calibri" panose="020F0502020204030204" pitchFamily="34" charset="0"/>
              </a:rPr>
              <a:t>T, </a:t>
            </a:r>
            <a:endParaRPr lang="en-GB" sz="1800" dirty="0">
              <a:solidFill>
                <a:schemeClr val="tx1"/>
              </a:solidFill>
              <a:latin typeface="Calibri" panose="020F0502020204030204" pitchFamily="34" charset="0"/>
            </a:endParaRPr>
          </a:p>
          <a:p>
            <a:pPr algn="ctr">
              <a:lnSpc>
                <a:spcPct val="90000"/>
              </a:lnSpc>
            </a:pPr>
            <a:r>
              <a:rPr lang="en-GB" sz="1800" dirty="0" smtClean="0">
                <a:solidFill>
                  <a:schemeClr val="tx1"/>
                </a:solidFill>
                <a:latin typeface="Calibri" panose="020F0502020204030204" pitchFamily="34" charset="0"/>
              </a:rPr>
              <a:t>q, AOD</a:t>
            </a:r>
            <a:endParaRPr lang="en-GB" sz="1800" dirty="0">
              <a:solidFill>
                <a:schemeClr val="tx1"/>
              </a:solidFill>
              <a:latin typeface="Calibri" panose="020F0502020204030204" pitchFamily="34" charset="0"/>
            </a:endParaRPr>
          </a:p>
        </p:txBody>
      </p:sp>
      <p:sp>
        <p:nvSpPr>
          <p:cNvPr id="19468" name="Left Arrow 26"/>
          <p:cNvSpPr>
            <a:spLocks noChangeArrowheads="1"/>
          </p:cNvSpPr>
          <p:nvPr/>
        </p:nvSpPr>
        <p:spPr bwMode="auto">
          <a:xfrm>
            <a:off x="5943600" y="2930128"/>
            <a:ext cx="1447800" cy="981075"/>
          </a:xfrm>
          <a:prstGeom prst="leftArrow">
            <a:avLst>
              <a:gd name="adj1" fmla="val 50000"/>
              <a:gd name="adj2" fmla="val 35417"/>
            </a:avLst>
          </a:prstGeom>
          <a:solidFill>
            <a:schemeClr val="accent1"/>
          </a:solidFill>
          <a:ln w="9525" algn="ctr">
            <a:solidFill>
              <a:schemeClr val="tx1"/>
            </a:solidFill>
            <a:round/>
            <a:headEnd/>
            <a:tailEnd type="triangle" w="med" len="med"/>
          </a:ln>
        </p:spPr>
        <p:txBody>
          <a:bodyPr wrap="none"/>
          <a:lstStyle/>
          <a:p>
            <a:pPr>
              <a:lnSpc>
                <a:spcPct val="90000"/>
              </a:lnSpc>
            </a:pPr>
            <a:r>
              <a:rPr lang="en-GB" sz="1800" dirty="0">
                <a:solidFill>
                  <a:schemeClr val="tx1"/>
                </a:solidFill>
                <a:latin typeface="Calibri" panose="020F0502020204030204" pitchFamily="34" charset="0"/>
              </a:rPr>
              <a:t>Retrieval</a:t>
            </a:r>
          </a:p>
          <a:p>
            <a:pPr>
              <a:lnSpc>
                <a:spcPct val="90000"/>
              </a:lnSpc>
            </a:pPr>
            <a:r>
              <a:rPr lang="en-GB" sz="1800" dirty="0">
                <a:solidFill>
                  <a:schemeClr val="tx1"/>
                </a:solidFill>
                <a:latin typeface="Calibri" panose="020F0502020204030204" pitchFamily="34" charset="0"/>
              </a:rPr>
              <a:t>algorithm</a:t>
            </a:r>
          </a:p>
        </p:txBody>
      </p:sp>
      <p:sp>
        <p:nvSpPr>
          <p:cNvPr id="19469" name="AutoShape 12"/>
          <p:cNvSpPr>
            <a:spLocks noChangeArrowheads="1"/>
          </p:cNvSpPr>
          <p:nvPr/>
        </p:nvSpPr>
        <p:spPr bwMode="auto">
          <a:xfrm>
            <a:off x="7429501" y="4102894"/>
            <a:ext cx="1520825" cy="650081"/>
          </a:xfrm>
          <a:prstGeom prst="flowChartAlternateProcess">
            <a:avLst/>
          </a:prstGeom>
          <a:solidFill>
            <a:srgbClr val="00FF00"/>
          </a:solidFill>
          <a:ln w="12700">
            <a:solidFill>
              <a:schemeClr val="tx1"/>
            </a:solidFill>
            <a:miter lim="800000"/>
            <a:headEnd/>
            <a:tailEnd/>
          </a:ln>
        </p:spPr>
        <p:txBody>
          <a:bodyPr wrap="none" anchor="ctr"/>
          <a:lstStyle/>
          <a:p>
            <a:pPr algn="ctr">
              <a:lnSpc>
                <a:spcPct val="90000"/>
              </a:lnSpc>
            </a:pPr>
            <a:r>
              <a:rPr lang="en-GB" sz="1800" dirty="0">
                <a:solidFill>
                  <a:schemeClr val="tx1"/>
                </a:solidFill>
                <a:latin typeface="Calibri" panose="020F0502020204030204" pitchFamily="34" charset="0"/>
              </a:rPr>
              <a:t>Observed</a:t>
            </a:r>
          </a:p>
          <a:p>
            <a:pPr algn="ctr">
              <a:lnSpc>
                <a:spcPct val="90000"/>
              </a:lnSpc>
            </a:pPr>
            <a:r>
              <a:rPr lang="en-GB" sz="1800" dirty="0">
                <a:solidFill>
                  <a:schemeClr val="tx1"/>
                </a:solidFill>
                <a:latin typeface="Calibri" panose="020F0502020204030204" pitchFamily="34" charset="0"/>
              </a:rPr>
              <a:t>satellite</a:t>
            </a:r>
          </a:p>
          <a:p>
            <a:pPr algn="ctr">
              <a:lnSpc>
                <a:spcPct val="90000"/>
              </a:lnSpc>
            </a:pPr>
            <a:r>
              <a:rPr lang="en-GB" sz="1800" dirty="0">
                <a:solidFill>
                  <a:schemeClr val="tx1"/>
                </a:solidFill>
                <a:latin typeface="Calibri" panose="020F0502020204030204" pitchFamily="34" charset="0"/>
              </a:rPr>
              <a:t>quantity</a:t>
            </a:r>
          </a:p>
        </p:txBody>
      </p:sp>
      <p:sp>
        <p:nvSpPr>
          <p:cNvPr id="19470" name="AutoShape 16"/>
          <p:cNvSpPr>
            <a:spLocks noChangeArrowheads="1"/>
          </p:cNvSpPr>
          <p:nvPr/>
        </p:nvSpPr>
        <p:spPr bwMode="auto">
          <a:xfrm>
            <a:off x="6575426" y="4201716"/>
            <a:ext cx="790575" cy="457200"/>
          </a:xfrm>
          <a:prstGeom prst="leftRightArrow">
            <a:avLst>
              <a:gd name="adj1" fmla="val 50000"/>
              <a:gd name="adj2" fmla="val 51149"/>
            </a:avLst>
          </a:prstGeom>
          <a:solidFill>
            <a:schemeClr val="accent1"/>
          </a:solidFill>
          <a:ln w="12700">
            <a:solidFill>
              <a:schemeClr val="tx1"/>
            </a:solidFill>
            <a:miter lim="800000"/>
            <a:headEnd/>
            <a:tailEnd/>
          </a:ln>
        </p:spPr>
        <p:txBody>
          <a:bodyPr wrap="none" anchor="ctr"/>
          <a:lstStyle/>
          <a:p>
            <a:pPr algn="ctr"/>
            <a:r>
              <a:rPr lang="en-GB" sz="2000">
                <a:solidFill>
                  <a:schemeClr val="tx1"/>
                </a:solidFill>
                <a:latin typeface="Times" pitchFamily="18" charset="0"/>
              </a:rPr>
              <a:t>O-B</a:t>
            </a:r>
          </a:p>
        </p:txBody>
      </p:sp>
      <p:sp>
        <p:nvSpPr>
          <p:cNvPr id="19471" name="AutoShape 13"/>
          <p:cNvSpPr>
            <a:spLocks noChangeArrowheads="1"/>
          </p:cNvSpPr>
          <p:nvPr/>
        </p:nvSpPr>
        <p:spPr bwMode="auto">
          <a:xfrm>
            <a:off x="4951414" y="4019550"/>
            <a:ext cx="1550987" cy="790575"/>
          </a:xfrm>
          <a:prstGeom prst="roundRect">
            <a:avLst>
              <a:gd name="adj" fmla="val 16667"/>
            </a:avLst>
          </a:prstGeom>
          <a:solidFill>
            <a:srgbClr val="00FF00"/>
          </a:solidFill>
          <a:ln w="19050">
            <a:solidFill>
              <a:schemeClr val="tx1"/>
            </a:solidFill>
            <a:round/>
            <a:headEnd/>
            <a:tailEnd/>
          </a:ln>
        </p:spPr>
        <p:txBody>
          <a:bodyPr wrap="none" lIns="90487" tIns="44450" rIns="90487" bIns="44450" anchor="ctr"/>
          <a:lstStyle/>
          <a:p>
            <a:pPr algn="ctr">
              <a:lnSpc>
                <a:spcPct val="90000"/>
              </a:lnSpc>
            </a:pPr>
            <a:r>
              <a:rPr lang="en-GB" sz="1800" dirty="0">
                <a:solidFill>
                  <a:schemeClr val="tx1"/>
                </a:solidFill>
                <a:latin typeface="Calibri" panose="020F0502020204030204" pitchFamily="34" charset="0"/>
              </a:rPr>
              <a:t>Model </a:t>
            </a:r>
          </a:p>
          <a:p>
            <a:pPr algn="ctr">
              <a:lnSpc>
                <a:spcPct val="90000"/>
              </a:lnSpc>
            </a:pPr>
            <a:r>
              <a:rPr lang="en-GB" sz="1800" dirty="0">
                <a:solidFill>
                  <a:schemeClr val="tx1"/>
                </a:solidFill>
                <a:latin typeface="Calibri" panose="020F0502020204030204" pitchFamily="34" charset="0"/>
              </a:rPr>
              <a:t>equivalent</a:t>
            </a:r>
          </a:p>
        </p:txBody>
      </p:sp>
      <p:sp>
        <p:nvSpPr>
          <p:cNvPr id="19472" name="AutoShape 13"/>
          <p:cNvSpPr>
            <a:spLocks noChangeArrowheads="1"/>
          </p:cNvSpPr>
          <p:nvPr/>
        </p:nvSpPr>
        <p:spPr bwMode="auto">
          <a:xfrm>
            <a:off x="5935664" y="4752975"/>
            <a:ext cx="2465387" cy="333375"/>
          </a:xfrm>
          <a:prstGeom prst="roundRect">
            <a:avLst>
              <a:gd name="adj" fmla="val 16667"/>
            </a:avLst>
          </a:prstGeom>
          <a:noFill/>
          <a:ln w="0">
            <a:noFill/>
            <a:round/>
            <a:headEnd/>
            <a:tailEnd/>
          </a:ln>
        </p:spPr>
        <p:txBody>
          <a:bodyPr wrap="none" lIns="90487" tIns="44450" rIns="90487" bIns="44450" anchor="ctr"/>
          <a:lstStyle/>
          <a:p>
            <a:pPr algn="ctr"/>
            <a:r>
              <a:rPr lang="en-GB" sz="1800" dirty="0">
                <a:solidFill>
                  <a:schemeClr val="tx1"/>
                </a:solidFill>
                <a:latin typeface="Calibri" panose="020F0502020204030204" pitchFamily="34" charset="0"/>
              </a:rPr>
              <a:t>Units of radiance</a:t>
            </a:r>
          </a:p>
        </p:txBody>
      </p:sp>
      <p:sp>
        <p:nvSpPr>
          <p:cNvPr id="19473" name="AutoShape 13"/>
          <p:cNvSpPr>
            <a:spLocks noChangeArrowheads="1"/>
          </p:cNvSpPr>
          <p:nvPr/>
        </p:nvSpPr>
        <p:spPr bwMode="auto">
          <a:xfrm>
            <a:off x="1333500" y="3619500"/>
            <a:ext cx="3263900" cy="333375"/>
          </a:xfrm>
          <a:prstGeom prst="roundRect">
            <a:avLst>
              <a:gd name="adj" fmla="val 16667"/>
            </a:avLst>
          </a:prstGeom>
          <a:noFill/>
          <a:ln w="0">
            <a:noFill/>
            <a:round/>
            <a:headEnd/>
            <a:tailEnd/>
          </a:ln>
        </p:spPr>
        <p:txBody>
          <a:bodyPr wrap="none" lIns="90487" tIns="44450" rIns="90487" bIns="44450" anchor="ctr"/>
          <a:lstStyle/>
          <a:p>
            <a:pPr algn="ctr"/>
            <a:r>
              <a:rPr lang="en-GB" sz="1800" dirty="0">
                <a:solidFill>
                  <a:schemeClr val="tx1"/>
                </a:solidFill>
                <a:latin typeface="Calibri" panose="020F0502020204030204" pitchFamily="34" charset="0"/>
              </a:rPr>
              <a:t>Units of mixing ratio, </a:t>
            </a:r>
            <a:r>
              <a:rPr lang="en-GB" sz="1800" dirty="0" smtClean="0">
                <a:solidFill>
                  <a:schemeClr val="tx1"/>
                </a:solidFill>
                <a:latin typeface="Calibri" panose="020F0502020204030204" pitchFamily="34" charset="0"/>
              </a:rPr>
              <a:t>K </a:t>
            </a:r>
            <a:r>
              <a:rPr lang="en-GB" sz="1800" dirty="0">
                <a:solidFill>
                  <a:schemeClr val="tx1"/>
                </a:solidFill>
                <a:latin typeface="Calibri" panose="020F0502020204030204" pitchFamily="34" charset="0"/>
              </a:rPr>
              <a:t>etc</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4"/>
          <p:cNvSpPr>
            <a:spLocks noGrp="1" noChangeArrowheads="1"/>
          </p:cNvSpPr>
          <p:nvPr>
            <p:ph type="body" idx="1"/>
          </p:nvPr>
        </p:nvSpPr>
        <p:spPr>
          <a:xfrm>
            <a:off x="393701" y="809625"/>
            <a:ext cx="7416800" cy="4067175"/>
          </a:xfrm>
        </p:spPr>
        <p:txBody>
          <a:bodyPr/>
          <a:lstStyle/>
          <a:p>
            <a:pPr>
              <a:lnSpc>
                <a:spcPct val="80000"/>
              </a:lnSpc>
              <a:spcBef>
                <a:spcPts val="0"/>
              </a:spcBef>
              <a:buFontTx/>
              <a:buNone/>
            </a:pPr>
            <a:r>
              <a:rPr lang="en-US" sz="1800" b="0" dirty="0" smtClean="0">
                <a:latin typeface="Calibri" panose="020F0502020204030204" pitchFamily="34" charset="0"/>
              </a:rPr>
              <a:t>The observation operator provides the link between the model variables </a:t>
            </a:r>
          </a:p>
          <a:p>
            <a:pPr>
              <a:lnSpc>
                <a:spcPct val="80000"/>
              </a:lnSpc>
              <a:spcBef>
                <a:spcPts val="0"/>
              </a:spcBef>
              <a:buFontTx/>
              <a:buNone/>
            </a:pPr>
            <a:r>
              <a:rPr lang="en-US" sz="1800" b="0" dirty="0" smtClean="0">
                <a:latin typeface="Calibri" panose="020F0502020204030204" pitchFamily="34" charset="0"/>
              </a:rPr>
              <a:t>and the observations (</a:t>
            </a:r>
            <a:r>
              <a:rPr lang="en-US" sz="1800" b="0" dirty="0" err="1" smtClean="0">
                <a:latin typeface="Calibri" panose="020F0502020204030204" pitchFamily="34" charset="0"/>
              </a:rPr>
              <a:t>Lorenc</a:t>
            </a:r>
            <a:r>
              <a:rPr lang="en-US" sz="1800" b="0" dirty="0" smtClean="0">
                <a:latin typeface="Calibri" panose="020F0502020204030204" pitchFamily="34" charset="0"/>
              </a:rPr>
              <a:t> 1986; </a:t>
            </a:r>
            <a:r>
              <a:rPr lang="en-US" sz="1800" b="0" dirty="0" err="1" smtClean="0">
                <a:latin typeface="Calibri" panose="020F0502020204030204" pitchFamily="34" charset="0"/>
              </a:rPr>
              <a:t>Pailleux</a:t>
            </a:r>
            <a:r>
              <a:rPr lang="en-US" sz="1800" b="0" dirty="0" smtClean="0">
                <a:latin typeface="Calibri" panose="020F0502020204030204" pitchFamily="34" charset="0"/>
              </a:rPr>
              <a:t> 1990).</a:t>
            </a:r>
          </a:p>
          <a:p>
            <a:pPr>
              <a:lnSpc>
                <a:spcPct val="80000"/>
              </a:lnSpc>
              <a:spcBef>
                <a:spcPts val="0"/>
              </a:spcBef>
              <a:buFontTx/>
              <a:buNone/>
            </a:pPr>
            <a:endParaRPr lang="en-US" sz="1800" b="0" dirty="0" smtClean="0">
              <a:latin typeface="Calibri" panose="020F0502020204030204" pitchFamily="34" charset="0"/>
            </a:endParaRPr>
          </a:p>
          <a:p>
            <a:pPr>
              <a:lnSpc>
                <a:spcPct val="80000"/>
              </a:lnSpc>
              <a:spcBef>
                <a:spcPts val="0"/>
              </a:spcBef>
              <a:buFontTx/>
              <a:buNone/>
            </a:pPr>
            <a:r>
              <a:rPr lang="en-US" sz="1800" b="0" dirty="0" smtClean="0">
                <a:latin typeface="Calibri" panose="020F0502020204030204" pitchFamily="34" charset="0"/>
              </a:rPr>
              <a:t>The observation operator is typically implemented as a </a:t>
            </a:r>
            <a:r>
              <a:rPr lang="en-US" sz="1800" b="0" dirty="0" smtClean="0">
                <a:solidFill>
                  <a:schemeClr val="accent2"/>
                </a:solidFill>
                <a:latin typeface="Calibri" panose="020F0502020204030204" pitchFamily="34" charset="0"/>
              </a:rPr>
              <a:t>sequence of </a:t>
            </a:r>
          </a:p>
          <a:p>
            <a:pPr>
              <a:lnSpc>
                <a:spcPct val="80000"/>
              </a:lnSpc>
              <a:spcBef>
                <a:spcPts val="0"/>
              </a:spcBef>
              <a:buFontTx/>
              <a:buNone/>
            </a:pPr>
            <a:r>
              <a:rPr lang="en-US" sz="1800" b="0" dirty="0" smtClean="0">
                <a:solidFill>
                  <a:schemeClr val="accent2"/>
                </a:solidFill>
                <a:latin typeface="Calibri" panose="020F0502020204030204" pitchFamily="34" charset="0"/>
              </a:rPr>
              <a:t>operators</a:t>
            </a:r>
            <a:r>
              <a:rPr lang="en-US" sz="1800" b="0" dirty="0" smtClean="0">
                <a:latin typeface="Calibri" panose="020F0502020204030204" pitchFamily="34" charset="0"/>
              </a:rPr>
              <a:t> transforming the analysis control variable </a:t>
            </a:r>
            <a:r>
              <a:rPr lang="en-US" sz="1800" b="0" i="1" dirty="0" smtClean="0">
                <a:latin typeface="Calibri" panose="020F0502020204030204" pitchFamily="34" charset="0"/>
              </a:rPr>
              <a:t>x</a:t>
            </a:r>
            <a:r>
              <a:rPr lang="en-US" sz="1800" b="0" dirty="0" smtClean="0">
                <a:latin typeface="Calibri" panose="020F0502020204030204" pitchFamily="34" charset="0"/>
              </a:rPr>
              <a:t> into the </a:t>
            </a:r>
          </a:p>
          <a:p>
            <a:pPr>
              <a:lnSpc>
                <a:spcPct val="80000"/>
              </a:lnSpc>
              <a:spcBef>
                <a:spcPts val="0"/>
              </a:spcBef>
              <a:buFontTx/>
              <a:buNone/>
            </a:pPr>
            <a:r>
              <a:rPr lang="en-US" sz="1800" b="0" dirty="0" smtClean="0">
                <a:latin typeface="Calibri" panose="020F0502020204030204" pitchFamily="34" charset="0"/>
              </a:rPr>
              <a:t>equivalents of each observed quantity </a:t>
            </a:r>
            <a:r>
              <a:rPr lang="en-US" sz="1800" b="0" i="1" dirty="0" smtClean="0">
                <a:latin typeface="Calibri" panose="020F0502020204030204" pitchFamily="34" charset="0"/>
              </a:rPr>
              <a:t>y</a:t>
            </a:r>
            <a:r>
              <a:rPr lang="en-US" sz="1800" b="0" dirty="0" smtClean="0">
                <a:latin typeface="Calibri" panose="020F0502020204030204" pitchFamily="34" charset="0"/>
              </a:rPr>
              <a:t>, at observation locations.</a:t>
            </a:r>
          </a:p>
          <a:p>
            <a:pPr>
              <a:lnSpc>
                <a:spcPct val="80000"/>
              </a:lnSpc>
              <a:spcBef>
                <a:spcPts val="0"/>
              </a:spcBef>
              <a:buFontTx/>
              <a:buNone/>
            </a:pPr>
            <a:endParaRPr lang="en-US" sz="1800" b="0" dirty="0" smtClean="0">
              <a:latin typeface="Calibri" panose="020F0502020204030204" pitchFamily="34" charset="0"/>
            </a:endParaRPr>
          </a:p>
          <a:p>
            <a:pPr>
              <a:lnSpc>
                <a:spcPct val="80000"/>
              </a:lnSpc>
              <a:spcBef>
                <a:spcPts val="0"/>
              </a:spcBef>
              <a:buFontTx/>
              <a:buNone/>
            </a:pPr>
            <a:r>
              <a:rPr lang="en-US" sz="1800" b="0" dirty="0" smtClean="0">
                <a:latin typeface="Calibri" panose="020F0502020204030204" pitchFamily="34" charset="0"/>
              </a:rPr>
              <a:t>This sequence of operators can be </a:t>
            </a:r>
            <a:r>
              <a:rPr lang="en-US" sz="1800" b="0" dirty="0" smtClean="0">
                <a:solidFill>
                  <a:schemeClr val="accent2"/>
                </a:solidFill>
                <a:latin typeface="Calibri" panose="020F0502020204030204" pitchFamily="34" charset="0"/>
              </a:rPr>
              <a:t>multi-</a:t>
            </a:r>
            <a:r>
              <a:rPr lang="en-US" sz="1800" b="0" dirty="0" err="1" smtClean="0">
                <a:solidFill>
                  <a:schemeClr val="accent2"/>
                </a:solidFill>
                <a:latin typeface="Calibri" panose="020F0502020204030204" pitchFamily="34" charset="0"/>
              </a:rPr>
              <a:t>variate</a:t>
            </a:r>
            <a:r>
              <a:rPr lang="en-US" sz="1800" b="0" dirty="0">
                <a:solidFill>
                  <a:schemeClr val="accent2"/>
                </a:solidFill>
                <a:latin typeface="Calibri" panose="020F0502020204030204" pitchFamily="34" charset="0"/>
              </a:rPr>
              <a:t> </a:t>
            </a:r>
            <a:r>
              <a:rPr lang="en-US" sz="1800" b="0" dirty="0" smtClean="0">
                <a:latin typeface="Calibri" panose="020F0502020204030204" pitchFamily="34" charset="0"/>
              </a:rPr>
              <a:t>(can depend on many</a:t>
            </a:r>
          </a:p>
          <a:p>
            <a:pPr>
              <a:lnSpc>
                <a:spcPct val="80000"/>
              </a:lnSpc>
              <a:spcBef>
                <a:spcPts val="0"/>
              </a:spcBef>
              <a:buFontTx/>
              <a:buNone/>
            </a:pPr>
            <a:r>
              <a:rPr lang="en-US" sz="1800" b="0" dirty="0" smtClean="0">
                <a:latin typeface="Calibri" panose="020F0502020204030204" pitchFamily="34" charset="0"/>
              </a:rPr>
              <a:t>variables) and may include: </a:t>
            </a:r>
          </a:p>
          <a:p>
            <a:pPr>
              <a:lnSpc>
                <a:spcPct val="80000"/>
              </a:lnSpc>
              <a:spcBef>
                <a:spcPts val="0"/>
              </a:spcBef>
              <a:buFontTx/>
              <a:buNone/>
            </a:pPr>
            <a:endParaRPr lang="en-US" sz="1800" b="0" dirty="0" smtClean="0">
              <a:latin typeface="Calibri" panose="020F0502020204030204" pitchFamily="34" charset="0"/>
            </a:endParaRPr>
          </a:p>
          <a:p>
            <a:pPr>
              <a:lnSpc>
                <a:spcPct val="80000"/>
              </a:lnSpc>
              <a:spcBef>
                <a:spcPts val="0"/>
              </a:spcBef>
              <a:buFont typeface="Wingdings" pitchFamily="2" charset="2"/>
              <a:buChar char="§"/>
            </a:pPr>
            <a:r>
              <a:rPr lang="en-US" sz="1800" b="0" dirty="0" smtClean="0">
                <a:latin typeface="Calibri" panose="020F0502020204030204" pitchFamily="34" charset="0"/>
              </a:rPr>
              <a:t>“Interpolation” from forecast time to observation time (in 4D-Var this is actually running the forecast model over the assimilation window)</a:t>
            </a:r>
          </a:p>
          <a:p>
            <a:pPr>
              <a:lnSpc>
                <a:spcPct val="80000"/>
              </a:lnSpc>
              <a:spcBef>
                <a:spcPts val="0"/>
              </a:spcBef>
              <a:buFont typeface="Wingdings" pitchFamily="2" charset="2"/>
              <a:buChar char="§"/>
            </a:pPr>
            <a:r>
              <a:rPr lang="en-US" sz="1800" b="0" dirty="0" smtClean="0">
                <a:latin typeface="Calibri" panose="020F0502020204030204" pitchFamily="34" charset="0"/>
              </a:rPr>
              <a:t>Horizontal and vertical interpolations </a:t>
            </a:r>
          </a:p>
          <a:p>
            <a:pPr>
              <a:lnSpc>
                <a:spcPct val="80000"/>
              </a:lnSpc>
              <a:spcBef>
                <a:spcPts val="0"/>
              </a:spcBef>
              <a:buFont typeface="Wingdings" pitchFamily="2" charset="2"/>
              <a:buChar char="§"/>
            </a:pPr>
            <a:r>
              <a:rPr lang="en-US" sz="1800" b="0" dirty="0" smtClean="0">
                <a:latin typeface="Calibri" panose="020F0502020204030204" pitchFamily="34" charset="0"/>
              </a:rPr>
              <a:t>Vertical integration</a:t>
            </a:r>
          </a:p>
          <a:p>
            <a:pPr>
              <a:lnSpc>
                <a:spcPct val="80000"/>
              </a:lnSpc>
              <a:spcBef>
                <a:spcPts val="0"/>
              </a:spcBef>
              <a:buFont typeface="Wingdings" pitchFamily="2" charset="2"/>
              <a:buChar char="§"/>
            </a:pPr>
            <a:r>
              <a:rPr lang="en-US" sz="1800" b="0" dirty="0" smtClean="0">
                <a:latin typeface="Calibri" panose="020F0502020204030204" pitchFamily="34" charset="0"/>
              </a:rPr>
              <a:t>If limb-geometry, also horizontal integration</a:t>
            </a:r>
          </a:p>
          <a:p>
            <a:pPr>
              <a:lnSpc>
                <a:spcPct val="80000"/>
              </a:lnSpc>
              <a:spcBef>
                <a:spcPts val="0"/>
              </a:spcBef>
              <a:buFont typeface="Wingdings" pitchFamily="2" charset="2"/>
              <a:buChar char="§"/>
            </a:pPr>
            <a:r>
              <a:rPr lang="en-US" sz="1800" b="0" dirty="0" smtClean="0">
                <a:latin typeface="Calibri" panose="020F0502020204030204" pitchFamily="34" charset="0"/>
              </a:rPr>
              <a:t>If radiances, </a:t>
            </a:r>
            <a:r>
              <a:rPr lang="en-US" sz="1800" b="0" dirty="0" err="1" smtClean="0">
                <a:latin typeface="Calibri" panose="020F0502020204030204" pitchFamily="34" charset="0"/>
              </a:rPr>
              <a:t>radiative</a:t>
            </a:r>
            <a:r>
              <a:rPr lang="en-US" sz="1800" b="0" dirty="0" smtClean="0">
                <a:latin typeface="Calibri" panose="020F0502020204030204" pitchFamily="34" charset="0"/>
              </a:rPr>
              <a:t> transfer computation</a:t>
            </a:r>
          </a:p>
          <a:p>
            <a:pPr>
              <a:lnSpc>
                <a:spcPct val="80000"/>
              </a:lnSpc>
              <a:spcBef>
                <a:spcPts val="0"/>
              </a:spcBef>
              <a:buFont typeface="Wingdings" pitchFamily="2" charset="2"/>
              <a:buChar char="§"/>
            </a:pPr>
            <a:r>
              <a:rPr lang="en-US" sz="1800" b="0" dirty="0" smtClean="0">
                <a:latin typeface="Calibri" panose="020F0502020204030204" pitchFamily="34" charset="0"/>
              </a:rPr>
              <a:t>Any other transformation to go from model space to observation space.</a:t>
            </a:r>
          </a:p>
        </p:txBody>
      </p:sp>
      <p:sp>
        <p:nvSpPr>
          <p:cNvPr id="5" name="Rectangle 2"/>
          <p:cNvSpPr>
            <a:spLocks noGrp="1" noChangeArrowheads="1"/>
          </p:cNvSpPr>
          <p:nvPr>
            <p:ph type="title"/>
          </p:nvPr>
        </p:nvSpPr>
        <p:spPr>
          <a:xfrm>
            <a:off x="182881" y="133350"/>
            <a:ext cx="8799754" cy="457200"/>
          </a:xfrm>
        </p:spPr>
        <p:txBody>
          <a:bodyPr/>
          <a:lstStyle/>
          <a:p>
            <a:r>
              <a:rPr lang="en-US" b="0" dirty="0" smtClean="0">
                <a:latin typeface="Calibri" panose="020F0502020204030204" pitchFamily="34" charset="0"/>
              </a:rPr>
              <a:t>Actual implementation of observation operators used </a:t>
            </a:r>
            <a:br>
              <a:rPr lang="en-US" b="0" dirty="0" smtClean="0">
                <a:latin typeface="Calibri" panose="020F0502020204030204" pitchFamily="34" charset="0"/>
              </a:rPr>
            </a:br>
            <a:r>
              <a:rPr lang="en-US" b="0" dirty="0" smtClean="0">
                <a:latin typeface="Calibri" panose="020F0502020204030204" pitchFamily="34" charset="0"/>
              </a:rPr>
              <a:t>in the ECMWF 4D </a:t>
            </a:r>
            <a:r>
              <a:rPr lang="en-US" b="0" dirty="0" err="1" smtClean="0">
                <a:latin typeface="Calibri" panose="020F0502020204030204" pitchFamily="34" charset="0"/>
              </a:rPr>
              <a:t>Variational</a:t>
            </a:r>
            <a:r>
              <a:rPr lang="en-US" b="0" dirty="0" smtClean="0">
                <a:latin typeface="Calibri" panose="020F0502020204030204" pitchFamily="34" charset="0"/>
              </a:rPr>
              <a:t> Data Assimilation System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555">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555">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555">
                                            <p:txEl>
                                              <p:pRg st="10" end="1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555">
                                            <p:txEl>
                                              <p:pRg st="11" end="1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555">
                                            <p:txEl>
                                              <p:pRg st="12" end="1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555">
                                            <p:txEl>
                                              <p:pRg st="13" end="1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3555">
                                            <p:txEl>
                                              <p:pRg st="14" end="1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555">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1"/>
          </p:nvPr>
        </p:nvSpPr>
        <p:spPr>
          <a:xfrm>
            <a:off x="393700" y="778923"/>
            <a:ext cx="8382000" cy="781050"/>
          </a:xfrm>
        </p:spPr>
        <p:txBody>
          <a:bodyPr/>
          <a:lstStyle/>
          <a:p>
            <a:pPr>
              <a:lnSpc>
                <a:spcPct val="80000"/>
              </a:lnSpc>
              <a:buFontTx/>
              <a:buNone/>
            </a:pPr>
            <a:r>
              <a:rPr lang="en-US" sz="2000" b="0" dirty="0">
                <a:latin typeface="Calibri" panose="020F0502020204030204" pitchFamily="34" charset="0"/>
                <a:cs typeface="AngsanaUPC" panose="02020603050405020304" pitchFamily="18" charset="-34"/>
              </a:rPr>
              <a:t>The observation operator is typically implemented as a </a:t>
            </a:r>
            <a:r>
              <a:rPr lang="en-US" sz="2000" b="0" dirty="0">
                <a:solidFill>
                  <a:schemeClr val="accent2"/>
                </a:solidFill>
                <a:latin typeface="Calibri" panose="020F0502020204030204" pitchFamily="34" charset="0"/>
                <a:cs typeface="AngsanaUPC" panose="02020603050405020304" pitchFamily="18" charset="-34"/>
              </a:rPr>
              <a:t>sequence of </a:t>
            </a:r>
            <a:r>
              <a:rPr lang="en-US" sz="2000" b="0" dirty="0" smtClean="0">
                <a:solidFill>
                  <a:schemeClr val="accent2"/>
                </a:solidFill>
                <a:latin typeface="Calibri" panose="020F0502020204030204" pitchFamily="34" charset="0"/>
                <a:cs typeface="AngsanaUPC" panose="02020603050405020304" pitchFamily="18" charset="-34"/>
              </a:rPr>
              <a:t>operators</a:t>
            </a:r>
            <a:r>
              <a:rPr lang="en-US" sz="2000" b="0" dirty="0" smtClean="0">
                <a:latin typeface="Calibri" panose="020F0502020204030204" pitchFamily="34" charset="0"/>
                <a:cs typeface="AngsanaUPC" panose="02020603050405020304" pitchFamily="18" charset="-34"/>
              </a:rPr>
              <a:t> </a:t>
            </a:r>
            <a:r>
              <a:rPr lang="en-US" sz="2000" b="0" dirty="0">
                <a:latin typeface="Calibri" panose="020F0502020204030204" pitchFamily="34" charset="0"/>
                <a:cs typeface="AngsanaUPC" panose="02020603050405020304" pitchFamily="18" charset="-34"/>
              </a:rPr>
              <a:t>transforming the analysis control variable </a:t>
            </a:r>
            <a:r>
              <a:rPr lang="en-US" sz="2000" b="0" i="1" dirty="0">
                <a:latin typeface="Calibri" panose="020F0502020204030204" pitchFamily="34" charset="0"/>
                <a:cs typeface="AngsanaUPC" panose="02020603050405020304" pitchFamily="18" charset="-34"/>
              </a:rPr>
              <a:t>x</a:t>
            </a:r>
            <a:r>
              <a:rPr lang="en-US" sz="2000" b="0" dirty="0">
                <a:latin typeface="Calibri" panose="020F0502020204030204" pitchFamily="34" charset="0"/>
                <a:cs typeface="AngsanaUPC" panose="02020603050405020304" pitchFamily="18" charset="-34"/>
              </a:rPr>
              <a:t> into the </a:t>
            </a:r>
            <a:r>
              <a:rPr lang="en-US" sz="2000" b="0" dirty="0" smtClean="0">
                <a:latin typeface="Calibri" panose="020F0502020204030204" pitchFamily="34" charset="0"/>
                <a:cs typeface="AngsanaUPC" panose="02020603050405020304" pitchFamily="18" charset="-34"/>
              </a:rPr>
              <a:t>equivalents of each </a:t>
            </a:r>
            <a:r>
              <a:rPr lang="en-US" sz="2000" b="0" dirty="0">
                <a:latin typeface="Calibri" panose="020F0502020204030204" pitchFamily="34" charset="0"/>
                <a:cs typeface="AngsanaUPC" panose="02020603050405020304" pitchFamily="18" charset="-34"/>
              </a:rPr>
              <a:t>observed quantity </a:t>
            </a:r>
            <a:r>
              <a:rPr lang="en-US" sz="2000" b="0" i="1" dirty="0">
                <a:latin typeface="Calibri" panose="020F0502020204030204" pitchFamily="34" charset="0"/>
                <a:cs typeface="AngsanaUPC" panose="02020603050405020304" pitchFamily="18" charset="-34"/>
              </a:rPr>
              <a:t>y</a:t>
            </a:r>
            <a:r>
              <a:rPr lang="en-US" sz="2000" b="0" dirty="0">
                <a:latin typeface="Calibri" panose="020F0502020204030204" pitchFamily="34" charset="0"/>
                <a:cs typeface="AngsanaUPC" panose="02020603050405020304" pitchFamily="18" charset="-34"/>
              </a:rPr>
              <a:t>, at observation </a:t>
            </a:r>
            <a:r>
              <a:rPr lang="en-US" sz="2000" b="0" dirty="0" smtClean="0">
                <a:latin typeface="Calibri" panose="020F0502020204030204" pitchFamily="34" charset="0"/>
                <a:cs typeface="AngsanaUPC" panose="02020603050405020304" pitchFamily="18" charset="-34"/>
              </a:rPr>
              <a:t>locations:</a:t>
            </a:r>
          </a:p>
        </p:txBody>
      </p:sp>
      <p:sp>
        <p:nvSpPr>
          <p:cNvPr id="24580" name="Rectangle 4"/>
          <p:cNvSpPr>
            <a:spLocks noChangeArrowheads="1"/>
          </p:cNvSpPr>
          <p:nvPr/>
        </p:nvSpPr>
        <p:spPr bwMode="auto">
          <a:xfrm>
            <a:off x="57519" y="1637713"/>
            <a:ext cx="4772820" cy="3295650"/>
          </a:xfrm>
          <a:prstGeom prst="rect">
            <a:avLst/>
          </a:prstGeom>
          <a:noFill/>
          <a:ln w="9525">
            <a:noFill/>
            <a:miter lim="800000"/>
            <a:headEnd/>
            <a:tailEnd/>
          </a:ln>
        </p:spPr>
        <p:txBody>
          <a:bodyPr/>
          <a:lstStyle/>
          <a:p>
            <a:pPr marL="342900" indent="-342900">
              <a:spcBef>
                <a:spcPct val="20000"/>
              </a:spcBef>
            </a:pPr>
            <a:r>
              <a:rPr lang="en-US" sz="1800" b="0" dirty="0">
                <a:solidFill>
                  <a:schemeClr val="accent2"/>
                </a:solidFill>
                <a:latin typeface="Calibri" panose="020F0502020204030204" pitchFamily="34" charset="0"/>
              </a:rPr>
              <a:t>These first three steps are common for all data </a:t>
            </a:r>
            <a:r>
              <a:rPr lang="en-US" sz="1800" b="0" dirty="0" smtClean="0">
                <a:solidFill>
                  <a:schemeClr val="accent2"/>
                </a:solidFill>
                <a:latin typeface="Calibri" panose="020F0502020204030204" pitchFamily="34" charset="0"/>
              </a:rPr>
              <a:t>types</a:t>
            </a:r>
            <a:r>
              <a:rPr lang="en-US" sz="1800" b="0" dirty="0">
                <a:solidFill>
                  <a:schemeClr val="accent2"/>
                </a:solidFill>
                <a:latin typeface="Calibri" panose="020F0502020204030204" pitchFamily="34" charset="0"/>
              </a:rPr>
              <a:t>:</a:t>
            </a:r>
            <a:endParaRPr lang="en-US" sz="1800" b="0" dirty="0">
              <a:solidFill>
                <a:schemeClr val="tx1"/>
              </a:solidFill>
              <a:latin typeface="Calibri" panose="020F0502020204030204" pitchFamily="34" charset="0"/>
            </a:endParaRPr>
          </a:p>
          <a:p>
            <a:pPr marL="342900" indent="-342900">
              <a:spcBef>
                <a:spcPct val="20000"/>
              </a:spcBef>
              <a:buFontTx/>
              <a:buChar char="•"/>
            </a:pPr>
            <a:r>
              <a:rPr lang="en-US" sz="1800" b="0" dirty="0">
                <a:solidFill>
                  <a:schemeClr val="tx1"/>
                </a:solidFill>
                <a:latin typeface="Calibri" panose="020F0502020204030204" pitchFamily="34" charset="0"/>
              </a:rPr>
              <a:t>The inverse </a:t>
            </a:r>
            <a:r>
              <a:rPr lang="en-US" sz="1800" b="0" i="1" dirty="0">
                <a:solidFill>
                  <a:schemeClr val="tx1"/>
                </a:solidFill>
                <a:latin typeface="Calibri" panose="020F0502020204030204" pitchFamily="34" charset="0"/>
              </a:rPr>
              <a:t>change of variable</a:t>
            </a:r>
            <a:r>
              <a:rPr lang="en-US" sz="1800" b="0" dirty="0">
                <a:solidFill>
                  <a:schemeClr val="tx1"/>
                </a:solidFill>
                <a:latin typeface="Calibri" panose="020F0502020204030204" pitchFamily="34" charset="0"/>
              </a:rPr>
              <a:t> converts from control variables to model variables</a:t>
            </a:r>
          </a:p>
          <a:p>
            <a:pPr marL="342900" indent="-342900">
              <a:spcBef>
                <a:spcPct val="20000"/>
              </a:spcBef>
              <a:buFontTx/>
              <a:buChar char="•"/>
            </a:pPr>
            <a:r>
              <a:rPr lang="en-US" sz="1800" b="0" dirty="0">
                <a:solidFill>
                  <a:schemeClr val="tx1"/>
                </a:solidFill>
                <a:latin typeface="Calibri" panose="020F0502020204030204" pitchFamily="34" charset="0"/>
              </a:rPr>
              <a:t>The inverse </a:t>
            </a:r>
            <a:r>
              <a:rPr lang="en-US" sz="1800" b="0" i="1" dirty="0">
                <a:solidFill>
                  <a:schemeClr val="tx1"/>
                </a:solidFill>
                <a:latin typeface="Calibri" panose="020F0502020204030204" pitchFamily="34" charset="0"/>
              </a:rPr>
              <a:t>spectral transforms</a:t>
            </a:r>
            <a:r>
              <a:rPr lang="en-US" sz="1800" b="0" dirty="0">
                <a:solidFill>
                  <a:schemeClr val="tx1"/>
                </a:solidFill>
                <a:latin typeface="Calibri" panose="020F0502020204030204" pitchFamily="34" charset="0"/>
              </a:rPr>
              <a:t> put the model variables on the model’s reduced Gaussian grid</a:t>
            </a:r>
          </a:p>
          <a:p>
            <a:pPr marL="342900" indent="-342900">
              <a:spcBef>
                <a:spcPct val="20000"/>
              </a:spcBef>
              <a:buFontTx/>
              <a:buChar char="•"/>
            </a:pPr>
            <a:r>
              <a:rPr lang="en-US" sz="1800" b="0" dirty="0">
                <a:solidFill>
                  <a:schemeClr val="tx1"/>
                </a:solidFill>
                <a:latin typeface="Calibri" panose="020F0502020204030204" pitchFamily="34" charset="0"/>
              </a:rPr>
              <a:t>A 12-point bi-cubic </a:t>
            </a:r>
            <a:r>
              <a:rPr lang="en-US" sz="1800" b="0" dirty="0" smtClean="0">
                <a:solidFill>
                  <a:schemeClr val="tx1"/>
                </a:solidFill>
                <a:latin typeface="Calibri" panose="020F0502020204030204" pitchFamily="34" charset="0"/>
              </a:rPr>
              <a:t>(or 4-point bi-linear) </a:t>
            </a:r>
            <a:r>
              <a:rPr lang="en-US" sz="1800" b="0" i="1" dirty="0" smtClean="0">
                <a:solidFill>
                  <a:schemeClr val="tx1"/>
                </a:solidFill>
                <a:latin typeface="Calibri" panose="020F0502020204030204" pitchFamily="34" charset="0"/>
              </a:rPr>
              <a:t>horizontal </a:t>
            </a:r>
            <a:r>
              <a:rPr lang="en-US" sz="1800" b="0" i="1" dirty="0">
                <a:solidFill>
                  <a:schemeClr val="tx1"/>
                </a:solidFill>
                <a:latin typeface="Calibri" panose="020F0502020204030204" pitchFamily="34" charset="0"/>
              </a:rPr>
              <a:t>interpolation</a:t>
            </a:r>
            <a:r>
              <a:rPr lang="en-US" sz="1800" b="0" dirty="0">
                <a:solidFill>
                  <a:schemeClr val="tx1"/>
                </a:solidFill>
                <a:latin typeface="Calibri" panose="020F0502020204030204" pitchFamily="34" charset="0"/>
              </a:rPr>
              <a:t> gives vertical profiles of model variables at observation </a:t>
            </a:r>
            <a:r>
              <a:rPr lang="en-US" sz="1800" b="0" dirty="0" smtClean="0">
                <a:solidFill>
                  <a:schemeClr val="tx1"/>
                </a:solidFill>
                <a:latin typeface="Calibri" panose="020F0502020204030204" pitchFamily="34" charset="0"/>
              </a:rPr>
              <a:t>points</a:t>
            </a:r>
            <a:endParaRPr lang="en-US" sz="1800" b="0" dirty="0">
              <a:solidFill>
                <a:schemeClr val="tx1"/>
              </a:solidFill>
              <a:latin typeface="Calibri" panose="020F0502020204030204" pitchFamily="34" charset="0"/>
            </a:endParaRPr>
          </a:p>
        </p:txBody>
      </p:sp>
      <p:sp>
        <p:nvSpPr>
          <p:cNvPr id="24581" name="Text Box 6"/>
          <p:cNvSpPr txBox="1">
            <a:spLocks noChangeArrowheads="1"/>
          </p:cNvSpPr>
          <p:nvPr/>
        </p:nvSpPr>
        <p:spPr bwMode="auto">
          <a:xfrm>
            <a:off x="5639672" y="1767364"/>
            <a:ext cx="2249334" cy="369332"/>
          </a:xfrm>
          <a:prstGeom prst="rect">
            <a:avLst/>
          </a:prstGeom>
          <a:solidFill>
            <a:schemeClr val="bg1">
              <a:lumMod val="75000"/>
            </a:schemeClr>
          </a:solidFill>
          <a:ln w="9525">
            <a:solidFill>
              <a:srgbClr val="FF0000"/>
            </a:solidFill>
            <a:miter lim="800000"/>
            <a:headEnd/>
            <a:tailEnd/>
          </a:ln>
        </p:spPr>
        <p:txBody>
          <a:bodyPr wrap="none" anchor="ctr">
            <a:spAutoFit/>
          </a:bodyPr>
          <a:lstStyle/>
          <a:p>
            <a:pPr algn="ctr"/>
            <a:r>
              <a:rPr lang="en-US" sz="1800" dirty="0">
                <a:latin typeface="Helvetica" pitchFamily="34" charset="0"/>
              </a:rPr>
              <a:t>Change of variable</a:t>
            </a:r>
          </a:p>
        </p:txBody>
      </p:sp>
      <p:sp>
        <p:nvSpPr>
          <p:cNvPr id="24582" name="Text Box 8"/>
          <p:cNvSpPr txBox="1">
            <a:spLocks noChangeArrowheads="1"/>
          </p:cNvSpPr>
          <p:nvPr/>
        </p:nvSpPr>
        <p:spPr bwMode="auto">
          <a:xfrm>
            <a:off x="5819210" y="2138839"/>
            <a:ext cx="1890261" cy="369332"/>
          </a:xfrm>
          <a:prstGeom prst="rect">
            <a:avLst/>
          </a:prstGeom>
          <a:solidFill>
            <a:schemeClr val="bg1">
              <a:lumMod val="75000"/>
            </a:schemeClr>
          </a:solidFill>
          <a:ln w="9525">
            <a:solidFill>
              <a:srgbClr val="FF0000"/>
            </a:solidFill>
            <a:miter lim="800000"/>
            <a:headEnd/>
            <a:tailEnd/>
          </a:ln>
        </p:spPr>
        <p:txBody>
          <a:bodyPr wrap="none" anchor="ctr">
            <a:spAutoFit/>
          </a:bodyPr>
          <a:lstStyle/>
          <a:p>
            <a:pPr algn="ctr"/>
            <a:r>
              <a:rPr lang="en-US" sz="1800" dirty="0" smtClean="0">
                <a:latin typeface="Helvetica" pitchFamily="34" charset="0"/>
              </a:rPr>
              <a:t>TL/AD Forecast</a:t>
            </a:r>
            <a:endParaRPr lang="en-US" sz="1800" dirty="0">
              <a:latin typeface="Helvetica" pitchFamily="34" charset="0"/>
            </a:endParaRPr>
          </a:p>
        </p:txBody>
      </p:sp>
      <p:sp>
        <p:nvSpPr>
          <p:cNvPr id="24583" name="Text Box 9"/>
          <p:cNvSpPr txBox="1">
            <a:spLocks noChangeArrowheads="1"/>
          </p:cNvSpPr>
          <p:nvPr/>
        </p:nvSpPr>
        <p:spPr bwMode="auto">
          <a:xfrm>
            <a:off x="5674535" y="2528174"/>
            <a:ext cx="2262158" cy="369332"/>
          </a:xfrm>
          <a:prstGeom prst="rect">
            <a:avLst/>
          </a:prstGeom>
          <a:solidFill>
            <a:schemeClr val="bg1">
              <a:lumMod val="75000"/>
            </a:schemeClr>
          </a:solidFill>
          <a:ln w="9525">
            <a:solidFill>
              <a:srgbClr val="FF0000"/>
            </a:solidFill>
            <a:miter lim="800000"/>
            <a:headEnd/>
            <a:tailEnd/>
          </a:ln>
        </p:spPr>
        <p:txBody>
          <a:bodyPr wrap="none" anchor="ctr">
            <a:spAutoFit/>
          </a:bodyPr>
          <a:lstStyle/>
          <a:p>
            <a:pPr algn="ctr"/>
            <a:r>
              <a:rPr lang="en-US" sz="1800" dirty="0">
                <a:latin typeface="Helvetica" pitchFamily="34" charset="0"/>
              </a:rPr>
              <a:t>Inverse transforms</a:t>
            </a:r>
          </a:p>
        </p:txBody>
      </p:sp>
      <p:sp>
        <p:nvSpPr>
          <p:cNvPr id="24584" name="Text Box 10"/>
          <p:cNvSpPr txBox="1">
            <a:spLocks noChangeArrowheads="1"/>
          </p:cNvSpPr>
          <p:nvPr/>
        </p:nvSpPr>
        <p:spPr bwMode="auto">
          <a:xfrm>
            <a:off x="5452979" y="2881789"/>
            <a:ext cx="2775119" cy="369332"/>
          </a:xfrm>
          <a:prstGeom prst="rect">
            <a:avLst/>
          </a:prstGeom>
          <a:solidFill>
            <a:schemeClr val="bg1">
              <a:lumMod val="75000"/>
            </a:schemeClr>
          </a:solidFill>
          <a:ln w="9525">
            <a:solidFill>
              <a:srgbClr val="FF0000"/>
            </a:solidFill>
            <a:miter lim="800000"/>
            <a:headEnd/>
            <a:tailEnd/>
          </a:ln>
        </p:spPr>
        <p:txBody>
          <a:bodyPr wrap="none" anchor="ctr">
            <a:spAutoFit/>
          </a:bodyPr>
          <a:lstStyle/>
          <a:p>
            <a:pPr algn="ctr"/>
            <a:r>
              <a:rPr lang="en-US" sz="1800" dirty="0">
                <a:latin typeface="Helvetica" pitchFamily="34" charset="0"/>
              </a:rPr>
              <a:t>Horizontal interpolation</a:t>
            </a:r>
          </a:p>
        </p:txBody>
      </p:sp>
      <p:sp>
        <p:nvSpPr>
          <p:cNvPr id="24585" name="Text Box 11"/>
          <p:cNvSpPr txBox="1">
            <a:spLocks noChangeArrowheads="1"/>
          </p:cNvSpPr>
          <p:nvPr/>
        </p:nvSpPr>
        <p:spPr bwMode="auto">
          <a:xfrm>
            <a:off x="5581435" y="3253264"/>
            <a:ext cx="2467407" cy="369332"/>
          </a:xfrm>
          <a:prstGeom prst="rect">
            <a:avLst/>
          </a:prstGeom>
          <a:noFill/>
          <a:ln w="9525">
            <a:solidFill>
              <a:srgbClr val="FF0000"/>
            </a:solidFill>
            <a:miter lim="800000"/>
            <a:headEnd/>
            <a:tailEnd/>
          </a:ln>
        </p:spPr>
        <p:txBody>
          <a:bodyPr wrap="none" anchor="ctr">
            <a:spAutoFit/>
          </a:bodyPr>
          <a:lstStyle/>
          <a:p>
            <a:pPr algn="ctr"/>
            <a:r>
              <a:rPr lang="en-US" sz="1800">
                <a:latin typeface="Helvetica" pitchFamily="34" charset="0"/>
              </a:rPr>
              <a:t>Vertical interpolation</a:t>
            </a:r>
          </a:p>
        </p:txBody>
      </p:sp>
      <p:sp>
        <p:nvSpPr>
          <p:cNvPr id="24586" name="Text Box 12"/>
          <p:cNvSpPr txBox="1">
            <a:spLocks noChangeArrowheads="1"/>
          </p:cNvSpPr>
          <p:nvPr/>
        </p:nvSpPr>
        <p:spPr bwMode="auto">
          <a:xfrm>
            <a:off x="5713255" y="3615214"/>
            <a:ext cx="2133918" cy="369332"/>
          </a:xfrm>
          <a:prstGeom prst="rect">
            <a:avLst/>
          </a:prstGeom>
          <a:noFill/>
          <a:ln w="9525">
            <a:solidFill>
              <a:srgbClr val="FF0000"/>
            </a:solidFill>
            <a:miter lim="800000"/>
            <a:headEnd/>
            <a:tailEnd/>
          </a:ln>
        </p:spPr>
        <p:txBody>
          <a:bodyPr wrap="none" anchor="ctr">
            <a:spAutoFit/>
          </a:bodyPr>
          <a:lstStyle/>
          <a:p>
            <a:pPr algn="ctr"/>
            <a:r>
              <a:rPr lang="en-US" sz="1800">
                <a:latin typeface="Helvetica" pitchFamily="34" charset="0"/>
              </a:rPr>
              <a:t>Radiative transfer</a:t>
            </a:r>
          </a:p>
        </p:txBody>
      </p:sp>
      <p:sp>
        <p:nvSpPr>
          <p:cNvPr id="24587" name="Text Box 13"/>
          <p:cNvSpPr txBox="1">
            <a:spLocks noChangeArrowheads="1"/>
          </p:cNvSpPr>
          <p:nvPr/>
        </p:nvSpPr>
        <p:spPr bwMode="auto">
          <a:xfrm>
            <a:off x="5908852" y="3986689"/>
            <a:ext cx="1736373" cy="369332"/>
          </a:xfrm>
          <a:prstGeom prst="rect">
            <a:avLst/>
          </a:prstGeom>
          <a:noFill/>
          <a:ln w="9525">
            <a:solidFill>
              <a:srgbClr val="FF0000"/>
            </a:solidFill>
            <a:miter lim="800000"/>
            <a:headEnd/>
            <a:tailEnd/>
          </a:ln>
        </p:spPr>
        <p:txBody>
          <a:bodyPr wrap="none" anchor="ctr">
            <a:spAutoFit/>
          </a:bodyPr>
          <a:lstStyle/>
          <a:p>
            <a:pPr algn="ctr"/>
            <a:r>
              <a:rPr lang="en-US" sz="1800">
                <a:latin typeface="Helvetica" pitchFamily="34" charset="0"/>
              </a:rPr>
              <a:t>Jo-calculation</a:t>
            </a:r>
          </a:p>
        </p:txBody>
      </p:sp>
      <p:sp>
        <p:nvSpPr>
          <p:cNvPr id="24588" name="Line 14"/>
          <p:cNvSpPr>
            <a:spLocks noChangeShapeType="1"/>
          </p:cNvSpPr>
          <p:nvPr/>
        </p:nvSpPr>
        <p:spPr bwMode="auto">
          <a:xfrm>
            <a:off x="5181600" y="1914525"/>
            <a:ext cx="0" cy="2295525"/>
          </a:xfrm>
          <a:prstGeom prst="line">
            <a:avLst/>
          </a:prstGeom>
          <a:noFill/>
          <a:ln w="31750">
            <a:solidFill>
              <a:schemeClr val="accent2"/>
            </a:solidFill>
            <a:round/>
            <a:headEnd/>
            <a:tailEnd type="triangle" w="med" len="med"/>
          </a:ln>
        </p:spPr>
        <p:txBody>
          <a:bodyPr wrap="none" anchor="ctr"/>
          <a:lstStyle/>
          <a:p>
            <a:endParaRPr lang="en-GB"/>
          </a:p>
        </p:txBody>
      </p:sp>
      <p:sp>
        <p:nvSpPr>
          <p:cNvPr id="24589" name="Line 15"/>
          <p:cNvSpPr>
            <a:spLocks noChangeShapeType="1"/>
          </p:cNvSpPr>
          <p:nvPr/>
        </p:nvSpPr>
        <p:spPr bwMode="auto">
          <a:xfrm flipV="1">
            <a:off x="8420100" y="1933575"/>
            <a:ext cx="12700" cy="2266950"/>
          </a:xfrm>
          <a:prstGeom prst="line">
            <a:avLst/>
          </a:prstGeom>
          <a:noFill/>
          <a:ln w="31750">
            <a:solidFill>
              <a:schemeClr val="accent2"/>
            </a:solidFill>
            <a:round/>
            <a:headEnd/>
            <a:tailEnd type="triangle" w="med" len="med"/>
          </a:ln>
        </p:spPr>
        <p:txBody>
          <a:bodyPr wrap="none" anchor="ctr"/>
          <a:lstStyle/>
          <a:p>
            <a:endParaRPr lang="en-GB"/>
          </a:p>
        </p:txBody>
      </p:sp>
      <p:sp>
        <p:nvSpPr>
          <p:cNvPr id="24590" name="Text Box 16"/>
          <p:cNvSpPr txBox="1">
            <a:spLocks noChangeArrowheads="1"/>
          </p:cNvSpPr>
          <p:nvPr/>
        </p:nvSpPr>
        <p:spPr bwMode="auto">
          <a:xfrm rot="-5393902">
            <a:off x="4390333" y="2878217"/>
            <a:ext cx="1095172" cy="369332"/>
          </a:xfrm>
          <a:prstGeom prst="rect">
            <a:avLst/>
          </a:prstGeom>
          <a:noFill/>
          <a:ln w="9525">
            <a:solidFill>
              <a:schemeClr val="accent2"/>
            </a:solidFill>
            <a:miter lim="800000"/>
            <a:headEnd/>
            <a:tailEnd/>
          </a:ln>
        </p:spPr>
        <p:txBody>
          <a:bodyPr wrap="none" anchor="ctr">
            <a:spAutoFit/>
          </a:bodyPr>
          <a:lstStyle/>
          <a:p>
            <a:pPr algn="ctr"/>
            <a:r>
              <a:rPr lang="en-US" sz="1800">
                <a:solidFill>
                  <a:schemeClr val="accent2"/>
                </a:solidFill>
                <a:latin typeface="Helvetica" pitchFamily="34" charset="0"/>
              </a:rPr>
              <a:t>Forward</a:t>
            </a:r>
            <a:endParaRPr lang="en-US" sz="1800">
              <a:latin typeface="Helvetica" pitchFamily="34" charset="0"/>
            </a:endParaRPr>
          </a:p>
        </p:txBody>
      </p:sp>
      <p:sp>
        <p:nvSpPr>
          <p:cNvPr id="24591" name="Text Box 17"/>
          <p:cNvSpPr txBox="1">
            <a:spLocks noChangeArrowheads="1"/>
          </p:cNvSpPr>
          <p:nvPr/>
        </p:nvSpPr>
        <p:spPr bwMode="auto">
          <a:xfrm rot="5409448">
            <a:off x="8215180" y="2937153"/>
            <a:ext cx="979755" cy="369332"/>
          </a:xfrm>
          <a:prstGeom prst="rect">
            <a:avLst/>
          </a:prstGeom>
          <a:noFill/>
          <a:ln w="9525">
            <a:solidFill>
              <a:schemeClr val="accent2"/>
            </a:solidFill>
            <a:miter lim="800000"/>
            <a:headEnd/>
            <a:tailEnd/>
          </a:ln>
        </p:spPr>
        <p:txBody>
          <a:bodyPr wrap="none" anchor="ctr">
            <a:spAutoFit/>
          </a:bodyPr>
          <a:lstStyle/>
          <a:p>
            <a:pPr algn="ctr"/>
            <a:r>
              <a:rPr lang="en-US" sz="1800">
                <a:solidFill>
                  <a:schemeClr val="accent2"/>
                </a:solidFill>
                <a:latin typeface="Helvetica" pitchFamily="34" charset="0"/>
              </a:rPr>
              <a:t>Adjoint</a:t>
            </a:r>
            <a:endParaRPr lang="en-US" sz="1800">
              <a:latin typeface="Helvetica" pitchFamily="34" charset="0"/>
            </a:endParaRPr>
          </a:p>
        </p:txBody>
      </p:sp>
      <p:sp>
        <p:nvSpPr>
          <p:cNvPr id="18" name="Rectangle 2"/>
          <p:cNvSpPr>
            <a:spLocks noGrp="1" noChangeArrowheads="1"/>
          </p:cNvSpPr>
          <p:nvPr>
            <p:ph type="title"/>
          </p:nvPr>
        </p:nvSpPr>
        <p:spPr>
          <a:xfrm>
            <a:off x="182881" y="133350"/>
            <a:ext cx="8799754" cy="457200"/>
          </a:xfrm>
        </p:spPr>
        <p:txBody>
          <a:bodyPr/>
          <a:lstStyle/>
          <a:p>
            <a:r>
              <a:rPr lang="en-US" b="0" dirty="0" smtClean="0">
                <a:latin typeface="Calibri" panose="020F0502020204030204" pitchFamily="34" charset="0"/>
              </a:rPr>
              <a:t>Actual implementation of observation operators used </a:t>
            </a:r>
            <a:br>
              <a:rPr lang="en-US" b="0" dirty="0" smtClean="0">
                <a:latin typeface="Calibri" panose="020F0502020204030204" pitchFamily="34" charset="0"/>
              </a:rPr>
            </a:br>
            <a:r>
              <a:rPr lang="en-US" b="0" dirty="0" smtClean="0">
                <a:latin typeface="Calibri" panose="020F0502020204030204" pitchFamily="34" charset="0"/>
              </a:rPr>
              <a:t>in the ECMWF 4D </a:t>
            </a:r>
            <a:r>
              <a:rPr lang="en-US" b="0" dirty="0" err="1" smtClean="0">
                <a:latin typeface="Calibri" panose="020F0502020204030204" pitchFamily="34" charset="0"/>
              </a:rPr>
              <a:t>Variational</a:t>
            </a:r>
            <a:r>
              <a:rPr lang="en-US" b="0" dirty="0" smtClean="0">
                <a:latin typeface="Calibri" panose="020F0502020204030204" pitchFamily="34" charset="0"/>
              </a:rPr>
              <a:t> Data Assimilation System</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4"/>
          <p:cNvSpPr>
            <a:spLocks noChangeArrowheads="1"/>
          </p:cNvSpPr>
          <p:nvPr/>
        </p:nvSpPr>
        <p:spPr bwMode="auto">
          <a:xfrm>
            <a:off x="69326" y="1674019"/>
            <a:ext cx="4772820" cy="3295650"/>
          </a:xfrm>
          <a:prstGeom prst="rect">
            <a:avLst/>
          </a:prstGeom>
          <a:noFill/>
          <a:ln w="9525">
            <a:noFill/>
            <a:miter lim="800000"/>
            <a:headEnd/>
            <a:tailEnd/>
          </a:ln>
        </p:spPr>
        <p:txBody>
          <a:bodyPr/>
          <a:lstStyle/>
          <a:p>
            <a:pPr marL="342900" indent="-342900">
              <a:spcBef>
                <a:spcPct val="20000"/>
              </a:spcBef>
            </a:pPr>
            <a:r>
              <a:rPr lang="en-US" sz="1800" b="0" dirty="0" smtClean="0">
                <a:solidFill>
                  <a:schemeClr val="accent2"/>
                </a:solidFill>
                <a:latin typeface="Calibri" panose="020F0502020204030204" pitchFamily="34" charset="0"/>
              </a:rPr>
              <a:t>Further steps (depend on the specific observations treated):</a:t>
            </a:r>
            <a:endParaRPr lang="en-US" sz="1800" b="0" dirty="0">
              <a:solidFill>
                <a:schemeClr val="accent2"/>
              </a:solidFill>
              <a:latin typeface="Calibri" panose="020F0502020204030204" pitchFamily="34" charset="0"/>
            </a:endParaRPr>
          </a:p>
          <a:p>
            <a:pPr marL="342900" indent="-342900">
              <a:spcBef>
                <a:spcPct val="20000"/>
              </a:spcBef>
              <a:buFontTx/>
              <a:buChar char="•"/>
            </a:pPr>
            <a:r>
              <a:rPr lang="en-US" sz="1800" b="0" i="1" dirty="0">
                <a:solidFill>
                  <a:schemeClr val="tx1"/>
                </a:solidFill>
                <a:latin typeface="Calibri" panose="020F0502020204030204" pitchFamily="34" charset="0"/>
              </a:rPr>
              <a:t>Vertical interpolation</a:t>
            </a:r>
            <a:r>
              <a:rPr lang="en-US" sz="1800" b="0" dirty="0">
                <a:solidFill>
                  <a:schemeClr val="tx1"/>
                </a:solidFill>
                <a:latin typeface="Calibri" panose="020F0502020204030204" pitchFamily="34" charset="0"/>
              </a:rPr>
              <a:t> to the level of the observations. The vertical operations depend on the observed variable</a:t>
            </a:r>
            <a:endParaRPr lang="en-US" sz="1800" b="0" i="1" dirty="0">
              <a:solidFill>
                <a:schemeClr val="tx1"/>
              </a:solidFill>
              <a:latin typeface="Calibri" panose="020F0502020204030204" pitchFamily="34" charset="0"/>
            </a:endParaRPr>
          </a:p>
          <a:p>
            <a:pPr marL="342900" indent="-342900">
              <a:spcBef>
                <a:spcPct val="20000"/>
              </a:spcBef>
              <a:buFontTx/>
              <a:buChar char="•"/>
            </a:pPr>
            <a:r>
              <a:rPr lang="en-US" sz="1800" b="0" i="1" dirty="0">
                <a:solidFill>
                  <a:schemeClr val="tx1"/>
                </a:solidFill>
                <a:latin typeface="Calibri" panose="020F0502020204030204" pitchFamily="34" charset="0"/>
              </a:rPr>
              <a:t>Vertical</a:t>
            </a:r>
            <a:r>
              <a:rPr lang="en-US" sz="1800" b="0" dirty="0">
                <a:solidFill>
                  <a:schemeClr val="tx1"/>
                </a:solidFill>
                <a:latin typeface="Calibri" panose="020F0502020204030204" pitchFamily="34" charset="0"/>
              </a:rPr>
              <a:t> </a:t>
            </a:r>
            <a:r>
              <a:rPr lang="en-US" sz="1800" b="0" i="1" dirty="0">
                <a:solidFill>
                  <a:schemeClr val="tx1"/>
                </a:solidFill>
                <a:latin typeface="Calibri" panose="020F0502020204030204" pitchFamily="34" charset="0"/>
              </a:rPr>
              <a:t>integration</a:t>
            </a:r>
            <a:r>
              <a:rPr lang="en-US" sz="1800" b="0" dirty="0">
                <a:solidFill>
                  <a:schemeClr val="tx1"/>
                </a:solidFill>
                <a:latin typeface="Calibri" panose="020F0502020204030204" pitchFamily="34" charset="0"/>
              </a:rPr>
              <a:t> of, for example, the hydrostatic equation to obtain </a:t>
            </a:r>
            <a:r>
              <a:rPr lang="en-US" sz="1800" b="0" dirty="0" err="1">
                <a:solidFill>
                  <a:schemeClr val="tx1"/>
                </a:solidFill>
                <a:latin typeface="Calibri" panose="020F0502020204030204" pitchFamily="34" charset="0"/>
              </a:rPr>
              <a:t>geopotential</a:t>
            </a:r>
            <a:r>
              <a:rPr lang="en-US" sz="1800" b="0" dirty="0">
                <a:solidFill>
                  <a:schemeClr val="tx1"/>
                </a:solidFill>
                <a:latin typeface="Calibri" panose="020F0502020204030204" pitchFamily="34" charset="0"/>
              </a:rPr>
              <a:t>, and of the </a:t>
            </a:r>
            <a:r>
              <a:rPr lang="en-US" sz="1800" b="0" dirty="0" err="1">
                <a:solidFill>
                  <a:schemeClr val="tx1"/>
                </a:solidFill>
                <a:latin typeface="Calibri" panose="020F0502020204030204" pitchFamily="34" charset="0"/>
              </a:rPr>
              <a:t>radiative</a:t>
            </a:r>
            <a:r>
              <a:rPr lang="en-US" sz="1800" b="0" dirty="0">
                <a:solidFill>
                  <a:schemeClr val="tx1"/>
                </a:solidFill>
                <a:latin typeface="Calibri" panose="020F0502020204030204" pitchFamily="34" charset="0"/>
              </a:rPr>
              <a:t> transfer equation to obtain  top of the atmosphere radiances</a:t>
            </a:r>
            <a:r>
              <a:rPr lang="en-US" sz="1800" b="0" dirty="0">
                <a:solidFill>
                  <a:schemeClr val="tx1"/>
                </a:solidFill>
                <a:latin typeface="Helvetica" pitchFamily="34" charset="0"/>
              </a:rPr>
              <a:t>.</a:t>
            </a:r>
          </a:p>
        </p:txBody>
      </p:sp>
      <p:sp>
        <p:nvSpPr>
          <p:cNvPr id="24581" name="Text Box 6"/>
          <p:cNvSpPr txBox="1">
            <a:spLocks noChangeArrowheads="1"/>
          </p:cNvSpPr>
          <p:nvPr/>
        </p:nvSpPr>
        <p:spPr bwMode="auto">
          <a:xfrm>
            <a:off x="5639672" y="1757839"/>
            <a:ext cx="2249334" cy="369332"/>
          </a:xfrm>
          <a:prstGeom prst="rect">
            <a:avLst/>
          </a:prstGeom>
          <a:noFill/>
          <a:ln w="9525">
            <a:solidFill>
              <a:srgbClr val="FF0000"/>
            </a:solidFill>
            <a:miter lim="800000"/>
            <a:headEnd/>
            <a:tailEnd/>
          </a:ln>
        </p:spPr>
        <p:txBody>
          <a:bodyPr wrap="none" anchor="ctr">
            <a:spAutoFit/>
          </a:bodyPr>
          <a:lstStyle/>
          <a:p>
            <a:pPr algn="ctr"/>
            <a:r>
              <a:rPr lang="en-US" sz="1800">
                <a:latin typeface="Helvetica" pitchFamily="34" charset="0"/>
              </a:rPr>
              <a:t>Change of variable</a:t>
            </a:r>
          </a:p>
        </p:txBody>
      </p:sp>
      <p:sp>
        <p:nvSpPr>
          <p:cNvPr id="24582" name="Text Box 8"/>
          <p:cNvSpPr txBox="1">
            <a:spLocks noChangeArrowheads="1"/>
          </p:cNvSpPr>
          <p:nvPr/>
        </p:nvSpPr>
        <p:spPr bwMode="auto">
          <a:xfrm>
            <a:off x="6191105" y="2119789"/>
            <a:ext cx="1146468" cy="369332"/>
          </a:xfrm>
          <a:prstGeom prst="rect">
            <a:avLst/>
          </a:prstGeom>
          <a:noFill/>
          <a:ln w="9525">
            <a:solidFill>
              <a:srgbClr val="FF0000"/>
            </a:solidFill>
            <a:miter lim="800000"/>
            <a:headEnd/>
            <a:tailEnd/>
          </a:ln>
        </p:spPr>
        <p:txBody>
          <a:bodyPr wrap="none" anchor="ctr">
            <a:spAutoFit/>
          </a:bodyPr>
          <a:lstStyle/>
          <a:p>
            <a:pPr algn="ctr"/>
            <a:r>
              <a:rPr lang="en-US" sz="1800">
                <a:latin typeface="Helvetica" pitchFamily="34" charset="0"/>
              </a:rPr>
              <a:t>Forecast</a:t>
            </a:r>
          </a:p>
        </p:txBody>
      </p:sp>
      <p:sp>
        <p:nvSpPr>
          <p:cNvPr id="24583" name="Text Box 9"/>
          <p:cNvSpPr txBox="1">
            <a:spLocks noChangeArrowheads="1"/>
          </p:cNvSpPr>
          <p:nvPr/>
        </p:nvSpPr>
        <p:spPr bwMode="auto">
          <a:xfrm>
            <a:off x="5674535" y="2528174"/>
            <a:ext cx="2262158" cy="369332"/>
          </a:xfrm>
          <a:prstGeom prst="rect">
            <a:avLst/>
          </a:prstGeom>
          <a:noFill/>
          <a:ln w="9525">
            <a:solidFill>
              <a:srgbClr val="FF0000"/>
            </a:solidFill>
            <a:miter lim="800000"/>
            <a:headEnd/>
            <a:tailEnd/>
          </a:ln>
        </p:spPr>
        <p:txBody>
          <a:bodyPr wrap="none" anchor="ctr">
            <a:spAutoFit/>
          </a:bodyPr>
          <a:lstStyle/>
          <a:p>
            <a:pPr algn="ctr"/>
            <a:r>
              <a:rPr lang="en-US" sz="1800">
                <a:latin typeface="Helvetica" pitchFamily="34" charset="0"/>
              </a:rPr>
              <a:t>Inverse transforms</a:t>
            </a:r>
          </a:p>
        </p:txBody>
      </p:sp>
      <p:sp>
        <p:nvSpPr>
          <p:cNvPr id="24584" name="Text Box 10"/>
          <p:cNvSpPr txBox="1">
            <a:spLocks noChangeArrowheads="1"/>
          </p:cNvSpPr>
          <p:nvPr/>
        </p:nvSpPr>
        <p:spPr bwMode="auto">
          <a:xfrm>
            <a:off x="5452979" y="2881789"/>
            <a:ext cx="2775119" cy="369332"/>
          </a:xfrm>
          <a:prstGeom prst="rect">
            <a:avLst/>
          </a:prstGeom>
          <a:noFill/>
          <a:ln w="9525">
            <a:solidFill>
              <a:srgbClr val="FF0000"/>
            </a:solidFill>
            <a:miter lim="800000"/>
            <a:headEnd/>
            <a:tailEnd/>
          </a:ln>
        </p:spPr>
        <p:txBody>
          <a:bodyPr wrap="none" anchor="ctr">
            <a:spAutoFit/>
          </a:bodyPr>
          <a:lstStyle/>
          <a:p>
            <a:pPr algn="ctr"/>
            <a:r>
              <a:rPr lang="en-US" sz="1800">
                <a:latin typeface="Helvetica" pitchFamily="34" charset="0"/>
              </a:rPr>
              <a:t>Horizontal interpolation</a:t>
            </a:r>
          </a:p>
        </p:txBody>
      </p:sp>
      <p:sp>
        <p:nvSpPr>
          <p:cNvPr id="24585" name="Text Box 11"/>
          <p:cNvSpPr txBox="1">
            <a:spLocks noChangeArrowheads="1"/>
          </p:cNvSpPr>
          <p:nvPr/>
        </p:nvSpPr>
        <p:spPr bwMode="auto">
          <a:xfrm>
            <a:off x="5581435" y="3253264"/>
            <a:ext cx="2467407" cy="369332"/>
          </a:xfrm>
          <a:prstGeom prst="rect">
            <a:avLst/>
          </a:prstGeom>
          <a:solidFill>
            <a:schemeClr val="bg1">
              <a:lumMod val="75000"/>
            </a:schemeClr>
          </a:solidFill>
          <a:ln w="9525">
            <a:solidFill>
              <a:srgbClr val="FF0000"/>
            </a:solidFill>
            <a:miter lim="800000"/>
            <a:headEnd/>
            <a:tailEnd/>
          </a:ln>
        </p:spPr>
        <p:txBody>
          <a:bodyPr wrap="none" anchor="ctr">
            <a:spAutoFit/>
          </a:bodyPr>
          <a:lstStyle/>
          <a:p>
            <a:pPr algn="ctr"/>
            <a:r>
              <a:rPr lang="en-US" sz="1800" dirty="0">
                <a:latin typeface="Helvetica" pitchFamily="34" charset="0"/>
              </a:rPr>
              <a:t>Vertical interpolation</a:t>
            </a:r>
          </a:p>
        </p:txBody>
      </p:sp>
      <p:sp>
        <p:nvSpPr>
          <p:cNvPr id="24586" name="Text Box 12"/>
          <p:cNvSpPr txBox="1">
            <a:spLocks noChangeArrowheads="1"/>
          </p:cNvSpPr>
          <p:nvPr/>
        </p:nvSpPr>
        <p:spPr bwMode="auto">
          <a:xfrm>
            <a:off x="5713255" y="3615214"/>
            <a:ext cx="2133918" cy="369332"/>
          </a:xfrm>
          <a:prstGeom prst="rect">
            <a:avLst/>
          </a:prstGeom>
          <a:solidFill>
            <a:schemeClr val="bg1">
              <a:lumMod val="75000"/>
            </a:schemeClr>
          </a:solidFill>
          <a:ln w="9525">
            <a:solidFill>
              <a:srgbClr val="FF0000"/>
            </a:solidFill>
            <a:miter lim="800000"/>
            <a:headEnd/>
            <a:tailEnd/>
          </a:ln>
        </p:spPr>
        <p:txBody>
          <a:bodyPr wrap="none" anchor="ctr">
            <a:spAutoFit/>
          </a:bodyPr>
          <a:lstStyle/>
          <a:p>
            <a:pPr algn="ctr"/>
            <a:r>
              <a:rPr lang="en-US" sz="1800" dirty="0">
                <a:latin typeface="Helvetica" pitchFamily="34" charset="0"/>
              </a:rPr>
              <a:t>Radiative transfer</a:t>
            </a:r>
          </a:p>
        </p:txBody>
      </p:sp>
      <p:sp>
        <p:nvSpPr>
          <p:cNvPr id="24587" name="Text Box 13"/>
          <p:cNvSpPr txBox="1">
            <a:spLocks noChangeArrowheads="1"/>
          </p:cNvSpPr>
          <p:nvPr/>
        </p:nvSpPr>
        <p:spPr bwMode="auto">
          <a:xfrm>
            <a:off x="5908852" y="3986689"/>
            <a:ext cx="1736373" cy="369332"/>
          </a:xfrm>
          <a:prstGeom prst="rect">
            <a:avLst/>
          </a:prstGeom>
          <a:noFill/>
          <a:ln w="9525">
            <a:solidFill>
              <a:srgbClr val="FF0000"/>
            </a:solidFill>
            <a:miter lim="800000"/>
            <a:headEnd/>
            <a:tailEnd/>
          </a:ln>
        </p:spPr>
        <p:txBody>
          <a:bodyPr wrap="none" anchor="ctr">
            <a:spAutoFit/>
          </a:bodyPr>
          <a:lstStyle/>
          <a:p>
            <a:pPr algn="ctr"/>
            <a:r>
              <a:rPr lang="en-US" sz="1800">
                <a:latin typeface="Helvetica" pitchFamily="34" charset="0"/>
              </a:rPr>
              <a:t>Jo-calculation</a:t>
            </a:r>
          </a:p>
        </p:txBody>
      </p:sp>
      <p:sp>
        <p:nvSpPr>
          <p:cNvPr id="24588" name="Line 14"/>
          <p:cNvSpPr>
            <a:spLocks noChangeShapeType="1"/>
          </p:cNvSpPr>
          <p:nvPr/>
        </p:nvSpPr>
        <p:spPr bwMode="auto">
          <a:xfrm>
            <a:off x="5181600" y="1914525"/>
            <a:ext cx="0" cy="2295525"/>
          </a:xfrm>
          <a:prstGeom prst="line">
            <a:avLst/>
          </a:prstGeom>
          <a:noFill/>
          <a:ln w="31750">
            <a:solidFill>
              <a:schemeClr val="accent2"/>
            </a:solidFill>
            <a:round/>
            <a:headEnd/>
            <a:tailEnd type="triangle" w="med" len="med"/>
          </a:ln>
        </p:spPr>
        <p:txBody>
          <a:bodyPr wrap="none" anchor="ctr"/>
          <a:lstStyle/>
          <a:p>
            <a:endParaRPr lang="en-GB"/>
          </a:p>
        </p:txBody>
      </p:sp>
      <p:sp>
        <p:nvSpPr>
          <p:cNvPr id="24589" name="Line 15"/>
          <p:cNvSpPr>
            <a:spLocks noChangeShapeType="1"/>
          </p:cNvSpPr>
          <p:nvPr/>
        </p:nvSpPr>
        <p:spPr bwMode="auto">
          <a:xfrm flipV="1">
            <a:off x="8420100" y="1933575"/>
            <a:ext cx="12700" cy="2266950"/>
          </a:xfrm>
          <a:prstGeom prst="line">
            <a:avLst/>
          </a:prstGeom>
          <a:noFill/>
          <a:ln w="31750">
            <a:solidFill>
              <a:schemeClr val="accent2"/>
            </a:solidFill>
            <a:round/>
            <a:headEnd/>
            <a:tailEnd type="triangle" w="med" len="med"/>
          </a:ln>
        </p:spPr>
        <p:txBody>
          <a:bodyPr wrap="none" anchor="ctr"/>
          <a:lstStyle/>
          <a:p>
            <a:endParaRPr lang="en-GB"/>
          </a:p>
        </p:txBody>
      </p:sp>
      <p:sp>
        <p:nvSpPr>
          <p:cNvPr id="24590" name="Text Box 16"/>
          <p:cNvSpPr txBox="1">
            <a:spLocks noChangeArrowheads="1"/>
          </p:cNvSpPr>
          <p:nvPr/>
        </p:nvSpPr>
        <p:spPr bwMode="auto">
          <a:xfrm rot="-5393902">
            <a:off x="4390333" y="2878217"/>
            <a:ext cx="1095172" cy="369332"/>
          </a:xfrm>
          <a:prstGeom prst="rect">
            <a:avLst/>
          </a:prstGeom>
          <a:noFill/>
          <a:ln w="9525">
            <a:solidFill>
              <a:schemeClr val="accent2"/>
            </a:solidFill>
            <a:miter lim="800000"/>
            <a:headEnd/>
            <a:tailEnd/>
          </a:ln>
        </p:spPr>
        <p:txBody>
          <a:bodyPr wrap="none" anchor="ctr">
            <a:spAutoFit/>
          </a:bodyPr>
          <a:lstStyle/>
          <a:p>
            <a:pPr algn="ctr"/>
            <a:r>
              <a:rPr lang="en-US" sz="1800">
                <a:solidFill>
                  <a:schemeClr val="accent2"/>
                </a:solidFill>
                <a:latin typeface="Helvetica" pitchFamily="34" charset="0"/>
              </a:rPr>
              <a:t>Forward</a:t>
            </a:r>
            <a:endParaRPr lang="en-US" sz="1800">
              <a:latin typeface="Helvetica" pitchFamily="34" charset="0"/>
            </a:endParaRPr>
          </a:p>
        </p:txBody>
      </p:sp>
      <p:sp>
        <p:nvSpPr>
          <p:cNvPr id="24591" name="Text Box 17"/>
          <p:cNvSpPr txBox="1">
            <a:spLocks noChangeArrowheads="1"/>
          </p:cNvSpPr>
          <p:nvPr/>
        </p:nvSpPr>
        <p:spPr bwMode="auto">
          <a:xfrm rot="5409448">
            <a:off x="8215180" y="2937153"/>
            <a:ext cx="979755" cy="369332"/>
          </a:xfrm>
          <a:prstGeom prst="rect">
            <a:avLst/>
          </a:prstGeom>
          <a:noFill/>
          <a:ln w="9525">
            <a:solidFill>
              <a:schemeClr val="accent2"/>
            </a:solidFill>
            <a:miter lim="800000"/>
            <a:headEnd/>
            <a:tailEnd/>
          </a:ln>
        </p:spPr>
        <p:txBody>
          <a:bodyPr wrap="none" anchor="ctr">
            <a:spAutoFit/>
          </a:bodyPr>
          <a:lstStyle/>
          <a:p>
            <a:pPr algn="ctr"/>
            <a:r>
              <a:rPr lang="en-US" sz="1800">
                <a:solidFill>
                  <a:schemeClr val="accent2"/>
                </a:solidFill>
                <a:latin typeface="Helvetica" pitchFamily="34" charset="0"/>
              </a:rPr>
              <a:t>Adjoint</a:t>
            </a:r>
            <a:endParaRPr lang="en-US" sz="1800">
              <a:latin typeface="Helvetica" pitchFamily="34" charset="0"/>
            </a:endParaRPr>
          </a:p>
        </p:txBody>
      </p:sp>
      <p:sp>
        <p:nvSpPr>
          <p:cNvPr id="17" name="Rectangle 2"/>
          <p:cNvSpPr>
            <a:spLocks noGrp="1" noChangeArrowheads="1"/>
          </p:cNvSpPr>
          <p:nvPr>
            <p:ph type="title"/>
          </p:nvPr>
        </p:nvSpPr>
        <p:spPr>
          <a:xfrm>
            <a:off x="182881" y="133350"/>
            <a:ext cx="8799754" cy="457200"/>
          </a:xfrm>
        </p:spPr>
        <p:txBody>
          <a:bodyPr/>
          <a:lstStyle/>
          <a:p>
            <a:r>
              <a:rPr lang="en-US" b="0" dirty="0" smtClean="0">
                <a:latin typeface="Calibri" panose="020F0502020204030204" pitchFamily="34" charset="0"/>
              </a:rPr>
              <a:t>Actual implementation of observation operators used </a:t>
            </a:r>
            <a:br>
              <a:rPr lang="en-US" b="0" dirty="0" smtClean="0">
                <a:latin typeface="Calibri" panose="020F0502020204030204" pitchFamily="34" charset="0"/>
              </a:rPr>
            </a:br>
            <a:r>
              <a:rPr lang="en-US" b="0" dirty="0" smtClean="0">
                <a:latin typeface="Calibri" panose="020F0502020204030204" pitchFamily="34" charset="0"/>
              </a:rPr>
              <a:t>in the ECMWF 4D </a:t>
            </a:r>
            <a:r>
              <a:rPr lang="en-US" b="0" dirty="0" err="1" smtClean="0">
                <a:latin typeface="Calibri" panose="020F0502020204030204" pitchFamily="34" charset="0"/>
              </a:rPr>
              <a:t>Variational</a:t>
            </a:r>
            <a:r>
              <a:rPr lang="en-US" b="0" dirty="0" smtClean="0">
                <a:latin typeface="Calibri" panose="020F0502020204030204" pitchFamily="34" charset="0"/>
              </a:rPr>
              <a:t> Data Assimilation System</a:t>
            </a:r>
          </a:p>
        </p:txBody>
      </p:sp>
      <p:sp>
        <p:nvSpPr>
          <p:cNvPr id="19" name="Rectangle 3"/>
          <p:cNvSpPr txBox="1">
            <a:spLocks noChangeArrowheads="1"/>
          </p:cNvSpPr>
          <p:nvPr/>
        </p:nvSpPr>
        <p:spPr bwMode="auto">
          <a:xfrm>
            <a:off x="393700" y="778923"/>
            <a:ext cx="8382000" cy="781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just"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just" rtl="0" eaLnBrk="0" fontAlgn="base" hangingPunct="0">
              <a:spcBef>
                <a:spcPct val="20000"/>
              </a:spcBef>
              <a:spcAft>
                <a:spcPct val="0"/>
              </a:spcAft>
              <a:buChar char="–"/>
              <a:defRPr sz="2000" b="1">
                <a:solidFill>
                  <a:schemeClr val="accent2"/>
                </a:solidFill>
                <a:latin typeface="+mn-lt"/>
              </a:defRPr>
            </a:lvl2pPr>
            <a:lvl3pPr marL="1143000" indent="-228600" algn="l" rtl="0" eaLnBrk="0" fontAlgn="base" hangingPunct="0">
              <a:spcBef>
                <a:spcPct val="20000"/>
              </a:spcBef>
              <a:spcAft>
                <a:spcPct val="0"/>
              </a:spcAft>
              <a:buChar char="•"/>
              <a:defRPr b="1">
                <a:solidFill>
                  <a:schemeClr val="tx1"/>
                </a:solidFill>
                <a:latin typeface="+mn-lt"/>
              </a:defRPr>
            </a:lvl3pPr>
            <a:lvl4pPr marL="1600200" indent="-228600" algn="l" rtl="0" eaLnBrk="0" fontAlgn="base" hangingPunct="0">
              <a:spcBef>
                <a:spcPct val="20000"/>
              </a:spcBef>
              <a:spcAft>
                <a:spcPct val="0"/>
              </a:spcAft>
              <a:buChar char="–"/>
              <a:defRPr b="1">
                <a:solidFill>
                  <a:schemeClr val="tx1"/>
                </a:solidFill>
                <a:latin typeface="+mn-lt"/>
              </a:defRPr>
            </a:lvl4pPr>
            <a:lvl5pPr marL="2057400" indent="-228600" algn="l" rtl="0" eaLnBrk="0" fontAlgn="base" hangingPunct="0">
              <a:spcBef>
                <a:spcPct val="20000"/>
              </a:spcBef>
              <a:spcAft>
                <a:spcPct val="0"/>
              </a:spcAft>
              <a:buChar char="»"/>
              <a:defRPr b="1" i="1">
                <a:solidFill>
                  <a:schemeClr val="tx1"/>
                </a:solidFill>
                <a:latin typeface="+mn-lt"/>
              </a:defRPr>
            </a:lvl5pPr>
            <a:lvl6pPr marL="2514600" indent="-228600" algn="l" rtl="0" eaLnBrk="0" fontAlgn="base" hangingPunct="0">
              <a:spcBef>
                <a:spcPct val="20000"/>
              </a:spcBef>
              <a:spcAft>
                <a:spcPct val="0"/>
              </a:spcAft>
              <a:buChar char="»"/>
              <a:defRPr b="1" i="1">
                <a:solidFill>
                  <a:schemeClr val="tx1"/>
                </a:solidFill>
                <a:latin typeface="+mn-lt"/>
              </a:defRPr>
            </a:lvl6pPr>
            <a:lvl7pPr marL="2971800" indent="-228600" algn="l" rtl="0" eaLnBrk="0" fontAlgn="base" hangingPunct="0">
              <a:spcBef>
                <a:spcPct val="20000"/>
              </a:spcBef>
              <a:spcAft>
                <a:spcPct val="0"/>
              </a:spcAft>
              <a:buChar char="»"/>
              <a:defRPr b="1" i="1">
                <a:solidFill>
                  <a:schemeClr val="tx1"/>
                </a:solidFill>
                <a:latin typeface="+mn-lt"/>
              </a:defRPr>
            </a:lvl7pPr>
            <a:lvl8pPr marL="3429000" indent="-228600" algn="l" rtl="0" eaLnBrk="0" fontAlgn="base" hangingPunct="0">
              <a:spcBef>
                <a:spcPct val="20000"/>
              </a:spcBef>
              <a:spcAft>
                <a:spcPct val="0"/>
              </a:spcAft>
              <a:buChar char="»"/>
              <a:defRPr b="1" i="1">
                <a:solidFill>
                  <a:schemeClr val="tx1"/>
                </a:solidFill>
                <a:latin typeface="+mn-lt"/>
              </a:defRPr>
            </a:lvl8pPr>
            <a:lvl9pPr marL="3886200" indent="-228600" algn="l" rtl="0" eaLnBrk="0" fontAlgn="base" hangingPunct="0">
              <a:spcBef>
                <a:spcPct val="20000"/>
              </a:spcBef>
              <a:spcAft>
                <a:spcPct val="0"/>
              </a:spcAft>
              <a:buChar char="»"/>
              <a:defRPr b="1" i="1">
                <a:solidFill>
                  <a:schemeClr val="tx1"/>
                </a:solidFill>
                <a:latin typeface="+mn-lt"/>
              </a:defRPr>
            </a:lvl9pPr>
          </a:lstStyle>
          <a:p>
            <a:pPr>
              <a:lnSpc>
                <a:spcPct val="80000"/>
              </a:lnSpc>
              <a:buFontTx/>
              <a:buNone/>
            </a:pPr>
            <a:r>
              <a:rPr lang="en-US" sz="2000" b="0" kern="0" smtClean="0">
                <a:latin typeface="Calibri" panose="020F0502020204030204" pitchFamily="34" charset="0"/>
                <a:cs typeface="AngsanaUPC" panose="02020603050405020304" pitchFamily="18" charset="-34"/>
              </a:rPr>
              <a:t>The observation operator is typically implemented as a </a:t>
            </a:r>
            <a:r>
              <a:rPr lang="en-US" sz="2000" b="0" kern="0" smtClean="0">
                <a:solidFill>
                  <a:schemeClr val="accent2"/>
                </a:solidFill>
                <a:latin typeface="Calibri" panose="020F0502020204030204" pitchFamily="34" charset="0"/>
                <a:cs typeface="AngsanaUPC" panose="02020603050405020304" pitchFamily="18" charset="-34"/>
              </a:rPr>
              <a:t>sequence of operators</a:t>
            </a:r>
            <a:r>
              <a:rPr lang="en-US" sz="2000" b="0" kern="0" smtClean="0">
                <a:latin typeface="Calibri" panose="020F0502020204030204" pitchFamily="34" charset="0"/>
                <a:cs typeface="AngsanaUPC" panose="02020603050405020304" pitchFamily="18" charset="-34"/>
              </a:rPr>
              <a:t> transforming the analysis control variable </a:t>
            </a:r>
            <a:r>
              <a:rPr lang="en-US" sz="2000" b="0" i="1" kern="0" smtClean="0">
                <a:latin typeface="Calibri" panose="020F0502020204030204" pitchFamily="34" charset="0"/>
                <a:cs typeface="AngsanaUPC" panose="02020603050405020304" pitchFamily="18" charset="-34"/>
              </a:rPr>
              <a:t>x</a:t>
            </a:r>
            <a:r>
              <a:rPr lang="en-US" sz="2000" b="0" kern="0" smtClean="0">
                <a:latin typeface="Calibri" panose="020F0502020204030204" pitchFamily="34" charset="0"/>
                <a:cs typeface="AngsanaUPC" panose="02020603050405020304" pitchFamily="18" charset="-34"/>
              </a:rPr>
              <a:t> into the equivalents of each observed quantity </a:t>
            </a:r>
            <a:r>
              <a:rPr lang="en-US" sz="2000" b="0" i="1" kern="0" smtClean="0">
                <a:latin typeface="Calibri" panose="020F0502020204030204" pitchFamily="34" charset="0"/>
                <a:cs typeface="AngsanaUPC" panose="02020603050405020304" pitchFamily="18" charset="-34"/>
              </a:rPr>
              <a:t>y</a:t>
            </a:r>
            <a:r>
              <a:rPr lang="en-US" sz="2000" b="0" kern="0" smtClean="0">
                <a:latin typeface="Calibri" panose="020F0502020204030204" pitchFamily="34" charset="0"/>
                <a:cs typeface="AngsanaUPC" panose="02020603050405020304" pitchFamily="18" charset="-34"/>
              </a:rPr>
              <a:t>, at observation locations:</a:t>
            </a:r>
            <a:endParaRPr lang="en-US" sz="2000" b="0" kern="0" dirty="0" smtClean="0">
              <a:latin typeface="Calibri" panose="020F0502020204030204" pitchFamily="34" charset="0"/>
              <a:cs typeface="AngsanaUPC" panose="02020603050405020304" pitchFamily="18" charset="-34"/>
            </a:endParaRPr>
          </a:p>
        </p:txBody>
      </p:sp>
    </p:spTree>
    <p:extLst>
      <p:ext uri="{BB962C8B-B14F-4D97-AF65-F5344CB8AC3E}">
        <p14:creationId xmlns:p14="http://schemas.microsoft.com/office/powerpoint/2010/main" val="18412355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body" idx="1"/>
          </p:nvPr>
        </p:nvSpPr>
        <p:spPr>
          <a:xfrm>
            <a:off x="723900" y="876300"/>
            <a:ext cx="7962900" cy="4286250"/>
          </a:xfrm>
        </p:spPr>
        <p:txBody>
          <a:bodyPr/>
          <a:lstStyle/>
          <a:p>
            <a:pPr algn="l">
              <a:lnSpc>
                <a:spcPct val="120000"/>
              </a:lnSpc>
              <a:spcBef>
                <a:spcPts val="600"/>
              </a:spcBef>
            </a:pPr>
            <a:r>
              <a:rPr lang="en-US" b="0" dirty="0" smtClean="0">
                <a:latin typeface="Calibri" pitchFamily="34" charset="0"/>
                <a:cs typeface="Calibri" pitchFamily="34" charset="0"/>
              </a:rPr>
              <a:t>Why </a:t>
            </a:r>
            <a:r>
              <a:rPr lang="en-US" b="0" dirty="0">
                <a:latin typeface="Calibri" pitchFamily="34" charset="0"/>
                <a:cs typeface="Calibri" pitchFamily="34" charset="0"/>
              </a:rPr>
              <a:t>o</a:t>
            </a:r>
            <a:r>
              <a:rPr lang="en-US" b="0" dirty="0" smtClean="0">
                <a:latin typeface="Calibri" pitchFamily="34" charset="0"/>
                <a:cs typeface="Calibri" pitchFamily="34" charset="0"/>
              </a:rPr>
              <a:t>bservations are essential for data assimilation </a:t>
            </a:r>
            <a:endParaRPr lang="en-US" b="0" dirty="0">
              <a:latin typeface="Calibri" pitchFamily="34" charset="0"/>
              <a:cs typeface="Calibri" pitchFamily="34" charset="0"/>
            </a:endParaRPr>
          </a:p>
          <a:p>
            <a:pPr algn="l">
              <a:lnSpc>
                <a:spcPct val="120000"/>
              </a:lnSpc>
              <a:spcBef>
                <a:spcPts val="600"/>
              </a:spcBef>
            </a:pPr>
            <a:r>
              <a:rPr lang="en-US" b="0" dirty="0" smtClean="0">
                <a:latin typeface="Calibri" pitchFamily="34" charset="0"/>
                <a:cs typeface="Calibri" pitchFamily="34" charset="0"/>
              </a:rPr>
              <a:t>Introduction to observation operators</a:t>
            </a:r>
          </a:p>
          <a:p>
            <a:pPr algn="l">
              <a:lnSpc>
                <a:spcPct val="120000"/>
              </a:lnSpc>
              <a:spcBef>
                <a:spcPts val="600"/>
              </a:spcBef>
            </a:pPr>
            <a:r>
              <a:rPr lang="en-US" b="0" dirty="0" smtClean="0">
                <a:latin typeface="Calibri" pitchFamily="34" charset="0"/>
                <a:cs typeface="Calibri" pitchFamily="34" charset="0"/>
              </a:rPr>
              <a:t>Different </a:t>
            </a:r>
            <a:r>
              <a:rPr lang="en-US" b="0" dirty="0" err="1" smtClean="0">
                <a:latin typeface="Calibri" pitchFamily="34" charset="0"/>
                <a:cs typeface="Calibri" pitchFamily="34" charset="0"/>
              </a:rPr>
              <a:t>flavours</a:t>
            </a:r>
            <a:r>
              <a:rPr lang="en-US" b="0" dirty="0" smtClean="0">
                <a:latin typeface="Calibri" pitchFamily="34" charset="0"/>
                <a:cs typeface="Calibri" pitchFamily="34" charset="0"/>
              </a:rPr>
              <a:t> of observation operators</a:t>
            </a:r>
          </a:p>
          <a:p>
            <a:pPr algn="l">
              <a:lnSpc>
                <a:spcPct val="120000"/>
              </a:lnSpc>
              <a:spcBef>
                <a:spcPts val="600"/>
              </a:spcBef>
            </a:pPr>
            <a:r>
              <a:rPr lang="en-US" b="0" dirty="0" err="1" smtClean="0">
                <a:latin typeface="Calibri" pitchFamily="34" charset="0"/>
                <a:cs typeface="Calibri" pitchFamily="34" charset="0"/>
              </a:rPr>
              <a:t>Jacobians</a:t>
            </a:r>
            <a:r>
              <a:rPr lang="en-US" b="0" dirty="0" smtClean="0">
                <a:latin typeface="Calibri" pitchFamily="34" charset="0"/>
                <a:cs typeface="Calibri" pitchFamily="34" charset="0"/>
              </a:rPr>
              <a:t> (linearized operators)</a:t>
            </a:r>
          </a:p>
          <a:p>
            <a:pPr algn="l">
              <a:lnSpc>
                <a:spcPct val="120000"/>
              </a:lnSpc>
              <a:spcBef>
                <a:spcPts val="600"/>
              </a:spcBef>
            </a:pPr>
            <a:r>
              <a:rPr lang="en-US" b="0" dirty="0" smtClean="0">
                <a:latin typeface="Calibri" pitchFamily="34" charset="0"/>
                <a:cs typeface="Calibri" pitchFamily="34" charset="0"/>
              </a:rPr>
              <a:t>Why </a:t>
            </a:r>
            <a:r>
              <a:rPr lang="en-US" b="0" dirty="0" err="1" smtClean="0">
                <a:latin typeface="Calibri" pitchFamily="34" charset="0"/>
                <a:cs typeface="Calibri" pitchFamily="34" charset="0"/>
              </a:rPr>
              <a:t>variational</a:t>
            </a:r>
            <a:r>
              <a:rPr lang="en-US" b="0" dirty="0" smtClean="0">
                <a:latin typeface="Calibri" pitchFamily="34" charset="0"/>
                <a:cs typeface="Calibri" pitchFamily="34" charset="0"/>
              </a:rPr>
              <a:t> data assimilation is very flexible with respect to observation usage</a:t>
            </a:r>
          </a:p>
        </p:txBody>
      </p:sp>
      <p:sp>
        <p:nvSpPr>
          <p:cNvPr id="15363" name="Rectangle 3"/>
          <p:cNvSpPr>
            <a:spLocks noGrp="1" noChangeArrowheads="1"/>
          </p:cNvSpPr>
          <p:nvPr>
            <p:ph type="title"/>
          </p:nvPr>
        </p:nvSpPr>
        <p:spPr/>
        <p:txBody>
          <a:bodyPr/>
          <a:lstStyle/>
          <a:p>
            <a:r>
              <a:rPr lang="en-US" dirty="0" smtClean="0">
                <a:latin typeface="Calibri" pitchFamily="34" charset="0"/>
                <a:cs typeface="Calibri" pitchFamily="34" charset="0"/>
              </a:rPr>
              <a:t>Overview of Lecture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595314" y="123825"/>
            <a:ext cx="7342187" cy="457200"/>
          </a:xfrm>
        </p:spPr>
        <p:txBody>
          <a:bodyPr/>
          <a:lstStyle/>
          <a:p>
            <a:r>
              <a:rPr lang="en-US" b="0" dirty="0" smtClean="0">
                <a:latin typeface="Calibri" panose="020F0502020204030204" pitchFamily="34" charset="0"/>
              </a:rPr>
              <a:t>Upper-air observation operators</a:t>
            </a:r>
          </a:p>
        </p:txBody>
      </p:sp>
      <p:sp>
        <p:nvSpPr>
          <p:cNvPr id="25603" name="Rectangle 3"/>
          <p:cNvSpPr>
            <a:spLocks noGrp="1" noChangeArrowheads="1"/>
          </p:cNvSpPr>
          <p:nvPr>
            <p:ph type="body" idx="1"/>
          </p:nvPr>
        </p:nvSpPr>
        <p:spPr>
          <a:xfrm>
            <a:off x="43029" y="806264"/>
            <a:ext cx="9047181" cy="2571638"/>
          </a:xfrm>
        </p:spPr>
        <p:txBody>
          <a:bodyPr/>
          <a:lstStyle/>
          <a:p>
            <a:pPr algn="l">
              <a:lnSpc>
                <a:spcPct val="90000"/>
              </a:lnSpc>
              <a:buFontTx/>
              <a:buNone/>
            </a:pPr>
            <a:r>
              <a:rPr lang="en-US" sz="2000" b="0" dirty="0" smtClean="0">
                <a:latin typeface="Calibri" panose="020F0502020204030204" pitchFamily="34" charset="0"/>
              </a:rPr>
              <a:t>The following </a:t>
            </a:r>
            <a:r>
              <a:rPr lang="en-US" sz="2000" b="0" dirty="0" smtClean="0">
                <a:solidFill>
                  <a:srgbClr val="FF0000"/>
                </a:solidFill>
                <a:latin typeface="Calibri" panose="020F0502020204030204" pitchFamily="34" charset="0"/>
              </a:rPr>
              <a:t>vertical interpolation</a:t>
            </a:r>
            <a:r>
              <a:rPr lang="en-US" sz="2000" b="0" dirty="0" smtClean="0">
                <a:latin typeface="Calibri" panose="020F0502020204030204" pitchFamily="34" charset="0"/>
              </a:rPr>
              <a:t> techniques are employed:</a:t>
            </a:r>
          </a:p>
          <a:p>
            <a:pPr algn="l">
              <a:lnSpc>
                <a:spcPct val="90000"/>
              </a:lnSpc>
              <a:buFontTx/>
              <a:buNone/>
            </a:pPr>
            <a:endParaRPr lang="en-US" sz="2000" b="0" dirty="0" smtClean="0">
              <a:latin typeface="Calibri" panose="020F0502020204030204" pitchFamily="34" charset="0"/>
            </a:endParaRPr>
          </a:p>
          <a:p>
            <a:pPr algn="l">
              <a:lnSpc>
                <a:spcPct val="90000"/>
              </a:lnSpc>
              <a:buFontTx/>
              <a:buNone/>
            </a:pPr>
            <a:endParaRPr lang="en-US" sz="100" b="0" dirty="0" smtClean="0">
              <a:latin typeface="Calibri" panose="020F0502020204030204" pitchFamily="34" charset="0"/>
            </a:endParaRPr>
          </a:p>
          <a:p>
            <a:pPr algn="l">
              <a:lnSpc>
                <a:spcPct val="90000"/>
              </a:lnSpc>
              <a:buFontTx/>
              <a:buNone/>
            </a:pPr>
            <a:r>
              <a:rPr lang="en-US" sz="2000" b="0" dirty="0" smtClean="0">
                <a:solidFill>
                  <a:schemeClr val="accent2"/>
                </a:solidFill>
                <a:latin typeface="Calibri" panose="020F0502020204030204" pitchFamily="34" charset="0"/>
              </a:rPr>
              <a:t>Wind</a:t>
            </a:r>
            <a:r>
              <a:rPr lang="en-US" sz="2000" b="0" dirty="0" smtClean="0">
                <a:latin typeface="Calibri" panose="020F0502020204030204" pitchFamily="34" charset="0"/>
              </a:rPr>
              <a:t>:				Linear in ln(</a:t>
            </a:r>
            <a:r>
              <a:rPr lang="en-US" sz="2000" b="0" i="1" dirty="0" smtClean="0">
                <a:latin typeface="Calibri" panose="020F0502020204030204" pitchFamily="34" charset="0"/>
              </a:rPr>
              <a:t>p</a:t>
            </a:r>
            <a:r>
              <a:rPr lang="en-US" sz="2000" b="0" dirty="0" smtClean="0">
                <a:latin typeface="Calibri" panose="020F0502020204030204" pitchFamily="34" charset="0"/>
              </a:rPr>
              <a:t>) on full model levels</a:t>
            </a:r>
          </a:p>
          <a:p>
            <a:pPr algn="l">
              <a:lnSpc>
                <a:spcPct val="90000"/>
              </a:lnSpc>
              <a:spcBef>
                <a:spcPts val="0"/>
              </a:spcBef>
              <a:buFontTx/>
              <a:buNone/>
            </a:pPr>
            <a:endParaRPr lang="en-US" sz="800" b="0" dirty="0" smtClean="0">
              <a:solidFill>
                <a:schemeClr val="accent2"/>
              </a:solidFill>
              <a:latin typeface="Calibri" panose="020F0502020204030204" pitchFamily="34" charset="0"/>
            </a:endParaRPr>
          </a:p>
          <a:p>
            <a:pPr algn="l">
              <a:lnSpc>
                <a:spcPct val="90000"/>
              </a:lnSpc>
              <a:spcBef>
                <a:spcPts val="0"/>
              </a:spcBef>
              <a:buFontTx/>
              <a:buNone/>
            </a:pPr>
            <a:r>
              <a:rPr lang="en-US" sz="2000" b="0" dirty="0" smtClean="0">
                <a:solidFill>
                  <a:schemeClr val="accent2"/>
                </a:solidFill>
                <a:latin typeface="Calibri" panose="020F0502020204030204" pitchFamily="34" charset="0"/>
              </a:rPr>
              <a:t>Humidity, Temperature, Ozone:</a:t>
            </a:r>
            <a:r>
              <a:rPr lang="en-US" sz="2000" b="0" dirty="0" smtClean="0">
                <a:latin typeface="Calibri" panose="020F0502020204030204" pitchFamily="34" charset="0"/>
              </a:rPr>
              <a:t>	Linear in </a:t>
            </a:r>
            <a:r>
              <a:rPr lang="en-US" sz="2000" b="0" i="1" dirty="0" smtClean="0">
                <a:latin typeface="Calibri" panose="020F0502020204030204" pitchFamily="34" charset="0"/>
              </a:rPr>
              <a:t>p</a:t>
            </a:r>
            <a:r>
              <a:rPr lang="en-US" sz="2000" b="0" dirty="0" smtClean="0">
                <a:latin typeface="Calibri" panose="020F0502020204030204" pitchFamily="34" charset="0"/>
              </a:rPr>
              <a:t> on full model levels</a:t>
            </a:r>
          </a:p>
          <a:p>
            <a:pPr algn="l">
              <a:lnSpc>
                <a:spcPct val="90000"/>
              </a:lnSpc>
              <a:spcBef>
                <a:spcPts val="0"/>
              </a:spcBef>
              <a:buFontTx/>
              <a:buNone/>
            </a:pPr>
            <a:endParaRPr lang="en-US" sz="800" b="0" dirty="0" smtClean="0">
              <a:solidFill>
                <a:schemeClr val="accent2"/>
              </a:solidFill>
              <a:latin typeface="Calibri" panose="020F0502020204030204" pitchFamily="34" charset="0"/>
            </a:endParaRPr>
          </a:p>
          <a:p>
            <a:pPr algn="l">
              <a:lnSpc>
                <a:spcPct val="90000"/>
              </a:lnSpc>
              <a:spcBef>
                <a:spcPts val="0"/>
              </a:spcBef>
              <a:buFontTx/>
              <a:buNone/>
            </a:pPr>
            <a:r>
              <a:rPr lang="en-US" sz="2000" b="0" dirty="0" smtClean="0">
                <a:solidFill>
                  <a:schemeClr val="accent2"/>
                </a:solidFill>
                <a:latin typeface="Calibri" panose="020F0502020204030204" pitchFamily="34" charset="0"/>
              </a:rPr>
              <a:t>Geopotential</a:t>
            </a:r>
            <a:r>
              <a:rPr lang="en-US" sz="2000" b="0" dirty="0">
                <a:solidFill>
                  <a:schemeClr val="accent2"/>
                </a:solidFill>
                <a:latin typeface="Calibri" panose="020F0502020204030204" pitchFamily="34" charset="0"/>
              </a:rPr>
              <a:t>:	</a:t>
            </a:r>
            <a:r>
              <a:rPr lang="en-US" sz="2000" b="0" dirty="0" smtClean="0">
                <a:solidFill>
                  <a:schemeClr val="accent2"/>
                </a:solidFill>
                <a:latin typeface="Calibri" panose="020F0502020204030204" pitchFamily="34" charset="0"/>
              </a:rPr>
              <a:t>		</a:t>
            </a:r>
            <a:r>
              <a:rPr lang="en-US" sz="2000" b="0" dirty="0" smtClean="0">
                <a:latin typeface="Calibri" panose="020F0502020204030204" pitchFamily="34" charset="0"/>
              </a:rPr>
              <a:t>As </a:t>
            </a:r>
            <a:r>
              <a:rPr lang="en-US" sz="2000" b="0" dirty="0">
                <a:latin typeface="Calibri" panose="020F0502020204030204" pitchFamily="34" charset="0"/>
              </a:rPr>
              <a:t>for wind, but the interpolated quantity is </a:t>
            </a:r>
          </a:p>
          <a:p>
            <a:pPr algn="l">
              <a:lnSpc>
                <a:spcPct val="90000"/>
              </a:lnSpc>
              <a:spcBef>
                <a:spcPts val="0"/>
              </a:spcBef>
              <a:buFontTx/>
              <a:buNone/>
            </a:pPr>
            <a:r>
              <a:rPr lang="en-US" sz="2000" b="0" dirty="0">
                <a:latin typeface="Calibri" panose="020F0502020204030204" pitchFamily="34" charset="0"/>
              </a:rPr>
              <a:t>                                </a:t>
            </a:r>
            <a:r>
              <a:rPr lang="en-US" sz="2000" b="0" dirty="0" smtClean="0">
                <a:latin typeface="Calibri" panose="020F0502020204030204" pitchFamily="34" charset="0"/>
              </a:rPr>
              <a:t>		the </a:t>
            </a:r>
            <a:r>
              <a:rPr lang="en-US" sz="2000" b="0" dirty="0">
                <a:latin typeface="Calibri" panose="020F0502020204030204" pitchFamily="34" charset="0"/>
              </a:rPr>
              <a:t>deviation from the ICAO standard atmosphere</a:t>
            </a:r>
          </a:p>
          <a:p>
            <a:pPr algn="l">
              <a:lnSpc>
                <a:spcPct val="90000"/>
              </a:lnSpc>
              <a:buFontTx/>
              <a:buNone/>
            </a:pPr>
            <a:endParaRPr lang="en-US" sz="2000" b="0" dirty="0" smtClean="0">
              <a:latin typeface="Calibri" panose="020F0502020204030204" pitchFamily="34" charset="0"/>
            </a:endParaRPr>
          </a:p>
          <a:p>
            <a:pPr algn="l">
              <a:lnSpc>
                <a:spcPct val="90000"/>
              </a:lnSpc>
              <a:buFontTx/>
              <a:buNone/>
            </a:pPr>
            <a:endParaRPr lang="en-US" b="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900114" y="180975"/>
            <a:ext cx="7342187" cy="457200"/>
          </a:xfrm>
        </p:spPr>
        <p:txBody>
          <a:bodyPr/>
          <a:lstStyle/>
          <a:p>
            <a:r>
              <a:rPr lang="en-US" b="0" dirty="0" smtClean="0">
                <a:latin typeface="Calibri" panose="020F0502020204030204" pitchFamily="34" charset="0"/>
              </a:rPr>
              <a:t>Interpolation of highly nonlinear fields</a:t>
            </a:r>
          </a:p>
        </p:txBody>
      </p:sp>
      <p:sp>
        <p:nvSpPr>
          <p:cNvPr id="26627" name="Rectangle 3"/>
          <p:cNvSpPr>
            <a:spLocks noGrp="1" noChangeArrowheads="1"/>
          </p:cNvSpPr>
          <p:nvPr>
            <p:ph type="body" idx="1"/>
          </p:nvPr>
        </p:nvSpPr>
        <p:spPr>
          <a:xfrm>
            <a:off x="381000" y="752475"/>
            <a:ext cx="8382000" cy="3629025"/>
          </a:xfrm>
        </p:spPr>
        <p:txBody>
          <a:bodyPr/>
          <a:lstStyle/>
          <a:p>
            <a:pPr algn="l">
              <a:lnSpc>
                <a:spcPct val="80000"/>
              </a:lnSpc>
            </a:pPr>
            <a:endParaRPr lang="en-US" sz="2000" b="0" dirty="0" smtClean="0"/>
          </a:p>
          <a:p>
            <a:pPr algn="l">
              <a:lnSpc>
                <a:spcPct val="80000"/>
              </a:lnSpc>
            </a:pPr>
            <a:r>
              <a:rPr lang="en-US" sz="2000" b="0" dirty="0" smtClean="0">
                <a:latin typeface="Calibri" panose="020F0502020204030204" pitchFamily="34" charset="0"/>
              </a:rPr>
              <a:t>The problem of a “correct” horizontal interpolation is especially felt when dealing with heterogeneous model fields such as precipitation and clouds. </a:t>
            </a:r>
          </a:p>
          <a:p>
            <a:pPr algn="l">
              <a:lnSpc>
                <a:spcPct val="80000"/>
              </a:lnSpc>
              <a:buFontTx/>
              <a:buNone/>
            </a:pPr>
            <a:endParaRPr lang="en-US" sz="2000" b="0" dirty="0" smtClean="0">
              <a:latin typeface="Calibri" panose="020F0502020204030204" pitchFamily="34" charset="0"/>
            </a:endParaRPr>
          </a:p>
          <a:p>
            <a:pPr algn="l">
              <a:lnSpc>
                <a:spcPct val="80000"/>
              </a:lnSpc>
            </a:pPr>
            <a:r>
              <a:rPr lang="en-US" sz="2000" b="0" dirty="0" smtClean="0">
                <a:latin typeface="Calibri" panose="020F0502020204030204" pitchFamily="34" charset="0"/>
              </a:rPr>
              <a:t>In the special case of current rain assimilation, model fields are not interpolated to the observation location.  Instead, an average of observation values is compared with the model-equivalent at a model grid-point – observations are interpolated to model locations.</a:t>
            </a:r>
          </a:p>
          <a:p>
            <a:pPr marL="0" indent="0" algn="l">
              <a:lnSpc>
                <a:spcPct val="80000"/>
              </a:lnSpc>
              <a:buNone/>
            </a:pPr>
            <a:endParaRPr lang="en-US" sz="2000" b="0" dirty="0" smtClean="0">
              <a:latin typeface="Calibri" panose="020F0502020204030204" pitchFamily="34" charset="0"/>
            </a:endParaRPr>
          </a:p>
          <a:p>
            <a:pPr algn="l">
              <a:lnSpc>
                <a:spcPct val="80000"/>
              </a:lnSpc>
            </a:pPr>
            <a:r>
              <a:rPr lang="en-US" sz="2000" b="0" dirty="0" smtClean="0">
                <a:latin typeface="Calibri" panose="020F0502020204030204" pitchFamily="34" charset="0"/>
              </a:rPr>
              <a:t>Different choices can affect the departure statistics which in turn affect the observation error assigned to an observation, and hence the weight given to observations.</a:t>
            </a:r>
          </a:p>
          <a:p>
            <a:pPr algn="l">
              <a:lnSpc>
                <a:spcPct val="80000"/>
              </a:lnSpc>
            </a:pPr>
            <a:endParaRPr lang="en-US" sz="2000" b="0" dirty="0" smtClean="0">
              <a:latin typeface="Calibri" panose="020F0502020204030204" pitchFamily="34" charset="0"/>
            </a:endParaRPr>
          </a:p>
          <a:p>
            <a:pPr algn="l">
              <a:lnSpc>
                <a:spcPct val="80000"/>
              </a:lnSpc>
            </a:pPr>
            <a:endParaRPr lang="en-US" sz="2000" b="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3" descr="sceneset"/>
          <p:cNvPicPr>
            <a:picLocks noChangeAspect="1" noChangeArrowheads="1"/>
          </p:cNvPicPr>
          <p:nvPr/>
        </p:nvPicPr>
        <p:blipFill>
          <a:blip r:embed="rId2" cstate="print">
            <a:extLst>
              <a:ext uri="{28A0092B-C50C-407E-A947-70E740481C1C}">
                <a14:useLocalDpi xmlns:a14="http://schemas.microsoft.com/office/drawing/2010/main" val="0"/>
              </a:ext>
            </a:extLst>
          </a:blip>
          <a:srcRect l="2829" b="54875"/>
          <a:stretch>
            <a:fillRect/>
          </a:stretch>
        </p:blipFill>
        <p:spPr bwMode="auto">
          <a:xfrm>
            <a:off x="0" y="2508647"/>
            <a:ext cx="5092700" cy="2194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7" name="Picture 4" descr="sceneset"/>
          <p:cNvPicPr>
            <a:picLocks noChangeAspect="1" noChangeArrowheads="1"/>
          </p:cNvPicPr>
          <p:nvPr/>
        </p:nvPicPr>
        <p:blipFill>
          <a:blip r:embed="rId2" cstate="print">
            <a:extLst>
              <a:ext uri="{28A0092B-C50C-407E-A947-70E740481C1C}">
                <a14:useLocalDpi xmlns:a14="http://schemas.microsoft.com/office/drawing/2010/main" val="0"/>
              </a:ext>
            </a:extLst>
          </a:blip>
          <a:srcRect l="2829" t="54875" r="6790" b="4573"/>
          <a:stretch>
            <a:fillRect/>
          </a:stretch>
        </p:blipFill>
        <p:spPr bwMode="auto">
          <a:xfrm>
            <a:off x="4398964" y="2747963"/>
            <a:ext cx="4732337" cy="1970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8" name="Rectangle 5"/>
          <p:cNvSpPr>
            <a:spLocks noGrp="1" noChangeArrowheads="1"/>
          </p:cNvSpPr>
          <p:nvPr>
            <p:ph idx="1"/>
          </p:nvPr>
        </p:nvSpPr>
        <p:spPr>
          <a:xfrm>
            <a:off x="0" y="903685"/>
            <a:ext cx="9144000" cy="658415"/>
          </a:xfrm>
        </p:spPr>
        <p:txBody>
          <a:bodyPr/>
          <a:lstStyle/>
          <a:p>
            <a:pPr marL="0" indent="0" algn="l">
              <a:buNone/>
            </a:pPr>
            <a:r>
              <a:rPr lang="en-GB" sz="2000" b="0" dirty="0" smtClean="0">
                <a:latin typeface="Calibri" panose="020F0502020204030204" pitchFamily="34" charset="0"/>
              </a:rPr>
              <a:t>Main difficulties: inaccurate moist physics parameterizations (location/intensity), formulation of observation errors, bias correction, linearity assumptions</a:t>
            </a:r>
            <a:endParaRPr lang="en-GB" b="0" dirty="0" smtClean="0">
              <a:latin typeface="Calibri" panose="020F0502020204030204" pitchFamily="34" charset="0"/>
            </a:endParaRPr>
          </a:p>
        </p:txBody>
      </p:sp>
      <p:sp>
        <p:nvSpPr>
          <p:cNvPr id="31749" name="Text Box 6"/>
          <p:cNvSpPr txBox="1">
            <a:spLocks noChangeArrowheads="1"/>
          </p:cNvSpPr>
          <p:nvPr/>
        </p:nvSpPr>
        <p:spPr bwMode="auto">
          <a:xfrm>
            <a:off x="393700" y="2518173"/>
            <a:ext cx="3491340" cy="30841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2000" b="1">
                <a:solidFill>
                  <a:schemeClr val="tx1"/>
                </a:solidFill>
                <a:latin typeface="Arial" charset="0"/>
              </a:defRPr>
            </a:lvl1pPr>
            <a:lvl2pPr marL="742950" indent="-285750">
              <a:defRPr sz="2000" b="1">
                <a:solidFill>
                  <a:schemeClr val="tx1"/>
                </a:solidFill>
                <a:latin typeface="Arial" charset="0"/>
              </a:defRPr>
            </a:lvl2pPr>
            <a:lvl3pPr marL="1143000" indent="-228600">
              <a:defRPr sz="2000" b="1">
                <a:solidFill>
                  <a:schemeClr val="tx1"/>
                </a:solidFill>
                <a:latin typeface="Arial" charset="0"/>
              </a:defRPr>
            </a:lvl3pPr>
            <a:lvl4pPr marL="1600200" indent="-228600">
              <a:defRPr sz="2000" b="1">
                <a:solidFill>
                  <a:schemeClr val="tx1"/>
                </a:solidFill>
                <a:latin typeface="Arial" charset="0"/>
              </a:defRPr>
            </a:lvl4pPr>
            <a:lvl5pPr marL="2057400" indent="-228600">
              <a:defRPr sz="2000" b="1">
                <a:solidFill>
                  <a:schemeClr val="tx1"/>
                </a:solidFill>
                <a:latin typeface="Arial" charset="0"/>
              </a:defRPr>
            </a:lvl5pPr>
            <a:lvl6pPr marL="2514600" indent="-228600" algn="ctr"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6pPr>
            <a:lvl7pPr marL="2971800" indent="-228600" algn="ctr"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7pPr>
            <a:lvl8pPr marL="3429000" indent="-228600" algn="ctr"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8pPr>
            <a:lvl9pPr marL="3886200" indent="-228600" algn="ctr"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9pPr>
          </a:lstStyle>
          <a:p>
            <a:pPr algn="l">
              <a:lnSpc>
                <a:spcPct val="100000"/>
              </a:lnSpc>
              <a:spcAft>
                <a:spcPct val="0"/>
              </a:spcAft>
              <a:buClrTx/>
              <a:buFontTx/>
              <a:buNone/>
            </a:pPr>
            <a:r>
              <a:rPr lang="en-GB" sz="1400">
                <a:solidFill>
                  <a:srgbClr val="000082"/>
                </a:solidFill>
                <a:latin typeface="Arial Unicode MS" pitchFamily="34" charset="-128"/>
              </a:rPr>
              <a:t>4D-Var first guess SSM/I </a:t>
            </a:r>
            <a:r>
              <a:rPr lang="en-GB" sz="1400">
                <a:solidFill>
                  <a:srgbClr val="000082"/>
                </a:solidFill>
                <a:latin typeface="Arial Unicode MS" pitchFamily="34" charset="-128"/>
                <a:sym typeface="Symbol" pitchFamily="18" charset="2"/>
              </a:rPr>
              <a:t></a:t>
            </a:r>
            <a:r>
              <a:rPr lang="en-GB" sz="1400">
                <a:solidFill>
                  <a:srgbClr val="000082"/>
                </a:solidFill>
                <a:latin typeface="Arial Unicode MS" pitchFamily="34" charset="-128"/>
              </a:rPr>
              <a:t>Tb 19v-19h [K]</a:t>
            </a:r>
          </a:p>
        </p:txBody>
      </p:sp>
      <p:sp>
        <p:nvSpPr>
          <p:cNvPr id="31750" name="Text Box 7"/>
          <p:cNvSpPr txBox="1">
            <a:spLocks noChangeArrowheads="1"/>
          </p:cNvSpPr>
          <p:nvPr/>
        </p:nvSpPr>
        <p:spPr bwMode="auto">
          <a:xfrm>
            <a:off x="4935538" y="2518173"/>
            <a:ext cx="3122650" cy="30841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2000" b="1">
                <a:solidFill>
                  <a:schemeClr val="tx1"/>
                </a:solidFill>
                <a:latin typeface="Arial" charset="0"/>
              </a:defRPr>
            </a:lvl1pPr>
            <a:lvl2pPr marL="742950" indent="-285750">
              <a:defRPr sz="2000" b="1">
                <a:solidFill>
                  <a:schemeClr val="tx1"/>
                </a:solidFill>
                <a:latin typeface="Arial" charset="0"/>
              </a:defRPr>
            </a:lvl2pPr>
            <a:lvl3pPr marL="1143000" indent="-228600">
              <a:defRPr sz="2000" b="1">
                <a:solidFill>
                  <a:schemeClr val="tx1"/>
                </a:solidFill>
                <a:latin typeface="Arial" charset="0"/>
              </a:defRPr>
            </a:lvl3pPr>
            <a:lvl4pPr marL="1600200" indent="-228600">
              <a:defRPr sz="2000" b="1">
                <a:solidFill>
                  <a:schemeClr val="tx1"/>
                </a:solidFill>
                <a:latin typeface="Arial" charset="0"/>
              </a:defRPr>
            </a:lvl4pPr>
            <a:lvl5pPr marL="2057400" indent="-228600">
              <a:defRPr sz="2000" b="1">
                <a:solidFill>
                  <a:schemeClr val="tx1"/>
                </a:solidFill>
                <a:latin typeface="Arial" charset="0"/>
              </a:defRPr>
            </a:lvl5pPr>
            <a:lvl6pPr marL="2514600" indent="-228600" algn="ctr"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6pPr>
            <a:lvl7pPr marL="2971800" indent="-228600" algn="ctr"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7pPr>
            <a:lvl8pPr marL="3429000" indent="-228600" algn="ctr"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8pPr>
            <a:lvl9pPr marL="3886200" indent="-228600" algn="ctr"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9pPr>
          </a:lstStyle>
          <a:p>
            <a:pPr algn="l">
              <a:lnSpc>
                <a:spcPct val="100000"/>
              </a:lnSpc>
              <a:spcAft>
                <a:spcPct val="0"/>
              </a:spcAft>
              <a:buClrTx/>
              <a:buFontTx/>
              <a:buNone/>
            </a:pPr>
            <a:r>
              <a:rPr lang="en-GB" sz="1400">
                <a:solidFill>
                  <a:srgbClr val="000082"/>
                </a:solidFill>
                <a:latin typeface="Arial Unicode MS" pitchFamily="34" charset="-128"/>
              </a:rPr>
              <a:t>SSM/I observational </a:t>
            </a:r>
            <a:r>
              <a:rPr lang="en-GB" sz="1400">
                <a:solidFill>
                  <a:srgbClr val="000082"/>
                </a:solidFill>
                <a:latin typeface="Arial Unicode MS" pitchFamily="34" charset="-128"/>
                <a:sym typeface="Symbol" pitchFamily="18" charset="2"/>
              </a:rPr>
              <a:t></a:t>
            </a:r>
            <a:r>
              <a:rPr lang="en-GB" sz="1400">
                <a:solidFill>
                  <a:srgbClr val="000082"/>
                </a:solidFill>
                <a:latin typeface="Arial Unicode MS" pitchFamily="34" charset="-128"/>
              </a:rPr>
              <a:t>Tb 19v-19h [K]</a:t>
            </a:r>
          </a:p>
        </p:txBody>
      </p:sp>
      <p:sp>
        <p:nvSpPr>
          <p:cNvPr id="8" name="Rectangle 3"/>
          <p:cNvSpPr>
            <a:spLocks noGrp="1" noChangeArrowheads="1"/>
          </p:cNvSpPr>
          <p:nvPr>
            <p:ph type="title"/>
          </p:nvPr>
        </p:nvSpPr>
        <p:spPr>
          <a:xfrm>
            <a:off x="152401" y="190500"/>
            <a:ext cx="8623300" cy="457200"/>
          </a:xfrm>
        </p:spPr>
        <p:txBody>
          <a:bodyPr/>
          <a:lstStyle/>
          <a:p>
            <a:r>
              <a:rPr lang="en-GB" b="0" dirty="0" smtClean="0">
                <a:latin typeface="Calibri" panose="020F0502020204030204" pitchFamily="34" charset="0"/>
              </a:rPr>
              <a:t>Observation operator for and use of rain affected microwave radiances – a difficult task</a:t>
            </a:r>
          </a:p>
        </p:txBody>
      </p:sp>
      <p:grpSp>
        <p:nvGrpSpPr>
          <p:cNvPr id="9" name="Group 16"/>
          <p:cNvGrpSpPr>
            <a:grpSpLocks/>
          </p:cNvGrpSpPr>
          <p:nvPr/>
        </p:nvGrpSpPr>
        <p:grpSpPr bwMode="auto">
          <a:xfrm>
            <a:off x="154781" y="1629369"/>
            <a:ext cx="7972425" cy="814387"/>
            <a:chOff x="368" y="752"/>
            <a:chExt cx="5022" cy="684"/>
          </a:xfrm>
        </p:grpSpPr>
        <p:sp>
          <p:nvSpPr>
            <p:cNvPr id="11" name="AutoShape 9"/>
            <p:cNvSpPr>
              <a:spLocks noChangeArrowheads="1"/>
            </p:cNvSpPr>
            <p:nvPr/>
          </p:nvSpPr>
          <p:spPr bwMode="auto">
            <a:xfrm>
              <a:off x="4150" y="782"/>
              <a:ext cx="1240" cy="432"/>
            </a:xfrm>
            <a:prstGeom prst="flowChartAlternateProcess">
              <a:avLst/>
            </a:prstGeom>
            <a:solidFill>
              <a:srgbClr val="00FF00"/>
            </a:solidFill>
            <a:ln w="12700">
              <a:solidFill>
                <a:schemeClr val="tx1"/>
              </a:solidFill>
              <a:miter lim="800000"/>
              <a:headEnd/>
              <a:tailEnd/>
            </a:ln>
          </p:spPr>
          <p:txBody>
            <a:bodyPr wrap="none" anchor="ctr"/>
            <a:lstStyle/>
            <a:p>
              <a:pPr algn="ctr"/>
              <a:r>
                <a:rPr lang="en-GB" sz="1800" dirty="0">
                  <a:solidFill>
                    <a:schemeClr val="tx1"/>
                  </a:solidFill>
                  <a:latin typeface="Calibri" panose="020F0502020204030204" pitchFamily="34" charset="0"/>
                </a:rPr>
                <a:t>Observed</a:t>
              </a:r>
            </a:p>
            <a:p>
              <a:pPr algn="ctr"/>
              <a:r>
                <a:rPr lang="en-GB" sz="1800" dirty="0">
                  <a:solidFill>
                    <a:schemeClr val="tx1"/>
                  </a:solidFill>
                  <a:latin typeface="Calibri" panose="020F0502020204030204" pitchFamily="34" charset="0"/>
                </a:rPr>
                <a:t>satellite radiance</a:t>
              </a:r>
            </a:p>
          </p:txBody>
        </p:sp>
        <p:sp>
          <p:nvSpPr>
            <p:cNvPr id="12" name="AutoShape 2"/>
            <p:cNvSpPr>
              <a:spLocks noChangeArrowheads="1"/>
            </p:cNvSpPr>
            <p:nvPr/>
          </p:nvSpPr>
          <p:spPr bwMode="auto">
            <a:xfrm>
              <a:off x="1671" y="808"/>
              <a:ext cx="1322" cy="369"/>
            </a:xfrm>
            <a:prstGeom prst="roundRect">
              <a:avLst>
                <a:gd name="adj" fmla="val 16667"/>
              </a:avLst>
            </a:prstGeom>
            <a:solidFill>
              <a:srgbClr val="00FF00"/>
            </a:solidFill>
            <a:ln w="19050">
              <a:solidFill>
                <a:schemeClr val="tx1"/>
              </a:solidFill>
              <a:round/>
              <a:headEnd/>
              <a:tailEnd/>
            </a:ln>
          </p:spPr>
          <p:txBody>
            <a:bodyPr wrap="none" lIns="90487" tIns="44450" rIns="90487" bIns="44450" anchor="ctr"/>
            <a:lstStyle/>
            <a:p>
              <a:pPr algn="ctr"/>
              <a:r>
                <a:rPr lang="en-GB" sz="1800" dirty="0">
                  <a:solidFill>
                    <a:schemeClr val="tx1"/>
                  </a:solidFill>
                  <a:latin typeface="Calibri" panose="020F0502020204030204" pitchFamily="34" charset="0"/>
                </a:rPr>
                <a:t>Model radiance</a:t>
              </a:r>
              <a:endParaRPr lang="en-US" sz="1800" dirty="0">
                <a:solidFill>
                  <a:schemeClr val="tx1"/>
                </a:solidFill>
                <a:latin typeface="Calibri" panose="020F0502020204030204" pitchFamily="34" charset="0"/>
              </a:endParaRPr>
            </a:p>
          </p:txBody>
        </p:sp>
        <p:sp>
          <p:nvSpPr>
            <p:cNvPr id="13" name="AutoShape 6"/>
            <p:cNvSpPr>
              <a:spLocks noChangeArrowheads="1"/>
            </p:cNvSpPr>
            <p:nvPr/>
          </p:nvSpPr>
          <p:spPr bwMode="auto">
            <a:xfrm>
              <a:off x="368" y="752"/>
              <a:ext cx="850" cy="684"/>
            </a:xfrm>
            <a:prstGeom prst="flowChartMultidocument">
              <a:avLst/>
            </a:prstGeom>
            <a:solidFill>
              <a:srgbClr val="FF0000"/>
            </a:solidFill>
            <a:ln w="12700">
              <a:solidFill>
                <a:schemeClr val="tx1"/>
              </a:solidFill>
              <a:miter lim="800000"/>
              <a:headEnd/>
              <a:tailEnd/>
            </a:ln>
          </p:spPr>
          <p:txBody>
            <a:bodyPr wrap="none" anchor="ctr"/>
            <a:lstStyle/>
            <a:p>
              <a:pPr algn="ctr"/>
              <a:r>
                <a:rPr lang="en-GB" sz="1800" dirty="0">
                  <a:solidFill>
                    <a:schemeClr val="tx1"/>
                  </a:solidFill>
                  <a:latin typeface="Calibri" panose="020F0502020204030204" pitchFamily="34" charset="0"/>
                </a:rPr>
                <a:t>Model</a:t>
              </a:r>
              <a:endParaRPr lang="en-GB" sz="2000" dirty="0">
                <a:solidFill>
                  <a:schemeClr val="tx1"/>
                </a:solidFill>
                <a:latin typeface="Calibri" panose="020F0502020204030204" pitchFamily="34" charset="0"/>
              </a:endParaRPr>
            </a:p>
            <a:p>
              <a:pPr algn="ctr"/>
              <a:r>
                <a:rPr lang="en-GB" sz="1800" dirty="0">
                  <a:solidFill>
                    <a:schemeClr val="tx1"/>
                  </a:solidFill>
                  <a:latin typeface="Calibri" panose="020F0502020204030204" pitchFamily="34" charset="0"/>
                </a:rPr>
                <a:t>T and q</a:t>
              </a:r>
            </a:p>
          </p:txBody>
        </p:sp>
        <p:sp>
          <p:nvSpPr>
            <p:cNvPr id="14" name="AutoShape 7"/>
            <p:cNvSpPr>
              <a:spLocks noChangeArrowheads="1"/>
            </p:cNvSpPr>
            <p:nvPr/>
          </p:nvSpPr>
          <p:spPr bwMode="auto">
            <a:xfrm>
              <a:off x="1256" y="823"/>
              <a:ext cx="386" cy="351"/>
            </a:xfrm>
            <a:prstGeom prst="rightArrow">
              <a:avLst>
                <a:gd name="adj1" fmla="val 50000"/>
                <a:gd name="adj2" fmla="val 27493"/>
              </a:avLst>
            </a:prstGeom>
            <a:solidFill>
              <a:schemeClr val="accent1"/>
            </a:solidFill>
            <a:ln w="12700">
              <a:solidFill>
                <a:schemeClr val="tx1"/>
              </a:solidFill>
              <a:miter lim="800000"/>
              <a:headEnd/>
              <a:tailEnd/>
            </a:ln>
          </p:spPr>
          <p:txBody>
            <a:bodyPr wrap="none" lIns="90487" tIns="44450" rIns="90487" bIns="44450" anchor="ctr"/>
            <a:lstStyle/>
            <a:p>
              <a:pPr algn="ctr">
                <a:lnSpc>
                  <a:spcPts val="3200"/>
                </a:lnSpc>
                <a:spcAft>
                  <a:spcPts val="600"/>
                </a:spcAft>
                <a:buClr>
                  <a:schemeClr val="hlink"/>
                </a:buClr>
                <a:buFont typeface="Wingdings" pitchFamily="2" charset="2"/>
                <a:buNone/>
              </a:pPr>
              <a:r>
                <a:rPr lang="en-GB" sz="2000" i="1">
                  <a:solidFill>
                    <a:schemeClr val="tx1"/>
                  </a:solidFill>
                  <a:latin typeface="Times" pitchFamily="18" charset="0"/>
                </a:rPr>
                <a:t>H</a:t>
              </a:r>
            </a:p>
          </p:txBody>
        </p:sp>
        <p:sp>
          <p:nvSpPr>
            <p:cNvPr id="15" name="AutoShape 8"/>
            <p:cNvSpPr>
              <a:spLocks noChangeArrowheads="1"/>
            </p:cNvSpPr>
            <p:nvPr/>
          </p:nvSpPr>
          <p:spPr bwMode="auto">
            <a:xfrm>
              <a:off x="3014" y="833"/>
              <a:ext cx="982" cy="384"/>
            </a:xfrm>
            <a:prstGeom prst="leftRightArrow">
              <a:avLst>
                <a:gd name="adj1" fmla="val 50000"/>
                <a:gd name="adj2" fmla="val 51146"/>
              </a:avLst>
            </a:prstGeom>
            <a:solidFill>
              <a:schemeClr val="accent1"/>
            </a:solidFill>
            <a:ln w="12700">
              <a:solidFill>
                <a:schemeClr val="tx1"/>
              </a:solidFill>
              <a:miter lim="800000"/>
              <a:headEnd/>
              <a:tailEnd/>
            </a:ln>
          </p:spPr>
          <p:txBody>
            <a:bodyPr wrap="none" anchor="ctr"/>
            <a:lstStyle/>
            <a:p>
              <a:pPr algn="ctr"/>
              <a:r>
                <a:rPr lang="en-GB" sz="1800" dirty="0">
                  <a:solidFill>
                    <a:schemeClr val="tx1"/>
                  </a:solidFill>
                  <a:latin typeface="Calibri" panose="020F0502020204030204" pitchFamily="34" charset="0"/>
                </a:rPr>
                <a:t>compare</a:t>
              </a:r>
            </a:p>
          </p:txBody>
        </p:sp>
      </p:grpSp>
    </p:spTree>
    <p:extLst>
      <p:ext uri="{BB962C8B-B14F-4D97-AF65-F5344CB8AC3E}">
        <p14:creationId xmlns:p14="http://schemas.microsoft.com/office/powerpoint/2010/main" val="21947769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9970" name="Rectangle 1026"/>
          <p:cNvSpPr>
            <a:spLocks noGrp="1" noChangeArrowheads="1"/>
          </p:cNvSpPr>
          <p:nvPr>
            <p:ph type="title"/>
          </p:nvPr>
        </p:nvSpPr>
        <p:spPr>
          <a:xfrm>
            <a:off x="-60392" y="10764"/>
            <a:ext cx="9264769" cy="857250"/>
          </a:xfrm>
        </p:spPr>
        <p:txBody>
          <a:bodyPr/>
          <a:lstStyle/>
          <a:p>
            <a:r>
              <a:rPr lang="en-US" b="0" dirty="0">
                <a:latin typeface="Calibri" panose="020F0502020204030204" pitchFamily="34" charset="0"/>
              </a:rPr>
              <a:t>Representativeness </a:t>
            </a:r>
            <a:r>
              <a:rPr lang="en-US" b="0" dirty="0" smtClean="0">
                <a:latin typeface="Calibri" panose="020F0502020204030204" pitchFamily="34" charset="0"/>
              </a:rPr>
              <a:t>Errors</a:t>
            </a:r>
            <a:br>
              <a:rPr lang="en-US" b="0" dirty="0" smtClean="0">
                <a:latin typeface="Calibri" panose="020F0502020204030204" pitchFamily="34" charset="0"/>
              </a:rPr>
            </a:br>
            <a:r>
              <a:rPr lang="en-GB" sz="2200" b="0" dirty="0" smtClean="0">
                <a:latin typeface="Calibri" panose="020F0502020204030204" pitchFamily="34" charset="0"/>
              </a:rPr>
              <a:t>Model </a:t>
            </a:r>
            <a:r>
              <a:rPr lang="en-GB" sz="2200" b="0" dirty="0">
                <a:latin typeface="Calibri" panose="020F0502020204030204" pitchFamily="34" charset="0"/>
              </a:rPr>
              <a:t>grid box </a:t>
            </a:r>
            <a:r>
              <a:rPr lang="en-GB" sz="2200" b="0" dirty="0" smtClean="0">
                <a:latin typeface="Calibri" panose="020F0502020204030204" pitchFamily="34" charset="0"/>
              </a:rPr>
              <a:t>small, but it is still not possible to represent all features</a:t>
            </a:r>
            <a:endParaRPr lang="en-GB" sz="2200" b="0" dirty="0">
              <a:latin typeface="Calibri" panose="020F0502020204030204" pitchFamily="34" charset="0"/>
            </a:endParaRPr>
          </a:p>
        </p:txBody>
      </p:sp>
      <p:grpSp>
        <p:nvGrpSpPr>
          <p:cNvPr id="979971" name="Group 1027"/>
          <p:cNvGrpSpPr>
            <a:grpSpLocks/>
          </p:cNvGrpSpPr>
          <p:nvPr/>
        </p:nvGrpSpPr>
        <p:grpSpPr bwMode="auto">
          <a:xfrm>
            <a:off x="597877" y="937022"/>
            <a:ext cx="8001000" cy="3538538"/>
            <a:chOff x="384" y="1057"/>
            <a:chExt cx="5136" cy="2757"/>
          </a:xfrm>
        </p:grpSpPr>
        <p:pic>
          <p:nvPicPr>
            <p:cNvPr id="979972" name="Picture 1028" descr="mixed_cu_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 y="1057"/>
              <a:ext cx="5136" cy="2757"/>
            </a:xfrm>
            <a:prstGeom prst="rect">
              <a:avLst/>
            </a:prstGeom>
            <a:noFill/>
            <a:extLst>
              <a:ext uri="{909E8E84-426E-40DD-AFC4-6F175D3DCCD1}">
                <a14:hiddenFill xmlns:a14="http://schemas.microsoft.com/office/drawing/2010/main">
                  <a:solidFill>
                    <a:srgbClr val="FFFFFF"/>
                  </a:solidFill>
                </a14:hiddenFill>
              </a:ext>
            </a:extLst>
          </p:spPr>
        </p:pic>
        <p:sp>
          <p:nvSpPr>
            <p:cNvPr id="979973" name="Text Box 1029"/>
            <p:cNvSpPr txBox="1">
              <a:spLocks noChangeArrowheads="1"/>
            </p:cNvSpPr>
            <p:nvPr/>
          </p:nvSpPr>
          <p:spPr bwMode="auto">
            <a:xfrm>
              <a:off x="2192" y="1779"/>
              <a:ext cx="2537" cy="360"/>
            </a:xfrm>
            <a:prstGeom prst="rect">
              <a:avLst/>
            </a:prstGeom>
            <a:solidFill>
              <a:schemeClr val="bg1"/>
            </a:solidFill>
            <a:ln>
              <a:noFill/>
            </a:ln>
            <a:effectLst/>
            <a:extLs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400" b="0" dirty="0">
                  <a:latin typeface="Calibri" panose="020F0502020204030204" pitchFamily="34" charset="0"/>
                </a:rPr>
                <a:t>Grid box </a:t>
              </a:r>
              <a:r>
                <a:rPr lang="en-US" sz="2400" b="0" dirty="0" smtClean="0">
                  <a:latin typeface="Calibri" panose="020F0502020204030204" pitchFamily="34" charset="0"/>
                </a:rPr>
                <a:t>16km </a:t>
              </a:r>
              <a:r>
                <a:rPr lang="en-US" sz="2400" b="0" dirty="0">
                  <a:latin typeface="Calibri" panose="020F0502020204030204" pitchFamily="34" charset="0"/>
                </a:rPr>
                <a:t>x </a:t>
              </a:r>
              <a:r>
                <a:rPr lang="en-US" sz="2400" b="0" dirty="0" smtClean="0">
                  <a:latin typeface="Calibri" panose="020F0502020204030204" pitchFamily="34" charset="0"/>
                </a:rPr>
                <a:t>16km x 200m</a:t>
              </a:r>
              <a:endParaRPr lang="en-US" sz="2400" b="0" dirty="0">
                <a:latin typeface="Calibri" panose="020F0502020204030204" pitchFamily="34" charset="0"/>
              </a:endParaRPr>
            </a:p>
          </p:txBody>
        </p:sp>
        <p:sp>
          <p:nvSpPr>
            <p:cNvPr id="979974" name="AutoShape 1030"/>
            <p:cNvSpPr>
              <a:spLocks noChangeArrowheads="1"/>
            </p:cNvSpPr>
            <p:nvPr/>
          </p:nvSpPr>
          <p:spPr bwMode="auto">
            <a:xfrm rot="205573">
              <a:off x="596" y="2285"/>
              <a:ext cx="4512" cy="960"/>
            </a:xfrm>
            <a:prstGeom prst="parallelogram">
              <a:avLst>
                <a:gd name="adj" fmla="val 117500"/>
              </a:avLst>
            </a:prstGeom>
            <a:noFill/>
            <a:ln w="381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9975" name="Line 1031"/>
            <p:cNvSpPr>
              <a:spLocks noChangeShapeType="1"/>
            </p:cNvSpPr>
            <p:nvPr/>
          </p:nvSpPr>
          <p:spPr bwMode="auto">
            <a:xfrm>
              <a:off x="576" y="3051"/>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9976" name="Line 1032"/>
            <p:cNvSpPr>
              <a:spLocks noChangeShapeType="1"/>
            </p:cNvSpPr>
            <p:nvPr/>
          </p:nvSpPr>
          <p:spPr bwMode="auto">
            <a:xfrm flipH="1">
              <a:off x="4119" y="3339"/>
              <a:ext cx="15" cy="26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9977" name="Line 1033"/>
            <p:cNvSpPr>
              <a:spLocks noChangeShapeType="1"/>
            </p:cNvSpPr>
            <p:nvPr/>
          </p:nvSpPr>
          <p:spPr bwMode="auto">
            <a:xfrm flipH="1">
              <a:off x="5136" y="2435"/>
              <a:ext cx="0" cy="20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9978" name="Line 1034"/>
            <p:cNvSpPr>
              <a:spLocks noChangeShapeType="1"/>
            </p:cNvSpPr>
            <p:nvPr/>
          </p:nvSpPr>
          <p:spPr bwMode="auto">
            <a:xfrm>
              <a:off x="576" y="3339"/>
              <a:ext cx="3500" cy="26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9979" name="Line 1035"/>
            <p:cNvSpPr>
              <a:spLocks noChangeShapeType="1"/>
            </p:cNvSpPr>
            <p:nvPr/>
          </p:nvSpPr>
          <p:spPr bwMode="auto">
            <a:xfrm flipV="1">
              <a:off x="4076" y="2640"/>
              <a:ext cx="1060" cy="99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Tree>
    <p:extLst>
      <p:ext uri="{BB962C8B-B14F-4D97-AF65-F5344CB8AC3E}">
        <p14:creationId xmlns:p14="http://schemas.microsoft.com/office/powerpoint/2010/main" val="33965427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900114" y="180975"/>
            <a:ext cx="7342187" cy="457200"/>
          </a:xfrm>
        </p:spPr>
        <p:txBody>
          <a:bodyPr/>
          <a:lstStyle/>
          <a:p>
            <a:r>
              <a:rPr lang="en-US" b="0" dirty="0" smtClean="0">
                <a:latin typeface="Calibri" panose="020F0502020204030204" pitchFamily="34" charset="0"/>
              </a:rPr>
              <a:t>Representativeness Errors</a:t>
            </a:r>
          </a:p>
        </p:txBody>
      </p:sp>
      <p:sp>
        <p:nvSpPr>
          <p:cNvPr id="29699" name="Rectangle 3"/>
          <p:cNvSpPr>
            <a:spLocks noGrp="1" noChangeArrowheads="1"/>
          </p:cNvSpPr>
          <p:nvPr>
            <p:ph type="body" idx="1"/>
          </p:nvPr>
        </p:nvSpPr>
        <p:spPr>
          <a:xfrm>
            <a:off x="381000" y="466725"/>
            <a:ext cx="8382000" cy="3629025"/>
          </a:xfrm>
        </p:spPr>
        <p:txBody>
          <a:bodyPr/>
          <a:lstStyle/>
          <a:p>
            <a:pPr algn="l">
              <a:lnSpc>
                <a:spcPct val="80000"/>
              </a:lnSpc>
              <a:buFontTx/>
              <a:buNone/>
            </a:pPr>
            <a:endParaRPr lang="en-US" sz="2200" dirty="0" smtClean="0">
              <a:latin typeface="Calibri" panose="020F0502020204030204" pitchFamily="34" charset="0"/>
            </a:endParaRPr>
          </a:p>
          <a:p>
            <a:pPr algn="l">
              <a:lnSpc>
                <a:spcPct val="80000"/>
              </a:lnSpc>
              <a:spcBef>
                <a:spcPts val="600"/>
              </a:spcBef>
            </a:pPr>
            <a:r>
              <a:rPr lang="en-US" sz="2000" b="0" dirty="0" smtClean="0">
                <a:latin typeface="Calibri" panose="020F0502020204030204" pitchFamily="34" charset="0"/>
              </a:rPr>
              <a:t>Errors introduced by the interpolation operator, and also by the finite resolution of the model fields, are often accounted for by adding </a:t>
            </a:r>
            <a:r>
              <a:rPr lang="en-US" sz="2000" b="0" dirty="0" smtClean="0">
                <a:solidFill>
                  <a:srgbClr val="FF0000"/>
                </a:solidFill>
                <a:latin typeface="Calibri" panose="020F0502020204030204" pitchFamily="34" charset="0"/>
              </a:rPr>
              <a:t>“representativeness”</a:t>
            </a:r>
            <a:r>
              <a:rPr lang="en-US" sz="2000" b="0" dirty="0" smtClean="0">
                <a:latin typeface="Calibri" panose="020F0502020204030204" pitchFamily="34" charset="0"/>
              </a:rPr>
              <a:t> errors to the “instrument” error of the observations.</a:t>
            </a:r>
          </a:p>
          <a:p>
            <a:pPr algn="l">
              <a:lnSpc>
                <a:spcPct val="80000"/>
              </a:lnSpc>
              <a:spcBef>
                <a:spcPts val="600"/>
              </a:spcBef>
            </a:pPr>
            <a:endParaRPr lang="en-US" sz="2000" b="0" dirty="0" smtClean="0">
              <a:latin typeface="Calibri" panose="020F0502020204030204" pitchFamily="34" charset="0"/>
            </a:endParaRPr>
          </a:p>
          <a:p>
            <a:pPr algn="l">
              <a:lnSpc>
                <a:spcPct val="80000"/>
              </a:lnSpc>
              <a:spcBef>
                <a:spcPts val="600"/>
              </a:spcBef>
            </a:pPr>
            <a:r>
              <a:rPr lang="en-US" sz="2000" b="0" dirty="0" smtClean="0">
                <a:latin typeface="Calibri" panose="020F0502020204030204" pitchFamily="34" charset="0"/>
              </a:rPr>
              <a:t>For some data, e.g. </a:t>
            </a:r>
            <a:r>
              <a:rPr lang="en-US" sz="2000" b="0" dirty="0" err="1" smtClean="0">
                <a:latin typeface="Calibri" panose="020F0502020204030204" pitchFamily="34" charset="0"/>
              </a:rPr>
              <a:t>radiosonde</a:t>
            </a:r>
            <a:r>
              <a:rPr lang="en-US" sz="2000" b="0" dirty="0" smtClean="0">
                <a:latin typeface="Calibri" panose="020F0502020204030204" pitchFamily="34" charset="0"/>
              </a:rPr>
              <a:t> winds, the representativeness errors are the dominant contribution to the observation errors in the matrix R.  </a:t>
            </a:r>
          </a:p>
          <a:p>
            <a:pPr lvl="1" algn="l">
              <a:lnSpc>
                <a:spcPct val="80000"/>
              </a:lnSpc>
              <a:spcBef>
                <a:spcPts val="600"/>
              </a:spcBef>
            </a:pPr>
            <a:endParaRPr lang="en-US" b="0" dirty="0" smtClean="0">
              <a:latin typeface="Calibri" panose="020F0502020204030204" pitchFamily="34" charset="0"/>
            </a:endParaRPr>
          </a:p>
          <a:p>
            <a:pPr algn="l">
              <a:lnSpc>
                <a:spcPct val="80000"/>
              </a:lnSpc>
              <a:spcBef>
                <a:spcPts val="600"/>
              </a:spcBef>
            </a:pPr>
            <a:r>
              <a:rPr lang="en-US" sz="2000" b="0" dirty="0" smtClean="0">
                <a:latin typeface="Calibri" panose="020F0502020204030204" pitchFamily="34" charset="0"/>
              </a:rPr>
              <a:t>In effect, we compare model and observations not in observation space, but in model-equivalent space.  We ask what would the observed quantity be if we degraded the atmosphere down to model resolution?</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04" y="198592"/>
            <a:ext cx="8796043" cy="457200"/>
          </a:xfrm>
        </p:spPr>
        <p:txBody>
          <a:bodyPr/>
          <a:lstStyle/>
          <a:p>
            <a:r>
              <a:rPr lang="en-GB" b="0" dirty="0" err="1" smtClean="0">
                <a:latin typeface="Calibri" panose="020F0502020204030204" pitchFamily="34" charset="0"/>
              </a:rPr>
              <a:t>Radiosonde</a:t>
            </a:r>
            <a:r>
              <a:rPr lang="en-GB" b="0" dirty="0" smtClean="0">
                <a:latin typeface="Calibri" panose="020F0502020204030204" pitchFamily="34" charset="0"/>
              </a:rPr>
              <a:t> wind speed compared to ECMWF 12-h forecast</a:t>
            </a:r>
            <a:br>
              <a:rPr lang="en-GB" b="0" dirty="0" smtClean="0">
                <a:latin typeface="Calibri" panose="020F0502020204030204" pitchFamily="34" charset="0"/>
              </a:rPr>
            </a:br>
            <a:r>
              <a:rPr lang="en-GB" sz="2000" b="0" dirty="0">
                <a:latin typeface="Calibri" panose="020F0502020204030204" pitchFamily="34" charset="0"/>
              </a:rPr>
              <a:t>A</a:t>
            </a:r>
            <a:r>
              <a:rPr lang="en-GB" sz="2000" b="0" dirty="0" smtClean="0">
                <a:latin typeface="Calibri" panose="020F0502020204030204" pitchFamily="34" charset="0"/>
              </a:rPr>
              <a:t>n example of representativeness aspects</a:t>
            </a:r>
            <a:endParaRPr lang="en-GB" b="0" dirty="0">
              <a:latin typeface="Calibri" panose="020F0502020204030204" pitchFamily="34" charset="0"/>
            </a:endParaRPr>
          </a:p>
        </p:txBody>
      </p:sp>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50515"/>
          <a:stretch/>
        </p:blipFill>
        <p:spPr>
          <a:xfrm>
            <a:off x="1277634" y="935208"/>
            <a:ext cx="6115397" cy="3890460"/>
          </a:xfrm>
        </p:spPr>
      </p:pic>
      <p:sp>
        <p:nvSpPr>
          <p:cNvPr id="3" name="TextBox 2"/>
          <p:cNvSpPr txBox="1"/>
          <p:nvPr/>
        </p:nvSpPr>
        <p:spPr>
          <a:xfrm>
            <a:off x="5429756" y="4582907"/>
            <a:ext cx="2058128" cy="338554"/>
          </a:xfrm>
          <a:prstGeom prst="rect">
            <a:avLst/>
          </a:prstGeom>
          <a:noFill/>
        </p:spPr>
        <p:txBody>
          <a:bodyPr wrap="none" rtlCol="0">
            <a:spAutoFit/>
          </a:bodyPr>
          <a:lstStyle/>
          <a:p>
            <a:r>
              <a:rPr lang="en-GB" sz="1600" b="0" dirty="0" smtClean="0">
                <a:latin typeface="Calibri" panose="020F0502020204030204" pitchFamily="34" charset="0"/>
              </a:rPr>
              <a:t>Bruce </a:t>
            </a:r>
            <a:r>
              <a:rPr lang="en-GB" sz="1600" b="0" dirty="0" err="1" smtClean="0">
                <a:latin typeface="Calibri" panose="020F0502020204030204" pitchFamily="34" charset="0"/>
              </a:rPr>
              <a:t>Ingleby</a:t>
            </a:r>
            <a:r>
              <a:rPr lang="en-GB" sz="1600" b="0" dirty="0" smtClean="0">
                <a:latin typeface="Calibri" panose="020F0502020204030204" pitchFamily="34" charset="0"/>
              </a:rPr>
              <a:t>, ECMWF</a:t>
            </a:r>
            <a:endParaRPr lang="en-GB" sz="1600" b="0" dirty="0">
              <a:latin typeface="Calibri" panose="020F0502020204030204" pitchFamily="34" charset="0"/>
            </a:endParaRPr>
          </a:p>
        </p:txBody>
      </p:sp>
      <p:sp>
        <p:nvSpPr>
          <p:cNvPr id="5" name="Oval 4"/>
          <p:cNvSpPr/>
          <p:nvPr/>
        </p:nvSpPr>
        <p:spPr bwMode="auto">
          <a:xfrm>
            <a:off x="2961686" y="1189529"/>
            <a:ext cx="1058058" cy="1429820"/>
          </a:xfrm>
          <a:prstGeom prst="ellipse">
            <a:avLst/>
          </a:prstGeom>
          <a:noFill/>
          <a:ln w="28575" cap="flat" cmpd="sng" algn="ctr">
            <a:solidFill>
              <a:srgbClr val="FF0000"/>
            </a:solidFill>
            <a:prstDash val="solid"/>
            <a:round/>
            <a:headEnd type="none" w="med" len="med"/>
            <a:tailEnd type="triangl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smtClean="0">
              <a:ln>
                <a:noFill/>
              </a:ln>
              <a:solidFill>
                <a:srgbClr val="FF0000"/>
              </a:solidFill>
              <a:effectLst/>
              <a:latin typeface="Times New Roman" pitchFamily="18" charset="0"/>
            </a:endParaRPr>
          </a:p>
        </p:txBody>
      </p:sp>
    </p:spTree>
    <p:extLst>
      <p:ext uri="{BB962C8B-B14F-4D97-AF65-F5344CB8AC3E}">
        <p14:creationId xmlns:p14="http://schemas.microsoft.com/office/powerpoint/2010/main" val="36620348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b="0" dirty="0" smtClean="0">
                <a:latin typeface="Calibri" panose="020F0502020204030204" pitchFamily="34" charset="0"/>
              </a:rPr>
              <a:t>The Jacobian matrix</a:t>
            </a:r>
          </a:p>
        </p:txBody>
      </p:sp>
      <p:sp>
        <p:nvSpPr>
          <p:cNvPr id="37891" name="Rectangle 3"/>
          <p:cNvSpPr>
            <a:spLocks noGrp="1" noChangeArrowheads="1"/>
          </p:cNvSpPr>
          <p:nvPr>
            <p:ph type="body" idx="1"/>
          </p:nvPr>
        </p:nvSpPr>
        <p:spPr>
          <a:xfrm>
            <a:off x="381001" y="809625"/>
            <a:ext cx="7924799" cy="3771900"/>
          </a:xfrm>
        </p:spPr>
        <p:txBody>
          <a:bodyPr/>
          <a:lstStyle/>
          <a:p>
            <a:pPr>
              <a:lnSpc>
                <a:spcPct val="80000"/>
              </a:lnSpc>
              <a:spcBef>
                <a:spcPts val="0"/>
              </a:spcBef>
            </a:pPr>
            <a:r>
              <a:rPr lang="en-US" sz="1800" b="0" dirty="0" smtClean="0">
                <a:latin typeface="Calibri" panose="020F0502020204030204" pitchFamily="34" charset="0"/>
              </a:rPr>
              <a:t>The tangent linear of the observation operator </a:t>
            </a:r>
            <a:r>
              <a:rPr lang="en-US" sz="1800" b="0" i="1" dirty="0" smtClean="0">
                <a:latin typeface="Calibri" panose="020F0502020204030204" pitchFamily="34" charset="0"/>
              </a:rPr>
              <a:t>H</a:t>
            </a:r>
            <a:r>
              <a:rPr lang="en-US" sz="1800" b="0" dirty="0" smtClean="0">
                <a:latin typeface="Calibri" panose="020F0502020204030204" pitchFamily="34" charset="0"/>
              </a:rPr>
              <a:t> consists of the partial derivatives of </a:t>
            </a:r>
            <a:r>
              <a:rPr lang="en-US" sz="1800" b="0" i="1" dirty="0" smtClean="0">
                <a:latin typeface="Calibri" panose="020F0502020204030204" pitchFamily="34" charset="0"/>
              </a:rPr>
              <a:t>H</a:t>
            </a:r>
            <a:r>
              <a:rPr lang="en-US" sz="1800" b="0" dirty="0" smtClean="0">
                <a:latin typeface="Calibri" panose="020F0502020204030204" pitchFamily="34" charset="0"/>
              </a:rPr>
              <a:t> with respect to all of its inputs, expressing the variations of </a:t>
            </a:r>
            <a:r>
              <a:rPr lang="en-US" sz="1800" b="0" i="1" dirty="0" smtClean="0">
                <a:latin typeface="Calibri" panose="020F0502020204030204" pitchFamily="34" charset="0"/>
              </a:rPr>
              <a:t>H</a:t>
            </a:r>
            <a:r>
              <a:rPr lang="en-US" sz="1800" b="0" dirty="0" smtClean="0">
                <a:latin typeface="Calibri" panose="020F0502020204030204" pitchFamily="34" charset="0"/>
              </a:rPr>
              <a:t> in the vicinity of the background </a:t>
            </a:r>
            <a:r>
              <a:rPr lang="en-US" sz="1800" b="0" dirty="0" err="1" smtClean="0">
                <a:latin typeface="Calibri" panose="020F0502020204030204" pitchFamily="34" charset="0"/>
              </a:rPr>
              <a:t>x</a:t>
            </a:r>
            <a:r>
              <a:rPr lang="en-US" sz="1800" b="0" baseline="-25000" dirty="0" err="1" smtClean="0">
                <a:latin typeface="Calibri" panose="020F0502020204030204" pitchFamily="34" charset="0"/>
              </a:rPr>
              <a:t>b</a:t>
            </a:r>
            <a:r>
              <a:rPr lang="en-US" sz="1800" b="0" dirty="0" smtClean="0">
                <a:latin typeface="Calibri" panose="020F0502020204030204" pitchFamily="34" charset="0"/>
              </a:rPr>
              <a:t>.</a:t>
            </a:r>
          </a:p>
          <a:p>
            <a:pPr>
              <a:lnSpc>
                <a:spcPct val="80000"/>
              </a:lnSpc>
              <a:spcBef>
                <a:spcPts val="0"/>
              </a:spcBef>
              <a:buFontTx/>
              <a:buNone/>
            </a:pPr>
            <a:endParaRPr lang="en-US" sz="1800" b="0" dirty="0" smtClean="0">
              <a:solidFill>
                <a:schemeClr val="accent2"/>
              </a:solidFill>
              <a:latin typeface="Calibri" panose="020F0502020204030204" pitchFamily="34" charset="0"/>
            </a:endParaRPr>
          </a:p>
          <a:p>
            <a:pPr>
              <a:lnSpc>
                <a:spcPct val="80000"/>
              </a:lnSpc>
              <a:spcBef>
                <a:spcPts val="0"/>
              </a:spcBef>
            </a:pPr>
            <a:r>
              <a:rPr lang="en-US" sz="1800" b="0" dirty="0" smtClean="0">
                <a:latin typeface="Calibri" panose="020F0502020204030204" pitchFamily="34" charset="0"/>
              </a:rPr>
              <a:t>H</a:t>
            </a:r>
            <a:r>
              <a:rPr lang="en-US" sz="1800" b="0" dirty="0" smtClean="0">
                <a:solidFill>
                  <a:schemeClr val="accent2"/>
                </a:solidFill>
                <a:latin typeface="Calibri" panose="020F0502020204030204" pitchFamily="34" charset="0"/>
              </a:rPr>
              <a:t> </a:t>
            </a:r>
            <a:r>
              <a:rPr lang="en-US" sz="1800" b="0" dirty="0" smtClean="0">
                <a:latin typeface="Calibri" panose="020F0502020204030204" pitchFamily="34" charset="0"/>
              </a:rPr>
              <a:t>is sometimes referred to as</a:t>
            </a:r>
            <a:r>
              <a:rPr lang="en-US" sz="1800" b="0" dirty="0" smtClean="0">
                <a:solidFill>
                  <a:schemeClr val="accent2"/>
                </a:solidFill>
                <a:latin typeface="Calibri" panose="020F0502020204030204" pitchFamily="34" charset="0"/>
              </a:rPr>
              <a:t> </a:t>
            </a:r>
            <a:r>
              <a:rPr lang="en-US" sz="1800" b="0" dirty="0" smtClean="0">
                <a:solidFill>
                  <a:srgbClr val="FF0000"/>
                </a:solidFill>
                <a:latin typeface="Calibri" panose="020F0502020204030204" pitchFamily="34" charset="0"/>
              </a:rPr>
              <a:t>the </a:t>
            </a:r>
            <a:r>
              <a:rPr lang="en-US" sz="1800" b="0" dirty="0" err="1" smtClean="0">
                <a:solidFill>
                  <a:srgbClr val="FF0000"/>
                </a:solidFill>
                <a:latin typeface="Calibri" panose="020F0502020204030204" pitchFamily="34" charset="0"/>
              </a:rPr>
              <a:t>Jacobian</a:t>
            </a:r>
            <a:r>
              <a:rPr lang="en-US" sz="1800" b="0" dirty="0" smtClean="0">
                <a:solidFill>
                  <a:schemeClr val="accent2"/>
                </a:solidFill>
                <a:latin typeface="Calibri" panose="020F0502020204030204" pitchFamily="34" charset="0"/>
              </a:rPr>
              <a:t> </a:t>
            </a:r>
            <a:r>
              <a:rPr lang="en-US" sz="1800" b="0" dirty="0" smtClean="0">
                <a:latin typeface="Calibri" panose="020F0502020204030204" pitchFamily="34" charset="0"/>
              </a:rPr>
              <a:t>of </a:t>
            </a:r>
            <a:r>
              <a:rPr lang="en-US" sz="1800" b="0" i="1" dirty="0" smtClean="0">
                <a:latin typeface="Calibri" panose="020F0502020204030204" pitchFamily="34" charset="0"/>
              </a:rPr>
              <a:t>H</a:t>
            </a:r>
            <a:r>
              <a:rPr lang="en-US" sz="1800" b="0" dirty="0" smtClean="0">
                <a:solidFill>
                  <a:schemeClr val="accent2"/>
                </a:solidFill>
                <a:latin typeface="Calibri" panose="020F0502020204030204" pitchFamily="34" charset="0"/>
              </a:rPr>
              <a:t>.  </a:t>
            </a:r>
            <a:r>
              <a:rPr lang="en-US" sz="1800" b="0" dirty="0" smtClean="0">
                <a:latin typeface="Calibri" panose="020F0502020204030204" pitchFamily="34" charset="0"/>
              </a:rPr>
              <a:t>If H varies significantly with </a:t>
            </a:r>
            <a:r>
              <a:rPr lang="en-US" sz="1800" b="0" dirty="0" err="1" smtClean="0">
                <a:latin typeface="Calibri" panose="020F0502020204030204" pitchFamily="34" charset="0"/>
              </a:rPr>
              <a:t>x</a:t>
            </a:r>
            <a:r>
              <a:rPr lang="en-US" sz="1800" b="0" baseline="-25000" dirty="0" err="1" smtClean="0">
                <a:latin typeface="Calibri" panose="020F0502020204030204" pitchFamily="34" charset="0"/>
              </a:rPr>
              <a:t>b</a:t>
            </a:r>
            <a:r>
              <a:rPr lang="en-US" sz="1800" b="0" dirty="0" smtClean="0">
                <a:latin typeface="Calibri" panose="020F0502020204030204" pitchFamily="34" charset="0"/>
              </a:rPr>
              <a:t> then </a:t>
            </a:r>
            <a:r>
              <a:rPr lang="en-US" sz="1800" b="0" i="1" dirty="0" smtClean="0">
                <a:latin typeface="Calibri" panose="020F0502020204030204" pitchFamily="34" charset="0"/>
              </a:rPr>
              <a:t>H</a:t>
            </a:r>
            <a:r>
              <a:rPr lang="en-US" sz="1800" b="0" dirty="0" smtClean="0">
                <a:latin typeface="Calibri" panose="020F0502020204030204" pitchFamily="34" charset="0"/>
              </a:rPr>
              <a:t> is</a:t>
            </a:r>
            <a:r>
              <a:rPr lang="en-US" sz="1800" b="0" dirty="0" smtClean="0">
                <a:solidFill>
                  <a:schemeClr val="accent2"/>
                </a:solidFill>
                <a:latin typeface="Calibri" panose="020F0502020204030204" pitchFamily="34" charset="0"/>
              </a:rPr>
              <a:t> </a:t>
            </a:r>
            <a:r>
              <a:rPr lang="en-US" sz="1800" b="0" dirty="0" smtClean="0">
                <a:solidFill>
                  <a:srgbClr val="FF0000"/>
                </a:solidFill>
                <a:latin typeface="Calibri" panose="020F0502020204030204" pitchFamily="34" charset="0"/>
              </a:rPr>
              <a:t>non-linear</a:t>
            </a:r>
            <a:r>
              <a:rPr lang="en-US" sz="1800" b="0" dirty="0" smtClean="0">
                <a:solidFill>
                  <a:schemeClr val="accent2"/>
                </a:solidFill>
                <a:latin typeface="Calibri" panose="020F0502020204030204" pitchFamily="34" charset="0"/>
              </a:rPr>
              <a:t>.</a:t>
            </a:r>
          </a:p>
          <a:p>
            <a:pPr>
              <a:lnSpc>
                <a:spcPct val="80000"/>
              </a:lnSpc>
              <a:spcBef>
                <a:spcPts val="0"/>
              </a:spcBef>
            </a:pPr>
            <a:endParaRPr lang="en-US" sz="1800" b="0" dirty="0" smtClean="0">
              <a:solidFill>
                <a:schemeClr val="accent2"/>
              </a:solidFill>
              <a:latin typeface="Calibri" panose="020F0502020204030204" pitchFamily="34" charset="0"/>
            </a:endParaRPr>
          </a:p>
          <a:p>
            <a:pPr>
              <a:lnSpc>
                <a:spcPct val="80000"/>
              </a:lnSpc>
              <a:spcBef>
                <a:spcPts val="0"/>
              </a:spcBef>
            </a:pPr>
            <a:r>
              <a:rPr lang="en-US" sz="1800" b="0" dirty="0" smtClean="0">
                <a:latin typeface="Calibri" panose="020F0502020204030204" pitchFamily="34" charset="0"/>
              </a:rPr>
              <a:t>Needed for the incremental formulation of 4D-Var (adjoint too). </a:t>
            </a:r>
            <a:r>
              <a:rPr lang="en-US" sz="1800" b="0" dirty="0" smtClean="0">
                <a:solidFill>
                  <a:srgbClr val="0000FF"/>
                </a:solidFill>
                <a:latin typeface="Calibri" panose="020F0502020204030204" pitchFamily="34" charset="0"/>
              </a:rPr>
              <a:t>You will learn more about this later this week.</a:t>
            </a:r>
          </a:p>
          <a:p>
            <a:pPr>
              <a:lnSpc>
                <a:spcPct val="80000"/>
              </a:lnSpc>
              <a:spcBef>
                <a:spcPts val="0"/>
              </a:spcBef>
            </a:pPr>
            <a:endParaRPr lang="en-US" sz="1800" b="0" dirty="0" smtClean="0">
              <a:latin typeface="Calibri" panose="020F0502020204030204" pitchFamily="34" charset="0"/>
            </a:endParaRPr>
          </a:p>
          <a:p>
            <a:pPr>
              <a:lnSpc>
                <a:spcPct val="80000"/>
              </a:lnSpc>
              <a:spcBef>
                <a:spcPts val="0"/>
              </a:spcBef>
            </a:pPr>
            <a:r>
              <a:rPr lang="en-US" sz="1800" b="0" dirty="0" smtClean="0">
                <a:latin typeface="Calibri" panose="020F0502020204030204" pitchFamily="34" charset="0"/>
              </a:rPr>
              <a:t>But also, for complex observation operators, study of the Jacobian highlights observation sensitivities to input model variables at specific points (quantified as </a:t>
            </a:r>
            <a:r>
              <a:rPr lang="en-US" sz="1800" b="0" dirty="0" smtClean="0">
                <a:solidFill>
                  <a:srgbClr val="FF0000"/>
                </a:solidFill>
                <a:latin typeface="Calibri" panose="020F0502020204030204" pitchFamily="34" charset="0"/>
              </a:rPr>
              <a:t>information content</a:t>
            </a:r>
            <a:r>
              <a:rPr lang="en-US" sz="1800" b="0" dirty="0" smtClean="0">
                <a:latin typeface="Calibri" panose="020F0502020204030204" pitchFamily="34" charset="0"/>
              </a:rPr>
              <a:t>, effectively which model components have been “observed”).</a:t>
            </a:r>
          </a:p>
          <a:p>
            <a:pPr>
              <a:lnSpc>
                <a:spcPct val="80000"/>
              </a:lnSpc>
              <a:spcBef>
                <a:spcPts val="0"/>
              </a:spcBef>
            </a:pPr>
            <a:endParaRPr lang="en-US" sz="1800" b="0" dirty="0" smtClean="0">
              <a:latin typeface="Calibri" panose="020F0502020204030204" pitchFamily="34" charset="0"/>
            </a:endParaRPr>
          </a:p>
          <a:p>
            <a:pPr>
              <a:lnSpc>
                <a:spcPct val="80000"/>
              </a:lnSpc>
              <a:spcBef>
                <a:spcPts val="0"/>
              </a:spcBef>
            </a:pPr>
            <a:r>
              <a:rPr lang="en-US" sz="1800" b="0" dirty="0" smtClean="0">
                <a:latin typeface="Calibri" panose="020F0502020204030204" pitchFamily="34" charset="0"/>
              </a:rPr>
              <a:t>In the case of radiances, for example, columns of H will express each channel’s ‘weighting function’ on the model geometry.</a:t>
            </a:r>
          </a:p>
          <a:p>
            <a:pPr>
              <a:lnSpc>
                <a:spcPct val="80000"/>
              </a:lnSpc>
            </a:pPr>
            <a:endParaRPr lang="en-US" sz="1600" b="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595314" y="61110"/>
            <a:ext cx="7342187" cy="457200"/>
          </a:xfrm>
        </p:spPr>
        <p:txBody>
          <a:bodyPr/>
          <a:lstStyle/>
          <a:p>
            <a:r>
              <a:rPr lang="en-US" b="0" dirty="0" smtClean="0">
                <a:latin typeface="Calibri" pitchFamily="34" charset="0"/>
                <a:cs typeface="Calibri" pitchFamily="34" charset="0"/>
              </a:rPr>
              <a:t>A </a:t>
            </a:r>
            <a:r>
              <a:rPr lang="en-US" b="0" dirty="0" err="1" smtClean="0">
                <a:latin typeface="Calibri" pitchFamily="34" charset="0"/>
                <a:cs typeface="Calibri" pitchFamily="34" charset="0"/>
              </a:rPr>
              <a:t>Jacobian</a:t>
            </a:r>
            <a:r>
              <a:rPr lang="en-US" b="0" dirty="0" smtClean="0">
                <a:latin typeface="Calibri" pitchFamily="34" charset="0"/>
                <a:cs typeface="Calibri" pitchFamily="34" charset="0"/>
              </a:rPr>
              <a:t> example: MSU-2</a:t>
            </a:r>
          </a:p>
        </p:txBody>
      </p:sp>
      <p:sp>
        <p:nvSpPr>
          <p:cNvPr id="11268" name="Rectangle 3"/>
          <p:cNvSpPr>
            <a:spLocks noGrp="1" noChangeArrowheads="1"/>
          </p:cNvSpPr>
          <p:nvPr>
            <p:ph type="body" idx="1"/>
          </p:nvPr>
        </p:nvSpPr>
        <p:spPr>
          <a:xfrm>
            <a:off x="185835" y="866775"/>
            <a:ext cx="4130618" cy="1046680"/>
          </a:xfrm>
        </p:spPr>
        <p:txBody>
          <a:bodyPr/>
          <a:lstStyle/>
          <a:p>
            <a:pPr>
              <a:spcBef>
                <a:spcPts val="0"/>
              </a:spcBef>
            </a:pPr>
            <a:r>
              <a:rPr lang="en-US" sz="1800" b="0" dirty="0" smtClean="0">
                <a:latin typeface="Calibri" pitchFamily="34" charset="0"/>
                <a:cs typeface="Calibri" pitchFamily="34" charset="0"/>
              </a:rPr>
              <a:t>The Jacobian for TOVS channel MSU-2 is shown in the left diagram. It can be interpreted as a profile of weights for a vertically  averaged temperature.</a:t>
            </a:r>
          </a:p>
          <a:p>
            <a:pPr>
              <a:spcBef>
                <a:spcPts val="0"/>
              </a:spcBef>
            </a:pPr>
            <a:endParaRPr lang="en-US" sz="1800" b="0" dirty="0">
              <a:latin typeface="Calibri" pitchFamily="34" charset="0"/>
              <a:cs typeface="Calibri" pitchFamily="34" charset="0"/>
            </a:endParaRPr>
          </a:p>
          <a:p>
            <a:pPr>
              <a:spcBef>
                <a:spcPts val="0"/>
              </a:spcBef>
            </a:pPr>
            <a:endParaRPr lang="en-US" sz="1800" b="0" dirty="0" smtClean="0">
              <a:latin typeface="Calibri" pitchFamily="34" charset="0"/>
              <a:cs typeface="Calibri" pitchFamily="34" charset="0"/>
            </a:endParaRPr>
          </a:p>
          <a:p>
            <a:pPr>
              <a:spcBef>
                <a:spcPts val="0"/>
              </a:spcBef>
            </a:pPr>
            <a:endParaRPr lang="en-US" sz="1800" b="0" dirty="0">
              <a:latin typeface="Calibri" pitchFamily="34" charset="0"/>
              <a:cs typeface="Calibri" pitchFamily="34" charset="0"/>
            </a:endParaRPr>
          </a:p>
          <a:p>
            <a:pPr>
              <a:spcBef>
                <a:spcPts val="0"/>
              </a:spcBef>
            </a:pPr>
            <a:endParaRPr lang="en-US" sz="1800" b="0" dirty="0" smtClean="0">
              <a:latin typeface="Calibri" pitchFamily="34" charset="0"/>
              <a:cs typeface="Calibri" pitchFamily="34" charset="0"/>
            </a:endParaRPr>
          </a:p>
        </p:txBody>
      </p:sp>
      <p:pic>
        <p:nvPicPr>
          <p:cNvPr id="11269" name="Picture 4" descr="tovs_hprime"/>
          <p:cNvPicPr>
            <a:picLocks noChangeAspect="1" noChangeArrowheads="1"/>
          </p:cNvPicPr>
          <p:nvPr/>
        </p:nvPicPr>
        <p:blipFill rotWithShape="1">
          <a:blip r:embed="rId3" cstate="print"/>
          <a:srcRect l="75003" b="17650"/>
          <a:stretch/>
        </p:blipFill>
        <p:spPr bwMode="auto">
          <a:xfrm>
            <a:off x="6921986" y="605538"/>
            <a:ext cx="1418329" cy="2792918"/>
          </a:xfrm>
          <a:prstGeom prst="rect">
            <a:avLst/>
          </a:prstGeom>
          <a:noFill/>
          <a:ln w="9525">
            <a:noFill/>
            <a:miter lim="800000"/>
            <a:headEnd/>
            <a:tailEnd/>
          </a:ln>
        </p:spPr>
      </p:pic>
      <p:sp>
        <p:nvSpPr>
          <p:cNvPr id="11270" name="Rectangle 5"/>
          <p:cNvSpPr>
            <a:spLocks noChangeArrowheads="1"/>
          </p:cNvSpPr>
          <p:nvPr/>
        </p:nvSpPr>
        <p:spPr bwMode="auto">
          <a:xfrm>
            <a:off x="208474" y="1460740"/>
            <a:ext cx="3060700" cy="2790825"/>
          </a:xfrm>
          <a:prstGeom prst="rect">
            <a:avLst/>
          </a:prstGeom>
          <a:noFill/>
          <a:ln w="9525">
            <a:noFill/>
            <a:miter lim="800000"/>
            <a:headEnd/>
            <a:tailEnd/>
          </a:ln>
        </p:spPr>
        <p:txBody>
          <a:bodyPr/>
          <a:lstStyle/>
          <a:p>
            <a:pPr marL="342900" indent="-342900" algn="just">
              <a:spcBef>
                <a:spcPts val="0"/>
              </a:spcBef>
              <a:buFontTx/>
              <a:buChar char="•"/>
            </a:pPr>
            <a:endParaRPr lang="en-US" sz="1800" b="0" dirty="0">
              <a:solidFill>
                <a:schemeClr val="tx1"/>
              </a:solidFill>
              <a:latin typeface="Calibri" pitchFamily="34" charset="0"/>
              <a:cs typeface="Calibri" pitchFamily="34" charset="0"/>
            </a:endParaRPr>
          </a:p>
        </p:txBody>
      </p:sp>
      <p:sp>
        <p:nvSpPr>
          <p:cNvPr id="6" name="Rectangle 3"/>
          <p:cNvSpPr txBox="1">
            <a:spLocks noChangeArrowheads="1"/>
          </p:cNvSpPr>
          <p:nvPr/>
        </p:nvSpPr>
        <p:spPr bwMode="auto">
          <a:xfrm>
            <a:off x="119652" y="2626931"/>
            <a:ext cx="4471398" cy="800100"/>
          </a:xfrm>
          <a:prstGeom prst="rect">
            <a:avLst/>
          </a:prstGeom>
          <a:noFill/>
          <a:ln w="9525">
            <a:noFill/>
            <a:miter lim="800000"/>
            <a:headEnd/>
            <a:tailEnd/>
          </a:ln>
        </p:spPr>
        <p:txBody>
          <a:bodyPr/>
          <a:lstStyle/>
          <a:p>
            <a:pPr marL="342900" indent="-342900" algn="just">
              <a:spcBef>
                <a:spcPct val="20000"/>
              </a:spcBef>
              <a:buFontTx/>
              <a:buChar char="•"/>
              <a:defRPr/>
            </a:pPr>
            <a:r>
              <a:rPr lang="en-US" sz="1800" b="0" kern="0" dirty="0" smtClean="0">
                <a:solidFill>
                  <a:schemeClr val="tx1"/>
                </a:solidFill>
                <a:latin typeface="Calibri" pitchFamily="34" charset="0"/>
                <a:cs typeface="Calibri" pitchFamily="34" charset="0"/>
              </a:rPr>
              <a:t>Jacobian/weighting </a:t>
            </a:r>
            <a:r>
              <a:rPr lang="en-US" sz="1800" b="0" kern="0" dirty="0">
                <a:solidFill>
                  <a:schemeClr val="tx1"/>
                </a:solidFill>
                <a:latin typeface="Calibri" pitchFamily="34" charset="0"/>
                <a:cs typeface="Calibri" pitchFamily="34" charset="0"/>
              </a:rPr>
              <a:t>functions </a:t>
            </a:r>
            <a:r>
              <a:rPr lang="en-US" sz="1800" b="0" kern="0" dirty="0" smtClean="0">
                <a:solidFill>
                  <a:schemeClr val="tx1"/>
                </a:solidFill>
                <a:latin typeface="Calibri" pitchFamily="34" charset="0"/>
                <a:cs typeface="Calibri" pitchFamily="34" charset="0"/>
              </a:rPr>
              <a:t>(left) and </a:t>
            </a:r>
            <a:r>
              <a:rPr lang="en-US" sz="1800" b="0" kern="0" dirty="0">
                <a:solidFill>
                  <a:schemeClr val="tx1"/>
                </a:solidFill>
                <a:latin typeface="Calibri" pitchFamily="34" charset="0"/>
                <a:cs typeface="Calibri" pitchFamily="34" charset="0"/>
              </a:rPr>
              <a:t>analysis increments </a:t>
            </a:r>
            <a:r>
              <a:rPr lang="en-US" sz="1800" b="0" kern="0" dirty="0" smtClean="0">
                <a:solidFill>
                  <a:schemeClr val="tx1"/>
                </a:solidFill>
                <a:latin typeface="Calibri" pitchFamily="34" charset="0"/>
                <a:cs typeface="Calibri" pitchFamily="34" charset="0"/>
              </a:rPr>
              <a:t>(right) are </a:t>
            </a:r>
            <a:r>
              <a:rPr lang="en-US" sz="1800" b="0" kern="0" dirty="0">
                <a:solidFill>
                  <a:schemeClr val="tx1"/>
                </a:solidFill>
                <a:latin typeface="Calibri" pitchFamily="34" charset="0"/>
                <a:cs typeface="Calibri" pitchFamily="34" charset="0"/>
              </a:rPr>
              <a:t>similar but not </a:t>
            </a:r>
            <a:r>
              <a:rPr lang="en-US" sz="1800" b="0" kern="0" dirty="0" smtClean="0">
                <a:solidFill>
                  <a:schemeClr val="tx1"/>
                </a:solidFill>
                <a:latin typeface="Calibri" pitchFamily="34" charset="0"/>
                <a:cs typeface="Calibri" pitchFamily="34" charset="0"/>
              </a:rPr>
              <a:t>identical because they also include the background term (as per equation):</a:t>
            </a:r>
            <a:endParaRPr lang="en-US" sz="1800" b="0" kern="0" dirty="0">
              <a:solidFill>
                <a:schemeClr val="tx1"/>
              </a:solidFill>
              <a:latin typeface="Calibri" pitchFamily="34" charset="0"/>
              <a:cs typeface="Calibri" pitchFamily="34" charset="0"/>
            </a:endParaRPr>
          </a:p>
        </p:txBody>
      </p:sp>
      <p:graphicFrame>
        <p:nvGraphicFramePr>
          <p:cNvPr id="11266" name="Object 9"/>
          <p:cNvGraphicFramePr>
            <a:graphicFrameLocks noChangeAspect="1"/>
          </p:cNvGraphicFramePr>
          <p:nvPr>
            <p:extLst>
              <p:ext uri="{D42A27DB-BD31-4B8C-83A1-F6EECF244321}">
                <p14:modId xmlns:p14="http://schemas.microsoft.com/office/powerpoint/2010/main" val="3994140252"/>
              </p:ext>
            </p:extLst>
          </p:nvPr>
        </p:nvGraphicFramePr>
        <p:xfrm>
          <a:off x="514350" y="3908387"/>
          <a:ext cx="6306934" cy="436867"/>
        </p:xfrm>
        <a:graphic>
          <a:graphicData uri="http://schemas.openxmlformats.org/presentationml/2006/ole">
            <mc:AlternateContent xmlns:mc="http://schemas.openxmlformats.org/markup-compatibility/2006">
              <mc:Choice xmlns:v="urn:schemas-microsoft-com:vml" Requires="v">
                <p:oleObj spid="_x0000_s11398" name="Equation" r:id="rId4" imgW="2476440" imgH="241200" progId="Equation.3">
                  <p:embed/>
                </p:oleObj>
              </mc:Choice>
              <mc:Fallback>
                <p:oleObj name="Equation" r:id="rId4" imgW="2476440" imgH="241200" progId="Equation.3">
                  <p:embed/>
                  <p:pic>
                    <p:nvPicPr>
                      <p:cNvPr id="0" name="Object 9"/>
                      <p:cNvPicPr>
                        <a:picLocks noChangeAspect="1" noChangeArrowheads="1"/>
                      </p:cNvPicPr>
                      <p:nvPr/>
                    </p:nvPicPr>
                    <p:blipFill>
                      <a:blip r:embed="rId5"/>
                      <a:srcRect/>
                      <a:stretch>
                        <a:fillRect/>
                      </a:stretch>
                    </p:blipFill>
                    <p:spPr bwMode="auto">
                      <a:xfrm>
                        <a:off x="514350" y="3908387"/>
                        <a:ext cx="6306934" cy="436867"/>
                      </a:xfrm>
                      <a:prstGeom prst="rect">
                        <a:avLst/>
                      </a:prstGeom>
                      <a:noFill/>
                      <a:extLst/>
                    </p:spPr>
                  </p:pic>
                </p:oleObj>
              </mc:Fallback>
            </mc:AlternateContent>
          </a:graphicData>
        </a:graphic>
      </p:graphicFrame>
      <p:pic>
        <p:nvPicPr>
          <p:cNvPr id="8" name="Picture 4" descr="tovs_hprime"/>
          <p:cNvPicPr>
            <a:picLocks noChangeAspect="1" noChangeArrowheads="1"/>
          </p:cNvPicPr>
          <p:nvPr/>
        </p:nvPicPr>
        <p:blipFill rotWithShape="1">
          <a:blip r:embed="rId3" cstate="print"/>
          <a:srcRect r="73280" b="17650"/>
          <a:stretch/>
        </p:blipFill>
        <p:spPr bwMode="auto">
          <a:xfrm>
            <a:off x="4813849" y="605538"/>
            <a:ext cx="1516100" cy="2792918"/>
          </a:xfrm>
          <a:prstGeom prst="rect">
            <a:avLst/>
          </a:prstGeom>
          <a:noFill/>
          <a:ln w="9525">
            <a:noFill/>
            <a:miter lim="800000"/>
            <a:headEnd/>
            <a:tailEnd/>
          </a:ln>
        </p:spPr>
      </p:pic>
      <p:sp>
        <p:nvSpPr>
          <p:cNvPr id="9" name="Rectangle 3"/>
          <p:cNvSpPr txBox="1">
            <a:spLocks noChangeArrowheads="1"/>
          </p:cNvSpPr>
          <p:nvPr/>
        </p:nvSpPr>
        <p:spPr bwMode="auto">
          <a:xfrm>
            <a:off x="4909074" y="3434587"/>
            <a:ext cx="2012912" cy="800100"/>
          </a:xfrm>
          <a:prstGeom prst="rect">
            <a:avLst/>
          </a:prstGeom>
          <a:noFill/>
          <a:ln w="9525">
            <a:noFill/>
            <a:miter lim="800000"/>
            <a:headEnd/>
            <a:tailEnd/>
          </a:ln>
        </p:spPr>
        <p:txBody>
          <a:bodyPr/>
          <a:lstStyle/>
          <a:p>
            <a:pPr algn="just">
              <a:spcBef>
                <a:spcPct val="20000"/>
              </a:spcBef>
              <a:defRPr/>
            </a:pPr>
            <a:r>
              <a:rPr lang="en-US" sz="1800" b="0" kern="0" dirty="0" smtClean="0">
                <a:solidFill>
                  <a:schemeClr val="tx1"/>
                </a:solidFill>
                <a:latin typeface="Calibri" pitchFamily="34" charset="0"/>
                <a:cs typeface="Calibri" pitchFamily="34" charset="0"/>
              </a:rPr>
              <a:t>   </a:t>
            </a:r>
            <a:r>
              <a:rPr lang="en-US" sz="1800" b="0" kern="0" dirty="0" err="1" smtClean="0">
                <a:solidFill>
                  <a:schemeClr val="tx1"/>
                </a:solidFill>
                <a:latin typeface="Calibri" pitchFamily="34" charset="0"/>
                <a:cs typeface="Calibri" pitchFamily="34" charset="0"/>
              </a:rPr>
              <a:t>Jacobian</a:t>
            </a:r>
            <a:endParaRPr lang="en-US" sz="1800" b="0" kern="0" dirty="0">
              <a:solidFill>
                <a:schemeClr val="tx1"/>
              </a:solidFill>
              <a:latin typeface="Calibri" pitchFamily="34" charset="0"/>
              <a:cs typeface="Calibri" pitchFamily="34" charset="0"/>
            </a:endParaRPr>
          </a:p>
        </p:txBody>
      </p:sp>
      <p:sp>
        <p:nvSpPr>
          <p:cNvPr id="10" name="Rectangle 3"/>
          <p:cNvSpPr txBox="1">
            <a:spLocks noChangeArrowheads="1"/>
          </p:cNvSpPr>
          <p:nvPr/>
        </p:nvSpPr>
        <p:spPr bwMode="auto">
          <a:xfrm>
            <a:off x="6674337" y="3398456"/>
            <a:ext cx="2222014" cy="800100"/>
          </a:xfrm>
          <a:prstGeom prst="rect">
            <a:avLst/>
          </a:prstGeom>
          <a:noFill/>
          <a:ln w="9525">
            <a:noFill/>
            <a:miter lim="800000"/>
            <a:headEnd/>
            <a:tailEnd/>
          </a:ln>
        </p:spPr>
        <p:txBody>
          <a:bodyPr/>
          <a:lstStyle/>
          <a:p>
            <a:pPr algn="just">
              <a:spcBef>
                <a:spcPct val="20000"/>
              </a:spcBef>
              <a:defRPr/>
            </a:pPr>
            <a:r>
              <a:rPr lang="en-US" sz="1800" b="0" kern="0" dirty="0" smtClean="0">
                <a:solidFill>
                  <a:schemeClr val="tx1"/>
                </a:solidFill>
                <a:latin typeface="Calibri" pitchFamily="34" charset="0"/>
                <a:cs typeface="Calibri" pitchFamily="34" charset="0"/>
              </a:rPr>
              <a:t>Analysis increments</a:t>
            </a:r>
            <a:endParaRPr lang="en-US" sz="1800" b="0" kern="0" dirty="0">
              <a:solidFill>
                <a:schemeClr val="tx1"/>
              </a:solidFill>
              <a:latin typeface="Calibri"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26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26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595314" y="190500"/>
            <a:ext cx="7662861" cy="457200"/>
          </a:xfrm>
        </p:spPr>
        <p:txBody>
          <a:bodyPr/>
          <a:lstStyle/>
          <a:p>
            <a:r>
              <a:rPr lang="en-US" b="0" dirty="0" smtClean="0">
                <a:latin typeface="Calibri" panose="020F0502020204030204" pitchFamily="34" charset="0"/>
              </a:rPr>
              <a:t>Summary (1/4): </a:t>
            </a:r>
            <a:r>
              <a:rPr lang="en-US" b="0" dirty="0" err="1" smtClean="0">
                <a:latin typeface="Calibri" panose="020F0502020204030204" pitchFamily="34" charset="0"/>
              </a:rPr>
              <a:t>Variational</a:t>
            </a:r>
            <a:r>
              <a:rPr lang="en-US" b="0" dirty="0" smtClean="0">
                <a:latin typeface="Calibri" panose="020F0502020204030204" pitchFamily="34" charset="0"/>
              </a:rPr>
              <a:t> data assimilation allows easy use of  direct observations</a:t>
            </a:r>
          </a:p>
        </p:txBody>
      </p:sp>
      <p:sp>
        <p:nvSpPr>
          <p:cNvPr id="40963" name="Rectangle 3"/>
          <p:cNvSpPr>
            <a:spLocks noGrp="1" noChangeArrowheads="1"/>
          </p:cNvSpPr>
          <p:nvPr>
            <p:ph type="body" idx="1"/>
          </p:nvPr>
        </p:nvSpPr>
        <p:spPr>
          <a:xfrm>
            <a:off x="381000" y="885825"/>
            <a:ext cx="8382000" cy="3771900"/>
          </a:xfrm>
        </p:spPr>
        <p:txBody>
          <a:bodyPr/>
          <a:lstStyle/>
          <a:p>
            <a:pPr algn="l">
              <a:lnSpc>
                <a:spcPct val="80000"/>
              </a:lnSpc>
              <a:spcBef>
                <a:spcPts val="0"/>
              </a:spcBef>
            </a:pPr>
            <a:r>
              <a:rPr lang="en-US" sz="2000" b="0" dirty="0" err="1" smtClean="0">
                <a:latin typeface="Calibri" panose="020F0502020204030204" pitchFamily="34" charset="0"/>
              </a:rPr>
              <a:t>Variational</a:t>
            </a:r>
            <a:r>
              <a:rPr lang="en-US" sz="2000" b="0" dirty="0" smtClean="0">
                <a:latin typeface="Calibri" panose="020F0502020204030204" pitchFamily="34" charset="0"/>
              </a:rPr>
              <a:t> data assimilation allows direct assimilation of radiances and other “non state space” observations (e.g. optical depth, </a:t>
            </a:r>
            <a:r>
              <a:rPr lang="en-US" sz="2000" b="0" dirty="0" err="1" smtClean="0">
                <a:latin typeface="Calibri" panose="020F0502020204030204" pitchFamily="34" charset="0"/>
              </a:rPr>
              <a:t>reflectivities</a:t>
            </a:r>
            <a:r>
              <a:rPr lang="en-US" sz="2000" b="0" dirty="0" smtClean="0">
                <a:latin typeface="Calibri" panose="020F0502020204030204" pitchFamily="34" charset="0"/>
              </a:rPr>
              <a:t>, </a:t>
            </a:r>
            <a:r>
              <a:rPr lang="en-US" sz="2000" b="0" dirty="0" err="1" smtClean="0">
                <a:latin typeface="Calibri" panose="020F0502020204030204" pitchFamily="34" charset="0"/>
              </a:rPr>
              <a:t>lidar</a:t>
            </a:r>
            <a:r>
              <a:rPr lang="en-US" sz="2000" b="0" dirty="0" smtClean="0">
                <a:latin typeface="Calibri" panose="020F0502020204030204" pitchFamily="34" charset="0"/>
              </a:rPr>
              <a:t> backscatter)</a:t>
            </a:r>
          </a:p>
          <a:p>
            <a:pPr>
              <a:lnSpc>
                <a:spcPct val="80000"/>
              </a:lnSpc>
              <a:spcBef>
                <a:spcPts val="0"/>
              </a:spcBef>
            </a:pPr>
            <a:endParaRPr lang="en-US" sz="800" b="0" dirty="0" smtClean="0">
              <a:latin typeface="Calibri" panose="020F0502020204030204" pitchFamily="34" charset="0"/>
            </a:endParaRPr>
          </a:p>
          <a:p>
            <a:pPr lvl="1">
              <a:lnSpc>
                <a:spcPct val="80000"/>
              </a:lnSpc>
              <a:spcBef>
                <a:spcPts val="0"/>
              </a:spcBef>
            </a:pPr>
            <a:endParaRPr lang="en-US" sz="1400" b="0" dirty="0" smtClean="0">
              <a:latin typeface="Calibri" panose="020F0502020204030204" pitchFamily="34" charset="0"/>
            </a:endParaRPr>
          </a:p>
          <a:p>
            <a:pPr>
              <a:lnSpc>
                <a:spcPct val="80000"/>
              </a:lnSpc>
              <a:spcBef>
                <a:spcPts val="0"/>
              </a:spcBef>
            </a:pPr>
            <a:r>
              <a:rPr lang="en-US" sz="2000" b="0" dirty="0" smtClean="0">
                <a:latin typeface="Calibri" panose="020F0502020204030204" pitchFamily="34" charset="0"/>
              </a:rPr>
              <a:t>In 3D-Var (x-y-z):</a:t>
            </a:r>
          </a:p>
          <a:p>
            <a:pPr lvl="1">
              <a:lnSpc>
                <a:spcPct val="80000"/>
              </a:lnSpc>
              <a:spcBef>
                <a:spcPts val="0"/>
              </a:spcBef>
            </a:pPr>
            <a:r>
              <a:rPr lang="en-US" sz="1800" b="0" dirty="0" smtClean="0">
                <a:latin typeface="Calibri" panose="020F0502020204030204" pitchFamily="34" charset="0"/>
              </a:rPr>
              <a:t>All observations are used simultaneously to produce the analysis</a:t>
            </a:r>
          </a:p>
          <a:p>
            <a:pPr lvl="1">
              <a:lnSpc>
                <a:spcPct val="80000"/>
              </a:lnSpc>
              <a:spcBef>
                <a:spcPts val="0"/>
              </a:spcBef>
            </a:pPr>
            <a:r>
              <a:rPr lang="en-US" sz="1800" b="0" dirty="0" smtClean="0">
                <a:latin typeface="Calibri" panose="020F0502020204030204" pitchFamily="34" charset="0"/>
              </a:rPr>
              <a:t>Background constraints, like mass-wind balance, </a:t>
            </a:r>
            <a:r>
              <a:rPr lang="en-US" sz="1800" b="0" dirty="0">
                <a:latin typeface="Calibri" panose="020F0502020204030204" pitchFamily="34" charset="0"/>
              </a:rPr>
              <a:t>are </a:t>
            </a:r>
            <a:r>
              <a:rPr lang="en-US" sz="1800" b="0" dirty="0" smtClean="0">
                <a:latin typeface="Calibri" panose="020F0502020204030204" pitchFamily="34" charset="0"/>
              </a:rPr>
              <a:t>imposed</a:t>
            </a:r>
          </a:p>
          <a:p>
            <a:pPr lvl="1">
              <a:lnSpc>
                <a:spcPct val="80000"/>
              </a:lnSpc>
              <a:spcBef>
                <a:spcPts val="0"/>
              </a:spcBef>
            </a:pPr>
            <a:r>
              <a:rPr lang="en-US" sz="1800" b="0" dirty="0" smtClean="0">
                <a:latin typeface="Calibri" panose="020F0502020204030204" pitchFamily="34" charset="0"/>
              </a:rPr>
              <a:t>Spatial </a:t>
            </a:r>
            <a:r>
              <a:rPr lang="en-US" sz="1800" b="0" dirty="0">
                <a:latin typeface="Calibri" panose="020F0502020204030204" pitchFamily="34" charset="0"/>
              </a:rPr>
              <a:t>consistency is ensured</a:t>
            </a:r>
          </a:p>
          <a:p>
            <a:pPr lvl="1">
              <a:lnSpc>
                <a:spcPct val="80000"/>
              </a:lnSpc>
              <a:spcBef>
                <a:spcPts val="0"/>
              </a:spcBef>
            </a:pPr>
            <a:endParaRPr lang="en-US" sz="1800" b="0" dirty="0" smtClean="0">
              <a:latin typeface="Calibri" panose="020F0502020204030204" pitchFamily="34" charset="0"/>
            </a:endParaRPr>
          </a:p>
          <a:p>
            <a:pPr lvl="1">
              <a:lnSpc>
                <a:spcPct val="80000"/>
              </a:lnSpc>
              <a:spcBef>
                <a:spcPts val="0"/>
              </a:spcBef>
            </a:pPr>
            <a:endParaRPr lang="en-US" sz="1400" b="0" dirty="0" smtClean="0">
              <a:latin typeface="Calibri" panose="020F0502020204030204" pitchFamily="34" charset="0"/>
            </a:endParaRPr>
          </a:p>
          <a:p>
            <a:pPr>
              <a:lnSpc>
                <a:spcPct val="80000"/>
              </a:lnSpc>
              <a:spcBef>
                <a:spcPts val="0"/>
              </a:spcBef>
            </a:pPr>
            <a:r>
              <a:rPr lang="en-US" sz="2000" b="0" dirty="0" smtClean="0">
                <a:latin typeface="Calibri" panose="020F0502020204030204" pitchFamily="34" charset="0"/>
              </a:rPr>
              <a:t>In 4D-Var (x-y-z-time):</a:t>
            </a:r>
          </a:p>
          <a:p>
            <a:pPr lvl="1">
              <a:lnSpc>
                <a:spcPct val="80000"/>
              </a:lnSpc>
              <a:spcBef>
                <a:spcPts val="0"/>
              </a:spcBef>
            </a:pPr>
            <a:r>
              <a:rPr lang="en-US" sz="1800" b="0" dirty="0" smtClean="0">
                <a:latin typeface="Calibri" panose="020F0502020204030204" pitchFamily="34" charset="0"/>
              </a:rPr>
              <a:t>Consistency in time. Frequent data can be used.</a:t>
            </a:r>
          </a:p>
          <a:p>
            <a:pPr lvl="1">
              <a:lnSpc>
                <a:spcPct val="80000"/>
              </a:lnSpc>
              <a:spcBef>
                <a:spcPts val="0"/>
              </a:spcBef>
            </a:pPr>
            <a:r>
              <a:rPr lang="en-US" sz="1800" b="0" dirty="0" smtClean="0">
                <a:latin typeface="Calibri" panose="020F0502020204030204" pitchFamily="34" charset="0"/>
              </a:rPr>
              <a:t>The dynamics of the model acts as additional constraint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6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96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096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0963">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0963">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0963">
                                            <p:txEl>
                                              <p:pRg st="10" end="1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096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569913" y="85725"/>
            <a:ext cx="8193087" cy="457200"/>
          </a:xfrm>
        </p:spPr>
        <p:txBody>
          <a:bodyPr/>
          <a:lstStyle/>
          <a:p>
            <a:r>
              <a:rPr lang="en-US" b="0" dirty="0" smtClean="0">
                <a:latin typeface="Calibri" panose="020F0502020204030204" pitchFamily="34" charset="0"/>
              </a:rPr>
              <a:t>Summary (2/4): This flexibility is very important</a:t>
            </a:r>
          </a:p>
        </p:txBody>
      </p:sp>
      <p:sp>
        <p:nvSpPr>
          <p:cNvPr id="44035" name="Rectangle 3"/>
          <p:cNvSpPr>
            <a:spLocks noGrp="1" noChangeArrowheads="1"/>
          </p:cNvSpPr>
          <p:nvPr>
            <p:ph type="body" idx="1"/>
          </p:nvPr>
        </p:nvSpPr>
        <p:spPr>
          <a:xfrm>
            <a:off x="381000" y="608706"/>
            <a:ext cx="7611932" cy="4152900"/>
          </a:xfrm>
        </p:spPr>
        <p:txBody>
          <a:bodyPr/>
          <a:lstStyle/>
          <a:p>
            <a:pPr marL="0">
              <a:spcBef>
                <a:spcPts val="0"/>
              </a:spcBef>
              <a:buFontTx/>
              <a:buNone/>
            </a:pPr>
            <a:r>
              <a:rPr lang="en-US" sz="2000" b="0" dirty="0" smtClean="0">
                <a:solidFill>
                  <a:schemeClr val="accent2"/>
                </a:solidFill>
                <a:latin typeface="Calibri" panose="020F0502020204030204" pitchFamily="34" charset="0"/>
              </a:rPr>
              <a:t>The ‘observation operators’ makes the use of observations in </a:t>
            </a:r>
            <a:r>
              <a:rPr lang="en-US" sz="2000" b="0" dirty="0" err="1" smtClean="0">
                <a:solidFill>
                  <a:schemeClr val="accent2"/>
                </a:solidFill>
                <a:latin typeface="Calibri" panose="020F0502020204030204" pitchFamily="34" charset="0"/>
              </a:rPr>
              <a:t>variational</a:t>
            </a:r>
            <a:r>
              <a:rPr lang="en-US" sz="2000" b="0" dirty="0" smtClean="0">
                <a:solidFill>
                  <a:schemeClr val="accent2"/>
                </a:solidFill>
                <a:latin typeface="Calibri" panose="020F0502020204030204" pitchFamily="34" charset="0"/>
              </a:rPr>
              <a:t> assimilation systems particularly flexible.</a:t>
            </a:r>
          </a:p>
          <a:p>
            <a:pPr>
              <a:spcBef>
                <a:spcPts val="0"/>
              </a:spcBef>
              <a:buFontTx/>
              <a:buNone/>
            </a:pPr>
            <a:endParaRPr lang="en-US" sz="2000" b="0" dirty="0" smtClean="0">
              <a:solidFill>
                <a:schemeClr val="accent2"/>
              </a:solidFill>
              <a:latin typeface="Calibri" panose="020F0502020204030204" pitchFamily="34" charset="0"/>
            </a:endParaRPr>
          </a:p>
          <a:p>
            <a:pPr>
              <a:spcBef>
                <a:spcPts val="0"/>
              </a:spcBef>
              <a:buFontTx/>
              <a:buNone/>
            </a:pPr>
            <a:endParaRPr lang="en-US" sz="700" b="0" dirty="0" smtClean="0">
              <a:latin typeface="Calibri" panose="020F0502020204030204" pitchFamily="34" charset="0"/>
            </a:endParaRPr>
          </a:p>
          <a:p>
            <a:pPr>
              <a:spcBef>
                <a:spcPts val="0"/>
              </a:spcBef>
              <a:spcAft>
                <a:spcPts val="600"/>
              </a:spcAft>
            </a:pPr>
            <a:r>
              <a:rPr lang="en-US" sz="1800" b="0" dirty="0" smtClean="0">
                <a:latin typeface="Calibri" panose="020F0502020204030204" pitchFamily="34" charset="0"/>
              </a:rPr>
              <a:t>There is no need to convert the observed data to correspond to the model </a:t>
            </a:r>
            <a:r>
              <a:rPr lang="en-US" sz="1800" b="0" dirty="0">
                <a:latin typeface="Calibri" panose="020F0502020204030204" pitchFamily="34" charset="0"/>
              </a:rPr>
              <a:t>variables. </a:t>
            </a:r>
            <a:endParaRPr lang="en-US" sz="1800" b="0" dirty="0" smtClean="0">
              <a:latin typeface="Calibri" panose="020F0502020204030204" pitchFamily="34" charset="0"/>
            </a:endParaRPr>
          </a:p>
          <a:p>
            <a:pPr>
              <a:spcBef>
                <a:spcPts val="0"/>
              </a:spcBef>
              <a:spcAft>
                <a:spcPts val="600"/>
              </a:spcAft>
            </a:pPr>
            <a:r>
              <a:rPr lang="en-US" sz="1800" b="0" dirty="0" smtClean="0">
                <a:latin typeface="Calibri" panose="020F0502020204030204" pitchFamily="34" charset="0"/>
              </a:rPr>
              <a:t>This </a:t>
            </a:r>
            <a:r>
              <a:rPr lang="en-US" sz="1800" b="0" dirty="0">
                <a:latin typeface="Calibri" panose="020F0502020204030204" pitchFamily="34" charset="0"/>
              </a:rPr>
              <a:t>has been shown to be of real importance for the assimilation </a:t>
            </a:r>
            <a:r>
              <a:rPr lang="en-US" sz="1800" b="0" dirty="0" smtClean="0">
                <a:latin typeface="Calibri" panose="020F0502020204030204" pitchFamily="34" charset="0"/>
              </a:rPr>
              <a:t>of  </a:t>
            </a:r>
            <a:r>
              <a:rPr lang="en-US" sz="1800" b="0" dirty="0">
                <a:latin typeface="Calibri" panose="020F0502020204030204" pitchFamily="34" charset="0"/>
              </a:rPr>
              <a:t>radiance data, for example</a:t>
            </a:r>
          </a:p>
          <a:p>
            <a:pPr>
              <a:spcBef>
                <a:spcPts val="0"/>
              </a:spcBef>
              <a:spcAft>
                <a:spcPts val="600"/>
              </a:spcAft>
            </a:pPr>
            <a:r>
              <a:rPr lang="en-US" sz="1800" b="0" dirty="0">
                <a:latin typeface="Calibri" panose="020F0502020204030204" pitchFamily="34" charset="0"/>
              </a:rPr>
              <a:t>Every observed quantity that can be related to model variables in a meaningful way, can be used in </a:t>
            </a:r>
            <a:r>
              <a:rPr lang="en-US" sz="1800" b="0" dirty="0" err="1">
                <a:latin typeface="Calibri" panose="020F0502020204030204" pitchFamily="34" charset="0"/>
              </a:rPr>
              <a:t>variational</a:t>
            </a:r>
            <a:r>
              <a:rPr lang="en-US" sz="1800" b="0" dirty="0">
                <a:latin typeface="Calibri" panose="020F0502020204030204" pitchFamily="34" charset="0"/>
              </a:rPr>
              <a:t> data assimilation.</a:t>
            </a:r>
          </a:p>
          <a:p>
            <a:pPr>
              <a:spcBef>
                <a:spcPts val="0"/>
              </a:spcBef>
            </a:pPr>
            <a:endParaRPr lang="en-US" sz="2000" b="0" dirty="0" smtClean="0">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035">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4035">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403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390334"/>
            <a:ext cx="7272808" cy="4385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7" name="Picture 3" descr="Q:\unix\presentations\mahb\P100035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9700" y="2301720"/>
            <a:ext cx="1898297" cy="100885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8" name="Right Arrow 7"/>
          <p:cNvSpPr/>
          <p:nvPr/>
        </p:nvSpPr>
        <p:spPr>
          <a:xfrm>
            <a:off x="2987824" y="2517744"/>
            <a:ext cx="1152128" cy="162018"/>
          </a:xfrm>
          <a:prstGeom prst="rightArrow">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ight Arrow 8"/>
          <p:cNvSpPr/>
          <p:nvPr/>
        </p:nvSpPr>
        <p:spPr>
          <a:xfrm rot="10800000">
            <a:off x="5292080" y="2517744"/>
            <a:ext cx="1152128" cy="162018"/>
          </a:xfrm>
          <a:prstGeom prst="right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toonvectors-2667-140.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36296" y="2247714"/>
            <a:ext cx="864096" cy="648072"/>
          </a:xfrm>
          <a:prstGeom prst="rect">
            <a:avLst/>
          </a:prstGeom>
        </p:spPr>
      </p:pic>
      <p:pic>
        <p:nvPicPr>
          <p:cNvPr id="12" name="Picture 11" descr="toonvectors-2675-140.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44208" y="2247714"/>
            <a:ext cx="864096" cy="648072"/>
          </a:xfrm>
          <a:prstGeom prst="rect">
            <a:avLst/>
          </a:prstGeom>
        </p:spPr>
      </p:pic>
      <p:pic>
        <p:nvPicPr>
          <p:cNvPr id="13" name="Picture 12" descr="equation.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30776" y="2895786"/>
            <a:ext cx="2088232" cy="270030"/>
          </a:xfrm>
          <a:prstGeom prst="rect">
            <a:avLst/>
          </a:prstGeom>
        </p:spPr>
      </p:pic>
      <p:sp>
        <p:nvSpPr>
          <p:cNvPr id="14" name="TextBox 13"/>
          <p:cNvSpPr txBox="1"/>
          <p:nvPr/>
        </p:nvSpPr>
        <p:spPr>
          <a:xfrm>
            <a:off x="1043608" y="20768"/>
            <a:ext cx="3240360" cy="369332"/>
          </a:xfrm>
          <a:prstGeom prst="rect">
            <a:avLst/>
          </a:prstGeom>
          <a:noFill/>
          <a:ln>
            <a:solidFill>
              <a:schemeClr val="tx1"/>
            </a:solidFill>
          </a:ln>
        </p:spPr>
        <p:txBody>
          <a:bodyPr wrap="square" rtlCol="0">
            <a:spAutoFit/>
          </a:bodyPr>
          <a:lstStyle/>
          <a:p>
            <a:pPr algn="ctr"/>
            <a:r>
              <a:rPr lang="en-US" sz="1800" b="0" dirty="0" smtClean="0">
                <a:latin typeface="Calibri" panose="020F0502020204030204" pitchFamily="34" charset="0"/>
              </a:rPr>
              <a:t>Model Forecast  (with errors)</a:t>
            </a:r>
            <a:endParaRPr lang="en-US" sz="1800" b="0" dirty="0">
              <a:latin typeface="Calibri" panose="020F0502020204030204" pitchFamily="34" charset="0"/>
            </a:endParaRPr>
          </a:p>
        </p:txBody>
      </p:sp>
      <p:sp>
        <p:nvSpPr>
          <p:cNvPr id="15" name="TextBox 14"/>
          <p:cNvSpPr txBox="1"/>
          <p:nvPr/>
        </p:nvSpPr>
        <p:spPr>
          <a:xfrm>
            <a:off x="4851524" y="20768"/>
            <a:ext cx="3240360" cy="369332"/>
          </a:xfrm>
          <a:prstGeom prst="rect">
            <a:avLst/>
          </a:prstGeom>
          <a:noFill/>
          <a:ln>
            <a:solidFill>
              <a:schemeClr val="tx1"/>
            </a:solidFill>
          </a:ln>
        </p:spPr>
        <p:txBody>
          <a:bodyPr wrap="square" rtlCol="0">
            <a:spAutoFit/>
          </a:bodyPr>
          <a:lstStyle/>
          <a:p>
            <a:pPr algn="ctr"/>
            <a:r>
              <a:rPr lang="en-US" sz="1800" b="0" dirty="0" smtClean="0">
                <a:latin typeface="Calibri" panose="020F0502020204030204" pitchFamily="34" charset="0"/>
              </a:rPr>
              <a:t>Observations (with errors)</a:t>
            </a:r>
            <a:endParaRPr lang="en-US" sz="1800" b="0" dirty="0">
              <a:latin typeface="Calibri" panose="020F0502020204030204" pitchFamily="34" charset="0"/>
            </a:endParaRPr>
          </a:p>
        </p:txBody>
      </p:sp>
      <p:pic>
        <p:nvPicPr>
          <p:cNvPr id="16" name="Picture 15" descr="assim.gif"/>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876256" y="3165816"/>
            <a:ext cx="1264732" cy="987084"/>
          </a:xfrm>
          <a:prstGeom prst="rect">
            <a:avLst/>
          </a:prstGeom>
        </p:spPr>
      </p:pic>
      <p:sp>
        <p:nvSpPr>
          <p:cNvPr id="17" name="TextBox 16"/>
          <p:cNvSpPr txBox="1"/>
          <p:nvPr/>
        </p:nvSpPr>
        <p:spPr>
          <a:xfrm>
            <a:off x="971600" y="3489853"/>
            <a:ext cx="1944216" cy="646331"/>
          </a:xfrm>
          <a:prstGeom prst="rect">
            <a:avLst/>
          </a:prstGeom>
          <a:noFill/>
          <a:ln>
            <a:solidFill>
              <a:schemeClr val="tx1"/>
            </a:solidFill>
          </a:ln>
        </p:spPr>
        <p:txBody>
          <a:bodyPr wrap="square" rtlCol="0">
            <a:spAutoFit/>
          </a:bodyPr>
          <a:lstStyle/>
          <a:p>
            <a:r>
              <a:rPr lang="en-US" sz="1800" b="0" dirty="0" smtClean="0">
                <a:latin typeface="Calibri" panose="020F0502020204030204" pitchFamily="34" charset="0"/>
              </a:rPr>
              <a:t>Computer (with a lot of CPUs) </a:t>
            </a:r>
            <a:endParaRPr lang="en-US" sz="1800" b="0" dirty="0">
              <a:latin typeface="Calibri" panose="020F0502020204030204" pitchFamily="34" charset="0"/>
            </a:endParaRPr>
          </a:p>
        </p:txBody>
      </p:sp>
      <p:sp>
        <p:nvSpPr>
          <p:cNvPr id="18" name="TextBox 17"/>
          <p:cNvSpPr txBox="1"/>
          <p:nvPr/>
        </p:nvSpPr>
        <p:spPr>
          <a:xfrm>
            <a:off x="8045276" y="1822202"/>
            <a:ext cx="1080120" cy="1477328"/>
          </a:xfrm>
          <a:prstGeom prst="rect">
            <a:avLst/>
          </a:prstGeom>
          <a:solidFill>
            <a:srgbClr val="FFFFFF"/>
          </a:solidFill>
          <a:ln>
            <a:solidFill>
              <a:schemeClr val="tx1"/>
            </a:solidFill>
          </a:ln>
        </p:spPr>
        <p:txBody>
          <a:bodyPr wrap="square" rtlCol="0">
            <a:spAutoFit/>
          </a:bodyPr>
          <a:lstStyle/>
          <a:p>
            <a:pPr algn="ctr"/>
            <a:r>
              <a:rPr lang="en-US" sz="1800" b="0" dirty="0" smtClean="0">
                <a:latin typeface="Calibri" panose="020F0502020204030204" pitchFamily="34" charset="0"/>
              </a:rPr>
              <a:t>People (with a lot of good ideas) </a:t>
            </a:r>
            <a:endParaRPr lang="en-US" sz="1800" b="0" dirty="0">
              <a:latin typeface="Calibri" panose="020F0502020204030204" pitchFamily="34" charset="0"/>
            </a:endParaRPr>
          </a:p>
        </p:txBody>
      </p:sp>
      <p:sp>
        <p:nvSpPr>
          <p:cNvPr id="19" name="TextBox 18"/>
          <p:cNvSpPr txBox="1"/>
          <p:nvPr/>
        </p:nvSpPr>
        <p:spPr>
          <a:xfrm>
            <a:off x="2649116" y="4487484"/>
            <a:ext cx="3960440" cy="369332"/>
          </a:xfrm>
          <a:prstGeom prst="rect">
            <a:avLst/>
          </a:prstGeom>
          <a:solidFill>
            <a:srgbClr val="FFFFFF"/>
          </a:solidFill>
          <a:ln>
            <a:solidFill>
              <a:schemeClr val="tx1"/>
            </a:solidFill>
          </a:ln>
        </p:spPr>
        <p:txBody>
          <a:bodyPr wrap="square" rtlCol="0">
            <a:spAutoFit/>
          </a:bodyPr>
          <a:lstStyle/>
          <a:p>
            <a:pPr algn="ctr"/>
            <a:r>
              <a:rPr lang="en-US" sz="1800" b="0" dirty="0" smtClean="0">
                <a:latin typeface="Calibri" panose="020F0502020204030204" pitchFamily="34" charset="0"/>
              </a:rPr>
              <a:t>Analysis (with - smaller – errors)</a:t>
            </a:r>
          </a:p>
        </p:txBody>
      </p:sp>
    </p:spTree>
    <p:extLst>
      <p:ext uri="{BB962C8B-B14F-4D97-AF65-F5344CB8AC3E}">
        <p14:creationId xmlns:p14="http://schemas.microsoft.com/office/powerpoint/2010/main" val="615782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linds(horizontal)">
                                      <p:cBhvr>
                                        <p:cTn id="10" dur="500"/>
                                        <p:tgtEl>
                                          <p:spTgt spid="8"/>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blinds(horizontal)">
                                      <p:cBhvr>
                                        <p:cTn id="13" dur="500"/>
                                        <p:tgtEl>
                                          <p:spTgt spid="17"/>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par>
                                <p:cTn id="17" presetID="3" presetClass="entr" presetSubtype="1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linds(horizontal)">
                                      <p:cBhvr>
                                        <p:cTn id="19" dur="500"/>
                                        <p:tgtEl>
                                          <p:spTgt spid="12"/>
                                        </p:tgtEl>
                                      </p:cBhvr>
                                    </p:animEffect>
                                  </p:childTnLst>
                                </p:cTn>
                              </p:par>
                              <p:par>
                                <p:cTn id="20" presetID="3" presetClass="entr" presetSubtype="1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par>
                                <p:cTn id="23" presetID="3" presetClass="entr" presetSubtype="1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blinds(horizontal)">
                                      <p:cBhvr>
                                        <p:cTn id="25" dur="500"/>
                                        <p:tgtEl>
                                          <p:spTgt spid="13"/>
                                        </p:tgtEl>
                                      </p:cBhvr>
                                    </p:animEffect>
                                  </p:childTnLst>
                                </p:cTn>
                              </p:par>
                              <p:par>
                                <p:cTn id="26" presetID="3" presetClass="entr" presetSubtype="10"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blinds(horizontal)">
                                      <p:cBhvr>
                                        <p:cTn id="28" dur="500"/>
                                        <p:tgtEl>
                                          <p:spTgt spid="16"/>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blinds(horizontal)">
                                      <p:cBhvr>
                                        <p:cTn id="31" dur="500"/>
                                        <p:tgtEl>
                                          <p:spTgt spid="18"/>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blinds(horizontal)">
                                      <p:cBhvr>
                                        <p:cTn id="3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7" grpId="0" animBg="1"/>
      <p:bldP spid="18" grpId="0" animBg="1"/>
      <p:bldP spid="1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303213" y="76200"/>
            <a:ext cx="8345487" cy="457200"/>
          </a:xfrm>
        </p:spPr>
        <p:txBody>
          <a:bodyPr/>
          <a:lstStyle/>
          <a:p>
            <a:r>
              <a:rPr lang="en-US" b="0" dirty="0" smtClean="0">
                <a:latin typeface="Calibri" panose="020F0502020204030204" pitchFamily="34" charset="0"/>
              </a:rPr>
              <a:t>Summary (3/4): Role of the observation operator </a:t>
            </a:r>
            <a:r>
              <a:rPr lang="en-US" b="0" i="1" dirty="0" smtClean="0">
                <a:latin typeface="Calibri" panose="020F0502020204030204" pitchFamily="34" charset="0"/>
              </a:rPr>
              <a:t>H</a:t>
            </a:r>
            <a:endParaRPr lang="en-US" b="0" dirty="0" smtClean="0">
              <a:latin typeface="Calibri" panose="020F0502020204030204" pitchFamily="34" charset="0"/>
            </a:endParaRPr>
          </a:p>
        </p:txBody>
      </p:sp>
      <p:sp>
        <p:nvSpPr>
          <p:cNvPr id="43011" name="Rectangle 3"/>
          <p:cNvSpPr>
            <a:spLocks noGrp="1" noChangeArrowheads="1"/>
          </p:cNvSpPr>
          <p:nvPr>
            <p:ph type="body" idx="1"/>
          </p:nvPr>
        </p:nvSpPr>
        <p:spPr>
          <a:xfrm>
            <a:off x="381000" y="552450"/>
            <a:ext cx="8633908" cy="4057650"/>
          </a:xfrm>
        </p:spPr>
        <p:txBody>
          <a:bodyPr/>
          <a:lstStyle/>
          <a:p>
            <a:pPr marL="0" algn="l">
              <a:spcBef>
                <a:spcPts val="0"/>
              </a:spcBef>
              <a:buFontTx/>
              <a:buNone/>
            </a:pPr>
            <a:endParaRPr lang="en-US" sz="1100" b="0" dirty="0" smtClean="0">
              <a:solidFill>
                <a:schemeClr val="accent2"/>
              </a:solidFill>
              <a:latin typeface="Calibri" panose="020F0502020204030204" pitchFamily="34" charset="0"/>
            </a:endParaRPr>
          </a:p>
          <a:p>
            <a:pPr marL="0" algn="l">
              <a:spcBef>
                <a:spcPts val="0"/>
              </a:spcBef>
              <a:buNone/>
            </a:pPr>
            <a:r>
              <a:rPr lang="en-US" sz="2000" b="0" dirty="0">
                <a:solidFill>
                  <a:schemeClr val="accent2"/>
                </a:solidFill>
                <a:latin typeface="Calibri" panose="020F0502020204030204" pitchFamily="34" charset="0"/>
              </a:rPr>
              <a:t>The </a:t>
            </a:r>
            <a:r>
              <a:rPr lang="en-US" sz="2000" b="0" dirty="0" smtClean="0">
                <a:solidFill>
                  <a:schemeClr val="accent2"/>
                </a:solidFill>
                <a:latin typeface="Calibri" panose="020F0502020204030204" pitchFamily="34" charset="0"/>
              </a:rPr>
              <a:t>observation </a:t>
            </a:r>
            <a:r>
              <a:rPr lang="en-US" sz="2000" b="0" dirty="0">
                <a:solidFill>
                  <a:schemeClr val="accent2"/>
                </a:solidFill>
                <a:latin typeface="Calibri" panose="020F0502020204030204" pitchFamily="34" charset="0"/>
              </a:rPr>
              <a:t>operator </a:t>
            </a:r>
            <a:r>
              <a:rPr lang="en-US" sz="2000" b="0" i="1" dirty="0" smtClean="0">
                <a:solidFill>
                  <a:schemeClr val="accent2"/>
                </a:solidFill>
                <a:latin typeface="Calibri" panose="020F0502020204030204" pitchFamily="34" charset="0"/>
              </a:rPr>
              <a:t>H </a:t>
            </a:r>
            <a:r>
              <a:rPr lang="en-US" sz="2000" b="0" dirty="0" smtClean="0">
                <a:solidFill>
                  <a:schemeClr val="accent2"/>
                </a:solidFill>
                <a:latin typeface="Calibri" panose="020F0502020204030204" pitchFamily="34" charset="0"/>
              </a:rPr>
              <a:t>enables the comparison of model and observations.</a:t>
            </a:r>
            <a:endParaRPr lang="en-US" sz="2000" b="0" dirty="0">
              <a:solidFill>
                <a:schemeClr val="accent2"/>
              </a:solidFill>
              <a:latin typeface="Calibri" panose="020F0502020204030204" pitchFamily="34" charset="0"/>
            </a:endParaRPr>
          </a:p>
          <a:p>
            <a:pPr>
              <a:spcBef>
                <a:spcPts val="0"/>
              </a:spcBef>
              <a:buFontTx/>
              <a:buNone/>
            </a:pPr>
            <a:endParaRPr lang="en-US" sz="1100" b="0" dirty="0" smtClean="0">
              <a:latin typeface="Calibri" panose="020F0502020204030204" pitchFamily="34" charset="0"/>
            </a:endParaRPr>
          </a:p>
          <a:p>
            <a:pPr algn="l">
              <a:spcBef>
                <a:spcPts val="0"/>
              </a:spcBef>
              <a:spcAft>
                <a:spcPts val="600"/>
              </a:spcAft>
            </a:pPr>
            <a:r>
              <a:rPr lang="en-US" sz="1800" b="0" dirty="0" smtClean="0">
                <a:latin typeface="Calibri" panose="020F0502020204030204" pitchFamily="34" charset="0"/>
              </a:rPr>
              <a:t>Accurately computing </a:t>
            </a:r>
            <a:r>
              <a:rPr lang="en-US" sz="1800" b="0" i="1" dirty="0" smtClean="0">
                <a:latin typeface="Calibri" panose="020F0502020204030204" pitchFamily="34" charset="0"/>
              </a:rPr>
              <a:t>H</a:t>
            </a:r>
            <a:r>
              <a:rPr lang="en-US" sz="1800" b="0" dirty="0" smtClean="0">
                <a:latin typeface="Calibri" panose="020F0502020204030204" pitchFamily="34" charset="0"/>
              </a:rPr>
              <a:t>(x) is important for deriving accurate </a:t>
            </a:r>
            <a:r>
              <a:rPr lang="en-US" sz="1800" b="0" dirty="0" smtClean="0">
                <a:solidFill>
                  <a:srgbClr val="FF0000"/>
                </a:solidFill>
                <a:latin typeface="Calibri" panose="020F0502020204030204" pitchFamily="34" charset="0"/>
              </a:rPr>
              <a:t>background departures </a:t>
            </a:r>
            <a:r>
              <a:rPr lang="en-US" sz="1800" b="0" dirty="0" smtClean="0">
                <a:latin typeface="Calibri" panose="020F0502020204030204" pitchFamily="34" charset="0"/>
              </a:rPr>
              <a:t>and </a:t>
            </a:r>
            <a:r>
              <a:rPr lang="en-US" sz="1800" b="0" dirty="0" smtClean="0">
                <a:solidFill>
                  <a:srgbClr val="FF0000"/>
                </a:solidFill>
                <a:latin typeface="Calibri" panose="020F0502020204030204" pitchFamily="34" charset="0"/>
              </a:rPr>
              <a:t>analysis increments</a:t>
            </a:r>
            <a:r>
              <a:rPr lang="en-US" sz="1800" b="0" dirty="0" smtClean="0">
                <a:latin typeface="Calibri" panose="020F0502020204030204" pitchFamily="34" charset="0"/>
              </a:rPr>
              <a:t>.  </a:t>
            </a:r>
          </a:p>
          <a:p>
            <a:pPr algn="l">
              <a:spcBef>
                <a:spcPts val="0"/>
              </a:spcBef>
              <a:spcAft>
                <a:spcPts val="600"/>
              </a:spcAft>
            </a:pPr>
            <a:r>
              <a:rPr lang="en-US" sz="1800" b="0" dirty="0" smtClean="0">
                <a:latin typeface="Calibri" panose="020F0502020204030204" pitchFamily="34" charset="0"/>
              </a:rPr>
              <a:t>Observation operator approximations need to be taken into account, e.g., interpolation error and </a:t>
            </a:r>
            <a:r>
              <a:rPr lang="en-US" sz="1800" b="0" dirty="0">
                <a:solidFill>
                  <a:srgbClr val="FF0000"/>
                </a:solidFill>
                <a:latin typeface="Calibri" panose="020F0502020204030204" pitchFamily="34" charset="0"/>
              </a:rPr>
              <a:t>representativeness </a:t>
            </a:r>
            <a:r>
              <a:rPr lang="en-US" sz="1800" b="0" dirty="0" smtClean="0">
                <a:solidFill>
                  <a:srgbClr val="FF0000"/>
                </a:solidFill>
                <a:latin typeface="Calibri" panose="020F0502020204030204" pitchFamily="34" charset="0"/>
              </a:rPr>
              <a:t>error </a:t>
            </a:r>
            <a:r>
              <a:rPr lang="en-US" sz="1800" b="0" dirty="0" smtClean="0">
                <a:latin typeface="Calibri" panose="020F0502020204030204" pitchFamily="34" charset="0"/>
              </a:rPr>
              <a:t>due to finite model resolution.</a:t>
            </a:r>
          </a:p>
          <a:p>
            <a:pPr algn="l">
              <a:spcBef>
                <a:spcPts val="0"/>
              </a:spcBef>
              <a:spcAft>
                <a:spcPts val="600"/>
              </a:spcAft>
            </a:pPr>
            <a:r>
              <a:rPr lang="en-US" sz="1800" b="0" i="1" dirty="0" smtClean="0">
                <a:latin typeface="Calibri" panose="020F0502020204030204" pitchFamily="34" charset="0"/>
              </a:rPr>
              <a:t>H</a:t>
            </a:r>
            <a:r>
              <a:rPr lang="en-US" sz="1800" b="0" dirty="0" smtClean="0">
                <a:latin typeface="Calibri" panose="020F0502020204030204" pitchFamily="34" charset="0"/>
              </a:rPr>
              <a:t> may be </a:t>
            </a:r>
            <a:r>
              <a:rPr lang="en-US" sz="1800" b="0" dirty="0" smtClean="0">
                <a:solidFill>
                  <a:srgbClr val="FF0000"/>
                </a:solidFill>
                <a:latin typeface="Calibri" panose="020F0502020204030204" pitchFamily="34" charset="0"/>
              </a:rPr>
              <a:t>non-linear.</a:t>
            </a:r>
            <a:r>
              <a:rPr lang="en-US" sz="1800" b="0" dirty="0">
                <a:latin typeface="Calibri" panose="020F0502020204030204" pitchFamily="34" charset="0"/>
              </a:rPr>
              <a:t> </a:t>
            </a:r>
            <a:r>
              <a:rPr lang="en-US" sz="1800" b="0" dirty="0" smtClean="0">
                <a:latin typeface="Calibri" panose="020F0502020204030204" pitchFamily="34" charset="0"/>
              </a:rPr>
              <a:t>Some A-TOVS channels vary strongly non-linearly with q (humidity), for example.  Its first derivative H (the </a:t>
            </a:r>
            <a:r>
              <a:rPr lang="en-US" sz="1800" b="0" dirty="0" err="1" smtClean="0">
                <a:solidFill>
                  <a:srgbClr val="FF0000"/>
                </a:solidFill>
                <a:latin typeface="Calibri" panose="020F0502020204030204" pitchFamily="34" charset="0"/>
              </a:rPr>
              <a:t>Jacobian</a:t>
            </a:r>
            <a:r>
              <a:rPr lang="en-US" sz="1800" b="0" dirty="0" smtClean="0">
                <a:latin typeface="Calibri" panose="020F0502020204030204" pitchFamily="34" charset="0"/>
              </a:rPr>
              <a:t>) then depends on the atmospheric state.</a:t>
            </a:r>
          </a:p>
          <a:p>
            <a:pPr algn="l">
              <a:spcBef>
                <a:spcPts val="0"/>
              </a:spcBef>
              <a:spcAft>
                <a:spcPts val="600"/>
              </a:spcAft>
            </a:pPr>
            <a:r>
              <a:rPr lang="en-US" sz="1800" b="0" dirty="0" smtClean="0">
                <a:latin typeface="Calibri" panose="020F0502020204030204" pitchFamily="34" charset="0"/>
              </a:rPr>
              <a:t>Difficulties may arise when the observations are significantly influenced by geophysical quantities that are not </a:t>
            </a:r>
            <a:r>
              <a:rPr lang="en-US" sz="1800" b="0" dirty="0" err="1" smtClean="0">
                <a:latin typeface="Calibri" panose="020F0502020204030204" pitchFamily="34" charset="0"/>
              </a:rPr>
              <a:t>analysed</a:t>
            </a:r>
            <a:r>
              <a:rPr lang="en-US" sz="1800" b="0" dirty="0" smtClean="0">
                <a:latin typeface="Calibri" panose="020F0502020204030204" pitchFamily="34" charset="0"/>
              </a:rPr>
              <a:t> or well described in the model (e.g. surface emissivity, skin temperature, clouds or precipitation).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1">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011">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011">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30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203200" y="190500"/>
            <a:ext cx="8636000" cy="457200"/>
          </a:xfrm>
        </p:spPr>
        <p:txBody>
          <a:bodyPr/>
          <a:lstStyle/>
          <a:p>
            <a:r>
              <a:rPr lang="en-US" b="0" dirty="0" smtClean="0">
                <a:latin typeface="Calibri" panose="020F0502020204030204" pitchFamily="34" charset="0"/>
              </a:rPr>
              <a:t>Summary (4/4): </a:t>
            </a:r>
            <a:br>
              <a:rPr lang="en-US" b="0" dirty="0" smtClean="0">
                <a:latin typeface="Calibri" panose="020F0502020204030204" pitchFamily="34" charset="0"/>
              </a:rPr>
            </a:br>
            <a:r>
              <a:rPr lang="en-US" b="0" dirty="0" smtClean="0">
                <a:latin typeface="Calibri" panose="020F0502020204030204" pitchFamily="34" charset="0"/>
              </a:rPr>
              <a:t>Typical issues associated with using novel observations</a:t>
            </a:r>
          </a:p>
        </p:txBody>
      </p:sp>
      <p:sp>
        <p:nvSpPr>
          <p:cNvPr id="45059" name="Rectangle 3"/>
          <p:cNvSpPr>
            <a:spLocks noGrp="1" noChangeArrowheads="1"/>
          </p:cNvSpPr>
          <p:nvPr>
            <p:ph type="body" idx="1"/>
          </p:nvPr>
        </p:nvSpPr>
        <p:spPr>
          <a:xfrm>
            <a:off x="381000" y="714375"/>
            <a:ext cx="8559800" cy="4152900"/>
          </a:xfrm>
        </p:spPr>
        <p:txBody>
          <a:bodyPr/>
          <a:lstStyle/>
          <a:p>
            <a:pPr>
              <a:buFontTx/>
              <a:buNone/>
            </a:pPr>
            <a:endParaRPr lang="en-US" sz="1200" b="0" dirty="0" smtClean="0"/>
          </a:p>
          <a:p>
            <a:r>
              <a:rPr lang="en-US" sz="2000" b="0" dirty="0" smtClean="0">
                <a:latin typeface="Calibri" panose="020F0502020204030204" pitchFamily="34" charset="0"/>
              </a:rPr>
              <a:t>How can we compare the model to the observations?</a:t>
            </a:r>
          </a:p>
          <a:p>
            <a:pPr lvl="1"/>
            <a:r>
              <a:rPr lang="en-US" sz="1800" b="0" dirty="0" smtClean="0">
                <a:latin typeface="Calibri" panose="020F0502020204030204" pitchFamily="34" charset="0"/>
              </a:rPr>
              <a:t>Can we implement a forward operator </a:t>
            </a:r>
            <a:r>
              <a:rPr lang="en-US" sz="1800" b="0" i="1" dirty="0" smtClean="0">
                <a:latin typeface="Calibri" panose="020F0502020204030204" pitchFamily="34" charset="0"/>
              </a:rPr>
              <a:t>H </a:t>
            </a:r>
            <a:r>
              <a:rPr lang="en-US" sz="1800" b="0" dirty="0" smtClean="0">
                <a:latin typeface="Calibri" panose="020F0502020204030204" pitchFamily="34" charset="0"/>
              </a:rPr>
              <a:t>?</a:t>
            </a:r>
          </a:p>
          <a:p>
            <a:pPr lvl="2"/>
            <a:r>
              <a:rPr lang="en-US" sz="1600" b="0" dirty="0" smtClean="0">
                <a:latin typeface="Calibri" panose="020F0502020204030204" pitchFamily="34" charset="0"/>
              </a:rPr>
              <a:t>Do we have all the model variables needed by the forward operator?</a:t>
            </a:r>
          </a:p>
          <a:p>
            <a:pPr lvl="2"/>
            <a:r>
              <a:rPr lang="en-US" sz="1600" b="0" dirty="0" smtClean="0">
                <a:latin typeface="Calibri" panose="020F0502020204030204" pitchFamily="34" charset="0"/>
              </a:rPr>
              <a:t>Are the model variables accurate and representative? (e.g., precipitation is tricky)</a:t>
            </a:r>
          </a:p>
          <a:p>
            <a:pPr lvl="2"/>
            <a:r>
              <a:rPr lang="en-US" sz="1600" b="0" dirty="0" smtClean="0">
                <a:latin typeface="Calibri" panose="020F0502020204030204" pitchFamily="34" charset="0"/>
              </a:rPr>
              <a:t>Can we develop accurate  tangent linear and adjoint operators?</a:t>
            </a:r>
          </a:p>
          <a:p>
            <a:pPr lvl="2"/>
            <a:r>
              <a:rPr lang="en-US" sz="1600" b="0" dirty="0" smtClean="0">
                <a:latin typeface="Calibri" panose="020F0502020204030204" pitchFamily="34" charset="0"/>
              </a:rPr>
              <a:t>Are the operators computationally affordable?</a:t>
            </a:r>
          </a:p>
          <a:p>
            <a:pPr lvl="2">
              <a:buNone/>
            </a:pPr>
            <a:endParaRPr lang="en-US" sz="1400" b="0" dirty="0" smtClean="0">
              <a:latin typeface="Calibri" panose="020F0502020204030204" pitchFamily="34" charset="0"/>
            </a:endParaRPr>
          </a:p>
          <a:p>
            <a:r>
              <a:rPr lang="en-US" sz="2000" b="0" dirty="0">
                <a:latin typeface="Calibri" panose="020F0502020204030204" pitchFamily="34" charset="0"/>
              </a:rPr>
              <a:t>How much weight should we give to the </a:t>
            </a:r>
            <a:r>
              <a:rPr lang="en-US" sz="2000" b="0" dirty="0" smtClean="0">
                <a:latin typeface="Calibri" panose="020F0502020204030204" pitchFamily="34" charset="0"/>
              </a:rPr>
              <a:t>observations and background?</a:t>
            </a:r>
            <a:endParaRPr lang="en-US" sz="2000" b="0" dirty="0">
              <a:latin typeface="Calibri" panose="020F0502020204030204" pitchFamily="34" charset="0"/>
            </a:endParaRPr>
          </a:p>
          <a:p>
            <a:pPr lvl="1"/>
            <a:r>
              <a:rPr lang="en-US" sz="1600" b="0" dirty="0" smtClean="0">
                <a:latin typeface="Calibri" panose="020F0502020204030204" pitchFamily="34" charset="0"/>
              </a:rPr>
              <a:t>What are the sources and size of errors?</a:t>
            </a:r>
          </a:p>
          <a:p>
            <a:pPr lvl="1"/>
            <a:r>
              <a:rPr lang="en-US" sz="1600" b="0" dirty="0" smtClean="0">
                <a:latin typeface="Calibri" panose="020F0502020204030204" pitchFamily="34" charset="0"/>
              </a:rPr>
              <a:t>Are the errors random or systematic?</a:t>
            </a:r>
          </a:p>
          <a:p>
            <a:pPr lvl="1"/>
            <a:r>
              <a:rPr lang="en-US" sz="1600" b="0" dirty="0" smtClean="0">
                <a:latin typeface="Calibri" panose="020F0502020204030204" pitchFamily="34" charset="0"/>
              </a:rPr>
              <a:t>How accurate is the background?</a:t>
            </a:r>
          </a:p>
          <a:p>
            <a:endParaRPr lang="en-US" sz="2000" b="0" dirty="0" smtClean="0">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059">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5059">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5059">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5059">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5059">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5059">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5059">
                                            <p:txEl>
                                              <p:pRg st="8" end="8"/>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5059">
                                            <p:txEl>
                                              <p:pRg st="9" end="9"/>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5059">
                                            <p:txEl>
                                              <p:pRg st="10" end="1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5059">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203200" y="190500"/>
            <a:ext cx="8636000" cy="457200"/>
          </a:xfrm>
        </p:spPr>
        <p:txBody>
          <a:bodyPr/>
          <a:lstStyle/>
          <a:p>
            <a:r>
              <a:rPr lang="en-US" dirty="0" smtClean="0">
                <a:latin typeface="Calibri" panose="020F0502020204030204" pitchFamily="34" charset="0"/>
              </a:rPr>
              <a:t/>
            </a:r>
            <a:br>
              <a:rPr lang="en-US" dirty="0" smtClean="0">
                <a:latin typeface="Calibri" panose="020F0502020204030204" pitchFamily="34" charset="0"/>
              </a:rPr>
            </a:br>
            <a:r>
              <a:rPr lang="en-US" dirty="0">
                <a:latin typeface="Calibri" panose="020F0502020204030204" pitchFamily="34" charset="0"/>
              </a:rPr>
              <a:t/>
            </a:r>
            <a:br>
              <a:rPr lang="en-US" dirty="0">
                <a:latin typeface="Calibri" panose="020F0502020204030204" pitchFamily="34" charset="0"/>
              </a:rPr>
            </a:br>
            <a:r>
              <a:rPr lang="en-US" dirty="0" smtClean="0">
                <a:latin typeface="Calibri" panose="020F0502020204030204" pitchFamily="34" charset="0"/>
              </a:rPr>
              <a:t/>
            </a:r>
            <a:br>
              <a:rPr lang="en-US" dirty="0" smtClean="0">
                <a:latin typeface="Calibri" panose="020F0502020204030204" pitchFamily="34" charset="0"/>
              </a:rPr>
            </a:br>
            <a:r>
              <a:rPr lang="en-US" dirty="0">
                <a:latin typeface="Calibri" panose="020F0502020204030204" pitchFamily="34" charset="0"/>
              </a:rPr>
              <a:t/>
            </a:r>
            <a:br>
              <a:rPr lang="en-US" dirty="0">
                <a:latin typeface="Calibri" panose="020F0502020204030204" pitchFamily="34" charset="0"/>
              </a:rPr>
            </a:br>
            <a:r>
              <a:rPr lang="en-US" dirty="0" smtClean="0">
                <a:latin typeface="Calibri" panose="020F0502020204030204" pitchFamily="34" charset="0"/>
              </a:rPr>
              <a:t/>
            </a:r>
            <a:br>
              <a:rPr lang="en-US" dirty="0" smtClean="0">
                <a:latin typeface="Calibri" panose="020F0502020204030204" pitchFamily="34" charset="0"/>
              </a:rPr>
            </a:br>
            <a:r>
              <a:rPr lang="en-US" dirty="0">
                <a:latin typeface="Calibri" panose="020F0502020204030204" pitchFamily="34" charset="0"/>
              </a:rPr>
              <a:t/>
            </a:r>
            <a:br>
              <a:rPr lang="en-US" dirty="0">
                <a:latin typeface="Calibri" panose="020F0502020204030204" pitchFamily="34" charset="0"/>
              </a:rPr>
            </a:br>
            <a:r>
              <a:rPr lang="en-US" dirty="0" smtClean="0">
                <a:latin typeface="Calibri" panose="020F0502020204030204" pitchFamily="34" charset="0"/>
              </a:rPr>
              <a:t>Thank you for your attention!</a:t>
            </a:r>
            <a:br>
              <a:rPr lang="en-US" dirty="0" smtClean="0">
                <a:latin typeface="Calibri" panose="020F0502020204030204" pitchFamily="34" charset="0"/>
              </a:rPr>
            </a:br>
            <a:r>
              <a:rPr lang="en-US" dirty="0">
                <a:latin typeface="Calibri" panose="020F0502020204030204" pitchFamily="34" charset="0"/>
              </a:rPr>
              <a:t/>
            </a:r>
            <a:br>
              <a:rPr lang="en-US" dirty="0">
                <a:latin typeface="Calibri" panose="020F0502020204030204" pitchFamily="34" charset="0"/>
              </a:rPr>
            </a:br>
            <a:r>
              <a:rPr lang="en-US" dirty="0" smtClean="0">
                <a:latin typeface="Calibri" panose="020F0502020204030204" pitchFamily="34" charset="0"/>
              </a:rPr>
              <a:t>Questions?</a:t>
            </a:r>
          </a:p>
        </p:txBody>
      </p:sp>
    </p:spTree>
    <p:extLst>
      <p:ext uri="{BB962C8B-B14F-4D97-AF65-F5344CB8AC3E}">
        <p14:creationId xmlns:p14="http://schemas.microsoft.com/office/powerpoint/2010/main" val="31084231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5" name="Picture 20" descr="Microwave45imagers.gif"/>
          <p:cNvPicPr>
            <a:picLocks noChangeAspect="1"/>
          </p:cNvPicPr>
          <p:nvPr/>
        </p:nvPicPr>
        <p:blipFill>
          <a:blip r:embed="rId3">
            <a:extLst>
              <a:ext uri="{28A0092B-C50C-407E-A947-70E740481C1C}">
                <a14:useLocalDpi xmlns:a14="http://schemas.microsoft.com/office/drawing/2010/main" val="0"/>
              </a:ext>
            </a:extLst>
          </a:blip>
          <a:srcRect l="902" t="31174" r="4668" b="9026"/>
          <a:stretch>
            <a:fillRect/>
          </a:stretch>
        </p:blipFill>
        <p:spPr bwMode="auto">
          <a:xfrm>
            <a:off x="4765678" y="826295"/>
            <a:ext cx="4048125"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2" name="Picture 23" descr="Scatterometer.gif"/>
          <p:cNvPicPr>
            <a:picLocks noChangeAspect="1"/>
          </p:cNvPicPr>
          <p:nvPr/>
        </p:nvPicPr>
        <p:blipFill>
          <a:blip r:embed="rId4">
            <a:extLst>
              <a:ext uri="{28A0092B-C50C-407E-A947-70E740481C1C}">
                <a14:useLocalDpi xmlns:a14="http://schemas.microsoft.com/office/drawing/2010/main" val="0"/>
              </a:ext>
            </a:extLst>
          </a:blip>
          <a:srcRect l="2940" t="30731" r="8118" b="6146"/>
          <a:stretch>
            <a:fillRect/>
          </a:stretch>
        </p:blipFill>
        <p:spPr bwMode="auto">
          <a:xfrm>
            <a:off x="355600" y="2288382"/>
            <a:ext cx="4051300" cy="126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3" name="Picture 22" descr="gpsro.gif"/>
          <p:cNvPicPr>
            <a:picLocks noChangeAspect="1"/>
          </p:cNvPicPr>
          <p:nvPr/>
        </p:nvPicPr>
        <p:blipFill>
          <a:blip r:embed="rId5">
            <a:extLst>
              <a:ext uri="{28A0092B-C50C-407E-A947-70E740481C1C}">
                <a14:useLocalDpi xmlns:a14="http://schemas.microsoft.com/office/drawing/2010/main" val="0"/>
              </a:ext>
            </a:extLst>
          </a:blip>
          <a:srcRect l="2940" t="28516" r="5450" b="3709"/>
          <a:stretch>
            <a:fillRect/>
          </a:stretch>
        </p:blipFill>
        <p:spPr bwMode="auto">
          <a:xfrm>
            <a:off x="355600" y="3429000"/>
            <a:ext cx="4051300"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21" descr="Ozone.gif"/>
          <p:cNvPicPr>
            <a:picLocks noChangeAspect="1"/>
          </p:cNvPicPr>
          <p:nvPr/>
        </p:nvPicPr>
        <p:blipFill>
          <a:blip r:embed="rId6">
            <a:extLst>
              <a:ext uri="{28A0092B-C50C-407E-A947-70E740481C1C}">
                <a14:useLocalDpi xmlns:a14="http://schemas.microsoft.com/office/drawing/2010/main" val="0"/>
              </a:ext>
            </a:extLst>
          </a:blip>
          <a:srcRect l="745" t="31174" r="5138" b="5925"/>
          <a:stretch>
            <a:fillRect/>
          </a:stretch>
        </p:blipFill>
        <p:spPr bwMode="auto">
          <a:xfrm>
            <a:off x="4813300" y="3344467"/>
            <a:ext cx="3860800" cy="1370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9" descr="MODIS45TERRA"/>
          <p:cNvPicPr>
            <a:picLocks noChangeArrowheads="1"/>
          </p:cNvPicPr>
          <p:nvPr/>
        </p:nvPicPr>
        <p:blipFill>
          <a:blip r:embed="rId7">
            <a:extLst>
              <a:ext uri="{28A0092B-C50C-407E-A947-70E740481C1C}">
                <a14:useLocalDpi xmlns:a14="http://schemas.microsoft.com/office/drawing/2010/main" val="0"/>
              </a:ext>
            </a:extLst>
          </a:blip>
          <a:srcRect l="4884" t="27307" r="12611" b="4121"/>
          <a:stretch>
            <a:fillRect/>
          </a:stretch>
        </p:blipFill>
        <p:spPr bwMode="auto">
          <a:xfrm>
            <a:off x="4851400" y="2190750"/>
            <a:ext cx="3784600" cy="123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8" name="Rectangle 10"/>
          <p:cNvSpPr>
            <a:spLocks noChangeArrowheads="1"/>
          </p:cNvSpPr>
          <p:nvPr/>
        </p:nvSpPr>
        <p:spPr bwMode="auto">
          <a:xfrm>
            <a:off x="850900" y="-85725"/>
            <a:ext cx="8686800" cy="648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nchor="ctr"/>
          <a:lstStyle/>
          <a:p>
            <a:pPr defTabSz="762000">
              <a:lnSpc>
                <a:spcPct val="100000"/>
              </a:lnSpc>
              <a:spcAft>
                <a:spcPct val="0"/>
              </a:spcAft>
              <a:buClrTx/>
              <a:buFontTx/>
              <a:buNone/>
            </a:pPr>
            <a:r>
              <a:rPr lang="en-GB" sz="2800" b="0" dirty="0">
                <a:latin typeface="Calibri" pitchFamily="34" charset="0"/>
              </a:rPr>
              <a:t>Satellite data sources used by ECMWF’s analysis</a:t>
            </a:r>
          </a:p>
        </p:txBody>
      </p:sp>
      <p:sp>
        <p:nvSpPr>
          <p:cNvPr id="15369" name="Text Box 14"/>
          <p:cNvSpPr txBox="1">
            <a:spLocks noChangeArrowheads="1"/>
          </p:cNvSpPr>
          <p:nvPr/>
        </p:nvSpPr>
        <p:spPr bwMode="auto">
          <a:xfrm>
            <a:off x="5249866" y="529829"/>
            <a:ext cx="3335337" cy="305212"/>
          </a:xfrm>
          <a:prstGeom prst="rect">
            <a:avLst/>
          </a:prstGeom>
          <a:solidFill>
            <a:schemeClr val="bg1"/>
          </a:solidFill>
          <a:ln w="19050">
            <a:solidFill>
              <a:schemeClr val="accent1"/>
            </a:solidFill>
            <a:miter lim="800000"/>
            <a:headEnd/>
            <a:tailEnd/>
          </a:ln>
        </p:spPr>
        <p:txBody>
          <a:bodyPr lIns="90487" tIns="44450" rIns="90487" bIns="44450">
            <a:spAutoFit/>
          </a:bodyPr>
          <a:lstStyle>
            <a:lvl1pPr defTabSz="762000">
              <a:defRPr sz="2000" b="1">
                <a:solidFill>
                  <a:schemeClr val="tx1"/>
                </a:solidFill>
                <a:latin typeface="Arial" charset="0"/>
              </a:defRPr>
            </a:lvl1pPr>
            <a:lvl2pPr marL="742950" indent="-285750" defTabSz="762000">
              <a:defRPr sz="2000" b="1">
                <a:solidFill>
                  <a:schemeClr val="tx1"/>
                </a:solidFill>
                <a:latin typeface="Arial" charset="0"/>
              </a:defRPr>
            </a:lvl2pPr>
            <a:lvl3pPr marL="1143000" indent="-228600" defTabSz="762000">
              <a:defRPr sz="2000" b="1">
                <a:solidFill>
                  <a:schemeClr val="tx1"/>
                </a:solidFill>
                <a:latin typeface="Arial" charset="0"/>
              </a:defRPr>
            </a:lvl3pPr>
            <a:lvl4pPr marL="1600200" indent="-228600" defTabSz="762000">
              <a:defRPr sz="2000" b="1">
                <a:solidFill>
                  <a:schemeClr val="tx1"/>
                </a:solidFill>
                <a:latin typeface="Arial" charset="0"/>
              </a:defRPr>
            </a:lvl4pPr>
            <a:lvl5pPr marL="2057400" indent="-228600" defTabSz="762000">
              <a:defRPr sz="2000" b="1">
                <a:solidFill>
                  <a:schemeClr val="tx1"/>
                </a:solidFill>
                <a:latin typeface="Arial" charset="0"/>
              </a:defRPr>
            </a:lvl5pPr>
            <a:lvl6pPr marL="25146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6pPr>
            <a:lvl7pPr marL="29718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7pPr>
            <a:lvl8pPr marL="34290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8pPr>
            <a:lvl9pPr marL="38862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9pPr>
          </a:lstStyle>
          <a:p>
            <a:pPr algn="l">
              <a:lnSpc>
                <a:spcPct val="100000"/>
              </a:lnSpc>
              <a:spcAft>
                <a:spcPct val="0"/>
              </a:spcAft>
            </a:pPr>
            <a:r>
              <a:rPr lang="en-US" sz="1400"/>
              <a:t>Imagers: SSMI, SSMIS, AMSR-E, TMI</a:t>
            </a:r>
            <a:endParaRPr lang="en-GB" sz="1400"/>
          </a:p>
        </p:txBody>
      </p:sp>
      <p:sp>
        <p:nvSpPr>
          <p:cNvPr id="15370" name="Text Box 15"/>
          <p:cNvSpPr txBox="1">
            <a:spLocks noChangeArrowheads="1"/>
          </p:cNvSpPr>
          <p:nvPr/>
        </p:nvSpPr>
        <p:spPr bwMode="auto">
          <a:xfrm>
            <a:off x="6354766" y="3419475"/>
            <a:ext cx="808037" cy="305212"/>
          </a:xfrm>
          <a:prstGeom prst="rect">
            <a:avLst/>
          </a:prstGeom>
          <a:solidFill>
            <a:schemeClr val="bg1"/>
          </a:solidFill>
          <a:ln w="19050">
            <a:solidFill>
              <a:schemeClr val="accent1"/>
            </a:solidFill>
            <a:miter lim="800000"/>
            <a:headEnd/>
            <a:tailEnd/>
          </a:ln>
        </p:spPr>
        <p:txBody>
          <a:bodyPr lIns="90487" tIns="44450" rIns="90487" bIns="44450">
            <a:spAutoFit/>
          </a:bodyPr>
          <a:lstStyle>
            <a:lvl1pPr defTabSz="762000">
              <a:defRPr sz="2000" b="1">
                <a:solidFill>
                  <a:schemeClr val="tx1"/>
                </a:solidFill>
                <a:latin typeface="Arial" charset="0"/>
              </a:defRPr>
            </a:lvl1pPr>
            <a:lvl2pPr marL="742950" indent="-285750" defTabSz="762000">
              <a:defRPr sz="2000" b="1">
                <a:solidFill>
                  <a:schemeClr val="tx1"/>
                </a:solidFill>
                <a:latin typeface="Arial" charset="0"/>
              </a:defRPr>
            </a:lvl2pPr>
            <a:lvl3pPr marL="1143000" indent="-228600" defTabSz="762000">
              <a:defRPr sz="2000" b="1">
                <a:solidFill>
                  <a:schemeClr val="tx1"/>
                </a:solidFill>
                <a:latin typeface="Arial" charset="0"/>
              </a:defRPr>
            </a:lvl3pPr>
            <a:lvl4pPr marL="1600200" indent="-228600" defTabSz="762000">
              <a:defRPr sz="2000" b="1">
                <a:solidFill>
                  <a:schemeClr val="tx1"/>
                </a:solidFill>
                <a:latin typeface="Arial" charset="0"/>
              </a:defRPr>
            </a:lvl4pPr>
            <a:lvl5pPr marL="2057400" indent="-228600" defTabSz="762000">
              <a:defRPr sz="2000" b="1">
                <a:solidFill>
                  <a:schemeClr val="tx1"/>
                </a:solidFill>
                <a:latin typeface="Arial" charset="0"/>
              </a:defRPr>
            </a:lvl5pPr>
            <a:lvl6pPr marL="25146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6pPr>
            <a:lvl7pPr marL="29718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7pPr>
            <a:lvl8pPr marL="34290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8pPr>
            <a:lvl9pPr marL="38862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9pPr>
          </a:lstStyle>
          <a:p>
            <a:pPr algn="l">
              <a:lnSpc>
                <a:spcPct val="100000"/>
              </a:lnSpc>
              <a:spcAft>
                <a:spcPct val="0"/>
              </a:spcAft>
            </a:pPr>
            <a:r>
              <a:rPr lang="en-US" sz="1400"/>
              <a:t>Ozone</a:t>
            </a:r>
            <a:endParaRPr lang="en-GB" sz="1400"/>
          </a:p>
        </p:txBody>
      </p:sp>
      <p:sp>
        <p:nvSpPr>
          <p:cNvPr id="15371" name="Text Box 19"/>
          <p:cNvSpPr txBox="1">
            <a:spLocks noChangeArrowheads="1"/>
          </p:cNvSpPr>
          <p:nvPr/>
        </p:nvSpPr>
        <p:spPr bwMode="auto">
          <a:xfrm>
            <a:off x="1079503" y="3434954"/>
            <a:ext cx="2811463" cy="305212"/>
          </a:xfrm>
          <a:prstGeom prst="rect">
            <a:avLst/>
          </a:prstGeom>
          <a:solidFill>
            <a:schemeClr val="bg1"/>
          </a:solidFill>
          <a:ln w="19050">
            <a:solidFill>
              <a:schemeClr val="accent1"/>
            </a:solidFill>
            <a:miter lim="800000"/>
            <a:headEnd/>
            <a:tailEnd/>
          </a:ln>
        </p:spPr>
        <p:txBody>
          <a:bodyPr lIns="90487" tIns="44450" rIns="90487" bIns="44450">
            <a:spAutoFit/>
          </a:bodyPr>
          <a:lstStyle>
            <a:lvl1pPr defTabSz="762000">
              <a:defRPr sz="2000" b="1">
                <a:solidFill>
                  <a:schemeClr val="tx1"/>
                </a:solidFill>
                <a:latin typeface="Arial" charset="0"/>
              </a:defRPr>
            </a:lvl1pPr>
            <a:lvl2pPr marL="742950" indent="-285750" defTabSz="762000">
              <a:defRPr sz="2000" b="1">
                <a:solidFill>
                  <a:schemeClr val="tx1"/>
                </a:solidFill>
                <a:latin typeface="Arial" charset="0"/>
              </a:defRPr>
            </a:lvl2pPr>
            <a:lvl3pPr marL="1143000" indent="-228600" defTabSz="762000">
              <a:defRPr sz="2000" b="1">
                <a:solidFill>
                  <a:schemeClr val="tx1"/>
                </a:solidFill>
                <a:latin typeface="Arial" charset="0"/>
              </a:defRPr>
            </a:lvl3pPr>
            <a:lvl4pPr marL="1600200" indent="-228600" defTabSz="762000">
              <a:defRPr sz="2000" b="1">
                <a:solidFill>
                  <a:schemeClr val="tx1"/>
                </a:solidFill>
                <a:latin typeface="Arial" charset="0"/>
              </a:defRPr>
            </a:lvl4pPr>
            <a:lvl5pPr marL="2057400" indent="-228600" defTabSz="762000">
              <a:defRPr sz="2000" b="1">
                <a:solidFill>
                  <a:schemeClr val="tx1"/>
                </a:solidFill>
                <a:latin typeface="Arial" charset="0"/>
              </a:defRPr>
            </a:lvl5pPr>
            <a:lvl6pPr marL="25146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6pPr>
            <a:lvl7pPr marL="29718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7pPr>
            <a:lvl8pPr marL="34290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8pPr>
            <a:lvl9pPr marL="38862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9pPr>
          </a:lstStyle>
          <a:p>
            <a:pPr algn="l">
              <a:lnSpc>
                <a:spcPct val="100000"/>
              </a:lnSpc>
              <a:spcAft>
                <a:spcPct val="0"/>
              </a:spcAft>
            </a:pPr>
            <a:r>
              <a:rPr lang="en-US" sz="1400" dirty="0"/>
              <a:t>GPS radio </a:t>
            </a:r>
            <a:r>
              <a:rPr lang="en-US" sz="1400" dirty="0" err="1"/>
              <a:t>occultations</a:t>
            </a:r>
            <a:endParaRPr lang="en-GB" sz="1400" dirty="0"/>
          </a:p>
        </p:txBody>
      </p:sp>
      <p:pic>
        <p:nvPicPr>
          <p:cNvPr id="15372" name="Picture 19" descr="AMSUA.gif"/>
          <p:cNvPicPr>
            <a:picLocks noChangeAspect="1"/>
          </p:cNvPicPr>
          <p:nvPr/>
        </p:nvPicPr>
        <p:blipFill>
          <a:blip r:embed="rId8">
            <a:extLst>
              <a:ext uri="{28A0092B-C50C-407E-A947-70E740481C1C}">
                <a14:useLocalDpi xmlns:a14="http://schemas.microsoft.com/office/drawing/2010/main" val="0"/>
              </a:ext>
            </a:extLst>
          </a:blip>
          <a:srcRect l="587" t="31097" r="5765" b="7803"/>
          <a:stretch>
            <a:fillRect/>
          </a:stretch>
        </p:blipFill>
        <p:spPr bwMode="auto">
          <a:xfrm>
            <a:off x="317500" y="800100"/>
            <a:ext cx="4127500" cy="135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3" name="Rectangle 12"/>
          <p:cNvSpPr>
            <a:spLocks noChangeArrowheads="1"/>
          </p:cNvSpPr>
          <p:nvPr/>
        </p:nvSpPr>
        <p:spPr bwMode="auto">
          <a:xfrm>
            <a:off x="304800" y="809626"/>
            <a:ext cx="4165600" cy="1343025"/>
          </a:xfrm>
          <a:prstGeom prst="rect">
            <a:avLst/>
          </a:prstGeom>
          <a:noFill/>
          <a:ln w="38100">
            <a:solidFill>
              <a:srgbClr val="FF3300"/>
            </a:solidFill>
            <a:miter lim="800000"/>
            <a:headEnd/>
            <a:tailEnd/>
          </a:ln>
          <a:extLst>
            <a:ext uri="{909E8E84-426E-40DD-AFC4-6F175D3DCCD1}">
              <a14:hiddenFill xmlns:a14="http://schemas.microsoft.com/office/drawing/2010/main">
                <a:solidFill>
                  <a:srgbClr val="FFFFFF"/>
                </a:solidFill>
              </a14:hiddenFill>
            </a:ext>
          </a:extLst>
        </p:spPr>
        <p:txBody>
          <a:bodyPr wrap="none" lIns="90487" tIns="44450" rIns="90487" bIns="44450" anchor="ctr"/>
          <a:lstStyle/>
          <a:p>
            <a:pPr defTabSz="762000"/>
            <a:endParaRPr lang="en-US">
              <a:solidFill>
                <a:srgbClr val="FF3300"/>
              </a:solidFill>
            </a:endParaRPr>
          </a:p>
        </p:txBody>
      </p:sp>
      <p:sp>
        <p:nvSpPr>
          <p:cNvPr id="15374" name="Text Box 16"/>
          <p:cNvSpPr txBox="1">
            <a:spLocks noChangeArrowheads="1"/>
          </p:cNvSpPr>
          <p:nvPr/>
        </p:nvSpPr>
        <p:spPr bwMode="auto">
          <a:xfrm>
            <a:off x="25400" y="478631"/>
            <a:ext cx="4635500" cy="305212"/>
          </a:xfrm>
          <a:prstGeom prst="rect">
            <a:avLst/>
          </a:prstGeom>
          <a:solidFill>
            <a:schemeClr val="bg1"/>
          </a:solidFill>
          <a:ln w="19050">
            <a:solidFill>
              <a:schemeClr val="accent1"/>
            </a:solidFill>
            <a:miter lim="800000"/>
            <a:headEnd/>
            <a:tailEnd/>
          </a:ln>
        </p:spPr>
        <p:txBody>
          <a:bodyPr lIns="90487" tIns="44450" rIns="90487" bIns="44450">
            <a:spAutoFit/>
          </a:bodyPr>
          <a:lstStyle>
            <a:lvl1pPr defTabSz="762000">
              <a:defRPr sz="2000" b="1">
                <a:solidFill>
                  <a:schemeClr val="tx1"/>
                </a:solidFill>
                <a:latin typeface="Arial" charset="0"/>
              </a:defRPr>
            </a:lvl1pPr>
            <a:lvl2pPr marL="742950" indent="-285750" defTabSz="762000">
              <a:defRPr sz="2000" b="1">
                <a:solidFill>
                  <a:schemeClr val="tx1"/>
                </a:solidFill>
                <a:latin typeface="Arial" charset="0"/>
              </a:defRPr>
            </a:lvl2pPr>
            <a:lvl3pPr marL="1143000" indent="-228600" defTabSz="762000">
              <a:defRPr sz="2000" b="1">
                <a:solidFill>
                  <a:schemeClr val="tx1"/>
                </a:solidFill>
                <a:latin typeface="Arial" charset="0"/>
              </a:defRPr>
            </a:lvl3pPr>
            <a:lvl4pPr marL="1600200" indent="-228600" defTabSz="762000">
              <a:defRPr sz="2000" b="1">
                <a:solidFill>
                  <a:schemeClr val="tx1"/>
                </a:solidFill>
                <a:latin typeface="Arial" charset="0"/>
              </a:defRPr>
            </a:lvl4pPr>
            <a:lvl5pPr marL="2057400" indent="-228600" defTabSz="762000">
              <a:defRPr sz="2000" b="1">
                <a:solidFill>
                  <a:schemeClr val="tx1"/>
                </a:solidFill>
                <a:latin typeface="Arial" charset="0"/>
              </a:defRPr>
            </a:lvl5pPr>
            <a:lvl6pPr marL="25146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6pPr>
            <a:lvl7pPr marL="29718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7pPr>
            <a:lvl8pPr marL="34290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8pPr>
            <a:lvl9pPr marL="38862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9pPr>
          </a:lstStyle>
          <a:p>
            <a:pPr algn="l">
              <a:lnSpc>
                <a:spcPct val="100000"/>
              </a:lnSpc>
              <a:spcAft>
                <a:spcPct val="0"/>
              </a:spcAft>
            </a:pPr>
            <a:r>
              <a:rPr lang="en-US" sz="1400"/>
              <a:t>Sounders: NOAA AMSU-A/B, HIRS, AIRS, IASI, MHS</a:t>
            </a:r>
            <a:endParaRPr lang="en-GB" sz="1400"/>
          </a:p>
        </p:txBody>
      </p:sp>
      <p:sp>
        <p:nvSpPr>
          <p:cNvPr id="15376" name="Text Box 13"/>
          <p:cNvSpPr txBox="1">
            <a:spLocks noChangeArrowheads="1"/>
          </p:cNvSpPr>
          <p:nvPr/>
        </p:nvSpPr>
        <p:spPr bwMode="auto">
          <a:xfrm>
            <a:off x="5262566" y="2065736"/>
            <a:ext cx="3348037" cy="305212"/>
          </a:xfrm>
          <a:prstGeom prst="rect">
            <a:avLst/>
          </a:prstGeom>
          <a:solidFill>
            <a:schemeClr val="bg1"/>
          </a:solidFill>
          <a:ln w="19050">
            <a:solidFill>
              <a:schemeClr val="accent1"/>
            </a:solidFill>
            <a:miter lim="800000"/>
            <a:headEnd/>
            <a:tailEnd/>
          </a:ln>
        </p:spPr>
        <p:txBody>
          <a:bodyPr lIns="90487" tIns="44450" rIns="90487" bIns="44450">
            <a:spAutoFit/>
          </a:bodyPr>
          <a:lstStyle>
            <a:lvl1pPr defTabSz="762000">
              <a:defRPr sz="2000" b="1">
                <a:solidFill>
                  <a:schemeClr val="tx1"/>
                </a:solidFill>
                <a:latin typeface="Arial" charset="0"/>
              </a:defRPr>
            </a:lvl1pPr>
            <a:lvl2pPr marL="742950" indent="-285750" defTabSz="762000">
              <a:defRPr sz="2000" b="1">
                <a:solidFill>
                  <a:schemeClr val="tx1"/>
                </a:solidFill>
                <a:latin typeface="Arial" charset="0"/>
              </a:defRPr>
            </a:lvl2pPr>
            <a:lvl3pPr marL="1143000" indent="-228600" defTabSz="762000">
              <a:defRPr sz="2000" b="1">
                <a:solidFill>
                  <a:schemeClr val="tx1"/>
                </a:solidFill>
                <a:latin typeface="Arial" charset="0"/>
              </a:defRPr>
            </a:lvl3pPr>
            <a:lvl4pPr marL="1600200" indent="-228600" defTabSz="762000">
              <a:defRPr sz="2000" b="1">
                <a:solidFill>
                  <a:schemeClr val="tx1"/>
                </a:solidFill>
                <a:latin typeface="Arial" charset="0"/>
              </a:defRPr>
            </a:lvl4pPr>
            <a:lvl5pPr marL="2057400" indent="-228600" defTabSz="762000">
              <a:defRPr sz="2000" b="1">
                <a:solidFill>
                  <a:schemeClr val="tx1"/>
                </a:solidFill>
                <a:latin typeface="Arial" charset="0"/>
              </a:defRPr>
            </a:lvl5pPr>
            <a:lvl6pPr marL="25146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6pPr>
            <a:lvl7pPr marL="29718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7pPr>
            <a:lvl8pPr marL="34290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8pPr>
            <a:lvl9pPr marL="38862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9pPr>
          </a:lstStyle>
          <a:p>
            <a:pPr algn="l">
              <a:lnSpc>
                <a:spcPct val="100000"/>
              </a:lnSpc>
              <a:spcAft>
                <a:spcPct val="0"/>
              </a:spcAft>
            </a:pPr>
            <a:r>
              <a:rPr lang="en-US" sz="1400"/>
              <a:t> Geostationary+MODIS: IR and AMV</a:t>
            </a:r>
            <a:endParaRPr lang="en-GB" sz="1400"/>
          </a:p>
        </p:txBody>
      </p:sp>
      <p:sp>
        <p:nvSpPr>
          <p:cNvPr id="15377" name="Text Box 18"/>
          <p:cNvSpPr txBox="1">
            <a:spLocks noChangeArrowheads="1"/>
          </p:cNvSpPr>
          <p:nvPr/>
        </p:nvSpPr>
        <p:spPr bwMode="auto">
          <a:xfrm>
            <a:off x="114301" y="2063354"/>
            <a:ext cx="4691063" cy="305212"/>
          </a:xfrm>
          <a:prstGeom prst="rect">
            <a:avLst/>
          </a:prstGeom>
          <a:solidFill>
            <a:schemeClr val="bg1"/>
          </a:solidFill>
          <a:ln w="19050">
            <a:solidFill>
              <a:schemeClr val="accent1"/>
            </a:solidFill>
            <a:miter lim="800000"/>
            <a:headEnd/>
            <a:tailEnd/>
          </a:ln>
        </p:spPr>
        <p:txBody>
          <a:bodyPr lIns="90487" tIns="44450" rIns="90487" bIns="44450">
            <a:spAutoFit/>
          </a:bodyPr>
          <a:lstStyle>
            <a:lvl1pPr defTabSz="762000">
              <a:defRPr sz="2000" b="1">
                <a:solidFill>
                  <a:schemeClr val="tx1"/>
                </a:solidFill>
                <a:latin typeface="Arial" charset="0"/>
              </a:defRPr>
            </a:lvl1pPr>
            <a:lvl2pPr marL="742950" indent="-285750" defTabSz="762000">
              <a:defRPr sz="2000" b="1">
                <a:solidFill>
                  <a:schemeClr val="tx1"/>
                </a:solidFill>
                <a:latin typeface="Arial" charset="0"/>
              </a:defRPr>
            </a:lvl2pPr>
            <a:lvl3pPr marL="1143000" indent="-228600" defTabSz="762000">
              <a:defRPr sz="2000" b="1">
                <a:solidFill>
                  <a:schemeClr val="tx1"/>
                </a:solidFill>
                <a:latin typeface="Arial" charset="0"/>
              </a:defRPr>
            </a:lvl3pPr>
            <a:lvl4pPr marL="1600200" indent="-228600" defTabSz="762000">
              <a:defRPr sz="2000" b="1">
                <a:solidFill>
                  <a:schemeClr val="tx1"/>
                </a:solidFill>
                <a:latin typeface="Arial" charset="0"/>
              </a:defRPr>
            </a:lvl4pPr>
            <a:lvl5pPr marL="2057400" indent="-228600" defTabSz="762000">
              <a:defRPr sz="2000" b="1">
                <a:solidFill>
                  <a:schemeClr val="tx1"/>
                </a:solidFill>
                <a:latin typeface="Arial" charset="0"/>
              </a:defRPr>
            </a:lvl5pPr>
            <a:lvl6pPr marL="25146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6pPr>
            <a:lvl7pPr marL="29718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7pPr>
            <a:lvl8pPr marL="34290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8pPr>
            <a:lvl9pPr marL="38862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9pPr>
          </a:lstStyle>
          <a:p>
            <a:pPr algn="l">
              <a:lnSpc>
                <a:spcPct val="100000"/>
              </a:lnSpc>
              <a:spcAft>
                <a:spcPct val="0"/>
              </a:spcAft>
            </a:pPr>
            <a:r>
              <a:rPr lang="en-US" sz="1400" dirty="0" err="1"/>
              <a:t>Scatterometer</a:t>
            </a:r>
            <a:r>
              <a:rPr lang="en-US" sz="1400" dirty="0"/>
              <a:t> ocean low-level winds: ASCAT</a:t>
            </a:r>
            <a:endParaRPr lang="en-GB" sz="1400" dirty="0"/>
          </a:p>
        </p:txBody>
      </p:sp>
      <p:pic>
        <p:nvPicPr>
          <p:cNvPr id="15378" name="Picture 24" descr="AMVs45Infrared.gif"/>
          <p:cNvPicPr>
            <a:picLocks noChangeAspect="1"/>
          </p:cNvPicPr>
          <p:nvPr/>
        </p:nvPicPr>
        <p:blipFill>
          <a:blip r:embed="rId9">
            <a:extLst>
              <a:ext uri="{28A0092B-C50C-407E-A947-70E740481C1C}">
                <a14:useLocalDpi xmlns:a14="http://schemas.microsoft.com/office/drawing/2010/main" val="0"/>
              </a:ext>
            </a:extLst>
          </a:blip>
          <a:srcRect l="2940" t="39369" r="7648" b="15669"/>
          <a:stretch>
            <a:fillRect/>
          </a:stretch>
        </p:blipFill>
        <p:spPr bwMode="auto">
          <a:xfrm>
            <a:off x="4876800" y="2451498"/>
            <a:ext cx="3733800" cy="739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662731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5" name="Rectangle 11"/>
          <p:cNvSpPr>
            <a:spLocks noChangeArrowheads="1"/>
          </p:cNvSpPr>
          <p:nvPr/>
        </p:nvSpPr>
        <p:spPr bwMode="auto">
          <a:xfrm>
            <a:off x="482600" y="-25400"/>
            <a:ext cx="83693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nchor="ctr"/>
          <a:lstStyle/>
          <a:p>
            <a:pPr algn="l" defTabSz="762000">
              <a:lnSpc>
                <a:spcPts val="2800"/>
              </a:lnSpc>
              <a:spcAft>
                <a:spcPct val="0"/>
              </a:spcAft>
              <a:buClrTx/>
              <a:buFontTx/>
              <a:buNone/>
            </a:pPr>
            <a:r>
              <a:rPr lang="en-GB" sz="2800" b="0" dirty="0">
                <a:latin typeface="Calibri" pitchFamily="34" charset="0"/>
              </a:rPr>
              <a:t>Conventional observations used by ECMWF’s analysis</a:t>
            </a:r>
          </a:p>
        </p:txBody>
      </p:sp>
      <p:grpSp>
        <p:nvGrpSpPr>
          <p:cNvPr id="3" name="Group 2"/>
          <p:cNvGrpSpPr/>
          <p:nvPr/>
        </p:nvGrpSpPr>
        <p:grpSpPr>
          <a:xfrm>
            <a:off x="4746626" y="419100"/>
            <a:ext cx="3992266" cy="3015456"/>
            <a:chOff x="4581525" y="329804"/>
            <a:chExt cx="4110039" cy="3092052"/>
          </a:xfrm>
        </p:grpSpPr>
        <p:pic>
          <p:nvPicPr>
            <p:cNvPr id="14338" name="Picture 2" descr="pilot"/>
            <p:cNvPicPr>
              <a:picLocks noChangeAspect="1" noChangeArrowheads="1"/>
            </p:cNvPicPr>
            <p:nvPr/>
          </p:nvPicPr>
          <p:blipFill>
            <a:blip r:embed="rId3">
              <a:extLst>
                <a:ext uri="{28A0092B-C50C-407E-A947-70E740481C1C}">
                  <a14:useLocalDpi xmlns:a14="http://schemas.microsoft.com/office/drawing/2010/main" val="0"/>
                </a:ext>
              </a:extLst>
            </a:blip>
            <a:srcRect l="4430" t="32713" r="5061" b="1784"/>
            <a:stretch>
              <a:fillRect/>
            </a:stretch>
          </p:blipFill>
          <p:spPr bwMode="auto">
            <a:xfrm>
              <a:off x="4581525" y="1841897"/>
              <a:ext cx="4103688" cy="1579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Picture 5" descr="buoy"/>
            <p:cNvPicPr>
              <a:picLocks noChangeAspect="1" noChangeArrowheads="1"/>
            </p:cNvPicPr>
            <p:nvPr/>
          </p:nvPicPr>
          <p:blipFill>
            <a:blip r:embed="rId4">
              <a:extLst>
                <a:ext uri="{28A0092B-C50C-407E-A947-70E740481C1C}">
                  <a14:useLocalDpi xmlns:a14="http://schemas.microsoft.com/office/drawing/2010/main" val="0"/>
                </a:ext>
              </a:extLst>
            </a:blip>
            <a:srcRect l="5356" t="32930" r="4927" b="1511"/>
            <a:stretch>
              <a:fillRect/>
            </a:stretch>
          </p:blipFill>
          <p:spPr bwMode="auto">
            <a:xfrm>
              <a:off x="4622801" y="329804"/>
              <a:ext cx="4068763" cy="158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7" name="Text Box 13"/>
            <p:cNvSpPr txBox="1">
              <a:spLocks noChangeArrowheads="1"/>
            </p:cNvSpPr>
            <p:nvPr/>
          </p:nvSpPr>
          <p:spPr bwMode="auto">
            <a:xfrm>
              <a:off x="4684714" y="1495426"/>
              <a:ext cx="3889077"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7" tIns="44450" rIns="90487" bIns="44450">
              <a:spAutoFit/>
            </a:bodyPr>
            <a:lstStyle>
              <a:lvl1pPr defTabSz="762000">
                <a:defRPr sz="2000" b="1">
                  <a:solidFill>
                    <a:schemeClr val="tx1"/>
                  </a:solidFill>
                  <a:latin typeface="Arial" charset="0"/>
                </a:defRPr>
              </a:lvl1pPr>
              <a:lvl2pPr marL="742950" indent="-285750" defTabSz="762000">
                <a:defRPr sz="2000" b="1">
                  <a:solidFill>
                    <a:schemeClr val="tx1"/>
                  </a:solidFill>
                  <a:latin typeface="Arial" charset="0"/>
                </a:defRPr>
              </a:lvl2pPr>
              <a:lvl3pPr marL="1143000" indent="-228600" defTabSz="762000">
                <a:defRPr sz="2000" b="1">
                  <a:solidFill>
                    <a:schemeClr val="tx1"/>
                  </a:solidFill>
                  <a:latin typeface="Arial" charset="0"/>
                </a:defRPr>
              </a:lvl3pPr>
              <a:lvl4pPr marL="1600200" indent="-228600" defTabSz="762000">
                <a:defRPr sz="2000" b="1">
                  <a:solidFill>
                    <a:schemeClr val="tx1"/>
                  </a:solidFill>
                  <a:latin typeface="Arial" charset="0"/>
                </a:defRPr>
              </a:lvl4pPr>
              <a:lvl5pPr marL="2057400" indent="-228600" defTabSz="762000">
                <a:defRPr sz="2000" b="1">
                  <a:solidFill>
                    <a:schemeClr val="tx1"/>
                  </a:solidFill>
                  <a:latin typeface="Arial" charset="0"/>
                </a:defRPr>
              </a:lvl5pPr>
              <a:lvl6pPr marL="25146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6pPr>
              <a:lvl7pPr marL="29718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7pPr>
              <a:lvl8pPr marL="34290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8pPr>
              <a:lvl9pPr marL="38862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9pPr>
            </a:lstStyle>
            <a:p>
              <a:pPr algn="l"/>
              <a:r>
                <a:rPr lang="en-US" sz="1800">
                  <a:cs typeface="Arial" charset="0"/>
                </a:rPr>
                <a:t>DRIBU: MSL Pressure, Wind-10m</a:t>
              </a:r>
              <a:r>
                <a:rPr lang="en-GB"/>
                <a:t> </a:t>
              </a:r>
            </a:p>
          </p:txBody>
        </p:sp>
        <p:sp>
          <p:nvSpPr>
            <p:cNvPr id="14349" name="Text Box 15"/>
            <p:cNvSpPr txBox="1">
              <a:spLocks noChangeArrowheads="1"/>
            </p:cNvSpPr>
            <p:nvPr/>
          </p:nvSpPr>
          <p:spPr bwMode="auto">
            <a:xfrm>
              <a:off x="4684713" y="2934891"/>
              <a:ext cx="2565958"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7" tIns="44450" rIns="90487" bIns="44450">
              <a:spAutoFit/>
            </a:bodyPr>
            <a:lstStyle>
              <a:lvl1pPr defTabSz="762000">
                <a:defRPr sz="2000" b="1">
                  <a:solidFill>
                    <a:schemeClr val="tx1"/>
                  </a:solidFill>
                  <a:latin typeface="Arial" charset="0"/>
                </a:defRPr>
              </a:lvl1pPr>
              <a:lvl2pPr marL="742950" indent="-285750" defTabSz="762000">
                <a:defRPr sz="2000" b="1">
                  <a:solidFill>
                    <a:schemeClr val="tx1"/>
                  </a:solidFill>
                  <a:latin typeface="Arial" charset="0"/>
                </a:defRPr>
              </a:lvl2pPr>
              <a:lvl3pPr marL="1143000" indent="-228600" defTabSz="762000">
                <a:defRPr sz="2000" b="1">
                  <a:solidFill>
                    <a:schemeClr val="tx1"/>
                  </a:solidFill>
                  <a:latin typeface="Arial" charset="0"/>
                </a:defRPr>
              </a:lvl3pPr>
              <a:lvl4pPr marL="1600200" indent="-228600" defTabSz="762000">
                <a:defRPr sz="2000" b="1">
                  <a:solidFill>
                    <a:schemeClr val="tx1"/>
                  </a:solidFill>
                  <a:latin typeface="Arial" charset="0"/>
                </a:defRPr>
              </a:lvl4pPr>
              <a:lvl5pPr marL="2057400" indent="-228600" defTabSz="762000">
                <a:defRPr sz="2000" b="1">
                  <a:solidFill>
                    <a:schemeClr val="tx1"/>
                  </a:solidFill>
                  <a:latin typeface="Arial" charset="0"/>
                </a:defRPr>
              </a:lvl5pPr>
              <a:lvl6pPr marL="25146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6pPr>
              <a:lvl7pPr marL="29718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7pPr>
              <a:lvl8pPr marL="34290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8pPr>
              <a:lvl9pPr marL="38862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9pPr>
            </a:lstStyle>
            <a:p>
              <a:pPr algn="l"/>
              <a:r>
                <a:rPr lang="en-US" sz="1800" dirty="0">
                  <a:cs typeface="Arial" charset="0"/>
                </a:rPr>
                <a:t>PILOT/Profilers: Wind</a:t>
              </a:r>
              <a:endParaRPr lang="en-GB" dirty="0"/>
            </a:p>
          </p:txBody>
        </p:sp>
      </p:grpSp>
      <p:grpSp>
        <p:nvGrpSpPr>
          <p:cNvPr id="2" name="Group 1"/>
          <p:cNvGrpSpPr/>
          <p:nvPr/>
        </p:nvGrpSpPr>
        <p:grpSpPr>
          <a:xfrm>
            <a:off x="215901" y="406400"/>
            <a:ext cx="4343399" cy="4111283"/>
            <a:chOff x="1" y="258634"/>
            <a:chExt cx="4512473" cy="4538449"/>
          </a:xfrm>
        </p:grpSpPr>
        <p:pic>
          <p:nvPicPr>
            <p:cNvPr id="14339" name="Picture 3" descr="aircraft"/>
            <p:cNvPicPr>
              <a:picLocks noChangeAspect="1" noChangeArrowheads="1"/>
            </p:cNvPicPr>
            <p:nvPr/>
          </p:nvPicPr>
          <p:blipFill>
            <a:blip r:embed="rId5">
              <a:extLst>
                <a:ext uri="{28A0092B-C50C-407E-A947-70E740481C1C}">
                  <a14:useLocalDpi xmlns:a14="http://schemas.microsoft.com/office/drawing/2010/main" val="0"/>
                </a:ext>
              </a:extLst>
            </a:blip>
            <a:srcRect l="4919" t="32884" r="5830" b="2570"/>
            <a:stretch>
              <a:fillRect/>
            </a:stretch>
          </p:blipFill>
          <p:spPr bwMode="auto">
            <a:xfrm>
              <a:off x="1" y="3162300"/>
              <a:ext cx="4225925" cy="1625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0" name="Picture 4" descr="temp"/>
            <p:cNvPicPr>
              <a:picLocks noChangeAspect="1" noChangeArrowheads="1"/>
            </p:cNvPicPr>
            <p:nvPr/>
          </p:nvPicPr>
          <p:blipFill>
            <a:blip r:embed="rId6">
              <a:extLst>
                <a:ext uri="{28A0092B-C50C-407E-A947-70E740481C1C}">
                  <a14:useLocalDpi xmlns:a14="http://schemas.microsoft.com/office/drawing/2010/main" val="0"/>
                </a:ext>
              </a:extLst>
            </a:blip>
            <a:srcRect l="5624" t="32990" r="5399" b="1270"/>
            <a:stretch>
              <a:fillRect/>
            </a:stretch>
          </p:blipFill>
          <p:spPr bwMode="auto">
            <a:xfrm>
              <a:off x="50801" y="1727597"/>
              <a:ext cx="4156075" cy="163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Picture 6" descr="synop45ship"/>
            <p:cNvPicPr>
              <a:picLocks noChangeAspect="1" noChangeArrowheads="1"/>
            </p:cNvPicPr>
            <p:nvPr/>
          </p:nvPicPr>
          <p:blipFill>
            <a:blip r:embed="rId7">
              <a:extLst>
                <a:ext uri="{28A0092B-C50C-407E-A947-70E740481C1C}">
                  <a14:useLocalDpi xmlns:a14="http://schemas.microsoft.com/office/drawing/2010/main" val="0"/>
                </a:ext>
              </a:extLst>
            </a:blip>
            <a:srcRect l="4492" t="33153" r="14723" b="8795"/>
            <a:stretch>
              <a:fillRect/>
            </a:stretch>
          </p:blipFill>
          <p:spPr bwMode="auto">
            <a:xfrm>
              <a:off x="1" y="258634"/>
              <a:ext cx="4111625"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6" name="Text Box 12"/>
            <p:cNvSpPr txBox="1">
              <a:spLocks noChangeArrowheads="1"/>
            </p:cNvSpPr>
            <p:nvPr/>
          </p:nvSpPr>
          <p:spPr bwMode="auto">
            <a:xfrm>
              <a:off x="63500" y="1509713"/>
              <a:ext cx="4448974"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7" tIns="44450" rIns="90487" bIns="44450">
              <a:spAutoFit/>
            </a:bodyPr>
            <a:lstStyle>
              <a:lvl1pPr defTabSz="762000">
                <a:defRPr sz="2000" b="1">
                  <a:solidFill>
                    <a:schemeClr val="tx1"/>
                  </a:solidFill>
                  <a:latin typeface="Arial" charset="0"/>
                </a:defRPr>
              </a:lvl1pPr>
              <a:lvl2pPr marL="742950" indent="-285750" defTabSz="762000">
                <a:defRPr sz="2000" b="1">
                  <a:solidFill>
                    <a:schemeClr val="tx1"/>
                  </a:solidFill>
                  <a:latin typeface="Arial" charset="0"/>
                </a:defRPr>
              </a:lvl2pPr>
              <a:lvl3pPr marL="1143000" indent="-228600" defTabSz="762000">
                <a:defRPr sz="2000" b="1">
                  <a:solidFill>
                    <a:schemeClr val="tx1"/>
                  </a:solidFill>
                  <a:latin typeface="Arial" charset="0"/>
                </a:defRPr>
              </a:lvl3pPr>
              <a:lvl4pPr marL="1600200" indent="-228600" defTabSz="762000">
                <a:defRPr sz="2000" b="1">
                  <a:solidFill>
                    <a:schemeClr val="tx1"/>
                  </a:solidFill>
                  <a:latin typeface="Arial" charset="0"/>
                </a:defRPr>
              </a:lvl4pPr>
              <a:lvl5pPr marL="2057400" indent="-228600" defTabSz="762000">
                <a:defRPr sz="2000" b="1">
                  <a:solidFill>
                    <a:schemeClr val="tx1"/>
                  </a:solidFill>
                  <a:latin typeface="Arial" charset="0"/>
                </a:defRPr>
              </a:lvl5pPr>
              <a:lvl6pPr marL="25146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6pPr>
              <a:lvl7pPr marL="29718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7pPr>
              <a:lvl8pPr marL="34290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8pPr>
              <a:lvl9pPr marL="38862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9pPr>
            </a:lstStyle>
            <a:p>
              <a:pPr algn="l"/>
              <a:r>
                <a:rPr lang="en-GB" sz="1800">
                  <a:cs typeface="Arial" charset="0"/>
                </a:rPr>
                <a:t>MSL Pressure, 10m-wind, 2m-Rel.Hum.</a:t>
              </a:r>
            </a:p>
          </p:txBody>
        </p:sp>
        <p:sp>
          <p:nvSpPr>
            <p:cNvPr id="14348" name="Text Box 14"/>
            <p:cNvSpPr txBox="1">
              <a:spLocks noChangeArrowheads="1"/>
            </p:cNvSpPr>
            <p:nvPr/>
          </p:nvSpPr>
          <p:spPr bwMode="auto">
            <a:xfrm>
              <a:off x="76200" y="3000376"/>
              <a:ext cx="4119781"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7" tIns="44450" rIns="90487" bIns="44450">
              <a:spAutoFit/>
            </a:bodyPr>
            <a:lstStyle>
              <a:lvl1pPr defTabSz="762000">
                <a:defRPr sz="2000" b="1">
                  <a:solidFill>
                    <a:schemeClr val="tx1"/>
                  </a:solidFill>
                  <a:latin typeface="Arial" charset="0"/>
                </a:defRPr>
              </a:lvl1pPr>
              <a:lvl2pPr marL="742950" indent="-285750" defTabSz="762000">
                <a:defRPr sz="2000" b="1">
                  <a:solidFill>
                    <a:schemeClr val="tx1"/>
                  </a:solidFill>
                  <a:latin typeface="Arial" charset="0"/>
                </a:defRPr>
              </a:lvl2pPr>
              <a:lvl3pPr marL="1143000" indent="-228600" defTabSz="762000">
                <a:defRPr sz="2000" b="1">
                  <a:solidFill>
                    <a:schemeClr val="tx1"/>
                  </a:solidFill>
                  <a:latin typeface="Arial" charset="0"/>
                </a:defRPr>
              </a:lvl3pPr>
              <a:lvl4pPr marL="1600200" indent="-228600" defTabSz="762000">
                <a:defRPr sz="2000" b="1">
                  <a:solidFill>
                    <a:schemeClr val="tx1"/>
                  </a:solidFill>
                  <a:latin typeface="Arial" charset="0"/>
                </a:defRPr>
              </a:lvl4pPr>
              <a:lvl5pPr marL="2057400" indent="-228600" defTabSz="762000">
                <a:defRPr sz="2000" b="1">
                  <a:solidFill>
                    <a:schemeClr val="tx1"/>
                  </a:solidFill>
                  <a:latin typeface="Arial" charset="0"/>
                </a:defRPr>
              </a:lvl5pPr>
              <a:lvl6pPr marL="25146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6pPr>
              <a:lvl7pPr marL="29718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7pPr>
              <a:lvl8pPr marL="34290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8pPr>
              <a:lvl9pPr marL="38862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9pPr>
            </a:lstStyle>
            <a:p>
              <a:pPr algn="l"/>
              <a:r>
                <a:rPr lang="en-US" sz="1800">
                  <a:cs typeface="Arial" charset="0"/>
                </a:rPr>
                <a:t>Wind, Temperature, Spec. Humidity</a:t>
              </a:r>
              <a:r>
                <a:rPr lang="en-GB"/>
                <a:t> </a:t>
              </a:r>
            </a:p>
          </p:txBody>
        </p:sp>
        <p:sp>
          <p:nvSpPr>
            <p:cNvPr id="14350" name="Text Box 16"/>
            <p:cNvSpPr txBox="1">
              <a:spLocks noChangeArrowheads="1"/>
            </p:cNvSpPr>
            <p:nvPr/>
          </p:nvSpPr>
          <p:spPr bwMode="auto">
            <a:xfrm>
              <a:off x="138114" y="4430316"/>
              <a:ext cx="3215687"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7" tIns="44450" rIns="90487" bIns="44450">
              <a:spAutoFit/>
            </a:bodyPr>
            <a:lstStyle>
              <a:lvl1pPr defTabSz="762000">
                <a:defRPr sz="2000" b="1">
                  <a:solidFill>
                    <a:schemeClr val="tx1"/>
                  </a:solidFill>
                  <a:latin typeface="Arial" charset="0"/>
                </a:defRPr>
              </a:lvl1pPr>
              <a:lvl2pPr marL="742950" indent="-285750" defTabSz="762000">
                <a:defRPr sz="2000" b="1">
                  <a:solidFill>
                    <a:schemeClr val="tx1"/>
                  </a:solidFill>
                  <a:latin typeface="Arial" charset="0"/>
                </a:defRPr>
              </a:lvl2pPr>
              <a:lvl3pPr marL="1143000" indent="-228600" defTabSz="762000">
                <a:defRPr sz="2000" b="1">
                  <a:solidFill>
                    <a:schemeClr val="tx1"/>
                  </a:solidFill>
                  <a:latin typeface="Arial" charset="0"/>
                </a:defRPr>
              </a:lvl3pPr>
              <a:lvl4pPr marL="1600200" indent="-228600" defTabSz="762000">
                <a:defRPr sz="2000" b="1">
                  <a:solidFill>
                    <a:schemeClr val="tx1"/>
                  </a:solidFill>
                  <a:latin typeface="Arial" charset="0"/>
                </a:defRPr>
              </a:lvl4pPr>
              <a:lvl5pPr marL="2057400" indent="-228600" defTabSz="762000">
                <a:defRPr sz="2000" b="1">
                  <a:solidFill>
                    <a:schemeClr val="tx1"/>
                  </a:solidFill>
                  <a:latin typeface="Arial" charset="0"/>
                </a:defRPr>
              </a:lvl5pPr>
              <a:lvl6pPr marL="25146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6pPr>
              <a:lvl7pPr marL="29718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7pPr>
              <a:lvl8pPr marL="34290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8pPr>
              <a:lvl9pPr marL="38862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9pPr>
            </a:lstStyle>
            <a:p>
              <a:pPr algn="l"/>
              <a:r>
                <a:rPr lang="en-US" sz="1800">
                  <a:cs typeface="Arial" charset="0"/>
                </a:rPr>
                <a:t>Aircraft: Wind, Temperature</a:t>
              </a:r>
              <a:endParaRPr lang="en-GB"/>
            </a:p>
          </p:txBody>
        </p:sp>
        <p:sp>
          <p:nvSpPr>
            <p:cNvPr id="14351" name="Text Box 17"/>
            <p:cNvSpPr txBox="1">
              <a:spLocks noChangeArrowheads="1"/>
            </p:cNvSpPr>
            <p:nvPr/>
          </p:nvSpPr>
          <p:spPr bwMode="auto">
            <a:xfrm>
              <a:off x="74613" y="1344216"/>
              <a:ext cx="2538066"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7" tIns="44450" rIns="90487" bIns="44450">
              <a:spAutoFit/>
            </a:bodyPr>
            <a:lstStyle>
              <a:lvl1pPr defTabSz="762000">
                <a:defRPr sz="2000" b="1">
                  <a:solidFill>
                    <a:schemeClr val="tx1"/>
                  </a:solidFill>
                  <a:latin typeface="Arial" charset="0"/>
                </a:defRPr>
              </a:lvl1pPr>
              <a:lvl2pPr marL="742950" indent="-285750" defTabSz="762000">
                <a:defRPr sz="2000" b="1">
                  <a:solidFill>
                    <a:schemeClr val="tx1"/>
                  </a:solidFill>
                  <a:latin typeface="Arial" charset="0"/>
                </a:defRPr>
              </a:lvl2pPr>
              <a:lvl3pPr marL="1143000" indent="-228600" defTabSz="762000">
                <a:defRPr sz="2000" b="1">
                  <a:solidFill>
                    <a:schemeClr val="tx1"/>
                  </a:solidFill>
                  <a:latin typeface="Arial" charset="0"/>
                </a:defRPr>
              </a:lvl3pPr>
              <a:lvl4pPr marL="1600200" indent="-228600" defTabSz="762000">
                <a:defRPr sz="2000" b="1">
                  <a:solidFill>
                    <a:schemeClr val="tx1"/>
                  </a:solidFill>
                  <a:latin typeface="Arial" charset="0"/>
                </a:defRPr>
              </a:lvl4pPr>
              <a:lvl5pPr marL="2057400" indent="-228600" defTabSz="762000">
                <a:defRPr sz="2000" b="1">
                  <a:solidFill>
                    <a:schemeClr val="tx1"/>
                  </a:solidFill>
                  <a:latin typeface="Arial" charset="0"/>
                </a:defRPr>
              </a:lvl5pPr>
              <a:lvl6pPr marL="25146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6pPr>
              <a:lvl7pPr marL="29718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7pPr>
              <a:lvl8pPr marL="34290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8pPr>
              <a:lvl9pPr marL="38862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9pPr>
            </a:lstStyle>
            <a:p>
              <a:pPr algn="l"/>
              <a:r>
                <a:rPr lang="en-US" sz="1800" dirty="0">
                  <a:cs typeface="Arial" charset="0"/>
                </a:rPr>
                <a:t>SYNOP/METAR/SHIP:</a:t>
              </a:r>
              <a:endParaRPr lang="en-GB" dirty="0"/>
            </a:p>
          </p:txBody>
        </p:sp>
        <p:sp>
          <p:nvSpPr>
            <p:cNvPr id="14352" name="Text Box 18"/>
            <p:cNvSpPr txBox="1">
              <a:spLocks noChangeArrowheads="1"/>
            </p:cNvSpPr>
            <p:nvPr/>
          </p:nvSpPr>
          <p:spPr bwMode="auto">
            <a:xfrm>
              <a:off x="61913" y="2820591"/>
              <a:ext cx="3452867"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7" tIns="44450" rIns="90487" bIns="44450">
              <a:spAutoFit/>
            </a:bodyPr>
            <a:lstStyle>
              <a:lvl1pPr defTabSz="762000">
                <a:defRPr sz="2000" b="1">
                  <a:solidFill>
                    <a:schemeClr val="tx1"/>
                  </a:solidFill>
                  <a:latin typeface="Arial" charset="0"/>
                </a:defRPr>
              </a:lvl1pPr>
              <a:lvl2pPr marL="742950" indent="-285750" defTabSz="762000">
                <a:defRPr sz="2000" b="1">
                  <a:solidFill>
                    <a:schemeClr val="tx1"/>
                  </a:solidFill>
                  <a:latin typeface="Arial" charset="0"/>
                </a:defRPr>
              </a:lvl2pPr>
              <a:lvl3pPr marL="1143000" indent="-228600" defTabSz="762000">
                <a:defRPr sz="2000" b="1">
                  <a:solidFill>
                    <a:schemeClr val="tx1"/>
                  </a:solidFill>
                  <a:latin typeface="Arial" charset="0"/>
                </a:defRPr>
              </a:lvl3pPr>
              <a:lvl4pPr marL="1600200" indent="-228600" defTabSz="762000">
                <a:defRPr sz="2000" b="1">
                  <a:solidFill>
                    <a:schemeClr val="tx1"/>
                  </a:solidFill>
                  <a:latin typeface="Arial" charset="0"/>
                </a:defRPr>
              </a:lvl4pPr>
              <a:lvl5pPr marL="2057400" indent="-228600" defTabSz="762000">
                <a:defRPr sz="2000" b="1">
                  <a:solidFill>
                    <a:schemeClr val="tx1"/>
                  </a:solidFill>
                  <a:latin typeface="Arial" charset="0"/>
                </a:defRPr>
              </a:lvl5pPr>
              <a:lvl6pPr marL="25146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6pPr>
              <a:lvl7pPr marL="29718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7pPr>
              <a:lvl8pPr marL="34290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8pPr>
              <a:lvl9pPr marL="38862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9pPr>
            </a:lstStyle>
            <a:p>
              <a:pPr algn="l"/>
              <a:r>
                <a:rPr lang="en-US" sz="1800">
                  <a:cs typeface="Arial" charset="0"/>
                </a:rPr>
                <a:t>Radiosonde balloons (TEMP):</a:t>
              </a:r>
              <a:endParaRPr lang="en-GB"/>
            </a:p>
          </p:txBody>
        </p:sp>
      </p:grpSp>
      <p:sp>
        <p:nvSpPr>
          <p:cNvPr id="14353" name="Text Box 19"/>
          <p:cNvSpPr txBox="1">
            <a:spLocks noChangeArrowheads="1"/>
          </p:cNvSpPr>
          <p:nvPr/>
        </p:nvSpPr>
        <p:spPr bwMode="auto">
          <a:xfrm>
            <a:off x="4457700" y="3533775"/>
            <a:ext cx="4622800" cy="1013098"/>
          </a:xfrm>
          <a:prstGeom prst="rect">
            <a:avLst/>
          </a:prstGeom>
          <a:noFill/>
          <a:ln w="1905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90487" tIns="44450" rIns="90487" bIns="44450">
            <a:spAutoFit/>
          </a:bodyPr>
          <a:lstStyle>
            <a:lvl1pPr>
              <a:defRPr sz="2000" b="1">
                <a:solidFill>
                  <a:schemeClr val="tx1"/>
                </a:solidFill>
                <a:latin typeface="Arial" charset="0"/>
              </a:defRPr>
            </a:lvl1pPr>
            <a:lvl2pPr marL="742950" indent="-285750">
              <a:defRPr sz="2000" b="1">
                <a:solidFill>
                  <a:schemeClr val="tx1"/>
                </a:solidFill>
                <a:latin typeface="Arial" charset="0"/>
              </a:defRPr>
            </a:lvl2pPr>
            <a:lvl3pPr marL="1143000" indent="-228600">
              <a:defRPr sz="2000" b="1">
                <a:solidFill>
                  <a:schemeClr val="tx1"/>
                </a:solidFill>
                <a:latin typeface="Arial" charset="0"/>
              </a:defRPr>
            </a:lvl3pPr>
            <a:lvl4pPr marL="1600200" indent="-228600">
              <a:defRPr sz="2000" b="1">
                <a:solidFill>
                  <a:schemeClr val="tx1"/>
                </a:solidFill>
                <a:latin typeface="Arial" charset="0"/>
              </a:defRPr>
            </a:lvl4pPr>
            <a:lvl5pPr marL="2057400" indent="-228600">
              <a:defRPr sz="2000" b="1">
                <a:solidFill>
                  <a:schemeClr val="tx1"/>
                </a:solidFill>
                <a:latin typeface="Arial" charset="0"/>
              </a:defRPr>
            </a:lvl5pPr>
            <a:lvl6pPr marL="2514600" indent="-228600" algn="ctr"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6pPr>
            <a:lvl7pPr marL="2971800" indent="-228600" algn="ctr"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7pPr>
            <a:lvl8pPr marL="3429000" indent="-228600" algn="ctr"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8pPr>
            <a:lvl9pPr marL="3886200" indent="-228600" algn="ctr"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9pPr>
          </a:lstStyle>
          <a:p>
            <a:pPr algn="l">
              <a:lnSpc>
                <a:spcPct val="100000"/>
              </a:lnSpc>
              <a:spcAft>
                <a:spcPct val="0"/>
              </a:spcAft>
              <a:buClrTx/>
              <a:buFontTx/>
              <a:buNone/>
            </a:pPr>
            <a:r>
              <a:rPr lang="en-GB" b="0" dirty="0">
                <a:latin typeface="Calibri" pitchFamily="34" charset="0"/>
              </a:rPr>
              <a:t>Note: </a:t>
            </a:r>
            <a:r>
              <a:rPr lang="en-GB" b="0" dirty="0" smtClean="0">
                <a:latin typeface="Calibri" pitchFamily="34" charset="0"/>
              </a:rPr>
              <a:t>Data assimilation only  use a limited </a:t>
            </a:r>
            <a:r>
              <a:rPr lang="en-GB" b="0" dirty="0">
                <a:latin typeface="Calibri" pitchFamily="34" charset="0"/>
              </a:rPr>
              <a:t>number of the observed </a:t>
            </a:r>
            <a:r>
              <a:rPr lang="en-GB" b="0" dirty="0" smtClean="0">
                <a:latin typeface="Calibri" pitchFamily="34" charset="0"/>
              </a:rPr>
              <a:t>variables - especially </a:t>
            </a:r>
            <a:r>
              <a:rPr lang="en-GB" b="0" dirty="0">
                <a:latin typeface="Calibri" pitchFamily="34" charset="0"/>
              </a:rPr>
              <a:t>over land.</a:t>
            </a:r>
            <a:endParaRPr lang="en-GB" sz="2400" b="0" dirty="0">
              <a:latin typeface="Calibri" pitchFamily="34" charset="0"/>
            </a:endParaRPr>
          </a:p>
        </p:txBody>
      </p:sp>
    </p:spTree>
    <p:extLst>
      <p:ext uri="{BB962C8B-B14F-4D97-AF65-F5344CB8AC3E}">
        <p14:creationId xmlns:p14="http://schemas.microsoft.com/office/powerpoint/2010/main" val="42594087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853" y="48421"/>
            <a:ext cx="8899295" cy="457200"/>
          </a:xfrm>
        </p:spPr>
        <p:txBody>
          <a:bodyPr/>
          <a:lstStyle/>
          <a:p>
            <a:r>
              <a:rPr lang="en-GB" b="0" dirty="0" smtClean="0">
                <a:latin typeface="Calibri" panose="020F0502020204030204" pitchFamily="34" charset="0"/>
              </a:rPr>
              <a:t>The observation operator </a:t>
            </a:r>
            <a:r>
              <a:rPr lang="en-GB" sz="2400" dirty="0" smtClean="0">
                <a:latin typeface="Brush Script MT" panose="03060802040406070304" pitchFamily="66" charset="0"/>
              </a:rPr>
              <a:t>H </a:t>
            </a:r>
            <a:r>
              <a:rPr lang="en-GB" b="0" dirty="0" smtClean="0">
                <a:latin typeface="Calibri" panose="020F0502020204030204" pitchFamily="34" charset="0"/>
              </a:rPr>
              <a:t>as defined in </a:t>
            </a:r>
            <a:r>
              <a:rPr lang="en-GB" b="0" dirty="0" smtClean="0">
                <a:latin typeface="Calibri" panose="020F0502020204030204" pitchFamily="34" charset="0"/>
              </a:rPr>
              <a:t>Mike’s </a:t>
            </a:r>
            <a:r>
              <a:rPr lang="en-GB" b="0" dirty="0" smtClean="0">
                <a:latin typeface="Calibri" panose="020F0502020204030204" pitchFamily="34" charset="0"/>
              </a:rPr>
              <a:t>talk today</a:t>
            </a:r>
            <a:endParaRPr lang="en-GB" sz="2400" b="0" dirty="0">
              <a:latin typeface="Calibri" panose="020F0502020204030204" pitchFamily="34" charset="0"/>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19626" t="35813" r="21181" b="21697"/>
          <a:stretch/>
        </p:blipFill>
        <p:spPr>
          <a:xfrm>
            <a:off x="320013" y="527137"/>
            <a:ext cx="8383837" cy="2769382"/>
          </a:xfrm>
          <a:prstGeom prst="rect">
            <a:avLst/>
          </a:prstGeom>
        </p:spPr>
      </p:pic>
      <p:pic>
        <p:nvPicPr>
          <p:cNvPr id="5"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l="19855" t="30662" r="20914" b="61705"/>
          <a:stretch/>
        </p:blipFill>
        <p:spPr>
          <a:xfrm>
            <a:off x="298497" y="3341361"/>
            <a:ext cx="8383837" cy="497185"/>
          </a:xfrm>
        </p:spPr>
      </p:pic>
      <p:pic>
        <p:nvPicPr>
          <p:cNvPr id="6" name="Content Placeholder 3"/>
          <p:cNvPicPr>
            <a:picLocks noChangeAspect="1"/>
          </p:cNvPicPr>
          <p:nvPr/>
        </p:nvPicPr>
        <p:blipFill rotWithShape="1">
          <a:blip r:embed="rId3">
            <a:extLst>
              <a:ext uri="{28A0092B-C50C-407E-A947-70E740481C1C}">
                <a14:useLocalDpi xmlns:a14="http://schemas.microsoft.com/office/drawing/2010/main" val="0"/>
              </a:ext>
            </a:extLst>
          </a:blip>
          <a:srcRect l="19855" t="70170" r="20914" b="11828"/>
          <a:stretch/>
        </p:blipFill>
        <p:spPr bwMode="auto">
          <a:xfrm>
            <a:off x="287739" y="3905297"/>
            <a:ext cx="8383837" cy="1172583"/>
          </a:xfrm>
          <a:prstGeom prst="rect">
            <a:avLst/>
          </a:prstGeom>
          <a:noFill/>
          <a:ln w="9525">
            <a:noFill/>
            <a:miter lim="800000"/>
            <a:headEnd/>
            <a:tailEnd/>
          </a:ln>
        </p:spPr>
      </p:pic>
    </p:spTree>
    <p:extLst>
      <p:ext uri="{BB962C8B-B14F-4D97-AF65-F5344CB8AC3E}">
        <p14:creationId xmlns:p14="http://schemas.microsoft.com/office/powerpoint/2010/main" val="20610913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098"/>
          <p:cNvSpPr>
            <a:spLocks noGrp="1" noChangeArrowheads="1"/>
          </p:cNvSpPr>
          <p:nvPr>
            <p:ph type="title"/>
          </p:nvPr>
        </p:nvSpPr>
        <p:spPr/>
        <p:txBody>
          <a:bodyPr/>
          <a:lstStyle/>
          <a:p>
            <a:r>
              <a:rPr lang="en-US" b="0" dirty="0" smtClean="0">
                <a:latin typeface="Calibri" pitchFamily="34" charset="0"/>
                <a:cs typeface="Calibri" pitchFamily="34" charset="0"/>
              </a:rPr>
              <a:t>Comparing model and observations</a:t>
            </a:r>
          </a:p>
        </p:txBody>
      </p:sp>
      <p:sp>
        <p:nvSpPr>
          <p:cNvPr id="21507" name="Rectangle 4099"/>
          <p:cNvSpPr>
            <a:spLocks noGrp="1" noChangeArrowheads="1"/>
          </p:cNvSpPr>
          <p:nvPr>
            <p:ph type="body" idx="1"/>
          </p:nvPr>
        </p:nvSpPr>
        <p:spPr>
          <a:xfrm>
            <a:off x="254000" y="727075"/>
            <a:ext cx="8356600" cy="3819525"/>
          </a:xfrm>
          <a:noFill/>
        </p:spPr>
        <p:txBody>
          <a:bodyPr/>
          <a:lstStyle/>
          <a:p>
            <a:pPr algn="l">
              <a:spcBef>
                <a:spcPts val="600"/>
              </a:spcBef>
            </a:pPr>
            <a:r>
              <a:rPr lang="en-US" sz="2000" b="0" dirty="0" smtClean="0">
                <a:latin typeface="Calibri" pitchFamily="34" charset="0"/>
                <a:cs typeface="Calibri" pitchFamily="34" charset="0"/>
              </a:rPr>
              <a:t>The forecast model provides the </a:t>
            </a:r>
            <a:r>
              <a:rPr lang="en-US" sz="2000" b="0" dirty="0" smtClean="0">
                <a:solidFill>
                  <a:schemeClr val="accent2"/>
                </a:solidFill>
                <a:latin typeface="Calibri" pitchFamily="34" charset="0"/>
                <a:cs typeface="Calibri" pitchFamily="34" charset="0"/>
              </a:rPr>
              <a:t>background</a:t>
            </a:r>
            <a:r>
              <a:rPr lang="en-US" sz="2000" b="0" dirty="0" smtClean="0">
                <a:latin typeface="Calibri" pitchFamily="34" charset="0"/>
                <a:cs typeface="Calibri" pitchFamily="34" charset="0"/>
              </a:rPr>
              <a:t> (or </a:t>
            </a:r>
            <a:r>
              <a:rPr lang="en-US" sz="2000" b="0" i="1" dirty="0" smtClean="0">
                <a:latin typeface="Calibri" pitchFamily="34" charset="0"/>
                <a:cs typeface="Calibri" pitchFamily="34" charset="0"/>
              </a:rPr>
              <a:t>prior</a:t>
            </a:r>
            <a:r>
              <a:rPr lang="en-US" sz="2000" b="0" dirty="0" smtClean="0">
                <a:latin typeface="Calibri" pitchFamily="34" charset="0"/>
                <a:cs typeface="Calibri" pitchFamily="34" charset="0"/>
              </a:rPr>
              <a:t>) information to the analysis</a:t>
            </a:r>
          </a:p>
          <a:p>
            <a:pPr algn="l">
              <a:spcBef>
                <a:spcPts val="600"/>
              </a:spcBef>
            </a:pPr>
            <a:r>
              <a:rPr lang="en-US" sz="2000" b="0" dirty="0" smtClean="0">
                <a:solidFill>
                  <a:schemeClr val="accent2"/>
                </a:solidFill>
                <a:latin typeface="Calibri" pitchFamily="34" charset="0"/>
                <a:cs typeface="Calibri" pitchFamily="34" charset="0"/>
              </a:rPr>
              <a:t>Observation operators</a:t>
            </a:r>
            <a:r>
              <a:rPr lang="en-US" sz="2000" b="0" dirty="0" smtClean="0">
                <a:latin typeface="Calibri" pitchFamily="34" charset="0"/>
                <a:cs typeface="Calibri" pitchFamily="34" charset="0"/>
              </a:rPr>
              <a:t> allow observations and model background to be compared (“o-b”)</a:t>
            </a:r>
          </a:p>
          <a:p>
            <a:pPr algn="l">
              <a:spcBef>
                <a:spcPts val="600"/>
              </a:spcBef>
            </a:pPr>
            <a:r>
              <a:rPr lang="en-US" sz="2000" b="0" dirty="0" smtClean="0">
                <a:latin typeface="Calibri" pitchFamily="34" charset="0"/>
                <a:cs typeface="Calibri" pitchFamily="34" charset="0"/>
              </a:rPr>
              <a:t>The differences are called </a:t>
            </a:r>
            <a:r>
              <a:rPr lang="en-US" sz="2000" b="0" dirty="0" smtClean="0">
                <a:solidFill>
                  <a:schemeClr val="accent2"/>
                </a:solidFill>
                <a:latin typeface="Calibri" pitchFamily="34" charset="0"/>
                <a:cs typeface="Calibri" pitchFamily="34" charset="0"/>
              </a:rPr>
              <a:t>departures</a:t>
            </a:r>
            <a:r>
              <a:rPr lang="en-US" sz="2000" b="0" dirty="0" smtClean="0">
                <a:latin typeface="Calibri" pitchFamily="34" charset="0"/>
                <a:cs typeface="Calibri" pitchFamily="34" charset="0"/>
              </a:rPr>
              <a:t> or </a:t>
            </a:r>
            <a:r>
              <a:rPr lang="en-US" sz="2000" b="0" dirty="0" smtClean="0">
                <a:solidFill>
                  <a:schemeClr val="accent2"/>
                </a:solidFill>
                <a:latin typeface="Calibri" pitchFamily="34" charset="0"/>
                <a:cs typeface="Calibri" pitchFamily="34" charset="0"/>
              </a:rPr>
              <a:t>innovations</a:t>
            </a:r>
            <a:endParaRPr lang="en-US" sz="2000" b="0" dirty="0" smtClean="0">
              <a:latin typeface="Calibri" pitchFamily="34" charset="0"/>
              <a:cs typeface="Calibri" pitchFamily="34" charset="0"/>
            </a:endParaRPr>
          </a:p>
          <a:p>
            <a:pPr algn="l">
              <a:spcBef>
                <a:spcPts val="600"/>
              </a:spcBef>
            </a:pPr>
            <a:r>
              <a:rPr lang="en-US" sz="2000" b="0" dirty="0" smtClean="0">
                <a:latin typeface="Calibri" pitchFamily="34" charset="0"/>
                <a:cs typeface="Calibri" pitchFamily="34" charset="0"/>
              </a:rPr>
              <a:t>They are central in providing observation information that corrects the </a:t>
            </a:r>
            <a:r>
              <a:rPr lang="en-US" sz="2000" b="0" dirty="0" smtClean="0">
                <a:solidFill>
                  <a:schemeClr val="accent2"/>
                </a:solidFill>
                <a:latin typeface="Calibri" pitchFamily="34" charset="0"/>
                <a:cs typeface="Calibri" pitchFamily="34" charset="0"/>
              </a:rPr>
              <a:t>background</a:t>
            </a:r>
            <a:r>
              <a:rPr lang="en-US" sz="2000" b="0" dirty="0" smtClean="0">
                <a:latin typeface="Calibri" pitchFamily="34" charset="0"/>
                <a:cs typeface="Calibri" pitchFamily="34" charset="0"/>
              </a:rPr>
              <a:t> model fields</a:t>
            </a:r>
          </a:p>
          <a:p>
            <a:pPr algn="l">
              <a:spcBef>
                <a:spcPts val="600"/>
              </a:spcBef>
            </a:pPr>
            <a:r>
              <a:rPr lang="en-US" sz="2000" b="0" dirty="0" smtClean="0">
                <a:latin typeface="Calibri" pitchFamily="34" charset="0"/>
                <a:cs typeface="Calibri" pitchFamily="34" charset="0"/>
              </a:rPr>
              <a:t>These corrections, or </a:t>
            </a:r>
            <a:r>
              <a:rPr lang="en-US" sz="2000" b="0" dirty="0" smtClean="0">
                <a:solidFill>
                  <a:schemeClr val="accent2"/>
                </a:solidFill>
                <a:latin typeface="Calibri" pitchFamily="34" charset="0"/>
                <a:cs typeface="Calibri" pitchFamily="34" charset="0"/>
              </a:rPr>
              <a:t>increments</a:t>
            </a:r>
            <a:r>
              <a:rPr lang="en-US" sz="2000" b="0" dirty="0" smtClean="0">
                <a:latin typeface="Calibri" pitchFamily="34" charset="0"/>
                <a:cs typeface="Calibri" pitchFamily="34" charset="0"/>
              </a:rPr>
              <a:t>, are added to the background to give the </a:t>
            </a:r>
            <a:r>
              <a:rPr lang="en-US" sz="2000" b="0" dirty="0" smtClean="0">
                <a:solidFill>
                  <a:schemeClr val="accent2"/>
                </a:solidFill>
                <a:latin typeface="Calibri" pitchFamily="34" charset="0"/>
                <a:cs typeface="Calibri" pitchFamily="34" charset="0"/>
              </a:rPr>
              <a:t>analysis</a:t>
            </a:r>
            <a:r>
              <a:rPr lang="en-US" sz="2000" b="0" dirty="0" smtClean="0">
                <a:latin typeface="Calibri" pitchFamily="34" charset="0"/>
                <a:cs typeface="Calibri" pitchFamily="34" charset="0"/>
              </a:rPr>
              <a:t> (or </a:t>
            </a:r>
            <a:r>
              <a:rPr lang="en-US" sz="2000" b="0" i="1" dirty="0" smtClean="0">
                <a:latin typeface="Calibri" pitchFamily="34" charset="0"/>
                <a:cs typeface="Calibri" pitchFamily="34" charset="0"/>
              </a:rPr>
              <a:t>posterior estimate</a:t>
            </a:r>
            <a:r>
              <a:rPr lang="en-US" sz="2000" b="0" dirty="0" smtClean="0">
                <a:latin typeface="Calibri" pitchFamily="34" charset="0"/>
                <a:cs typeface="Calibri" pitchFamily="34" charset="0"/>
              </a:rPr>
              <a:t>) </a:t>
            </a:r>
            <a:endParaRPr lang="en-US" sz="2000" b="0" dirty="0" smtClean="0">
              <a:solidFill>
                <a:schemeClr val="accent2"/>
              </a:solidFill>
              <a:latin typeface="Calibri" pitchFamily="34" charset="0"/>
              <a:cs typeface="Calibri" pitchFamily="34" charset="0"/>
            </a:endParaRPr>
          </a:p>
          <a:p>
            <a:pPr algn="l">
              <a:spcBef>
                <a:spcPts val="600"/>
              </a:spcBef>
            </a:pPr>
            <a:r>
              <a:rPr lang="en-US" sz="2000" b="0" dirty="0" smtClean="0">
                <a:latin typeface="Calibri" pitchFamily="34" charset="0"/>
                <a:cs typeface="Calibri" pitchFamily="34" charset="0"/>
              </a:rPr>
              <a:t>Observation operators also allow comparison of observations and the analysis (analysis departures “o-a”)</a:t>
            </a:r>
          </a:p>
          <a:p>
            <a:pPr algn="l">
              <a:spcBef>
                <a:spcPts val="600"/>
              </a:spcBef>
              <a:buFontTx/>
              <a:buNone/>
            </a:pPr>
            <a:endParaRPr lang="en-US" sz="2000" b="0" dirty="0" smtClean="0">
              <a:latin typeface="Calibri"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507">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50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7" name="Rectangle 2"/>
          <p:cNvSpPr>
            <a:spLocks noGrp="1" noChangeArrowheads="1"/>
          </p:cNvSpPr>
          <p:nvPr>
            <p:ph type="title"/>
          </p:nvPr>
        </p:nvSpPr>
        <p:spPr>
          <a:xfrm>
            <a:off x="595314" y="101600"/>
            <a:ext cx="7342187" cy="457200"/>
          </a:xfrm>
        </p:spPr>
        <p:txBody>
          <a:bodyPr/>
          <a:lstStyle/>
          <a:p>
            <a:r>
              <a:rPr lang="en-US" b="0" dirty="0" smtClean="0">
                <a:latin typeface="Calibri" pitchFamily="34" charset="0"/>
                <a:cs typeface="Calibri" pitchFamily="34" charset="0"/>
              </a:rPr>
              <a:t>Example: Statistics of departures</a:t>
            </a:r>
          </a:p>
        </p:txBody>
      </p:sp>
      <p:pic>
        <p:nvPicPr>
          <p:cNvPr id="2058" name="Picture 3" descr="tempTrms"/>
          <p:cNvPicPr>
            <a:picLocks noChangeAspect="1" noChangeArrowheads="1"/>
          </p:cNvPicPr>
          <p:nvPr/>
        </p:nvPicPr>
        <p:blipFill>
          <a:blip r:embed="rId3" cstate="print"/>
          <a:srcRect t="11630"/>
          <a:stretch>
            <a:fillRect/>
          </a:stretch>
        </p:blipFill>
        <p:spPr bwMode="auto">
          <a:xfrm>
            <a:off x="628650" y="1914525"/>
            <a:ext cx="3422650" cy="1747838"/>
          </a:xfrm>
          <a:prstGeom prst="rect">
            <a:avLst/>
          </a:prstGeom>
          <a:noFill/>
          <a:ln w="9525">
            <a:noFill/>
            <a:miter lim="800000"/>
            <a:headEnd/>
            <a:tailEnd/>
          </a:ln>
        </p:spPr>
      </p:pic>
      <p:pic>
        <p:nvPicPr>
          <p:cNvPr id="2059" name="Picture 4" descr="airepTrms"/>
          <p:cNvPicPr>
            <a:picLocks noChangeAspect="1" noChangeArrowheads="1"/>
          </p:cNvPicPr>
          <p:nvPr/>
        </p:nvPicPr>
        <p:blipFill>
          <a:blip r:embed="rId4" cstate="print"/>
          <a:srcRect t="10973"/>
          <a:stretch>
            <a:fillRect/>
          </a:stretch>
        </p:blipFill>
        <p:spPr bwMode="auto">
          <a:xfrm>
            <a:off x="4610101" y="1863329"/>
            <a:ext cx="3617913" cy="1749028"/>
          </a:xfrm>
          <a:prstGeom prst="rect">
            <a:avLst/>
          </a:prstGeom>
          <a:noFill/>
          <a:ln w="9525">
            <a:noFill/>
            <a:miter lim="800000"/>
            <a:headEnd/>
            <a:tailEnd/>
          </a:ln>
        </p:spPr>
      </p:pic>
      <p:sp>
        <p:nvSpPr>
          <p:cNvPr id="2060" name="Text Box 5"/>
          <p:cNvSpPr txBox="1">
            <a:spLocks noChangeArrowheads="1"/>
          </p:cNvSpPr>
          <p:nvPr/>
        </p:nvSpPr>
        <p:spPr bwMode="auto">
          <a:xfrm>
            <a:off x="758244" y="1469996"/>
            <a:ext cx="3206327" cy="400110"/>
          </a:xfrm>
          <a:prstGeom prst="rect">
            <a:avLst/>
          </a:prstGeom>
          <a:noFill/>
          <a:ln w="9525">
            <a:noFill/>
            <a:miter lim="800000"/>
            <a:headEnd/>
            <a:tailEnd/>
          </a:ln>
        </p:spPr>
        <p:txBody>
          <a:bodyPr wrap="none" anchor="ctr">
            <a:spAutoFit/>
          </a:bodyPr>
          <a:lstStyle/>
          <a:p>
            <a:pPr algn="ctr"/>
            <a:r>
              <a:rPr lang="en-US" sz="2000" u="sng" dirty="0" err="1">
                <a:solidFill>
                  <a:schemeClr val="accent2"/>
                </a:solidFill>
                <a:latin typeface="Helvetica" pitchFamily="34" charset="0"/>
              </a:rPr>
              <a:t>Radiosonde</a:t>
            </a:r>
            <a:r>
              <a:rPr lang="en-US" sz="2000" u="sng" dirty="0">
                <a:solidFill>
                  <a:schemeClr val="accent2"/>
                </a:solidFill>
                <a:latin typeface="Helvetica" pitchFamily="34" charset="0"/>
              </a:rPr>
              <a:t> temperature</a:t>
            </a:r>
          </a:p>
        </p:txBody>
      </p:sp>
      <p:sp>
        <p:nvSpPr>
          <p:cNvPr id="2061" name="Text Box 6"/>
          <p:cNvSpPr txBox="1">
            <a:spLocks noChangeArrowheads="1"/>
          </p:cNvSpPr>
          <p:nvPr/>
        </p:nvSpPr>
        <p:spPr bwMode="auto">
          <a:xfrm>
            <a:off x="5220236" y="1441421"/>
            <a:ext cx="2646878" cy="400110"/>
          </a:xfrm>
          <a:prstGeom prst="rect">
            <a:avLst/>
          </a:prstGeom>
          <a:noFill/>
          <a:ln w="9525">
            <a:noFill/>
            <a:miter lim="800000"/>
            <a:headEnd/>
            <a:tailEnd/>
          </a:ln>
        </p:spPr>
        <p:txBody>
          <a:bodyPr wrap="none" anchor="ctr">
            <a:spAutoFit/>
          </a:bodyPr>
          <a:lstStyle/>
          <a:p>
            <a:pPr algn="ctr"/>
            <a:r>
              <a:rPr lang="en-US" sz="2000" u="sng" dirty="0">
                <a:solidFill>
                  <a:schemeClr val="accent2"/>
                </a:solidFill>
                <a:latin typeface="Helvetica" pitchFamily="34" charset="0"/>
              </a:rPr>
              <a:t>Aircraft temperature</a:t>
            </a:r>
          </a:p>
        </p:txBody>
      </p:sp>
      <p:sp>
        <p:nvSpPr>
          <p:cNvPr id="2062" name="Text Box 8"/>
          <p:cNvSpPr txBox="1">
            <a:spLocks noChangeArrowheads="1"/>
          </p:cNvSpPr>
          <p:nvPr/>
        </p:nvSpPr>
        <p:spPr bwMode="auto">
          <a:xfrm>
            <a:off x="315913" y="3631406"/>
            <a:ext cx="8497887" cy="1231106"/>
          </a:xfrm>
          <a:prstGeom prst="rect">
            <a:avLst/>
          </a:prstGeom>
          <a:noFill/>
          <a:ln w="9525">
            <a:noFill/>
            <a:miter lim="800000"/>
            <a:headEnd/>
            <a:tailEnd/>
          </a:ln>
        </p:spPr>
        <p:txBody>
          <a:bodyPr wrap="square" anchor="ctr">
            <a:spAutoFit/>
          </a:bodyPr>
          <a:lstStyle/>
          <a:p>
            <a:pPr>
              <a:buFont typeface="Arial" charset="0"/>
              <a:buChar char="•"/>
            </a:pPr>
            <a:r>
              <a:rPr lang="en-US" sz="2000" b="0" dirty="0">
                <a:solidFill>
                  <a:schemeClr val="tx1"/>
                </a:solidFill>
                <a:latin typeface="Helvetica" pitchFamily="34" charset="0"/>
              </a:rPr>
              <a:t> </a:t>
            </a:r>
            <a:r>
              <a:rPr lang="en-US" sz="1800" b="0" dirty="0">
                <a:solidFill>
                  <a:schemeClr val="tx1"/>
                </a:solidFill>
                <a:latin typeface="Calibri" pitchFamily="34" charset="0"/>
                <a:cs typeface="Calibri" pitchFamily="34" charset="0"/>
              </a:rPr>
              <a:t>The standard deviation of background departures for both radiosondes and aircraft is </a:t>
            </a:r>
            <a:r>
              <a:rPr lang="en-US" sz="1800" b="0" dirty="0" smtClean="0">
                <a:solidFill>
                  <a:schemeClr val="tx1"/>
                </a:solidFill>
                <a:latin typeface="Calibri" pitchFamily="34" charset="0"/>
                <a:cs typeface="Calibri" pitchFamily="34" charset="0"/>
              </a:rPr>
              <a:t>    around </a:t>
            </a:r>
            <a:r>
              <a:rPr lang="en-US" sz="1800" b="0" dirty="0">
                <a:solidFill>
                  <a:schemeClr val="tx1"/>
                </a:solidFill>
                <a:latin typeface="Calibri" pitchFamily="34" charset="0"/>
                <a:cs typeface="Calibri" pitchFamily="34" charset="0"/>
              </a:rPr>
              <a:t>1-1.5 K in the mid-troposphere.</a:t>
            </a:r>
          </a:p>
          <a:p>
            <a:pPr>
              <a:buFont typeface="Arial" charset="0"/>
              <a:buChar char="•"/>
            </a:pPr>
            <a:r>
              <a:rPr lang="en-US" sz="1800" b="0" dirty="0">
                <a:solidFill>
                  <a:schemeClr val="tx1"/>
                </a:solidFill>
                <a:latin typeface="Calibri" pitchFamily="34" charset="0"/>
                <a:cs typeface="Calibri" pitchFamily="34" charset="0"/>
              </a:rPr>
              <a:t> The standard deviation of the analysis departures is </a:t>
            </a:r>
            <a:r>
              <a:rPr lang="en-US" sz="1800" b="0" dirty="0" smtClean="0">
                <a:solidFill>
                  <a:schemeClr val="tx1"/>
                </a:solidFill>
                <a:latin typeface="Calibri" pitchFamily="34" charset="0"/>
                <a:cs typeface="Calibri" pitchFamily="34" charset="0"/>
              </a:rPr>
              <a:t>here approximately </a:t>
            </a:r>
            <a:r>
              <a:rPr lang="en-US" sz="1800" b="0" dirty="0">
                <a:solidFill>
                  <a:schemeClr val="tx1"/>
                </a:solidFill>
                <a:latin typeface="Calibri" pitchFamily="34" charset="0"/>
                <a:cs typeface="Calibri" pitchFamily="34" charset="0"/>
              </a:rPr>
              <a:t>30% smaller – the analysis has “drawn” to the observations.</a:t>
            </a:r>
          </a:p>
        </p:txBody>
      </p:sp>
      <p:sp>
        <p:nvSpPr>
          <p:cNvPr id="2063" name="Line 11"/>
          <p:cNvSpPr>
            <a:spLocks noChangeShapeType="1"/>
          </p:cNvSpPr>
          <p:nvPr/>
        </p:nvSpPr>
        <p:spPr bwMode="auto">
          <a:xfrm flipH="1">
            <a:off x="5499100" y="2438400"/>
            <a:ext cx="596900" cy="161925"/>
          </a:xfrm>
          <a:prstGeom prst="line">
            <a:avLst/>
          </a:prstGeom>
          <a:noFill/>
          <a:ln w="9525">
            <a:solidFill>
              <a:schemeClr val="tx1"/>
            </a:solidFill>
            <a:round/>
            <a:headEnd/>
            <a:tailEnd type="triangle" w="med" len="med"/>
          </a:ln>
        </p:spPr>
        <p:txBody>
          <a:bodyPr wrap="none" anchor="ctr"/>
          <a:lstStyle/>
          <a:p>
            <a:endParaRPr lang="en-GB"/>
          </a:p>
        </p:txBody>
      </p:sp>
      <p:sp>
        <p:nvSpPr>
          <p:cNvPr id="2064" name="Line 12"/>
          <p:cNvSpPr>
            <a:spLocks noChangeShapeType="1"/>
          </p:cNvSpPr>
          <p:nvPr/>
        </p:nvSpPr>
        <p:spPr bwMode="auto">
          <a:xfrm flipH="1">
            <a:off x="5905500" y="1885950"/>
            <a:ext cx="723900" cy="142875"/>
          </a:xfrm>
          <a:prstGeom prst="line">
            <a:avLst/>
          </a:prstGeom>
          <a:noFill/>
          <a:ln w="9525">
            <a:solidFill>
              <a:schemeClr val="tx1"/>
            </a:solidFill>
            <a:round/>
            <a:headEnd/>
            <a:tailEnd type="triangle" w="med" len="med"/>
          </a:ln>
        </p:spPr>
        <p:txBody>
          <a:bodyPr wrap="none" anchor="ctr"/>
          <a:lstStyle/>
          <a:p>
            <a:endParaRPr lang="en-GB"/>
          </a:p>
        </p:txBody>
      </p:sp>
      <p:sp>
        <p:nvSpPr>
          <p:cNvPr id="2065" name="Text Box 13"/>
          <p:cNvSpPr txBox="1">
            <a:spLocks noChangeArrowheads="1"/>
          </p:cNvSpPr>
          <p:nvPr/>
        </p:nvSpPr>
        <p:spPr bwMode="auto">
          <a:xfrm>
            <a:off x="619125" y="733425"/>
            <a:ext cx="2804357" cy="707886"/>
          </a:xfrm>
          <a:prstGeom prst="rect">
            <a:avLst/>
          </a:prstGeom>
          <a:noFill/>
          <a:ln w="9525">
            <a:noFill/>
            <a:miter lim="800000"/>
            <a:headEnd/>
            <a:tailEnd/>
          </a:ln>
        </p:spPr>
        <p:txBody>
          <a:bodyPr wrap="none">
            <a:spAutoFit/>
          </a:bodyPr>
          <a:lstStyle/>
          <a:p>
            <a:r>
              <a:rPr lang="en-GB" sz="2000" dirty="0">
                <a:solidFill>
                  <a:schemeClr val="tx1"/>
                </a:solidFill>
                <a:latin typeface="Calibri" pitchFamily="34" charset="0"/>
                <a:cs typeface="Calibri" pitchFamily="34" charset="0"/>
              </a:rPr>
              <a:t>Background departures:</a:t>
            </a:r>
            <a:r>
              <a:rPr lang="en-GB" sz="2000" dirty="0">
                <a:latin typeface="Calibri" pitchFamily="34" charset="0"/>
                <a:cs typeface="Calibri" pitchFamily="34" charset="0"/>
              </a:rPr>
              <a:t> </a:t>
            </a:r>
          </a:p>
          <a:p>
            <a:r>
              <a:rPr lang="en-GB" sz="2000" dirty="0">
                <a:solidFill>
                  <a:schemeClr val="tx1"/>
                </a:solidFill>
                <a:latin typeface="Calibri" pitchFamily="34" charset="0"/>
                <a:cs typeface="Calibri" pitchFamily="34" charset="0"/>
              </a:rPr>
              <a:t>Analysis departures:</a:t>
            </a:r>
            <a:endParaRPr lang="en-GB" dirty="0">
              <a:latin typeface="Calibri" pitchFamily="34" charset="0"/>
              <a:cs typeface="Calibri" pitchFamily="34" charset="0"/>
            </a:endParaRPr>
          </a:p>
        </p:txBody>
      </p:sp>
      <p:graphicFrame>
        <p:nvGraphicFramePr>
          <p:cNvPr id="2050" name="Object 14"/>
          <p:cNvGraphicFramePr>
            <a:graphicFrameLocks noGrp="1" noChangeAspect="1"/>
          </p:cNvGraphicFramePr>
          <p:nvPr>
            <p:ph idx="1"/>
          </p:nvPr>
        </p:nvGraphicFramePr>
        <p:xfrm>
          <a:off x="3619500" y="739379"/>
          <a:ext cx="952500" cy="329803"/>
        </p:xfrm>
        <a:graphic>
          <a:graphicData uri="http://schemas.openxmlformats.org/presentationml/2006/ole">
            <mc:AlternateContent xmlns:mc="http://schemas.openxmlformats.org/markup-compatibility/2006">
              <mc:Choice xmlns:v="urn:schemas-microsoft-com:vml" Requires="v">
                <p:oleObj spid="_x0000_s2975" name="Equation" r:id="rId5" imgW="495000" imgH="228600" progId="">
                  <p:embed/>
                </p:oleObj>
              </mc:Choice>
              <mc:Fallback>
                <p:oleObj name="Equation" r:id="rId5" imgW="495000" imgH="228600" progId="">
                  <p:embed/>
                  <p:pic>
                    <p:nvPicPr>
                      <p:cNvPr id="0" name="Object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19500" y="739379"/>
                        <a:ext cx="952500" cy="32980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1" name="Object 16"/>
          <p:cNvGraphicFramePr>
            <a:graphicFrameLocks noChangeAspect="1"/>
          </p:cNvGraphicFramePr>
          <p:nvPr>
            <p:extLst>
              <p:ext uri="{D42A27DB-BD31-4B8C-83A1-F6EECF244321}">
                <p14:modId xmlns:p14="http://schemas.microsoft.com/office/powerpoint/2010/main" val="2210597946"/>
              </p:ext>
            </p:extLst>
          </p:nvPr>
        </p:nvGraphicFramePr>
        <p:xfrm>
          <a:off x="3594100" y="1050131"/>
          <a:ext cx="977900" cy="338138"/>
        </p:xfrm>
        <a:graphic>
          <a:graphicData uri="http://schemas.openxmlformats.org/presentationml/2006/ole">
            <mc:AlternateContent xmlns:mc="http://schemas.openxmlformats.org/markup-compatibility/2006">
              <mc:Choice xmlns:v="urn:schemas-microsoft-com:vml" Requires="v">
                <p:oleObj spid="_x0000_s2976" name="Equation" r:id="rId7" imgW="495000" imgH="228600" progId="">
                  <p:embed/>
                </p:oleObj>
              </mc:Choice>
              <mc:Fallback>
                <p:oleObj name="Equation" r:id="rId7" imgW="495000" imgH="228600" progId="">
                  <p:embed/>
                  <p:pic>
                    <p:nvPicPr>
                      <p:cNvPr id="0" name="Object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94100" y="1050131"/>
                        <a:ext cx="977900" cy="338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2" name="Object 17"/>
          <p:cNvGraphicFramePr>
            <a:graphicFrameLocks noChangeAspect="1"/>
          </p:cNvGraphicFramePr>
          <p:nvPr>
            <p:extLst>
              <p:ext uri="{D42A27DB-BD31-4B8C-83A1-F6EECF244321}">
                <p14:modId xmlns:p14="http://schemas.microsoft.com/office/powerpoint/2010/main" val="3541284375"/>
              </p:ext>
            </p:extLst>
          </p:nvPr>
        </p:nvGraphicFramePr>
        <p:xfrm>
          <a:off x="6121400" y="2380456"/>
          <a:ext cx="977900" cy="338138"/>
        </p:xfrm>
        <a:graphic>
          <a:graphicData uri="http://schemas.openxmlformats.org/presentationml/2006/ole">
            <mc:AlternateContent xmlns:mc="http://schemas.openxmlformats.org/markup-compatibility/2006">
              <mc:Choice xmlns:v="urn:schemas-microsoft-com:vml" Requires="v">
                <p:oleObj spid="_x0000_s2977" name="Equation" r:id="rId9" imgW="495000" imgH="228600" progId="">
                  <p:embed/>
                </p:oleObj>
              </mc:Choice>
              <mc:Fallback>
                <p:oleObj name="Equation" r:id="rId9" imgW="495000" imgH="228600" progId="">
                  <p:embed/>
                  <p:pic>
                    <p:nvPicPr>
                      <p:cNvPr id="0" name="Object 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121400" y="2380456"/>
                        <a:ext cx="977900" cy="338138"/>
                      </a:xfrm>
                      <a:prstGeom prst="rect">
                        <a:avLst/>
                      </a:prstGeom>
                      <a:noFill/>
                      <a:ln w="1905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3" name="Object 18"/>
          <p:cNvGraphicFramePr>
            <a:graphicFrameLocks noChangeAspect="1"/>
          </p:cNvGraphicFramePr>
          <p:nvPr>
            <p:extLst>
              <p:ext uri="{D42A27DB-BD31-4B8C-83A1-F6EECF244321}">
                <p14:modId xmlns:p14="http://schemas.microsoft.com/office/powerpoint/2010/main" val="1150281934"/>
              </p:ext>
            </p:extLst>
          </p:nvPr>
        </p:nvGraphicFramePr>
        <p:xfrm>
          <a:off x="6642100" y="1866106"/>
          <a:ext cx="977900" cy="338138"/>
        </p:xfrm>
        <a:graphic>
          <a:graphicData uri="http://schemas.openxmlformats.org/presentationml/2006/ole">
            <mc:AlternateContent xmlns:mc="http://schemas.openxmlformats.org/markup-compatibility/2006">
              <mc:Choice xmlns:v="urn:schemas-microsoft-com:vml" Requires="v">
                <p:oleObj spid="_x0000_s2978" name="Equation" r:id="rId11" imgW="495000" imgH="228600" progId="">
                  <p:embed/>
                </p:oleObj>
              </mc:Choice>
              <mc:Fallback>
                <p:oleObj name="Equation" r:id="rId11" imgW="495000" imgH="228600" progId="">
                  <p:embed/>
                  <p:pic>
                    <p:nvPicPr>
                      <p:cNvPr id="0" name="Object 1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642100" y="1866106"/>
                        <a:ext cx="977900" cy="338138"/>
                      </a:xfrm>
                      <a:prstGeom prst="rect">
                        <a:avLst/>
                      </a:prstGeom>
                      <a:noFill/>
                      <a:ln w="1905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4" name="Object 19"/>
          <p:cNvGraphicFramePr>
            <a:graphicFrameLocks noChangeAspect="1"/>
          </p:cNvGraphicFramePr>
          <p:nvPr/>
        </p:nvGraphicFramePr>
        <p:xfrm>
          <a:off x="5799139" y="907257"/>
          <a:ext cx="231775" cy="240506"/>
        </p:xfrm>
        <a:graphic>
          <a:graphicData uri="http://schemas.openxmlformats.org/presentationml/2006/ole">
            <mc:AlternateContent xmlns:mc="http://schemas.openxmlformats.org/markup-compatibility/2006">
              <mc:Choice xmlns:v="urn:schemas-microsoft-com:vml" Requires="v">
                <p:oleObj spid="_x0000_s2979" name="Equation" r:id="rId13" imgW="164880" imgH="228600" progId="">
                  <p:embed/>
                </p:oleObj>
              </mc:Choice>
              <mc:Fallback>
                <p:oleObj name="Equation" r:id="rId13" imgW="164880" imgH="228600" progId="">
                  <p:embed/>
                  <p:pic>
                    <p:nvPicPr>
                      <p:cNvPr id="0" name="Object 1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799139" y="907257"/>
                        <a:ext cx="231775" cy="24050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5" name="Object 20"/>
          <p:cNvGraphicFramePr>
            <a:graphicFrameLocks noChangeAspect="1"/>
          </p:cNvGraphicFramePr>
          <p:nvPr>
            <p:extLst>
              <p:ext uri="{D42A27DB-BD31-4B8C-83A1-F6EECF244321}">
                <p14:modId xmlns:p14="http://schemas.microsoft.com/office/powerpoint/2010/main" val="517880964"/>
              </p:ext>
            </p:extLst>
          </p:nvPr>
        </p:nvGraphicFramePr>
        <p:xfrm>
          <a:off x="5799139" y="808689"/>
          <a:ext cx="179387" cy="158353"/>
        </p:xfrm>
        <a:graphic>
          <a:graphicData uri="http://schemas.openxmlformats.org/presentationml/2006/ole">
            <mc:AlternateContent xmlns:mc="http://schemas.openxmlformats.org/markup-compatibility/2006">
              <mc:Choice xmlns:v="urn:schemas-microsoft-com:vml" Requires="v">
                <p:oleObj spid="_x0000_s2980" name="Equation" r:id="rId15" imgW="139680" imgH="164880" progId="">
                  <p:embed/>
                </p:oleObj>
              </mc:Choice>
              <mc:Fallback>
                <p:oleObj name="Equation" r:id="rId15" imgW="139680" imgH="164880" progId="">
                  <p:embed/>
                  <p:pic>
                    <p:nvPicPr>
                      <p:cNvPr id="0" name="Object 2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799139" y="808689"/>
                        <a:ext cx="179387" cy="15835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6" name="Object 21"/>
          <p:cNvGraphicFramePr>
            <a:graphicFrameLocks noChangeAspect="1"/>
          </p:cNvGraphicFramePr>
          <p:nvPr>
            <p:extLst>
              <p:ext uri="{D42A27DB-BD31-4B8C-83A1-F6EECF244321}">
                <p14:modId xmlns:p14="http://schemas.microsoft.com/office/powerpoint/2010/main" val="2584070695"/>
              </p:ext>
            </p:extLst>
          </p:nvPr>
        </p:nvGraphicFramePr>
        <p:xfrm>
          <a:off x="5780088" y="1145381"/>
          <a:ext cx="290512" cy="252413"/>
        </p:xfrm>
        <a:graphic>
          <a:graphicData uri="http://schemas.openxmlformats.org/presentationml/2006/ole">
            <mc:AlternateContent xmlns:mc="http://schemas.openxmlformats.org/markup-compatibility/2006">
              <mc:Choice xmlns:v="urn:schemas-microsoft-com:vml" Requires="v">
                <p:oleObj spid="_x0000_s2981" name="Equation" r:id="rId17" imgW="164880" imgH="228600" progId="">
                  <p:embed/>
                </p:oleObj>
              </mc:Choice>
              <mc:Fallback>
                <p:oleObj name="Equation" r:id="rId17" imgW="164880" imgH="228600" progId="">
                  <p:embed/>
                  <p:pic>
                    <p:nvPicPr>
                      <p:cNvPr id="0" name="Object 21"/>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780088" y="1145381"/>
                        <a:ext cx="290512" cy="2524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66" name="Text Box 22"/>
          <p:cNvSpPr txBox="1">
            <a:spLocks noChangeArrowheads="1"/>
          </p:cNvSpPr>
          <p:nvPr/>
        </p:nvSpPr>
        <p:spPr bwMode="auto">
          <a:xfrm>
            <a:off x="5991225" y="694135"/>
            <a:ext cx="1300356" cy="307777"/>
          </a:xfrm>
          <a:prstGeom prst="rect">
            <a:avLst/>
          </a:prstGeom>
          <a:noFill/>
          <a:ln w="9525">
            <a:noFill/>
            <a:miter lim="800000"/>
            <a:headEnd/>
            <a:tailEnd/>
          </a:ln>
        </p:spPr>
        <p:txBody>
          <a:bodyPr wrap="none">
            <a:spAutoFit/>
          </a:bodyPr>
          <a:lstStyle/>
          <a:p>
            <a:r>
              <a:rPr lang="en-GB" sz="1400" dirty="0">
                <a:solidFill>
                  <a:schemeClr val="tx1"/>
                </a:solidFill>
              </a:rPr>
              <a:t>=</a:t>
            </a:r>
            <a:r>
              <a:rPr lang="en-GB" sz="1400" dirty="0"/>
              <a:t> </a:t>
            </a:r>
            <a:r>
              <a:rPr lang="en-GB" sz="1400" dirty="0">
                <a:latin typeface="Calibri" pitchFamily="34" charset="0"/>
                <a:cs typeface="Calibri" pitchFamily="34" charset="0"/>
              </a:rPr>
              <a:t>observations</a:t>
            </a:r>
          </a:p>
        </p:txBody>
      </p:sp>
      <p:sp>
        <p:nvSpPr>
          <p:cNvPr id="2067" name="Text Box 23"/>
          <p:cNvSpPr txBox="1">
            <a:spLocks noChangeArrowheads="1"/>
          </p:cNvSpPr>
          <p:nvPr/>
        </p:nvSpPr>
        <p:spPr bwMode="auto">
          <a:xfrm>
            <a:off x="6003925" y="922735"/>
            <a:ext cx="1370183" cy="307777"/>
          </a:xfrm>
          <a:prstGeom prst="rect">
            <a:avLst/>
          </a:prstGeom>
          <a:noFill/>
          <a:ln w="9525">
            <a:noFill/>
            <a:miter lim="800000"/>
            <a:headEnd/>
            <a:tailEnd/>
          </a:ln>
        </p:spPr>
        <p:txBody>
          <a:bodyPr wrap="none">
            <a:spAutoFit/>
          </a:bodyPr>
          <a:lstStyle/>
          <a:p>
            <a:r>
              <a:rPr lang="en-GB" sz="1400" dirty="0" smtClean="0">
                <a:solidFill>
                  <a:schemeClr val="tx1"/>
                </a:solidFill>
              </a:rPr>
              <a:t>= </a:t>
            </a:r>
            <a:r>
              <a:rPr lang="en-GB" sz="1400" dirty="0" smtClean="0">
                <a:latin typeface="Calibri" pitchFamily="34" charset="0"/>
                <a:cs typeface="Calibri" pitchFamily="34" charset="0"/>
              </a:rPr>
              <a:t>analysis </a:t>
            </a:r>
            <a:r>
              <a:rPr lang="en-GB" sz="1400" dirty="0">
                <a:latin typeface="Calibri" pitchFamily="34" charset="0"/>
                <a:cs typeface="Calibri" pitchFamily="34" charset="0"/>
              </a:rPr>
              <a:t>state</a:t>
            </a:r>
          </a:p>
        </p:txBody>
      </p:sp>
      <p:sp>
        <p:nvSpPr>
          <p:cNvPr id="2068" name="Text Box 24"/>
          <p:cNvSpPr txBox="1">
            <a:spLocks noChangeArrowheads="1"/>
          </p:cNvSpPr>
          <p:nvPr/>
        </p:nvSpPr>
        <p:spPr bwMode="auto">
          <a:xfrm>
            <a:off x="5984876" y="1151335"/>
            <a:ext cx="1659365" cy="307777"/>
          </a:xfrm>
          <a:prstGeom prst="rect">
            <a:avLst/>
          </a:prstGeom>
          <a:noFill/>
          <a:ln w="9525">
            <a:noFill/>
            <a:miter lim="800000"/>
            <a:headEnd/>
            <a:tailEnd/>
          </a:ln>
        </p:spPr>
        <p:txBody>
          <a:bodyPr wrap="none">
            <a:spAutoFit/>
          </a:bodyPr>
          <a:lstStyle/>
          <a:p>
            <a:r>
              <a:rPr lang="en-GB" sz="1400" dirty="0">
                <a:solidFill>
                  <a:schemeClr val="tx1"/>
                </a:solidFill>
              </a:rPr>
              <a:t>=</a:t>
            </a:r>
            <a:r>
              <a:rPr lang="en-GB" sz="1400" dirty="0"/>
              <a:t> </a:t>
            </a:r>
            <a:r>
              <a:rPr lang="en-GB" sz="1400" dirty="0">
                <a:latin typeface="Calibri" pitchFamily="34" charset="0"/>
                <a:cs typeface="Calibri" pitchFamily="34" charset="0"/>
              </a:rPr>
              <a:t>background state</a:t>
            </a:r>
          </a:p>
        </p:txBody>
      </p:sp>
      <p:sp>
        <p:nvSpPr>
          <p:cNvPr id="2069" name="Text Box 13"/>
          <p:cNvSpPr txBox="1">
            <a:spLocks noChangeArrowheads="1"/>
          </p:cNvSpPr>
          <p:nvPr/>
        </p:nvSpPr>
        <p:spPr bwMode="auto">
          <a:xfrm>
            <a:off x="4581525" y="714375"/>
            <a:ext cx="795411" cy="707886"/>
          </a:xfrm>
          <a:prstGeom prst="rect">
            <a:avLst/>
          </a:prstGeom>
          <a:noFill/>
          <a:ln w="9525">
            <a:noFill/>
            <a:miter lim="800000"/>
            <a:headEnd/>
            <a:tailEnd/>
          </a:ln>
        </p:spPr>
        <p:txBody>
          <a:bodyPr wrap="none">
            <a:spAutoFit/>
          </a:bodyPr>
          <a:lstStyle/>
          <a:p>
            <a:r>
              <a:rPr lang="en-GB" sz="2000" b="0" dirty="0" smtClean="0">
                <a:solidFill>
                  <a:schemeClr val="tx1"/>
                </a:solidFill>
                <a:latin typeface="Helvetica" pitchFamily="34" charset="0"/>
              </a:rPr>
              <a:t>(o-b)</a:t>
            </a:r>
            <a:r>
              <a:rPr lang="en-GB" sz="2000" b="0" dirty="0" smtClean="0">
                <a:latin typeface="Helvetica" pitchFamily="34" charset="0"/>
              </a:rPr>
              <a:t> </a:t>
            </a:r>
            <a:endParaRPr lang="en-GB" sz="2000" b="0" dirty="0">
              <a:latin typeface="Helvetica" pitchFamily="34" charset="0"/>
            </a:endParaRPr>
          </a:p>
          <a:p>
            <a:r>
              <a:rPr lang="en-GB" sz="2000" b="0" dirty="0" smtClean="0">
                <a:solidFill>
                  <a:schemeClr val="tx1"/>
                </a:solidFill>
                <a:latin typeface="Helvetica" pitchFamily="34" charset="0"/>
              </a:rPr>
              <a:t>(o-a)</a:t>
            </a:r>
            <a:endParaRPr lang="en-GB" b="0" dirty="0"/>
          </a:p>
        </p:txBody>
      </p:sp>
      <p:sp>
        <p:nvSpPr>
          <p:cNvPr id="2" name="TextBox 1"/>
          <p:cNvSpPr txBox="1"/>
          <p:nvPr/>
        </p:nvSpPr>
        <p:spPr>
          <a:xfrm>
            <a:off x="23813" y="1822451"/>
            <a:ext cx="696331" cy="830997"/>
          </a:xfrm>
          <a:prstGeom prst="rect">
            <a:avLst/>
          </a:prstGeom>
          <a:noFill/>
        </p:spPr>
        <p:txBody>
          <a:bodyPr wrap="square" rtlCol="0">
            <a:spAutoFit/>
          </a:bodyPr>
          <a:lstStyle/>
          <a:p>
            <a:r>
              <a:rPr lang="en-GB" sz="1600" dirty="0" err="1" smtClean="0">
                <a:solidFill>
                  <a:schemeClr val="tx1"/>
                </a:solidFill>
                <a:latin typeface="Calibri" panose="020F0502020204030204" pitchFamily="34" charset="0"/>
              </a:rPr>
              <a:t>Pres</a:t>
            </a:r>
            <a:r>
              <a:rPr lang="en-GB" sz="1600" dirty="0" smtClean="0">
                <a:solidFill>
                  <a:schemeClr val="tx1"/>
                </a:solidFill>
                <a:latin typeface="Calibri" panose="020F0502020204030204" pitchFamily="34" charset="0"/>
              </a:rPr>
              <a:t>-sure</a:t>
            </a:r>
          </a:p>
          <a:p>
            <a:r>
              <a:rPr lang="en-GB" sz="1600" dirty="0" smtClean="0">
                <a:solidFill>
                  <a:schemeClr val="tx1"/>
                </a:solidFill>
                <a:latin typeface="Calibri" panose="020F0502020204030204" pitchFamily="34" charset="0"/>
              </a:rPr>
              <a:t>(</a:t>
            </a:r>
            <a:r>
              <a:rPr lang="en-GB" sz="1600" dirty="0" err="1" smtClean="0">
                <a:solidFill>
                  <a:schemeClr val="tx1"/>
                </a:solidFill>
                <a:latin typeface="Calibri" panose="020F0502020204030204" pitchFamily="34" charset="0"/>
              </a:rPr>
              <a:t>hPa</a:t>
            </a:r>
            <a:r>
              <a:rPr lang="en-GB" sz="1600" dirty="0" smtClean="0">
                <a:solidFill>
                  <a:schemeClr val="tx1"/>
                </a:solidFill>
                <a:latin typeface="Calibri" panose="020F0502020204030204" pitchFamily="34" charset="0"/>
              </a:rPr>
              <a:t>)</a:t>
            </a:r>
            <a:endParaRPr lang="en-GB" sz="1600" dirty="0">
              <a:solidFill>
                <a:schemeClr val="tx1"/>
              </a:solidFill>
              <a:latin typeface="Calibri" panose="020F0502020204030204" pitchFamily="34" charset="0"/>
            </a:endParaRPr>
          </a:p>
        </p:txBody>
      </p:sp>
      <p:sp>
        <p:nvSpPr>
          <p:cNvPr id="23" name="TextBox 22"/>
          <p:cNvSpPr txBox="1"/>
          <p:nvPr/>
        </p:nvSpPr>
        <p:spPr>
          <a:xfrm>
            <a:off x="8234364" y="1957387"/>
            <a:ext cx="1011235" cy="830997"/>
          </a:xfrm>
          <a:prstGeom prst="rect">
            <a:avLst/>
          </a:prstGeom>
          <a:noFill/>
        </p:spPr>
        <p:txBody>
          <a:bodyPr wrap="square" rtlCol="0">
            <a:spAutoFit/>
          </a:bodyPr>
          <a:lstStyle/>
          <a:p>
            <a:r>
              <a:rPr lang="en-GB" sz="1600" dirty="0" smtClean="0">
                <a:solidFill>
                  <a:schemeClr val="tx1"/>
                </a:solidFill>
                <a:latin typeface="Calibri" panose="020F0502020204030204" pitchFamily="34" charset="0"/>
              </a:rPr>
              <a:t>Number</a:t>
            </a:r>
          </a:p>
          <a:p>
            <a:r>
              <a:rPr lang="en-GB" sz="1600" dirty="0">
                <a:solidFill>
                  <a:schemeClr val="tx1"/>
                </a:solidFill>
                <a:latin typeface="Calibri" panose="020F0502020204030204" pitchFamily="34" charset="0"/>
              </a:rPr>
              <a:t>o</a:t>
            </a:r>
            <a:r>
              <a:rPr lang="en-GB" sz="1600" dirty="0" smtClean="0">
                <a:solidFill>
                  <a:schemeClr val="tx1"/>
                </a:solidFill>
                <a:latin typeface="Calibri" panose="020F0502020204030204" pitchFamily="34" charset="0"/>
              </a:rPr>
              <a:t>f </a:t>
            </a:r>
            <a:r>
              <a:rPr lang="en-GB" sz="1600" dirty="0" err="1" smtClean="0">
                <a:solidFill>
                  <a:schemeClr val="tx1"/>
                </a:solidFill>
                <a:latin typeface="Calibri" panose="020F0502020204030204" pitchFamily="34" charset="0"/>
              </a:rPr>
              <a:t>obser-vations</a:t>
            </a:r>
            <a:endParaRPr lang="en-GB" sz="1600" dirty="0">
              <a:solidFill>
                <a:schemeClr val="tx1"/>
              </a:solidFill>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6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6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2" descr="pdf_1"/>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6778" y="1937544"/>
            <a:ext cx="4430713" cy="2183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1509" name="Object 6"/>
          <p:cNvGraphicFramePr>
            <a:graphicFrameLocks noChangeAspect="1"/>
          </p:cNvGraphicFramePr>
          <p:nvPr>
            <p:extLst>
              <p:ext uri="{D42A27DB-BD31-4B8C-83A1-F6EECF244321}">
                <p14:modId xmlns:p14="http://schemas.microsoft.com/office/powerpoint/2010/main" val="3090285707"/>
              </p:ext>
            </p:extLst>
          </p:nvPr>
        </p:nvGraphicFramePr>
        <p:xfrm>
          <a:off x="6416675" y="4137026"/>
          <a:ext cx="319088" cy="358379"/>
        </p:xfrm>
        <a:graphic>
          <a:graphicData uri="http://schemas.openxmlformats.org/presentationml/2006/ole">
            <mc:AlternateContent xmlns:mc="http://schemas.openxmlformats.org/markup-compatibility/2006">
              <mc:Choice xmlns:v="urn:schemas-microsoft-com:vml" Requires="v">
                <p:oleObj spid="_x0000_s13739" name="Equation" r:id="rId4" imgW="165028" imgH="228501" progId="Equation.3">
                  <p:embed/>
                </p:oleObj>
              </mc:Choice>
              <mc:Fallback>
                <p:oleObj name="Equation" r:id="rId4" imgW="165028" imgH="228501"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16675" y="4137026"/>
                        <a:ext cx="319088" cy="358379"/>
                      </a:xfrm>
                      <a:prstGeom prst="rect">
                        <a:avLst/>
                      </a:prstGeom>
                      <a:solidFill>
                        <a:schemeClr val="bg1"/>
                      </a:solidFill>
                      <a:ln w="9525">
                        <a:solidFill>
                          <a:srgbClr val="064CFC"/>
                        </a:solidFill>
                        <a:prstDash val="dash"/>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513" name="TextBox 3"/>
          <p:cNvSpPr txBox="1">
            <a:spLocks noChangeArrowheads="1"/>
          </p:cNvSpPr>
          <p:nvPr/>
        </p:nvSpPr>
        <p:spPr bwMode="auto">
          <a:xfrm>
            <a:off x="452438" y="936625"/>
            <a:ext cx="6659562" cy="94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algn="ctr"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pitchFamily="34" charset="0"/>
              </a:defRPr>
            </a:lvl6pPr>
            <a:lvl7pPr marL="2971800" indent="-228600" algn="ctr"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pitchFamily="34" charset="0"/>
              </a:defRPr>
            </a:lvl7pPr>
            <a:lvl8pPr marL="3429000" indent="-228600" algn="ctr"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pitchFamily="34" charset="0"/>
              </a:defRPr>
            </a:lvl8pPr>
            <a:lvl9pPr marL="3886200" indent="-228600" algn="ctr"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pitchFamily="34" charset="0"/>
              </a:defRPr>
            </a:lvl9pPr>
          </a:lstStyle>
          <a:p>
            <a:pPr algn="l">
              <a:lnSpc>
                <a:spcPts val="1800"/>
              </a:lnSpc>
              <a:spcAft>
                <a:spcPts val="600"/>
              </a:spcAft>
            </a:pPr>
            <a:r>
              <a:rPr lang="en-GB" b="0" dirty="0">
                <a:latin typeface="Calibri" pitchFamily="34" charset="0"/>
                <a:cs typeface="Calibri" pitchFamily="34" charset="0"/>
              </a:rPr>
              <a:t>Observed </a:t>
            </a:r>
            <a:r>
              <a:rPr lang="en-GB" b="0" dirty="0" smtClean="0">
                <a:latin typeface="Calibri" pitchFamily="34" charset="0"/>
                <a:cs typeface="Calibri" pitchFamily="34" charset="0"/>
              </a:rPr>
              <a:t>temperature (T</a:t>
            </a:r>
            <a:r>
              <a:rPr lang="en-GB" b="0" baseline="-25000" dirty="0" smtClean="0">
                <a:latin typeface="Calibri" pitchFamily="34" charset="0"/>
                <a:cs typeface="Calibri" pitchFamily="34" charset="0"/>
              </a:rPr>
              <a:t>o</a:t>
            </a:r>
            <a:r>
              <a:rPr lang="en-GB" b="0" dirty="0" smtClean="0">
                <a:latin typeface="Calibri" pitchFamily="34" charset="0"/>
                <a:cs typeface="Calibri" pitchFamily="34" charset="0"/>
                <a:sym typeface="Wingdings" panose="05000000000000000000" pitchFamily="2" charset="2"/>
              </a:rPr>
              <a:t>):</a:t>
            </a:r>
            <a:r>
              <a:rPr lang="en-GB" b="0" dirty="0" smtClean="0">
                <a:latin typeface="Calibri" pitchFamily="34" charset="0"/>
                <a:cs typeface="Calibri" pitchFamily="34" charset="0"/>
              </a:rPr>
              <a:t> </a:t>
            </a:r>
            <a:r>
              <a:rPr lang="en-GB" b="0" dirty="0">
                <a:latin typeface="Calibri" pitchFamily="34" charset="0"/>
                <a:cs typeface="Calibri" pitchFamily="34" charset="0"/>
              </a:rPr>
              <a:t>8˚C</a:t>
            </a:r>
          </a:p>
          <a:p>
            <a:pPr algn="l">
              <a:lnSpc>
                <a:spcPts val="1800"/>
              </a:lnSpc>
              <a:spcAft>
                <a:spcPts val="600"/>
              </a:spcAft>
            </a:pPr>
            <a:r>
              <a:rPr lang="en-GB" b="0" dirty="0" smtClean="0">
                <a:latin typeface="Calibri" pitchFamily="34" charset="0"/>
                <a:cs typeface="Calibri" pitchFamily="34" charset="0"/>
              </a:rPr>
              <a:t>Background forecast temperature (T</a:t>
            </a:r>
            <a:r>
              <a:rPr lang="en-GB" b="0" baseline="-25000" dirty="0" smtClean="0">
                <a:latin typeface="Calibri" pitchFamily="34" charset="0"/>
                <a:cs typeface="Calibri" pitchFamily="34" charset="0"/>
              </a:rPr>
              <a:t>b</a:t>
            </a:r>
            <a:r>
              <a:rPr lang="en-GB" b="0" dirty="0" smtClean="0">
                <a:latin typeface="Calibri" pitchFamily="34" charset="0"/>
                <a:cs typeface="Calibri" pitchFamily="34" charset="0"/>
              </a:rPr>
              <a:t>): </a:t>
            </a:r>
            <a:r>
              <a:rPr lang="en-GB" b="0" dirty="0">
                <a:latin typeface="Calibri" pitchFamily="34" charset="0"/>
                <a:cs typeface="Calibri" pitchFamily="34" charset="0"/>
              </a:rPr>
              <a:t>10˚ degrees.</a:t>
            </a:r>
          </a:p>
          <a:p>
            <a:pPr algn="l">
              <a:lnSpc>
                <a:spcPts val="1800"/>
              </a:lnSpc>
              <a:spcAft>
                <a:spcPts val="600"/>
              </a:spcAft>
            </a:pPr>
            <a:r>
              <a:rPr lang="en-GB" b="0" dirty="0" smtClean="0">
                <a:latin typeface="Calibri" pitchFamily="34" charset="0"/>
                <a:cs typeface="Calibri" pitchFamily="34" charset="0"/>
              </a:rPr>
              <a:t>Analysis (T</a:t>
            </a:r>
            <a:r>
              <a:rPr lang="en-GB" b="0" baseline="-25000" dirty="0" smtClean="0">
                <a:latin typeface="Calibri" pitchFamily="34" charset="0"/>
                <a:cs typeface="Calibri" pitchFamily="34" charset="0"/>
              </a:rPr>
              <a:t>a</a:t>
            </a:r>
            <a:r>
              <a:rPr lang="en-GB" b="0" dirty="0" smtClean="0">
                <a:latin typeface="Calibri" pitchFamily="34" charset="0"/>
                <a:cs typeface="Calibri" pitchFamily="34" charset="0"/>
              </a:rPr>
              <a:t>): </a:t>
            </a:r>
            <a:r>
              <a:rPr lang="en-GB" b="0" dirty="0" err="1">
                <a:latin typeface="Calibri" pitchFamily="34" charset="0"/>
                <a:cs typeface="Calibri" pitchFamily="34" charset="0"/>
              </a:rPr>
              <a:t>x˚C</a:t>
            </a:r>
            <a:endParaRPr lang="en-GB" b="0" dirty="0">
              <a:latin typeface="Calibri" pitchFamily="34" charset="0"/>
              <a:cs typeface="Calibri" pitchFamily="34" charset="0"/>
            </a:endParaRPr>
          </a:p>
        </p:txBody>
      </p:sp>
      <p:grpSp>
        <p:nvGrpSpPr>
          <p:cNvPr id="3" name="Group 2"/>
          <p:cNvGrpSpPr/>
          <p:nvPr/>
        </p:nvGrpSpPr>
        <p:grpSpPr>
          <a:xfrm>
            <a:off x="142875" y="1912144"/>
            <a:ext cx="4432300" cy="2561036"/>
            <a:chOff x="168275" y="1607344"/>
            <a:chExt cx="4432300" cy="2561036"/>
          </a:xfrm>
        </p:grpSpPr>
        <p:pic>
          <p:nvPicPr>
            <p:cNvPr id="21507" name="Picture 2" descr="pdf_1"/>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8275" y="1607344"/>
              <a:ext cx="4432300" cy="2183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1510" name="Object 8"/>
            <p:cNvGraphicFramePr>
              <a:graphicFrameLocks noChangeAspect="1"/>
            </p:cNvGraphicFramePr>
            <p:nvPr>
              <p:extLst>
                <p:ext uri="{D42A27DB-BD31-4B8C-83A1-F6EECF244321}">
                  <p14:modId xmlns:p14="http://schemas.microsoft.com/office/powerpoint/2010/main" val="3987771316"/>
                </p:ext>
              </p:extLst>
            </p:nvPr>
          </p:nvGraphicFramePr>
          <p:xfrm>
            <a:off x="2422525" y="1990725"/>
            <a:ext cx="349250" cy="391716"/>
          </p:xfrm>
          <a:graphic>
            <a:graphicData uri="http://schemas.openxmlformats.org/presentationml/2006/ole">
              <mc:AlternateContent xmlns:mc="http://schemas.openxmlformats.org/markup-compatibility/2006">
                <mc:Choice xmlns:v="urn:schemas-microsoft-com:vml" Requires="v">
                  <p:oleObj spid="_x0000_s13740" name="Equation" r:id="rId7" imgW="165028" imgH="228501" progId="Equation.3">
                    <p:embed/>
                  </p:oleObj>
                </mc:Choice>
                <mc:Fallback>
                  <p:oleObj name="Equation" r:id="rId7" imgW="165028" imgH="228501"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2525" y="1990725"/>
                          <a:ext cx="349250" cy="391716"/>
                        </a:xfrm>
                        <a:prstGeom prst="rect">
                          <a:avLst/>
                        </a:prstGeom>
                        <a:solidFill>
                          <a:schemeClr val="bg1"/>
                        </a:solidFill>
                        <a:ln w="9525">
                          <a:solidFill>
                            <a:srgbClr val="064CFC"/>
                          </a:solidFill>
                          <a:prstDash val="dash"/>
                          <a:miter lim="800000"/>
                          <a:headEnd/>
                          <a:tailEnd/>
                        </a:ln>
                        <a:effectLst/>
                      </p:spPr>
                    </p:pic>
                  </p:oleObj>
                </mc:Fallback>
              </mc:AlternateContent>
            </a:graphicData>
          </a:graphic>
        </p:graphicFrame>
        <p:graphicFrame>
          <p:nvGraphicFramePr>
            <p:cNvPr id="21511" name="Object 9"/>
            <p:cNvGraphicFramePr>
              <a:graphicFrameLocks noChangeAspect="1"/>
            </p:cNvGraphicFramePr>
            <p:nvPr>
              <p:extLst>
                <p:ext uri="{D42A27DB-BD31-4B8C-83A1-F6EECF244321}">
                  <p14:modId xmlns:p14="http://schemas.microsoft.com/office/powerpoint/2010/main" val="3318268271"/>
                </p:ext>
              </p:extLst>
            </p:nvPr>
          </p:nvGraphicFramePr>
          <p:xfrm>
            <a:off x="1785938" y="1965724"/>
            <a:ext cx="309562" cy="348853"/>
          </p:xfrm>
          <a:graphic>
            <a:graphicData uri="http://schemas.openxmlformats.org/presentationml/2006/ole">
              <mc:AlternateContent xmlns:mc="http://schemas.openxmlformats.org/markup-compatibility/2006">
                <mc:Choice xmlns:v="urn:schemas-microsoft-com:vml" Requires="v">
                  <p:oleObj spid="_x0000_s13741" name="Equation" r:id="rId8" imgW="165028" imgH="228501" progId="Equation.3">
                    <p:embed/>
                  </p:oleObj>
                </mc:Choice>
                <mc:Fallback>
                  <p:oleObj name="Equation" r:id="rId8" imgW="165028" imgH="228501"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85938" y="1965724"/>
                          <a:ext cx="309562" cy="348853"/>
                        </a:xfrm>
                        <a:prstGeom prst="rect">
                          <a:avLst/>
                        </a:prstGeom>
                        <a:solidFill>
                          <a:schemeClr val="bg1"/>
                        </a:solidFill>
                        <a:ln w="9525">
                          <a:solidFill>
                            <a:schemeClr val="tx2"/>
                          </a:solidFill>
                          <a:miter lim="800000"/>
                          <a:headEnd/>
                          <a:tailEnd/>
                        </a:ln>
                      </p:spPr>
                    </p:pic>
                  </p:oleObj>
                </mc:Fallback>
              </mc:AlternateContent>
            </a:graphicData>
          </a:graphic>
        </p:graphicFrame>
        <p:graphicFrame>
          <p:nvGraphicFramePr>
            <p:cNvPr id="21512" name="Object 10"/>
            <p:cNvGraphicFramePr>
              <a:graphicFrameLocks noChangeAspect="1"/>
            </p:cNvGraphicFramePr>
            <p:nvPr>
              <p:extLst>
                <p:ext uri="{D42A27DB-BD31-4B8C-83A1-F6EECF244321}">
                  <p14:modId xmlns:p14="http://schemas.microsoft.com/office/powerpoint/2010/main" val="4069863797"/>
                </p:ext>
              </p:extLst>
            </p:nvPr>
          </p:nvGraphicFramePr>
          <p:xfrm>
            <a:off x="3103566" y="1978820"/>
            <a:ext cx="339725" cy="332185"/>
          </p:xfrm>
          <a:graphic>
            <a:graphicData uri="http://schemas.openxmlformats.org/presentationml/2006/ole">
              <mc:AlternateContent xmlns:mc="http://schemas.openxmlformats.org/markup-compatibility/2006">
                <mc:Choice xmlns:v="urn:schemas-microsoft-com:vml" Requires="v">
                  <p:oleObj spid="_x0000_s13742" name="Equation" r:id="rId10" imgW="190500" imgH="228600" progId="Equation.3">
                    <p:embed/>
                  </p:oleObj>
                </mc:Choice>
                <mc:Fallback>
                  <p:oleObj name="Equation" r:id="rId10" imgW="190500" imgH="2286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103566" y="1978820"/>
                          <a:ext cx="339725" cy="332185"/>
                        </a:xfrm>
                        <a:prstGeom prst="rect">
                          <a:avLst/>
                        </a:prstGeom>
                        <a:solidFill>
                          <a:schemeClr val="bg1"/>
                        </a:solidFill>
                        <a:ln w="9525">
                          <a:solidFill>
                            <a:schemeClr val="tx1"/>
                          </a:solidFill>
                          <a:miter lim="800000"/>
                          <a:headEnd/>
                          <a:tailEnd/>
                        </a:ln>
                        <a:effectLst/>
                      </p:spPr>
                    </p:pic>
                  </p:oleObj>
                </mc:Fallback>
              </mc:AlternateContent>
            </a:graphicData>
          </a:graphic>
        </p:graphicFrame>
        <p:graphicFrame>
          <p:nvGraphicFramePr>
            <p:cNvPr id="21514" name="Object 4"/>
            <p:cNvGraphicFramePr>
              <a:graphicFrameLocks noChangeAspect="1"/>
            </p:cNvGraphicFramePr>
            <p:nvPr>
              <p:extLst>
                <p:ext uri="{D42A27DB-BD31-4B8C-83A1-F6EECF244321}">
                  <p14:modId xmlns:p14="http://schemas.microsoft.com/office/powerpoint/2010/main" val="857010429"/>
                </p:ext>
              </p:extLst>
            </p:nvPr>
          </p:nvGraphicFramePr>
          <p:xfrm>
            <a:off x="2441575" y="3810001"/>
            <a:ext cx="319088" cy="358379"/>
          </p:xfrm>
          <a:graphic>
            <a:graphicData uri="http://schemas.openxmlformats.org/presentationml/2006/ole">
              <mc:AlternateContent xmlns:mc="http://schemas.openxmlformats.org/markup-compatibility/2006">
                <mc:Choice xmlns:v="urn:schemas-microsoft-com:vml" Requires="v">
                  <p:oleObj spid="_x0000_s13743" name="Equation" r:id="rId12" imgW="165028" imgH="228501" progId="Equation.3">
                    <p:embed/>
                  </p:oleObj>
                </mc:Choice>
                <mc:Fallback>
                  <p:oleObj name="Equation" r:id="rId12" imgW="165028" imgH="228501"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41575" y="3810001"/>
                          <a:ext cx="319088" cy="358379"/>
                        </a:xfrm>
                        <a:prstGeom prst="rect">
                          <a:avLst/>
                        </a:prstGeom>
                        <a:solidFill>
                          <a:schemeClr val="bg1"/>
                        </a:solidFill>
                        <a:ln w="9525">
                          <a:solidFill>
                            <a:srgbClr val="064CFC"/>
                          </a:solidFill>
                          <a:prstDash val="dash"/>
                          <a:miter lim="800000"/>
                          <a:headEnd/>
                          <a:tailEnd/>
                        </a:ln>
                        <a:effectLst/>
                      </p:spPr>
                    </p:pic>
                  </p:oleObj>
                </mc:Fallback>
              </mc:AlternateContent>
            </a:graphicData>
          </a:graphic>
        </p:graphicFrame>
      </p:grpSp>
      <p:sp>
        <p:nvSpPr>
          <p:cNvPr id="12" name="Rectangle 4"/>
          <p:cNvSpPr>
            <a:spLocks noGrp="1" noChangeArrowheads="1"/>
          </p:cNvSpPr>
          <p:nvPr>
            <p:ph type="title"/>
          </p:nvPr>
        </p:nvSpPr>
        <p:spPr>
          <a:xfrm>
            <a:off x="246634" y="144903"/>
            <a:ext cx="9005887" cy="457200"/>
          </a:xfrm>
        </p:spPr>
        <p:txBody>
          <a:bodyPr>
            <a:noAutofit/>
          </a:bodyPr>
          <a:lstStyle/>
          <a:p>
            <a:r>
              <a:rPr lang="en-GB" altLang="en-US" sz="2800" b="0" dirty="0" smtClean="0">
                <a:solidFill>
                  <a:srgbClr val="0033CC"/>
                </a:solidFill>
                <a:latin typeface="Calibri" pitchFamily="34" charset="0"/>
                <a:ea typeface="Calibri" pitchFamily="34" charset="0"/>
                <a:cs typeface="Calibri" pitchFamily="34" charset="0"/>
              </a:rPr>
              <a:t>Observations and model background have errors </a:t>
            </a:r>
            <a:br>
              <a:rPr lang="en-GB" altLang="en-US" sz="2800" b="0" dirty="0" smtClean="0">
                <a:solidFill>
                  <a:srgbClr val="0033CC"/>
                </a:solidFill>
                <a:latin typeface="Calibri" pitchFamily="34" charset="0"/>
                <a:ea typeface="Calibri" pitchFamily="34" charset="0"/>
                <a:cs typeface="Calibri" pitchFamily="34" charset="0"/>
              </a:rPr>
            </a:br>
            <a:r>
              <a:rPr lang="en-GB" altLang="en-US" sz="2800" b="0" dirty="0" smtClean="0">
                <a:solidFill>
                  <a:srgbClr val="0033CC"/>
                </a:solidFill>
                <a:latin typeface="Calibri" pitchFamily="34" charset="0"/>
                <a:ea typeface="Calibri" pitchFamily="34" charset="0"/>
                <a:cs typeface="Calibri" pitchFamily="34" charset="0"/>
              </a:rPr>
              <a:t>It is important to specify them accurately</a:t>
            </a:r>
          </a:p>
        </p:txBody>
      </p:sp>
    </p:spTree>
    <p:extLst>
      <p:ext uri="{BB962C8B-B14F-4D97-AF65-F5344CB8AC3E}">
        <p14:creationId xmlns:p14="http://schemas.microsoft.com/office/powerpoint/2010/main" val="734864617"/>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rgbClr val="FF0000"/>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rgbClr val="FF0000"/>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133416</TotalTime>
  <Words>2328</Words>
  <Application>Microsoft Office PowerPoint</Application>
  <PresentationFormat>On-screen Show (16:9)</PresentationFormat>
  <Paragraphs>308</Paragraphs>
  <Slides>32</Slides>
  <Notes>10</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45" baseType="lpstr">
      <vt:lpstr>Arial Unicode MS</vt:lpstr>
      <vt:lpstr>AngsanaUPC</vt:lpstr>
      <vt:lpstr>Arial</vt:lpstr>
      <vt:lpstr>Brush Script MT</vt:lpstr>
      <vt:lpstr>Calibri</vt:lpstr>
      <vt:lpstr>Helvetica</vt:lpstr>
      <vt:lpstr>Hoefler Text Ornaments</vt:lpstr>
      <vt:lpstr>Symbol</vt:lpstr>
      <vt:lpstr>Times</vt:lpstr>
      <vt:lpstr>Times New Roman</vt:lpstr>
      <vt:lpstr>Wingdings</vt:lpstr>
      <vt:lpstr>Default Design</vt:lpstr>
      <vt:lpstr>Equation</vt:lpstr>
      <vt:lpstr>Aspects of using observations in Data Assimilation</vt:lpstr>
      <vt:lpstr>Overview of Lecture</vt:lpstr>
      <vt:lpstr>PowerPoint Presentation</vt:lpstr>
      <vt:lpstr>PowerPoint Presentation</vt:lpstr>
      <vt:lpstr>PowerPoint Presentation</vt:lpstr>
      <vt:lpstr>The observation operator H as defined in Mike’s talk today</vt:lpstr>
      <vt:lpstr>Comparing model and observations</vt:lpstr>
      <vt:lpstr>Example: Statistics of departures</vt:lpstr>
      <vt:lpstr>Observations and model background have errors  It is important to specify them accurately</vt:lpstr>
      <vt:lpstr>The observation operator “H” for satellite data</vt:lpstr>
      <vt:lpstr>Accurate radiative transfer operator allows comparison of model and observed radiances </vt:lpstr>
      <vt:lpstr>Radiative transfer operator</vt:lpstr>
      <vt:lpstr>Example of an “Unusual” observation operator: Aerosol Optical Depth </vt:lpstr>
      <vt:lpstr>Model versus observations example</vt:lpstr>
      <vt:lpstr>Another model versus observation example</vt:lpstr>
      <vt:lpstr>Direct observations versus retrievals</vt:lpstr>
      <vt:lpstr>Actual implementation of observation operators used  in the ECMWF 4D Variational Data Assimilation System</vt:lpstr>
      <vt:lpstr>Actual implementation of observation operators used  in the ECMWF 4D Variational Data Assimilation System</vt:lpstr>
      <vt:lpstr>Actual implementation of observation operators used  in the ECMWF 4D Variational Data Assimilation System</vt:lpstr>
      <vt:lpstr>Upper-air observation operators</vt:lpstr>
      <vt:lpstr>Interpolation of highly nonlinear fields</vt:lpstr>
      <vt:lpstr>Observation operator for and use of rain affected microwave radiances – a difficult task</vt:lpstr>
      <vt:lpstr>Representativeness Errors Model grid box small, but it is still not possible to represent all features</vt:lpstr>
      <vt:lpstr>Representativeness Errors</vt:lpstr>
      <vt:lpstr>Radiosonde wind speed compared to ECMWF 12-h forecast An example of representativeness aspects</vt:lpstr>
      <vt:lpstr>The Jacobian matrix</vt:lpstr>
      <vt:lpstr>A Jacobian example: MSU-2</vt:lpstr>
      <vt:lpstr>Summary (1/4): Variational data assimilation allows easy use of  direct observations</vt:lpstr>
      <vt:lpstr>Summary (2/4): This flexibility is very important</vt:lpstr>
      <vt:lpstr>Summary (3/4): Role of the observation operator H</vt:lpstr>
      <vt:lpstr>Summary (4/4):  Typical issues associated with using novel observations</vt:lpstr>
      <vt:lpstr>      Thank you for your attention!  Questions?</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PIPO</dc:title>
  <dc:creator>Pedro Viterbo_</dc:creator>
  <cp:lastModifiedBy>Lars Isaksen</cp:lastModifiedBy>
  <cp:revision>1118</cp:revision>
  <cp:lastPrinted>2015-03-16T11:56:41Z</cp:lastPrinted>
  <dcterms:created xsi:type="dcterms:W3CDTF">2000-09-14T14:18:01Z</dcterms:created>
  <dcterms:modified xsi:type="dcterms:W3CDTF">2016-03-06T11:00:45Z</dcterms:modified>
</cp:coreProperties>
</file>