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258"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79" r:id="rId23"/>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641" autoAdjust="0"/>
    <p:restoredTop sz="94598" autoAdjust="0"/>
  </p:normalViewPr>
  <p:slideViewPr>
    <p:cSldViewPr snapToGrid="0" snapToObjects="1" showGuides="1">
      <p:cViewPr varScale="1">
        <p:scale>
          <a:sx n="74" d="100"/>
          <a:sy n="74" d="100"/>
        </p:scale>
        <p:origin x="-564" y="-90"/>
      </p:cViewPr>
      <p:guideLst>
        <p:guide orient="horz" pos="2160"/>
        <p:guide pos="3838"/>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9.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8.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7351A7-8A0E-BC4A-B507-BC9FBEDEB94D}" type="datetime1">
              <a:rPr lang="en-US" smtClean="0"/>
              <a:pPr/>
              <a:t>5/9/2016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10184401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0BA50B-6875-0F43-A70A-41BA2A188017}" type="datetime1">
              <a:rPr lang="en-US" smtClean="0"/>
              <a:pPr/>
              <a:t>5/9/2016</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35052525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a:xfrm>
            <a:off x="2695575" y="504825"/>
            <a:ext cx="4476750" cy="2519363"/>
          </a:xfrm>
          <a:ln/>
        </p:spPr>
      </p:sp>
      <p:sp>
        <p:nvSpPr>
          <p:cNvPr id="36867" name="Rectangle 3"/>
          <p:cNvSpPr>
            <a:spLocks noGrp="1" noChangeArrowheads="1"/>
          </p:cNvSpPr>
          <p:nvPr>
            <p:ph type="body" idx="1"/>
          </p:nvPr>
        </p:nvSpPr>
        <p:spPr>
          <a:xfrm>
            <a:off x="1316038" y="3190875"/>
            <a:ext cx="7235825" cy="30226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r>
              <a:rPr lang="en-GB" altLang="en-US" smtClean="0"/>
              <a:t>Figure 4</a:t>
            </a:r>
          </a:p>
        </p:txBody>
      </p:sp>
    </p:spTree>
    <p:extLst>
      <p:ext uri="{BB962C8B-B14F-4D97-AF65-F5344CB8AC3E}">
        <p14:creationId xmlns:p14="http://schemas.microsoft.com/office/powerpoint/2010/main" val="39513809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076534" y="5984875"/>
            <a:ext cx="1953066"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May 9, 2016</a:t>
            </a:fld>
            <a:endParaRPr kumimoji="0" lang="en-US" sz="900" b="0" i="0" u="none" strike="noStrike" kern="1200" cap="none" spc="0" normalizeH="0" baseline="0" noProof="0" dirty="0" smtClean="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000" y="1294198"/>
            <a:ext cx="786960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4" name="Text Placeholder 12"/>
          <p:cNvSpPr>
            <a:spLocks noGrp="1"/>
          </p:cNvSpPr>
          <p:nvPr>
            <p:ph type="body" sz="quarter" idx="11" hasCustomPrompt="1"/>
          </p:nvPr>
        </p:nvSpPr>
        <p:spPr>
          <a:xfrm>
            <a:off x="2160000" y="1980000"/>
            <a:ext cx="786960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smtClean="0"/>
              <a:t>Subtitle of Presentation</a:t>
            </a:r>
          </a:p>
        </p:txBody>
      </p:sp>
      <p:sp>
        <p:nvSpPr>
          <p:cNvPr id="15" name="Text Placeholder 12"/>
          <p:cNvSpPr>
            <a:spLocks noGrp="1"/>
          </p:cNvSpPr>
          <p:nvPr>
            <p:ph type="body" sz="quarter" idx="12" hasCustomPrompt="1"/>
          </p:nvPr>
        </p:nvSpPr>
        <p:spPr>
          <a:xfrm>
            <a:off x="2160000" y="2700001"/>
            <a:ext cx="786960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2160000" y="3121224"/>
            <a:ext cx="786960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2160000" y="3429000"/>
            <a:ext cx="7869600"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pic>
        <p:nvPicPr>
          <p:cNvPr id="10" name="Picture 9" descr="ECMWF_Master_Logo_RGB_nostrap.png"/>
          <p:cNvPicPr>
            <a:picLocks noChangeAspect="1"/>
          </p:cNvPicPr>
          <p:nvPr userDrawn="1"/>
        </p:nvPicPr>
        <p:blipFill>
          <a:blip r:embed="rId2"/>
          <a:stretch>
            <a:fillRect/>
          </a:stretch>
        </p:blipFill>
        <p:spPr>
          <a:xfrm>
            <a:off x="2160000" y="5984875"/>
            <a:ext cx="2135591" cy="36695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000" y="360000"/>
            <a:ext cx="7869600"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2159999" y="936000"/>
            <a:ext cx="786960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
        <p:nvSpPr>
          <p:cNvPr id="16" name="Footer Placeholder 11"/>
          <p:cNvSpPr>
            <a:spLocks noGrp="1"/>
          </p:cNvSpPr>
          <p:nvPr>
            <p:ph type="ftr" sz="quarter" idx="3"/>
          </p:nvPr>
        </p:nvSpPr>
        <p:spPr>
          <a:xfrm>
            <a:off x="350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2160001" y="6293597"/>
            <a:ext cx="1342372" cy="23065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000" y="360000"/>
            <a:ext cx="5709600"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3240000"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4582373"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3240001" y="6293597"/>
            <a:ext cx="1342372" cy="23065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242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1080000" y="6308254"/>
            <a:ext cx="1342372" cy="23065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70755" y="304800"/>
            <a:ext cx="11249270" cy="533400"/>
          </a:xfrm>
          <a:prstGeom prst="rect">
            <a:avLst/>
          </a:prstGeom>
        </p:spPr>
        <p:txBody>
          <a:bodyPr/>
          <a:lstStyle>
            <a:lvl1pPr>
              <a:defRPr>
                <a:solidFill>
                  <a:schemeClr val="tx2">
                    <a:lumMod val="60000"/>
                    <a:lumOff val="40000"/>
                  </a:schemeClr>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29384977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8953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8"/>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653" r:id="rId5"/>
    <p:sldLayoutId id="2147483654" r:id="rId6"/>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slideLayout" Target="../slideLayouts/slideLayout6.xml"/><Relationship Id="rId1" Type="http://schemas.openxmlformats.org/officeDocument/2006/relationships/video" Target="file:///\\nasa\vol_home_unix\presentations\TC_NWP2016\PR\Keeley\lothar_eluo_13_14.avi"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5.xml"/><Relationship Id="rId1" Type="http://schemas.openxmlformats.org/officeDocument/2006/relationships/vmlDrawing" Target="../drawings/vmlDrawing3.vml"/><Relationship Id="rId5" Type="http://schemas.openxmlformats.org/officeDocument/2006/relationships/image" Target="../media/image18.wmf"/><Relationship Id="rId4" Type="http://schemas.openxmlformats.org/officeDocument/2006/relationships/oleObject" Target="../embeddings/oleObject3.bin"/></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2.xml"/><Relationship Id="rId1" Type="http://schemas.openxmlformats.org/officeDocument/2006/relationships/video" Target="file:///\\nasa\vol_home_unix\presentations\TC_NWP2016\PR\Keeley\TP_magnet_toy_1.avi"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slideLayout" Target="../slideLayouts/slideLayout2.xml"/><Relationship Id="rId1" Type="http://schemas.openxmlformats.org/officeDocument/2006/relationships/video" Target="file:///\\linux\home\unix\presentations\training_nwp_2006\PR\TP_magnet_toy_wedged.avi" TargetMode="Externa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6.wmf"/><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image" Target="../media/image11.png"/><Relationship Id="rId5" Type="http://schemas.openxmlformats.org/officeDocument/2006/relationships/image" Target="../media/image9.w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p:cNvSpPr>
            <a:spLocks noGrp="1"/>
          </p:cNvSpPr>
          <p:nvPr>
            <p:ph type="body" sz="quarter" idx="10"/>
          </p:nvPr>
        </p:nvSpPr>
        <p:spPr/>
        <p:txBody>
          <a:bodyPr/>
          <a:lstStyle/>
          <a:p>
            <a:r>
              <a:rPr lang="en-US" dirty="0" smtClean="0"/>
              <a:t>Introduction to chaos</a:t>
            </a:r>
            <a:endParaRPr lang="en-US" dirty="0"/>
          </a:p>
        </p:txBody>
      </p:sp>
      <p:sp>
        <p:nvSpPr>
          <p:cNvPr id="11" name="Text Placeholder 10"/>
          <p:cNvSpPr>
            <a:spLocks noGrp="1"/>
          </p:cNvSpPr>
          <p:nvPr>
            <p:ph type="body" sz="quarter" idx="11"/>
          </p:nvPr>
        </p:nvSpPr>
        <p:spPr>
          <a:xfrm>
            <a:off x="3142835" y="1980000"/>
            <a:ext cx="5903737" cy="384721"/>
          </a:xfrm>
        </p:spPr>
        <p:txBody>
          <a:bodyPr/>
          <a:lstStyle/>
          <a:p>
            <a:r>
              <a:rPr lang="en-US" dirty="0" smtClean="0"/>
              <a:t>Sarah Keeley</a:t>
            </a:r>
            <a:endParaRPr lang="en-US" dirty="0"/>
          </a:p>
        </p:txBody>
      </p:sp>
      <p:sp>
        <p:nvSpPr>
          <p:cNvPr id="12" name="Text Placeholder 11"/>
          <p:cNvSpPr>
            <a:spLocks noGrp="1"/>
          </p:cNvSpPr>
          <p:nvPr>
            <p:ph type="body" sz="quarter" idx="12"/>
          </p:nvPr>
        </p:nvSpPr>
        <p:spPr/>
        <p:txBody>
          <a:bodyPr/>
          <a:lstStyle/>
          <a:p>
            <a:r>
              <a:rPr lang="en-US" smtClean="0"/>
              <a:t>(based on </a:t>
            </a:r>
            <a:r>
              <a:rPr lang="en-US" dirty="0" smtClean="0"/>
              <a:t>lecture material prepared by Tim Palmer)</a:t>
            </a:r>
            <a:endParaRPr lang="en-US" dirty="0"/>
          </a:p>
        </p:txBody>
      </p:sp>
      <p:sp>
        <p:nvSpPr>
          <p:cNvPr id="13" name="Text Placeholder 12"/>
          <p:cNvSpPr>
            <a:spLocks noGrp="1"/>
          </p:cNvSpPr>
          <p:nvPr>
            <p:ph type="body" sz="quarter" idx="13"/>
          </p:nvPr>
        </p:nvSpPr>
        <p:spPr/>
        <p:txBody>
          <a:bodyPr/>
          <a:lstStyle/>
          <a:p>
            <a:endParaRPr lang="en-US"/>
          </a:p>
        </p:txBody>
      </p:sp>
      <p:sp>
        <p:nvSpPr>
          <p:cNvPr id="14" name="Text Placeholder 13"/>
          <p:cNvSpPr>
            <a:spLocks noGrp="1"/>
          </p:cNvSpPr>
          <p:nvPr>
            <p:ph type="body" sz="quarter" idx="14"/>
          </p:nvPr>
        </p:nvSpPr>
        <p:spPr>
          <a:xfrm>
            <a:off x="2160000" y="3429000"/>
            <a:ext cx="7869600" cy="230832"/>
          </a:xfrm>
        </p:spPr>
        <p:txBody>
          <a:bodyPr/>
          <a:lstStyle/>
          <a:p>
            <a:endParaRPr lang="en-US"/>
          </a:p>
        </p:txBody>
      </p:sp>
    </p:spTree>
    <p:extLst>
      <p:ext uri="{BB962C8B-B14F-4D97-AF65-F5344CB8AC3E}">
        <p14:creationId xmlns:p14="http://schemas.microsoft.com/office/powerpoint/2010/main" val="30316706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3058" name="lothar_eluo_13_14.avi">
            <a:hlinkClick r:id="" action="ppaction://media"/>
          </p:cNvPr>
          <p:cNvPicPr>
            <a:picLocks noRot="1" noChangeAspect="1" noChangeArrowheads="1"/>
          </p:cNvPicPr>
          <p:nvPr>
            <a:videoFile r:link="rId1"/>
          </p:nvPr>
        </p:nvPicPr>
        <p:blipFill>
          <a:blip r:embed="rId3">
            <a:extLst>
              <a:ext uri="{28A0092B-C50C-407E-A947-70E740481C1C}">
                <a14:useLocalDpi xmlns:a14="http://schemas.microsoft.com/office/drawing/2010/main" val="0"/>
              </a:ext>
            </a:extLst>
          </a:blip>
          <a:srcRect/>
          <a:stretch>
            <a:fillRect/>
          </a:stretch>
        </p:blipFill>
        <p:spPr bwMode="auto">
          <a:xfrm>
            <a:off x="2410436" y="404447"/>
            <a:ext cx="6638192" cy="5776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904301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13058"/>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813058"/>
                                        </p:tgtEl>
                                      </p:cBhvr>
                                    </p:cmd>
                                  </p:childTnLst>
                                </p:cTn>
                              </p:par>
                            </p:childTnLst>
                          </p:cTn>
                        </p:par>
                      </p:childTnLst>
                    </p:cTn>
                  </p:par>
                </p:childTnLst>
              </p:cTn>
              <p:nextCondLst>
                <p:cond evt="onClick" delay="0">
                  <p:tgtEl>
                    <p:spTgt spid="813058"/>
                  </p:tgtEl>
                </p:cond>
              </p:nextCondLst>
            </p:seq>
            <p:video>
              <p:cMediaNode>
                <p:cTn id="7" fill="hold" display="0">
                  <p:stCondLst>
                    <p:cond delay="indefinite"/>
                  </p:stCondLst>
                  <p:endCondLst>
                    <p:cond evt="onNext" delay="0">
                      <p:tgtEl>
                        <p:sldTgt/>
                      </p:tgtEl>
                    </p:cond>
                    <p:cond evt="onPrev" delay="0">
                      <p:tgtEl>
                        <p:sldTgt/>
                      </p:tgtEl>
                    </p:cond>
                  </p:endCondLst>
                </p:cTn>
                <p:tgtEl>
                  <p:spTgt spid="813058"/>
                </p:tgtEl>
              </p:cMediaNode>
            </p:vide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tp_outside_pres_fig5O.gif                                      00039311Internal HD                    B121796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1820" y="545124"/>
            <a:ext cx="7486650" cy="5292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Text Box 3"/>
          <p:cNvSpPr txBox="1">
            <a:spLocks noChangeArrowheads="1"/>
          </p:cNvSpPr>
          <p:nvPr/>
        </p:nvSpPr>
        <p:spPr bwMode="auto">
          <a:xfrm>
            <a:off x="3421550" y="685800"/>
            <a:ext cx="6963508" cy="490134"/>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2585"/>
              <a:t>Ensemble Initial Conditions 24 December 1999</a:t>
            </a:r>
          </a:p>
        </p:txBody>
      </p:sp>
    </p:spTree>
    <p:extLst>
      <p:ext uri="{BB962C8B-B14F-4D97-AF65-F5344CB8AC3E}">
        <p14:creationId xmlns:p14="http://schemas.microsoft.com/office/powerpoint/2010/main" val="3445059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3323370" y="1617786"/>
            <a:ext cx="9144000" cy="37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endParaRPr lang="en-US" altLang="en-US" sz="1846"/>
          </a:p>
        </p:txBody>
      </p:sp>
      <p:pic>
        <p:nvPicPr>
          <p:cNvPr id="17411" name="Picture 3" descr="Q:\rd\txb\public\TPalmer\TPfig4.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8182" y="1087316"/>
            <a:ext cx="7426569" cy="4840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ext Box 4"/>
          <p:cNvSpPr txBox="1">
            <a:spLocks noChangeArrowheads="1"/>
          </p:cNvSpPr>
          <p:nvPr/>
        </p:nvSpPr>
        <p:spPr bwMode="auto">
          <a:xfrm>
            <a:off x="4583602" y="580292"/>
            <a:ext cx="3402623"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a:spcBef>
                <a:spcPct val="50000"/>
              </a:spcBef>
            </a:pPr>
            <a:r>
              <a:rPr lang="en-US" altLang="en-US" sz="2215">
                <a:latin typeface="Times" panose="02020603050405020304" pitchFamily="18" charset="0"/>
              </a:rPr>
              <a:t>Lothar (T+42 hours) </a:t>
            </a:r>
          </a:p>
        </p:txBody>
      </p:sp>
    </p:spTree>
    <p:extLst>
      <p:ext uri="{BB962C8B-B14F-4D97-AF65-F5344CB8AC3E}">
        <p14:creationId xmlns:p14="http://schemas.microsoft.com/office/powerpoint/2010/main" val="146005534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050" descr="Q:\rd\txb\public\Tim\newspaper_monta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29182" y="545125"/>
            <a:ext cx="6663104" cy="5180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 Box 2051"/>
          <p:cNvSpPr txBox="1">
            <a:spLocks noChangeArrowheads="1"/>
          </p:cNvSpPr>
          <p:nvPr/>
        </p:nvSpPr>
        <p:spPr bwMode="auto">
          <a:xfrm>
            <a:off x="2085121" y="5813181"/>
            <a:ext cx="2883877" cy="29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1292"/>
              <a:t>Thanks to Rob Hine</a:t>
            </a:r>
          </a:p>
        </p:txBody>
      </p:sp>
      <p:sp>
        <p:nvSpPr>
          <p:cNvPr id="18436" name="Text Box 2052"/>
          <p:cNvSpPr txBox="1">
            <a:spLocks noChangeArrowheads="1"/>
          </p:cNvSpPr>
          <p:nvPr/>
        </p:nvSpPr>
        <p:spPr bwMode="auto">
          <a:xfrm>
            <a:off x="7641858" y="404448"/>
            <a:ext cx="2672862" cy="376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1846"/>
              <a:t>Headlines: Oct 28 2002</a:t>
            </a:r>
          </a:p>
        </p:txBody>
      </p:sp>
    </p:spTree>
    <p:extLst>
      <p:ext uri="{BB962C8B-B14F-4D97-AF65-F5344CB8AC3E}">
        <p14:creationId xmlns:p14="http://schemas.microsoft.com/office/powerpoint/2010/main" val="20561836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H:\word\powerpoint\storm4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6813" y="545125"/>
            <a:ext cx="7394331" cy="5231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64828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descr="Lorenz_attractor_loops.jpg                                     0003D80CRob's hard disk                B191BFF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2228" y="524609"/>
            <a:ext cx="5600700" cy="5298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8435" name="Text Box 3"/>
          <p:cNvSpPr txBox="1">
            <a:spLocks noChangeArrowheads="1"/>
          </p:cNvSpPr>
          <p:nvPr/>
        </p:nvSpPr>
        <p:spPr bwMode="auto">
          <a:xfrm>
            <a:off x="3656013" y="2162908"/>
            <a:ext cx="1131277" cy="774058"/>
          </a:xfrm>
          <a:prstGeom prst="rect">
            <a:avLst/>
          </a:prstGeom>
          <a:solidFill>
            <a:schemeClr val="bg1"/>
          </a:solidFill>
          <a:ln w="12700">
            <a:solidFill>
              <a:schemeClr val="hlink"/>
            </a:solidFill>
            <a:miter lim="800000"/>
            <a:headEnd/>
            <a:tailEnd/>
          </a:ln>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2215"/>
              <a:t>Frost free </a:t>
            </a:r>
          </a:p>
        </p:txBody>
      </p:sp>
      <p:sp>
        <p:nvSpPr>
          <p:cNvPr id="658436" name="Line 4"/>
          <p:cNvSpPr>
            <a:spLocks noChangeShapeType="1"/>
          </p:cNvSpPr>
          <p:nvPr/>
        </p:nvSpPr>
        <p:spPr bwMode="auto">
          <a:xfrm flipV="1">
            <a:off x="4054598" y="1670538"/>
            <a:ext cx="211015" cy="562708"/>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658437" name="Text Box 5"/>
          <p:cNvSpPr txBox="1">
            <a:spLocks noChangeArrowheads="1"/>
          </p:cNvSpPr>
          <p:nvPr/>
        </p:nvSpPr>
        <p:spPr bwMode="auto">
          <a:xfrm>
            <a:off x="5180012" y="2373923"/>
            <a:ext cx="1143000" cy="433196"/>
          </a:xfrm>
          <a:prstGeom prst="rect">
            <a:avLst/>
          </a:prstGeom>
          <a:solidFill>
            <a:schemeClr val="bg1"/>
          </a:solidFill>
          <a:ln w="12700">
            <a:solidFill>
              <a:schemeClr val="hlink"/>
            </a:solidFill>
            <a:miter lim="800000"/>
            <a:headEnd/>
            <a:tailEnd/>
          </a:ln>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2215"/>
              <a:t>Frosty</a:t>
            </a:r>
          </a:p>
        </p:txBody>
      </p:sp>
      <p:sp>
        <p:nvSpPr>
          <p:cNvPr id="658438" name="Line 6"/>
          <p:cNvSpPr>
            <a:spLocks noChangeShapeType="1"/>
          </p:cNvSpPr>
          <p:nvPr/>
        </p:nvSpPr>
        <p:spPr bwMode="auto">
          <a:xfrm flipH="1" flipV="1">
            <a:off x="5533170" y="1951893"/>
            <a:ext cx="209550" cy="492369"/>
          </a:xfrm>
          <a:prstGeom prst="line">
            <a:avLst/>
          </a:prstGeom>
          <a:noFill/>
          <a:ln w="127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658439" name="Text Box 7"/>
          <p:cNvSpPr txBox="1">
            <a:spLocks noChangeArrowheads="1"/>
          </p:cNvSpPr>
          <p:nvPr/>
        </p:nvSpPr>
        <p:spPr bwMode="auto">
          <a:xfrm>
            <a:off x="6475412" y="3121271"/>
            <a:ext cx="3810000" cy="3358933"/>
          </a:xfrm>
          <a:prstGeom prst="rect">
            <a:avLst/>
          </a:prstGeom>
          <a:solidFill>
            <a:schemeClr val="bg1"/>
          </a:solidFill>
          <a:ln w="12700">
            <a:solidFill>
              <a:schemeClr val="accent2"/>
            </a:solidFill>
            <a:miter lim="800000"/>
            <a:headEnd/>
            <a:tailEnd/>
          </a:ln>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1846"/>
              <a:t>Charlie loses </a:t>
            </a:r>
            <a:r>
              <a:rPr lang="en-GB" altLang="en-US" sz="1846">
                <a:solidFill>
                  <a:schemeClr val="hlink"/>
                </a:solidFill>
              </a:rPr>
              <a:t>L</a:t>
            </a:r>
            <a:r>
              <a:rPr lang="en-GB" altLang="en-US" sz="1846"/>
              <a:t> if concrete freezes.</a:t>
            </a:r>
          </a:p>
          <a:p>
            <a:pPr>
              <a:spcBef>
                <a:spcPct val="50000"/>
              </a:spcBef>
              <a:buFontTx/>
              <a:buChar char="•"/>
            </a:pPr>
            <a:r>
              <a:rPr lang="en-GB" altLang="en-US" sz="1846"/>
              <a:t>But Charlie has fixed (eg staff) costs</a:t>
            </a:r>
          </a:p>
          <a:p>
            <a:pPr>
              <a:spcBef>
                <a:spcPct val="50000"/>
              </a:spcBef>
              <a:buFontTx/>
              <a:buChar char="•"/>
            </a:pPr>
            <a:r>
              <a:rPr lang="en-GB" altLang="en-US" sz="1846"/>
              <a:t>There may be a penalty for late completion of this job.</a:t>
            </a:r>
          </a:p>
          <a:p>
            <a:pPr>
              <a:spcBef>
                <a:spcPct val="50000"/>
              </a:spcBef>
              <a:buFontTx/>
              <a:buChar char="•"/>
            </a:pPr>
            <a:r>
              <a:rPr lang="en-GB" altLang="en-US" sz="1846"/>
              <a:t>By delaying completion of this job,  he will miss out on other jobs. </a:t>
            </a:r>
          </a:p>
          <a:p>
            <a:pPr>
              <a:spcBef>
                <a:spcPct val="50000"/>
              </a:spcBef>
              <a:buFontTx/>
              <a:buChar char="•"/>
            </a:pPr>
            <a:r>
              <a:rPr lang="en-GB" altLang="en-US" sz="1846"/>
              <a:t>These cost </a:t>
            </a:r>
            <a:r>
              <a:rPr lang="en-GB" altLang="en-US" sz="1846">
                <a:solidFill>
                  <a:schemeClr val="hlink"/>
                </a:solidFill>
              </a:rPr>
              <a:t>C</a:t>
            </a:r>
          </a:p>
          <a:p>
            <a:pPr>
              <a:spcBef>
                <a:spcPct val="50000"/>
              </a:spcBef>
            </a:pPr>
            <a:r>
              <a:rPr lang="en-GB" altLang="en-US" sz="1846"/>
              <a:t>Is </a:t>
            </a:r>
            <a:r>
              <a:rPr lang="en-GB" altLang="en-US" sz="1846">
                <a:solidFill>
                  <a:srgbClr val="FF0000"/>
                </a:solidFill>
              </a:rPr>
              <a:t>Lp&gt;C</a:t>
            </a:r>
            <a:r>
              <a:rPr lang="en-GB" altLang="en-US" sz="1846"/>
              <a:t>? If </a:t>
            </a:r>
            <a:r>
              <a:rPr lang="en-GB" altLang="en-US" sz="1846">
                <a:solidFill>
                  <a:srgbClr val="FF0000"/>
                </a:solidFill>
              </a:rPr>
              <a:t>p &gt; C/L</a:t>
            </a:r>
            <a:r>
              <a:rPr lang="en-GB" altLang="en-US" sz="1846"/>
              <a:t> don’t lay concrete!</a:t>
            </a:r>
          </a:p>
        </p:txBody>
      </p:sp>
      <p:sp>
        <p:nvSpPr>
          <p:cNvPr id="658440" name="Text Box 8"/>
          <p:cNvSpPr txBox="1">
            <a:spLocks noChangeArrowheads="1"/>
          </p:cNvSpPr>
          <p:nvPr/>
        </p:nvSpPr>
        <p:spPr bwMode="auto">
          <a:xfrm>
            <a:off x="1751012" y="967154"/>
            <a:ext cx="1477108" cy="17966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2215"/>
              <a:t>Charlie is planning to lay concrete tomorrow.</a:t>
            </a:r>
          </a:p>
        </p:txBody>
      </p:sp>
      <p:sp>
        <p:nvSpPr>
          <p:cNvPr id="658441" name="Freeform 9"/>
          <p:cNvSpPr>
            <a:spLocks/>
          </p:cNvSpPr>
          <p:nvPr/>
        </p:nvSpPr>
        <p:spPr bwMode="auto">
          <a:xfrm>
            <a:off x="7008812" y="1178169"/>
            <a:ext cx="762000" cy="1371600"/>
          </a:xfrm>
          <a:custGeom>
            <a:avLst/>
            <a:gdLst>
              <a:gd name="T0" fmla="*/ 0 w 480"/>
              <a:gd name="T1" fmla="*/ 0 h 936"/>
              <a:gd name="T2" fmla="*/ 330200 w 480"/>
              <a:gd name="T3" fmla="*/ 304800 h 936"/>
              <a:gd name="T4" fmla="*/ 577850 w 480"/>
              <a:gd name="T5" fmla="*/ 533400 h 936"/>
              <a:gd name="T6" fmla="*/ 742950 w 480"/>
              <a:gd name="T7" fmla="*/ 762000 h 936"/>
              <a:gd name="T8" fmla="*/ 825500 w 480"/>
              <a:gd name="T9" fmla="*/ 1143000 h 936"/>
              <a:gd name="T10" fmla="*/ 742950 w 480"/>
              <a:gd name="T11" fmla="*/ 1447800 h 936"/>
              <a:gd name="T12" fmla="*/ 742950 w 480"/>
              <a:gd name="T13" fmla="*/ 1371600 h 936"/>
              <a:gd name="T14" fmla="*/ 0 60000 65536"/>
              <a:gd name="T15" fmla="*/ 0 60000 65536"/>
              <a:gd name="T16" fmla="*/ 0 60000 65536"/>
              <a:gd name="T17" fmla="*/ 0 60000 65536"/>
              <a:gd name="T18" fmla="*/ 0 60000 65536"/>
              <a:gd name="T19" fmla="*/ 0 60000 65536"/>
              <a:gd name="T20" fmla="*/ 0 60000 65536"/>
              <a:gd name="T21" fmla="*/ 0 w 480"/>
              <a:gd name="T22" fmla="*/ 0 h 936"/>
              <a:gd name="T23" fmla="*/ 480 w 480"/>
              <a:gd name="T24" fmla="*/ 936 h 9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80" h="936">
                <a:moveTo>
                  <a:pt x="0" y="0"/>
                </a:moveTo>
                <a:cubicBezTo>
                  <a:pt x="68" y="68"/>
                  <a:pt x="136" y="136"/>
                  <a:pt x="192" y="192"/>
                </a:cubicBezTo>
                <a:cubicBezTo>
                  <a:pt x="248" y="248"/>
                  <a:pt x="296" y="288"/>
                  <a:pt x="336" y="336"/>
                </a:cubicBezTo>
                <a:cubicBezTo>
                  <a:pt x="376" y="384"/>
                  <a:pt x="408" y="416"/>
                  <a:pt x="432" y="480"/>
                </a:cubicBezTo>
                <a:cubicBezTo>
                  <a:pt x="456" y="544"/>
                  <a:pt x="480" y="648"/>
                  <a:pt x="480" y="720"/>
                </a:cubicBezTo>
                <a:cubicBezTo>
                  <a:pt x="480" y="792"/>
                  <a:pt x="440" y="888"/>
                  <a:pt x="432" y="912"/>
                </a:cubicBezTo>
                <a:cubicBezTo>
                  <a:pt x="424" y="936"/>
                  <a:pt x="432" y="872"/>
                  <a:pt x="432" y="864"/>
                </a:cubicBezTo>
              </a:path>
            </a:pathLst>
          </a:custGeom>
          <a:noFill/>
          <a:ln w="635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sz="1662"/>
          </a:p>
        </p:txBody>
      </p:sp>
      <p:sp>
        <p:nvSpPr>
          <p:cNvPr id="658442" name="Text Box 10"/>
          <p:cNvSpPr txBox="1">
            <a:spLocks noChangeArrowheads="1"/>
          </p:cNvSpPr>
          <p:nvPr/>
        </p:nvSpPr>
        <p:spPr bwMode="auto">
          <a:xfrm>
            <a:off x="8990012" y="1248509"/>
            <a:ext cx="1676400" cy="944489"/>
          </a:xfrm>
          <a:prstGeom prst="rect">
            <a:avLst/>
          </a:prstGeom>
          <a:solidFill>
            <a:schemeClr val="bg1"/>
          </a:solidFill>
          <a:ln w="9525">
            <a:solidFill>
              <a:srgbClr val="FF0000"/>
            </a:solidFill>
            <a:miter lim="800000"/>
            <a:headEnd/>
            <a:tailEnd/>
          </a:ln>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spcBef>
                <a:spcPct val="50000"/>
              </a:spcBef>
            </a:pPr>
            <a:r>
              <a:rPr lang="en-GB" altLang="en-US" sz="1846">
                <a:solidFill>
                  <a:srgbClr val="FF0000"/>
                </a:solidFill>
              </a:rPr>
              <a:t>Consensus forecast: frost free </a:t>
            </a:r>
            <a:r>
              <a:rPr lang="en-GB" altLang="en-US" sz="1846">
                <a:solidFill>
                  <a:srgbClr val="FF0000"/>
                </a:solidFill>
                <a:sym typeface="Symbol" panose="05050102010706020507" pitchFamily="18" charset="2"/>
              </a:rPr>
              <a:t> YES</a:t>
            </a:r>
            <a:endParaRPr lang="en-GB" altLang="en-US" sz="1846">
              <a:solidFill>
                <a:srgbClr val="FF0000"/>
              </a:solidFill>
            </a:endParaRPr>
          </a:p>
        </p:txBody>
      </p:sp>
      <p:sp>
        <p:nvSpPr>
          <p:cNvPr id="658443" name="Line 11"/>
          <p:cNvSpPr>
            <a:spLocks noChangeShapeType="1"/>
          </p:cNvSpPr>
          <p:nvPr/>
        </p:nvSpPr>
        <p:spPr bwMode="auto">
          <a:xfrm flipH="1">
            <a:off x="7770812" y="1811216"/>
            <a:ext cx="1295400" cy="70338"/>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GB" sz="1662"/>
          </a:p>
        </p:txBody>
      </p:sp>
      <p:sp>
        <p:nvSpPr>
          <p:cNvPr id="658444" name="Text Box 12"/>
          <p:cNvSpPr txBox="1">
            <a:spLocks noChangeArrowheads="1"/>
          </p:cNvSpPr>
          <p:nvPr/>
        </p:nvSpPr>
        <p:spPr bwMode="auto">
          <a:xfrm>
            <a:off x="1674812" y="3138854"/>
            <a:ext cx="1676400"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spcBef>
                <a:spcPct val="50000"/>
              </a:spcBef>
            </a:pPr>
            <a:r>
              <a:rPr lang="en-GB" altLang="en-US" sz="2215"/>
              <a:t>Should he? </a:t>
            </a:r>
          </a:p>
        </p:txBody>
      </p:sp>
      <p:sp>
        <p:nvSpPr>
          <p:cNvPr id="658445" name="Text Box 13"/>
          <p:cNvSpPr txBox="1">
            <a:spLocks noChangeArrowheads="1"/>
          </p:cNvSpPr>
          <p:nvPr/>
        </p:nvSpPr>
        <p:spPr bwMode="auto">
          <a:xfrm>
            <a:off x="4646612" y="685800"/>
            <a:ext cx="685800"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spcBef>
                <a:spcPct val="50000"/>
              </a:spcBef>
            </a:pPr>
            <a:r>
              <a:rPr lang="en-GB" altLang="en-US" sz="2215"/>
              <a:t>NO</a:t>
            </a:r>
          </a:p>
        </p:txBody>
      </p:sp>
      <p:sp>
        <p:nvSpPr>
          <p:cNvPr id="658446" name="Text Box 14"/>
          <p:cNvSpPr txBox="1">
            <a:spLocks noChangeArrowheads="1"/>
          </p:cNvSpPr>
          <p:nvPr/>
        </p:nvSpPr>
        <p:spPr bwMode="auto">
          <a:xfrm>
            <a:off x="4646612" y="3429000"/>
            <a:ext cx="685800"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spcBef>
                <a:spcPct val="50000"/>
              </a:spcBef>
            </a:pPr>
            <a:r>
              <a:rPr lang="en-GB" altLang="en-US" sz="2215"/>
              <a:t>NO</a:t>
            </a:r>
          </a:p>
        </p:txBody>
      </p:sp>
      <p:sp>
        <p:nvSpPr>
          <p:cNvPr id="658447" name="Text Box 15"/>
          <p:cNvSpPr txBox="1">
            <a:spLocks noChangeArrowheads="1"/>
          </p:cNvSpPr>
          <p:nvPr/>
        </p:nvSpPr>
        <p:spPr bwMode="auto">
          <a:xfrm>
            <a:off x="7618412" y="685800"/>
            <a:ext cx="533400"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spcBef>
                <a:spcPct val="50000"/>
              </a:spcBef>
            </a:pPr>
            <a:r>
              <a:rPr lang="en-GB" altLang="en-US" sz="2215"/>
              <a:t>?</a:t>
            </a:r>
          </a:p>
        </p:txBody>
      </p:sp>
      <p:sp>
        <p:nvSpPr>
          <p:cNvPr id="658448" name="Text Box 16"/>
          <p:cNvSpPr txBox="1">
            <a:spLocks noChangeArrowheads="1"/>
          </p:cNvSpPr>
          <p:nvPr/>
        </p:nvSpPr>
        <p:spPr bwMode="auto">
          <a:xfrm>
            <a:off x="1674813" y="3851032"/>
            <a:ext cx="1887415" cy="1114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spcBef>
                <a:spcPct val="50000"/>
              </a:spcBef>
            </a:pPr>
            <a:r>
              <a:rPr lang="en-GB" altLang="en-US" sz="2215">
                <a:solidFill>
                  <a:schemeClr val="accent2"/>
                </a:solidFill>
              </a:rPr>
              <a:t>Let </a:t>
            </a:r>
            <a:r>
              <a:rPr lang="en-GB" altLang="en-US" sz="2215">
                <a:solidFill>
                  <a:srgbClr val="FF0000"/>
                </a:solidFill>
              </a:rPr>
              <a:t>p</a:t>
            </a:r>
            <a:r>
              <a:rPr lang="en-GB" altLang="en-US" sz="2215">
                <a:solidFill>
                  <a:schemeClr val="accent2"/>
                </a:solidFill>
              </a:rPr>
              <a:t> denote the probability of frost</a:t>
            </a:r>
          </a:p>
        </p:txBody>
      </p:sp>
    </p:spTree>
    <p:extLst>
      <p:ext uri="{BB962C8B-B14F-4D97-AF65-F5344CB8AC3E}">
        <p14:creationId xmlns:p14="http://schemas.microsoft.com/office/powerpoint/2010/main" val="42340187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5844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5844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58435"/>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58436"/>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658437"/>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658438"/>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658445"/>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658446"/>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658447"/>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658441"/>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658443"/>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658442"/>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grpId="0" nodeType="clickEffect">
                                  <p:stCondLst>
                                    <p:cond delay="0"/>
                                  </p:stCondLst>
                                  <p:childTnLst>
                                    <p:set>
                                      <p:cBhvr>
                                        <p:cTn id="54" dur="1" fill="hold">
                                          <p:stCondLst>
                                            <p:cond delay="499"/>
                                          </p:stCondLst>
                                        </p:cTn>
                                        <p:tgtEl>
                                          <p:spTgt spid="658448"/>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0" nodeType="clickEffect">
                                  <p:stCondLst>
                                    <p:cond delay="0"/>
                                  </p:stCondLst>
                                  <p:childTnLst>
                                    <p:set>
                                      <p:cBhvr>
                                        <p:cTn id="58" dur="1" fill="hold">
                                          <p:stCondLst>
                                            <p:cond delay="499"/>
                                          </p:stCondLst>
                                        </p:cTn>
                                        <p:tgtEl>
                                          <p:spTgt spid="6584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8435" grpId="0" animBg="1" autoUpdateAnimBg="0"/>
      <p:bldP spid="658436" grpId="0" animBg="1"/>
      <p:bldP spid="658437" grpId="0" animBg="1" autoUpdateAnimBg="0"/>
      <p:bldP spid="658438" grpId="0" animBg="1"/>
      <p:bldP spid="658439" grpId="0" animBg="1" autoUpdateAnimBg="0"/>
      <p:bldP spid="658440" grpId="0" autoUpdateAnimBg="0"/>
      <p:bldP spid="658441" grpId="0" animBg="1"/>
      <p:bldP spid="658442" grpId="0" animBg="1" autoUpdateAnimBg="0"/>
      <p:bldP spid="658443" grpId="0" animBg="1"/>
      <p:bldP spid="658444" grpId="0" autoUpdateAnimBg="0"/>
      <p:bldP spid="658445" grpId="0" autoUpdateAnimBg="0"/>
      <p:bldP spid="658446" grpId="0" autoUpdateAnimBg="0"/>
      <p:bldP spid="658447" grpId="0" autoUpdateAnimBg="0"/>
      <p:bldP spid="658448"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014781" y="1248508"/>
            <a:ext cx="8299938" cy="2223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5539"/>
              <a:t>Introduction to chaos for:</a:t>
            </a:r>
          </a:p>
          <a:p>
            <a:pPr>
              <a:spcBef>
                <a:spcPct val="50000"/>
              </a:spcBef>
            </a:pPr>
            <a:r>
              <a:rPr lang="en-GB" altLang="en-US" sz="5539"/>
              <a:t>Seasonal climate prediction</a:t>
            </a:r>
          </a:p>
        </p:txBody>
      </p:sp>
      <p:sp>
        <p:nvSpPr>
          <p:cNvPr id="22531" name="Text Box 3"/>
          <p:cNvSpPr txBox="1">
            <a:spLocks noChangeArrowheads="1"/>
          </p:cNvSpPr>
          <p:nvPr/>
        </p:nvSpPr>
        <p:spPr bwMode="auto">
          <a:xfrm>
            <a:off x="2647828" y="4484078"/>
            <a:ext cx="3798277" cy="1285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2585"/>
              <a:t>Atmospheric predictability arises from slow variations in lower-boundary forcing</a:t>
            </a:r>
          </a:p>
        </p:txBody>
      </p:sp>
    </p:spTree>
    <p:extLst>
      <p:ext uri="{BB962C8B-B14F-4D97-AF65-F5344CB8AC3E}">
        <p14:creationId xmlns:p14="http://schemas.microsoft.com/office/powerpoint/2010/main" val="965271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1787647" y="545124"/>
            <a:ext cx="8439150" cy="492369"/>
          </a:xfrm>
        </p:spPr>
        <p:txBody>
          <a:bodyPr/>
          <a:lstStyle/>
          <a:p>
            <a:r>
              <a:rPr lang="en-GB" altLang="en-US" dirty="0" smtClean="0"/>
              <a:t>Edward Lorenz </a:t>
            </a:r>
            <a:r>
              <a:rPr lang="en-GB" altLang="en-US" sz="2215" b="1" dirty="0">
                <a:latin typeface="Times New Roman" panose="02020603050405020304" pitchFamily="18" charset="0"/>
              </a:rPr>
              <a:t>(1917 – 2008 )</a:t>
            </a:r>
            <a:endParaRPr lang="en-GB" altLang="en-US" dirty="0" smtClean="0"/>
          </a:p>
        </p:txBody>
      </p:sp>
      <p:pic>
        <p:nvPicPr>
          <p:cNvPr id="23555" name="Picture 3" descr="&#10;Ed_Lorenz.jpg                                                  00000010Rob's hard disk                B191BFF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4104" y="1248508"/>
            <a:ext cx="3511062" cy="464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3556" name="Object 4"/>
          <p:cNvGraphicFramePr>
            <a:graphicFrameLocks noChangeAspect="1"/>
          </p:cNvGraphicFramePr>
          <p:nvPr/>
        </p:nvGraphicFramePr>
        <p:xfrm>
          <a:off x="6547217" y="1318846"/>
          <a:ext cx="2857500" cy="1453662"/>
        </p:xfrm>
        <a:graphic>
          <a:graphicData uri="http://schemas.openxmlformats.org/presentationml/2006/ole">
            <mc:AlternateContent xmlns:mc="http://schemas.openxmlformats.org/markup-compatibility/2006">
              <mc:Choice xmlns:v="urn:schemas-microsoft-com:vml" Requires="v">
                <p:oleObj spid="_x0000_s3078" name="Equation" r:id="rId4" imgW="1371600" imgH="698400" progId="Equation.DSMT4">
                  <p:embed/>
                </p:oleObj>
              </mc:Choice>
              <mc:Fallback>
                <p:oleObj name="Equation" r:id="rId4" imgW="1371600" imgH="6984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47217" y="1318846"/>
                        <a:ext cx="2857500" cy="1453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3557" name="Text Box 6"/>
          <p:cNvSpPr txBox="1">
            <a:spLocks noChangeArrowheads="1"/>
          </p:cNvSpPr>
          <p:nvPr/>
        </p:nvSpPr>
        <p:spPr bwMode="auto">
          <a:xfrm>
            <a:off x="6235090" y="3851032"/>
            <a:ext cx="2954215" cy="1626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3323"/>
              <a:t>What is the impact of </a:t>
            </a:r>
            <a:r>
              <a:rPr lang="en-GB" altLang="en-US" sz="3323" i="1"/>
              <a:t>f </a:t>
            </a:r>
            <a:r>
              <a:rPr lang="en-GB" altLang="en-US" sz="3323"/>
              <a:t>on the attractor?</a:t>
            </a:r>
            <a:endParaRPr lang="en-GB" altLang="en-US" sz="3323" i="1"/>
          </a:p>
        </p:txBody>
      </p:sp>
    </p:spTree>
    <p:extLst>
      <p:ext uri="{BB962C8B-B14F-4D97-AF65-F5344CB8AC3E}">
        <p14:creationId xmlns:p14="http://schemas.microsoft.com/office/powerpoint/2010/main" val="13131731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descr="TNP4.gif                                                       0000BC99Rob's hard disk                B191BFF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3290" y="1027235"/>
            <a:ext cx="5926015" cy="454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9" name="Rectangle 3"/>
          <p:cNvSpPr>
            <a:spLocks noChangeArrowheads="1"/>
          </p:cNvSpPr>
          <p:nvPr/>
        </p:nvSpPr>
        <p:spPr bwMode="auto">
          <a:xfrm>
            <a:off x="1944444" y="5609493"/>
            <a:ext cx="8370277" cy="377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3526" tIns="41031" rIns="83526" bIns="41031">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lnSpc>
                <a:spcPts val="2308"/>
              </a:lnSpc>
            </a:pPr>
            <a:r>
              <a:rPr lang="en-GB" altLang="en-US" sz="1754" b="1">
                <a:latin typeface="Arial" panose="020B0604020202020204" pitchFamily="34" charset="0"/>
              </a:rPr>
              <a:t>The influence of</a:t>
            </a:r>
            <a:r>
              <a:rPr lang="en-GB" altLang="en-US" sz="1662" b="1">
                <a:latin typeface="Arial" panose="020B0604020202020204" pitchFamily="34" charset="0"/>
              </a:rPr>
              <a:t> </a:t>
            </a:r>
            <a:r>
              <a:rPr lang="en-GB" altLang="en-US" sz="1939" b="1" i="1">
                <a:solidFill>
                  <a:schemeClr val="hlink"/>
                </a:solidFill>
                <a:latin typeface="Palatino" pitchFamily="18" charset="0"/>
              </a:rPr>
              <a:t>f</a:t>
            </a:r>
            <a:r>
              <a:rPr lang="en-GB" altLang="en-US" sz="1662" b="1">
                <a:latin typeface="Arial" panose="020B0604020202020204" pitchFamily="34" charset="0"/>
              </a:rPr>
              <a:t> </a:t>
            </a:r>
            <a:r>
              <a:rPr lang="en-GB" altLang="en-US" sz="1754" b="1">
                <a:latin typeface="Arial" panose="020B0604020202020204" pitchFamily="34" charset="0"/>
              </a:rPr>
              <a:t>on the state vector probability function is itself predictable.</a:t>
            </a:r>
          </a:p>
        </p:txBody>
      </p:sp>
      <p:sp>
        <p:nvSpPr>
          <p:cNvPr id="24580" name="Rectangle 4"/>
          <p:cNvSpPr>
            <a:spLocks noChangeArrowheads="1"/>
          </p:cNvSpPr>
          <p:nvPr/>
        </p:nvSpPr>
        <p:spPr bwMode="auto">
          <a:xfrm>
            <a:off x="3058137" y="2417885"/>
            <a:ext cx="484475" cy="339344"/>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3526" tIns="41031" rIns="83526" bIns="41031">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lnSpc>
                <a:spcPts val="2031"/>
              </a:lnSpc>
            </a:pPr>
            <a:r>
              <a:rPr lang="en-GB" altLang="en-US" sz="1754" b="1" i="1">
                <a:solidFill>
                  <a:schemeClr val="hlink"/>
                </a:solidFill>
                <a:latin typeface="Palatino" pitchFamily="18" charset="0"/>
              </a:rPr>
              <a:t>f=0</a:t>
            </a:r>
          </a:p>
        </p:txBody>
      </p:sp>
      <p:sp>
        <p:nvSpPr>
          <p:cNvPr id="24581" name="Rectangle 5"/>
          <p:cNvSpPr>
            <a:spLocks noChangeArrowheads="1"/>
          </p:cNvSpPr>
          <p:nvPr/>
        </p:nvSpPr>
        <p:spPr bwMode="auto">
          <a:xfrm>
            <a:off x="6397749" y="2388578"/>
            <a:ext cx="484475" cy="339344"/>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3526" tIns="41031" rIns="83526" bIns="41031">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lnSpc>
                <a:spcPts val="2031"/>
              </a:lnSpc>
            </a:pPr>
            <a:r>
              <a:rPr lang="en-GB" altLang="en-US" sz="1754" b="1" i="1">
                <a:solidFill>
                  <a:schemeClr val="hlink"/>
                </a:solidFill>
                <a:latin typeface="Palatino" pitchFamily="18" charset="0"/>
              </a:rPr>
              <a:t>f=2</a:t>
            </a:r>
          </a:p>
        </p:txBody>
      </p:sp>
      <p:sp>
        <p:nvSpPr>
          <p:cNvPr id="24582" name="Rectangle 6"/>
          <p:cNvSpPr>
            <a:spLocks noChangeArrowheads="1"/>
          </p:cNvSpPr>
          <p:nvPr/>
        </p:nvSpPr>
        <p:spPr bwMode="auto">
          <a:xfrm>
            <a:off x="3083049" y="4958862"/>
            <a:ext cx="484475" cy="339344"/>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3526" tIns="41031" rIns="83526" bIns="41031">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lnSpc>
                <a:spcPts val="2031"/>
              </a:lnSpc>
            </a:pPr>
            <a:r>
              <a:rPr lang="en-GB" altLang="en-US" sz="1754" b="1" i="1">
                <a:solidFill>
                  <a:schemeClr val="hlink"/>
                </a:solidFill>
                <a:latin typeface="Palatino" pitchFamily="18" charset="0"/>
              </a:rPr>
              <a:t>f=3</a:t>
            </a:r>
          </a:p>
        </p:txBody>
      </p:sp>
      <p:sp>
        <p:nvSpPr>
          <p:cNvPr id="24583" name="Rectangle 7"/>
          <p:cNvSpPr>
            <a:spLocks noChangeArrowheads="1"/>
          </p:cNvSpPr>
          <p:nvPr/>
        </p:nvSpPr>
        <p:spPr bwMode="auto">
          <a:xfrm>
            <a:off x="6412403" y="4933951"/>
            <a:ext cx="484475" cy="339344"/>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lIns="83526" tIns="41031" rIns="83526" bIns="41031">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lnSpc>
                <a:spcPts val="2031"/>
              </a:lnSpc>
            </a:pPr>
            <a:r>
              <a:rPr lang="en-GB" altLang="en-US" sz="1754" b="1" i="1">
                <a:solidFill>
                  <a:schemeClr val="hlink"/>
                </a:solidFill>
                <a:latin typeface="Palatino" pitchFamily="18" charset="0"/>
              </a:rPr>
              <a:t>f=4</a:t>
            </a:r>
          </a:p>
        </p:txBody>
      </p:sp>
      <p:sp>
        <p:nvSpPr>
          <p:cNvPr id="24584" name="Rectangle 8"/>
          <p:cNvSpPr>
            <a:spLocks noChangeArrowheads="1"/>
          </p:cNvSpPr>
          <p:nvPr/>
        </p:nvSpPr>
        <p:spPr bwMode="auto">
          <a:xfrm>
            <a:off x="2085121" y="545124"/>
            <a:ext cx="8370277" cy="377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83526" tIns="41031" rIns="83526" bIns="41031">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lgn="ctr">
              <a:lnSpc>
                <a:spcPts val="2308"/>
              </a:lnSpc>
            </a:pPr>
            <a:r>
              <a:rPr lang="en-GB" altLang="en-US" sz="1754" b="1">
                <a:latin typeface="Arial" panose="020B0604020202020204" pitchFamily="34" charset="0"/>
              </a:rPr>
              <a:t>Add external steady forcing </a:t>
            </a:r>
            <a:r>
              <a:rPr lang="en-GB" altLang="en-US" sz="1939" b="1" i="1">
                <a:solidFill>
                  <a:schemeClr val="hlink"/>
                </a:solidFill>
                <a:latin typeface="Palatino" pitchFamily="18" charset="0"/>
              </a:rPr>
              <a:t>f</a:t>
            </a:r>
            <a:r>
              <a:rPr lang="en-GB" altLang="en-US" sz="1662" b="1">
                <a:latin typeface="Arial" panose="020B0604020202020204" pitchFamily="34" charset="0"/>
              </a:rPr>
              <a:t>  to the Lorenz (1963) equations</a:t>
            </a:r>
            <a:endParaRPr lang="en-GB" altLang="en-US" sz="1754" b="1">
              <a:latin typeface="Arial" panose="020B0604020202020204" pitchFamily="34" charset="0"/>
            </a:endParaRPr>
          </a:p>
        </p:txBody>
      </p:sp>
    </p:spTree>
    <p:extLst>
      <p:ext uri="{BB962C8B-B14F-4D97-AF65-F5344CB8AC3E}">
        <p14:creationId xmlns:p14="http://schemas.microsoft.com/office/powerpoint/2010/main" val="1777705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6"/>
          <p:cNvSpPr>
            <a:spLocks noGrp="1" noChangeArrowheads="1"/>
          </p:cNvSpPr>
          <p:nvPr>
            <p:ph type="title"/>
          </p:nvPr>
        </p:nvSpPr>
        <p:spPr/>
        <p:txBody>
          <a:bodyPr/>
          <a:lstStyle/>
          <a:p>
            <a:endParaRPr lang="en-US" altLang="en-US" smtClean="0"/>
          </a:p>
        </p:txBody>
      </p:sp>
      <p:pic>
        <p:nvPicPr>
          <p:cNvPr id="820229" name="TP_magnet_toy_1.avi">
            <a:hlinkClick r:id="" action="ppaction://media"/>
          </p:cNvPr>
          <p:cNvPicPr>
            <a:picLocks noGrp="1" noRot="1" noChangeAspect="1" noChangeArrowheads="1"/>
          </p:cNvPicPr>
          <p:nvPr>
            <p:ph idx="4294967295"/>
            <a:videoFile r:link="rId1"/>
          </p:nvPr>
        </p:nvPicPr>
        <p:blipFill>
          <a:blip r:embed="rId3">
            <a:extLst>
              <a:ext uri="{28A0092B-C50C-407E-A947-70E740481C1C}">
                <a14:useLocalDpi xmlns:a14="http://schemas.microsoft.com/office/drawing/2010/main" val="0"/>
              </a:ext>
            </a:extLst>
          </a:blip>
          <a:srcRect/>
          <a:stretch>
            <a:fillRect/>
          </a:stretch>
        </p:blipFill>
        <p:spPr>
          <a:xfrm>
            <a:off x="2571629" y="681405"/>
            <a:ext cx="7032381" cy="5273919"/>
          </a:xfrm>
          <a:prstGeom prst="rect">
            <a:avLst/>
          </a:prstGeom>
        </p:spPr>
      </p:pic>
    </p:spTree>
    <p:extLst>
      <p:ext uri="{BB962C8B-B14F-4D97-AF65-F5344CB8AC3E}">
        <p14:creationId xmlns:p14="http://schemas.microsoft.com/office/powerpoint/2010/main" val="65441211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20229"/>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820229"/>
                                        </p:tgtEl>
                                      </p:cBhvr>
                                    </p:cmd>
                                  </p:childTnLst>
                                </p:cTn>
                              </p:par>
                            </p:childTnLst>
                          </p:cTn>
                        </p:par>
                      </p:childTnLst>
                    </p:cTn>
                  </p:par>
                </p:childTnLst>
              </p:cTn>
              <p:nextCondLst>
                <p:cond evt="onClick" delay="0">
                  <p:tgtEl>
                    <p:spTgt spid="820229"/>
                  </p:tgtEl>
                </p:cond>
              </p:nextCondLst>
            </p:seq>
            <p:video>
              <p:cMediaNode>
                <p:cTn id="7" fill="hold" display="0">
                  <p:stCondLst>
                    <p:cond delay="indefinite"/>
                  </p:stCondLst>
                  <p:endCondLst>
                    <p:cond evt="onNext" delay="0">
                      <p:tgtEl>
                        <p:sldTgt/>
                      </p:tgtEl>
                    </p:cond>
                    <p:cond evt="onPrev" delay="0">
                      <p:tgtEl>
                        <p:sldTgt/>
                      </p:tgtEl>
                    </p:cond>
                  </p:endCondLst>
                </p:cTn>
                <p:tgtEl>
                  <p:spTgt spid="820229"/>
                </p:tgtEl>
              </p:cMediaNode>
            </p:vide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GB" altLang="en-US" dirty="0" err="1"/>
              <a:t>V</a:t>
            </a:r>
            <a:r>
              <a:rPr lang="en-GB" altLang="en-US" dirty="0" err="1" smtClean="0"/>
              <a:t>ilhelm</a:t>
            </a:r>
            <a:r>
              <a:rPr lang="en-GB" altLang="en-US" dirty="0" smtClean="0"/>
              <a:t> </a:t>
            </a:r>
            <a:r>
              <a:rPr lang="en-GB" altLang="en-US" dirty="0" err="1" smtClean="0"/>
              <a:t>Bjerknes</a:t>
            </a:r>
            <a:r>
              <a:rPr lang="en-GB" altLang="en-US" dirty="0" smtClean="0"/>
              <a:t> </a:t>
            </a:r>
            <a:r>
              <a:rPr lang="en-GB" altLang="en-US" sz="2215" b="1" dirty="0">
                <a:latin typeface="Times New Roman" panose="02020603050405020304" pitchFamily="18" charset="0"/>
              </a:rPr>
              <a:t>(1862-1951)</a:t>
            </a:r>
          </a:p>
        </p:txBody>
      </p:sp>
      <p:pic>
        <p:nvPicPr>
          <p:cNvPr id="4099" name="Picture 3" descr="Bjerknes_Vilhelm.jpg                                           00000010Rob's hard disk                B191BFF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4104" y="1248508"/>
            <a:ext cx="3581400" cy="464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ext Box 4"/>
          <p:cNvSpPr txBox="1">
            <a:spLocks noChangeArrowheads="1"/>
          </p:cNvSpPr>
          <p:nvPr/>
        </p:nvSpPr>
        <p:spPr bwMode="auto">
          <a:xfrm>
            <a:off x="6375766" y="1881554"/>
            <a:ext cx="2813538" cy="2479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2585"/>
              <a:t>Proposed weather forecasting as a deterministic initial value problem based on the laws of physics</a:t>
            </a:r>
          </a:p>
        </p:txBody>
      </p:sp>
    </p:spTree>
    <p:extLst>
      <p:ext uri="{BB962C8B-B14F-4D97-AF65-F5344CB8AC3E}">
        <p14:creationId xmlns:p14="http://schemas.microsoft.com/office/powerpoint/2010/main" val="23104830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6"/>
          <p:cNvSpPr>
            <a:spLocks noGrp="1" noChangeArrowheads="1"/>
          </p:cNvSpPr>
          <p:nvPr>
            <p:ph type="title"/>
          </p:nvPr>
        </p:nvSpPr>
        <p:spPr/>
        <p:txBody>
          <a:bodyPr/>
          <a:lstStyle/>
          <a:p>
            <a:endParaRPr lang="en-US" altLang="en-US" smtClean="0"/>
          </a:p>
        </p:txBody>
      </p:sp>
      <p:pic>
        <p:nvPicPr>
          <p:cNvPr id="817157" name="TP_magnet_toy_wedged.avi">
            <a:hlinkClick r:id="" action="ppaction://media"/>
          </p:cNvPr>
          <p:cNvPicPr>
            <a:picLocks noGrp="1" noRot="1" noChangeAspect="1" noChangeArrowheads="1"/>
          </p:cNvPicPr>
          <p:nvPr>
            <p:ph idx="4294967295"/>
            <a:videoFile r:link="rId1"/>
          </p:nvPr>
        </p:nvPicPr>
        <p:blipFill>
          <a:blip r:embed="rId3">
            <a:extLst>
              <a:ext uri="{28A0092B-C50C-407E-A947-70E740481C1C}">
                <a14:useLocalDpi xmlns:a14="http://schemas.microsoft.com/office/drawing/2010/main" val="0"/>
              </a:ext>
            </a:extLst>
          </a:blip>
          <a:srcRect/>
          <a:stretch>
            <a:fillRect/>
          </a:stretch>
        </p:blipFill>
        <p:spPr>
          <a:xfrm>
            <a:off x="2580421" y="677009"/>
            <a:ext cx="7036777" cy="5278315"/>
          </a:xfrm>
          <a:prstGeom prst="rect">
            <a:avLst/>
          </a:prstGeom>
        </p:spPr>
      </p:pic>
    </p:spTree>
    <p:extLst>
      <p:ext uri="{BB962C8B-B14F-4D97-AF65-F5344CB8AC3E}">
        <p14:creationId xmlns:p14="http://schemas.microsoft.com/office/powerpoint/2010/main" val="4034189816"/>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817157"/>
                    </p:tgtEl>
                  </p:cond>
                </p:stCondLst>
                <p:endSync evt="end" delay="0">
                  <p:rtn val="all"/>
                </p:endSync>
                <p:childTnLst>
                  <p:par>
                    <p:cTn id="3" fill="hold" nodeType="clickPar">
                      <p:stCondLst>
                        <p:cond delay="0"/>
                      </p:stCondLst>
                      <p:childTnLst>
                        <p:par>
                          <p:cTn id="4" fill="hold" nodeType="withGroup">
                            <p:stCondLst>
                              <p:cond delay="0"/>
                            </p:stCondLst>
                            <p:childTnLst>
                              <p:par>
                                <p:cTn id="5" presetID="2" presetClass="mediacall" presetSubtype="0" fill="hold" nodeType="clickEffect">
                                  <p:stCondLst>
                                    <p:cond delay="0"/>
                                  </p:stCondLst>
                                  <p:childTnLst>
                                    <p:cmd type="call" cmd="togglePause">
                                      <p:cBhvr>
                                        <p:cTn id="6" dur="1" fill="hold"/>
                                        <p:tgtEl>
                                          <p:spTgt spid="817157"/>
                                        </p:tgtEl>
                                      </p:cBhvr>
                                    </p:cmd>
                                  </p:childTnLst>
                                </p:cTn>
                              </p:par>
                            </p:childTnLst>
                          </p:cTn>
                        </p:par>
                      </p:childTnLst>
                    </p:cTn>
                  </p:par>
                </p:childTnLst>
              </p:cTn>
              <p:nextCondLst>
                <p:cond evt="onClick" delay="0">
                  <p:tgtEl>
                    <p:spTgt spid="817157"/>
                  </p:tgtEl>
                </p:cond>
              </p:nextCondLst>
            </p:seq>
            <p:video>
              <p:cMediaNode>
                <p:cTn id="7" fill="hold" display="0">
                  <p:stCondLst>
                    <p:cond delay="indefinite"/>
                  </p:stCondLst>
                  <p:endCondLst>
                    <p:cond evt="onNext" delay="0">
                      <p:tgtEl>
                        <p:sldTgt/>
                      </p:tgtEl>
                    </p:cond>
                    <p:cond evt="onPrev" delay="0">
                      <p:tgtEl>
                        <p:sldTgt/>
                      </p:tgtEl>
                    </p:cond>
                  </p:endCondLst>
                </p:cTn>
                <p:tgtEl>
                  <p:spTgt spid="817157"/>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tp_outside_pres_fig18O.gif                                     00039311Internal HD                    B121796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4155" y="826478"/>
            <a:ext cx="7829550" cy="48943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1756769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r>
              <a:rPr lang="en-GB" altLang="en-US" smtClean="0"/>
              <a:t>The tropical Pacific ocean/atmosphere</a:t>
            </a:r>
          </a:p>
        </p:txBody>
      </p:sp>
      <p:pic>
        <p:nvPicPr>
          <p:cNvPr id="28675" name="Picture 3" descr="H:\TALKS\normal-only.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85121" y="1633905"/>
            <a:ext cx="3868615" cy="2705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76" name="Picture 4" descr="H:\nino-only.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31705" y="2542443"/>
            <a:ext cx="4079631" cy="2880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11399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1772993" y="545124"/>
            <a:ext cx="8439150" cy="492369"/>
          </a:xfrm>
        </p:spPr>
        <p:txBody>
          <a:bodyPr/>
          <a:lstStyle/>
          <a:p>
            <a:r>
              <a:rPr lang="en-GB" altLang="en-US" smtClean="0"/>
              <a:t>Lewis Fry Richardson </a:t>
            </a:r>
            <a:r>
              <a:rPr lang="en-GB" altLang="en-US" sz="2215" b="1">
                <a:latin typeface="Times New Roman" panose="02020603050405020304" pitchFamily="18" charset="0"/>
              </a:rPr>
              <a:t>(1881-1953)</a:t>
            </a:r>
            <a:endParaRPr lang="en-GB" altLang="en-US" smtClean="0"/>
          </a:p>
        </p:txBody>
      </p:sp>
      <p:pic>
        <p:nvPicPr>
          <p:cNvPr id="5123" name="Picture 3" descr="AWNfig2.jpg                                                    00020BBEInternal hard disk             ABA781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5571" y="1178170"/>
            <a:ext cx="3207726" cy="4783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ext Box 4"/>
          <p:cNvSpPr txBox="1">
            <a:spLocks noChangeArrowheads="1"/>
          </p:cNvSpPr>
          <p:nvPr/>
        </p:nvSpPr>
        <p:spPr bwMode="auto">
          <a:xfrm>
            <a:off x="7008812" y="2795954"/>
            <a:ext cx="2813538" cy="7740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2215"/>
              <a:t>The first numerical weather forecast</a:t>
            </a:r>
          </a:p>
        </p:txBody>
      </p:sp>
    </p:spTree>
    <p:extLst>
      <p:ext uri="{BB962C8B-B14F-4D97-AF65-F5344CB8AC3E}">
        <p14:creationId xmlns:p14="http://schemas.microsoft.com/office/powerpoint/2010/main" val="270525508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AutoShape 1026"/>
          <p:cNvSpPr>
            <a:spLocks noChangeArrowheads="1"/>
          </p:cNvSpPr>
          <p:nvPr/>
        </p:nvSpPr>
        <p:spPr bwMode="auto">
          <a:xfrm rot="6420000" flipH="1" flipV="1">
            <a:off x="4459043" y="296009"/>
            <a:ext cx="228600" cy="2883877"/>
          </a:xfrm>
          <a:custGeom>
            <a:avLst/>
            <a:gdLst>
              <a:gd name="T0" fmla="*/ 2236004 w 21600"/>
              <a:gd name="T1" fmla="*/ 225940408 h 21600"/>
              <a:gd name="T2" fmla="*/ 1419688 w 21600"/>
              <a:gd name="T3" fmla="*/ 451880817 h 21600"/>
              <a:gd name="T4" fmla="*/ 603372 w 21600"/>
              <a:gd name="T5" fmla="*/ 225940408 h 21600"/>
              <a:gd name="T6" fmla="*/ 1419688 w 21600"/>
              <a:gd name="T7" fmla="*/ 0 h 21600"/>
              <a:gd name="T8" fmla="*/ 0 60000 65536"/>
              <a:gd name="T9" fmla="*/ 0 60000 65536"/>
              <a:gd name="T10" fmla="*/ 0 60000 65536"/>
              <a:gd name="T11" fmla="*/ 0 60000 65536"/>
              <a:gd name="T12" fmla="*/ 6390 w 21600"/>
              <a:gd name="T13" fmla="*/ 6390 h 21600"/>
              <a:gd name="T14" fmla="*/ 15210 w 21600"/>
              <a:gd name="T15" fmla="*/ 15210 h 21600"/>
            </a:gdLst>
            <a:ahLst/>
            <a:cxnLst>
              <a:cxn ang="T8">
                <a:pos x="T0" y="T1"/>
              </a:cxn>
              <a:cxn ang="T9">
                <a:pos x="T2" y="T3"/>
              </a:cxn>
              <a:cxn ang="T10">
                <a:pos x="T4" y="T5"/>
              </a:cxn>
              <a:cxn ang="T11">
                <a:pos x="T6" y="T7"/>
              </a:cxn>
            </a:cxnLst>
            <a:rect l="T12" t="T13" r="T14" b="T15"/>
            <a:pathLst>
              <a:path w="21600" h="21600">
                <a:moveTo>
                  <a:pt x="0" y="0"/>
                </a:moveTo>
                <a:lnTo>
                  <a:pt x="9179" y="21600"/>
                </a:lnTo>
                <a:lnTo>
                  <a:pt x="12421" y="21600"/>
                </a:lnTo>
                <a:lnTo>
                  <a:pt x="21600" y="0"/>
                </a:lnTo>
                <a:lnTo>
                  <a:pt x="0" y="0"/>
                </a:lnTo>
                <a:close/>
              </a:path>
            </a:pathLst>
          </a:custGeom>
          <a:gradFill rotWithShape="0">
            <a:gsLst>
              <a:gs pos="0">
                <a:srgbClr val="FCFEB9"/>
              </a:gs>
              <a:gs pos="100000">
                <a:srgbClr val="FFFFFF"/>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GB" sz="1662"/>
          </a:p>
        </p:txBody>
      </p:sp>
      <p:sp>
        <p:nvSpPr>
          <p:cNvPr id="6147" name="Freeform 1027"/>
          <p:cNvSpPr>
            <a:spLocks/>
          </p:cNvSpPr>
          <p:nvPr/>
        </p:nvSpPr>
        <p:spPr bwMode="auto">
          <a:xfrm>
            <a:off x="3040551" y="1195755"/>
            <a:ext cx="252046" cy="216877"/>
          </a:xfrm>
          <a:custGeom>
            <a:avLst/>
            <a:gdLst>
              <a:gd name="T0" fmla="*/ 60325 w 172"/>
              <a:gd name="T1" fmla="*/ 52388 h 148"/>
              <a:gd name="T2" fmla="*/ 69850 w 172"/>
              <a:gd name="T3" fmla="*/ 47625 h 148"/>
              <a:gd name="T4" fmla="*/ 79375 w 172"/>
              <a:gd name="T5" fmla="*/ 38100 h 148"/>
              <a:gd name="T6" fmla="*/ 88900 w 172"/>
              <a:gd name="T7" fmla="*/ 33338 h 148"/>
              <a:gd name="T8" fmla="*/ 98425 w 172"/>
              <a:gd name="T9" fmla="*/ 28575 h 148"/>
              <a:gd name="T10" fmla="*/ 107950 w 172"/>
              <a:gd name="T11" fmla="*/ 23813 h 148"/>
              <a:gd name="T12" fmla="*/ 117475 w 172"/>
              <a:gd name="T13" fmla="*/ 19050 h 148"/>
              <a:gd name="T14" fmla="*/ 123825 w 172"/>
              <a:gd name="T15" fmla="*/ 11113 h 148"/>
              <a:gd name="T16" fmla="*/ 131763 w 172"/>
              <a:gd name="T17" fmla="*/ 11113 h 148"/>
              <a:gd name="T18" fmla="*/ 142875 w 172"/>
              <a:gd name="T19" fmla="*/ 4763 h 148"/>
              <a:gd name="T20" fmla="*/ 150813 w 172"/>
              <a:gd name="T21" fmla="*/ 1588 h 148"/>
              <a:gd name="T22" fmla="*/ 160338 w 172"/>
              <a:gd name="T23" fmla="*/ 0 h 148"/>
              <a:gd name="T24" fmla="*/ 188913 w 172"/>
              <a:gd name="T25" fmla="*/ 1588 h 148"/>
              <a:gd name="T26" fmla="*/ 207963 w 172"/>
              <a:gd name="T27" fmla="*/ 6350 h 148"/>
              <a:gd name="T28" fmla="*/ 231775 w 172"/>
              <a:gd name="T29" fmla="*/ 11113 h 148"/>
              <a:gd name="T30" fmla="*/ 236538 w 172"/>
              <a:gd name="T31" fmla="*/ 19050 h 148"/>
              <a:gd name="T32" fmla="*/ 246063 w 172"/>
              <a:gd name="T33" fmla="*/ 25400 h 148"/>
              <a:gd name="T34" fmla="*/ 246063 w 172"/>
              <a:gd name="T35" fmla="*/ 33338 h 148"/>
              <a:gd name="T36" fmla="*/ 255588 w 172"/>
              <a:gd name="T37" fmla="*/ 44450 h 148"/>
              <a:gd name="T38" fmla="*/ 257175 w 172"/>
              <a:gd name="T39" fmla="*/ 52388 h 148"/>
              <a:gd name="T40" fmla="*/ 261938 w 172"/>
              <a:gd name="T41" fmla="*/ 61913 h 148"/>
              <a:gd name="T42" fmla="*/ 266700 w 172"/>
              <a:gd name="T43" fmla="*/ 71438 h 148"/>
              <a:gd name="T44" fmla="*/ 271463 w 172"/>
              <a:gd name="T45" fmla="*/ 80963 h 148"/>
              <a:gd name="T46" fmla="*/ 271463 w 172"/>
              <a:gd name="T47" fmla="*/ 90488 h 148"/>
              <a:gd name="T48" fmla="*/ 271463 w 172"/>
              <a:gd name="T49" fmla="*/ 100013 h 148"/>
              <a:gd name="T50" fmla="*/ 269875 w 172"/>
              <a:gd name="T51" fmla="*/ 111125 h 148"/>
              <a:gd name="T52" fmla="*/ 265113 w 172"/>
              <a:gd name="T53" fmla="*/ 120650 h 148"/>
              <a:gd name="T54" fmla="*/ 261938 w 172"/>
              <a:gd name="T55" fmla="*/ 128588 h 148"/>
              <a:gd name="T56" fmla="*/ 247650 w 172"/>
              <a:gd name="T57" fmla="*/ 149225 h 148"/>
              <a:gd name="T58" fmla="*/ 233363 w 172"/>
              <a:gd name="T59" fmla="*/ 166688 h 148"/>
              <a:gd name="T60" fmla="*/ 223838 w 172"/>
              <a:gd name="T61" fmla="*/ 171450 h 148"/>
              <a:gd name="T62" fmla="*/ 204788 w 172"/>
              <a:gd name="T63" fmla="*/ 187325 h 148"/>
              <a:gd name="T64" fmla="*/ 200025 w 172"/>
              <a:gd name="T65" fmla="*/ 195263 h 148"/>
              <a:gd name="T66" fmla="*/ 190500 w 172"/>
              <a:gd name="T67" fmla="*/ 196850 h 148"/>
              <a:gd name="T68" fmla="*/ 180975 w 172"/>
              <a:gd name="T69" fmla="*/ 201613 h 148"/>
              <a:gd name="T70" fmla="*/ 171450 w 172"/>
              <a:gd name="T71" fmla="*/ 209550 h 148"/>
              <a:gd name="T72" fmla="*/ 161925 w 172"/>
              <a:gd name="T73" fmla="*/ 214313 h 148"/>
              <a:gd name="T74" fmla="*/ 147638 w 172"/>
              <a:gd name="T75" fmla="*/ 214313 h 148"/>
              <a:gd name="T76" fmla="*/ 117475 w 172"/>
              <a:gd name="T77" fmla="*/ 225425 h 148"/>
              <a:gd name="T78" fmla="*/ 90488 w 172"/>
              <a:gd name="T79" fmla="*/ 233363 h 148"/>
              <a:gd name="T80" fmla="*/ 69850 w 172"/>
              <a:gd name="T81" fmla="*/ 233363 h 148"/>
              <a:gd name="T82" fmla="*/ 61913 w 172"/>
              <a:gd name="T83" fmla="*/ 233363 h 148"/>
              <a:gd name="T84" fmla="*/ 33338 w 172"/>
              <a:gd name="T85" fmla="*/ 223838 h 148"/>
              <a:gd name="T86" fmla="*/ 23813 w 172"/>
              <a:gd name="T87" fmla="*/ 219075 h 148"/>
              <a:gd name="T88" fmla="*/ 19050 w 172"/>
              <a:gd name="T89" fmla="*/ 211138 h 148"/>
              <a:gd name="T90" fmla="*/ 14288 w 172"/>
              <a:gd name="T91" fmla="*/ 201613 h 148"/>
              <a:gd name="T92" fmla="*/ 4763 w 172"/>
              <a:gd name="T93" fmla="*/ 195263 h 148"/>
              <a:gd name="T94" fmla="*/ 4763 w 172"/>
              <a:gd name="T95" fmla="*/ 187325 h 148"/>
              <a:gd name="T96" fmla="*/ 3175 w 172"/>
              <a:gd name="T97" fmla="*/ 177800 h 148"/>
              <a:gd name="T98" fmla="*/ 0 w 172"/>
              <a:gd name="T99" fmla="*/ 152400 h 148"/>
              <a:gd name="T100" fmla="*/ 4763 w 172"/>
              <a:gd name="T101" fmla="*/ 142875 h 148"/>
              <a:gd name="T102" fmla="*/ 9525 w 172"/>
              <a:gd name="T103" fmla="*/ 133350 h 148"/>
              <a:gd name="T104" fmla="*/ 19050 w 172"/>
              <a:gd name="T105" fmla="*/ 115888 h 148"/>
              <a:gd name="T106" fmla="*/ 23813 w 172"/>
              <a:gd name="T107" fmla="*/ 106363 h 148"/>
              <a:gd name="T108" fmla="*/ 31750 w 172"/>
              <a:gd name="T109" fmla="*/ 100013 h 148"/>
              <a:gd name="T110" fmla="*/ 38100 w 172"/>
              <a:gd name="T111" fmla="*/ 82550 h 148"/>
              <a:gd name="T112" fmla="*/ 46038 w 172"/>
              <a:gd name="T113" fmla="*/ 73025 h 148"/>
              <a:gd name="T114" fmla="*/ 55563 w 172"/>
              <a:gd name="T115" fmla="*/ 63500 h 148"/>
              <a:gd name="T116" fmla="*/ 61913 w 172"/>
              <a:gd name="T117" fmla="*/ 53975 h 14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
              <a:gd name="T178" fmla="*/ 0 h 148"/>
              <a:gd name="T179" fmla="*/ 172 w 172"/>
              <a:gd name="T180" fmla="*/ 148 h 14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 h="148">
                <a:moveTo>
                  <a:pt x="38" y="33"/>
                </a:moveTo>
                <a:lnTo>
                  <a:pt x="44" y="30"/>
                </a:lnTo>
                <a:lnTo>
                  <a:pt x="50" y="24"/>
                </a:lnTo>
                <a:lnTo>
                  <a:pt x="56" y="21"/>
                </a:lnTo>
                <a:lnTo>
                  <a:pt x="62" y="18"/>
                </a:lnTo>
                <a:lnTo>
                  <a:pt x="68" y="15"/>
                </a:lnTo>
                <a:lnTo>
                  <a:pt x="74" y="12"/>
                </a:lnTo>
                <a:lnTo>
                  <a:pt x="78" y="7"/>
                </a:lnTo>
                <a:lnTo>
                  <a:pt x="83" y="7"/>
                </a:lnTo>
                <a:lnTo>
                  <a:pt x="90" y="3"/>
                </a:lnTo>
                <a:lnTo>
                  <a:pt x="95" y="1"/>
                </a:lnTo>
                <a:lnTo>
                  <a:pt x="101" y="0"/>
                </a:lnTo>
                <a:lnTo>
                  <a:pt x="119" y="1"/>
                </a:lnTo>
                <a:lnTo>
                  <a:pt x="131" y="4"/>
                </a:lnTo>
                <a:lnTo>
                  <a:pt x="146" y="7"/>
                </a:lnTo>
                <a:lnTo>
                  <a:pt x="149" y="12"/>
                </a:lnTo>
                <a:lnTo>
                  <a:pt x="155" y="16"/>
                </a:lnTo>
                <a:lnTo>
                  <a:pt x="155" y="21"/>
                </a:lnTo>
                <a:lnTo>
                  <a:pt x="161" y="28"/>
                </a:lnTo>
                <a:lnTo>
                  <a:pt x="162" y="33"/>
                </a:lnTo>
                <a:lnTo>
                  <a:pt x="165" y="39"/>
                </a:lnTo>
                <a:lnTo>
                  <a:pt x="168" y="45"/>
                </a:lnTo>
                <a:lnTo>
                  <a:pt x="171" y="51"/>
                </a:lnTo>
                <a:lnTo>
                  <a:pt x="171" y="57"/>
                </a:lnTo>
                <a:lnTo>
                  <a:pt x="171" y="63"/>
                </a:lnTo>
                <a:lnTo>
                  <a:pt x="170" y="70"/>
                </a:lnTo>
                <a:lnTo>
                  <a:pt x="167" y="76"/>
                </a:lnTo>
                <a:lnTo>
                  <a:pt x="165" y="81"/>
                </a:lnTo>
                <a:lnTo>
                  <a:pt x="156" y="94"/>
                </a:lnTo>
                <a:lnTo>
                  <a:pt x="147" y="105"/>
                </a:lnTo>
                <a:lnTo>
                  <a:pt x="141" y="108"/>
                </a:lnTo>
                <a:lnTo>
                  <a:pt x="129" y="118"/>
                </a:lnTo>
                <a:lnTo>
                  <a:pt x="126" y="123"/>
                </a:lnTo>
                <a:lnTo>
                  <a:pt x="120" y="124"/>
                </a:lnTo>
                <a:lnTo>
                  <a:pt x="114" y="127"/>
                </a:lnTo>
                <a:lnTo>
                  <a:pt x="108" y="132"/>
                </a:lnTo>
                <a:lnTo>
                  <a:pt x="102" y="135"/>
                </a:lnTo>
                <a:lnTo>
                  <a:pt x="93" y="135"/>
                </a:lnTo>
                <a:lnTo>
                  <a:pt x="74" y="142"/>
                </a:lnTo>
                <a:lnTo>
                  <a:pt x="57" y="147"/>
                </a:lnTo>
                <a:lnTo>
                  <a:pt x="44" y="147"/>
                </a:lnTo>
                <a:lnTo>
                  <a:pt x="39" y="147"/>
                </a:lnTo>
                <a:lnTo>
                  <a:pt x="21" y="141"/>
                </a:lnTo>
                <a:lnTo>
                  <a:pt x="15" y="138"/>
                </a:lnTo>
                <a:lnTo>
                  <a:pt x="12" y="133"/>
                </a:lnTo>
                <a:lnTo>
                  <a:pt x="9" y="127"/>
                </a:lnTo>
                <a:lnTo>
                  <a:pt x="3" y="123"/>
                </a:lnTo>
                <a:lnTo>
                  <a:pt x="3" y="118"/>
                </a:lnTo>
                <a:lnTo>
                  <a:pt x="2" y="112"/>
                </a:lnTo>
                <a:lnTo>
                  <a:pt x="0" y="96"/>
                </a:lnTo>
                <a:lnTo>
                  <a:pt x="3" y="90"/>
                </a:lnTo>
                <a:lnTo>
                  <a:pt x="6" y="84"/>
                </a:lnTo>
                <a:lnTo>
                  <a:pt x="12" y="73"/>
                </a:lnTo>
                <a:lnTo>
                  <a:pt x="15" y="67"/>
                </a:lnTo>
                <a:lnTo>
                  <a:pt x="20" y="63"/>
                </a:lnTo>
                <a:lnTo>
                  <a:pt x="24" y="52"/>
                </a:lnTo>
                <a:lnTo>
                  <a:pt x="29" y="46"/>
                </a:lnTo>
                <a:lnTo>
                  <a:pt x="35" y="40"/>
                </a:lnTo>
                <a:lnTo>
                  <a:pt x="39" y="34"/>
                </a:lnTo>
              </a:path>
            </a:pathLst>
          </a:custGeom>
          <a:solidFill>
            <a:srgbClr val="FCFEB9"/>
          </a:solidFill>
          <a:ln>
            <a:noFill/>
          </a:ln>
          <a:extLst>
            <a:ext uri="{91240B29-F687-4F45-9708-019B960494DF}">
              <a14:hiddenLine xmlns:a14="http://schemas.microsoft.com/office/drawing/2010/main" w="12700" cap="rnd" cmpd="sng">
                <a:solidFill>
                  <a:srgbClr val="000000"/>
                </a:solidFill>
                <a:prstDash val="solid"/>
                <a:round/>
                <a:headEnd type="none" w="med" len="med"/>
                <a:tailEnd type="none" w="med" len="med"/>
              </a14:hiddenLine>
            </a:ext>
          </a:extLst>
        </p:spPr>
        <p:txBody>
          <a:bodyPr/>
          <a:lstStyle/>
          <a:p>
            <a:endParaRPr lang="en-GB" sz="1662"/>
          </a:p>
        </p:txBody>
      </p:sp>
      <p:pic>
        <p:nvPicPr>
          <p:cNvPr id="4098" name="Picture 2" descr="FIGURE 1: “Weather Forecasting Factory” by Stephen Conlin, 1986. Based on the description in Weather Prediction by Numerical Process, by L.F. Richardson, Cambridge University Press, 1922, and on advice from Prof. John Byrne, Trinity College Dublin. Image: ink and water colour, c. 50 x 38.5 cm. © Stephen Conlin 1986. All Rights Reserv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3654" y="-1339360"/>
            <a:ext cx="10972800" cy="877252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06680" y="331931"/>
            <a:ext cx="4000500" cy="369332"/>
          </a:xfrm>
          <a:prstGeom prst="rect">
            <a:avLst/>
          </a:prstGeom>
          <a:noFill/>
        </p:spPr>
        <p:txBody>
          <a:bodyPr wrap="square" rtlCol="0">
            <a:spAutoFit/>
          </a:bodyPr>
          <a:lstStyle/>
          <a:p>
            <a:r>
              <a:rPr lang="en-GB" dirty="0"/>
              <a:t>http://www.emetsoc.org/resources/rff</a:t>
            </a:r>
          </a:p>
        </p:txBody>
      </p:sp>
    </p:spTree>
    <p:extLst>
      <p:ext uri="{BB962C8B-B14F-4D97-AF65-F5344CB8AC3E}">
        <p14:creationId xmlns:p14="http://schemas.microsoft.com/office/powerpoint/2010/main" val="1323522206"/>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2238986" y="980344"/>
            <a:ext cx="8001000" cy="39773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nSpc>
                <a:spcPts val="2769"/>
              </a:lnSpc>
            </a:pPr>
            <a:r>
              <a:rPr lang="en-GB" altLang="en-US" sz="2123" b="1">
                <a:solidFill>
                  <a:srgbClr val="000000"/>
                </a:solidFill>
              </a:rPr>
              <a:t>“Why have meteorologists such difficulty in predicting the weather with any certainty? Why is it that showers and even storms seem to come by chance ... a tenth of a degree (C) more or less at any given point, and the cyclone will burst here and not there, and extend its ravages over districts that it would otherwise have spared. If (the meteorologists) had been aware of this tenth of a degree, they could have known (about the cyclone) beforehand, but the observations were neither sufficiently comprehensive nor sufficiently precise, and that is the reason why it all seems due to the intervention of chance” </a:t>
            </a:r>
          </a:p>
          <a:p>
            <a:endParaRPr lang="en-GB" altLang="en-US" sz="2123" b="1">
              <a:solidFill>
                <a:srgbClr val="000000"/>
              </a:solidFill>
            </a:endParaRPr>
          </a:p>
          <a:p>
            <a:pPr algn="r"/>
            <a:r>
              <a:rPr lang="en-GB" altLang="en-US" sz="2123">
                <a:solidFill>
                  <a:srgbClr val="000000"/>
                </a:solidFill>
              </a:rPr>
              <a:t>Poincaré, 1909</a:t>
            </a:r>
            <a:endParaRPr lang="en-GB" altLang="en-US" sz="2031" b="1">
              <a:latin typeface="Times" panose="02020603050405020304" pitchFamily="18" charset="0"/>
            </a:endParaRPr>
          </a:p>
        </p:txBody>
      </p:sp>
    </p:spTree>
    <p:extLst>
      <p:ext uri="{BB962C8B-B14F-4D97-AF65-F5344CB8AC3E}">
        <p14:creationId xmlns:p14="http://schemas.microsoft.com/office/powerpoint/2010/main" val="12599406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787647" y="545124"/>
            <a:ext cx="8439150" cy="492369"/>
          </a:xfrm>
        </p:spPr>
        <p:txBody>
          <a:bodyPr/>
          <a:lstStyle/>
          <a:p>
            <a:r>
              <a:rPr lang="en-GB" altLang="en-US" dirty="0" smtClean="0"/>
              <a:t>Edward Lorenz </a:t>
            </a:r>
            <a:r>
              <a:rPr lang="en-GB" altLang="en-US" sz="2215" b="1" dirty="0">
                <a:latin typeface="Times New Roman" panose="02020603050405020304" pitchFamily="18" charset="0"/>
              </a:rPr>
              <a:t>(1917 –2008)</a:t>
            </a:r>
            <a:endParaRPr lang="en-GB" altLang="en-US" b="1" dirty="0" smtClean="0"/>
          </a:p>
        </p:txBody>
      </p:sp>
      <p:pic>
        <p:nvPicPr>
          <p:cNvPr id="8195" name="Picture 3" descr="&#10;Ed_Lorenz.jpg                                                  00000010Rob's hard disk                B191BFF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74104" y="1248508"/>
            <a:ext cx="3511062" cy="464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8196" name="Object 4"/>
          <p:cNvGraphicFramePr>
            <a:graphicFrameLocks noChangeAspect="1"/>
          </p:cNvGraphicFramePr>
          <p:nvPr/>
        </p:nvGraphicFramePr>
        <p:xfrm>
          <a:off x="6797797" y="3780692"/>
          <a:ext cx="2354874" cy="1453662"/>
        </p:xfrm>
        <a:graphic>
          <a:graphicData uri="http://schemas.openxmlformats.org/presentationml/2006/ole">
            <mc:AlternateContent xmlns:mc="http://schemas.openxmlformats.org/markup-compatibility/2006">
              <mc:Choice xmlns:v="urn:schemas-microsoft-com:vml" Requires="v">
                <p:oleObj spid="_x0000_s1030" name="Equation" r:id="rId4" imgW="1130300" imgH="698500" progId="Equation.3">
                  <p:embed/>
                </p:oleObj>
              </mc:Choice>
              <mc:Fallback>
                <p:oleObj name="Equation" r:id="rId4" imgW="1130300" imgH="6985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97797" y="3780692"/>
                        <a:ext cx="2354874" cy="1453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197" name="Text Box 5"/>
          <p:cNvSpPr txBox="1">
            <a:spLocks noChangeArrowheads="1"/>
          </p:cNvSpPr>
          <p:nvPr/>
        </p:nvSpPr>
        <p:spPr bwMode="auto">
          <a:xfrm>
            <a:off x="6094412" y="1600201"/>
            <a:ext cx="3962400" cy="1455783"/>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spcBef>
                <a:spcPct val="50000"/>
              </a:spcBef>
            </a:pPr>
            <a:r>
              <a:rPr lang="en-GB" altLang="en-US" sz="2215">
                <a:solidFill>
                  <a:srgbClr val="FF0000"/>
                </a:solidFill>
              </a:rPr>
              <a:t>“… one flap of a sea-gull’s wing may forever change the future course of the weather” (Lorenz, 1963)</a:t>
            </a:r>
          </a:p>
        </p:txBody>
      </p:sp>
    </p:spTree>
    <p:extLst>
      <p:ext uri="{BB962C8B-B14F-4D97-AF65-F5344CB8AC3E}">
        <p14:creationId xmlns:p14="http://schemas.microsoft.com/office/powerpoint/2010/main" val="30602023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Lorenz_attractor.jpg                                           0000BC99Rob's hard disk                B191BFF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2412" y="263769"/>
            <a:ext cx="9144000" cy="633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Text Box 3"/>
          <p:cNvSpPr txBox="1">
            <a:spLocks noChangeArrowheads="1"/>
          </p:cNvSpPr>
          <p:nvPr/>
        </p:nvSpPr>
        <p:spPr bwMode="auto">
          <a:xfrm>
            <a:off x="1818419" y="1122486"/>
            <a:ext cx="2672862" cy="1455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spcBef>
                <a:spcPct val="50000"/>
              </a:spcBef>
            </a:pPr>
            <a:r>
              <a:rPr lang="en-GB" altLang="en-US" sz="2215">
                <a:solidFill>
                  <a:schemeClr val="bg1"/>
                </a:solidFill>
              </a:rPr>
              <a:t>The Lorenz (1963) attractor, the prototype chaotic model…..</a:t>
            </a:r>
          </a:p>
        </p:txBody>
      </p:sp>
    </p:spTree>
    <p:extLst>
      <p:ext uri="{BB962C8B-B14F-4D97-AF65-F5344CB8AC3E}">
        <p14:creationId xmlns:p14="http://schemas.microsoft.com/office/powerpoint/2010/main" val="20854450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Lorenz_attractor_loops.jpg                                     0003D80CRob's hard disk                B191BFF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47828" y="404447"/>
            <a:ext cx="5600700" cy="5298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0243" name="Object 3"/>
          <p:cNvGraphicFramePr>
            <a:graphicFrameLocks noChangeAspect="1"/>
          </p:cNvGraphicFramePr>
          <p:nvPr/>
        </p:nvGraphicFramePr>
        <p:xfrm>
          <a:off x="5602044" y="3513992"/>
          <a:ext cx="4021015" cy="2035420"/>
        </p:xfrm>
        <a:graphic>
          <a:graphicData uri="http://schemas.openxmlformats.org/presentationml/2006/ole">
            <mc:AlternateContent xmlns:mc="http://schemas.openxmlformats.org/markup-compatibility/2006">
              <mc:Choice xmlns:v="urn:schemas-microsoft-com:vml" Requires="v">
                <p:oleObj spid="_x0000_s2054" name="Equation" r:id="rId4" imgW="2311400" imgH="1270000" progId="Equation.DSMT4">
                  <p:embed/>
                </p:oleObj>
              </mc:Choice>
              <mc:Fallback>
                <p:oleObj name="Equation" r:id="rId4" imgW="2311400" imgH="12700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02044" y="3513992"/>
                        <a:ext cx="4021015" cy="2035420"/>
                      </a:xfrm>
                      <a:prstGeom prst="rect">
                        <a:avLst/>
                      </a:prstGeom>
                      <a:solidFill>
                        <a:schemeClr val="bg1"/>
                      </a:solidFill>
                      <a:ln w="9525">
                        <a:solidFill>
                          <a:schemeClr val="hlink"/>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4" name="Group 3"/>
          <p:cNvGrpSpPr>
            <a:grpSpLocks/>
          </p:cNvGrpSpPr>
          <p:nvPr/>
        </p:nvGrpSpPr>
        <p:grpSpPr bwMode="auto">
          <a:xfrm>
            <a:off x="2660407" y="312018"/>
            <a:ext cx="6962652" cy="6318325"/>
            <a:chOff x="3676" y="624"/>
            <a:chExt cx="1983" cy="2768"/>
          </a:xfrm>
        </p:grpSpPr>
        <p:sp>
          <p:nvSpPr>
            <p:cNvPr id="5" name="Rectangle 4"/>
            <p:cNvSpPr>
              <a:spLocks noChangeArrowheads="1"/>
            </p:cNvSpPr>
            <p:nvPr/>
          </p:nvSpPr>
          <p:spPr bwMode="auto">
            <a:xfrm>
              <a:off x="3676" y="624"/>
              <a:ext cx="1983" cy="2768"/>
            </a:xfrm>
            <a:prstGeom prst="rect">
              <a:avLst/>
            </a:prstGeom>
            <a:solidFill>
              <a:schemeClr val="bg1"/>
            </a:solidFill>
            <a:ln w="9525">
              <a:solidFill>
                <a:schemeClr val="tx1"/>
              </a:solidFill>
              <a:miter lim="800000"/>
              <a:headEnd/>
              <a:tailEnd/>
            </a:ln>
          </p:spPr>
          <p:txBody>
            <a:bodyPr wrap="none" anchor="ctr">
              <a:prstTxWarp prst="textNoShape">
                <a:avLst/>
              </a:prstTxWarp>
            </a:bodyPr>
            <a:lstStyle/>
            <a:p>
              <a:endParaRPr lang="en-US" dirty="0">
                <a:latin typeface="Calibri" charset="0"/>
              </a:endParaRPr>
            </a:p>
          </p:txBody>
        </p:sp>
        <p:pic>
          <p:nvPicPr>
            <p:cNvPr id="6" name="Picture 5"/>
            <p:cNvPicPr>
              <a:picLocks noChangeAspect="1" noChangeArrowheads="1"/>
            </p:cNvPicPr>
            <p:nvPr/>
          </p:nvPicPr>
          <p:blipFill>
            <a:blip r:embed="rId6">
              <a:clrChange>
                <a:clrFrom>
                  <a:srgbClr val="FFFFFF"/>
                </a:clrFrom>
                <a:clrTo>
                  <a:srgbClr val="FFFFFF">
                    <a:alpha val="0"/>
                  </a:srgbClr>
                </a:clrTo>
              </a:clrChange>
            </a:blip>
            <a:srcRect/>
            <a:stretch>
              <a:fillRect/>
            </a:stretch>
          </p:blipFill>
          <p:spPr bwMode="auto">
            <a:xfrm>
              <a:off x="3706" y="659"/>
              <a:ext cx="1924" cy="2699"/>
            </a:xfrm>
            <a:prstGeom prst="rect">
              <a:avLst/>
            </a:prstGeom>
            <a:noFill/>
            <a:ln w="9525">
              <a:noFill/>
              <a:miter lim="800000"/>
              <a:headEnd/>
              <a:tailEnd/>
            </a:ln>
          </p:spPr>
        </p:pic>
      </p:grpSp>
    </p:spTree>
    <p:extLst>
      <p:ext uri="{BB962C8B-B14F-4D97-AF65-F5344CB8AC3E}">
        <p14:creationId xmlns:p14="http://schemas.microsoft.com/office/powerpoint/2010/main" val="1060009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D:\myfiles\lothar.754.dundee.26feb.jpg"/>
          <p:cNvPicPr>
            <a:picLocks noChangeAspect="1" noChangeArrowheads="1"/>
          </p:cNvPicPr>
          <p:nvPr/>
        </p:nvPicPr>
        <p:blipFill>
          <a:blip r:embed="rId2">
            <a:lum bright="12000" contrast="-12000"/>
            <a:extLst>
              <a:ext uri="{28A0092B-C50C-407E-A947-70E740481C1C}">
                <a14:useLocalDpi xmlns:a14="http://schemas.microsoft.com/office/drawing/2010/main" val="0"/>
              </a:ext>
            </a:extLst>
          </a:blip>
          <a:srcRect l="28378" t="44975" r="9459" b="25494"/>
          <a:stretch>
            <a:fillRect/>
          </a:stretch>
        </p:blipFill>
        <p:spPr bwMode="auto">
          <a:xfrm>
            <a:off x="2589212" y="1037492"/>
            <a:ext cx="7010400" cy="4923692"/>
          </a:xfrm>
          <a:prstGeom prst="rect">
            <a:avLst/>
          </a:prstGeom>
          <a:noFill/>
          <a:ln w="571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4339" name="Text Box 3"/>
          <p:cNvSpPr txBox="1">
            <a:spLocks noChangeArrowheads="1"/>
          </p:cNvSpPr>
          <p:nvPr/>
        </p:nvSpPr>
        <p:spPr bwMode="auto">
          <a:xfrm>
            <a:off x="531812" y="4976446"/>
            <a:ext cx="990600" cy="433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eaLnBrk="1" hangingPunct="1">
              <a:spcBef>
                <a:spcPct val="50000"/>
              </a:spcBef>
            </a:pPr>
            <a:endParaRPr lang="en-US" altLang="en-US" sz="2215"/>
          </a:p>
        </p:txBody>
      </p:sp>
      <p:sp>
        <p:nvSpPr>
          <p:cNvPr id="14340" name="Text Box 4"/>
          <p:cNvSpPr txBox="1">
            <a:spLocks noChangeArrowheads="1"/>
          </p:cNvSpPr>
          <p:nvPr/>
        </p:nvSpPr>
        <p:spPr bwMode="auto">
          <a:xfrm>
            <a:off x="2360612" y="474786"/>
            <a:ext cx="73152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Times New Roman" panose="02020603050405020304" pitchFamily="18" charset="0"/>
              </a:defRPr>
            </a:lvl1pPr>
            <a:lvl2pPr marL="742950" indent="-285750">
              <a:defRPr sz="2000">
                <a:solidFill>
                  <a:schemeClr val="tx1"/>
                </a:solidFill>
                <a:latin typeface="Times New Roman" panose="02020603050405020304" pitchFamily="18" charset="0"/>
              </a:defRPr>
            </a:lvl2pPr>
            <a:lvl3pPr marL="1143000" indent="-228600">
              <a:defRPr sz="2000">
                <a:solidFill>
                  <a:schemeClr val="tx1"/>
                </a:solidFill>
                <a:latin typeface="Times New Roman" panose="02020603050405020304" pitchFamily="18" charset="0"/>
              </a:defRPr>
            </a:lvl3pPr>
            <a:lvl4pPr marL="1600200" indent="-228600">
              <a:defRPr sz="2000">
                <a:solidFill>
                  <a:schemeClr val="tx1"/>
                </a:solidFill>
                <a:latin typeface="Times New Roman" panose="02020603050405020304" pitchFamily="18" charset="0"/>
              </a:defRPr>
            </a:lvl4pPr>
            <a:lvl5pPr marL="2057400" indent="-228600">
              <a:defRPr sz="20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000">
                <a:solidFill>
                  <a:schemeClr val="tx1"/>
                </a:solidFill>
                <a:latin typeface="Times New Roman" panose="02020603050405020304" pitchFamily="18" charset="0"/>
              </a:defRPr>
            </a:lvl9pPr>
          </a:lstStyle>
          <a:p>
            <a:pPr algn="ctr" eaLnBrk="1" hangingPunct="1"/>
            <a:r>
              <a:rPr lang="en-GB" altLang="en-US" sz="2400" b="1">
                <a:solidFill>
                  <a:schemeClr val="tx2"/>
                </a:solidFill>
                <a:latin typeface="Verdana" panose="020B0604030504040204" pitchFamily="34" charset="0"/>
              </a:rPr>
              <a:t>Lothar</a:t>
            </a:r>
            <a:r>
              <a:rPr lang="en-US" altLang="en-US" sz="2400" b="1">
                <a:solidFill>
                  <a:schemeClr val="tx2"/>
                </a:solidFill>
                <a:latin typeface="Verdana" panose="020B0604030504040204" pitchFamily="34" charset="0"/>
              </a:rPr>
              <a:t>: </a:t>
            </a:r>
            <a:r>
              <a:rPr lang="en-GB" altLang="en-US" sz="2400" b="1">
                <a:solidFill>
                  <a:schemeClr val="tx2"/>
                </a:solidFill>
                <a:latin typeface="Verdana" panose="020B0604030504040204" pitchFamily="34" charset="0"/>
              </a:rPr>
              <a:t> </a:t>
            </a:r>
            <a:r>
              <a:rPr lang="en-US" altLang="en-US" sz="2400" b="1">
                <a:solidFill>
                  <a:schemeClr val="tx2"/>
                </a:solidFill>
                <a:latin typeface="Verdana" panose="020B0604030504040204" pitchFamily="34" charset="0"/>
              </a:rPr>
              <a:t>0</a:t>
            </a:r>
            <a:r>
              <a:rPr lang="en-GB" altLang="en-US" sz="2400" b="1">
                <a:solidFill>
                  <a:schemeClr val="tx2"/>
                </a:solidFill>
                <a:latin typeface="Verdana" panose="020B0604030504040204" pitchFamily="34" charset="0"/>
              </a:rPr>
              <a:t>8Z,</a:t>
            </a:r>
            <a:r>
              <a:rPr lang="en-US" altLang="en-US" sz="2400" b="1">
                <a:solidFill>
                  <a:schemeClr val="tx2"/>
                </a:solidFill>
                <a:latin typeface="Verdana" panose="020B0604030504040204" pitchFamily="34" charset="0"/>
              </a:rPr>
              <a:t> 26 Dec. 1999</a:t>
            </a:r>
          </a:p>
        </p:txBody>
      </p:sp>
      <p:sp>
        <p:nvSpPr>
          <p:cNvPr id="710661" name="Rectangle 5"/>
          <p:cNvSpPr>
            <a:spLocks noChangeArrowheads="1"/>
          </p:cNvSpPr>
          <p:nvPr/>
        </p:nvSpPr>
        <p:spPr bwMode="auto">
          <a:xfrm>
            <a:off x="3280874" y="2725616"/>
            <a:ext cx="5556738" cy="225083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83526" tIns="41031" rIns="83526" bIns="41031"/>
          <a:lstStyle>
            <a:lvl1pPr marL="290513" indent="-290513"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pPr>
              <a:lnSpc>
                <a:spcPts val="2769"/>
              </a:lnSpc>
              <a:spcAft>
                <a:spcPts val="923"/>
              </a:spcAft>
              <a:buClr>
                <a:schemeClr val="hlink"/>
              </a:buClr>
              <a:buSzPct val="100000"/>
              <a:buFont typeface="Wingdings" panose="05000000000000000000" pitchFamily="2" charset="2"/>
              <a:buChar char="t"/>
            </a:pPr>
            <a:r>
              <a:rPr lang="en-GB" altLang="en-US" sz="2954" b="1">
                <a:solidFill>
                  <a:schemeClr val="hlink"/>
                </a:solidFill>
              </a:rPr>
              <a:t>100 Fatalities</a:t>
            </a:r>
          </a:p>
          <a:p>
            <a:pPr>
              <a:lnSpc>
                <a:spcPts val="2769"/>
              </a:lnSpc>
              <a:spcAft>
                <a:spcPts val="923"/>
              </a:spcAft>
              <a:buClr>
                <a:schemeClr val="hlink"/>
              </a:buClr>
              <a:buSzPct val="100000"/>
              <a:buFont typeface="Wingdings" panose="05000000000000000000" pitchFamily="2" charset="2"/>
              <a:buChar char="t"/>
            </a:pPr>
            <a:r>
              <a:rPr lang="en-GB" altLang="en-US" sz="2954" b="1">
                <a:solidFill>
                  <a:schemeClr val="hlink"/>
                </a:solidFill>
              </a:rPr>
              <a:t>400 million trees blown down</a:t>
            </a:r>
          </a:p>
          <a:p>
            <a:pPr>
              <a:lnSpc>
                <a:spcPts val="2769"/>
              </a:lnSpc>
              <a:spcAft>
                <a:spcPts val="923"/>
              </a:spcAft>
              <a:buClr>
                <a:schemeClr val="hlink"/>
              </a:buClr>
              <a:buSzPct val="100000"/>
              <a:buFont typeface="Wingdings" panose="05000000000000000000" pitchFamily="2" charset="2"/>
              <a:buChar char="t"/>
            </a:pPr>
            <a:r>
              <a:rPr lang="en-GB" altLang="en-US" sz="2954" b="1">
                <a:solidFill>
                  <a:schemeClr val="hlink"/>
                </a:solidFill>
              </a:rPr>
              <a:t>3.5 million electricity users affected for 20 days</a:t>
            </a:r>
          </a:p>
          <a:p>
            <a:pPr>
              <a:lnSpc>
                <a:spcPts val="2769"/>
              </a:lnSpc>
              <a:spcAft>
                <a:spcPts val="923"/>
              </a:spcAft>
              <a:buClr>
                <a:schemeClr val="hlink"/>
              </a:buClr>
              <a:buSzPct val="100000"/>
              <a:buFont typeface="Wingdings" panose="05000000000000000000" pitchFamily="2" charset="2"/>
              <a:buChar char="t"/>
            </a:pPr>
            <a:r>
              <a:rPr lang="en-GB" altLang="en-US" sz="2954" b="1">
                <a:solidFill>
                  <a:schemeClr val="hlink"/>
                </a:solidFill>
              </a:rPr>
              <a:t>3 million people without water</a:t>
            </a:r>
          </a:p>
        </p:txBody>
      </p:sp>
      <p:sp>
        <p:nvSpPr>
          <p:cNvPr id="710662" name="Rectangle 6"/>
          <p:cNvSpPr>
            <a:spLocks noChangeArrowheads="1"/>
          </p:cNvSpPr>
          <p:nvPr/>
        </p:nvSpPr>
        <p:spPr bwMode="auto">
          <a:xfrm>
            <a:off x="4335951" y="2092570"/>
            <a:ext cx="2813538" cy="492369"/>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lIns="83526" tIns="41031" rIns="83526" bIns="41031" anchor="ctr"/>
          <a:lstStyle>
            <a:lvl1pPr defTabSz="762000">
              <a:defRPr sz="2000">
                <a:solidFill>
                  <a:schemeClr val="tx1"/>
                </a:solidFill>
                <a:latin typeface="Times New Roman" panose="02020603050405020304" pitchFamily="18" charset="0"/>
              </a:defRPr>
            </a:lvl1pPr>
            <a:lvl2pPr marL="742950" indent="-285750" defTabSz="762000">
              <a:defRPr sz="2000">
                <a:solidFill>
                  <a:schemeClr val="tx1"/>
                </a:solidFill>
                <a:latin typeface="Times New Roman" panose="02020603050405020304" pitchFamily="18" charset="0"/>
              </a:defRPr>
            </a:lvl2pPr>
            <a:lvl3pPr marL="1143000" indent="-228600" defTabSz="762000">
              <a:defRPr sz="2000">
                <a:solidFill>
                  <a:schemeClr val="tx1"/>
                </a:solidFill>
                <a:latin typeface="Times New Roman" panose="02020603050405020304" pitchFamily="18" charset="0"/>
              </a:defRPr>
            </a:lvl3pPr>
            <a:lvl4pPr marL="1600200" indent="-228600" defTabSz="762000">
              <a:defRPr sz="2000">
                <a:solidFill>
                  <a:schemeClr val="tx1"/>
                </a:solidFill>
                <a:latin typeface="Times New Roman" panose="02020603050405020304" pitchFamily="18" charset="0"/>
              </a:defRPr>
            </a:lvl4pPr>
            <a:lvl5pPr marL="2057400" indent="-228600" defTabSz="762000">
              <a:defRPr sz="2000">
                <a:solidFill>
                  <a:schemeClr val="tx1"/>
                </a:solidFill>
                <a:latin typeface="Times New Roman" panose="02020603050405020304" pitchFamily="18" charset="0"/>
              </a:defRPr>
            </a:lvl5pPr>
            <a:lvl6pPr marL="2514600" indent="-228600" defTabSz="762000" eaLnBrk="0" fontAlgn="base" hangingPunct="0">
              <a:spcBef>
                <a:spcPct val="0"/>
              </a:spcBef>
              <a:spcAft>
                <a:spcPct val="0"/>
              </a:spcAft>
              <a:defRPr sz="2000">
                <a:solidFill>
                  <a:schemeClr val="tx1"/>
                </a:solidFill>
                <a:latin typeface="Times New Roman" panose="02020603050405020304" pitchFamily="18" charset="0"/>
              </a:defRPr>
            </a:lvl6pPr>
            <a:lvl7pPr marL="2971800" indent="-228600" defTabSz="762000" eaLnBrk="0" fontAlgn="base" hangingPunct="0">
              <a:spcBef>
                <a:spcPct val="0"/>
              </a:spcBef>
              <a:spcAft>
                <a:spcPct val="0"/>
              </a:spcAft>
              <a:defRPr sz="2000">
                <a:solidFill>
                  <a:schemeClr val="tx1"/>
                </a:solidFill>
                <a:latin typeface="Times New Roman" panose="02020603050405020304" pitchFamily="18" charset="0"/>
              </a:defRPr>
            </a:lvl7pPr>
            <a:lvl8pPr marL="3429000" indent="-228600" defTabSz="762000" eaLnBrk="0" fontAlgn="base" hangingPunct="0">
              <a:spcBef>
                <a:spcPct val="0"/>
              </a:spcBef>
              <a:spcAft>
                <a:spcPct val="0"/>
              </a:spcAft>
              <a:defRPr sz="2000">
                <a:solidFill>
                  <a:schemeClr val="tx1"/>
                </a:solidFill>
                <a:latin typeface="Times New Roman" panose="02020603050405020304" pitchFamily="18" charset="0"/>
              </a:defRPr>
            </a:lvl8pPr>
            <a:lvl9pPr marL="3886200" indent="-228600" defTabSz="762000" eaLnBrk="0" fontAlgn="base" hangingPunct="0">
              <a:spcBef>
                <a:spcPct val="0"/>
              </a:spcBef>
              <a:spcAft>
                <a:spcPct val="0"/>
              </a:spcAft>
              <a:defRPr sz="2000">
                <a:solidFill>
                  <a:schemeClr val="tx1"/>
                </a:solidFill>
                <a:latin typeface="Times New Roman" panose="02020603050405020304" pitchFamily="18" charset="0"/>
              </a:defRPr>
            </a:lvl9pPr>
          </a:lstStyle>
          <a:p>
            <a:r>
              <a:rPr lang="en-GB" altLang="en-US" sz="2585">
                <a:solidFill>
                  <a:srgbClr val="114FFB"/>
                </a:solidFill>
                <a:latin typeface="Arial Black" panose="020B0A04020102020204" pitchFamily="34" charset="0"/>
              </a:rPr>
              <a:t>Lothar +Martin</a:t>
            </a:r>
          </a:p>
        </p:txBody>
      </p:sp>
    </p:spTree>
    <p:extLst>
      <p:ext uri="{BB962C8B-B14F-4D97-AF65-F5344CB8AC3E}">
        <p14:creationId xmlns:p14="http://schemas.microsoft.com/office/powerpoint/2010/main" val="1277076785"/>
      </p:ext>
    </p:extLst>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1066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106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0661" grpId="0" animBg="1" autoUpdateAnimBg="0"/>
      <p:bldP spid="710662" grpId="0" animBg="1" autoUpdateAnimBg="0"/>
    </p:bldLst>
  </p:timing>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ECMWF_16.9_light_blue</Template>
  <TotalTime>83</TotalTime>
  <Words>423</Words>
  <Application>Microsoft Office PowerPoint</Application>
  <PresentationFormat>Custom</PresentationFormat>
  <Paragraphs>52</Paragraphs>
  <Slides>22</Slides>
  <Notes>1</Notes>
  <HiddenSlides>0</HiddenSlides>
  <MMClips>3</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ECMWF Light 16:9 blue</vt:lpstr>
      <vt:lpstr>Equation</vt:lpstr>
      <vt:lpstr>PowerPoint Presentation</vt:lpstr>
      <vt:lpstr>Vilhelm Bjerknes (1862-1951)</vt:lpstr>
      <vt:lpstr>Lewis Fry Richardson (1881-1953)</vt:lpstr>
      <vt:lpstr>PowerPoint Presentation</vt:lpstr>
      <vt:lpstr>PowerPoint Presentation</vt:lpstr>
      <vt:lpstr>Edward Lorenz (1917 –2008)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Edward Lorenz (1917 – 2008 )</vt:lpstr>
      <vt:lpstr>PowerPoint Presentation</vt:lpstr>
      <vt:lpstr>PowerPoint Presentation</vt:lpstr>
      <vt:lpstr>PowerPoint Presentation</vt:lpstr>
      <vt:lpstr>PowerPoint Presentation</vt:lpstr>
      <vt:lpstr>The tropical Pacific ocean/atmosphere</vt:lpstr>
    </vt:vector>
  </TitlesOfParts>
  <Company>ECMWF</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Sarah Keeley</dc:creator>
  <cp:lastModifiedBy>Meeting Room Account</cp:lastModifiedBy>
  <cp:revision>5</cp:revision>
  <cp:lastPrinted>2014-11-19T12:15:44Z</cp:lastPrinted>
  <dcterms:created xsi:type="dcterms:W3CDTF">2016-05-03T09:02:48Z</dcterms:created>
  <dcterms:modified xsi:type="dcterms:W3CDTF">2016-05-09T09:14:47Z</dcterms:modified>
</cp:coreProperties>
</file>