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handoutMasterIdLst>
    <p:handoutMasterId r:id="rId26"/>
  </p:handoutMasterIdLst>
  <p:sldIdLst>
    <p:sldId id="256" r:id="rId2"/>
    <p:sldId id="315" r:id="rId3"/>
    <p:sldId id="354" r:id="rId4"/>
    <p:sldId id="355" r:id="rId5"/>
    <p:sldId id="356" r:id="rId6"/>
    <p:sldId id="357" r:id="rId7"/>
    <p:sldId id="359" r:id="rId8"/>
    <p:sldId id="360" r:id="rId9"/>
    <p:sldId id="363" r:id="rId10"/>
    <p:sldId id="364" r:id="rId11"/>
    <p:sldId id="365" r:id="rId12"/>
    <p:sldId id="366" r:id="rId13"/>
    <p:sldId id="358" r:id="rId14"/>
    <p:sldId id="367" r:id="rId15"/>
    <p:sldId id="368" r:id="rId16"/>
    <p:sldId id="314" r:id="rId17"/>
    <p:sldId id="369" r:id="rId18"/>
    <p:sldId id="370" r:id="rId19"/>
    <p:sldId id="377" r:id="rId20"/>
    <p:sldId id="372" r:id="rId21"/>
    <p:sldId id="373" r:id="rId22"/>
    <p:sldId id="375" r:id="rId23"/>
    <p:sldId id="376" r:id="rId24"/>
  </p:sldIdLst>
  <p:sldSz cx="9144000" cy="6858000" type="screen4x3"/>
  <p:notesSz cx="6794500" cy="9906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7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frameSlides="1"/>
  <p:clrMru>
    <a:srgbClr val="90F030"/>
    <a:srgbClr val="064E83"/>
    <a:srgbClr val="6C8AAF"/>
    <a:srgbClr val="2E3F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65" autoAdjust="0"/>
    <p:restoredTop sz="94598" autoAdjust="0"/>
  </p:normalViewPr>
  <p:slideViewPr>
    <p:cSldViewPr snapToGrid="0" snapToObjects="1" showGuides="1">
      <p:cViewPr varScale="1">
        <p:scale>
          <a:sx n="93" d="100"/>
          <a:sy n="93" d="100"/>
        </p:scale>
        <p:origin x="1212" y="84"/>
      </p:cViewPr>
      <p:guideLst>
        <p:guide orient="horz" pos="2160"/>
        <p:guide pos="287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0" d="100"/>
        <a:sy n="6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8645" y="0"/>
            <a:ext cx="2944283" cy="495300"/>
          </a:xfrm>
          <a:prstGeom prst="rect">
            <a:avLst/>
          </a:prstGeom>
        </p:spPr>
        <p:txBody>
          <a:bodyPr vert="horz" lIns="91440" tIns="45720" rIns="91440" bIns="45720" rtlCol="0"/>
          <a:lstStyle>
            <a:lvl1pPr algn="r">
              <a:defRPr sz="1200"/>
            </a:lvl1pPr>
          </a:lstStyle>
          <a:p>
            <a:fld id="{257351A7-8A0E-BC4A-B507-BC9FBEDEB94D}" type="datetime1">
              <a:rPr lang="en-US" smtClean="0"/>
              <a:pPr/>
              <a:t>3/3/2016</a:t>
            </a:fld>
            <a:endParaRPr lang="en-US"/>
          </a:p>
        </p:txBody>
      </p:sp>
      <p:sp>
        <p:nvSpPr>
          <p:cNvPr id="4" name="Footer Placeholder 3"/>
          <p:cNvSpPr>
            <a:spLocks noGrp="1"/>
          </p:cNvSpPr>
          <p:nvPr>
            <p:ph type="ftr" sz="quarter" idx="2"/>
          </p:nvPr>
        </p:nvSpPr>
        <p:spPr>
          <a:xfrm>
            <a:off x="0" y="9408981"/>
            <a:ext cx="2944283" cy="4953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8645" y="9408981"/>
            <a:ext cx="2944283" cy="495300"/>
          </a:xfrm>
          <a:prstGeom prst="rect">
            <a:avLst/>
          </a:prstGeom>
        </p:spPr>
        <p:txBody>
          <a:bodyPr vert="horz" lIns="91440" tIns="45720" rIns="91440" bIns="45720" rtlCol="0" anchor="b"/>
          <a:lstStyle>
            <a:lvl1pPr algn="r">
              <a:defRPr sz="1200"/>
            </a:lvl1pPr>
          </a:lstStyle>
          <a:p>
            <a:fld id="{DEFFE683-3A33-1F4A-90D8-528147015F19}" type="slidenum">
              <a:rPr lang="en-US" smtClean="0"/>
              <a:pPr/>
              <a:t>‹#›</a:t>
            </a:fld>
            <a:endParaRPr lang="en-US"/>
          </a:p>
        </p:txBody>
      </p:sp>
    </p:spTree>
    <p:extLst>
      <p:ext uri="{BB962C8B-B14F-4D97-AF65-F5344CB8AC3E}">
        <p14:creationId xmlns:p14="http://schemas.microsoft.com/office/powerpoint/2010/main" val="311772446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8645" y="0"/>
            <a:ext cx="2944283" cy="495300"/>
          </a:xfrm>
          <a:prstGeom prst="rect">
            <a:avLst/>
          </a:prstGeom>
        </p:spPr>
        <p:txBody>
          <a:bodyPr vert="horz" lIns="91440" tIns="45720" rIns="91440" bIns="45720" rtlCol="0"/>
          <a:lstStyle>
            <a:lvl1pPr algn="r">
              <a:defRPr sz="1200"/>
            </a:lvl1pPr>
          </a:lstStyle>
          <a:p>
            <a:fld id="{3C0BA50B-6875-0F43-A70A-41BA2A188017}" type="datetime1">
              <a:rPr lang="en-US" smtClean="0"/>
              <a:pPr/>
              <a:t>3/3/2016</a:t>
            </a:fld>
            <a:endParaRPr lang="en-US"/>
          </a:p>
        </p:txBody>
      </p:sp>
      <p:sp>
        <p:nvSpPr>
          <p:cNvPr id="4" name="Slide Image Placeholder 3"/>
          <p:cNvSpPr>
            <a:spLocks noGrp="1" noRot="1" noChangeAspect="1"/>
          </p:cNvSpPr>
          <p:nvPr>
            <p:ph type="sldImg" idx="2"/>
          </p:nvPr>
        </p:nvSpPr>
        <p:spPr>
          <a:xfrm>
            <a:off x="920750" y="742950"/>
            <a:ext cx="4953000" cy="3714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05350"/>
            <a:ext cx="5435600" cy="44577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9408981"/>
            <a:ext cx="2944283" cy="4953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8645" y="9408981"/>
            <a:ext cx="2944283" cy="495300"/>
          </a:xfrm>
          <a:prstGeom prst="rect">
            <a:avLst/>
          </a:prstGeom>
        </p:spPr>
        <p:txBody>
          <a:bodyPr vert="horz" lIns="91440" tIns="45720" rIns="91440" bIns="45720" rtlCol="0" anchor="b"/>
          <a:lstStyle>
            <a:lvl1pPr algn="r">
              <a:defRPr sz="1200"/>
            </a:lvl1pPr>
          </a:lstStyle>
          <a:p>
            <a:fld id="{2D03270C-FB42-C54A-AC71-B4EEB4FA7F12}" type="slidenum">
              <a:rPr lang="en-US" smtClean="0"/>
              <a:pPr/>
              <a:t>‹#›</a:t>
            </a:fld>
            <a:endParaRPr lang="en-US"/>
          </a:p>
        </p:txBody>
      </p:sp>
    </p:spTree>
    <p:extLst>
      <p:ext uri="{BB962C8B-B14F-4D97-AF65-F5344CB8AC3E}">
        <p14:creationId xmlns:p14="http://schemas.microsoft.com/office/powerpoint/2010/main" val="113230462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mtClean="0"/>
              <a:t>Colours for satellite names denotes what they started as e.g. NOAA-18 started as PM, and has drifted to Early AM</a:t>
            </a:r>
          </a:p>
        </p:txBody>
      </p:sp>
      <p:sp>
        <p:nvSpPr>
          <p:cNvPr id="153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6F8088BD-1D42-4F6C-95C7-35D91C6E9EA7}" type="slidenum">
              <a:rPr lang="en-GB" altLang="en-US" sz="1200" smtClean="0">
                <a:latin typeface="Times New Roman" panose="02020603050405020304" pitchFamily="18" charset="0"/>
              </a:rPr>
              <a:pPr/>
              <a:t>11</a:t>
            </a:fld>
            <a:endParaRPr lang="en-GB" altLang="en-US" sz="1200" smtClean="0">
              <a:latin typeface="Times New Roman" panose="02020603050405020304" pitchFamily="18" charset="0"/>
            </a:endParaRPr>
          </a:p>
        </p:txBody>
      </p:sp>
    </p:spTree>
    <p:extLst>
      <p:ext uri="{BB962C8B-B14F-4D97-AF65-F5344CB8AC3E}">
        <p14:creationId xmlns:p14="http://schemas.microsoft.com/office/powerpoint/2010/main" val="23803315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5538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026"/>
          <p:cNvSpPr>
            <a:spLocks noGrp="1" noRot="1" noChangeAspect="1" noChangeArrowheads="1" noTextEdit="1"/>
          </p:cNvSpPr>
          <p:nvPr>
            <p:ph type="sldImg"/>
          </p:nvPr>
        </p:nvSpPr>
        <p:spPr>
          <a:ln/>
        </p:spPr>
      </p:sp>
      <p:sp>
        <p:nvSpPr>
          <p:cNvPr id="19459"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Calibri" panose="020F0502020204030204" pitchFamily="34" charset="0"/>
            </a:endParaRPr>
          </a:p>
        </p:txBody>
      </p:sp>
    </p:spTree>
    <p:extLst>
      <p:ext uri="{BB962C8B-B14F-4D97-AF65-F5344CB8AC3E}">
        <p14:creationId xmlns:p14="http://schemas.microsoft.com/office/powerpoint/2010/main" val="32618613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026"/>
          <p:cNvSpPr>
            <a:spLocks noGrp="1" noRot="1" noChangeAspect="1" noChangeArrowheads="1" noTextEdit="1"/>
          </p:cNvSpPr>
          <p:nvPr>
            <p:ph type="sldImg"/>
          </p:nvPr>
        </p:nvSpPr>
        <p:spPr>
          <a:ln/>
        </p:spPr>
      </p:sp>
      <p:sp>
        <p:nvSpPr>
          <p:cNvPr id="21507"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Calibri" panose="020F0502020204030204" pitchFamily="34" charset="0"/>
            </a:endParaRPr>
          </a:p>
        </p:txBody>
      </p:sp>
    </p:spTree>
    <p:extLst>
      <p:ext uri="{BB962C8B-B14F-4D97-AF65-F5344CB8AC3E}">
        <p14:creationId xmlns:p14="http://schemas.microsoft.com/office/powerpoint/2010/main" val="17845452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9" name="Picture 8" descr="ECMWF_Master_Logo_RGB_nostrap.png"/>
          <p:cNvPicPr>
            <a:picLocks noChangeAspect="1"/>
          </p:cNvPicPr>
          <p:nvPr userDrawn="1"/>
        </p:nvPicPr>
        <p:blipFill>
          <a:blip r:embed="rId2"/>
          <a:stretch>
            <a:fillRect/>
          </a:stretch>
        </p:blipFill>
        <p:spPr>
          <a:xfrm>
            <a:off x="1620422" y="5984876"/>
            <a:ext cx="2135591" cy="366955"/>
          </a:xfrm>
          <a:prstGeom prst="rect">
            <a:avLst/>
          </a:prstGeom>
        </p:spPr>
      </p:pic>
      <p:sp>
        <p:nvSpPr>
          <p:cNvPr id="11" name="Date Placeholder 10"/>
          <p:cNvSpPr txBox="1">
            <a:spLocks/>
          </p:cNvSpPr>
          <p:nvPr userDrawn="1"/>
        </p:nvSpPr>
        <p:spPr>
          <a:xfrm>
            <a:off x="5836856" y="5984876"/>
            <a:ext cx="1687303" cy="365125"/>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rgbClr val="064E83"/>
                </a:solidFill>
                <a:effectLst/>
                <a:uLnTx/>
                <a:uFillTx/>
                <a:latin typeface="+mn-lt"/>
                <a:ea typeface="+mn-ea"/>
                <a:cs typeface="+mn-cs"/>
              </a:rPr>
              <a:t>© ECMWF </a:t>
            </a:r>
            <a:r>
              <a:rPr kumimoji="0" lang="en-US" sz="900" b="0" i="0" u="none" strike="noStrike" kern="1200" cap="none" spc="0" normalizeH="0" baseline="0" noProof="0" dirty="0" smtClean="0">
                <a:ln>
                  <a:noFill/>
                </a:ln>
                <a:solidFill>
                  <a:srgbClr val="064E83"/>
                </a:solidFill>
                <a:effectLst/>
                <a:uLnTx/>
                <a:uFillTx/>
                <a:latin typeface="+mn-lt"/>
                <a:ea typeface="+mn-ea"/>
                <a:cs typeface="+mn-cs"/>
              </a:rPr>
              <a:t>7</a:t>
            </a:r>
            <a:r>
              <a:rPr kumimoji="0" lang="en-US" sz="900" b="0" i="0" u="none" strike="noStrike" kern="1200" cap="none" spc="0" normalizeH="0" baseline="30000" noProof="0" dirty="0" smtClean="0">
                <a:ln>
                  <a:noFill/>
                </a:ln>
                <a:solidFill>
                  <a:srgbClr val="064E83"/>
                </a:solidFill>
                <a:effectLst/>
                <a:uLnTx/>
                <a:uFillTx/>
                <a:latin typeface="+mn-lt"/>
                <a:ea typeface="+mn-ea"/>
                <a:cs typeface="+mn-cs"/>
              </a:rPr>
              <a:t>th</a:t>
            </a:r>
            <a:r>
              <a:rPr kumimoji="0" lang="en-US" sz="900" b="0" i="0" u="none" strike="noStrike" kern="1200" cap="none" spc="0" normalizeH="0" baseline="0" noProof="0" dirty="0" smtClean="0">
                <a:ln>
                  <a:noFill/>
                </a:ln>
                <a:solidFill>
                  <a:srgbClr val="064E83"/>
                </a:solidFill>
                <a:effectLst/>
                <a:uLnTx/>
                <a:uFillTx/>
                <a:latin typeface="+mn-lt"/>
                <a:ea typeface="+mn-ea"/>
                <a:cs typeface="+mn-cs"/>
              </a:rPr>
              <a:t> </a:t>
            </a:r>
            <a:r>
              <a:rPr kumimoji="0" lang="en-US" sz="900" b="0" i="0" u="none" strike="noStrike" kern="1200" cap="none" spc="0" normalizeH="0" baseline="0" noProof="0" dirty="0" smtClean="0">
                <a:ln>
                  <a:noFill/>
                </a:ln>
                <a:solidFill>
                  <a:srgbClr val="064E83"/>
                </a:solidFill>
                <a:effectLst/>
                <a:uLnTx/>
                <a:uFillTx/>
                <a:latin typeface="+mn-lt"/>
                <a:ea typeface="+mn-ea"/>
                <a:cs typeface="+mn-cs"/>
              </a:rPr>
              <a:t>March 2016</a:t>
            </a:r>
          </a:p>
        </p:txBody>
      </p:sp>
      <p:sp>
        <p:nvSpPr>
          <p:cNvPr id="13" name="Text Placeholder 12"/>
          <p:cNvSpPr>
            <a:spLocks noGrp="1"/>
          </p:cNvSpPr>
          <p:nvPr>
            <p:ph type="body" sz="quarter" idx="10" hasCustomPrompt="1"/>
          </p:nvPr>
        </p:nvSpPr>
        <p:spPr>
          <a:xfrm>
            <a:off x="1620422" y="1294198"/>
            <a:ext cx="5903737" cy="519800"/>
          </a:xfrm>
          <a:prstGeom prst="rect">
            <a:avLst/>
          </a:prstGeom>
        </p:spPr>
        <p:txBody>
          <a:bodyPr vert="horz" lIns="0" tIns="0" rIns="0" bIns="0" anchor="b" anchorCtr="0">
            <a:spAutoFit/>
          </a:bodyPr>
          <a:lstStyle>
            <a:lvl1pPr marL="0" indent="0">
              <a:lnSpc>
                <a:spcPts val="4000"/>
              </a:lnSpc>
              <a:spcBef>
                <a:spcPts val="0"/>
              </a:spcBef>
              <a:buNone/>
              <a:defRPr sz="3600" b="1">
                <a:solidFill>
                  <a:srgbClr val="064E83"/>
                </a:solidFill>
              </a:defRPr>
            </a:lvl1pPr>
          </a:lstStyle>
          <a:p>
            <a:pPr lvl="0"/>
            <a:r>
              <a:rPr lang="en-GB" dirty="0" smtClean="0"/>
              <a:t>Title of Presentation</a:t>
            </a:r>
          </a:p>
        </p:txBody>
      </p:sp>
      <p:sp>
        <p:nvSpPr>
          <p:cNvPr id="14" name="Text Placeholder 12"/>
          <p:cNvSpPr>
            <a:spLocks noGrp="1"/>
          </p:cNvSpPr>
          <p:nvPr>
            <p:ph type="body" sz="quarter" idx="11" hasCustomPrompt="1"/>
          </p:nvPr>
        </p:nvSpPr>
        <p:spPr>
          <a:xfrm>
            <a:off x="1620422" y="1980000"/>
            <a:ext cx="5903737" cy="382156"/>
          </a:xfrm>
          <a:prstGeom prst="rect">
            <a:avLst/>
          </a:prstGeom>
        </p:spPr>
        <p:txBody>
          <a:bodyPr vert="horz" wrap="square" lIns="0" tIns="0" rIns="0" bIns="0">
            <a:spAutoFit/>
          </a:bodyPr>
          <a:lstStyle>
            <a:lvl1pPr marL="0" indent="0">
              <a:lnSpc>
                <a:spcPts val="3000"/>
              </a:lnSpc>
              <a:spcBef>
                <a:spcPts val="0"/>
              </a:spcBef>
              <a:buNone/>
              <a:defRPr sz="2400">
                <a:solidFill>
                  <a:srgbClr val="064E83"/>
                </a:solidFill>
              </a:defRPr>
            </a:lvl1pPr>
          </a:lstStyle>
          <a:p>
            <a:pPr lvl="0"/>
            <a:r>
              <a:rPr lang="en-GB" dirty="0" smtClean="0"/>
              <a:t>Subtitle of Presentation</a:t>
            </a:r>
          </a:p>
        </p:txBody>
      </p:sp>
      <p:sp>
        <p:nvSpPr>
          <p:cNvPr id="15" name="Text Placeholder 12"/>
          <p:cNvSpPr>
            <a:spLocks noGrp="1"/>
          </p:cNvSpPr>
          <p:nvPr>
            <p:ph type="body" sz="quarter" idx="12" hasCustomPrompt="1"/>
          </p:nvPr>
        </p:nvSpPr>
        <p:spPr>
          <a:xfrm>
            <a:off x="1620422" y="2700002"/>
            <a:ext cx="5903737" cy="307777"/>
          </a:xfrm>
          <a:prstGeom prst="rect">
            <a:avLst/>
          </a:prstGeom>
        </p:spPr>
        <p:txBody>
          <a:bodyPr vert="horz" wrap="square" lIns="0" tIns="0" rIns="0" bIns="0">
            <a:spAutoFit/>
          </a:bodyPr>
          <a:lstStyle>
            <a:lvl1pPr marL="0" indent="0">
              <a:lnSpc>
                <a:spcPts val="2400"/>
              </a:lnSpc>
              <a:spcBef>
                <a:spcPts val="0"/>
              </a:spcBef>
              <a:buNone/>
              <a:defRPr sz="2000">
                <a:solidFill>
                  <a:srgbClr val="064E83"/>
                </a:solidFill>
              </a:defRPr>
            </a:lvl1pPr>
          </a:lstStyle>
          <a:p>
            <a:pPr lvl="0"/>
            <a:r>
              <a:rPr lang="en-GB" dirty="0" smtClean="0"/>
              <a:t>Author’s Name</a:t>
            </a:r>
          </a:p>
        </p:txBody>
      </p:sp>
      <p:sp>
        <p:nvSpPr>
          <p:cNvPr id="16" name="Text Placeholder 12"/>
          <p:cNvSpPr>
            <a:spLocks noGrp="1"/>
          </p:cNvSpPr>
          <p:nvPr>
            <p:ph type="body" sz="quarter" idx="13" hasCustomPrompt="1"/>
          </p:nvPr>
        </p:nvSpPr>
        <p:spPr>
          <a:xfrm>
            <a:off x="1620422" y="3121225"/>
            <a:ext cx="5903737" cy="254771"/>
          </a:xfrm>
          <a:prstGeom prst="rect">
            <a:avLst/>
          </a:prstGeom>
        </p:spPr>
        <p:txBody>
          <a:bodyPr vert="horz" wrap="square" lIns="0" tIns="0" rIns="0" bIns="0">
            <a:spAutoFit/>
          </a:bodyPr>
          <a:lstStyle>
            <a:lvl1pPr marL="0" indent="0">
              <a:lnSpc>
                <a:spcPts val="2000"/>
              </a:lnSpc>
              <a:spcBef>
                <a:spcPts val="0"/>
              </a:spcBef>
              <a:buNone/>
              <a:defRPr sz="1600">
                <a:solidFill>
                  <a:srgbClr val="064E83"/>
                </a:solidFill>
              </a:defRPr>
            </a:lvl1pPr>
          </a:lstStyle>
          <a:p>
            <a:pPr lvl="0"/>
            <a:r>
              <a:rPr lang="en-GB" dirty="0" smtClean="0"/>
              <a:t>Author’s Address</a:t>
            </a:r>
          </a:p>
        </p:txBody>
      </p:sp>
      <p:sp>
        <p:nvSpPr>
          <p:cNvPr id="17" name="Text Placeholder 12"/>
          <p:cNvSpPr>
            <a:spLocks noGrp="1"/>
          </p:cNvSpPr>
          <p:nvPr>
            <p:ph type="body" sz="quarter" idx="14" hasCustomPrompt="1"/>
          </p:nvPr>
        </p:nvSpPr>
        <p:spPr>
          <a:xfrm>
            <a:off x="1620422" y="3429000"/>
            <a:ext cx="5903737" cy="228268"/>
          </a:xfrm>
          <a:prstGeom prst="rect">
            <a:avLst/>
          </a:prstGeom>
        </p:spPr>
        <p:txBody>
          <a:bodyPr vert="horz" wrap="square" lIns="0" tIns="0" rIns="0" bIns="0">
            <a:spAutoFit/>
          </a:bodyPr>
          <a:lstStyle>
            <a:lvl1pPr marL="0" indent="0">
              <a:lnSpc>
                <a:spcPts val="1800"/>
              </a:lnSpc>
              <a:spcBef>
                <a:spcPts val="0"/>
              </a:spcBef>
              <a:buNone/>
              <a:defRPr sz="1400">
                <a:solidFill>
                  <a:srgbClr val="064E83"/>
                </a:solidFill>
              </a:defRPr>
            </a:lvl1pPr>
          </a:lstStyle>
          <a:p>
            <a:pPr lvl="0"/>
            <a:r>
              <a:rPr lang="en-GB" dirty="0" err="1" smtClean="0"/>
              <a:t>email@ddress</a:t>
            </a:r>
            <a:endParaRPr lang="en-GB" dirty="0" smtClean="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Footer Placeholder 11"/>
          <p:cNvSpPr txBox="1">
            <a:spLocks/>
          </p:cNvSpPr>
          <p:nvPr userDrawn="1"/>
        </p:nvSpPr>
        <p:spPr>
          <a:xfrm>
            <a:off x="2962791" y="6308256"/>
            <a:ext cx="3443912" cy="230657"/>
          </a:xfrm>
          <a:prstGeom prst="rect">
            <a:avLst/>
          </a:prstGeom>
        </p:spPr>
        <p:txBody>
          <a:bodyPr vert="horz" lIns="108000" tIns="0" rIns="0" bIns="0" rtlCol="0" anchor="b" anchorCtr="0">
            <a:noAutofit/>
          </a:bodyPr>
          <a:lstStyle>
            <a:lvl1pPr algn="l">
              <a:defRPr sz="800" b="1" cap="all" baseline="0">
                <a:solidFill>
                  <a:srgbClr val="064E83"/>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all" spc="0" normalizeH="0" baseline="0" noProof="0" smtClean="0">
                <a:ln>
                  <a:noFill/>
                </a:ln>
                <a:solidFill>
                  <a:srgbClr val="064E83"/>
                </a:solidFill>
                <a:effectLst/>
                <a:uLnTx/>
                <a:uFillTx/>
                <a:latin typeface="+mn-lt"/>
                <a:ea typeface="+mn-ea"/>
                <a:cs typeface="+mn-cs"/>
              </a:rPr>
              <a:t>European Centre for Medium-Range Weather Forecasts</a:t>
            </a:r>
            <a:endParaRPr kumimoji="0" lang="en-US" sz="800" b="1" i="0" u="none" strike="noStrike" kern="1200" cap="all" spc="0" normalizeH="0" baseline="0" noProof="0" dirty="0">
              <a:ln>
                <a:noFill/>
              </a:ln>
              <a:solidFill>
                <a:srgbClr val="064E83"/>
              </a:solidFill>
              <a:effectLst/>
              <a:uLnTx/>
              <a:uFillTx/>
              <a:latin typeface="+mn-lt"/>
              <a:ea typeface="+mn-ea"/>
              <a:cs typeface="+mn-cs"/>
            </a:endParaRPr>
          </a:p>
        </p:txBody>
      </p:sp>
      <p:pic>
        <p:nvPicPr>
          <p:cNvPr id="13" name="Picture 12" descr="ECMWF_Master_Logo_RGB_nostrap.png"/>
          <p:cNvPicPr>
            <a:picLocks noChangeAspect="1"/>
          </p:cNvPicPr>
          <p:nvPr userDrawn="1"/>
        </p:nvPicPr>
        <p:blipFill>
          <a:blip r:embed="rId2"/>
          <a:stretch>
            <a:fillRect/>
          </a:stretch>
        </p:blipFill>
        <p:spPr>
          <a:xfrm>
            <a:off x="1620422" y="6308256"/>
            <a:ext cx="1342369" cy="230657"/>
          </a:xfrm>
          <a:prstGeom prst="rect">
            <a:avLst/>
          </a:prstGeom>
        </p:spPr>
      </p:pic>
      <p:sp>
        <p:nvSpPr>
          <p:cNvPr id="9" name="Title 8"/>
          <p:cNvSpPr>
            <a:spLocks noGrp="1"/>
          </p:cNvSpPr>
          <p:nvPr>
            <p:ph type="title"/>
          </p:nvPr>
        </p:nvSpPr>
        <p:spPr>
          <a:xfrm>
            <a:off x="1620422" y="360000"/>
            <a:ext cx="5903737" cy="369332"/>
          </a:xfrm>
          <a:prstGeom prst="rect">
            <a:avLst/>
          </a:prstGeom>
        </p:spPr>
        <p:txBody>
          <a:bodyPr lIns="0" tIns="0" rIns="0" bIns="0"/>
          <a:lstStyle>
            <a:lvl1pPr>
              <a:defRPr>
                <a:solidFill>
                  <a:srgbClr val="064E83"/>
                </a:solidFill>
              </a:defRPr>
            </a:lvl1pPr>
          </a:lstStyle>
          <a:p>
            <a:r>
              <a:rPr lang="en-GB" dirty="0" smtClean="0"/>
              <a:t>Click to edit Master title style</a:t>
            </a:r>
            <a:endParaRPr lang="en-US" dirty="0"/>
          </a:p>
        </p:txBody>
      </p:sp>
      <p:sp>
        <p:nvSpPr>
          <p:cNvPr id="11" name="Content Placeholder 10"/>
          <p:cNvSpPr>
            <a:spLocks noGrp="1"/>
          </p:cNvSpPr>
          <p:nvPr>
            <p:ph sz="quarter" idx="14" hasCustomPrompt="1"/>
          </p:nvPr>
        </p:nvSpPr>
        <p:spPr>
          <a:xfrm>
            <a:off x="1620422" y="936000"/>
            <a:ext cx="5903738"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2" name="Slide Number Placeholder 2"/>
          <p:cNvSpPr>
            <a:spLocks noGrp="1"/>
          </p:cNvSpPr>
          <p:nvPr>
            <p:ph type="sldNum" sz="quarter" idx="10"/>
          </p:nvPr>
        </p:nvSpPr>
        <p:spPr>
          <a:xfrm>
            <a:off x="7524159" y="6308255"/>
            <a:ext cx="1619840" cy="216000"/>
          </a:xfrm>
          <a:prstGeom prst="rect">
            <a:avLst/>
          </a:prstGeom>
        </p:spPr>
        <p:txBody>
          <a:bodyPr lIns="0" tIns="0" rIns="0" bIns="0" anchor="b" anchorCtr="0"/>
          <a:lstStyle>
            <a:lvl1pPr algn="ctr">
              <a:defRPr sz="900" b="1">
                <a:solidFill>
                  <a:srgbClr val="064E83"/>
                </a:solidFill>
              </a:defRPr>
            </a:lvl1pPr>
          </a:lstStyle>
          <a:p>
            <a:fld id="{6B3B0B0F-E794-1244-9699-107C60B9C23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narrow margins">
    <p:spTree>
      <p:nvGrpSpPr>
        <p:cNvPr id="1" name=""/>
        <p:cNvGrpSpPr/>
        <p:nvPr/>
      </p:nvGrpSpPr>
      <p:grpSpPr>
        <a:xfrm>
          <a:off x="0" y="0"/>
          <a:ext cx="0" cy="0"/>
          <a:chOff x="0" y="0"/>
          <a:chExt cx="0" cy="0"/>
        </a:xfrm>
      </p:grpSpPr>
      <p:sp>
        <p:nvSpPr>
          <p:cNvPr id="10" name="Footer Placeholder 11"/>
          <p:cNvSpPr txBox="1">
            <a:spLocks/>
          </p:cNvSpPr>
          <p:nvPr userDrawn="1"/>
        </p:nvSpPr>
        <p:spPr>
          <a:xfrm>
            <a:off x="2152580" y="6308256"/>
            <a:ext cx="3443912" cy="230657"/>
          </a:xfrm>
          <a:prstGeom prst="rect">
            <a:avLst/>
          </a:prstGeom>
        </p:spPr>
        <p:txBody>
          <a:bodyPr vert="horz" lIns="108000" tIns="0" rIns="0" bIns="0" rtlCol="0" anchor="b" anchorCtr="0">
            <a:noAutofit/>
          </a:bodyPr>
          <a:lstStyle>
            <a:lvl1pPr algn="l">
              <a:defRPr sz="800" b="1" cap="all" baseline="0">
                <a:solidFill>
                  <a:srgbClr val="064E83"/>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all" spc="0" normalizeH="0" baseline="0" noProof="0" smtClean="0">
                <a:ln>
                  <a:noFill/>
                </a:ln>
                <a:solidFill>
                  <a:srgbClr val="064E83"/>
                </a:solidFill>
                <a:effectLst/>
                <a:uLnTx/>
                <a:uFillTx/>
                <a:latin typeface="+mn-lt"/>
                <a:ea typeface="+mn-ea"/>
                <a:cs typeface="+mn-cs"/>
              </a:rPr>
              <a:t>European Centre for Medium-Range Weather Forecasts</a:t>
            </a:r>
            <a:endParaRPr kumimoji="0" lang="en-US" sz="800" b="1" i="0" u="none" strike="noStrike" kern="1200" cap="all" spc="0" normalizeH="0" baseline="0" noProof="0" dirty="0">
              <a:ln>
                <a:noFill/>
              </a:ln>
              <a:solidFill>
                <a:srgbClr val="064E83"/>
              </a:solidFill>
              <a:effectLst/>
              <a:uLnTx/>
              <a:uFillTx/>
              <a:latin typeface="+mn-lt"/>
              <a:ea typeface="+mn-ea"/>
              <a:cs typeface="+mn-cs"/>
            </a:endParaRPr>
          </a:p>
        </p:txBody>
      </p:sp>
      <p:pic>
        <p:nvPicPr>
          <p:cNvPr id="13" name="Picture 12" descr="ECMWF_Master_Logo_RGB_nostrap.png"/>
          <p:cNvPicPr>
            <a:picLocks noChangeAspect="1"/>
          </p:cNvPicPr>
          <p:nvPr userDrawn="1"/>
        </p:nvPicPr>
        <p:blipFill>
          <a:blip r:embed="rId2"/>
          <a:stretch>
            <a:fillRect/>
          </a:stretch>
        </p:blipFill>
        <p:spPr>
          <a:xfrm>
            <a:off x="810211" y="6308256"/>
            <a:ext cx="1342369" cy="230657"/>
          </a:xfrm>
          <a:prstGeom prst="rect">
            <a:avLst/>
          </a:prstGeom>
        </p:spPr>
      </p:pic>
      <p:sp>
        <p:nvSpPr>
          <p:cNvPr id="9" name="Title 8"/>
          <p:cNvSpPr>
            <a:spLocks noGrp="1"/>
          </p:cNvSpPr>
          <p:nvPr>
            <p:ph type="title"/>
          </p:nvPr>
        </p:nvSpPr>
        <p:spPr>
          <a:xfrm>
            <a:off x="810211" y="360000"/>
            <a:ext cx="7524159" cy="369332"/>
          </a:xfrm>
          <a:prstGeom prst="rect">
            <a:avLst/>
          </a:prstGeom>
        </p:spPr>
        <p:txBody>
          <a:bodyPr lIns="0" tIns="0" rIns="0" bIns="0"/>
          <a:lstStyle>
            <a:lvl1pPr>
              <a:defRPr>
                <a:solidFill>
                  <a:srgbClr val="064E83"/>
                </a:solidFill>
              </a:defRPr>
            </a:lvl1pPr>
          </a:lstStyle>
          <a:p>
            <a:r>
              <a:rPr lang="en-GB" dirty="0" smtClean="0"/>
              <a:t>Click to edit Master title style</a:t>
            </a:r>
            <a:endParaRPr lang="en-US" dirty="0"/>
          </a:p>
        </p:txBody>
      </p:sp>
      <p:sp>
        <p:nvSpPr>
          <p:cNvPr id="11" name="Content Placeholder 10"/>
          <p:cNvSpPr>
            <a:spLocks noGrp="1"/>
          </p:cNvSpPr>
          <p:nvPr>
            <p:ph sz="quarter" idx="14" hasCustomPrompt="1"/>
          </p:nvPr>
        </p:nvSpPr>
        <p:spPr>
          <a:xfrm>
            <a:off x="810211" y="936000"/>
            <a:ext cx="7524159"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2" name="Slide Number Placeholder 2"/>
          <p:cNvSpPr>
            <a:spLocks noGrp="1"/>
          </p:cNvSpPr>
          <p:nvPr>
            <p:ph type="sldNum" sz="quarter" idx="10"/>
          </p:nvPr>
        </p:nvSpPr>
        <p:spPr>
          <a:xfrm>
            <a:off x="7524159" y="6308255"/>
            <a:ext cx="1619840" cy="216000"/>
          </a:xfrm>
          <a:prstGeom prst="rect">
            <a:avLst/>
          </a:prstGeom>
        </p:spPr>
        <p:txBody>
          <a:bodyPr lIns="0" tIns="0" rIns="0" bIns="0" anchor="b" anchorCtr="0"/>
          <a:lstStyle>
            <a:lvl1pPr algn="ctr">
              <a:defRPr sz="900" b="1">
                <a:solidFill>
                  <a:srgbClr val="064E83"/>
                </a:solidFill>
              </a:defRPr>
            </a:lvl1pPr>
          </a:lstStyle>
          <a:p>
            <a:fld id="{E4AB80EA-DB86-D849-B86F-15DAF31F0474}" type="slidenum">
              <a:rPr lang="en-US" smtClean="0"/>
              <a:pPr/>
              <a:t>‹#›</a:t>
            </a:fld>
            <a:endParaRPr lang="en-US" dirty="0"/>
          </a:p>
        </p:txBody>
      </p:sp>
      <p:sp>
        <p:nvSpPr>
          <p:cNvPr id="15" name="Date Placeholder 10"/>
          <p:cNvSpPr txBox="1">
            <a:spLocks/>
          </p:cNvSpPr>
          <p:nvPr userDrawn="1"/>
        </p:nvSpPr>
        <p:spPr>
          <a:xfrm>
            <a:off x="6424988" y="6308256"/>
            <a:ext cx="1099172" cy="230657"/>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chemeClr val="bg1"/>
                </a:solidFill>
                <a:effectLst/>
                <a:uLnTx/>
                <a:uFillTx/>
                <a:latin typeface="+mn-lt"/>
                <a:ea typeface="+mn-ea"/>
                <a:cs typeface="+mn-cs"/>
              </a:rPr>
              <a:t>October 29, 2014</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1"/>
            <a:ext cx="8229600" cy="679087"/>
          </a:xfrm>
          <a:prstGeom prst="rect">
            <a:avLst/>
          </a:prstGeom>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457200" y="6356354"/>
            <a:ext cx="2133600" cy="365125"/>
          </a:xfrm>
          <a:prstGeom prst="rect">
            <a:avLst/>
          </a:prstGeom>
        </p:spPr>
        <p:txBody>
          <a:bodyPr/>
          <a:lstStyle/>
          <a:p>
            <a:fld id="{564CF2E0-CCC4-4E1E-9902-C3C36AB3FDA4}" type="datetimeFigureOut">
              <a:rPr lang="en-US" smtClean="0"/>
              <a:pPr/>
              <a:t>3/3/2016</a:t>
            </a:fld>
            <a:endParaRPr lang="en-US" dirty="0"/>
          </a:p>
        </p:txBody>
      </p:sp>
      <p:sp>
        <p:nvSpPr>
          <p:cNvPr id="4" name="Footer Placeholder 3"/>
          <p:cNvSpPr>
            <a:spLocks noGrp="1"/>
          </p:cNvSpPr>
          <p:nvPr>
            <p:ph type="ftr" sz="quarter" idx="11"/>
          </p:nvPr>
        </p:nvSpPr>
        <p:spPr>
          <a:xfrm>
            <a:off x="3124200" y="6356354"/>
            <a:ext cx="2895600" cy="365125"/>
          </a:xfrm>
          <a:prstGeom prst="rect">
            <a:avLst/>
          </a:prstGeom>
        </p:spPr>
        <p:txBody>
          <a:bodyPr/>
          <a:lstStyle/>
          <a:p>
            <a:endParaRPr kumimoji="0" lang="en-US" dirty="0"/>
          </a:p>
        </p:txBody>
      </p:sp>
      <p:sp>
        <p:nvSpPr>
          <p:cNvPr id="5" name="Slide Number Placeholder 4"/>
          <p:cNvSpPr>
            <a:spLocks noGrp="1"/>
          </p:cNvSpPr>
          <p:nvPr>
            <p:ph type="sldNum" sz="quarter" idx="12"/>
          </p:nvPr>
        </p:nvSpPr>
        <p:spPr>
          <a:xfrm>
            <a:off x="6553200" y="6356354"/>
            <a:ext cx="2133600" cy="365125"/>
          </a:xfrm>
          <a:prstGeom prst="rect">
            <a:avLst/>
          </a:prstGeom>
        </p:spPr>
        <p:txBody>
          <a:bodyPr/>
          <a:lstStyle/>
          <a:p>
            <a:fld id="{6F42FDE4-A7DD-41A7-A0A6-9B649FB43336}" type="slidenum">
              <a:rPr kumimoji="0" lang="en-US" smtClean="0"/>
              <a:pPr/>
              <a:t>‹#›</a:t>
            </a:fld>
            <a:endParaRPr kumimoji="0" lang="en-US" dirty="0"/>
          </a:p>
        </p:txBody>
      </p:sp>
    </p:spTree>
    <p:extLst>
      <p:ext uri="{BB962C8B-B14F-4D97-AF65-F5344CB8AC3E}">
        <p14:creationId xmlns:p14="http://schemas.microsoft.com/office/powerpoint/2010/main" val="155462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91933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45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GB"/>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AD707629-1238-4093-A116-D794495BA190}" type="datetimeFigureOut">
              <a:rPr lang="en-GB" smtClean="0"/>
              <a:t>03/03/2016</a:t>
            </a:fld>
            <a:endParaRPr lang="en-GB"/>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1581E030-ABC6-4D80-BF7A-E629694E5511}" type="slidenum">
              <a:rPr lang="en-GB" smtClean="0"/>
              <a:t>‹#›</a:t>
            </a:fld>
            <a:endParaRPr lang="en-GB"/>
          </a:p>
        </p:txBody>
      </p:sp>
    </p:spTree>
    <p:extLst>
      <p:ext uri="{BB962C8B-B14F-4D97-AF65-F5344CB8AC3E}">
        <p14:creationId xmlns:p14="http://schemas.microsoft.com/office/powerpoint/2010/main" val="13997325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4" name="Title 1"/>
          <p:cNvSpPr>
            <a:spLocks noGrp="1"/>
          </p:cNvSpPr>
          <p:nvPr>
            <p:ph type="ctrTitle"/>
          </p:nvPr>
        </p:nvSpPr>
        <p:spPr>
          <a:xfrm>
            <a:off x="685800" y="2130425"/>
            <a:ext cx="7772400" cy="1470025"/>
          </a:xfrm>
          <a:prstGeom prst="rect">
            <a:avLst/>
          </a:prstGeom>
        </p:spPr>
        <p:txBody>
          <a:bodyPr/>
          <a:lstStyle>
            <a:lvl1pPr algn="ctr">
              <a:defRPr sz="3600"/>
            </a:lvl1pPr>
          </a:lstStyle>
          <a:p>
            <a:r>
              <a:rPr lang="en-US" smtClean="0"/>
              <a:t>Click to edit Master title style</a:t>
            </a:r>
            <a:endParaRPr lang="en-US" dirty="0"/>
          </a:p>
        </p:txBody>
      </p:sp>
      <p:sp>
        <p:nvSpPr>
          <p:cNvPr id="5" name="Subtitle 2"/>
          <p:cNvSpPr>
            <a:spLocks noGrp="1"/>
          </p:cNvSpPr>
          <p:nvPr>
            <p:ph type="subTitle" idx="1"/>
          </p:nvPr>
        </p:nvSpPr>
        <p:spPr>
          <a:xfrm>
            <a:off x="1371600" y="3886200"/>
            <a:ext cx="6400800" cy="1752600"/>
          </a:xfrm>
          <a:prstGeom prst="rect">
            <a:avLst/>
          </a:prstGeom>
        </p:spPr>
        <p:txBody>
          <a:bodyPr/>
          <a:lstStyle>
            <a:lvl1pPr marL="0" indent="0" algn="ctr">
              <a:buNone/>
              <a:defRPr sz="24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val="34342257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PowerPoint_strip2.png"/>
          <p:cNvPicPr>
            <a:picLocks noChangeAspect="1"/>
          </p:cNvPicPr>
          <p:nvPr userDrawn="1"/>
        </p:nvPicPr>
        <p:blipFill>
          <a:blip r:embed="rId9"/>
          <a:stretch>
            <a:fillRect/>
          </a:stretch>
        </p:blipFill>
        <p:spPr>
          <a:xfrm>
            <a:off x="0" y="0"/>
            <a:ext cx="18288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7" r:id="rId4"/>
    <p:sldLayoutId id="2147483658" r:id="rId5"/>
    <p:sldLayoutId id="2147483659" r:id="rId6"/>
    <p:sldLayoutId id="2147483661" r:id="rId7"/>
  </p:sldLayoutIdLst>
  <p:hf hdr="0" dt="0"/>
  <p:txStyles>
    <p:titleStyle>
      <a:lvl1pPr algn="l" defTabSz="457200" rtl="0" eaLnBrk="1" latinLnBrk="0" hangingPunct="1">
        <a:lnSpc>
          <a:spcPts val="2800"/>
        </a:lnSpc>
        <a:spcBef>
          <a:spcPct val="0"/>
        </a:spcBef>
        <a:buNone/>
        <a:defRPr sz="2400" kern="1200">
          <a:solidFill>
            <a:schemeClr val="bg1"/>
          </a:solidFill>
          <a:latin typeface="+mj-lt"/>
          <a:ea typeface="+mj-ea"/>
          <a:cs typeface="+mj-cs"/>
        </a:defRPr>
      </a:lvl1pPr>
    </p:titleStyle>
    <p:body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hyperlink" Target="https://www.wmo-sat.info/satellite-user-readiness/" TargetMode="External"/><Relationship Id="rId2" Type="http://schemas.openxmlformats.org/officeDocument/2006/relationships/hyperlink" Target="http://www.wmo-sat.info/oscar/" TargetMode="External"/><Relationship Id="rId1" Type="http://schemas.openxmlformats.org/officeDocument/2006/relationships/slideLayout" Target="../slideLayouts/slideLayout3.xml"/><Relationship Id="rId4" Type="http://schemas.openxmlformats.org/officeDocument/2006/relationships/hyperlink" Target="https://www.wmo-sat.info/product-access-guid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hyperlink" Target="http://www.wmo-sat.info/oscar/" TargetMode="Externa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1620422" y="1725580"/>
            <a:ext cx="6260835" cy="1025922"/>
          </a:xfrm>
        </p:spPr>
        <p:txBody>
          <a:bodyPr/>
          <a:lstStyle/>
          <a:p>
            <a:pPr algn="ctr"/>
            <a:r>
              <a:rPr lang="en-US" altLang="en-US" dirty="0">
                <a:solidFill>
                  <a:srgbClr val="0F3692"/>
                </a:solidFill>
                <a:latin typeface="Arial Black" panose="020B0A04020102020204" pitchFamily="34" charset="0"/>
              </a:rPr>
              <a:t>The Global Observing System</a:t>
            </a:r>
            <a:endParaRPr lang="en-GB" altLang="en-US" dirty="0">
              <a:solidFill>
                <a:srgbClr val="0F3692"/>
              </a:solidFill>
              <a:latin typeface="Arial Black" panose="020B0A04020102020204" pitchFamily="34" charset="0"/>
            </a:endParaRPr>
          </a:p>
        </p:txBody>
      </p:sp>
      <p:sp>
        <p:nvSpPr>
          <p:cNvPr id="12" name="Text Placeholder 11"/>
          <p:cNvSpPr>
            <a:spLocks noGrp="1"/>
          </p:cNvSpPr>
          <p:nvPr>
            <p:ph type="body" sz="quarter" idx="12"/>
          </p:nvPr>
        </p:nvSpPr>
        <p:spPr>
          <a:xfrm>
            <a:off x="1620422" y="3124545"/>
            <a:ext cx="5903737" cy="307777"/>
          </a:xfrm>
        </p:spPr>
        <p:txBody>
          <a:bodyPr/>
          <a:lstStyle/>
          <a:p>
            <a:r>
              <a:rPr lang="en-US" dirty="0" smtClean="0"/>
              <a:t>Stephen English	</a:t>
            </a:r>
            <a:endParaRPr lang="en-US" dirty="0"/>
          </a:p>
        </p:txBody>
      </p:sp>
      <p:sp>
        <p:nvSpPr>
          <p:cNvPr id="13" name="Text Placeholder 12"/>
          <p:cNvSpPr>
            <a:spLocks noGrp="1"/>
          </p:cNvSpPr>
          <p:nvPr>
            <p:ph type="body" sz="quarter" idx="13"/>
          </p:nvPr>
        </p:nvSpPr>
        <p:spPr>
          <a:xfrm>
            <a:off x="1620422" y="3545768"/>
            <a:ext cx="5903737" cy="239040"/>
          </a:xfrm>
        </p:spPr>
        <p:txBody>
          <a:bodyPr/>
          <a:lstStyle/>
          <a:p>
            <a:r>
              <a:rPr lang="en-US" dirty="0" smtClean="0"/>
              <a:t>ECMWF</a:t>
            </a:r>
            <a:endParaRPr lang="en-US" dirty="0"/>
          </a:p>
        </p:txBody>
      </p:sp>
      <p:sp>
        <p:nvSpPr>
          <p:cNvPr id="14" name="Text Placeholder 13"/>
          <p:cNvSpPr>
            <a:spLocks noGrp="1"/>
          </p:cNvSpPr>
          <p:nvPr>
            <p:ph type="body" sz="quarter" idx="14"/>
          </p:nvPr>
        </p:nvSpPr>
        <p:spPr>
          <a:xfrm>
            <a:off x="1620422" y="3853543"/>
            <a:ext cx="5903737" cy="213969"/>
          </a:xfrm>
        </p:spPr>
        <p:txBody>
          <a:bodyPr/>
          <a:lstStyle/>
          <a:p>
            <a:r>
              <a:rPr lang="en-US" dirty="0" smtClean="0"/>
              <a:t>Stephen.English@ecmwf.int</a:t>
            </a:r>
            <a:endParaRPr lang="en-US" dirty="0"/>
          </a:p>
        </p:txBody>
      </p:sp>
      <p:pic>
        <p:nvPicPr>
          <p:cNvPr id="2" name="Picture 1"/>
          <p:cNvPicPr>
            <a:picLocks noChangeAspect="1"/>
          </p:cNvPicPr>
          <p:nvPr/>
        </p:nvPicPr>
        <p:blipFill>
          <a:blip r:embed="rId2"/>
          <a:stretch>
            <a:fillRect/>
          </a:stretch>
        </p:blipFill>
        <p:spPr>
          <a:xfrm>
            <a:off x="0" y="0"/>
            <a:ext cx="9144000" cy="142875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1613" y="241300"/>
            <a:ext cx="4348162" cy="395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5" name="Picture 2"/>
          <p:cNvPicPr>
            <a:picLocks noChangeAspect="1"/>
          </p:cNvPicPr>
          <p:nvPr/>
        </p:nvPicPr>
        <p:blipFill>
          <a:blip r:embed="rId3">
            <a:extLst>
              <a:ext uri="{28A0092B-C50C-407E-A947-70E740481C1C}">
                <a14:useLocalDpi xmlns:a14="http://schemas.microsoft.com/office/drawing/2010/main" val="0"/>
              </a:ext>
            </a:extLst>
          </a:blip>
          <a:srcRect l="3558" t="32698" r="3558" b="2325"/>
          <a:stretch>
            <a:fillRect/>
          </a:stretch>
        </p:blipFill>
        <p:spPr bwMode="auto">
          <a:xfrm>
            <a:off x="2771775" y="3284538"/>
            <a:ext cx="6035675" cy="298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Elbow Connector 4"/>
          <p:cNvCxnSpPr/>
          <p:nvPr/>
        </p:nvCxnSpPr>
        <p:spPr bwMode="auto">
          <a:xfrm>
            <a:off x="1979613" y="4213225"/>
            <a:ext cx="1079500" cy="944563"/>
          </a:xfrm>
          <a:prstGeom prst="bentConnector3">
            <a:avLst>
              <a:gd name="adj1" fmla="val -794"/>
            </a:avLst>
          </a:prstGeom>
          <a:solidFill>
            <a:schemeClr val="accent1"/>
          </a:solidFill>
          <a:ln w="98425" cap="flat" cmpd="sng" algn="ctr">
            <a:solidFill>
              <a:schemeClr val="accent6"/>
            </a:solidFill>
            <a:prstDash val="solid"/>
            <a:round/>
            <a:headEnd type="none" w="med" len="med"/>
            <a:tailEnd type="triangle"/>
          </a:ln>
          <a:effectLst/>
        </p:spPr>
      </p:cxnSp>
      <p:sp>
        <p:nvSpPr>
          <p:cNvPr id="7" name="TextBox 6"/>
          <p:cNvSpPr txBox="1"/>
          <p:nvPr/>
        </p:nvSpPr>
        <p:spPr>
          <a:xfrm>
            <a:off x="4787900" y="423863"/>
            <a:ext cx="4148138" cy="2678112"/>
          </a:xfrm>
          <a:prstGeom prst="rect">
            <a:avLst/>
          </a:prstGeom>
          <a:solidFill>
            <a:schemeClr val="accent6">
              <a:lumMod val="20000"/>
              <a:lumOff val="80000"/>
            </a:schemeClr>
          </a:solidFill>
        </p:spPr>
        <p:txBody>
          <a:bodyPr>
            <a:spAutoFit/>
          </a:bodyPr>
          <a:lstStyle/>
          <a:p>
            <a:pPr>
              <a:defRPr/>
            </a:pPr>
            <a:r>
              <a:rPr lang="en-GB" b="1" dirty="0"/>
              <a:t>Dual Metop </a:t>
            </a:r>
          </a:p>
          <a:p>
            <a:pPr>
              <a:defRPr/>
            </a:pPr>
            <a:endParaRPr lang="en-GB" dirty="0"/>
          </a:p>
          <a:p>
            <a:pPr>
              <a:defRPr/>
            </a:pPr>
            <a:r>
              <a:rPr lang="en-GB" dirty="0"/>
              <a:t>Metop-A and B fly with same ECT but 180 degree phase shift, leading to an effective ~50m time difference. Allows global “AMVs”.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00" name="TextBox 2"/>
          <p:cNvSpPr txBox="1">
            <a:spLocks noChangeArrowheads="1"/>
          </p:cNvSpPr>
          <p:nvPr/>
        </p:nvSpPr>
        <p:spPr bwMode="auto">
          <a:xfrm>
            <a:off x="6440488" y="2024063"/>
            <a:ext cx="1476375"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eaLnBrk="1" hangingPunct="1">
              <a:defRPr/>
            </a:pPr>
            <a:r>
              <a:rPr lang="en-GB" sz="2000" b="1" dirty="0" smtClean="0">
                <a:solidFill>
                  <a:srgbClr val="C00000"/>
                </a:solidFill>
              </a:rPr>
              <a:t>Mid AM</a:t>
            </a:r>
          </a:p>
          <a:p>
            <a:pPr eaLnBrk="1" hangingPunct="1">
              <a:defRPr/>
            </a:pPr>
            <a:endParaRPr lang="en-GB" sz="2000" b="1" dirty="0" smtClean="0"/>
          </a:p>
          <a:p>
            <a:pPr eaLnBrk="1" hangingPunct="1">
              <a:defRPr/>
            </a:pPr>
            <a:endParaRPr lang="en-GB" sz="2000" b="1" dirty="0" smtClean="0"/>
          </a:p>
          <a:p>
            <a:pPr eaLnBrk="1" hangingPunct="1">
              <a:defRPr/>
            </a:pPr>
            <a:endParaRPr lang="en-GB" sz="2000" b="1" dirty="0" smtClean="0"/>
          </a:p>
          <a:p>
            <a:pPr eaLnBrk="1" hangingPunct="1">
              <a:defRPr/>
            </a:pPr>
            <a:r>
              <a:rPr lang="en-GB" sz="2000" b="1" dirty="0" smtClean="0"/>
              <a:t>Early AM</a:t>
            </a:r>
          </a:p>
          <a:p>
            <a:pPr eaLnBrk="1" hangingPunct="1">
              <a:defRPr/>
            </a:pPr>
            <a:endParaRPr lang="en-GB" sz="2000" b="1" dirty="0" smtClean="0"/>
          </a:p>
          <a:p>
            <a:pPr eaLnBrk="1" hangingPunct="1">
              <a:defRPr/>
            </a:pPr>
            <a:endParaRPr lang="en-GB" sz="2000" b="1" dirty="0" smtClean="0"/>
          </a:p>
          <a:p>
            <a:pPr eaLnBrk="1" hangingPunct="1">
              <a:defRPr/>
            </a:pPr>
            <a:endParaRPr lang="en-GB" sz="2000" b="1" dirty="0" smtClean="0"/>
          </a:p>
          <a:p>
            <a:pPr eaLnBrk="1" hangingPunct="1">
              <a:defRPr/>
            </a:pPr>
            <a:r>
              <a:rPr lang="en-GB" sz="2000" b="1" dirty="0" smtClean="0">
                <a:solidFill>
                  <a:schemeClr val="accent6"/>
                </a:solidFill>
              </a:rPr>
              <a:t>PM</a:t>
            </a:r>
          </a:p>
        </p:txBody>
      </p:sp>
      <p:sp>
        <p:nvSpPr>
          <p:cNvPr id="14339" name="Title 1"/>
          <p:cNvSpPr>
            <a:spLocks noGrp="1"/>
          </p:cNvSpPr>
          <p:nvPr>
            <p:ph type="title"/>
          </p:nvPr>
        </p:nvSpPr>
        <p:spPr bwMode="auto">
          <a:xfrm>
            <a:off x="450850" y="260350"/>
            <a:ext cx="8229600" cy="8651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smtClean="0"/>
              <a:t>Satellite orbits</a:t>
            </a:r>
          </a:p>
        </p:txBody>
      </p:sp>
      <p:sp>
        <p:nvSpPr>
          <p:cNvPr id="14340" name="TextBox 4"/>
          <p:cNvSpPr txBox="1">
            <a:spLocks noChangeArrowheads="1"/>
          </p:cNvSpPr>
          <p:nvPr/>
        </p:nvSpPr>
        <p:spPr bwMode="auto">
          <a:xfrm>
            <a:off x="6450013" y="2309813"/>
            <a:ext cx="11271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200">
                <a:solidFill>
                  <a:srgbClr val="C00000"/>
                </a:solidFill>
                <a:latin typeface="Calibri" panose="020F0502020204030204" pitchFamily="34" charset="0"/>
              </a:rPr>
              <a:t>MetOp-B, A</a:t>
            </a:r>
          </a:p>
          <a:p>
            <a:pPr eaLnBrk="1" hangingPunct="1"/>
            <a:r>
              <a:rPr lang="en-GB" altLang="en-US" sz="1200">
                <a:solidFill>
                  <a:srgbClr val="C00000"/>
                </a:solidFill>
                <a:latin typeface="Calibri" panose="020F0502020204030204" pitchFamily="34" charset="0"/>
              </a:rPr>
              <a:t>FY-3A</a:t>
            </a:r>
          </a:p>
        </p:txBody>
      </p:sp>
      <p:sp>
        <p:nvSpPr>
          <p:cNvPr id="14341" name="TextBox 5"/>
          <p:cNvSpPr txBox="1">
            <a:spLocks noChangeArrowheads="1"/>
          </p:cNvSpPr>
          <p:nvPr/>
        </p:nvSpPr>
        <p:spPr bwMode="auto">
          <a:xfrm>
            <a:off x="6450013" y="3681413"/>
            <a:ext cx="8524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200">
                <a:solidFill>
                  <a:srgbClr val="00B050"/>
                </a:solidFill>
                <a:latin typeface="Calibri" panose="020F0502020204030204" pitchFamily="34" charset="0"/>
              </a:rPr>
              <a:t>NOAA-18</a:t>
            </a:r>
            <a:r>
              <a:rPr lang="en-GB" altLang="en-US" sz="1200">
                <a:latin typeface="Calibri" panose="020F0502020204030204" pitchFamily="34" charset="0"/>
              </a:rPr>
              <a:t> </a:t>
            </a:r>
          </a:p>
        </p:txBody>
      </p:sp>
      <p:sp>
        <p:nvSpPr>
          <p:cNvPr id="14342" name="TextBox 6"/>
          <p:cNvSpPr txBox="1">
            <a:spLocks noChangeArrowheads="1"/>
          </p:cNvSpPr>
          <p:nvPr/>
        </p:nvSpPr>
        <p:spPr bwMode="auto">
          <a:xfrm>
            <a:off x="6419850" y="4725988"/>
            <a:ext cx="13922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200">
                <a:solidFill>
                  <a:srgbClr val="00B050"/>
                </a:solidFill>
                <a:latin typeface="Calibri" panose="020F0502020204030204" pitchFamily="34" charset="0"/>
              </a:rPr>
              <a:t>NOAA-19, S-NPP, Aqua, Terra, Aura, FY-3B</a:t>
            </a:r>
          </a:p>
          <a:p>
            <a:pPr eaLnBrk="1" hangingPunct="1"/>
            <a:r>
              <a:rPr lang="en-GB" altLang="en-US" sz="1200">
                <a:solidFill>
                  <a:srgbClr val="00B050"/>
                </a:solidFill>
                <a:latin typeface="Calibri" panose="020F0502020204030204" pitchFamily="34" charset="0"/>
              </a:rPr>
              <a:t> </a:t>
            </a:r>
          </a:p>
        </p:txBody>
      </p:sp>
      <p:sp>
        <p:nvSpPr>
          <p:cNvPr id="14343" name="TextBox 8"/>
          <p:cNvSpPr txBox="1">
            <a:spLocks noChangeArrowheads="1"/>
          </p:cNvSpPr>
          <p:nvPr/>
        </p:nvSpPr>
        <p:spPr bwMode="auto">
          <a:xfrm>
            <a:off x="6450013" y="3841750"/>
            <a:ext cx="85248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200">
                <a:solidFill>
                  <a:srgbClr val="C00000"/>
                </a:solidFill>
                <a:latin typeface="Calibri" panose="020F0502020204030204" pitchFamily="34" charset="0"/>
              </a:rPr>
              <a:t>NOAA-15 </a:t>
            </a:r>
          </a:p>
        </p:txBody>
      </p:sp>
      <p:sp>
        <p:nvSpPr>
          <p:cNvPr id="14344" name="TextBox 12"/>
          <p:cNvSpPr txBox="1">
            <a:spLocks noChangeArrowheads="1"/>
          </p:cNvSpPr>
          <p:nvPr/>
        </p:nvSpPr>
        <p:spPr bwMode="auto">
          <a:xfrm>
            <a:off x="1250950" y="3173413"/>
            <a:ext cx="30162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100">
                <a:latin typeface="Calibri" panose="020F0502020204030204" pitchFamily="34" charset="0"/>
              </a:rPr>
              <a:t>T</a:t>
            </a:r>
          </a:p>
          <a:p>
            <a:pPr algn="ctr" eaLnBrk="1" hangingPunct="1"/>
            <a:r>
              <a:rPr lang="en-GB" altLang="en-US" sz="1100">
                <a:latin typeface="Calibri" panose="020F0502020204030204" pitchFamily="34" charset="0"/>
              </a:rPr>
              <a:t>i</a:t>
            </a:r>
          </a:p>
          <a:p>
            <a:pPr algn="ctr" eaLnBrk="1" hangingPunct="1"/>
            <a:r>
              <a:rPr lang="en-GB" altLang="en-US" sz="1100">
                <a:latin typeface="Calibri" panose="020F0502020204030204" pitchFamily="34" charset="0"/>
              </a:rPr>
              <a:t>m</a:t>
            </a:r>
          </a:p>
          <a:p>
            <a:pPr algn="ctr" eaLnBrk="1" hangingPunct="1"/>
            <a:r>
              <a:rPr lang="en-GB" altLang="en-US" sz="1100">
                <a:latin typeface="Calibri" panose="020F0502020204030204" pitchFamily="34" charset="0"/>
              </a:rPr>
              <a:t>e</a:t>
            </a:r>
          </a:p>
        </p:txBody>
      </p:sp>
      <p:sp>
        <p:nvSpPr>
          <p:cNvPr id="14345" name="TextBox 6"/>
          <p:cNvSpPr txBox="1">
            <a:spLocks noChangeArrowheads="1"/>
          </p:cNvSpPr>
          <p:nvPr/>
        </p:nvSpPr>
        <p:spPr bwMode="auto">
          <a:xfrm>
            <a:off x="593725" y="5468938"/>
            <a:ext cx="2376488"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100"/>
              <a:t>Adapted from</a:t>
            </a:r>
          </a:p>
        </p:txBody>
      </p:sp>
      <p:sp>
        <p:nvSpPr>
          <p:cNvPr id="14346" name="Right Brace 7"/>
          <p:cNvSpPr>
            <a:spLocks/>
          </p:cNvSpPr>
          <p:nvPr/>
        </p:nvSpPr>
        <p:spPr bwMode="auto">
          <a:xfrm>
            <a:off x="6164263" y="1700213"/>
            <a:ext cx="276225" cy="1128712"/>
          </a:xfrm>
          <a:prstGeom prst="rightBrace">
            <a:avLst>
              <a:gd name="adj1" fmla="val 8343"/>
              <a:gd name="adj2" fmla="val 50000"/>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4347" name="Right Brace 20"/>
          <p:cNvSpPr>
            <a:spLocks/>
          </p:cNvSpPr>
          <p:nvPr/>
        </p:nvSpPr>
        <p:spPr bwMode="auto">
          <a:xfrm>
            <a:off x="6148388" y="2890838"/>
            <a:ext cx="276225" cy="1128712"/>
          </a:xfrm>
          <a:prstGeom prst="rightBrace">
            <a:avLst>
              <a:gd name="adj1" fmla="val 8343"/>
              <a:gd name="adj2" fmla="val 50000"/>
            </a:avLst>
          </a:prstGeom>
          <a:noFill/>
          <a:ln w="381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4348" name="Right Brace 21"/>
          <p:cNvSpPr>
            <a:spLocks/>
          </p:cNvSpPr>
          <p:nvPr/>
        </p:nvSpPr>
        <p:spPr bwMode="auto">
          <a:xfrm>
            <a:off x="6143625" y="4075113"/>
            <a:ext cx="276225" cy="1128712"/>
          </a:xfrm>
          <a:prstGeom prst="rightBrace">
            <a:avLst>
              <a:gd name="adj1" fmla="val 8343"/>
              <a:gd name="adj2" fmla="val 50000"/>
            </a:avLst>
          </a:prstGeom>
          <a:noFill/>
          <a:ln w="38100" algn="ctr">
            <a:solidFill>
              <a:srgbClr val="00B05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4349" name="TextBox 7"/>
          <p:cNvSpPr txBox="1">
            <a:spLocks noChangeArrowheads="1"/>
          </p:cNvSpPr>
          <p:nvPr/>
        </p:nvSpPr>
        <p:spPr bwMode="auto">
          <a:xfrm>
            <a:off x="6445250" y="3535363"/>
            <a:ext cx="1131888"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200">
                <a:latin typeface="Calibri" panose="020F0502020204030204" pitchFamily="34" charset="0"/>
              </a:rPr>
              <a:t>DMSP F17, F18</a:t>
            </a:r>
          </a:p>
        </p:txBody>
      </p:sp>
      <p:pic>
        <p:nvPicPr>
          <p:cNvPr id="14350"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5900" y="654050"/>
            <a:ext cx="598805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7834313" y="1958975"/>
            <a:ext cx="1201737" cy="2908300"/>
          </a:xfrm>
          <a:prstGeom prst="rect">
            <a:avLst/>
          </a:prstGeom>
          <a:noFill/>
        </p:spPr>
        <p:txBody>
          <a:bodyPr>
            <a:spAutoFit/>
          </a:bodyPr>
          <a:lstStyle/>
          <a:p>
            <a:pPr eaLnBrk="1" hangingPunct="1">
              <a:defRPr/>
            </a:pPr>
            <a:r>
              <a:rPr lang="en-GB" b="1" dirty="0">
                <a:solidFill>
                  <a:srgbClr val="FF0000"/>
                </a:solidFill>
              </a:rPr>
              <a:t>Europe</a:t>
            </a:r>
          </a:p>
          <a:p>
            <a:pPr eaLnBrk="1" hangingPunct="1">
              <a:defRPr/>
            </a:pPr>
            <a:endParaRPr lang="en-GB" dirty="0"/>
          </a:p>
          <a:p>
            <a:pPr eaLnBrk="1" hangingPunct="1">
              <a:defRPr/>
            </a:pPr>
            <a:endParaRPr lang="en-GB" dirty="0"/>
          </a:p>
          <a:p>
            <a:pPr eaLnBrk="1" hangingPunct="1">
              <a:defRPr/>
            </a:pPr>
            <a:endParaRPr lang="en-GB" sz="1100" dirty="0"/>
          </a:p>
          <a:p>
            <a:pPr eaLnBrk="1" hangingPunct="1">
              <a:defRPr/>
            </a:pPr>
            <a:r>
              <a:rPr lang="en-GB" dirty="0"/>
              <a:t>China</a:t>
            </a:r>
          </a:p>
          <a:p>
            <a:pPr eaLnBrk="1" hangingPunct="1">
              <a:defRPr/>
            </a:pPr>
            <a:endParaRPr lang="en-GB" dirty="0"/>
          </a:p>
          <a:p>
            <a:pPr eaLnBrk="1" hangingPunct="1">
              <a:defRPr/>
            </a:pPr>
            <a:endParaRPr lang="en-GB" sz="2800" dirty="0"/>
          </a:p>
          <a:p>
            <a:pPr eaLnBrk="1" hangingPunct="1">
              <a:defRPr/>
            </a:pPr>
            <a:r>
              <a:rPr lang="en-GB" b="1" dirty="0">
                <a:solidFill>
                  <a:schemeClr val="accent6"/>
                </a:solidFill>
              </a:rPr>
              <a:t>US</a:t>
            </a:r>
          </a:p>
        </p:txBody>
      </p:sp>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7"/>
          <p:cNvPicPr>
            <a:picLocks noChangeAspect="1"/>
          </p:cNvPicPr>
          <p:nvPr/>
        </p:nvPicPr>
        <p:blipFill>
          <a:blip r:embed="rId3">
            <a:extLst>
              <a:ext uri="{28A0092B-C50C-407E-A947-70E740481C1C}">
                <a14:useLocalDpi xmlns:a14="http://schemas.microsoft.com/office/drawing/2010/main" val="0"/>
              </a:ext>
            </a:extLst>
          </a:blip>
          <a:srcRect t="24599"/>
          <a:stretch>
            <a:fillRect/>
          </a:stretch>
        </p:blipFill>
        <p:spPr bwMode="auto">
          <a:xfrm>
            <a:off x="5264150" y="4322763"/>
            <a:ext cx="3649663"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7" name="Picture 6"/>
          <p:cNvPicPr>
            <a:picLocks noChangeAspect="1"/>
          </p:cNvPicPr>
          <p:nvPr/>
        </p:nvPicPr>
        <p:blipFill>
          <a:blip r:embed="rId4">
            <a:extLst>
              <a:ext uri="{28A0092B-C50C-407E-A947-70E740481C1C}">
                <a14:useLocalDpi xmlns:a14="http://schemas.microsoft.com/office/drawing/2010/main" val="0"/>
              </a:ext>
            </a:extLst>
          </a:blip>
          <a:srcRect t="23389"/>
          <a:stretch>
            <a:fillRect/>
          </a:stretch>
        </p:blipFill>
        <p:spPr bwMode="auto">
          <a:xfrm>
            <a:off x="5235575" y="2362200"/>
            <a:ext cx="3629025" cy="194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8" name="Picture 4"/>
          <p:cNvPicPr>
            <a:picLocks noChangeAspect="1"/>
          </p:cNvPicPr>
          <p:nvPr/>
        </p:nvPicPr>
        <p:blipFill>
          <a:blip r:embed="rId5">
            <a:extLst>
              <a:ext uri="{28A0092B-C50C-407E-A947-70E740481C1C}">
                <a14:useLocalDpi xmlns:a14="http://schemas.microsoft.com/office/drawing/2010/main" val="0"/>
              </a:ext>
            </a:extLst>
          </a:blip>
          <a:srcRect t="23389"/>
          <a:stretch>
            <a:fillRect/>
          </a:stretch>
        </p:blipFill>
        <p:spPr bwMode="auto">
          <a:xfrm>
            <a:off x="5214938" y="461963"/>
            <a:ext cx="3630612" cy="194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Picture 3"/>
          <p:cNvPicPr>
            <a:picLocks noChangeAspect="1"/>
          </p:cNvPicPr>
          <p:nvPr/>
        </p:nvPicPr>
        <p:blipFill>
          <a:blip r:embed="rId6">
            <a:extLst>
              <a:ext uri="{28A0092B-C50C-407E-A947-70E740481C1C}">
                <a14:useLocalDpi xmlns:a14="http://schemas.microsoft.com/office/drawing/2010/main" val="0"/>
              </a:ext>
            </a:extLst>
          </a:blip>
          <a:srcRect t="23389"/>
          <a:stretch>
            <a:fillRect/>
          </a:stretch>
        </p:blipFill>
        <p:spPr bwMode="auto">
          <a:xfrm>
            <a:off x="711200" y="4283075"/>
            <a:ext cx="3738563" cy="200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Picture 2"/>
          <p:cNvPicPr>
            <a:picLocks noChangeAspect="1"/>
          </p:cNvPicPr>
          <p:nvPr/>
        </p:nvPicPr>
        <p:blipFill>
          <a:blip r:embed="rId7">
            <a:extLst>
              <a:ext uri="{28A0092B-C50C-407E-A947-70E740481C1C}">
                <a14:useLocalDpi xmlns:a14="http://schemas.microsoft.com/office/drawing/2010/main" val="0"/>
              </a:ext>
            </a:extLst>
          </a:blip>
          <a:srcRect t="23389"/>
          <a:stretch>
            <a:fillRect/>
          </a:stretch>
        </p:blipFill>
        <p:spPr bwMode="auto">
          <a:xfrm>
            <a:off x="723900" y="2333625"/>
            <a:ext cx="3714750" cy="198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1" name="Picture 1"/>
          <p:cNvPicPr>
            <a:picLocks noChangeAspect="1"/>
          </p:cNvPicPr>
          <p:nvPr/>
        </p:nvPicPr>
        <p:blipFill>
          <a:blip r:embed="rId8">
            <a:extLst>
              <a:ext uri="{28A0092B-C50C-407E-A947-70E740481C1C}">
                <a14:useLocalDpi xmlns:a14="http://schemas.microsoft.com/office/drawing/2010/main" val="0"/>
              </a:ext>
            </a:extLst>
          </a:blip>
          <a:srcRect t="23389"/>
          <a:stretch>
            <a:fillRect/>
          </a:stretch>
        </p:blipFill>
        <p:spPr bwMode="auto">
          <a:xfrm>
            <a:off x="738188" y="449263"/>
            <a:ext cx="3689350" cy="197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2" name="Text Box 2"/>
          <p:cNvSpPr txBox="1">
            <a:spLocks noChangeArrowheads="1"/>
          </p:cNvSpPr>
          <p:nvPr/>
        </p:nvSpPr>
        <p:spPr bwMode="auto">
          <a:xfrm>
            <a:off x="1931988" y="622300"/>
            <a:ext cx="1319212" cy="3079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400" b="1">
                <a:latin typeface="Arial Unicode MS" panose="020B0604020202020204" pitchFamily="34" charset="-128"/>
              </a:rPr>
              <a:t>MW Sounders</a:t>
            </a:r>
          </a:p>
        </p:txBody>
      </p:sp>
      <p:sp>
        <p:nvSpPr>
          <p:cNvPr id="16393" name="Text Box 3"/>
          <p:cNvSpPr txBox="1">
            <a:spLocks noChangeArrowheads="1"/>
          </p:cNvSpPr>
          <p:nvPr/>
        </p:nvSpPr>
        <p:spPr bwMode="auto">
          <a:xfrm>
            <a:off x="6511925" y="590550"/>
            <a:ext cx="1062038" cy="3079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400" b="1">
                <a:latin typeface="Arial Unicode MS" panose="020B0604020202020204" pitchFamily="34" charset="-128"/>
              </a:rPr>
              <a:t>MW all-sky</a:t>
            </a:r>
          </a:p>
        </p:txBody>
      </p:sp>
      <p:sp>
        <p:nvSpPr>
          <p:cNvPr id="16394" name="Text Box 4"/>
          <p:cNvSpPr txBox="1">
            <a:spLocks noChangeArrowheads="1"/>
          </p:cNvSpPr>
          <p:nvPr/>
        </p:nvSpPr>
        <p:spPr bwMode="auto">
          <a:xfrm>
            <a:off x="1963738" y="2439988"/>
            <a:ext cx="1389062" cy="304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400" b="1">
                <a:latin typeface="Arial Unicode MS" panose="020B0604020202020204" pitchFamily="34" charset="-128"/>
              </a:rPr>
              <a:t>S</a:t>
            </a:r>
            <a:r>
              <a:rPr lang="tr-TR" altLang="en-US" sz="1400" b="1">
                <a:latin typeface="Arial Unicode MS" panose="020B0604020202020204" pitchFamily="34" charset="-128"/>
              </a:rPr>
              <a:t>catterometers</a:t>
            </a:r>
            <a:endParaRPr lang="en-GB" altLang="en-US" sz="1400" b="1">
              <a:latin typeface="Arial Unicode MS" panose="020B0604020202020204" pitchFamily="34" charset="-128"/>
            </a:endParaRPr>
          </a:p>
        </p:txBody>
      </p:sp>
      <p:sp>
        <p:nvSpPr>
          <p:cNvPr id="16395" name="Text Box 5"/>
          <p:cNvSpPr txBox="1">
            <a:spLocks noChangeArrowheads="1"/>
          </p:cNvSpPr>
          <p:nvPr/>
        </p:nvSpPr>
        <p:spPr bwMode="auto">
          <a:xfrm>
            <a:off x="6875463" y="2516188"/>
            <a:ext cx="525462" cy="3079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400" b="1">
                <a:latin typeface="Arial Unicode MS" panose="020B0604020202020204" pitchFamily="34" charset="-128"/>
              </a:rPr>
              <a:t>IASI</a:t>
            </a:r>
          </a:p>
        </p:txBody>
      </p:sp>
      <p:sp>
        <p:nvSpPr>
          <p:cNvPr id="16396" name="Text Box 6"/>
          <p:cNvSpPr txBox="1">
            <a:spLocks noChangeArrowheads="1"/>
          </p:cNvSpPr>
          <p:nvPr/>
        </p:nvSpPr>
        <p:spPr bwMode="auto">
          <a:xfrm>
            <a:off x="1679575" y="4425950"/>
            <a:ext cx="1800225" cy="3079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tr-TR" altLang="en-US" sz="1400" b="1">
                <a:latin typeface="Arial Unicode MS" panose="020B0604020202020204" pitchFamily="34" charset="-128"/>
              </a:rPr>
              <a:t>Satellite </a:t>
            </a:r>
            <a:r>
              <a:rPr lang="en-GB" altLang="en-US" sz="1400" b="1">
                <a:latin typeface="Arial Unicode MS" panose="020B0604020202020204" pitchFamily="34" charset="-128"/>
              </a:rPr>
              <a:t>Geo </a:t>
            </a:r>
            <a:r>
              <a:rPr lang="tr-TR" altLang="en-US" sz="1400" b="1">
                <a:latin typeface="Arial Unicode MS" panose="020B0604020202020204" pitchFamily="34" charset="-128"/>
              </a:rPr>
              <a:t>Winds</a:t>
            </a:r>
            <a:endParaRPr lang="en-GB" altLang="en-US" sz="1400" b="1">
              <a:latin typeface="Arial Unicode MS" panose="020B0604020202020204" pitchFamily="34" charset="-128"/>
            </a:endParaRPr>
          </a:p>
        </p:txBody>
      </p:sp>
      <p:sp>
        <p:nvSpPr>
          <p:cNvPr id="16397" name="Text Box 5"/>
          <p:cNvSpPr txBox="1">
            <a:spLocks noChangeArrowheads="1"/>
          </p:cNvSpPr>
          <p:nvPr/>
        </p:nvSpPr>
        <p:spPr bwMode="auto">
          <a:xfrm>
            <a:off x="6237288" y="4427538"/>
            <a:ext cx="1803400" cy="304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400" b="1">
                <a:latin typeface="Arial Unicode MS" panose="020B0604020202020204" pitchFamily="34" charset="-128"/>
              </a:rPr>
              <a:t>Radio Occultation</a:t>
            </a:r>
          </a:p>
        </p:txBody>
      </p:sp>
      <p:sp>
        <p:nvSpPr>
          <p:cNvPr id="16398" name="Rectangle 14"/>
          <p:cNvSpPr>
            <a:spLocks noChangeArrowheads="1"/>
          </p:cNvSpPr>
          <p:nvPr/>
        </p:nvSpPr>
        <p:spPr bwMode="auto">
          <a:xfrm>
            <a:off x="0" y="42863"/>
            <a:ext cx="8956675"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62000">
              <a:defRPr sz="2400">
                <a:solidFill>
                  <a:schemeClr val="tx1"/>
                </a:solidFill>
                <a:latin typeface="Times" panose="02020603050405020304" pitchFamily="18" charset="0"/>
              </a:defRPr>
            </a:lvl1pPr>
            <a:lvl2pPr marL="742950" indent="-285750" defTabSz="762000">
              <a:defRPr sz="2400">
                <a:solidFill>
                  <a:schemeClr val="tx1"/>
                </a:solidFill>
                <a:latin typeface="Times" panose="02020603050405020304" pitchFamily="18" charset="0"/>
              </a:defRPr>
            </a:lvl2pPr>
            <a:lvl3pPr marL="1143000" indent="-228600" defTabSz="762000">
              <a:defRPr sz="2400">
                <a:solidFill>
                  <a:schemeClr val="tx1"/>
                </a:solidFill>
                <a:latin typeface="Times" panose="02020603050405020304" pitchFamily="18" charset="0"/>
              </a:defRPr>
            </a:lvl3pPr>
            <a:lvl4pPr marL="1600200" indent="-228600" defTabSz="762000">
              <a:defRPr sz="2400">
                <a:solidFill>
                  <a:schemeClr val="tx1"/>
                </a:solidFill>
                <a:latin typeface="Times" panose="02020603050405020304" pitchFamily="18" charset="0"/>
              </a:defRPr>
            </a:lvl4pPr>
            <a:lvl5pPr marL="2057400" indent="-228600" defTabSz="762000">
              <a:defRPr sz="2400">
                <a:solidFill>
                  <a:schemeClr val="tx1"/>
                </a:solidFill>
                <a:latin typeface="Times" panose="02020603050405020304" pitchFamily="18" charset="0"/>
              </a:defRPr>
            </a:lvl5pPr>
            <a:lvl6pPr marL="2514600" indent="-228600" defTabSz="762000"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762000"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762000"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762000" eaLnBrk="0" fontAlgn="base" hangingPunct="0">
              <a:spcBef>
                <a:spcPct val="0"/>
              </a:spcBef>
              <a:spcAft>
                <a:spcPct val="0"/>
              </a:spcAft>
              <a:defRPr sz="2400">
                <a:solidFill>
                  <a:schemeClr val="tx1"/>
                </a:solidFill>
                <a:latin typeface="Times" panose="02020603050405020304" pitchFamily="18" charset="0"/>
              </a:defRPr>
            </a:lvl9pPr>
          </a:lstStyle>
          <a:p>
            <a:pPr algn="ctr"/>
            <a:r>
              <a:rPr lang="en-GB" altLang="en-US">
                <a:solidFill>
                  <a:srgbClr val="0F3692"/>
                </a:solidFill>
                <a:latin typeface="Arial Black" panose="020B0A04020102020204" pitchFamily="34" charset="0"/>
              </a:rPr>
              <a:t>Example of 6hr satellite data coverage: 28 Jan 2015</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bwMode="auto">
          <a:xfrm>
            <a:off x="2843213" y="333375"/>
            <a:ext cx="3384550" cy="3302000"/>
          </a:xfrm>
          <a:prstGeom prst="ellipse">
            <a:avLst/>
          </a:prstGeom>
          <a:solidFill>
            <a:srgbClr val="C00000">
              <a:alpha val="35000"/>
            </a:srgb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defRPr/>
            </a:pPr>
            <a:endParaRPr lang="en-GB" dirty="0">
              <a:solidFill>
                <a:schemeClr val="tx1"/>
              </a:solidFill>
              <a:latin typeface="Arial Unicode MS" pitchFamily="34" charset="-128"/>
            </a:endParaRPr>
          </a:p>
          <a:p>
            <a:pPr>
              <a:defRPr/>
            </a:pPr>
            <a:endParaRPr lang="en-GB" dirty="0">
              <a:solidFill>
                <a:schemeClr val="tx1"/>
              </a:solidFill>
              <a:latin typeface="Arial Unicode MS" pitchFamily="34" charset="-128"/>
            </a:endParaRPr>
          </a:p>
          <a:p>
            <a:pPr>
              <a:defRPr/>
            </a:pPr>
            <a:endParaRPr lang="en-GB" dirty="0">
              <a:solidFill>
                <a:schemeClr val="tx1"/>
              </a:solidFill>
              <a:latin typeface="Arial Unicode MS" pitchFamily="34" charset="-128"/>
            </a:endParaRPr>
          </a:p>
          <a:p>
            <a:pPr>
              <a:defRPr/>
            </a:pPr>
            <a:r>
              <a:rPr lang="en-GB" dirty="0">
                <a:solidFill>
                  <a:schemeClr val="tx1"/>
                </a:solidFill>
                <a:latin typeface="Arial Unicode MS" pitchFamily="34" charset="-128"/>
              </a:rPr>
              <a:t>	</a:t>
            </a:r>
          </a:p>
        </p:txBody>
      </p:sp>
      <p:sp>
        <p:nvSpPr>
          <p:cNvPr id="7" name="Oval 6"/>
          <p:cNvSpPr/>
          <p:nvPr/>
        </p:nvSpPr>
        <p:spPr bwMode="auto">
          <a:xfrm>
            <a:off x="1476375" y="1270000"/>
            <a:ext cx="3671888" cy="3600450"/>
          </a:xfrm>
          <a:prstGeom prst="ellipse">
            <a:avLst/>
          </a:prstGeom>
          <a:solidFill>
            <a:srgbClr val="FFC000">
              <a:alpha val="35000"/>
            </a:srgb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defRPr/>
            </a:pPr>
            <a:endParaRPr lang="en-GB" dirty="0">
              <a:solidFill>
                <a:schemeClr val="tx1"/>
              </a:solidFill>
              <a:latin typeface="Arial Unicode MS" pitchFamily="34" charset="-128"/>
            </a:endParaRPr>
          </a:p>
          <a:p>
            <a:pPr>
              <a:defRPr/>
            </a:pPr>
            <a:endParaRPr lang="en-GB" dirty="0">
              <a:solidFill>
                <a:schemeClr val="tx1"/>
              </a:solidFill>
              <a:latin typeface="Arial Unicode MS" pitchFamily="34" charset="-128"/>
            </a:endParaRPr>
          </a:p>
          <a:p>
            <a:pPr>
              <a:defRPr/>
            </a:pPr>
            <a:endParaRPr lang="en-GB" dirty="0">
              <a:solidFill>
                <a:schemeClr val="tx1"/>
              </a:solidFill>
              <a:latin typeface="Arial Unicode MS" pitchFamily="34" charset="-128"/>
            </a:endParaRPr>
          </a:p>
          <a:p>
            <a:pPr>
              <a:defRPr/>
            </a:pPr>
            <a:r>
              <a:rPr lang="en-GB" dirty="0">
                <a:solidFill>
                  <a:schemeClr val="tx1"/>
                </a:solidFill>
                <a:latin typeface="Arial Unicode MS" pitchFamily="34" charset="-128"/>
              </a:rPr>
              <a:t>	</a:t>
            </a:r>
          </a:p>
        </p:txBody>
      </p:sp>
      <p:sp>
        <p:nvSpPr>
          <p:cNvPr id="8" name="Oval 7"/>
          <p:cNvSpPr/>
          <p:nvPr/>
        </p:nvSpPr>
        <p:spPr bwMode="auto">
          <a:xfrm>
            <a:off x="3995738" y="1270000"/>
            <a:ext cx="3600450" cy="3671888"/>
          </a:xfrm>
          <a:prstGeom prst="ellipse">
            <a:avLst/>
          </a:prstGeom>
          <a:solidFill>
            <a:schemeClr val="accent6">
              <a:lumMod val="40000"/>
              <a:lumOff val="60000"/>
              <a:alpha val="35000"/>
            </a:scheme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defRPr/>
            </a:pPr>
            <a:endParaRPr lang="en-GB" dirty="0"/>
          </a:p>
        </p:txBody>
      </p:sp>
      <p:sp>
        <p:nvSpPr>
          <p:cNvPr id="9" name="Oval 8"/>
          <p:cNvSpPr/>
          <p:nvPr/>
        </p:nvSpPr>
        <p:spPr bwMode="auto">
          <a:xfrm>
            <a:off x="2916238" y="2781300"/>
            <a:ext cx="3313112" cy="3313113"/>
          </a:xfrm>
          <a:prstGeom prst="ellipse">
            <a:avLst/>
          </a:prstGeom>
          <a:solidFill>
            <a:srgbClr val="00B0F0">
              <a:alpha val="35000"/>
            </a:srgbClr>
          </a:solidFill>
          <a:ln>
            <a:solidFill>
              <a:schemeClr val="dk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defRPr/>
            </a:pPr>
            <a:endParaRPr lang="en-GB" dirty="0">
              <a:solidFill>
                <a:schemeClr val="tx1"/>
              </a:solidFill>
              <a:latin typeface="Arial Unicode MS" pitchFamily="34" charset="-128"/>
            </a:endParaRPr>
          </a:p>
          <a:p>
            <a:pPr>
              <a:defRPr/>
            </a:pPr>
            <a:endParaRPr lang="en-GB" dirty="0">
              <a:solidFill>
                <a:schemeClr val="tx1"/>
              </a:solidFill>
              <a:latin typeface="Arial Unicode MS" pitchFamily="34" charset="-128"/>
            </a:endParaRPr>
          </a:p>
          <a:p>
            <a:pPr>
              <a:defRPr/>
            </a:pPr>
            <a:endParaRPr lang="en-GB" dirty="0">
              <a:solidFill>
                <a:schemeClr val="tx1"/>
              </a:solidFill>
              <a:latin typeface="Arial Unicode MS" pitchFamily="34" charset="-128"/>
            </a:endParaRPr>
          </a:p>
          <a:p>
            <a:pPr>
              <a:defRPr/>
            </a:pPr>
            <a:r>
              <a:rPr lang="en-GB" dirty="0">
                <a:solidFill>
                  <a:schemeClr val="tx1"/>
                </a:solidFill>
                <a:latin typeface="Arial Unicode MS" pitchFamily="34" charset="-128"/>
              </a:rPr>
              <a:t>       </a:t>
            </a:r>
          </a:p>
        </p:txBody>
      </p:sp>
      <p:sp>
        <p:nvSpPr>
          <p:cNvPr id="9222" name="TextBox 6"/>
          <p:cNvSpPr txBox="1">
            <a:spLocks noChangeArrowheads="1"/>
          </p:cNvSpPr>
          <p:nvPr/>
        </p:nvSpPr>
        <p:spPr bwMode="auto">
          <a:xfrm>
            <a:off x="1692275" y="2852738"/>
            <a:ext cx="129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GB" altLang="en-US" sz="1600"/>
              <a:t>Radio occultation</a:t>
            </a:r>
          </a:p>
        </p:txBody>
      </p:sp>
      <p:sp>
        <p:nvSpPr>
          <p:cNvPr id="9223" name="TextBox 7"/>
          <p:cNvSpPr txBox="1">
            <a:spLocks noChangeArrowheads="1"/>
          </p:cNvSpPr>
          <p:nvPr/>
        </p:nvSpPr>
        <p:spPr bwMode="auto">
          <a:xfrm>
            <a:off x="4932363" y="3789363"/>
            <a:ext cx="15843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GB" altLang="en-US" sz="1600"/>
              <a:t>Geo IR and Polar MW Imagers</a:t>
            </a:r>
          </a:p>
        </p:txBody>
      </p:sp>
      <p:sp>
        <p:nvSpPr>
          <p:cNvPr id="9224" name="TextBox 8"/>
          <p:cNvSpPr txBox="1">
            <a:spLocks noChangeArrowheads="1"/>
          </p:cNvSpPr>
          <p:nvPr/>
        </p:nvSpPr>
        <p:spPr bwMode="auto">
          <a:xfrm>
            <a:off x="3565525" y="4797425"/>
            <a:ext cx="2232025"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GB" altLang="en-US" sz="1600"/>
              <a:t>Feature tracking in imagery (e.g. cloud track winds), scatterometers and doppler winds</a:t>
            </a:r>
          </a:p>
        </p:txBody>
      </p:sp>
      <p:sp>
        <p:nvSpPr>
          <p:cNvPr id="9225" name="TextBox 9"/>
          <p:cNvSpPr txBox="1">
            <a:spLocks noChangeArrowheads="1"/>
          </p:cNvSpPr>
          <p:nvPr/>
        </p:nvSpPr>
        <p:spPr bwMode="auto">
          <a:xfrm>
            <a:off x="3924300" y="2852738"/>
            <a:ext cx="12255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r>
              <a:rPr lang="en-GB" altLang="en-US" sz="1600"/>
              <a:t>Geo IR Sounder</a:t>
            </a:r>
          </a:p>
        </p:txBody>
      </p:sp>
      <p:sp>
        <p:nvSpPr>
          <p:cNvPr id="9226" name="Rectangle 10"/>
          <p:cNvSpPr>
            <a:spLocks noChangeArrowheads="1"/>
          </p:cNvSpPr>
          <p:nvPr/>
        </p:nvSpPr>
        <p:spPr bwMode="auto">
          <a:xfrm>
            <a:off x="6300788" y="2781300"/>
            <a:ext cx="10795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GB" altLang="en-US" sz="1600"/>
              <a:t>Radar and</a:t>
            </a:r>
          </a:p>
          <a:p>
            <a:r>
              <a:rPr lang="en-GB" altLang="en-US" sz="1600"/>
              <a:t>GPS total  path delay</a:t>
            </a:r>
          </a:p>
        </p:txBody>
      </p:sp>
      <p:sp>
        <p:nvSpPr>
          <p:cNvPr id="9227" name="Rectangle 11"/>
          <p:cNvSpPr>
            <a:spLocks noChangeArrowheads="1"/>
          </p:cNvSpPr>
          <p:nvPr/>
        </p:nvSpPr>
        <p:spPr bwMode="auto">
          <a:xfrm>
            <a:off x="3924300" y="1989138"/>
            <a:ext cx="1274763"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r>
              <a:rPr lang="en-GB" altLang="en-US" sz="1600"/>
              <a:t>Polar</a:t>
            </a:r>
          </a:p>
          <a:p>
            <a:pPr algn="ctr"/>
            <a:r>
              <a:rPr lang="en-GB" altLang="en-US" sz="1600"/>
              <a:t>IR + MW</a:t>
            </a:r>
          </a:p>
          <a:p>
            <a:pPr algn="ctr"/>
            <a:r>
              <a:rPr lang="en-GB" altLang="en-US" sz="1600"/>
              <a:t>sounders</a:t>
            </a:r>
          </a:p>
        </p:txBody>
      </p:sp>
      <p:sp>
        <p:nvSpPr>
          <p:cNvPr id="9228" name="TextBox 12"/>
          <p:cNvSpPr txBox="1">
            <a:spLocks noChangeArrowheads="1"/>
          </p:cNvSpPr>
          <p:nvPr/>
        </p:nvSpPr>
        <p:spPr bwMode="auto">
          <a:xfrm>
            <a:off x="7667625" y="2781300"/>
            <a:ext cx="17287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GB" altLang="en-US"/>
              <a:t>Moisture</a:t>
            </a:r>
          </a:p>
        </p:txBody>
      </p:sp>
      <p:sp>
        <p:nvSpPr>
          <p:cNvPr id="9229" name="TextBox 13"/>
          <p:cNvSpPr txBox="1">
            <a:spLocks noChangeArrowheads="1"/>
          </p:cNvSpPr>
          <p:nvPr/>
        </p:nvSpPr>
        <p:spPr bwMode="auto">
          <a:xfrm>
            <a:off x="468313" y="2708275"/>
            <a:ext cx="863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GB" altLang="en-US"/>
              <a:t>Mass</a:t>
            </a:r>
          </a:p>
        </p:txBody>
      </p:sp>
      <p:sp>
        <p:nvSpPr>
          <p:cNvPr id="9230" name="TextBox 14"/>
          <p:cNvSpPr txBox="1">
            <a:spLocks noChangeArrowheads="1"/>
          </p:cNvSpPr>
          <p:nvPr/>
        </p:nvSpPr>
        <p:spPr bwMode="auto">
          <a:xfrm>
            <a:off x="3924300" y="6021388"/>
            <a:ext cx="28082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GB" altLang="en-US"/>
              <a:t>Wind</a:t>
            </a:r>
          </a:p>
        </p:txBody>
      </p:sp>
      <p:sp>
        <p:nvSpPr>
          <p:cNvPr id="9231" name="TextBox 16"/>
          <p:cNvSpPr txBox="1">
            <a:spLocks noChangeArrowheads="1"/>
          </p:cNvSpPr>
          <p:nvPr/>
        </p:nvSpPr>
        <p:spPr bwMode="auto">
          <a:xfrm>
            <a:off x="3708400" y="-100013"/>
            <a:ext cx="18716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GB" altLang="en-US"/>
              <a:t>Composition</a:t>
            </a:r>
          </a:p>
        </p:txBody>
      </p:sp>
      <p:sp>
        <p:nvSpPr>
          <p:cNvPr id="9232" name="TextBox 17"/>
          <p:cNvSpPr txBox="1">
            <a:spLocks noChangeArrowheads="1"/>
          </p:cNvSpPr>
          <p:nvPr/>
        </p:nvSpPr>
        <p:spPr bwMode="auto">
          <a:xfrm>
            <a:off x="4025900" y="490538"/>
            <a:ext cx="115252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GB" altLang="en-US" sz="1600"/>
              <a:t>Ultraviolet sensors</a:t>
            </a:r>
          </a:p>
        </p:txBody>
      </p:sp>
      <p:sp>
        <p:nvSpPr>
          <p:cNvPr id="9233" name="TextBox 20"/>
          <p:cNvSpPr txBox="1">
            <a:spLocks noChangeArrowheads="1"/>
          </p:cNvSpPr>
          <p:nvPr/>
        </p:nvSpPr>
        <p:spPr bwMode="auto">
          <a:xfrm>
            <a:off x="5102225" y="1384300"/>
            <a:ext cx="10795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GB" altLang="en-US" sz="1600"/>
              <a:t>Sub-mm,</a:t>
            </a:r>
          </a:p>
          <a:p>
            <a:r>
              <a:rPr lang="en-GB" altLang="en-US" sz="1600"/>
              <a:t>and near IR plus</a:t>
            </a:r>
          </a:p>
          <a:p>
            <a:r>
              <a:rPr lang="en-GB" altLang="en-US" sz="1600"/>
              <a:t>Visible (e.g. Lidar)</a:t>
            </a:r>
          </a:p>
        </p:txBody>
      </p:sp>
      <p:sp>
        <p:nvSpPr>
          <p:cNvPr id="9234" name="TextBox 1"/>
          <p:cNvSpPr txBox="1">
            <a:spLocks noChangeArrowheads="1"/>
          </p:cNvSpPr>
          <p:nvPr/>
        </p:nvSpPr>
        <p:spPr bwMode="auto">
          <a:xfrm>
            <a:off x="6732588" y="5545138"/>
            <a:ext cx="26273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2000"/>
              <a:t>IR = InfraRed</a:t>
            </a:r>
          </a:p>
          <a:p>
            <a:pPr eaLnBrk="1" hangingPunct="1"/>
            <a:r>
              <a:rPr lang="en-GB" altLang="en-US" sz="2000"/>
              <a:t>MW = MicroWave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1925" y="-100013"/>
            <a:ext cx="9305925" cy="6086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3995738" y="808038"/>
            <a:ext cx="1152525" cy="460375"/>
          </a:xfrm>
          <a:prstGeom prst="rect">
            <a:avLst/>
          </a:prstGeom>
          <a:solidFill>
            <a:schemeClr val="accent2">
              <a:lumMod val="20000"/>
              <a:lumOff val="80000"/>
            </a:schemeClr>
          </a:solidFill>
        </p:spPr>
        <p:txBody>
          <a:bodyPr>
            <a:spAutoFit/>
          </a:bodyPr>
          <a:lstStyle/>
          <a:p>
            <a:pPr algn="ctr" eaLnBrk="1" hangingPunct="1">
              <a:defRPr/>
            </a:pPr>
            <a:r>
              <a:rPr lang="en-GB" b="1" dirty="0" err="1"/>
              <a:t>Metop</a:t>
            </a:r>
            <a:endParaRPr lang="en-GB" b="1" dirty="0"/>
          </a:p>
        </p:txBody>
      </p:sp>
      <p:cxnSp>
        <p:nvCxnSpPr>
          <p:cNvPr id="18436" name="Straight Arrow Connector 5"/>
          <p:cNvCxnSpPr>
            <a:cxnSpLocks noChangeShapeType="1"/>
          </p:cNvCxnSpPr>
          <p:nvPr/>
        </p:nvCxnSpPr>
        <p:spPr bwMode="auto">
          <a:xfrm>
            <a:off x="4572000" y="1282700"/>
            <a:ext cx="0" cy="346075"/>
          </a:xfrm>
          <a:prstGeom prst="straightConnector1">
            <a:avLst/>
          </a:prstGeom>
          <a:noFill/>
          <a:ln w="1270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18437" name="Rectangle 2"/>
          <p:cNvSpPr>
            <a:spLocks noChangeArrowheads="1"/>
          </p:cNvSpPr>
          <p:nvPr/>
        </p:nvSpPr>
        <p:spPr bwMode="auto">
          <a:xfrm>
            <a:off x="7885113" y="115888"/>
            <a:ext cx="1079500" cy="4176712"/>
          </a:xfrm>
          <a:prstGeom prst="rect">
            <a:avLst/>
          </a:prstGeom>
          <a:solidFill>
            <a:schemeClr val="accent1">
              <a:alpha val="9019"/>
            </a:schemeClr>
          </a:solidFill>
          <a:ln w="12700" algn="ctr">
            <a:solidFill>
              <a:schemeClr val="tx1"/>
            </a:solidFill>
            <a:round/>
            <a:headEnd/>
            <a:tailEnd/>
          </a:ln>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975" y="115888"/>
            <a:ext cx="9302750" cy="608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Rectangle 2"/>
          <p:cNvSpPr>
            <a:spLocks noChangeArrowheads="1"/>
          </p:cNvSpPr>
          <p:nvPr/>
        </p:nvSpPr>
        <p:spPr bwMode="auto">
          <a:xfrm>
            <a:off x="7956550" y="260350"/>
            <a:ext cx="1206500" cy="4249738"/>
          </a:xfrm>
          <a:prstGeom prst="rect">
            <a:avLst/>
          </a:prstGeom>
          <a:solidFill>
            <a:schemeClr val="accent1">
              <a:alpha val="9019"/>
            </a:schemeClr>
          </a:solidFill>
          <a:ln w="12700" algn="ctr">
            <a:solidFill>
              <a:schemeClr val="tx1"/>
            </a:solidFill>
            <a:round/>
            <a:headEnd/>
            <a:tailEnd/>
          </a:ln>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Impact of Satellite Observations by “FSO” </a:t>
            </a:r>
            <a:br>
              <a:rPr lang="en-GB" dirty="0" smtClean="0"/>
            </a:br>
            <a:r>
              <a:rPr lang="en-GB" sz="2000" dirty="0" smtClean="0"/>
              <a:t>a global measure of 24 hour forecast</a:t>
            </a:r>
            <a:r>
              <a:rPr lang="en-GB" sz="1800" dirty="0" smtClean="0"/>
              <a:t> </a:t>
            </a:r>
            <a:r>
              <a:rPr lang="en-GB" sz="2000" dirty="0" smtClean="0"/>
              <a:t>impact </a:t>
            </a:r>
            <a:endParaRPr lang="en-GB" dirty="0"/>
          </a:p>
        </p:txBody>
      </p:sp>
      <p:pic>
        <p:nvPicPr>
          <p:cNvPr id="5" name="Content Placeholder 4"/>
          <p:cNvPicPr>
            <a:picLocks noGrp="1" noChangeAspect="1"/>
          </p:cNvPicPr>
          <p:nvPr>
            <p:ph sz="quarter" idx="14"/>
          </p:nvPr>
        </p:nvPicPr>
        <p:blipFill>
          <a:blip r:embed="rId2"/>
          <a:stretch>
            <a:fillRect/>
          </a:stretch>
        </p:blipFill>
        <p:spPr>
          <a:xfrm>
            <a:off x="712493" y="1294544"/>
            <a:ext cx="8133556" cy="4886897"/>
          </a:xfrm>
          <a:prstGeom prst="rect">
            <a:avLst/>
          </a:prstGeom>
        </p:spPr>
      </p:pic>
      <p:sp>
        <p:nvSpPr>
          <p:cNvPr id="4" name="Slide Number Placeholder 3"/>
          <p:cNvSpPr>
            <a:spLocks noGrp="1"/>
          </p:cNvSpPr>
          <p:nvPr>
            <p:ph type="sldNum" sz="quarter" idx="10"/>
          </p:nvPr>
        </p:nvSpPr>
        <p:spPr/>
        <p:txBody>
          <a:bodyPr/>
          <a:lstStyle/>
          <a:p>
            <a:fld id="{6B3B0B0F-E794-1244-9699-107C60B9C23A}" type="slidenum">
              <a:rPr lang="en-US" smtClean="0"/>
              <a:pPr/>
              <a:t>16</a:t>
            </a:fld>
            <a:endParaRPr lang="en-US" dirty="0"/>
          </a:p>
        </p:txBody>
      </p:sp>
      <p:sp>
        <p:nvSpPr>
          <p:cNvPr id="3" name="TextBox 2"/>
          <p:cNvSpPr txBox="1"/>
          <p:nvPr/>
        </p:nvSpPr>
        <p:spPr>
          <a:xfrm>
            <a:off x="5868281" y="2753475"/>
            <a:ext cx="2465798" cy="1477328"/>
          </a:xfrm>
          <a:prstGeom prst="rect">
            <a:avLst/>
          </a:prstGeom>
          <a:solidFill>
            <a:schemeClr val="accent5">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r>
              <a:rPr lang="en-GB" dirty="0" smtClean="0"/>
              <a:t>Emergence of “all-sky” humidity </a:t>
            </a:r>
            <a:r>
              <a:rPr lang="en-GB" dirty="0" err="1" smtClean="0"/>
              <a:t>obs</a:t>
            </a:r>
            <a:r>
              <a:rPr lang="en-GB" dirty="0" smtClean="0"/>
              <a:t> (MHS, SSMIS) as 2</a:t>
            </a:r>
            <a:r>
              <a:rPr lang="en-GB" baseline="30000" dirty="0" smtClean="0"/>
              <a:t>nd</a:t>
            </a:r>
            <a:r>
              <a:rPr lang="en-GB" dirty="0" smtClean="0"/>
              <a:t> most important after AMSU-A.</a:t>
            </a:r>
            <a:endParaRPr lang="en-GB" dirty="0"/>
          </a:p>
        </p:txBody>
      </p:sp>
      <p:cxnSp>
        <p:nvCxnSpPr>
          <p:cNvPr id="7" name="Straight Arrow Connector 6"/>
          <p:cNvCxnSpPr/>
          <p:nvPr/>
        </p:nvCxnSpPr>
        <p:spPr>
          <a:xfrm flipH="1" flipV="1">
            <a:off x="6205591" y="1931542"/>
            <a:ext cx="945222" cy="82193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 name="Oval 7"/>
          <p:cNvSpPr/>
          <p:nvPr/>
        </p:nvSpPr>
        <p:spPr>
          <a:xfrm>
            <a:off x="1345916" y="1602768"/>
            <a:ext cx="873303" cy="431515"/>
          </a:xfrm>
          <a:prstGeom prst="ellipse">
            <a:avLst/>
          </a:prstGeom>
          <a:gradFill>
            <a:gsLst>
              <a:gs pos="100000">
                <a:schemeClr val="accent1">
                  <a:tint val="100000"/>
                  <a:shade val="100000"/>
                  <a:satMod val="130000"/>
                  <a:alpha val="0"/>
                </a:schemeClr>
              </a:gs>
              <a:gs pos="100000">
                <a:schemeClr val="accent1">
                  <a:tint val="50000"/>
                  <a:shade val="100000"/>
                  <a:satMod val="350000"/>
                </a:schemeClr>
              </a:gs>
            </a:gsLst>
          </a:gradFill>
          <a:ln w="2222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037496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0302" y="368935"/>
            <a:ext cx="5266179" cy="3092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1" name="Picture 4"/>
          <p:cNvPicPr>
            <a:picLocks noChangeAspect="1" noChangeArrowheads="1"/>
          </p:cNvPicPr>
          <p:nvPr/>
        </p:nvPicPr>
        <p:blipFill>
          <a:blip r:embed="rId3">
            <a:extLst>
              <a:ext uri="{28A0092B-C50C-407E-A947-70E740481C1C}">
                <a14:useLocalDpi xmlns:a14="http://schemas.microsoft.com/office/drawing/2010/main" val="0"/>
              </a:ext>
            </a:extLst>
          </a:blip>
          <a:srcRect t="229"/>
          <a:stretch>
            <a:fillRect/>
          </a:stretch>
        </p:blipFill>
        <p:spPr bwMode="auto">
          <a:xfrm>
            <a:off x="849190" y="3461069"/>
            <a:ext cx="5241943" cy="2678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164130" y="6291086"/>
            <a:ext cx="3625327" cy="307777"/>
          </a:xfrm>
          <a:prstGeom prst="rect">
            <a:avLst/>
          </a:prstGeom>
          <a:solidFill>
            <a:schemeClr val="accent3"/>
          </a:solidFill>
        </p:spPr>
        <p:txBody>
          <a:bodyPr wrap="square" rtlCol="0">
            <a:spAutoFit/>
          </a:bodyPr>
          <a:lstStyle/>
          <a:p>
            <a:pPr algn="ctr"/>
            <a:r>
              <a:rPr lang="en-GB" sz="1400" dirty="0" smtClean="0"/>
              <a:t>TOVS</a:t>
            </a:r>
            <a:endParaRPr lang="en-GB" sz="1400" dirty="0"/>
          </a:p>
        </p:txBody>
      </p:sp>
      <p:sp>
        <p:nvSpPr>
          <p:cNvPr id="7" name="Rectangle 6"/>
          <p:cNvSpPr/>
          <p:nvPr/>
        </p:nvSpPr>
        <p:spPr>
          <a:xfrm>
            <a:off x="4165515" y="6444532"/>
            <a:ext cx="613185" cy="154331"/>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TextBox 3"/>
          <p:cNvSpPr txBox="1"/>
          <p:nvPr/>
        </p:nvSpPr>
        <p:spPr>
          <a:xfrm>
            <a:off x="6137593" y="507466"/>
            <a:ext cx="2879974" cy="5632311"/>
          </a:xfrm>
          <a:prstGeom prst="rect">
            <a:avLst/>
          </a:prstGeom>
          <a:solidFill>
            <a:schemeClr val="accent5">
              <a:lumMod val="20000"/>
              <a:lumOff val="80000"/>
            </a:schemeClr>
          </a:solidFill>
        </p:spPr>
        <p:txBody>
          <a:bodyPr wrap="square" rtlCol="0">
            <a:spAutoFit/>
          </a:bodyPr>
          <a:lstStyle/>
          <a:p>
            <a:r>
              <a:rPr lang="en-GB" dirty="0" smtClean="0"/>
              <a:t>ERA-Interim skill shows little change 1980-2000 when there was little change in the GOS.</a:t>
            </a:r>
          </a:p>
          <a:p>
            <a:endParaRPr lang="en-GB" dirty="0"/>
          </a:p>
          <a:p>
            <a:r>
              <a:rPr lang="en-GB" dirty="0" smtClean="0"/>
              <a:t>The ATOVS era shows a gain of around 6-18 hours in predictable skill compared to the TOVS era.</a:t>
            </a:r>
          </a:p>
          <a:p>
            <a:endParaRPr lang="en-GB" dirty="0"/>
          </a:p>
          <a:p>
            <a:r>
              <a:rPr lang="en-GB" dirty="0" smtClean="0"/>
              <a:t>ERA-Interim excludes more recent data e.g. IASI and ASCAT so the impact of newer data is hard to judge.</a:t>
            </a:r>
          </a:p>
          <a:p>
            <a:endParaRPr lang="en-GB" dirty="0"/>
          </a:p>
          <a:p>
            <a:r>
              <a:rPr lang="en-GB" dirty="0" smtClean="0"/>
              <a:t>This compares to overall ECMWF gain in skill of about 2-3 hours per year.</a:t>
            </a:r>
          </a:p>
        </p:txBody>
      </p:sp>
      <p:sp>
        <p:nvSpPr>
          <p:cNvPr id="5" name="TextBox 4"/>
          <p:cNvSpPr txBox="1"/>
          <p:nvPr/>
        </p:nvSpPr>
        <p:spPr>
          <a:xfrm>
            <a:off x="4455971" y="6291086"/>
            <a:ext cx="1506071" cy="307777"/>
          </a:xfrm>
          <a:prstGeom prst="rect">
            <a:avLst/>
          </a:prstGeom>
          <a:solidFill>
            <a:schemeClr val="accent1"/>
          </a:solidFill>
          <a:ln>
            <a:noFill/>
          </a:ln>
        </p:spPr>
        <p:txBody>
          <a:bodyPr wrap="square" rtlCol="0">
            <a:spAutoFit/>
          </a:bodyPr>
          <a:lstStyle/>
          <a:p>
            <a:r>
              <a:rPr lang="en-GB" sz="1400" dirty="0" smtClean="0"/>
              <a:t>ATOVS</a:t>
            </a:r>
            <a:endParaRPr lang="en-GB" sz="1400" dirty="0"/>
          </a:p>
        </p:txBody>
      </p:sp>
      <p:sp>
        <p:nvSpPr>
          <p:cNvPr id="10" name="Rectangle 9"/>
          <p:cNvSpPr/>
          <p:nvPr/>
        </p:nvSpPr>
        <p:spPr>
          <a:xfrm>
            <a:off x="5217459" y="6438672"/>
            <a:ext cx="965115" cy="160191"/>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TextBox 8"/>
          <p:cNvSpPr txBox="1"/>
          <p:nvPr/>
        </p:nvSpPr>
        <p:spPr>
          <a:xfrm>
            <a:off x="5574767" y="6291086"/>
            <a:ext cx="2713233" cy="307777"/>
          </a:xfrm>
          <a:prstGeom prst="rect">
            <a:avLst/>
          </a:prstGeom>
          <a:solidFill>
            <a:srgbClr val="FFC000"/>
          </a:solidFill>
        </p:spPr>
        <p:txBody>
          <a:bodyPr wrap="square" rtlCol="0">
            <a:spAutoFit/>
          </a:bodyPr>
          <a:lstStyle/>
          <a:p>
            <a:pPr algn="ctr"/>
            <a:r>
              <a:rPr lang="en-GB" sz="1400" dirty="0" smtClean="0"/>
              <a:t>ATOVS + Hyperspectral IR</a:t>
            </a:r>
            <a:endParaRPr lang="en-GB" sz="1400" dirty="0"/>
          </a:p>
        </p:txBody>
      </p:sp>
      <p:sp>
        <p:nvSpPr>
          <p:cNvPr id="6" name="TextBox 5"/>
          <p:cNvSpPr txBox="1"/>
          <p:nvPr/>
        </p:nvSpPr>
        <p:spPr>
          <a:xfrm>
            <a:off x="228215" y="625954"/>
            <a:ext cx="677108" cy="2812561"/>
          </a:xfrm>
          <a:prstGeom prst="rect">
            <a:avLst/>
          </a:prstGeom>
          <a:solidFill>
            <a:schemeClr val="accent5">
              <a:lumMod val="20000"/>
              <a:lumOff val="80000"/>
            </a:schemeClr>
          </a:solidFill>
        </p:spPr>
        <p:txBody>
          <a:bodyPr vert="vert270" wrap="square" rtlCol="0">
            <a:spAutoFit/>
          </a:bodyPr>
          <a:lstStyle/>
          <a:p>
            <a:pPr algn="ctr"/>
            <a:r>
              <a:rPr lang="en-GB" sz="1600" dirty="0" smtClean="0"/>
              <a:t>Full operational system. GOS + forecast changes with time</a:t>
            </a:r>
            <a:endParaRPr lang="en-GB" sz="1600" dirty="0"/>
          </a:p>
        </p:txBody>
      </p:sp>
      <p:sp>
        <p:nvSpPr>
          <p:cNvPr id="12" name="TextBox 11"/>
          <p:cNvSpPr txBox="1"/>
          <p:nvPr/>
        </p:nvSpPr>
        <p:spPr>
          <a:xfrm>
            <a:off x="228215" y="3506176"/>
            <a:ext cx="677108" cy="2741122"/>
          </a:xfrm>
          <a:prstGeom prst="rect">
            <a:avLst/>
          </a:prstGeom>
          <a:solidFill>
            <a:schemeClr val="accent5">
              <a:lumMod val="20000"/>
              <a:lumOff val="80000"/>
            </a:schemeClr>
          </a:solidFill>
        </p:spPr>
        <p:txBody>
          <a:bodyPr vert="vert270" wrap="square" rtlCol="0">
            <a:spAutoFit/>
          </a:bodyPr>
          <a:lstStyle/>
          <a:p>
            <a:pPr algn="ctr"/>
            <a:r>
              <a:rPr lang="en-GB" sz="1600" dirty="0" smtClean="0"/>
              <a:t>Re-analysis system. Only GOS changes with time</a:t>
            </a:r>
            <a:endParaRPr lang="en-GB" sz="16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ctrTitle"/>
          </p:nvPr>
        </p:nvSpPr>
        <p:spPr bwMode="auto">
          <a:xfrm>
            <a:off x="250825" y="48763"/>
            <a:ext cx="8893175" cy="5762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a:lnSpc>
                <a:spcPct val="110000"/>
              </a:lnSpc>
              <a:spcBef>
                <a:spcPts val="600"/>
              </a:spcBef>
              <a:spcAft>
                <a:spcPts val="600"/>
              </a:spcAft>
            </a:pPr>
            <a:r>
              <a:rPr lang="en-GB" altLang="en-US" sz="3600" dirty="0" smtClean="0">
                <a:solidFill>
                  <a:schemeClr val="tx1"/>
                </a:solidFill>
              </a:rPr>
              <a:t>WMO Integrated Global Observing System (WIGOS) design</a:t>
            </a:r>
            <a:r>
              <a:rPr lang="en-GB" altLang="en-US" sz="3600" dirty="0" smtClean="0"/>
              <a:t/>
            </a:r>
            <a:br>
              <a:rPr lang="en-GB" altLang="en-US" sz="3600" dirty="0" smtClean="0"/>
            </a:br>
            <a:r>
              <a:rPr lang="en-GB" altLang="en-US" sz="3600" dirty="0" smtClean="0">
                <a:solidFill>
                  <a:schemeClr val="tx1"/>
                </a:solidFill>
              </a:rPr>
              <a:t/>
            </a:r>
            <a:br>
              <a:rPr lang="en-GB" altLang="en-US" sz="3600" dirty="0" smtClean="0">
                <a:solidFill>
                  <a:schemeClr val="tx1"/>
                </a:solidFill>
              </a:rPr>
            </a:br>
            <a:endParaRPr lang="en-GB" altLang="en-US" sz="3600" dirty="0" smtClean="0">
              <a:solidFill>
                <a:schemeClr val="tx1"/>
              </a:solidFill>
            </a:endParaRPr>
          </a:p>
        </p:txBody>
      </p:sp>
      <p:sp>
        <p:nvSpPr>
          <p:cNvPr id="2" name="TextBox 1"/>
          <p:cNvSpPr txBox="1"/>
          <p:nvPr/>
        </p:nvSpPr>
        <p:spPr>
          <a:xfrm>
            <a:off x="650875" y="1472104"/>
            <a:ext cx="7848600" cy="4985980"/>
          </a:xfrm>
          <a:prstGeom prst="rect">
            <a:avLst/>
          </a:prstGeom>
          <a:noFill/>
        </p:spPr>
        <p:txBody>
          <a:bodyPr>
            <a:spAutoFit/>
          </a:bodyPr>
          <a:lstStyle/>
          <a:p>
            <a:pPr eaLnBrk="1" hangingPunct="1">
              <a:defRPr/>
            </a:pPr>
            <a:r>
              <a:rPr lang="en-GB" dirty="0"/>
              <a:t>Examples questions we use Data Assimilation techniques to study:</a:t>
            </a:r>
          </a:p>
          <a:p>
            <a:pPr eaLnBrk="1" hangingPunct="1">
              <a:defRPr/>
            </a:pPr>
            <a:endParaRPr lang="en-GB" sz="2000" dirty="0"/>
          </a:p>
          <a:p>
            <a:pPr marL="342900" indent="-342900" eaLnBrk="1" hangingPunct="1">
              <a:buFont typeface="Arial" pitchFamily="34" charset="0"/>
              <a:buChar char="•"/>
              <a:defRPr/>
            </a:pPr>
            <a:r>
              <a:rPr lang="en-GB" sz="2000" dirty="0"/>
              <a:t>Very specific questions e.g. Would it be beneficial for the Chinese FY3 program to move to the “early morning orbit” with the Europeans occupying the “mid morning orbit” and the Americans the “afternoon orbit”?</a:t>
            </a:r>
          </a:p>
          <a:p>
            <a:pPr marL="342900" indent="-342900" eaLnBrk="1" hangingPunct="1">
              <a:buFont typeface="Arial" pitchFamily="34" charset="0"/>
              <a:buChar char="•"/>
              <a:defRPr/>
            </a:pPr>
            <a:endParaRPr lang="en-GB" sz="2000" dirty="0"/>
          </a:p>
          <a:p>
            <a:pPr marL="342900" indent="-342900" eaLnBrk="1" hangingPunct="1">
              <a:buFont typeface="Arial" pitchFamily="34" charset="0"/>
              <a:buChar char="•"/>
              <a:defRPr/>
            </a:pPr>
            <a:r>
              <a:rPr lang="en-GB" sz="2000" dirty="0"/>
              <a:t>Preparation for future instruments such as lidar and radar (EarthCARE) – will these observations make a difference?</a:t>
            </a:r>
          </a:p>
          <a:p>
            <a:pPr marL="342900" indent="-342900" eaLnBrk="1" hangingPunct="1">
              <a:buFont typeface="Arial" pitchFamily="34" charset="0"/>
              <a:buChar char="•"/>
              <a:defRPr/>
            </a:pPr>
            <a:endParaRPr lang="en-GB" sz="2000" dirty="0"/>
          </a:p>
          <a:p>
            <a:pPr marL="342900" indent="-342900" eaLnBrk="1" hangingPunct="1">
              <a:buFont typeface="Arial" pitchFamily="34" charset="0"/>
              <a:buChar char="•"/>
              <a:defRPr/>
            </a:pPr>
            <a:r>
              <a:rPr lang="en-GB" sz="2000" dirty="0"/>
              <a:t>Which observations are most critical to forecast skill?</a:t>
            </a:r>
          </a:p>
          <a:p>
            <a:pPr marL="342900" indent="-342900" eaLnBrk="1" hangingPunct="1">
              <a:buFont typeface="Arial" pitchFamily="34" charset="0"/>
              <a:buChar char="•"/>
              <a:defRPr/>
            </a:pPr>
            <a:endParaRPr lang="en-GB" sz="2000" dirty="0"/>
          </a:p>
          <a:p>
            <a:pPr marL="342900" indent="-342900" eaLnBrk="1" hangingPunct="1">
              <a:buFont typeface="Arial" pitchFamily="34" charset="0"/>
              <a:buChar char="•"/>
              <a:defRPr/>
            </a:pPr>
            <a:r>
              <a:rPr lang="en-GB" sz="2000" dirty="0"/>
              <a:t>Monitoring the quality of observations – protecting the operational </a:t>
            </a:r>
            <a:r>
              <a:rPr lang="en-GB" sz="2000" dirty="0" smtClean="0"/>
              <a:t>system e.g. HCN event.</a:t>
            </a:r>
          </a:p>
          <a:p>
            <a:pPr marL="342900" indent="-342900" eaLnBrk="1" hangingPunct="1">
              <a:buFont typeface="Arial" pitchFamily="34" charset="0"/>
              <a:buChar char="•"/>
              <a:defRPr/>
            </a:pPr>
            <a:endParaRPr lang="en-GB" sz="2000" dirty="0"/>
          </a:p>
          <a:p>
            <a:pPr marL="342900" indent="-342900" eaLnBrk="1" hangingPunct="1">
              <a:buFont typeface="Arial" pitchFamily="34" charset="0"/>
              <a:buChar char="•"/>
              <a:defRPr/>
            </a:pPr>
            <a:r>
              <a:rPr lang="en-GB" sz="2000" dirty="0" smtClean="0"/>
              <a:t>Protecting our needs e.g. Radiofrequency interference.</a:t>
            </a:r>
            <a:endParaRPr lang="en-GB" sz="2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Developing WIGOS</a:t>
            </a:r>
            <a:endParaRPr lang="en-GB" dirty="0"/>
          </a:p>
        </p:txBody>
      </p:sp>
      <p:sp>
        <p:nvSpPr>
          <p:cNvPr id="3" name="Content Placeholder 2"/>
          <p:cNvSpPr>
            <a:spLocks noGrp="1"/>
          </p:cNvSpPr>
          <p:nvPr>
            <p:ph sz="quarter" idx="14"/>
          </p:nvPr>
        </p:nvSpPr>
        <p:spPr/>
        <p:txBody>
          <a:bodyPr/>
          <a:lstStyle/>
          <a:p>
            <a:r>
              <a:rPr lang="en-GB" altLang="en-US" dirty="0"/>
              <a:t>Vision for </a:t>
            </a:r>
            <a:r>
              <a:rPr lang="en-GB" altLang="en-US" dirty="0" smtClean="0"/>
              <a:t>WIGOS </a:t>
            </a:r>
            <a:r>
              <a:rPr lang="en-GB" altLang="en-US" dirty="0"/>
              <a:t>in 2025 adopted June </a:t>
            </a:r>
            <a:r>
              <a:rPr lang="en-GB" altLang="en-US" dirty="0" smtClean="0"/>
              <a:t>2009</a:t>
            </a:r>
          </a:p>
          <a:p>
            <a:r>
              <a:rPr lang="en-GB" altLang="en-US" dirty="0" smtClean="0"/>
              <a:t>Vision for WIGOS in 2040 currently under development</a:t>
            </a:r>
          </a:p>
          <a:p>
            <a:pPr lvl="1">
              <a:buFontTx/>
              <a:buChar char="-"/>
            </a:pPr>
            <a:r>
              <a:rPr lang="en-GB" altLang="en-US" dirty="0" smtClean="0"/>
              <a:t>Goal of new WIGOS vision by 2018 or 2019</a:t>
            </a:r>
          </a:p>
          <a:p>
            <a:pPr lvl="1">
              <a:buFontTx/>
              <a:buChar char="-"/>
            </a:pPr>
            <a:r>
              <a:rPr lang="en-GB" altLang="en-US" dirty="0" smtClean="0"/>
              <a:t>Sets goals for the Space Agencies and attempts to coordinate</a:t>
            </a:r>
            <a:endParaRPr lang="en-GB" altLang="en-US" dirty="0"/>
          </a:p>
          <a:p>
            <a:pPr marL="285750" indent="-285750"/>
            <a:r>
              <a:rPr lang="en-GB" altLang="en-US" dirty="0" smtClean="0"/>
              <a:t>Understanding WIGOS - WMO Space provide detailed support for satellite data from www.wmo-sat.info:</a:t>
            </a:r>
          </a:p>
          <a:p>
            <a:pPr lvl="1">
              <a:buFontTx/>
              <a:buChar char="-"/>
            </a:pPr>
            <a:r>
              <a:rPr lang="en-GB" altLang="en-US" dirty="0" smtClean="0"/>
              <a:t>OSCAR lists what exists, what is planned, what it can do, how this compares to requirements:</a:t>
            </a:r>
          </a:p>
          <a:p>
            <a:pPr marL="360000" lvl="1" indent="0" algn="ctr">
              <a:buNone/>
            </a:pPr>
            <a:r>
              <a:rPr lang="en-GB" altLang="en-US" dirty="0">
                <a:hlinkClick r:id="rId2"/>
              </a:rPr>
              <a:t>http://www.wmo-sat.info/oscar/</a:t>
            </a:r>
            <a:endParaRPr lang="en-GB" altLang="en-US" dirty="0"/>
          </a:p>
          <a:p>
            <a:pPr lvl="1">
              <a:buFontTx/>
              <a:buChar char="-"/>
            </a:pPr>
            <a:r>
              <a:rPr lang="en-GB" altLang="en-US" dirty="0" smtClean="0"/>
              <a:t>SATURN provides detailed information to prepare for forthcoming launches: data availability, formats, meta data, test data, points of contact:</a:t>
            </a:r>
          </a:p>
          <a:p>
            <a:pPr marL="360000" lvl="1" indent="0" algn="ctr">
              <a:buNone/>
            </a:pPr>
            <a:r>
              <a:rPr lang="en-GB" altLang="en-US" dirty="0">
                <a:hlinkClick r:id="rId3"/>
              </a:rPr>
              <a:t>https://www.wmo-sat.info/satellite-user-readiness</a:t>
            </a:r>
            <a:r>
              <a:rPr lang="en-GB" altLang="en-US" dirty="0" smtClean="0">
                <a:hlinkClick r:id="rId3"/>
              </a:rPr>
              <a:t>/</a:t>
            </a:r>
            <a:endParaRPr lang="en-GB" altLang="en-US" dirty="0" smtClean="0"/>
          </a:p>
          <a:p>
            <a:pPr lvl="1">
              <a:buFontTx/>
              <a:buChar char="-"/>
            </a:pPr>
            <a:r>
              <a:rPr lang="en-GB" altLang="en-US" dirty="0" smtClean="0"/>
              <a:t>The Product Access Guide provides information on existing datasets and how to obtain them:</a:t>
            </a:r>
          </a:p>
          <a:p>
            <a:pPr marL="360000" lvl="1" indent="0" algn="ctr">
              <a:buNone/>
            </a:pPr>
            <a:r>
              <a:rPr lang="en-GB" altLang="en-US" dirty="0">
                <a:hlinkClick r:id="rId4"/>
              </a:rPr>
              <a:t>https://www.wmo-sat.info/product-access-guide/</a:t>
            </a:r>
            <a:endParaRPr lang="en-GB" altLang="en-US" dirty="0"/>
          </a:p>
          <a:p>
            <a:endParaRPr lang="en-GB" dirty="0"/>
          </a:p>
        </p:txBody>
      </p:sp>
      <p:sp>
        <p:nvSpPr>
          <p:cNvPr id="4" name="Slide Number Placeholder 3"/>
          <p:cNvSpPr>
            <a:spLocks noGrp="1"/>
          </p:cNvSpPr>
          <p:nvPr>
            <p:ph type="sldNum" sz="quarter" idx="10"/>
          </p:nvPr>
        </p:nvSpPr>
        <p:spPr/>
        <p:txBody>
          <a:bodyPr/>
          <a:lstStyle/>
          <a:p>
            <a:fld id="{E4AB80EA-DB86-D849-B86F-15DAF31F0474}" type="slidenum">
              <a:rPr lang="en-US" smtClean="0"/>
              <a:pPr/>
              <a:t>19</a:t>
            </a:fld>
            <a:endParaRPr lang="en-US" dirty="0"/>
          </a:p>
        </p:txBody>
      </p:sp>
    </p:spTree>
    <p:extLst>
      <p:ext uri="{BB962C8B-B14F-4D97-AF65-F5344CB8AC3E}">
        <p14:creationId xmlns:p14="http://schemas.microsoft.com/office/powerpoint/2010/main" val="26452736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Contents</a:t>
            </a:r>
            <a:endParaRPr lang="en-GB" dirty="0"/>
          </a:p>
        </p:txBody>
      </p:sp>
      <p:sp>
        <p:nvSpPr>
          <p:cNvPr id="3" name="Content Placeholder 2"/>
          <p:cNvSpPr>
            <a:spLocks noGrp="1"/>
          </p:cNvSpPr>
          <p:nvPr>
            <p:ph sz="quarter" idx="14"/>
          </p:nvPr>
        </p:nvSpPr>
        <p:spPr/>
        <p:txBody>
          <a:bodyPr/>
          <a:lstStyle/>
          <a:p>
            <a:r>
              <a:rPr lang="en-GB" dirty="0" smtClean="0"/>
              <a:t>The role of observations in data assimilation</a:t>
            </a:r>
          </a:p>
          <a:p>
            <a:r>
              <a:rPr lang="en-GB" dirty="0" smtClean="0"/>
              <a:t>Conventional observations</a:t>
            </a:r>
          </a:p>
          <a:p>
            <a:r>
              <a:rPr lang="en-GB" dirty="0" smtClean="0"/>
              <a:t>Satellite observations</a:t>
            </a:r>
          </a:p>
          <a:p>
            <a:r>
              <a:rPr lang="en-GB" dirty="0" smtClean="0"/>
              <a:t>The WMO Integrated Global Observing System (WIGOS)</a:t>
            </a:r>
          </a:p>
          <a:p>
            <a:r>
              <a:rPr lang="en-GB" dirty="0" smtClean="0"/>
              <a:t>OSCAR and SATURN</a:t>
            </a:r>
          </a:p>
          <a:p>
            <a:endParaRPr lang="en-GB" dirty="0"/>
          </a:p>
        </p:txBody>
      </p:sp>
      <p:sp>
        <p:nvSpPr>
          <p:cNvPr id="4" name="Slide Number Placeholder 3"/>
          <p:cNvSpPr>
            <a:spLocks noGrp="1"/>
          </p:cNvSpPr>
          <p:nvPr>
            <p:ph type="sldNum" sz="quarter" idx="10"/>
          </p:nvPr>
        </p:nvSpPr>
        <p:spPr/>
        <p:txBody>
          <a:bodyPr/>
          <a:lstStyle/>
          <a:p>
            <a:fld id="{E4AB80EA-DB86-D849-B86F-15DAF31F0474}" type="slidenum">
              <a:rPr lang="en-US" smtClean="0"/>
              <a:pPr/>
              <a:t>2</a:t>
            </a:fld>
            <a:endParaRPr lang="en-US" dirty="0"/>
          </a:p>
        </p:txBody>
      </p:sp>
    </p:spTree>
    <p:extLst>
      <p:ext uri="{BB962C8B-B14F-4D97-AF65-F5344CB8AC3E}">
        <p14:creationId xmlns:p14="http://schemas.microsoft.com/office/powerpoint/2010/main" val="8273765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1"/>
          <p:cNvSpPr txBox="1">
            <a:spLocks noChangeArrowheads="1"/>
          </p:cNvSpPr>
          <p:nvPr/>
        </p:nvSpPr>
        <p:spPr bwMode="auto">
          <a:xfrm>
            <a:off x="539750" y="333375"/>
            <a:ext cx="8135938" cy="581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b="1"/>
              <a:t>Summary</a:t>
            </a:r>
          </a:p>
          <a:p>
            <a:pPr eaLnBrk="1" hangingPunct="1"/>
            <a:r>
              <a:rPr lang="en-GB" altLang="en-US"/>
              <a:t>The Global Observing System is essential to weather forecasting</a:t>
            </a:r>
          </a:p>
          <a:p>
            <a:pPr eaLnBrk="1" hangingPunct="1"/>
            <a:endParaRPr lang="en-GB" altLang="en-US"/>
          </a:p>
          <a:p>
            <a:pPr eaLnBrk="1" hangingPunct="1"/>
            <a:r>
              <a:rPr lang="en-GB" altLang="en-US" sz="2000" b="1"/>
              <a:t>Mass</a:t>
            </a:r>
            <a:r>
              <a:rPr lang="en-GB" altLang="en-US" sz="2000"/>
              <a:t> – is well observed by satellites and conventional observations, albeit only on the large scale. </a:t>
            </a:r>
          </a:p>
          <a:p>
            <a:pPr eaLnBrk="1" hangingPunct="1"/>
            <a:endParaRPr lang="en-GB" altLang="en-US" sz="2000"/>
          </a:p>
          <a:p>
            <a:pPr eaLnBrk="1" hangingPunct="1"/>
            <a:r>
              <a:rPr lang="en-GB" altLang="en-US" sz="2000" b="1"/>
              <a:t>Moisture</a:t>
            </a:r>
            <a:r>
              <a:rPr lang="en-GB" altLang="en-US" sz="2000"/>
              <a:t> – satellite observations are data rich but difficult to exploit to their full potential. Radar and lidar may become important.</a:t>
            </a:r>
          </a:p>
          <a:p>
            <a:pPr eaLnBrk="1" hangingPunct="1"/>
            <a:endParaRPr lang="en-GB" altLang="en-US" sz="2000"/>
          </a:p>
          <a:p>
            <a:pPr eaLnBrk="1" hangingPunct="1"/>
            <a:r>
              <a:rPr lang="en-GB" altLang="en-US" sz="2000" b="1"/>
              <a:t>Dynamics</a:t>
            </a:r>
            <a:r>
              <a:rPr lang="en-GB" altLang="en-US" sz="2000"/>
              <a:t> – wind observations are scarce. Aeolus (doppler wind lidar) may help. AMV impact has increased recently.</a:t>
            </a:r>
          </a:p>
          <a:p>
            <a:pPr eaLnBrk="1" hangingPunct="1"/>
            <a:endParaRPr lang="en-GB" altLang="en-US" sz="2000"/>
          </a:p>
          <a:p>
            <a:pPr eaLnBrk="1" hangingPunct="1"/>
            <a:r>
              <a:rPr lang="en-GB" altLang="en-US" sz="2000" b="1"/>
              <a:t>Composition</a:t>
            </a:r>
            <a:r>
              <a:rPr lang="en-GB" altLang="en-US" sz="2000"/>
              <a:t> – NWP techniques have been successfully extended to environmental analysis (ozone, aerosol, trace gases…)</a:t>
            </a:r>
          </a:p>
          <a:p>
            <a:pPr eaLnBrk="1" hangingPunct="1"/>
            <a:endParaRPr lang="en-GB" altLang="en-US" sz="2000"/>
          </a:p>
          <a:p>
            <a:pPr eaLnBrk="1" hangingPunct="1"/>
            <a:r>
              <a:rPr lang="en-GB" altLang="en-US" sz="2000" b="1"/>
              <a:t>Surface</a:t>
            </a:r>
            <a:r>
              <a:rPr lang="en-GB" altLang="en-US" sz="2000"/>
              <a:t> – Some “static” fields are needed e.g. vegetation, orography, land:sea, lakes; others are more dynamic e.g. sea ice, snow, soil moisture, surface temperature, flooding</a:t>
            </a:r>
          </a:p>
        </p:txBody>
      </p:sp>
    </p:spTree>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Box 1"/>
          <p:cNvSpPr txBox="1">
            <a:spLocks noChangeArrowheads="1"/>
          </p:cNvSpPr>
          <p:nvPr/>
        </p:nvSpPr>
        <p:spPr bwMode="auto">
          <a:xfrm>
            <a:off x="2051050" y="3068638"/>
            <a:ext cx="489743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dirty="0"/>
              <a:t>OSCAR demonstration</a:t>
            </a:r>
          </a:p>
          <a:p>
            <a:pPr algn="ctr" eaLnBrk="1" hangingPunct="1"/>
            <a:endParaRPr lang="en-GB" altLang="en-US" dirty="0"/>
          </a:p>
          <a:p>
            <a:pPr algn="ctr" eaLnBrk="1" hangingPunct="1"/>
            <a:r>
              <a:rPr lang="en-GB" altLang="en-US" dirty="0">
                <a:hlinkClick r:id="rId2"/>
              </a:rPr>
              <a:t>http://www.wmo-sat.info/oscar/</a:t>
            </a:r>
            <a:endParaRPr lang="en-GB" alt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0"/>
            <a:ext cx="9144000" cy="1570038"/>
          </a:xfrm>
          <a:prstGeom prst="rect">
            <a:avLst/>
          </a:prstGeom>
          <a:noFill/>
        </p:spPr>
        <p:txBody>
          <a:bodyPr>
            <a:spAutoFit/>
          </a:bodyPr>
          <a:lstStyle/>
          <a:p>
            <a:pPr algn="ctr" defTabSz="762000">
              <a:defRPr/>
            </a:pPr>
            <a:r>
              <a:rPr lang="en-GB" dirty="0">
                <a:solidFill>
                  <a:srgbClr val="0F3692"/>
                </a:solidFill>
                <a:latin typeface="Arial Black" pitchFamily="34" charset="0"/>
              </a:rPr>
              <a:t>Sun-Synchronous Polar Satellites</a:t>
            </a:r>
          </a:p>
          <a:p>
            <a:pPr>
              <a:defRPr/>
            </a:pPr>
            <a:endParaRPr lang="en-GB" b="1" dirty="0"/>
          </a:p>
          <a:p>
            <a:pPr>
              <a:defRPr/>
            </a:pPr>
            <a:endParaRPr lang="en-GB" dirty="0">
              <a:solidFill>
                <a:schemeClr val="bg1">
                  <a:lumMod val="75000"/>
                </a:schemeClr>
              </a:solidFill>
            </a:endParaRPr>
          </a:p>
          <a:p>
            <a:pPr>
              <a:defRPr/>
            </a:pP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191816341"/>
              </p:ext>
            </p:extLst>
          </p:nvPr>
        </p:nvGraphicFramePr>
        <p:xfrm>
          <a:off x="107950" y="549275"/>
          <a:ext cx="8929687" cy="5713413"/>
        </p:xfrm>
        <a:graphic>
          <a:graphicData uri="http://schemas.openxmlformats.org/drawingml/2006/table">
            <a:tbl>
              <a:tblPr firstRow="1" bandRow="1">
                <a:tableStyleId>{5C22544A-7EE6-4342-B048-85BDC9FD1C3A}</a:tableStyleId>
              </a:tblPr>
              <a:tblGrid>
                <a:gridCol w="1658288"/>
                <a:gridCol w="2016381"/>
                <a:gridCol w="2376449"/>
                <a:gridCol w="2878569"/>
              </a:tblGrid>
              <a:tr h="640099">
                <a:tc>
                  <a:txBody>
                    <a:bodyPr/>
                    <a:lstStyle/>
                    <a:p>
                      <a:r>
                        <a:rPr lang="en-GB" sz="1800" dirty="0" smtClean="0"/>
                        <a:t>Instrument</a:t>
                      </a:r>
                      <a:endParaRPr lang="en-GB" sz="1800" dirty="0"/>
                    </a:p>
                  </a:txBody>
                  <a:tcPr marL="91447" marR="91447" marT="45694" marB="45694"/>
                </a:tc>
                <a:tc>
                  <a:txBody>
                    <a:bodyPr/>
                    <a:lstStyle/>
                    <a:p>
                      <a:r>
                        <a:rPr lang="en-GB" sz="1800" dirty="0" smtClean="0"/>
                        <a:t>Early morning orbit</a:t>
                      </a:r>
                      <a:endParaRPr lang="en-GB" sz="1800" dirty="0"/>
                    </a:p>
                  </a:txBody>
                  <a:tcPr marL="91447" marR="91447" marT="45694" marB="45694"/>
                </a:tc>
                <a:tc>
                  <a:txBody>
                    <a:bodyPr/>
                    <a:lstStyle/>
                    <a:p>
                      <a:r>
                        <a:rPr lang="en-GB" sz="1800" b="1" dirty="0" smtClean="0"/>
                        <a:t>Mid Morning orbit</a:t>
                      </a:r>
                      <a:endParaRPr lang="en-GB" sz="1800" b="1" dirty="0"/>
                    </a:p>
                  </a:txBody>
                  <a:tcPr marL="91447" marR="91447" marT="45694" marB="45694"/>
                </a:tc>
                <a:tc>
                  <a:txBody>
                    <a:bodyPr/>
                    <a:lstStyle/>
                    <a:p>
                      <a:r>
                        <a:rPr lang="en-GB" sz="1800" dirty="0" smtClean="0"/>
                        <a:t>Afternoon</a:t>
                      </a:r>
                      <a:r>
                        <a:rPr lang="en-GB" sz="1800" baseline="0" dirty="0" smtClean="0"/>
                        <a:t> orbit</a:t>
                      </a:r>
                      <a:endParaRPr lang="en-GB" sz="1800" dirty="0"/>
                    </a:p>
                  </a:txBody>
                  <a:tcPr marL="91447" marR="91447" marT="45694" marB="45694"/>
                </a:tc>
              </a:tr>
              <a:tr h="823002">
                <a:tc>
                  <a:txBody>
                    <a:bodyPr/>
                    <a:lstStyle/>
                    <a:p>
                      <a:r>
                        <a:rPr lang="en-GB" sz="1600" b="1" dirty="0" smtClean="0"/>
                        <a:t>High spectral resolution IR sounder</a:t>
                      </a:r>
                      <a:endParaRPr lang="en-GB" sz="1600" b="1" dirty="0"/>
                    </a:p>
                  </a:txBody>
                  <a:tcPr marL="91447" marR="91447" marT="45694" marB="45694"/>
                </a:tc>
                <a:tc>
                  <a:txBody>
                    <a:bodyPr/>
                    <a:lstStyle/>
                    <a:p>
                      <a:endParaRPr lang="en-GB" sz="1600" dirty="0">
                        <a:solidFill>
                          <a:srgbClr val="0070C0"/>
                        </a:solidFill>
                      </a:endParaRPr>
                    </a:p>
                  </a:txBody>
                  <a:tcPr marL="91447" marR="91447" marT="45694" marB="45694"/>
                </a:tc>
                <a:tc>
                  <a:txBody>
                    <a:bodyPr/>
                    <a:lstStyle/>
                    <a:p>
                      <a:r>
                        <a:rPr lang="en-GB" sz="1600" dirty="0" smtClean="0">
                          <a:solidFill>
                            <a:srgbClr val="0070C0"/>
                          </a:solidFill>
                        </a:rPr>
                        <a:t>Metop-A+B IASI</a:t>
                      </a:r>
                      <a:endParaRPr lang="en-GB" sz="1600" dirty="0">
                        <a:solidFill>
                          <a:srgbClr val="0070C0"/>
                        </a:solidFill>
                      </a:endParaRPr>
                    </a:p>
                  </a:txBody>
                  <a:tcPr marL="91447" marR="91447" marT="45694" marB="45694"/>
                </a:tc>
                <a:tc>
                  <a:txBody>
                    <a:bodyPr/>
                    <a:lstStyle/>
                    <a:p>
                      <a:r>
                        <a:rPr lang="en-GB" sz="1600" dirty="0" smtClean="0">
                          <a:solidFill>
                            <a:srgbClr val="0070C0"/>
                          </a:solidFill>
                        </a:rPr>
                        <a:t>Aqua AIRS</a:t>
                      </a:r>
                    </a:p>
                    <a:p>
                      <a:r>
                        <a:rPr lang="en-GB" sz="1600" dirty="0" smtClean="0">
                          <a:solidFill>
                            <a:srgbClr val="0070C0"/>
                          </a:solidFill>
                        </a:rPr>
                        <a:t>S-NPP CrIS</a:t>
                      </a:r>
                      <a:endParaRPr lang="en-GB" sz="1600" dirty="0">
                        <a:solidFill>
                          <a:srgbClr val="0070C0"/>
                        </a:solidFill>
                      </a:endParaRPr>
                    </a:p>
                  </a:txBody>
                  <a:tcPr marL="91447" marR="91447" marT="45694" marB="45694"/>
                </a:tc>
              </a:tr>
              <a:tr h="1066874">
                <a:tc>
                  <a:txBody>
                    <a:bodyPr/>
                    <a:lstStyle/>
                    <a:p>
                      <a:r>
                        <a:rPr lang="en-GB" sz="1600" b="1" dirty="0" smtClean="0"/>
                        <a:t>Microwave T sounder</a:t>
                      </a:r>
                    </a:p>
                  </a:txBody>
                  <a:tcPr marL="91447" marR="91447" marT="45694" marB="4569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solidFill>
                            <a:srgbClr val="0070C0"/>
                          </a:solidFill>
                        </a:rPr>
                        <a:t>F17</a:t>
                      </a:r>
                      <a:r>
                        <a:rPr lang="en-GB" sz="1600" baseline="0" dirty="0" smtClean="0">
                          <a:solidFill>
                            <a:srgbClr val="0070C0"/>
                          </a:solidFill>
                        </a:rPr>
                        <a:t> </a:t>
                      </a:r>
                      <a:r>
                        <a:rPr lang="en-GB" sz="1600" dirty="0" smtClean="0">
                          <a:solidFill>
                            <a:srgbClr val="0070C0"/>
                          </a:solidFill>
                        </a:rPr>
                        <a:t>SSMIS</a:t>
                      </a:r>
                    </a:p>
                    <a:p>
                      <a:endParaRPr lang="en-GB" sz="1600" dirty="0">
                        <a:solidFill>
                          <a:srgbClr val="0070C0"/>
                        </a:solidFill>
                      </a:endParaRPr>
                    </a:p>
                  </a:txBody>
                  <a:tcPr marL="91447" marR="91447" marT="45694" marB="4569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aseline="0" dirty="0" smtClean="0">
                          <a:solidFill>
                            <a:srgbClr val="0070C0"/>
                          </a:solidFill>
                        </a:rPr>
                        <a:t>Metop-A+B AMSU-A</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baseline="0" dirty="0" smtClean="0">
                          <a:solidFill>
                            <a:srgbClr val="0070C0"/>
                          </a:solidFill>
                        </a:rPr>
                        <a:t>FY3C MWTS2 </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baseline="0" dirty="0" smtClean="0">
                          <a:solidFill>
                            <a:srgbClr val="0070C0"/>
                          </a:solidFill>
                        </a:rPr>
                        <a:t>DMSP F18 SSMIS</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baseline="0" dirty="0" smtClean="0">
                          <a:solidFill>
                            <a:srgbClr val="0070C0"/>
                          </a:solidFill>
                        </a:rPr>
                        <a:t>Meteor-M N1 MTVZA</a:t>
                      </a:r>
                    </a:p>
                  </a:txBody>
                  <a:tcPr marL="91447" marR="91447" marT="45694" marB="45694"/>
                </a:tc>
                <a:tc>
                  <a:txBody>
                    <a:bodyPr/>
                    <a:lstStyle/>
                    <a:p>
                      <a:r>
                        <a:rPr lang="en-GB" sz="1600" dirty="0" smtClean="0">
                          <a:solidFill>
                            <a:srgbClr val="0070C0"/>
                          </a:solidFill>
                        </a:rPr>
                        <a:t>NOAA-15, 18, 19</a:t>
                      </a:r>
                      <a:r>
                        <a:rPr lang="en-GB" sz="1600" baseline="0" dirty="0" smtClean="0">
                          <a:solidFill>
                            <a:srgbClr val="0070C0"/>
                          </a:solidFill>
                        </a:rPr>
                        <a:t> AMSU-A </a:t>
                      </a:r>
                    </a:p>
                    <a:p>
                      <a:r>
                        <a:rPr lang="en-GB" sz="1600" baseline="0" dirty="0" smtClean="0">
                          <a:solidFill>
                            <a:srgbClr val="0070C0"/>
                          </a:solidFill>
                        </a:rPr>
                        <a:t>Aqua AMSU-A</a:t>
                      </a:r>
                    </a:p>
                    <a:p>
                      <a:r>
                        <a:rPr lang="en-GB" sz="1600" baseline="0" dirty="0" smtClean="0">
                          <a:solidFill>
                            <a:srgbClr val="0070C0"/>
                          </a:solidFill>
                        </a:rPr>
                        <a:t>S-NPP ATMS</a:t>
                      </a:r>
                      <a:endParaRPr lang="en-GB" sz="1600" dirty="0">
                        <a:solidFill>
                          <a:srgbClr val="0070C0"/>
                        </a:solidFill>
                      </a:endParaRPr>
                    </a:p>
                  </a:txBody>
                  <a:tcPr marL="91447" marR="91447" marT="45694" marB="45694"/>
                </a:tc>
              </a:tr>
              <a:tr h="1066874">
                <a:tc>
                  <a:txBody>
                    <a:bodyPr/>
                    <a:lstStyle/>
                    <a:p>
                      <a:r>
                        <a:rPr lang="en-GB" sz="1600" b="1" dirty="0" smtClean="0"/>
                        <a:t>Microwave Q sounder + imagers</a:t>
                      </a:r>
                      <a:endParaRPr lang="en-GB" sz="1600" b="1" dirty="0"/>
                    </a:p>
                  </a:txBody>
                  <a:tcPr marL="91447" marR="91447" marT="45694" marB="4569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solidFill>
                            <a:srgbClr val="0070C0"/>
                          </a:solidFill>
                        </a:rPr>
                        <a:t>F17 SSMIS</a:t>
                      </a:r>
                    </a:p>
                    <a:p>
                      <a:endParaRPr lang="en-GB" sz="1800" dirty="0">
                        <a:solidFill>
                          <a:srgbClr val="0070C0"/>
                        </a:solidFill>
                      </a:endParaRPr>
                    </a:p>
                  </a:txBody>
                  <a:tcPr marL="91447" marR="91447" marT="45694" marB="4569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solidFill>
                            <a:srgbClr val="0070C0"/>
                          </a:solidFill>
                        </a:rPr>
                        <a:t>Metop-A+B MHS</a:t>
                      </a:r>
                      <a:endParaRPr lang="en-GB" sz="1600" baseline="0" dirty="0" smtClean="0">
                        <a:solidFill>
                          <a:srgbClr val="0070C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600" baseline="0" dirty="0" smtClean="0">
                          <a:solidFill>
                            <a:srgbClr val="0070C0"/>
                          </a:solidFill>
                        </a:rPr>
                        <a:t>DMSP F18 SSMIS</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baseline="0" dirty="0" smtClean="0">
                          <a:solidFill>
                            <a:srgbClr val="0070C0"/>
                          </a:solidFill>
                        </a:rPr>
                        <a:t>FY3A MWHS2+MWRI</a:t>
                      </a:r>
                    </a:p>
                  </a:txBody>
                  <a:tcPr marL="91447" marR="91447" marT="45694" marB="45694"/>
                </a:tc>
                <a:tc>
                  <a:txBody>
                    <a:bodyPr/>
                    <a:lstStyle/>
                    <a:p>
                      <a:r>
                        <a:rPr lang="en-GB" sz="1600" dirty="0" smtClean="0">
                          <a:solidFill>
                            <a:srgbClr val="0070C0"/>
                          </a:solidFill>
                        </a:rPr>
                        <a:t>NOAA-18, 19 MHS</a:t>
                      </a:r>
                    </a:p>
                    <a:p>
                      <a:r>
                        <a:rPr lang="en-GB" sz="1600" baseline="0" dirty="0" smtClean="0">
                          <a:solidFill>
                            <a:srgbClr val="0070C0"/>
                          </a:solidFill>
                        </a:rPr>
                        <a:t>FY3B MWHS+MWRI</a:t>
                      </a:r>
                    </a:p>
                    <a:p>
                      <a:r>
                        <a:rPr lang="en-GB" sz="1600" baseline="0" dirty="0" smtClean="0">
                          <a:solidFill>
                            <a:srgbClr val="0070C0"/>
                          </a:solidFill>
                        </a:rPr>
                        <a:t>S-NPP ATMS</a:t>
                      </a:r>
                    </a:p>
                    <a:p>
                      <a:r>
                        <a:rPr lang="en-GB" sz="1600" baseline="0" dirty="0" smtClean="0">
                          <a:solidFill>
                            <a:srgbClr val="0070C0"/>
                          </a:solidFill>
                        </a:rPr>
                        <a:t>GCOM-W/AMSR-2</a:t>
                      </a:r>
                      <a:endParaRPr lang="en-GB" sz="1600" dirty="0" smtClean="0">
                        <a:solidFill>
                          <a:srgbClr val="0070C0"/>
                        </a:solidFill>
                      </a:endParaRPr>
                    </a:p>
                  </a:txBody>
                  <a:tcPr marL="91447" marR="91447" marT="45694" marB="45694"/>
                </a:tc>
              </a:tr>
              <a:tr h="629859">
                <a:tc>
                  <a:txBody>
                    <a:bodyPr/>
                    <a:lstStyle/>
                    <a:p>
                      <a:r>
                        <a:rPr lang="en-GB" sz="1600" b="1" dirty="0" smtClean="0"/>
                        <a:t>Broadband</a:t>
                      </a:r>
                      <a:r>
                        <a:rPr lang="en-GB" sz="1600" b="1" baseline="0" dirty="0" smtClean="0"/>
                        <a:t> IR sounder</a:t>
                      </a:r>
                      <a:endParaRPr lang="en-GB" sz="1600" b="1" dirty="0"/>
                    </a:p>
                  </a:txBody>
                  <a:tcPr marL="91447" marR="91447" marT="45694" marB="45694"/>
                </a:tc>
                <a:tc>
                  <a:txBody>
                    <a:bodyPr/>
                    <a:lstStyle/>
                    <a:p>
                      <a:endParaRPr lang="en-GB" sz="1800">
                        <a:solidFill>
                          <a:srgbClr val="0070C0"/>
                        </a:solidFill>
                      </a:endParaRPr>
                    </a:p>
                  </a:txBody>
                  <a:tcPr marL="91447" marR="91447" marT="45694" marB="4569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solidFill>
                            <a:srgbClr val="0070C0"/>
                          </a:solidFill>
                        </a:rPr>
                        <a:t>Metop-A+B HIRS</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solidFill>
                            <a:srgbClr val="0070C0"/>
                          </a:solidFill>
                        </a:rPr>
                        <a:t>FY3C IRAS</a:t>
                      </a:r>
                    </a:p>
                  </a:txBody>
                  <a:tcPr marL="91447" marR="91447" marT="45694" marB="45694"/>
                </a:tc>
                <a:tc>
                  <a:txBody>
                    <a:bodyPr/>
                    <a:lstStyle/>
                    <a:p>
                      <a:r>
                        <a:rPr lang="en-GB" sz="1600" dirty="0" smtClean="0">
                          <a:solidFill>
                            <a:srgbClr val="0070C0"/>
                          </a:solidFill>
                        </a:rPr>
                        <a:t>FY3B IRAS</a:t>
                      </a:r>
                      <a:endParaRPr lang="en-GB" sz="1600" dirty="0">
                        <a:solidFill>
                          <a:srgbClr val="0070C0"/>
                        </a:solidFill>
                      </a:endParaRPr>
                    </a:p>
                  </a:txBody>
                  <a:tcPr marL="91447" marR="91447" marT="45694" marB="45694"/>
                </a:tc>
              </a:tr>
              <a:tr h="579131">
                <a:tc>
                  <a:txBody>
                    <a:bodyPr/>
                    <a:lstStyle/>
                    <a:p>
                      <a:r>
                        <a:rPr lang="en-GB" sz="1600" b="1" dirty="0" smtClean="0"/>
                        <a:t>IR Imagers</a:t>
                      </a:r>
                      <a:endParaRPr lang="en-GB" sz="1600" b="1" dirty="0"/>
                    </a:p>
                  </a:txBody>
                  <a:tcPr marL="91447" marR="91447" marT="45694" marB="45694"/>
                </a:tc>
                <a:tc>
                  <a:txBody>
                    <a:bodyPr/>
                    <a:lstStyle/>
                    <a:p>
                      <a:endParaRPr lang="en-GB" sz="1800" dirty="0">
                        <a:solidFill>
                          <a:srgbClr val="0070C0"/>
                        </a:solidFill>
                      </a:endParaRPr>
                    </a:p>
                  </a:txBody>
                  <a:tcPr marL="91447" marR="91447" marT="45694" marB="45694"/>
                </a:tc>
                <a:tc>
                  <a:txBody>
                    <a:bodyPr/>
                    <a:lstStyle/>
                    <a:p>
                      <a:r>
                        <a:rPr lang="en-GB" sz="1600" dirty="0" smtClean="0">
                          <a:solidFill>
                            <a:srgbClr val="0070C0"/>
                          </a:solidFill>
                        </a:rPr>
                        <a:t>Metop-A+B AVHRR</a:t>
                      </a:r>
                    </a:p>
                    <a:p>
                      <a:r>
                        <a:rPr lang="en-GB" sz="1600" dirty="0" smtClean="0">
                          <a:solidFill>
                            <a:srgbClr val="0070C0"/>
                          </a:solidFill>
                        </a:rPr>
                        <a:t>Meteor-M</a:t>
                      </a:r>
                      <a:r>
                        <a:rPr lang="en-GB" sz="1600" baseline="0" dirty="0" smtClean="0">
                          <a:solidFill>
                            <a:srgbClr val="0070C0"/>
                          </a:solidFill>
                        </a:rPr>
                        <a:t> N1 MSU</a:t>
                      </a:r>
                      <a:endParaRPr lang="en-GB" sz="1600" dirty="0">
                        <a:solidFill>
                          <a:srgbClr val="0070C0"/>
                        </a:solidFill>
                      </a:endParaRPr>
                    </a:p>
                  </a:txBody>
                  <a:tcPr marL="91447" marR="91447" marT="45694" marB="45694"/>
                </a:tc>
                <a:tc>
                  <a:txBody>
                    <a:bodyPr/>
                    <a:lstStyle/>
                    <a:p>
                      <a:r>
                        <a:rPr lang="en-GB" sz="1600" dirty="0" err="1" smtClean="0">
                          <a:solidFill>
                            <a:srgbClr val="0070C0"/>
                          </a:solidFill>
                        </a:rPr>
                        <a:t>Aqua+</a:t>
                      </a:r>
                      <a:r>
                        <a:rPr lang="en-GB" sz="1600" baseline="0" dirty="0" err="1" smtClean="0">
                          <a:solidFill>
                            <a:srgbClr val="0070C0"/>
                          </a:solidFill>
                        </a:rPr>
                        <a:t>Terra</a:t>
                      </a:r>
                      <a:r>
                        <a:rPr lang="en-GB" sz="1600" baseline="0" dirty="0" smtClean="0">
                          <a:solidFill>
                            <a:srgbClr val="0070C0"/>
                          </a:solidFill>
                        </a:rPr>
                        <a:t> MODIS</a:t>
                      </a:r>
                    </a:p>
                    <a:p>
                      <a:r>
                        <a:rPr lang="en-GB" sz="1600" baseline="0" dirty="0" smtClean="0">
                          <a:solidFill>
                            <a:srgbClr val="0070C0"/>
                          </a:solidFill>
                        </a:rPr>
                        <a:t>NOAA-15, 16, 18, 19 AVHRR</a:t>
                      </a:r>
                      <a:endParaRPr lang="en-GB" sz="1600" dirty="0">
                        <a:solidFill>
                          <a:srgbClr val="0070C0"/>
                        </a:solidFill>
                      </a:endParaRPr>
                    </a:p>
                  </a:txBody>
                  <a:tcPr marL="91447" marR="91447" marT="45694" marB="45694"/>
                </a:tc>
              </a:tr>
              <a:tr h="907574">
                <a:tc>
                  <a:txBody>
                    <a:bodyPr/>
                    <a:lstStyle/>
                    <a:p>
                      <a:r>
                        <a:rPr lang="en-GB" sz="1600" b="1" dirty="0" smtClean="0"/>
                        <a:t>Composition</a:t>
                      </a:r>
                    </a:p>
                    <a:p>
                      <a:r>
                        <a:rPr lang="en-GB" sz="1600" b="1" dirty="0" smtClean="0"/>
                        <a:t>(ozone</a:t>
                      </a:r>
                      <a:r>
                        <a:rPr lang="en-GB" sz="1600" b="1" baseline="0" dirty="0" smtClean="0"/>
                        <a:t> etc).</a:t>
                      </a:r>
                      <a:endParaRPr lang="en-GB" sz="1600" b="1" dirty="0"/>
                    </a:p>
                  </a:txBody>
                  <a:tcPr marL="91447" marR="91447" marT="45694" marB="45694"/>
                </a:tc>
                <a:tc>
                  <a:txBody>
                    <a:bodyPr/>
                    <a:lstStyle/>
                    <a:p>
                      <a:endParaRPr lang="en-GB" sz="1800" dirty="0">
                        <a:solidFill>
                          <a:srgbClr val="0070C0"/>
                        </a:solidFill>
                      </a:endParaRPr>
                    </a:p>
                  </a:txBody>
                  <a:tcPr marL="91447" marR="91447" marT="45694" marB="45694"/>
                </a:tc>
                <a:tc>
                  <a:txBody>
                    <a:bodyPr/>
                    <a:lstStyle/>
                    <a:p>
                      <a:endParaRPr lang="en-GB" sz="1600" dirty="0">
                        <a:solidFill>
                          <a:srgbClr val="0070C0"/>
                        </a:solidFill>
                      </a:endParaRPr>
                    </a:p>
                  </a:txBody>
                  <a:tcPr marL="91447" marR="91447" marT="45694" marB="45694"/>
                </a:tc>
                <a:tc>
                  <a:txBody>
                    <a:bodyPr/>
                    <a:lstStyle/>
                    <a:p>
                      <a:r>
                        <a:rPr lang="en-GB" sz="1600" dirty="0" smtClean="0">
                          <a:solidFill>
                            <a:srgbClr val="0070C0"/>
                          </a:solidFill>
                        </a:rPr>
                        <a:t>NOAA-19 SBUV</a:t>
                      </a:r>
                    </a:p>
                    <a:p>
                      <a:r>
                        <a:rPr lang="en-GB" sz="1600" baseline="0" dirty="0" smtClean="0">
                          <a:solidFill>
                            <a:srgbClr val="0070C0"/>
                          </a:solidFill>
                        </a:rPr>
                        <a:t>AURA OMI, MLS</a:t>
                      </a:r>
                    </a:p>
                    <a:p>
                      <a:r>
                        <a:rPr lang="en-GB" sz="1600" baseline="0" dirty="0" smtClean="0">
                          <a:solidFill>
                            <a:srgbClr val="0070C0"/>
                          </a:solidFill>
                        </a:rPr>
                        <a:t>GOSAT</a:t>
                      </a:r>
                    </a:p>
                  </a:txBody>
                  <a:tcPr marL="91447" marR="91447" marT="45694" marB="45694"/>
                </a:tc>
              </a:tr>
            </a:tbl>
          </a:graphicData>
        </a:graphic>
      </p:graphicFrame>
    </p:spTree>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3617461799"/>
              </p:ext>
            </p:extLst>
          </p:nvPr>
        </p:nvGraphicFramePr>
        <p:xfrm>
          <a:off x="179388" y="3703638"/>
          <a:ext cx="8929687" cy="2378076"/>
        </p:xfrm>
        <a:graphic>
          <a:graphicData uri="http://schemas.openxmlformats.org/drawingml/2006/table">
            <a:tbl>
              <a:tblPr firstRow="1" bandRow="1">
                <a:tableStyleId>{5C22544A-7EE6-4342-B048-85BDC9FD1C3A}</a:tableStyleId>
              </a:tblPr>
              <a:tblGrid>
                <a:gridCol w="1764985"/>
                <a:gridCol w="3312626"/>
                <a:gridCol w="3852076"/>
              </a:tblGrid>
              <a:tr h="640251">
                <a:tc>
                  <a:txBody>
                    <a:bodyPr/>
                    <a:lstStyle/>
                    <a:p>
                      <a:r>
                        <a:rPr lang="en-GB" sz="1800" dirty="0" smtClean="0"/>
                        <a:t>Instrument</a:t>
                      </a:r>
                      <a:endParaRPr lang="en-GB" sz="1800" dirty="0"/>
                    </a:p>
                  </a:txBody>
                  <a:tcPr marL="91447" marR="91447" marT="45732" marB="45732"/>
                </a:tc>
                <a:tc>
                  <a:txBody>
                    <a:bodyPr/>
                    <a:lstStyle/>
                    <a:p>
                      <a:pPr algn="ctr"/>
                      <a:r>
                        <a:rPr lang="en-GB" sz="1800" dirty="0" smtClean="0"/>
                        <a:t>High inclination (&gt;</a:t>
                      </a:r>
                      <a:r>
                        <a:rPr lang="en-GB" sz="1800" baseline="0" dirty="0" smtClean="0"/>
                        <a:t> 60°)</a:t>
                      </a:r>
                      <a:endParaRPr lang="en-GB" sz="1800" dirty="0"/>
                    </a:p>
                  </a:txBody>
                  <a:tcPr marL="91447" marR="91447" marT="45732" marB="4573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dirty="0" smtClean="0"/>
                        <a:t>Low inclination (&lt;60</a:t>
                      </a:r>
                      <a:r>
                        <a:rPr lang="en-GB" sz="1800" baseline="0" dirty="0" smtClean="0"/>
                        <a:t>°)</a:t>
                      </a:r>
                      <a:endParaRPr lang="en-GB" sz="1800" dirty="0" smtClean="0"/>
                    </a:p>
                    <a:p>
                      <a:pPr algn="ctr"/>
                      <a:endParaRPr lang="en-GB" sz="1800" dirty="0"/>
                    </a:p>
                  </a:txBody>
                  <a:tcPr marL="91447" marR="91447" marT="45732" marB="45732"/>
                </a:tc>
              </a:tr>
              <a:tr h="579275">
                <a:tc>
                  <a:txBody>
                    <a:bodyPr/>
                    <a:lstStyle/>
                    <a:p>
                      <a:r>
                        <a:rPr lang="en-GB" sz="1600" b="1" dirty="0" smtClean="0"/>
                        <a:t>Radio occultation</a:t>
                      </a:r>
                      <a:endParaRPr lang="en-GB" sz="1600" b="1" dirty="0"/>
                    </a:p>
                  </a:txBody>
                  <a:tcPr marL="91447" marR="91447" marT="45732" marB="45732"/>
                </a:tc>
                <a:tc gridSpan="2">
                  <a:txBody>
                    <a:bodyPr/>
                    <a:lstStyle/>
                    <a:p>
                      <a:pPr algn="ctr"/>
                      <a:r>
                        <a:rPr lang="en-GB" sz="1600" dirty="0" smtClean="0">
                          <a:solidFill>
                            <a:srgbClr val="0070C0"/>
                          </a:solidFill>
                        </a:rPr>
                        <a:t>GRAS, GRACE-A, COSMIC</a:t>
                      </a:r>
                    </a:p>
                  </a:txBody>
                  <a:tcPr marL="91447" marR="91447" marT="45732" marB="45732"/>
                </a:tc>
                <a:tc hMerge="1">
                  <a:txBody>
                    <a:bodyPr/>
                    <a:lstStyle/>
                    <a:p>
                      <a:pPr algn="ctr"/>
                      <a:endParaRPr lang="en-GB" sz="1600" dirty="0" smtClean="0"/>
                    </a:p>
                  </a:txBody>
                  <a:tcPr/>
                </a:tc>
              </a:tr>
              <a:tr h="579275">
                <a:tc>
                  <a:txBody>
                    <a:bodyPr/>
                    <a:lstStyle/>
                    <a:p>
                      <a:r>
                        <a:rPr lang="en-GB" sz="1600" b="1" dirty="0" smtClean="0"/>
                        <a:t>MW Imagers</a:t>
                      </a:r>
                      <a:endParaRPr lang="en-GB" sz="1600" b="1" dirty="0"/>
                    </a:p>
                  </a:txBody>
                  <a:tcPr marL="91447" marR="91447" marT="45732" marB="45732"/>
                </a:tc>
                <a:tc>
                  <a:txBody>
                    <a:bodyPr/>
                    <a:lstStyle/>
                    <a:p>
                      <a:pPr algn="ctr"/>
                      <a:endParaRPr lang="en-GB" sz="1600" dirty="0">
                        <a:solidFill>
                          <a:srgbClr val="0070C0"/>
                        </a:solidFill>
                      </a:endParaRPr>
                    </a:p>
                  </a:txBody>
                  <a:tcPr marL="91447" marR="91447" marT="45732" marB="45732"/>
                </a:tc>
                <a:tc>
                  <a:txBody>
                    <a:bodyPr/>
                    <a:lstStyle/>
                    <a:p>
                      <a:pPr algn="ctr"/>
                      <a:r>
                        <a:rPr lang="en-GB" sz="1600" dirty="0" smtClean="0">
                          <a:solidFill>
                            <a:srgbClr val="0070C0"/>
                          </a:solidFill>
                        </a:rPr>
                        <a:t>GPM/GMI</a:t>
                      </a:r>
                    </a:p>
                    <a:p>
                      <a:pPr algn="ctr"/>
                      <a:r>
                        <a:rPr lang="en-GB" sz="1600" dirty="0" smtClean="0">
                          <a:solidFill>
                            <a:srgbClr val="0070C0"/>
                          </a:solidFill>
                        </a:rPr>
                        <a:t>Meghatropiques</a:t>
                      </a:r>
                      <a:r>
                        <a:rPr lang="en-GB" sz="1600" baseline="0" dirty="0" smtClean="0">
                          <a:solidFill>
                            <a:srgbClr val="0070C0"/>
                          </a:solidFill>
                        </a:rPr>
                        <a:t>/SAPHIR</a:t>
                      </a:r>
                      <a:endParaRPr lang="en-GB" sz="1600" dirty="0" smtClean="0">
                        <a:solidFill>
                          <a:srgbClr val="0070C0"/>
                        </a:solidFill>
                      </a:endParaRPr>
                    </a:p>
                  </a:txBody>
                  <a:tcPr marL="91447" marR="91447" marT="45732" marB="45732"/>
                </a:tc>
              </a:tr>
              <a:tr h="579275">
                <a:tc>
                  <a:txBody>
                    <a:bodyPr/>
                    <a:lstStyle/>
                    <a:p>
                      <a:r>
                        <a:rPr lang="en-GB" sz="1600" b="1" dirty="0" smtClean="0"/>
                        <a:t>Radar Altimeter</a:t>
                      </a:r>
                      <a:endParaRPr lang="en-GB" sz="1600" b="1" dirty="0"/>
                    </a:p>
                  </a:txBody>
                  <a:tcPr marL="91447" marR="91447" marT="45732" marB="45732"/>
                </a:tc>
                <a:tc>
                  <a:txBody>
                    <a:bodyPr/>
                    <a:lstStyle/>
                    <a:p>
                      <a:pPr algn="ctr"/>
                      <a:r>
                        <a:rPr lang="en-GB" sz="1600" dirty="0" smtClean="0">
                          <a:solidFill>
                            <a:srgbClr val="0070C0"/>
                          </a:solidFill>
                        </a:rPr>
                        <a:t>JASON RA + SAR,</a:t>
                      </a:r>
                    </a:p>
                    <a:p>
                      <a:pPr algn="ctr"/>
                      <a:r>
                        <a:rPr lang="en-GB" sz="1600" baseline="0" dirty="0" smtClean="0">
                          <a:solidFill>
                            <a:srgbClr val="0070C0"/>
                          </a:solidFill>
                        </a:rPr>
                        <a:t> </a:t>
                      </a:r>
                      <a:r>
                        <a:rPr lang="en-GB" sz="1600" dirty="0" smtClean="0">
                          <a:solidFill>
                            <a:srgbClr val="0070C0"/>
                          </a:solidFill>
                        </a:rPr>
                        <a:t>Cryosat, Sentinel-3</a:t>
                      </a:r>
                      <a:endParaRPr lang="en-GB" sz="1600" dirty="0">
                        <a:solidFill>
                          <a:srgbClr val="0070C0"/>
                        </a:solidFill>
                      </a:endParaRPr>
                    </a:p>
                  </a:txBody>
                  <a:tcPr marL="91447" marR="91447" marT="45732" marB="45732"/>
                </a:tc>
                <a:tc>
                  <a:txBody>
                    <a:bodyPr/>
                    <a:lstStyle/>
                    <a:p>
                      <a:pPr algn="ctr"/>
                      <a:endParaRPr lang="en-GB" sz="1600" dirty="0">
                        <a:solidFill>
                          <a:srgbClr val="0070C0"/>
                        </a:solidFill>
                      </a:endParaRPr>
                    </a:p>
                  </a:txBody>
                  <a:tcPr marL="91447" marR="91447" marT="45732" marB="45732"/>
                </a:tc>
              </a:tr>
            </a:tbl>
          </a:graphicData>
        </a:graphic>
      </p:graphicFrame>
      <p:sp>
        <p:nvSpPr>
          <p:cNvPr id="5" name="TextBox 4"/>
          <p:cNvSpPr txBox="1"/>
          <p:nvPr/>
        </p:nvSpPr>
        <p:spPr>
          <a:xfrm>
            <a:off x="0" y="0"/>
            <a:ext cx="9144000" cy="1570038"/>
          </a:xfrm>
          <a:prstGeom prst="rect">
            <a:avLst/>
          </a:prstGeom>
          <a:noFill/>
        </p:spPr>
        <p:txBody>
          <a:bodyPr>
            <a:spAutoFit/>
          </a:bodyPr>
          <a:lstStyle/>
          <a:p>
            <a:pPr algn="ctr" defTabSz="762000">
              <a:defRPr/>
            </a:pPr>
            <a:r>
              <a:rPr lang="en-GB" dirty="0">
                <a:solidFill>
                  <a:srgbClr val="0F3692"/>
                </a:solidFill>
                <a:latin typeface="Arial Black" pitchFamily="34" charset="0"/>
              </a:rPr>
              <a:t>Sun-Synchronous Polar Satellites (2)</a:t>
            </a:r>
          </a:p>
          <a:p>
            <a:pPr>
              <a:defRPr/>
            </a:pPr>
            <a:endParaRPr lang="en-GB" b="1" dirty="0"/>
          </a:p>
          <a:p>
            <a:pPr>
              <a:defRPr/>
            </a:pPr>
            <a:endParaRPr lang="en-GB" dirty="0">
              <a:solidFill>
                <a:schemeClr val="bg1">
                  <a:lumMod val="75000"/>
                </a:schemeClr>
              </a:solidFill>
            </a:endParaRPr>
          </a:p>
          <a:p>
            <a:pPr>
              <a:defRPr/>
            </a:pP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1672993751"/>
              </p:ext>
            </p:extLst>
          </p:nvPr>
        </p:nvGraphicFramePr>
        <p:xfrm>
          <a:off x="104775" y="407988"/>
          <a:ext cx="8929687" cy="2529230"/>
        </p:xfrm>
        <a:graphic>
          <a:graphicData uri="http://schemas.openxmlformats.org/drawingml/2006/table">
            <a:tbl>
              <a:tblPr firstRow="1" bandRow="1">
                <a:tableStyleId>{5C22544A-7EE6-4342-B048-85BDC9FD1C3A}</a:tableStyleId>
              </a:tblPr>
              <a:tblGrid>
                <a:gridCol w="1658288"/>
                <a:gridCol w="2160408"/>
                <a:gridCol w="2376449"/>
                <a:gridCol w="2734542"/>
              </a:tblGrid>
              <a:tr h="639868">
                <a:tc>
                  <a:txBody>
                    <a:bodyPr/>
                    <a:lstStyle/>
                    <a:p>
                      <a:r>
                        <a:rPr lang="en-GB" sz="1800" dirty="0" smtClean="0"/>
                        <a:t>Instrument</a:t>
                      </a:r>
                      <a:endParaRPr lang="en-GB" sz="1800" dirty="0"/>
                    </a:p>
                  </a:txBody>
                  <a:tcPr marL="91447" marR="91447" marT="45659" marB="45659"/>
                </a:tc>
                <a:tc>
                  <a:txBody>
                    <a:bodyPr/>
                    <a:lstStyle/>
                    <a:p>
                      <a:r>
                        <a:rPr lang="en-GB" sz="1800" dirty="0" smtClean="0"/>
                        <a:t>Early morning orbit</a:t>
                      </a:r>
                      <a:endParaRPr lang="en-GB" sz="1800" dirty="0"/>
                    </a:p>
                  </a:txBody>
                  <a:tcPr marL="91447" marR="91447" marT="45659" marB="45659"/>
                </a:tc>
                <a:tc>
                  <a:txBody>
                    <a:bodyPr/>
                    <a:lstStyle/>
                    <a:p>
                      <a:r>
                        <a:rPr lang="en-GB" sz="1800" dirty="0" smtClean="0"/>
                        <a:t>Morning orbit</a:t>
                      </a:r>
                      <a:endParaRPr lang="en-GB" sz="1800" dirty="0"/>
                    </a:p>
                  </a:txBody>
                  <a:tcPr marL="91447" marR="91447" marT="45659" marB="45659"/>
                </a:tc>
                <a:tc>
                  <a:txBody>
                    <a:bodyPr/>
                    <a:lstStyle/>
                    <a:p>
                      <a:r>
                        <a:rPr lang="en-GB" sz="1800" dirty="0" smtClean="0"/>
                        <a:t>Afternoon</a:t>
                      </a:r>
                      <a:r>
                        <a:rPr lang="en-GB" sz="1800" baseline="0" dirty="0" smtClean="0"/>
                        <a:t> orbit</a:t>
                      </a:r>
                      <a:endParaRPr lang="en-GB" sz="1800" dirty="0"/>
                    </a:p>
                  </a:txBody>
                  <a:tcPr marL="91447" marR="91447" marT="45659" marB="45659"/>
                </a:tc>
              </a:tr>
              <a:tr h="578917">
                <a:tc>
                  <a:txBody>
                    <a:bodyPr/>
                    <a:lstStyle/>
                    <a:p>
                      <a:r>
                        <a:rPr lang="en-GB" sz="1600" b="1" dirty="0" err="1" smtClean="0"/>
                        <a:t>Scatterometer</a:t>
                      </a:r>
                      <a:endParaRPr lang="en-GB" sz="1600" b="1" dirty="0"/>
                    </a:p>
                  </a:txBody>
                  <a:tcPr marL="91447" marR="91447" marT="45659" marB="45659"/>
                </a:tc>
                <a:tc>
                  <a:txBody>
                    <a:bodyPr/>
                    <a:lstStyle/>
                    <a:p>
                      <a:endParaRPr lang="en-GB" sz="1800" dirty="0">
                        <a:solidFill>
                          <a:srgbClr val="0070C0"/>
                        </a:solidFill>
                      </a:endParaRPr>
                    </a:p>
                  </a:txBody>
                  <a:tcPr marL="91447" marR="91447" marT="45659" marB="45659"/>
                </a:tc>
                <a:tc>
                  <a:txBody>
                    <a:bodyPr/>
                    <a:lstStyle/>
                    <a:p>
                      <a:r>
                        <a:rPr lang="en-GB" sz="1600" dirty="0" smtClean="0">
                          <a:solidFill>
                            <a:srgbClr val="0070C0"/>
                          </a:solidFill>
                        </a:rPr>
                        <a:t>Metop-A+B</a:t>
                      </a:r>
                      <a:r>
                        <a:rPr lang="en-GB" sz="1600" baseline="0" dirty="0" smtClean="0">
                          <a:solidFill>
                            <a:srgbClr val="0070C0"/>
                          </a:solidFill>
                        </a:rPr>
                        <a:t> ASCAT</a:t>
                      </a:r>
                    </a:p>
                    <a:p>
                      <a:r>
                        <a:rPr lang="en-GB" sz="1600" dirty="0" smtClean="0">
                          <a:solidFill>
                            <a:srgbClr val="0070C0"/>
                          </a:solidFill>
                        </a:rPr>
                        <a:t>(</a:t>
                      </a:r>
                      <a:r>
                        <a:rPr lang="en-GB" sz="1600" dirty="0" err="1" smtClean="0">
                          <a:solidFill>
                            <a:srgbClr val="0070C0"/>
                          </a:solidFill>
                        </a:rPr>
                        <a:t>Coriolis</a:t>
                      </a:r>
                      <a:r>
                        <a:rPr lang="en-GB" sz="1600" dirty="0" smtClean="0">
                          <a:solidFill>
                            <a:srgbClr val="0070C0"/>
                          </a:solidFill>
                        </a:rPr>
                        <a:t> </a:t>
                      </a:r>
                      <a:r>
                        <a:rPr lang="en-GB" sz="1600" dirty="0" err="1" smtClean="0">
                          <a:solidFill>
                            <a:srgbClr val="0070C0"/>
                          </a:solidFill>
                        </a:rPr>
                        <a:t>Windsat</a:t>
                      </a:r>
                      <a:r>
                        <a:rPr lang="en-GB" sz="1600" dirty="0" smtClean="0">
                          <a:solidFill>
                            <a:srgbClr val="0070C0"/>
                          </a:solidFill>
                        </a:rPr>
                        <a:t>)</a:t>
                      </a:r>
                      <a:endParaRPr lang="en-GB" sz="1600" dirty="0">
                        <a:solidFill>
                          <a:srgbClr val="0070C0"/>
                        </a:solidFill>
                      </a:endParaRPr>
                    </a:p>
                  </a:txBody>
                  <a:tcPr marL="91447" marR="91447" marT="45659" marB="45659"/>
                </a:tc>
                <a:tc>
                  <a:txBody>
                    <a:bodyPr/>
                    <a:lstStyle/>
                    <a:p>
                      <a:endParaRPr lang="en-GB" sz="1600" dirty="0">
                        <a:solidFill>
                          <a:srgbClr val="0070C0"/>
                        </a:solidFill>
                      </a:endParaRPr>
                    </a:p>
                  </a:txBody>
                  <a:tcPr marL="91447" marR="91447" marT="45659" marB="45659"/>
                </a:tc>
              </a:tr>
              <a:tr h="365592">
                <a:tc>
                  <a:txBody>
                    <a:bodyPr/>
                    <a:lstStyle/>
                    <a:p>
                      <a:r>
                        <a:rPr lang="en-GB" sz="1600" b="1" dirty="0" smtClean="0"/>
                        <a:t>Radar</a:t>
                      </a:r>
                      <a:endParaRPr lang="en-GB" sz="1600" b="1" dirty="0"/>
                    </a:p>
                  </a:txBody>
                  <a:tcPr marL="91447" marR="91447" marT="45659" marB="45659"/>
                </a:tc>
                <a:tc>
                  <a:txBody>
                    <a:bodyPr/>
                    <a:lstStyle/>
                    <a:p>
                      <a:endParaRPr lang="en-GB" sz="1800">
                        <a:solidFill>
                          <a:srgbClr val="0070C0"/>
                        </a:solidFill>
                      </a:endParaRPr>
                    </a:p>
                  </a:txBody>
                  <a:tcPr marL="91447" marR="91447" marT="45659" marB="45659"/>
                </a:tc>
                <a:tc>
                  <a:txBody>
                    <a:bodyPr/>
                    <a:lstStyle/>
                    <a:p>
                      <a:endParaRPr lang="en-GB" sz="1600" dirty="0">
                        <a:solidFill>
                          <a:srgbClr val="0070C0"/>
                        </a:solidFill>
                      </a:endParaRPr>
                    </a:p>
                  </a:txBody>
                  <a:tcPr marL="91447" marR="91447" marT="45659" marB="45659"/>
                </a:tc>
                <a:tc>
                  <a:txBody>
                    <a:bodyPr/>
                    <a:lstStyle/>
                    <a:p>
                      <a:r>
                        <a:rPr lang="en-GB" sz="1600" baseline="0" dirty="0" err="1" smtClean="0">
                          <a:solidFill>
                            <a:srgbClr val="0070C0"/>
                          </a:solidFill>
                        </a:rPr>
                        <a:t>CloudSat</a:t>
                      </a:r>
                      <a:endParaRPr lang="en-GB" sz="1600" baseline="0" dirty="0" smtClean="0">
                        <a:solidFill>
                          <a:srgbClr val="0070C0"/>
                        </a:solidFill>
                      </a:endParaRPr>
                    </a:p>
                  </a:txBody>
                  <a:tcPr marL="91447" marR="91447" marT="45659" marB="45659"/>
                </a:tc>
              </a:tr>
              <a:tr h="365592">
                <a:tc>
                  <a:txBody>
                    <a:bodyPr/>
                    <a:lstStyle/>
                    <a:p>
                      <a:r>
                        <a:rPr lang="en-GB" sz="1600" b="1" dirty="0" err="1" smtClean="0"/>
                        <a:t>Lidar</a:t>
                      </a:r>
                      <a:endParaRPr lang="en-GB" sz="1600" b="1" dirty="0"/>
                    </a:p>
                  </a:txBody>
                  <a:tcPr marL="91447" marR="91447" marT="45659" marB="45659"/>
                </a:tc>
                <a:tc>
                  <a:txBody>
                    <a:bodyPr/>
                    <a:lstStyle/>
                    <a:p>
                      <a:endParaRPr lang="en-GB" sz="1800">
                        <a:solidFill>
                          <a:srgbClr val="0070C0"/>
                        </a:solidFill>
                      </a:endParaRPr>
                    </a:p>
                  </a:txBody>
                  <a:tcPr marL="91447" marR="91447" marT="45659" marB="45659"/>
                </a:tc>
                <a:tc>
                  <a:txBody>
                    <a:bodyPr/>
                    <a:lstStyle/>
                    <a:p>
                      <a:endParaRPr lang="en-GB" sz="1600" dirty="0">
                        <a:solidFill>
                          <a:srgbClr val="0070C0"/>
                        </a:solidFill>
                      </a:endParaRPr>
                    </a:p>
                  </a:txBody>
                  <a:tcPr marL="91447" marR="91447" marT="45659" marB="45659"/>
                </a:tc>
                <a:tc>
                  <a:txBody>
                    <a:bodyPr/>
                    <a:lstStyle/>
                    <a:p>
                      <a:r>
                        <a:rPr lang="en-GB" sz="1600" baseline="0" dirty="0" err="1" smtClean="0">
                          <a:solidFill>
                            <a:srgbClr val="0070C0"/>
                          </a:solidFill>
                        </a:rPr>
                        <a:t>Calipso</a:t>
                      </a:r>
                      <a:r>
                        <a:rPr lang="en-GB" sz="1600" baseline="0" dirty="0" smtClean="0">
                          <a:solidFill>
                            <a:srgbClr val="0070C0"/>
                          </a:solidFill>
                        </a:rPr>
                        <a:t> </a:t>
                      </a:r>
                    </a:p>
                  </a:txBody>
                  <a:tcPr marL="91447" marR="91447" marT="45659" marB="45659"/>
                </a:tc>
              </a:tr>
              <a:tr h="578917">
                <a:tc>
                  <a:txBody>
                    <a:bodyPr/>
                    <a:lstStyle/>
                    <a:p>
                      <a:r>
                        <a:rPr lang="en-GB" sz="1600" b="1" dirty="0" smtClean="0"/>
                        <a:t>L-band imagery</a:t>
                      </a:r>
                      <a:endParaRPr lang="en-GB" sz="1600" b="1" dirty="0"/>
                    </a:p>
                  </a:txBody>
                  <a:tcPr marL="91447" marR="91447" marT="45659" marB="45659"/>
                </a:tc>
                <a:tc>
                  <a:txBody>
                    <a:bodyPr/>
                    <a:lstStyle/>
                    <a:p>
                      <a:r>
                        <a:rPr lang="en-GB" sz="1600" dirty="0" smtClean="0">
                          <a:solidFill>
                            <a:srgbClr val="0070C0"/>
                          </a:solidFill>
                        </a:rPr>
                        <a:t>SMOS, SMAP</a:t>
                      </a:r>
                    </a:p>
                    <a:p>
                      <a:r>
                        <a:rPr lang="en-GB" sz="1600" dirty="0" smtClean="0">
                          <a:solidFill>
                            <a:srgbClr val="0070C0"/>
                          </a:solidFill>
                        </a:rPr>
                        <a:t>SAC-D/Aquarius</a:t>
                      </a:r>
                      <a:endParaRPr lang="en-GB" sz="1600" dirty="0">
                        <a:solidFill>
                          <a:srgbClr val="0070C0"/>
                        </a:solidFill>
                      </a:endParaRPr>
                    </a:p>
                  </a:txBody>
                  <a:tcPr marL="91447" marR="91447" marT="45659" marB="45659"/>
                </a:tc>
                <a:tc>
                  <a:txBody>
                    <a:bodyPr/>
                    <a:lstStyle/>
                    <a:p>
                      <a:endParaRPr lang="en-GB" sz="1600" dirty="0">
                        <a:solidFill>
                          <a:srgbClr val="0070C0"/>
                        </a:solidFill>
                      </a:endParaRPr>
                    </a:p>
                  </a:txBody>
                  <a:tcPr marL="91447" marR="91447" marT="45659" marB="45659"/>
                </a:tc>
                <a:tc>
                  <a:txBody>
                    <a:bodyPr/>
                    <a:lstStyle/>
                    <a:p>
                      <a:endParaRPr lang="en-GB" sz="1600" baseline="0" dirty="0" smtClean="0">
                        <a:solidFill>
                          <a:srgbClr val="0070C0"/>
                        </a:solidFill>
                      </a:endParaRPr>
                    </a:p>
                  </a:txBody>
                  <a:tcPr marL="91447" marR="91447" marT="45659" marB="45659"/>
                </a:tc>
              </a:tr>
            </a:tbl>
          </a:graphicData>
        </a:graphic>
      </p:graphicFrame>
      <p:sp>
        <p:nvSpPr>
          <p:cNvPr id="4" name="TextBox 3"/>
          <p:cNvSpPr txBox="1"/>
          <p:nvPr/>
        </p:nvSpPr>
        <p:spPr>
          <a:xfrm>
            <a:off x="107950" y="3213100"/>
            <a:ext cx="9144000" cy="1570038"/>
          </a:xfrm>
          <a:prstGeom prst="rect">
            <a:avLst/>
          </a:prstGeom>
          <a:noFill/>
        </p:spPr>
        <p:txBody>
          <a:bodyPr>
            <a:spAutoFit/>
          </a:bodyPr>
          <a:lstStyle/>
          <a:p>
            <a:pPr algn="ctr" defTabSz="762000">
              <a:defRPr/>
            </a:pPr>
            <a:r>
              <a:rPr lang="en-GB" dirty="0">
                <a:solidFill>
                  <a:srgbClr val="0F3692"/>
                </a:solidFill>
                <a:latin typeface="Arial Black" pitchFamily="34" charset="0"/>
              </a:rPr>
              <a:t>Non Sun-Synchronous Observations</a:t>
            </a:r>
          </a:p>
          <a:p>
            <a:pPr>
              <a:defRPr/>
            </a:pPr>
            <a:endParaRPr lang="en-GB" b="1" dirty="0"/>
          </a:p>
          <a:p>
            <a:pPr>
              <a:defRPr/>
            </a:pPr>
            <a:endParaRPr lang="en-GB" dirty="0">
              <a:solidFill>
                <a:schemeClr val="bg1">
                  <a:lumMod val="75000"/>
                </a:schemeClr>
              </a:solidFill>
            </a:endParaRPr>
          </a:p>
          <a:p>
            <a:pPr>
              <a:defRPr/>
            </a:pPr>
            <a:endParaRPr lang="en-GB" dirty="0"/>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4"/>
          <p:cNvSpPr txBox="1">
            <a:spLocks noChangeArrowheads="1"/>
          </p:cNvSpPr>
          <p:nvPr/>
        </p:nvSpPr>
        <p:spPr bwMode="auto">
          <a:xfrm>
            <a:off x="1333500" y="74613"/>
            <a:ext cx="66675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r>
              <a:rPr lang="en-GB" altLang="en-US" sz="3600">
                <a:solidFill>
                  <a:schemeClr val="tx2"/>
                </a:solidFill>
              </a:rPr>
              <a:t>Role of observations</a:t>
            </a:r>
          </a:p>
        </p:txBody>
      </p:sp>
      <p:sp>
        <p:nvSpPr>
          <p:cNvPr id="5123" name="TextBox 6"/>
          <p:cNvSpPr txBox="1">
            <a:spLocks noChangeArrowheads="1"/>
          </p:cNvSpPr>
          <p:nvPr/>
        </p:nvSpPr>
        <p:spPr bwMode="auto">
          <a:xfrm rot="-5400000">
            <a:off x="3078957" y="1877218"/>
            <a:ext cx="2578100" cy="4619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GB" altLang="en-US"/>
              <a:t>RMS error (m)</a:t>
            </a:r>
          </a:p>
        </p:txBody>
      </p:sp>
      <p:pic>
        <p:nvPicPr>
          <p:cNvPr id="5124"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86213" y="1122363"/>
            <a:ext cx="4537075" cy="317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TextBox 12"/>
          <p:cNvSpPr txBox="1">
            <a:spLocks noChangeArrowheads="1"/>
          </p:cNvSpPr>
          <p:nvPr/>
        </p:nvSpPr>
        <p:spPr bwMode="auto">
          <a:xfrm>
            <a:off x="5538788" y="4210050"/>
            <a:ext cx="3521075" cy="4619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GB" altLang="en-US"/>
              <a:t>Time (hours)</a:t>
            </a:r>
          </a:p>
        </p:txBody>
      </p:sp>
      <p:sp>
        <p:nvSpPr>
          <p:cNvPr id="5126" name="TextBox 14"/>
          <p:cNvSpPr txBox="1">
            <a:spLocks noChangeArrowheads="1"/>
          </p:cNvSpPr>
          <p:nvPr/>
        </p:nvSpPr>
        <p:spPr bwMode="auto">
          <a:xfrm>
            <a:off x="3995738" y="717550"/>
            <a:ext cx="51482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r>
              <a:rPr lang="en-GB" altLang="en-US">
                <a:solidFill>
                  <a:schemeClr val="tx2"/>
                </a:solidFill>
              </a:rPr>
              <a:t>SEVIRI 6.2 µm </a:t>
            </a:r>
          </a:p>
        </p:txBody>
      </p:sp>
      <p:sp>
        <p:nvSpPr>
          <p:cNvPr id="5127" name="TextBox 15"/>
          <p:cNvSpPr txBox="1">
            <a:spLocks noChangeArrowheads="1"/>
          </p:cNvSpPr>
          <p:nvPr/>
        </p:nvSpPr>
        <p:spPr bwMode="auto">
          <a:xfrm>
            <a:off x="206375" y="1069975"/>
            <a:ext cx="4033838"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GB" altLang="en-US" b="1">
                <a:latin typeface="Arial" panose="020B0604020202020204" pitchFamily="34" charset="0"/>
              </a:rPr>
              <a:t>Every 12 hours we assimilate ~20,000,000 observations to correct the model’s variables….</a:t>
            </a:r>
          </a:p>
          <a:p>
            <a:endParaRPr lang="en-GB" altLang="en-US" b="1">
              <a:latin typeface="Arial" panose="020B0604020202020204" pitchFamily="34" charset="0"/>
            </a:endParaRPr>
          </a:p>
          <a:p>
            <a:r>
              <a:rPr lang="en-GB" altLang="en-US" b="1">
                <a:latin typeface="Arial" panose="020B0604020202020204" pitchFamily="34" charset="0"/>
              </a:rPr>
              <a:t>The model has many more variables than we have observations.</a:t>
            </a:r>
          </a:p>
          <a:p>
            <a:endParaRPr lang="en-GB" altLang="en-US" b="1">
              <a:latin typeface="Arial" panose="020B0604020202020204" pitchFamily="34" charset="0"/>
            </a:endParaRPr>
          </a:p>
          <a:p>
            <a:endParaRPr lang="en-GB" altLang="en-US"/>
          </a:p>
        </p:txBody>
      </p:sp>
      <p:sp>
        <p:nvSpPr>
          <p:cNvPr id="3080" name="TextBox 1"/>
          <p:cNvSpPr txBox="1">
            <a:spLocks noChangeArrowheads="1"/>
          </p:cNvSpPr>
          <p:nvPr/>
        </p:nvSpPr>
        <p:spPr bwMode="auto">
          <a:xfrm>
            <a:off x="1619250" y="5157788"/>
            <a:ext cx="5680075" cy="830262"/>
          </a:xfrm>
          <a:prstGeom prst="rect">
            <a:avLst/>
          </a:prstGeom>
          <a:solidFill>
            <a:schemeClr val="accent5">
              <a:lumMod val="40000"/>
              <a:lumOff val="60000"/>
            </a:schemeClr>
          </a:solidFill>
          <a:ln>
            <a:noFill/>
          </a:ln>
        </p:spPr>
        <p:txBody>
          <a:bodyPr>
            <a:spAutoFit/>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ctr" eaLnBrk="1" hangingPunct="1">
              <a:defRPr/>
            </a:pPr>
            <a:r>
              <a:rPr lang="en-GB" dirty="0" smtClean="0"/>
              <a:t>Observations limit error growth and make forecasting possible….</a:t>
            </a:r>
          </a:p>
        </p:txBody>
      </p:sp>
      <p:sp>
        <p:nvSpPr>
          <p:cNvPr id="2" name="Rectangle 1"/>
          <p:cNvSpPr>
            <a:spLocks noChangeArrowheads="1"/>
          </p:cNvSpPr>
          <p:nvPr/>
        </p:nvSpPr>
        <p:spPr bwMode="auto">
          <a:xfrm>
            <a:off x="5965825" y="2636838"/>
            <a:ext cx="2297113" cy="1223962"/>
          </a:xfrm>
          <a:prstGeom prst="rect">
            <a:avLst/>
          </a:prstGeom>
          <a:solidFill>
            <a:schemeClr val="bg1"/>
          </a:solidFill>
          <a:ln>
            <a:noFill/>
          </a:ln>
          <a:extLst>
            <a:ext uri="{91240B29-F687-4F45-9708-019B960494DF}">
              <a14:hiddenLine xmlns:a14="http://schemas.microsoft.com/office/drawing/2010/main" w="12700" algn="ctr">
                <a:solidFill>
                  <a:srgbClr val="000000"/>
                </a:solidFill>
                <a:round/>
                <a:headEnd/>
                <a:tailEnd/>
              </a14:hiddenLine>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hidden"/>
                                      </p:to>
                                    </p:set>
                                  </p:childTnLst>
                                </p:cTn>
                              </p:par>
                              <p:par>
                                <p:cTn id="7" presetID="1" presetClass="entr" presetSubtype="0" fill="hold" grpId="0" nodeType="withEffect">
                                  <p:stCondLst>
                                    <p:cond delay="0"/>
                                  </p:stCondLst>
                                  <p:childTnLst>
                                    <p:set>
                                      <p:cBhvr>
                                        <p:cTn id="8" dur="1" fill="hold">
                                          <p:stCondLst>
                                            <p:cond delay="0"/>
                                          </p:stCondLst>
                                        </p:cTn>
                                        <p:tgtEl>
                                          <p:spTgt spid="30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0" grpId="0" animBg="1"/>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333375"/>
            <a:ext cx="9144000" cy="1568450"/>
          </a:xfrm>
          <a:prstGeom prst="rect">
            <a:avLst/>
          </a:prstGeom>
          <a:noFill/>
        </p:spPr>
        <p:txBody>
          <a:bodyPr>
            <a:spAutoFit/>
          </a:bodyPr>
          <a:lstStyle/>
          <a:p>
            <a:pPr algn="ctr" defTabSz="762000">
              <a:defRPr/>
            </a:pPr>
            <a:r>
              <a:rPr lang="en-GB" dirty="0">
                <a:solidFill>
                  <a:srgbClr val="0F3692"/>
                </a:solidFill>
                <a:latin typeface="Arial Black" pitchFamily="34" charset="0"/>
              </a:rPr>
              <a:t>Data sources: Conventional</a:t>
            </a:r>
          </a:p>
          <a:p>
            <a:pPr>
              <a:defRPr/>
            </a:pPr>
            <a:endParaRPr lang="en-GB" b="1" dirty="0"/>
          </a:p>
          <a:p>
            <a:pPr>
              <a:defRPr/>
            </a:pPr>
            <a:endParaRPr lang="en-GB" dirty="0">
              <a:solidFill>
                <a:schemeClr val="bg1">
                  <a:lumMod val="75000"/>
                </a:schemeClr>
              </a:solidFill>
            </a:endParaRPr>
          </a:p>
          <a:p>
            <a:pPr>
              <a:defRPr/>
            </a:pPr>
            <a:endParaRPr lang="en-GB" dirty="0"/>
          </a:p>
        </p:txBody>
      </p:sp>
      <p:graphicFrame>
        <p:nvGraphicFramePr>
          <p:cNvPr id="6" name="Table 5"/>
          <p:cNvGraphicFramePr>
            <a:graphicFrameLocks noGrp="1"/>
          </p:cNvGraphicFramePr>
          <p:nvPr/>
        </p:nvGraphicFramePr>
        <p:xfrm>
          <a:off x="1187450" y="1268413"/>
          <a:ext cx="7272339" cy="3825878"/>
        </p:xfrm>
        <a:graphic>
          <a:graphicData uri="http://schemas.openxmlformats.org/drawingml/2006/table">
            <a:tbl>
              <a:tblPr firstRow="1" bandRow="1">
                <a:tableStyleId>{5C22544A-7EE6-4342-B048-85BDC9FD1C3A}</a:tableStyleId>
              </a:tblPr>
              <a:tblGrid>
                <a:gridCol w="1944091"/>
                <a:gridCol w="2736128"/>
                <a:gridCol w="2592120"/>
              </a:tblGrid>
              <a:tr h="421216">
                <a:tc>
                  <a:txBody>
                    <a:bodyPr/>
                    <a:lstStyle/>
                    <a:p>
                      <a:r>
                        <a:rPr lang="en-GB" sz="1800" dirty="0" smtClean="0"/>
                        <a:t>Instrument</a:t>
                      </a:r>
                      <a:endParaRPr lang="en-GB" sz="1800" dirty="0"/>
                    </a:p>
                  </a:txBody>
                  <a:tcPr marL="91434" marR="91434" marT="45707" marB="45707"/>
                </a:tc>
                <a:tc>
                  <a:txBody>
                    <a:bodyPr/>
                    <a:lstStyle/>
                    <a:p>
                      <a:r>
                        <a:rPr lang="en-GB" sz="1800" dirty="0" smtClean="0"/>
                        <a:t>Parameters</a:t>
                      </a:r>
                      <a:endParaRPr lang="en-GB" sz="1800" dirty="0"/>
                    </a:p>
                  </a:txBody>
                  <a:tcPr marL="91434" marR="91434" marT="45707" marB="45707"/>
                </a:tc>
                <a:tc>
                  <a:txBody>
                    <a:bodyPr/>
                    <a:lstStyle/>
                    <a:p>
                      <a:r>
                        <a:rPr lang="en-GB" sz="1800" dirty="0" smtClean="0"/>
                        <a:t>Height</a:t>
                      </a:r>
                      <a:endParaRPr lang="en-GB" sz="1800" dirty="0"/>
                    </a:p>
                  </a:txBody>
                  <a:tcPr marL="91434" marR="91434" marT="45707" marB="45707"/>
                </a:tc>
              </a:tr>
              <a:tr h="822933">
                <a:tc>
                  <a:txBody>
                    <a:bodyPr/>
                    <a:lstStyle/>
                    <a:p>
                      <a:r>
                        <a:rPr lang="en-GB" sz="1600" b="1" dirty="0" smtClean="0">
                          <a:latin typeface="Arial" charset="0"/>
                        </a:rPr>
                        <a:t>SYNOP</a:t>
                      </a:r>
                    </a:p>
                    <a:p>
                      <a:r>
                        <a:rPr lang="en-GB" sz="1600" b="1" dirty="0" smtClean="0">
                          <a:latin typeface="Arial" charset="0"/>
                        </a:rPr>
                        <a:t>SHIP</a:t>
                      </a:r>
                    </a:p>
                    <a:p>
                      <a:r>
                        <a:rPr lang="en-GB" sz="1600" b="1" dirty="0" smtClean="0">
                          <a:latin typeface="Arial" charset="0"/>
                        </a:rPr>
                        <a:t>METAR</a:t>
                      </a:r>
                      <a:endParaRPr lang="en-GB" sz="1600" b="1" dirty="0"/>
                    </a:p>
                  </a:txBody>
                  <a:tcPr marL="91434" marR="91434" marT="45707" marB="45707"/>
                </a:tc>
                <a:tc>
                  <a:txBody>
                    <a:bodyPr/>
                    <a:lstStyle/>
                    <a:p>
                      <a:r>
                        <a:rPr lang="en-GB" sz="1600" dirty="0" smtClean="0">
                          <a:solidFill>
                            <a:srgbClr val="00B050"/>
                          </a:solidFill>
                          <a:latin typeface="Arial" charset="0"/>
                        </a:rPr>
                        <a:t>temperature, dew-point temperature, wind</a:t>
                      </a:r>
                      <a:endParaRPr lang="en-GB" sz="1600" dirty="0">
                        <a:solidFill>
                          <a:srgbClr val="00B050"/>
                        </a:solidFill>
                      </a:endParaRPr>
                    </a:p>
                  </a:txBody>
                  <a:tcPr marL="91434" marR="91434" marT="45707" marB="45707"/>
                </a:tc>
                <a:tc>
                  <a:txBody>
                    <a:bodyPr/>
                    <a:lstStyle/>
                    <a:p>
                      <a:r>
                        <a:rPr lang="en-GB" sz="1600" dirty="0" smtClean="0">
                          <a:solidFill>
                            <a:srgbClr val="00B050"/>
                          </a:solidFill>
                          <a:latin typeface="Arial" charset="0"/>
                        </a:rPr>
                        <a:t>Land: 2m, ships: 25m</a:t>
                      </a:r>
                      <a:endParaRPr lang="en-GB" sz="1600" dirty="0">
                        <a:solidFill>
                          <a:srgbClr val="00B050"/>
                        </a:solidFill>
                      </a:endParaRPr>
                    </a:p>
                  </a:txBody>
                  <a:tcPr marL="91434" marR="91434" marT="45707" marB="45707"/>
                </a:tc>
              </a:tr>
              <a:tr h="570126">
                <a:tc>
                  <a:txBody>
                    <a:bodyPr/>
                    <a:lstStyle/>
                    <a:p>
                      <a:r>
                        <a:rPr lang="en-GB" sz="1600" b="1" dirty="0" smtClean="0">
                          <a:latin typeface="Arial" charset="0"/>
                        </a:rPr>
                        <a:t>BUOYS</a:t>
                      </a:r>
                      <a:endParaRPr lang="en-GB" sz="1600" b="1" dirty="0" smtClean="0"/>
                    </a:p>
                  </a:txBody>
                  <a:tcPr marL="91434" marR="91434" marT="45707" marB="45707"/>
                </a:tc>
                <a:tc>
                  <a:txBody>
                    <a:bodyPr/>
                    <a:lstStyle/>
                    <a:p>
                      <a:r>
                        <a:rPr lang="en-GB" sz="1600" dirty="0" smtClean="0">
                          <a:solidFill>
                            <a:srgbClr val="00B050"/>
                          </a:solidFill>
                          <a:latin typeface="Arial" charset="0"/>
                          <a:sym typeface="Symbol" pitchFamily="18" charset="2"/>
                        </a:rPr>
                        <a:t>temperature, pressure, wind</a:t>
                      </a:r>
                      <a:endParaRPr lang="en-GB" sz="1600" dirty="0">
                        <a:solidFill>
                          <a:srgbClr val="00B050"/>
                        </a:solidFill>
                      </a:endParaRPr>
                    </a:p>
                  </a:txBody>
                  <a:tcPr marL="91434" marR="91434" marT="45707" marB="4570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solidFill>
                            <a:srgbClr val="00B050"/>
                          </a:solidFill>
                        </a:rPr>
                        <a:t>2m</a:t>
                      </a:r>
                      <a:endParaRPr lang="en-GB" sz="1600" baseline="0" dirty="0" smtClean="0">
                        <a:solidFill>
                          <a:srgbClr val="00B050"/>
                        </a:solidFill>
                      </a:endParaRPr>
                    </a:p>
                  </a:txBody>
                  <a:tcPr marL="91434" marR="91434" marT="45707" marB="45707"/>
                </a:tc>
              </a:tr>
              <a:tr h="822933">
                <a:tc>
                  <a:txBody>
                    <a:bodyPr/>
                    <a:lstStyle/>
                    <a:p>
                      <a:r>
                        <a:rPr lang="en-GB" sz="1600" b="1" dirty="0" smtClean="0">
                          <a:latin typeface="Arial" charset="0"/>
                        </a:rPr>
                        <a:t>TEMP</a:t>
                      </a:r>
                    </a:p>
                    <a:p>
                      <a:r>
                        <a:rPr lang="en-GB" sz="1600" b="1" dirty="0" smtClean="0">
                          <a:latin typeface="Arial" charset="0"/>
                        </a:rPr>
                        <a:t>TEMPSHIP</a:t>
                      </a:r>
                    </a:p>
                    <a:p>
                      <a:r>
                        <a:rPr lang="en-GB" sz="1600" b="1" dirty="0" smtClean="0">
                          <a:latin typeface="Arial" charset="0"/>
                        </a:rPr>
                        <a:t>DROPSONDES</a:t>
                      </a:r>
                      <a:endParaRPr lang="en-GB" sz="1600" b="1" dirty="0"/>
                    </a:p>
                  </a:txBody>
                  <a:tcPr marL="91434" marR="91434" marT="45707" marB="45707"/>
                </a:tc>
                <a:tc>
                  <a:txBody>
                    <a:bodyPr/>
                    <a:lstStyle/>
                    <a:p>
                      <a:pPr marL="257175" lvl="0" indent="-257175" eaLnBrk="1" hangingPunct="1">
                        <a:buFont typeface="Symbol" pitchFamily="18" charset="2"/>
                        <a:buNone/>
                      </a:pPr>
                      <a:r>
                        <a:rPr lang="en-GB" sz="1700" dirty="0" smtClean="0">
                          <a:solidFill>
                            <a:srgbClr val="00B050"/>
                          </a:solidFill>
                          <a:latin typeface="Arial" charset="0"/>
                          <a:sym typeface="Symbol" pitchFamily="18" charset="2"/>
                        </a:rPr>
                        <a:t>temperature, humidity,</a:t>
                      </a:r>
                    </a:p>
                    <a:p>
                      <a:pPr marL="257175" lvl="0" indent="-257175" eaLnBrk="1" hangingPunct="1">
                        <a:buFont typeface="Symbol" pitchFamily="18" charset="2"/>
                        <a:buNone/>
                      </a:pPr>
                      <a:r>
                        <a:rPr lang="en-GB" sz="1700" dirty="0" smtClean="0">
                          <a:solidFill>
                            <a:srgbClr val="00B050"/>
                          </a:solidFill>
                          <a:latin typeface="Arial" charset="0"/>
                          <a:sym typeface="Symbol" pitchFamily="18" charset="2"/>
                        </a:rPr>
                        <a:t>pressure, wind</a:t>
                      </a:r>
                      <a:endParaRPr lang="en-GB" sz="1700" i="1" dirty="0">
                        <a:solidFill>
                          <a:srgbClr val="00B050"/>
                        </a:solidFill>
                        <a:latin typeface="Arial" charset="0"/>
                        <a:sym typeface="Symbol" pitchFamily="18" charset="2"/>
                      </a:endParaRPr>
                    </a:p>
                  </a:txBody>
                  <a:tcPr marL="91434" marR="91434" marT="45707" marB="4570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solidFill>
                            <a:srgbClr val="00B050"/>
                          </a:solidFill>
                        </a:rPr>
                        <a:t>Profiles</a:t>
                      </a:r>
                      <a:endParaRPr lang="en-GB" sz="1600" baseline="0" dirty="0" smtClean="0">
                        <a:solidFill>
                          <a:srgbClr val="00B050"/>
                        </a:solidFill>
                      </a:endParaRPr>
                    </a:p>
                  </a:txBody>
                  <a:tcPr marL="91434" marR="91434" marT="45707" marB="45707"/>
                </a:tc>
              </a:tr>
              <a:tr h="579093">
                <a:tc>
                  <a:txBody>
                    <a:bodyPr/>
                    <a:lstStyle/>
                    <a:p>
                      <a:r>
                        <a:rPr lang="en-GB" sz="1600" b="1" dirty="0" smtClean="0">
                          <a:latin typeface="Arial" charset="0"/>
                        </a:rPr>
                        <a:t>PROFILERS</a:t>
                      </a:r>
                      <a:endParaRPr lang="en-GB" sz="1600" b="1" dirty="0"/>
                    </a:p>
                  </a:txBody>
                  <a:tcPr marL="91434" marR="91434" marT="45707" marB="45707"/>
                </a:tc>
                <a:tc>
                  <a:txBody>
                    <a:bodyPr/>
                    <a:lstStyle/>
                    <a:p>
                      <a:r>
                        <a:rPr lang="en-GB" sz="1600" dirty="0" smtClean="0">
                          <a:solidFill>
                            <a:srgbClr val="00B050"/>
                          </a:solidFill>
                          <a:latin typeface="Arial" charset="0"/>
                          <a:sym typeface="Symbol" pitchFamily="18" charset="2"/>
                        </a:rPr>
                        <a:t>wind</a:t>
                      </a:r>
                      <a:endParaRPr lang="en-GB" sz="1600" dirty="0">
                        <a:solidFill>
                          <a:srgbClr val="00B050"/>
                        </a:solidFill>
                      </a:endParaRPr>
                    </a:p>
                  </a:txBody>
                  <a:tcPr marL="91434" marR="91434" marT="45707" marB="4570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solidFill>
                            <a:srgbClr val="00B050"/>
                          </a:solidFill>
                        </a:rPr>
                        <a:t>Profiles</a:t>
                      </a:r>
                    </a:p>
                    <a:p>
                      <a:endParaRPr lang="en-GB" sz="1600" dirty="0">
                        <a:solidFill>
                          <a:srgbClr val="00B050"/>
                        </a:solidFill>
                      </a:endParaRPr>
                    </a:p>
                  </a:txBody>
                  <a:tcPr marL="91434" marR="91434" marT="45707" marB="45707"/>
                </a:tc>
              </a:tr>
              <a:tr h="609573">
                <a:tc>
                  <a:txBody>
                    <a:bodyPr/>
                    <a:lstStyle/>
                    <a:p>
                      <a:r>
                        <a:rPr lang="en-GB" sz="1600" b="1" dirty="0" smtClean="0">
                          <a:latin typeface="Arial" charset="0"/>
                        </a:rPr>
                        <a:t>Aircraft</a:t>
                      </a:r>
                      <a:endParaRPr lang="en-GB" sz="1600" b="1" dirty="0"/>
                    </a:p>
                  </a:txBody>
                  <a:tcPr marL="91434" marR="91434" marT="45707" marB="45707"/>
                </a:tc>
                <a:tc>
                  <a:txBody>
                    <a:bodyPr/>
                    <a:lstStyle/>
                    <a:p>
                      <a:pPr marL="0" lvl="0" indent="0" eaLnBrk="1" hangingPunct="1"/>
                      <a:r>
                        <a:rPr lang="en-GB" sz="1700" dirty="0" smtClean="0">
                          <a:solidFill>
                            <a:srgbClr val="00B050"/>
                          </a:solidFill>
                          <a:latin typeface="Arial" charset="0"/>
                          <a:sym typeface="Symbol" pitchFamily="18" charset="2"/>
                        </a:rPr>
                        <a:t>temperature, pressure</a:t>
                      </a:r>
                      <a:r>
                        <a:rPr lang="en-GB" sz="1700" baseline="0" dirty="0" smtClean="0">
                          <a:solidFill>
                            <a:srgbClr val="00B050"/>
                          </a:solidFill>
                          <a:latin typeface="Arial" charset="0"/>
                          <a:sym typeface="Symbol" pitchFamily="18" charset="2"/>
                        </a:rPr>
                        <a:t> </a:t>
                      </a:r>
                      <a:r>
                        <a:rPr lang="en-GB" sz="1700" dirty="0" smtClean="0">
                          <a:solidFill>
                            <a:srgbClr val="00B050"/>
                          </a:solidFill>
                          <a:latin typeface="Arial" charset="0"/>
                          <a:sym typeface="Symbol" pitchFamily="18" charset="2"/>
                        </a:rPr>
                        <a:t>wind</a:t>
                      </a:r>
                      <a:endParaRPr lang="en-GB" sz="1700" i="1" dirty="0">
                        <a:solidFill>
                          <a:srgbClr val="00B050"/>
                        </a:solidFill>
                        <a:latin typeface="Arial" charset="0"/>
                        <a:sym typeface="Symbol" pitchFamily="18" charset="2"/>
                      </a:endParaRPr>
                    </a:p>
                  </a:txBody>
                  <a:tcPr marL="91434" marR="91434" marT="45707" marB="45707"/>
                </a:tc>
                <a:tc>
                  <a:txBody>
                    <a:bodyPr/>
                    <a:lstStyle/>
                    <a:p>
                      <a:pPr algn="l"/>
                      <a:r>
                        <a:rPr lang="en-GB" sz="1600" dirty="0" smtClean="0">
                          <a:solidFill>
                            <a:srgbClr val="00B050"/>
                          </a:solidFill>
                        </a:rPr>
                        <a:t>Profiles</a:t>
                      </a:r>
                    </a:p>
                    <a:p>
                      <a:pPr algn="l"/>
                      <a:r>
                        <a:rPr lang="en-GB" sz="1600" dirty="0" smtClean="0">
                          <a:solidFill>
                            <a:srgbClr val="00B050"/>
                          </a:solidFill>
                        </a:rPr>
                        <a:t>Flight level data</a:t>
                      </a:r>
                    </a:p>
                  </a:txBody>
                  <a:tcPr marL="91434" marR="91434" marT="45707" marB="45707"/>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8"/>
          <p:cNvSpPr>
            <a:spLocks noChangeArrowheads="1"/>
          </p:cNvSpPr>
          <p:nvPr/>
        </p:nvSpPr>
        <p:spPr bwMode="auto">
          <a:xfrm>
            <a:off x="0" y="215900"/>
            <a:ext cx="9144000" cy="476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762000">
              <a:defRPr sz="2400">
                <a:solidFill>
                  <a:schemeClr val="tx1"/>
                </a:solidFill>
                <a:latin typeface="Times" panose="02020603050405020304" pitchFamily="18" charset="0"/>
              </a:defRPr>
            </a:lvl1pPr>
            <a:lvl2pPr marL="742950" indent="-285750" defTabSz="762000">
              <a:defRPr sz="2400">
                <a:solidFill>
                  <a:schemeClr val="tx1"/>
                </a:solidFill>
                <a:latin typeface="Times" panose="02020603050405020304" pitchFamily="18" charset="0"/>
              </a:defRPr>
            </a:lvl2pPr>
            <a:lvl3pPr marL="1143000" indent="-228600" defTabSz="762000">
              <a:defRPr sz="2400">
                <a:solidFill>
                  <a:schemeClr val="tx1"/>
                </a:solidFill>
                <a:latin typeface="Times" panose="02020603050405020304" pitchFamily="18" charset="0"/>
              </a:defRPr>
            </a:lvl3pPr>
            <a:lvl4pPr marL="1600200" indent="-228600" defTabSz="762000">
              <a:defRPr sz="2400">
                <a:solidFill>
                  <a:schemeClr val="tx1"/>
                </a:solidFill>
                <a:latin typeface="Times" panose="02020603050405020304" pitchFamily="18" charset="0"/>
              </a:defRPr>
            </a:lvl4pPr>
            <a:lvl5pPr marL="2057400" indent="-228600" defTabSz="762000">
              <a:defRPr sz="2400">
                <a:solidFill>
                  <a:schemeClr val="tx1"/>
                </a:solidFill>
                <a:latin typeface="Times" panose="02020603050405020304" pitchFamily="18" charset="0"/>
              </a:defRPr>
            </a:lvl5pPr>
            <a:lvl6pPr marL="2514600" indent="-228600" defTabSz="762000"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762000"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762000"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762000" eaLnBrk="0" fontAlgn="base" hangingPunct="0">
              <a:spcBef>
                <a:spcPct val="0"/>
              </a:spcBef>
              <a:spcAft>
                <a:spcPct val="0"/>
              </a:spcAft>
              <a:defRPr sz="2400">
                <a:solidFill>
                  <a:schemeClr val="tx1"/>
                </a:solidFill>
                <a:latin typeface="Times" panose="02020603050405020304" pitchFamily="18" charset="0"/>
              </a:defRPr>
            </a:lvl9pPr>
          </a:lstStyle>
          <a:p>
            <a:pPr algn="ctr"/>
            <a:r>
              <a:rPr lang="en-GB" altLang="en-US">
                <a:solidFill>
                  <a:srgbClr val="0F3692"/>
                </a:solidFill>
                <a:latin typeface="Arial Black" panose="020B0A04020102020204" pitchFamily="34" charset="0"/>
              </a:rPr>
              <a:t>Example of 6hr conventional data: 28 Jan 2015</a:t>
            </a:r>
          </a:p>
        </p:txBody>
      </p:sp>
      <p:sp>
        <p:nvSpPr>
          <p:cNvPr id="7171" name="Text Box 2"/>
          <p:cNvSpPr txBox="1">
            <a:spLocks noChangeArrowheads="1"/>
          </p:cNvSpPr>
          <p:nvPr/>
        </p:nvSpPr>
        <p:spPr bwMode="auto">
          <a:xfrm>
            <a:off x="1785938" y="3105150"/>
            <a:ext cx="936625" cy="3079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400" b="1">
                <a:latin typeface="Arial Unicode MS" panose="020B0604020202020204" pitchFamily="34" charset="-128"/>
              </a:rPr>
              <a:t>Aircraft</a:t>
            </a:r>
          </a:p>
        </p:txBody>
      </p:sp>
      <p:sp>
        <p:nvSpPr>
          <p:cNvPr id="7172" name="Text Box 2"/>
          <p:cNvSpPr txBox="1">
            <a:spLocks noChangeArrowheads="1"/>
          </p:cNvSpPr>
          <p:nvPr/>
        </p:nvSpPr>
        <p:spPr bwMode="auto">
          <a:xfrm>
            <a:off x="1192213" y="5994400"/>
            <a:ext cx="2511425" cy="3079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400" b="1">
                <a:latin typeface="Arial Unicode MS" panose="020B0604020202020204" pitchFamily="34" charset="-128"/>
              </a:rPr>
              <a:t>Surface (synop) + ship</a:t>
            </a:r>
          </a:p>
        </p:txBody>
      </p:sp>
      <p:sp>
        <p:nvSpPr>
          <p:cNvPr id="7173" name="Text Box 2"/>
          <p:cNvSpPr txBox="1">
            <a:spLocks noChangeArrowheads="1"/>
          </p:cNvSpPr>
          <p:nvPr/>
        </p:nvSpPr>
        <p:spPr bwMode="auto">
          <a:xfrm>
            <a:off x="6616700" y="3143250"/>
            <a:ext cx="593725" cy="3079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400" b="1">
                <a:latin typeface="Arial Unicode MS" panose="020B0604020202020204" pitchFamily="34" charset="-128"/>
              </a:rPr>
              <a:t>Buoy</a:t>
            </a:r>
          </a:p>
        </p:txBody>
      </p:sp>
      <p:sp>
        <p:nvSpPr>
          <p:cNvPr id="7174" name="Text Box 2"/>
          <p:cNvSpPr txBox="1">
            <a:spLocks noChangeArrowheads="1"/>
          </p:cNvSpPr>
          <p:nvPr/>
        </p:nvSpPr>
        <p:spPr bwMode="auto">
          <a:xfrm>
            <a:off x="6299200" y="5994400"/>
            <a:ext cx="1230313" cy="3079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400" b="1">
                <a:latin typeface="Arial Unicode MS" panose="020B0604020202020204" pitchFamily="34" charset="-128"/>
              </a:rPr>
              <a:t>Radiosondes</a:t>
            </a:r>
          </a:p>
        </p:txBody>
      </p:sp>
      <p:pic>
        <p:nvPicPr>
          <p:cNvPr id="7175" name="Picture 1"/>
          <p:cNvPicPr>
            <a:picLocks noChangeAspect="1"/>
          </p:cNvPicPr>
          <p:nvPr/>
        </p:nvPicPr>
        <p:blipFill>
          <a:blip r:embed="rId2">
            <a:extLst>
              <a:ext uri="{28A0092B-C50C-407E-A947-70E740481C1C}">
                <a14:useLocalDpi xmlns:a14="http://schemas.microsoft.com/office/drawing/2010/main" val="0"/>
              </a:ext>
            </a:extLst>
          </a:blip>
          <a:srcRect t="15538"/>
          <a:stretch>
            <a:fillRect/>
          </a:stretch>
        </p:blipFill>
        <p:spPr bwMode="auto">
          <a:xfrm>
            <a:off x="104775" y="617538"/>
            <a:ext cx="4298950" cy="253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6" name="Picture 3"/>
          <p:cNvPicPr>
            <a:picLocks noChangeAspect="1"/>
          </p:cNvPicPr>
          <p:nvPr/>
        </p:nvPicPr>
        <p:blipFill>
          <a:blip r:embed="rId3">
            <a:extLst>
              <a:ext uri="{28A0092B-C50C-407E-A947-70E740481C1C}">
                <a14:useLocalDpi xmlns:a14="http://schemas.microsoft.com/office/drawing/2010/main" val="0"/>
              </a:ext>
            </a:extLst>
          </a:blip>
          <a:srcRect t="14922"/>
          <a:stretch>
            <a:fillRect/>
          </a:stretch>
        </p:blipFill>
        <p:spPr bwMode="auto">
          <a:xfrm>
            <a:off x="4702175" y="3489325"/>
            <a:ext cx="4330700" cy="257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7" name="Picture 4"/>
          <p:cNvPicPr>
            <a:picLocks noChangeAspect="1"/>
          </p:cNvPicPr>
          <p:nvPr/>
        </p:nvPicPr>
        <p:blipFill>
          <a:blip r:embed="rId4">
            <a:extLst>
              <a:ext uri="{28A0092B-C50C-407E-A947-70E740481C1C}">
                <a14:useLocalDpi xmlns:a14="http://schemas.microsoft.com/office/drawing/2010/main" val="0"/>
              </a:ext>
            </a:extLst>
          </a:blip>
          <a:srcRect t="16132"/>
          <a:stretch>
            <a:fillRect/>
          </a:stretch>
        </p:blipFill>
        <p:spPr bwMode="auto">
          <a:xfrm>
            <a:off x="104775" y="3557588"/>
            <a:ext cx="4257675" cy="2497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8" name="Picture 5"/>
          <p:cNvPicPr>
            <a:picLocks noChangeAspect="1"/>
          </p:cNvPicPr>
          <p:nvPr/>
        </p:nvPicPr>
        <p:blipFill>
          <a:blip r:embed="rId5">
            <a:extLst>
              <a:ext uri="{28A0092B-C50C-407E-A947-70E740481C1C}">
                <a14:useLocalDpi xmlns:a14="http://schemas.microsoft.com/office/drawing/2010/main" val="0"/>
              </a:ext>
            </a:extLst>
          </a:blip>
          <a:srcRect t="16132"/>
          <a:stretch>
            <a:fillRect/>
          </a:stretch>
        </p:blipFill>
        <p:spPr bwMode="auto">
          <a:xfrm>
            <a:off x="4702175" y="611188"/>
            <a:ext cx="4330700" cy="253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dirty="0" smtClean="0"/>
              <a:t>Conventional data issues</a:t>
            </a:r>
          </a:p>
        </p:txBody>
      </p:sp>
      <p:sp>
        <p:nvSpPr>
          <p:cNvPr id="3" name="Content Placeholder 2"/>
          <p:cNvSpPr>
            <a:spLocks noGrp="1"/>
          </p:cNvSpPr>
          <p:nvPr>
            <p:ph idx="4294967295"/>
          </p:nvPr>
        </p:nvSpPr>
        <p:spPr>
          <a:xfrm>
            <a:off x="468313" y="981075"/>
            <a:ext cx="8229600" cy="4525963"/>
          </a:xfrm>
          <a:prstGeom prst="rect">
            <a:avLst/>
          </a:prstGeom>
        </p:spPr>
        <p:txBody>
          <a:bodyPr/>
          <a:lstStyle/>
          <a:p>
            <a:pPr>
              <a:buClr>
                <a:srgbClr val="FF0000"/>
              </a:buClr>
              <a:buFont typeface="Arial" panose="020B0604020202020204" pitchFamily="34" charset="0"/>
              <a:buChar char="●"/>
              <a:defRPr/>
            </a:pPr>
            <a:r>
              <a:rPr lang="en-GB" sz="1800" dirty="0" smtClean="0">
                <a:solidFill>
                  <a:srgbClr val="C00000"/>
                </a:solidFill>
              </a:rPr>
              <a:t>Biases, duplicates, incorrect locations.</a:t>
            </a:r>
          </a:p>
          <a:p>
            <a:pPr>
              <a:buClr>
                <a:srgbClr val="FF0000"/>
              </a:buClr>
              <a:buFont typeface="Arial" panose="020B0604020202020204" pitchFamily="34" charset="0"/>
              <a:buChar char="●"/>
              <a:defRPr/>
            </a:pPr>
            <a:r>
              <a:rPr lang="en-GB" sz="1800" dirty="0" smtClean="0">
                <a:solidFill>
                  <a:srgbClr val="C00000"/>
                </a:solidFill>
              </a:rPr>
              <a:t>Representivity error….if we measure temperature here at ECMWF is it representative of model grid resolution?</a:t>
            </a:r>
          </a:p>
          <a:p>
            <a:pPr>
              <a:buClr>
                <a:srgbClr val="FF0000"/>
              </a:buClr>
              <a:buFont typeface="Arial" panose="020B0604020202020204" pitchFamily="34" charset="0"/>
              <a:buChar char="●"/>
              <a:defRPr/>
            </a:pPr>
            <a:r>
              <a:rPr lang="en-GB" sz="1800" dirty="0" smtClean="0">
                <a:solidFill>
                  <a:srgbClr val="C00000"/>
                </a:solidFill>
              </a:rPr>
              <a:t>Data voids.</a:t>
            </a:r>
          </a:p>
          <a:p>
            <a:pPr>
              <a:buClr>
                <a:srgbClr val="FF0000"/>
              </a:buClr>
              <a:buFont typeface="Arial" panose="020B0604020202020204" pitchFamily="34" charset="0"/>
              <a:buChar char="●"/>
              <a:defRPr/>
            </a:pPr>
            <a:r>
              <a:rPr lang="en-GB" sz="1800" dirty="0" smtClean="0">
                <a:solidFill>
                  <a:srgbClr val="C00000"/>
                </a:solidFill>
              </a:rPr>
              <a:t>Data quality – some radiosondes are good quality, others less so; absolute calibration can vary with age.</a:t>
            </a:r>
          </a:p>
          <a:p>
            <a:pPr>
              <a:buClr>
                <a:srgbClr val="FF0000"/>
              </a:buClr>
              <a:buFont typeface="Arial" panose="020B0604020202020204" pitchFamily="34" charset="0"/>
              <a:buChar char="●"/>
              <a:defRPr/>
            </a:pPr>
            <a:r>
              <a:rPr lang="en-GB" sz="1800" dirty="0" smtClean="0">
                <a:solidFill>
                  <a:srgbClr val="C00000"/>
                </a:solidFill>
              </a:rPr>
              <a:t>Old alphanumeric codes -&gt; BUFR.</a:t>
            </a:r>
          </a:p>
          <a:p>
            <a:pPr>
              <a:buClr>
                <a:srgbClr val="FF0000"/>
              </a:buClr>
              <a:buFont typeface="Arial" panose="020B0604020202020204" pitchFamily="34" charset="0"/>
              <a:buChar char="●"/>
              <a:defRPr/>
            </a:pPr>
            <a:r>
              <a:rPr lang="en-GB" sz="1800" dirty="0" smtClean="0">
                <a:solidFill>
                  <a:srgbClr val="C00000"/>
                </a:solidFill>
              </a:rPr>
              <a:t>Sampling e.g. significant levels in radiosonde vs full resolution data.</a:t>
            </a:r>
          </a:p>
          <a:p>
            <a:pPr marL="0" indent="0">
              <a:buClr>
                <a:srgbClr val="00B050"/>
              </a:buClr>
              <a:buNone/>
              <a:defRPr/>
            </a:pPr>
            <a:endParaRPr lang="en-GB" sz="1800" dirty="0"/>
          </a:p>
          <a:p>
            <a:pPr marL="0" indent="0">
              <a:buClr>
                <a:srgbClr val="FF0000"/>
              </a:buClr>
              <a:buNone/>
              <a:defRPr/>
            </a:pPr>
            <a:r>
              <a:rPr lang="en-GB" sz="1800" dirty="0" smtClean="0">
                <a:solidFill>
                  <a:srgbClr val="00B050"/>
                </a:solidFill>
              </a:rPr>
              <a:t>But, they are a direct, in situ measurement.</a:t>
            </a:r>
          </a:p>
          <a:p>
            <a:pPr marL="0" indent="0">
              <a:buClr>
                <a:srgbClr val="FF0000"/>
              </a:buClr>
              <a:buNone/>
              <a:defRPr/>
            </a:pPr>
            <a:endParaRPr lang="en-GB" sz="1800" dirty="0" smtClean="0">
              <a:solidFill>
                <a:srgbClr val="00B050"/>
              </a:solidFill>
            </a:endParaRPr>
          </a:p>
          <a:p>
            <a:pPr marL="0" indent="0">
              <a:buNone/>
              <a:defRPr/>
            </a:pPr>
            <a:r>
              <a:rPr lang="en-GB" sz="1800" dirty="0" smtClean="0">
                <a:solidFill>
                  <a:srgbClr val="00B050"/>
                </a:solidFill>
              </a:rPr>
              <a:t>Interpretation is usually more straightforward than remotely sensed data.</a:t>
            </a:r>
          </a:p>
          <a:p>
            <a:pPr marL="0" indent="0">
              <a:buNone/>
              <a:defRPr/>
            </a:pPr>
            <a:endParaRPr lang="en-GB" dirty="0" smtClean="0"/>
          </a:p>
          <a:p>
            <a:pPr marL="0" indent="0">
              <a:buNone/>
              <a:defRPr/>
            </a:pPr>
            <a:endParaRPr lang="en-GB"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bwMode="auto">
          <a:xfrm>
            <a:off x="395288" y="388227"/>
            <a:ext cx="5903737" cy="3693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smtClean="0"/>
              <a:t>Remotely sensed data issues</a:t>
            </a:r>
          </a:p>
        </p:txBody>
      </p:sp>
      <p:sp>
        <p:nvSpPr>
          <p:cNvPr id="3" name="Content Placeholder 2"/>
          <p:cNvSpPr>
            <a:spLocks noGrp="1"/>
          </p:cNvSpPr>
          <p:nvPr>
            <p:ph idx="4294967295"/>
          </p:nvPr>
        </p:nvSpPr>
        <p:spPr>
          <a:xfrm>
            <a:off x="395288" y="1125538"/>
            <a:ext cx="8229600" cy="4525962"/>
          </a:xfrm>
          <a:prstGeom prst="rect">
            <a:avLst/>
          </a:prstGeom>
        </p:spPr>
        <p:txBody>
          <a:bodyPr/>
          <a:lstStyle/>
          <a:p>
            <a:pPr>
              <a:buClr>
                <a:srgbClr val="FF0000"/>
              </a:buClr>
              <a:buFont typeface="Arial" panose="020B0604020202020204" pitchFamily="34" charset="0"/>
              <a:buChar char="●"/>
              <a:defRPr/>
            </a:pPr>
            <a:r>
              <a:rPr lang="en-GB" sz="1800" dirty="0" smtClean="0">
                <a:solidFill>
                  <a:srgbClr val="C00000"/>
                </a:solidFill>
              </a:rPr>
              <a:t>Poor vertical resolution (in general).</a:t>
            </a:r>
          </a:p>
          <a:p>
            <a:pPr>
              <a:buClr>
                <a:srgbClr val="FF0000"/>
              </a:buClr>
              <a:buFont typeface="Arial" panose="020B0604020202020204" pitchFamily="34" charset="0"/>
              <a:buChar char="●"/>
              <a:defRPr/>
            </a:pPr>
            <a:r>
              <a:rPr lang="en-GB" sz="1800" dirty="0" smtClean="0">
                <a:solidFill>
                  <a:srgbClr val="C00000"/>
                </a:solidFill>
              </a:rPr>
              <a:t>Rarely an absolute measurement – long term drifts, observation biases.</a:t>
            </a:r>
          </a:p>
          <a:p>
            <a:pPr>
              <a:buClr>
                <a:srgbClr val="FF0000"/>
              </a:buClr>
              <a:buFont typeface="Arial" panose="020B0604020202020204" pitchFamily="34" charset="0"/>
              <a:buChar char="●"/>
              <a:defRPr/>
            </a:pPr>
            <a:r>
              <a:rPr lang="en-GB" sz="1800" dirty="0" smtClean="0">
                <a:solidFill>
                  <a:srgbClr val="C00000"/>
                </a:solidFill>
              </a:rPr>
              <a:t>Data voids: less of a problem than for in situ, but there are areas where data is hard to interpret.</a:t>
            </a:r>
          </a:p>
          <a:p>
            <a:pPr>
              <a:buClr>
                <a:srgbClr val="FF0000"/>
              </a:buClr>
              <a:buFont typeface="Arial" panose="020B0604020202020204" pitchFamily="34" charset="0"/>
              <a:buChar char="●"/>
              <a:defRPr/>
            </a:pPr>
            <a:r>
              <a:rPr lang="en-GB" sz="1800" dirty="0" smtClean="0">
                <a:solidFill>
                  <a:srgbClr val="C00000"/>
                </a:solidFill>
              </a:rPr>
              <a:t>Data quality – whilst most remotely sensed observations are of very high quality, this can change suddenly.</a:t>
            </a:r>
          </a:p>
          <a:p>
            <a:pPr>
              <a:buClr>
                <a:srgbClr val="FF0000"/>
              </a:buClr>
              <a:buFont typeface="Arial" panose="020B0604020202020204" pitchFamily="34" charset="0"/>
              <a:buChar char="●"/>
              <a:defRPr/>
            </a:pPr>
            <a:r>
              <a:rPr lang="en-GB" sz="1800" dirty="0" smtClean="0">
                <a:solidFill>
                  <a:srgbClr val="C00000"/>
                </a:solidFill>
              </a:rPr>
              <a:t>An indirect measurement – we need complex observation operators.</a:t>
            </a:r>
          </a:p>
          <a:p>
            <a:pPr>
              <a:buClr>
                <a:srgbClr val="FF0000"/>
              </a:buClr>
              <a:buFont typeface="Arial" panose="020B0604020202020204" pitchFamily="34" charset="0"/>
              <a:buChar char="●"/>
              <a:defRPr/>
            </a:pPr>
            <a:r>
              <a:rPr lang="en-GB" sz="1800" dirty="0" smtClean="0">
                <a:solidFill>
                  <a:srgbClr val="C00000"/>
                </a:solidFill>
              </a:rPr>
              <a:t>Incompleteness of observation operators e.g. new species of trace gas affects measurement (HCN on IASI for example).</a:t>
            </a:r>
          </a:p>
          <a:p>
            <a:pPr>
              <a:buFont typeface="Arial" pitchFamily="34" charset="0"/>
              <a:buChar char="•"/>
              <a:defRPr/>
            </a:pPr>
            <a:endParaRPr lang="en-GB" sz="1800" dirty="0">
              <a:solidFill>
                <a:srgbClr val="00B050"/>
              </a:solidFill>
            </a:endParaRPr>
          </a:p>
          <a:p>
            <a:pPr>
              <a:buFont typeface="Arial" pitchFamily="34" charset="0"/>
              <a:buChar char="•"/>
              <a:defRPr/>
            </a:pPr>
            <a:r>
              <a:rPr lang="en-GB" sz="1800" dirty="0" smtClean="0">
                <a:solidFill>
                  <a:srgbClr val="00B050"/>
                </a:solidFill>
              </a:rPr>
              <a:t>But, they measure on a global or regional scale – often for years or even decades.</a:t>
            </a:r>
          </a:p>
          <a:p>
            <a:pPr>
              <a:buFont typeface="Arial" pitchFamily="34" charset="0"/>
              <a:buChar char="•"/>
              <a:defRPr/>
            </a:pPr>
            <a:r>
              <a:rPr lang="en-GB" sz="1800" dirty="0" smtClean="0">
                <a:solidFill>
                  <a:srgbClr val="00B050"/>
                </a:solidFill>
              </a:rPr>
              <a:t>Representivity error is lower – large volumes are more representative of what the model is trying to represent.</a:t>
            </a:r>
          </a:p>
          <a:p>
            <a:pPr>
              <a:buFont typeface="Arial" pitchFamily="34" charset="0"/>
              <a:buChar char="•"/>
              <a:defRPr/>
            </a:pPr>
            <a:endParaRPr lang="en-GB" sz="1800" dirty="0" smtClean="0"/>
          </a:p>
          <a:p>
            <a:pPr>
              <a:buFont typeface="Arial" pitchFamily="34" charset="0"/>
              <a:buChar char="•"/>
              <a:defRPr/>
            </a:pPr>
            <a:endParaRPr lang="en-GB" sz="18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1331913" y="44450"/>
            <a:ext cx="71389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GB" altLang="en-US">
                <a:solidFill>
                  <a:srgbClr val="0F3692"/>
                </a:solidFill>
                <a:latin typeface="Arial Black" panose="020B0A04020102020204" pitchFamily="34" charset="0"/>
              </a:rPr>
              <a:t>What types of satellites are used in NWP?</a:t>
            </a:r>
          </a:p>
        </p:txBody>
      </p:sp>
      <p:sp>
        <p:nvSpPr>
          <p:cNvPr id="11267" name="Text Box 3"/>
          <p:cNvSpPr txBox="1">
            <a:spLocks noChangeArrowheads="1"/>
          </p:cNvSpPr>
          <p:nvPr/>
        </p:nvSpPr>
        <p:spPr bwMode="auto">
          <a:xfrm>
            <a:off x="179388" y="692150"/>
            <a:ext cx="8964612" cy="390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71500">
              <a:tabLst>
                <a:tab pos="622300" algn="l"/>
                <a:tab pos="901700" algn="l"/>
                <a:tab pos="3403600" algn="l"/>
                <a:tab pos="4660900" algn="l"/>
                <a:tab pos="5118100" algn="l"/>
              </a:tabLst>
              <a:defRPr sz="2400">
                <a:solidFill>
                  <a:schemeClr val="tx1"/>
                </a:solidFill>
                <a:latin typeface="Times" panose="02020603050405020304" pitchFamily="18" charset="0"/>
              </a:defRPr>
            </a:lvl1pPr>
            <a:lvl2pPr marL="742950" indent="-285750" defTabSz="571500">
              <a:tabLst>
                <a:tab pos="622300" algn="l"/>
                <a:tab pos="901700" algn="l"/>
                <a:tab pos="3403600" algn="l"/>
                <a:tab pos="4660900" algn="l"/>
                <a:tab pos="5118100" algn="l"/>
              </a:tabLst>
              <a:defRPr sz="2400">
                <a:solidFill>
                  <a:schemeClr val="tx1"/>
                </a:solidFill>
                <a:latin typeface="Times" panose="02020603050405020304" pitchFamily="18" charset="0"/>
              </a:defRPr>
            </a:lvl2pPr>
            <a:lvl3pPr marL="1143000" indent="-228600" defTabSz="571500">
              <a:tabLst>
                <a:tab pos="622300" algn="l"/>
                <a:tab pos="901700" algn="l"/>
                <a:tab pos="3403600" algn="l"/>
                <a:tab pos="4660900" algn="l"/>
                <a:tab pos="5118100" algn="l"/>
              </a:tabLst>
              <a:defRPr sz="2400">
                <a:solidFill>
                  <a:schemeClr val="tx1"/>
                </a:solidFill>
                <a:latin typeface="Times" panose="02020603050405020304" pitchFamily="18" charset="0"/>
              </a:defRPr>
            </a:lvl3pPr>
            <a:lvl4pPr marL="1600200" indent="-228600" defTabSz="571500">
              <a:tabLst>
                <a:tab pos="622300" algn="l"/>
                <a:tab pos="901700" algn="l"/>
                <a:tab pos="3403600" algn="l"/>
                <a:tab pos="4660900" algn="l"/>
                <a:tab pos="5118100" algn="l"/>
              </a:tabLst>
              <a:defRPr sz="2400">
                <a:solidFill>
                  <a:schemeClr val="tx1"/>
                </a:solidFill>
                <a:latin typeface="Times" panose="02020603050405020304" pitchFamily="18" charset="0"/>
              </a:defRPr>
            </a:lvl4pPr>
            <a:lvl5pPr marL="2057400" indent="-228600" defTabSz="571500">
              <a:tabLst>
                <a:tab pos="622300" algn="l"/>
                <a:tab pos="901700" algn="l"/>
                <a:tab pos="3403600" algn="l"/>
                <a:tab pos="4660900" algn="l"/>
                <a:tab pos="5118100" algn="l"/>
              </a:tabLst>
              <a:defRPr sz="2400">
                <a:solidFill>
                  <a:schemeClr val="tx1"/>
                </a:solidFill>
                <a:latin typeface="Times" panose="02020603050405020304" pitchFamily="18" charset="0"/>
              </a:defRPr>
            </a:lvl5pPr>
            <a:lvl6pPr marL="2514600" indent="-228600" defTabSz="571500" eaLnBrk="0" fontAlgn="base" hangingPunct="0">
              <a:spcBef>
                <a:spcPct val="0"/>
              </a:spcBef>
              <a:spcAft>
                <a:spcPct val="0"/>
              </a:spcAft>
              <a:tabLst>
                <a:tab pos="622300" algn="l"/>
                <a:tab pos="901700" algn="l"/>
                <a:tab pos="3403600" algn="l"/>
                <a:tab pos="4660900" algn="l"/>
                <a:tab pos="5118100" algn="l"/>
              </a:tabLst>
              <a:defRPr sz="2400">
                <a:solidFill>
                  <a:schemeClr val="tx1"/>
                </a:solidFill>
                <a:latin typeface="Times" panose="02020603050405020304" pitchFamily="18" charset="0"/>
              </a:defRPr>
            </a:lvl6pPr>
            <a:lvl7pPr marL="2971800" indent="-228600" defTabSz="571500" eaLnBrk="0" fontAlgn="base" hangingPunct="0">
              <a:spcBef>
                <a:spcPct val="0"/>
              </a:spcBef>
              <a:spcAft>
                <a:spcPct val="0"/>
              </a:spcAft>
              <a:tabLst>
                <a:tab pos="622300" algn="l"/>
                <a:tab pos="901700" algn="l"/>
                <a:tab pos="3403600" algn="l"/>
                <a:tab pos="4660900" algn="l"/>
                <a:tab pos="5118100" algn="l"/>
              </a:tabLst>
              <a:defRPr sz="2400">
                <a:solidFill>
                  <a:schemeClr val="tx1"/>
                </a:solidFill>
                <a:latin typeface="Times" panose="02020603050405020304" pitchFamily="18" charset="0"/>
              </a:defRPr>
            </a:lvl7pPr>
            <a:lvl8pPr marL="3429000" indent="-228600" defTabSz="571500" eaLnBrk="0" fontAlgn="base" hangingPunct="0">
              <a:spcBef>
                <a:spcPct val="0"/>
              </a:spcBef>
              <a:spcAft>
                <a:spcPct val="0"/>
              </a:spcAft>
              <a:tabLst>
                <a:tab pos="622300" algn="l"/>
                <a:tab pos="901700" algn="l"/>
                <a:tab pos="3403600" algn="l"/>
                <a:tab pos="4660900" algn="l"/>
                <a:tab pos="5118100" algn="l"/>
              </a:tabLst>
              <a:defRPr sz="2400">
                <a:solidFill>
                  <a:schemeClr val="tx1"/>
                </a:solidFill>
                <a:latin typeface="Times" panose="02020603050405020304" pitchFamily="18" charset="0"/>
              </a:defRPr>
            </a:lvl8pPr>
            <a:lvl9pPr marL="3886200" indent="-228600" defTabSz="571500" eaLnBrk="0" fontAlgn="base" hangingPunct="0">
              <a:spcBef>
                <a:spcPct val="0"/>
              </a:spcBef>
              <a:spcAft>
                <a:spcPct val="0"/>
              </a:spcAft>
              <a:tabLst>
                <a:tab pos="622300" algn="l"/>
                <a:tab pos="901700" algn="l"/>
                <a:tab pos="3403600" algn="l"/>
                <a:tab pos="4660900" algn="l"/>
                <a:tab pos="5118100" algn="l"/>
              </a:tabLst>
              <a:defRPr sz="2400">
                <a:solidFill>
                  <a:schemeClr val="tx1"/>
                </a:solidFill>
                <a:latin typeface="Times" panose="02020603050405020304" pitchFamily="18" charset="0"/>
              </a:defRPr>
            </a:lvl9pPr>
          </a:lstStyle>
          <a:p>
            <a:r>
              <a:rPr lang="en-GB" altLang="en-US" sz="1800" b="1">
                <a:latin typeface="Arial" panose="020B0604020202020204" pitchFamily="34" charset="0"/>
              </a:rPr>
              <a:t>		Advantages				Disadvantages</a:t>
            </a:r>
          </a:p>
          <a:p>
            <a:endParaRPr lang="en-GB" altLang="en-US" sz="1800" b="1">
              <a:latin typeface="Arial" panose="020B0604020202020204" pitchFamily="34" charset="0"/>
            </a:endParaRPr>
          </a:p>
          <a:p>
            <a:r>
              <a:rPr lang="en-GB" altLang="en-US" sz="1800" b="1">
                <a:latin typeface="Arial" panose="020B0604020202020204" pitchFamily="34" charset="0"/>
              </a:rPr>
              <a:t>GEO	</a:t>
            </a:r>
            <a:r>
              <a:rPr lang="en-GB" altLang="en-US" sz="1800">
                <a:latin typeface="Arial" panose="020B0604020202020204" pitchFamily="34" charset="0"/>
              </a:rPr>
              <a:t>- </a:t>
            </a:r>
            <a:r>
              <a:rPr lang="en-GB" altLang="en-US" sz="1600">
                <a:latin typeface="Arial" panose="020B0604020202020204" pitchFamily="34" charset="0"/>
              </a:rPr>
              <a:t>Regional coverage 		No global coverage by single satellite</a:t>
            </a:r>
          </a:p>
          <a:p>
            <a:endParaRPr lang="en-GB" altLang="en-US" sz="1600">
              <a:latin typeface="Arial" panose="020B0604020202020204" pitchFamily="34" charset="0"/>
            </a:endParaRPr>
          </a:p>
          <a:p>
            <a:endParaRPr lang="en-GB" altLang="en-US" sz="1600">
              <a:latin typeface="Arial" panose="020B0604020202020204" pitchFamily="34" charset="0"/>
            </a:endParaRPr>
          </a:p>
          <a:p>
            <a:endParaRPr lang="en-GB" altLang="en-US" sz="1600">
              <a:latin typeface="Arial" panose="020B0604020202020204" pitchFamily="34" charset="0"/>
            </a:endParaRPr>
          </a:p>
          <a:p>
            <a:endParaRPr lang="en-GB" altLang="en-US" sz="1600">
              <a:latin typeface="Arial" panose="020B0604020202020204" pitchFamily="34" charset="0"/>
            </a:endParaRPr>
          </a:p>
          <a:p>
            <a:endParaRPr lang="en-GB" altLang="en-US" sz="1600">
              <a:latin typeface="Arial" panose="020B0604020202020204" pitchFamily="34" charset="0"/>
            </a:endParaRPr>
          </a:p>
          <a:p>
            <a:r>
              <a:rPr lang="en-GB" altLang="en-US" sz="1600">
                <a:latin typeface="Arial" panose="020B0604020202020204" pitchFamily="34" charset="0"/>
              </a:rPr>
              <a:t>	</a:t>
            </a:r>
          </a:p>
          <a:p>
            <a:endParaRPr lang="en-GB" altLang="en-US" sz="1600">
              <a:latin typeface="Arial" panose="020B0604020202020204" pitchFamily="34" charset="0"/>
            </a:endParaRPr>
          </a:p>
          <a:p>
            <a:r>
              <a:rPr lang="en-GB" altLang="en-US" sz="1600">
                <a:latin typeface="Arial" panose="020B0604020202020204" pitchFamily="34" charset="0"/>
              </a:rPr>
              <a:t>	- Temporal coverage</a:t>
            </a:r>
          </a:p>
          <a:p>
            <a:endParaRPr lang="en-GB" altLang="en-US" sz="1600">
              <a:latin typeface="Arial" panose="020B0604020202020204" pitchFamily="34" charset="0"/>
            </a:endParaRPr>
          </a:p>
          <a:p>
            <a:r>
              <a:rPr lang="en-GB" altLang="en-US" sz="1800" b="1">
                <a:latin typeface="Arial" panose="020B0604020202020204" pitchFamily="34" charset="0"/>
              </a:rPr>
              <a:t>LEO</a:t>
            </a:r>
            <a:r>
              <a:rPr lang="en-GB" altLang="en-US" sz="1600" b="1">
                <a:latin typeface="Arial" panose="020B0604020202020204" pitchFamily="34" charset="0"/>
              </a:rPr>
              <a:t>	</a:t>
            </a:r>
            <a:r>
              <a:rPr lang="en-GB" altLang="en-US" sz="1600">
                <a:latin typeface="Arial" panose="020B0604020202020204" pitchFamily="34" charset="0"/>
              </a:rPr>
              <a:t>- Global coverage with single satellite	</a:t>
            </a:r>
          </a:p>
          <a:p>
            <a:r>
              <a:rPr lang="en-GB" altLang="en-US" sz="1600">
                <a:latin typeface="Arial" panose="020B0604020202020204" pitchFamily="34" charset="0"/>
              </a:rPr>
              <a:t>	</a:t>
            </a:r>
          </a:p>
          <a:p>
            <a:endParaRPr lang="en-GB" altLang="en-US" sz="1600">
              <a:latin typeface="Arial" panose="020B0604020202020204" pitchFamily="34" charset="0"/>
            </a:endParaRPr>
          </a:p>
        </p:txBody>
      </p:sp>
      <p:pic>
        <p:nvPicPr>
          <p:cNvPr id="11268" name="Picture 4" descr="goes8view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2275" y="1555750"/>
            <a:ext cx="1533525"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5" descr="all_geo_ma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7900" y="1555750"/>
            <a:ext cx="4032250" cy="173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Picture 6" descr="polar_orbit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4438" y="4279900"/>
            <a:ext cx="273685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1" name="Line 7"/>
          <p:cNvSpPr>
            <a:spLocks noChangeShapeType="1"/>
          </p:cNvSpPr>
          <p:nvPr/>
        </p:nvSpPr>
        <p:spPr bwMode="auto">
          <a:xfrm>
            <a:off x="179388" y="1196975"/>
            <a:ext cx="896461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1272" name="Line 8"/>
          <p:cNvSpPr>
            <a:spLocks noChangeShapeType="1"/>
          </p:cNvSpPr>
          <p:nvPr/>
        </p:nvSpPr>
        <p:spPr bwMode="auto">
          <a:xfrm>
            <a:off x="827088" y="836613"/>
            <a:ext cx="0" cy="54006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pic>
        <p:nvPicPr>
          <p:cNvPr id="11273" name="Picture 9" descr="poes_orbit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2725" y="4294188"/>
            <a:ext cx="2735263" cy="137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4" name="Line 10"/>
          <p:cNvSpPr>
            <a:spLocks noChangeShapeType="1"/>
          </p:cNvSpPr>
          <p:nvPr/>
        </p:nvSpPr>
        <p:spPr bwMode="auto">
          <a:xfrm>
            <a:off x="4202113" y="5013325"/>
            <a:ext cx="433387"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11275" name="Line 10"/>
          <p:cNvSpPr>
            <a:spLocks noChangeShapeType="1"/>
          </p:cNvSpPr>
          <p:nvPr/>
        </p:nvSpPr>
        <p:spPr bwMode="auto">
          <a:xfrm>
            <a:off x="4202113" y="2365375"/>
            <a:ext cx="433387"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bwMode="auto">
          <a:xfrm>
            <a:off x="457200" y="274638"/>
            <a:ext cx="8229600" cy="7413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smtClean="0"/>
              <a:t>Satellite orbits</a:t>
            </a:r>
          </a:p>
        </p:txBody>
      </p:sp>
      <p:pic>
        <p:nvPicPr>
          <p:cNvPr id="12291" name="Content Placeholder 3" descr="coverage_fbis.gif"/>
          <p:cNvPicPr>
            <a:picLocks noGrp="1" noChangeAspect="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179388" y="3838575"/>
            <a:ext cx="4551362" cy="24574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2" name="Picture 4" descr="coverage_fbit.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45013" y="3849688"/>
            <a:ext cx="4551362" cy="2459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5" descr="coverage_fbio.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79838" y="765175"/>
            <a:ext cx="4560887"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4" name="TextBox 6"/>
          <p:cNvSpPr txBox="1">
            <a:spLocks noChangeArrowheads="1"/>
          </p:cNvSpPr>
          <p:nvPr/>
        </p:nvSpPr>
        <p:spPr bwMode="auto">
          <a:xfrm>
            <a:off x="179388" y="1749425"/>
            <a:ext cx="3600450" cy="7080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2000">
                <a:latin typeface="Calibri" panose="020F0502020204030204" pitchFamily="34" charset="0"/>
              </a:rPr>
              <a:t>AM + PM</a:t>
            </a:r>
          </a:p>
          <a:p>
            <a:pPr algn="ctr" eaLnBrk="1" hangingPunct="1"/>
            <a:r>
              <a:rPr lang="en-GB" altLang="en-US" sz="2000">
                <a:solidFill>
                  <a:srgbClr val="0000FF"/>
                </a:solidFill>
                <a:latin typeface="Calibri" panose="020F0502020204030204" pitchFamily="34" charset="0"/>
              </a:rPr>
              <a:t>*</a:t>
            </a:r>
            <a:r>
              <a:rPr lang="en-GB" altLang="en-US" sz="2000">
                <a:latin typeface="Calibri" panose="020F0502020204030204" pitchFamily="34" charset="0"/>
              </a:rPr>
              <a:t> MetOp-A         </a:t>
            </a:r>
            <a:r>
              <a:rPr lang="en-GB" altLang="en-US" sz="2000">
                <a:solidFill>
                  <a:srgbClr val="FF0000"/>
                </a:solidFill>
                <a:latin typeface="Calibri" panose="020F0502020204030204" pitchFamily="34" charset="0"/>
              </a:rPr>
              <a:t>*</a:t>
            </a:r>
            <a:r>
              <a:rPr lang="en-GB" altLang="en-US" sz="2000">
                <a:latin typeface="Calibri" panose="020F0502020204030204" pitchFamily="34" charset="0"/>
              </a:rPr>
              <a:t> NOAA-18</a:t>
            </a:r>
          </a:p>
        </p:txBody>
      </p:sp>
      <p:sp>
        <p:nvSpPr>
          <p:cNvPr id="12295" name="TextBox 7"/>
          <p:cNvSpPr txBox="1">
            <a:spLocks noChangeArrowheads="1"/>
          </p:cNvSpPr>
          <p:nvPr/>
        </p:nvSpPr>
        <p:spPr bwMode="auto">
          <a:xfrm>
            <a:off x="131763" y="3495675"/>
            <a:ext cx="4551362" cy="7080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2000">
                <a:latin typeface="Calibri" panose="020F0502020204030204" pitchFamily="34" charset="0"/>
              </a:rPr>
              <a:t>E-AM + AM + PM</a:t>
            </a:r>
          </a:p>
          <a:p>
            <a:pPr algn="ctr" eaLnBrk="1" hangingPunct="1"/>
            <a:r>
              <a:rPr lang="en-GB" altLang="en-US" sz="2000">
                <a:solidFill>
                  <a:srgbClr val="0000FF"/>
                </a:solidFill>
                <a:latin typeface="Calibri" panose="020F0502020204030204" pitchFamily="34" charset="0"/>
              </a:rPr>
              <a:t>*</a:t>
            </a:r>
            <a:r>
              <a:rPr lang="en-GB" altLang="en-US" sz="2000">
                <a:latin typeface="Calibri" panose="020F0502020204030204" pitchFamily="34" charset="0"/>
              </a:rPr>
              <a:t> MetOp-A       </a:t>
            </a:r>
            <a:r>
              <a:rPr lang="en-GB" altLang="en-US" sz="2000">
                <a:solidFill>
                  <a:srgbClr val="FF0000"/>
                </a:solidFill>
                <a:latin typeface="Calibri" panose="020F0502020204030204" pitchFamily="34" charset="0"/>
              </a:rPr>
              <a:t>*</a:t>
            </a:r>
            <a:r>
              <a:rPr lang="en-GB" altLang="en-US" sz="2000">
                <a:latin typeface="Calibri" panose="020F0502020204030204" pitchFamily="34" charset="0"/>
              </a:rPr>
              <a:t> NOAA-18      </a:t>
            </a:r>
            <a:r>
              <a:rPr lang="en-GB" altLang="en-US" sz="2000">
                <a:solidFill>
                  <a:srgbClr val="44E937"/>
                </a:solidFill>
                <a:latin typeface="Calibri" panose="020F0502020204030204" pitchFamily="34" charset="0"/>
              </a:rPr>
              <a:t>*</a:t>
            </a:r>
            <a:r>
              <a:rPr lang="en-GB" altLang="en-US" sz="2000">
                <a:latin typeface="Calibri" panose="020F0502020204030204" pitchFamily="34" charset="0"/>
              </a:rPr>
              <a:t> NOAA-15</a:t>
            </a:r>
          </a:p>
        </p:txBody>
      </p:sp>
      <p:sp>
        <p:nvSpPr>
          <p:cNvPr id="12296" name="TextBox 8"/>
          <p:cNvSpPr txBox="1">
            <a:spLocks noChangeArrowheads="1"/>
          </p:cNvSpPr>
          <p:nvPr/>
        </p:nvSpPr>
        <p:spPr bwMode="auto">
          <a:xfrm>
            <a:off x="4556125" y="3495675"/>
            <a:ext cx="4540250" cy="7080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2000">
                <a:latin typeface="Calibri" panose="020F0502020204030204" pitchFamily="34" charset="0"/>
              </a:rPr>
              <a:t>AM + 2 x PM</a:t>
            </a:r>
          </a:p>
          <a:p>
            <a:pPr algn="ctr" eaLnBrk="1" hangingPunct="1"/>
            <a:r>
              <a:rPr lang="en-GB" altLang="en-US" sz="2000">
                <a:solidFill>
                  <a:srgbClr val="0000FF"/>
                </a:solidFill>
                <a:latin typeface="Calibri" panose="020F0502020204030204" pitchFamily="34" charset="0"/>
              </a:rPr>
              <a:t>*</a:t>
            </a:r>
            <a:r>
              <a:rPr lang="en-GB" altLang="en-US" sz="2000">
                <a:latin typeface="Calibri" panose="020F0502020204030204" pitchFamily="34" charset="0"/>
              </a:rPr>
              <a:t> MetOp-A      </a:t>
            </a:r>
            <a:r>
              <a:rPr lang="en-GB" altLang="en-US" sz="2000">
                <a:solidFill>
                  <a:srgbClr val="FF0000"/>
                </a:solidFill>
                <a:latin typeface="Calibri" panose="020F0502020204030204" pitchFamily="34" charset="0"/>
              </a:rPr>
              <a:t>*</a:t>
            </a:r>
            <a:r>
              <a:rPr lang="en-GB" altLang="en-US" sz="2000">
                <a:latin typeface="Calibri" panose="020F0502020204030204" pitchFamily="34" charset="0"/>
              </a:rPr>
              <a:t> NOAA-18     </a:t>
            </a:r>
            <a:r>
              <a:rPr lang="en-GB" altLang="en-US" sz="2000">
                <a:solidFill>
                  <a:srgbClr val="44E937"/>
                </a:solidFill>
                <a:latin typeface="Calibri" panose="020F0502020204030204" pitchFamily="34" charset="0"/>
              </a:rPr>
              <a:t> *</a:t>
            </a:r>
            <a:r>
              <a:rPr lang="en-GB" altLang="en-US" sz="2000">
                <a:latin typeface="Calibri" panose="020F0502020204030204" pitchFamily="34" charset="0"/>
              </a:rPr>
              <a:t> NOAA-19</a:t>
            </a:r>
          </a:p>
        </p:txBody>
      </p:sp>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ECMWF Light 4:3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Apex.thmx</Template>
  <TotalTime>29840</TotalTime>
  <Words>1259</Words>
  <Application>Microsoft Office PowerPoint</Application>
  <PresentationFormat>On-screen Show (4:3)</PresentationFormat>
  <Paragraphs>293</Paragraphs>
  <Slides>23</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Arial Unicode MS</vt:lpstr>
      <vt:lpstr>Arial</vt:lpstr>
      <vt:lpstr>Arial Black</vt:lpstr>
      <vt:lpstr>Calibri</vt:lpstr>
      <vt:lpstr>Symbol</vt:lpstr>
      <vt:lpstr>Times</vt:lpstr>
      <vt:lpstr>Times New Roman</vt:lpstr>
      <vt:lpstr>ECMWF Light 4:3 blue</vt:lpstr>
      <vt:lpstr>PowerPoint Presentation</vt:lpstr>
      <vt:lpstr>Contents</vt:lpstr>
      <vt:lpstr>PowerPoint Presentation</vt:lpstr>
      <vt:lpstr>PowerPoint Presentation</vt:lpstr>
      <vt:lpstr>PowerPoint Presentation</vt:lpstr>
      <vt:lpstr>Conventional data issues</vt:lpstr>
      <vt:lpstr>Remotely sensed data issues</vt:lpstr>
      <vt:lpstr>PowerPoint Presentation</vt:lpstr>
      <vt:lpstr>Satellite orbits</vt:lpstr>
      <vt:lpstr>PowerPoint Presentation</vt:lpstr>
      <vt:lpstr>Satellite orbits</vt:lpstr>
      <vt:lpstr>PowerPoint Presentation</vt:lpstr>
      <vt:lpstr>PowerPoint Presentation</vt:lpstr>
      <vt:lpstr>PowerPoint Presentation</vt:lpstr>
      <vt:lpstr>PowerPoint Presentation</vt:lpstr>
      <vt:lpstr>Impact of Satellite Observations by “FSO”  a global measure of 24 hour forecast impact </vt:lpstr>
      <vt:lpstr>PowerPoint Presentation</vt:lpstr>
      <vt:lpstr>WMO Integrated Global Observing System (WIGOS) design  </vt:lpstr>
      <vt:lpstr>Developing WIGOS</vt:lpstr>
      <vt:lpstr>PowerPoint Presentation</vt:lpstr>
      <vt:lpstr>PowerPoint Presentation</vt:lpstr>
      <vt:lpstr>PowerPoint Presentation</vt:lpstr>
      <vt:lpstr>PowerPoint Presentation</vt:lpstr>
    </vt:vector>
  </TitlesOfParts>
  <Company>ECMWF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Robert Hine</dc:creator>
  <cp:lastModifiedBy>Stephen English</cp:lastModifiedBy>
  <cp:revision>173</cp:revision>
  <cp:lastPrinted>2016-03-01T10:05:15Z</cp:lastPrinted>
  <dcterms:created xsi:type="dcterms:W3CDTF">2015-03-12T16:17:10Z</dcterms:created>
  <dcterms:modified xsi:type="dcterms:W3CDTF">2016-03-03T14:32:11Z</dcterms:modified>
</cp:coreProperties>
</file>