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ppt/charts/chart8.xml" ContentType="application/vnd.openxmlformats-officedocument.drawingml.chart+xml"/>
  <Override PartName="/ppt/theme/themeOverride7.xml" ContentType="application/vnd.openxmlformats-officedocument.themeOverride+xml"/>
  <Override PartName="/ppt/charts/chart9.xml" ContentType="application/vnd.openxmlformats-officedocument.drawingml.chart+xml"/>
  <Override PartName="/ppt/theme/themeOverride8.xml" ContentType="application/vnd.openxmlformats-officedocument.themeOverride+xml"/>
  <Override PartName="/ppt/charts/chart10.xml" ContentType="application/vnd.openxmlformats-officedocument.drawingml.chart+xml"/>
  <Override PartName="/ppt/theme/themeOverride9.xml" ContentType="application/vnd.openxmlformats-officedocument.themeOverride+xml"/>
  <Override PartName="/ppt/notesSlides/notesSlide5.xml" ContentType="application/vnd.openxmlformats-officedocument.presentationml.notesSlide+xml"/>
  <Override PartName="/ppt/charts/chart11.xml" ContentType="application/vnd.openxmlformats-officedocument.drawingml.chart+xml"/>
  <Override PartName="/ppt/theme/themeOverride10.xml" ContentType="application/vnd.openxmlformats-officedocument.themeOverride+xml"/>
  <Override PartName="/ppt/notesSlides/notesSlide6.xml" ContentType="application/vnd.openxmlformats-officedocument.presentationml.notesSlide+xml"/>
  <Override PartName="/ppt/charts/chart12.xml" ContentType="application/vnd.openxmlformats-officedocument.drawingml.chart+xml"/>
  <Override PartName="/ppt/theme/themeOverride11.xml" ContentType="application/vnd.openxmlformats-officedocument.themeOverride+xml"/>
  <Override PartName="/ppt/charts/chart13.xml" ContentType="application/vnd.openxmlformats-officedocument.drawingml.chart+xml"/>
  <Override PartName="/ppt/theme/themeOverride12.xml" ContentType="application/vnd.openxmlformats-officedocument.themeOverride+xml"/>
  <Override PartName="/ppt/notesSlides/notesSlide7.xml" ContentType="application/vnd.openxmlformats-officedocument.presentationml.notesSlide+xml"/>
  <Override PartName="/ppt/charts/chart14.xml" ContentType="application/vnd.openxmlformats-officedocument.drawingml.chart+xml"/>
  <Override PartName="/ppt/theme/themeOverride13.xml" ContentType="application/vnd.openxmlformats-officedocument.themeOverride+xml"/>
  <Override PartName="/ppt/notesSlides/notesSlide8.xml" ContentType="application/vnd.openxmlformats-officedocument.presentationml.notesSlide+xml"/>
  <Override PartName="/ppt/charts/chart15.xml" ContentType="application/vnd.openxmlformats-officedocument.drawingml.chart+xml"/>
  <Override PartName="/ppt/theme/themeOverride14.xml" ContentType="application/vnd.openxmlformats-officedocument.themeOverride+xml"/>
  <Override PartName="/ppt/charts/chart16.xml" ContentType="application/vnd.openxmlformats-officedocument.drawingml.chart+xml"/>
  <Override PartName="/ppt/theme/themeOverride1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15" r:id="rId2"/>
    <p:sldId id="335" r:id="rId3"/>
    <p:sldId id="336" r:id="rId4"/>
    <p:sldId id="333" r:id="rId5"/>
    <p:sldId id="329" r:id="rId6"/>
    <p:sldId id="331" r:id="rId7"/>
    <p:sldId id="324" r:id="rId8"/>
    <p:sldId id="323" r:id="rId9"/>
    <p:sldId id="300" r:id="rId10"/>
    <p:sldId id="327" r:id="rId11"/>
    <p:sldId id="302" r:id="rId12"/>
    <p:sldId id="328" r:id="rId13"/>
    <p:sldId id="296" r:id="rId14"/>
    <p:sldId id="318" r:id="rId15"/>
    <p:sldId id="297" r:id="rId16"/>
    <p:sldId id="298" r:id="rId17"/>
    <p:sldId id="325" r:id="rId18"/>
    <p:sldId id="337" r:id="rId19"/>
    <p:sldId id="321" r:id="rId20"/>
    <p:sldId id="304" r:id="rId21"/>
    <p:sldId id="306" r:id="rId22"/>
    <p:sldId id="305" r:id="rId23"/>
    <p:sldId id="301" r:id="rId24"/>
    <p:sldId id="319" r:id="rId25"/>
    <p:sldId id="320" r:id="rId26"/>
    <p:sldId id="303" r:id="rId27"/>
    <p:sldId id="316" r:id="rId28"/>
    <p:sldId id="322" r:id="rId29"/>
    <p:sldId id="307" r:id="rId30"/>
    <p:sldId id="308" r:id="rId31"/>
    <p:sldId id="309" r:id="rId32"/>
    <p:sldId id="310" r:id="rId33"/>
    <p:sldId id="311" r:id="rId34"/>
    <p:sldId id="313" r:id="rId35"/>
    <p:sldId id="314" r:id="rId36"/>
    <p:sldId id="334" r:id="rId37"/>
  </p:sldIdLst>
  <p:sldSz cx="9144000" cy="6858000" type="screen4x3"/>
  <p:notesSz cx="6734175" cy="9853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ＭＳ Ｐゴシック" pitchFamily="3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692"/>
    <a:srgbClr val="3399FF"/>
    <a:srgbClr val="003F7E"/>
    <a:srgbClr val="C8FEC8"/>
    <a:srgbClr val="DBFFB8"/>
    <a:srgbClr val="00279F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16" autoAdjust="0"/>
  </p:normalViewPr>
  <p:slideViewPr>
    <p:cSldViewPr snapToGrid="0" snapToObjects="1">
      <p:cViewPr varScale="1">
        <p:scale>
          <a:sx n="110" d="100"/>
          <a:sy n="110" d="100"/>
        </p:scale>
        <p:origin x="162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96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9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10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11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12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13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14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15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nasa\vol_home_da\dac\XL\FSO_ODRDMeeting_December2011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\\adhome\dac\XL\FSO_ODRDMeeting_December2011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September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error!$B$3:$B$28</c:f>
                <c:numCache>
                  <c:formatCode>General</c:formatCode>
                  <c:ptCount val="26"/>
                  <c:pt idx="0">
                    <c:v>0.21225542171499848</c:v>
                  </c:pt>
                  <c:pt idx="1">
                    <c:v>0.19424288052122524</c:v>
                  </c:pt>
                  <c:pt idx="2">
                    <c:v>0.24617546666567416</c:v>
                  </c:pt>
                  <c:pt idx="3">
                    <c:v>0.18540465527752251</c:v>
                  </c:pt>
                  <c:pt idx="4">
                    <c:v>7.94972941590435E-3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8.5670928560157109E-2</c:v>
                  </c:pt>
                  <c:pt idx="8">
                    <c:v>8.4392856000000044E-2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8.0737109424163706E-2</c:v>
                  </c:pt>
                  <c:pt idx="12">
                    <c:v>0.23922829091162418</c:v>
                  </c:pt>
                  <c:pt idx="13">
                    <c:v>0.16350360002512204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9.9890846642811587E-2</c:v>
                  </c:pt>
                  <c:pt idx="18">
                    <c:v>5.9858403134774078E-2</c:v>
                  </c:pt>
                  <c:pt idx="19">
                    <c:v>2.2745087100283213E-2</c:v>
                  </c:pt>
                  <c:pt idx="20">
                    <c:v>8.8714900443385952E-2</c:v>
                  </c:pt>
                  <c:pt idx="21">
                    <c:v>6.5029298342926964E-2</c:v>
                  </c:pt>
                  <c:pt idx="22">
                    <c:v>5.3622359217624475E-2</c:v>
                  </c:pt>
                  <c:pt idx="23">
                    <c:v>3.8124600941871575E-2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error!$B$3:$B$28</c:f>
                <c:numCache>
                  <c:formatCode>General</c:formatCode>
                  <c:ptCount val="26"/>
                  <c:pt idx="0">
                    <c:v>0.21225542171499848</c:v>
                  </c:pt>
                  <c:pt idx="1">
                    <c:v>0.19424288052122524</c:v>
                  </c:pt>
                  <c:pt idx="2">
                    <c:v>0.24617546666567416</c:v>
                  </c:pt>
                  <c:pt idx="3">
                    <c:v>0.18540465527752251</c:v>
                  </c:pt>
                  <c:pt idx="4">
                    <c:v>7.94972941590435E-3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8.5670928560157109E-2</c:v>
                  </c:pt>
                  <c:pt idx="8">
                    <c:v>8.4392856000000044E-2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8.0737109424163706E-2</c:v>
                  </c:pt>
                  <c:pt idx="12">
                    <c:v>0.23922829091162418</c:v>
                  </c:pt>
                  <c:pt idx="13">
                    <c:v>0.16350360002512204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9.9890846642811587E-2</c:v>
                  </c:pt>
                  <c:pt idx="18">
                    <c:v>5.9858403134774078E-2</c:v>
                  </c:pt>
                  <c:pt idx="19">
                    <c:v>2.2745087100283213E-2</c:v>
                  </c:pt>
                  <c:pt idx="20">
                    <c:v>8.8714900443385952E-2</c:v>
                  </c:pt>
                  <c:pt idx="21">
                    <c:v>6.5029298342926964E-2</c:v>
                  </c:pt>
                  <c:pt idx="22">
                    <c:v>5.3622359217624475E-2</c:v>
                  </c:pt>
                  <c:pt idx="23">
                    <c:v>3.8124600941871575E-2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minus>
          </c:errBars>
          <c:cat>
            <c:strRef>
              <c:f>September!$F$2:$F$28</c:f>
              <c:strCache>
                <c:ptCount val="27"/>
                <c:pt idx="0">
                  <c:v>SYNOP</c:v>
                </c:pt>
                <c:pt idx="1">
                  <c:v>AIREP</c:v>
                </c:pt>
                <c:pt idx="2">
                  <c:v>DRIBU</c:v>
                </c:pt>
                <c:pt idx="3">
                  <c:v>TEMP</c:v>
                </c:pt>
                <c:pt idx="4">
                  <c:v>DROP</c:v>
                </c:pt>
                <c:pt idx="5">
                  <c:v>PILOT</c:v>
                </c:pt>
                <c:pt idx="6">
                  <c:v>PROFILER</c:v>
                </c:pt>
                <c:pt idx="7">
                  <c:v>GOES-AMV</c:v>
                </c:pt>
                <c:pt idx="8">
                  <c:v>Meteosat-AMV</c:v>
                </c:pt>
                <c:pt idx="9">
                  <c:v>MTSAT-AMV</c:v>
                </c:pt>
                <c:pt idx="10">
                  <c:v>MODIS-AMV</c:v>
                </c:pt>
                <c:pt idx="11">
                  <c:v>SCAT</c:v>
                </c:pt>
                <c:pt idx="12">
                  <c:v>HIRS</c:v>
                </c:pt>
                <c:pt idx="13">
                  <c:v>AMSU-A</c:v>
                </c:pt>
                <c:pt idx="14">
                  <c:v>AIRS</c:v>
                </c:pt>
                <c:pt idx="15">
                  <c:v>IASI</c:v>
                </c:pt>
                <c:pt idx="16">
                  <c:v>GPS-RO</c:v>
                </c:pt>
                <c:pt idx="17">
                  <c:v>AMSR-E</c:v>
                </c:pt>
                <c:pt idx="18">
                  <c:v>SSMIS</c:v>
                </c:pt>
                <c:pt idx="19">
                  <c:v>TMI-1</c:v>
                </c:pt>
                <c:pt idx="20">
                  <c:v>MERIS</c:v>
                </c:pt>
                <c:pt idx="21">
                  <c:v>MHS</c:v>
                </c:pt>
                <c:pt idx="22">
                  <c:v>AMSU-B</c:v>
                </c:pt>
                <c:pt idx="23">
                  <c:v>Meteosat-Rad</c:v>
                </c:pt>
                <c:pt idx="24">
                  <c:v>MTSAT-Rad</c:v>
                </c:pt>
                <c:pt idx="25">
                  <c:v>GOES-Rad</c:v>
                </c:pt>
                <c:pt idx="26">
                  <c:v>O3</c:v>
                </c:pt>
              </c:strCache>
            </c:strRef>
          </c:cat>
          <c:val>
            <c:numRef>
              <c:f>September!$J$2:$J$28</c:f>
              <c:numCache>
                <c:formatCode>General</c:formatCode>
                <c:ptCount val="27"/>
                <c:pt idx="0">
                  <c:v>4.6849487544230799</c:v>
                </c:pt>
                <c:pt idx="1">
                  <c:v>8.6380204411267112</c:v>
                </c:pt>
                <c:pt idx="2">
                  <c:v>2.5047637058285832</c:v>
                </c:pt>
                <c:pt idx="3">
                  <c:v>4.3204134270338965</c:v>
                </c:pt>
                <c:pt idx="4">
                  <c:v>6.9062227208115307E-2</c:v>
                </c:pt>
                <c:pt idx="5">
                  <c:v>1.7295925207376299</c:v>
                </c:pt>
                <c:pt idx="6">
                  <c:v>0.73001488250765345</c:v>
                </c:pt>
                <c:pt idx="7">
                  <c:v>2.857436890901575</c:v>
                </c:pt>
                <c:pt idx="8">
                  <c:v>2.9507675721409052</c:v>
                </c:pt>
                <c:pt idx="9">
                  <c:v>1.557907825982721</c:v>
                </c:pt>
                <c:pt idx="10">
                  <c:v>0.31680454061551488</c:v>
                </c:pt>
                <c:pt idx="11">
                  <c:v>2.0466045963031827</c:v>
                </c:pt>
                <c:pt idx="12">
                  <c:v>3.1862067783744412</c:v>
                </c:pt>
                <c:pt idx="13">
                  <c:v>23.548018406571146</c:v>
                </c:pt>
                <c:pt idx="14">
                  <c:v>9.4035271776943503</c:v>
                </c:pt>
                <c:pt idx="15">
                  <c:v>9.6296971149748476</c:v>
                </c:pt>
                <c:pt idx="16">
                  <c:v>9.1067627072364559</c:v>
                </c:pt>
                <c:pt idx="17">
                  <c:v>1.4997316137760435</c:v>
                </c:pt>
                <c:pt idx="18">
                  <c:v>2.4459566324084987</c:v>
                </c:pt>
                <c:pt idx="19">
                  <c:v>1.4074284744774177</c:v>
                </c:pt>
                <c:pt idx="20">
                  <c:v>0.12684776331534389</c:v>
                </c:pt>
                <c:pt idx="21">
                  <c:v>1.8773044893829038</c:v>
                </c:pt>
                <c:pt idx="22">
                  <c:v>1.5028232465399232</c:v>
                </c:pt>
                <c:pt idx="23">
                  <c:v>2.0477120748521296</c:v>
                </c:pt>
                <c:pt idx="24">
                  <c:v>0.45615281324527041</c:v>
                </c:pt>
                <c:pt idx="25">
                  <c:v>0.64351971949621189</c:v>
                </c:pt>
                <c:pt idx="26">
                  <c:v>-1.8041279662303414E-2</c:v>
                </c:pt>
              </c:numCache>
            </c:numRef>
          </c:val>
        </c:ser>
        <c:ser>
          <c:idx val="1"/>
          <c:order val="1"/>
          <c:tx>
            <c:v>October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0.32002810666537734</c:v>
                  </c:pt>
                  <c:pt idx="3">
                    <c:v>0.25956651738853082</c:v>
                  </c:pt>
                  <c:pt idx="4">
                    <c:v>8.7447023574947231E-3</c:v>
                  </c:pt>
                  <c:pt idx="5">
                    <c:v>0.13545548731479504</c:v>
                  </c:pt>
                  <c:pt idx="6">
                    <c:v>0.12330729690806114</c:v>
                  </c:pt>
                  <c:pt idx="7">
                    <c:v>0.11137220712820363</c:v>
                  </c:pt>
                  <c:pt idx="8">
                    <c:v>0.10439000000000002</c:v>
                  </c:pt>
                  <c:pt idx="9">
                    <c:v>6.7002219240254124E-2</c:v>
                  </c:pt>
                  <c:pt idx="10">
                    <c:v>0.17049822030682188</c:v>
                  </c:pt>
                  <c:pt idx="11">
                    <c:v>9.6884531308996533E-2</c:v>
                  </c:pt>
                  <c:pt idx="12">
                    <c:v>0.28707394909394934</c:v>
                  </c:pt>
                  <c:pt idx="13">
                    <c:v>0.19620432003014643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6.2858403134000165E-2</c:v>
                  </c:pt>
                  <c:pt idx="19">
                    <c:v>3.1843121940396402E-2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0.32002810666537734</c:v>
                  </c:pt>
                  <c:pt idx="3">
                    <c:v>0.25956651738853082</c:v>
                  </c:pt>
                  <c:pt idx="4">
                    <c:v>8.7447023574947231E-3</c:v>
                  </c:pt>
                  <c:pt idx="5">
                    <c:v>0.13545548731479504</c:v>
                  </c:pt>
                  <c:pt idx="6">
                    <c:v>0.12330729690806114</c:v>
                  </c:pt>
                  <c:pt idx="7">
                    <c:v>0.11137220712820363</c:v>
                  </c:pt>
                  <c:pt idx="8">
                    <c:v>0.10439000000000002</c:v>
                  </c:pt>
                  <c:pt idx="9">
                    <c:v>6.7002219240254124E-2</c:v>
                  </c:pt>
                  <c:pt idx="10">
                    <c:v>0.17049822030682188</c:v>
                  </c:pt>
                  <c:pt idx="11">
                    <c:v>9.6884531308996533E-2</c:v>
                  </c:pt>
                  <c:pt idx="12">
                    <c:v>0.28707394909394934</c:v>
                  </c:pt>
                  <c:pt idx="13">
                    <c:v>0.19620432003014643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6.2858403134000165E-2</c:v>
                  </c:pt>
                  <c:pt idx="19">
                    <c:v>3.1843121940396402E-2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minus>
          </c:errBars>
          <c:val>
            <c:numRef>
              <c:f>October!$J$2:$J$28</c:f>
              <c:numCache>
                <c:formatCode>General</c:formatCode>
                <c:ptCount val="27"/>
                <c:pt idx="0">
                  <c:v>4.6030699552507084</c:v>
                </c:pt>
                <c:pt idx="1">
                  <c:v>9.8343537221147912</c:v>
                </c:pt>
                <c:pt idx="2">
                  <c:v>2.5595011246029982</c:v>
                </c:pt>
                <c:pt idx="3">
                  <c:v>5.2238645894648794</c:v>
                </c:pt>
                <c:pt idx="4">
                  <c:v>7.9133408694819427E-2</c:v>
                </c:pt>
                <c:pt idx="5">
                  <c:v>1.5740892479627444</c:v>
                </c:pt>
                <c:pt idx="6">
                  <c:v>0.59260497331780748</c:v>
                </c:pt>
                <c:pt idx="7">
                  <c:v>3.6075244768870101</c:v>
                </c:pt>
                <c:pt idx="8">
                  <c:v>3.1127374176465992</c:v>
                </c:pt>
                <c:pt idx="9">
                  <c:v>1.6250856776372762</c:v>
                </c:pt>
                <c:pt idx="10">
                  <c:v>0.40216148581452532</c:v>
                </c:pt>
                <c:pt idx="11">
                  <c:v>2.1462484225374308</c:v>
                </c:pt>
                <c:pt idx="12">
                  <c:v>3.3788264747440184</c:v>
                </c:pt>
                <c:pt idx="13">
                  <c:v>22.333249130757427</c:v>
                </c:pt>
                <c:pt idx="14">
                  <c:v>9.3716237712835007</c:v>
                </c:pt>
                <c:pt idx="15">
                  <c:v>8.962873314655873</c:v>
                </c:pt>
                <c:pt idx="16">
                  <c:v>8.3606410087074625</c:v>
                </c:pt>
                <c:pt idx="17">
                  <c:v>0.14859016555585941</c:v>
                </c:pt>
                <c:pt idx="18">
                  <c:v>2.8911533369258788</c:v>
                </c:pt>
                <c:pt idx="19">
                  <c:v>1.6691116599350373</c:v>
                </c:pt>
                <c:pt idx="20">
                  <c:v>0.13670647938167571</c:v>
                </c:pt>
                <c:pt idx="21">
                  <c:v>1.9784293722128354</c:v>
                </c:pt>
                <c:pt idx="22">
                  <c:v>1.5415127933994224</c:v>
                </c:pt>
                <c:pt idx="23">
                  <c:v>2.0750804387796467</c:v>
                </c:pt>
                <c:pt idx="24">
                  <c:v>0.52850906438568568</c:v>
                </c:pt>
                <c:pt idx="25">
                  <c:v>0.68124839472065257</c:v>
                </c:pt>
                <c:pt idx="26">
                  <c:v>-1.0534507064110939E-2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207032136"/>
        <c:axId val="207151160"/>
      </c:barChart>
      <c:catAx>
        <c:axId val="20703213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600" b="1" i="0" baseline="0"/>
            </a:pPr>
            <a:endParaRPr lang="en-US"/>
          </a:p>
        </c:txPr>
        <c:crossAx val="207151160"/>
        <c:crosses val="autoZero"/>
        <c:auto val="1"/>
        <c:lblAlgn val="ctr"/>
        <c:lblOffset val="100"/>
        <c:tickLblSkip val="1"/>
        <c:noMultiLvlLbl val="0"/>
      </c:catAx>
      <c:valAx>
        <c:axId val="207151160"/>
        <c:scaling>
          <c:orientation val="minMax"/>
          <c:min val="0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FEC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70321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3185975849818157"/>
          <c:y val="0.20858895705521471"/>
          <c:w val="0.34787477984133036"/>
          <c:h val="7.3958745954301824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NOAA-15</c:v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numRef>
              <c:f>September!$A$537:$A$546</c:f>
              <c:numCache>
                <c:formatCode>General</c:formatCode>
                <c:ptCount val="10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</c:numCache>
            </c:numRef>
          </c:cat>
          <c:val>
            <c:numRef>
              <c:f>'MEOP&amp;AQUA October'!$G$513:$G$522</c:f>
              <c:numCache>
                <c:formatCode>General</c:formatCode>
                <c:ptCount val="10"/>
                <c:pt idx="0">
                  <c:v>4.4341309445171575</c:v>
                </c:pt>
                <c:pt idx="1">
                  <c:v>0</c:v>
                </c:pt>
                <c:pt idx="2">
                  <c:v>6.4332743129029524</c:v>
                </c:pt>
                <c:pt idx="3">
                  <c:v>8.3365794681576428</c:v>
                </c:pt>
                <c:pt idx="4">
                  <c:v>3.0993321271385588</c:v>
                </c:pt>
                <c:pt idx="5">
                  <c:v>2.0414513070073124</c:v>
                </c:pt>
                <c:pt idx="6">
                  <c:v>0</c:v>
                </c:pt>
                <c:pt idx="7">
                  <c:v>0.47939182300589622</c:v>
                </c:pt>
                <c:pt idx="8">
                  <c:v>0.41406872713750292</c:v>
                </c:pt>
                <c:pt idx="9">
                  <c:v>0</c:v>
                </c:pt>
              </c:numCache>
            </c:numRef>
          </c:val>
        </c:ser>
        <c:ser>
          <c:idx val="1"/>
          <c:order val="1"/>
          <c:tx>
            <c:v>NOAA-18</c:v>
          </c:tx>
          <c:spPr>
            <a:solidFill>
              <a:srgbClr val="FFC000"/>
            </a:solidFill>
          </c:spPr>
          <c:invertIfNegative val="0"/>
          <c:val>
            <c:numRef>
              <c:f>'MEOP&amp;AQUA October'!$G$536:$G$545</c:f>
              <c:numCache>
                <c:formatCode>General</c:formatCode>
                <c:ptCount val="10"/>
                <c:pt idx="0">
                  <c:v>3.7986737032564157</c:v>
                </c:pt>
                <c:pt idx="1">
                  <c:v>5.9116130297676994</c:v>
                </c:pt>
                <c:pt idx="2">
                  <c:v>5.7926743375157868</c:v>
                </c:pt>
                <c:pt idx="3">
                  <c:v>7.4781309999261882</c:v>
                </c:pt>
                <c:pt idx="4">
                  <c:v>2.6172802692396981</c:v>
                </c:pt>
                <c:pt idx="5">
                  <c:v>1.409870355587437</c:v>
                </c:pt>
                <c:pt idx="6">
                  <c:v>0.51323783930752631</c:v>
                </c:pt>
                <c:pt idx="7">
                  <c:v>0.31775873423293632</c:v>
                </c:pt>
                <c:pt idx="8">
                  <c:v>0.23425204135092864</c:v>
                </c:pt>
                <c:pt idx="9">
                  <c:v>0.55820413984409067</c:v>
                </c:pt>
              </c:numCache>
            </c:numRef>
          </c:val>
        </c:ser>
        <c:ser>
          <c:idx val="2"/>
          <c:order val="2"/>
          <c:tx>
            <c:v>NOAA-19</c:v>
          </c:tx>
          <c:spPr>
            <a:solidFill>
              <a:srgbClr val="00B050"/>
            </a:solidFill>
          </c:spPr>
          <c:invertIfNegative val="0"/>
          <c:val>
            <c:numRef>
              <c:f>'MEOP&amp;AQUA October'!$G$559:$G$568</c:f>
              <c:numCache>
                <c:formatCode>General</c:formatCode>
                <c:ptCount val="10"/>
                <c:pt idx="0">
                  <c:v>3.5874117244835602</c:v>
                </c:pt>
                <c:pt idx="1">
                  <c:v>5.8410618778989765</c:v>
                </c:pt>
                <c:pt idx="2">
                  <c:v>4.6105263904571165</c:v>
                </c:pt>
                <c:pt idx="3">
                  <c:v>0</c:v>
                </c:pt>
                <c:pt idx="4">
                  <c:v>2.5651168176908445</c:v>
                </c:pt>
                <c:pt idx="5">
                  <c:v>1.0593045243412624</c:v>
                </c:pt>
                <c:pt idx="6">
                  <c:v>0.15459654364100123</c:v>
                </c:pt>
                <c:pt idx="7">
                  <c:v>0.21672257870407516</c:v>
                </c:pt>
                <c:pt idx="8">
                  <c:v>0.29532911925809796</c:v>
                </c:pt>
                <c:pt idx="9">
                  <c:v>0.62103449861153004</c:v>
                </c:pt>
              </c:numCache>
            </c:numRef>
          </c:val>
        </c:ser>
        <c:ser>
          <c:idx val="3"/>
          <c:order val="3"/>
          <c:tx>
            <c:v>METOP-A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val>
            <c:numRef>
              <c:f>'MEOP&amp;AQUA October'!$G$467:$G$476</c:f>
              <c:numCache>
                <c:formatCode>General</c:formatCode>
                <c:ptCount val="10"/>
                <c:pt idx="0">
                  <c:v>3.1650199321935357</c:v>
                </c:pt>
                <c:pt idx="1">
                  <c:v>5.8301724646170188</c:v>
                </c:pt>
                <c:pt idx="2">
                  <c:v>0</c:v>
                </c:pt>
                <c:pt idx="3">
                  <c:v>6.4789248614088359</c:v>
                </c:pt>
                <c:pt idx="4">
                  <c:v>3.2886028111516432</c:v>
                </c:pt>
                <c:pt idx="5">
                  <c:v>1.4262136768889409</c:v>
                </c:pt>
                <c:pt idx="6">
                  <c:v>0.42615599261025588</c:v>
                </c:pt>
                <c:pt idx="7">
                  <c:v>0.34161874532946507</c:v>
                </c:pt>
                <c:pt idx="8">
                  <c:v>0.177208513209131</c:v>
                </c:pt>
                <c:pt idx="9">
                  <c:v>0.48824354918116764</c:v>
                </c:pt>
              </c:numCache>
            </c:numRef>
          </c:val>
        </c:ser>
        <c:ser>
          <c:idx val="4"/>
          <c:order val="4"/>
          <c:tx>
            <c:v>AQUA</c:v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val>
            <c:numRef>
              <c:f>'MEOP&amp;AQUA October'!$G$490:$G$499</c:f>
              <c:numCache>
                <c:formatCode>General</c:formatCode>
                <c:ptCount val="10"/>
                <c:pt idx="0">
                  <c:v>0</c:v>
                </c:pt>
                <c:pt idx="1">
                  <c:v>0.89100461855668578</c:v>
                </c:pt>
                <c:pt idx="2">
                  <c:v>0</c:v>
                </c:pt>
                <c:pt idx="3">
                  <c:v>2.7210166111316072</c:v>
                </c:pt>
                <c:pt idx="4">
                  <c:v>0.99674184204103955</c:v>
                </c:pt>
                <c:pt idx="5">
                  <c:v>0.42356956874577506</c:v>
                </c:pt>
                <c:pt idx="6">
                  <c:v>7.6550450690213809E-2</c:v>
                </c:pt>
                <c:pt idx="7">
                  <c:v>0.10716761960604315</c:v>
                </c:pt>
                <c:pt idx="8">
                  <c:v>0.11600930791379448</c:v>
                </c:pt>
                <c:pt idx="9">
                  <c:v>0.22474618080889602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207616488"/>
        <c:axId val="207616880"/>
      </c:barChart>
      <c:catAx>
        <c:axId val="20761648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Channels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207616880"/>
        <c:crosses val="autoZero"/>
        <c:auto val="1"/>
        <c:lblAlgn val="ctr"/>
        <c:lblOffset val="100"/>
        <c:noMultiLvlLbl val="0"/>
      </c:catAx>
      <c:valAx>
        <c:axId val="207616880"/>
        <c:scaling>
          <c:orientation val="minMax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 sz="400">
                    <a:solidFill>
                      <a:srgbClr val="003F7E"/>
                    </a:solidFill>
                  </a:defRPr>
                </a:pPr>
                <a:r>
                  <a:rPr lang="en-US" sz="400">
                    <a:solidFill>
                      <a:srgbClr val="003F7E"/>
                    </a:solidFill>
                  </a:rPr>
                  <a:t>AMSU-A FEC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20761648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600641044805385E-2"/>
          <c:y val="1.4941600299352232E-4"/>
          <c:w val="0.87884892248135793"/>
          <c:h val="0.81502708188313289"/>
        </c:manualLayout>
      </c:layout>
      <c:barChart>
        <c:barDir val="bar"/>
        <c:grouping val="clustered"/>
        <c:varyColors val="0"/>
        <c:ser>
          <c:idx val="0"/>
          <c:order val="0"/>
          <c:tx>
            <c:v>September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error!$B$3:$B$28</c:f>
                <c:numCache>
                  <c:formatCode>General</c:formatCode>
                  <c:ptCount val="26"/>
                  <c:pt idx="0">
                    <c:v>0.21225542171499848</c:v>
                  </c:pt>
                  <c:pt idx="1">
                    <c:v>0.1942428805212251</c:v>
                  </c:pt>
                  <c:pt idx="2">
                    <c:v>0.24617546666567416</c:v>
                  </c:pt>
                  <c:pt idx="3">
                    <c:v>0.18540465527752251</c:v>
                  </c:pt>
                  <c:pt idx="4">
                    <c:v>7.9497294159043448E-3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8.5670928560157081E-2</c:v>
                  </c:pt>
                  <c:pt idx="8">
                    <c:v>8.4392856000000044E-2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8.0737109424163678E-2</c:v>
                  </c:pt>
                  <c:pt idx="12">
                    <c:v>0.23922829091162418</c:v>
                  </c:pt>
                  <c:pt idx="13">
                    <c:v>0.16350360002512193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9.9890846642811559E-2</c:v>
                  </c:pt>
                  <c:pt idx="18">
                    <c:v>5.9858403134774023E-2</c:v>
                  </c:pt>
                  <c:pt idx="19">
                    <c:v>2.2745087100283209E-2</c:v>
                  </c:pt>
                  <c:pt idx="20">
                    <c:v>8.8714900443385827E-2</c:v>
                  </c:pt>
                  <c:pt idx="21">
                    <c:v>6.5029298342926894E-2</c:v>
                  </c:pt>
                  <c:pt idx="22">
                    <c:v>5.3622359217624475E-2</c:v>
                  </c:pt>
                  <c:pt idx="23">
                    <c:v>3.8124600941871575E-2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error!$B$3:$B$28</c:f>
                <c:numCache>
                  <c:formatCode>General</c:formatCode>
                  <c:ptCount val="26"/>
                  <c:pt idx="0">
                    <c:v>0.21225542171499848</c:v>
                  </c:pt>
                  <c:pt idx="1">
                    <c:v>0.1942428805212251</c:v>
                  </c:pt>
                  <c:pt idx="2">
                    <c:v>0.24617546666567416</c:v>
                  </c:pt>
                  <c:pt idx="3">
                    <c:v>0.18540465527752251</c:v>
                  </c:pt>
                  <c:pt idx="4">
                    <c:v>7.9497294159043448E-3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8.5670928560157081E-2</c:v>
                  </c:pt>
                  <c:pt idx="8">
                    <c:v>8.4392856000000044E-2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8.0737109424163678E-2</c:v>
                  </c:pt>
                  <c:pt idx="12">
                    <c:v>0.23922829091162418</c:v>
                  </c:pt>
                  <c:pt idx="13">
                    <c:v>0.16350360002512193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9.9890846642811559E-2</c:v>
                  </c:pt>
                  <c:pt idx="18">
                    <c:v>5.9858403134774023E-2</c:v>
                  </c:pt>
                  <c:pt idx="19">
                    <c:v>2.2745087100283209E-2</c:v>
                  </c:pt>
                  <c:pt idx="20">
                    <c:v>8.8714900443385827E-2</c:v>
                  </c:pt>
                  <c:pt idx="21">
                    <c:v>6.5029298342926894E-2</c:v>
                  </c:pt>
                  <c:pt idx="22">
                    <c:v>5.3622359217624475E-2</c:v>
                  </c:pt>
                  <c:pt idx="23">
                    <c:v>3.8124600941871575E-2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minus>
          </c:errBars>
          <c:cat>
            <c:strRef>
              <c:f>September!$F$2:$F$28</c:f>
              <c:strCache>
                <c:ptCount val="27"/>
                <c:pt idx="0">
                  <c:v>SYNOP</c:v>
                </c:pt>
                <c:pt idx="1">
                  <c:v>AIREP</c:v>
                </c:pt>
                <c:pt idx="2">
                  <c:v>DRIBU</c:v>
                </c:pt>
                <c:pt idx="3">
                  <c:v>TEMP</c:v>
                </c:pt>
                <c:pt idx="4">
                  <c:v>DROP</c:v>
                </c:pt>
                <c:pt idx="5">
                  <c:v>PILOT</c:v>
                </c:pt>
                <c:pt idx="6">
                  <c:v>PROFILER</c:v>
                </c:pt>
                <c:pt idx="7">
                  <c:v>GOES-AMV</c:v>
                </c:pt>
                <c:pt idx="8">
                  <c:v>Meteosat-AMV</c:v>
                </c:pt>
                <c:pt idx="9">
                  <c:v>MTSAT-AMV</c:v>
                </c:pt>
                <c:pt idx="10">
                  <c:v>MODIS-AMV</c:v>
                </c:pt>
                <c:pt idx="11">
                  <c:v>SCAT</c:v>
                </c:pt>
                <c:pt idx="12">
                  <c:v>HIRS</c:v>
                </c:pt>
                <c:pt idx="13">
                  <c:v>AMSU-A</c:v>
                </c:pt>
                <c:pt idx="14">
                  <c:v>AIRS</c:v>
                </c:pt>
                <c:pt idx="15">
                  <c:v>IASI</c:v>
                </c:pt>
                <c:pt idx="16">
                  <c:v>GPS-RO</c:v>
                </c:pt>
                <c:pt idx="17">
                  <c:v>AMSR-E</c:v>
                </c:pt>
                <c:pt idx="18">
                  <c:v>SSMIS</c:v>
                </c:pt>
                <c:pt idx="19">
                  <c:v>TMI-1</c:v>
                </c:pt>
                <c:pt idx="20">
                  <c:v>MERIS</c:v>
                </c:pt>
                <c:pt idx="21">
                  <c:v>MHS</c:v>
                </c:pt>
                <c:pt idx="22">
                  <c:v>AMSU-B</c:v>
                </c:pt>
                <c:pt idx="23">
                  <c:v>Meteosat-Rad</c:v>
                </c:pt>
                <c:pt idx="24">
                  <c:v>MTSAT-Rad</c:v>
                </c:pt>
                <c:pt idx="25">
                  <c:v>GOES-Rad</c:v>
                </c:pt>
                <c:pt idx="26">
                  <c:v>O3</c:v>
                </c:pt>
              </c:strCache>
            </c:strRef>
          </c:cat>
          <c:val>
            <c:numRef>
              <c:f>September!$J$2:$J$28</c:f>
              <c:numCache>
                <c:formatCode>General</c:formatCode>
                <c:ptCount val="27"/>
                <c:pt idx="0">
                  <c:v>4.6849487544230799</c:v>
                </c:pt>
                <c:pt idx="1">
                  <c:v>8.6380204411267112</c:v>
                </c:pt>
                <c:pt idx="2">
                  <c:v>2.5047637058285832</c:v>
                </c:pt>
                <c:pt idx="3">
                  <c:v>4.3204134270338965</c:v>
                </c:pt>
                <c:pt idx="4">
                  <c:v>6.9062227208115307E-2</c:v>
                </c:pt>
                <c:pt idx="5">
                  <c:v>1.7295925207376299</c:v>
                </c:pt>
                <c:pt idx="6">
                  <c:v>0.73001488250765345</c:v>
                </c:pt>
                <c:pt idx="7">
                  <c:v>2.857436890901575</c:v>
                </c:pt>
                <c:pt idx="8">
                  <c:v>2.9507675721409052</c:v>
                </c:pt>
                <c:pt idx="9">
                  <c:v>1.557907825982721</c:v>
                </c:pt>
                <c:pt idx="10">
                  <c:v>0.31680454061551488</c:v>
                </c:pt>
                <c:pt idx="11">
                  <c:v>2.0466045963031827</c:v>
                </c:pt>
                <c:pt idx="12">
                  <c:v>3.1862067783744412</c:v>
                </c:pt>
                <c:pt idx="13">
                  <c:v>23.548018406571146</c:v>
                </c:pt>
                <c:pt idx="14">
                  <c:v>9.4035271776943503</c:v>
                </c:pt>
                <c:pt idx="15">
                  <c:v>9.6296971149748476</c:v>
                </c:pt>
                <c:pt idx="16">
                  <c:v>9.1067627072364559</c:v>
                </c:pt>
                <c:pt idx="17">
                  <c:v>1.4997316137760435</c:v>
                </c:pt>
                <c:pt idx="18">
                  <c:v>2.4459566324084987</c:v>
                </c:pt>
                <c:pt idx="19">
                  <c:v>1.4074284744774177</c:v>
                </c:pt>
                <c:pt idx="20">
                  <c:v>0.12684776331534389</c:v>
                </c:pt>
                <c:pt idx="21">
                  <c:v>1.8773044893829038</c:v>
                </c:pt>
                <c:pt idx="22">
                  <c:v>1.5028232465399232</c:v>
                </c:pt>
                <c:pt idx="23">
                  <c:v>2.0477120748521296</c:v>
                </c:pt>
                <c:pt idx="24">
                  <c:v>0.45615281324527041</c:v>
                </c:pt>
                <c:pt idx="25">
                  <c:v>0.64351971949621189</c:v>
                </c:pt>
                <c:pt idx="26">
                  <c:v>-1.8041279662303407E-2</c:v>
                </c:pt>
              </c:numCache>
            </c:numRef>
          </c:val>
        </c:ser>
        <c:ser>
          <c:idx val="1"/>
          <c:order val="1"/>
          <c:tx>
            <c:v>October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0.32002810666537734</c:v>
                  </c:pt>
                  <c:pt idx="3">
                    <c:v>0.25956651738853082</c:v>
                  </c:pt>
                  <c:pt idx="4">
                    <c:v>8.7447023574947231E-3</c:v>
                  </c:pt>
                  <c:pt idx="5">
                    <c:v>0.13545548731479504</c:v>
                  </c:pt>
                  <c:pt idx="6">
                    <c:v>0.12330729690806114</c:v>
                  </c:pt>
                  <c:pt idx="7">
                    <c:v>0.11137220712820357</c:v>
                  </c:pt>
                  <c:pt idx="8">
                    <c:v>0.10439000000000002</c:v>
                  </c:pt>
                  <c:pt idx="9">
                    <c:v>6.700221924025411E-2</c:v>
                  </c:pt>
                  <c:pt idx="10">
                    <c:v>0.17049822030682188</c:v>
                  </c:pt>
                  <c:pt idx="11">
                    <c:v>9.6884531308996463E-2</c:v>
                  </c:pt>
                  <c:pt idx="12">
                    <c:v>0.28707394909394934</c:v>
                  </c:pt>
                  <c:pt idx="13">
                    <c:v>0.19620432003014626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6.2858403134000124E-2</c:v>
                  </c:pt>
                  <c:pt idx="19">
                    <c:v>3.1843121940396395E-2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0.32002810666537734</c:v>
                  </c:pt>
                  <c:pt idx="3">
                    <c:v>0.25956651738853082</c:v>
                  </c:pt>
                  <c:pt idx="4">
                    <c:v>8.7447023574947231E-3</c:v>
                  </c:pt>
                  <c:pt idx="5">
                    <c:v>0.13545548731479504</c:v>
                  </c:pt>
                  <c:pt idx="6">
                    <c:v>0.12330729690806114</c:v>
                  </c:pt>
                  <c:pt idx="7">
                    <c:v>0.11137220712820357</c:v>
                  </c:pt>
                  <c:pt idx="8">
                    <c:v>0.10439000000000002</c:v>
                  </c:pt>
                  <c:pt idx="9">
                    <c:v>6.700221924025411E-2</c:v>
                  </c:pt>
                  <c:pt idx="10">
                    <c:v>0.17049822030682188</c:v>
                  </c:pt>
                  <c:pt idx="11">
                    <c:v>9.6884531308996463E-2</c:v>
                  </c:pt>
                  <c:pt idx="12">
                    <c:v>0.28707394909394934</c:v>
                  </c:pt>
                  <c:pt idx="13">
                    <c:v>0.19620432003014626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6.2858403134000124E-2</c:v>
                  </c:pt>
                  <c:pt idx="19">
                    <c:v>3.1843121940396395E-2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minus>
          </c:errBars>
          <c:val>
            <c:numRef>
              <c:f>October!$J$2:$J$28</c:f>
              <c:numCache>
                <c:formatCode>General</c:formatCode>
                <c:ptCount val="27"/>
                <c:pt idx="0">
                  <c:v>4.6030699552507084</c:v>
                </c:pt>
                <c:pt idx="1">
                  <c:v>9.8343537221147912</c:v>
                </c:pt>
                <c:pt idx="2">
                  <c:v>2.5595011246029982</c:v>
                </c:pt>
                <c:pt idx="3">
                  <c:v>5.2238645894648794</c:v>
                </c:pt>
                <c:pt idx="4">
                  <c:v>7.9133408694819399E-2</c:v>
                </c:pt>
                <c:pt idx="5">
                  <c:v>1.5740892479627444</c:v>
                </c:pt>
                <c:pt idx="6">
                  <c:v>0.59260497331780682</c:v>
                </c:pt>
                <c:pt idx="7">
                  <c:v>3.6075244768870101</c:v>
                </c:pt>
                <c:pt idx="8">
                  <c:v>3.1127374176465992</c:v>
                </c:pt>
                <c:pt idx="9">
                  <c:v>1.6250856776372762</c:v>
                </c:pt>
                <c:pt idx="10">
                  <c:v>0.40216148581452532</c:v>
                </c:pt>
                <c:pt idx="11">
                  <c:v>2.1462484225374308</c:v>
                </c:pt>
                <c:pt idx="12">
                  <c:v>3.3788264747440184</c:v>
                </c:pt>
                <c:pt idx="13">
                  <c:v>22.333249130757427</c:v>
                </c:pt>
                <c:pt idx="14">
                  <c:v>9.3716237712835007</c:v>
                </c:pt>
                <c:pt idx="15">
                  <c:v>8.962873314655873</c:v>
                </c:pt>
                <c:pt idx="16">
                  <c:v>8.3606410087074625</c:v>
                </c:pt>
                <c:pt idx="17">
                  <c:v>0.14859016555585941</c:v>
                </c:pt>
                <c:pt idx="18">
                  <c:v>2.8911533369258788</c:v>
                </c:pt>
                <c:pt idx="19">
                  <c:v>1.6691116599350373</c:v>
                </c:pt>
                <c:pt idx="20">
                  <c:v>0.13670647938167571</c:v>
                </c:pt>
                <c:pt idx="21">
                  <c:v>1.9784293722128368</c:v>
                </c:pt>
                <c:pt idx="22">
                  <c:v>1.5415127933994224</c:v>
                </c:pt>
                <c:pt idx="23">
                  <c:v>2.0750804387796467</c:v>
                </c:pt>
                <c:pt idx="24">
                  <c:v>0.52850906438568568</c:v>
                </c:pt>
                <c:pt idx="25">
                  <c:v>0.68124839472065257</c:v>
                </c:pt>
                <c:pt idx="26">
                  <c:v>-1.0534507064110923E-2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207617664"/>
        <c:axId val="207618056"/>
      </c:barChart>
      <c:catAx>
        <c:axId val="20761766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600" b="1" i="0" baseline="0"/>
            </a:pPr>
            <a:endParaRPr lang="en-US"/>
          </a:p>
        </c:txPr>
        <c:crossAx val="207618056"/>
        <c:crosses val="autoZero"/>
        <c:auto val="1"/>
        <c:lblAlgn val="ctr"/>
        <c:lblOffset val="100"/>
        <c:tickLblSkip val="1"/>
        <c:noMultiLvlLbl val="0"/>
      </c:catAx>
      <c:valAx>
        <c:axId val="207618056"/>
        <c:scaling>
          <c:orientation val="minMax"/>
          <c:min val="0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FEC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761766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3185975849818157"/>
          <c:y val="0.20858895705521471"/>
          <c:w val="0.34787477984133014"/>
          <c:h val="7.3958745954301824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GOES</c:v>
          </c:tx>
          <c:spPr>
            <a:solidFill>
              <a:srgbClr val="FFC000"/>
            </a:solidFill>
          </c:spPr>
          <c:invertIfNegative val="0"/>
          <c:cat>
            <c:strRef>
              <c:f>September!$A$400:$A$406</c:f>
              <c:strCache>
                <c:ptCount val="7"/>
                <c:pt idx="0">
                  <c:v>&gt;850</c:v>
                </c:pt>
                <c:pt idx="1">
                  <c:v>850-700</c:v>
                </c:pt>
                <c:pt idx="2">
                  <c:v>700-500</c:v>
                </c:pt>
                <c:pt idx="3">
                  <c:v>500-400</c:v>
                </c:pt>
                <c:pt idx="4">
                  <c:v>400-300</c:v>
                </c:pt>
                <c:pt idx="5">
                  <c:v>300-200</c:v>
                </c:pt>
                <c:pt idx="6">
                  <c:v>200-100</c:v>
                </c:pt>
              </c:strCache>
            </c:strRef>
          </c:cat>
          <c:val>
            <c:numRef>
              <c:f>September!$J$176:$J$182</c:f>
              <c:numCache>
                <c:formatCode>General</c:formatCode>
                <c:ptCount val="7"/>
                <c:pt idx="0">
                  <c:v>2.4402954905991527</c:v>
                </c:pt>
                <c:pt idx="1">
                  <c:v>1.9506703501389315</c:v>
                </c:pt>
                <c:pt idx="2">
                  <c:v>0.67965065239389999</c:v>
                </c:pt>
                <c:pt idx="3">
                  <c:v>0.63916606438026446</c:v>
                </c:pt>
                <c:pt idx="4">
                  <c:v>1.8580559933896021</c:v>
                </c:pt>
                <c:pt idx="5">
                  <c:v>4.9557131432472517</c:v>
                </c:pt>
                <c:pt idx="6">
                  <c:v>1.9801594256503126</c:v>
                </c:pt>
              </c:numCache>
            </c:numRef>
          </c:val>
        </c:ser>
        <c:ser>
          <c:idx val="1"/>
          <c:order val="1"/>
          <c:tx>
            <c:v>METEOSAT</c:v>
          </c:tx>
          <c:invertIfNegative val="0"/>
          <c:cat>
            <c:strRef>
              <c:f>September!$A$400:$A$406</c:f>
              <c:strCache>
                <c:ptCount val="7"/>
                <c:pt idx="0">
                  <c:v>&gt;850</c:v>
                </c:pt>
                <c:pt idx="1">
                  <c:v>850-700</c:v>
                </c:pt>
                <c:pt idx="2">
                  <c:v>700-500</c:v>
                </c:pt>
                <c:pt idx="3">
                  <c:v>500-400</c:v>
                </c:pt>
                <c:pt idx="4">
                  <c:v>400-300</c:v>
                </c:pt>
                <c:pt idx="5">
                  <c:v>300-200</c:v>
                </c:pt>
                <c:pt idx="6">
                  <c:v>200-100</c:v>
                </c:pt>
              </c:strCache>
            </c:strRef>
          </c:cat>
          <c:val>
            <c:numRef>
              <c:f>September!$J$260:$J$266</c:f>
              <c:numCache>
                <c:formatCode>General</c:formatCode>
                <c:ptCount val="7"/>
                <c:pt idx="0">
                  <c:v>3.7669619579691052</c:v>
                </c:pt>
                <c:pt idx="1">
                  <c:v>0.96599802618094677</c:v>
                </c:pt>
                <c:pt idx="2">
                  <c:v>3.1848396941225272E-2</c:v>
                </c:pt>
                <c:pt idx="3">
                  <c:v>0.21894307480055214</c:v>
                </c:pt>
                <c:pt idx="4">
                  <c:v>1.4707023079536778</c:v>
                </c:pt>
                <c:pt idx="5">
                  <c:v>7.4230651170760744</c:v>
                </c:pt>
                <c:pt idx="6">
                  <c:v>6.8184242780915936</c:v>
                </c:pt>
              </c:numCache>
            </c:numRef>
          </c:val>
        </c:ser>
        <c:ser>
          <c:idx val="2"/>
          <c:order val="2"/>
          <c:tx>
            <c:v>MTSAT</c:v>
          </c:tx>
          <c:spPr>
            <a:solidFill>
              <a:srgbClr val="92D050"/>
            </a:solidFill>
          </c:spPr>
          <c:invertIfNegative val="0"/>
          <c:cat>
            <c:strRef>
              <c:f>September!$A$400:$A$406</c:f>
              <c:strCache>
                <c:ptCount val="7"/>
                <c:pt idx="0">
                  <c:v>&gt;850</c:v>
                </c:pt>
                <c:pt idx="1">
                  <c:v>850-700</c:v>
                </c:pt>
                <c:pt idx="2">
                  <c:v>700-500</c:v>
                </c:pt>
                <c:pt idx="3">
                  <c:v>500-400</c:v>
                </c:pt>
                <c:pt idx="4">
                  <c:v>400-300</c:v>
                </c:pt>
                <c:pt idx="5">
                  <c:v>300-200</c:v>
                </c:pt>
                <c:pt idx="6">
                  <c:v>200-100</c:v>
                </c:pt>
              </c:strCache>
            </c:strRef>
          </c:cat>
          <c:val>
            <c:numRef>
              <c:f>September!$J$358:$J$364</c:f>
              <c:numCache>
                <c:formatCode>General</c:formatCode>
                <c:ptCount val="7"/>
                <c:pt idx="0">
                  <c:v>1.7993513868804538</c:v>
                </c:pt>
                <c:pt idx="1">
                  <c:v>2.0564685754993588E-3</c:v>
                </c:pt>
                <c:pt idx="2">
                  <c:v>0.24012812043461537</c:v>
                </c:pt>
                <c:pt idx="3">
                  <c:v>0.53046142856277567</c:v>
                </c:pt>
                <c:pt idx="4">
                  <c:v>0.82939184997568394</c:v>
                </c:pt>
                <c:pt idx="5">
                  <c:v>5.1163033116275773</c:v>
                </c:pt>
                <c:pt idx="6">
                  <c:v>1.3002254592958924</c:v>
                </c:pt>
              </c:numCache>
            </c:numRef>
          </c:val>
        </c:ser>
        <c:ser>
          <c:idx val="3"/>
          <c:order val="3"/>
          <c:tx>
            <c:v>MODIS</c:v>
          </c:tx>
          <c:invertIfNegative val="0"/>
          <c:cat>
            <c:strRef>
              <c:f>September!$A$400:$A$406</c:f>
              <c:strCache>
                <c:ptCount val="7"/>
                <c:pt idx="0">
                  <c:v>&gt;850</c:v>
                </c:pt>
                <c:pt idx="1">
                  <c:v>850-700</c:v>
                </c:pt>
                <c:pt idx="2">
                  <c:v>700-500</c:v>
                </c:pt>
                <c:pt idx="3">
                  <c:v>500-400</c:v>
                </c:pt>
                <c:pt idx="4">
                  <c:v>400-300</c:v>
                </c:pt>
                <c:pt idx="5">
                  <c:v>300-200</c:v>
                </c:pt>
                <c:pt idx="6">
                  <c:v>200-100</c:v>
                </c:pt>
              </c:strCache>
            </c:strRef>
          </c:cat>
          <c:val>
            <c:numRef>
              <c:f>September!$J$400:$J$406</c:f>
              <c:numCache>
                <c:formatCode>General</c:formatCode>
                <c:ptCount val="7"/>
                <c:pt idx="0">
                  <c:v>0</c:v>
                </c:pt>
                <c:pt idx="1">
                  <c:v>0.17559115411751924</c:v>
                </c:pt>
                <c:pt idx="2">
                  <c:v>0.63441811317982522</c:v>
                </c:pt>
                <c:pt idx="3">
                  <c:v>0.50516833050117071</c:v>
                </c:pt>
                <c:pt idx="4">
                  <c:v>0.74056803862917675</c:v>
                </c:pt>
                <c:pt idx="5">
                  <c:v>8.1022907985292131E-2</c:v>
                </c:pt>
                <c:pt idx="6">
                  <c:v>-5.9056306598069515E-3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618840"/>
        <c:axId val="207619232"/>
      </c:barChart>
      <c:catAx>
        <c:axId val="20761884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Pressure Level</a:t>
                </a:r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207619232"/>
        <c:crosses val="autoZero"/>
        <c:auto val="1"/>
        <c:lblAlgn val="ctr"/>
        <c:lblOffset val="100"/>
        <c:noMultiLvlLbl val="0"/>
      </c:catAx>
      <c:valAx>
        <c:axId val="207619232"/>
        <c:scaling>
          <c:orientation val="minMax"/>
          <c:min val="0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AMV U-Comp FEC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761884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GOES</c:v>
          </c:tx>
          <c:spPr>
            <a:solidFill>
              <a:srgbClr val="FFC000"/>
            </a:solidFill>
          </c:spPr>
          <c:invertIfNegative val="0"/>
          <c:cat>
            <c:strRef>
              <c:f>September!$A$400:$A$406</c:f>
              <c:strCache>
                <c:ptCount val="7"/>
                <c:pt idx="0">
                  <c:v>&gt;850</c:v>
                </c:pt>
                <c:pt idx="1">
                  <c:v>850-700</c:v>
                </c:pt>
                <c:pt idx="2">
                  <c:v>700-500</c:v>
                </c:pt>
                <c:pt idx="3">
                  <c:v>500-400</c:v>
                </c:pt>
                <c:pt idx="4">
                  <c:v>400-300</c:v>
                </c:pt>
                <c:pt idx="5">
                  <c:v>300-200</c:v>
                </c:pt>
                <c:pt idx="6">
                  <c:v>200-100</c:v>
                </c:pt>
              </c:strCache>
            </c:strRef>
          </c:cat>
          <c:val>
            <c:numRef>
              <c:f>September!$K$176:$K$182</c:f>
              <c:numCache>
                <c:formatCode>General</c:formatCode>
                <c:ptCount val="7"/>
                <c:pt idx="0">
                  <c:v>2.9443354499817018</c:v>
                </c:pt>
                <c:pt idx="1">
                  <c:v>7.7718197177528783</c:v>
                </c:pt>
                <c:pt idx="2">
                  <c:v>0.76270072061394456</c:v>
                </c:pt>
                <c:pt idx="3">
                  <c:v>0.61598316685218868</c:v>
                </c:pt>
                <c:pt idx="4">
                  <c:v>2.5011493754294887</c:v>
                </c:pt>
                <c:pt idx="5">
                  <c:v>5.7239971027728336</c:v>
                </c:pt>
                <c:pt idx="6">
                  <c:v>2.3683728224147065</c:v>
                </c:pt>
              </c:numCache>
            </c:numRef>
          </c:val>
        </c:ser>
        <c:ser>
          <c:idx val="1"/>
          <c:order val="1"/>
          <c:tx>
            <c:v>METEOSAT</c:v>
          </c:tx>
          <c:invertIfNegative val="0"/>
          <c:cat>
            <c:strRef>
              <c:f>September!$A$400:$A$406</c:f>
              <c:strCache>
                <c:ptCount val="7"/>
                <c:pt idx="0">
                  <c:v>&gt;850</c:v>
                </c:pt>
                <c:pt idx="1">
                  <c:v>850-700</c:v>
                </c:pt>
                <c:pt idx="2">
                  <c:v>700-500</c:v>
                </c:pt>
                <c:pt idx="3">
                  <c:v>500-400</c:v>
                </c:pt>
                <c:pt idx="4">
                  <c:v>400-300</c:v>
                </c:pt>
                <c:pt idx="5">
                  <c:v>300-200</c:v>
                </c:pt>
                <c:pt idx="6">
                  <c:v>200-100</c:v>
                </c:pt>
              </c:strCache>
            </c:strRef>
          </c:cat>
          <c:val>
            <c:numRef>
              <c:f>September!$K$260:$K$266</c:f>
              <c:numCache>
                <c:formatCode>General</c:formatCode>
                <c:ptCount val="7"/>
                <c:pt idx="0">
                  <c:v>2.6100298612914412</c:v>
                </c:pt>
                <c:pt idx="1">
                  <c:v>1.2083193874478608</c:v>
                </c:pt>
                <c:pt idx="2">
                  <c:v>5.3663571901273133E-2</c:v>
                </c:pt>
                <c:pt idx="3">
                  <c:v>0.63078387892763521</c:v>
                </c:pt>
                <c:pt idx="4">
                  <c:v>2.6612852645282907</c:v>
                </c:pt>
                <c:pt idx="5">
                  <c:v>6.5090112401394435</c:v>
                </c:pt>
                <c:pt idx="6">
                  <c:v>4.0378345278436045</c:v>
                </c:pt>
              </c:numCache>
            </c:numRef>
          </c:val>
        </c:ser>
        <c:ser>
          <c:idx val="2"/>
          <c:order val="2"/>
          <c:tx>
            <c:v>MTSAT</c:v>
          </c:tx>
          <c:spPr>
            <a:solidFill>
              <a:srgbClr val="92D050"/>
            </a:solidFill>
          </c:spPr>
          <c:invertIfNegative val="0"/>
          <c:cat>
            <c:strRef>
              <c:f>September!$A$400:$A$406</c:f>
              <c:strCache>
                <c:ptCount val="7"/>
                <c:pt idx="0">
                  <c:v>&gt;850</c:v>
                </c:pt>
                <c:pt idx="1">
                  <c:v>850-700</c:v>
                </c:pt>
                <c:pt idx="2">
                  <c:v>700-500</c:v>
                </c:pt>
                <c:pt idx="3">
                  <c:v>500-400</c:v>
                </c:pt>
                <c:pt idx="4">
                  <c:v>400-300</c:v>
                </c:pt>
                <c:pt idx="5">
                  <c:v>300-200</c:v>
                </c:pt>
                <c:pt idx="6">
                  <c:v>200-100</c:v>
                </c:pt>
              </c:strCache>
            </c:strRef>
          </c:cat>
          <c:val>
            <c:numRef>
              <c:f>September!$K$358:$K$364</c:f>
              <c:numCache>
                <c:formatCode>General</c:formatCode>
                <c:ptCount val="7"/>
                <c:pt idx="0">
                  <c:v>1.8288746554560298</c:v>
                </c:pt>
                <c:pt idx="1">
                  <c:v>-2.1981255557594219E-4</c:v>
                </c:pt>
                <c:pt idx="2">
                  <c:v>0.15407394728836304</c:v>
                </c:pt>
                <c:pt idx="3">
                  <c:v>0.60741047718472674</c:v>
                </c:pt>
                <c:pt idx="4">
                  <c:v>1.645150436782205</c:v>
                </c:pt>
                <c:pt idx="5">
                  <c:v>5.1491335379837055</c:v>
                </c:pt>
                <c:pt idx="6">
                  <c:v>1.0752253274083592</c:v>
                </c:pt>
              </c:numCache>
            </c:numRef>
          </c:val>
        </c:ser>
        <c:ser>
          <c:idx val="3"/>
          <c:order val="3"/>
          <c:tx>
            <c:v>MODIS</c:v>
          </c:tx>
          <c:invertIfNegative val="0"/>
          <c:cat>
            <c:strRef>
              <c:f>September!$A$400:$A$406</c:f>
              <c:strCache>
                <c:ptCount val="7"/>
                <c:pt idx="0">
                  <c:v>&gt;850</c:v>
                </c:pt>
                <c:pt idx="1">
                  <c:v>850-700</c:v>
                </c:pt>
                <c:pt idx="2">
                  <c:v>700-500</c:v>
                </c:pt>
                <c:pt idx="3">
                  <c:v>500-400</c:v>
                </c:pt>
                <c:pt idx="4">
                  <c:v>400-300</c:v>
                </c:pt>
                <c:pt idx="5">
                  <c:v>300-200</c:v>
                </c:pt>
                <c:pt idx="6">
                  <c:v>200-100</c:v>
                </c:pt>
              </c:strCache>
            </c:strRef>
          </c:cat>
          <c:val>
            <c:numRef>
              <c:f>September!$K$400:$K$406</c:f>
              <c:numCache>
                <c:formatCode>General</c:formatCode>
                <c:ptCount val="7"/>
                <c:pt idx="0">
                  <c:v>0</c:v>
                </c:pt>
                <c:pt idx="1">
                  <c:v>0.16506945979061741</c:v>
                </c:pt>
                <c:pt idx="2">
                  <c:v>0.89949740103403741</c:v>
                </c:pt>
                <c:pt idx="3">
                  <c:v>0.61792240206471571</c:v>
                </c:pt>
                <c:pt idx="4">
                  <c:v>0.27901051915427183</c:v>
                </c:pt>
                <c:pt idx="5">
                  <c:v>3.3108655593193981E-2</c:v>
                </c:pt>
                <c:pt idx="6">
                  <c:v>-1.9783130001834745E-3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620016"/>
        <c:axId val="207620408"/>
      </c:barChart>
      <c:catAx>
        <c:axId val="20762001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Pressure Level</a:t>
                </a:r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207620408"/>
        <c:crosses val="autoZero"/>
        <c:auto val="1"/>
        <c:lblAlgn val="ctr"/>
        <c:lblOffset val="100"/>
        <c:noMultiLvlLbl val="0"/>
      </c:catAx>
      <c:valAx>
        <c:axId val="207620408"/>
        <c:scaling>
          <c:orientation val="minMax"/>
          <c:min val="0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AMV V-Comp FEC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762001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September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error!$B$3:$B$28</c:f>
                <c:numCache>
                  <c:formatCode>General</c:formatCode>
                  <c:ptCount val="26"/>
                  <c:pt idx="0">
                    <c:v>0.21225542171499848</c:v>
                  </c:pt>
                  <c:pt idx="1">
                    <c:v>0.1942428805212251</c:v>
                  </c:pt>
                  <c:pt idx="2">
                    <c:v>0.24617546666567416</c:v>
                  </c:pt>
                  <c:pt idx="3">
                    <c:v>0.18540465527752251</c:v>
                  </c:pt>
                  <c:pt idx="4">
                    <c:v>7.9497294159043448E-3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8.5670928560157081E-2</c:v>
                  </c:pt>
                  <c:pt idx="8">
                    <c:v>8.4392856000000044E-2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8.0737109424163678E-2</c:v>
                  </c:pt>
                  <c:pt idx="12">
                    <c:v>0.23922829091162418</c:v>
                  </c:pt>
                  <c:pt idx="13">
                    <c:v>0.16350360002512193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9.9890846642811559E-2</c:v>
                  </c:pt>
                  <c:pt idx="18">
                    <c:v>5.9858403134774023E-2</c:v>
                  </c:pt>
                  <c:pt idx="19">
                    <c:v>2.2745087100283209E-2</c:v>
                  </c:pt>
                  <c:pt idx="20">
                    <c:v>8.8714900443385827E-2</c:v>
                  </c:pt>
                  <c:pt idx="21">
                    <c:v>6.5029298342926894E-2</c:v>
                  </c:pt>
                  <c:pt idx="22">
                    <c:v>5.3622359217624475E-2</c:v>
                  </c:pt>
                  <c:pt idx="23">
                    <c:v>3.8124600941871575E-2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error!$B$3:$B$28</c:f>
                <c:numCache>
                  <c:formatCode>General</c:formatCode>
                  <c:ptCount val="26"/>
                  <c:pt idx="0">
                    <c:v>0.21225542171499848</c:v>
                  </c:pt>
                  <c:pt idx="1">
                    <c:v>0.1942428805212251</c:v>
                  </c:pt>
                  <c:pt idx="2">
                    <c:v>0.24617546666567416</c:v>
                  </c:pt>
                  <c:pt idx="3">
                    <c:v>0.18540465527752251</c:v>
                  </c:pt>
                  <c:pt idx="4">
                    <c:v>7.9497294159043448E-3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8.5670928560157081E-2</c:v>
                  </c:pt>
                  <c:pt idx="8">
                    <c:v>8.4392856000000044E-2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8.0737109424163678E-2</c:v>
                  </c:pt>
                  <c:pt idx="12">
                    <c:v>0.23922829091162418</c:v>
                  </c:pt>
                  <c:pt idx="13">
                    <c:v>0.16350360002512193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9.9890846642811559E-2</c:v>
                  </c:pt>
                  <c:pt idx="18">
                    <c:v>5.9858403134774023E-2</c:v>
                  </c:pt>
                  <c:pt idx="19">
                    <c:v>2.2745087100283209E-2</c:v>
                  </c:pt>
                  <c:pt idx="20">
                    <c:v>8.8714900443385827E-2</c:v>
                  </c:pt>
                  <c:pt idx="21">
                    <c:v>6.5029298342926894E-2</c:v>
                  </c:pt>
                  <c:pt idx="22">
                    <c:v>5.3622359217624475E-2</c:v>
                  </c:pt>
                  <c:pt idx="23">
                    <c:v>3.8124600941871575E-2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minus>
          </c:errBars>
          <c:cat>
            <c:strRef>
              <c:f>September!$F$2:$F$28</c:f>
              <c:strCache>
                <c:ptCount val="27"/>
                <c:pt idx="0">
                  <c:v>SYNOP</c:v>
                </c:pt>
                <c:pt idx="1">
                  <c:v>AIREP</c:v>
                </c:pt>
                <c:pt idx="2">
                  <c:v>DRIBU</c:v>
                </c:pt>
                <c:pt idx="3">
                  <c:v>TEMP</c:v>
                </c:pt>
                <c:pt idx="4">
                  <c:v>DROP</c:v>
                </c:pt>
                <c:pt idx="5">
                  <c:v>PILOT</c:v>
                </c:pt>
                <c:pt idx="6">
                  <c:v>PROFILER</c:v>
                </c:pt>
                <c:pt idx="7">
                  <c:v>GOES-AMV</c:v>
                </c:pt>
                <c:pt idx="8">
                  <c:v>Meteosat-AMV</c:v>
                </c:pt>
                <c:pt idx="9">
                  <c:v>MTSAT-AMV</c:v>
                </c:pt>
                <c:pt idx="10">
                  <c:v>MODIS-AMV</c:v>
                </c:pt>
                <c:pt idx="11">
                  <c:v>SCAT</c:v>
                </c:pt>
                <c:pt idx="12">
                  <c:v>HIRS</c:v>
                </c:pt>
                <c:pt idx="13">
                  <c:v>AMSU-A</c:v>
                </c:pt>
                <c:pt idx="14">
                  <c:v>AIRS</c:v>
                </c:pt>
                <c:pt idx="15">
                  <c:v>IASI</c:v>
                </c:pt>
                <c:pt idx="16">
                  <c:v>GPS-RO</c:v>
                </c:pt>
                <c:pt idx="17">
                  <c:v>AMSR-E</c:v>
                </c:pt>
                <c:pt idx="18">
                  <c:v>SSMIS</c:v>
                </c:pt>
                <c:pt idx="19">
                  <c:v>TMI-1</c:v>
                </c:pt>
                <c:pt idx="20">
                  <c:v>MERIS</c:v>
                </c:pt>
                <c:pt idx="21">
                  <c:v>MHS</c:v>
                </c:pt>
                <c:pt idx="22">
                  <c:v>AMSU-B</c:v>
                </c:pt>
                <c:pt idx="23">
                  <c:v>Meteosat-Rad</c:v>
                </c:pt>
                <c:pt idx="24">
                  <c:v>MTSAT-Rad</c:v>
                </c:pt>
                <c:pt idx="25">
                  <c:v>GOES-Rad</c:v>
                </c:pt>
                <c:pt idx="26">
                  <c:v>O3</c:v>
                </c:pt>
              </c:strCache>
            </c:strRef>
          </c:cat>
          <c:val>
            <c:numRef>
              <c:f>September!$J$2:$J$28</c:f>
              <c:numCache>
                <c:formatCode>General</c:formatCode>
                <c:ptCount val="27"/>
                <c:pt idx="0">
                  <c:v>4.6849487544230799</c:v>
                </c:pt>
                <c:pt idx="1">
                  <c:v>8.6380204411267112</c:v>
                </c:pt>
                <c:pt idx="2">
                  <c:v>2.5047637058285832</c:v>
                </c:pt>
                <c:pt idx="3">
                  <c:v>4.3204134270338965</c:v>
                </c:pt>
                <c:pt idx="4">
                  <c:v>6.9062227208115307E-2</c:v>
                </c:pt>
                <c:pt idx="5">
                  <c:v>1.7295925207376299</c:v>
                </c:pt>
                <c:pt idx="6">
                  <c:v>0.73001488250765345</c:v>
                </c:pt>
                <c:pt idx="7">
                  <c:v>2.857436890901575</c:v>
                </c:pt>
                <c:pt idx="8">
                  <c:v>2.9507675721409052</c:v>
                </c:pt>
                <c:pt idx="9">
                  <c:v>1.557907825982721</c:v>
                </c:pt>
                <c:pt idx="10">
                  <c:v>0.31680454061551488</c:v>
                </c:pt>
                <c:pt idx="11">
                  <c:v>2.0466045963031827</c:v>
                </c:pt>
                <c:pt idx="12">
                  <c:v>3.1862067783744412</c:v>
                </c:pt>
                <c:pt idx="13">
                  <c:v>23.548018406571146</c:v>
                </c:pt>
                <c:pt idx="14">
                  <c:v>9.4035271776943503</c:v>
                </c:pt>
                <c:pt idx="15">
                  <c:v>9.6296971149748476</c:v>
                </c:pt>
                <c:pt idx="16">
                  <c:v>9.1067627072364559</c:v>
                </c:pt>
                <c:pt idx="17">
                  <c:v>1.4997316137760435</c:v>
                </c:pt>
                <c:pt idx="18">
                  <c:v>2.4459566324084987</c:v>
                </c:pt>
                <c:pt idx="19">
                  <c:v>1.4074284744774177</c:v>
                </c:pt>
                <c:pt idx="20">
                  <c:v>0.12684776331534389</c:v>
                </c:pt>
                <c:pt idx="21">
                  <c:v>1.8773044893829038</c:v>
                </c:pt>
                <c:pt idx="22">
                  <c:v>1.5028232465399232</c:v>
                </c:pt>
                <c:pt idx="23">
                  <c:v>2.0477120748521296</c:v>
                </c:pt>
                <c:pt idx="24">
                  <c:v>0.45615281324527041</c:v>
                </c:pt>
                <c:pt idx="25">
                  <c:v>0.64351971949621189</c:v>
                </c:pt>
                <c:pt idx="26">
                  <c:v>-1.8041279662303407E-2</c:v>
                </c:pt>
              </c:numCache>
            </c:numRef>
          </c:val>
        </c:ser>
        <c:ser>
          <c:idx val="1"/>
          <c:order val="1"/>
          <c:tx>
            <c:v>October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0.32002810666537734</c:v>
                  </c:pt>
                  <c:pt idx="3">
                    <c:v>0.25956651738853082</c:v>
                  </c:pt>
                  <c:pt idx="4">
                    <c:v>8.7447023574947231E-3</c:v>
                  </c:pt>
                  <c:pt idx="5">
                    <c:v>0.13545548731479504</c:v>
                  </c:pt>
                  <c:pt idx="6">
                    <c:v>0.12330729690806114</c:v>
                  </c:pt>
                  <c:pt idx="7">
                    <c:v>0.11137220712820357</c:v>
                  </c:pt>
                  <c:pt idx="8">
                    <c:v>0.10439000000000002</c:v>
                  </c:pt>
                  <c:pt idx="9">
                    <c:v>6.700221924025411E-2</c:v>
                  </c:pt>
                  <c:pt idx="10">
                    <c:v>0.17049822030682188</c:v>
                  </c:pt>
                  <c:pt idx="11">
                    <c:v>9.6884531308996463E-2</c:v>
                  </c:pt>
                  <c:pt idx="12">
                    <c:v>0.28707394909394934</c:v>
                  </c:pt>
                  <c:pt idx="13">
                    <c:v>0.19620432003014626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6.2858403134000124E-2</c:v>
                  </c:pt>
                  <c:pt idx="19">
                    <c:v>3.1843121940396395E-2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0.32002810666537734</c:v>
                  </c:pt>
                  <c:pt idx="3">
                    <c:v>0.25956651738853082</c:v>
                  </c:pt>
                  <c:pt idx="4">
                    <c:v>8.7447023574947231E-3</c:v>
                  </c:pt>
                  <c:pt idx="5">
                    <c:v>0.13545548731479504</c:v>
                  </c:pt>
                  <c:pt idx="6">
                    <c:v>0.12330729690806114</c:v>
                  </c:pt>
                  <c:pt idx="7">
                    <c:v>0.11137220712820357</c:v>
                  </c:pt>
                  <c:pt idx="8">
                    <c:v>0.10439000000000002</c:v>
                  </c:pt>
                  <c:pt idx="9">
                    <c:v>6.700221924025411E-2</c:v>
                  </c:pt>
                  <c:pt idx="10">
                    <c:v>0.17049822030682188</c:v>
                  </c:pt>
                  <c:pt idx="11">
                    <c:v>9.6884531308996463E-2</c:v>
                  </c:pt>
                  <c:pt idx="12">
                    <c:v>0.28707394909394934</c:v>
                  </c:pt>
                  <c:pt idx="13">
                    <c:v>0.19620432003014626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6.2858403134000124E-2</c:v>
                  </c:pt>
                  <c:pt idx="19">
                    <c:v>3.1843121940396395E-2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minus>
          </c:errBars>
          <c:val>
            <c:numRef>
              <c:f>October!$J$2:$J$28</c:f>
              <c:numCache>
                <c:formatCode>General</c:formatCode>
                <c:ptCount val="27"/>
                <c:pt idx="0">
                  <c:v>4.6030699552507084</c:v>
                </c:pt>
                <c:pt idx="1">
                  <c:v>9.8343537221147912</c:v>
                </c:pt>
                <c:pt idx="2">
                  <c:v>2.5595011246029982</c:v>
                </c:pt>
                <c:pt idx="3">
                  <c:v>5.2238645894648794</c:v>
                </c:pt>
                <c:pt idx="4">
                  <c:v>7.9133408694819399E-2</c:v>
                </c:pt>
                <c:pt idx="5">
                  <c:v>1.5740892479627444</c:v>
                </c:pt>
                <c:pt idx="6">
                  <c:v>0.59260497331780682</c:v>
                </c:pt>
                <c:pt idx="7">
                  <c:v>3.6075244768870101</c:v>
                </c:pt>
                <c:pt idx="8">
                  <c:v>3.1127374176465992</c:v>
                </c:pt>
                <c:pt idx="9">
                  <c:v>1.6250856776372762</c:v>
                </c:pt>
                <c:pt idx="10">
                  <c:v>0.40216148581452532</c:v>
                </c:pt>
                <c:pt idx="11">
                  <c:v>2.1462484225374308</c:v>
                </c:pt>
                <c:pt idx="12">
                  <c:v>3.3788264747440184</c:v>
                </c:pt>
                <c:pt idx="13">
                  <c:v>22.333249130757427</c:v>
                </c:pt>
                <c:pt idx="14">
                  <c:v>9.3716237712835007</c:v>
                </c:pt>
                <c:pt idx="15">
                  <c:v>8.962873314655873</c:v>
                </c:pt>
                <c:pt idx="16">
                  <c:v>8.3606410087074625</c:v>
                </c:pt>
                <c:pt idx="17">
                  <c:v>0.14859016555585941</c:v>
                </c:pt>
                <c:pt idx="18">
                  <c:v>2.8911533369258788</c:v>
                </c:pt>
                <c:pt idx="19">
                  <c:v>1.6691116599350373</c:v>
                </c:pt>
                <c:pt idx="20">
                  <c:v>0.13670647938167571</c:v>
                </c:pt>
                <c:pt idx="21">
                  <c:v>1.9784293722128368</c:v>
                </c:pt>
                <c:pt idx="22">
                  <c:v>1.5415127933994224</c:v>
                </c:pt>
                <c:pt idx="23">
                  <c:v>2.0750804387796467</c:v>
                </c:pt>
                <c:pt idx="24">
                  <c:v>0.52850906438568568</c:v>
                </c:pt>
                <c:pt idx="25">
                  <c:v>0.68124839472065257</c:v>
                </c:pt>
                <c:pt idx="26">
                  <c:v>-1.0534507064110923E-2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207621192"/>
        <c:axId val="208316928"/>
      </c:barChart>
      <c:catAx>
        <c:axId val="20762119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600" b="1" i="0" baseline="0"/>
            </a:pPr>
            <a:endParaRPr lang="en-US"/>
          </a:p>
        </c:txPr>
        <c:crossAx val="208316928"/>
        <c:crosses val="autoZero"/>
        <c:auto val="1"/>
        <c:lblAlgn val="ctr"/>
        <c:lblOffset val="100"/>
        <c:tickLblSkip val="1"/>
        <c:noMultiLvlLbl val="0"/>
      </c:catAx>
      <c:valAx>
        <c:axId val="208316928"/>
        <c:scaling>
          <c:orientation val="minMax"/>
          <c:min val="0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FEC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762119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3185975849818157"/>
          <c:y val="0.20858895705521471"/>
          <c:w val="0.34787477984133014"/>
          <c:h val="7.3958745954301824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September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error!$B$3:$B$28</c:f>
                <c:numCache>
                  <c:formatCode>General</c:formatCode>
                  <c:ptCount val="26"/>
                  <c:pt idx="0">
                    <c:v>0.21225542171499831</c:v>
                  </c:pt>
                  <c:pt idx="1">
                    <c:v>0.19424288052122476</c:v>
                  </c:pt>
                  <c:pt idx="2">
                    <c:v>0.24617546666567416</c:v>
                  </c:pt>
                  <c:pt idx="3">
                    <c:v>0.18540465527752234</c:v>
                  </c:pt>
                  <c:pt idx="4">
                    <c:v>7.9497294159043257E-3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8.5670928560156859E-2</c:v>
                  </c:pt>
                  <c:pt idx="8">
                    <c:v>8.4392856000000002E-2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8.0737109424163664E-2</c:v>
                  </c:pt>
                  <c:pt idx="12">
                    <c:v>0.23922829091162401</c:v>
                  </c:pt>
                  <c:pt idx="13">
                    <c:v>0.1635036000251219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9.9890846642811268E-2</c:v>
                  </c:pt>
                  <c:pt idx="18">
                    <c:v>5.9858403134774009E-2</c:v>
                  </c:pt>
                  <c:pt idx="19">
                    <c:v>2.2745087100283185E-2</c:v>
                  </c:pt>
                  <c:pt idx="20">
                    <c:v>8.8714900443385758E-2</c:v>
                  </c:pt>
                  <c:pt idx="21">
                    <c:v>6.5029298342926839E-2</c:v>
                  </c:pt>
                  <c:pt idx="22">
                    <c:v>5.3622359217624475E-2</c:v>
                  </c:pt>
                  <c:pt idx="23">
                    <c:v>3.8124600941871568E-2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error!$B$3:$B$28</c:f>
                <c:numCache>
                  <c:formatCode>General</c:formatCode>
                  <c:ptCount val="26"/>
                  <c:pt idx="0">
                    <c:v>0.21225542171499831</c:v>
                  </c:pt>
                  <c:pt idx="1">
                    <c:v>0.19424288052122476</c:v>
                  </c:pt>
                  <c:pt idx="2">
                    <c:v>0.24617546666567416</c:v>
                  </c:pt>
                  <c:pt idx="3">
                    <c:v>0.18540465527752234</c:v>
                  </c:pt>
                  <c:pt idx="4">
                    <c:v>7.9497294159043257E-3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8.5670928560156859E-2</c:v>
                  </c:pt>
                  <c:pt idx="8">
                    <c:v>8.4392856000000002E-2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8.0737109424163664E-2</c:v>
                  </c:pt>
                  <c:pt idx="12">
                    <c:v>0.23922829091162401</c:v>
                  </c:pt>
                  <c:pt idx="13">
                    <c:v>0.1635036000251219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9.9890846642811268E-2</c:v>
                  </c:pt>
                  <c:pt idx="18">
                    <c:v>5.9858403134774009E-2</c:v>
                  </c:pt>
                  <c:pt idx="19">
                    <c:v>2.2745087100283185E-2</c:v>
                  </c:pt>
                  <c:pt idx="20">
                    <c:v>8.8714900443385758E-2</c:v>
                  </c:pt>
                  <c:pt idx="21">
                    <c:v>6.5029298342926839E-2</c:v>
                  </c:pt>
                  <c:pt idx="22">
                    <c:v>5.3622359217624475E-2</c:v>
                  </c:pt>
                  <c:pt idx="23">
                    <c:v>3.8124600941871568E-2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minus>
          </c:errBars>
          <c:cat>
            <c:strRef>
              <c:f>September!$F$2:$F$28</c:f>
              <c:strCache>
                <c:ptCount val="27"/>
                <c:pt idx="0">
                  <c:v>SYNOP</c:v>
                </c:pt>
                <c:pt idx="1">
                  <c:v>AIREP</c:v>
                </c:pt>
                <c:pt idx="2">
                  <c:v>DRIBU</c:v>
                </c:pt>
                <c:pt idx="3">
                  <c:v>TEMP</c:v>
                </c:pt>
                <c:pt idx="4">
                  <c:v>DROP</c:v>
                </c:pt>
                <c:pt idx="5">
                  <c:v>PILOT</c:v>
                </c:pt>
                <c:pt idx="6">
                  <c:v>PROFILER</c:v>
                </c:pt>
                <c:pt idx="7">
                  <c:v>GOES-AMV</c:v>
                </c:pt>
                <c:pt idx="8">
                  <c:v>Meteosat-AMV</c:v>
                </c:pt>
                <c:pt idx="9">
                  <c:v>MTSAT-AMV</c:v>
                </c:pt>
                <c:pt idx="10">
                  <c:v>MODIS-AMV</c:v>
                </c:pt>
                <c:pt idx="11">
                  <c:v>SCAT</c:v>
                </c:pt>
                <c:pt idx="12">
                  <c:v>HIRS</c:v>
                </c:pt>
                <c:pt idx="13">
                  <c:v>AMSU-A</c:v>
                </c:pt>
                <c:pt idx="14">
                  <c:v>AIRS</c:v>
                </c:pt>
                <c:pt idx="15">
                  <c:v>IASI</c:v>
                </c:pt>
                <c:pt idx="16">
                  <c:v>GPS-RO</c:v>
                </c:pt>
                <c:pt idx="17">
                  <c:v>AMSR-E</c:v>
                </c:pt>
                <c:pt idx="18">
                  <c:v>SSMIS</c:v>
                </c:pt>
                <c:pt idx="19">
                  <c:v>TMI-1</c:v>
                </c:pt>
                <c:pt idx="20">
                  <c:v>MERIS</c:v>
                </c:pt>
                <c:pt idx="21">
                  <c:v>MHS</c:v>
                </c:pt>
                <c:pt idx="22">
                  <c:v>AMSU-B</c:v>
                </c:pt>
                <c:pt idx="23">
                  <c:v>Meteosat-Rad</c:v>
                </c:pt>
                <c:pt idx="24">
                  <c:v>MTSAT-Rad</c:v>
                </c:pt>
                <c:pt idx="25">
                  <c:v>GOES-Rad</c:v>
                </c:pt>
                <c:pt idx="26">
                  <c:v>O3</c:v>
                </c:pt>
              </c:strCache>
            </c:strRef>
          </c:cat>
          <c:val>
            <c:numRef>
              <c:f>September!$J$2:$J$28</c:f>
              <c:numCache>
                <c:formatCode>General</c:formatCode>
                <c:ptCount val="27"/>
                <c:pt idx="0">
                  <c:v>4.6849487544230799</c:v>
                </c:pt>
                <c:pt idx="1">
                  <c:v>8.6380204411267254</c:v>
                </c:pt>
                <c:pt idx="2">
                  <c:v>2.5047637058285832</c:v>
                </c:pt>
                <c:pt idx="3">
                  <c:v>4.3204134270338965</c:v>
                </c:pt>
                <c:pt idx="4">
                  <c:v>6.9062227208115154E-2</c:v>
                </c:pt>
                <c:pt idx="5">
                  <c:v>1.7295925207376299</c:v>
                </c:pt>
                <c:pt idx="6">
                  <c:v>0.73001488250765345</c:v>
                </c:pt>
                <c:pt idx="7">
                  <c:v>2.857436890901575</c:v>
                </c:pt>
                <c:pt idx="8">
                  <c:v>2.9507675721409052</c:v>
                </c:pt>
                <c:pt idx="9">
                  <c:v>1.5579078259827199</c:v>
                </c:pt>
                <c:pt idx="10">
                  <c:v>0.31680454061551488</c:v>
                </c:pt>
                <c:pt idx="11">
                  <c:v>2.0466045963031827</c:v>
                </c:pt>
                <c:pt idx="12">
                  <c:v>3.1862067783744412</c:v>
                </c:pt>
                <c:pt idx="13">
                  <c:v>23.548018406571163</c:v>
                </c:pt>
                <c:pt idx="14">
                  <c:v>9.4035271776943503</c:v>
                </c:pt>
                <c:pt idx="15">
                  <c:v>9.6296971149748476</c:v>
                </c:pt>
                <c:pt idx="16">
                  <c:v>9.1067627072364559</c:v>
                </c:pt>
                <c:pt idx="17">
                  <c:v>1.4997316137760448</c:v>
                </c:pt>
                <c:pt idx="18">
                  <c:v>2.4459566324084987</c:v>
                </c:pt>
                <c:pt idx="19">
                  <c:v>1.407428474477419</c:v>
                </c:pt>
                <c:pt idx="20">
                  <c:v>0.12684776331534389</c:v>
                </c:pt>
                <c:pt idx="21">
                  <c:v>1.8773044893829038</c:v>
                </c:pt>
                <c:pt idx="22">
                  <c:v>1.5028232465399249</c:v>
                </c:pt>
                <c:pt idx="23">
                  <c:v>2.0477120748521296</c:v>
                </c:pt>
                <c:pt idx="24">
                  <c:v>0.45615281324527002</c:v>
                </c:pt>
                <c:pt idx="25">
                  <c:v>0.64351971949621189</c:v>
                </c:pt>
                <c:pt idx="26">
                  <c:v>-1.8041279662303379E-2</c:v>
                </c:pt>
              </c:numCache>
            </c:numRef>
          </c:val>
        </c:ser>
        <c:ser>
          <c:idx val="1"/>
          <c:order val="1"/>
          <c:tx>
            <c:v>October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0.32002810666537701</c:v>
                  </c:pt>
                  <c:pt idx="3">
                    <c:v>0.25956651738853082</c:v>
                  </c:pt>
                  <c:pt idx="4">
                    <c:v>8.7447023574947214E-3</c:v>
                  </c:pt>
                  <c:pt idx="5">
                    <c:v>0.13545548731479487</c:v>
                  </c:pt>
                  <c:pt idx="6">
                    <c:v>0.12330729690806114</c:v>
                  </c:pt>
                  <c:pt idx="7">
                    <c:v>0.11137220712820356</c:v>
                  </c:pt>
                  <c:pt idx="8">
                    <c:v>0.10439000000000002</c:v>
                  </c:pt>
                  <c:pt idx="9">
                    <c:v>6.7002219240254082E-2</c:v>
                  </c:pt>
                  <c:pt idx="10">
                    <c:v>0.17049822030682163</c:v>
                  </c:pt>
                  <c:pt idx="11">
                    <c:v>9.6884531308996394E-2</c:v>
                  </c:pt>
                  <c:pt idx="12">
                    <c:v>0.28707394909394901</c:v>
                  </c:pt>
                  <c:pt idx="13">
                    <c:v>0.19620432003014623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6.2858403133999999E-2</c:v>
                  </c:pt>
                  <c:pt idx="19">
                    <c:v>3.1843121940396381E-2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0.32002810666537701</c:v>
                  </c:pt>
                  <c:pt idx="3">
                    <c:v>0.25956651738853082</c:v>
                  </c:pt>
                  <c:pt idx="4">
                    <c:v>8.7447023574947214E-3</c:v>
                  </c:pt>
                  <c:pt idx="5">
                    <c:v>0.13545548731479487</c:v>
                  </c:pt>
                  <c:pt idx="6">
                    <c:v>0.12330729690806114</c:v>
                  </c:pt>
                  <c:pt idx="7">
                    <c:v>0.11137220712820356</c:v>
                  </c:pt>
                  <c:pt idx="8">
                    <c:v>0.10439000000000002</c:v>
                  </c:pt>
                  <c:pt idx="9">
                    <c:v>6.7002219240254082E-2</c:v>
                  </c:pt>
                  <c:pt idx="10">
                    <c:v>0.17049822030682163</c:v>
                  </c:pt>
                  <c:pt idx="11">
                    <c:v>9.6884531308996394E-2</c:v>
                  </c:pt>
                  <c:pt idx="12">
                    <c:v>0.28707394909394901</c:v>
                  </c:pt>
                  <c:pt idx="13">
                    <c:v>0.19620432003014623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6.2858403133999999E-2</c:v>
                  </c:pt>
                  <c:pt idx="19">
                    <c:v>3.1843121940396381E-2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minus>
          </c:errBars>
          <c:val>
            <c:numRef>
              <c:f>October!$J$2:$J$28</c:f>
              <c:numCache>
                <c:formatCode>General</c:formatCode>
                <c:ptCount val="27"/>
                <c:pt idx="0">
                  <c:v>4.6030699552507084</c:v>
                </c:pt>
                <c:pt idx="1">
                  <c:v>9.8343537221148072</c:v>
                </c:pt>
                <c:pt idx="2">
                  <c:v>2.5595011246029982</c:v>
                </c:pt>
                <c:pt idx="3">
                  <c:v>5.2238645894648794</c:v>
                </c:pt>
                <c:pt idx="4">
                  <c:v>7.9133408694819329E-2</c:v>
                </c:pt>
                <c:pt idx="5">
                  <c:v>1.5740892479627444</c:v>
                </c:pt>
                <c:pt idx="6">
                  <c:v>0.5926049733178067</c:v>
                </c:pt>
                <c:pt idx="7">
                  <c:v>3.6075244768870061</c:v>
                </c:pt>
                <c:pt idx="8">
                  <c:v>3.1127374176465992</c:v>
                </c:pt>
                <c:pt idx="9">
                  <c:v>1.6250856776372762</c:v>
                </c:pt>
                <c:pt idx="10">
                  <c:v>0.40216148581452532</c:v>
                </c:pt>
                <c:pt idx="11">
                  <c:v>2.1462484225374308</c:v>
                </c:pt>
                <c:pt idx="12">
                  <c:v>3.3788264747440215</c:v>
                </c:pt>
                <c:pt idx="13">
                  <c:v>22.333249130757427</c:v>
                </c:pt>
                <c:pt idx="14">
                  <c:v>9.3716237712834989</c:v>
                </c:pt>
                <c:pt idx="15">
                  <c:v>8.962873314655873</c:v>
                </c:pt>
                <c:pt idx="16">
                  <c:v>8.3606410087074519</c:v>
                </c:pt>
                <c:pt idx="17">
                  <c:v>0.14859016555585941</c:v>
                </c:pt>
                <c:pt idx="18">
                  <c:v>2.8911533369258824</c:v>
                </c:pt>
                <c:pt idx="19">
                  <c:v>1.6691116599350373</c:v>
                </c:pt>
                <c:pt idx="20">
                  <c:v>0.13670647938167571</c:v>
                </c:pt>
                <c:pt idx="21">
                  <c:v>1.978429372212837</c:v>
                </c:pt>
                <c:pt idx="22">
                  <c:v>1.5415127933994235</c:v>
                </c:pt>
                <c:pt idx="23">
                  <c:v>2.0750804387796467</c:v>
                </c:pt>
                <c:pt idx="24">
                  <c:v>0.52850906438568568</c:v>
                </c:pt>
                <c:pt idx="25">
                  <c:v>0.68124839472065257</c:v>
                </c:pt>
                <c:pt idx="26">
                  <c:v>-1.0534507064110922E-2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208317712"/>
        <c:axId val="208318104"/>
      </c:barChart>
      <c:catAx>
        <c:axId val="2083177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600" b="1" i="0" baseline="0"/>
            </a:pPr>
            <a:endParaRPr lang="en-US"/>
          </a:p>
        </c:txPr>
        <c:crossAx val="208318104"/>
        <c:crosses val="autoZero"/>
        <c:auto val="1"/>
        <c:lblAlgn val="ctr"/>
        <c:lblOffset val="100"/>
        <c:tickLblSkip val="1"/>
        <c:noMultiLvlLbl val="0"/>
      </c:catAx>
      <c:valAx>
        <c:axId val="208318104"/>
        <c:scaling>
          <c:orientation val="minMax"/>
          <c:min val="0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FEC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83177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3185975849818212"/>
          <c:y val="0.20858895705521471"/>
          <c:w val="0.34787477984133036"/>
          <c:h val="7.3958745954301824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September</c:v>
          </c:tx>
          <c:spPr>
            <a:solidFill>
              <a:srgbClr val="3399FF"/>
            </a:solidFill>
          </c:spPr>
          <c:invertIfNegative val="0"/>
          <c:cat>
            <c:numRef>
              <c:f>September!$A$981:$A$995</c:f>
              <c:numCache>
                <c:formatCode>General</c:formatCode>
                <c:ptCount val="15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  <c:pt idx="8">
                  <c:v>11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  <c:pt idx="12">
                  <c:v>15</c:v>
                </c:pt>
                <c:pt idx="13">
                  <c:v>16</c:v>
                </c:pt>
                <c:pt idx="14">
                  <c:v>17</c:v>
                </c:pt>
              </c:numCache>
            </c:numRef>
          </c:cat>
          <c:val>
            <c:numRef>
              <c:f>September!$I$981:$I$995</c:f>
              <c:numCache>
                <c:formatCode>General</c:formatCode>
                <c:ptCount val="15"/>
                <c:pt idx="0">
                  <c:v>8.1317235848782659</c:v>
                </c:pt>
                <c:pt idx="1">
                  <c:v>8.9870112061290008</c:v>
                </c:pt>
                <c:pt idx="2">
                  <c:v>15.285348119271031</c:v>
                </c:pt>
                <c:pt idx="3">
                  <c:v>2.5341130414440411</c:v>
                </c:pt>
                <c:pt idx="4">
                  <c:v>0</c:v>
                </c:pt>
                <c:pt idx="5">
                  <c:v>1.5862737142441974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14.448516299638072</c:v>
                </c:pt>
                <c:pt idx="10">
                  <c:v>15.808518964285733</c:v>
                </c:pt>
                <c:pt idx="11">
                  <c:v>22.129587191926888</c:v>
                </c:pt>
                <c:pt idx="12">
                  <c:v>0</c:v>
                </c:pt>
                <c:pt idx="13">
                  <c:v>4.5993415904947019</c:v>
                </c:pt>
                <c:pt idx="14">
                  <c:v>6.4895662876880724</c:v>
                </c:pt>
              </c:numCache>
            </c:numRef>
          </c:val>
        </c:ser>
        <c:ser>
          <c:idx val="1"/>
          <c:order val="1"/>
          <c:tx>
            <c:v>October</c:v>
          </c:tx>
          <c:spPr>
            <a:solidFill>
              <a:srgbClr val="FFC000"/>
            </a:solidFill>
          </c:spPr>
          <c:invertIfNegative val="0"/>
          <c:val>
            <c:numRef>
              <c:f>October!$H$993:$H$1007</c:f>
              <c:numCache>
                <c:formatCode>General</c:formatCode>
                <c:ptCount val="15"/>
                <c:pt idx="0">
                  <c:v>8.0891017219916019</c:v>
                </c:pt>
                <c:pt idx="1">
                  <c:v>9.2661327231496262</c:v>
                </c:pt>
                <c:pt idx="2">
                  <c:v>15.812869931929521</c:v>
                </c:pt>
                <c:pt idx="3">
                  <c:v>2.0021079391339129</c:v>
                </c:pt>
                <c:pt idx="4">
                  <c:v>0</c:v>
                </c:pt>
                <c:pt idx="5">
                  <c:v>1.4309865414050926</c:v>
                </c:pt>
                <c:pt idx="6">
                  <c:v>0</c:v>
                </c:pt>
                <c:pt idx="7">
                  <c:v>0</c:v>
                </c:pt>
                <c:pt idx="9">
                  <c:v>14.481528740907818</c:v>
                </c:pt>
                <c:pt idx="10">
                  <c:v>16.151116819384647</c:v>
                </c:pt>
                <c:pt idx="11">
                  <c:v>23.572089994449929</c:v>
                </c:pt>
                <c:pt idx="12">
                  <c:v>0</c:v>
                </c:pt>
                <c:pt idx="13">
                  <c:v>3.6919085714173407</c:v>
                </c:pt>
                <c:pt idx="14">
                  <c:v>5.5021570162305045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318888"/>
        <c:axId val="208319280"/>
      </c:barChart>
      <c:catAx>
        <c:axId val="208318888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 algn="l">
                  <a:defRPr/>
                </a:pPr>
                <a:r>
                  <a:rPr lang="en-US"/>
                  <a:t>SSMIS </a:t>
                </a:r>
              </a:p>
              <a:p>
                <a:pPr algn="l">
                  <a:defRPr/>
                </a:pPr>
                <a:endParaRPr lang="en-US"/>
              </a:p>
              <a:p>
                <a:pPr algn="l">
                  <a:defRPr/>
                </a:pPr>
                <a:endParaRPr lang="en-US"/>
              </a:p>
              <a:p>
                <a:pPr algn="l">
                  <a:defRPr/>
                </a:pPr>
                <a:r>
                  <a:rPr lang="en-US"/>
                  <a:t>                 Channel</a:t>
                </a:r>
              </a:p>
              <a:p>
                <a:pPr algn="l">
                  <a:defRPr/>
                </a:pPr>
                <a:endParaRPr lang="en-US"/>
              </a:p>
              <a:p>
                <a:pPr algn="l">
                  <a:defRPr/>
                </a:pPr>
                <a:endParaRPr lang="en-US"/>
              </a:p>
              <a:p>
                <a:pPr algn="l">
                  <a:defRPr/>
                </a:pPr>
                <a:endParaRPr lang="en-US"/>
              </a:p>
              <a:p>
                <a:pPr algn="l">
                  <a:defRPr/>
                </a:pPr>
                <a:endParaRPr lang="en-US"/>
              </a:p>
              <a:p>
                <a:pPr algn="l">
                  <a:defRPr/>
                </a:pPr>
                <a:r>
                  <a:rPr lang="en-US"/>
                  <a:t>TMI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08319280"/>
        <c:crosses val="autoZero"/>
        <c:auto val="1"/>
        <c:lblAlgn val="ctr"/>
        <c:lblOffset val="100"/>
        <c:tickLblSkip val="1"/>
        <c:noMultiLvlLbl val="0"/>
      </c:catAx>
      <c:valAx>
        <c:axId val="208319280"/>
        <c:scaling>
          <c:orientation val="minMax"/>
          <c:max val="22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ALLSKY FEC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8318888"/>
        <c:crosses val="autoZero"/>
        <c:crossBetween val="between"/>
        <c:majorUnit val="2"/>
      </c:valAx>
    </c:plotArea>
    <c:legend>
      <c:legendPos val="t"/>
      <c:layout>
        <c:manualLayout>
          <c:xMode val="edge"/>
          <c:yMode val="edge"/>
          <c:x val="0.32011942257217846"/>
          <c:y val="3.7037037037037035E-2"/>
          <c:w val="0.34864982502187225"/>
          <c:h val="7.8996427529892096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September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error!$B$3:$B$28</c:f>
                <c:numCache>
                  <c:formatCode>General</c:formatCode>
                  <c:ptCount val="26"/>
                  <c:pt idx="0">
                    <c:v>0.21225542171499848</c:v>
                  </c:pt>
                  <c:pt idx="1">
                    <c:v>0.19424288052122507</c:v>
                  </c:pt>
                  <c:pt idx="2">
                    <c:v>0.24617546666567416</c:v>
                  </c:pt>
                  <c:pt idx="3">
                    <c:v>0.18540465527752251</c:v>
                  </c:pt>
                  <c:pt idx="4">
                    <c:v>7.9497294159043448E-3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8.5670928560157039E-2</c:v>
                  </c:pt>
                  <c:pt idx="8">
                    <c:v>8.4392856000000002E-2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8.0737109424163664E-2</c:v>
                  </c:pt>
                  <c:pt idx="12">
                    <c:v>0.23922829091162418</c:v>
                  </c:pt>
                  <c:pt idx="13">
                    <c:v>0.1635036000251219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9.9890846642811268E-2</c:v>
                  </c:pt>
                  <c:pt idx="18">
                    <c:v>5.9858403134774023E-2</c:v>
                  </c:pt>
                  <c:pt idx="19">
                    <c:v>2.2745087100283209E-2</c:v>
                  </c:pt>
                  <c:pt idx="20">
                    <c:v>8.8714900443385758E-2</c:v>
                  </c:pt>
                  <c:pt idx="21">
                    <c:v>6.5029298342926839E-2</c:v>
                  </c:pt>
                  <c:pt idx="22">
                    <c:v>5.3622359217624475E-2</c:v>
                  </c:pt>
                  <c:pt idx="23">
                    <c:v>3.8124600941871568E-2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error!$B$3:$B$28</c:f>
                <c:numCache>
                  <c:formatCode>General</c:formatCode>
                  <c:ptCount val="26"/>
                  <c:pt idx="0">
                    <c:v>0.21225542171499848</c:v>
                  </c:pt>
                  <c:pt idx="1">
                    <c:v>0.19424288052122507</c:v>
                  </c:pt>
                  <c:pt idx="2">
                    <c:v>0.24617546666567416</c:v>
                  </c:pt>
                  <c:pt idx="3">
                    <c:v>0.18540465527752251</c:v>
                  </c:pt>
                  <c:pt idx="4">
                    <c:v>7.9497294159043448E-3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8.5670928560157039E-2</c:v>
                  </c:pt>
                  <c:pt idx="8">
                    <c:v>8.4392856000000002E-2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8.0737109424163664E-2</c:v>
                  </c:pt>
                  <c:pt idx="12">
                    <c:v>0.23922829091162418</c:v>
                  </c:pt>
                  <c:pt idx="13">
                    <c:v>0.1635036000251219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9.9890846642811268E-2</c:v>
                  </c:pt>
                  <c:pt idx="18">
                    <c:v>5.9858403134774023E-2</c:v>
                  </c:pt>
                  <c:pt idx="19">
                    <c:v>2.2745087100283209E-2</c:v>
                  </c:pt>
                  <c:pt idx="20">
                    <c:v>8.8714900443385758E-2</c:v>
                  </c:pt>
                  <c:pt idx="21">
                    <c:v>6.5029298342926839E-2</c:v>
                  </c:pt>
                  <c:pt idx="22">
                    <c:v>5.3622359217624475E-2</c:v>
                  </c:pt>
                  <c:pt idx="23">
                    <c:v>3.8124600941871568E-2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minus>
          </c:errBars>
          <c:cat>
            <c:strRef>
              <c:f>September!$F$2:$F$28</c:f>
              <c:strCache>
                <c:ptCount val="27"/>
                <c:pt idx="0">
                  <c:v>SYNOP</c:v>
                </c:pt>
                <c:pt idx="1">
                  <c:v>AIREP</c:v>
                </c:pt>
                <c:pt idx="2">
                  <c:v>DRIBU</c:v>
                </c:pt>
                <c:pt idx="3">
                  <c:v>TEMP</c:v>
                </c:pt>
                <c:pt idx="4">
                  <c:v>DROP</c:v>
                </c:pt>
                <c:pt idx="5">
                  <c:v>PILOT</c:v>
                </c:pt>
                <c:pt idx="6">
                  <c:v>PROFILER</c:v>
                </c:pt>
                <c:pt idx="7">
                  <c:v>GOES-AMV</c:v>
                </c:pt>
                <c:pt idx="8">
                  <c:v>Meteosat-AMV</c:v>
                </c:pt>
                <c:pt idx="9">
                  <c:v>MTSAT-AMV</c:v>
                </c:pt>
                <c:pt idx="10">
                  <c:v>MODIS-AMV</c:v>
                </c:pt>
                <c:pt idx="11">
                  <c:v>SCAT</c:v>
                </c:pt>
                <c:pt idx="12">
                  <c:v>HIRS</c:v>
                </c:pt>
                <c:pt idx="13">
                  <c:v>AMSU-A</c:v>
                </c:pt>
                <c:pt idx="14">
                  <c:v>AIRS</c:v>
                </c:pt>
                <c:pt idx="15">
                  <c:v>IASI</c:v>
                </c:pt>
                <c:pt idx="16">
                  <c:v>GPS-RO</c:v>
                </c:pt>
                <c:pt idx="17">
                  <c:v>AMSR-E</c:v>
                </c:pt>
                <c:pt idx="18">
                  <c:v>SSMIS</c:v>
                </c:pt>
                <c:pt idx="19">
                  <c:v>TMI-1</c:v>
                </c:pt>
                <c:pt idx="20">
                  <c:v>MERIS</c:v>
                </c:pt>
                <c:pt idx="21">
                  <c:v>MHS</c:v>
                </c:pt>
                <c:pt idx="22">
                  <c:v>AMSU-B</c:v>
                </c:pt>
                <c:pt idx="23">
                  <c:v>Meteosat-Rad</c:v>
                </c:pt>
                <c:pt idx="24">
                  <c:v>MTSAT-Rad</c:v>
                </c:pt>
                <c:pt idx="25">
                  <c:v>GOES-Rad</c:v>
                </c:pt>
                <c:pt idx="26">
                  <c:v>O3</c:v>
                </c:pt>
              </c:strCache>
            </c:strRef>
          </c:cat>
          <c:val>
            <c:numRef>
              <c:f>September!$J$2:$J$28</c:f>
              <c:numCache>
                <c:formatCode>General</c:formatCode>
                <c:ptCount val="27"/>
                <c:pt idx="0">
                  <c:v>4.6849487544230799</c:v>
                </c:pt>
                <c:pt idx="1">
                  <c:v>8.6380204411267112</c:v>
                </c:pt>
                <c:pt idx="2">
                  <c:v>2.5047637058285832</c:v>
                </c:pt>
                <c:pt idx="3">
                  <c:v>4.3204134270338965</c:v>
                </c:pt>
                <c:pt idx="4">
                  <c:v>6.9062227208115279E-2</c:v>
                </c:pt>
                <c:pt idx="5">
                  <c:v>1.7295925207376299</c:v>
                </c:pt>
                <c:pt idx="6">
                  <c:v>0.73001488250765345</c:v>
                </c:pt>
                <c:pt idx="7">
                  <c:v>2.857436890901575</c:v>
                </c:pt>
                <c:pt idx="8">
                  <c:v>2.9507675721409052</c:v>
                </c:pt>
                <c:pt idx="9">
                  <c:v>1.557907825982721</c:v>
                </c:pt>
                <c:pt idx="10">
                  <c:v>0.31680454061551488</c:v>
                </c:pt>
                <c:pt idx="11">
                  <c:v>2.0466045963031827</c:v>
                </c:pt>
                <c:pt idx="12">
                  <c:v>3.1862067783744412</c:v>
                </c:pt>
                <c:pt idx="13">
                  <c:v>23.548018406571146</c:v>
                </c:pt>
                <c:pt idx="14">
                  <c:v>9.4035271776943503</c:v>
                </c:pt>
                <c:pt idx="15">
                  <c:v>9.6296971149748476</c:v>
                </c:pt>
                <c:pt idx="16">
                  <c:v>9.1067627072364559</c:v>
                </c:pt>
                <c:pt idx="17">
                  <c:v>1.4997316137760435</c:v>
                </c:pt>
                <c:pt idx="18">
                  <c:v>2.4459566324084987</c:v>
                </c:pt>
                <c:pt idx="19">
                  <c:v>1.4074284744774177</c:v>
                </c:pt>
                <c:pt idx="20">
                  <c:v>0.12684776331534389</c:v>
                </c:pt>
                <c:pt idx="21">
                  <c:v>1.8773044893829038</c:v>
                </c:pt>
                <c:pt idx="22">
                  <c:v>1.5028232465399232</c:v>
                </c:pt>
                <c:pt idx="23">
                  <c:v>2.0477120748521296</c:v>
                </c:pt>
                <c:pt idx="24">
                  <c:v>0.45615281324527041</c:v>
                </c:pt>
                <c:pt idx="25">
                  <c:v>0.64351971949621189</c:v>
                </c:pt>
                <c:pt idx="26">
                  <c:v>-1.8041279662303403E-2</c:v>
                </c:pt>
              </c:numCache>
            </c:numRef>
          </c:val>
        </c:ser>
        <c:ser>
          <c:idx val="1"/>
          <c:order val="1"/>
          <c:tx>
            <c:v>October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0.32002810666537734</c:v>
                  </c:pt>
                  <c:pt idx="3">
                    <c:v>0.25956651738853082</c:v>
                  </c:pt>
                  <c:pt idx="4">
                    <c:v>8.7447023574947214E-3</c:v>
                  </c:pt>
                  <c:pt idx="5">
                    <c:v>0.13545548731479504</c:v>
                  </c:pt>
                  <c:pt idx="6">
                    <c:v>0.12330729690806114</c:v>
                  </c:pt>
                  <c:pt idx="7">
                    <c:v>0.11137220712820356</c:v>
                  </c:pt>
                  <c:pt idx="8">
                    <c:v>0.10439000000000002</c:v>
                  </c:pt>
                  <c:pt idx="9">
                    <c:v>6.7002219240254082E-2</c:v>
                  </c:pt>
                  <c:pt idx="10">
                    <c:v>0.17049822030682188</c:v>
                  </c:pt>
                  <c:pt idx="11">
                    <c:v>9.6884531308996394E-2</c:v>
                  </c:pt>
                  <c:pt idx="12">
                    <c:v>0.28707394909394934</c:v>
                  </c:pt>
                  <c:pt idx="13">
                    <c:v>0.19620432003014623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6.2858403133999999E-2</c:v>
                  </c:pt>
                  <c:pt idx="19">
                    <c:v>3.1843121940396381E-2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0.32002810666537734</c:v>
                  </c:pt>
                  <c:pt idx="3">
                    <c:v>0.25956651738853082</c:v>
                  </c:pt>
                  <c:pt idx="4">
                    <c:v>8.7447023574947214E-3</c:v>
                  </c:pt>
                  <c:pt idx="5">
                    <c:v>0.13545548731479504</c:v>
                  </c:pt>
                  <c:pt idx="6">
                    <c:v>0.12330729690806114</c:v>
                  </c:pt>
                  <c:pt idx="7">
                    <c:v>0.11137220712820356</c:v>
                  </c:pt>
                  <c:pt idx="8">
                    <c:v>0.10439000000000002</c:v>
                  </c:pt>
                  <c:pt idx="9">
                    <c:v>6.7002219240254082E-2</c:v>
                  </c:pt>
                  <c:pt idx="10">
                    <c:v>0.17049822030682188</c:v>
                  </c:pt>
                  <c:pt idx="11">
                    <c:v>9.6884531308996394E-2</c:v>
                  </c:pt>
                  <c:pt idx="12">
                    <c:v>0.28707394909394934</c:v>
                  </c:pt>
                  <c:pt idx="13">
                    <c:v>0.19620432003014623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6.2858403133999999E-2</c:v>
                  </c:pt>
                  <c:pt idx="19">
                    <c:v>3.1843121940396381E-2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minus>
          </c:errBars>
          <c:val>
            <c:numRef>
              <c:f>October!$J$2:$J$28</c:f>
              <c:numCache>
                <c:formatCode>General</c:formatCode>
                <c:ptCount val="27"/>
                <c:pt idx="0">
                  <c:v>4.6030699552507084</c:v>
                </c:pt>
                <c:pt idx="1">
                  <c:v>9.8343537221147912</c:v>
                </c:pt>
                <c:pt idx="2">
                  <c:v>2.5595011246029982</c:v>
                </c:pt>
                <c:pt idx="3">
                  <c:v>5.2238645894648794</c:v>
                </c:pt>
                <c:pt idx="4">
                  <c:v>7.9133408694819329E-2</c:v>
                </c:pt>
                <c:pt idx="5">
                  <c:v>1.5740892479627444</c:v>
                </c:pt>
                <c:pt idx="6">
                  <c:v>0.5926049733178067</c:v>
                </c:pt>
                <c:pt idx="7">
                  <c:v>3.6075244768870101</c:v>
                </c:pt>
                <c:pt idx="8">
                  <c:v>3.1127374176465992</c:v>
                </c:pt>
                <c:pt idx="9">
                  <c:v>1.6250856776372762</c:v>
                </c:pt>
                <c:pt idx="10">
                  <c:v>0.40216148581452532</c:v>
                </c:pt>
                <c:pt idx="11">
                  <c:v>2.1462484225374308</c:v>
                </c:pt>
                <c:pt idx="12">
                  <c:v>3.3788264747440184</c:v>
                </c:pt>
                <c:pt idx="13">
                  <c:v>22.333249130757427</c:v>
                </c:pt>
                <c:pt idx="14">
                  <c:v>9.3716237712835007</c:v>
                </c:pt>
                <c:pt idx="15">
                  <c:v>8.962873314655873</c:v>
                </c:pt>
                <c:pt idx="16">
                  <c:v>8.3606410087074625</c:v>
                </c:pt>
                <c:pt idx="17">
                  <c:v>0.14859016555585941</c:v>
                </c:pt>
                <c:pt idx="18">
                  <c:v>2.8911533369258788</c:v>
                </c:pt>
                <c:pt idx="19">
                  <c:v>1.6691116599350373</c:v>
                </c:pt>
                <c:pt idx="20">
                  <c:v>0.13670647938167571</c:v>
                </c:pt>
                <c:pt idx="21">
                  <c:v>1.978429372212837</c:v>
                </c:pt>
                <c:pt idx="22">
                  <c:v>1.5415127933994224</c:v>
                </c:pt>
                <c:pt idx="23">
                  <c:v>2.0750804387796467</c:v>
                </c:pt>
                <c:pt idx="24">
                  <c:v>0.52850906438568568</c:v>
                </c:pt>
                <c:pt idx="25">
                  <c:v>0.68124839472065257</c:v>
                </c:pt>
                <c:pt idx="26">
                  <c:v>-1.0534507064110923E-2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207375976"/>
        <c:axId val="207274168"/>
      </c:barChart>
      <c:catAx>
        <c:axId val="20737597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600" b="1" i="0" baseline="0"/>
            </a:pPr>
            <a:endParaRPr lang="en-US"/>
          </a:p>
        </c:txPr>
        <c:crossAx val="207274168"/>
        <c:crosses val="autoZero"/>
        <c:auto val="1"/>
        <c:lblAlgn val="ctr"/>
        <c:lblOffset val="100"/>
        <c:tickLblSkip val="1"/>
        <c:noMultiLvlLbl val="0"/>
      </c:catAx>
      <c:valAx>
        <c:axId val="207274168"/>
        <c:scaling>
          <c:orientation val="minMax"/>
          <c:min val="0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FEC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73759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3185975849818157"/>
          <c:y val="0.20858895705521471"/>
          <c:w val="0.34787477984133014"/>
          <c:h val="7.3958745954301811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September</c:v>
          </c:tx>
          <c:spPr>
            <a:solidFill>
              <a:srgbClr val="0070C0"/>
            </a:solidFill>
          </c:spPr>
          <c:invertIfNegative val="0"/>
          <c:cat>
            <c:strRef>
              <c:f>October!$F$2:$F$28</c:f>
              <c:strCache>
                <c:ptCount val="27"/>
                <c:pt idx="0">
                  <c:v>SYNOP</c:v>
                </c:pt>
                <c:pt idx="1">
                  <c:v>AIREP</c:v>
                </c:pt>
                <c:pt idx="2">
                  <c:v>DRIBU</c:v>
                </c:pt>
                <c:pt idx="3">
                  <c:v>TEMP</c:v>
                </c:pt>
                <c:pt idx="4">
                  <c:v>DROP</c:v>
                </c:pt>
                <c:pt idx="5">
                  <c:v>PILOT</c:v>
                </c:pt>
                <c:pt idx="6">
                  <c:v>PROFILER</c:v>
                </c:pt>
                <c:pt idx="7">
                  <c:v>GOES-AMV</c:v>
                </c:pt>
                <c:pt idx="8">
                  <c:v>Meteosat-AMV</c:v>
                </c:pt>
                <c:pt idx="9">
                  <c:v>MTSAT-AMV</c:v>
                </c:pt>
                <c:pt idx="10">
                  <c:v>MODIS-AMV</c:v>
                </c:pt>
                <c:pt idx="11">
                  <c:v>SCAT</c:v>
                </c:pt>
                <c:pt idx="12">
                  <c:v>HIRS</c:v>
                </c:pt>
                <c:pt idx="13">
                  <c:v>AMSU-A</c:v>
                </c:pt>
                <c:pt idx="14">
                  <c:v>AIRS</c:v>
                </c:pt>
                <c:pt idx="15">
                  <c:v>IASI</c:v>
                </c:pt>
                <c:pt idx="16">
                  <c:v>GPS-RO</c:v>
                </c:pt>
                <c:pt idx="17">
                  <c:v>AMSR-E</c:v>
                </c:pt>
                <c:pt idx="18">
                  <c:v>SSMIS</c:v>
                </c:pt>
                <c:pt idx="19">
                  <c:v>TMI-1</c:v>
                </c:pt>
                <c:pt idx="20">
                  <c:v>MERIS</c:v>
                </c:pt>
                <c:pt idx="21">
                  <c:v>MHS</c:v>
                </c:pt>
                <c:pt idx="22">
                  <c:v>AMSU-B</c:v>
                </c:pt>
                <c:pt idx="23">
                  <c:v>Meteosat-Rad</c:v>
                </c:pt>
                <c:pt idx="24">
                  <c:v>MTSAT-Rad</c:v>
                </c:pt>
                <c:pt idx="25">
                  <c:v>GOES-Rad</c:v>
                </c:pt>
                <c:pt idx="26">
                  <c:v>O3</c:v>
                </c:pt>
              </c:strCache>
            </c:strRef>
          </c:cat>
          <c:val>
            <c:numRef>
              <c:f>September!$I$2:$I$28</c:f>
              <c:numCache>
                <c:formatCode>General</c:formatCode>
                <c:ptCount val="27"/>
                <c:pt idx="0">
                  <c:v>0.29819061020595389</c:v>
                </c:pt>
                <c:pt idx="1">
                  <c:v>0.1441849900316334</c:v>
                </c:pt>
                <c:pt idx="2">
                  <c:v>1.336461518437309</c:v>
                </c:pt>
                <c:pt idx="3">
                  <c:v>0.20879953655816519</c:v>
                </c:pt>
                <c:pt idx="4">
                  <c:v>0.99558537113178958</c:v>
                </c:pt>
                <c:pt idx="5">
                  <c:v>0.12650669413089391</c:v>
                </c:pt>
                <c:pt idx="6">
                  <c:v>7.260647947003257E-2</c:v>
                </c:pt>
                <c:pt idx="7">
                  <c:v>0.30754275489348637</c:v>
                </c:pt>
                <c:pt idx="8">
                  <c:v>0.24805907117086129</c:v>
                </c:pt>
                <c:pt idx="9">
                  <c:v>0.22185436091037258</c:v>
                </c:pt>
                <c:pt idx="10">
                  <c:v>0.16239174345459093</c:v>
                </c:pt>
                <c:pt idx="11">
                  <c:v>0.28616167849429186</c:v>
                </c:pt>
                <c:pt idx="12">
                  <c:v>6.2324582788819284E-2</c:v>
                </c:pt>
                <c:pt idx="13">
                  <c:v>0.11204793061313688</c:v>
                </c:pt>
                <c:pt idx="14">
                  <c:v>3.4603144572097212E-2</c:v>
                </c:pt>
                <c:pt idx="15">
                  <c:v>2.4103140516201212E-2</c:v>
                </c:pt>
                <c:pt idx="16">
                  <c:v>0.19983834050891239</c:v>
                </c:pt>
                <c:pt idx="17">
                  <c:v>9.6771726648704912E-2</c:v>
                </c:pt>
                <c:pt idx="18">
                  <c:v>0.14064423128796688</c:v>
                </c:pt>
                <c:pt idx="19">
                  <c:v>8.9555150713659798E-2</c:v>
                </c:pt>
                <c:pt idx="20">
                  <c:v>0.29868683833795961</c:v>
                </c:pt>
                <c:pt idx="21">
                  <c:v>0.15008244760166894</c:v>
                </c:pt>
                <c:pt idx="22">
                  <c:v>0.18333148679050462</c:v>
                </c:pt>
                <c:pt idx="23">
                  <c:v>0.10063599781182668</c:v>
                </c:pt>
                <c:pt idx="24">
                  <c:v>8.6355985850199546E-2</c:v>
                </c:pt>
                <c:pt idx="25">
                  <c:v>6.9855598168069299E-2</c:v>
                </c:pt>
                <c:pt idx="26">
                  <c:v>-2.5454628249008777E-3</c:v>
                </c:pt>
              </c:numCache>
            </c:numRef>
          </c:val>
        </c:ser>
        <c:ser>
          <c:idx val="1"/>
          <c:order val="1"/>
          <c:tx>
            <c:v>October</c:v>
          </c:tx>
          <c:spPr>
            <a:solidFill>
              <a:srgbClr val="FFC000"/>
            </a:solidFill>
          </c:spPr>
          <c:invertIfNegative val="0"/>
          <c:val>
            <c:numRef>
              <c:f>October!$I$2:$I$28</c:f>
              <c:numCache>
                <c:formatCode>General</c:formatCode>
                <c:ptCount val="27"/>
                <c:pt idx="0">
                  <c:v>0.28605426784430338</c:v>
                </c:pt>
                <c:pt idx="1">
                  <c:v>0.16213892382487519</c:v>
                </c:pt>
                <c:pt idx="2">
                  <c:v>1.3296035852784638</c:v>
                </c:pt>
                <c:pt idx="3">
                  <c:v>0.24123486326448471</c:v>
                </c:pt>
                <c:pt idx="4">
                  <c:v>1.9614373032042969</c:v>
                </c:pt>
                <c:pt idx="5">
                  <c:v>0.11584737695117976</c:v>
                </c:pt>
                <c:pt idx="6">
                  <c:v>6.0211672630612702E-2</c:v>
                </c:pt>
                <c:pt idx="7">
                  <c:v>0.33027541733683063</c:v>
                </c:pt>
                <c:pt idx="8">
                  <c:v>0.2301960478746744</c:v>
                </c:pt>
                <c:pt idx="9">
                  <c:v>0.22460518692105183</c:v>
                </c:pt>
                <c:pt idx="10">
                  <c:v>0.22392765158922726</c:v>
                </c:pt>
                <c:pt idx="11">
                  <c:v>0.29554666493793647</c:v>
                </c:pt>
                <c:pt idx="12">
                  <c:v>6.6019493315142813E-2</c:v>
                </c:pt>
                <c:pt idx="13">
                  <c:v>0.10296948823380615</c:v>
                </c:pt>
                <c:pt idx="14">
                  <c:v>3.4158187701771772E-2</c:v>
                </c:pt>
                <c:pt idx="15">
                  <c:v>2.3254356462163651E-2</c:v>
                </c:pt>
                <c:pt idx="16">
                  <c:v>0.21510942506455413</c:v>
                </c:pt>
                <c:pt idx="17">
                  <c:v>8.9434530837128212E-2</c:v>
                </c:pt>
                <c:pt idx="18">
                  <c:v>0.16084091600692421</c:v>
                </c:pt>
                <c:pt idx="19">
                  <c:v>0.10300619912126274</c:v>
                </c:pt>
                <c:pt idx="20">
                  <c:v>0.34241769142942802</c:v>
                </c:pt>
                <c:pt idx="21">
                  <c:v>0.16228197146554937</c:v>
                </c:pt>
                <c:pt idx="22">
                  <c:v>0.19239076808578687</c:v>
                </c:pt>
                <c:pt idx="23">
                  <c:v>0.10399787803494651</c:v>
                </c:pt>
                <c:pt idx="24">
                  <c:v>9.2099500932699266E-2</c:v>
                </c:pt>
                <c:pt idx="25">
                  <c:v>7.0673559384182696E-2</c:v>
                </c:pt>
                <c:pt idx="26">
                  <c:v>-1.4338166118295591E-3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207207824"/>
        <c:axId val="207054896"/>
      </c:barChart>
      <c:catAx>
        <c:axId val="20720782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600" b="1" i="0" baseline="0"/>
            </a:pPr>
            <a:endParaRPr lang="en-US"/>
          </a:p>
        </c:txPr>
        <c:crossAx val="207054896"/>
        <c:crosses val="autoZero"/>
        <c:auto val="1"/>
        <c:lblAlgn val="ctr"/>
        <c:lblOffset val="100"/>
        <c:tickLblSkip val="1"/>
        <c:noMultiLvlLbl val="0"/>
      </c:catAx>
      <c:valAx>
        <c:axId val="207054896"/>
        <c:scaling>
          <c:orientation val="minMax"/>
          <c:max val="1"/>
          <c:min val="0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Mean FEC (J)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72078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4719881889763777"/>
          <c:y val="0.23148148148148287"/>
          <c:w val="0.33337992125984783"/>
          <c:h val="8.3717191601050067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3275045164809"/>
          <c:y val="4.3505733477050869E-2"/>
          <c:w val="0.80282288577564143"/>
          <c:h val="0.79711809805676848"/>
        </c:manualLayout>
      </c:layout>
      <c:barChart>
        <c:barDir val="bar"/>
        <c:grouping val="clustered"/>
        <c:varyColors val="0"/>
        <c:ser>
          <c:idx val="1"/>
          <c:order val="0"/>
          <c:tx>
            <c:v>FEC</c:v>
          </c:tx>
          <c:spPr>
            <a:solidFill>
              <a:schemeClr val="tx2">
                <a:lumMod val="7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0.32002810666537646</c:v>
                  </c:pt>
                  <c:pt idx="3">
                    <c:v>0.25956651738853082</c:v>
                  </c:pt>
                  <c:pt idx="4">
                    <c:v>8.7447023574947214E-3</c:v>
                  </c:pt>
                  <c:pt idx="5">
                    <c:v>0.13545548731479456</c:v>
                  </c:pt>
                  <c:pt idx="6">
                    <c:v>0.12330729690806114</c:v>
                  </c:pt>
                  <c:pt idx="7">
                    <c:v>0.11137220712820356</c:v>
                  </c:pt>
                  <c:pt idx="8">
                    <c:v>0.10439000000000001</c:v>
                  </c:pt>
                  <c:pt idx="9">
                    <c:v>6.7002219240254082E-2</c:v>
                  </c:pt>
                  <c:pt idx="10">
                    <c:v>0.17049822030682124</c:v>
                  </c:pt>
                  <c:pt idx="11">
                    <c:v>9.6884531308996394E-2</c:v>
                  </c:pt>
                  <c:pt idx="12">
                    <c:v>0.28707394909394846</c:v>
                  </c:pt>
                  <c:pt idx="13">
                    <c:v>0.19620432003014623</c:v>
                  </c:pt>
                  <c:pt idx="14">
                    <c:v>0.16914192525904789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0.12084660000000001</c:v>
                  </c:pt>
                  <c:pt idx="18">
                    <c:v>6.2858403133999999E-2</c:v>
                  </c:pt>
                  <c:pt idx="19">
                    <c:v>3.1843121940396367E-2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0.32002810666537646</c:v>
                  </c:pt>
                  <c:pt idx="3">
                    <c:v>0.25956651738853082</c:v>
                  </c:pt>
                  <c:pt idx="4">
                    <c:v>8.7447023574947214E-3</c:v>
                  </c:pt>
                  <c:pt idx="5">
                    <c:v>0.13545548731479456</c:v>
                  </c:pt>
                  <c:pt idx="6">
                    <c:v>0.12330729690806114</c:v>
                  </c:pt>
                  <c:pt idx="7">
                    <c:v>0.11137220712820356</c:v>
                  </c:pt>
                  <c:pt idx="8">
                    <c:v>0.10439000000000001</c:v>
                  </c:pt>
                  <c:pt idx="9">
                    <c:v>6.7002219240254082E-2</c:v>
                  </c:pt>
                  <c:pt idx="10">
                    <c:v>0.17049822030682124</c:v>
                  </c:pt>
                  <c:pt idx="11">
                    <c:v>9.6884531308996394E-2</c:v>
                  </c:pt>
                  <c:pt idx="12">
                    <c:v>0.28707394909394846</c:v>
                  </c:pt>
                  <c:pt idx="13">
                    <c:v>0.19620432003014623</c:v>
                  </c:pt>
                  <c:pt idx="14">
                    <c:v>0.16914192525904789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0.12084660000000001</c:v>
                  </c:pt>
                  <c:pt idx="18">
                    <c:v>6.2858403133999999E-2</c:v>
                  </c:pt>
                  <c:pt idx="19">
                    <c:v>3.1843121940396367E-2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minus>
          </c:errBars>
          <c:cat>
            <c:strRef>
              <c:f>'Oct for WMO to compare with DFS'!$F$2:$F$27</c:f>
              <c:strCache>
                <c:ptCount val="26"/>
                <c:pt idx="0">
                  <c:v>SYNOP</c:v>
                </c:pt>
                <c:pt idx="1">
                  <c:v>Aircraft</c:v>
                </c:pt>
                <c:pt idx="2">
                  <c:v>DRIBU</c:v>
                </c:pt>
                <c:pt idx="3">
                  <c:v>TEMP</c:v>
                </c:pt>
                <c:pt idx="4">
                  <c:v>DROP</c:v>
                </c:pt>
                <c:pt idx="5">
                  <c:v>PILOT</c:v>
                </c:pt>
                <c:pt idx="6">
                  <c:v>PROFILER</c:v>
                </c:pt>
                <c:pt idx="7">
                  <c:v>GOES-AMV</c:v>
                </c:pt>
                <c:pt idx="8">
                  <c:v>Meteosat-AMV</c:v>
                </c:pt>
                <c:pt idx="9">
                  <c:v>MTSAT-AMV</c:v>
                </c:pt>
                <c:pt idx="10">
                  <c:v>MODIS-AMV</c:v>
                </c:pt>
                <c:pt idx="11">
                  <c:v>SCAT</c:v>
                </c:pt>
                <c:pt idx="12">
                  <c:v>HIRS</c:v>
                </c:pt>
                <c:pt idx="13">
                  <c:v>AMSU-A</c:v>
                </c:pt>
                <c:pt idx="14">
                  <c:v>AIRS</c:v>
                </c:pt>
                <c:pt idx="15">
                  <c:v>IASI</c:v>
                </c:pt>
                <c:pt idx="16">
                  <c:v>GPS-RO</c:v>
                </c:pt>
                <c:pt idx="17">
                  <c:v>SSMIS</c:v>
                </c:pt>
                <c:pt idx="18">
                  <c:v>TMI-1</c:v>
                </c:pt>
                <c:pt idx="19">
                  <c:v>MERIS</c:v>
                </c:pt>
                <c:pt idx="20">
                  <c:v>MHS</c:v>
                </c:pt>
                <c:pt idx="21">
                  <c:v>AMSU-B</c:v>
                </c:pt>
                <c:pt idx="22">
                  <c:v>Meteosat-Rad</c:v>
                </c:pt>
                <c:pt idx="23">
                  <c:v>MTSAT-Rad</c:v>
                </c:pt>
                <c:pt idx="24">
                  <c:v>GOES-Rad</c:v>
                </c:pt>
                <c:pt idx="25">
                  <c:v>O3</c:v>
                </c:pt>
              </c:strCache>
            </c:strRef>
          </c:cat>
          <c:val>
            <c:numRef>
              <c:f>'Oct for WMO to compare with DFS'!$J$2:$J$27</c:f>
              <c:numCache>
                <c:formatCode>General</c:formatCode>
                <c:ptCount val="26"/>
                <c:pt idx="0">
                  <c:v>4.6030699552507075</c:v>
                </c:pt>
                <c:pt idx="1">
                  <c:v>9.8343537221148392</c:v>
                </c:pt>
                <c:pt idx="2">
                  <c:v>2.5595011246029977</c:v>
                </c:pt>
                <c:pt idx="3">
                  <c:v>5.2238645894648794</c:v>
                </c:pt>
                <c:pt idx="4">
                  <c:v>7.9133408694819329E-2</c:v>
                </c:pt>
                <c:pt idx="5">
                  <c:v>1.5740892479627444</c:v>
                </c:pt>
                <c:pt idx="6">
                  <c:v>0.5926049733178067</c:v>
                </c:pt>
                <c:pt idx="7">
                  <c:v>3.607524476886999</c:v>
                </c:pt>
                <c:pt idx="8">
                  <c:v>3.1127374176465992</c:v>
                </c:pt>
                <c:pt idx="9">
                  <c:v>1.6250856776372762</c:v>
                </c:pt>
                <c:pt idx="10">
                  <c:v>0.40216148581452504</c:v>
                </c:pt>
                <c:pt idx="11">
                  <c:v>2.1462484225374308</c:v>
                </c:pt>
                <c:pt idx="12">
                  <c:v>3.3788264747440264</c:v>
                </c:pt>
                <c:pt idx="13">
                  <c:v>22.333249130757448</c:v>
                </c:pt>
                <c:pt idx="14">
                  <c:v>9.3716237712835078</c:v>
                </c:pt>
                <c:pt idx="15">
                  <c:v>8.9628733146558748</c:v>
                </c:pt>
                <c:pt idx="16">
                  <c:v>8.3606410087074305</c:v>
                </c:pt>
                <c:pt idx="17">
                  <c:v>2.8911533369258877</c:v>
                </c:pt>
                <c:pt idx="18">
                  <c:v>1.6691116599350373</c:v>
                </c:pt>
                <c:pt idx="19">
                  <c:v>0.1367064793816756</c:v>
                </c:pt>
                <c:pt idx="20">
                  <c:v>1.978429372212837</c:v>
                </c:pt>
                <c:pt idx="21">
                  <c:v>1.5415127933994255</c:v>
                </c:pt>
                <c:pt idx="22">
                  <c:v>2.0750804387796489</c:v>
                </c:pt>
                <c:pt idx="23">
                  <c:v>0.52850906438568557</c:v>
                </c:pt>
                <c:pt idx="24">
                  <c:v>0.68124839472065279</c:v>
                </c:pt>
                <c:pt idx="25">
                  <c:v>-1.0534507064110899E-2</c:v>
                </c:pt>
              </c:numCache>
            </c:numRef>
          </c:val>
        </c:ser>
        <c:ser>
          <c:idx val="0"/>
          <c:order val="1"/>
          <c:tx>
            <c:v>DFS</c:v>
          </c:tx>
          <c:spPr>
            <a:solidFill>
              <a:srgbClr val="92D050"/>
            </a:solidFill>
          </c:spPr>
          <c:invertIfNegative val="0"/>
          <c:val>
            <c:numRef>
              <c:f>'[1]DFS all Oct 2011'!$J$2:$J$27</c:f>
              <c:numCache>
                <c:formatCode>General</c:formatCode>
                <c:ptCount val="26"/>
                <c:pt idx="0">
                  <c:v>3.936598193737527</c:v>
                </c:pt>
                <c:pt idx="1">
                  <c:v>9.8935880508425456</c:v>
                </c:pt>
                <c:pt idx="2">
                  <c:v>1.1628378949326916</c:v>
                </c:pt>
                <c:pt idx="3">
                  <c:v>4.627635410021381</c:v>
                </c:pt>
                <c:pt idx="4">
                  <c:v>1.1221377388986776E-2</c:v>
                </c:pt>
                <c:pt idx="5">
                  <c:v>5.9792657539480691</c:v>
                </c:pt>
                <c:pt idx="6">
                  <c:v>1.6967100939097743</c:v>
                </c:pt>
                <c:pt idx="7">
                  <c:v>0.92010703936901905</c:v>
                </c:pt>
                <c:pt idx="8">
                  <c:v>0.58215997171139433</c:v>
                </c:pt>
                <c:pt idx="9">
                  <c:v>1.1996402830864572</c:v>
                </c:pt>
                <c:pt idx="10">
                  <c:v>0.11702752883257486</c:v>
                </c:pt>
                <c:pt idx="11">
                  <c:v>1.01505406415737</c:v>
                </c:pt>
                <c:pt idx="12">
                  <c:v>4.1657860876979411</c:v>
                </c:pt>
                <c:pt idx="13">
                  <c:v>24.068447830477073</c:v>
                </c:pt>
                <c:pt idx="14">
                  <c:v>16.560299438334422</c:v>
                </c:pt>
                <c:pt idx="15">
                  <c:v>18.410857668942004</c:v>
                </c:pt>
                <c:pt idx="16">
                  <c:v>6.7062629872053812</c:v>
                </c:pt>
                <c:pt idx="17">
                  <c:v>2.4028923560330777</c:v>
                </c:pt>
                <c:pt idx="18">
                  <c:v>1.2557761072201812</c:v>
                </c:pt>
                <c:pt idx="19">
                  <c:v>3.4404709850453727E-2</c:v>
                </c:pt>
                <c:pt idx="20">
                  <c:v>0.95664220508802711</c:v>
                </c:pt>
                <c:pt idx="21">
                  <c:v>0.67678975917078144</c:v>
                </c:pt>
                <c:pt idx="22">
                  <c:v>1.2085872331614256</c:v>
                </c:pt>
                <c:pt idx="23">
                  <c:v>0.45367992522875222</c:v>
                </c:pt>
                <c:pt idx="24">
                  <c:v>0.66855998695380303</c:v>
                </c:pt>
                <c:pt idx="25">
                  <c:v>7.7077953460895313E-2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207088784"/>
        <c:axId val="207353464"/>
      </c:barChart>
      <c:catAx>
        <c:axId val="20708878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800" b="1" i="0" baseline="0">
                <a:latin typeface="Arial" pitchFamily="34" charset="0"/>
              </a:defRPr>
            </a:pPr>
            <a:endParaRPr lang="en-US"/>
          </a:p>
        </c:txPr>
        <c:crossAx val="207353464"/>
        <c:crosses val="autoZero"/>
        <c:auto val="1"/>
        <c:lblAlgn val="ctr"/>
        <c:lblOffset val="100"/>
        <c:tickLblSkip val="1"/>
        <c:noMultiLvlLbl val="0"/>
      </c:catAx>
      <c:valAx>
        <c:axId val="207353464"/>
        <c:scaling>
          <c:orientation val="minMax"/>
          <c:max val="25"/>
          <c:min val="0"/>
        </c:scaling>
        <c:delete val="0"/>
        <c:axPos val="b"/>
        <c:majorGridlines>
          <c:spPr>
            <a:ln>
              <a:prstDash val="sysDot"/>
            </a:ln>
          </c:spPr>
        </c:majorGridlines>
        <c:numFmt formatCode="General" sourceLinked="1"/>
        <c:majorTickMark val="out"/>
        <c:minorTickMark val="none"/>
        <c:tickLblPos val="nextTo"/>
        <c:crossAx val="20708878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1021474588403726"/>
          <c:y val="6.9377812692206983E-2"/>
          <c:w val="0.38372464805535672"/>
          <c:h val="5.5940954016478819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v>June</c:v>
          </c:tx>
          <c:spPr>
            <a:ln>
              <a:noFill/>
            </a:ln>
          </c:spPr>
          <c:marker>
            <c:symbol val="circ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'total per month'!$I$2:$I$23</c:f>
              <c:strCache>
                <c:ptCount val="22"/>
                <c:pt idx="0">
                  <c:v>SYNOP</c:v>
                </c:pt>
                <c:pt idx="1">
                  <c:v>AIREP</c:v>
                </c:pt>
                <c:pt idx="2">
                  <c:v>DRIBU</c:v>
                </c:pt>
                <c:pt idx="3">
                  <c:v>TEMP</c:v>
                </c:pt>
                <c:pt idx="4">
                  <c:v>DROP</c:v>
                </c:pt>
                <c:pt idx="5">
                  <c:v>PILOT</c:v>
                </c:pt>
                <c:pt idx="6">
                  <c:v>GOES-AMV</c:v>
                </c:pt>
                <c:pt idx="7">
                  <c:v>Meteosat-AMV</c:v>
                </c:pt>
                <c:pt idx="8">
                  <c:v>MODIS-AMV</c:v>
                </c:pt>
                <c:pt idx="9">
                  <c:v>SCAT</c:v>
                </c:pt>
                <c:pt idx="10">
                  <c:v>HIRS</c:v>
                </c:pt>
                <c:pt idx="11">
                  <c:v>AMSU-A</c:v>
                </c:pt>
                <c:pt idx="12">
                  <c:v>AIRS</c:v>
                </c:pt>
                <c:pt idx="13">
                  <c:v>IASI</c:v>
                </c:pt>
                <c:pt idx="14">
                  <c:v>GPS-RO</c:v>
                </c:pt>
                <c:pt idx="15">
                  <c:v>MERIS</c:v>
                </c:pt>
                <c:pt idx="16">
                  <c:v>MHS</c:v>
                </c:pt>
                <c:pt idx="17">
                  <c:v>AMSU-B</c:v>
                </c:pt>
                <c:pt idx="18">
                  <c:v>Meteosat-Rad</c:v>
                </c:pt>
                <c:pt idx="19">
                  <c:v>MTSAT-Rad</c:v>
                </c:pt>
                <c:pt idx="20">
                  <c:v>GOES-Rad</c:v>
                </c:pt>
                <c:pt idx="21">
                  <c:v>O3</c:v>
                </c:pt>
              </c:strCache>
            </c:strRef>
          </c:cat>
          <c:val>
            <c:numRef>
              <c:f>'total per month'!$J$2:$J$23</c:f>
              <c:numCache>
                <c:formatCode>General</c:formatCode>
                <c:ptCount val="22"/>
                <c:pt idx="0">
                  <c:v>4.0921692197213071</c:v>
                </c:pt>
                <c:pt idx="1">
                  <c:v>10.18467977844611</c:v>
                </c:pt>
                <c:pt idx="2">
                  <c:v>3.1439301701239692</c:v>
                </c:pt>
                <c:pt idx="3">
                  <c:v>4.4426811361099618</c:v>
                </c:pt>
                <c:pt idx="4">
                  <c:v>3.0734366799389976E-3</c:v>
                </c:pt>
                <c:pt idx="5">
                  <c:v>1.8606632254314319</c:v>
                </c:pt>
                <c:pt idx="6">
                  <c:v>3.2242722828892751</c:v>
                </c:pt>
                <c:pt idx="7">
                  <c:v>2.7682073895393082</c:v>
                </c:pt>
                <c:pt idx="8">
                  <c:v>0.47060291598692378</c:v>
                </c:pt>
                <c:pt idx="9">
                  <c:v>2.2022283948245969</c:v>
                </c:pt>
                <c:pt idx="10">
                  <c:v>2.9776949091932368</c:v>
                </c:pt>
                <c:pt idx="11">
                  <c:v>21.321516735253468</c:v>
                </c:pt>
                <c:pt idx="12">
                  <c:v>10.072587409279411</c:v>
                </c:pt>
                <c:pt idx="13">
                  <c:v>10.567118443522821</c:v>
                </c:pt>
                <c:pt idx="14">
                  <c:v>10.192065627658357</c:v>
                </c:pt>
                <c:pt idx="15">
                  <c:v>0.10957135334404292</c:v>
                </c:pt>
                <c:pt idx="16">
                  <c:v>2.3652666744747144</c:v>
                </c:pt>
                <c:pt idx="17">
                  <c:v>1.1000700690444041</c:v>
                </c:pt>
                <c:pt idx="18">
                  <c:v>1.9529122138241342</c:v>
                </c:pt>
                <c:pt idx="19">
                  <c:v>0.58278106040496958</c:v>
                </c:pt>
                <c:pt idx="20">
                  <c:v>0.76016322117671897</c:v>
                </c:pt>
                <c:pt idx="21">
                  <c:v>-1.3074548595950407E-2</c:v>
                </c:pt>
              </c:numCache>
            </c:numRef>
          </c:val>
          <c:smooth val="0"/>
        </c:ser>
        <c:ser>
          <c:idx val="1"/>
          <c:order val="1"/>
          <c:tx>
            <c:v>July</c:v>
          </c:tx>
          <c:spPr>
            <a:ln w="28575">
              <a:noFill/>
            </a:ln>
          </c:spPr>
          <c:marker>
            <c:symbol val="plus"/>
            <c:size val="7"/>
            <c:spPr>
              <a:ln>
                <a:solidFill>
                  <a:srgbClr val="FF0000"/>
                </a:solidFill>
              </a:ln>
            </c:spPr>
          </c:marker>
          <c:val>
            <c:numRef>
              <c:f>'total per month'!$K$2:$K$23</c:f>
              <c:numCache>
                <c:formatCode>General</c:formatCode>
                <c:ptCount val="22"/>
                <c:pt idx="0">
                  <c:v>4.0190488089572369</c:v>
                </c:pt>
                <c:pt idx="1">
                  <c:v>9.4036695893082154</c:v>
                </c:pt>
                <c:pt idx="2">
                  <c:v>2.4684220826147332</c:v>
                </c:pt>
                <c:pt idx="3">
                  <c:v>4.3846788387241178</c:v>
                </c:pt>
                <c:pt idx="4">
                  <c:v>7.7819575791732726E-3</c:v>
                </c:pt>
                <c:pt idx="5">
                  <c:v>1.4014754603004538</c:v>
                </c:pt>
                <c:pt idx="6">
                  <c:v>2.9988798063458537</c:v>
                </c:pt>
                <c:pt idx="7">
                  <c:v>2.7045183755598474</c:v>
                </c:pt>
                <c:pt idx="8">
                  <c:v>0.39048834043585479</c:v>
                </c:pt>
                <c:pt idx="9">
                  <c:v>2.4734749922832928</c:v>
                </c:pt>
                <c:pt idx="10">
                  <c:v>3.3222758393311356</c:v>
                </c:pt>
                <c:pt idx="11">
                  <c:v>23.249583893611689</c:v>
                </c:pt>
                <c:pt idx="12">
                  <c:v>9.814940894913823</c:v>
                </c:pt>
                <c:pt idx="13">
                  <c:v>10.953093375446601</c:v>
                </c:pt>
                <c:pt idx="14">
                  <c:v>10.606556516349514</c:v>
                </c:pt>
                <c:pt idx="15">
                  <c:v>7.6816775114585734E-2</c:v>
                </c:pt>
                <c:pt idx="16">
                  <c:v>2.1906743356092444</c:v>
                </c:pt>
                <c:pt idx="17">
                  <c:v>1.2887713196035422</c:v>
                </c:pt>
                <c:pt idx="18">
                  <c:v>1.9511917940301198</c:v>
                </c:pt>
                <c:pt idx="19">
                  <c:v>0.51620330292084349</c:v>
                </c:pt>
                <c:pt idx="20">
                  <c:v>0.65019794299953149</c:v>
                </c:pt>
                <c:pt idx="21">
                  <c:v>-1.4276853261637959E-2</c:v>
                </c:pt>
              </c:numCache>
            </c:numRef>
          </c:val>
          <c:smooth val="0"/>
        </c:ser>
        <c:ser>
          <c:idx val="2"/>
          <c:order val="2"/>
          <c:tx>
            <c:v>August</c:v>
          </c:tx>
          <c:spPr>
            <a:ln w="28575">
              <a:noFill/>
            </a:ln>
          </c:spPr>
          <c:marker>
            <c:symbol val="star"/>
            <c:size val="7"/>
            <c:spPr>
              <a:ln>
                <a:solidFill>
                  <a:schemeClr val="accent4">
                    <a:lumMod val="75000"/>
                  </a:schemeClr>
                </a:solidFill>
              </a:ln>
            </c:spPr>
          </c:marker>
          <c:val>
            <c:numRef>
              <c:f>'total per month'!$L$2:$L$23</c:f>
              <c:numCache>
                <c:formatCode>General</c:formatCode>
                <c:ptCount val="22"/>
                <c:pt idx="0">
                  <c:v>4.2353001242175914</c:v>
                </c:pt>
                <c:pt idx="1">
                  <c:v>9.649959538555521</c:v>
                </c:pt>
                <c:pt idx="2">
                  <c:v>2.6247153659121092</c:v>
                </c:pt>
                <c:pt idx="3">
                  <c:v>5.1983491884027364</c:v>
                </c:pt>
                <c:pt idx="4">
                  <c:v>3.9216869203685174E-2</c:v>
                </c:pt>
                <c:pt idx="5">
                  <c:v>1.9403902876579298</c:v>
                </c:pt>
                <c:pt idx="6">
                  <c:v>3.2737527724213789</c:v>
                </c:pt>
                <c:pt idx="7">
                  <c:v>3.2907178927971836</c:v>
                </c:pt>
                <c:pt idx="8">
                  <c:v>0.44114847058024681</c:v>
                </c:pt>
                <c:pt idx="9">
                  <c:v>2.1613827413496058</c:v>
                </c:pt>
                <c:pt idx="10">
                  <c:v>3.7773758778875703</c:v>
                </c:pt>
                <c:pt idx="11">
                  <c:v>25.768408223882989</c:v>
                </c:pt>
                <c:pt idx="12">
                  <c:v>9.5803996989159561</c:v>
                </c:pt>
                <c:pt idx="13">
                  <c:v>11.301572786985568</c:v>
                </c:pt>
                <c:pt idx="14">
                  <c:v>9.7593536927137219</c:v>
                </c:pt>
                <c:pt idx="15">
                  <c:v>6.9100115631063358E-2</c:v>
                </c:pt>
                <c:pt idx="16">
                  <c:v>2.3478393677195588</c:v>
                </c:pt>
                <c:pt idx="17">
                  <c:v>1.800769774054821</c:v>
                </c:pt>
                <c:pt idx="18">
                  <c:v>2.2136133971466099</c:v>
                </c:pt>
                <c:pt idx="19">
                  <c:v>-0.78776693308298851</c:v>
                </c:pt>
                <c:pt idx="20">
                  <c:v>0.70658275645447965</c:v>
                </c:pt>
                <c:pt idx="21">
                  <c:v>8.2801709425420131E-3</c:v>
                </c:pt>
              </c:numCache>
            </c:numRef>
          </c:val>
          <c:smooth val="0"/>
        </c:ser>
        <c:ser>
          <c:idx val="3"/>
          <c:order val="3"/>
          <c:tx>
            <c:v>September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val>
            <c:numRef>
              <c:f>'total per month'!$M$2:$M$23</c:f>
              <c:numCache>
                <c:formatCode>General</c:formatCode>
                <c:ptCount val="22"/>
                <c:pt idx="0">
                  <c:v>5.0327643330000003</c:v>
                </c:pt>
                <c:pt idx="1">
                  <c:v>9.2793162660000004</c:v>
                </c:pt>
                <c:pt idx="2">
                  <c:v>2.6907200270000002</c:v>
                </c:pt>
                <c:pt idx="3">
                  <c:v>4.641165515</c:v>
                </c:pt>
                <c:pt idx="4">
                  <c:v>7.4189480000000113E-2</c:v>
                </c:pt>
                <c:pt idx="5">
                  <c:v>2.4596074032452742</c:v>
                </c:pt>
                <c:pt idx="6">
                  <c:v>3.0695760448382732</c:v>
                </c:pt>
                <c:pt idx="7">
                  <c:v>3.1698356951188669</c:v>
                </c:pt>
                <c:pt idx="8">
                  <c:v>0.34032444666259981</c:v>
                </c:pt>
                <c:pt idx="9">
                  <c:v>2.19854669829156</c:v>
                </c:pt>
                <c:pt idx="10">
                  <c:v>3.4227541584351941</c:v>
                </c:pt>
                <c:pt idx="11">
                  <c:v>25.29624833863442</c:v>
                </c:pt>
                <c:pt idx="12">
                  <c:v>10.101655036912755</c:v>
                </c:pt>
                <c:pt idx="13">
                  <c:v>10.34461607089022</c:v>
                </c:pt>
                <c:pt idx="14">
                  <c:v>9.7828584565307999</c:v>
                </c:pt>
                <c:pt idx="15">
                  <c:v>0.13626507617854736</c:v>
                </c:pt>
                <c:pt idx="16">
                  <c:v>2.0166775713667375</c:v>
                </c:pt>
                <c:pt idx="17">
                  <c:v>1.6143944427586456</c:v>
                </c:pt>
                <c:pt idx="18">
                  <c:v>2.1997363972258879</c:v>
                </c:pt>
                <c:pt idx="19">
                  <c:v>0.49001808326254326</c:v>
                </c:pt>
                <c:pt idx="20">
                  <c:v>0.69129530791609661</c:v>
                </c:pt>
                <c:pt idx="21">
                  <c:v>-1.9380683453051207E-2</c:v>
                </c:pt>
              </c:numCache>
            </c:numRef>
          </c:val>
          <c:smooth val="0"/>
        </c:ser>
        <c:ser>
          <c:idx val="4"/>
          <c:order val="4"/>
          <c:tx>
            <c:v>October</c:v>
          </c:tx>
          <c:spPr>
            <a:ln w="28575">
              <a:noFill/>
            </a:ln>
          </c:spPr>
          <c:marker>
            <c:symbol val="dash"/>
            <c:size val="7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val>
            <c:numRef>
              <c:f>'total per month'!$N$2:$N$23</c:f>
              <c:numCache>
                <c:formatCode>General</c:formatCode>
                <c:ptCount val="22"/>
                <c:pt idx="0">
                  <c:v>4.9143414343827834</c:v>
                </c:pt>
                <c:pt idx="1">
                  <c:v>10.499378120863945</c:v>
                </c:pt>
                <c:pt idx="2">
                  <c:v>2.7325812012997632</c:v>
                </c:pt>
                <c:pt idx="3">
                  <c:v>5.5771158051440057</c:v>
                </c:pt>
                <c:pt idx="4">
                  <c:v>8.4484614175653144E-2</c:v>
                </c:pt>
                <c:pt idx="5">
                  <c:v>2.1666942212805567</c:v>
                </c:pt>
                <c:pt idx="6">
                  <c:v>3.8514745994882871</c:v>
                </c:pt>
                <c:pt idx="7">
                  <c:v>3.3232287613715399</c:v>
                </c:pt>
                <c:pt idx="8">
                  <c:v>0.42935668418352813</c:v>
                </c:pt>
                <c:pt idx="9">
                  <c:v>2.2913832841760282</c:v>
                </c:pt>
                <c:pt idx="10">
                  <c:v>3.6073114477617647</c:v>
                </c:pt>
                <c:pt idx="11">
                  <c:v>23.843481119047375</c:v>
                </c:pt>
                <c:pt idx="12">
                  <c:v>10.005357175623622</c:v>
                </c:pt>
                <c:pt idx="13">
                  <c:v>9.5689659574026731</c:v>
                </c:pt>
                <c:pt idx="14">
                  <c:v>8.926009147487072</c:v>
                </c:pt>
                <c:pt idx="15">
                  <c:v>0.14595092460144291</c:v>
                </c:pt>
                <c:pt idx="16">
                  <c:v>2.1122158762273036</c:v>
                </c:pt>
                <c:pt idx="17">
                  <c:v>1.6457538698912424</c:v>
                </c:pt>
                <c:pt idx="18">
                  <c:v>2.2154027375446668</c:v>
                </c:pt>
                <c:pt idx="19">
                  <c:v>0.5642482123467969</c:v>
                </c:pt>
                <c:pt idx="20">
                  <c:v>0.72731617069245957</c:v>
                </c:pt>
                <c:pt idx="21">
                  <c:v>-1.1246877640194095E-2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707800"/>
        <c:axId val="96707408"/>
      </c:lineChart>
      <c:catAx>
        <c:axId val="967078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crossAx val="96707408"/>
        <c:crosses val="autoZero"/>
        <c:auto val="1"/>
        <c:lblAlgn val="ctr"/>
        <c:lblOffset val="100"/>
        <c:tickLblSkip val="1"/>
        <c:noMultiLvlLbl val="0"/>
      </c:catAx>
      <c:valAx>
        <c:axId val="96707408"/>
        <c:scaling>
          <c:orientation val="minMax"/>
          <c:max val="27"/>
          <c:min val="0"/>
        </c:scaling>
        <c:delete val="0"/>
        <c:axPos val="l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FEC Monthly Variation %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6707800"/>
        <c:crosses val="autoZero"/>
        <c:crossBetween val="between"/>
        <c:majorUnit val="9"/>
      </c:valAx>
    </c:plotArea>
    <c:legend>
      <c:legendPos val="r"/>
      <c:layout>
        <c:manualLayout>
          <c:xMode val="edge"/>
          <c:yMode val="edge"/>
          <c:x val="0.84065682414698162"/>
          <c:y val="0.14736876640419946"/>
          <c:w val="0.14267650918635172"/>
          <c:h val="0.3626695100612423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1" i="0" baseline="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September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error!$B$3:$B$28</c:f>
                <c:numCache>
                  <c:formatCode>General</c:formatCode>
                  <c:ptCount val="26"/>
                  <c:pt idx="0">
                    <c:v>0.21225542171499848</c:v>
                  </c:pt>
                  <c:pt idx="1">
                    <c:v>0.19424288052122507</c:v>
                  </c:pt>
                  <c:pt idx="2">
                    <c:v>0.24617546666567416</c:v>
                  </c:pt>
                  <c:pt idx="3">
                    <c:v>0.18540465527752251</c:v>
                  </c:pt>
                  <c:pt idx="4">
                    <c:v>7.9497294159043448E-3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8.5670928560157039E-2</c:v>
                  </c:pt>
                  <c:pt idx="8">
                    <c:v>8.4392856000000002E-2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8.0737109424163664E-2</c:v>
                  </c:pt>
                  <c:pt idx="12">
                    <c:v>0.23922829091162418</c:v>
                  </c:pt>
                  <c:pt idx="13">
                    <c:v>0.1635036000251219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9.9890846642811268E-2</c:v>
                  </c:pt>
                  <c:pt idx="18">
                    <c:v>5.9858403134774023E-2</c:v>
                  </c:pt>
                  <c:pt idx="19">
                    <c:v>2.2745087100283209E-2</c:v>
                  </c:pt>
                  <c:pt idx="20">
                    <c:v>8.8714900443385758E-2</c:v>
                  </c:pt>
                  <c:pt idx="21">
                    <c:v>6.5029298342926839E-2</c:v>
                  </c:pt>
                  <c:pt idx="22">
                    <c:v>5.3622359217624475E-2</c:v>
                  </c:pt>
                  <c:pt idx="23">
                    <c:v>3.8124600941871568E-2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error!$B$3:$B$28</c:f>
                <c:numCache>
                  <c:formatCode>General</c:formatCode>
                  <c:ptCount val="26"/>
                  <c:pt idx="0">
                    <c:v>0.21225542171499848</c:v>
                  </c:pt>
                  <c:pt idx="1">
                    <c:v>0.19424288052122507</c:v>
                  </c:pt>
                  <c:pt idx="2">
                    <c:v>0.24617546666567416</c:v>
                  </c:pt>
                  <c:pt idx="3">
                    <c:v>0.18540465527752251</c:v>
                  </c:pt>
                  <c:pt idx="4">
                    <c:v>7.9497294159043448E-3</c:v>
                  </c:pt>
                  <c:pt idx="5">
                    <c:v>9.6753919510567526E-2</c:v>
                  </c:pt>
                  <c:pt idx="6">
                    <c:v>9.4851766852354732E-2</c:v>
                  </c:pt>
                  <c:pt idx="7">
                    <c:v>8.5670928560157039E-2</c:v>
                  </c:pt>
                  <c:pt idx="8">
                    <c:v>8.4392856000000002E-2</c:v>
                  </c:pt>
                  <c:pt idx="9">
                    <c:v>5.5835182700211726E-2</c:v>
                  </c:pt>
                  <c:pt idx="10">
                    <c:v>0.14208185025568432</c:v>
                  </c:pt>
                  <c:pt idx="11">
                    <c:v>8.0737109424163664E-2</c:v>
                  </c:pt>
                  <c:pt idx="12">
                    <c:v>0.23922829091162418</c:v>
                  </c:pt>
                  <c:pt idx="13">
                    <c:v>0.1635036000251219</c:v>
                  </c:pt>
                  <c:pt idx="14">
                    <c:v>0.1301091732761907</c:v>
                  </c:pt>
                  <c:pt idx="15">
                    <c:v>0.5200716457351291</c:v>
                  </c:pt>
                  <c:pt idx="16">
                    <c:v>6.6507715476189555E-2</c:v>
                  </c:pt>
                  <c:pt idx="17">
                    <c:v>9.9890846642811268E-2</c:v>
                  </c:pt>
                  <c:pt idx="18">
                    <c:v>5.9858403134774023E-2</c:v>
                  </c:pt>
                  <c:pt idx="19">
                    <c:v>2.2745087100283209E-2</c:v>
                  </c:pt>
                  <c:pt idx="20">
                    <c:v>8.8714900443385758E-2</c:v>
                  </c:pt>
                  <c:pt idx="21">
                    <c:v>6.5029298342926839E-2</c:v>
                  </c:pt>
                  <c:pt idx="22">
                    <c:v>5.3622359217624475E-2</c:v>
                  </c:pt>
                  <c:pt idx="23">
                    <c:v>3.8124600941871568E-2</c:v>
                  </c:pt>
                  <c:pt idx="24">
                    <c:v>3.9256841644848932E-2</c:v>
                  </c:pt>
                  <c:pt idx="25">
                    <c:v>4.1223509644407056E-3</c:v>
                  </c:pt>
                </c:numCache>
              </c:numRef>
            </c:minus>
          </c:errBars>
          <c:cat>
            <c:strRef>
              <c:f>September!$F$2:$F$28</c:f>
              <c:strCache>
                <c:ptCount val="27"/>
                <c:pt idx="0">
                  <c:v>SYNOP</c:v>
                </c:pt>
                <c:pt idx="1">
                  <c:v>AIREP</c:v>
                </c:pt>
                <c:pt idx="2">
                  <c:v>DRIBU</c:v>
                </c:pt>
                <c:pt idx="3">
                  <c:v>TEMP</c:v>
                </c:pt>
                <c:pt idx="4">
                  <c:v>DROP</c:v>
                </c:pt>
                <c:pt idx="5">
                  <c:v>PILOT</c:v>
                </c:pt>
                <c:pt idx="6">
                  <c:v>PROFILER</c:v>
                </c:pt>
                <c:pt idx="7">
                  <c:v>GOES-AMV</c:v>
                </c:pt>
                <c:pt idx="8">
                  <c:v>Meteosat-AMV</c:v>
                </c:pt>
                <c:pt idx="9">
                  <c:v>MTSAT-AMV</c:v>
                </c:pt>
                <c:pt idx="10">
                  <c:v>MODIS-AMV</c:v>
                </c:pt>
                <c:pt idx="11">
                  <c:v>SCAT</c:v>
                </c:pt>
                <c:pt idx="12">
                  <c:v>HIRS</c:v>
                </c:pt>
                <c:pt idx="13">
                  <c:v>AMSU-A</c:v>
                </c:pt>
                <c:pt idx="14">
                  <c:v>AIRS</c:v>
                </c:pt>
                <c:pt idx="15">
                  <c:v>IASI</c:v>
                </c:pt>
                <c:pt idx="16">
                  <c:v>GPS-RO</c:v>
                </c:pt>
                <c:pt idx="17">
                  <c:v>AMSR-E</c:v>
                </c:pt>
                <c:pt idx="18">
                  <c:v>SSMIS</c:v>
                </c:pt>
                <c:pt idx="19">
                  <c:v>TMI-1</c:v>
                </c:pt>
                <c:pt idx="20">
                  <c:v>MERIS</c:v>
                </c:pt>
                <c:pt idx="21">
                  <c:v>MHS</c:v>
                </c:pt>
                <c:pt idx="22">
                  <c:v>AMSU-B</c:v>
                </c:pt>
                <c:pt idx="23">
                  <c:v>Meteosat-Rad</c:v>
                </c:pt>
                <c:pt idx="24">
                  <c:v>MTSAT-Rad</c:v>
                </c:pt>
                <c:pt idx="25">
                  <c:v>GOES-Rad</c:v>
                </c:pt>
                <c:pt idx="26">
                  <c:v>O3</c:v>
                </c:pt>
              </c:strCache>
            </c:strRef>
          </c:cat>
          <c:val>
            <c:numRef>
              <c:f>September!$J$2:$J$28</c:f>
              <c:numCache>
                <c:formatCode>General</c:formatCode>
                <c:ptCount val="27"/>
                <c:pt idx="0">
                  <c:v>4.6849487544230799</c:v>
                </c:pt>
                <c:pt idx="1">
                  <c:v>8.6380204411267112</c:v>
                </c:pt>
                <c:pt idx="2">
                  <c:v>2.5047637058285832</c:v>
                </c:pt>
                <c:pt idx="3">
                  <c:v>4.3204134270338965</c:v>
                </c:pt>
                <c:pt idx="4">
                  <c:v>6.9062227208115279E-2</c:v>
                </c:pt>
                <c:pt idx="5">
                  <c:v>1.7295925207376299</c:v>
                </c:pt>
                <c:pt idx="6">
                  <c:v>0.73001488250765345</c:v>
                </c:pt>
                <c:pt idx="7">
                  <c:v>2.857436890901575</c:v>
                </c:pt>
                <c:pt idx="8">
                  <c:v>2.9507675721409052</c:v>
                </c:pt>
                <c:pt idx="9">
                  <c:v>1.557907825982721</c:v>
                </c:pt>
                <c:pt idx="10">
                  <c:v>0.31680454061551488</c:v>
                </c:pt>
                <c:pt idx="11">
                  <c:v>2.0466045963031827</c:v>
                </c:pt>
                <c:pt idx="12">
                  <c:v>3.1862067783744412</c:v>
                </c:pt>
                <c:pt idx="13">
                  <c:v>23.548018406571146</c:v>
                </c:pt>
                <c:pt idx="14">
                  <c:v>9.4035271776943503</c:v>
                </c:pt>
                <c:pt idx="15">
                  <c:v>9.6296971149748476</c:v>
                </c:pt>
                <c:pt idx="16">
                  <c:v>9.1067627072364559</c:v>
                </c:pt>
                <c:pt idx="17">
                  <c:v>1.4997316137760435</c:v>
                </c:pt>
                <c:pt idx="18">
                  <c:v>2.4459566324084987</c:v>
                </c:pt>
                <c:pt idx="19">
                  <c:v>1.4074284744774177</c:v>
                </c:pt>
                <c:pt idx="20">
                  <c:v>0.12684776331534389</c:v>
                </c:pt>
                <c:pt idx="21">
                  <c:v>1.8773044893829038</c:v>
                </c:pt>
                <c:pt idx="22">
                  <c:v>1.5028232465399232</c:v>
                </c:pt>
                <c:pt idx="23">
                  <c:v>2.0477120748521296</c:v>
                </c:pt>
                <c:pt idx="24">
                  <c:v>0.45615281324527041</c:v>
                </c:pt>
                <c:pt idx="25">
                  <c:v>0.64351971949621189</c:v>
                </c:pt>
                <c:pt idx="26">
                  <c:v>-1.8041279662303403E-2</c:v>
                </c:pt>
              </c:numCache>
            </c:numRef>
          </c:val>
        </c:ser>
        <c:ser>
          <c:idx val="1"/>
          <c:order val="1"/>
          <c:tx>
            <c:v>October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0.32002810666537734</c:v>
                  </c:pt>
                  <c:pt idx="3">
                    <c:v>0.25956651738853082</c:v>
                  </c:pt>
                  <c:pt idx="4">
                    <c:v>8.7447023574947214E-3</c:v>
                  </c:pt>
                  <c:pt idx="5">
                    <c:v>0.13545548731479504</c:v>
                  </c:pt>
                  <c:pt idx="6">
                    <c:v>0.12330729690806114</c:v>
                  </c:pt>
                  <c:pt idx="7">
                    <c:v>0.11137220712820356</c:v>
                  </c:pt>
                  <c:pt idx="8">
                    <c:v>0.10439000000000002</c:v>
                  </c:pt>
                  <c:pt idx="9">
                    <c:v>6.7002219240254082E-2</c:v>
                  </c:pt>
                  <c:pt idx="10">
                    <c:v>0.17049822030682188</c:v>
                  </c:pt>
                  <c:pt idx="11">
                    <c:v>9.6884531308996394E-2</c:v>
                  </c:pt>
                  <c:pt idx="12">
                    <c:v>0.28707394909394934</c:v>
                  </c:pt>
                  <c:pt idx="13">
                    <c:v>0.19620432003014623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6.2858403133999999E-2</c:v>
                  </c:pt>
                  <c:pt idx="19">
                    <c:v>3.1843121940396381E-2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plus>
            <c:minus>
              <c:numRef>
                <c:f>error!$C$3:$C$28</c:f>
                <c:numCache>
                  <c:formatCode>General</c:formatCode>
                  <c:ptCount val="26"/>
                  <c:pt idx="0">
                    <c:v>0.25470650605799755</c:v>
                  </c:pt>
                  <c:pt idx="1">
                    <c:v>0.25251574467759125</c:v>
                  </c:pt>
                  <c:pt idx="2">
                    <c:v>0.32002810666537734</c:v>
                  </c:pt>
                  <c:pt idx="3">
                    <c:v>0.25956651738853082</c:v>
                  </c:pt>
                  <c:pt idx="4">
                    <c:v>8.7447023574947214E-3</c:v>
                  </c:pt>
                  <c:pt idx="5">
                    <c:v>0.13545548731479504</c:v>
                  </c:pt>
                  <c:pt idx="6">
                    <c:v>0.12330729690806114</c:v>
                  </c:pt>
                  <c:pt idx="7">
                    <c:v>0.11137220712820356</c:v>
                  </c:pt>
                  <c:pt idx="8">
                    <c:v>0.10439000000000002</c:v>
                  </c:pt>
                  <c:pt idx="9">
                    <c:v>6.7002219240254082E-2</c:v>
                  </c:pt>
                  <c:pt idx="10">
                    <c:v>0.17049822030682188</c:v>
                  </c:pt>
                  <c:pt idx="11">
                    <c:v>9.6884531308996394E-2</c:v>
                  </c:pt>
                  <c:pt idx="12">
                    <c:v>0.28707394909394934</c:v>
                  </c:pt>
                  <c:pt idx="13">
                    <c:v>0.19620432003014623</c:v>
                  </c:pt>
                  <c:pt idx="14">
                    <c:v>0.16914192525904787</c:v>
                  </c:pt>
                  <c:pt idx="15">
                    <c:v>0.67609313945566785</c:v>
                  </c:pt>
                  <c:pt idx="16">
                    <c:v>7.550771547E-2</c:v>
                  </c:pt>
                  <c:pt idx="17">
                    <c:v>0.12084660000000012</c:v>
                  </c:pt>
                  <c:pt idx="18">
                    <c:v>6.2858403133999999E-2</c:v>
                  </c:pt>
                  <c:pt idx="19">
                    <c:v>3.1843121940396381E-2</c:v>
                  </c:pt>
                  <c:pt idx="20">
                    <c:v>0.12420086062074005</c:v>
                  </c:pt>
                  <c:pt idx="21">
                    <c:v>9.104101768009755E-2</c:v>
                  </c:pt>
                  <c:pt idx="22">
                    <c:v>7.5071302904674272E-2</c:v>
                  </c:pt>
                  <c:pt idx="23">
                    <c:v>5.3374441318620194E-2</c:v>
                  </c:pt>
                  <c:pt idx="24">
                    <c:v>5.4959578302788498E-2</c:v>
                  </c:pt>
                  <c:pt idx="25">
                    <c:v>4.1223509644407056E-3</c:v>
                  </c:pt>
                </c:numCache>
              </c:numRef>
            </c:minus>
          </c:errBars>
          <c:val>
            <c:numRef>
              <c:f>October!$J$2:$J$28</c:f>
              <c:numCache>
                <c:formatCode>General</c:formatCode>
                <c:ptCount val="27"/>
                <c:pt idx="0">
                  <c:v>4.6030699552507084</c:v>
                </c:pt>
                <c:pt idx="1">
                  <c:v>9.8343537221147912</c:v>
                </c:pt>
                <c:pt idx="2">
                  <c:v>2.5595011246029982</c:v>
                </c:pt>
                <c:pt idx="3">
                  <c:v>5.2238645894648794</c:v>
                </c:pt>
                <c:pt idx="4">
                  <c:v>7.9133408694819329E-2</c:v>
                </c:pt>
                <c:pt idx="5">
                  <c:v>1.5740892479627444</c:v>
                </c:pt>
                <c:pt idx="6">
                  <c:v>0.5926049733178067</c:v>
                </c:pt>
                <c:pt idx="7">
                  <c:v>3.6075244768870101</c:v>
                </c:pt>
                <c:pt idx="8">
                  <c:v>3.1127374176465992</c:v>
                </c:pt>
                <c:pt idx="9">
                  <c:v>1.6250856776372762</c:v>
                </c:pt>
                <c:pt idx="10">
                  <c:v>0.40216148581452532</c:v>
                </c:pt>
                <c:pt idx="11">
                  <c:v>2.1462484225374308</c:v>
                </c:pt>
                <c:pt idx="12">
                  <c:v>3.3788264747440184</c:v>
                </c:pt>
                <c:pt idx="13">
                  <c:v>22.333249130757427</c:v>
                </c:pt>
                <c:pt idx="14">
                  <c:v>9.3716237712835007</c:v>
                </c:pt>
                <c:pt idx="15">
                  <c:v>8.962873314655873</c:v>
                </c:pt>
                <c:pt idx="16">
                  <c:v>8.3606410087074625</c:v>
                </c:pt>
                <c:pt idx="17">
                  <c:v>0.14859016555585941</c:v>
                </c:pt>
                <c:pt idx="18">
                  <c:v>2.8911533369258788</c:v>
                </c:pt>
                <c:pt idx="19">
                  <c:v>1.6691116599350373</c:v>
                </c:pt>
                <c:pt idx="20">
                  <c:v>0.13670647938167571</c:v>
                </c:pt>
                <c:pt idx="21">
                  <c:v>1.978429372212837</c:v>
                </c:pt>
                <c:pt idx="22">
                  <c:v>1.5415127933994224</c:v>
                </c:pt>
                <c:pt idx="23">
                  <c:v>2.0750804387796467</c:v>
                </c:pt>
                <c:pt idx="24">
                  <c:v>0.52850906438568568</c:v>
                </c:pt>
                <c:pt idx="25">
                  <c:v>0.68124839472065257</c:v>
                </c:pt>
                <c:pt idx="26">
                  <c:v>-1.0534507064110923E-2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96708976"/>
        <c:axId val="96712112"/>
      </c:barChart>
      <c:catAx>
        <c:axId val="9670897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600" b="1" i="0" baseline="0"/>
            </a:pPr>
            <a:endParaRPr lang="en-US"/>
          </a:p>
        </c:txPr>
        <c:crossAx val="96712112"/>
        <c:crosses val="autoZero"/>
        <c:auto val="1"/>
        <c:lblAlgn val="ctr"/>
        <c:lblOffset val="100"/>
        <c:tickLblSkip val="1"/>
        <c:noMultiLvlLbl val="0"/>
      </c:catAx>
      <c:valAx>
        <c:axId val="96712112"/>
        <c:scaling>
          <c:orientation val="minMax"/>
          <c:min val="0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FEC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67089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3185975849818157"/>
          <c:y val="0.20858895705521471"/>
          <c:w val="0.34787477984133014"/>
          <c:h val="7.3958745954301811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September</c:v>
          </c:tx>
          <c:spPr>
            <a:solidFill>
              <a:srgbClr val="0070C0"/>
            </a:solidFill>
          </c:spPr>
          <c:invertIfNegative val="0"/>
          <c:cat>
            <c:strRef>
              <c:f>October!$F$2:$F$28</c:f>
              <c:strCache>
                <c:ptCount val="27"/>
                <c:pt idx="0">
                  <c:v>SYNOP</c:v>
                </c:pt>
                <c:pt idx="1">
                  <c:v>AIREP</c:v>
                </c:pt>
                <c:pt idx="2">
                  <c:v>DRIBU</c:v>
                </c:pt>
                <c:pt idx="3">
                  <c:v>TEMP</c:v>
                </c:pt>
                <c:pt idx="4">
                  <c:v>DROP</c:v>
                </c:pt>
                <c:pt idx="5">
                  <c:v>PILOT</c:v>
                </c:pt>
                <c:pt idx="6">
                  <c:v>PROFILER</c:v>
                </c:pt>
                <c:pt idx="7">
                  <c:v>GOES-AMV</c:v>
                </c:pt>
                <c:pt idx="8">
                  <c:v>Meteosat-AMV</c:v>
                </c:pt>
                <c:pt idx="9">
                  <c:v>MTSAT-AMV</c:v>
                </c:pt>
                <c:pt idx="10">
                  <c:v>MODIS-AMV</c:v>
                </c:pt>
                <c:pt idx="11">
                  <c:v>SCAT</c:v>
                </c:pt>
                <c:pt idx="12">
                  <c:v>HIRS</c:v>
                </c:pt>
                <c:pt idx="13">
                  <c:v>AMSU-A</c:v>
                </c:pt>
                <c:pt idx="14">
                  <c:v>AIRS</c:v>
                </c:pt>
                <c:pt idx="15">
                  <c:v>IASI</c:v>
                </c:pt>
                <c:pt idx="16">
                  <c:v>GPS-RO</c:v>
                </c:pt>
                <c:pt idx="17">
                  <c:v>AMSR-E</c:v>
                </c:pt>
                <c:pt idx="18">
                  <c:v>SSMIS</c:v>
                </c:pt>
                <c:pt idx="19">
                  <c:v>TMI-1</c:v>
                </c:pt>
                <c:pt idx="20">
                  <c:v>MERIS</c:v>
                </c:pt>
                <c:pt idx="21">
                  <c:v>MHS</c:v>
                </c:pt>
                <c:pt idx="22">
                  <c:v>AMSU-B</c:v>
                </c:pt>
                <c:pt idx="23">
                  <c:v>Meteosat-Rad</c:v>
                </c:pt>
                <c:pt idx="24">
                  <c:v>MTSAT-Rad</c:v>
                </c:pt>
                <c:pt idx="25">
                  <c:v>GOES-Rad</c:v>
                </c:pt>
                <c:pt idx="26">
                  <c:v>O3</c:v>
                </c:pt>
              </c:strCache>
            </c:strRef>
          </c:cat>
          <c:val>
            <c:numRef>
              <c:f>September!$I$2:$I$28</c:f>
              <c:numCache>
                <c:formatCode>General</c:formatCode>
                <c:ptCount val="27"/>
                <c:pt idx="0">
                  <c:v>0.29819061020595389</c:v>
                </c:pt>
                <c:pt idx="1">
                  <c:v>0.1441849900316334</c:v>
                </c:pt>
                <c:pt idx="2">
                  <c:v>1.336461518437309</c:v>
                </c:pt>
                <c:pt idx="3">
                  <c:v>0.20879953655816519</c:v>
                </c:pt>
                <c:pt idx="4">
                  <c:v>0.99558537113178958</c:v>
                </c:pt>
                <c:pt idx="5">
                  <c:v>0.12650669413089391</c:v>
                </c:pt>
                <c:pt idx="6">
                  <c:v>7.260647947003257E-2</c:v>
                </c:pt>
                <c:pt idx="7">
                  <c:v>0.30754275489348637</c:v>
                </c:pt>
                <c:pt idx="8">
                  <c:v>0.24805907117086129</c:v>
                </c:pt>
                <c:pt idx="9">
                  <c:v>0.22185436091037258</c:v>
                </c:pt>
                <c:pt idx="10">
                  <c:v>0.16239174345459093</c:v>
                </c:pt>
                <c:pt idx="11">
                  <c:v>0.28616167849429186</c:v>
                </c:pt>
                <c:pt idx="12">
                  <c:v>6.2324582788819284E-2</c:v>
                </c:pt>
                <c:pt idx="13">
                  <c:v>0.11204793061313688</c:v>
                </c:pt>
                <c:pt idx="14">
                  <c:v>3.4603144572097212E-2</c:v>
                </c:pt>
                <c:pt idx="15">
                  <c:v>2.4103140516201212E-2</c:v>
                </c:pt>
                <c:pt idx="16">
                  <c:v>0.19983834050891239</c:v>
                </c:pt>
                <c:pt idx="17">
                  <c:v>9.6771726648704912E-2</c:v>
                </c:pt>
                <c:pt idx="18">
                  <c:v>0.14064423128796688</c:v>
                </c:pt>
                <c:pt idx="19">
                  <c:v>8.9555150713659798E-2</c:v>
                </c:pt>
                <c:pt idx="20">
                  <c:v>0.29868683833795961</c:v>
                </c:pt>
                <c:pt idx="21">
                  <c:v>0.15008244760166894</c:v>
                </c:pt>
                <c:pt idx="22">
                  <c:v>0.18333148679050462</c:v>
                </c:pt>
                <c:pt idx="23">
                  <c:v>0.10063599781182668</c:v>
                </c:pt>
                <c:pt idx="24">
                  <c:v>8.6355985850199546E-2</c:v>
                </c:pt>
                <c:pt idx="25">
                  <c:v>6.9855598168069299E-2</c:v>
                </c:pt>
                <c:pt idx="26">
                  <c:v>-2.5454628249008777E-3</c:v>
                </c:pt>
              </c:numCache>
            </c:numRef>
          </c:val>
        </c:ser>
        <c:ser>
          <c:idx val="1"/>
          <c:order val="1"/>
          <c:tx>
            <c:v>October</c:v>
          </c:tx>
          <c:spPr>
            <a:solidFill>
              <a:srgbClr val="FFC000"/>
            </a:solidFill>
          </c:spPr>
          <c:invertIfNegative val="0"/>
          <c:val>
            <c:numRef>
              <c:f>October!$I$2:$I$28</c:f>
              <c:numCache>
                <c:formatCode>General</c:formatCode>
                <c:ptCount val="27"/>
                <c:pt idx="0">
                  <c:v>0.28605426784430338</c:v>
                </c:pt>
                <c:pt idx="1">
                  <c:v>0.16213892382487519</c:v>
                </c:pt>
                <c:pt idx="2">
                  <c:v>1.3296035852784638</c:v>
                </c:pt>
                <c:pt idx="3">
                  <c:v>0.24123486326448471</c:v>
                </c:pt>
                <c:pt idx="4">
                  <c:v>1.9614373032042969</c:v>
                </c:pt>
                <c:pt idx="5">
                  <c:v>0.11584737695117976</c:v>
                </c:pt>
                <c:pt idx="6">
                  <c:v>6.0211672630612702E-2</c:v>
                </c:pt>
                <c:pt idx="7">
                  <c:v>0.33027541733683063</c:v>
                </c:pt>
                <c:pt idx="8">
                  <c:v>0.2301960478746744</c:v>
                </c:pt>
                <c:pt idx="9">
                  <c:v>0.22460518692105183</c:v>
                </c:pt>
                <c:pt idx="10">
                  <c:v>0.22392765158922726</c:v>
                </c:pt>
                <c:pt idx="11">
                  <c:v>0.29554666493793647</c:v>
                </c:pt>
                <c:pt idx="12">
                  <c:v>6.6019493315142813E-2</c:v>
                </c:pt>
                <c:pt idx="13">
                  <c:v>0.10296948823380615</c:v>
                </c:pt>
                <c:pt idx="14">
                  <c:v>3.4158187701771772E-2</c:v>
                </c:pt>
                <c:pt idx="15">
                  <c:v>2.3254356462163651E-2</c:v>
                </c:pt>
                <c:pt idx="16">
                  <c:v>0.21510942506455413</c:v>
                </c:pt>
                <c:pt idx="17">
                  <c:v>8.9434530837128212E-2</c:v>
                </c:pt>
                <c:pt idx="18">
                  <c:v>0.16084091600692421</c:v>
                </c:pt>
                <c:pt idx="19">
                  <c:v>0.10300619912126274</c:v>
                </c:pt>
                <c:pt idx="20">
                  <c:v>0.34241769142942802</c:v>
                </c:pt>
                <c:pt idx="21">
                  <c:v>0.16228197146554937</c:v>
                </c:pt>
                <c:pt idx="22">
                  <c:v>0.19239076808578687</c:v>
                </c:pt>
                <c:pt idx="23">
                  <c:v>0.10399787803494651</c:v>
                </c:pt>
                <c:pt idx="24">
                  <c:v>9.2099500932699266E-2</c:v>
                </c:pt>
                <c:pt idx="25">
                  <c:v>7.0673559384182696E-2</c:v>
                </c:pt>
                <c:pt idx="26">
                  <c:v>-1.4338166118295591E-3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96712504"/>
        <c:axId val="96712896"/>
      </c:barChart>
      <c:catAx>
        <c:axId val="9671250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600" b="1" i="0" baseline="0"/>
            </a:pPr>
            <a:endParaRPr lang="en-US"/>
          </a:p>
        </c:txPr>
        <c:crossAx val="96712896"/>
        <c:crosses val="autoZero"/>
        <c:auto val="1"/>
        <c:lblAlgn val="ctr"/>
        <c:lblOffset val="100"/>
        <c:tickLblSkip val="1"/>
        <c:noMultiLvlLbl val="0"/>
      </c:catAx>
      <c:valAx>
        <c:axId val="96712896"/>
        <c:scaling>
          <c:orientation val="minMax"/>
          <c:max val="1"/>
          <c:min val="0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Mean FEC (J)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67125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4719881889763777"/>
          <c:y val="0.23148148148148287"/>
          <c:w val="0.33337992125984783"/>
          <c:h val="8.3717191601050067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October</c:v>
          </c:tx>
          <c:spPr>
            <a:solidFill>
              <a:srgbClr val="FFC000"/>
            </a:solidFill>
            <a:ln w="25400">
              <a:noFill/>
            </a:ln>
            <a:effectLst/>
          </c:spPr>
          <c:invertIfNegative val="0"/>
          <c:cat>
            <c:numRef>
              <c:f>'H:\XL\[FSO_ODRDMeeting_December2011_disk.xls]October'!$A$466:$A$475</c:f>
              <c:numCache>
                <c:formatCode>General</c:formatCode>
                <c:ptCount val="10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</c:numCache>
            </c:numRef>
          </c:cat>
          <c:val>
            <c:numRef>
              <c:f>'H:\XL\[FSO_ODRDMeeting_December2011_disk.xls]October'!$G$466:$G$475</c:f>
              <c:numCache>
                <c:formatCode>General</c:formatCode>
                <c:ptCount val="10"/>
                <c:pt idx="0">
                  <c:v>14.985236304450691</c:v>
                </c:pt>
                <c:pt idx="1">
                  <c:v>18.473851990840391</c:v>
                </c:pt>
                <c:pt idx="2">
                  <c:v>16.836475040875868</c:v>
                </c:pt>
                <c:pt idx="3">
                  <c:v>25.01465194062429</c:v>
                </c:pt>
                <c:pt idx="4">
                  <c:v>12.567075540239703</c:v>
                </c:pt>
                <c:pt idx="5">
                  <c:v>6.3604111055486454</c:v>
                </c:pt>
                <c:pt idx="6">
                  <c:v>1.1705391532710765</c:v>
                </c:pt>
                <c:pt idx="7">
                  <c:v>1.462659500878414</c:v>
                </c:pt>
                <c:pt idx="8">
                  <c:v>1.23686770886945</c:v>
                </c:pt>
                <c:pt idx="9">
                  <c:v>1.8922283684456822</c:v>
                </c:pt>
              </c:numCache>
            </c:numRef>
          </c:val>
        </c:ser>
        <c:ser>
          <c:idx val="1"/>
          <c:order val="1"/>
          <c:tx>
            <c:v>September</c:v>
          </c:tx>
          <c:spPr>
            <a:solidFill>
              <a:srgbClr val="558ED5"/>
            </a:solidFill>
            <a:ln w="25400">
              <a:noFill/>
            </a:ln>
            <a:effectLst/>
          </c:spPr>
          <c:invertIfNegative val="0"/>
          <c:val>
            <c:numRef>
              <c:f>'H:\XL\[FSO_ODRDMeeting_December2011_disk.xls]September'!$G$466:$G$475</c:f>
              <c:numCache>
                <c:formatCode>General</c:formatCode>
                <c:ptCount val="10"/>
                <c:pt idx="0">
                  <c:v>14.530300972715223</c:v>
                </c:pt>
                <c:pt idx="1">
                  <c:v>18.454928009402497</c:v>
                </c:pt>
                <c:pt idx="2">
                  <c:v>17.804304982416635</c:v>
                </c:pt>
                <c:pt idx="3">
                  <c:v>23.553329080547254</c:v>
                </c:pt>
                <c:pt idx="4">
                  <c:v>12.482380042086639</c:v>
                </c:pt>
                <c:pt idx="5">
                  <c:v>5.701971138737238</c:v>
                </c:pt>
                <c:pt idx="6">
                  <c:v>0.73494829234524728</c:v>
                </c:pt>
                <c:pt idx="7">
                  <c:v>1.5514232795074359</c:v>
                </c:pt>
                <c:pt idx="8">
                  <c:v>2.1261725329257959</c:v>
                </c:pt>
                <c:pt idx="9">
                  <c:v>3.0602400755971035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614136"/>
        <c:axId val="207614528"/>
      </c:barChart>
      <c:catAx>
        <c:axId val="2076141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Channel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207614528"/>
        <c:crosses val="autoZero"/>
        <c:auto val="1"/>
        <c:lblAlgn val="ctr"/>
        <c:lblOffset val="100"/>
        <c:noMultiLvlLbl val="0"/>
      </c:catAx>
      <c:valAx>
        <c:axId val="207614528"/>
        <c:scaling>
          <c:orientation val="minMax"/>
        </c:scaling>
        <c:delete val="0"/>
        <c:axPos val="b"/>
        <c:majorGridlines>
          <c:spPr>
            <a:ln w="3175">
              <a:solidFill>
                <a:srgbClr val="80808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AMSU-A FEC %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20761413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54545454545454541"/>
          <c:y val="0.15260115606936475"/>
          <c:w val="0.1748785565579459"/>
          <c:h val="0.18381502890173421"/>
        </c:manualLayout>
      </c:layout>
      <c:overlay val="0"/>
      <c:spPr>
        <a:noFill/>
        <a:ln w="25400">
          <a:noFill/>
        </a:ln>
      </c:sp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NOAA-15</c:v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numRef>
              <c:f>September!$A$537:$A$546</c:f>
              <c:numCache>
                <c:formatCode>General</c:formatCode>
                <c:ptCount val="10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</c:numCache>
            </c:numRef>
          </c:cat>
          <c:val>
            <c:numRef>
              <c:f>September!$F$537:$F$546</c:f>
              <c:numCache>
                <c:formatCode>General</c:formatCode>
                <c:ptCount val="10"/>
                <c:pt idx="0">
                  <c:v>4.4162909381186184</c:v>
                </c:pt>
                <c:pt idx="1">
                  <c:v>0</c:v>
                </c:pt>
                <c:pt idx="2">
                  <c:v>6.9016893245960853</c:v>
                </c:pt>
                <c:pt idx="3">
                  <c:v>8.2775278020691534</c:v>
                </c:pt>
                <c:pt idx="4">
                  <c:v>3.1891958474886812</c:v>
                </c:pt>
                <c:pt idx="5">
                  <c:v>2.113570996889873</c:v>
                </c:pt>
                <c:pt idx="6">
                  <c:v>0</c:v>
                </c:pt>
                <c:pt idx="7">
                  <c:v>0.60215484513123352</c:v>
                </c:pt>
                <c:pt idx="8">
                  <c:v>0.64493345019968584</c:v>
                </c:pt>
                <c:pt idx="9">
                  <c:v>0</c:v>
                </c:pt>
              </c:numCache>
            </c:numRef>
          </c:val>
        </c:ser>
        <c:ser>
          <c:idx val="1"/>
          <c:order val="1"/>
          <c:tx>
            <c:v>NOAA-18</c:v>
          </c:tx>
          <c:spPr>
            <a:solidFill>
              <a:srgbClr val="FFC000"/>
            </a:solidFill>
          </c:spPr>
          <c:invertIfNegative val="0"/>
          <c:val>
            <c:numRef>
              <c:f>September!$F$560:$F$569</c:f>
              <c:numCache>
                <c:formatCode>General</c:formatCode>
                <c:ptCount val="10"/>
                <c:pt idx="0">
                  <c:v>3.5266801866098261</c:v>
                </c:pt>
                <c:pt idx="1">
                  <c:v>5.5820868153237795</c:v>
                </c:pt>
                <c:pt idx="2">
                  <c:v>5.7998222971454307</c:v>
                </c:pt>
                <c:pt idx="3">
                  <c:v>6.6020605925902975</c:v>
                </c:pt>
                <c:pt idx="4">
                  <c:v>2.3479496861003115</c:v>
                </c:pt>
                <c:pt idx="5">
                  <c:v>1.105889574175658</c:v>
                </c:pt>
                <c:pt idx="6">
                  <c:v>0.38313960696244276</c:v>
                </c:pt>
                <c:pt idx="7">
                  <c:v>0.25489782117736681</c:v>
                </c:pt>
                <c:pt idx="8">
                  <c:v>0.44500459062785896</c:v>
                </c:pt>
                <c:pt idx="9">
                  <c:v>1.0067714091722257</c:v>
                </c:pt>
              </c:numCache>
            </c:numRef>
          </c:val>
        </c:ser>
        <c:ser>
          <c:idx val="2"/>
          <c:order val="2"/>
          <c:tx>
            <c:v>NOAA-19</c:v>
          </c:tx>
          <c:spPr>
            <a:solidFill>
              <a:srgbClr val="00B050"/>
            </a:solidFill>
          </c:spPr>
          <c:invertIfNegative val="0"/>
          <c:val>
            <c:numRef>
              <c:f>September!$F$583:$F$592</c:f>
              <c:numCache>
                <c:formatCode>General</c:formatCode>
                <c:ptCount val="10"/>
                <c:pt idx="0">
                  <c:v>3.4166944518291187</c:v>
                </c:pt>
                <c:pt idx="1">
                  <c:v>5.7846293740354708</c:v>
                </c:pt>
                <c:pt idx="2">
                  <c:v>5.1027933606750695</c:v>
                </c:pt>
                <c:pt idx="3">
                  <c:v>0</c:v>
                </c:pt>
                <c:pt idx="4">
                  <c:v>2.9720739474773015</c:v>
                </c:pt>
                <c:pt idx="5">
                  <c:v>0.91230530989395442</c:v>
                </c:pt>
                <c:pt idx="6">
                  <c:v>8.0511495821770848E-2</c:v>
                </c:pt>
                <c:pt idx="7">
                  <c:v>0.18878079525270641</c:v>
                </c:pt>
                <c:pt idx="8">
                  <c:v>0.37730340802940265</c:v>
                </c:pt>
                <c:pt idx="9">
                  <c:v>0.81193288804718566</c:v>
                </c:pt>
              </c:numCache>
            </c:numRef>
          </c:val>
        </c:ser>
        <c:ser>
          <c:idx val="3"/>
          <c:order val="3"/>
          <c:tx>
            <c:v>METOP-A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val>
            <c:numRef>
              <c:f>'METOP&amp;AQUA September'!$G$467:$G$476</c:f>
              <c:numCache>
                <c:formatCode>General</c:formatCode>
                <c:ptCount val="10"/>
                <c:pt idx="0">
                  <c:v>3.1706353961576617</c:v>
                </c:pt>
                <c:pt idx="1">
                  <c:v>6.0281910720531684</c:v>
                </c:pt>
                <c:pt idx="2">
                  <c:v>0</c:v>
                </c:pt>
                <c:pt idx="3">
                  <c:v>5.8893622110326591</c:v>
                </c:pt>
                <c:pt idx="4">
                  <c:v>2.840415228182549</c:v>
                </c:pt>
                <c:pt idx="5">
                  <c:v>1.2766485951151958</c:v>
                </c:pt>
                <c:pt idx="6">
                  <c:v>0.25297101492120994</c:v>
                </c:pt>
                <c:pt idx="7">
                  <c:v>0.36805983790061142</c:v>
                </c:pt>
                <c:pt idx="8">
                  <c:v>0.41502195531183322</c:v>
                </c:pt>
                <c:pt idx="9">
                  <c:v>0.90336295265384414</c:v>
                </c:pt>
              </c:numCache>
            </c:numRef>
          </c:val>
        </c:ser>
        <c:ser>
          <c:idx val="4"/>
          <c:order val="4"/>
          <c:tx>
            <c:v>AQUA</c:v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val>
            <c:numRef>
              <c:f>'METOP&amp;AQUA September'!$G$490:$G$499</c:f>
              <c:numCache>
                <c:formatCode>General</c:formatCode>
                <c:ptCount val="10"/>
                <c:pt idx="0">
                  <c:v>0</c:v>
                </c:pt>
                <c:pt idx="1">
                  <c:v>1.0600191542710284</c:v>
                </c:pt>
                <c:pt idx="2">
                  <c:v>0</c:v>
                </c:pt>
                <c:pt idx="3">
                  <c:v>2.7843784748552336</c:v>
                </c:pt>
                <c:pt idx="4">
                  <c:v>1.1327453328377721</c:v>
                </c:pt>
                <c:pt idx="5">
                  <c:v>0.29355666266255476</c:v>
                </c:pt>
                <c:pt idx="6">
                  <c:v>1.8326174639822355E-2</c:v>
                </c:pt>
                <c:pt idx="7">
                  <c:v>0.13753157376451017</c:v>
                </c:pt>
                <c:pt idx="8">
                  <c:v>0.24390912875701951</c:v>
                </c:pt>
                <c:pt idx="9">
                  <c:v>0.33817441944283716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207615312"/>
        <c:axId val="207615704"/>
      </c:barChart>
      <c:catAx>
        <c:axId val="20761531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Channels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207615704"/>
        <c:crosses val="autoZero"/>
        <c:auto val="1"/>
        <c:lblAlgn val="ctr"/>
        <c:lblOffset val="100"/>
        <c:noMultiLvlLbl val="0"/>
      </c:catAx>
      <c:valAx>
        <c:axId val="207615704"/>
        <c:scaling>
          <c:orientation val="minMax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AMSU-A FEC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20761531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4.wmf"/><Relationship Id="rId1" Type="http://schemas.openxmlformats.org/officeDocument/2006/relationships/image" Target="../media/image9.wmf"/><Relationship Id="rId4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970213" y="9390063"/>
            <a:ext cx="793750" cy="261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8194" tIns="44899" rIns="88194" bIns="44899">
            <a:spAutoFit/>
          </a:bodyPr>
          <a:lstStyle/>
          <a:p>
            <a:pPr algn="ctr" defTabSz="877133" eaLnBrk="0" hangingPunct="0">
              <a:lnSpc>
                <a:spcPct val="90000"/>
              </a:lnSpc>
              <a:defRPr/>
            </a:pPr>
            <a:r>
              <a:rPr lang="en-GB" sz="1200" b="0" dirty="0"/>
              <a:t>Page </a:t>
            </a:r>
            <a:fld id="{310FC9FF-AEF9-4585-A89F-18E4EFDEFB22}" type="slidenum">
              <a:rPr lang="en-GB" sz="1200" b="0"/>
              <a:pPr algn="ctr" defTabSz="877133" eaLnBrk="0" hangingPunct="0">
                <a:lnSpc>
                  <a:spcPct val="90000"/>
                </a:lnSpc>
                <a:defRPr/>
              </a:pPr>
              <a:t>‹#›</a:t>
            </a:fld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16750975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970213" y="9390063"/>
            <a:ext cx="793750" cy="261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8194" tIns="44899" rIns="88194" bIns="44899">
            <a:spAutoFit/>
          </a:bodyPr>
          <a:lstStyle/>
          <a:p>
            <a:pPr algn="ctr" defTabSz="877133" eaLnBrk="0" hangingPunct="0">
              <a:lnSpc>
                <a:spcPct val="90000"/>
              </a:lnSpc>
              <a:defRPr/>
            </a:pPr>
            <a:r>
              <a:rPr lang="en-GB" sz="1200" b="0" dirty="0"/>
              <a:t>Page </a:t>
            </a:r>
            <a:fld id="{3DC14341-6C6C-4F6F-84DE-50B97D49610F}" type="slidenum">
              <a:rPr lang="en-GB" sz="1200" b="0"/>
              <a:pPr algn="ctr" defTabSz="877133" eaLnBrk="0" hangingPunct="0">
                <a:lnSpc>
                  <a:spcPct val="90000"/>
                </a:lnSpc>
                <a:defRPr/>
              </a:pPr>
              <a:t>‹#›</a:t>
            </a:fld>
            <a:endParaRPr lang="en-GB" sz="1200" b="0" dirty="0"/>
          </a:p>
        </p:txBody>
      </p:sp>
      <p:sp>
        <p:nvSpPr>
          <p:cNvPr id="3174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5213" y="858838"/>
            <a:ext cx="4603750" cy="3452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17563" y="4683125"/>
            <a:ext cx="5099050" cy="414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01" tIns="44899" rIns="91401" bIns="448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Body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811733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9" charset="-128"/>
        <a:cs typeface="ＭＳ Ｐゴシック" pitchFamily="39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010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ea typeface="ＭＳ Ｐゴシック" pitchFamily="3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4254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ea typeface="ＭＳ Ｐゴシック" pitchFamily="3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7992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ea typeface="ＭＳ Ｐゴシック" pitchFamily="3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0173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ea typeface="ＭＳ Ｐゴシック" pitchFamily="3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0041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ea typeface="ＭＳ Ｐゴシック" pitchFamily="3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9564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ea typeface="ＭＳ Ｐゴシック" pitchFamily="3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1686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ea typeface="ＭＳ Ｐゴシック" pitchFamily="3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1781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/>
        </p:nvCxnSpPr>
        <p:spPr bwMode="auto">
          <a:xfrm>
            <a:off x="211138" y="762000"/>
            <a:ext cx="8726487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114300"/>
            <a:ext cx="8429625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 noChangeArrowheads="1"/>
          </p:cNvSpPr>
          <p:nvPr>
            <p:ph idx="1"/>
          </p:nvPr>
        </p:nvSpPr>
        <p:spPr bwMode="auto">
          <a:xfrm>
            <a:off x="344488" y="1143000"/>
            <a:ext cx="8447087" cy="495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8288" indent="-268288">
              <a:lnSpc>
                <a:spcPts val="2400"/>
              </a:lnSpc>
              <a:spcAft>
                <a:spcPts val="600"/>
              </a:spcAft>
              <a:buClr>
                <a:srgbClr val="3366FF"/>
              </a:buClr>
              <a:buSzPct val="110000"/>
              <a:buFont typeface="Lucida Grande CE"/>
              <a:buChar char="●"/>
              <a:defRPr sz="2000" b="0">
                <a:solidFill>
                  <a:schemeClr val="tx1"/>
                </a:solidFill>
              </a:defRPr>
            </a:lvl1pPr>
            <a:lvl2pPr marL="536575" indent="-268288">
              <a:lnSpc>
                <a:spcPts val="2400"/>
              </a:lnSpc>
              <a:spcAft>
                <a:spcPts val="600"/>
              </a:spcAft>
              <a:buClr>
                <a:srgbClr val="0000FF"/>
              </a:buClr>
              <a:buFont typeface="Lucida Grande"/>
              <a:buChar char="–"/>
              <a:defRPr sz="2000" b="0">
                <a:solidFill>
                  <a:schemeClr val="tx1"/>
                </a:solidFill>
              </a:defRPr>
            </a:lvl2pPr>
            <a:lvl3pPr marL="806450" indent="-269875">
              <a:lnSpc>
                <a:spcPts val="2400"/>
              </a:lnSpc>
              <a:spcAft>
                <a:spcPts val="600"/>
              </a:spcAft>
              <a:buClr>
                <a:schemeClr val="tx1"/>
              </a:buClr>
              <a:buFont typeface="Lucida Grande"/>
              <a:buChar char="●"/>
              <a:defRPr sz="2000" b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ECMWF Seminar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2A962F-521B-4C3C-BEAB-6D87D318242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11138" y="6367463"/>
            <a:ext cx="6583362" cy="268287"/>
          </a:xfrm>
          <a:prstGeom prst="parallelogram">
            <a:avLst>
              <a:gd name="adj" fmla="val 47600"/>
            </a:avLst>
          </a:prstGeom>
          <a:solidFill>
            <a:srgbClr val="1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ea typeface="+mn-ea"/>
            </a:endParaRPr>
          </a:p>
        </p:txBody>
      </p:sp>
      <p:sp>
        <p:nvSpPr>
          <p:cNvPr id="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114300"/>
            <a:ext cx="8429625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44488" y="6356350"/>
            <a:ext cx="7108277" cy="27443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2689225" algn="l"/>
              </a:tabLst>
              <a:defRPr/>
            </a:pPr>
            <a:r>
              <a:rPr lang="en-GB" sz="1200" b="0" dirty="0">
                <a:solidFill>
                  <a:srgbClr val="FFFFFF"/>
                </a:solidFill>
                <a:latin typeface="Calibri" pitchFamily="36" charset="0"/>
              </a:rPr>
              <a:t>Slide </a:t>
            </a:r>
            <a:fld id="{96588B7C-2BD4-42CB-8649-7D95719E70CC}" type="slidenum">
              <a:rPr lang="en-GB" sz="1200" b="0">
                <a:solidFill>
                  <a:srgbClr val="FFFFFF"/>
                </a:solidFill>
                <a:latin typeface="Calibri" pitchFamily="36" charset="0"/>
              </a:rPr>
              <a:pPr eaLnBrk="0" hangingPunct="0">
                <a:tabLst>
                  <a:tab pos="2689225" algn="l"/>
                </a:tabLst>
                <a:defRPr/>
              </a:pPr>
              <a:t>‹#›</a:t>
            </a:fld>
            <a:r>
              <a:rPr lang="en-GB" sz="1200" b="0" dirty="0">
                <a:solidFill>
                  <a:srgbClr val="FFFFFF"/>
                </a:solidFill>
                <a:latin typeface="Calibri" pitchFamily="36" charset="0"/>
              </a:rPr>
              <a:t>                                                                                                         </a:t>
            </a:r>
            <a:r>
              <a:rPr lang="en-GB" sz="1200" b="0" dirty="0" smtClean="0">
                <a:solidFill>
                  <a:srgbClr val="FFFFFF"/>
                </a:solidFill>
                <a:latin typeface="Calibri" pitchFamily="36" charset="0"/>
              </a:rPr>
              <a:t>Carla </a:t>
            </a:r>
            <a:r>
              <a:rPr lang="en-GB" sz="1200" b="0" dirty="0" err="1" smtClean="0">
                <a:solidFill>
                  <a:srgbClr val="FFFFFF"/>
                </a:solidFill>
                <a:latin typeface="Calibri" pitchFamily="36" charset="0"/>
              </a:rPr>
              <a:t>Cardinali</a:t>
            </a:r>
            <a:r>
              <a:rPr lang="en-GB" sz="1200" b="0" dirty="0" smtClean="0">
                <a:solidFill>
                  <a:srgbClr val="FFFFFF"/>
                </a:solidFill>
                <a:latin typeface="Calibri" pitchFamily="36" charset="0"/>
              </a:rPr>
              <a:t> / </a:t>
            </a:r>
            <a:r>
              <a:rPr lang="en-GB" sz="1200" b="0" dirty="0" err="1" smtClean="0">
                <a:solidFill>
                  <a:srgbClr val="FFFFFF"/>
                </a:solidFill>
                <a:latin typeface="Calibri" pitchFamily="36" charset="0"/>
              </a:rPr>
              <a:t>András</a:t>
            </a:r>
            <a:r>
              <a:rPr lang="en-GB" sz="1200" b="0" dirty="0" smtClean="0">
                <a:solidFill>
                  <a:srgbClr val="FFFFFF"/>
                </a:solidFill>
                <a:latin typeface="Calibri" pitchFamily="36" charset="0"/>
              </a:rPr>
              <a:t> </a:t>
            </a:r>
            <a:r>
              <a:rPr lang="en-GB" sz="1200" b="0" dirty="0" err="1" smtClean="0">
                <a:solidFill>
                  <a:srgbClr val="FFFFFF"/>
                </a:solidFill>
                <a:latin typeface="Calibri" pitchFamily="36" charset="0"/>
              </a:rPr>
              <a:t>Horányi</a:t>
            </a:r>
            <a:endParaRPr lang="en-GB" sz="1200" b="0" dirty="0">
              <a:solidFill>
                <a:srgbClr val="FFFFFF"/>
              </a:solidFill>
              <a:latin typeface="Calibri" pitchFamily="36" charset="0"/>
            </a:endParaRPr>
          </a:p>
        </p:txBody>
      </p:sp>
      <p:pic>
        <p:nvPicPr>
          <p:cNvPr id="1029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83400" y="6319838"/>
            <a:ext cx="18954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81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/>
          <a:ea typeface="ＭＳ Ｐゴシック" pitchFamily="39" charset="-128"/>
          <a:cs typeface="ＭＳ Ｐゴシック" pitchFamily="39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1F3692"/>
          </a:solidFill>
          <a:latin typeface="Calibri" pitchFamily="39" charset="0"/>
          <a:ea typeface="ＭＳ Ｐゴシック" pitchFamily="39" charset="-128"/>
          <a:cs typeface="ＭＳ Ｐゴシック" pitchFamily="39" charset="-128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 Black" charset="0"/>
        </a:defRPr>
      </a:lvl9pPr>
    </p:titleStyle>
    <p:bodyStyle>
      <a:lvl1pPr marL="268288" indent="-268288" algn="l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lr>
          <a:srgbClr val="3366FF"/>
        </a:buClr>
        <a:buSzPct val="90000"/>
        <a:buFont typeface="Wingdings" pitchFamily="2" charset="2"/>
        <a:buChar char=""/>
        <a:defRPr sz="2000">
          <a:solidFill>
            <a:schemeClr val="tx1"/>
          </a:solidFill>
          <a:latin typeface="Calibri"/>
          <a:ea typeface="ＭＳ Ｐゴシック" pitchFamily="39" charset="-128"/>
          <a:cs typeface="ＭＳ Ｐゴシック" pitchFamily="39" charset="-128"/>
        </a:defRPr>
      </a:lvl1pPr>
      <a:lvl2pPr marL="539750" indent="-269875" algn="l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lr>
          <a:srgbClr val="1F3692"/>
        </a:buClr>
        <a:buSzPct val="100000"/>
        <a:buFont typeface="Lucida Grande CE" pitchFamily="36" charset="-18"/>
        <a:buChar char="–"/>
        <a:defRPr sz="2000">
          <a:solidFill>
            <a:schemeClr val="tx1"/>
          </a:solidFill>
          <a:latin typeface="Calibri"/>
          <a:ea typeface="ＭＳ Ｐゴシック" charset="-128"/>
        </a:defRPr>
      </a:lvl2pPr>
      <a:lvl3pPr marL="806450" indent="-269875" algn="l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har char="•"/>
        <a:defRPr sz="2000">
          <a:solidFill>
            <a:schemeClr val="tx1"/>
          </a:solidFill>
          <a:latin typeface="Calibri"/>
          <a:ea typeface="ＭＳ Ｐゴシック" charset="-128"/>
        </a:defRPr>
      </a:lvl3pPr>
      <a:lvl4pPr marL="1581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charset="0"/>
          <a:ea typeface="ＭＳ Ｐゴシック" charset="-128"/>
        </a:defRPr>
      </a:lvl4pPr>
      <a:lvl5pPr marL="20002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5pPr>
      <a:lvl6pPr marL="24574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6pPr>
      <a:lvl7pPr marL="29146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7pPr>
      <a:lvl8pPr marL="33718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8pPr>
      <a:lvl9pPr marL="38290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image" Target="../media/image12.png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1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224286" y="2631578"/>
            <a:ext cx="8773064" cy="1113108"/>
          </a:xfrm>
        </p:spPr>
        <p:txBody>
          <a:bodyPr/>
          <a:lstStyle/>
          <a:p>
            <a:pPr algn="ctr">
              <a:defRPr/>
            </a:pPr>
            <a:r>
              <a:rPr lang="en-US" sz="4000" dirty="0" smtClean="0">
                <a:latin typeface="Calibri" pitchFamily="36" charset="0"/>
                <a:ea typeface="ＭＳ Ｐゴシック" pitchFamily="36" charset="-128"/>
              </a:rPr>
              <a:t>Monitoring the observations impact </a:t>
            </a:r>
            <a:br>
              <a:rPr lang="en-US" sz="4000" dirty="0" smtClean="0">
                <a:latin typeface="Calibri" pitchFamily="36" charset="0"/>
                <a:ea typeface="ＭＳ Ｐゴシック" pitchFamily="36" charset="-128"/>
              </a:rPr>
            </a:br>
            <a:r>
              <a:rPr lang="en-US" sz="4000" dirty="0" smtClean="0">
                <a:latin typeface="Calibri" pitchFamily="36" charset="0"/>
                <a:ea typeface="ＭＳ Ｐゴシック" pitchFamily="36" charset="-128"/>
              </a:rPr>
              <a:t>in the short-range forecast</a:t>
            </a:r>
            <a:br>
              <a:rPr lang="en-US" sz="4000" dirty="0" smtClean="0">
                <a:latin typeface="Calibri" pitchFamily="36" charset="0"/>
                <a:ea typeface="ＭＳ Ｐゴシック" pitchFamily="36" charset="-128"/>
              </a:rPr>
            </a:br>
            <a:r>
              <a:rPr lang="en-US" dirty="0" smtClean="0">
                <a:latin typeface="Calibri" pitchFamily="36" charset="0"/>
                <a:ea typeface="ＭＳ Ｐゴシック" pitchFamily="36" charset="-128"/>
              </a:rPr>
              <a:t/>
            </a:r>
            <a:br>
              <a:rPr lang="en-US" dirty="0" smtClean="0">
                <a:latin typeface="Calibri" pitchFamily="36" charset="0"/>
                <a:ea typeface="ＭＳ Ｐゴシック" pitchFamily="36" charset="-128"/>
              </a:rPr>
            </a:br>
            <a:r>
              <a:rPr lang="en-US" dirty="0" err="1" smtClean="0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  <a:t>András</a:t>
            </a:r>
            <a:r>
              <a:rPr lang="en-US" dirty="0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  <a:t> </a:t>
            </a:r>
            <a:r>
              <a:rPr lang="en-US" dirty="0" err="1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  <a:t>Horányi</a:t>
            </a:r>
            <a:r>
              <a:rPr lang="en-US" dirty="0" smtClean="0">
                <a:latin typeface="Calibri" pitchFamily="36" charset="0"/>
                <a:ea typeface="ＭＳ Ｐゴシック" pitchFamily="36" charset="-128"/>
              </a:rPr>
              <a:t/>
            </a:r>
            <a:br>
              <a:rPr lang="en-US" dirty="0" smtClean="0">
                <a:latin typeface="Calibri" pitchFamily="36" charset="0"/>
                <a:ea typeface="ＭＳ Ｐゴシック" pitchFamily="36" charset="-128"/>
              </a:rPr>
            </a:br>
            <a:r>
              <a:rPr lang="en-US" dirty="0" smtClean="0">
                <a:latin typeface="Calibri" pitchFamily="36" charset="0"/>
                <a:ea typeface="ＭＳ Ｐゴシック" pitchFamily="36" charset="-128"/>
              </a:rPr>
              <a:t/>
            </a:r>
            <a:br>
              <a:rPr lang="en-US" dirty="0" smtClean="0">
                <a:latin typeface="Calibri" pitchFamily="36" charset="0"/>
                <a:ea typeface="ＭＳ Ｐゴシック" pitchFamily="36" charset="-128"/>
              </a:rPr>
            </a:br>
            <a:r>
              <a:rPr lang="en-US" sz="2800" dirty="0" smtClean="0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  <a:t>on behalf of Carla </a:t>
            </a:r>
            <a:r>
              <a:rPr lang="en-US" sz="2800" dirty="0" err="1" smtClean="0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  <a:t>Cardinali</a:t>
            </a:r>
            <a:r>
              <a:rPr lang="en-US" sz="2800" dirty="0" smtClean="0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  <a:t/>
            </a:r>
            <a:br>
              <a:rPr lang="en-US" sz="2800" dirty="0" smtClean="0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</a:br>
            <a:r>
              <a:rPr lang="en-US" sz="2800" dirty="0" smtClean="0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  <a:t>(original slides prepared by CC and tailored by AH)</a:t>
            </a:r>
            <a:br>
              <a:rPr lang="en-US" sz="2800" dirty="0" smtClean="0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</a:br>
            <a:r>
              <a:rPr lang="en-US" sz="1400" dirty="0" smtClean="0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  <a:t/>
            </a:r>
            <a:br>
              <a:rPr lang="en-US" sz="1400" dirty="0" smtClean="0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</a:br>
            <a:r>
              <a:rPr lang="en-US" sz="2800" dirty="0" smtClean="0">
                <a:solidFill>
                  <a:srgbClr val="3399FF"/>
                </a:solidFill>
                <a:latin typeface="Calibri" pitchFamily="36" charset="0"/>
                <a:ea typeface="ＭＳ Ｐゴシック" pitchFamily="36" charset="-128"/>
              </a:rPr>
              <a:t>Carla.Cardinali@ecmwf.int; Andras.Horanyi@ecmwf.int </a:t>
            </a: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/>
            </a:r>
            <a:b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</a:b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/>
            </a:r>
            <a:b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</a:b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/>
            </a:r>
            <a:b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</a:br>
            <a:r>
              <a:rPr lang="en-US" sz="2400" dirty="0" smtClean="0">
                <a:solidFill>
                  <a:schemeClr val="tx2"/>
                </a:solidFill>
                <a:latin typeface="Calibri" pitchFamily="36" charset="0"/>
                <a:ea typeface="ＭＳ Ｐゴシック" pitchFamily="36" charset="-128"/>
              </a:rPr>
              <a:t>Many Thanks</a:t>
            </a: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/>
            </a:r>
            <a:b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</a:b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>Mohamed </a:t>
            </a:r>
            <a:r>
              <a:rPr lang="en-US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>Dahoui</a:t>
            </a: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>, Anne </a:t>
            </a:r>
            <a:r>
              <a:rPr lang="en-US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>Fouilloux</a:t>
            </a: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>, Alan Geer,</a:t>
            </a:r>
            <a:b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</a:b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>Fernando Prates</a:t>
            </a:r>
            <a:b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</a:b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/>
            </a:r>
            <a:b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</a:br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  <a:t/>
            </a:r>
            <a:b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6" charset="0"/>
                <a:ea typeface="ＭＳ Ｐゴシック" pitchFamily="36" charset="-128"/>
              </a:rPr>
            </a:br>
            <a:r>
              <a:rPr lang="en-US" sz="2400" dirty="0" smtClean="0">
                <a:latin typeface="Calibri" pitchFamily="36" charset="0"/>
                <a:ea typeface="ＭＳ Ｐゴシック" pitchFamily="36" charset="-128"/>
              </a:rPr>
              <a:t>ECMWF DA training course, 10 March,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523202671"/>
              </p:ext>
            </p:extLst>
          </p:nvPr>
        </p:nvGraphicFramePr>
        <p:xfrm>
          <a:off x="1638300" y="1584251"/>
          <a:ext cx="5867400" cy="410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4488" y="234418"/>
            <a:ext cx="8429625" cy="356191"/>
          </a:xfrm>
          <a:ln w="9525"/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92D050"/>
                </a:solidFill>
                <a:latin typeface="Calibri" pitchFamily="34" charset="0"/>
                <a:ea typeface="ＭＳ Ｐゴシック" pitchFamily="34" charset="-128"/>
              </a:rPr>
              <a:t>DFS</a:t>
            </a:r>
            <a:r>
              <a:rPr lang="en-US" sz="3200" dirty="0" smtClean="0">
                <a:latin typeface="Calibri" pitchFamily="34" charset="0"/>
                <a:ea typeface="ＭＳ Ｐゴシック" pitchFamily="34" charset="-128"/>
              </a:rPr>
              <a:t> and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ＭＳ Ｐゴシック" pitchFamily="34" charset="-128"/>
              </a:rPr>
              <a:t>FEC</a:t>
            </a:r>
            <a:r>
              <a:rPr lang="en-US" sz="3200" dirty="0" smtClean="0">
                <a:latin typeface="Calibri" pitchFamily="34" charset="0"/>
                <a:ea typeface="ＭＳ Ｐゴシック" pitchFamily="34" charset="-128"/>
              </a:rPr>
              <a:t> October 2011 </a:t>
            </a:r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344488" y="836712"/>
            <a:ext cx="8568952" cy="74753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Forecast sensitivity tool computes the </a:t>
            </a:r>
            <a:r>
              <a:rPr kumimoji="0" lang="en-US" sz="20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variation of forecast error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due to the assimilated observations: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Forecast Error Contribution FEC </a:t>
            </a:r>
            <a:r>
              <a:rPr lang="en-GB" sz="2000" dirty="0">
                <a:latin typeface="Calibri" pitchFamily="34" charset="0"/>
                <a:ea typeface="ＭＳ Ｐゴシック" pitchFamily="36" charset="-128"/>
              </a:rPr>
              <a:t>→ </a:t>
            </a:r>
            <a:r>
              <a:rPr lang="en-GB" sz="2000" dirty="0" err="1" smtClean="0">
                <a:latin typeface="Calibri" pitchFamily="34" charset="0"/>
                <a:ea typeface="ＭＳ Ｐゴシック" pitchFamily="36" charset="-128"/>
              </a:rPr>
              <a:t>K</a:t>
            </a:r>
            <a:r>
              <a:rPr lang="en-GB" sz="2000" baseline="30000" dirty="0" err="1" smtClean="0">
                <a:latin typeface="Calibri" pitchFamily="34" charset="0"/>
                <a:ea typeface="ＭＳ Ｐゴシック" pitchFamily="36" charset="-128"/>
              </a:rPr>
              <a:t>T</a:t>
            </a:r>
            <a:r>
              <a:rPr lang="en-GB" sz="2000" dirty="0" err="1" smtClean="0">
                <a:latin typeface="Calibri" pitchFamily="34" charset="0"/>
                <a:ea typeface="ＭＳ Ｐゴシック" pitchFamily="36" charset="-128"/>
              </a:rPr>
              <a:t>,FcE,d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ＭＳ Ｐゴシック" pitchFamily="36" charset="-128"/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344488" y="5347062"/>
            <a:ext cx="8568952" cy="89505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De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gree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 of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Freedom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 for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Signal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  </a:t>
            </a:r>
            <a:r>
              <a:rPr kumimoji="0" lang="en-US" sz="2000" i="0" u="none" strike="noStrike" kern="120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DFS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6" charset="-128"/>
              </a:rPr>
              <a:t> </a:t>
            </a:r>
            <a:r>
              <a:rPr lang="en-GB" sz="2000" b="0" dirty="0" smtClean="0">
                <a:latin typeface="Calibri" pitchFamily="34" charset="0"/>
                <a:ea typeface="ＭＳ Ｐゴシック" pitchFamily="36" charset="-128"/>
              </a:rPr>
              <a:t>quantifies the number of statistically independent directions constrained by each observation. The average can be expressed as </a:t>
            </a:r>
            <a:r>
              <a:rPr lang="en-GB" sz="2000" dirty="0" smtClean="0">
                <a:solidFill>
                  <a:srgbClr val="00B050"/>
                </a:solidFill>
                <a:latin typeface="Calibri" pitchFamily="34" charset="0"/>
                <a:ea typeface="ＭＳ Ｐゴシック" pitchFamily="36" charset="-128"/>
              </a:rPr>
              <a:t>Observation Influence OI </a:t>
            </a:r>
            <a:r>
              <a:rPr lang="en-GB" sz="2000" dirty="0" smtClean="0">
                <a:latin typeface="Calibri" pitchFamily="34" charset="0"/>
                <a:ea typeface="ＭＳ Ｐゴシック" pitchFamily="36" charset="-128"/>
              </a:rPr>
              <a:t>→ K</a:t>
            </a:r>
            <a:r>
              <a:rPr lang="en-GB" sz="2000" baseline="30000" dirty="0" smtClean="0">
                <a:latin typeface="Calibri" pitchFamily="34" charset="0"/>
                <a:ea typeface="ＭＳ Ｐゴシック" pitchFamily="36" charset="-128"/>
              </a:rPr>
              <a:t>T</a:t>
            </a:r>
            <a:endParaRPr kumimoji="0" lang="en-US" sz="2000" i="0" u="none" strike="noStrike" kern="1200" cap="none" spc="0" normalizeH="0" baseline="3000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ＭＳ Ｐゴシック" pitchFamily="3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422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Calibri" pitchFamily="34" charset="0"/>
                <a:ea typeface="ＭＳ Ｐゴシック" pitchFamily="36" charset="-128"/>
              </a:rPr>
              <a:t>FEC monthly </a:t>
            </a:r>
            <a:r>
              <a:rPr lang="en-US" sz="3600" dirty="0" smtClean="0">
                <a:latin typeface="Calibri" pitchFamily="34" charset="0"/>
                <a:ea typeface="ＭＳ Ｐゴシック" pitchFamily="36" charset="-128"/>
              </a:rPr>
              <a:t>variation (variability)</a:t>
            </a:r>
            <a:endParaRPr lang="en-US" sz="3600" dirty="0" smtClean="0">
              <a:latin typeface="Calibri" pitchFamily="34" charset="0"/>
              <a:ea typeface="ＭＳ Ｐゴシック" pitchFamily="36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88508" y="768386"/>
            <a:ext cx="7316805" cy="4688156"/>
            <a:chOff x="1180214" y="1350335"/>
            <a:chExt cx="6772940" cy="4327451"/>
          </a:xfrm>
        </p:grpSpPr>
        <p:graphicFrame>
          <p:nvGraphicFramePr>
            <p:cNvPr id="3" name="Chart 2"/>
            <p:cNvGraphicFramePr/>
            <p:nvPr>
              <p:extLst>
                <p:ext uri="{D42A27DB-BD31-4B8C-83A1-F6EECF244321}">
                  <p14:modId xmlns:p14="http://schemas.microsoft.com/office/powerpoint/2010/main" val="1311393979"/>
                </p:ext>
              </p:extLst>
            </p:nvPr>
          </p:nvGraphicFramePr>
          <p:xfrm>
            <a:off x="1180214" y="1350335"/>
            <a:ext cx="6772940" cy="43274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2" name="Group 11"/>
            <p:cNvGrpSpPr>
              <a:grpSpLocks/>
            </p:cNvGrpSpPr>
            <p:nvPr/>
          </p:nvGrpSpPr>
          <p:grpSpPr bwMode="auto">
            <a:xfrm>
              <a:off x="1932307" y="1541463"/>
              <a:ext cx="3373118" cy="3180064"/>
              <a:chOff x="1932307" y="1541463"/>
              <a:chExt cx="3373118" cy="3180064"/>
            </a:xfrm>
          </p:grpSpPr>
          <p:grpSp>
            <p:nvGrpSpPr>
              <p:cNvPr id="7173" name="Group 8"/>
              <p:cNvGrpSpPr>
                <a:grpSpLocks/>
              </p:cNvGrpSpPr>
              <p:nvPr/>
            </p:nvGrpSpPr>
            <p:grpSpPr bwMode="auto">
              <a:xfrm>
                <a:off x="1932307" y="1541463"/>
                <a:ext cx="3373118" cy="3180064"/>
                <a:chOff x="1932599" y="1541708"/>
                <a:chExt cx="3373048" cy="3179053"/>
              </a:xfrm>
            </p:grpSpPr>
            <p:sp>
              <p:nvSpPr>
                <p:cNvPr id="7175" name="Oval 3"/>
                <p:cNvSpPr>
                  <a:spLocks noChangeArrowheads="1"/>
                </p:cNvSpPr>
                <p:nvPr/>
              </p:nvSpPr>
              <p:spPr bwMode="auto">
                <a:xfrm>
                  <a:off x="4338083" y="1541708"/>
                  <a:ext cx="276447" cy="712401"/>
                </a:xfrm>
                <a:prstGeom prst="ellips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en-US" sz="1800"/>
                </a:p>
              </p:txBody>
            </p:sp>
            <p:sp>
              <p:nvSpPr>
                <p:cNvPr id="7176" name="Oval 4"/>
                <p:cNvSpPr>
                  <a:spLocks noChangeArrowheads="1"/>
                </p:cNvSpPr>
                <p:nvPr/>
              </p:nvSpPr>
              <p:spPr bwMode="auto">
                <a:xfrm>
                  <a:off x="5029200" y="3279373"/>
                  <a:ext cx="276447" cy="712401"/>
                </a:xfrm>
                <a:prstGeom prst="ellips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en-US" sz="1800"/>
                </a:p>
              </p:txBody>
            </p:sp>
            <p:sp>
              <p:nvSpPr>
                <p:cNvPr id="7177" name="Oval 5"/>
                <p:cNvSpPr>
                  <a:spLocks noChangeArrowheads="1"/>
                </p:cNvSpPr>
                <p:nvPr/>
              </p:nvSpPr>
              <p:spPr bwMode="auto">
                <a:xfrm>
                  <a:off x="2409943" y="3869740"/>
                  <a:ext cx="276447" cy="712401"/>
                </a:xfrm>
                <a:prstGeom prst="ellips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en-US" sz="1800"/>
                </a:p>
              </p:txBody>
            </p:sp>
            <p:sp>
              <p:nvSpPr>
                <p:cNvPr id="7178" name="Oval 6"/>
                <p:cNvSpPr>
                  <a:spLocks noChangeArrowheads="1"/>
                </p:cNvSpPr>
                <p:nvPr/>
              </p:nvSpPr>
              <p:spPr bwMode="auto">
                <a:xfrm>
                  <a:off x="1932599" y="3295959"/>
                  <a:ext cx="276447" cy="712401"/>
                </a:xfrm>
                <a:prstGeom prst="ellips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en-US" sz="1800"/>
                </a:p>
              </p:txBody>
            </p:sp>
            <p:sp>
              <p:nvSpPr>
                <p:cNvPr id="7179" name="Oval 7"/>
                <p:cNvSpPr>
                  <a:spLocks noChangeArrowheads="1"/>
                </p:cNvSpPr>
                <p:nvPr/>
              </p:nvSpPr>
              <p:spPr bwMode="auto">
                <a:xfrm>
                  <a:off x="3189767" y="4008360"/>
                  <a:ext cx="276447" cy="712401"/>
                </a:xfrm>
                <a:prstGeom prst="ellips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en-US" sz="1800"/>
                </a:p>
              </p:txBody>
            </p:sp>
          </p:grpSp>
          <p:sp>
            <p:nvSpPr>
              <p:cNvPr id="7174" name="Oval 4"/>
              <p:cNvSpPr>
                <a:spLocks noChangeArrowheads="1"/>
              </p:cNvSpPr>
              <p:nvPr/>
            </p:nvSpPr>
            <p:spPr bwMode="auto">
              <a:xfrm>
                <a:off x="4787951" y="3161726"/>
                <a:ext cx="276453" cy="712628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/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101866" y="5260881"/>
            <a:ext cx="89148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FEC is not a static measure, it depends on the meteorological characteristics (seasons) </a:t>
            </a:r>
            <a:r>
              <a:rPr lang="en-GB" sz="2000" dirty="0" smtClean="0">
                <a:sym typeface="Wingdings" panose="05000000000000000000" pitchFamily="2" charset="2"/>
              </a:rPr>
              <a:t> proper interpretation is needed (e.g. the forecast error also depends on seasons)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114300"/>
            <a:ext cx="9144000" cy="647700"/>
          </a:xfrm>
        </p:spPr>
        <p:txBody>
          <a:bodyPr/>
          <a:lstStyle/>
          <a:p>
            <a:pPr algn="ctr"/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Monitoring the satellite data impact in the 24 h forecast:</a:t>
            </a:r>
            <a:br>
              <a:rPr lang="en-US" sz="2400" dirty="0" smtClean="0">
                <a:latin typeface="Calibri" pitchFamily="34" charset="0"/>
                <a:ea typeface="ＭＳ Ｐゴシック" pitchFamily="36" charset="-128"/>
              </a:rPr>
            </a:b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Global impact of the Observing System September &amp; October, 2011 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1775637" y="531629"/>
          <a:ext cx="4954772" cy="3189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/>
        </p:nvGraphicFramePr>
        <p:xfrm>
          <a:off x="1775637" y="3189767"/>
          <a:ext cx="4954772" cy="3327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89750" y="1609725"/>
            <a:ext cx="1387475" cy="401638"/>
            <a:chOff x="7505703" y="2937682"/>
            <a:chExt cx="1386898" cy="402527"/>
          </a:xfrm>
        </p:grpSpPr>
        <p:cxnSp>
          <p:nvCxnSpPr>
            <p:cNvPr id="6150" name="Straight Arrow Connector 5"/>
            <p:cNvCxnSpPr>
              <a:cxnSpLocks noChangeShapeType="1"/>
            </p:cNvCxnSpPr>
            <p:nvPr/>
          </p:nvCxnSpPr>
          <p:spPr bwMode="auto">
            <a:xfrm rot="10800000">
              <a:off x="7505703" y="3338621"/>
              <a:ext cx="1268411" cy="1588"/>
            </a:xfrm>
            <a:prstGeom prst="straightConnector1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6151" name="TextBox 7"/>
            <p:cNvSpPr txBox="1">
              <a:spLocks noChangeArrowheads="1"/>
            </p:cNvSpPr>
            <p:nvPr/>
          </p:nvSpPr>
          <p:spPr bwMode="auto">
            <a:xfrm>
              <a:off x="7680410" y="2937682"/>
              <a:ext cx="121219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rgbClr val="FF0000"/>
                  </a:solidFill>
                </a:rPr>
                <a:t>AMSU-A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730410" y="2725947"/>
            <a:ext cx="23100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Advanced Microwave Sounding Unit (sensitive to temperature)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3048" y="1716656"/>
            <a:ext cx="1302589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TOTAL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73047" y="4207739"/>
            <a:ext cx="1302589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MEAN</a:t>
            </a:r>
            <a:endParaRPr lang="en-GB" dirty="0"/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3125058" y="4392798"/>
            <a:ext cx="1387475" cy="401638"/>
            <a:chOff x="7505703" y="2937682"/>
            <a:chExt cx="1386898" cy="402527"/>
          </a:xfrm>
        </p:grpSpPr>
        <p:cxnSp>
          <p:nvCxnSpPr>
            <p:cNvPr id="12" name="Straight Arrow Connector 5"/>
            <p:cNvCxnSpPr>
              <a:cxnSpLocks noChangeShapeType="1"/>
            </p:cNvCxnSpPr>
            <p:nvPr/>
          </p:nvCxnSpPr>
          <p:spPr bwMode="auto">
            <a:xfrm rot="10800000">
              <a:off x="7505703" y="3338621"/>
              <a:ext cx="1268411" cy="1588"/>
            </a:xfrm>
            <a:prstGeom prst="straightConnector1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13" name="TextBox 7"/>
            <p:cNvSpPr txBox="1">
              <a:spLocks noChangeArrowheads="1"/>
            </p:cNvSpPr>
            <p:nvPr/>
          </p:nvSpPr>
          <p:spPr bwMode="auto">
            <a:xfrm>
              <a:off x="7680410" y="2937682"/>
              <a:ext cx="121219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rgbClr val="FF0000"/>
                  </a:solidFill>
                </a:rPr>
                <a:t>AMSU-A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878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>
                <a:latin typeface="Calibri" pitchFamily="34" charset="0"/>
                <a:ea typeface="ＭＳ Ｐゴシック" pitchFamily="36" charset="-128"/>
              </a:rPr>
              <a:t>Global AMSU-A forecast impact by Channel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08709002"/>
              </p:ext>
            </p:extLst>
          </p:nvPr>
        </p:nvGraphicFramePr>
        <p:xfrm>
          <a:off x="223719" y="987724"/>
          <a:ext cx="8851270" cy="5283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Calibri" pitchFamily="34" charset="0"/>
                <a:ea typeface="ＭＳ Ｐゴシック" pitchFamily="36" charset="-128"/>
              </a:rPr>
              <a:t>Global AMSU-A forecast impact by Satellite and Channel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1201479" y="761999"/>
          <a:ext cx="4880344" cy="2991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1222744" y="3557979"/>
          <a:ext cx="4859079" cy="3062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21" name="TextBox 7"/>
          <p:cNvSpPr txBox="1">
            <a:spLocks noChangeArrowheads="1"/>
          </p:cNvSpPr>
          <p:nvPr/>
        </p:nvSpPr>
        <p:spPr bwMode="auto">
          <a:xfrm>
            <a:off x="6615113" y="2074863"/>
            <a:ext cx="1511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dirty="0"/>
              <a:t>September</a:t>
            </a:r>
          </a:p>
        </p:txBody>
      </p:sp>
      <p:sp>
        <p:nvSpPr>
          <p:cNvPr id="9222" name="TextBox 8"/>
          <p:cNvSpPr txBox="1">
            <a:spLocks noChangeArrowheads="1"/>
          </p:cNvSpPr>
          <p:nvPr/>
        </p:nvSpPr>
        <p:spPr bwMode="auto">
          <a:xfrm>
            <a:off x="6783388" y="4689475"/>
            <a:ext cx="1166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/>
              <a:t>October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2389517" y="762000"/>
            <a:ext cx="810883" cy="359434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733017" y="767757"/>
            <a:ext cx="810883" cy="359434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noFill/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AMSU-A ch8 forecast impact September &amp; October, 2011:</a:t>
            </a:r>
            <a:br>
              <a:rPr lang="en-US" dirty="0" smtClean="0">
                <a:latin typeface="Calibri" pitchFamily="34" charset="0"/>
                <a:ea typeface="ＭＳ Ｐゴシック" pitchFamily="36" charset="-128"/>
              </a:rPr>
            </a:b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Geographical mean forecast impact </a:t>
            </a: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pattern</a:t>
            </a:r>
            <a:endParaRPr lang="en-US" dirty="0" smtClean="0">
              <a:latin typeface="Calibri" pitchFamily="34" charset="0"/>
              <a:ea typeface="ＭＳ Ｐゴシック" pitchFamily="36" charset="-128"/>
            </a:endParaRPr>
          </a:p>
        </p:txBody>
      </p:sp>
      <p:pic>
        <p:nvPicPr>
          <p:cNvPr id="10243" name="Picture 2" descr="METOP45A_8_FEC_Used.jpg"/>
          <p:cNvPicPr>
            <a:picLocks noChangeAspect="1"/>
          </p:cNvPicPr>
          <p:nvPr/>
        </p:nvPicPr>
        <p:blipFill>
          <a:blip r:embed="rId2"/>
          <a:srcRect l="2803" t="30615" r="2274" b="6828"/>
          <a:stretch>
            <a:fillRect/>
          </a:stretch>
        </p:blipFill>
        <p:spPr bwMode="auto">
          <a:xfrm>
            <a:off x="171577" y="914400"/>
            <a:ext cx="5787898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 descr="NOAA4515_8_FEC_Used.jpg"/>
          <p:cNvPicPr>
            <a:picLocks noChangeAspect="1"/>
          </p:cNvPicPr>
          <p:nvPr/>
        </p:nvPicPr>
        <p:blipFill>
          <a:blip r:embed="rId3"/>
          <a:srcRect l="3334" t="34923" r="3465" b="6641"/>
          <a:stretch>
            <a:fillRect/>
          </a:stretch>
        </p:blipFill>
        <p:spPr bwMode="auto">
          <a:xfrm>
            <a:off x="171577" y="3586800"/>
            <a:ext cx="5675061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5650300" y="1589927"/>
            <a:ext cx="3579963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dirty="0"/>
              <a:t>METOP-A</a:t>
            </a:r>
          </a:p>
          <a:p>
            <a:pPr algn="ctr"/>
            <a:r>
              <a:rPr lang="en-GB" sz="1600" dirty="0"/>
              <a:t>Min=-4.5, Max=2.3, Mean=-</a:t>
            </a:r>
            <a:r>
              <a:rPr lang="en-GB" sz="1600" dirty="0" smtClean="0"/>
              <a:t>0.3</a:t>
            </a:r>
          </a:p>
          <a:p>
            <a:pPr algn="ctr"/>
            <a:r>
              <a:rPr lang="en-GB" sz="1800" dirty="0" smtClean="0">
                <a:solidFill>
                  <a:srgbClr val="C00000"/>
                </a:solidFill>
              </a:rPr>
              <a:t>Rather negative impact over the North Atlantic</a:t>
            </a:r>
            <a:endParaRPr lang="en-GB" sz="1800" dirty="0">
              <a:solidFill>
                <a:srgbClr val="C00000"/>
              </a:solidFill>
            </a:endParaRPr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5788322" y="3895936"/>
            <a:ext cx="3209026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dirty="0"/>
              <a:t>NOAA 15</a:t>
            </a:r>
          </a:p>
          <a:p>
            <a:pPr algn="ctr"/>
            <a:r>
              <a:rPr lang="en-GB" sz="1600" dirty="0"/>
              <a:t>Min=-5.0, Max=2.0, Mean=-</a:t>
            </a:r>
            <a:r>
              <a:rPr lang="en-GB" sz="1600" dirty="0" smtClean="0"/>
              <a:t>0.3</a:t>
            </a:r>
          </a:p>
          <a:p>
            <a:pPr algn="ctr"/>
            <a:r>
              <a:rPr lang="en-GB" sz="1800" dirty="0" smtClean="0">
                <a:solidFill>
                  <a:srgbClr val="C00000"/>
                </a:solidFill>
              </a:rPr>
              <a:t>Positive impact over the North Atlantic</a:t>
            </a:r>
            <a:endParaRPr lang="en-GB" sz="1800" dirty="0">
              <a:solidFill>
                <a:srgbClr val="C00000"/>
              </a:solidFill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2027208" y="1380225"/>
            <a:ext cx="845388" cy="707366"/>
          </a:xfrm>
          <a:prstGeom prst="ellipse">
            <a:avLst/>
          </a:prstGeom>
          <a:noFill/>
          <a:ln w="508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894938" y="3879007"/>
            <a:ext cx="845388" cy="707366"/>
          </a:xfrm>
          <a:prstGeom prst="ellipse">
            <a:avLst/>
          </a:prstGeom>
          <a:noFill/>
          <a:ln w="508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89786" y="121873"/>
            <a:ext cx="8824822" cy="647700"/>
          </a:xfrm>
        </p:spPr>
        <p:txBody>
          <a:bodyPr/>
          <a:lstStyle/>
          <a:p>
            <a:r>
              <a:rPr lang="en-US" sz="2800" dirty="0" smtClean="0">
                <a:latin typeface="Calibri" pitchFamily="34" charset="0"/>
                <a:ea typeface="ＭＳ Ｐゴシック" pitchFamily="36" charset="-128"/>
              </a:rPr>
              <a:t>AMSU-A ch8: </a:t>
            </a:r>
            <a:r>
              <a:rPr lang="en-US" sz="2800" dirty="0">
                <a:latin typeface="Calibri" pitchFamily="34" charset="0"/>
                <a:ea typeface="ＭＳ Ｐゴシック" pitchFamily="36" charset="-128"/>
              </a:rPr>
              <a:t>t</a:t>
            </a:r>
            <a:r>
              <a:rPr lang="en-US" sz="2800" dirty="0" smtClean="0">
                <a:latin typeface="Calibri" pitchFamily="34" charset="0"/>
                <a:ea typeface="ＭＳ Ｐゴシック" pitchFamily="36" charset="-128"/>
              </a:rPr>
              <a:t>ime </a:t>
            </a:r>
            <a:r>
              <a:rPr lang="en-US" sz="2800" dirty="0">
                <a:latin typeface="Calibri" pitchFamily="34" charset="0"/>
                <a:ea typeface="ＭＳ Ｐゴシック" pitchFamily="36" charset="-128"/>
              </a:rPr>
              <a:t>s</a:t>
            </a:r>
            <a:r>
              <a:rPr lang="en-US" sz="2800" dirty="0" smtClean="0">
                <a:latin typeface="Calibri" pitchFamily="34" charset="0"/>
                <a:ea typeface="ＭＳ Ｐゴシック" pitchFamily="36" charset="-128"/>
              </a:rPr>
              <a:t>eries of forecast impact over </a:t>
            </a:r>
            <a:r>
              <a:rPr lang="en-US" sz="2800" u="sng" dirty="0" smtClean="0">
                <a:latin typeface="Calibri" pitchFamily="34" charset="0"/>
                <a:ea typeface="ＭＳ Ｐゴシック" pitchFamily="36" charset="-128"/>
              </a:rPr>
              <a:t>N. Atlantic</a:t>
            </a:r>
          </a:p>
        </p:txBody>
      </p:sp>
      <p:pic>
        <p:nvPicPr>
          <p:cNvPr id="11267" name="Content Placeholder 3" descr="METOP45A_8_N32Atlantic_Used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50" y="953219"/>
            <a:ext cx="4534144" cy="5760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11268" name="Picture 4" descr="NOAA4515_8_N32Atlantic_Use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9652" y="904723"/>
            <a:ext cx="4535624" cy="57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 rot="5400000">
            <a:off x="6496555" y="3836007"/>
            <a:ext cx="477837" cy="1588"/>
          </a:xfrm>
          <a:prstGeom prst="straightConnector1">
            <a:avLst/>
          </a:prstGeom>
          <a:noFill/>
          <a:ln w="50800" algn="ctr">
            <a:solidFill>
              <a:srgbClr val="FF0000"/>
            </a:solidFill>
            <a:round/>
            <a:headEnd/>
            <a:tailEnd type="arrow" w="med" len="med"/>
          </a:ln>
        </p:spPr>
      </p:cxn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197725" y="2588233"/>
            <a:ext cx="1946275" cy="1487487"/>
            <a:chOff x="7198242" y="2690813"/>
            <a:chExt cx="1945758" cy="1487487"/>
          </a:xfrm>
        </p:grpSpPr>
        <p:pic>
          <p:nvPicPr>
            <p:cNvPr id="11271" name="Picture 7" descr="NOAA15_8_NorthernMid45Latitudes_timeseries_departure.jpg"/>
            <p:cNvPicPr>
              <a:picLocks noChangeAspect="1"/>
            </p:cNvPicPr>
            <p:nvPr/>
          </p:nvPicPr>
          <p:blipFill>
            <a:blip r:embed="rId4"/>
            <a:srcRect l="54820" t="16667" r="12746" b="61705"/>
            <a:stretch>
              <a:fillRect/>
            </a:stretch>
          </p:blipFill>
          <p:spPr bwMode="auto">
            <a:xfrm>
              <a:off x="7569835" y="2690813"/>
              <a:ext cx="1574165" cy="1483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2" name="Picture 8" descr="NOAA15_8_NorthernMid45Latitudes_timeseries_departure.jpg"/>
            <p:cNvPicPr>
              <a:picLocks noChangeAspect="1"/>
            </p:cNvPicPr>
            <p:nvPr/>
          </p:nvPicPr>
          <p:blipFill>
            <a:blip r:embed="rId4"/>
            <a:srcRect l="8084" t="20879" r="84259" b="61705"/>
            <a:stretch>
              <a:fillRect/>
            </a:stretch>
          </p:blipFill>
          <p:spPr bwMode="auto">
            <a:xfrm>
              <a:off x="7198242" y="2983347"/>
              <a:ext cx="371666" cy="1194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1466490" y="1636613"/>
            <a:ext cx="1930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METOP-A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726956" y="1570984"/>
            <a:ext cx="1930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NOAA-15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6264" y="90577"/>
            <a:ext cx="8988725" cy="647700"/>
          </a:xfrm>
        </p:spPr>
        <p:txBody>
          <a:bodyPr/>
          <a:lstStyle/>
          <a:p>
            <a:pPr algn="ctr"/>
            <a:r>
              <a:rPr lang="en-US" sz="2800" dirty="0" smtClean="0">
                <a:latin typeface="Calibri" pitchFamily="34" charset="0"/>
                <a:ea typeface="ＭＳ Ｐゴシック" pitchFamily="36" charset="-128"/>
              </a:rPr>
              <a:t>AMSU-A METOP-A versus NOAA-15 orbit over the Atlantic</a:t>
            </a:r>
          </a:p>
        </p:txBody>
      </p:sp>
      <p:pic>
        <p:nvPicPr>
          <p:cNvPr id="12291" name="Picture 8" descr="Coverage_MetopA.gif"/>
          <p:cNvPicPr>
            <a:picLocks noChangeAspect="1"/>
          </p:cNvPicPr>
          <p:nvPr/>
        </p:nvPicPr>
        <p:blipFill>
          <a:blip r:embed="rId2"/>
          <a:srcRect t="11513"/>
          <a:stretch>
            <a:fillRect/>
          </a:stretch>
        </p:blipFill>
        <p:spPr bwMode="auto">
          <a:xfrm>
            <a:off x="245385" y="796128"/>
            <a:ext cx="4897103" cy="30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9" descr="Coverage_NOAA15.gif"/>
          <p:cNvPicPr>
            <a:picLocks noChangeAspect="1"/>
          </p:cNvPicPr>
          <p:nvPr/>
        </p:nvPicPr>
        <p:blipFill>
          <a:blip r:embed="rId3"/>
          <a:srcRect t="11745"/>
          <a:stretch>
            <a:fillRect/>
          </a:stretch>
        </p:blipFill>
        <p:spPr bwMode="auto">
          <a:xfrm>
            <a:off x="228508" y="3733663"/>
            <a:ext cx="4911094" cy="30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Box 10"/>
          <p:cNvSpPr txBox="1">
            <a:spLocks noChangeArrowheads="1"/>
          </p:cNvSpPr>
          <p:nvPr/>
        </p:nvSpPr>
        <p:spPr bwMode="auto">
          <a:xfrm>
            <a:off x="4942415" y="1191381"/>
            <a:ext cx="395499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dirty="0"/>
              <a:t>METOP-A</a:t>
            </a:r>
          </a:p>
          <a:p>
            <a:pPr algn="ctr"/>
            <a:r>
              <a:rPr lang="en-GB" sz="1800" dirty="0"/>
              <a:t>Observing the Atlantic</a:t>
            </a:r>
          </a:p>
          <a:p>
            <a:pPr algn="ctr"/>
            <a:r>
              <a:rPr lang="en-GB" sz="1800" dirty="0"/>
              <a:t>at the </a:t>
            </a:r>
            <a:r>
              <a:rPr lang="en-GB" sz="1800" dirty="0" smtClean="0">
                <a:solidFill>
                  <a:srgbClr val="FF0000"/>
                </a:solidFill>
              </a:rPr>
              <a:t>beginning</a:t>
            </a:r>
            <a:r>
              <a:rPr lang="en-GB" sz="1800" dirty="0" smtClean="0"/>
              <a:t> </a:t>
            </a:r>
            <a:r>
              <a:rPr lang="en-GB" sz="1800" dirty="0"/>
              <a:t>of 4D-Var </a:t>
            </a:r>
            <a:r>
              <a:rPr lang="en-GB" sz="1800" dirty="0" smtClean="0"/>
              <a:t>window</a:t>
            </a:r>
            <a:endParaRPr lang="en-GB" sz="1800" dirty="0"/>
          </a:p>
        </p:txBody>
      </p:sp>
      <p:sp>
        <p:nvSpPr>
          <p:cNvPr id="12294" name="TextBox 11"/>
          <p:cNvSpPr txBox="1">
            <a:spLocks noChangeArrowheads="1"/>
          </p:cNvSpPr>
          <p:nvPr/>
        </p:nvSpPr>
        <p:spPr bwMode="auto">
          <a:xfrm>
            <a:off x="5288664" y="4064021"/>
            <a:ext cx="32624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dirty="0"/>
              <a:t>NOAA-15</a:t>
            </a:r>
          </a:p>
          <a:p>
            <a:pPr algn="ctr"/>
            <a:r>
              <a:rPr lang="en-GB" sz="1800" dirty="0"/>
              <a:t>Observing the Atlantic</a:t>
            </a:r>
          </a:p>
          <a:p>
            <a:pPr algn="ctr"/>
            <a:r>
              <a:rPr lang="en-GB" sz="1800" dirty="0"/>
              <a:t>at the </a:t>
            </a:r>
            <a:r>
              <a:rPr lang="en-GB" sz="1800" dirty="0">
                <a:solidFill>
                  <a:srgbClr val="FF0000"/>
                </a:solidFill>
              </a:rPr>
              <a:t>end</a:t>
            </a:r>
            <a:r>
              <a:rPr lang="en-GB" sz="1800" dirty="0"/>
              <a:t> of 4D-Var </a:t>
            </a:r>
            <a:r>
              <a:rPr lang="en-GB" sz="1800" dirty="0" smtClean="0"/>
              <a:t>window</a:t>
            </a:r>
            <a:endParaRPr lang="en-GB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5345372" y="3051002"/>
            <a:ext cx="34678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The colour code shows the timing of the observations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085660" y="5361485"/>
            <a:ext cx="38907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GB" sz="2000" dirty="0" smtClean="0">
                <a:solidFill>
                  <a:srgbClr val="C00000"/>
                </a:solidFill>
              </a:rPr>
              <a:t>There is no problem with the observation, in spite of the negative impact!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25879" y="62541"/>
            <a:ext cx="9256143" cy="647700"/>
          </a:xfrm>
        </p:spPr>
        <p:txBody>
          <a:bodyPr/>
          <a:lstStyle/>
          <a:p>
            <a:pPr algn="ctr"/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Monitoring the satellite data impact in the 24 h forecast:</a:t>
            </a:r>
            <a:br>
              <a:rPr lang="en-US" sz="2400" dirty="0" smtClean="0">
                <a:latin typeface="Calibri" pitchFamily="34" charset="0"/>
                <a:ea typeface="ＭＳ Ｐゴシック" pitchFamily="36" charset="-128"/>
              </a:rPr>
            </a:b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Global impact of the Observing System September &amp; October, 2011 </a:t>
            </a:r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1265558" y="1026543"/>
          <a:ext cx="7291846" cy="5374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3316" name="Group 9"/>
          <p:cNvGrpSpPr>
            <a:grpSpLocks/>
          </p:cNvGrpSpPr>
          <p:nvPr/>
        </p:nvGrpSpPr>
        <p:grpSpPr bwMode="auto">
          <a:xfrm>
            <a:off x="377944" y="3480029"/>
            <a:ext cx="887614" cy="467240"/>
            <a:chOff x="378302" y="3565308"/>
            <a:chExt cx="886965" cy="467310"/>
          </a:xfrm>
        </p:grpSpPr>
        <p:cxnSp>
          <p:nvCxnSpPr>
            <p:cNvPr id="13317" name="Straight Arrow Connector 5"/>
            <p:cNvCxnSpPr>
              <a:cxnSpLocks noChangeShapeType="1"/>
            </p:cNvCxnSpPr>
            <p:nvPr/>
          </p:nvCxnSpPr>
          <p:spPr bwMode="auto">
            <a:xfrm>
              <a:off x="393422" y="4031030"/>
              <a:ext cx="871845" cy="1588"/>
            </a:xfrm>
            <a:prstGeom prst="straightConnector1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13318" name="TextBox 6"/>
            <p:cNvSpPr txBox="1">
              <a:spLocks noChangeArrowheads="1"/>
            </p:cNvSpPr>
            <p:nvPr/>
          </p:nvSpPr>
          <p:spPr bwMode="auto">
            <a:xfrm>
              <a:off x="378302" y="3565308"/>
              <a:ext cx="75533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rgbClr val="FF0000"/>
                  </a:solidFill>
                </a:rPr>
                <a:t>AMV</a:t>
              </a:r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79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25879" y="62541"/>
            <a:ext cx="9256143" cy="647700"/>
          </a:xfrm>
        </p:spPr>
        <p:txBody>
          <a:bodyPr/>
          <a:lstStyle/>
          <a:p>
            <a:pPr algn="ctr"/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The amount and impact of conventional/satellite wind/mass observations; September, 2011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46" y="839115"/>
            <a:ext cx="702716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643668" y="6517765"/>
            <a:ext cx="560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AH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416311" y="3053751"/>
            <a:ext cx="17276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Horányi</a:t>
            </a:r>
            <a:r>
              <a:rPr lang="en-GB" dirty="0" smtClean="0"/>
              <a:t> et al., 2015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" y="365469"/>
            <a:ext cx="9000000" cy="540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51240"/>
            <a:ext cx="9094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Let’s hope that nobody will fall asleep!</a:t>
            </a:r>
            <a:endParaRPr lang="en-GB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8643668" y="6488668"/>
            <a:ext cx="560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AH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4605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06466" y="114300"/>
            <a:ext cx="8799512" cy="647700"/>
          </a:xfrm>
        </p:spPr>
        <p:txBody>
          <a:bodyPr/>
          <a:lstStyle/>
          <a:p>
            <a:pPr algn="ctr"/>
            <a:r>
              <a:rPr lang="en-US" sz="3200" dirty="0" smtClean="0">
                <a:latin typeface="Calibri" pitchFamily="34" charset="0"/>
                <a:ea typeface="ＭＳ Ｐゴシック" pitchFamily="36" charset="-128"/>
              </a:rPr>
              <a:t>AMV FEC September by satellite and pressure </a:t>
            </a:r>
            <a:r>
              <a:rPr lang="en-US" sz="3200" dirty="0">
                <a:latin typeface="Calibri" pitchFamily="34" charset="0"/>
                <a:ea typeface="ＭＳ Ｐゴシック" pitchFamily="36" charset="-128"/>
              </a:rPr>
              <a:t>l</a:t>
            </a:r>
            <a:r>
              <a:rPr lang="en-US" sz="3200" dirty="0" smtClean="0">
                <a:latin typeface="Calibri" pitchFamily="34" charset="0"/>
                <a:ea typeface="ＭＳ Ｐゴシック" pitchFamily="36" charset="-128"/>
              </a:rPr>
              <a:t>evel 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273884921"/>
              </p:ext>
            </p:extLst>
          </p:nvPr>
        </p:nvGraphicFramePr>
        <p:xfrm>
          <a:off x="1615546" y="955724"/>
          <a:ext cx="4681736" cy="2851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642379512"/>
              </p:ext>
            </p:extLst>
          </p:nvPr>
        </p:nvGraphicFramePr>
        <p:xfrm>
          <a:off x="1682151" y="3577755"/>
          <a:ext cx="4785253" cy="2895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6466" y="1944660"/>
            <a:ext cx="1475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Zonal wind</a:t>
            </a: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5802" y="4428054"/>
            <a:ext cx="1757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err="1" smtClean="0"/>
              <a:t>Meridional</a:t>
            </a:r>
            <a:r>
              <a:rPr lang="en-GB" sz="1800" dirty="0" smtClean="0"/>
              <a:t> wind</a:t>
            </a:r>
            <a:endParaRPr lang="en-GB" sz="1800" dirty="0"/>
          </a:p>
        </p:txBody>
      </p:sp>
      <p:sp>
        <p:nvSpPr>
          <p:cNvPr id="7" name="Oval 6"/>
          <p:cNvSpPr/>
          <p:nvPr/>
        </p:nvSpPr>
        <p:spPr bwMode="auto">
          <a:xfrm>
            <a:off x="3847372" y="955724"/>
            <a:ext cx="923026" cy="359434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740208" y="964784"/>
            <a:ext cx="685807" cy="359434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32568" y="2434085"/>
            <a:ext cx="24196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Larger impact of zonal wind at the upper air and </a:t>
            </a:r>
            <a:r>
              <a:rPr lang="en-GB" sz="2000" dirty="0" err="1" smtClean="0"/>
              <a:t>meridional</a:t>
            </a:r>
            <a:r>
              <a:rPr lang="en-GB" sz="2000" dirty="0" smtClean="0"/>
              <a:t> wind near to the surface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9012" y="114300"/>
            <a:ext cx="9074988" cy="647700"/>
          </a:xfrm>
        </p:spPr>
        <p:txBody>
          <a:bodyPr/>
          <a:lstStyle/>
          <a:p>
            <a:pPr algn="ctr"/>
            <a:r>
              <a:rPr lang="en-US" sz="2800" dirty="0" smtClean="0">
                <a:latin typeface="Calibri" pitchFamily="34" charset="0"/>
                <a:ea typeface="ＭＳ Ｐゴシック" pitchFamily="36" charset="-128"/>
              </a:rPr>
              <a:t>AMV Mean FEC September-October, 2011: 700 </a:t>
            </a:r>
            <a:r>
              <a:rPr lang="en-US" sz="2800" dirty="0" err="1" smtClean="0">
                <a:latin typeface="Calibri" pitchFamily="34" charset="0"/>
                <a:ea typeface="ＭＳ Ｐゴシック" pitchFamily="36" charset="-128"/>
              </a:rPr>
              <a:t>hPa</a:t>
            </a:r>
            <a:r>
              <a:rPr lang="en-US" sz="2800" dirty="0" smtClean="0">
                <a:latin typeface="Calibri" pitchFamily="34" charset="0"/>
                <a:ea typeface="ＭＳ Ｐゴシック" pitchFamily="36" charset="-128"/>
              </a:rPr>
              <a:t> - surface</a:t>
            </a:r>
          </a:p>
        </p:txBody>
      </p:sp>
      <p:pic>
        <p:nvPicPr>
          <p:cNvPr id="15363" name="Picture 2" descr="FEC_u_AMV_geo.jpg"/>
          <p:cNvPicPr>
            <a:picLocks noChangeAspect="1"/>
          </p:cNvPicPr>
          <p:nvPr/>
        </p:nvPicPr>
        <p:blipFill>
          <a:blip r:embed="rId2"/>
          <a:srcRect l="2713" t="34776" b="5865"/>
          <a:stretch>
            <a:fillRect/>
          </a:stretch>
        </p:blipFill>
        <p:spPr bwMode="auto">
          <a:xfrm>
            <a:off x="291472" y="1062038"/>
            <a:ext cx="59753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FEC_v_AMV_geo.jpg"/>
          <p:cNvPicPr>
            <a:picLocks noChangeAspect="1"/>
          </p:cNvPicPr>
          <p:nvPr/>
        </p:nvPicPr>
        <p:blipFill>
          <a:blip r:embed="rId3"/>
          <a:srcRect l="2713" t="35216" r="2094" b="5646"/>
          <a:stretch>
            <a:fillRect/>
          </a:stretch>
        </p:blipFill>
        <p:spPr bwMode="auto">
          <a:xfrm>
            <a:off x="344488" y="3643313"/>
            <a:ext cx="5816600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6215475" y="1627233"/>
            <a:ext cx="26725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 dirty="0"/>
              <a:t>U-Comp</a:t>
            </a:r>
          </a:p>
          <a:p>
            <a:pPr algn="ctr"/>
            <a:r>
              <a:rPr lang="en-GB" sz="1400" dirty="0"/>
              <a:t>Min=-84, Max=65, Mean=-0.15</a:t>
            </a:r>
          </a:p>
        </p:txBody>
      </p:sp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6214994" y="4222751"/>
            <a:ext cx="27719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 dirty="0"/>
              <a:t>V-Comp</a:t>
            </a:r>
          </a:p>
          <a:p>
            <a:pPr algn="ctr"/>
            <a:r>
              <a:rPr lang="en-GB" sz="1400" dirty="0"/>
              <a:t>Min=-127, Max=59, Mean=-0.24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344488" y="1391385"/>
            <a:ext cx="1802921" cy="1708030"/>
          </a:xfrm>
          <a:prstGeom prst="ellipse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200027" y="1404950"/>
            <a:ext cx="2075791" cy="1708030"/>
          </a:xfrm>
          <a:prstGeom prst="ellipse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275818" y="1385564"/>
            <a:ext cx="1530051" cy="1708030"/>
          </a:xfrm>
          <a:prstGeom prst="ellipse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77638" y="730918"/>
            <a:ext cx="2078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GOES region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483079" y="1062038"/>
            <a:ext cx="146649" cy="571500"/>
          </a:xfrm>
          <a:prstGeom prst="straightConnector1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705151" y="745297"/>
            <a:ext cx="2633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METEOSAT region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75818" y="753928"/>
            <a:ext cx="2078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MTSAT region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2606813" y="1080425"/>
            <a:ext cx="146032" cy="380076"/>
          </a:xfrm>
          <a:prstGeom prst="straightConnector1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5027904" y="1025007"/>
            <a:ext cx="143176" cy="400980"/>
          </a:xfrm>
          <a:prstGeom prst="straightConnector1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6085956" y="2725129"/>
            <a:ext cx="2982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Meridional</a:t>
            </a:r>
            <a:r>
              <a:rPr lang="en-GB" sz="2000" dirty="0" smtClean="0"/>
              <a:t> wind component seems to have larger impact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Calibri" pitchFamily="34" charset="0"/>
                <a:ea typeface="ＭＳ Ｐゴシック" pitchFamily="36" charset="-128"/>
              </a:rPr>
              <a:t>AMV FEC time </a:t>
            </a:r>
            <a:r>
              <a:rPr lang="en-US" sz="3600" dirty="0">
                <a:latin typeface="Calibri" pitchFamily="34" charset="0"/>
                <a:ea typeface="ＭＳ Ｐゴシック" pitchFamily="36" charset="-128"/>
              </a:rPr>
              <a:t>s</a:t>
            </a:r>
            <a:r>
              <a:rPr lang="en-US" sz="3600" dirty="0" smtClean="0">
                <a:latin typeface="Calibri" pitchFamily="34" charset="0"/>
                <a:ea typeface="ＭＳ Ｐゴシック" pitchFamily="36" charset="-128"/>
              </a:rPr>
              <a:t>eries: 700 </a:t>
            </a:r>
            <a:r>
              <a:rPr lang="en-US" sz="3600" dirty="0" err="1" smtClean="0">
                <a:latin typeface="Calibri" pitchFamily="34" charset="0"/>
                <a:ea typeface="ＭＳ Ｐゴシック" pitchFamily="36" charset="-128"/>
              </a:rPr>
              <a:t>hPa</a:t>
            </a:r>
            <a:r>
              <a:rPr lang="en-US" sz="3600" dirty="0" smtClean="0">
                <a:latin typeface="Calibri" pitchFamily="34" charset="0"/>
                <a:ea typeface="ＭＳ Ｐゴシック" pitchFamily="36" charset="-128"/>
              </a:rPr>
              <a:t> - surface</a:t>
            </a:r>
          </a:p>
        </p:txBody>
      </p:sp>
      <p:pic>
        <p:nvPicPr>
          <p:cNvPr id="16387" name="Picture 2" descr="GOES13_u_timeser.jpg"/>
          <p:cNvPicPr>
            <a:picLocks noChangeAspect="1"/>
          </p:cNvPicPr>
          <p:nvPr/>
        </p:nvPicPr>
        <p:blipFill>
          <a:blip r:embed="rId2"/>
          <a:srcRect t="14227"/>
          <a:stretch>
            <a:fillRect/>
          </a:stretch>
        </p:blipFill>
        <p:spPr bwMode="auto">
          <a:xfrm>
            <a:off x="-113964" y="1058863"/>
            <a:ext cx="4957089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METEOSAT7_u_timeser.jpg"/>
          <p:cNvPicPr>
            <a:picLocks noChangeAspect="1"/>
          </p:cNvPicPr>
          <p:nvPr/>
        </p:nvPicPr>
        <p:blipFill>
          <a:blip r:embed="rId3"/>
          <a:srcRect t="13693"/>
          <a:stretch>
            <a:fillRect/>
          </a:stretch>
        </p:blipFill>
        <p:spPr bwMode="auto">
          <a:xfrm>
            <a:off x="4473275" y="1058863"/>
            <a:ext cx="4926286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1723982" y="793750"/>
            <a:ext cx="15192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/>
              <a:t>GOES-13</a:t>
            </a:r>
          </a:p>
        </p:txBody>
      </p:sp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5665114" y="767617"/>
            <a:ext cx="21277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METEOSAT-7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0386" y="114300"/>
            <a:ext cx="9014604" cy="647700"/>
          </a:xfrm>
        </p:spPr>
        <p:txBody>
          <a:bodyPr/>
          <a:lstStyle/>
          <a:p>
            <a:pPr algn="ctr"/>
            <a:r>
              <a:rPr lang="en-US" sz="2000" dirty="0" smtClean="0">
                <a:latin typeface="Calibri" pitchFamily="34" charset="0"/>
                <a:ea typeface="ＭＳ Ｐゴシック" pitchFamily="36" charset="-128"/>
              </a:rPr>
              <a:t>AMV METEOSAT-7 degradation investigation over the Northern Indian Ocean: </a:t>
            </a:r>
            <a:br>
              <a:rPr lang="en-US" sz="2000" dirty="0" smtClean="0">
                <a:latin typeface="Calibri" pitchFamily="34" charset="0"/>
                <a:ea typeface="ＭＳ Ｐゴシック" pitchFamily="36" charset="-128"/>
              </a:rPr>
            </a:br>
            <a:r>
              <a:rPr lang="en-US" sz="2000" dirty="0" smtClean="0">
                <a:latin typeface="Calibri" pitchFamily="34" charset="0"/>
                <a:ea typeface="ＭＳ Ｐゴシック" pitchFamily="36" charset="-128"/>
              </a:rPr>
              <a:t>September-October, 2011; OSE NOAMV-CNTR  </a:t>
            </a:r>
            <a:r>
              <a:rPr lang="en-US" sz="2000" dirty="0" smtClean="0">
                <a:latin typeface="Calibri" pitchFamily="34" charset="0"/>
                <a:ea typeface="ＭＳ Ｐゴシック" pitchFamily="36" charset="-128"/>
              </a:rPr>
              <a:t>700hPa-surface</a:t>
            </a:r>
            <a:endParaRPr lang="en-US" sz="2000" dirty="0" smtClean="0">
              <a:latin typeface="Calibri" pitchFamily="34" charset="0"/>
              <a:ea typeface="ＭＳ Ｐゴシック" pitchFamily="36" charset="-128"/>
            </a:endParaRPr>
          </a:p>
        </p:txBody>
      </p:sp>
      <p:pic>
        <p:nvPicPr>
          <p:cNvPr id="17411" name="Picture 2" descr="fmuf_700_1000_wind_mean.jpg"/>
          <p:cNvPicPr>
            <a:picLocks noChangeAspect="1"/>
          </p:cNvPicPr>
          <p:nvPr/>
        </p:nvPicPr>
        <p:blipFill>
          <a:blip r:embed="rId2"/>
          <a:srcRect l="5023" t="16582" r="9767" b="3871"/>
          <a:stretch>
            <a:fillRect/>
          </a:stretch>
        </p:blipFill>
        <p:spPr bwMode="auto">
          <a:xfrm>
            <a:off x="182922" y="2430351"/>
            <a:ext cx="37496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FEC_u_AMV_geo.jpg"/>
          <p:cNvPicPr>
            <a:picLocks noChangeAspect="1"/>
          </p:cNvPicPr>
          <p:nvPr/>
        </p:nvPicPr>
        <p:blipFill>
          <a:blip r:embed="rId3"/>
          <a:srcRect l="51981" t="53632" r="28458" b="27786"/>
          <a:stretch>
            <a:fillRect/>
          </a:stretch>
        </p:blipFill>
        <p:spPr bwMode="auto">
          <a:xfrm>
            <a:off x="4852988" y="1152525"/>
            <a:ext cx="3376612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5260975" y="866775"/>
            <a:ext cx="2670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/>
              <a:t>FEC METEOSAT Degradation</a:t>
            </a:r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1364411" y="2075511"/>
            <a:ext cx="1593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/>
              <a:t>Mean Wind field </a:t>
            </a:r>
          </a:p>
        </p:txBody>
      </p:sp>
      <p:grpSp>
        <p:nvGrpSpPr>
          <p:cNvPr id="17415" name="Group 10"/>
          <p:cNvGrpSpPr>
            <a:grpSpLocks/>
          </p:cNvGrpSpPr>
          <p:nvPr/>
        </p:nvGrpSpPr>
        <p:grpSpPr bwMode="auto">
          <a:xfrm>
            <a:off x="4684713" y="3578225"/>
            <a:ext cx="3976687" cy="2663825"/>
            <a:chOff x="4685165" y="3577433"/>
            <a:chExt cx="3976118" cy="2663885"/>
          </a:xfrm>
        </p:grpSpPr>
        <p:pic>
          <p:nvPicPr>
            <p:cNvPr id="17417" name="Picture 3" descr="fng4Minusfmuf_700_1000_u.jpg"/>
            <p:cNvPicPr>
              <a:picLocks noChangeAspect="1"/>
            </p:cNvPicPr>
            <p:nvPr/>
          </p:nvPicPr>
          <p:blipFill>
            <a:blip r:embed="rId4"/>
            <a:srcRect l="5814" t="16362" b="4749"/>
            <a:stretch>
              <a:fillRect/>
            </a:stretch>
          </p:blipFill>
          <p:spPr bwMode="auto">
            <a:xfrm>
              <a:off x="4685165" y="3885210"/>
              <a:ext cx="3976118" cy="2356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8" name="TextBox 7"/>
            <p:cNvSpPr txBox="1">
              <a:spLocks noChangeArrowheads="1"/>
            </p:cNvSpPr>
            <p:nvPr/>
          </p:nvSpPr>
          <p:spPr bwMode="auto">
            <a:xfrm>
              <a:off x="4921169" y="3577433"/>
              <a:ext cx="3577455" cy="307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/>
                <a:t>NOAMV-CNTR mean analysis difference</a:t>
              </a:r>
            </a:p>
          </p:txBody>
        </p:sp>
      </p:grpSp>
      <p:sp>
        <p:nvSpPr>
          <p:cNvPr id="17416" name="TextBox 11"/>
          <p:cNvSpPr txBox="1">
            <a:spLocks noChangeArrowheads="1"/>
          </p:cNvSpPr>
          <p:nvPr/>
        </p:nvSpPr>
        <p:spPr bwMode="auto">
          <a:xfrm>
            <a:off x="1260775" y="5117630"/>
            <a:ext cx="36599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</a:rPr>
              <a:t>AMV observations reinforce </a:t>
            </a:r>
          </a:p>
          <a:p>
            <a:pPr algn="ctr"/>
            <a:r>
              <a:rPr lang="en-GB" sz="2000" dirty="0">
                <a:solidFill>
                  <a:srgbClr val="FF0000"/>
                </a:solidFill>
              </a:rPr>
              <a:t>the zonal circulation</a:t>
            </a: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60386" y="933576"/>
            <a:ext cx="437161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Question: what is the reason for the degradation seen over the Northern Indian Ocean?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latin typeface="Calibri" pitchFamily="34" charset="0"/>
                <a:ea typeface="ＭＳ Ｐゴシック" pitchFamily="36" charset="-128"/>
              </a:rPr>
              <a:t>AMV OSEs +  MJO Activity in October</a:t>
            </a:r>
          </a:p>
        </p:txBody>
      </p:sp>
      <p:grpSp>
        <p:nvGrpSpPr>
          <p:cNvPr id="18435" name="Group 6"/>
          <p:cNvGrpSpPr>
            <a:grpSpLocks/>
          </p:cNvGrpSpPr>
          <p:nvPr/>
        </p:nvGrpSpPr>
        <p:grpSpPr bwMode="auto">
          <a:xfrm>
            <a:off x="388670" y="1124758"/>
            <a:ext cx="4046538" cy="4960937"/>
            <a:chOff x="990600" y="1015999"/>
            <a:chExt cx="4699002" cy="5587999"/>
          </a:xfrm>
        </p:grpSpPr>
        <p:pic>
          <p:nvPicPr>
            <p:cNvPr id="18444" name="Picture 1"/>
            <p:cNvPicPr>
              <a:picLocks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90600" y="1015999"/>
              <a:ext cx="4699002" cy="558799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8445" name="Oval 221"/>
            <p:cNvSpPr>
              <a:spLocks noChangeArrowheads="1"/>
            </p:cNvSpPr>
            <p:nvPr/>
          </p:nvSpPr>
          <p:spPr bwMode="auto">
            <a:xfrm rot="2340498">
              <a:off x="4175127" y="5460998"/>
              <a:ext cx="566739" cy="393700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8446" name="Oval 221"/>
            <p:cNvSpPr>
              <a:spLocks noChangeArrowheads="1"/>
            </p:cNvSpPr>
            <p:nvPr/>
          </p:nvSpPr>
          <p:spPr bwMode="auto">
            <a:xfrm rot="605687">
              <a:off x="2354264" y="1674812"/>
              <a:ext cx="401637" cy="585787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8447" name="Oval 221"/>
            <p:cNvSpPr>
              <a:spLocks noChangeArrowheads="1"/>
            </p:cNvSpPr>
            <p:nvPr/>
          </p:nvSpPr>
          <p:spPr bwMode="auto">
            <a:xfrm rot="2043541">
              <a:off x="3930651" y="3646486"/>
              <a:ext cx="1046164" cy="533399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8448" name="Oval 311"/>
            <p:cNvSpPr>
              <a:spLocks noChangeArrowheads="1"/>
            </p:cNvSpPr>
            <p:nvPr/>
          </p:nvSpPr>
          <p:spPr bwMode="auto">
            <a:xfrm rot="375452">
              <a:off x="2260601" y="5551486"/>
              <a:ext cx="1385889" cy="45561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9" name="Oval 221"/>
            <p:cNvSpPr>
              <a:spLocks noChangeArrowheads="1"/>
            </p:cNvSpPr>
            <p:nvPr/>
          </p:nvSpPr>
          <p:spPr bwMode="auto">
            <a:xfrm>
              <a:off x="1524001" y="5476873"/>
              <a:ext cx="715964" cy="493713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8450" name="Oval 221"/>
            <p:cNvSpPr>
              <a:spLocks noChangeArrowheads="1"/>
            </p:cNvSpPr>
            <p:nvPr/>
          </p:nvSpPr>
          <p:spPr bwMode="auto">
            <a:xfrm rot="356366">
              <a:off x="1208089" y="3676648"/>
              <a:ext cx="828675" cy="533399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8451" name="Oval 311"/>
            <p:cNvSpPr>
              <a:spLocks noChangeArrowheads="1"/>
            </p:cNvSpPr>
            <p:nvPr/>
          </p:nvSpPr>
          <p:spPr bwMode="auto">
            <a:xfrm>
              <a:off x="1773238" y="1698624"/>
              <a:ext cx="533401" cy="601663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2" name="Oval 311"/>
            <p:cNvSpPr>
              <a:spLocks noChangeArrowheads="1"/>
            </p:cNvSpPr>
            <p:nvPr/>
          </p:nvSpPr>
          <p:spPr bwMode="auto">
            <a:xfrm rot="894264">
              <a:off x="2232026" y="3640137"/>
              <a:ext cx="1270000" cy="4572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3" name="Oval 221"/>
            <p:cNvSpPr>
              <a:spLocks noChangeArrowheads="1"/>
            </p:cNvSpPr>
            <p:nvPr/>
          </p:nvSpPr>
          <p:spPr bwMode="auto">
            <a:xfrm rot="5934456">
              <a:off x="4160044" y="1526382"/>
              <a:ext cx="401637" cy="996950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18436" name="Group 18"/>
          <p:cNvGrpSpPr>
            <a:grpSpLocks/>
          </p:cNvGrpSpPr>
          <p:nvPr/>
        </p:nvGrpSpPr>
        <p:grpSpPr bwMode="auto">
          <a:xfrm>
            <a:off x="4758311" y="751222"/>
            <a:ext cx="3581400" cy="2439988"/>
            <a:chOff x="4685165" y="3577433"/>
            <a:chExt cx="3976118" cy="2663885"/>
          </a:xfrm>
        </p:grpSpPr>
        <p:pic>
          <p:nvPicPr>
            <p:cNvPr id="18441" name="Picture 3" descr="fng4Minusfmuf_700_1000_u.jpg"/>
            <p:cNvPicPr>
              <a:picLocks noChangeAspect="1"/>
            </p:cNvPicPr>
            <p:nvPr/>
          </p:nvPicPr>
          <p:blipFill>
            <a:blip r:embed="rId3"/>
            <a:srcRect l="5814" t="16362" b="4749"/>
            <a:stretch>
              <a:fillRect/>
            </a:stretch>
          </p:blipFill>
          <p:spPr bwMode="auto">
            <a:xfrm>
              <a:off x="4685165" y="3885210"/>
              <a:ext cx="3976118" cy="2356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2" name="TextBox 20"/>
            <p:cNvSpPr txBox="1">
              <a:spLocks noChangeArrowheads="1"/>
            </p:cNvSpPr>
            <p:nvPr/>
          </p:nvSpPr>
          <p:spPr bwMode="auto">
            <a:xfrm>
              <a:off x="4921169" y="3577433"/>
              <a:ext cx="33086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/>
                <a:t>AMV-CNTR mean analysis difference</a:t>
              </a:r>
            </a:p>
          </p:txBody>
        </p:sp>
        <p:cxnSp>
          <p:nvCxnSpPr>
            <p:cNvPr id="18443" name="Straight Arrow Connector 21"/>
            <p:cNvCxnSpPr>
              <a:cxnSpLocks noChangeShapeType="1"/>
            </p:cNvCxnSpPr>
            <p:nvPr/>
          </p:nvCxnSpPr>
          <p:spPr bwMode="auto">
            <a:xfrm flipV="1">
              <a:off x="5401340" y="5613991"/>
              <a:ext cx="839972" cy="404037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cxnSp>
        <p:nvCxnSpPr>
          <p:cNvPr id="18437" name="Straight Arrow Connector 26"/>
          <p:cNvCxnSpPr>
            <a:cxnSpLocks noChangeShapeType="1"/>
          </p:cNvCxnSpPr>
          <p:nvPr/>
        </p:nvCxnSpPr>
        <p:spPr bwMode="auto">
          <a:xfrm flipV="1">
            <a:off x="673652" y="2321719"/>
            <a:ext cx="757237" cy="3698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8438" name="Straight Arrow Connector 28"/>
          <p:cNvCxnSpPr>
            <a:cxnSpLocks noChangeShapeType="1"/>
          </p:cNvCxnSpPr>
          <p:nvPr/>
        </p:nvCxnSpPr>
        <p:spPr bwMode="auto">
          <a:xfrm flipV="1">
            <a:off x="704866" y="5547529"/>
            <a:ext cx="755650" cy="3698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8439" name="Straight Arrow Connector 29"/>
          <p:cNvCxnSpPr>
            <a:cxnSpLocks noChangeShapeType="1"/>
          </p:cNvCxnSpPr>
          <p:nvPr/>
        </p:nvCxnSpPr>
        <p:spPr bwMode="auto">
          <a:xfrm flipV="1">
            <a:off x="668269" y="3913166"/>
            <a:ext cx="755650" cy="3698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8440" name="TextBox 30"/>
          <p:cNvSpPr txBox="1">
            <a:spLocks noChangeArrowheads="1"/>
          </p:cNvSpPr>
          <p:nvPr/>
        </p:nvSpPr>
        <p:spPr bwMode="auto">
          <a:xfrm>
            <a:off x="4156700" y="3119009"/>
            <a:ext cx="4986924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rgbClr val="FF0000"/>
                </a:solidFill>
              </a:rPr>
              <a:t>Red Circle</a:t>
            </a:r>
            <a:r>
              <a:rPr lang="en-GB" sz="1800" dirty="0"/>
              <a:t>: suppressed </a:t>
            </a:r>
            <a:r>
              <a:rPr lang="en-GB" sz="1800" dirty="0" smtClean="0"/>
              <a:t>convection </a:t>
            </a:r>
          </a:p>
          <a:p>
            <a:pPr algn="ctr"/>
            <a:r>
              <a:rPr lang="en-GB" sz="1800" dirty="0">
                <a:sym typeface="Wingdings" panose="05000000000000000000" pitchFamily="2" charset="2"/>
              </a:rPr>
              <a:t>	</a:t>
            </a:r>
            <a:r>
              <a:rPr lang="en-GB" sz="1800" dirty="0" smtClean="0">
                <a:sym typeface="Wingdings" panose="05000000000000000000" pitchFamily="2" charset="2"/>
              </a:rPr>
              <a:t> increased zonal circulation</a:t>
            </a:r>
            <a:endParaRPr lang="en-GB" sz="1800" dirty="0"/>
          </a:p>
          <a:p>
            <a:pPr algn="ctr"/>
            <a:r>
              <a:rPr lang="en-GB" sz="1800" dirty="0">
                <a:solidFill>
                  <a:schemeClr val="accent2"/>
                </a:solidFill>
              </a:rPr>
              <a:t>Blue Circle</a:t>
            </a:r>
            <a:r>
              <a:rPr lang="en-GB" sz="1800" dirty="0"/>
              <a:t>: </a:t>
            </a:r>
            <a:r>
              <a:rPr lang="en-GB" sz="1800" dirty="0" smtClean="0"/>
              <a:t>enhanced convection </a:t>
            </a:r>
          </a:p>
          <a:p>
            <a:pPr algn="ctr"/>
            <a:r>
              <a:rPr lang="en-GB" sz="1800" dirty="0">
                <a:sym typeface="Wingdings" panose="05000000000000000000" pitchFamily="2" charset="2"/>
              </a:rPr>
              <a:t>	</a:t>
            </a:r>
            <a:r>
              <a:rPr lang="en-GB" sz="1800" dirty="0" smtClean="0">
                <a:sym typeface="Wingdings" panose="05000000000000000000" pitchFamily="2" charset="2"/>
              </a:rPr>
              <a:t> decreased zonal circulation</a:t>
            </a:r>
            <a:endParaRPr lang="en-GB" sz="1800" dirty="0"/>
          </a:p>
          <a:p>
            <a:pPr algn="ctr"/>
            <a:endParaRPr lang="en-GB" sz="1800" dirty="0"/>
          </a:p>
          <a:p>
            <a:pPr algn="ctr"/>
            <a:r>
              <a:rPr lang="en-GB" sz="1800" dirty="0"/>
              <a:t>MJO pattern over </a:t>
            </a:r>
            <a:r>
              <a:rPr lang="en-GB" sz="1800" dirty="0" smtClean="0"/>
              <a:t>the Indian </a:t>
            </a:r>
            <a:r>
              <a:rPr lang="en-GB" sz="1800" dirty="0"/>
              <a:t>O</a:t>
            </a:r>
            <a:r>
              <a:rPr lang="en-GB" sz="1800" dirty="0" smtClean="0"/>
              <a:t>cean </a:t>
            </a:r>
            <a:r>
              <a:rPr lang="en-GB" sz="1800" dirty="0"/>
              <a:t>justifies</a:t>
            </a:r>
          </a:p>
          <a:p>
            <a:pPr algn="ctr"/>
            <a:r>
              <a:rPr lang="en-GB" sz="1800" dirty="0"/>
              <a:t>a reinforcement of the zonal circulation</a:t>
            </a:r>
          </a:p>
          <a:p>
            <a:pPr algn="ctr"/>
            <a:endParaRPr lang="en-GB" sz="1800" dirty="0"/>
          </a:p>
          <a:p>
            <a:pPr algn="ctr"/>
            <a:r>
              <a:rPr lang="en-GB" sz="2000" dirty="0">
                <a:solidFill>
                  <a:srgbClr val="FF0000"/>
                </a:solidFill>
              </a:rPr>
              <a:t>AMVs increase the zonal </a:t>
            </a:r>
            <a:r>
              <a:rPr lang="en-GB" sz="2000" dirty="0" smtClean="0">
                <a:solidFill>
                  <a:srgbClr val="FF0000"/>
                </a:solidFill>
              </a:rPr>
              <a:t>circulation</a:t>
            </a:r>
            <a:r>
              <a:rPr lang="en-GB" sz="1800" dirty="0" smtClean="0"/>
              <a:t>, </a:t>
            </a:r>
          </a:p>
          <a:p>
            <a:pPr algn="ctr"/>
            <a:r>
              <a:rPr lang="en-GB" sz="1800" dirty="0" smtClean="0"/>
              <a:t>so it is in agreement with other diagnostics</a:t>
            </a:r>
            <a:endParaRPr lang="en-GB" sz="1800" dirty="0"/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>
            <a:off x="86737" y="6189663"/>
            <a:ext cx="8945126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AMV does the right job as cross-checked with other diagnostics </a:t>
            </a:r>
            <a:r>
              <a:rPr lang="en-GB" sz="2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FEC does not reflect observation problem (but rather model bias)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2814" y="802194"/>
            <a:ext cx="3803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OLR=Outgoing Long Wave Radiation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114300"/>
            <a:ext cx="9359660" cy="647700"/>
          </a:xfrm>
        </p:spPr>
        <p:txBody>
          <a:bodyPr/>
          <a:lstStyle/>
          <a:p>
            <a:pPr algn="ctr"/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Monitoring the satellite data impact in the 24 h forecast:</a:t>
            </a:r>
            <a:br>
              <a:rPr lang="en-US" sz="2400" dirty="0" smtClean="0">
                <a:latin typeface="Calibri" pitchFamily="34" charset="0"/>
                <a:ea typeface="ＭＳ Ｐゴシック" pitchFamily="36" charset="-128"/>
              </a:rPr>
            </a:b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Global impact of the Observing System September &amp; October, 2011 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989846074"/>
              </p:ext>
            </p:extLst>
          </p:nvPr>
        </p:nvGraphicFramePr>
        <p:xfrm>
          <a:off x="896754" y="918328"/>
          <a:ext cx="7082680" cy="516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9460" name="Group 8"/>
          <p:cNvGrpSpPr>
            <a:grpSpLocks/>
          </p:cNvGrpSpPr>
          <p:nvPr/>
        </p:nvGrpSpPr>
        <p:grpSpPr bwMode="auto">
          <a:xfrm>
            <a:off x="86201" y="3312476"/>
            <a:ext cx="1164980" cy="442031"/>
            <a:chOff x="759143" y="3094597"/>
            <a:chExt cx="1165340" cy="442097"/>
          </a:xfrm>
        </p:grpSpPr>
        <p:cxnSp>
          <p:nvCxnSpPr>
            <p:cNvPr id="19461" name="Straight Arrow Connector 5"/>
            <p:cNvCxnSpPr>
              <a:cxnSpLocks noChangeShapeType="1"/>
            </p:cNvCxnSpPr>
            <p:nvPr/>
          </p:nvCxnSpPr>
          <p:spPr bwMode="auto">
            <a:xfrm flipV="1">
              <a:off x="818707" y="3521021"/>
              <a:ext cx="1105776" cy="15673"/>
            </a:xfrm>
            <a:prstGeom prst="straightConnector1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19462" name="TextBox 6"/>
            <p:cNvSpPr txBox="1">
              <a:spLocks noChangeArrowheads="1"/>
            </p:cNvSpPr>
            <p:nvPr/>
          </p:nvSpPr>
          <p:spPr bwMode="auto">
            <a:xfrm>
              <a:off x="759143" y="3094597"/>
              <a:ext cx="105208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rgbClr val="FF0000"/>
                  </a:solidFill>
                </a:rPr>
                <a:t>ASCAT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-69011" y="586289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Scatterometers</a:t>
            </a:r>
            <a:r>
              <a:rPr lang="en-GB" sz="2000" dirty="0" smtClean="0"/>
              <a:t>: measuring near surface winds over the oceans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latin typeface="Calibri" pitchFamily="34" charset="0"/>
                <a:ea typeface="ＭＳ Ｐゴシック" pitchFamily="36" charset="-128"/>
              </a:rPr>
              <a:t>ASCAT Mean FEC: September &amp; October, 2011</a:t>
            </a:r>
          </a:p>
        </p:txBody>
      </p:sp>
      <p:pic>
        <p:nvPicPr>
          <p:cNvPr id="20483" name="Picture 2" descr="FEC_U_ASCAT.jpg"/>
          <p:cNvPicPr>
            <a:picLocks noChangeAspect="1"/>
          </p:cNvPicPr>
          <p:nvPr/>
        </p:nvPicPr>
        <p:blipFill>
          <a:blip r:embed="rId2"/>
          <a:srcRect l="2403" t="34996" r="2403" b="5208"/>
          <a:stretch>
            <a:fillRect/>
          </a:stretch>
        </p:blipFill>
        <p:spPr bwMode="auto">
          <a:xfrm>
            <a:off x="200202" y="991550"/>
            <a:ext cx="567088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6013450" y="1633538"/>
            <a:ext cx="29321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dirty="0"/>
              <a:t>ASCAT U-Comp</a:t>
            </a:r>
          </a:p>
          <a:p>
            <a:pPr algn="ctr"/>
            <a:r>
              <a:rPr lang="en-GB" sz="1600" dirty="0"/>
              <a:t>Min=-43, Max=34, Mean=-0.3</a:t>
            </a: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6013450" y="4635500"/>
            <a:ext cx="29321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dirty="0"/>
              <a:t>ASCAT V-Comp</a:t>
            </a:r>
          </a:p>
          <a:p>
            <a:pPr algn="ctr"/>
            <a:r>
              <a:rPr lang="en-GB" sz="1600" dirty="0"/>
              <a:t>Min=-70, Max=55, Mean=-0.4</a:t>
            </a:r>
          </a:p>
        </p:txBody>
      </p:sp>
      <p:pic>
        <p:nvPicPr>
          <p:cNvPr id="20486" name="Picture 5" descr="FEC_V_ASCAT.jpg"/>
          <p:cNvPicPr>
            <a:picLocks noChangeAspect="1"/>
          </p:cNvPicPr>
          <p:nvPr/>
        </p:nvPicPr>
        <p:blipFill>
          <a:blip r:embed="rId3"/>
          <a:srcRect t="34996" r="2403" b="5646"/>
          <a:stretch>
            <a:fillRect/>
          </a:stretch>
        </p:blipFill>
        <p:spPr bwMode="auto">
          <a:xfrm>
            <a:off x="16580" y="3741100"/>
            <a:ext cx="5854509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1875048" y="1386098"/>
            <a:ext cx="787400" cy="511175"/>
          </a:xfrm>
          <a:prstGeom prst="ellips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/>
          </a:p>
        </p:txBody>
      </p:sp>
      <p:sp>
        <p:nvSpPr>
          <p:cNvPr id="8" name="TextBox 7"/>
          <p:cNvSpPr txBox="1"/>
          <p:nvPr/>
        </p:nvSpPr>
        <p:spPr>
          <a:xfrm>
            <a:off x="5965188" y="2914906"/>
            <a:ext cx="2982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Meridional</a:t>
            </a:r>
            <a:r>
              <a:rPr lang="en-GB" sz="2000" dirty="0" smtClean="0"/>
              <a:t> wind component seems to have larger impact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58750" y="62542"/>
            <a:ext cx="8791575" cy="647700"/>
          </a:xfrm>
        </p:spPr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ASCAT September &amp; October degradation over N. Atlantic </a:t>
            </a:r>
            <a:br>
              <a:rPr lang="en-US" dirty="0" smtClean="0">
                <a:latin typeface="Calibri" pitchFamily="34" charset="0"/>
                <a:ea typeface="ＭＳ Ｐゴシック" pitchFamily="36" charset="-128"/>
              </a:rPr>
            </a:b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OSE: NOSCAT-CNTRL; 850hPa - surface</a:t>
            </a:r>
          </a:p>
        </p:txBody>
      </p:sp>
      <p:pic>
        <p:nvPicPr>
          <p:cNvPr id="21507" name="Picture 2" descr="fmuf_800_950_u_ATL.jpg"/>
          <p:cNvPicPr>
            <a:picLocks noChangeAspect="1"/>
          </p:cNvPicPr>
          <p:nvPr/>
        </p:nvPicPr>
        <p:blipFill>
          <a:blip r:embed="rId2"/>
          <a:srcRect l="7054" t="34113" r="6589" b="5405"/>
          <a:stretch>
            <a:fillRect/>
          </a:stretch>
        </p:blipFill>
        <p:spPr bwMode="auto">
          <a:xfrm>
            <a:off x="149225" y="1190625"/>
            <a:ext cx="4056063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fngqMinusfmuf_800_950_u.jpg"/>
          <p:cNvPicPr>
            <a:picLocks noChangeAspect="1"/>
          </p:cNvPicPr>
          <p:nvPr/>
        </p:nvPicPr>
        <p:blipFill>
          <a:blip r:embed="rId3"/>
          <a:srcRect l="7364" t="34113" r="1938" b="5186"/>
          <a:stretch>
            <a:fillRect/>
          </a:stretch>
        </p:blipFill>
        <p:spPr bwMode="auto">
          <a:xfrm>
            <a:off x="4205288" y="1093788"/>
            <a:ext cx="3640137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2011_SON_TEMP_T925_FG_DEP_Mean32this32year.jpg"/>
          <p:cNvPicPr>
            <a:picLocks noChangeAspect="1"/>
          </p:cNvPicPr>
          <p:nvPr/>
        </p:nvPicPr>
        <p:blipFill>
          <a:blip r:embed="rId4"/>
          <a:srcRect l="5600" t="12859" r="7571" b="75859"/>
          <a:stretch>
            <a:fillRect/>
          </a:stretch>
        </p:blipFill>
        <p:spPr bwMode="auto">
          <a:xfrm>
            <a:off x="4205288" y="2816225"/>
            <a:ext cx="3943350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10" name="Group 16"/>
          <p:cNvGrpSpPr>
            <a:grpSpLocks/>
          </p:cNvGrpSpPr>
          <p:nvPr/>
        </p:nvGrpSpPr>
        <p:grpSpPr bwMode="auto">
          <a:xfrm>
            <a:off x="2356916" y="3225800"/>
            <a:ext cx="2774950" cy="2924175"/>
            <a:chOff x="5199323" y="3051541"/>
            <a:chExt cx="2806997" cy="3263656"/>
          </a:xfrm>
        </p:grpSpPr>
        <p:grpSp>
          <p:nvGrpSpPr>
            <p:cNvPr id="21525" name="Group 10"/>
            <p:cNvGrpSpPr>
              <a:grpSpLocks/>
            </p:cNvGrpSpPr>
            <p:nvPr/>
          </p:nvGrpSpPr>
          <p:grpSpPr bwMode="auto">
            <a:xfrm>
              <a:off x="5209955" y="3051541"/>
              <a:ext cx="2764466" cy="1598126"/>
              <a:chOff x="5241854" y="3168504"/>
              <a:chExt cx="2764466" cy="1598126"/>
            </a:xfrm>
          </p:grpSpPr>
          <p:pic>
            <p:nvPicPr>
              <p:cNvPr id="21529" name="Picture 5" descr="2011_SON_TEMP_T925_FG_DEP_Mean32this32year.jpg"/>
              <p:cNvPicPr>
                <a:picLocks noChangeAspect="1"/>
              </p:cNvPicPr>
              <p:nvPr/>
            </p:nvPicPr>
            <p:blipFill>
              <a:blip r:embed="rId5"/>
              <a:srcRect l="37907" t="54185" r="46384" b="26588"/>
              <a:stretch>
                <a:fillRect/>
              </a:stretch>
            </p:blipFill>
            <p:spPr bwMode="auto">
              <a:xfrm rot="5400000">
                <a:off x="5825025" y="2585335"/>
                <a:ext cx="1598124" cy="27644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30" name="Rectangle 8"/>
              <p:cNvSpPr>
                <a:spLocks noChangeArrowheads="1"/>
              </p:cNvSpPr>
              <p:nvPr/>
            </p:nvSpPr>
            <p:spPr bwMode="auto">
              <a:xfrm>
                <a:off x="5241854" y="3168504"/>
                <a:ext cx="2764465" cy="1584249"/>
              </a:xfrm>
              <a:prstGeom prst="rect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/>
              </a:p>
            </p:txBody>
          </p:sp>
        </p:grpSp>
        <p:grpSp>
          <p:nvGrpSpPr>
            <p:cNvPr id="21526" name="Group 12"/>
            <p:cNvGrpSpPr>
              <a:grpSpLocks/>
            </p:cNvGrpSpPr>
            <p:nvPr/>
          </p:nvGrpSpPr>
          <p:grpSpPr bwMode="auto">
            <a:xfrm>
              <a:off x="5199323" y="4681566"/>
              <a:ext cx="2806997" cy="1633631"/>
              <a:chOff x="5199323" y="4897546"/>
              <a:chExt cx="2806997" cy="1396385"/>
            </a:xfrm>
          </p:grpSpPr>
          <p:pic>
            <p:nvPicPr>
              <p:cNvPr id="21527" name="Picture 7" descr="2011_SON_AMV_u950_FG_DEP_Mean32this32year.jpg"/>
              <p:cNvPicPr>
                <a:picLocks noChangeAspect="1"/>
              </p:cNvPicPr>
              <p:nvPr/>
            </p:nvPicPr>
            <p:blipFill>
              <a:blip r:embed="rId6"/>
              <a:srcRect l="39256" t="54419" r="47334" b="26511"/>
              <a:stretch>
                <a:fillRect/>
              </a:stretch>
            </p:blipFill>
            <p:spPr bwMode="auto">
              <a:xfrm rot="5400000">
                <a:off x="5904629" y="4192240"/>
                <a:ext cx="1396385" cy="2806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28" name="Rectangle 9"/>
              <p:cNvSpPr>
                <a:spLocks noChangeArrowheads="1"/>
              </p:cNvSpPr>
              <p:nvPr/>
            </p:nvSpPr>
            <p:spPr bwMode="auto">
              <a:xfrm>
                <a:off x="5213493" y="4897546"/>
                <a:ext cx="2764465" cy="1368631"/>
              </a:xfrm>
              <a:prstGeom prst="rect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800"/>
              </a:p>
            </p:txBody>
          </p:sp>
        </p:grpSp>
      </p:grpSp>
      <p:sp>
        <p:nvSpPr>
          <p:cNvPr id="21512" name="TextBox 6"/>
          <p:cNvSpPr txBox="1">
            <a:spLocks noChangeArrowheads="1"/>
          </p:cNvSpPr>
          <p:nvPr/>
        </p:nvSpPr>
        <p:spPr bwMode="auto">
          <a:xfrm>
            <a:off x="1403350" y="882650"/>
            <a:ext cx="1593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/>
              <a:t>Mean Wind field </a:t>
            </a:r>
          </a:p>
        </p:txBody>
      </p:sp>
      <p:sp>
        <p:nvSpPr>
          <p:cNvPr id="21513" name="TextBox 11"/>
          <p:cNvSpPr txBox="1">
            <a:spLocks noChangeArrowheads="1"/>
          </p:cNvSpPr>
          <p:nvPr/>
        </p:nvSpPr>
        <p:spPr bwMode="auto">
          <a:xfrm>
            <a:off x="7764090" y="1174528"/>
            <a:ext cx="135165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 dirty="0">
                <a:solidFill>
                  <a:srgbClr val="C00000"/>
                </a:solidFill>
              </a:rPr>
              <a:t>ASCAT </a:t>
            </a:r>
          </a:p>
          <a:p>
            <a:pPr algn="ctr"/>
            <a:r>
              <a:rPr lang="en-GB" sz="1800" dirty="0">
                <a:solidFill>
                  <a:srgbClr val="C00000"/>
                </a:solidFill>
              </a:rPr>
              <a:t>data</a:t>
            </a:r>
          </a:p>
          <a:p>
            <a:pPr algn="ctr"/>
            <a:r>
              <a:rPr lang="en-GB" sz="1800" dirty="0">
                <a:solidFill>
                  <a:srgbClr val="C00000"/>
                </a:solidFill>
              </a:rPr>
              <a:t>weaken </a:t>
            </a:r>
          </a:p>
          <a:p>
            <a:pPr algn="ctr"/>
            <a:r>
              <a:rPr lang="en-GB" sz="1800" dirty="0">
                <a:solidFill>
                  <a:srgbClr val="C00000"/>
                </a:solidFill>
              </a:rPr>
              <a:t>the </a:t>
            </a:r>
          </a:p>
          <a:p>
            <a:pPr algn="ctr"/>
            <a:r>
              <a:rPr lang="en-GB" sz="1800" dirty="0">
                <a:solidFill>
                  <a:srgbClr val="C00000"/>
                </a:solidFill>
              </a:rPr>
              <a:t>circulation</a:t>
            </a:r>
          </a:p>
        </p:txBody>
      </p:sp>
      <p:sp>
        <p:nvSpPr>
          <p:cNvPr id="21515" name="TextBox 6"/>
          <p:cNvSpPr txBox="1">
            <a:spLocks noChangeArrowheads="1"/>
          </p:cNvSpPr>
          <p:nvPr/>
        </p:nvSpPr>
        <p:spPr bwMode="auto">
          <a:xfrm>
            <a:off x="3968750" y="857250"/>
            <a:ext cx="38925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/>
              <a:t>NOSCAT-CNTRL Mean Analysis Differences</a:t>
            </a:r>
          </a:p>
        </p:txBody>
      </p:sp>
      <p:sp>
        <p:nvSpPr>
          <p:cNvPr id="21516" name="TextBox 11"/>
          <p:cNvSpPr txBox="1">
            <a:spLocks noChangeArrowheads="1"/>
          </p:cNvSpPr>
          <p:nvPr/>
        </p:nvSpPr>
        <p:spPr bwMode="auto">
          <a:xfrm>
            <a:off x="5305209" y="3342207"/>
            <a:ext cx="88106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400" dirty="0"/>
              <a:t>TEMP  </a:t>
            </a:r>
          </a:p>
          <a:p>
            <a:pPr algn="ctr"/>
            <a:r>
              <a:rPr lang="en-GB" sz="1400" dirty="0"/>
              <a:t>U-Comp</a:t>
            </a:r>
          </a:p>
          <a:p>
            <a:pPr algn="ctr"/>
            <a:r>
              <a:rPr lang="en-GB" sz="1400" dirty="0"/>
              <a:t>FG-</a:t>
            </a:r>
            <a:r>
              <a:rPr lang="en-GB" sz="1400" dirty="0" err="1"/>
              <a:t>dep</a:t>
            </a:r>
            <a:endParaRPr lang="en-GB" sz="1400" dirty="0"/>
          </a:p>
        </p:txBody>
      </p:sp>
      <p:sp>
        <p:nvSpPr>
          <p:cNvPr id="21517" name="TextBox 11"/>
          <p:cNvSpPr txBox="1">
            <a:spLocks noChangeArrowheads="1"/>
          </p:cNvSpPr>
          <p:nvPr/>
        </p:nvSpPr>
        <p:spPr bwMode="auto">
          <a:xfrm>
            <a:off x="5305208" y="5034483"/>
            <a:ext cx="8810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400" dirty="0"/>
              <a:t>AMV  </a:t>
            </a:r>
          </a:p>
          <a:p>
            <a:pPr algn="ctr"/>
            <a:r>
              <a:rPr lang="en-GB" sz="1400" dirty="0"/>
              <a:t>U-Comp</a:t>
            </a:r>
          </a:p>
          <a:p>
            <a:pPr algn="ctr"/>
            <a:r>
              <a:rPr lang="en-GB" sz="1400" dirty="0"/>
              <a:t>FG-</a:t>
            </a:r>
            <a:r>
              <a:rPr lang="en-GB" sz="1400" dirty="0" err="1"/>
              <a:t>dep</a:t>
            </a:r>
            <a:endParaRPr lang="en-GB" sz="1400" dirty="0"/>
          </a:p>
        </p:txBody>
      </p:sp>
      <p:cxnSp>
        <p:nvCxnSpPr>
          <p:cNvPr id="21518" name="Straight Arrow Connector 23"/>
          <p:cNvCxnSpPr>
            <a:cxnSpLocks noChangeShapeType="1"/>
          </p:cNvCxnSpPr>
          <p:nvPr/>
        </p:nvCxnSpPr>
        <p:spPr bwMode="auto">
          <a:xfrm rot="5400000">
            <a:off x="6511925" y="1296988"/>
            <a:ext cx="395287" cy="382588"/>
          </a:xfrm>
          <a:prstGeom prst="straightConnector1">
            <a:avLst/>
          </a:prstGeom>
          <a:noFill/>
          <a:ln w="508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19" name="Straight Arrow Connector 25"/>
          <p:cNvCxnSpPr>
            <a:cxnSpLocks noChangeShapeType="1"/>
          </p:cNvCxnSpPr>
          <p:nvPr/>
        </p:nvCxnSpPr>
        <p:spPr bwMode="auto">
          <a:xfrm>
            <a:off x="4976813" y="2101850"/>
            <a:ext cx="690562" cy="320675"/>
          </a:xfrm>
          <a:prstGeom prst="straightConnector1">
            <a:avLst/>
          </a:prstGeom>
          <a:noFill/>
          <a:ln w="508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20" name="Straight Arrow Connector 30"/>
          <p:cNvCxnSpPr>
            <a:cxnSpLocks noChangeShapeType="1"/>
          </p:cNvCxnSpPr>
          <p:nvPr/>
        </p:nvCxnSpPr>
        <p:spPr bwMode="auto">
          <a:xfrm flipH="1">
            <a:off x="4754879" y="4760824"/>
            <a:ext cx="496164" cy="395287"/>
          </a:xfrm>
          <a:prstGeom prst="straightConnector1">
            <a:avLst/>
          </a:prstGeom>
          <a:noFill/>
          <a:ln w="508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521" name="Straight Arrow Connector 31"/>
          <p:cNvCxnSpPr>
            <a:cxnSpLocks noChangeShapeType="1"/>
          </p:cNvCxnSpPr>
          <p:nvPr/>
        </p:nvCxnSpPr>
        <p:spPr bwMode="auto">
          <a:xfrm rot="10800000">
            <a:off x="4621702" y="3874799"/>
            <a:ext cx="598487" cy="306388"/>
          </a:xfrm>
          <a:prstGeom prst="straightConnector1">
            <a:avLst/>
          </a:prstGeom>
          <a:noFill/>
          <a:ln w="508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1522" name="TextBox 11"/>
          <p:cNvSpPr txBox="1">
            <a:spLocks noChangeArrowheads="1"/>
          </p:cNvSpPr>
          <p:nvPr/>
        </p:nvSpPr>
        <p:spPr bwMode="auto">
          <a:xfrm>
            <a:off x="4676472" y="4174565"/>
            <a:ext cx="30009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r</a:t>
            </a:r>
            <a:r>
              <a:rPr lang="en-GB" sz="2000" dirty="0" smtClean="0">
                <a:solidFill>
                  <a:srgbClr val="C00000"/>
                </a:solidFill>
              </a:rPr>
              <a:t>einforce the circulation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>
            <a:off x="-6669" y="6070798"/>
            <a:ext cx="9122411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ASCAT </a:t>
            </a:r>
            <a:r>
              <a:rPr lang="en-GB" sz="2000" u="sng" dirty="0" smtClean="0">
                <a:solidFill>
                  <a:srgbClr val="C00000"/>
                </a:solidFill>
              </a:rPr>
              <a:t>does not do </a:t>
            </a:r>
            <a:r>
              <a:rPr lang="en-GB" sz="2000" dirty="0" smtClean="0">
                <a:solidFill>
                  <a:srgbClr val="C00000"/>
                </a:solidFill>
              </a:rPr>
              <a:t>the right job as cross-checked with other diagnostics </a:t>
            </a:r>
            <a:r>
              <a:rPr lang="en-GB" sz="2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FEC does reflect properly observation-related problem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33787" y="64700"/>
            <a:ext cx="9144000" cy="647700"/>
          </a:xfrm>
        </p:spPr>
        <p:txBody>
          <a:bodyPr/>
          <a:lstStyle/>
          <a:p>
            <a:pPr algn="ctr"/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Monitoring the satellite data impact in the 24 h forecast:</a:t>
            </a:r>
            <a:br>
              <a:rPr lang="en-US" sz="2400" dirty="0" smtClean="0">
                <a:latin typeface="Calibri" pitchFamily="34" charset="0"/>
                <a:ea typeface="ＭＳ Ｐゴシック" pitchFamily="36" charset="-128"/>
              </a:rPr>
            </a:b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Global impact of the Observing System; September &amp; October, 2011 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853531251"/>
              </p:ext>
            </p:extLst>
          </p:nvPr>
        </p:nvGraphicFramePr>
        <p:xfrm>
          <a:off x="1872576" y="1139894"/>
          <a:ext cx="6582674" cy="4817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2532" name="Group 8"/>
          <p:cNvGrpSpPr>
            <a:grpSpLocks/>
          </p:cNvGrpSpPr>
          <p:nvPr/>
        </p:nvGrpSpPr>
        <p:grpSpPr bwMode="auto">
          <a:xfrm>
            <a:off x="1081767" y="2271716"/>
            <a:ext cx="1160922" cy="431491"/>
            <a:chOff x="763203" y="3026066"/>
            <a:chExt cx="1161280" cy="431555"/>
          </a:xfrm>
        </p:grpSpPr>
        <p:cxnSp>
          <p:nvCxnSpPr>
            <p:cNvPr id="22533" name="Straight Arrow Connector 5"/>
            <p:cNvCxnSpPr>
              <a:cxnSpLocks noChangeShapeType="1"/>
            </p:cNvCxnSpPr>
            <p:nvPr/>
          </p:nvCxnSpPr>
          <p:spPr bwMode="auto">
            <a:xfrm flipV="1">
              <a:off x="818707" y="3441948"/>
              <a:ext cx="1105776" cy="15673"/>
            </a:xfrm>
            <a:prstGeom prst="straightConnector1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22534" name="TextBox 6"/>
            <p:cNvSpPr txBox="1">
              <a:spLocks noChangeArrowheads="1"/>
            </p:cNvSpPr>
            <p:nvPr/>
          </p:nvSpPr>
          <p:spPr bwMode="auto">
            <a:xfrm>
              <a:off x="763203" y="3026066"/>
              <a:ext cx="96853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dirty="0" err="1">
                  <a:solidFill>
                    <a:srgbClr val="FF0000"/>
                  </a:solidFill>
                </a:rPr>
                <a:t>AllSky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7300" y="3340438"/>
            <a:ext cx="19927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SSMIS: Special Sensor Microwave Imager Sounder</a:t>
            </a:r>
          </a:p>
          <a:p>
            <a:pPr algn="ctr"/>
            <a:endParaRPr lang="en-GB" sz="1800" dirty="0" smtClean="0"/>
          </a:p>
          <a:p>
            <a:pPr algn="ctr"/>
            <a:r>
              <a:rPr lang="en-GB" sz="1800" dirty="0" smtClean="0"/>
              <a:t>TMI: TRMM Microwave Imager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Content Placeholder 5" descr="DMSP4517_Ch12_to_18_N32Atlantic_Used.png"/>
          <p:cNvPicPr>
            <a:picLocks noGrp="1" noChangeAspect="1"/>
          </p:cNvPicPr>
          <p:nvPr>
            <p:ph idx="1"/>
          </p:nvPr>
        </p:nvPicPr>
        <p:blipFill>
          <a:blip r:embed="rId2"/>
          <a:srcRect l="5110" t="22939" r="10677" b="2246"/>
          <a:stretch>
            <a:fillRect/>
          </a:stretch>
        </p:blipFill>
        <p:spPr>
          <a:xfrm>
            <a:off x="4526957" y="839608"/>
            <a:ext cx="4438754" cy="5580000"/>
          </a:xfr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88"/>
            <a:ext cx="9053914" cy="700087"/>
          </a:xfrm>
        </p:spPr>
        <p:txBody>
          <a:bodyPr/>
          <a:lstStyle/>
          <a:p>
            <a:pPr algn="ctr">
              <a:defRPr/>
            </a:pPr>
            <a:r>
              <a:rPr lang="en-GB" dirty="0" smtClean="0">
                <a:latin typeface="+mn-lt"/>
              </a:rPr>
              <a:t>SSMIS FEC North Atlantic; November, 2011: </a:t>
            </a:r>
            <a:r>
              <a:rPr lang="en-GB" dirty="0">
                <a:latin typeface="+mn-lt"/>
              </a:rPr>
              <a:t>c</a:t>
            </a:r>
            <a:r>
              <a:rPr lang="en-GB" dirty="0" smtClean="0">
                <a:latin typeface="+mn-lt"/>
              </a:rPr>
              <a:t>ase </a:t>
            </a:r>
            <a:r>
              <a:rPr lang="en-GB" dirty="0">
                <a:latin typeface="+mn-lt"/>
              </a:rPr>
              <a:t>s</a:t>
            </a:r>
            <a:r>
              <a:rPr lang="en-GB" dirty="0" smtClean="0">
                <a:latin typeface="+mn-lt"/>
              </a:rPr>
              <a:t>tudy</a:t>
            </a:r>
            <a:endParaRPr lang="en-GB" dirty="0">
              <a:latin typeface="+mn-lt"/>
            </a:endParaRP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617115566"/>
              </p:ext>
            </p:extLst>
          </p:nvPr>
        </p:nvGraphicFramePr>
        <p:xfrm>
          <a:off x="-128950" y="1777042"/>
          <a:ext cx="4770408" cy="30070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-1" y="68263"/>
            <a:ext cx="9144001" cy="708025"/>
          </a:xfrm>
        </p:spPr>
        <p:txBody>
          <a:bodyPr/>
          <a:lstStyle/>
          <a:p>
            <a:pPr algn="ctr"/>
            <a:r>
              <a:rPr lang="en-US" sz="2200" dirty="0" smtClean="0">
                <a:latin typeface="Calibri" pitchFamily="34" charset="0"/>
                <a:ea typeface="ＭＳ Ｐゴシック" pitchFamily="36" charset="-128"/>
              </a:rPr>
              <a:t>Introduction: how to quantify the observation impact in data assimilation </a:t>
            </a:r>
            <a:endParaRPr lang="en-GB" sz="2200" dirty="0" smtClean="0">
              <a:latin typeface="Calibri" pitchFamily="34" charset="0"/>
              <a:ea typeface="ＭＳ Ｐゴシック" pitchFamily="36" charset="-128"/>
            </a:endParaRPr>
          </a:p>
        </p:txBody>
      </p:sp>
      <p:sp>
        <p:nvSpPr>
          <p:cNvPr id="4099" name="Content Placeholder 5"/>
          <p:cNvSpPr>
            <a:spLocks noGrp="1"/>
          </p:cNvSpPr>
          <p:nvPr>
            <p:ph idx="1"/>
          </p:nvPr>
        </p:nvSpPr>
        <p:spPr>
          <a:xfrm>
            <a:off x="103517" y="885135"/>
            <a:ext cx="8885208" cy="5386269"/>
          </a:xfrm>
          <a:noFill/>
        </p:spPr>
        <p:txBody>
          <a:bodyPr/>
          <a:lstStyle/>
          <a:p>
            <a:pPr>
              <a:buFont typeface="Lucida Grande CE" pitchFamily="36" charset="-18"/>
              <a:buChar char="●"/>
            </a:pP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ECMWF 4D-Var data assimilation system is using around 70 million observations per a 12h assimilation window </a:t>
            </a:r>
            <a:r>
              <a:rPr lang="en-US" sz="2400" dirty="0" smtClean="0">
                <a:latin typeface="Calibri" pitchFamily="34" charset="0"/>
                <a:ea typeface="ＭＳ Ｐゴシック" pitchFamily="36" charset="-128"/>
                <a:sym typeface="Wingdings" panose="05000000000000000000" pitchFamily="2" charset="2"/>
              </a:rPr>
              <a:t> it is not obvious how to quantify their (individual) impact</a:t>
            </a:r>
            <a:endParaRPr lang="en-US" sz="2400" dirty="0" smtClean="0">
              <a:latin typeface="Calibri" pitchFamily="34" charset="0"/>
              <a:ea typeface="ＭＳ Ｐゴシック" pitchFamily="36" charset="-128"/>
            </a:endParaRPr>
          </a:p>
          <a:p>
            <a:pPr>
              <a:buFont typeface="Lucida Grande CE" pitchFamily="36" charset="-18"/>
              <a:buChar char="●"/>
            </a:pPr>
            <a:endParaRPr lang="en-US" sz="2400" dirty="0" smtClean="0">
              <a:latin typeface="Calibri" pitchFamily="34" charset="0"/>
              <a:ea typeface="ＭＳ Ｐゴシック" pitchFamily="36" charset="-128"/>
            </a:endParaRPr>
          </a:p>
          <a:p>
            <a:pPr>
              <a:buFont typeface="Lucida Grande CE" pitchFamily="36" charset="-18"/>
              <a:buChar char="●"/>
            </a:pP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Methods:</a:t>
            </a:r>
          </a:p>
          <a:p>
            <a:pPr lvl="1">
              <a:buFont typeface="Lucida Grande CE" pitchFamily="36" charset="-18"/>
              <a:buChar char="●"/>
            </a:pP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Observing System Experiments (OSE): quantifies the impact of one change of the observing system to any forecast metric</a:t>
            </a:r>
          </a:p>
          <a:p>
            <a:pPr lvl="1">
              <a:buFont typeface="Lucida Grande CE" pitchFamily="36" charset="-18"/>
              <a:buChar char="●"/>
            </a:pP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Observing System Simulation Experiments (OSSE): used for future observing systems (the observations should be simulated and properly calibrated; requires a “nature run”)</a:t>
            </a:r>
          </a:p>
          <a:p>
            <a:pPr lvl="1">
              <a:buFont typeface="Lucida Grande CE" pitchFamily="36" charset="-18"/>
              <a:buChar char="●"/>
            </a:pP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Ensemble of Data Assimilations (EDA): the uncertainties of the DA system can be quantified by the ensemble spread (if the DA uncertainties are properly represented in the EDA and the error characteristics are appropriate; mostly for future observations)</a:t>
            </a:r>
          </a:p>
          <a:p>
            <a:pPr lvl="1">
              <a:buFont typeface="Lucida Grande CE" pitchFamily="36" charset="-18"/>
              <a:buChar char="●"/>
            </a:pPr>
            <a:r>
              <a:rPr lang="en-US" sz="2400" u="sng" dirty="0" err="1" smtClean="0">
                <a:solidFill>
                  <a:srgbClr val="C00000"/>
                </a:solidFill>
                <a:latin typeface="Calibri" pitchFamily="34" charset="0"/>
                <a:ea typeface="ＭＳ Ｐゴシック" pitchFamily="36" charset="-128"/>
              </a:rPr>
              <a:t>Adjoint</a:t>
            </a:r>
            <a:r>
              <a:rPr lang="en-US" sz="2400" u="sng" dirty="0" smtClean="0">
                <a:solidFill>
                  <a:srgbClr val="C00000"/>
                </a:solidFill>
                <a:latin typeface="Calibri" pitchFamily="34" charset="0"/>
                <a:ea typeface="ＭＳ Ｐゴシック" pitchFamily="36" charset="-128"/>
              </a:rPr>
              <a:t> diagnostic tools</a:t>
            </a: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  <a:ea typeface="ＭＳ Ｐゴシック" pitchFamily="36" charset="-128"/>
              </a:rPr>
              <a:t>: quantifies the impact of all perturbations of the observing system to a single forecast metric</a:t>
            </a:r>
            <a:endParaRPr lang="en-US" sz="2400" dirty="0">
              <a:solidFill>
                <a:srgbClr val="C00000"/>
              </a:solidFill>
              <a:latin typeface="Calibri" pitchFamily="34" charset="0"/>
              <a:ea typeface="ＭＳ Ｐゴシック" pitchFamily="36" charset="-128"/>
            </a:endParaRPr>
          </a:p>
          <a:p>
            <a:pPr>
              <a:buFont typeface="Lucida Grande CE" pitchFamily="36" charset="-18"/>
              <a:buChar char="●"/>
            </a:pPr>
            <a:endParaRPr lang="en-US" dirty="0" smtClean="0">
              <a:latin typeface="Calibri" pitchFamily="34" charset="0"/>
              <a:ea typeface="ＭＳ Ｐゴシック" pitchFamily="36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09164" y="6517765"/>
            <a:ext cx="560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AH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1736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Content Placeholder 5" descr="fec_msl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98550" y="941388"/>
            <a:ext cx="7073900" cy="4997450"/>
          </a:xfr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083615" cy="708025"/>
          </a:xfrm>
        </p:spPr>
        <p:txBody>
          <a:bodyPr/>
          <a:lstStyle/>
          <a:p>
            <a:pPr algn="ctr">
              <a:defRPr/>
            </a:pPr>
            <a:r>
              <a:rPr lang="en-GB" sz="2800" dirty="0" smtClean="0"/>
              <a:t>6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November: case of a  rapidly developing </a:t>
            </a:r>
            <a:r>
              <a:rPr lang="en-GB" sz="2800" dirty="0" err="1" smtClean="0"/>
              <a:t>cyclogenesis</a:t>
            </a:r>
            <a:endParaRPr lang="en-GB" sz="2800" dirty="0">
              <a:latin typeface="+mn-lt"/>
            </a:endParaRPr>
          </a:p>
        </p:txBody>
      </p:sp>
      <p:cxnSp>
        <p:nvCxnSpPr>
          <p:cNvPr id="24580" name="Straight Arrow Connector 8"/>
          <p:cNvCxnSpPr>
            <a:cxnSpLocks noChangeShapeType="1"/>
          </p:cNvCxnSpPr>
          <p:nvPr/>
        </p:nvCxnSpPr>
        <p:spPr bwMode="auto">
          <a:xfrm rot="16200000" flipV="1">
            <a:off x="2717007" y="2207419"/>
            <a:ext cx="312737" cy="238125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4581" name="Straight Arrow Connector 10"/>
          <p:cNvCxnSpPr>
            <a:cxnSpLocks noChangeShapeType="1"/>
          </p:cNvCxnSpPr>
          <p:nvPr/>
        </p:nvCxnSpPr>
        <p:spPr bwMode="auto">
          <a:xfrm rot="10800000">
            <a:off x="6619875" y="4370388"/>
            <a:ext cx="357188" cy="31908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2" name="TextBox 11"/>
          <p:cNvSpPr txBox="1"/>
          <p:nvPr/>
        </p:nvSpPr>
        <p:spPr>
          <a:xfrm>
            <a:off x="136824" y="5876236"/>
            <a:ext cx="8997351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Minimum pressure from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990 </a:t>
            </a:r>
            <a:r>
              <a:rPr lang="en-GB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to </a:t>
            </a:r>
            <a:r>
              <a:rPr lang="en-GB" sz="2000" dirty="0">
                <a:solidFill>
                  <a:srgbClr val="FF0000"/>
                </a:solidFill>
                <a:latin typeface="+mn-lt"/>
              </a:rPr>
              <a:t>950 </a:t>
            </a:r>
            <a:r>
              <a:rPr lang="en-GB" sz="2000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hPa</a:t>
            </a:r>
            <a:r>
              <a:rPr lang="en-GB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 between </a:t>
            </a:r>
            <a:r>
              <a:rPr lang="en-GB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/>
              </a:rPr>
              <a:t>00Z 6/11 and </a:t>
            </a:r>
            <a:r>
              <a:rPr lang="en-GB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18Z 7/11 </a:t>
            </a:r>
          </a:p>
        </p:txBody>
      </p:sp>
      <p:sp>
        <p:nvSpPr>
          <p:cNvPr id="24583" name="TextBox 6"/>
          <p:cNvSpPr txBox="1">
            <a:spLocks noChangeArrowheads="1"/>
          </p:cNvSpPr>
          <p:nvPr/>
        </p:nvSpPr>
        <p:spPr bwMode="auto">
          <a:xfrm>
            <a:off x="946150" y="823913"/>
            <a:ext cx="1133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accent2"/>
                </a:solidFill>
              </a:rPr>
              <a:t>Analysis</a:t>
            </a:r>
          </a:p>
        </p:txBody>
      </p:sp>
      <p:sp>
        <p:nvSpPr>
          <p:cNvPr id="24584" name="TextBox 7"/>
          <p:cNvSpPr txBox="1">
            <a:spLocks noChangeArrowheads="1"/>
          </p:cNvSpPr>
          <p:nvPr/>
        </p:nvSpPr>
        <p:spPr bwMode="auto">
          <a:xfrm>
            <a:off x="7253288" y="823913"/>
            <a:ext cx="1608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FF0000"/>
                </a:solidFill>
              </a:rPr>
              <a:t>12h Forecast</a:t>
            </a:r>
          </a:p>
        </p:txBody>
      </p:sp>
      <p:sp>
        <p:nvSpPr>
          <p:cNvPr id="24585" name="TextBox 8"/>
          <p:cNvSpPr txBox="1">
            <a:spLocks noChangeArrowheads="1"/>
          </p:cNvSpPr>
          <p:nvPr/>
        </p:nvSpPr>
        <p:spPr bwMode="auto">
          <a:xfrm>
            <a:off x="468313" y="3373438"/>
            <a:ext cx="1608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FF0000"/>
                </a:solidFill>
              </a:rPr>
              <a:t>24h Forecast</a:t>
            </a:r>
          </a:p>
        </p:txBody>
      </p:sp>
      <p:sp>
        <p:nvSpPr>
          <p:cNvPr id="24586" name="TextBox 9"/>
          <p:cNvSpPr txBox="1">
            <a:spLocks noChangeArrowheads="1"/>
          </p:cNvSpPr>
          <p:nvPr/>
        </p:nvSpPr>
        <p:spPr bwMode="auto">
          <a:xfrm>
            <a:off x="7253288" y="3309938"/>
            <a:ext cx="1608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FF0000"/>
                </a:solidFill>
              </a:rPr>
              <a:t>36h Forecast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4504" y="52388"/>
            <a:ext cx="9221638" cy="708025"/>
          </a:xfrm>
        </p:spPr>
        <p:txBody>
          <a:bodyPr/>
          <a:lstStyle/>
          <a:p>
            <a:pPr algn="ctr">
              <a:defRPr/>
            </a:pPr>
            <a:r>
              <a:rPr lang="en-GB" sz="2300" dirty="0"/>
              <a:t>Mean sea level pressure: e</a:t>
            </a:r>
            <a:r>
              <a:rPr lang="en-GB" sz="2300" dirty="0" smtClean="0"/>
              <a:t>volved increments</a:t>
            </a:r>
            <a:br>
              <a:rPr lang="en-GB" sz="2300" dirty="0" smtClean="0"/>
            </a:br>
            <a:r>
              <a:rPr lang="en-GB" sz="2300" dirty="0" smtClean="0"/>
              <a:t>Forecasts valid at the same time and initialised from subsequent analyses </a:t>
            </a:r>
            <a:endParaRPr lang="en-GB" sz="2300" dirty="0">
              <a:latin typeface="+mn-lt"/>
            </a:endParaRPr>
          </a:p>
        </p:txBody>
      </p:sp>
      <p:pic>
        <p:nvPicPr>
          <p:cNvPr id="25603" name="Content Placeholder 5" descr="fec_msl.png"/>
          <p:cNvPicPr>
            <a:picLocks noGrp="1" noChangeAspect="1"/>
          </p:cNvPicPr>
          <p:nvPr>
            <p:ph idx="1"/>
          </p:nvPr>
        </p:nvPicPr>
        <p:blipFill>
          <a:blip r:embed="rId2"/>
          <a:srcRect r="2980"/>
          <a:stretch>
            <a:fillRect/>
          </a:stretch>
        </p:blipFill>
        <p:spPr>
          <a:xfrm>
            <a:off x="919163" y="955675"/>
            <a:ext cx="7880350" cy="4778375"/>
          </a:xfrm>
          <a:noFill/>
        </p:spPr>
      </p:pic>
      <p:cxnSp>
        <p:nvCxnSpPr>
          <p:cNvPr id="25604" name="Straight Arrow Connector 10"/>
          <p:cNvCxnSpPr>
            <a:cxnSpLocks noChangeShapeType="1"/>
          </p:cNvCxnSpPr>
          <p:nvPr/>
        </p:nvCxnSpPr>
        <p:spPr bwMode="auto">
          <a:xfrm rot="5400000" flipH="1" flipV="1">
            <a:off x="6180932" y="4063206"/>
            <a:ext cx="342900" cy="227013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8" name="TextBox 17"/>
          <p:cNvSpPr txBox="1"/>
          <p:nvPr/>
        </p:nvSpPr>
        <p:spPr>
          <a:xfrm>
            <a:off x="862012" y="5651740"/>
            <a:ext cx="7488357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3399FF"/>
                </a:solidFill>
                <a:latin typeface="+mn-lt"/>
              </a:rPr>
              <a:t>00Z 6</a:t>
            </a:r>
            <a:r>
              <a:rPr lang="en-GB" baseline="30000" dirty="0">
                <a:solidFill>
                  <a:srgbClr val="3399FF"/>
                </a:solidFill>
                <a:latin typeface="+mn-lt"/>
              </a:rPr>
              <a:t>th</a:t>
            </a:r>
            <a:r>
              <a:rPr lang="en-GB" dirty="0">
                <a:solidFill>
                  <a:srgbClr val="3399FF"/>
                </a:solidFill>
                <a:latin typeface="+mn-lt"/>
              </a:rPr>
              <a:t> Nov analysis shifts the storm North West</a:t>
            </a:r>
          </a:p>
        </p:txBody>
      </p:sp>
      <p:sp>
        <p:nvSpPr>
          <p:cNvPr id="25606" name="TextBox 7"/>
          <p:cNvSpPr txBox="1">
            <a:spLocks noChangeArrowheads="1"/>
          </p:cNvSpPr>
          <p:nvPr/>
        </p:nvSpPr>
        <p:spPr bwMode="auto">
          <a:xfrm>
            <a:off x="862013" y="882650"/>
            <a:ext cx="1139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Increments</a:t>
            </a:r>
          </a:p>
        </p:txBody>
      </p:sp>
      <p:sp>
        <p:nvSpPr>
          <p:cNvPr id="25607" name="TextBox 8"/>
          <p:cNvSpPr txBox="1">
            <a:spLocks noChangeArrowheads="1"/>
          </p:cNvSpPr>
          <p:nvPr/>
        </p:nvSpPr>
        <p:spPr bwMode="auto">
          <a:xfrm>
            <a:off x="4052888" y="893763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solidFill>
                  <a:srgbClr val="FF0000"/>
                </a:solidFill>
              </a:rPr>
              <a:t>12-24h Forecast</a:t>
            </a:r>
          </a:p>
        </p:txBody>
      </p:sp>
      <p:sp>
        <p:nvSpPr>
          <p:cNvPr id="25608" name="TextBox 9"/>
          <p:cNvSpPr txBox="1">
            <a:spLocks noChangeArrowheads="1"/>
          </p:cNvSpPr>
          <p:nvPr/>
        </p:nvSpPr>
        <p:spPr bwMode="auto">
          <a:xfrm>
            <a:off x="4052888" y="3286125"/>
            <a:ext cx="15462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solidFill>
                  <a:srgbClr val="FF0000"/>
                </a:solidFill>
              </a:rPr>
              <a:t>36-48h Forecast</a:t>
            </a:r>
          </a:p>
        </p:txBody>
      </p:sp>
      <p:sp>
        <p:nvSpPr>
          <p:cNvPr id="25609" name="TextBox 10"/>
          <p:cNvSpPr txBox="1">
            <a:spLocks noChangeArrowheads="1"/>
          </p:cNvSpPr>
          <p:nvPr/>
        </p:nvSpPr>
        <p:spPr bwMode="auto">
          <a:xfrm>
            <a:off x="520700" y="3275013"/>
            <a:ext cx="15462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solidFill>
                  <a:srgbClr val="FF0000"/>
                </a:solidFill>
              </a:rPr>
              <a:t>24-36h Forecast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85" y="-138023"/>
            <a:ext cx="9083615" cy="976313"/>
          </a:xfrm>
        </p:spPr>
        <p:txBody>
          <a:bodyPr/>
          <a:lstStyle/>
          <a:p>
            <a:pPr>
              <a:defRPr/>
            </a:pPr>
            <a:r>
              <a:rPr lang="en-GB" sz="2800" dirty="0" smtClean="0"/>
              <a:t>00Z 6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November FEC: </a:t>
            </a:r>
            <a:r>
              <a:rPr lang="en-GB" sz="2800" dirty="0">
                <a:latin typeface="+mn-lt"/>
              </a:rPr>
              <a:t>a</a:t>
            </a:r>
            <a:r>
              <a:rPr lang="en-GB" sz="2800" dirty="0" smtClean="0">
                <a:latin typeface="+mn-lt"/>
              </a:rPr>
              <a:t>ll observations with FEC &lt; -20 J</a:t>
            </a:r>
            <a:endParaRPr lang="en-GB" sz="2800" dirty="0"/>
          </a:p>
        </p:txBody>
      </p:sp>
      <p:pic>
        <p:nvPicPr>
          <p:cNvPr id="26627" name="Content Placeholder 5" descr="fec_spot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62013" y="739775"/>
            <a:ext cx="7707312" cy="4111625"/>
          </a:xfrm>
          <a:noFill/>
        </p:spPr>
      </p:pic>
      <p:pic>
        <p:nvPicPr>
          <p:cNvPr id="26628" name="Picture 8" descr="fec_msl_inse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488" y="3800475"/>
            <a:ext cx="3722687" cy="24828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26629" name="Straight Arrow Connector 9"/>
          <p:cNvCxnSpPr>
            <a:cxnSpLocks noChangeShapeType="1"/>
          </p:cNvCxnSpPr>
          <p:nvPr/>
        </p:nvCxnSpPr>
        <p:spPr bwMode="auto">
          <a:xfrm rot="16200000" flipV="1">
            <a:off x="2062163" y="4979988"/>
            <a:ext cx="392112" cy="30956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2" name="TextBox 11"/>
          <p:cNvSpPr txBox="1"/>
          <p:nvPr/>
        </p:nvSpPr>
        <p:spPr>
          <a:xfrm>
            <a:off x="3984625" y="5330825"/>
            <a:ext cx="2192338" cy="40005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3399FF"/>
                </a:solidFill>
                <a:latin typeface="+mn-lt"/>
              </a:rPr>
              <a:t>MSL pressure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Content Placeholder 5" descr="bar_fec.png"/>
          <p:cNvPicPr>
            <a:picLocks noGrp="1" noChangeAspect="1"/>
          </p:cNvPicPr>
          <p:nvPr>
            <p:ph idx="1"/>
          </p:nvPr>
        </p:nvPicPr>
        <p:blipFill>
          <a:blip r:embed="rId2"/>
          <a:srcRect l="5219" t="4350" r="3294" b="9412"/>
          <a:stretch>
            <a:fillRect/>
          </a:stretch>
        </p:blipFill>
        <p:spPr>
          <a:xfrm>
            <a:off x="1435100" y="828675"/>
            <a:ext cx="7421563" cy="3573463"/>
          </a:xfrm>
          <a:noFill/>
        </p:spPr>
      </p:pic>
      <p:sp>
        <p:nvSpPr>
          <p:cNvPr id="27651" name="Title 1"/>
          <p:cNvSpPr>
            <a:spLocks noGrp="1"/>
          </p:cNvSpPr>
          <p:nvPr>
            <p:ph type="title"/>
          </p:nvPr>
        </p:nvSpPr>
        <p:spPr>
          <a:xfrm>
            <a:off x="493713" y="120650"/>
            <a:ext cx="8113712" cy="708025"/>
          </a:xfrm>
        </p:spPr>
        <p:txBody>
          <a:bodyPr/>
          <a:lstStyle/>
          <a:p>
            <a:pPr algn="ctr"/>
            <a:r>
              <a:rPr lang="en-GB" sz="3200" dirty="0" smtClean="0">
                <a:latin typeface="Calibri" pitchFamily="34" charset="0"/>
                <a:ea typeface="ＭＳ Ｐゴシック" pitchFamily="36" charset="-128"/>
              </a:rPr>
              <a:t>00Z 6</a:t>
            </a:r>
            <a:r>
              <a:rPr lang="en-GB" sz="3200" baseline="30000" dirty="0" smtClean="0">
                <a:latin typeface="Calibri" pitchFamily="34" charset="0"/>
                <a:ea typeface="ＭＳ Ｐゴシック" pitchFamily="36" charset="-128"/>
              </a:rPr>
              <a:t>th</a:t>
            </a:r>
            <a:r>
              <a:rPr lang="en-GB" sz="3200" dirty="0" smtClean="0">
                <a:latin typeface="Calibri" pitchFamily="34" charset="0"/>
                <a:ea typeface="ＭＳ Ｐゴシック" pitchFamily="36" charset="-128"/>
              </a:rPr>
              <a:t> November FEC in the 30</a:t>
            </a:r>
            <a:r>
              <a:rPr lang="en-GB" sz="3200" baseline="30000" dirty="0" smtClean="0">
                <a:latin typeface="Calibri" pitchFamily="34" charset="0"/>
                <a:ea typeface="ＭＳ Ｐゴシック" pitchFamily="36" charset="-128"/>
              </a:rPr>
              <a:t>0</a:t>
            </a:r>
            <a:r>
              <a:rPr lang="en-GB" sz="3200" dirty="0">
                <a:latin typeface="Calibri" pitchFamily="34" charset="0"/>
                <a:ea typeface="ＭＳ Ｐゴシック" pitchFamily="36" charset="-128"/>
              </a:rPr>
              <a:t> </a:t>
            </a:r>
            <a:r>
              <a:rPr lang="en-GB" sz="3200" dirty="0" smtClean="0">
                <a:latin typeface="Calibri" pitchFamily="34" charset="0"/>
                <a:ea typeface="ＭＳ Ｐゴシック" pitchFamily="36" charset="-128"/>
              </a:rPr>
              <a:t>x 30</a:t>
            </a:r>
            <a:r>
              <a:rPr lang="en-GB" sz="3200" baseline="30000" dirty="0" smtClean="0">
                <a:latin typeface="Calibri" pitchFamily="34" charset="0"/>
                <a:ea typeface="ＭＳ Ｐゴシック" pitchFamily="36" charset="-128"/>
              </a:rPr>
              <a:t>0</a:t>
            </a:r>
            <a:r>
              <a:rPr lang="en-GB" sz="3200" dirty="0">
                <a:latin typeface="Calibri" pitchFamily="34" charset="0"/>
                <a:ea typeface="ＭＳ Ｐゴシック" pitchFamily="36" charset="-128"/>
              </a:rPr>
              <a:t> </a:t>
            </a:r>
            <a:r>
              <a:rPr lang="en-GB" sz="3200" dirty="0" smtClean="0">
                <a:latin typeface="Calibri" pitchFamily="34" charset="0"/>
                <a:ea typeface="ＭＳ Ｐゴシック" pitchFamily="36" charset="-128"/>
              </a:rPr>
              <a:t>domain</a:t>
            </a:r>
          </a:p>
        </p:txBody>
      </p:sp>
      <p:pic>
        <p:nvPicPr>
          <p:cNvPr id="27652" name="Picture 7" descr="fec_msl_inse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300" y="3241675"/>
            <a:ext cx="3724275" cy="248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38225" y="5848350"/>
            <a:ext cx="2257425" cy="40005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3399FF"/>
                </a:solidFill>
                <a:latin typeface="+mn-lt"/>
              </a:rPr>
              <a:t>MSL pressure</a:t>
            </a:r>
          </a:p>
        </p:txBody>
      </p:sp>
      <p:sp>
        <p:nvSpPr>
          <p:cNvPr id="27654" name="Rectangle 10"/>
          <p:cNvSpPr>
            <a:spLocks noChangeArrowheads="1"/>
          </p:cNvSpPr>
          <p:nvPr/>
        </p:nvSpPr>
        <p:spPr bwMode="auto">
          <a:xfrm>
            <a:off x="1890713" y="3751263"/>
            <a:ext cx="1119187" cy="1120775"/>
          </a:xfrm>
          <a:prstGeom prst="rect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b="0">
              <a:latin typeface="Times" pitchFamily="36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754563" y="4402138"/>
            <a:ext cx="4102100" cy="1846262"/>
            <a:chOff x="4754880" y="4402773"/>
            <a:chExt cx="4101783" cy="1845945"/>
          </a:xfrm>
        </p:grpSpPr>
        <p:pic>
          <p:nvPicPr>
            <p:cNvPr id="27656" name="Picture 6" descr="pressure_hist_0054_dribu.lv1_s4_f5.jpg"/>
            <p:cNvPicPr>
              <a:picLocks noChangeAspect="1"/>
            </p:cNvPicPr>
            <p:nvPr/>
          </p:nvPicPr>
          <p:blipFill>
            <a:blip r:embed="rId4"/>
            <a:srcRect l="5766" t="14583" r="9737" b="58501"/>
            <a:stretch>
              <a:fillRect/>
            </a:stretch>
          </p:blipFill>
          <p:spPr bwMode="auto">
            <a:xfrm>
              <a:off x="4754880" y="4402773"/>
              <a:ext cx="4101783" cy="1845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5364433" y="5199561"/>
              <a:ext cx="669873" cy="2761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DRIBU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325" y="0"/>
            <a:ext cx="8528050" cy="708025"/>
          </a:xfrm>
        </p:spPr>
        <p:txBody>
          <a:bodyPr/>
          <a:lstStyle/>
          <a:p>
            <a:pPr algn="ctr">
              <a:defRPr/>
            </a:pPr>
            <a:r>
              <a:rPr lang="en-GB" sz="2400" dirty="0" smtClean="0"/>
              <a:t>Denial OSEs vs. operations</a:t>
            </a:r>
            <a:br>
              <a:rPr lang="en-GB" sz="2400" dirty="0" smtClean="0"/>
            </a:br>
            <a:r>
              <a:rPr lang="en-GB" sz="2400" dirty="0" smtClean="0">
                <a:latin typeface="+mn-lt"/>
              </a:rPr>
              <a:t>Mean sea-level pressure increment at 00Z, 6</a:t>
            </a:r>
            <a:r>
              <a:rPr lang="en-GB" sz="2400" baseline="30000" dirty="0" smtClean="0">
                <a:latin typeface="+mn-lt"/>
              </a:rPr>
              <a:t>th</a:t>
            </a:r>
            <a:r>
              <a:rPr lang="en-GB" sz="2400" dirty="0" smtClean="0">
                <a:latin typeface="+mn-lt"/>
              </a:rPr>
              <a:t> November</a:t>
            </a:r>
            <a:endParaRPr lang="en-GB" sz="2400" dirty="0"/>
          </a:p>
        </p:txBody>
      </p:sp>
      <p:pic>
        <p:nvPicPr>
          <p:cNvPr id="29699" name="Content Placeholder 7" descr="fec_inc_basic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3250" y="976313"/>
            <a:ext cx="3756025" cy="2600325"/>
          </a:xfrm>
          <a:noFill/>
        </p:spPr>
      </p:pic>
      <p:pic>
        <p:nvPicPr>
          <p:cNvPr id="29700" name="Picture 8" descr="fec_inc_dribu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9775" y="976313"/>
            <a:ext cx="3798888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9" descr="fec_inc_allsky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2613" y="3524250"/>
            <a:ext cx="3756025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702" name="Straight Arrow Connector 12"/>
          <p:cNvCxnSpPr>
            <a:cxnSpLocks noChangeShapeType="1"/>
          </p:cNvCxnSpPr>
          <p:nvPr/>
        </p:nvCxnSpPr>
        <p:spPr bwMode="auto">
          <a:xfrm rot="16200000" flipV="1">
            <a:off x="6892925" y="2903538"/>
            <a:ext cx="247650" cy="8255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" name="TextBox 16"/>
          <p:cNvSpPr txBox="1"/>
          <p:nvPr/>
        </p:nvSpPr>
        <p:spPr>
          <a:xfrm>
            <a:off x="441325" y="908050"/>
            <a:ext cx="3756025" cy="27781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1800" dirty="0">
                <a:latin typeface="+mn-lt"/>
              </a:rPr>
              <a:t>Operations: total increment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49775" y="908050"/>
            <a:ext cx="3679825" cy="27781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1800" dirty="0">
                <a:latin typeface="+mn-lt"/>
              </a:rPr>
              <a:t>Ship and DRIBU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4063" y="3438525"/>
            <a:ext cx="3233737" cy="27781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1800" dirty="0">
                <a:latin typeface="+mn-lt"/>
              </a:rPr>
              <a:t>All-sky SSMIS F-17</a:t>
            </a:r>
          </a:p>
        </p:txBody>
      </p:sp>
      <p:pic>
        <p:nvPicPr>
          <p:cNvPr id="29706" name="Picture 19" descr="fec_inc_airep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59300" y="3533775"/>
            <a:ext cx="3789363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4770438" y="3416300"/>
            <a:ext cx="2938462" cy="27622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1800" dirty="0">
                <a:latin typeface="+mn-lt"/>
              </a:rPr>
              <a:t>AIREP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93713" y="68263"/>
            <a:ext cx="8113712" cy="708025"/>
          </a:xfrm>
        </p:spPr>
        <p:txBody>
          <a:bodyPr/>
          <a:lstStyle/>
          <a:p>
            <a:pPr algn="ctr"/>
            <a:r>
              <a:rPr lang="en-GB" sz="3600" dirty="0" smtClean="0">
                <a:latin typeface="Calibri" pitchFamily="34" charset="0"/>
                <a:ea typeface="ＭＳ Ｐゴシック" pitchFamily="36" charset="-128"/>
              </a:rPr>
              <a:t>Summary, conclusions</a:t>
            </a:r>
            <a:endParaRPr lang="en-GB" sz="3600" dirty="0" smtClean="0">
              <a:latin typeface="Calibri" pitchFamily="34" charset="0"/>
              <a:ea typeface="ＭＳ Ｐゴシック" pitchFamily="36" charset="-128"/>
            </a:endParaRPr>
          </a:p>
        </p:txBody>
      </p:sp>
      <p:sp>
        <p:nvSpPr>
          <p:cNvPr id="30723" name="Content Placeholder 5"/>
          <p:cNvSpPr>
            <a:spLocks noGrp="1"/>
          </p:cNvSpPr>
          <p:nvPr>
            <p:ph idx="1"/>
          </p:nvPr>
        </p:nvSpPr>
        <p:spPr>
          <a:xfrm>
            <a:off x="210628" y="865757"/>
            <a:ext cx="8396797" cy="5552296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Lucida Grande CE" pitchFamily="36" charset="-18"/>
              <a:buChar char="●"/>
            </a:pP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Use of Forecast Error Contribution of the observing system components at ECMWF has been  demonstrated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Lucida Grande CE" pitchFamily="36" charset="-18"/>
              <a:buChar char="●"/>
            </a:pPr>
            <a:endParaRPr lang="en-US" dirty="0" smtClean="0">
              <a:latin typeface="Calibri" pitchFamily="34" charset="0"/>
              <a:ea typeface="ＭＳ Ｐゴシック" pitchFamily="36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Lucida Grande CE" pitchFamily="36" charset="-18"/>
              <a:buChar char="●"/>
            </a:pP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The observation impact is daily monitored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Lucida Grande CE" pitchFamily="36" charset="-18"/>
              <a:buChar char="●"/>
            </a:pPr>
            <a:endParaRPr lang="en-US" dirty="0" smtClean="0">
              <a:latin typeface="Calibri" pitchFamily="34" charset="0"/>
              <a:ea typeface="ＭＳ Ｐゴシック" pitchFamily="36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Lucida Grande CE" pitchFamily="36" charset="-18"/>
              <a:buChar char="●"/>
            </a:pP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Illustrative examples include: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 Impact of AMSU-A</a:t>
            </a:r>
          </a:p>
          <a:p>
            <a:pPr lvl="4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NOAA and METOP-A 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Impact of AMV</a:t>
            </a:r>
          </a:p>
          <a:p>
            <a:pPr lvl="4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METEOSAT-7 over Indian Ocean: degradation related to model bias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Impact of ASCAT</a:t>
            </a:r>
          </a:p>
          <a:p>
            <a:pPr lvl="4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North Atlantic degradation related to underestimation of  observed wind speed  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Calibri" pitchFamily="34" charset="0"/>
                <a:ea typeface="ＭＳ Ｐゴシック" pitchFamily="36" charset="-128"/>
              </a:rPr>
              <a:t>Allsky</a:t>
            </a: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 forecast improvement: a case study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Lucida Grande CE" pitchFamily="36" charset="-18"/>
              <a:buChar char="●"/>
            </a:pPr>
            <a:endParaRPr lang="en-US" dirty="0" smtClean="0">
              <a:latin typeface="Calibri" pitchFamily="34" charset="0"/>
              <a:ea typeface="ＭＳ Ｐゴシック" pitchFamily="36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Lucida Grande CE" pitchFamily="36" charset="-18"/>
              <a:buChar char="●"/>
            </a:pP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Potential </a:t>
            </a:r>
            <a:r>
              <a:rPr lang="en-US" smtClean="0">
                <a:latin typeface="Calibri" pitchFamily="34" charset="0"/>
                <a:ea typeface="ＭＳ Ｐゴシック" pitchFamily="36" charset="-128"/>
              </a:rPr>
              <a:t>and </a:t>
            </a:r>
            <a:r>
              <a:rPr lang="en-US" smtClean="0">
                <a:latin typeface="Calibri" pitchFamily="34" charset="0"/>
                <a:ea typeface="ＭＳ Ｐゴシック" pitchFamily="36" charset="-128"/>
              </a:rPr>
              <a:t>limitation </a:t>
            </a:r>
            <a:r>
              <a:rPr lang="en-US" dirty="0" smtClean="0">
                <a:latin typeface="Calibri" pitchFamily="34" charset="0"/>
                <a:ea typeface="ＭＳ Ｐゴシック" pitchFamily="36" charset="-128"/>
              </a:rPr>
              <a:t>of the diagnostic tool have been shown (be careful: cannot be used for “blind” ranking)</a:t>
            </a:r>
          </a:p>
          <a:p>
            <a:pPr lvl="4">
              <a:buFontTx/>
              <a:buNone/>
            </a:pPr>
            <a:endParaRPr lang="en-US" dirty="0" smtClean="0">
              <a:latin typeface="Calibri" pitchFamily="34" charset="0"/>
              <a:ea typeface="ＭＳ Ｐゴシック" pitchFamily="36" charset="-128"/>
            </a:endParaRPr>
          </a:p>
          <a:p>
            <a:pPr lvl="3">
              <a:buFont typeface="Arial" charset="0"/>
              <a:buChar char="•"/>
            </a:pPr>
            <a:endParaRPr lang="en-US" dirty="0" smtClean="0">
              <a:latin typeface="Calibri" pitchFamily="34" charset="0"/>
              <a:ea typeface="ＭＳ Ｐゴシック" pitchFamily="36" charset="-128"/>
            </a:endParaRPr>
          </a:p>
          <a:p>
            <a:pPr lvl="3">
              <a:buFont typeface="Arial" charset="0"/>
              <a:buChar char="•"/>
            </a:pPr>
            <a:endParaRPr lang="en-US" dirty="0" smtClean="0">
              <a:latin typeface="Calibri" pitchFamily="34" charset="0"/>
              <a:ea typeface="ＭＳ Ｐゴシック" pitchFamily="36" charset="-128"/>
            </a:endParaRPr>
          </a:p>
          <a:p>
            <a:pPr lvl="3">
              <a:buFont typeface="Lucida Grande CE" pitchFamily="36" charset="-18"/>
              <a:buChar char="●"/>
            </a:pPr>
            <a:endParaRPr lang="en-US" dirty="0" smtClean="0">
              <a:latin typeface="Calibri" pitchFamily="34" charset="0"/>
              <a:ea typeface="ＭＳ Ｐゴシック" pitchFamily="36" charset="-128"/>
            </a:endParaRPr>
          </a:p>
          <a:p>
            <a:pPr>
              <a:buFont typeface="Lucida Grande CE" pitchFamily="36" charset="-18"/>
              <a:buChar char="●"/>
            </a:pPr>
            <a:endParaRPr lang="en-US" dirty="0" smtClean="0">
              <a:latin typeface="Calibri" pitchFamily="34" charset="0"/>
              <a:ea typeface="ＭＳ Ｐゴシック" pitchFamily="3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878" y="399240"/>
            <a:ext cx="5760000" cy="576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43668" y="6488668"/>
            <a:ext cx="560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AH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4592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" y="94891"/>
            <a:ext cx="9144000" cy="647700"/>
          </a:xfrm>
        </p:spPr>
        <p:txBody>
          <a:bodyPr/>
          <a:lstStyle/>
          <a:p>
            <a:pPr algn="ctr"/>
            <a:r>
              <a:rPr lang="en-GB" sz="2400" dirty="0" smtClean="0"/>
              <a:t>REMINDER: Lecture Notes: Data assimilation concepts and methods </a:t>
            </a:r>
            <a:br>
              <a:rPr lang="en-GB" sz="2400" dirty="0" smtClean="0"/>
            </a:br>
            <a:r>
              <a:rPr lang="en-GB" sz="2400" dirty="0" smtClean="0"/>
              <a:t>(</a:t>
            </a:r>
            <a:r>
              <a:rPr lang="en-GB" sz="2400" dirty="0" err="1" smtClean="0"/>
              <a:t>Bouttier</a:t>
            </a:r>
            <a:r>
              <a:rPr lang="en-GB" sz="2400" dirty="0" smtClean="0"/>
              <a:t> and Courtier)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4021" r="-1"/>
          <a:stretch/>
        </p:blipFill>
        <p:spPr>
          <a:xfrm>
            <a:off x="94886" y="942431"/>
            <a:ext cx="8789034" cy="576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43668" y="6517765"/>
            <a:ext cx="560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AH</a:t>
            </a:r>
            <a:endParaRPr lang="en-GB" sz="18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4813540" y="909912"/>
            <a:ext cx="1854679" cy="360158"/>
          </a:xfrm>
          <a:prstGeom prst="rect">
            <a:avLst/>
          </a:prstGeom>
          <a:noFill/>
          <a:ln w="508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489403" y="3572764"/>
            <a:ext cx="2480740" cy="360158"/>
          </a:xfrm>
          <a:prstGeom prst="rect">
            <a:avLst/>
          </a:prstGeom>
          <a:noFill/>
          <a:ln w="508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04640" y="4102574"/>
            <a:ext cx="3544665" cy="360158"/>
          </a:xfrm>
          <a:prstGeom prst="rect">
            <a:avLst/>
          </a:prstGeom>
          <a:noFill/>
          <a:ln w="508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22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7645" y="77547"/>
            <a:ext cx="8875590" cy="561975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Forecast sensitivity to observation: </a:t>
            </a:r>
            <a:r>
              <a:rPr lang="en-US" sz="2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some equations (1)</a:t>
            </a:r>
            <a:r>
              <a:rPr lang="en-US" sz="2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en-US" sz="2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en-US" sz="2200" b="1" u="sng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82125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4594400"/>
              </p:ext>
            </p:extLst>
          </p:nvPr>
        </p:nvGraphicFramePr>
        <p:xfrm>
          <a:off x="4737338" y="616951"/>
          <a:ext cx="1747838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55" name="Equation" r:id="rId3" imgW="927077" imgH="431570" progId="Equation.DSMT4">
                  <p:embed/>
                </p:oleObj>
              </mc:Choice>
              <mc:Fallback>
                <p:oleObj name="Equation" r:id="rId3" imgW="927077" imgH="43157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7338" y="616951"/>
                        <a:ext cx="1747838" cy="8128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257" name="Text Box 9"/>
          <p:cNvSpPr txBox="1">
            <a:spLocks noChangeArrowheads="1"/>
          </p:cNvSpPr>
          <p:nvPr/>
        </p:nvSpPr>
        <p:spPr bwMode="auto">
          <a:xfrm>
            <a:off x="1999380" y="1494964"/>
            <a:ext cx="6589176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2200" b="1" dirty="0" smtClean="0">
                <a:solidFill>
                  <a:prstClr val="black"/>
                </a:solidFill>
                <a:latin typeface="Calibri"/>
              </a:rPr>
              <a:t>J</a:t>
            </a:r>
            <a:r>
              <a:rPr lang="en-GB" sz="2200" b="1" baseline="-25000" dirty="0" smtClean="0">
                <a:solidFill>
                  <a:prstClr val="black"/>
                </a:solidFill>
                <a:latin typeface="Calibri"/>
              </a:rPr>
              <a:t>e</a:t>
            </a:r>
            <a:r>
              <a:rPr lang="en-GB" sz="22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200" dirty="0">
                <a:solidFill>
                  <a:prstClr val="black"/>
                </a:solidFill>
                <a:latin typeface="Calibri"/>
              </a:rPr>
              <a:t>is a measure of</a:t>
            </a:r>
            <a:r>
              <a:rPr lang="en-GB" sz="22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200" dirty="0">
                <a:solidFill>
                  <a:prstClr val="black"/>
                </a:solidFill>
                <a:latin typeface="Calibri"/>
              </a:rPr>
              <a:t>the forecast error </a:t>
            </a:r>
            <a:r>
              <a:rPr lang="en-GB" sz="2200" dirty="0" err="1" smtClean="0">
                <a:solidFill>
                  <a:prstClr val="black"/>
                </a:solidFill>
                <a:latin typeface="Calibri"/>
              </a:rPr>
              <a:t>e.g</a:t>
            </a: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  in energy norm</a:t>
            </a:r>
            <a:endParaRPr lang="en-GB" sz="2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1258" name="Text Box 10"/>
          <p:cNvSpPr txBox="1">
            <a:spLocks noChangeArrowheads="1"/>
          </p:cNvSpPr>
          <p:nvPr/>
        </p:nvSpPr>
        <p:spPr bwMode="auto">
          <a:xfrm>
            <a:off x="1293602" y="2111016"/>
            <a:ext cx="6650254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2000" b="1" dirty="0">
                <a:solidFill>
                  <a:prstClr val="black"/>
                </a:solidFill>
                <a:latin typeface="Calibri"/>
              </a:rPr>
              <a:t>Forecast error sensitivity to the </a:t>
            </a:r>
            <a:r>
              <a:rPr lang="en-GB" sz="2000" b="1" dirty="0" smtClean="0">
                <a:solidFill>
                  <a:prstClr val="black"/>
                </a:solidFill>
                <a:latin typeface="Calibri"/>
              </a:rPr>
              <a:t>analysis (</a:t>
            </a:r>
            <a:r>
              <a:rPr lang="en-GB" sz="2000" dirty="0" err="1" smtClean="0">
                <a:solidFill>
                  <a:prstClr val="black"/>
                </a:solidFill>
                <a:latin typeface="Calibri"/>
              </a:rPr>
              <a:t>Rabier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000" i="1" dirty="0">
                <a:solidFill>
                  <a:prstClr val="black"/>
                </a:solidFill>
                <a:latin typeface="Calibri"/>
              </a:rPr>
              <a:t>et </a:t>
            </a:r>
            <a:r>
              <a:rPr lang="en-GB" sz="2000" i="1" dirty="0" smtClean="0">
                <a:solidFill>
                  <a:prstClr val="black"/>
                </a:solidFill>
                <a:latin typeface="Calibri"/>
              </a:rPr>
              <a:t>al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,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1996)</a:t>
            </a:r>
          </a:p>
        </p:txBody>
      </p:sp>
      <p:graphicFrame>
        <p:nvGraphicFramePr>
          <p:cNvPr id="82125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308902"/>
              </p:ext>
            </p:extLst>
          </p:nvPr>
        </p:nvGraphicFramePr>
        <p:xfrm>
          <a:off x="589540" y="1925851"/>
          <a:ext cx="550863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56" name="Equation" r:id="rId5" imgW="292123" imgH="431570" progId="Equation.DSMT4">
                  <p:embed/>
                </p:oleObj>
              </mc:Choice>
              <mc:Fallback>
                <p:oleObj name="Equation" r:id="rId5" imgW="292123" imgH="43157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540" y="1925851"/>
                        <a:ext cx="550863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42"/>
          <p:cNvGrpSpPr/>
          <p:nvPr/>
        </p:nvGrpSpPr>
        <p:grpSpPr>
          <a:xfrm>
            <a:off x="1190168" y="2430731"/>
            <a:ext cx="5976664" cy="3024336"/>
            <a:chOff x="1547664" y="188640"/>
            <a:chExt cx="5976664" cy="3024336"/>
          </a:xfrm>
        </p:grpSpPr>
        <p:sp>
          <p:nvSpPr>
            <p:cNvPr id="44" name="Rectangle 43"/>
            <p:cNvSpPr/>
            <p:nvPr/>
          </p:nvSpPr>
          <p:spPr>
            <a:xfrm>
              <a:off x="1547664" y="188640"/>
              <a:ext cx="5976664" cy="3024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slide‹#›</a:t>
              </a:r>
              <a:endParaRPr lang="en-GB" dirty="0"/>
            </a:p>
          </p:txBody>
        </p:sp>
        <p:grpSp>
          <p:nvGrpSpPr>
            <p:cNvPr id="4" name="Group 21"/>
            <p:cNvGrpSpPr/>
            <p:nvPr/>
          </p:nvGrpSpPr>
          <p:grpSpPr>
            <a:xfrm>
              <a:off x="1691680" y="188640"/>
              <a:ext cx="5760640" cy="2736850"/>
              <a:chOff x="1547664" y="3429000"/>
              <a:chExt cx="5760640" cy="2736850"/>
            </a:xfrm>
          </p:grpSpPr>
          <p:pic>
            <p:nvPicPr>
              <p:cNvPr id="47" name="Picture 46" descr="MeanSGSummer500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92656" t="41458" r="4167" b="9650"/>
              <a:stretch>
                <a:fillRect/>
              </a:stretch>
            </p:blipFill>
            <p:spPr bwMode="auto">
              <a:xfrm>
                <a:off x="6876256" y="4005064"/>
                <a:ext cx="144463" cy="1584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8" name="Picture 29" descr="SGWinter500T3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t="33424" r="6628"/>
              <a:stretch>
                <a:fillRect/>
              </a:stretch>
            </p:blipFill>
            <p:spPr bwMode="auto">
              <a:xfrm>
                <a:off x="1547664" y="3429000"/>
                <a:ext cx="5381625" cy="2736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9" name="TextBox 48"/>
              <p:cNvSpPr txBox="1"/>
              <p:nvPr/>
            </p:nvSpPr>
            <p:spPr>
              <a:xfrm>
                <a:off x="6988986" y="4005064"/>
                <a:ext cx="319318" cy="458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tx1"/>
                    </a:solidFill>
                  </a:rPr>
                  <a:t>+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974686" y="4869160"/>
                <a:ext cx="261610" cy="458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tx1"/>
                    </a:solidFill>
                  </a:rPr>
                  <a:t>-</a:t>
                </a:r>
                <a:endParaRPr lang="en-GB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Text Box 32"/>
            <p:cNvSpPr txBox="1">
              <a:spLocks noChangeArrowheads="1"/>
            </p:cNvSpPr>
            <p:nvPr/>
          </p:nvSpPr>
          <p:spPr bwMode="auto">
            <a:xfrm>
              <a:off x="6803926" y="1988840"/>
              <a:ext cx="285750" cy="457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 sz="2400" b="1" dirty="0"/>
                <a:t>-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08222" y="721865"/>
            <a:ext cx="3666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 smtClean="0"/>
              <a:t>Aim</a:t>
            </a:r>
            <a:r>
              <a:rPr lang="en-GB" sz="2000" dirty="0" smtClean="0"/>
              <a:t>: quantify the impact of observations</a:t>
            </a:r>
            <a:endParaRPr lang="en-GB" sz="2000" dirty="0"/>
          </a:p>
        </p:txBody>
      </p:sp>
      <p:grpSp>
        <p:nvGrpSpPr>
          <p:cNvPr id="30" name="Group 28"/>
          <p:cNvGrpSpPr/>
          <p:nvPr/>
        </p:nvGrpSpPr>
        <p:grpSpPr>
          <a:xfrm>
            <a:off x="78005" y="5252590"/>
            <a:ext cx="6857160" cy="853064"/>
            <a:chOff x="3779912" y="2132856"/>
            <a:chExt cx="5256584" cy="853064"/>
          </a:xfrm>
        </p:grpSpPr>
        <p:graphicFrame>
          <p:nvGraphicFramePr>
            <p:cNvPr id="31" name="Object 12"/>
            <p:cNvGraphicFramePr>
              <a:graphicFrameLocks noChangeAspect="1"/>
            </p:cNvGraphicFramePr>
            <p:nvPr/>
          </p:nvGraphicFramePr>
          <p:xfrm>
            <a:off x="3779912" y="2132856"/>
            <a:ext cx="4159250" cy="793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57" name="Equation" r:id="rId9" imgW="2197759" imgH="419146" progId="Equation.DSMT4">
                    <p:embed/>
                  </p:oleObj>
                </mc:Choice>
                <mc:Fallback>
                  <p:oleObj name="Equation" r:id="rId9" imgW="2197759" imgH="419146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9912" y="2132856"/>
                          <a:ext cx="4159250" cy="7937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54F044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TextBox 31"/>
            <p:cNvSpPr txBox="1"/>
            <p:nvPr/>
          </p:nvSpPr>
          <p:spPr>
            <a:xfrm>
              <a:off x="6066947" y="2708921"/>
              <a:ext cx="29695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err="1" smtClean="0">
                  <a:solidFill>
                    <a:schemeClr val="accent4">
                      <a:lumMod val="75000"/>
                      <a:lumOff val="25000"/>
                    </a:schemeClr>
                  </a:solidFill>
                </a:rPr>
                <a:t>Cardinali</a:t>
              </a:r>
              <a:r>
                <a:rPr lang="en-GB" sz="1200" b="1" dirty="0" smtClean="0">
                  <a:solidFill>
                    <a:schemeClr val="accent4">
                      <a:lumMod val="75000"/>
                      <a:lumOff val="25000"/>
                    </a:schemeClr>
                  </a:solidFill>
                </a:rPr>
                <a:t> et al, 2004;  </a:t>
              </a:r>
              <a:r>
                <a:rPr lang="en-GB" sz="1200" b="1" dirty="0" err="1" smtClean="0">
                  <a:solidFill>
                    <a:schemeClr val="accent4">
                      <a:lumMod val="75000"/>
                      <a:lumOff val="25000"/>
                    </a:schemeClr>
                  </a:solidFill>
                </a:rPr>
                <a:t>Lupu</a:t>
              </a:r>
              <a:r>
                <a:rPr lang="en-GB" sz="1200" b="1" dirty="0" smtClean="0">
                  <a:solidFill>
                    <a:schemeClr val="accent4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GB" sz="1200" b="1" smtClean="0">
                  <a:solidFill>
                    <a:schemeClr val="accent4">
                      <a:lumMod val="75000"/>
                      <a:lumOff val="25000"/>
                    </a:schemeClr>
                  </a:solidFill>
                </a:rPr>
                <a:t>&amp; Gauthier, </a:t>
              </a:r>
              <a:r>
                <a:rPr lang="en-GB" sz="1200" b="1" dirty="0" smtClean="0">
                  <a:solidFill>
                    <a:schemeClr val="accent4">
                      <a:lumMod val="75000"/>
                      <a:lumOff val="25000"/>
                    </a:schemeClr>
                  </a:solidFill>
                </a:rPr>
                <a:t>2010</a:t>
              </a:r>
              <a:endParaRPr lang="en-GB" sz="1200" b="1" dirty="0">
                <a:solidFill>
                  <a:schemeClr val="accent4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814400" y="5323791"/>
            <a:ext cx="3481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Degree of Freedom for Signal (DFS)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07334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55275" y="77547"/>
            <a:ext cx="8953228" cy="561975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Forecast sensitivity to observation: </a:t>
            </a:r>
            <a:r>
              <a:rPr lang="en-US" sz="2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some equations (2)</a:t>
            </a:r>
            <a:r>
              <a:rPr lang="en-US" sz="2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en-US" sz="22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en-US" sz="2200" b="1" u="sng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82126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8488205"/>
              </p:ext>
            </p:extLst>
          </p:nvPr>
        </p:nvGraphicFramePr>
        <p:xfrm>
          <a:off x="4396428" y="1956497"/>
          <a:ext cx="199866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65" name="Equation" r:id="rId3" imgW="1129910" imgH="431570" progId="Equation.DSMT4">
                  <p:embed/>
                </p:oleObj>
              </mc:Choice>
              <mc:Fallback>
                <p:oleObj name="Equation" r:id="rId3" imgW="1129910" imgH="43157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6428" y="1956497"/>
                        <a:ext cx="1998662" cy="762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235130" y="2964107"/>
            <a:ext cx="8264435" cy="38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Linear System </a:t>
            </a:r>
            <a:r>
              <a:rPr lang="en-GB" sz="2000" b="1" dirty="0" smtClean="0">
                <a:solidFill>
                  <a:schemeClr val="tx1"/>
                </a:solidFill>
              </a:rPr>
              <a:t>Solver (see van der Vorst, 2003 or </a:t>
            </a:r>
            <a:r>
              <a:rPr lang="en-GB" sz="2000" b="1" dirty="0" err="1" smtClean="0">
                <a:solidFill>
                  <a:schemeClr val="tx1"/>
                </a:solidFill>
              </a:rPr>
              <a:t>Cardinali</a:t>
            </a:r>
            <a:r>
              <a:rPr lang="en-GB" sz="2000" b="1" dirty="0" smtClean="0">
                <a:solidFill>
                  <a:schemeClr val="tx1"/>
                </a:solidFill>
              </a:rPr>
              <a:t>, 2009)</a:t>
            </a:r>
            <a:endParaRPr lang="en-US" sz="2000" b="1" dirty="0"/>
          </a:p>
        </p:txBody>
      </p:sp>
      <p:graphicFrame>
        <p:nvGraphicFramePr>
          <p:cNvPr id="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1003576"/>
              </p:ext>
            </p:extLst>
          </p:nvPr>
        </p:nvGraphicFramePr>
        <p:xfrm>
          <a:off x="3218350" y="701851"/>
          <a:ext cx="1747838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66" name="Equation" r:id="rId5" imgW="927077" imgH="431570" progId="Equation.DSMT4">
                  <p:embed/>
                </p:oleObj>
              </mc:Choice>
              <mc:Fallback>
                <p:oleObj name="Equation" r:id="rId5" imgW="927077" imgH="43157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8350" y="701851"/>
                        <a:ext cx="1747838" cy="8128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30"/>
          <p:cNvGrpSpPr/>
          <p:nvPr/>
        </p:nvGrpSpPr>
        <p:grpSpPr>
          <a:xfrm>
            <a:off x="365987" y="3597906"/>
            <a:ext cx="8595133" cy="2426948"/>
            <a:chOff x="495300" y="4300316"/>
            <a:chExt cx="8595133" cy="2426948"/>
          </a:xfrm>
        </p:grpSpPr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834774" y="4300316"/>
              <a:ext cx="7182351" cy="4001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9144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GB" sz="2000" b="1" dirty="0" smtClean="0">
                  <a:solidFill>
                    <a:srgbClr val="002060"/>
                  </a:solidFill>
                  <a:latin typeface="Calibri"/>
                </a:rPr>
                <a:t>Computing  the </a:t>
              </a:r>
              <a:r>
                <a:rPr lang="en-GB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 Black" pitchFamily="34" charset="0"/>
                </a:rPr>
                <a:t>Forecast Error Contribution </a:t>
              </a:r>
              <a:r>
                <a:rPr lang="el-GR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 Black" pitchFamily="34" charset="0"/>
                </a:rPr>
                <a:t>δ</a:t>
              </a:r>
              <a:r>
                <a:rPr lang="en-GB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 Black" pitchFamily="34" charset="0"/>
                </a:rPr>
                <a:t>J or FEC</a:t>
              </a:r>
              <a:endParaRPr lang="el-GR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endParaRPr>
            </a:p>
          </p:txBody>
        </p:sp>
        <p:graphicFrame>
          <p:nvGraphicFramePr>
            <p:cNvPr id="27" name="Object 17"/>
            <p:cNvGraphicFramePr>
              <a:graphicFrameLocks noChangeAspect="1"/>
            </p:cNvGraphicFramePr>
            <p:nvPr/>
          </p:nvGraphicFramePr>
          <p:xfrm>
            <a:off x="495300" y="4902200"/>
            <a:ext cx="7759700" cy="622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767" name="Equation" r:id="rId7" imgW="5383881" imgH="431570" progId="Equation.DSMT4">
                    <p:embed/>
                  </p:oleObj>
                </mc:Choice>
                <mc:Fallback>
                  <p:oleObj name="Equation" r:id="rId7" imgW="5383881" imgH="43157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300" y="4902200"/>
                          <a:ext cx="7759700" cy="622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1645219"/>
                </p:ext>
              </p:extLst>
            </p:nvPr>
          </p:nvGraphicFramePr>
          <p:xfrm>
            <a:off x="3734239" y="5698997"/>
            <a:ext cx="1898650" cy="635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768" name="Equation" r:id="rId9" imgW="1257231" imgH="418893" progId="Equation.DSMT4">
                    <p:embed/>
                  </p:oleObj>
                </mc:Choice>
                <mc:Fallback>
                  <p:oleObj name="Equation" r:id="rId9" imgW="1257231" imgH="418893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4239" y="5698997"/>
                          <a:ext cx="1898650" cy="6350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57150">
                          <a:solidFill>
                            <a:schemeClr val="accent2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TextBox 28"/>
            <p:cNvSpPr txBox="1"/>
            <p:nvPr/>
          </p:nvSpPr>
          <p:spPr>
            <a:xfrm>
              <a:off x="3735237" y="6419487"/>
              <a:ext cx="53551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4">
                      <a:lumMod val="75000"/>
                      <a:lumOff val="25000"/>
                    </a:schemeClr>
                  </a:solidFill>
                </a:rPr>
                <a:t>Langland &amp; Baker, 2004;  Zhu &amp; </a:t>
              </a:r>
              <a:r>
                <a:rPr lang="en-GB" sz="1400" b="1" dirty="0" err="1" smtClean="0">
                  <a:solidFill>
                    <a:schemeClr val="accent4">
                      <a:lumMod val="75000"/>
                      <a:lumOff val="25000"/>
                    </a:schemeClr>
                  </a:solidFill>
                </a:rPr>
                <a:t>Gelaro</a:t>
              </a:r>
              <a:r>
                <a:rPr lang="en-GB" sz="1400" b="1" dirty="0" smtClean="0">
                  <a:solidFill>
                    <a:schemeClr val="accent4">
                      <a:lumMod val="75000"/>
                      <a:lumOff val="25000"/>
                    </a:schemeClr>
                  </a:solidFill>
                </a:rPr>
                <a:t>. 2008; </a:t>
              </a:r>
              <a:r>
                <a:rPr lang="en-GB" sz="1400" b="1" dirty="0" err="1" smtClean="0">
                  <a:solidFill>
                    <a:schemeClr val="accent4">
                      <a:lumMod val="75000"/>
                      <a:lumOff val="25000"/>
                    </a:schemeClr>
                  </a:solidFill>
                </a:rPr>
                <a:t>Cardinali</a:t>
              </a:r>
              <a:r>
                <a:rPr lang="en-GB" sz="1400" b="1" dirty="0" smtClean="0">
                  <a:solidFill>
                    <a:schemeClr val="accent4">
                      <a:lumMod val="75000"/>
                      <a:lumOff val="25000"/>
                    </a:schemeClr>
                  </a:solidFill>
                </a:rPr>
                <a:t>  2009</a:t>
              </a:r>
              <a:endParaRPr lang="en-GB" sz="1400" b="1" dirty="0">
                <a:solidFill>
                  <a:schemeClr val="accent4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 bwMode="auto">
          <a:xfrm>
            <a:off x="3196044" y="4142697"/>
            <a:ext cx="3727270" cy="720609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1588237" y="4826014"/>
            <a:ext cx="1567542" cy="434451"/>
          </a:xfrm>
          <a:prstGeom prst="straightConnector1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0" y="5299252"/>
            <a:ext cx="3260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ADJOINT EQUALITY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-14197" y="6288791"/>
            <a:ext cx="9108503" cy="400110"/>
          </a:xfrm>
          <a:prstGeom prst="rect">
            <a:avLst/>
          </a:prstGeom>
          <a:solidFill>
            <a:schemeClr val="bg1"/>
          </a:solidFill>
          <a:ln>
            <a:solidFill>
              <a:srgbClr val="1F369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Note: Forecast Sensitivity to Observations Impact (FSOI) = FEC</a:t>
            </a:r>
            <a:endParaRPr lang="en-GB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1512835" y="1960284"/>
                <a:ext cx="1834477" cy="765531"/>
              </a:xfrm>
              <a:prstGeom prst="rect">
                <a:avLst/>
              </a:prstGeom>
              <a:noFill/>
              <a:ln w="381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  <m:r>
                            <a:rPr lang="en-GB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𝐲</m:t>
                          </m:r>
                        </m:den>
                      </m:f>
                      <m: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𝐊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sup>
                      </m:sSup>
                      <m:f>
                        <m:fPr>
                          <m:ctrlPr>
                            <a:rPr lang="en-GB" b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  <m:sSub>
                            <m:sSubPr>
                              <m:ctrlPr>
                                <a:rPr lang="en-GB" b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num>
                        <m:den>
                          <m: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  <m:sSub>
                            <m:sSubPr>
                              <m:ctrlPr>
                                <a:rPr lang="en-GB" b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𝐱</m:t>
                              </m:r>
                            </m:e>
                            <m:sub>
                              <m:r>
                                <a:rPr lang="en-GB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baseline="30000" dirty="0" smtClean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835" y="1960284"/>
                <a:ext cx="1834477" cy="76553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 w="381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48398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68263"/>
            <a:ext cx="9144000" cy="708025"/>
          </a:xfrm>
        </p:spPr>
        <p:txBody>
          <a:bodyPr/>
          <a:lstStyle/>
          <a:p>
            <a:pPr algn="ctr"/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Monitoring the satellite data impact in the 24 h forecast:</a:t>
            </a:r>
            <a:br>
              <a:rPr lang="en-US" sz="2400" dirty="0" smtClean="0">
                <a:latin typeface="Calibri" pitchFamily="34" charset="0"/>
                <a:ea typeface="ＭＳ Ｐゴシック" pitchFamily="36" charset="-128"/>
              </a:rPr>
            </a:b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Global impact of the Observing System September &amp; October, 2011 </a:t>
            </a:r>
            <a:endParaRPr lang="en-GB" sz="2400" dirty="0" smtClean="0">
              <a:latin typeface="Calibri" pitchFamily="34" charset="0"/>
              <a:ea typeface="ＭＳ Ｐゴシック" pitchFamily="36" charset="-128"/>
            </a:endParaRPr>
          </a:p>
        </p:txBody>
      </p:sp>
      <p:sp>
        <p:nvSpPr>
          <p:cNvPr id="4099" name="Content Placeholder 5"/>
          <p:cNvSpPr>
            <a:spLocks noGrp="1"/>
          </p:cNvSpPr>
          <p:nvPr>
            <p:ph idx="1"/>
          </p:nvPr>
        </p:nvSpPr>
        <p:spPr>
          <a:xfrm>
            <a:off x="103517" y="988652"/>
            <a:ext cx="8885208" cy="5205113"/>
          </a:xfrm>
          <a:noFill/>
        </p:spPr>
        <p:txBody>
          <a:bodyPr/>
          <a:lstStyle/>
          <a:p>
            <a:pPr>
              <a:buFont typeface="Lucida Grande CE" pitchFamily="36" charset="-18"/>
              <a:buChar char="●"/>
            </a:pP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Forecast sensitivity tool computes the </a:t>
            </a: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variation of forecast error </a:t>
            </a: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due to the assimilated observations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Positive variation  </a:t>
            </a: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means  </a:t>
            </a: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forecast error increase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Negative variation </a:t>
            </a: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means  </a:t>
            </a: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forecast error decrease</a:t>
            </a:r>
          </a:p>
          <a:p>
            <a:pPr>
              <a:buFont typeface="Lucida Grande CE" pitchFamily="36" charset="-18"/>
              <a:buChar char="●"/>
            </a:pPr>
            <a:endParaRPr lang="en-US" sz="2400" dirty="0" smtClean="0">
              <a:latin typeface="Calibri" pitchFamily="34" charset="0"/>
              <a:ea typeface="ＭＳ Ｐゴシック" pitchFamily="36" charset="-128"/>
            </a:endParaRPr>
          </a:p>
          <a:p>
            <a:pPr>
              <a:buFont typeface="Lucida Grande CE" pitchFamily="36" charset="-18"/>
              <a:buChar char="●"/>
            </a:pP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Forecast error is </a:t>
            </a: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Forecast-Analysis</a:t>
            </a: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 → Analysis is a proxy for </a:t>
            </a: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Truth</a:t>
            </a:r>
          </a:p>
          <a:p>
            <a:pPr>
              <a:buFont typeface="Lucida Grande CE" pitchFamily="36" charset="-18"/>
              <a:buChar char="●"/>
            </a:pPr>
            <a:endParaRPr lang="en-US" sz="2400" b="1" i="1" dirty="0" smtClean="0">
              <a:latin typeface="Calibri" pitchFamily="34" charset="0"/>
              <a:ea typeface="ＭＳ Ｐゴシック" pitchFamily="36" charset="-128"/>
            </a:endParaRPr>
          </a:p>
          <a:p>
            <a:pPr>
              <a:buFont typeface="Lucida Grande CE" pitchFamily="36" charset="-18"/>
              <a:buChar char="●"/>
            </a:pP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Bias </a:t>
            </a: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in the </a:t>
            </a: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Verifying Analysis </a:t>
            </a: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can </a:t>
            </a: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mask </a:t>
            </a: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the observation impact</a:t>
            </a:r>
          </a:p>
          <a:p>
            <a:pPr>
              <a:buFont typeface="Lucida Grande CE" pitchFamily="36" charset="-18"/>
              <a:buChar char="●"/>
            </a:pPr>
            <a:endParaRPr lang="en-US" sz="2400" b="1" i="1" dirty="0" smtClean="0">
              <a:latin typeface="Calibri" pitchFamily="34" charset="0"/>
              <a:ea typeface="ＭＳ Ｐゴシック" pitchFamily="36" charset="-128"/>
            </a:endParaRPr>
          </a:p>
          <a:p>
            <a:pPr>
              <a:buFont typeface="Lucida Grande CE" pitchFamily="36" charset="-18"/>
              <a:buChar char="●"/>
            </a:pP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Linearity assumption </a:t>
            </a: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must be applied therefore only </a:t>
            </a: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24 or 48 </a:t>
            </a: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hour forecast can be examined</a:t>
            </a:r>
          </a:p>
          <a:p>
            <a:pPr>
              <a:buFont typeface="Lucida Grande CE" pitchFamily="36" charset="-18"/>
              <a:buChar char="●"/>
            </a:pPr>
            <a:endParaRPr lang="en-US" sz="2400" b="1" i="1" dirty="0" smtClean="0">
              <a:latin typeface="Calibri" pitchFamily="34" charset="0"/>
              <a:ea typeface="ＭＳ Ｐゴシック" pitchFamily="36" charset="-128"/>
            </a:endParaRPr>
          </a:p>
          <a:p>
            <a:pPr>
              <a:buFont typeface="Lucida Grande CE" pitchFamily="36" charset="-18"/>
              <a:buChar char="●"/>
            </a:pP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Interpretation </a:t>
            </a: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of forecast improvement or degradation as depicted by the tool is </a:t>
            </a:r>
            <a:r>
              <a:rPr lang="en-US" sz="2400" b="1" i="1" dirty="0" smtClean="0">
                <a:latin typeface="Calibri" pitchFamily="34" charset="0"/>
                <a:ea typeface="ＭＳ Ｐゴシック" pitchFamily="36" charset="-128"/>
              </a:rPr>
              <a:t>Necessary</a:t>
            </a:r>
          </a:p>
          <a:p>
            <a:pPr>
              <a:buFont typeface="Lucida Grande CE" pitchFamily="36" charset="-18"/>
              <a:buNone/>
            </a:pPr>
            <a:endParaRPr lang="en-US" i="1" dirty="0" smtClean="0">
              <a:latin typeface="Calibri" pitchFamily="34" charset="0"/>
              <a:ea typeface="ＭＳ Ｐゴシック" pitchFamily="3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0" y="114300"/>
            <a:ext cx="9144000" cy="647700"/>
          </a:xfrm>
        </p:spPr>
        <p:txBody>
          <a:bodyPr/>
          <a:lstStyle/>
          <a:p>
            <a:pPr algn="ctr"/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Monitoring the satellite data impact in the 24 h forecast:</a:t>
            </a:r>
            <a:br>
              <a:rPr lang="en-US" sz="2400" dirty="0" smtClean="0">
                <a:latin typeface="Calibri" pitchFamily="34" charset="0"/>
                <a:ea typeface="ＭＳ Ｐゴシック" pitchFamily="36" charset="-128"/>
              </a:rPr>
            </a:b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Global impact of the Observing System September &amp; October, 2011 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721147128"/>
              </p:ext>
            </p:extLst>
          </p:nvPr>
        </p:nvGraphicFramePr>
        <p:xfrm>
          <a:off x="1199894" y="568098"/>
          <a:ext cx="6693276" cy="4953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8740" y="5709444"/>
            <a:ext cx="8253413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Forecast Error               Assimilation System </a:t>
            </a:r>
            <a:r>
              <a:rPr lang="en-GB" sz="16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Adjoint</a:t>
            </a:r>
            <a:r>
              <a:rPr lang="en-GB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Observation Departure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1457865" y="5346611"/>
            <a:ext cx="565150" cy="34925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5400000" flipH="1" flipV="1">
            <a:off x="4078214" y="5510206"/>
            <a:ext cx="349250" cy="1588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10800000">
            <a:off x="6918325" y="5336375"/>
            <a:ext cx="592138" cy="36830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114300"/>
            <a:ext cx="9144000" cy="647700"/>
          </a:xfrm>
        </p:spPr>
        <p:txBody>
          <a:bodyPr/>
          <a:lstStyle/>
          <a:p>
            <a:pPr algn="ctr"/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Monitoring the satellite data impact in the 24 h forecast:</a:t>
            </a:r>
            <a:br>
              <a:rPr lang="en-US" sz="2400" dirty="0" smtClean="0">
                <a:latin typeface="Calibri" pitchFamily="34" charset="0"/>
                <a:ea typeface="ＭＳ Ｐゴシック" pitchFamily="36" charset="-128"/>
              </a:rPr>
            </a:br>
            <a:r>
              <a:rPr lang="en-US" sz="2400" dirty="0" smtClean="0">
                <a:latin typeface="Calibri" pitchFamily="34" charset="0"/>
                <a:ea typeface="ＭＳ Ｐゴシック" pitchFamily="36" charset="-128"/>
              </a:rPr>
              <a:t>Global impact of the Observing System September &amp; October, 2011 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1775637" y="531629"/>
          <a:ext cx="4954772" cy="3189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/>
        </p:nvGraphicFramePr>
        <p:xfrm>
          <a:off x="1775637" y="3189767"/>
          <a:ext cx="4954772" cy="3327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004649" y="1811547"/>
            <a:ext cx="1302589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TOTAL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004648" y="4255697"/>
            <a:ext cx="1302589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rosoft Office 98">
  <a:themeElements>
    <a:clrScheme name="">
      <a:dk1>
        <a:srgbClr val="000000"/>
      </a:dk1>
      <a:lt1>
        <a:srgbClr val="FFFFFF"/>
      </a:lt1>
      <a:dk2>
        <a:srgbClr val="00279F"/>
      </a:dk2>
      <a:lt2>
        <a:srgbClr val="919191"/>
      </a:lt2>
      <a:accent1>
        <a:srgbClr val="F95AB7"/>
      </a:accent1>
      <a:accent2>
        <a:srgbClr val="3365FB"/>
      </a:accent2>
      <a:accent3>
        <a:srgbClr val="FFFFFF"/>
      </a:accent3>
      <a:accent4>
        <a:srgbClr val="000000"/>
      </a:accent4>
      <a:accent5>
        <a:srgbClr val="FBB5D8"/>
      </a:accent5>
      <a:accent6>
        <a:srgbClr val="2D5BE3"/>
      </a:accent6>
      <a:hlink>
        <a:srgbClr val="919191"/>
      </a:hlink>
      <a:folHlink>
        <a:srgbClr val="51DC00"/>
      </a:folHlink>
    </a:clrScheme>
    <a:fontScheme name="Microsoft Office 98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crosoft Office 9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rosoft Office 9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279F"/>
    </a:dk2>
    <a:lt2>
      <a:srgbClr val="919191"/>
    </a:lt2>
    <a:accent1>
      <a:srgbClr val="F95AB7"/>
    </a:accent1>
    <a:accent2>
      <a:srgbClr val="3365FB"/>
    </a:accent2>
    <a:accent3>
      <a:srgbClr val="FFFFFF"/>
    </a:accent3>
    <a:accent4>
      <a:srgbClr val="000000"/>
    </a:accent4>
    <a:accent5>
      <a:srgbClr val="FBB5D8"/>
    </a:accent5>
    <a:accent6>
      <a:srgbClr val="2D5BE3"/>
    </a:accent6>
    <a:hlink>
      <a:srgbClr val="919191"/>
    </a:hlink>
    <a:folHlink>
      <a:srgbClr val="51DC00"/>
    </a:folHlink>
  </a:clrScheme>
  <a:fontScheme name="Microsoft Office 98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6509</TotalTime>
  <Words>1254</Words>
  <Application>Microsoft Office PowerPoint</Application>
  <PresentationFormat>On-screen Show (4:3)</PresentationFormat>
  <Paragraphs>225</Paragraphs>
  <Slides>36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ＭＳ Ｐゴシック</vt:lpstr>
      <vt:lpstr>Arial</vt:lpstr>
      <vt:lpstr>Arial Black</vt:lpstr>
      <vt:lpstr>Calibri</vt:lpstr>
      <vt:lpstr>Cambria Math</vt:lpstr>
      <vt:lpstr>Lucida Grande</vt:lpstr>
      <vt:lpstr>Lucida Grande CE</vt:lpstr>
      <vt:lpstr>Times</vt:lpstr>
      <vt:lpstr>Wingdings</vt:lpstr>
      <vt:lpstr>Microsoft Office 98</vt:lpstr>
      <vt:lpstr>Equation</vt:lpstr>
      <vt:lpstr>Monitoring the observations impact  in the short-range forecast  András Horányi  on behalf of Carla Cardinali (original slides prepared by CC and tailored by AH)  Carla.Cardinali@ecmwf.int; Andras.Horanyi@ecmwf.int    Many Thanks Mohamed Dahoui, Anne Fouilloux, Alan Geer, Fernando Prates   ECMWF DA training course, 10 March, 2016</vt:lpstr>
      <vt:lpstr>PowerPoint Presentation</vt:lpstr>
      <vt:lpstr>Introduction: how to quantify the observation impact in data assimilation </vt:lpstr>
      <vt:lpstr>REMINDER: Lecture Notes: Data assimilation concepts and methods  (Bouttier and Courtier)</vt:lpstr>
      <vt:lpstr>Forecast sensitivity to observation: some equations (1) </vt:lpstr>
      <vt:lpstr>Forecast sensitivity to observation: some equations (2) </vt:lpstr>
      <vt:lpstr>Monitoring the satellite data impact in the 24 h forecast: Global impact of the Observing System September &amp; October, 2011 </vt:lpstr>
      <vt:lpstr>Monitoring the satellite data impact in the 24 h forecast: Global impact of the Observing System September &amp; October, 2011 </vt:lpstr>
      <vt:lpstr>Monitoring the satellite data impact in the 24 h forecast: Global impact of the Observing System September &amp; October, 2011 </vt:lpstr>
      <vt:lpstr>DFS and FEC October 2011 </vt:lpstr>
      <vt:lpstr>FEC monthly variation (variability)</vt:lpstr>
      <vt:lpstr>Monitoring the satellite data impact in the 24 h forecast: Global impact of the Observing System September &amp; October, 2011 </vt:lpstr>
      <vt:lpstr>Global AMSU-A forecast impact by Channel</vt:lpstr>
      <vt:lpstr>Global AMSU-A forecast impact by Satellite and Channel</vt:lpstr>
      <vt:lpstr>AMSU-A ch8 forecast impact September &amp; October, 2011: Geographical mean forecast impact pattern</vt:lpstr>
      <vt:lpstr>AMSU-A ch8: time series of forecast impact over N. Atlantic</vt:lpstr>
      <vt:lpstr>AMSU-A METOP-A versus NOAA-15 orbit over the Atlantic</vt:lpstr>
      <vt:lpstr>Monitoring the satellite data impact in the 24 h forecast: Global impact of the Observing System September &amp; October, 2011 </vt:lpstr>
      <vt:lpstr>The amount and impact of conventional/satellite wind/mass observations; September, 2011 </vt:lpstr>
      <vt:lpstr>AMV FEC September by satellite and pressure level </vt:lpstr>
      <vt:lpstr>AMV Mean FEC September-October, 2011: 700 hPa - surface</vt:lpstr>
      <vt:lpstr>AMV FEC time series: 700 hPa - surface</vt:lpstr>
      <vt:lpstr>AMV METEOSAT-7 degradation investigation over the Northern Indian Ocean:  September-October, 2011; OSE NOAMV-CNTR  700hPa-surface</vt:lpstr>
      <vt:lpstr>AMV OSEs +  MJO Activity in October</vt:lpstr>
      <vt:lpstr>Monitoring the satellite data impact in the 24 h forecast: Global impact of the Observing System September &amp; October, 2011 </vt:lpstr>
      <vt:lpstr>ASCAT Mean FEC: September &amp; October, 2011</vt:lpstr>
      <vt:lpstr>ASCAT September &amp; October degradation over N. Atlantic  OSE: NOSCAT-CNTRL; 850hPa - surface</vt:lpstr>
      <vt:lpstr>Monitoring the satellite data impact in the 24 h forecast: Global impact of the Observing System; September &amp; October, 2011 </vt:lpstr>
      <vt:lpstr>SSMIS FEC North Atlantic; November, 2011: case study</vt:lpstr>
      <vt:lpstr>6th November: case of a  rapidly developing cyclogenesis</vt:lpstr>
      <vt:lpstr>Mean sea level pressure: evolved increments Forecasts valid at the same time and initialised from subsequent analyses </vt:lpstr>
      <vt:lpstr>00Z 6th November FEC: all observations with FEC &lt; -20 J</vt:lpstr>
      <vt:lpstr>00Z 6th November FEC in the 300 x 300 domain</vt:lpstr>
      <vt:lpstr>Denial OSEs vs. operations Mean sea-level pressure increment at 00Z, 6th November</vt:lpstr>
      <vt:lpstr>Summary, conclusions</vt:lpstr>
      <vt:lpstr>PowerPoint Presentation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 Cardinali</dc:creator>
  <cp:lastModifiedBy>Andras Horanyi</cp:lastModifiedBy>
  <cp:revision>485</cp:revision>
  <cp:lastPrinted>2010-02-08T14:51:34Z</cp:lastPrinted>
  <dcterms:created xsi:type="dcterms:W3CDTF">2010-03-08T09:17:04Z</dcterms:created>
  <dcterms:modified xsi:type="dcterms:W3CDTF">2016-03-09T19:16:20Z</dcterms:modified>
</cp:coreProperties>
</file>