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56" r:id="rId2"/>
    <p:sldId id="269" r:id="rId3"/>
    <p:sldId id="273" r:id="rId4"/>
    <p:sldId id="274" r:id="rId5"/>
    <p:sldId id="275" r:id="rId6"/>
    <p:sldId id="276" r:id="rId7"/>
    <p:sldId id="277" r:id="rId8"/>
    <p:sldId id="278" r:id="rId9"/>
    <p:sldId id="279" r:id="rId10"/>
    <p:sldId id="281" r:id="rId11"/>
    <p:sldId id="280" r:id="rId12"/>
    <p:sldId id="319" r:id="rId13"/>
    <p:sldId id="322" r:id="rId14"/>
    <p:sldId id="323" r:id="rId15"/>
    <p:sldId id="324" r:id="rId16"/>
    <p:sldId id="327" r:id="rId17"/>
    <p:sldId id="288" r:id="rId18"/>
    <p:sldId id="270" r:id="rId19"/>
    <p:sldId id="328" r:id="rId20"/>
    <p:sldId id="325" r:id="rId21"/>
    <p:sldId id="291" r:id="rId22"/>
    <p:sldId id="292" r:id="rId23"/>
    <p:sldId id="272" r:id="rId24"/>
    <p:sldId id="295" r:id="rId25"/>
    <p:sldId id="296" r:id="rId26"/>
    <p:sldId id="326" r:id="rId27"/>
    <p:sldId id="297" r:id="rId28"/>
    <p:sldId id="298" r:id="rId29"/>
    <p:sldId id="299" r:id="rId30"/>
    <p:sldId id="316" r:id="rId31"/>
    <p:sldId id="317" r:id="rId32"/>
    <p:sldId id="318" r:id="rId33"/>
    <p:sldId id="300" r:id="rId34"/>
    <p:sldId id="303" r:id="rId35"/>
    <p:sldId id="304" r:id="rId36"/>
    <p:sldId id="305" r:id="rId37"/>
    <p:sldId id="306" r:id="rId38"/>
    <p:sldId id="307" r:id="rId39"/>
    <p:sldId id="308" r:id="rId40"/>
    <p:sldId id="321" r:id="rId41"/>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40" autoAdjust="0"/>
    <p:restoredTop sz="94598" autoAdjust="0"/>
  </p:normalViewPr>
  <p:slideViewPr>
    <p:cSldViewPr snapToGrid="0" snapToObjects="1" showGuides="1">
      <p:cViewPr varScale="1">
        <p:scale>
          <a:sx n="122" d="100"/>
          <a:sy n="122" d="100"/>
        </p:scale>
        <p:origin x="1476" y="96"/>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7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Chart%202%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'[Chart 2 in Microsoft PowerPoint]Bar Graph Data'!$B$1</c:f>
              <c:strCache>
                <c:ptCount val="1"/>
                <c:pt idx="0">
                  <c:v>Cray 1A</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Data'!$B$2:$B$27</c:f>
              <c:numCache>
                <c:formatCode>General</c:formatCode>
                <c:ptCount val="26"/>
                <c:pt idx="0">
                  <c:v>5.0000000000000023E-5</c:v>
                </c:pt>
                <c:pt idx="1">
                  <c:v>5.0000000000000023E-5</c:v>
                </c:pt>
              </c:numCache>
            </c:numRef>
          </c:val>
        </c:ser>
        <c:ser>
          <c:idx val="1"/>
          <c:order val="1"/>
          <c:tx>
            <c:strRef>
              <c:f>'[Chart 2 in Microsoft PowerPoint]Bar Graph Data'!$C$1</c:f>
              <c:strCache>
                <c:ptCount val="1"/>
                <c:pt idx="0">
                  <c:v>Cray X-MP/22</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Data'!$C$2:$C$27</c:f>
              <c:numCache>
                <c:formatCode>General</c:formatCode>
                <c:ptCount val="26"/>
                <c:pt idx="1">
                  <c:v>1.4687500000000003E-4</c:v>
                </c:pt>
                <c:pt idx="2">
                  <c:v>1.4687500000000003E-4</c:v>
                </c:pt>
              </c:numCache>
            </c:numRef>
          </c:val>
        </c:ser>
        <c:ser>
          <c:idx val="2"/>
          <c:order val="2"/>
          <c:tx>
            <c:strRef>
              <c:f>'[Chart 2 in Microsoft PowerPoint]Bar Graph Data'!$D$1</c:f>
              <c:strCache>
                <c:ptCount val="1"/>
                <c:pt idx="0">
                  <c:v>Cray X-MP/48</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Data'!$D$2:$D$27</c:f>
              <c:numCache>
                <c:formatCode>General</c:formatCode>
                <c:ptCount val="26"/>
                <c:pt idx="2">
                  <c:v>2.5000000000000006E-4</c:v>
                </c:pt>
                <c:pt idx="3">
                  <c:v>2.5000000000000006E-4</c:v>
                </c:pt>
              </c:numCache>
            </c:numRef>
          </c:val>
        </c:ser>
        <c:ser>
          <c:idx val="3"/>
          <c:order val="3"/>
          <c:tx>
            <c:strRef>
              <c:f>'[Chart 2 in Microsoft PowerPoint]Bar Graph Data'!$E$1</c:f>
              <c:strCache>
                <c:ptCount val="1"/>
                <c:pt idx="0">
                  <c:v>Cray Y-MP/8</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Data'!$E$2:$E$27</c:f>
              <c:numCache>
                <c:formatCode>General</c:formatCode>
                <c:ptCount val="26"/>
                <c:pt idx="3">
                  <c:v>1.2000000000000001E-3</c:v>
                </c:pt>
                <c:pt idx="4">
                  <c:v>1.2000000000000001E-3</c:v>
                </c:pt>
              </c:numCache>
            </c:numRef>
          </c:val>
        </c:ser>
        <c:ser>
          <c:idx val="4"/>
          <c:order val="4"/>
          <c:tx>
            <c:strRef>
              <c:f>'[Chart 2 in Microsoft PowerPoint]Bar Graph Data'!$F$1</c:f>
              <c:strCache>
                <c:ptCount val="1"/>
                <c:pt idx="0">
                  <c:v>Cray C90/12</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Data'!$F$2:$F$27</c:f>
              <c:numCache>
                <c:formatCode>General</c:formatCode>
                <c:ptCount val="26"/>
                <c:pt idx="4">
                  <c:v>4.5000000000000014E-3</c:v>
                </c:pt>
                <c:pt idx="5">
                  <c:v>4.5000000000000014E-3</c:v>
                </c:pt>
              </c:numCache>
            </c:numRef>
          </c:val>
        </c:ser>
        <c:ser>
          <c:idx val="5"/>
          <c:order val="5"/>
          <c:tx>
            <c:strRef>
              <c:f>'[Chart 2 in Microsoft PowerPoint]Bar Graph Data'!$G$1</c:f>
              <c:strCache>
                <c:ptCount val="1"/>
                <c:pt idx="0">
                  <c:v>Cray C90/16</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Data'!$G$2:$G$27</c:f>
              <c:numCache>
                <c:formatCode>General</c:formatCode>
                <c:ptCount val="26"/>
                <c:pt idx="5">
                  <c:v>6.0000000000000019E-3</c:v>
                </c:pt>
                <c:pt idx="6">
                  <c:v>6.0000000000000019E-3</c:v>
                </c:pt>
              </c:numCache>
            </c:numRef>
          </c:val>
        </c:ser>
        <c:ser>
          <c:idx val="6"/>
          <c:order val="6"/>
          <c:tx>
            <c:strRef>
              <c:f>'[Chart 2 in Microsoft PowerPoint]Bar Graph Data'!$H$1</c:f>
              <c:strCache>
                <c:ptCount val="1"/>
                <c:pt idx="0">
                  <c:v>Fujitsu VPP700/46</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Data'!$H$2:$H$27</c:f>
              <c:numCache>
                <c:formatCode>General</c:formatCode>
                <c:ptCount val="26"/>
                <c:pt idx="6">
                  <c:v>3.0000000000000006E-2</c:v>
                </c:pt>
                <c:pt idx="7">
                  <c:v>3.0000000000000006E-2</c:v>
                </c:pt>
              </c:numCache>
            </c:numRef>
          </c:val>
        </c:ser>
        <c:ser>
          <c:idx val="7"/>
          <c:order val="7"/>
          <c:tx>
            <c:strRef>
              <c:f>'[Chart 2 in Microsoft PowerPoint]Bar Graph Data'!$I$1</c:f>
              <c:strCache>
                <c:ptCount val="1"/>
                <c:pt idx="0">
                  <c:v>Fujitsu VPP700/116</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Data'!$I$2:$I$27</c:f>
              <c:numCache>
                <c:formatCode>General</c:formatCode>
                <c:ptCount val="26"/>
                <c:pt idx="7">
                  <c:v>8.0000000000000016E-2</c:v>
                </c:pt>
                <c:pt idx="8">
                  <c:v>8.0000000000000016E-2</c:v>
                </c:pt>
              </c:numCache>
            </c:numRef>
          </c:val>
        </c:ser>
        <c:ser>
          <c:idx val="8"/>
          <c:order val="8"/>
          <c:tx>
            <c:strRef>
              <c:f>'[Chart 2 in Microsoft PowerPoint]Bar Graph Data'!$J$1</c:f>
              <c:strCache>
                <c:ptCount val="1"/>
                <c:pt idx="0">
                  <c:v>Fujitsu VPP5000/38</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Data'!$J$2:$J$27</c:f>
              <c:numCache>
                <c:formatCode>General</c:formatCode>
                <c:ptCount val="26"/>
                <c:pt idx="8">
                  <c:v>0.21600000000000003</c:v>
                </c:pt>
                <c:pt idx="9">
                  <c:v>0.21600000000000003</c:v>
                </c:pt>
                <c:pt idx="10">
                  <c:v>0.21600000000000003</c:v>
                </c:pt>
              </c:numCache>
            </c:numRef>
          </c:val>
        </c:ser>
        <c:ser>
          <c:idx val="9"/>
          <c:order val="9"/>
          <c:tx>
            <c:strRef>
              <c:f>'[Chart 2 in Microsoft PowerPoint]Bar Graph Data'!$K$1</c:f>
              <c:strCache>
                <c:ptCount val="1"/>
                <c:pt idx="0">
                  <c:v>Fujitsu VPP5000/100</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Data'!$K$2:$K$27</c:f>
              <c:numCache>
                <c:formatCode>General</c:formatCode>
                <c:ptCount val="26"/>
                <c:pt idx="9">
                  <c:v>0.4</c:v>
                </c:pt>
                <c:pt idx="10">
                  <c:v>0.4</c:v>
                </c:pt>
                <c:pt idx="11">
                  <c:v>0.4</c:v>
                </c:pt>
                <c:pt idx="12">
                  <c:v>0.4</c:v>
                </c:pt>
              </c:numCache>
            </c:numRef>
          </c:val>
        </c:ser>
        <c:ser>
          <c:idx val="10"/>
          <c:order val="10"/>
          <c:tx>
            <c:strRef>
              <c:f>'[Chart 2 in Microsoft PowerPoint]Bar Graph Data'!$L$1</c:f>
              <c:strCache>
                <c:ptCount val="1"/>
                <c:pt idx="0">
                  <c:v>IBM Power4 690</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Data'!$L$2:$L$27</c:f>
              <c:numCache>
                <c:formatCode>General</c:formatCode>
                <c:ptCount val="26"/>
                <c:pt idx="11">
                  <c:v>0.55999999999999994</c:v>
                </c:pt>
                <c:pt idx="12">
                  <c:v>0.55999999999999994</c:v>
                </c:pt>
                <c:pt idx="13">
                  <c:v>0.55999999999999994</c:v>
                </c:pt>
                <c:pt idx="14">
                  <c:v>0.55999999999999994</c:v>
                </c:pt>
              </c:numCache>
            </c:numRef>
          </c:val>
        </c:ser>
        <c:ser>
          <c:idx val="11"/>
          <c:order val="11"/>
          <c:tx>
            <c:strRef>
              <c:f>'[Chart 2 in Microsoft PowerPoint]Bar Graph Data'!$M$1</c:f>
              <c:strCache>
                <c:ptCount val="1"/>
                <c:pt idx="0">
                  <c:v>IBM Power4+ 690</c:v>
                </c:pt>
              </c:strCache>
            </c:strRef>
          </c:tx>
          <c:spPr>
            <a:solidFill>
              <a:srgbClr val="0070C0"/>
            </a:solidFill>
          </c:spPr>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Data'!$M$2:$M$27</c:f>
              <c:numCache>
                <c:formatCode>General</c:formatCode>
                <c:ptCount val="26"/>
                <c:pt idx="13">
                  <c:v>2.5</c:v>
                </c:pt>
                <c:pt idx="14">
                  <c:v>2.5</c:v>
                </c:pt>
                <c:pt idx="15">
                  <c:v>2.5</c:v>
                </c:pt>
                <c:pt idx="16">
                  <c:v>2.5</c:v>
                </c:pt>
                <c:pt idx="17">
                  <c:v>2.5</c:v>
                </c:pt>
              </c:numCache>
            </c:numRef>
          </c:val>
        </c:ser>
        <c:ser>
          <c:idx val="12"/>
          <c:order val="12"/>
          <c:tx>
            <c:strRef>
              <c:f>'[Chart 2 in Microsoft PowerPoint]Bar Graph Data'!$N$1</c:f>
              <c:strCache>
                <c:ptCount val="1"/>
                <c:pt idx="0">
                  <c:v>IBM Power5+ 575</c:v>
                </c:pt>
              </c:strCache>
            </c:strRef>
          </c:tx>
          <c:spPr>
            <a:solidFill>
              <a:srgbClr val="00B0F0"/>
            </a:solidFill>
          </c:spPr>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Data'!$N$2:$N$27</c:f>
              <c:numCache>
                <c:formatCode>General</c:formatCode>
                <c:ptCount val="26"/>
                <c:pt idx="15">
                  <c:v>4</c:v>
                </c:pt>
                <c:pt idx="16">
                  <c:v>4</c:v>
                </c:pt>
                <c:pt idx="17">
                  <c:v>4</c:v>
                </c:pt>
                <c:pt idx="18">
                  <c:v>4</c:v>
                </c:pt>
                <c:pt idx="19">
                  <c:v>4</c:v>
                </c:pt>
                <c:pt idx="20">
                  <c:v>4</c:v>
                </c:pt>
              </c:numCache>
            </c:numRef>
          </c:val>
        </c:ser>
        <c:ser>
          <c:idx val="13"/>
          <c:order val="13"/>
          <c:tx>
            <c:strRef>
              <c:f>'[Chart 2 in Microsoft PowerPoint]Bar Graph Data'!$O$1</c:f>
              <c:strCache>
                <c:ptCount val="1"/>
                <c:pt idx="0">
                  <c:v>IBM Power6 575</c:v>
                </c:pt>
              </c:strCache>
            </c:strRef>
          </c:tx>
          <c:spPr>
            <a:solidFill>
              <a:schemeClr val="accent1">
                <a:lumMod val="60000"/>
                <a:lumOff val="40000"/>
              </a:schemeClr>
            </a:solidFill>
          </c:spPr>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Data'!$O$2:$O$27</c:f>
              <c:numCache>
                <c:formatCode>General</c:formatCode>
                <c:ptCount val="26"/>
                <c:pt idx="18">
                  <c:v>25</c:v>
                </c:pt>
                <c:pt idx="19">
                  <c:v>25</c:v>
                </c:pt>
                <c:pt idx="20">
                  <c:v>25</c:v>
                </c:pt>
                <c:pt idx="21">
                  <c:v>25</c:v>
                </c:pt>
                <c:pt idx="22">
                  <c:v>25</c:v>
                </c:pt>
              </c:numCache>
            </c:numRef>
          </c:val>
        </c:ser>
        <c:ser>
          <c:idx val="14"/>
          <c:order val="14"/>
          <c:tx>
            <c:strRef>
              <c:f>'[Chart 2 in Microsoft PowerPoint]Bar Graph Data'!$P$1</c:f>
              <c:strCache>
                <c:ptCount val="1"/>
                <c:pt idx="0">
                  <c:v>IBM Power7 775</c:v>
                </c:pt>
              </c:strCache>
            </c:strRef>
          </c:tx>
          <c:spPr>
            <a:solidFill>
              <a:schemeClr val="accent1"/>
            </a:solidFill>
          </c:spPr>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Data'!$P$2:$P$27</c:f>
              <c:numCache>
                <c:formatCode>General</c:formatCode>
                <c:ptCount val="26"/>
                <c:pt idx="21">
                  <c:v>70</c:v>
                </c:pt>
                <c:pt idx="22">
                  <c:v>70</c:v>
                </c:pt>
                <c:pt idx="23">
                  <c:v>70</c:v>
                </c:pt>
              </c:numCache>
            </c:numRef>
          </c:val>
        </c:ser>
        <c:ser>
          <c:idx val="15"/>
          <c:order val="15"/>
          <c:tx>
            <c:strRef>
              <c:f>'[Chart 2 in Microsoft PowerPoint]Bar Graph Data'!$Q$1</c:f>
              <c:strCache>
                <c:ptCount val="1"/>
                <c:pt idx="0">
                  <c:v>Cray XC30</c:v>
                </c:pt>
              </c:strCache>
            </c:strRef>
          </c:tx>
          <c:spPr>
            <a:solidFill>
              <a:srgbClr val="9966FF"/>
            </a:solidFill>
          </c:spPr>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Data'!$Q$2:$Q$29</c:f>
              <c:numCache>
                <c:formatCode>General</c:formatCode>
                <c:ptCount val="28"/>
                <c:pt idx="23">
                  <c:v>210</c:v>
                </c:pt>
                <c:pt idx="24">
                  <c:v>210</c:v>
                </c:pt>
                <c:pt idx="25">
                  <c:v>210</c:v>
                </c:pt>
                <c:pt idx="26">
                  <c:v>210</c:v>
                </c:pt>
                <c:pt idx="27">
                  <c:v>210</c:v>
                </c:pt>
              </c:numCache>
            </c:numRef>
          </c:val>
        </c:ser>
        <c:ser>
          <c:idx val="18"/>
          <c:order val="16"/>
          <c:tx>
            <c:strRef>
              <c:f>'[Chart 2 in Microsoft PowerPoint]Bar Graph Data'!$R$1</c:f>
              <c:strCache>
                <c:ptCount val="1"/>
                <c:pt idx="0">
                  <c:v>future HPCF - Phase 2</c:v>
                </c:pt>
              </c:strCache>
            </c:strRef>
          </c:tx>
          <c:cat>
            <c:numRef>
              <c:f>'[Chart 2 in Microsoft PowerPoint]Bar Graph Data'!$A$2:$A$29</c:f>
              <c:numCache>
                <c:formatCode>m/d/yyyy</c:formatCode>
                <c:ptCount val="28"/>
                <c:pt idx="0">
                  <c:v>28491</c:v>
                </c:pt>
                <c:pt idx="1">
                  <c:v>30682</c:v>
                </c:pt>
                <c:pt idx="2">
                  <c:v>31413</c:v>
                </c:pt>
                <c:pt idx="3">
                  <c:v>32874</c:v>
                </c:pt>
                <c:pt idx="4">
                  <c:v>33604</c:v>
                </c:pt>
                <c:pt idx="5">
                  <c:v>33970</c:v>
                </c:pt>
                <c:pt idx="6">
                  <c:v>35217</c:v>
                </c:pt>
                <c:pt idx="7">
                  <c:v>35704</c:v>
                </c:pt>
                <c:pt idx="8">
                  <c:v>36495</c:v>
                </c:pt>
                <c:pt idx="9">
                  <c:v>36739</c:v>
                </c:pt>
                <c:pt idx="10">
                  <c:v>36892</c:v>
                </c:pt>
                <c:pt idx="11">
                  <c:v>37591</c:v>
                </c:pt>
                <c:pt idx="12">
                  <c:v>37956</c:v>
                </c:pt>
                <c:pt idx="13">
                  <c:v>38169</c:v>
                </c:pt>
                <c:pt idx="14">
                  <c:v>38687</c:v>
                </c:pt>
                <c:pt idx="15">
                  <c:v>38899</c:v>
                </c:pt>
                <c:pt idx="16">
                  <c:v>39417</c:v>
                </c:pt>
                <c:pt idx="17">
                  <c:v>39783</c:v>
                </c:pt>
                <c:pt idx="18">
                  <c:v>39814</c:v>
                </c:pt>
                <c:pt idx="19">
                  <c:v>40179</c:v>
                </c:pt>
                <c:pt idx="20">
                  <c:v>40878</c:v>
                </c:pt>
                <c:pt idx="21">
                  <c:v>41183</c:v>
                </c:pt>
                <c:pt idx="22">
                  <c:v>41609</c:v>
                </c:pt>
                <c:pt idx="23">
                  <c:v>41821</c:v>
                </c:pt>
                <c:pt idx="24">
                  <c:v>42005</c:v>
                </c:pt>
                <c:pt idx="25">
                  <c:v>42370</c:v>
                </c:pt>
                <c:pt idx="26">
                  <c:v>42736</c:v>
                </c:pt>
                <c:pt idx="27">
                  <c:v>43282</c:v>
                </c:pt>
              </c:numCache>
            </c:numRef>
          </c:cat>
          <c:val>
            <c:numRef>
              <c:f>'[Chart 2 in Microsoft PowerPoint]Bar Graph Data'!$R$2:$R$29</c:f>
              <c:numCache>
                <c:formatCode>General</c:formatCode>
                <c:ptCount val="28"/>
                <c:pt idx="25">
                  <c:v>0</c:v>
                </c:pt>
                <c:pt idx="26">
                  <c:v>0</c:v>
                </c:pt>
                <c:pt idx="27">
                  <c:v>0</c:v>
                </c:pt>
              </c:numCache>
            </c:numRef>
          </c:val>
        </c:ser>
        <c:dLbls>
          <c:showLegendKey val="0"/>
          <c:showVal val="0"/>
          <c:showCatName val="0"/>
          <c:showSerName val="0"/>
          <c:showPercent val="0"/>
          <c:showBubbleSize val="0"/>
        </c:dLbls>
        <c:axId val="441418112"/>
        <c:axId val="441418504"/>
      </c:areaChart>
      <c:scatterChart>
        <c:scatterStyle val="lineMarker"/>
        <c:varyColors val="0"/>
        <c:ser>
          <c:idx val="19"/>
          <c:order val="17"/>
          <c:tx>
            <c:strRef>
              <c:f>'[Chart 2 in Microsoft PowerPoint]Bar Graph Data'!$A$32</c:f>
              <c:strCache>
                <c:ptCount val="1"/>
                <c:pt idx="0">
                  <c:v>Labels</c:v>
                </c:pt>
              </c:strCache>
            </c:strRef>
          </c:tx>
          <c:spPr>
            <a:ln>
              <a:noFill/>
              <a:headEnd type="none"/>
            </a:ln>
          </c:spPr>
          <c:marker>
            <c:symbol val="none"/>
          </c:marker>
          <c:dLbls>
            <c:dLbl>
              <c:idx val="0"/>
              <c:tx>
                <c:strRef>
                  <c:f>'[Chart 2 in Microsoft PowerPoint]Bar Graph Data'!$A$34</c:f>
                  <c:strCache>
                    <c:ptCount val="1"/>
                    <c:pt idx="0">
                      <c:v>Cray 1A</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{6DDC63A1-2501-4363-9268-C7D486711540}</c15:txfldGUID>
                      <c15:f>'[Chart 2 in Microsoft PowerPoint]Bar Graph Data'!$A$34</c15:f>
                      <c15:dlblFieldTableCache>
                        <c:ptCount val="1"/>
                        <c:pt idx="0">
                          <c:v>Cray 1A</c:v>
                        </c:pt>
                      </c15:dlblFieldTableCache>
                    </c15:dlblFTEntry>
                  </c15:dlblFieldTable>
                  <c15:showDataLabelsRange val="0"/>
                </c:ext>
              </c:extLst>
            </c:dLbl>
            <c:dLbl>
              <c:idx val="1"/>
              <c:tx>
                <c:strRef>
                  <c:f>'[Chart 2 in Microsoft PowerPoint]Bar Graph Data'!$A$35</c:f>
                  <c:strCache>
                    <c:ptCount val="1"/>
                    <c:pt idx="0">
                      <c:v>Cray X-MP/22</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{FE3092F7-3ED8-4D22-A491-080CEB4EF8BC}</c15:txfldGUID>
                      <c15:f>'[Chart 2 in Microsoft PowerPoint]Bar Graph Data'!$A$35</c15:f>
                      <c15:dlblFieldTableCache>
                        <c:ptCount val="1"/>
                        <c:pt idx="0">
                          <c:v>Cray X-MP/22</c:v>
                        </c:pt>
                      </c15:dlblFieldTableCache>
                    </c15:dlblFTEntry>
                  </c15:dlblFieldTable>
                  <c15:showDataLabelsRange val="0"/>
                </c:ext>
              </c:extLst>
            </c:dLbl>
            <c:dLbl>
              <c:idx val="2"/>
              <c:tx>
                <c:strRef>
                  <c:f>'[Chart 2 in Microsoft PowerPoint]Bar Graph Data'!$A$36</c:f>
                  <c:strCache>
                    <c:ptCount val="1"/>
                    <c:pt idx="0">
                      <c:v>Cray X-MP/48</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{8C7E7B72-ACC1-4C41-B54F-CC52351BEB31}</c15:txfldGUID>
                      <c15:f>'[Chart 2 in Microsoft PowerPoint]Bar Graph Data'!$A$36</c15:f>
                      <c15:dlblFieldTableCache>
                        <c:ptCount val="1"/>
                        <c:pt idx="0">
                          <c:v>Cray X-MP/48</c:v>
                        </c:pt>
                      </c15:dlblFieldTableCache>
                    </c15:dlblFTEntry>
                  </c15:dlblFieldTable>
                  <c15:showDataLabelsRange val="0"/>
                </c:ext>
              </c:extLst>
            </c:dLbl>
            <c:dLbl>
              <c:idx val="3"/>
              <c:tx>
                <c:strRef>
                  <c:f>'[Chart 2 in Microsoft PowerPoint]Bar Graph Data'!$A$37</c:f>
                  <c:strCache>
                    <c:ptCount val="1"/>
                    <c:pt idx="0">
                      <c:v>Cray Y-MP/8</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{06300F49-6851-4B11-B005-A3AC9207542B}</c15:txfldGUID>
                      <c15:f>'[Chart 2 in Microsoft PowerPoint]Bar Graph Data'!$A$37</c15:f>
                      <c15:dlblFieldTableCache>
                        <c:ptCount val="1"/>
                        <c:pt idx="0">
                          <c:v>Cray Y-MP/8</c:v>
                        </c:pt>
                      </c15:dlblFieldTableCache>
                    </c15:dlblFTEntry>
                  </c15:dlblFieldTable>
                  <c15:showDataLabelsRange val="0"/>
                </c:ext>
              </c:extLst>
            </c:dLbl>
            <c:dLbl>
              <c:idx val="4"/>
              <c:tx>
                <c:strRef>
                  <c:f>'[Chart 2 in Microsoft PowerPoint]Bar Graph Data'!$A$38</c:f>
                  <c:strCache>
                    <c:ptCount val="1"/>
                    <c:pt idx="0">
                      <c:v>Cray C90/12</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{B3082E4F-6415-43F8-A947-2DDA55A3E1F1}</c15:txfldGUID>
                      <c15:f>'[Chart 2 in Microsoft PowerPoint]Bar Graph Data'!$A$38</c15:f>
                      <c15:dlblFieldTableCache>
                        <c:ptCount val="1"/>
                        <c:pt idx="0">
                          <c:v>Cray C90/12</c:v>
                        </c:pt>
                      </c15:dlblFieldTableCache>
                    </c15:dlblFTEntry>
                  </c15:dlblFieldTable>
                  <c15:showDataLabelsRange val="0"/>
                </c:ext>
              </c:extLst>
            </c:dLbl>
            <c:dLbl>
              <c:idx val="5"/>
              <c:tx>
                <c:strRef>
                  <c:f>'[Chart 2 in Microsoft PowerPoint]Bar Graph Data'!$A$39</c:f>
                  <c:strCache>
                    <c:ptCount val="1"/>
                    <c:pt idx="0">
                      <c:v>Cray C90/16</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{9B237FE6-0C5D-4272-BA9B-3FD1BBDF4A7F}</c15:txfldGUID>
                      <c15:f>'[Chart 2 in Microsoft PowerPoint]Bar Graph Data'!$A$39</c15:f>
                      <c15:dlblFieldTableCache>
                        <c:ptCount val="1"/>
                        <c:pt idx="0">
                          <c:v>Cray C90/16</c:v>
                        </c:pt>
                      </c15:dlblFieldTableCache>
                    </c15:dlblFTEntry>
                  </c15:dlblFieldTable>
                  <c15:showDataLabelsRange val="0"/>
                </c:ext>
              </c:extLst>
            </c:dLbl>
            <c:dLbl>
              <c:idx val="6"/>
              <c:tx>
                <c:strRef>
                  <c:f>'[Chart 2 in Microsoft PowerPoint]Bar Graph Data'!$A$40</c:f>
                  <c:strCache>
                    <c:ptCount val="1"/>
                    <c:pt idx="0">
                      <c:v>Fujitsu VPP700/46</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{1C4D2D11-9723-470F-8BB1-AD805F137A52}</c15:txfldGUID>
                      <c15:f>'[Chart 2 in Microsoft PowerPoint]Bar Graph Data'!$A$40</c15:f>
                      <c15:dlblFieldTableCache>
                        <c:ptCount val="1"/>
                        <c:pt idx="0">
                          <c:v>Fujitsu VPP700/46</c:v>
                        </c:pt>
                      </c15:dlblFieldTableCache>
                    </c15:dlblFTEntry>
                  </c15:dlblFieldTable>
                  <c15:showDataLabelsRange val="0"/>
                </c:ext>
              </c:extLst>
            </c:dLbl>
            <c:dLbl>
              <c:idx val="7"/>
              <c:tx>
                <c:strRef>
                  <c:f>'[Chart 2 in Microsoft PowerPoint]Bar Graph Data'!$A$41</c:f>
                  <c:strCache>
                    <c:ptCount val="1"/>
                    <c:pt idx="0">
                      <c:v>Fujitsu VPP700/116</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{D5E64453-7DC6-4FAD-A507-59BC8456A823}</c15:txfldGUID>
                      <c15:f>'[Chart 2 in Microsoft PowerPoint]Bar Graph Data'!$A$41</c15:f>
                      <c15:dlblFieldTableCache>
                        <c:ptCount val="1"/>
                        <c:pt idx="0">
                          <c:v>Fujitsu VPP700/116</c:v>
                        </c:pt>
                      </c15:dlblFieldTableCache>
                    </c15:dlblFTEntry>
                  </c15:dlblFieldTable>
                  <c15:showDataLabelsRange val="0"/>
                </c:ext>
              </c:extLst>
            </c:dLbl>
            <c:dLbl>
              <c:idx val="8"/>
              <c:tx>
                <c:strRef>
                  <c:f>'[Chart 2 in Microsoft PowerPoint]Bar Graph Data'!$A$42</c:f>
                  <c:strCache>
                    <c:ptCount val="1"/>
                    <c:pt idx="0">
                      <c:v>Fujitsu VPP5000/38</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{E1D5E920-3D93-472F-8CA7-B3063E11B72B}</c15:txfldGUID>
                      <c15:f>'[Chart 2 in Microsoft PowerPoint]Bar Graph Data'!$A$42</c15:f>
                      <c15:dlblFieldTableCache>
                        <c:ptCount val="1"/>
                        <c:pt idx="0">
                          <c:v>Fujitsu VPP5000/38</c:v>
                        </c:pt>
                      </c15:dlblFieldTableCache>
                    </c15:dlblFTEntry>
                  </c15:dlblFieldTable>
                  <c15:showDataLabelsRange val="0"/>
                </c:ext>
              </c:extLst>
            </c:dLbl>
            <c:dLbl>
              <c:idx val="9"/>
              <c:tx>
                <c:strRef>
                  <c:f>'[Chart 2 in Microsoft PowerPoint]Bar Graph Data'!$A$43</c:f>
                  <c:strCache>
                    <c:ptCount val="1"/>
                    <c:pt idx="0">
                      <c:v>Fujitsu VPP5000/100</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{6B83DAFA-3EF0-4CC8-8028-9636157D4E0F}</c15:txfldGUID>
                      <c15:f>'[Chart 2 in Microsoft PowerPoint]Bar Graph Data'!$A$43</c15:f>
                      <c15:dlblFieldTableCache>
                        <c:ptCount val="1"/>
                        <c:pt idx="0">
                          <c:v>Fujitsu VPP5000/100</c:v>
                        </c:pt>
                      </c15:dlblFieldTableCache>
                    </c15:dlblFTEntry>
                  </c15:dlblFieldTable>
                  <c15:showDataLabelsRange val="0"/>
                </c:ext>
              </c:extLst>
            </c:dLbl>
            <c:dLbl>
              <c:idx val="10"/>
              <c:tx>
                <c:strRef>
                  <c:f>'[Chart 2 in Microsoft PowerPoint]Bar Graph Data'!$A$44</c:f>
                  <c:strCache>
                    <c:ptCount val="1"/>
                    <c:pt idx="0">
                      <c:v>IBM Power4 690</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{D6E089CE-28A7-4865-AE15-D90788D7AC10}</c15:txfldGUID>
                      <c15:f>'[Chart 2 in Microsoft PowerPoint]Bar Graph Data'!$A$44</c15:f>
                      <c15:dlblFieldTableCache>
                        <c:ptCount val="1"/>
                        <c:pt idx="0">
                          <c:v>IBM Power4 690</c:v>
                        </c:pt>
                      </c15:dlblFieldTableCache>
                    </c15:dlblFTEntry>
                  </c15:dlblFieldTable>
                  <c15:showDataLabelsRange val="0"/>
                </c:ext>
              </c:extLst>
            </c:dLbl>
            <c:dLbl>
              <c:idx val="11"/>
              <c:layout/>
              <c:tx>
                <c:strRef>
                  <c:f>'[Chart 2 in Microsoft PowerPoint]Bar Graph Data'!$A$45</c:f>
                  <c:strCache>
                    <c:ptCount val="1"/>
                    <c:pt idx="0">
                      <c:v>IBM Power4+ 690</c:v>
                    </c:pt>
                  </c:strCache>
                </c:strRef>
              </c:tx>
              <c:dLblPos val="b"/>
              <c:showLegendKey val="0"/>
              <c:showVal val="1"/>
              <c:showCatName val="0"/>
              <c:showSerName val="0"/>
              <c:showPercent val="0"/>
              <c:showBubbleSize val="0"/>
              <c:extLst>
                <c:ext xmlns:c15="http://schemas.microsoft.com/office/drawing/2012/chart" uri="{CE6537A1-D6FC-4f65-9D91-7224C49458BB}">
                  <c15:layout/>
                  <c15:dlblFieldTable>
                    <c15:dlblFTEntry>
                      <c15:txfldGUID>{5234FBFD-E884-4C6E-9B94-C0DC570FA45A}</c15:txfldGUID>
                      <c15:f>'[Chart 2 in Microsoft PowerPoint]Bar Graph Data'!$A$45</c15:f>
                      <c15:dlblFieldTableCache>
                        <c:ptCount val="1"/>
                        <c:pt idx="0">
                          <c:v>IBM Power4+ 690</c:v>
                        </c:pt>
                      </c15:dlblFieldTableCache>
                    </c15:dlblFTEntry>
                  </c15:dlblFieldTable>
                  <c15:showDataLabelsRange val="0"/>
                </c:ext>
              </c:extLst>
            </c:dLbl>
            <c:dLbl>
              <c:idx val="12"/>
              <c:layout/>
              <c:tx>
                <c:strRef>
                  <c:f>'[Chart 2 in Microsoft PowerPoint]Bar Graph Data'!$A$46</c:f>
                  <c:strCache>
                    <c:ptCount val="1"/>
                    <c:pt idx="0">
                      <c:v>IBM Power5+ 575</c:v>
                    </c:pt>
                  </c:strCache>
                </c:strRef>
              </c:tx>
              <c:dLblPos val="b"/>
              <c:showLegendKey val="0"/>
              <c:showVal val="1"/>
              <c:showCatName val="0"/>
              <c:showSerName val="0"/>
              <c:showPercent val="0"/>
              <c:showBubbleSize val="0"/>
              <c:extLst>
                <c:ext xmlns:c15="http://schemas.microsoft.com/office/drawing/2012/chart" uri="{CE6537A1-D6FC-4f65-9D91-7224C49458BB}">
                  <c15:layout/>
                  <c15:dlblFieldTable>
                    <c15:dlblFTEntry>
                      <c15:txfldGUID>{FB4D7087-C2AA-4997-9FB3-708677C67916}</c15:txfldGUID>
                      <c15:f>'[Chart 2 in Microsoft PowerPoint]Bar Graph Data'!$A$46</c15:f>
                      <c15:dlblFieldTableCache>
                        <c:ptCount val="1"/>
                        <c:pt idx="0">
                          <c:v>IBM Power5+ 575</c:v>
                        </c:pt>
                      </c15:dlblFieldTableCache>
                    </c15:dlblFTEntry>
                  </c15:dlblFieldTable>
                  <c15:showDataLabelsRange val="0"/>
                </c:ext>
              </c:extLst>
            </c:dLbl>
            <c:dLbl>
              <c:idx val="13"/>
              <c:layout/>
              <c:tx>
                <c:strRef>
                  <c:f>'[Chart 2 in Microsoft PowerPoint]Bar Graph Data'!$A$47</c:f>
                  <c:strCache>
                    <c:ptCount val="1"/>
                    <c:pt idx="0">
                      <c:v>IBM Power6 575</c:v>
                    </c:pt>
                  </c:strCache>
                </c:strRef>
              </c:tx>
              <c:dLblPos val="b"/>
              <c:showLegendKey val="0"/>
              <c:showVal val="1"/>
              <c:showCatName val="0"/>
              <c:showSerName val="0"/>
              <c:showPercent val="0"/>
              <c:showBubbleSize val="0"/>
              <c:extLst>
                <c:ext xmlns:c15="http://schemas.microsoft.com/office/drawing/2012/chart" uri="{CE6537A1-D6FC-4f65-9D91-7224C49458BB}">
                  <c15:layout/>
                  <c15:dlblFieldTable>
                    <c15:dlblFTEntry>
                      <c15:txfldGUID>{DAB2FB45-9C49-41B7-864E-3BE34FF390C4}</c15:txfldGUID>
                      <c15:f>'[Chart 2 in Microsoft PowerPoint]Bar Graph Data'!$A$47</c15:f>
                      <c15:dlblFieldTableCache>
                        <c:ptCount val="1"/>
                        <c:pt idx="0">
                          <c:v>IBM Power6 575</c:v>
                        </c:pt>
                      </c15:dlblFieldTableCache>
                    </c15:dlblFTEntry>
                  </c15:dlblFieldTable>
                  <c15:showDataLabelsRange val="0"/>
                </c:ext>
              </c:extLst>
            </c:dLbl>
            <c:dLbl>
              <c:idx val="14"/>
              <c:layout>
                <c:manualLayout>
                  <c:x val="-4.5875606528451698E-2"/>
                  <c:y val="4.4097762635980066E-2"/>
                </c:manualLayout>
              </c:layout>
              <c:tx>
                <c:strRef>
                  <c:f>'[Chart 2 in Microsoft PowerPoint]Bar Graph Data'!$A$48</c:f>
                  <c:strCache>
                    <c:ptCount val="1"/>
                    <c:pt idx="0">
                      <c:v>IBM Power7 775</c:v>
                    </c:pt>
                  </c:strCache>
                </c:strRef>
              </c:tx>
              <c:spPr/>
              <c:txPr>
                <a:bodyPr rot="0" vert="horz"/>
                <a:lstStyle/>
                <a:p>
                  <a:pPr>
                    <a:defRPr sz="1100"/>
                  </a:pPr>
                  <a:endParaRPr lang="en-US"/>
                </a:p>
              </c:txPr>
              <c:dLblPos val="r"/>
              <c:showLegendKey val="0"/>
              <c:showVal val="1"/>
              <c:showCatName val="0"/>
              <c:showSerName val="0"/>
              <c:showPercent val="0"/>
              <c:showBubbleSize val="0"/>
              <c:extLst>
                <c:ext xmlns:c15="http://schemas.microsoft.com/office/drawing/2012/chart" uri="{CE6537A1-D6FC-4f65-9D91-7224C49458BB}">
                  <c15:layout/>
                  <c15:dlblFieldTable>
                    <c15:dlblFTEntry>
                      <c15:txfldGUID>{33558F2F-8ED9-4224-A36C-3902F7D52D07}</c15:txfldGUID>
                      <c15:f>'[Chart 2 in Microsoft PowerPoint]Bar Graph Data'!$A$48</c15:f>
                      <c15:dlblFieldTableCache>
                        <c:ptCount val="1"/>
                        <c:pt idx="0">
                          <c:v>IBM Power7 775</c:v>
                        </c:pt>
                      </c15:dlblFieldTableCache>
                    </c15:dlblFTEntry>
                  </c15:dlblFieldTable>
                  <c15:showDataLabelsRange val="0"/>
                </c:ext>
              </c:extLst>
            </c:dLbl>
            <c:dLbl>
              <c:idx val="15"/>
              <c:layout/>
              <c:tx>
                <c:strRef>
                  <c:f>'[Chart 2 in Microsoft PowerPoint]Bar Graph Data'!$A$49</c:f>
                  <c:strCache>
                    <c:ptCount val="1"/>
                    <c:pt idx="0">
                      <c:v>Cray XC30</c:v>
                    </c:pt>
                  </c:strCache>
                </c:strRef>
              </c:tx>
              <c:dLblPos val="b"/>
              <c:showLegendKey val="0"/>
              <c:showVal val="1"/>
              <c:showCatName val="0"/>
              <c:showSerName val="0"/>
              <c:showPercent val="0"/>
              <c:showBubbleSize val="0"/>
              <c:extLst>
                <c:ext xmlns:c15="http://schemas.microsoft.com/office/drawing/2012/chart" uri="{CE6537A1-D6FC-4f65-9D91-7224C49458BB}">
                  <c15:layout/>
                  <c15:dlblFieldTable>
                    <c15:dlblFTEntry>
                      <c15:txfldGUID>{5BCC430A-97F6-420E-A494-DD3ADF537AF9}</c15:txfldGUID>
                      <c15:f>'[Chart 2 in Microsoft PowerPoint]Bar Graph Data'!$A$49</c15:f>
                      <c15:dlblFieldTableCache>
                        <c:ptCount val="1"/>
                        <c:pt idx="0">
                          <c:v>Cray XC30</c:v>
                        </c:pt>
                      </c15:dlblFieldTableCache>
                    </c15:dlblFTEntry>
                  </c15:dlblFieldTable>
                  <c15:showDataLabelsRange val="0"/>
                </c:ext>
              </c:extLst>
            </c:dLbl>
            <c:dLbl>
              <c:idx val="16"/>
              <c:tx>
                <c:strRef>
                  <c:f>'[Chart 2 in Microsoft PowerPoint]Bar Graph Data'!$A$50</c:f>
                  <c:strCache>
                    <c:ptCount val="1"/>
                    <c:pt idx="0">
                      <c:v>future HPCF - Phase 2</c:v>
                    </c:pt>
                  </c:strCache>
                </c:strRef>
              </c:tx>
              <c:dLblPos val="b"/>
              <c:showLegendKey val="0"/>
              <c:showVal val="1"/>
              <c:showCatName val="0"/>
              <c:showSerName val="0"/>
              <c:showPercent val="0"/>
              <c:showBubbleSize val="0"/>
              <c:extLst>
                <c:ext xmlns:c15="http://schemas.microsoft.com/office/drawing/2012/chart" uri="{CE6537A1-D6FC-4f65-9D91-7224C49458BB}">
                  <c15:dlblFieldTable>
                    <c15:dlblFTEntry>
                      <c15:txfldGUID>{55F1FF86-3F02-4435-A4B3-006E52D124B7}</c15:txfldGUID>
                      <c15:f>'[Chart 2 in Microsoft PowerPoint]Bar Graph Data'!$A$50</c15:f>
                      <c15:dlblFieldTableCache>
                        <c:ptCount val="1"/>
                        <c:pt idx="0">
                          <c:v>future HPCF - Phase 2</c:v>
                        </c:pt>
                      </c15:dlblFieldTableCache>
                    </c15:dlblFTEntry>
                  </c15:dlblFieldTable>
                  <c15:showDataLabelsRange val="0"/>
                </c:ext>
              </c:extLst>
            </c:dLbl>
            <c:dLbl>
              <c:idx val="17"/>
              <c:layout>
                <c:manualLayout>
                  <c:x val="-3.7328843613770805E-2"/>
                  <c:y val="2.514920807312882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8"/>
              <c:layout>
                <c:manualLayout>
                  <c:x val="-2.5460538362937182E-2"/>
                  <c:y val="4.33586241780475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9"/>
              <c:layout>
                <c:manualLayout>
                  <c:x val="-2.5460538362937182E-2"/>
                  <c:y val="2.717248356095095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0"/>
              <c:dLblPos val="b"/>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'[Chart 2 in Microsoft PowerPoint]Bar Graph Data'!$D$34:$D$50</c:f>
              <c:numCache>
                <c:formatCode>m/d/yyyy</c:formatCode>
                <c:ptCount val="17"/>
                <c:pt idx="0">
                  <c:v>29586.5</c:v>
                </c:pt>
                <c:pt idx="1">
                  <c:v>31047.5</c:v>
                </c:pt>
                <c:pt idx="2">
                  <c:v>32143.5</c:v>
                </c:pt>
                <c:pt idx="3">
                  <c:v>33239</c:v>
                </c:pt>
                <c:pt idx="4">
                  <c:v>33787</c:v>
                </c:pt>
                <c:pt idx="5">
                  <c:v>34593.5</c:v>
                </c:pt>
                <c:pt idx="6">
                  <c:v>35460.5</c:v>
                </c:pt>
                <c:pt idx="7">
                  <c:v>36099.5</c:v>
                </c:pt>
                <c:pt idx="8">
                  <c:v>36617</c:v>
                </c:pt>
                <c:pt idx="9">
                  <c:v>37165</c:v>
                </c:pt>
                <c:pt idx="10">
                  <c:v>37880</c:v>
                </c:pt>
                <c:pt idx="11">
                  <c:v>38534</c:v>
                </c:pt>
                <c:pt idx="12">
                  <c:v>39356.5</c:v>
                </c:pt>
                <c:pt idx="13">
                  <c:v>40498.5</c:v>
                </c:pt>
                <c:pt idx="14">
                  <c:v>41502</c:v>
                </c:pt>
                <c:pt idx="15">
                  <c:v>42551.5</c:v>
                </c:pt>
                <c:pt idx="16">
                  <c:v>43282</c:v>
                </c:pt>
              </c:numCache>
            </c:numRef>
          </c:xVal>
          <c:yVal>
            <c:numRef>
              <c:f>'[Chart 2 in Microsoft PowerPoint]Bar Graph Data'!$C$34:$C$50</c:f>
              <c:numCache>
                <c:formatCode>0.00000</c:formatCode>
                <c:ptCount val="17"/>
                <c:pt idx="0">
                  <c:v>5.0000000000000023E-5</c:v>
                </c:pt>
                <c:pt idx="1">
                  <c:v>1.4687500000000003E-4</c:v>
                </c:pt>
                <c:pt idx="2">
                  <c:v>2.5000000000000006E-4</c:v>
                </c:pt>
                <c:pt idx="3">
                  <c:v>1.2000000000000001E-3</c:v>
                </c:pt>
                <c:pt idx="4">
                  <c:v>4.5000000000000014E-3</c:v>
                </c:pt>
                <c:pt idx="5">
                  <c:v>6.0000000000000019E-3</c:v>
                </c:pt>
                <c:pt idx="6">
                  <c:v>3.0000000000000006E-2</c:v>
                </c:pt>
                <c:pt idx="7">
                  <c:v>8.0000000000000016E-2</c:v>
                </c:pt>
                <c:pt idx="8">
                  <c:v>0.21600000000000003</c:v>
                </c:pt>
                <c:pt idx="9">
                  <c:v>0.4</c:v>
                </c:pt>
                <c:pt idx="10">
                  <c:v>0.55999999999999994</c:v>
                </c:pt>
                <c:pt idx="11">
                  <c:v>2.5</c:v>
                </c:pt>
                <c:pt idx="12">
                  <c:v>4</c:v>
                </c:pt>
                <c:pt idx="13">
                  <c:v>25</c:v>
                </c:pt>
                <c:pt idx="14">
                  <c:v>70</c:v>
                </c:pt>
                <c:pt idx="15">
                  <c:v>210</c:v>
                </c:pt>
                <c:pt idx="16">
                  <c:v>0</c:v>
                </c:pt>
              </c:numCache>
            </c:numRef>
          </c:yVal>
          <c:smooth val="0"/>
        </c:ser>
        <c:ser>
          <c:idx val="21"/>
          <c:order val="18"/>
          <c:tx>
            <c:strRef>
              <c:f>'[Chart 2 in Microsoft PowerPoint]Bar Graph Data'!$O$45</c:f>
              <c:strCache>
                <c:ptCount val="1"/>
                <c:pt idx="0">
                  <c:v>2.5TF</c:v>
                </c:pt>
              </c:strCache>
            </c:strRef>
          </c:tx>
          <c:spPr>
            <a:ln>
              <a:solidFill>
                <a:schemeClr val="accent4">
                  <a:lumMod val="60000"/>
                  <a:lumOff val="40000"/>
                </a:schemeClr>
              </a:solidFill>
              <a:tailEnd type="triangle"/>
            </a:ln>
          </c:spPr>
          <c:marker>
            <c:symbol val="none"/>
          </c:marker>
          <c:dLbls>
            <c:dLbl>
              <c:idx val="0"/>
              <c:spPr/>
              <c:txPr>
                <a:bodyPr/>
                <a:lstStyle/>
                <a:p>
                  <a:pPr>
                    <a:defRPr sz="1100" b="1"/>
                  </a:pPr>
                  <a:endParaRPr lang="en-US"/>
                </a:p>
              </c:txPr>
              <c:dLblPos val="l"/>
              <c:showLegendKey val="0"/>
              <c:showVal val="0"/>
              <c:showCatName val="0"/>
              <c:showSerName val="1"/>
              <c:showPercent val="0"/>
              <c:showBubbleSize val="0"/>
              <c:extLst>
                <c:ext xmlns:c15="http://schemas.microsoft.com/office/drawing/2012/chart" uri="{CE6537A1-D6FC-4f65-9D91-7224C49458BB}"/>
              </c:extLst>
            </c:dLbl>
            <c:spPr>
              <a:noFill/>
              <a:ln>
                <a:noFill/>
              </a:ln>
              <a:effectLst/>
            </c:spPr>
            <c:txPr>
              <a:bodyPr/>
              <a:lstStyle/>
              <a:p>
                <a:pPr>
                  <a:defRPr b="1"/>
                </a:pPr>
                <a:endParaRPr lang="en-US"/>
              </a:p>
            </c:txPr>
            <c:dLblPos val="l"/>
            <c:showLegendKey val="0"/>
            <c:showVal val="0"/>
            <c:showCatName val="0"/>
            <c:showSerName val="0"/>
            <c:showPercent val="0"/>
            <c:showBubbleSize val="0"/>
            <c:extLst>
              <c:ext xmlns:c15="http://schemas.microsoft.com/office/drawing/2012/chart" uri="{CE6537A1-D6FC-4f65-9D91-7224C49458BB}">
                <c15:showLeaderLines val="0"/>
              </c:ext>
            </c:extLst>
          </c:dLbls>
          <c:xVal>
            <c:numRef>
              <c:f>'[Chart 2 in Microsoft PowerPoint]Bar Graph Data'!$P$45:$Q$45</c:f>
              <c:numCache>
                <c:formatCode>m/d/yyyy</c:formatCode>
                <c:ptCount val="2"/>
                <c:pt idx="0">
                  <c:v>37804</c:v>
                </c:pt>
                <c:pt idx="1">
                  <c:v>38169</c:v>
                </c:pt>
              </c:numCache>
            </c:numRef>
          </c:xVal>
          <c:yVal>
            <c:numRef>
              <c:f>'[Chart 2 in Microsoft PowerPoint]Bar Graph Data'!$R$45:$S$45</c:f>
              <c:numCache>
                <c:formatCode>0.0</c:formatCode>
                <c:ptCount val="2"/>
                <c:pt idx="0" formatCode="0">
                  <c:v>5</c:v>
                </c:pt>
                <c:pt idx="1">
                  <c:v>2.5</c:v>
                </c:pt>
              </c:numCache>
            </c:numRef>
          </c:yVal>
          <c:smooth val="0"/>
        </c:ser>
        <c:ser>
          <c:idx val="28"/>
          <c:order val="19"/>
          <c:tx>
            <c:strRef>
              <c:f>'[Chart 2 in Microsoft PowerPoint]Strategy'!$A$16</c:f>
              <c:strCache>
                <c:ptCount val="1"/>
                <c:pt idx="0">
                  <c:v>Strategy</c:v>
                </c:pt>
              </c:strCache>
            </c:strRef>
          </c:tx>
          <c:spPr>
            <a:ln>
              <a:solidFill>
                <a:srgbClr val="FF0000"/>
              </a:solidFill>
            </a:ln>
          </c:spPr>
          <c:marker>
            <c:symbol val="none"/>
          </c:marker>
          <c:xVal>
            <c:numRef>
              <c:f>'[Chart 2 in Microsoft PowerPoint]Strategy'!$B$1:$H$1</c:f>
              <c:numCache>
                <c:formatCode>yyyy</c:formatCode>
                <c:ptCount val="7"/>
                <c:pt idx="0">
                  <c:v>40544</c:v>
                </c:pt>
                <c:pt idx="1">
                  <c:v>40909</c:v>
                </c:pt>
                <c:pt idx="2">
                  <c:v>41275</c:v>
                </c:pt>
                <c:pt idx="3">
                  <c:v>41640</c:v>
                </c:pt>
                <c:pt idx="4">
                  <c:v>42005</c:v>
                </c:pt>
                <c:pt idx="5">
                  <c:v>42370</c:v>
                </c:pt>
                <c:pt idx="6">
                  <c:v>42736</c:v>
                </c:pt>
              </c:numCache>
            </c:numRef>
          </c:xVal>
          <c:yVal>
            <c:numRef>
              <c:f>'[Chart 2 in Microsoft PowerPoint]Strategy'!$B$16:$H$16</c:f>
              <c:numCache>
                <c:formatCode>0</c:formatCode>
                <c:ptCount val="7"/>
                <c:pt idx="0">
                  <c:v>25</c:v>
                </c:pt>
                <c:pt idx="1">
                  <c:v>32.756250000000001</c:v>
                </c:pt>
                <c:pt idx="2">
                  <c:v>71.728968749999993</c:v>
                </c:pt>
                <c:pt idx="3">
                  <c:v>97.989304687500024</c:v>
                </c:pt>
                <c:pt idx="4">
                  <c:v>250.15292485078137</c:v>
                </c:pt>
                <c:pt idx="5">
                  <c:v>305.56153100776186</c:v>
                </c:pt>
                <c:pt idx="6">
                  <c:v>555.73198777377502</c:v>
                </c:pt>
              </c:numCache>
            </c:numRef>
          </c:yVal>
          <c:smooth val="0"/>
        </c:ser>
        <c:ser>
          <c:idx val="29"/>
          <c:order val="20"/>
          <c:tx>
            <c:strRef>
              <c:f>'[Chart 2 in Microsoft PowerPoint]Strategy'!$A$31</c:f>
              <c:strCache>
                <c:ptCount val="1"/>
                <c:pt idx="0">
                  <c:v>98TF</c:v>
                </c:pt>
              </c:strCache>
            </c:strRef>
          </c:tx>
          <c:spPr>
            <a:ln>
              <a:solidFill>
                <a:schemeClr val="tx1"/>
              </a:solidFill>
              <a:tailEnd type="triangle"/>
            </a:ln>
          </c:spPr>
          <c:marker>
            <c:symbol val="none"/>
          </c:marker>
          <c:dLbls>
            <c:dLbl>
              <c:idx val="0"/>
              <c:layout/>
              <c:spPr/>
              <c:txPr>
                <a:bodyPr/>
                <a:lstStyle/>
                <a:p>
                  <a:pPr>
                    <a:defRPr sz="1100" b="1"/>
                  </a:pPr>
                  <a:endParaRPr lang="en-US"/>
                </a:p>
              </c:txPr>
              <c:dLblPos val="l"/>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txPr>
              <a:bodyPr/>
              <a:lstStyle/>
              <a:p>
                <a:pPr>
                  <a:defRPr sz="110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'[Chart 2 in Microsoft PowerPoint]Strategy'!$B$31:$C$31</c:f>
              <c:numCache>
                <c:formatCode>m/d/yyyy</c:formatCode>
                <c:ptCount val="2"/>
                <c:pt idx="0">
                  <c:v>41275</c:v>
                </c:pt>
                <c:pt idx="1">
                  <c:v>41640</c:v>
                </c:pt>
              </c:numCache>
            </c:numRef>
          </c:xVal>
          <c:yVal>
            <c:numRef>
              <c:f>'[Chart 2 in Microsoft PowerPoint]Strategy'!$D$31:$E$31</c:f>
              <c:numCache>
                <c:formatCode>0.0</c:formatCode>
                <c:ptCount val="2"/>
                <c:pt idx="0" formatCode="0">
                  <c:v>195.97860937500008</c:v>
                </c:pt>
                <c:pt idx="1">
                  <c:v>97.989304687500024</c:v>
                </c:pt>
              </c:numCache>
            </c:numRef>
          </c:yVal>
          <c:smooth val="0"/>
        </c:ser>
        <c:ser>
          <c:idx val="30"/>
          <c:order val="21"/>
          <c:tx>
            <c:strRef>
              <c:f>'[Chart 2 in Microsoft PowerPoint]Strategy'!$A$32</c:f>
              <c:strCache>
                <c:ptCount val="1"/>
                <c:pt idx="0">
                  <c:v>250TF</c:v>
                </c:pt>
              </c:strCache>
            </c:strRef>
          </c:tx>
          <c:spPr>
            <a:ln>
              <a:solidFill>
                <a:schemeClr val="tx1"/>
              </a:solidFill>
              <a:tailEnd type="triangle"/>
            </a:ln>
          </c:spPr>
          <c:marker>
            <c:symbol val="none"/>
          </c:marker>
          <c:dLbls>
            <c:dLbl>
              <c:idx val="1"/>
              <c:delete val="1"/>
              <c:extLst>
                <c:ext xmlns:c15="http://schemas.microsoft.com/office/drawing/2012/chart" uri="{CE6537A1-D6FC-4f65-9D91-7224C49458BB}"/>
              </c:extLst>
            </c:dLbl>
            <c:spPr>
              <a:noFill/>
              <a:ln>
                <a:noFill/>
              </a:ln>
              <a:effectLst/>
            </c:spPr>
            <c:txPr>
              <a:bodyPr/>
              <a:lstStyle/>
              <a:p>
                <a:pPr>
                  <a:defRPr sz="1100" b="1"/>
                </a:pPr>
                <a:endParaRPr lang="en-US"/>
              </a:p>
            </c:txPr>
            <c:dLblPos val="l"/>
            <c:showLegendKey val="0"/>
            <c:showVal val="0"/>
            <c:showCatName val="0"/>
            <c:showSerName val="1"/>
            <c:showPercent val="0"/>
            <c:showBubbleSize val="0"/>
            <c:showLeaderLines val="0"/>
            <c:extLst>
              <c:ext xmlns:c15="http://schemas.microsoft.com/office/drawing/2012/chart" uri="{CE6537A1-D6FC-4f65-9D91-7224C49458BB}">
                <c15:layout/>
                <c15:showLeaderLines val="0"/>
              </c:ext>
            </c:extLst>
          </c:dLbls>
          <c:xVal>
            <c:numRef>
              <c:f>'[Chart 2 in Microsoft PowerPoint]Strategy'!$B$32:$C$32</c:f>
              <c:numCache>
                <c:formatCode>m/d/yyyy</c:formatCode>
                <c:ptCount val="2"/>
                <c:pt idx="0">
                  <c:v>41640</c:v>
                </c:pt>
                <c:pt idx="1">
                  <c:v>42005</c:v>
                </c:pt>
              </c:numCache>
            </c:numRef>
          </c:xVal>
          <c:yVal>
            <c:numRef>
              <c:f>'[Chart 2 in Microsoft PowerPoint]Strategy'!$D$32:$E$32</c:f>
              <c:numCache>
                <c:formatCode>0</c:formatCode>
                <c:ptCount val="2"/>
                <c:pt idx="0">
                  <c:v>500.30584970156269</c:v>
                </c:pt>
                <c:pt idx="1">
                  <c:v>250.15292485078137</c:v>
                </c:pt>
              </c:numCache>
            </c:numRef>
          </c:yVal>
          <c:smooth val="0"/>
        </c:ser>
        <c:ser>
          <c:idx val="32"/>
          <c:order val="22"/>
          <c:tx>
            <c:strRef>
              <c:f>'[Chart 2 in Microsoft PowerPoint]Strategy'!$A$34</c:f>
              <c:strCache>
                <c:ptCount val="1"/>
                <c:pt idx="0">
                  <c:v>556TF</c:v>
                </c:pt>
              </c:strCache>
            </c:strRef>
          </c:tx>
          <c:spPr>
            <a:ln>
              <a:solidFill>
                <a:schemeClr val="tx1"/>
              </a:solidFill>
              <a:tailEnd type="triangle"/>
            </a:ln>
          </c:spPr>
          <c:marker>
            <c:symbol val="none"/>
          </c:marker>
          <c:dLbls>
            <c:dLbl>
              <c:idx val="1"/>
              <c:delete val="1"/>
              <c:extLst>
                <c:ext xmlns:c15="http://schemas.microsoft.com/office/drawing/2012/chart" uri="{CE6537A1-D6FC-4f65-9D91-7224C49458BB}"/>
              </c:extLst>
            </c:dLbl>
            <c:spPr>
              <a:noFill/>
              <a:ln>
                <a:noFill/>
              </a:ln>
              <a:effectLst/>
            </c:spPr>
            <c:txPr>
              <a:bodyPr/>
              <a:lstStyle/>
              <a:p>
                <a:pPr>
                  <a:defRPr sz="1100" b="1"/>
                </a:pPr>
                <a:endParaRPr lang="en-US"/>
              </a:p>
            </c:txPr>
            <c:dLblPos val="l"/>
            <c:showLegendKey val="0"/>
            <c:showVal val="0"/>
            <c:showCatName val="0"/>
            <c:showSerName val="1"/>
            <c:showPercent val="0"/>
            <c:showBubbleSize val="0"/>
            <c:showLeaderLines val="0"/>
            <c:extLst>
              <c:ext xmlns:c15="http://schemas.microsoft.com/office/drawing/2012/chart" uri="{CE6537A1-D6FC-4f65-9D91-7224C49458BB}">
                <c15:layout/>
                <c15:showLeaderLines val="0"/>
              </c:ext>
            </c:extLst>
          </c:dLbls>
          <c:xVal>
            <c:numRef>
              <c:f>'[Chart 2 in Microsoft PowerPoint]Strategy'!$B$34:$C$34</c:f>
              <c:numCache>
                <c:formatCode>m/d/yyyy</c:formatCode>
                <c:ptCount val="2"/>
                <c:pt idx="0">
                  <c:v>42371</c:v>
                </c:pt>
                <c:pt idx="1">
                  <c:v>42736</c:v>
                </c:pt>
              </c:numCache>
            </c:numRef>
          </c:xVal>
          <c:yVal>
            <c:numRef>
              <c:f>'[Chart 2 in Microsoft PowerPoint]Strategy'!$D$34:$E$34</c:f>
              <c:numCache>
                <c:formatCode>0</c:formatCode>
                <c:ptCount val="2"/>
                <c:pt idx="0">
                  <c:v>1000</c:v>
                </c:pt>
                <c:pt idx="1">
                  <c:v>555.73198777377502</c:v>
                </c:pt>
              </c:numCache>
            </c:numRef>
          </c:yVal>
          <c:smooth val="0"/>
        </c:ser>
        <c:ser>
          <c:idx val="25"/>
          <c:order val="23"/>
          <c:tx>
            <c:strRef>
              <c:f>'[Chart 2 in Microsoft PowerPoint]Strategy'!$A$28</c:f>
              <c:strCache>
                <c:ptCount val="1"/>
                <c:pt idx="0">
                  <c:v>25TF</c:v>
                </c:pt>
              </c:strCache>
            </c:strRef>
          </c:tx>
          <c:spPr>
            <a:ln>
              <a:solidFill>
                <a:schemeClr val="tx1"/>
              </a:solidFill>
              <a:tailEnd type="triangle"/>
            </a:ln>
          </c:spPr>
          <c:marker>
            <c:symbol val="none"/>
          </c:marker>
          <c:dLbls>
            <c:dLbl>
              <c:idx val="0"/>
              <c:layout/>
              <c:spPr/>
              <c:txPr>
                <a:bodyPr/>
                <a:lstStyle/>
                <a:p>
                  <a:pPr>
                    <a:defRPr sz="1100" b="1"/>
                  </a:pPr>
                  <a:endParaRPr lang="en-US"/>
                </a:p>
              </c:txPr>
              <c:dLblPos val="l"/>
              <c:showLegendKey val="0"/>
              <c:showVal val="0"/>
              <c:showCatName val="0"/>
              <c:showSerName val="1"/>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'[Chart 2 in Microsoft PowerPoint]Strategy'!$B$28:$C$28</c:f>
              <c:numCache>
                <c:formatCode>m/d/yyyy</c:formatCode>
                <c:ptCount val="2"/>
                <c:pt idx="0">
                  <c:v>40179</c:v>
                </c:pt>
                <c:pt idx="1">
                  <c:v>40544</c:v>
                </c:pt>
              </c:numCache>
            </c:numRef>
          </c:xVal>
          <c:yVal>
            <c:numRef>
              <c:f>'[Chart 2 in Microsoft PowerPoint]Strategy'!$D$28:$E$28</c:f>
              <c:numCache>
                <c:formatCode>0.0</c:formatCode>
                <c:ptCount val="2"/>
                <c:pt idx="0" formatCode="0">
                  <c:v>50</c:v>
                </c:pt>
                <c:pt idx="1">
                  <c:v>25</c:v>
                </c:pt>
              </c:numCache>
            </c:numRef>
          </c:yVal>
          <c:smooth val="0"/>
        </c:ser>
        <c:dLbls>
          <c:showLegendKey val="0"/>
          <c:showVal val="0"/>
          <c:showCatName val="0"/>
          <c:showSerName val="0"/>
          <c:showPercent val="0"/>
          <c:showBubbleSize val="0"/>
        </c:dLbls>
        <c:axId val="441418112"/>
        <c:axId val="441418504"/>
      </c:scatterChart>
      <c:dateAx>
        <c:axId val="441418112"/>
        <c:scaling>
          <c:orientation val="minMax"/>
          <c:max val="43101"/>
          <c:min val="38353"/>
        </c:scaling>
        <c:delete val="0"/>
        <c:axPos val="b"/>
        <c:numFmt formatCode="yyyy" sourceLinked="0"/>
        <c:majorTickMark val="out"/>
        <c:minorTickMark val="none"/>
        <c:tickLblPos val="nextTo"/>
        <c:crossAx val="441418504"/>
        <c:crossesAt val="1.0000000000000074E-5"/>
        <c:auto val="0"/>
        <c:lblOffset val="100"/>
        <c:baseTimeUnit val="months"/>
        <c:majorUnit val="1"/>
        <c:majorTimeUnit val="years"/>
      </c:dateAx>
      <c:valAx>
        <c:axId val="441418504"/>
        <c:scaling>
          <c:logBase val="10"/>
          <c:orientation val="minMax"/>
          <c:max val="1000"/>
          <c:min val="1"/>
        </c:scaling>
        <c:delete val="0"/>
        <c:axPos val="l"/>
        <c:majorGridlines/>
        <c:minorGridlines/>
        <c:title>
          <c:tx>
            <c:rich>
              <a:bodyPr rot="-5400000" vert="horz"/>
              <a:lstStyle/>
              <a:p>
                <a:pPr>
                  <a:defRPr/>
                </a:pPr>
                <a:r>
                  <a:rPr lang="en-US"/>
                  <a:t>Sustained Teraflops</a:t>
                </a:r>
              </a:p>
            </c:rich>
          </c:tx>
          <c:layout/>
          <c:overlay val="0"/>
        </c:title>
        <c:numFmt formatCode="General" sourceLinked="1"/>
        <c:majorTickMark val="out"/>
        <c:minorTickMark val="none"/>
        <c:tickLblPos val="nextTo"/>
        <c:crossAx val="441418112"/>
        <c:crosses val="autoZero"/>
        <c:crossBetween val="midCat"/>
      </c:valAx>
      <c:spPr>
        <a:ln>
          <a:solidFill>
            <a:srgbClr val="8064A2">
              <a:lumMod val="60000"/>
              <a:lumOff val="40000"/>
            </a:srgbClr>
          </a:solidFill>
        </a:ln>
      </c:spPr>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0.39276</cdr:x>
      <cdr:y>0.08953</cdr:y>
    </cdr:from>
    <cdr:to>
      <cdr:x>0.47976</cdr:x>
      <cdr:y>0.16692</cdr:y>
    </cdr:to>
    <cdr:sp macro="" textlink="">
      <cdr:nvSpPr>
        <cdr:cNvPr id="2" name="TextBox 1"/>
        <cdr:cNvSpPr txBox="1"/>
      </cdr:nvSpPr>
      <cdr:spPr>
        <a:xfrm xmlns:a="http://schemas.openxmlformats.org/drawingml/2006/main">
          <a:off x="4343400" y="561976"/>
          <a:ext cx="962026" cy="48577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rtl="0"/>
          <a:endParaRPr lang="en-GB"/>
        </a:p>
      </cdr:txBody>
    </cdr:sp>
  </cdr:relSizeAnchor>
  <cdr:relSizeAnchor xmlns:cdr="http://schemas.openxmlformats.org/drawingml/2006/chartDrawing">
    <cdr:from>
      <cdr:x>0.43239</cdr:x>
      <cdr:y>0.07132</cdr:y>
    </cdr:from>
    <cdr:to>
      <cdr:x>0.52627</cdr:x>
      <cdr:y>0.1472</cdr:y>
    </cdr:to>
    <cdr:sp macro="" textlink="">
      <cdr:nvSpPr>
        <cdr:cNvPr id="3" name="TextBox 2"/>
        <cdr:cNvSpPr txBox="1"/>
      </cdr:nvSpPr>
      <cdr:spPr>
        <a:xfrm xmlns:a="http://schemas.openxmlformats.org/drawingml/2006/main">
          <a:off x="4781556" y="447658"/>
          <a:ext cx="1038174" cy="47629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rtl="0"/>
          <a:endParaRPr lang="en-GB" sz="1100"/>
        </a:p>
      </cdr:txBody>
    </cdr:sp>
  </cdr:relSizeAnchor>
  <cdr:relSizeAnchor xmlns:cdr="http://schemas.openxmlformats.org/drawingml/2006/chartDrawing">
    <cdr:from>
      <cdr:x>0.12244</cdr:x>
      <cdr:y>0.08176</cdr:y>
    </cdr:from>
    <cdr:to>
      <cdr:x>0.39737</cdr:x>
      <cdr:y>0.23236</cdr:y>
    </cdr:to>
    <cdr:sp macro="" textlink="">
      <cdr:nvSpPr>
        <cdr:cNvPr id="4" name="TextBox 3"/>
        <cdr:cNvSpPr txBox="1"/>
      </cdr:nvSpPr>
      <cdr:spPr>
        <a:xfrm xmlns:a="http://schemas.openxmlformats.org/drawingml/2006/main">
          <a:off x="881256" y="400269"/>
          <a:ext cx="1978925" cy="7373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0.12244</cdr:x>
      <cdr:y>0.08176</cdr:y>
    </cdr:from>
    <cdr:to>
      <cdr:x>0.44464</cdr:x>
      <cdr:y>0.23236</cdr:y>
    </cdr:to>
    <cdr:sp macro="" textlink="">
      <cdr:nvSpPr>
        <cdr:cNvPr id="5" name="TextBox 4"/>
        <cdr:cNvSpPr txBox="1"/>
      </cdr:nvSpPr>
      <cdr:spPr>
        <a:xfrm xmlns:a="http://schemas.openxmlformats.org/drawingml/2006/main">
          <a:off x="881288" y="400292"/>
          <a:ext cx="2319111" cy="737329"/>
        </a:xfrm>
        <a:prstGeom xmlns:a="http://schemas.openxmlformats.org/drawingml/2006/main" prst="rect">
          <a:avLst/>
        </a:prstGeom>
        <a:solidFill xmlns:a="http://schemas.openxmlformats.org/drawingml/2006/main">
          <a:schemeClr val="bg1"/>
        </a:solidFill>
        <a:effectLst xmlns:a="http://schemas.openxmlformats.org/drawingml/2006/main">
          <a:outerShdw blurRad="50800" dist="38100" dir="2700000" algn="tl" rotWithShape="0">
            <a:prstClr val="black">
              <a:alpha val="40000"/>
            </a:prstClr>
          </a:outerShdw>
        </a:effectLst>
      </cdr:spPr>
      <cdr:txBody>
        <a:bodyPr xmlns:a="http://schemas.openxmlformats.org/drawingml/2006/main" vertOverflow="clip" wrap="square" rtlCol="0"/>
        <a:lstStyle xmlns:a="http://schemas.openxmlformats.org/drawingml/2006/main"/>
        <a:p xmlns:a="http://schemas.openxmlformats.org/drawingml/2006/main">
          <a:pPr marL="355600"/>
          <a:r>
            <a:rPr lang="en-GB" sz="1800" dirty="0" smtClean="0"/>
            <a:t>Strategy</a:t>
          </a:r>
        </a:p>
        <a:p xmlns:a="http://schemas.openxmlformats.org/drawingml/2006/main">
          <a:pPr marL="355600"/>
          <a:r>
            <a:rPr lang="en-GB" sz="1800" dirty="0" smtClean="0"/>
            <a:t>Limited Phase 2</a:t>
          </a:r>
          <a:endParaRPr lang="en-GB" sz="1800" dirty="0"/>
        </a:p>
      </cdr:txBody>
    </cdr:sp>
  </cdr:relSizeAnchor>
  <cdr:relSizeAnchor xmlns:cdr="http://schemas.openxmlformats.org/drawingml/2006/chartDrawing">
    <cdr:from>
      <cdr:x>0.14279</cdr:x>
      <cdr:y>0.12168</cdr:y>
    </cdr:from>
    <cdr:to>
      <cdr:x>0.17995</cdr:x>
      <cdr:y>0.12168</cdr:y>
    </cdr:to>
    <cdr:cxnSp macro="">
      <cdr:nvCxnSpPr>
        <cdr:cNvPr id="10" name="Straight Connector 9"/>
        <cdr:cNvCxnSpPr/>
      </cdr:nvCxnSpPr>
      <cdr:spPr bwMode="auto">
        <a:xfrm xmlns:a="http://schemas.openxmlformats.org/drawingml/2006/main">
          <a:off x="1027776" y="595715"/>
          <a:ext cx="267419" cy="0"/>
        </a:xfrm>
        <a:prstGeom xmlns:a="http://schemas.openxmlformats.org/drawingml/2006/main" prst="line">
          <a:avLst/>
        </a:prstGeom>
        <a:solidFill xmlns:a="http://schemas.openxmlformats.org/drawingml/2006/main">
          <a:schemeClr val="accent1"/>
        </a:solidFill>
        <a:ln xmlns:a="http://schemas.openxmlformats.org/drawingml/2006/main" w="38100" cap="flat" cmpd="sng" algn="ctr">
          <a:solidFill>
            <a:srgbClr val="FF0000"/>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0.14359</cdr:x>
      <cdr:y>0.17747</cdr:y>
    </cdr:from>
    <cdr:to>
      <cdr:x>0.18074</cdr:x>
      <cdr:y>0.17747</cdr:y>
    </cdr:to>
    <cdr:cxnSp macro="">
      <cdr:nvCxnSpPr>
        <cdr:cNvPr id="11" name="Straight Connector 10"/>
        <cdr:cNvCxnSpPr/>
      </cdr:nvCxnSpPr>
      <cdr:spPr bwMode="auto">
        <a:xfrm xmlns:a="http://schemas.openxmlformats.org/drawingml/2006/main">
          <a:off x="1033527" y="868885"/>
          <a:ext cx="267419" cy="0"/>
        </a:xfrm>
        <a:prstGeom xmlns:a="http://schemas.openxmlformats.org/drawingml/2006/main" prst="line">
          <a:avLst/>
        </a:prstGeom>
        <a:solidFill xmlns:a="http://schemas.openxmlformats.org/drawingml/2006/main">
          <a:schemeClr val="accent1"/>
        </a:solidFill>
        <a:ln xmlns:a="http://schemas.openxmlformats.org/drawingml/2006/main" w="38100" cap="flat" cmpd="sng" algn="ctr">
          <a:solidFill>
            <a:srgbClr val="00CC00"/>
          </a:solidFill>
          <a:prstDash val="solid"/>
          <a:round/>
          <a:headEnd type="none" w="med" len="med"/>
          <a:tailEnd type="none" w="med" len="med"/>
        </a:ln>
        <a:effectLst xmlns:a="http://schemas.openxmlformats.org/drawingml/2006/main"/>
      </cdr:spPr>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4/14/2016</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5070851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4/14/2016</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554627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380394" indent="-380394" defTabSz="2805008">
              <a:spcAft>
                <a:spcPts val="3020"/>
              </a:spcAft>
              <a:tabLst>
                <a:tab pos="4411294" algn="l"/>
                <a:tab pos="6904634" algn="l"/>
              </a:tabLst>
            </a:pPr>
            <a:endParaRPr lang="en-GB" dirty="0" smtClean="0">
              <a:latin typeface="Calibri" charset="0"/>
            </a:endParaRPr>
          </a:p>
          <a:p>
            <a:pPr marL="380394" indent="-380394" defTabSz="2805008">
              <a:spcAft>
                <a:spcPts val="3020"/>
              </a:spcAft>
              <a:tabLst>
                <a:tab pos="4411294" algn="l"/>
                <a:tab pos="6904634" algn="l"/>
              </a:tabLst>
            </a:pPr>
            <a:r>
              <a:rPr lang="en-GB" dirty="0" smtClean="0">
                <a:latin typeface="Calibri" charset="0"/>
              </a:rPr>
              <a:t>For 2011:</a:t>
            </a:r>
          </a:p>
          <a:p>
            <a:pPr marL="380394" indent="-380394" defTabSz="2805008">
              <a:spcAft>
                <a:spcPts val="3020"/>
              </a:spcAft>
              <a:tabLst>
                <a:tab pos="4411294" algn="l"/>
                <a:tab pos="6904634" algn="l"/>
              </a:tabLst>
            </a:pPr>
            <a:r>
              <a:rPr lang="en-GB" dirty="0" smtClean="0">
                <a:latin typeface="Calibri" charset="0"/>
              </a:rPr>
              <a:t>Age of ECMWF:	36 years</a:t>
            </a:r>
          </a:p>
          <a:p>
            <a:pPr marL="380394" indent="-380394" defTabSz="2805008">
              <a:spcAft>
                <a:spcPts val="3020"/>
              </a:spcAft>
              <a:tabLst>
                <a:tab pos="4411294" algn="l"/>
                <a:tab pos="6904634" algn="l"/>
              </a:tabLst>
            </a:pPr>
            <a:r>
              <a:rPr lang="en-GB" dirty="0" smtClean="0">
                <a:latin typeface="Calibri" charset="0"/>
              </a:rPr>
              <a:t>Employees:	227</a:t>
            </a:r>
          </a:p>
          <a:p>
            <a:pPr marL="380394" indent="-380394" defTabSz="2805008">
              <a:spcAft>
                <a:spcPts val="3020"/>
              </a:spcAft>
              <a:tabLst>
                <a:tab pos="4411294" algn="l"/>
                <a:tab pos="6904634" algn="l"/>
              </a:tabLst>
            </a:pPr>
            <a:r>
              <a:rPr lang="en-GB" dirty="0" smtClean="0">
                <a:latin typeface="Calibri" charset="0"/>
              </a:rPr>
              <a:t>Supported by:	34 States</a:t>
            </a:r>
            <a:endParaRPr lang="en-GB" sz="1400" dirty="0">
              <a:latin typeface="Calibri" charset="0"/>
            </a:endParaRPr>
          </a:p>
          <a:p>
            <a:pPr marL="380394" indent="-380394" defTabSz="2805008">
              <a:spcAft>
                <a:spcPts val="3020"/>
              </a:spcAft>
              <a:tabLst>
                <a:tab pos="4411294" algn="l"/>
                <a:tab pos="6904634" algn="l"/>
              </a:tabLst>
            </a:pPr>
            <a:r>
              <a:rPr lang="en-GB" dirty="0" smtClean="0">
                <a:latin typeface="Calibri" charset="0"/>
              </a:rPr>
              <a:t>Budget: 	£43 million per annum </a:t>
            </a:r>
            <a:r>
              <a:rPr lang="en-GB" sz="1400" dirty="0">
                <a:latin typeface="Calibri" charset="0"/>
              </a:rPr>
              <a:t/>
            </a:r>
            <a:br>
              <a:rPr lang="en-GB" sz="1400" dirty="0">
                <a:latin typeface="Calibri" charset="0"/>
              </a:rPr>
            </a:br>
            <a:r>
              <a:rPr lang="en-GB" dirty="0" smtClean="0">
                <a:latin typeface="Calibri" charset="0"/>
              </a:rPr>
              <a:t>Contributions by Member States </a:t>
            </a:r>
            <a:r>
              <a:rPr lang="en-GB" sz="1400" dirty="0">
                <a:latin typeface="Calibri" charset="0"/>
              </a:rPr>
              <a:t>	</a:t>
            </a:r>
            <a:r>
              <a:rPr lang="en-GB" dirty="0" smtClean="0">
                <a:latin typeface="Calibri" charset="0"/>
              </a:rPr>
              <a:t/>
            </a:r>
            <a:br>
              <a:rPr lang="en-GB" dirty="0" smtClean="0">
                <a:latin typeface="Calibri" charset="0"/>
              </a:rPr>
            </a:br>
            <a:r>
              <a:rPr lang="en-GB" dirty="0" smtClean="0">
                <a:latin typeface="Calibri" charset="0"/>
              </a:rPr>
              <a:t>and Co-operating States	£39.8 million per annum</a:t>
            </a:r>
            <a:r>
              <a:rPr lang="en-GB" sz="1400" dirty="0">
                <a:latin typeface="Calibri" charset="0"/>
              </a:rPr>
              <a:t> </a:t>
            </a:r>
            <a:br>
              <a:rPr lang="en-GB" sz="1400" dirty="0">
                <a:latin typeface="Calibri" charset="0"/>
              </a:rPr>
            </a:br>
            <a:endParaRPr lang="en-GB" sz="1400" dirty="0">
              <a:latin typeface="Calibri" charset="0"/>
            </a:endParaRPr>
          </a:p>
          <a:p>
            <a:r>
              <a:rPr lang="en-GB" dirty="0" smtClean="0"/>
              <a:t>Slovenia becomes ECMWF's 20th Member State</a:t>
            </a:r>
            <a:endParaRPr lang="en-GB" dirty="0"/>
          </a:p>
        </p:txBody>
      </p:sp>
    </p:spTree>
    <p:extLst>
      <p:ext uri="{BB962C8B-B14F-4D97-AF65-F5344CB8AC3E}">
        <p14:creationId xmlns:p14="http://schemas.microsoft.com/office/powerpoint/2010/main" val="484770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1231900"/>
            <a:ext cx="4435475" cy="332581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C6F085-5CC7-42E4-9088-27B4286A7663}" type="slidenum">
              <a:rPr lang="en-GB" smtClean="0"/>
              <a:t>15</a:t>
            </a:fld>
            <a:endParaRPr lang="en-GB"/>
          </a:p>
        </p:txBody>
      </p:sp>
    </p:spTree>
    <p:extLst>
      <p:ext uri="{BB962C8B-B14F-4D97-AF65-F5344CB8AC3E}">
        <p14:creationId xmlns:p14="http://schemas.microsoft.com/office/powerpoint/2010/main" val="4175789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extLst>
      <p:ext uri="{BB962C8B-B14F-4D97-AF65-F5344CB8AC3E}">
        <p14:creationId xmlns:p14="http://schemas.microsoft.com/office/powerpoint/2010/main" val="2160693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ftr" sz="quarter" idx="4"/>
          </p:nvPr>
        </p:nvSpPr>
        <p:spPr>
          <a:xfrm>
            <a:off x="2" y="10192858"/>
            <a:ext cx="2917234" cy="536921"/>
          </a:xfrm>
          <a:prstGeom prst="rect">
            <a:avLst/>
          </a:prstGeom>
          <a:noFill/>
        </p:spPr>
        <p:txBody>
          <a:bodyPr lIns="92053" tIns="46027" rIns="92053" bIns="46027"/>
          <a:lstStyle/>
          <a:p>
            <a:r>
              <a:rPr lang="en-GB"/>
              <a:t>Cloud ParametrizationClouds 1</a:t>
            </a:r>
          </a:p>
        </p:txBody>
      </p:sp>
      <p:sp>
        <p:nvSpPr>
          <p:cNvPr id="27651" name="Rectangle 7"/>
          <p:cNvSpPr>
            <a:spLocks noGrp="1" noChangeArrowheads="1"/>
          </p:cNvSpPr>
          <p:nvPr>
            <p:ph type="sldNum" sz="quarter" idx="5"/>
          </p:nvPr>
        </p:nvSpPr>
        <p:spPr>
          <a:xfrm>
            <a:off x="3812767" y="10192858"/>
            <a:ext cx="2917234" cy="536921"/>
          </a:xfrm>
          <a:prstGeom prst="rect">
            <a:avLst/>
          </a:prstGeom>
          <a:noFill/>
        </p:spPr>
        <p:txBody>
          <a:bodyPr lIns="92053" tIns="46027" rIns="92053" bIns="46027"/>
          <a:lstStyle/>
          <a:p>
            <a:fld id="{D27C3BFC-E125-4711-9CC4-0A22F6E26146}" type="slidenum">
              <a:rPr lang="en-GB"/>
              <a:pPr/>
              <a:t>17</a:t>
            </a:fld>
            <a:endParaRPr lang="en-GB"/>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p:spPr>
        <p:txBody>
          <a:bodyPr/>
          <a:lstStyle/>
          <a:p>
            <a:pPr eaLnBrk="1" hangingPunct="1"/>
            <a:r>
              <a:rPr lang="en-US" dirty="0" smtClean="0">
                <a:latin typeface="Times New Roman" pitchFamily="18" charset="0"/>
              </a:rPr>
              <a:t>This year, the cloud</a:t>
            </a:r>
            <a:r>
              <a:rPr lang="en-US" baseline="0" dirty="0" smtClean="0">
                <a:latin typeface="Times New Roman" pitchFamily="18" charset="0"/>
              </a:rPr>
              <a:t> </a:t>
            </a:r>
            <a:r>
              <a:rPr lang="en-US" baseline="0" dirty="0" err="1" smtClean="0">
                <a:latin typeface="Times New Roman" pitchFamily="18" charset="0"/>
              </a:rPr>
              <a:t>parametrization</a:t>
            </a:r>
            <a:r>
              <a:rPr lang="en-US" baseline="0" dirty="0" smtClean="0">
                <a:latin typeface="Times New Roman" pitchFamily="18" charset="0"/>
              </a:rPr>
              <a:t> development work has been </a:t>
            </a:r>
            <a:r>
              <a:rPr lang="en-US" baseline="0" dirty="0" err="1" smtClean="0">
                <a:latin typeface="Times New Roman" pitchFamily="18" charset="0"/>
              </a:rPr>
              <a:t>focussed</a:t>
            </a:r>
            <a:r>
              <a:rPr lang="en-US" baseline="0" dirty="0" smtClean="0">
                <a:latin typeface="Times New Roman" pitchFamily="18" charset="0"/>
              </a:rPr>
              <a:t> on three areas:</a:t>
            </a:r>
          </a:p>
          <a:p>
            <a:pPr marL="230154" indent="-230154" eaLnBrk="1" hangingPunct="1">
              <a:buAutoNum type="arabicParenBoth"/>
            </a:pPr>
            <a:r>
              <a:rPr lang="en-US" baseline="0" dirty="0" smtClean="0">
                <a:latin typeface="Times New Roman" pitchFamily="18" charset="0"/>
              </a:rPr>
              <a:t>a wider assessment of the representation of </a:t>
            </a:r>
            <a:r>
              <a:rPr lang="en-US" baseline="0" dirty="0" err="1" smtClean="0">
                <a:latin typeface="Times New Roman" pitchFamily="18" charset="0"/>
              </a:rPr>
              <a:t>supercooled</a:t>
            </a:r>
            <a:r>
              <a:rPr lang="en-US" baseline="0" dirty="0" smtClean="0">
                <a:latin typeface="Times New Roman" pitchFamily="18" charset="0"/>
              </a:rPr>
              <a:t> liquid water in mixed-phase </a:t>
            </a:r>
            <a:r>
              <a:rPr lang="en-US" baseline="0" dirty="0" err="1" smtClean="0">
                <a:latin typeface="Times New Roman" pitchFamily="18" charset="0"/>
              </a:rPr>
              <a:t>stratiform</a:t>
            </a:r>
            <a:r>
              <a:rPr lang="en-US" baseline="0" dirty="0" smtClean="0">
                <a:latin typeface="Times New Roman" pitchFamily="18" charset="0"/>
              </a:rPr>
              <a:t> cloud and it’s </a:t>
            </a:r>
            <a:r>
              <a:rPr lang="en-US" baseline="0" dirty="0" err="1" smtClean="0">
                <a:latin typeface="Times New Roman" pitchFamily="18" charset="0"/>
              </a:rPr>
              <a:t>radiative</a:t>
            </a:r>
            <a:r>
              <a:rPr lang="en-US" baseline="0" dirty="0" smtClean="0">
                <a:latin typeface="Times New Roman" pitchFamily="18" charset="0"/>
              </a:rPr>
              <a:t> impacts (after the cloud changes in CY36R4 and CY37R3), using ground-based and space-borne </a:t>
            </a:r>
            <a:r>
              <a:rPr lang="en-US" baseline="0" dirty="0" err="1" smtClean="0">
                <a:latin typeface="Times New Roman" pitchFamily="18" charset="0"/>
              </a:rPr>
              <a:t>lidar</a:t>
            </a:r>
            <a:r>
              <a:rPr lang="en-US" baseline="0" dirty="0" smtClean="0">
                <a:latin typeface="Times New Roman" pitchFamily="18" charset="0"/>
              </a:rPr>
              <a:t>/radar to determine the performance of the model and identify scope for further improvements.</a:t>
            </a:r>
          </a:p>
          <a:p>
            <a:pPr marL="230154" indent="-230154" eaLnBrk="1" hangingPunct="1">
              <a:buAutoNum type="arabicParenBoth"/>
            </a:pPr>
            <a:r>
              <a:rPr lang="en-US" baseline="0" dirty="0" smtClean="0">
                <a:latin typeface="Times New Roman" pitchFamily="18" charset="0"/>
              </a:rPr>
              <a:t>improvements in the distribution of ice cloud (particularly cirrus) and associated </a:t>
            </a:r>
            <a:r>
              <a:rPr lang="en-US" baseline="0" dirty="0" err="1" smtClean="0">
                <a:latin typeface="Times New Roman" pitchFamily="18" charset="0"/>
              </a:rPr>
              <a:t>radiative</a:t>
            </a:r>
            <a:r>
              <a:rPr lang="en-US" baseline="0" dirty="0" smtClean="0">
                <a:latin typeface="Times New Roman" pitchFamily="18" charset="0"/>
              </a:rPr>
              <a:t> impacts, as well as for rain and snow, through modifications to the </a:t>
            </a:r>
            <a:r>
              <a:rPr lang="en-US" baseline="0" dirty="0" err="1" smtClean="0">
                <a:latin typeface="Times New Roman" pitchFamily="18" charset="0"/>
              </a:rPr>
              <a:t>parametrization</a:t>
            </a:r>
            <a:r>
              <a:rPr lang="en-US" baseline="0" dirty="0" smtClean="0">
                <a:latin typeface="Times New Roman" pitchFamily="18" charset="0"/>
              </a:rPr>
              <a:t> of sedimentation due to gravity (in CY38R1).</a:t>
            </a:r>
          </a:p>
          <a:p>
            <a:pPr marL="230154" indent="-230154" eaLnBrk="1" hangingPunct="1">
              <a:buAutoNum type="arabicParenBoth"/>
            </a:pPr>
            <a:r>
              <a:rPr lang="en-US" baseline="0" dirty="0" smtClean="0">
                <a:latin typeface="Times New Roman" pitchFamily="18" charset="0"/>
              </a:rPr>
              <a:t>reduction in the over-occurrence of light precipitation (drizzle) in the model (in preparation for future IFS cycle).</a:t>
            </a:r>
            <a:endParaRPr lang="en-US" dirty="0" smtClean="0">
              <a:latin typeface="Times New Roman" pitchFamily="18" charset="0"/>
            </a:endParaRPr>
          </a:p>
        </p:txBody>
      </p:sp>
    </p:spTree>
    <p:extLst>
      <p:ext uri="{BB962C8B-B14F-4D97-AF65-F5344CB8AC3E}">
        <p14:creationId xmlns:p14="http://schemas.microsoft.com/office/powerpoint/2010/main" val="2507846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1000"/>
              </a:spcAft>
            </a:pPr>
            <a:r>
              <a:rPr lang="en-GB" sz="1200" dirty="0" smtClean="0">
                <a:solidFill>
                  <a:srgbClr val="0F3692"/>
                </a:solidFill>
              </a:rPr>
              <a:t>High resolution forecast (HRES):</a:t>
            </a:r>
            <a:r>
              <a:rPr lang="en-GB" sz="1200" dirty="0" smtClean="0"/>
              <a:t> twice per day, </a:t>
            </a:r>
            <a:r>
              <a:rPr lang="en-GB" sz="1200" dirty="0" smtClean="0">
                <a:solidFill>
                  <a:srgbClr val="FF0000"/>
                </a:solidFill>
              </a:rPr>
              <a:t>9 km </a:t>
            </a:r>
            <a:r>
              <a:rPr lang="en-GB" sz="1200" dirty="0" smtClean="0"/>
              <a:t>137-level, to 10 days ahead </a:t>
            </a:r>
          </a:p>
          <a:p>
            <a:pPr>
              <a:lnSpc>
                <a:spcPct val="100000"/>
              </a:lnSpc>
              <a:spcAft>
                <a:spcPts val="1000"/>
              </a:spcAft>
            </a:pPr>
            <a:r>
              <a:rPr lang="en-GB" sz="1200" dirty="0" smtClean="0">
                <a:solidFill>
                  <a:srgbClr val="0F3692"/>
                </a:solidFill>
              </a:rPr>
              <a:t>Ensemble forecast (ENS):</a:t>
            </a:r>
            <a:r>
              <a:rPr lang="en-GB" sz="1200" dirty="0" smtClean="0"/>
              <a:t> twice per day</a:t>
            </a:r>
            <a:br>
              <a:rPr lang="en-GB" sz="1200" dirty="0" smtClean="0"/>
            </a:br>
            <a:r>
              <a:rPr lang="en-GB" sz="1200" dirty="0" smtClean="0"/>
              <a:t>51 members, </a:t>
            </a:r>
            <a:r>
              <a:rPr lang="en-GB" sz="1200" dirty="0" smtClean="0">
                <a:solidFill>
                  <a:srgbClr val="FF0000"/>
                </a:solidFill>
              </a:rPr>
              <a:t>18 km </a:t>
            </a:r>
            <a:r>
              <a:rPr lang="en-GB" sz="1200" dirty="0" smtClean="0"/>
              <a:t>91-level, </a:t>
            </a:r>
            <a:r>
              <a:rPr lang="en-GB" sz="1200" b="1" dirty="0" smtClean="0">
                <a:solidFill>
                  <a:srgbClr val="FF0000"/>
                </a:solidFill>
              </a:rPr>
              <a:t>to 15 days ahead</a:t>
            </a:r>
          </a:p>
          <a:p>
            <a:pPr>
              <a:lnSpc>
                <a:spcPct val="100000"/>
              </a:lnSpc>
              <a:spcAft>
                <a:spcPts val="1000"/>
              </a:spcAft>
            </a:pPr>
            <a:r>
              <a:rPr lang="en-GB" sz="1200" dirty="0" smtClean="0">
                <a:solidFill>
                  <a:srgbClr val="0F3692"/>
                </a:solidFill>
              </a:rPr>
              <a:t>Monthly ENS extension:</a:t>
            </a:r>
            <a:r>
              <a:rPr lang="en-GB" sz="1200" dirty="0" smtClean="0"/>
              <a:t> twice a week (Mon/Thursdays)</a:t>
            </a:r>
            <a:br>
              <a:rPr lang="en-GB" sz="1200" dirty="0" smtClean="0"/>
            </a:br>
            <a:r>
              <a:rPr lang="en-GB" sz="1200" dirty="0" smtClean="0"/>
              <a:t>51 members, </a:t>
            </a:r>
            <a:r>
              <a:rPr lang="en-GB" sz="1200" dirty="0" smtClean="0">
                <a:solidFill>
                  <a:srgbClr val="FF0000"/>
                </a:solidFill>
              </a:rPr>
              <a:t>36 km </a:t>
            </a:r>
            <a:r>
              <a:rPr lang="en-GB" sz="1200" dirty="0" smtClean="0"/>
              <a:t>62 levels, to 46 days ahead</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19</a:t>
            </a:fld>
            <a:endParaRPr lang="en-US"/>
          </a:p>
        </p:txBody>
      </p:sp>
    </p:spTree>
    <p:extLst>
      <p:ext uri="{BB962C8B-B14F-4D97-AF65-F5344CB8AC3E}">
        <p14:creationId xmlns:p14="http://schemas.microsoft.com/office/powerpoint/2010/main" val="1037691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824">
              <a:defRPr/>
            </a:pPr>
            <a:r>
              <a:rPr lang="en-GB" dirty="0">
                <a:latin typeface="Calibri"/>
                <a:ea typeface="ＭＳ Ｐゴシック" charset="-128"/>
                <a:cs typeface="ＭＳ Ｐゴシック" charset="-128"/>
              </a:rPr>
              <a:t>Maximum reported wind gusts (coloured symbols) on 28 to 29 October, together with the MSLP for 28 October 12 UTC. Along the path of the storm, the event exceeded the 10 year return period for wind gusts. The potential for extreme winds during 28 October 2013 is shown in the EFI from 00 UTC on 24 October: yellow and orange shading indicate the areas most at risk.</a:t>
            </a:r>
          </a:p>
          <a:p>
            <a:endParaRPr lang="en-GB" dirty="0"/>
          </a:p>
        </p:txBody>
      </p:sp>
    </p:spTree>
    <p:extLst>
      <p:ext uri="{BB962C8B-B14F-4D97-AF65-F5344CB8AC3E}">
        <p14:creationId xmlns:p14="http://schemas.microsoft.com/office/powerpoint/2010/main" val="2700369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extLst>
      <p:ext uri="{BB962C8B-B14F-4D97-AF65-F5344CB8AC3E}">
        <p14:creationId xmlns:p14="http://schemas.microsoft.com/office/powerpoint/2010/main" val="2519064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w="9525"/>
        </p:spPr>
        <p:txBody>
          <a:bodyPr/>
          <a:lstStyle/>
          <a:p>
            <a:r>
              <a:rPr lang="en-US" dirty="0" smtClean="0">
                <a:latin typeface="Calibri" charset="0"/>
              </a:rPr>
              <a:t>250 MFLOPS</a:t>
            </a:r>
          </a:p>
          <a:p>
            <a:endParaRPr lang="en-US" dirty="0" smtClean="0">
              <a:latin typeface="Calibri" charset="0"/>
            </a:endParaRPr>
          </a:p>
          <a:p>
            <a:r>
              <a:rPr lang="en-GB" dirty="0" smtClean="0"/>
              <a:t>Issued 5 days a week 200km resolution, 25km</a:t>
            </a:r>
          </a:p>
          <a:p>
            <a:r>
              <a:rPr lang="en-GB" dirty="0" smtClean="0"/>
              <a:t>7 days a week</a:t>
            </a:r>
            <a:r>
              <a:rPr lang="en-GB" baseline="0" dirty="0" smtClean="0"/>
              <a:t>  august 1980</a:t>
            </a:r>
          </a:p>
          <a:p>
            <a:endParaRPr lang="en-GB" baseline="0" dirty="0" smtClean="0"/>
          </a:p>
          <a:p>
            <a:r>
              <a:rPr lang="en-GB" baseline="0" dirty="0" smtClean="0"/>
              <a:t>Wave model operational 1992 – but the model  in semi operational state 1987 – 1998 two way coupling  with atmosphere</a:t>
            </a:r>
            <a:endParaRPr lang="en-GB" dirty="0" smtClean="0"/>
          </a:p>
          <a:p>
            <a:endParaRPr lang="en-US" dirty="0">
              <a:latin typeface="Calibri" charset="0"/>
            </a:endParaRPr>
          </a:p>
        </p:txBody>
      </p:sp>
    </p:spTree>
    <p:extLst>
      <p:ext uri="{BB962C8B-B14F-4D97-AF65-F5344CB8AC3E}">
        <p14:creationId xmlns:p14="http://schemas.microsoft.com/office/powerpoint/2010/main" val="68425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1978 – 1996: Cray (Cray-1A, XMP, YMP, C90, T3D)</a:t>
            </a:r>
          </a:p>
          <a:p>
            <a:r>
              <a:rPr lang="en-GB" dirty="0" smtClean="0"/>
              <a:t>1996 – 2002: Fujitsu (VPP700, VPP700E, VPP5000)</a:t>
            </a:r>
          </a:p>
          <a:p>
            <a:r>
              <a:rPr lang="en-GB" dirty="0" smtClean="0"/>
              <a:t>2002 – today: IBM (Power4, Power5, Power6)</a:t>
            </a:r>
          </a:p>
          <a:p>
            <a:r>
              <a:rPr lang="en-GB" dirty="0" smtClean="0"/>
              <a:t>ECMWF has currently the 10th and 11th in Europe (in terms of compute capacity)</a:t>
            </a:r>
          </a:p>
          <a:p>
            <a:endParaRPr lang="en-GB" dirty="0"/>
          </a:p>
        </p:txBody>
      </p:sp>
    </p:spTree>
    <p:extLst>
      <p:ext uri="{BB962C8B-B14F-4D97-AF65-F5344CB8AC3E}">
        <p14:creationId xmlns:p14="http://schemas.microsoft.com/office/powerpoint/2010/main" val="1391451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Rot="1" noChangeAspect="1" noChangeArrowheads="1" noTextEdit="1"/>
          </p:cNvSpPr>
          <p:nvPr>
            <p:ph type="sldImg"/>
          </p:nvPr>
        </p:nvSpPr>
        <p:spPr>
          <a:ln/>
        </p:spPr>
      </p:sp>
      <p:sp>
        <p:nvSpPr>
          <p:cNvPr id="74755" name="Rectangle 1027"/>
          <p:cNvSpPr>
            <a:spLocks noGrp="1" noChangeArrowheads="1"/>
          </p:cNvSpPr>
          <p:nvPr>
            <p:ph type="body" idx="1"/>
          </p:nvPr>
        </p:nvSpPr>
        <p:spPr>
          <a:noFill/>
          <a:ln w="9525"/>
        </p:spPr>
        <p:txBody>
          <a:bodyPr/>
          <a:lstStyle/>
          <a:p>
            <a:r>
              <a:rPr lang="en-US" dirty="0" smtClean="0">
                <a:latin typeface="Calibri" charset="0"/>
              </a:rPr>
              <a:t>Important elements 4dvar and T511</a:t>
            </a:r>
            <a:r>
              <a:rPr lang="en-US" baseline="0" dirty="0" smtClean="0">
                <a:latin typeface="Calibri" charset="0"/>
              </a:rPr>
              <a:t> resolution</a:t>
            </a:r>
            <a:endParaRPr lang="en-US" dirty="0">
              <a:latin typeface="Calibri" charset="0"/>
            </a:endParaRPr>
          </a:p>
        </p:txBody>
      </p:sp>
    </p:spTree>
    <p:extLst>
      <p:ext uri="{BB962C8B-B14F-4D97-AF65-F5344CB8AC3E}">
        <p14:creationId xmlns:p14="http://schemas.microsoft.com/office/powerpoint/2010/main" val="1262193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82" name="Rectangle 2"/>
          <p:cNvSpPr>
            <a:spLocks noGrp="1" noRot="1" noChangeAspect="1" noChangeArrowheads="1" noTextEdit="1"/>
          </p:cNvSpPr>
          <p:nvPr>
            <p:ph type="sldImg"/>
          </p:nvPr>
        </p:nvSpPr>
        <p:spPr>
          <a:xfrm>
            <a:off x="685800" y="803275"/>
            <a:ext cx="5364163" cy="4024313"/>
          </a:xfrm>
          <a:ln/>
        </p:spPr>
      </p:sp>
      <p:sp>
        <p:nvSpPr>
          <p:cNvPr id="1300483" name="Rectangle 3"/>
          <p:cNvSpPr>
            <a:spLocks noGrp="1" noChangeArrowheads="1"/>
          </p:cNvSpPr>
          <p:nvPr>
            <p:ph type="body" idx="1"/>
          </p:nvPr>
        </p:nvSpPr>
        <p:spPr>
          <a:xfrm>
            <a:off x="897121" y="5098154"/>
            <a:ext cx="4937347" cy="4828828"/>
          </a:xfrm>
        </p:spPr>
        <p:txBody>
          <a:bodyPr/>
          <a:lstStyle/>
          <a:p>
            <a:pPr algn="l" eaLnBrk="1" hangingPunct="1">
              <a:lnSpc>
                <a:spcPct val="100000"/>
              </a:lnSpc>
            </a:pPr>
            <a:r>
              <a:rPr lang="en-GB" dirty="0" err="1"/>
              <a:t>Orography</a:t>
            </a:r>
            <a:r>
              <a:rPr lang="en-GB" dirty="0"/>
              <a:t> (terrain height and sub-grid-scale characteristics) </a:t>
            </a:r>
          </a:p>
          <a:p>
            <a:pPr algn="l">
              <a:lnSpc>
                <a:spcPct val="100000"/>
              </a:lnSpc>
            </a:pPr>
            <a:r>
              <a:rPr lang="en-GB" dirty="0"/>
              <a:t>• Four surface and sub-surface levels (allowing for vegetation cover,</a:t>
            </a:r>
          </a:p>
          <a:p>
            <a:pPr algn="l">
              <a:lnSpc>
                <a:spcPct val="100000"/>
              </a:lnSpc>
            </a:pPr>
            <a:r>
              <a:rPr lang="en-GB" dirty="0"/>
              <a:t>   gravitational drainage, capillarity exchange, surface / sub-surface runoff)</a:t>
            </a:r>
          </a:p>
          <a:p>
            <a:pPr algn="l">
              <a:lnSpc>
                <a:spcPct val="100000"/>
              </a:lnSpc>
            </a:pPr>
            <a:r>
              <a:rPr lang="en-GB" dirty="0"/>
              <a:t>• </a:t>
            </a:r>
            <a:r>
              <a:rPr lang="en-GB" dirty="0" err="1"/>
              <a:t>Stratiform</a:t>
            </a:r>
            <a:r>
              <a:rPr lang="en-GB" dirty="0"/>
              <a:t> and convective precipitation</a:t>
            </a:r>
          </a:p>
          <a:p>
            <a:pPr algn="l">
              <a:lnSpc>
                <a:spcPct val="100000"/>
              </a:lnSpc>
            </a:pPr>
            <a:r>
              <a:rPr lang="en-GB" dirty="0"/>
              <a:t>• Carbon dioxide (345 </a:t>
            </a:r>
            <a:r>
              <a:rPr lang="en-GB" dirty="0" err="1"/>
              <a:t>ppmv</a:t>
            </a:r>
            <a:r>
              <a:rPr lang="en-GB" dirty="0"/>
              <a:t> fixed), aerosol, ozone</a:t>
            </a:r>
          </a:p>
          <a:p>
            <a:pPr algn="l">
              <a:lnSpc>
                <a:spcPct val="100000"/>
              </a:lnSpc>
            </a:pPr>
            <a:r>
              <a:rPr lang="en-GB" dirty="0"/>
              <a:t>• Solar angle</a:t>
            </a:r>
          </a:p>
          <a:p>
            <a:pPr algn="l">
              <a:lnSpc>
                <a:spcPct val="100000"/>
              </a:lnSpc>
            </a:pPr>
            <a:r>
              <a:rPr lang="en-GB" dirty="0"/>
              <a:t>• Diffusion </a:t>
            </a:r>
          </a:p>
          <a:p>
            <a:pPr algn="l">
              <a:lnSpc>
                <a:spcPct val="100000"/>
              </a:lnSpc>
            </a:pPr>
            <a:r>
              <a:rPr lang="en-GB" dirty="0"/>
              <a:t>• Ground &amp; sea roughness </a:t>
            </a:r>
          </a:p>
          <a:p>
            <a:pPr algn="l">
              <a:lnSpc>
                <a:spcPct val="100000"/>
              </a:lnSpc>
            </a:pPr>
            <a:r>
              <a:rPr lang="en-GB" dirty="0"/>
              <a:t>• Ground and sea-surface temperature </a:t>
            </a:r>
          </a:p>
          <a:p>
            <a:pPr algn="l">
              <a:lnSpc>
                <a:spcPct val="100000"/>
              </a:lnSpc>
            </a:pPr>
            <a:r>
              <a:rPr lang="en-GB" dirty="0"/>
              <a:t>• Ground humidity</a:t>
            </a:r>
          </a:p>
          <a:p>
            <a:pPr algn="l">
              <a:lnSpc>
                <a:spcPct val="100000"/>
              </a:lnSpc>
            </a:pPr>
            <a:r>
              <a:rPr lang="en-GB" dirty="0"/>
              <a:t>• Snow-fall, snow-cover and snow melt </a:t>
            </a:r>
          </a:p>
          <a:p>
            <a:pPr algn="l">
              <a:lnSpc>
                <a:spcPct val="100000"/>
              </a:lnSpc>
            </a:pPr>
            <a:r>
              <a:rPr lang="en-GB" dirty="0"/>
              <a:t>• Radiation (incoming short-wave and out-going long-wave)</a:t>
            </a:r>
          </a:p>
          <a:p>
            <a:pPr algn="l">
              <a:lnSpc>
                <a:spcPct val="100000"/>
              </a:lnSpc>
            </a:pPr>
            <a:r>
              <a:rPr lang="en-GB" dirty="0"/>
              <a:t>• Friction (at surface and in free atmosphere)</a:t>
            </a:r>
          </a:p>
          <a:p>
            <a:pPr algn="l">
              <a:lnSpc>
                <a:spcPct val="100000"/>
              </a:lnSpc>
            </a:pPr>
            <a:r>
              <a:rPr lang="en-GB" dirty="0"/>
              <a:t>• Sub-grid-scale </a:t>
            </a:r>
            <a:r>
              <a:rPr lang="en-GB" dirty="0" err="1"/>
              <a:t>orographic</a:t>
            </a:r>
            <a:r>
              <a:rPr lang="en-GB" dirty="0"/>
              <a:t> drag </a:t>
            </a:r>
          </a:p>
          <a:p>
            <a:pPr algn="l">
              <a:lnSpc>
                <a:spcPct val="100000"/>
              </a:lnSpc>
            </a:pPr>
            <a:r>
              <a:rPr lang="en-GB" dirty="0"/>
              <a:t>• Gravity waves and blocking effects </a:t>
            </a:r>
          </a:p>
          <a:p>
            <a:pPr algn="l">
              <a:lnSpc>
                <a:spcPct val="100000"/>
              </a:lnSpc>
            </a:pPr>
            <a:r>
              <a:rPr lang="en-GB" dirty="0"/>
              <a:t>• Evaporation, sensible and latent heat flux </a:t>
            </a:r>
          </a:p>
          <a:p>
            <a:pPr>
              <a:lnSpc>
                <a:spcPct val="100000"/>
              </a:lnSpc>
            </a:pPr>
            <a:endParaRPr lang="en-GB" dirty="0"/>
          </a:p>
        </p:txBody>
      </p:sp>
    </p:spTree>
    <p:extLst>
      <p:ext uri="{BB962C8B-B14F-4D97-AF65-F5344CB8AC3E}">
        <p14:creationId xmlns:p14="http://schemas.microsoft.com/office/powerpoint/2010/main" val="3582699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w="9525"/>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ECMWF’s assimilation system uses 40 million observations a day from more than 50 different instruments on satellites, and from many ground-based and airborne measurement systems.</a:t>
            </a:r>
          </a:p>
          <a:p>
            <a:endParaRPr lang="en-US" dirty="0">
              <a:latin typeface="Calibri" charset="0"/>
            </a:endParaRPr>
          </a:p>
        </p:txBody>
      </p:sp>
    </p:spTree>
    <p:extLst>
      <p:ext uri="{BB962C8B-B14F-4D97-AF65-F5344CB8AC3E}">
        <p14:creationId xmlns:p14="http://schemas.microsoft.com/office/powerpoint/2010/main" val="3036612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extLst>
      <p:ext uri="{BB962C8B-B14F-4D97-AF65-F5344CB8AC3E}">
        <p14:creationId xmlns:p14="http://schemas.microsoft.com/office/powerpoint/2010/main" val="2046550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w="9525"/>
        </p:spPr>
        <p:txBody>
          <a:bodyPr/>
          <a:lstStyle/>
          <a:p>
            <a:pPr>
              <a:lnSpc>
                <a:spcPts val="1611"/>
              </a:lnSpc>
              <a:spcAft>
                <a:spcPts val="403"/>
              </a:spcAft>
            </a:pPr>
            <a:r>
              <a:rPr lang="en-GB" dirty="0">
                <a:latin typeface="Calibri" charset="0"/>
                <a:ea typeface="Calibri" charset="0"/>
                <a:cs typeface="Calibri" charset="0"/>
              </a:rPr>
              <a:t>EPS forecast for London temperature</a:t>
            </a:r>
          </a:p>
          <a:p>
            <a:pPr>
              <a:lnSpc>
                <a:spcPts val="1611"/>
              </a:lnSpc>
              <a:spcAft>
                <a:spcPts val="403"/>
              </a:spcAft>
            </a:pPr>
            <a:r>
              <a:rPr lang="en-GB" dirty="0">
                <a:latin typeface="Calibri" charset="0"/>
                <a:ea typeface="Calibri" charset="0"/>
                <a:cs typeface="Calibri" charset="0"/>
              </a:rPr>
              <a:t>Like the Lorenz system, the predictability of the atmosphere is itself a function of initial state. This figure shows the forecasts for air temperature in London given by an ensemble of 33 forecasts. Top: a relatively predictable situation. All forecasts started on 26 June 1995 give similar forecasts; in this case, small errors in the starting conditions did not seriously affect the forecast. Bottom: an unpredictable situation. Exactly one year earlier, on 26 June 1994, small initial differences had a dramatic effect on the forecasts.</a:t>
            </a:r>
          </a:p>
          <a:p>
            <a:endParaRPr lang="en-US" dirty="0" smtClean="0">
              <a:latin typeface="Calibri" charset="0"/>
            </a:endParaRPr>
          </a:p>
          <a:p>
            <a:pPr>
              <a:lnSpc>
                <a:spcPct val="120000"/>
              </a:lnSpc>
              <a:spcAft>
                <a:spcPts val="604"/>
              </a:spcAft>
            </a:pPr>
            <a:r>
              <a:rPr lang="en-GB" dirty="0"/>
              <a:t>The forecast model is very sensitive to small differences in initial conditions</a:t>
            </a:r>
          </a:p>
          <a:p>
            <a:pPr>
              <a:lnSpc>
                <a:spcPct val="120000"/>
              </a:lnSpc>
              <a:spcAft>
                <a:spcPts val="604"/>
              </a:spcAft>
            </a:pPr>
            <a:r>
              <a:rPr lang="en-GB" dirty="0"/>
              <a:t>   </a:t>
            </a:r>
            <a:r>
              <a:rPr lang="en-GB" dirty="0">
                <a:sym typeface="ZapfDingbats" pitchFamily="82" charset="2"/>
              </a:rPr>
              <a:t> </a:t>
            </a:r>
            <a:r>
              <a:rPr lang="en-GB" dirty="0"/>
              <a:t>accurate analysis crucial for accurate forecast</a:t>
            </a:r>
          </a:p>
          <a:p>
            <a:pPr>
              <a:lnSpc>
                <a:spcPct val="120000"/>
              </a:lnSpc>
              <a:spcAft>
                <a:spcPts val="604"/>
              </a:spcAft>
            </a:pPr>
            <a:r>
              <a:rPr lang="en-GB" dirty="0">
                <a:sym typeface="ZapfDingbats" pitchFamily="82" charset="2"/>
              </a:rPr>
              <a:t>    </a:t>
            </a:r>
            <a:r>
              <a:rPr lang="en-GB" dirty="0"/>
              <a:t>EPS used to represent the remaining analysis uncertainty</a:t>
            </a:r>
          </a:p>
          <a:p>
            <a:endParaRPr lang="en-US" dirty="0">
              <a:latin typeface="Calibri" charset="0"/>
            </a:endParaRPr>
          </a:p>
        </p:txBody>
      </p:sp>
    </p:spTree>
    <p:extLst>
      <p:ext uri="{BB962C8B-B14F-4D97-AF65-F5344CB8AC3E}">
        <p14:creationId xmlns:p14="http://schemas.microsoft.com/office/powerpoint/2010/main" val="4292793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ome/Titl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1620422" y="5984876"/>
            <a:ext cx="2135591" cy="366955"/>
          </a:xfrm>
          <a:prstGeom prst="rect">
            <a:avLst/>
          </a:prstGeom>
        </p:spPr>
      </p:pic>
      <p:sp>
        <p:nvSpPr>
          <p:cNvPr id="11" name="Date Placeholder 10"/>
          <p:cNvSpPr txBox="1">
            <a:spLocks/>
          </p:cNvSpPr>
          <p:nvPr userDrawn="1"/>
        </p:nvSpPr>
        <p:spPr>
          <a:xfrm>
            <a:off x="5836856" y="5984876"/>
            <a:ext cx="168730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April 14, 2016</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1620422" y="1294198"/>
            <a:ext cx="5903737"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1620422" y="1980000"/>
            <a:ext cx="5903737"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1620422" y="2700002"/>
            <a:ext cx="5903737"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620422" y="3121225"/>
            <a:ext cx="5903737"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620422" y="3429000"/>
            <a:ext cx="5903737"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35036">
              <a:lnSpc>
                <a:spcPts val="1650"/>
              </a:lnSpc>
              <a:spcBef>
                <a:spcPts val="825"/>
              </a:spcBef>
              <a:buClr>
                <a:srgbClr val="064E83"/>
              </a:buClr>
              <a:defRPr sz="1350">
                <a:solidFill>
                  <a:schemeClr val="tx1"/>
                </a:solidFill>
              </a:defRPr>
            </a:lvl1pPr>
            <a:lvl2pPr marL="472626" indent="-202554">
              <a:lnSpc>
                <a:spcPts val="1500"/>
              </a:lnSpc>
              <a:spcBef>
                <a:spcPts val="750"/>
              </a:spcBef>
              <a:buClr>
                <a:srgbClr val="064E83"/>
              </a:buClr>
              <a:defRPr sz="1200">
                <a:solidFill>
                  <a:schemeClr val="tx1"/>
                </a:solidFill>
              </a:defRPr>
            </a:lvl2pPr>
            <a:lvl3pPr marL="742698" indent="-202554">
              <a:lnSpc>
                <a:spcPts val="1350"/>
              </a:lnSpc>
              <a:spcBef>
                <a:spcPts val="675"/>
              </a:spcBef>
              <a:buClr>
                <a:srgbClr val="064E83"/>
              </a:buClr>
              <a:defRPr sz="1050">
                <a:solidFill>
                  <a:schemeClr val="tx1"/>
                </a:solidFill>
              </a:defRPr>
            </a:lvl3pPr>
            <a:lvl4pPr marL="1012770" indent="-202554">
              <a:lnSpc>
                <a:spcPts val="1200"/>
              </a:lnSpc>
              <a:spcBef>
                <a:spcPts val="600"/>
              </a:spcBef>
              <a:buClr>
                <a:srgbClr val="064E83"/>
              </a:buClr>
              <a:defRPr sz="900">
                <a:solidFill>
                  <a:schemeClr val="tx1"/>
                </a:solidFill>
              </a:defRPr>
            </a:lvl4pPr>
            <a:lvl5pPr marL="1282842" indent="-202554">
              <a:lnSpc>
                <a:spcPts val="1050"/>
              </a:lnSpc>
              <a:spcBef>
                <a:spcPts val="525"/>
              </a:spcBef>
              <a:buClr>
                <a:srgbClr val="064E83"/>
              </a:buClr>
              <a:defRPr sz="75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675"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342991" rtl="0" eaLnBrk="1" fontAlgn="auto" latinLnBrk="0" hangingPunct="1">
              <a:lnSpc>
                <a:spcPct val="100000"/>
              </a:lnSpc>
              <a:spcBef>
                <a:spcPts val="0"/>
              </a:spcBef>
              <a:spcAft>
                <a:spcPts val="0"/>
              </a:spcAft>
              <a:buClrTx/>
              <a:buSzTx/>
              <a:buFontTx/>
              <a:buNone/>
              <a:tabLst/>
              <a:defRPr/>
            </a:pPr>
            <a:r>
              <a:rPr kumimoji="0" lang="en-US" sz="675"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1817253" y="6308256"/>
            <a:ext cx="3041021" cy="230657"/>
          </a:xfrm>
          <a:prstGeom prst="rect">
            <a:avLst/>
          </a:prstGeom>
        </p:spPr>
        <p:txBody>
          <a:bodyPr vert="horz" lIns="0" tIns="0" rIns="0" bIns="0" rtlCol="0" anchor="b" anchorCtr="0">
            <a:noAutofit/>
          </a:bodyPr>
          <a:lstStyle>
            <a:lvl1pPr algn="l">
              <a:defRPr sz="675"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810211" y="6308254"/>
            <a:ext cx="1007041" cy="230658"/>
          </a:xfrm>
          <a:prstGeom prst="rect">
            <a:avLst/>
          </a:prstGeom>
        </p:spPr>
      </p:pic>
    </p:spTree>
    <p:extLst>
      <p:ext uri="{BB962C8B-B14F-4D97-AF65-F5344CB8AC3E}">
        <p14:creationId xmlns:p14="http://schemas.microsoft.com/office/powerpoint/2010/main" val="3925059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962791"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620422" y="6308256"/>
            <a:ext cx="1342369" cy="230657"/>
          </a:xfrm>
          <a:prstGeom prst="rect">
            <a:avLst/>
          </a:prstGeom>
        </p:spPr>
      </p:pic>
      <p:sp>
        <p:nvSpPr>
          <p:cNvPr id="9" name="Title 8"/>
          <p:cNvSpPr>
            <a:spLocks noGrp="1"/>
          </p:cNvSpPr>
          <p:nvPr>
            <p:ph type="title"/>
          </p:nvPr>
        </p:nvSpPr>
        <p:spPr>
          <a:xfrm>
            <a:off x="1620422" y="360000"/>
            <a:ext cx="5903737"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1620422" y="936000"/>
            <a:ext cx="5903738"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810211" y="6308256"/>
            <a:ext cx="1342369" cy="230657"/>
          </a:xfrm>
          <a:prstGeom prst="rect">
            <a:avLst/>
          </a:prstGeom>
        </p:spPr>
      </p:pic>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a:prstGeom prst="rect">
            <a:avLst/>
          </a:prstGeo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cxnSp>
        <p:nvCxnSpPr>
          <p:cNvPr id="12" name="Straight Connector 11"/>
          <p:cNvCxnSpPr/>
          <p:nvPr userDrawn="1"/>
        </p:nvCxnSpPr>
        <p:spPr>
          <a:xfrm>
            <a:off x="70609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198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34082"/>
          </a:xfrm>
          <a:prstGeom prst="rect">
            <a:avLst/>
          </a:prstGeom>
        </p:spPr>
        <p:txBody>
          <a:bodyPr/>
          <a:lstStyle>
            <a:lvl1pPr>
              <a:defRPr sz="3200">
                <a:solidFill>
                  <a:srgbClr val="376092"/>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630456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a:prstGeom prst="rect">
            <a:avLst/>
          </a:prstGeo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1134054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76064"/>
          </a:xfrm>
          <a:prstGeom prst="rect">
            <a:avLst/>
          </a:prstGeom>
        </p:spPr>
        <p:txBody>
          <a:bodyPr/>
          <a:lstStyle>
            <a:lvl1pPr>
              <a:defRPr sz="3200">
                <a:solidFill>
                  <a:srgbClr val="37609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052736"/>
            <a:ext cx="8229600" cy="5073427"/>
          </a:xfrm>
          <a:prstGeom prst="rect">
            <a:avLst/>
          </a:prstGeom>
        </p:spPr>
        <p:txBody>
          <a:bodyPr/>
          <a:lstStyle>
            <a:lvl1pPr>
              <a:defRPr>
                <a:solidFill>
                  <a:srgbClr val="376092"/>
                </a:solidFill>
              </a:defRPr>
            </a:lvl1pPr>
            <a:lvl2pPr>
              <a:defRPr>
                <a:solidFill>
                  <a:srgbClr val="376092"/>
                </a:solidFill>
              </a:defRPr>
            </a:lvl2pPr>
            <a:lvl3pPr>
              <a:defRPr>
                <a:solidFill>
                  <a:srgbClr val="376092"/>
                </a:solidFill>
              </a:defRPr>
            </a:lvl3pPr>
            <a:lvl4pPr>
              <a:defRPr>
                <a:solidFill>
                  <a:srgbClr val="376092"/>
                </a:solidFill>
              </a:defRPr>
            </a:lvl4pPr>
            <a:lvl5pPr>
              <a:defRPr>
                <a:solidFill>
                  <a:srgbClr val="37609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96916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54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827584" y="274639"/>
            <a:ext cx="7859216" cy="706726"/>
          </a:xfrm>
          <a:prstGeom prst="rect">
            <a:avLst/>
          </a:prstGeom>
        </p:spPr>
        <p:txBody>
          <a:bodyPr>
            <a:normAutofit/>
          </a:bodyPr>
          <a:lstStyle>
            <a:lvl1pPr>
              <a:defRPr sz="4000"/>
            </a:lvl1pPr>
          </a:lstStyle>
          <a:p>
            <a:r>
              <a:rPr lang="en-US" dirty="0" smtClean="0"/>
              <a:t>Click to edit Master title style</a:t>
            </a:r>
            <a:endParaRPr lang="en-US" dirty="0"/>
          </a:p>
        </p:txBody>
      </p:sp>
      <p:sp>
        <p:nvSpPr>
          <p:cNvPr id="4" name="Slide Number Placeholder 3"/>
          <p:cNvSpPr>
            <a:spLocks noGrp="1"/>
          </p:cNvSpPr>
          <p:nvPr>
            <p:ph type="sldNum" sz="quarter" idx="11"/>
          </p:nvPr>
        </p:nvSpPr>
        <p:spPr>
          <a:xfrm>
            <a:off x="8316416" y="6356350"/>
            <a:ext cx="370384" cy="365125"/>
          </a:xfrm>
          <a:prstGeom prst="rect">
            <a:avLst/>
          </a:prstGeom>
        </p:spPr>
        <p:txBody>
          <a:bodyPr/>
          <a:lstStyle/>
          <a:p>
            <a:fld id="{1E6F7D49-625A-4DC0-89B0-0AC14CBD2779}" type="slidenum">
              <a:rPr lang="en-GB" smtClean="0"/>
              <a:pPr/>
              <a:t>‹#›</a:t>
            </a:fld>
            <a:endParaRPr lang="en-GB" dirty="0"/>
          </a:p>
        </p:txBody>
      </p:sp>
      <p:sp>
        <p:nvSpPr>
          <p:cNvPr id="6" name="Content Placeholder 5"/>
          <p:cNvSpPr>
            <a:spLocks noGrp="1"/>
          </p:cNvSpPr>
          <p:nvPr>
            <p:ph sz="quarter" idx="12"/>
          </p:nvPr>
        </p:nvSpPr>
        <p:spPr>
          <a:xfrm>
            <a:off x="827584" y="1385455"/>
            <a:ext cx="7859216" cy="462972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7" name="Straight Connector 6"/>
          <p:cNvCxnSpPr/>
          <p:nvPr userDrawn="1"/>
        </p:nvCxnSpPr>
        <p:spPr>
          <a:xfrm>
            <a:off x="68300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9792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12"/>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8" r:id="rId8"/>
    <p:sldLayoutId id="2147483659" r:id="rId9"/>
    <p:sldLayoutId id="2147483660" r:id="rId10"/>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39.gif"/></Relationships>
</file>

<file path=ppt/slides/_rels/slide1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8.jp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4.gif"/><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61.emf"/><Relationship Id="rId2" Type="http://schemas.openxmlformats.org/officeDocument/2006/relationships/image" Target="../media/image56.emf"/><Relationship Id="rId1" Type="http://schemas.openxmlformats.org/officeDocument/2006/relationships/slideLayout" Target="../slideLayouts/slideLayout5.xml"/><Relationship Id="rId6" Type="http://schemas.openxmlformats.org/officeDocument/2006/relationships/image" Target="../media/image60.emf"/><Relationship Id="rId5" Type="http://schemas.openxmlformats.org/officeDocument/2006/relationships/image" Target="../media/image59.emf"/><Relationship Id="rId4" Type="http://schemas.openxmlformats.org/officeDocument/2006/relationships/image" Target="../media/image58.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gif"/><Relationship Id="rId1" Type="http://schemas.openxmlformats.org/officeDocument/2006/relationships/slideLayout" Target="../slideLayouts/slideLayout8.xml"/><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1620422" y="275115"/>
            <a:ext cx="5903737" cy="1538883"/>
          </a:xfrm>
        </p:spPr>
        <p:txBody>
          <a:bodyPr/>
          <a:lstStyle/>
          <a:p>
            <a:r>
              <a:rPr lang="en-GB" dirty="0">
                <a:solidFill>
                  <a:schemeClr val="accent1">
                    <a:lumMod val="75000"/>
                  </a:schemeClr>
                </a:solidFill>
                <a:latin typeface="Helvetica" panose="020B0604020202020204" pitchFamily="34" charset="0"/>
                <a:cs typeface="Helvetica" panose="020B0604020202020204" pitchFamily="34" charset="0"/>
              </a:rPr>
              <a:t>Operational and research activities at ECMWF now and in the future</a:t>
            </a:r>
            <a:endParaRPr lang="en-US" dirty="0"/>
          </a:p>
        </p:txBody>
      </p:sp>
      <p:sp>
        <p:nvSpPr>
          <p:cNvPr id="11" name="Text Placeholder 10"/>
          <p:cNvSpPr>
            <a:spLocks noGrp="1"/>
          </p:cNvSpPr>
          <p:nvPr>
            <p:ph type="body" sz="quarter" idx="11"/>
          </p:nvPr>
        </p:nvSpPr>
        <p:spPr/>
        <p:txBody>
          <a:bodyPr/>
          <a:lstStyle/>
          <a:p>
            <a:endParaRPr lang="en-US" dirty="0"/>
          </a:p>
        </p:txBody>
      </p:sp>
      <p:sp>
        <p:nvSpPr>
          <p:cNvPr id="12" name="Text Placeholder 11"/>
          <p:cNvSpPr>
            <a:spLocks noGrp="1"/>
          </p:cNvSpPr>
          <p:nvPr>
            <p:ph type="body" sz="quarter" idx="12"/>
          </p:nvPr>
        </p:nvSpPr>
        <p:spPr/>
        <p:txBody>
          <a:bodyPr/>
          <a:lstStyle/>
          <a:p>
            <a:r>
              <a:rPr lang="en-US" dirty="0" smtClean="0"/>
              <a:t>Sarah Keeley</a:t>
            </a:r>
            <a:endParaRPr lang="en-US" dirty="0"/>
          </a:p>
        </p:txBody>
      </p:sp>
      <p:sp>
        <p:nvSpPr>
          <p:cNvPr id="13" name="Text Placeholder 12"/>
          <p:cNvSpPr>
            <a:spLocks noGrp="1"/>
          </p:cNvSpPr>
          <p:nvPr>
            <p:ph type="body" sz="quarter" idx="13"/>
          </p:nvPr>
        </p:nvSpPr>
        <p:spPr>
          <a:xfrm>
            <a:off x="1620422" y="3121225"/>
            <a:ext cx="5903737" cy="239040"/>
          </a:xfrm>
        </p:spPr>
        <p:txBody>
          <a:bodyPr/>
          <a:lstStyle/>
          <a:p>
            <a:r>
              <a:rPr lang="en-US" dirty="0" smtClean="0"/>
              <a:t>Education Officer</a:t>
            </a:r>
            <a:endParaRPr lang="en-US" dirty="0"/>
          </a:p>
        </p:txBody>
      </p:sp>
      <p:sp>
        <p:nvSpPr>
          <p:cNvPr id="14" name="Text Placeholder 13"/>
          <p:cNvSpPr>
            <a:spLocks noGrp="1"/>
          </p:cNvSpPr>
          <p:nvPr>
            <p:ph type="body" sz="quarter" idx="14"/>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tsimobs_loop.gif"/>
          <p:cNvPicPr>
            <a:picLocks noChangeAspect="1"/>
          </p:cNvPicPr>
          <p:nvPr/>
        </p:nvPicPr>
        <p:blipFill>
          <a:blip r:embed="rId3" cstate="print"/>
          <a:stretch>
            <a:fillRect/>
          </a:stretch>
        </p:blipFill>
        <p:spPr>
          <a:xfrm>
            <a:off x="-228600" y="-781050"/>
            <a:ext cx="9612630" cy="6800850"/>
          </a:xfrm>
          <a:prstGeom prst="rect">
            <a:avLst/>
          </a:prstGeom>
        </p:spPr>
      </p:pic>
      <p:sp>
        <p:nvSpPr>
          <p:cNvPr id="3" name="Rectangle 2"/>
          <p:cNvSpPr/>
          <p:nvPr/>
        </p:nvSpPr>
        <p:spPr>
          <a:xfrm>
            <a:off x="8686800" y="1828800"/>
            <a:ext cx="152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2460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834396" y="1054378"/>
            <a:ext cx="3864779" cy="4936847"/>
            <a:chOff x="3676" y="624"/>
            <a:chExt cx="1983" cy="2768"/>
          </a:xfrm>
        </p:grpSpPr>
        <p:sp>
          <p:nvSpPr>
            <p:cNvPr id="92167" name="Rectangle 4"/>
            <p:cNvSpPr>
              <a:spLocks noChangeArrowheads="1"/>
            </p:cNvSpPr>
            <p:nvPr/>
          </p:nvSpPr>
          <p:spPr bwMode="auto">
            <a:xfrm>
              <a:off x="3676" y="624"/>
              <a:ext cx="1983" cy="2768"/>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endParaRPr lang="en-US" dirty="0">
                <a:latin typeface="Calibri" charset="0"/>
              </a:endParaRPr>
            </a:p>
          </p:txBody>
        </p:sp>
        <p:pic>
          <p:nvPicPr>
            <p:cNvPr id="92168"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06" y="659"/>
              <a:ext cx="1924" cy="2699"/>
            </a:xfrm>
            <a:prstGeom prst="rect">
              <a:avLst/>
            </a:prstGeom>
            <a:noFill/>
            <a:ln w="9525">
              <a:noFill/>
              <a:miter lim="800000"/>
              <a:headEnd/>
              <a:tailEnd/>
            </a:ln>
          </p:spPr>
        </p:pic>
      </p:grpSp>
      <p:sp>
        <p:nvSpPr>
          <p:cNvPr id="8" name="Rectangle 7"/>
          <p:cNvSpPr/>
          <p:nvPr/>
        </p:nvSpPr>
        <p:spPr>
          <a:xfrm>
            <a:off x="283427" y="1004243"/>
            <a:ext cx="4168588" cy="2939266"/>
          </a:xfrm>
          <a:prstGeom prst="rect">
            <a:avLst/>
          </a:prstGeom>
        </p:spPr>
        <p:txBody>
          <a:bodyPr wrap="square">
            <a:spAutoFit/>
          </a:bodyPr>
          <a:lstStyle/>
          <a:p>
            <a:pPr marL="287338" indent="-287338">
              <a:lnSpc>
                <a:spcPts val="2400"/>
              </a:lnSpc>
              <a:spcAft>
                <a:spcPts val="600"/>
              </a:spcAft>
              <a:buNone/>
            </a:pPr>
            <a:r>
              <a:rPr lang="en-US" sz="2000" kern="0" dirty="0" smtClean="0">
                <a:solidFill>
                  <a:srgbClr val="000000"/>
                </a:solidFill>
                <a:latin typeface="Calibri"/>
              </a:rPr>
              <a:t>The atmosphere is a chaotic system</a:t>
            </a:r>
          </a:p>
          <a:p>
            <a:pPr marL="288000" lvl="0" indent="-292100">
              <a:lnSpc>
                <a:spcPts val="2400"/>
              </a:lnSpc>
              <a:spcAft>
                <a:spcPts val="600"/>
              </a:spcAft>
              <a:buClr>
                <a:srgbClr val="3366FF"/>
              </a:buClr>
              <a:buSzPct val="90000"/>
              <a:buFont typeface="Wingdings" charset="2"/>
              <a:buChar char=""/>
            </a:pPr>
            <a:r>
              <a:rPr lang="en-US" sz="2000" b="0" kern="0" dirty="0" smtClean="0">
                <a:solidFill>
                  <a:srgbClr val="000000"/>
                </a:solidFill>
                <a:latin typeface="Calibri"/>
              </a:rPr>
              <a:t>Small errors can grow to have major impact (butterfly effect)</a:t>
            </a:r>
          </a:p>
          <a:p>
            <a:pPr marL="288000" lvl="0" indent="-292100">
              <a:lnSpc>
                <a:spcPts val="2400"/>
              </a:lnSpc>
              <a:spcAft>
                <a:spcPts val="1800"/>
              </a:spcAft>
              <a:buClr>
                <a:srgbClr val="3366FF"/>
              </a:buClr>
              <a:buSzPct val="90000"/>
              <a:buFont typeface="Wingdings" charset="2"/>
              <a:buChar char=""/>
            </a:pPr>
            <a:r>
              <a:rPr lang="en-US" sz="2000" b="0" kern="0" dirty="0" smtClean="0">
                <a:solidFill>
                  <a:srgbClr val="000000"/>
                </a:solidFill>
                <a:latin typeface="Calibri"/>
              </a:rPr>
              <a:t>This limits detailed weather prediction to a week or so ahead</a:t>
            </a:r>
          </a:p>
          <a:p>
            <a:pPr marL="288000" lvl="0" indent="-292100">
              <a:lnSpc>
                <a:spcPts val="2400"/>
              </a:lnSpc>
              <a:spcAft>
                <a:spcPts val="1800"/>
              </a:spcAft>
              <a:buClr>
                <a:srgbClr val="3366FF"/>
              </a:buClr>
              <a:buSzPct val="90000"/>
              <a:buFont typeface="Wingdings" charset="2"/>
              <a:buChar char=""/>
            </a:pPr>
            <a:r>
              <a:rPr lang="en-US" sz="2000" b="0" kern="0" dirty="0" smtClean="0">
                <a:solidFill>
                  <a:srgbClr val="000000"/>
                </a:solidFill>
                <a:latin typeface="Calibri"/>
              </a:rPr>
              <a:t>Slowly evolving components of the climate system can give predictability at longer timescales</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2889"/>
            <a:ext cx="9144000" cy="6472221"/>
          </a:xfrm>
          <a:prstGeom prst="rect">
            <a:avLst/>
          </a:prstGeom>
        </p:spPr>
      </p:pic>
      <p:sp>
        <p:nvSpPr>
          <p:cNvPr id="92162" name="Rectangle 2"/>
          <p:cNvSpPr>
            <a:spLocks noGrp="1" noChangeArrowheads="1"/>
          </p:cNvSpPr>
          <p:nvPr>
            <p:ph type="title"/>
          </p:nvPr>
        </p:nvSpPr>
        <p:spPr>
          <a:xfrm>
            <a:off x="360000" y="180000"/>
            <a:ext cx="8494712" cy="648000"/>
          </a:xfrm>
        </p:spPr>
        <p:txBody>
          <a:bodyPr/>
          <a:lstStyle/>
          <a:p>
            <a:r>
              <a:rPr lang="en-GB" dirty="0" smtClean="0">
                <a:latin typeface="Calibri" charset="0"/>
              </a:rPr>
              <a:t>Simulated satellite image from model forecast</a:t>
            </a:r>
            <a:endParaRPr lang="en-GB" dirty="0">
              <a:latin typeface="Calibri" charset="0"/>
            </a:endParaRPr>
          </a:p>
        </p:txBody>
      </p:sp>
    </p:spTree>
    <p:extLst>
      <p:ext uri="{BB962C8B-B14F-4D97-AF65-F5344CB8AC3E}">
        <p14:creationId xmlns:p14="http://schemas.microsoft.com/office/powerpoint/2010/main" val="625069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123" y="301625"/>
            <a:ext cx="7772400" cy="1470025"/>
          </a:xfrm>
        </p:spPr>
        <p:txBody>
          <a:bodyPr/>
          <a:lstStyle/>
          <a:p>
            <a:r>
              <a:rPr lang="en-GB" dirty="0" smtClean="0">
                <a:solidFill>
                  <a:schemeClr val="tx2"/>
                </a:solidFill>
              </a:rPr>
              <a:t>RMS error of 500 </a:t>
            </a:r>
            <a:r>
              <a:rPr lang="en-GB" dirty="0" err="1" smtClean="0">
                <a:solidFill>
                  <a:schemeClr val="tx2"/>
                </a:solidFill>
              </a:rPr>
              <a:t>hPa</a:t>
            </a:r>
            <a:r>
              <a:rPr lang="en-GB" dirty="0" smtClean="0">
                <a:solidFill>
                  <a:schemeClr val="tx2"/>
                </a:solidFill>
              </a:rPr>
              <a:t> height </a:t>
            </a:r>
            <a:r>
              <a:rPr lang="en-GB" dirty="0" smtClean="0"/>
              <a:t>field</a:t>
            </a:r>
            <a:br>
              <a:rPr lang="en-GB" dirty="0" smtClean="0"/>
            </a:br>
            <a:r>
              <a:rPr lang="en-GB" dirty="0" smtClean="0"/>
              <a:t>Northern Hemisphere</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220"/>
          <a:stretch/>
        </p:blipFill>
        <p:spPr bwMode="auto">
          <a:xfrm>
            <a:off x="1235905" y="1457290"/>
            <a:ext cx="6882399" cy="4716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853289" y="2375409"/>
            <a:ext cx="928468" cy="461665"/>
          </a:xfrm>
          <a:prstGeom prst="rect">
            <a:avLst/>
          </a:prstGeom>
          <a:noFill/>
        </p:spPr>
        <p:txBody>
          <a:bodyPr wrap="square" rtlCol="0">
            <a:spAutoFit/>
          </a:bodyPr>
          <a:lstStyle/>
          <a:p>
            <a:r>
              <a:rPr lang="en-GB" dirty="0" smtClean="0">
                <a:solidFill>
                  <a:srgbClr val="00279F"/>
                </a:solidFill>
              </a:rPr>
              <a:t>1990</a:t>
            </a:r>
            <a:endParaRPr lang="en-GB" dirty="0">
              <a:solidFill>
                <a:srgbClr val="00279F"/>
              </a:solidFill>
            </a:endParaRPr>
          </a:p>
        </p:txBody>
      </p:sp>
      <p:sp>
        <p:nvSpPr>
          <p:cNvPr id="7" name="TextBox 6"/>
          <p:cNvSpPr txBox="1"/>
          <p:nvPr/>
        </p:nvSpPr>
        <p:spPr>
          <a:xfrm>
            <a:off x="7853289" y="2663262"/>
            <a:ext cx="928468" cy="461665"/>
          </a:xfrm>
          <a:prstGeom prst="rect">
            <a:avLst/>
          </a:prstGeom>
          <a:noFill/>
        </p:spPr>
        <p:txBody>
          <a:bodyPr wrap="square" rtlCol="0">
            <a:spAutoFit/>
          </a:bodyPr>
          <a:lstStyle/>
          <a:p>
            <a:r>
              <a:rPr lang="en-GB" dirty="0" smtClean="0">
                <a:solidFill>
                  <a:srgbClr val="C00000"/>
                </a:solidFill>
              </a:rPr>
              <a:t>2000</a:t>
            </a:r>
            <a:endParaRPr lang="en-GB" dirty="0">
              <a:solidFill>
                <a:srgbClr val="C00000"/>
              </a:solidFill>
            </a:endParaRPr>
          </a:p>
        </p:txBody>
      </p:sp>
      <p:sp>
        <p:nvSpPr>
          <p:cNvPr id="8" name="TextBox 7"/>
          <p:cNvSpPr txBox="1"/>
          <p:nvPr/>
        </p:nvSpPr>
        <p:spPr>
          <a:xfrm>
            <a:off x="7853289" y="2911069"/>
            <a:ext cx="928468" cy="461665"/>
          </a:xfrm>
          <a:prstGeom prst="rect">
            <a:avLst/>
          </a:prstGeom>
          <a:noFill/>
        </p:spPr>
        <p:txBody>
          <a:bodyPr wrap="square" rtlCol="0">
            <a:spAutoFit/>
          </a:bodyPr>
          <a:lstStyle/>
          <a:p>
            <a:r>
              <a:rPr lang="en-GB" dirty="0" smtClean="0">
                <a:solidFill>
                  <a:srgbClr val="00B050"/>
                </a:solidFill>
              </a:rPr>
              <a:t>2010</a:t>
            </a:r>
            <a:endParaRPr lang="en-GB" dirty="0">
              <a:solidFill>
                <a:srgbClr val="00B050"/>
              </a:solidFill>
            </a:endParaRPr>
          </a:p>
        </p:txBody>
      </p:sp>
      <p:sp>
        <p:nvSpPr>
          <p:cNvPr id="3" name="Oval 2"/>
          <p:cNvSpPr/>
          <p:nvPr/>
        </p:nvSpPr>
        <p:spPr bwMode="auto">
          <a:xfrm>
            <a:off x="1594682" y="5112913"/>
            <a:ext cx="914405" cy="965915"/>
          </a:xfrm>
          <a:prstGeom prst="ellipse">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 name="TextBox 3"/>
          <p:cNvSpPr txBox="1"/>
          <p:nvPr/>
        </p:nvSpPr>
        <p:spPr>
          <a:xfrm>
            <a:off x="545123" y="4637842"/>
            <a:ext cx="2884869" cy="461665"/>
          </a:xfrm>
          <a:prstGeom prst="rect">
            <a:avLst/>
          </a:prstGeom>
          <a:noFill/>
        </p:spPr>
        <p:txBody>
          <a:bodyPr wrap="square" rtlCol="0">
            <a:spAutoFit/>
          </a:bodyPr>
          <a:lstStyle/>
          <a:p>
            <a:pPr algn="ctr"/>
            <a:r>
              <a:rPr lang="en-GB" sz="2400" b="1" dirty="0" smtClean="0">
                <a:solidFill>
                  <a:srgbClr val="FF0000"/>
                </a:solidFill>
              </a:rPr>
              <a:t>Initial state error</a:t>
            </a:r>
            <a:endParaRPr lang="en-GB" sz="2400" b="1" dirty="0">
              <a:solidFill>
                <a:srgbClr val="FF0000"/>
              </a:solidFill>
            </a:endParaRPr>
          </a:p>
        </p:txBody>
      </p:sp>
      <p:sp>
        <p:nvSpPr>
          <p:cNvPr id="6" name="TextBox 5"/>
          <p:cNvSpPr txBox="1"/>
          <p:nvPr/>
        </p:nvSpPr>
        <p:spPr>
          <a:xfrm>
            <a:off x="4810184" y="4651248"/>
            <a:ext cx="2848833" cy="461665"/>
          </a:xfrm>
          <a:prstGeom prst="rect">
            <a:avLst/>
          </a:prstGeom>
          <a:noFill/>
        </p:spPr>
        <p:txBody>
          <a:bodyPr wrap="square" rtlCol="0">
            <a:spAutoFit/>
          </a:bodyPr>
          <a:lstStyle/>
          <a:p>
            <a:r>
              <a:rPr lang="en-GB" sz="2400" b="1" dirty="0" smtClean="0">
                <a:solidFill>
                  <a:srgbClr val="0070C0"/>
                </a:solidFill>
              </a:rPr>
              <a:t>Model error growth</a:t>
            </a:r>
            <a:endParaRPr lang="en-GB" sz="2400" b="1" dirty="0">
              <a:solidFill>
                <a:srgbClr val="0070C0"/>
              </a:solidFill>
            </a:endParaRPr>
          </a:p>
        </p:txBody>
      </p:sp>
      <p:cxnSp>
        <p:nvCxnSpPr>
          <p:cNvPr id="10" name="Straight Connector 9"/>
          <p:cNvCxnSpPr/>
          <p:nvPr/>
        </p:nvCxnSpPr>
        <p:spPr>
          <a:xfrm flipV="1">
            <a:off x="2109349" y="4196249"/>
            <a:ext cx="5807635" cy="67591"/>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051884" y="3256773"/>
            <a:ext cx="2366683" cy="954107"/>
          </a:xfrm>
          <a:prstGeom prst="rect">
            <a:avLst/>
          </a:prstGeom>
          <a:noFill/>
        </p:spPr>
        <p:txBody>
          <a:bodyPr wrap="square" rtlCol="0">
            <a:spAutoFit/>
          </a:bodyPr>
          <a:lstStyle/>
          <a:p>
            <a:pPr algn="ctr"/>
            <a:r>
              <a:rPr lang="en-GB" sz="2800" dirty="0" smtClean="0"/>
              <a:t>Acceptable error level</a:t>
            </a:r>
            <a:endParaRPr lang="en-GB" sz="2800" dirty="0"/>
          </a:p>
        </p:txBody>
      </p:sp>
    </p:spTree>
    <p:extLst>
      <p:ext uri="{BB962C8B-B14F-4D97-AF65-F5344CB8AC3E}">
        <p14:creationId xmlns:p14="http://schemas.microsoft.com/office/powerpoint/2010/main" val="20561183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build="allAtOnce"/>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12" y="1031376"/>
            <a:ext cx="7524159" cy="277071"/>
          </a:xfrm>
        </p:spPr>
        <p:txBody>
          <a:bodyPr/>
          <a:lstStyle/>
          <a:p>
            <a:pPr algn="ctr"/>
            <a:r>
              <a:rPr lang="en-GB" dirty="0" smtClean="0"/>
              <a:t>Medium range forecast skill</a:t>
            </a:r>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13</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pic>
        <p:nvPicPr>
          <p:cNvPr id="3" name="Picture 2"/>
          <p:cNvPicPr>
            <a:picLocks noChangeAspect="1"/>
          </p:cNvPicPr>
          <p:nvPr/>
        </p:nvPicPr>
        <p:blipFill>
          <a:blip r:embed="rId2"/>
          <a:stretch>
            <a:fillRect/>
          </a:stretch>
        </p:blipFill>
        <p:spPr>
          <a:xfrm>
            <a:off x="1603742" y="1332010"/>
            <a:ext cx="5936516" cy="4193980"/>
          </a:xfrm>
          <a:prstGeom prst="rect">
            <a:avLst/>
          </a:prstGeom>
        </p:spPr>
      </p:pic>
      <p:sp>
        <p:nvSpPr>
          <p:cNvPr id="7" name="Text Placeholder 3"/>
          <p:cNvSpPr txBox="1">
            <a:spLocks/>
          </p:cNvSpPr>
          <p:nvPr/>
        </p:nvSpPr>
        <p:spPr>
          <a:xfrm>
            <a:off x="2775937" y="4780246"/>
            <a:ext cx="4504046" cy="378140"/>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200" dirty="0">
                <a:solidFill>
                  <a:schemeClr val="accent1">
                    <a:lumMod val="75000"/>
                  </a:schemeClr>
                </a:solidFill>
                <a:latin typeface="+mn-lt"/>
              </a:rPr>
              <a:t>Forecast range at which the anomaly correlation drops below 80%</a:t>
            </a:r>
          </a:p>
        </p:txBody>
      </p:sp>
    </p:spTree>
    <p:extLst>
      <p:ext uri="{BB962C8B-B14F-4D97-AF65-F5344CB8AC3E}">
        <p14:creationId xmlns:p14="http://schemas.microsoft.com/office/powerpoint/2010/main" val="4293122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Medium range forecast skill – Normalised with reanalysis</a:t>
            </a:r>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14</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5241" t="9879" r="2747" b="6676"/>
          <a:stretch/>
        </p:blipFill>
        <p:spPr>
          <a:xfrm>
            <a:off x="1892045" y="1898021"/>
            <a:ext cx="5461702" cy="350109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5113" t="27613" r="2751" b="5436"/>
          <a:stretch/>
        </p:blipFill>
        <p:spPr>
          <a:xfrm>
            <a:off x="1519580" y="2510661"/>
            <a:ext cx="2380027" cy="1222440"/>
          </a:xfrm>
          <a:prstGeom prst="rect">
            <a:avLst/>
          </a:prstGeom>
        </p:spPr>
      </p:pic>
    </p:spTree>
    <p:extLst>
      <p:ext uri="{BB962C8B-B14F-4D97-AF65-F5344CB8AC3E}">
        <p14:creationId xmlns:p14="http://schemas.microsoft.com/office/powerpoint/2010/main" val="1026720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61765"/>
            <a:ext cx="7992888" cy="674948"/>
          </a:xfrm>
        </p:spPr>
        <p:txBody>
          <a:bodyPr>
            <a:normAutofit/>
          </a:bodyPr>
          <a:lstStyle/>
          <a:p>
            <a:pPr algn="l"/>
            <a:r>
              <a:rPr lang="it-IT" sz="3200" dirty="0"/>
              <a:t>Model </a:t>
            </a:r>
            <a:r>
              <a:rPr lang="it-IT" sz="3200" dirty="0" err="1"/>
              <a:t>intercomparison</a:t>
            </a:r>
            <a:endParaRPr lang="it-IT" sz="3200" dirty="0"/>
          </a:p>
        </p:txBody>
      </p:sp>
      <p:sp>
        <p:nvSpPr>
          <p:cNvPr id="4" name="Subtitle 6"/>
          <p:cNvSpPr txBox="1">
            <a:spLocks/>
          </p:cNvSpPr>
          <p:nvPr/>
        </p:nvSpPr>
        <p:spPr>
          <a:xfrm>
            <a:off x="395536" y="1772816"/>
            <a:ext cx="8748464" cy="302433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Helvetica"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Helvetica"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Helvetica"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Helvetica"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Helvetica"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GB" dirty="0"/>
          </a:p>
          <a:p>
            <a:endParaRPr lang="en-GB" dirty="0"/>
          </a:p>
          <a:p>
            <a:endParaRPr lang="en-GB" dirty="0"/>
          </a:p>
          <a:p>
            <a:endParaRPr lang="en-GB"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513" t="13369" r="1963" b="6416"/>
          <a:stretch/>
        </p:blipFill>
        <p:spPr>
          <a:xfrm>
            <a:off x="633508" y="1052736"/>
            <a:ext cx="8460432" cy="5184576"/>
          </a:xfrm>
          <a:prstGeom prst="rect">
            <a:avLst/>
          </a:prstGeom>
        </p:spPr>
      </p:pic>
      <p:sp>
        <p:nvSpPr>
          <p:cNvPr id="10" name="TextBox 9"/>
          <p:cNvSpPr txBox="1"/>
          <p:nvPr/>
        </p:nvSpPr>
        <p:spPr>
          <a:xfrm>
            <a:off x="1691683" y="1700808"/>
            <a:ext cx="1874359" cy="369332"/>
          </a:xfrm>
          <a:prstGeom prst="rect">
            <a:avLst/>
          </a:prstGeom>
          <a:noFill/>
        </p:spPr>
        <p:txBody>
          <a:bodyPr wrap="none" rtlCol="0">
            <a:spAutoFit/>
          </a:bodyPr>
          <a:lstStyle/>
          <a:p>
            <a:r>
              <a:rPr lang="en-GB" dirty="0"/>
              <a:t>ACC reaching 80%</a:t>
            </a:r>
          </a:p>
        </p:txBody>
      </p:sp>
    </p:spTree>
    <p:extLst>
      <p:ext uri="{BB962C8B-B14F-4D97-AF65-F5344CB8AC3E}">
        <p14:creationId xmlns:p14="http://schemas.microsoft.com/office/powerpoint/2010/main" val="3421090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986" name="Rectangle 2"/>
          <p:cNvSpPr>
            <a:spLocks noGrp="1" noChangeArrowheads="1"/>
          </p:cNvSpPr>
          <p:nvPr>
            <p:ph type="title"/>
          </p:nvPr>
        </p:nvSpPr>
        <p:spPr/>
        <p:txBody>
          <a:bodyPr/>
          <a:lstStyle/>
          <a:p>
            <a:r>
              <a:rPr lang="en-GB" dirty="0"/>
              <a:t>Meteorological Operations</a:t>
            </a:r>
          </a:p>
        </p:txBody>
      </p:sp>
      <p:pic>
        <p:nvPicPr>
          <p:cNvPr id="1026" name="Picture 2" descr="http://stream.ecmwf.int/data/atls18/data/data01/scratch/ps2png-atls18-95e2cf679cd58ee9b4db4dd119a05a8d-lQDOo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794" y="620688"/>
            <a:ext cx="8771206" cy="5555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12466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3074"/>
          <p:cNvSpPr>
            <a:spLocks noGrp="1" noChangeArrowheads="1"/>
          </p:cNvSpPr>
          <p:nvPr>
            <p:ph type="title"/>
          </p:nvPr>
        </p:nvSpPr>
        <p:spPr>
          <a:xfrm>
            <a:off x="89940" y="51919"/>
            <a:ext cx="9146244" cy="647700"/>
          </a:xfrm>
        </p:spPr>
        <p:txBody>
          <a:bodyPr/>
          <a:lstStyle/>
          <a:p>
            <a:r>
              <a:rPr lang="en-GB" sz="3200" dirty="0" smtClean="0">
                <a:solidFill>
                  <a:srgbClr val="FF0000"/>
                </a:solidFill>
              </a:rPr>
              <a:t>Focus on improved cloud </a:t>
            </a:r>
            <a:r>
              <a:rPr lang="en-GB" sz="3200" dirty="0" err="1" smtClean="0">
                <a:solidFill>
                  <a:srgbClr val="FF0000"/>
                </a:solidFill>
              </a:rPr>
              <a:t>parametrization</a:t>
            </a:r>
            <a:r>
              <a:rPr lang="en-GB" sz="3200" dirty="0" smtClean="0">
                <a:solidFill>
                  <a:srgbClr val="FF0000"/>
                </a:solidFill>
              </a:rPr>
              <a:t>: </a:t>
            </a:r>
            <a:endParaRPr lang="en-US" sz="3200" dirty="0" smtClean="0">
              <a:solidFill>
                <a:srgbClr val="FF0000"/>
              </a:solidFill>
            </a:endParaRPr>
          </a:p>
        </p:txBody>
      </p:sp>
      <p:sp>
        <p:nvSpPr>
          <p:cNvPr id="26662" name="Text Box 3080"/>
          <p:cNvSpPr txBox="1">
            <a:spLocks noChangeArrowheads="1"/>
          </p:cNvSpPr>
          <p:nvPr/>
        </p:nvSpPr>
        <p:spPr bwMode="auto">
          <a:xfrm rot="645806">
            <a:off x="6788639" y="5649765"/>
            <a:ext cx="1710725" cy="369332"/>
          </a:xfrm>
          <a:prstGeom prst="rect">
            <a:avLst/>
          </a:prstGeom>
          <a:noFill/>
          <a:ln w="38100">
            <a:noFill/>
            <a:miter lim="800000"/>
            <a:headEnd/>
            <a:tailEnd/>
          </a:ln>
        </p:spPr>
        <p:txBody>
          <a:bodyPr wrap="none" anchor="ctr">
            <a:spAutoFit/>
          </a:bodyPr>
          <a:lstStyle/>
          <a:p>
            <a:pPr algn="ctr"/>
            <a:r>
              <a:rPr lang="en-US" sz="1800" dirty="0" smtClean="0">
                <a:latin typeface="Helvetica" pitchFamily="34" charset="0"/>
              </a:rPr>
              <a:t>Freezing level</a:t>
            </a:r>
            <a:endParaRPr lang="en-US" sz="1800" dirty="0">
              <a:latin typeface="Helvetica" pitchFamily="34" charset="0"/>
            </a:endParaRPr>
          </a:p>
        </p:txBody>
      </p:sp>
      <p:sp>
        <p:nvSpPr>
          <p:cNvPr id="26629" name="Text Box 3081"/>
          <p:cNvSpPr txBox="1">
            <a:spLocks noChangeArrowheads="1"/>
          </p:cNvSpPr>
          <p:nvPr/>
        </p:nvSpPr>
        <p:spPr bwMode="auto">
          <a:xfrm>
            <a:off x="194870" y="709182"/>
            <a:ext cx="8740443" cy="1107996"/>
          </a:xfrm>
          <a:prstGeom prst="rect">
            <a:avLst/>
          </a:prstGeom>
          <a:noFill/>
          <a:ln w="38100">
            <a:noFill/>
            <a:miter lim="800000"/>
            <a:headEnd/>
            <a:tailEnd/>
          </a:ln>
        </p:spPr>
        <p:txBody>
          <a:bodyPr wrap="square" anchor="ctr">
            <a:spAutoFit/>
          </a:bodyPr>
          <a:lstStyle/>
          <a:p>
            <a:pPr marL="342900" indent="-360000">
              <a:spcBef>
                <a:spcPts val="0"/>
              </a:spcBef>
              <a:buSzPct val="125000"/>
              <a:buFont typeface="Arial" pitchFamily="34" charset="0"/>
              <a:buChar char="•"/>
            </a:pPr>
            <a:r>
              <a:rPr lang="en-US" sz="2200" b="0" dirty="0" smtClean="0">
                <a:latin typeface="Helvetica" pitchFamily="34" charset="0"/>
              </a:rPr>
              <a:t>Super-cooled liquid layers in mixed phase </a:t>
            </a:r>
            <a:r>
              <a:rPr lang="en-US" sz="2200" b="0" dirty="0" err="1" smtClean="0">
                <a:latin typeface="Helvetica" pitchFamily="34" charset="0"/>
              </a:rPr>
              <a:t>stratiform</a:t>
            </a:r>
            <a:r>
              <a:rPr lang="en-US" sz="2200" b="0" dirty="0" smtClean="0">
                <a:latin typeface="Helvetica" pitchFamily="34" charset="0"/>
              </a:rPr>
              <a:t> cloud (37r3)</a:t>
            </a:r>
          </a:p>
          <a:p>
            <a:pPr marL="342900" indent="-360000">
              <a:spcBef>
                <a:spcPts val="0"/>
              </a:spcBef>
              <a:buSzPct val="125000"/>
              <a:buFont typeface="Arial" pitchFamily="34" charset="0"/>
              <a:buChar char="•"/>
            </a:pPr>
            <a:r>
              <a:rPr lang="en-US" sz="2200" b="0" dirty="0" smtClean="0">
                <a:latin typeface="Helvetica" pitchFamily="34" charset="0"/>
              </a:rPr>
              <a:t>Ice water content in cirrus (38r1)</a:t>
            </a:r>
          </a:p>
          <a:p>
            <a:pPr marL="342900" indent="-360000">
              <a:spcBef>
                <a:spcPts val="0"/>
              </a:spcBef>
              <a:buSzPct val="125000"/>
              <a:buFont typeface="Arial" pitchFamily="34" charset="0"/>
              <a:buChar char="•"/>
            </a:pPr>
            <a:r>
              <a:rPr lang="en-US" sz="2200" b="0" dirty="0" smtClean="0">
                <a:latin typeface="Helvetica" pitchFamily="34" charset="0"/>
              </a:rPr>
              <a:t>Reduction of drizzle occurrence</a:t>
            </a:r>
            <a:endParaRPr lang="en-US" sz="2200" b="0" dirty="0">
              <a:latin typeface="Helvetica" pitchFamily="34" charset="0"/>
            </a:endParaRPr>
          </a:p>
        </p:txBody>
      </p:sp>
      <p:sp>
        <p:nvSpPr>
          <p:cNvPr id="26649" name="Freeform 3096" descr="30%"/>
          <p:cNvSpPr>
            <a:spLocks/>
          </p:cNvSpPr>
          <p:nvPr/>
        </p:nvSpPr>
        <p:spPr bwMode="auto">
          <a:xfrm rot="16200000">
            <a:off x="3322184" y="4811636"/>
            <a:ext cx="594652" cy="506988"/>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rgbClr val="FFFFFF"/>
            </a:bgClr>
          </a:pattFill>
          <a:ln w="38100">
            <a:solidFill>
              <a:schemeClr val="tx1"/>
            </a:solidFill>
            <a:round/>
            <a:headEnd/>
            <a:tailEnd/>
          </a:ln>
        </p:spPr>
        <p:txBody>
          <a:bodyPr wrap="none" anchor="ctr"/>
          <a:lstStyle/>
          <a:p>
            <a:endParaRPr lang="en-US"/>
          </a:p>
        </p:txBody>
      </p:sp>
      <p:sp>
        <p:nvSpPr>
          <p:cNvPr id="26648" name="Text Box 3098"/>
          <p:cNvSpPr txBox="1">
            <a:spLocks noChangeArrowheads="1"/>
          </p:cNvSpPr>
          <p:nvPr/>
        </p:nvSpPr>
        <p:spPr bwMode="auto">
          <a:xfrm>
            <a:off x="4316475" y="2926014"/>
            <a:ext cx="2048958" cy="400110"/>
          </a:xfrm>
          <a:prstGeom prst="rect">
            <a:avLst/>
          </a:prstGeom>
          <a:noFill/>
          <a:ln w="38100">
            <a:noFill/>
            <a:miter lim="800000"/>
            <a:headEnd/>
            <a:tailEnd/>
          </a:ln>
        </p:spPr>
        <p:txBody>
          <a:bodyPr wrap="none" anchor="ctr">
            <a:spAutoFit/>
          </a:bodyPr>
          <a:lstStyle/>
          <a:p>
            <a:pPr algn="ctr"/>
            <a:r>
              <a:rPr lang="en-US" sz="2000" dirty="0" smtClean="0">
                <a:latin typeface="Helvetica" pitchFamily="34" charset="0"/>
              </a:rPr>
              <a:t>mid-level cloud</a:t>
            </a:r>
            <a:endParaRPr lang="en-US" sz="2000" dirty="0">
              <a:latin typeface="Helvetica" pitchFamily="34" charset="0"/>
            </a:endParaRPr>
          </a:p>
        </p:txBody>
      </p:sp>
      <p:sp>
        <p:nvSpPr>
          <p:cNvPr id="42" name="Freeform 3096" descr="30%"/>
          <p:cNvSpPr>
            <a:spLocks/>
          </p:cNvSpPr>
          <p:nvPr/>
        </p:nvSpPr>
        <p:spPr bwMode="auto">
          <a:xfrm rot="10800000">
            <a:off x="3526978" y="2301738"/>
            <a:ext cx="3540766" cy="509159"/>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a:solidFill>
              <a:schemeClr val="tx1"/>
            </a:solidFill>
            <a:round/>
            <a:headEnd/>
            <a:tailEnd/>
          </a:ln>
        </p:spPr>
        <p:txBody>
          <a:bodyPr wrap="none" anchor="ctr"/>
          <a:lstStyle/>
          <a:p>
            <a:endParaRPr lang="en-US"/>
          </a:p>
        </p:txBody>
      </p:sp>
      <p:sp>
        <p:nvSpPr>
          <p:cNvPr id="43" name="Freeform 3096" descr="30%"/>
          <p:cNvSpPr>
            <a:spLocks/>
          </p:cNvSpPr>
          <p:nvPr/>
        </p:nvSpPr>
        <p:spPr bwMode="auto">
          <a:xfrm>
            <a:off x="4054548" y="4917009"/>
            <a:ext cx="1731657" cy="469747"/>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rgbClr val="FFFFFF"/>
            </a:bgClr>
          </a:pattFill>
          <a:ln w="38100">
            <a:solidFill>
              <a:schemeClr val="tx1"/>
            </a:solidFill>
            <a:round/>
            <a:headEnd/>
            <a:tailEnd/>
          </a:ln>
        </p:spPr>
        <p:txBody>
          <a:bodyPr wrap="none" anchor="ctr"/>
          <a:lstStyle/>
          <a:p>
            <a:endParaRPr lang="en-US"/>
          </a:p>
        </p:txBody>
      </p:sp>
      <p:sp>
        <p:nvSpPr>
          <p:cNvPr id="47" name="Freeform 3096" descr="30%"/>
          <p:cNvSpPr>
            <a:spLocks/>
          </p:cNvSpPr>
          <p:nvPr/>
        </p:nvSpPr>
        <p:spPr bwMode="auto">
          <a:xfrm rot="16200000">
            <a:off x="2313415" y="4563195"/>
            <a:ext cx="1093266" cy="530347"/>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rgbClr val="FFFFFF"/>
            </a:bgClr>
          </a:pattFill>
          <a:ln w="38100">
            <a:solidFill>
              <a:schemeClr val="tx1"/>
            </a:solidFill>
            <a:round/>
            <a:headEnd/>
            <a:tailEnd/>
          </a:ln>
        </p:spPr>
        <p:txBody>
          <a:bodyPr wrap="none" anchor="ctr"/>
          <a:lstStyle/>
          <a:p>
            <a:endParaRPr lang="en-US"/>
          </a:p>
        </p:txBody>
      </p:sp>
      <p:sp>
        <p:nvSpPr>
          <p:cNvPr id="48" name="Freeform 3096" descr="30%"/>
          <p:cNvSpPr>
            <a:spLocks/>
          </p:cNvSpPr>
          <p:nvPr/>
        </p:nvSpPr>
        <p:spPr bwMode="auto">
          <a:xfrm rot="16200000">
            <a:off x="1364668" y="4356388"/>
            <a:ext cx="1506881" cy="530347"/>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rgbClr val="FFFFFF"/>
            </a:bgClr>
          </a:pattFill>
          <a:ln w="38100">
            <a:solidFill>
              <a:schemeClr val="tx1"/>
            </a:solidFill>
            <a:round/>
            <a:headEnd/>
            <a:tailEnd/>
          </a:ln>
        </p:spPr>
        <p:txBody>
          <a:bodyPr wrap="none" anchor="ctr"/>
          <a:lstStyle/>
          <a:p>
            <a:endParaRPr lang="en-US"/>
          </a:p>
        </p:txBody>
      </p:sp>
      <p:grpSp>
        <p:nvGrpSpPr>
          <p:cNvPr id="5" name="Group 4"/>
          <p:cNvGrpSpPr/>
          <p:nvPr/>
        </p:nvGrpSpPr>
        <p:grpSpPr>
          <a:xfrm>
            <a:off x="6711096" y="4910385"/>
            <a:ext cx="1880906" cy="469747"/>
            <a:chOff x="6724838" y="4635315"/>
            <a:chExt cx="2066534" cy="469747"/>
          </a:xfrm>
        </p:grpSpPr>
        <p:sp>
          <p:nvSpPr>
            <p:cNvPr id="49" name="Freeform 3096" descr="30%"/>
            <p:cNvSpPr>
              <a:spLocks/>
            </p:cNvSpPr>
            <p:nvPr/>
          </p:nvSpPr>
          <p:spPr bwMode="auto">
            <a:xfrm>
              <a:off x="6724838" y="4635315"/>
              <a:ext cx="2057400" cy="469747"/>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a:solidFill>
                <a:schemeClr val="tx1"/>
              </a:solidFill>
              <a:round/>
              <a:headEnd/>
              <a:tailEnd/>
            </a:ln>
          </p:spPr>
          <p:txBody>
            <a:bodyPr wrap="none" anchor="ctr"/>
            <a:lstStyle/>
            <a:p>
              <a:endParaRPr lang="en-US"/>
            </a:p>
          </p:txBody>
        </p:sp>
        <p:sp>
          <p:nvSpPr>
            <p:cNvPr id="50" name="Freeform 3096" descr="30%"/>
            <p:cNvSpPr>
              <a:spLocks/>
            </p:cNvSpPr>
            <p:nvPr/>
          </p:nvSpPr>
          <p:spPr bwMode="auto">
            <a:xfrm>
              <a:off x="6733972" y="4673372"/>
              <a:ext cx="2057400" cy="234873"/>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chemeClr val="bg1"/>
              </a:bgClr>
            </a:pattFill>
            <a:ln w="38100">
              <a:solidFill>
                <a:schemeClr val="tx1"/>
              </a:solidFill>
              <a:round/>
              <a:headEnd/>
              <a:tailEnd/>
            </a:ln>
          </p:spPr>
          <p:txBody>
            <a:bodyPr wrap="none" anchor="ctr"/>
            <a:lstStyle/>
            <a:p>
              <a:endParaRPr lang="en-US"/>
            </a:p>
          </p:txBody>
        </p:sp>
      </p:grpSp>
      <p:grpSp>
        <p:nvGrpSpPr>
          <p:cNvPr id="4" name="Group 3"/>
          <p:cNvGrpSpPr/>
          <p:nvPr/>
        </p:nvGrpSpPr>
        <p:grpSpPr>
          <a:xfrm>
            <a:off x="239621" y="2273164"/>
            <a:ext cx="2778580" cy="3131227"/>
            <a:chOff x="284591" y="1618004"/>
            <a:chExt cx="2778580" cy="3512067"/>
          </a:xfrm>
        </p:grpSpPr>
        <p:sp>
          <p:nvSpPr>
            <p:cNvPr id="26663" name="Freeform 3077"/>
            <p:cNvSpPr>
              <a:spLocks/>
            </p:cNvSpPr>
            <p:nvPr/>
          </p:nvSpPr>
          <p:spPr bwMode="auto">
            <a:xfrm>
              <a:off x="284591" y="1618004"/>
              <a:ext cx="2778580" cy="3512067"/>
            </a:xfrm>
            <a:custGeom>
              <a:avLst/>
              <a:gdLst>
                <a:gd name="T0" fmla="*/ 574 w 2262"/>
                <a:gd name="T1" fmla="*/ 2600 h 2680"/>
                <a:gd name="T2" fmla="*/ 526 w 2262"/>
                <a:gd name="T3" fmla="*/ 2168 h 2680"/>
                <a:gd name="T4" fmla="*/ 622 w 2262"/>
                <a:gd name="T5" fmla="*/ 1880 h 2680"/>
                <a:gd name="T6" fmla="*/ 622 w 2262"/>
                <a:gd name="T7" fmla="*/ 1592 h 2680"/>
                <a:gd name="T8" fmla="*/ 526 w 2262"/>
                <a:gd name="T9" fmla="*/ 1352 h 2680"/>
                <a:gd name="T10" fmla="*/ 526 w 2262"/>
                <a:gd name="T11" fmla="*/ 1064 h 2680"/>
                <a:gd name="T12" fmla="*/ 430 w 2262"/>
                <a:gd name="T13" fmla="*/ 728 h 2680"/>
                <a:gd name="T14" fmla="*/ 478 w 2262"/>
                <a:gd name="T15" fmla="*/ 488 h 2680"/>
                <a:gd name="T16" fmla="*/ 32 w 2262"/>
                <a:gd name="T17" fmla="*/ 97 h 2680"/>
                <a:gd name="T18" fmla="*/ 670 w 2262"/>
                <a:gd name="T19" fmla="*/ 56 h 2680"/>
                <a:gd name="T20" fmla="*/ 862 w 2262"/>
                <a:gd name="T21" fmla="*/ 8 h 2680"/>
                <a:gd name="T22" fmla="*/ 1006 w 2262"/>
                <a:gd name="T23" fmla="*/ 104 h 2680"/>
                <a:gd name="T24" fmla="*/ 1246 w 2262"/>
                <a:gd name="T25" fmla="*/ 104 h 2680"/>
                <a:gd name="T26" fmla="*/ 1390 w 2262"/>
                <a:gd name="T27" fmla="*/ 56 h 2680"/>
                <a:gd name="T28" fmla="*/ 1534 w 2262"/>
                <a:gd name="T29" fmla="*/ 56 h 2680"/>
                <a:gd name="T30" fmla="*/ 1726 w 2262"/>
                <a:gd name="T31" fmla="*/ 8 h 2680"/>
                <a:gd name="T32" fmla="*/ 1918 w 2262"/>
                <a:gd name="T33" fmla="*/ 104 h 2680"/>
                <a:gd name="T34" fmla="*/ 2110 w 2262"/>
                <a:gd name="T35" fmla="*/ 104 h 2680"/>
                <a:gd name="T36" fmla="*/ 2254 w 2262"/>
                <a:gd name="T37" fmla="*/ 200 h 2680"/>
                <a:gd name="T38" fmla="*/ 2158 w 2262"/>
                <a:gd name="T39" fmla="*/ 440 h 2680"/>
                <a:gd name="T40" fmla="*/ 1966 w 2262"/>
                <a:gd name="T41" fmla="*/ 536 h 2680"/>
                <a:gd name="T42" fmla="*/ 1726 w 2262"/>
                <a:gd name="T43" fmla="*/ 536 h 2680"/>
                <a:gd name="T44" fmla="*/ 1582 w 2262"/>
                <a:gd name="T45" fmla="*/ 488 h 2680"/>
                <a:gd name="T46" fmla="*/ 1486 w 2262"/>
                <a:gd name="T47" fmla="*/ 536 h 2680"/>
                <a:gd name="T48" fmla="*/ 1246 w 2262"/>
                <a:gd name="T49" fmla="*/ 536 h 2680"/>
                <a:gd name="T50" fmla="*/ 1207 w 2262"/>
                <a:gd name="T51" fmla="*/ 551 h 2680"/>
                <a:gd name="T52" fmla="*/ 1054 w 2262"/>
                <a:gd name="T53" fmla="*/ 584 h 2680"/>
                <a:gd name="T54" fmla="*/ 1006 w 2262"/>
                <a:gd name="T55" fmla="*/ 632 h 2680"/>
                <a:gd name="T56" fmla="*/ 1054 w 2262"/>
                <a:gd name="T57" fmla="*/ 872 h 2680"/>
                <a:gd name="T58" fmla="*/ 1006 w 2262"/>
                <a:gd name="T59" fmla="*/ 1016 h 2680"/>
                <a:gd name="T60" fmla="*/ 1006 w 2262"/>
                <a:gd name="T61" fmla="*/ 1208 h 2680"/>
                <a:gd name="T62" fmla="*/ 1054 w 2262"/>
                <a:gd name="T63" fmla="*/ 1496 h 2680"/>
                <a:gd name="T64" fmla="*/ 1102 w 2262"/>
                <a:gd name="T65" fmla="*/ 1688 h 2680"/>
                <a:gd name="T66" fmla="*/ 1054 w 2262"/>
                <a:gd name="T67" fmla="*/ 1832 h 2680"/>
                <a:gd name="T68" fmla="*/ 1052 w 2262"/>
                <a:gd name="T69" fmla="*/ 2043 h 2680"/>
                <a:gd name="T70" fmla="*/ 1112 w 2262"/>
                <a:gd name="T71" fmla="*/ 2334 h 2680"/>
                <a:gd name="T72" fmla="*/ 958 w 2262"/>
                <a:gd name="T73" fmla="*/ 2456 h 2680"/>
                <a:gd name="T74" fmla="*/ 1006 w 2262"/>
                <a:gd name="T75" fmla="*/ 2504 h 2680"/>
                <a:gd name="T76" fmla="*/ 1006 w 2262"/>
                <a:gd name="T77" fmla="*/ 2552 h 2680"/>
                <a:gd name="T78" fmla="*/ 910 w 2262"/>
                <a:gd name="T79" fmla="*/ 2648 h 2680"/>
                <a:gd name="T80" fmla="*/ 574 w 2262"/>
                <a:gd name="T81" fmla="*/ 2600 h 2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62"/>
                <a:gd name="T124" fmla="*/ 0 h 2680"/>
                <a:gd name="T125" fmla="*/ 2262 w 2262"/>
                <a:gd name="T126" fmla="*/ 2680 h 2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62" h="2680">
                  <a:moveTo>
                    <a:pt x="574" y="2600"/>
                  </a:moveTo>
                  <a:cubicBezTo>
                    <a:pt x="510" y="2520"/>
                    <a:pt x="518" y="2288"/>
                    <a:pt x="526" y="2168"/>
                  </a:cubicBezTo>
                  <a:cubicBezTo>
                    <a:pt x="534" y="2048"/>
                    <a:pt x="606" y="1976"/>
                    <a:pt x="622" y="1880"/>
                  </a:cubicBezTo>
                  <a:cubicBezTo>
                    <a:pt x="638" y="1784"/>
                    <a:pt x="638" y="1680"/>
                    <a:pt x="622" y="1592"/>
                  </a:cubicBezTo>
                  <a:cubicBezTo>
                    <a:pt x="606" y="1504"/>
                    <a:pt x="542" y="1440"/>
                    <a:pt x="526" y="1352"/>
                  </a:cubicBezTo>
                  <a:cubicBezTo>
                    <a:pt x="510" y="1264"/>
                    <a:pt x="542" y="1168"/>
                    <a:pt x="526" y="1064"/>
                  </a:cubicBezTo>
                  <a:cubicBezTo>
                    <a:pt x="510" y="960"/>
                    <a:pt x="438" y="824"/>
                    <a:pt x="430" y="728"/>
                  </a:cubicBezTo>
                  <a:cubicBezTo>
                    <a:pt x="422" y="632"/>
                    <a:pt x="544" y="593"/>
                    <a:pt x="478" y="488"/>
                  </a:cubicBezTo>
                  <a:cubicBezTo>
                    <a:pt x="412" y="383"/>
                    <a:pt x="0" y="169"/>
                    <a:pt x="32" y="97"/>
                  </a:cubicBezTo>
                  <a:cubicBezTo>
                    <a:pt x="64" y="25"/>
                    <a:pt x="532" y="71"/>
                    <a:pt x="670" y="56"/>
                  </a:cubicBezTo>
                  <a:cubicBezTo>
                    <a:pt x="808" y="41"/>
                    <a:pt x="806" y="0"/>
                    <a:pt x="862" y="8"/>
                  </a:cubicBezTo>
                  <a:cubicBezTo>
                    <a:pt x="918" y="16"/>
                    <a:pt x="942" y="88"/>
                    <a:pt x="1006" y="104"/>
                  </a:cubicBezTo>
                  <a:cubicBezTo>
                    <a:pt x="1070" y="120"/>
                    <a:pt x="1182" y="112"/>
                    <a:pt x="1246" y="104"/>
                  </a:cubicBezTo>
                  <a:cubicBezTo>
                    <a:pt x="1310" y="96"/>
                    <a:pt x="1342" y="64"/>
                    <a:pt x="1390" y="56"/>
                  </a:cubicBezTo>
                  <a:cubicBezTo>
                    <a:pt x="1438" y="48"/>
                    <a:pt x="1478" y="64"/>
                    <a:pt x="1534" y="56"/>
                  </a:cubicBezTo>
                  <a:cubicBezTo>
                    <a:pt x="1590" y="48"/>
                    <a:pt x="1662" y="0"/>
                    <a:pt x="1726" y="8"/>
                  </a:cubicBezTo>
                  <a:cubicBezTo>
                    <a:pt x="1790" y="16"/>
                    <a:pt x="1854" y="88"/>
                    <a:pt x="1918" y="104"/>
                  </a:cubicBezTo>
                  <a:cubicBezTo>
                    <a:pt x="1982" y="120"/>
                    <a:pt x="2054" y="88"/>
                    <a:pt x="2110" y="104"/>
                  </a:cubicBezTo>
                  <a:cubicBezTo>
                    <a:pt x="2166" y="120"/>
                    <a:pt x="2246" y="144"/>
                    <a:pt x="2254" y="200"/>
                  </a:cubicBezTo>
                  <a:cubicBezTo>
                    <a:pt x="2262" y="256"/>
                    <a:pt x="2206" y="384"/>
                    <a:pt x="2158" y="440"/>
                  </a:cubicBezTo>
                  <a:cubicBezTo>
                    <a:pt x="2110" y="496"/>
                    <a:pt x="2038" y="520"/>
                    <a:pt x="1966" y="536"/>
                  </a:cubicBezTo>
                  <a:cubicBezTo>
                    <a:pt x="1894" y="552"/>
                    <a:pt x="1790" y="544"/>
                    <a:pt x="1726" y="536"/>
                  </a:cubicBezTo>
                  <a:cubicBezTo>
                    <a:pt x="1662" y="528"/>
                    <a:pt x="1622" y="488"/>
                    <a:pt x="1582" y="488"/>
                  </a:cubicBezTo>
                  <a:cubicBezTo>
                    <a:pt x="1542" y="488"/>
                    <a:pt x="1542" y="528"/>
                    <a:pt x="1486" y="536"/>
                  </a:cubicBezTo>
                  <a:cubicBezTo>
                    <a:pt x="1430" y="544"/>
                    <a:pt x="1292" y="534"/>
                    <a:pt x="1246" y="536"/>
                  </a:cubicBezTo>
                  <a:cubicBezTo>
                    <a:pt x="1200" y="538"/>
                    <a:pt x="1239" y="543"/>
                    <a:pt x="1207" y="551"/>
                  </a:cubicBezTo>
                  <a:cubicBezTo>
                    <a:pt x="1175" y="559"/>
                    <a:pt x="1087" y="571"/>
                    <a:pt x="1054" y="584"/>
                  </a:cubicBezTo>
                  <a:cubicBezTo>
                    <a:pt x="1021" y="597"/>
                    <a:pt x="1006" y="584"/>
                    <a:pt x="1006" y="632"/>
                  </a:cubicBezTo>
                  <a:cubicBezTo>
                    <a:pt x="1006" y="680"/>
                    <a:pt x="1054" y="808"/>
                    <a:pt x="1054" y="872"/>
                  </a:cubicBezTo>
                  <a:cubicBezTo>
                    <a:pt x="1054" y="936"/>
                    <a:pt x="1014" y="960"/>
                    <a:pt x="1006" y="1016"/>
                  </a:cubicBezTo>
                  <a:cubicBezTo>
                    <a:pt x="998" y="1072"/>
                    <a:pt x="998" y="1128"/>
                    <a:pt x="1006" y="1208"/>
                  </a:cubicBezTo>
                  <a:cubicBezTo>
                    <a:pt x="1014" y="1288"/>
                    <a:pt x="1038" y="1416"/>
                    <a:pt x="1054" y="1496"/>
                  </a:cubicBezTo>
                  <a:cubicBezTo>
                    <a:pt x="1070" y="1576"/>
                    <a:pt x="1102" y="1632"/>
                    <a:pt x="1102" y="1688"/>
                  </a:cubicBezTo>
                  <a:cubicBezTo>
                    <a:pt x="1102" y="1744"/>
                    <a:pt x="1062" y="1773"/>
                    <a:pt x="1054" y="1832"/>
                  </a:cubicBezTo>
                  <a:cubicBezTo>
                    <a:pt x="1046" y="1891"/>
                    <a:pt x="1042" y="1959"/>
                    <a:pt x="1052" y="2043"/>
                  </a:cubicBezTo>
                  <a:cubicBezTo>
                    <a:pt x="1062" y="2127"/>
                    <a:pt x="1128" y="2265"/>
                    <a:pt x="1112" y="2334"/>
                  </a:cubicBezTo>
                  <a:cubicBezTo>
                    <a:pt x="1096" y="2403"/>
                    <a:pt x="976" y="2428"/>
                    <a:pt x="958" y="2456"/>
                  </a:cubicBezTo>
                  <a:cubicBezTo>
                    <a:pt x="940" y="2484"/>
                    <a:pt x="998" y="2488"/>
                    <a:pt x="1006" y="2504"/>
                  </a:cubicBezTo>
                  <a:cubicBezTo>
                    <a:pt x="1014" y="2520"/>
                    <a:pt x="1022" y="2528"/>
                    <a:pt x="1006" y="2552"/>
                  </a:cubicBezTo>
                  <a:cubicBezTo>
                    <a:pt x="990" y="2576"/>
                    <a:pt x="982" y="2640"/>
                    <a:pt x="910" y="2648"/>
                  </a:cubicBezTo>
                  <a:cubicBezTo>
                    <a:pt x="838" y="2656"/>
                    <a:pt x="638" y="2680"/>
                    <a:pt x="574" y="2600"/>
                  </a:cubicBezTo>
                  <a:close/>
                </a:path>
              </a:pathLst>
            </a:custGeom>
            <a:pattFill prst="pct30">
              <a:fgClr>
                <a:srgbClr val="00FFFF"/>
              </a:fgClr>
              <a:bgClr>
                <a:schemeClr val="bg1"/>
              </a:bgClr>
            </a:pattFill>
            <a:ln w="38100">
              <a:solidFill>
                <a:schemeClr val="tx1"/>
              </a:solidFill>
              <a:round/>
              <a:headEnd/>
              <a:tailEnd/>
            </a:ln>
          </p:spPr>
          <p:txBody>
            <a:bodyPr wrap="none" anchor="ctr"/>
            <a:lstStyle/>
            <a:p>
              <a:endParaRPr lang="en-US"/>
            </a:p>
          </p:txBody>
        </p:sp>
        <p:sp>
          <p:nvSpPr>
            <p:cNvPr id="51" name="Freeform 3077"/>
            <p:cNvSpPr>
              <a:spLocks/>
            </p:cNvSpPr>
            <p:nvPr/>
          </p:nvSpPr>
          <p:spPr bwMode="auto">
            <a:xfrm>
              <a:off x="791230" y="2565912"/>
              <a:ext cx="864906" cy="2539638"/>
            </a:xfrm>
            <a:custGeom>
              <a:avLst/>
              <a:gdLst>
                <a:gd name="T0" fmla="*/ 574 w 2262"/>
                <a:gd name="T1" fmla="*/ 2600 h 2680"/>
                <a:gd name="T2" fmla="*/ 526 w 2262"/>
                <a:gd name="T3" fmla="*/ 2168 h 2680"/>
                <a:gd name="T4" fmla="*/ 622 w 2262"/>
                <a:gd name="T5" fmla="*/ 1880 h 2680"/>
                <a:gd name="T6" fmla="*/ 622 w 2262"/>
                <a:gd name="T7" fmla="*/ 1592 h 2680"/>
                <a:gd name="T8" fmla="*/ 526 w 2262"/>
                <a:gd name="T9" fmla="*/ 1352 h 2680"/>
                <a:gd name="T10" fmla="*/ 526 w 2262"/>
                <a:gd name="T11" fmla="*/ 1064 h 2680"/>
                <a:gd name="T12" fmla="*/ 430 w 2262"/>
                <a:gd name="T13" fmla="*/ 728 h 2680"/>
                <a:gd name="T14" fmla="*/ 478 w 2262"/>
                <a:gd name="T15" fmla="*/ 488 h 2680"/>
                <a:gd name="T16" fmla="*/ 32 w 2262"/>
                <a:gd name="T17" fmla="*/ 97 h 2680"/>
                <a:gd name="T18" fmla="*/ 670 w 2262"/>
                <a:gd name="T19" fmla="*/ 56 h 2680"/>
                <a:gd name="T20" fmla="*/ 862 w 2262"/>
                <a:gd name="T21" fmla="*/ 8 h 2680"/>
                <a:gd name="T22" fmla="*/ 1006 w 2262"/>
                <a:gd name="T23" fmla="*/ 104 h 2680"/>
                <a:gd name="T24" fmla="*/ 1246 w 2262"/>
                <a:gd name="T25" fmla="*/ 104 h 2680"/>
                <a:gd name="T26" fmla="*/ 1390 w 2262"/>
                <a:gd name="T27" fmla="*/ 56 h 2680"/>
                <a:gd name="T28" fmla="*/ 1534 w 2262"/>
                <a:gd name="T29" fmla="*/ 56 h 2680"/>
                <a:gd name="T30" fmla="*/ 1726 w 2262"/>
                <a:gd name="T31" fmla="*/ 8 h 2680"/>
                <a:gd name="T32" fmla="*/ 1918 w 2262"/>
                <a:gd name="T33" fmla="*/ 104 h 2680"/>
                <a:gd name="T34" fmla="*/ 2110 w 2262"/>
                <a:gd name="T35" fmla="*/ 104 h 2680"/>
                <a:gd name="T36" fmla="*/ 2254 w 2262"/>
                <a:gd name="T37" fmla="*/ 200 h 2680"/>
                <a:gd name="T38" fmla="*/ 2158 w 2262"/>
                <a:gd name="T39" fmla="*/ 440 h 2680"/>
                <a:gd name="T40" fmla="*/ 1966 w 2262"/>
                <a:gd name="T41" fmla="*/ 536 h 2680"/>
                <a:gd name="T42" fmla="*/ 1726 w 2262"/>
                <a:gd name="T43" fmla="*/ 536 h 2680"/>
                <a:gd name="T44" fmla="*/ 1582 w 2262"/>
                <a:gd name="T45" fmla="*/ 488 h 2680"/>
                <a:gd name="T46" fmla="*/ 1486 w 2262"/>
                <a:gd name="T47" fmla="*/ 536 h 2680"/>
                <a:gd name="T48" fmla="*/ 1246 w 2262"/>
                <a:gd name="T49" fmla="*/ 536 h 2680"/>
                <a:gd name="T50" fmla="*/ 1207 w 2262"/>
                <a:gd name="T51" fmla="*/ 551 h 2680"/>
                <a:gd name="T52" fmla="*/ 1054 w 2262"/>
                <a:gd name="T53" fmla="*/ 584 h 2680"/>
                <a:gd name="T54" fmla="*/ 1006 w 2262"/>
                <a:gd name="T55" fmla="*/ 632 h 2680"/>
                <a:gd name="T56" fmla="*/ 1054 w 2262"/>
                <a:gd name="T57" fmla="*/ 872 h 2680"/>
                <a:gd name="T58" fmla="*/ 1006 w 2262"/>
                <a:gd name="T59" fmla="*/ 1016 h 2680"/>
                <a:gd name="T60" fmla="*/ 1006 w 2262"/>
                <a:gd name="T61" fmla="*/ 1208 h 2680"/>
                <a:gd name="T62" fmla="*/ 1054 w 2262"/>
                <a:gd name="T63" fmla="*/ 1496 h 2680"/>
                <a:gd name="T64" fmla="*/ 1102 w 2262"/>
                <a:gd name="T65" fmla="*/ 1688 h 2680"/>
                <a:gd name="T66" fmla="*/ 1054 w 2262"/>
                <a:gd name="T67" fmla="*/ 1832 h 2680"/>
                <a:gd name="T68" fmla="*/ 1052 w 2262"/>
                <a:gd name="T69" fmla="*/ 2043 h 2680"/>
                <a:gd name="T70" fmla="*/ 1112 w 2262"/>
                <a:gd name="T71" fmla="*/ 2334 h 2680"/>
                <a:gd name="T72" fmla="*/ 958 w 2262"/>
                <a:gd name="T73" fmla="*/ 2456 h 2680"/>
                <a:gd name="T74" fmla="*/ 1006 w 2262"/>
                <a:gd name="T75" fmla="*/ 2504 h 2680"/>
                <a:gd name="T76" fmla="*/ 1006 w 2262"/>
                <a:gd name="T77" fmla="*/ 2552 h 2680"/>
                <a:gd name="T78" fmla="*/ 910 w 2262"/>
                <a:gd name="T79" fmla="*/ 2648 h 2680"/>
                <a:gd name="T80" fmla="*/ 574 w 2262"/>
                <a:gd name="T81" fmla="*/ 2600 h 2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62"/>
                <a:gd name="T124" fmla="*/ 0 h 2680"/>
                <a:gd name="T125" fmla="*/ 2262 w 2262"/>
                <a:gd name="T126" fmla="*/ 2680 h 2680"/>
                <a:gd name="connsiteX0" fmla="*/ 2405 w 9712"/>
                <a:gd name="connsiteY0" fmla="*/ 9675 h 9890"/>
                <a:gd name="connsiteX1" fmla="*/ 2192 w 9712"/>
                <a:gd name="connsiteY1" fmla="*/ 8064 h 9890"/>
                <a:gd name="connsiteX2" fmla="*/ 2617 w 9712"/>
                <a:gd name="connsiteY2" fmla="*/ 6989 h 9890"/>
                <a:gd name="connsiteX3" fmla="*/ 2617 w 9712"/>
                <a:gd name="connsiteY3" fmla="*/ 5914 h 9890"/>
                <a:gd name="connsiteX4" fmla="*/ 2192 w 9712"/>
                <a:gd name="connsiteY4" fmla="*/ 5019 h 9890"/>
                <a:gd name="connsiteX5" fmla="*/ 2192 w 9712"/>
                <a:gd name="connsiteY5" fmla="*/ 3944 h 9890"/>
                <a:gd name="connsiteX6" fmla="*/ 1768 w 9712"/>
                <a:gd name="connsiteY6" fmla="*/ 2690 h 9890"/>
                <a:gd name="connsiteX7" fmla="*/ 1980 w 9712"/>
                <a:gd name="connsiteY7" fmla="*/ 1795 h 9890"/>
                <a:gd name="connsiteX8" fmla="*/ 8 w 9712"/>
                <a:gd name="connsiteY8" fmla="*/ 336 h 9890"/>
                <a:gd name="connsiteX9" fmla="*/ 2829 w 9712"/>
                <a:gd name="connsiteY9" fmla="*/ 183 h 9890"/>
                <a:gd name="connsiteX10" fmla="*/ 3678 w 9712"/>
                <a:gd name="connsiteY10" fmla="*/ 4 h 9890"/>
                <a:gd name="connsiteX11" fmla="*/ 4314 w 9712"/>
                <a:gd name="connsiteY11" fmla="*/ 362 h 9890"/>
                <a:gd name="connsiteX12" fmla="*/ 5375 w 9712"/>
                <a:gd name="connsiteY12" fmla="*/ 362 h 9890"/>
                <a:gd name="connsiteX13" fmla="*/ 6012 w 9712"/>
                <a:gd name="connsiteY13" fmla="*/ 183 h 9890"/>
                <a:gd name="connsiteX14" fmla="*/ 6649 w 9712"/>
                <a:gd name="connsiteY14" fmla="*/ 183 h 9890"/>
                <a:gd name="connsiteX15" fmla="*/ 7497 w 9712"/>
                <a:gd name="connsiteY15" fmla="*/ 4 h 9890"/>
                <a:gd name="connsiteX16" fmla="*/ 8346 w 9712"/>
                <a:gd name="connsiteY16" fmla="*/ 362 h 9890"/>
                <a:gd name="connsiteX17" fmla="*/ 9195 w 9712"/>
                <a:gd name="connsiteY17" fmla="*/ 362 h 9890"/>
                <a:gd name="connsiteX18" fmla="*/ 2980 w 9712"/>
                <a:gd name="connsiteY18" fmla="*/ 2385 h 9890"/>
                <a:gd name="connsiteX19" fmla="*/ 9407 w 9712"/>
                <a:gd name="connsiteY19" fmla="*/ 1616 h 9890"/>
                <a:gd name="connsiteX20" fmla="*/ 8558 w 9712"/>
                <a:gd name="connsiteY20" fmla="*/ 1974 h 9890"/>
                <a:gd name="connsiteX21" fmla="*/ 7497 w 9712"/>
                <a:gd name="connsiteY21" fmla="*/ 1974 h 9890"/>
                <a:gd name="connsiteX22" fmla="*/ 6861 w 9712"/>
                <a:gd name="connsiteY22" fmla="*/ 1795 h 9890"/>
                <a:gd name="connsiteX23" fmla="*/ 6436 w 9712"/>
                <a:gd name="connsiteY23" fmla="*/ 1974 h 9890"/>
                <a:gd name="connsiteX24" fmla="*/ 5375 w 9712"/>
                <a:gd name="connsiteY24" fmla="*/ 1974 h 9890"/>
                <a:gd name="connsiteX25" fmla="*/ 5203 w 9712"/>
                <a:gd name="connsiteY25" fmla="*/ 2030 h 9890"/>
                <a:gd name="connsiteX26" fmla="*/ 4527 w 9712"/>
                <a:gd name="connsiteY26" fmla="*/ 2153 h 9890"/>
                <a:gd name="connsiteX27" fmla="*/ 4314 w 9712"/>
                <a:gd name="connsiteY27" fmla="*/ 2332 h 9890"/>
                <a:gd name="connsiteX28" fmla="*/ 4527 w 9712"/>
                <a:gd name="connsiteY28" fmla="*/ 3228 h 9890"/>
                <a:gd name="connsiteX29" fmla="*/ 4314 w 9712"/>
                <a:gd name="connsiteY29" fmla="*/ 3765 h 9890"/>
                <a:gd name="connsiteX30" fmla="*/ 4314 w 9712"/>
                <a:gd name="connsiteY30" fmla="*/ 4481 h 9890"/>
                <a:gd name="connsiteX31" fmla="*/ 4527 w 9712"/>
                <a:gd name="connsiteY31" fmla="*/ 5556 h 9890"/>
                <a:gd name="connsiteX32" fmla="*/ 4739 w 9712"/>
                <a:gd name="connsiteY32" fmla="*/ 6273 h 9890"/>
                <a:gd name="connsiteX33" fmla="*/ 4527 w 9712"/>
                <a:gd name="connsiteY33" fmla="*/ 6810 h 9890"/>
                <a:gd name="connsiteX34" fmla="*/ 4518 w 9712"/>
                <a:gd name="connsiteY34" fmla="*/ 7597 h 9890"/>
                <a:gd name="connsiteX35" fmla="*/ 4783 w 9712"/>
                <a:gd name="connsiteY35" fmla="*/ 8683 h 9890"/>
                <a:gd name="connsiteX36" fmla="*/ 4102 w 9712"/>
                <a:gd name="connsiteY36" fmla="*/ 9138 h 9890"/>
                <a:gd name="connsiteX37" fmla="*/ 4314 w 9712"/>
                <a:gd name="connsiteY37" fmla="*/ 9317 h 9890"/>
                <a:gd name="connsiteX38" fmla="*/ 4314 w 9712"/>
                <a:gd name="connsiteY38" fmla="*/ 9496 h 9890"/>
                <a:gd name="connsiteX39" fmla="*/ 3890 w 9712"/>
                <a:gd name="connsiteY39" fmla="*/ 9855 h 9890"/>
                <a:gd name="connsiteX40" fmla="*/ 2405 w 9712"/>
                <a:gd name="connsiteY40" fmla="*/ 9675 h 9890"/>
                <a:gd name="connsiteX0" fmla="*/ 2476 w 9762"/>
                <a:gd name="connsiteY0" fmla="*/ 9783 h 10000"/>
                <a:gd name="connsiteX1" fmla="*/ 2257 w 9762"/>
                <a:gd name="connsiteY1" fmla="*/ 8154 h 10000"/>
                <a:gd name="connsiteX2" fmla="*/ 2695 w 9762"/>
                <a:gd name="connsiteY2" fmla="*/ 7067 h 10000"/>
                <a:gd name="connsiteX3" fmla="*/ 2695 w 9762"/>
                <a:gd name="connsiteY3" fmla="*/ 5980 h 10000"/>
                <a:gd name="connsiteX4" fmla="*/ 2257 w 9762"/>
                <a:gd name="connsiteY4" fmla="*/ 5075 h 10000"/>
                <a:gd name="connsiteX5" fmla="*/ 2257 w 9762"/>
                <a:gd name="connsiteY5" fmla="*/ 3988 h 10000"/>
                <a:gd name="connsiteX6" fmla="*/ 1820 w 9762"/>
                <a:gd name="connsiteY6" fmla="*/ 2720 h 10000"/>
                <a:gd name="connsiteX7" fmla="*/ 2039 w 9762"/>
                <a:gd name="connsiteY7" fmla="*/ 1815 h 10000"/>
                <a:gd name="connsiteX8" fmla="*/ 8 w 9762"/>
                <a:gd name="connsiteY8" fmla="*/ 340 h 10000"/>
                <a:gd name="connsiteX9" fmla="*/ 2913 w 9762"/>
                <a:gd name="connsiteY9" fmla="*/ 185 h 10000"/>
                <a:gd name="connsiteX10" fmla="*/ 3787 w 9762"/>
                <a:gd name="connsiteY10" fmla="*/ 4 h 10000"/>
                <a:gd name="connsiteX11" fmla="*/ 4442 w 9762"/>
                <a:gd name="connsiteY11" fmla="*/ 366 h 10000"/>
                <a:gd name="connsiteX12" fmla="*/ 5534 w 9762"/>
                <a:gd name="connsiteY12" fmla="*/ 366 h 10000"/>
                <a:gd name="connsiteX13" fmla="*/ 6190 w 9762"/>
                <a:gd name="connsiteY13" fmla="*/ 185 h 10000"/>
                <a:gd name="connsiteX14" fmla="*/ 6846 w 9762"/>
                <a:gd name="connsiteY14" fmla="*/ 185 h 10000"/>
                <a:gd name="connsiteX15" fmla="*/ 7719 w 9762"/>
                <a:gd name="connsiteY15" fmla="*/ 4 h 10000"/>
                <a:gd name="connsiteX16" fmla="*/ 8593 w 9762"/>
                <a:gd name="connsiteY16" fmla="*/ 366 h 10000"/>
                <a:gd name="connsiteX17" fmla="*/ 9468 w 9762"/>
                <a:gd name="connsiteY17" fmla="*/ 366 h 10000"/>
                <a:gd name="connsiteX18" fmla="*/ 3068 w 9762"/>
                <a:gd name="connsiteY18" fmla="*/ 2412 h 10000"/>
                <a:gd name="connsiteX19" fmla="*/ 3576 w 9762"/>
                <a:gd name="connsiteY19" fmla="*/ 2497 h 10000"/>
                <a:gd name="connsiteX20" fmla="*/ 8812 w 9762"/>
                <a:gd name="connsiteY20" fmla="*/ 1996 h 10000"/>
                <a:gd name="connsiteX21" fmla="*/ 7719 w 9762"/>
                <a:gd name="connsiteY21" fmla="*/ 1996 h 10000"/>
                <a:gd name="connsiteX22" fmla="*/ 7064 w 9762"/>
                <a:gd name="connsiteY22" fmla="*/ 1815 h 10000"/>
                <a:gd name="connsiteX23" fmla="*/ 6627 w 9762"/>
                <a:gd name="connsiteY23" fmla="*/ 1996 h 10000"/>
                <a:gd name="connsiteX24" fmla="*/ 5534 w 9762"/>
                <a:gd name="connsiteY24" fmla="*/ 1996 h 10000"/>
                <a:gd name="connsiteX25" fmla="*/ 5357 w 9762"/>
                <a:gd name="connsiteY25" fmla="*/ 2053 h 10000"/>
                <a:gd name="connsiteX26" fmla="*/ 4661 w 9762"/>
                <a:gd name="connsiteY26" fmla="*/ 2177 h 10000"/>
                <a:gd name="connsiteX27" fmla="*/ 4442 w 9762"/>
                <a:gd name="connsiteY27" fmla="*/ 2358 h 10000"/>
                <a:gd name="connsiteX28" fmla="*/ 4661 w 9762"/>
                <a:gd name="connsiteY28" fmla="*/ 3264 h 10000"/>
                <a:gd name="connsiteX29" fmla="*/ 4442 w 9762"/>
                <a:gd name="connsiteY29" fmla="*/ 3807 h 10000"/>
                <a:gd name="connsiteX30" fmla="*/ 4442 w 9762"/>
                <a:gd name="connsiteY30" fmla="*/ 4531 h 10000"/>
                <a:gd name="connsiteX31" fmla="*/ 4661 w 9762"/>
                <a:gd name="connsiteY31" fmla="*/ 5618 h 10000"/>
                <a:gd name="connsiteX32" fmla="*/ 4880 w 9762"/>
                <a:gd name="connsiteY32" fmla="*/ 6343 h 10000"/>
                <a:gd name="connsiteX33" fmla="*/ 4661 w 9762"/>
                <a:gd name="connsiteY33" fmla="*/ 6886 h 10000"/>
                <a:gd name="connsiteX34" fmla="*/ 4652 w 9762"/>
                <a:gd name="connsiteY34" fmla="*/ 7681 h 10000"/>
                <a:gd name="connsiteX35" fmla="*/ 4925 w 9762"/>
                <a:gd name="connsiteY35" fmla="*/ 8780 h 10000"/>
                <a:gd name="connsiteX36" fmla="*/ 4224 w 9762"/>
                <a:gd name="connsiteY36" fmla="*/ 9240 h 10000"/>
                <a:gd name="connsiteX37" fmla="*/ 4442 w 9762"/>
                <a:gd name="connsiteY37" fmla="*/ 9421 h 10000"/>
                <a:gd name="connsiteX38" fmla="*/ 4442 w 9762"/>
                <a:gd name="connsiteY38" fmla="*/ 9602 h 10000"/>
                <a:gd name="connsiteX39" fmla="*/ 4005 w 9762"/>
                <a:gd name="connsiteY39" fmla="*/ 9965 h 10000"/>
                <a:gd name="connsiteX40" fmla="*/ 2476 w 9762"/>
                <a:gd name="connsiteY40" fmla="*/ 9783 h 10000"/>
                <a:gd name="connsiteX0" fmla="*/ 2536 w 9874"/>
                <a:gd name="connsiteY0" fmla="*/ 9783 h 10000"/>
                <a:gd name="connsiteX1" fmla="*/ 2312 w 9874"/>
                <a:gd name="connsiteY1" fmla="*/ 8154 h 10000"/>
                <a:gd name="connsiteX2" fmla="*/ 2761 w 9874"/>
                <a:gd name="connsiteY2" fmla="*/ 7067 h 10000"/>
                <a:gd name="connsiteX3" fmla="*/ 2761 w 9874"/>
                <a:gd name="connsiteY3" fmla="*/ 5980 h 10000"/>
                <a:gd name="connsiteX4" fmla="*/ 2312 w 9874"/>
                <a:gd name="connsiteY4" fmla="*/ 5075 h 10000"/>
                <a:gd name="connsiteX5" fmla="*/ 2312 w 9874"/>
                <a:gd name="connsiteY5" fmla="*/ 3988 h 10000"/>
                <a:gd name="connsiteX6" fmla="*/ 1864 w 9874"/>
                <a:gd name="connsiteY6" fmla="*/ 2720 h 10000"/>
                <a:gd name="connsiteX7" fmla="*/ 2089 w 9874"/>
                <a:gd name="connsiteY7" fmla="*/ 1815 h 10000"/>
                <a:gd name="connsiteX8" fmla="*/ 8 w 9874"/>
                <a:gd name="connsiteY8" fmla="*/ 340 h 10000"/>
                <a:gd name="connsiteX9" fmla="*/ 2984 w 9874"/>
                <a:gd name="connsiteY9" fmla="*/ 185 h 10000"/>
                <a:gd name="connsiteX10" fmla="*/ 3879 w 9874"/>
                <a:gd name="connsiteY10" fmla="*/ 4 h 10000"/>
                <a:gd name="connsiteX11" fmla="*/ 4550 w 9874"/>
                <a:gd name="connsiteY11" fmla="*/ 366 h 10000"/>
                <a:gd name="connsiteX12" fmla="*/ 5669 w 9874"/>
                <a:gd name="connsiteY12" fmla="*/ 366 h 10000"/>
                <a:gd name="connsiteX13" fmla="*/ 6341 w 9874"/>
                <a:gd name="connsiteY13" fmla="*/ 185 h 10000"/>
                <a:gd name="connsiteX14" fmla="*/ 7013 w 9874"/>
                <a:gd name="connsiteY14" fmla="*/ 185 h 10000"/>
                <a:gd name="connsiteX15" fmla="*/ 7907 w 9874"/>
                <a:gd name="connsiteY15" fmla="*/ 4 h 10000"/>
                <a:gd name="connsiteX16" fmla="*/ 9699 w 9874"/>
                <a:gd name="connsiteY16" fmla="*/ 366 h 10000"/>
                <a:gd name="connsiteX17" fmla="*/ 3143 w 9874"/>
                <a:gd name="connsiteY17" fmla="*/ 2412 h 10000"/>
                <a:gd name="connsiteX18" fmla="*/ 3663 w 9874"/>
                <a:gd name="connsiteY18" fmla="*/ 2497 h 10000"/>
                <a:gd name="connsiteX19" fmla="*/ 9027 w 9874"/>
                <a:gd name="connsiteY19" fmla="*/ 1996 h 10000"/>
                <a:gd name="connsiteX20" fmla="*/ 7907 w 9874"/>
                <a:gd name="connsiteY20" fmla="*/ 1996 h 10000"/>
                <a:gd name="connsiteX21" fmla="*/ 7236 w 9874"/>
                <a:gd name="connsiteY21" fmla="*/ 1815 h 10000"/>
                <a:gd name="connsiteX22" fmla="*/ 6789 w 9874"/>
                <a:gd name="connsiteY22" fmla="*/ 1996 h 10000"/>
                <a:gd name="connsiteX23" fmla="*/ 5669 w 9874"/>
                <a:gd name="connsiteY23" fmla="*/ 1996 h 10000"/>
                <a:gd name="connsiteX24" fmla="*/ 5488 w 9874"/>
                <a:gd name="connsiteY24" fmla="*/ 2053 h 10000"/>
                <a:gd name="connsiteX25" fmla="*/ 4775 w 9874"/>
                <a:gd name="connsiteY25" fmla="*/ 2177 h 10000"/>
                <a:gd name="connsiteX26" fmla="*/ 4550 w 9874"/>
                <a:gd name="connsiteY26" fmla="*/ 2358 h 10000"/>
                <a:gd name="connsiteX27" fmla="*/ 4775 w 9874"/>
                <a:gd name="connsiteY27" fmla="*/ 3264 h 10000"/>
                <a:gd name="connsiteX28" fmla="*/ 4550 w 9874"/>
                <a:gd name="connsiteY28" fmla="*/ 3807 h 10000"/>
                <a:gd name="connsiteX29" fmla="*/ 4550 w 9874"/>
                <a:gd name="connsiteY29" fmla="*/ 4531 h 10000"/>
                <a:gd name="connsiteX30" fmla="*/ 4775 w 9874"/>
                <a:gd name="connsiteY30" fmla="*/ 5618 h 10000"/>
                <a:gd name="connsiteX31" fmla="*/ 4999 w 9874"/>
                <a:gd name="connsiteY31" fmla="*/ 6343 h 10000"/>
                <a:gd name="connsiteX32" fmla="*/ 4775 w 9874"/>
                <a:gd name="connsiteY32" fmla="*/ 6886 h 10000"/>
                <a:gd name="connsiteX33" fmla="*/ 4765 w 9874"/>
                <a:gd name="connsiteY33" fmla="*/ 7681 h 10000"/>
                <a:gd name="connsiteX34" fmla="*/ 5045 w 9874"/>
                <a:gd name="connsiteY34" fmla="*/ 8780 h 10000"/>
                <a:gd name="connsiteX35" fmla="*/ 4327 w 9874"/>
                <a:gd name="connsiteY35" fmla="*/ 9240 h 10000"/>
                <a:gd name="connsiteX36" fmla="*/ 4550 w 9874"/>
                <a:gd name="connsiteY36" fmla="*/ 9421 h 10000"/>
                <a:gd name="connsiteX37" fmla="*/ 4550 w 9874"/>
                <a:gd name="connsiteY37" fmla="*/ 9602 h 10000"/>
                <a:gd name="connsiteX38" fmla="*/ 4103 w 9874"/>
                <a:gd name="connsiteY38" fmla="*/ 9965 h 10000"/>
                <a:gd name="connsiteX39" fmla="*/ 2536 w 9874"/>
                <a:gd name="connsiteY39" fmla="*/ 9783 h 10000"/>
                <a:gd name="connsiteX0" fmla="*/ 2568 w 10000"/>
                <a:gd name="connsiteY0" fmla="*/ 9783 h 10000"/>
                <a:gd name="connsiteX1" fmla="*/ 2342 w 10000"/>
                <a:gd name="connsiteY1" fmla="*/ 8154 h 10000"/>
                <a:gd name="connsiteX2" fmla="*/ 2796 w 10000"/>
                <a:gd name="connsiteY2" fmla="*/ 7067 h 10000"/>
                <a:gd name="connsiteX3" fmla="*/ 2796 w 10000"/>
                <a:gd name="connsiteY3" fmla="*/ 5980 h 10000"/>
                <a:gd name="connsiteX4" fmla="*/ 2342 w 10000"/>
                <a:gd name="connsiteY4" fmla="*/ 5075 h 10000"/>
                <a:gd name="connsiteX5" fmla="*/ 2342 w 10000"/>
                <a:gd name="connsiteY5" fmla="*/ 3988 h 10000"/>
                <a:gd name="connsiteX6" fmla="*/ 1888 w 10000"/>
                <a:gd name="connsiteY6" fmla="*/ 2720 h 10000"/>
                <a:gd name="connsiteX7" fmla="*/ 2116 w 10000"/>
                <a:gd name="connsiteY7" fmla="*/ 1815 h 10000"/>
                <a:gd name="connsiteX8" fmla="*/ 8 w 10000"/>
                <a:gd name="connsiteY8" fmla="*/ 340 h 10000"/>
                <a:gd name="connsiteX9" fmla="*/ 3928 w 10000"/>
                <a:gd name="connsiteY9" fmla="*/ 4 h 10000"/>
                <a:gd name="connsiteX10" fmla="*/ 4608 w 10000"/>
                <a:gd name="connsiteY10" fmla="*/ 366 h 10000"/>
                <a:gd name="connsiteX11" fmla="*/ 5741 w 10000"/>
                <a:gd name="connsiteY11" fmla="*/ 366 h 10000"/>
                <a:gd name="connsiteX12" fmla="*/ 6422 w 10000"/>
                <a:gd name="connsiteY12" fmla="*/ 185 h 10000"/>
                <a:gd name="connsiteX13" fmla="*/ 7102 w 10000"/>
                <a:gd name="connsiteY13" fmla="*/ 185 h 10000"/>
                <a:gd name="connsiteX14" fmla="*/ 8008 w 10000"/>
                <a:gd name="connsiteY14" fmla="*/ 4 h 10000"/>
                <a:gd name="connsiteX15" fmla="*/ 9823 w 10000"/>
                <a:gd name="connsiteY15" fmla="*/ 366 h 10000"/>
                <a:gd name="connsiteX16" fmla="*/ 3183 w 10000"/>
                <a:gd name="connsiteY16" fmla="*/ 2412 h 10000"/>
                <a:gd name="connsiteX17" fmla="*/ 3710 w 10000"/>
                <a:gd name="connsiteY17" fmla="*/ 2497 h 10000"/>
                <a:gd name="connsiteX18" fmla="*/ 9142 w 10000"/>
                <a:gd name="connsiteY18" fmla="*/ 1996 h 10000"/>
                <a:gd name="connsiteX19" fmla="*/ 8008 w 10000"/>
                <a:gd name="connsiteY19" fmla="*/ 1996 h 10000"/>
                <a:gd name="connsiteX20" fmla="*/ 7328 w 10000"/>
                <a:gd name="connsiteY20" fmla="*/ 1815 h 10000"/>
                <a:gd name="connsiteX21" fmla="*/ 6876 w 10000"/>
                <a:gd name="connsiteY21" fmla="*/ 1996 h 10000"/>
                <a:gd name="connsiteX22" fmla="*/ 5741 w 10000"/>
                <a:gd name="connsiteY22" fmla="*/ 1996 h 10000"/>
                <a:gd name="connsiteX23" fmla="*/ 5558 w 10000"/>
                <a:gd name="connsiteY23" fmla="*/ 2053 h 10000"/>
                <a:gd name="connsiteX24" fmla="*/ 4836 w 10000"/>
                <a:gd name="connsiteY24" fmla="*/ 2177 h 10000"/>
                <a:gd name="connsiteX25" fmla="*/ 4608 w 10000"/>
                <a:gd name="connsiteY25" fmla="*/ 2358 h 10000"/>
                <a:gd name="connsiteX26" fmla="*/ 4836 w 10000"/>
                <a:gd name="connsiteY26" fmla="*/ 3264 h 10000"/>
                <a:gd name="connsiteX27" fmla="*/ 4608 w 10000"/>
                <a:gd name="connsiteY27" fmla="*/ 3807 h 10000"/>
                <a:gd name="connsiteX28" fmla="*/ 4608 w 10000"/>
                <a:gd name="connsiteY28" fmla="*/ 4531 h 10000"/>
                <a:gd name="connsiteX29" fmla="*/ 4836 w 10000"/>
                <a:gd name="connsiteY29" fmla="*/ 5618 h 10000"/>
                <a:gd name="connsiteX30" fmla="*/ 5063 w 10000"/>
                <a:gd name="connsiteY30" fmla="*/ 6343 h 10000"/>
                <a:gd name="connsiteX31" fmla="*/ 4836 w 10000"/>
                <a:gd name="connsiteY31" fmla="*/ 6886 h 10000"/>
                <a:gd name="connsiteX32" fmla="*/ 4826 w 10000"/>
                <a:gd name="connsiteY32" fmla="*/ 7681 h 10000"/>
                <a:gd name="connsiteX33" fmla="*/ 5109 w 10000"/>
                <a:gd name="connsiteY33" fmla="*/ 8780 h 10000"/>
                <a:gd name="connsiteX34" fmla="*/ 4382 w 10000"/>
                <a:gd name="connsiteY34" fmla="*/ 9240 h 10000"/>
                <a:gd name="connsiteX35" fmla="*/ 4608 w 10000"/>
                <a:gd name="connsiteY35" fmla="*/ 9421 h 10000"/>
                <a:gd name="connsiteX36" fmla="*/ 4608 w 10000"/>
                <a:gd name="connsiteY36" fmla="*/ 9602 h 10000"/>
                <a:gd name="connsiteX37" fmla="*/ 4155 w 10000"/>
                <a:gd name="connsiteY37" fmla="*/ 9965 h 10000"/>
                <a:gd name="connsiteX38" fmla="*/ 2568 w 10000"/>
                <a:gd name="connsiteY38" fmla="*/ 9783 h 10000"/>
                <a:gd name="connsiteX0" fmla="*/ 2568 w 10000"/>
                <a:gd name="connsiteY0" fmla="*/ 9783 h 10000"/>
                <a:gd name="connsiteX1" fmla="*/ 2342 w 10000"/>
                <a:gd name="connsiteY1" fmla="*/ 8154 h 10000"/>
                <a:gd name="connsiteX2" fmla="*/ 2796 w 10000"/>
                <a:gd name="connsiteY2" fmla="*/ 7067 h 10000"/>
                <a:gd name="connsiteX3" fmla="*/ 2796 w 10000"/>
                <a:gd name="connsiteY3" fmla="*/ 5980 h 10000"/>
                <a:gd name="connsiteX4" fmla="*/ 2342 w 10000"/>
                <a:gd name="connsiteY4" fmla="*/ 5075 h 10000"/>
                <a:gd name="connsiteX5" fmla="*/ 2342 w 10000"/>
                <a:gd name="connsiteY5" fmla="*/ 3988 h 10000"/>
                <a:gd name="connsiteX6" fmla="*/ 1888 w 10000"/>
                <a:gd name="connsiteY6" fmla="*/ 2720 h 10000"/>
                <a:gd name="connsiteX7" fmla="*/ 2116 w 10000"/>
                <a:gd name="connsiteY7" fmla="*/ 1815 h 10000"/>
                <a:gd name="connsiteX8" fmla="*/ 8 w 10000"/>
                <a:gd name="connsiteY8" fmla="*/ 340 h 10000"/>
                <a:gd name="connsiteX9" fmla="*/ 4608 w 10000"/>
                <a:gd name="connsiteY9" fmla="*/ 366 h 10000"/>
                <a:gd name="connsiteX10" fmla="*/ 5741 w 10000"/>
                <a:gd name="connsiteY10" fmla="*/ 366 h 10000"/>
                <a:gd name="connsiteX11" fmla="*/ 6422 w 10000"/>
                <a:gd name="connsiteY11" fmla="*/ 185 h 10000"/>
                <a:gd name="connsiteX12" fmla="*/ 7102 w 10000"/>
                <a:gd name="connsiteY12" fmla="*/ 185 h 10000"/>
                <a:gd name="connsiteX13" fmla="*/ 8008 w 10000"/>
                <a:gd name="connsiteY13" fmla="*/ 4 h 10000"/>
                <a:gd name="connsiteX14" fmla="*/ 9823 w 10000"/>
                <a:gd name="connsiteY14" fmla="*/ 366 h 10000"/>
                <a:gd name="connsiteX15" fmla="*/ 3183 w 10000"/>
                <a:gd name="connsiteY15" fmla="*/ 2412 h 10000"/>
                <a:gd name="connsiteX16" fmla="*/ 3710 w 10000"/>
                <a:gd name="connsiteY16" fmla="*/ 2497 h 10000"/>
                <a:gd name="connsiteX17" fmla="*/ 9142 w 10000"/>
                <a:gd name="connsiteY17" fmla="*/ 1996 h 10000"/>
                <a:gd name="connsiteX18" fmla="*/ 8008 w 10000"/>
                <a:gd name="connsiteY18" fmla="*/ 1996 h 10000"/>
                <a:gd name="connsiteX19" fmla="*/ 7328 w 10000"/>
                <a:gd name="connsiteY19" fmla="*/ 1815 h 10000"/>
                <a:gd name="connsiteX20" fmla="*/ 6876 w 10000"/>
                <a:gd name="connsiteY20" fmla="*/ 1996 h 10000"/>
                <a:gd name="connsiteX21" fmla="*/ 5741 w 10000"/>
                <a:gd name="connsiteY21" fmla="*/ 1996 h 10000"/>
                <a:gd name="connsiteX22" fmla="*/ 5558 w 10000"/>
                <a:gd name="connsiteY22" fmla="*/ 2053 h 10000"/>
                <a:gd name="connsiteX23" fmla="*/ 4836 w 10000"/>
                <a:gd name="connsiteY23" fmla="*/ 2177 h 10000"/>
                <a:gd name="connsiteX24" fmla="*/ 4608 w 10000"/>
                <a:gd name="connsiteY24" fmla="*/ 2358 h 10000"/>
                <a:gd name="connsiteX25" fmla="*/ 4836 w 10000"/>
                <a:gd name="connsiteY25" fmla="*/ 3264 h 10000"/>
                <a:gd name="connsiteX26" fmla="*/ 4608 w 10000"/>
                <a:gd name="connsiteY26" fmla="*/ 3807 h 10000"/>
                <a:gd name="connsiteX27" fmla="*/ 4608 w 10000"/>
                <a:gd name="connsiteY27" fmla="*/ 4531 h 10000"/>
                <a:gd name="connsiteX28" fmla="*/ 4836 w 10000"/>
                <a:gd name="connsiteY28" fmla="*/ 5618 h 10000"/>
                <a:gd name="connsiteX29" fmla="*/ 5063 w 10000"/>
                <a:gd name="connsiteY29" fmla="*/ 6343 h 10000"/>
                <a:gd name="connsiteX30" fmla="*/ 4836 w 10000"/>
                <a:gd name="connsiteY30" fmla="*/ 6886 h 10000"/>
                <a:gd name="connsiteX31" fmla="*/ 4826 w 10000"/>
                <a:gd name="connsiteY31" fmla="*/ 7681 h 10000"/>
                <a:gd name="connsiteX32" fmla="*/ 5109 w 10000"/>
                <a:gd name="connsiteY32" fmla="*/ 8780 h 10000"/>
                <a:gd name="connsiteX33" fmla="*/ 4382 w 10000"/>
                <a:gd name="connsiteY33" fmla="*/ 9240 h 10000"/>
                <a:gd name="connsiteX34" fmla="*/ 4608 w 10000"/>
                <a:gd name="connsiteY34" fmla="*/ 9421 h 10000"/>
                <a:gd name="connsiteX35" fmla="*/ 4608 w 10000"/>
                <a:gd name="connsiteY35" fmla="*/ 9602 h 10000"/>
                <a:gd name="connsiteX36" fmla="*/ 4155 w 10000"/>
                <a:gd name="connsiteY36" fmla="*/ 9965 h 10000"/>
                <a:gd name="connsiteX37" fmla="*/ 2568 w 10000"/>
                <a:gd name="connsiteY37" fmla="*/ 9783 h 10000"/>
                <a:gd name="connsiteX0" fmla="*/ 2568 w 10000"/>
                <a:gd name="connsiteY0" fmla="*/ 9783 h 10000"/>
                <a:gd name="connsiteX1" fmla="*/ 2342 w 10000"/>
                <a:gd name="connsiteY1" fmla="*/ 8154 h 10000"/>
                <a:gd name="connsiteX2" fmla="*/ 2796 w 10000"/>
                <a:gd name="connsiteY2" fmla="*/ 7067 h 10000"/>
                <a:gd name="connsiteX3" fmla="*/ 2796 w 10000"/>
                <a:gd name="connsiteY3" fmla="*/ 5980 h 10000"/>
                <a:gd name="connsiteX4" fmla="*/ 2342 w 10000"/>
                <a:gd name="connsiteY4" fmla="*/ 5075 h 10000"/>
                <a:gd name="connsiteX5" fmla="*/ 2342 w 10000"/>
                <a:gd name="connsiteY5" fmla="*/ 3988 h 10000"/>
                <a:gd name="connsiteX6" fmla="*/ 1888 w 10000"/>
                <a:gd name="connsiteY6" fmla="*/ 2720 h 10000"/>
                <a:gd name="connsiteX7" fmla="*/ 2116 w 10000"/>
                <a:gd name="connsiteY7" fmla="*/ 1815 h 10000"/>
                <a:gd name="connsiteX8" fmla="*/ 8 w 10000"/>
                <a:gd name="connsiteY8" fmla="*/ 340 h 10000"/>
                <a:gd name="connsiteX9" fmla="*/ 5741 w 10000"/>
                <a:gd name="connsiteY9" fmla="*/ 366 h 10000"/>
                <a:gd name="connsiteX10" fmla="*/ 6422 w 10000"/>
                <a:gd name="connsiteY10" fmla="*/ 185 h 10000"/>
                <a:gd name="connsiteX11" fmla="*/ 7102 w 10000"/>
                <a:gd name="connsiteY11" fmla="*/ 185 h 10000"/>
                <a:gd name="connsiteX12" fmla="*/ 8008 w 10000"/>
                <a:gd name="connsiteY12" fmla="*/ 4 h 10000"/>
                <a:gd name="connsiteX13" fmla="*/ 9823 w 10000"/>
                <a:gd name="connsiteY13" fmla="*/ 366 h 10000"/>
                <a:gd name="connsiteX14" fmla="*/ 3183 w 10000"/>
                <a:gd name="connsiteY14" fmla="*/ 2412 h 10000"/>
                <a:gd name="connsiteX15" fmla="*/ 3710 w 10000"/>
                <a:gd name="connsiteY15" fmla="*/ 2497 h 10000"/>
                <a:gd name="connsiteX16" fmla="*/ 9142 w 10000"/>
                <a:gd name="connsiteY16" fmla="*/ 1996 h 10000"/>
                <a:gd name="connsiteX17" fmla="*/ 8008 w 10000"/>
                <a:gd name="connsiteY17" fmla="*/ 1996 h 10000"/>
                <a:gd name="connsiteX18" fmla="*/ 7328 w 10000"/>
                <a:gd name="connsiteY18" fmla="*/ 1815 h 10000"/>
                <a:gd name="connsiteX19" fmla="*/ 6876 w 10000"/>
                <a:gd name="connsiteY19" fmla="*/ 1996 h 10000"/>
                <a:gd name="connsiteX20" fmla="*/ 5741 w 10000"/>
                <a:gd name="connsiteY20" fmla="*/ 1996 h 10000"/>
                <a:gd name="connsiteX21" fmla="*/ 5558 w 10000"/>
                <a:gd name="connsiteY21" fmla="*/ 2053 h 10000"/>
                <a:gd name="connsiteX22" fmla="*/ 4836 w 10000"/>
                <a:gd name="connsiteY22" fmla="*/ 2177 h 10000"/>
                <a:gd name="connsiteX23" fmla="*/ 4608 w 10000"/>
                <a:gd name="connsiteY23" fmla="*/ 2358 h 10000"/>
                <a:gd name="connsiteX24" fmla="*/ 4836 w 10000"/>
                <a:gd name="connsiteY24" fmla="*/ 3264 h 10000"/>
                <a:gd name="connsiteX25" fmla="*/ 4608 w 10000"/>
                <a:gd name="connsiteY25" fmla="*/ 3807 h 10000"/>
                <a:gd name="connsiteX26" fmla="*/ 4608 w 10000"/>
                <a:gd name="connsiteY26" fmla="*/ 4531 h 10000"/>
                <a:gd name="connsiteX27" fmla="*/ 4836 w 10000"/>
                <a:gd name="connsiteY27" fmla="*/ 5618 h 10000"/>
                <a:gd name="connsiteX28" fmla="*/ 5063 w 10000"/>
                <a:gd name="connsiteY28" fmla="*/ 6343 h 10000"/>
                <a:gd name="connsiteX29" fmla="*/ 4836 w 10000"/>
                <a:gd name="connsiteY29" fmla="*/ 6886 h 10000"/>
                <a:gd name="connsiteX30" fmla="*/ 4826 w 10000"/>
                <a:gd name="connsiteY30" fmla="*/ 7681 h 10000"/>
                <a:gd name="connsiteX31" fmla="*/ 5109 w 10000"/>
                <a:gd name="connsiteY31" fmla="*/ 8780 h 10000"/>
                <a:gd name="connsiteX32" fmla="*/ 4382 w 10000"/>
                <a:gd name="connsiteY32" fmla="*/ 9240 h 10000"/>
                <a:gd name="connsiteX33" fmla="*/ 4608 w 10000"/>
                <a:gd name="connsiteY33" fmla="*/ 9421 h 10000"/>
                <a:gd name="connsiteX34" fmla="*/ 4608 w 10000"/>
                <a:gd name="connsiteY34" fmla="*/ 9602 h 10000"/>
                <a:gd name="connsiteX35" fmla="*/ 4155 w 10000"/>
                <a:gd name="connsiteY35" fmla="*/ 9965 h 10000"/>
                <a:gd name="connsiteX36" fmla="*/ 2568 w 10000"/>
                <a:gd name="connsiteY36" fmla="*/ 9783 h 10000"/>
                <a:gd name="connsiteX0" fmla="*/ 2568 w 9971"/>
                <a:gd name="connsiteY0" fmla="*/ 9783 h 10000"/>
                <a:gd name="connsiteX1" fmla="*/ 2342 w 9971"/>
                <a:gd name="connsiteY1" fmla="*/ 8154 h 10000"/>
                <a:gd name="connsiteX2" fmla="*/ 2796 w 9971"/>
                <a:gd name="connsiteY2" fmla="*/ 7067 h 10000"/>
                <a:gd name="connsiteX3" fmla="*/ 2796 w 9971"/>
                <a:gd name="connsiteY3" fmla="*/ 5980 h 10000"/>
                <a:gd name="connsiteX4" fmla="*/ 2342 w 9971"/>
                <a:gd name="connsiteY4" fmla="*/ 5075 h 10000"/>
                <a:gd name="connsiteX5" fmla="*/ 2342 w 9971"/>
                <a:gd name="connsiteY5" fmla="*/ 3988 h 10000"/>
                <a:gd name="connsiteX6" fmla="*/ 1888 w 9971"/>
                <a:gd name="connsiteY6" fmla="*/ 2720 h 10000"/>
                <a:gd name="connsiteX7" fmla="*/ 2116 w 9971"/>
                <a:gd name="connsiteY7" fmla="*/ 1815 h 10000"/>
                <a:gd name="connsiteX8" fmla="*/ 8 w 9971"/>
                <a:gd name="connsiteY8" fmla="*/ 340 h 10000"/>
                <a:gd name="connsiteX9" fmla="*/ 5741 w 9971"/>
                <a:gd name="connsiteY9" fmla="*/ 366 h 10000"/>
                <a:gd name="connsiteX10" fmla="*/ 6422 w 9971"/>
                <a:gd name="connsiteY10" fmla="*/ 185 h 10000"/>
                <a:gd name="connsiteX11" fmla="*/ 7102 w 9971"/>
                <a:gd name="connsiteY11" fmla="*/ 185 h 10000"/>
                <a:gd name="connsiteX12" fmla="*/ 8008 w 9971"/>
                <a:gd name="connsiteY12" fmla="*/ 4 h 10000"/>
                <a:gd name="connsiteX13" fmla="*/ 9823 w 9971"/>
                <a:gd name="connsiteY13" fmla="*/ 366 h 10000"/>
                <a:gd name="connsiteX14" fmla="*/ 3710 w 9971"/>
                <a:gd name="connsiteY14" fmla="*/ 2497 h 10000"/>
                <a:gd name="connsiteX15" fmla="*/ 9142 w 9971"/>
                <a:gd name="connsiteY15" fmla="*/ 1996 h 10000"/>
                <a:gd name="connsiteX16" fmla="*/ 8008 w 9971"/>
                <a:gd name="connsiteY16" fmla="*/ 1996 h 10000"/>
                <a:gd name="connsiteX17" fmla="*/ 7328 w 9971"/>
                <a:gd name="connsiteY17" fmla="*/ 1815 h 10000"/>
                <a:gd name="connsiteX18" fmla="*/ 6876 w 9971"/>
                <a:gd name="connsiteY18" fmla="*/ 1996 h 10000"/>
                <a:gd name="connsiteX19" fmla="*/ 5741 w 9971"/>
                <a:gd name="connsiteY19" fmla="*/ 1996 h 10000"/>
                <a:gd name="connsiteX20" fmla="*/ 5558 w 9971"/>
                <a:gd name="connsiteY20" fmla="*/ 2053 h 10000"/>
                <a:gd name="connsiteX21" fmla="*/ 4836 w 9971"/>
                <a:gd name="connsiteY21" fmla="*/ 2177 h 10000"/>
                <a:gd name="connsiteX22" fmla="*/ 4608 w 9971"/>
                <a:gd name="connsiteY22" fmla="*/ 2358 h 10000"/>
                <a:gd name="connsiteX23" fmla="*/ 4836 w 9971"/>
                <a:gd name="connsiteY23" fmla="*/ 3264 h 10000"/>
                <a:gd name="connsiteX24" fmla="*/ 4608 w 9971"/>
                <a:gd name="connsiteY24" fmla="*/ 3807 h 10000"/>
                <a:gd name="connsiteX25" fmla="*/ 4608 w 9971"/>
                <a:gd name="connsiteY25" fmla="*/ 4531 h 10000"/>
                <a:gd name="connsiteX26" fmla="*/ 4836 w 9971"/>
                <a:gd name="connsiteY26" fmla="*/ 5618 h 10000"/>
                <a:gd name="connsiteX27" fmla="*/ 5063 w 9971"/>
                <a:gd name="connsiteY27" fmla="*/ 6343 h 10000"/>
                <a:gd name="connsiteX28" fmla="*/ 4836 w 9971"/>
                <a:gd name="connsiteY28" fmla="*/ 6886 h 10000"/>
                <a:gd name="connsiteX29" fmla="*/ 4826 w 9971"/>
                <a:gd name="connsiteY29" fmla="*/ 7681 h 10000"/>
                <a:gd name="connsiteX30" fmla="*/ 5109 w 9971"/>
                <a:gd name="connsiteY30" fmla="*/ 8780 h 10000"/>
                <a:gd name="connsiteX31" fmla="*/ 4382 w 9971"/>
                <a:gd name="connsiteY31" fmla="*/ 9240 h 10000"/>
                <a:gd name="connsiteX32" fmla="*/ 4608 w 9971"/>
                <a:gd name="connsiteY32" fmla="*/ 9421 h 10000"/>
                <a:gd name="connsiteX33" fmla="*/ 4608 w 9971"/>
                <a:gd name="connsiteY33" fmla="*/ 9602 h 10000"/>
                <a:gd name="connsiteX34" fmla="*/ 4155 w 9971"/>
                <a:gd name="connsiteY34" fmla="*/ 9965 h 10000"/>
                <a:gd name="connsiteX35" fmla="*/ 2568 w 9971"/>
                <a:gd name="connsiteY35" fmla="*/ 9783 h 10000"/>
                <a:gd name="connsiteX0" fmla="*/ 2575 w 9929"/>
                <a:gd name="connsiteY0" fmla="*/ 9642 h 9859"/>
                <a:gd name="connsiteX1" fmla="*/ 2349 w 9929"/>
                <a:gd name="connsiteY1" fmla="*/ 8013 h 9859"/>
                <a:gd name="connsiteX2" fmla="*/ 2804 w 9929"/>
                <a:gd name="connsiteY2" fmla="*/ 6926 h 9859"/>
                <a:gd name="connsiteX3" fmla="*/ 2804 w 9929"/>
                <a:gd name="connsiteY3" fmla="*/ 5839 h 9859"/>
                <a:gd name="connsiteX4" fmla="*/ 2349 w 9929"/>
                <a:gd name="connsiteY4" fmla="*/ 4934 h 9859"/>
                <a:gd name="connsiteX5" fmla="*/ 2349 w 9929"/>
                <a:gd name="connsiteY5" fmla="*/ 3847 h 9859"/>
                <a:gd name="connsiteX6" fmla="*/ 1893 w 9929"/>
                <a:gd name="connsiteY6" fmla="*/ 2579 h 9859"/>
                <a:gd name="connsiteX7" fmla="*/ 2122 w 9929"/>
                <a:gd name="connsiteY7" fmla="*/ 1674 h 9859"/>
                <a:gd name="connsiteX8" fmla="*/ 8 w 9929"/>
                <a:gd name="connsiteY8" fmla="*/ 199 h 9859"/>
                <a:gd name="connsiteX9" fmla="*/ 5758 w 9929"/>
                <a:gd name="connsiteY9" fmla="*/ 225 h 9859"/>
                <a:gd name="connsiteX10" fmla="*/ 6441 w 9929"/>
                <a:gd name="connsiteY10" fmla="*/ 44 h 9859"/>
                <a:gd name="connsiteX11" fmla="*/ 7123 w 9929"/>
                <a:gd name="connsiteY11" fmla="*/ 44 h 9859"/>
                <a:gd name="connsiteX12" fmla="*/ 9852 w 9929"/>
                <a:gd name="connsiteY12" fmla="*/ 225 h 9859"/>
                <a:gd name="connsiteX13" fmla="*/ 3721 w 9929"/>
                <a:gd name="connsiteY13" fmla="*/ 2356 h 9859"/>
                <a:gd name="connsiteX14" fmla="*/ 9169 w 9929"/>
                <a:gd name="connsiteY14" fmla="*/ 1855 h 9859"/>
                <a:gd name="connsiteX15" fmla="*/ 8031 w 9929"/>
                <a:gd name="connsiteY15" fmla="*/ 1855 h 9859"/>
                <a:gd name="connsiteX16" fmla="*/ 7349 w 9929"/>
                <a:gd name="connsiteY16" fmla="*/ 1674 h 9859"/>
                <a:gd name="connsiteX17" fmla="*/ 6896 w 9929"/>
                <a:gd name="connsiteY17" fmla="*/ 1855 h 9859"/>
                <a:gd name="connsiteX18" fmla="*/ 5758 w 9929"/>
                <a:gd name="connsiteY18" fmla="*/ 1855 h 9859"/>
                <a:gd name="connsiteX19" fmla="*/ 5574 w 9929"/>
                <a:gd name="connsiteY19" fmla="*/ 1912 h 9859"/>
                <a:gd name="connsiteX20" fmla="*/ 4850 w 9929"/>
                <a:gd name="connsiteY20" fmla="*/ 2036 h 9859"/>
                <a:gd name="connsiteX21" fmla="*/ 4621 w 9929"/>
                <a:gd name="connsiteY21" fmla="*/ 2217 h 9859"/>
                <a:gd name="connsiteX22" fmla="*/ 4850 w 9929"/>
                <a:gd name="connsiteY22" fmla="*/ 3123 h 9859"/>
                <a:gd name="connsiteX23" fmla="*/ 4621 w 9929"/>
                <a:gd name="connsiteY23" fmla="*/ 3666 h 9859"/>
                <a:gd name="connsiteX24" fmla="*/ 4621 w 9929"/>
                <a:gd name="connsiteY24" fmla="*/ 4390 h 9859"/>
                <a:gd name="connsiteX25" fmla="*/ 4850 w 9929"/>
                <a:gd name="connsiteY25" fmla="*/ 5477 h 9859"/>
                <a:gd name="connsiteX26" fmla="*/ 5078 w 9929"/>
                <a:gd name="connsiteY26" fmla="*/ 6202 h 9859"/>
                <a:gd name="connsiteX27" fmla="*/ 4850 w 9929"/>
                <a:gd name="connsiteY27" fmla="*/ 6745 h 9859"/>
                <a:gd name="connsiteX28" fmla="*/ 4840 w 9929"/>
                <a:gd name="connsiteY28" fmla="*/ 7540 h 9859"/>
                <a:gd name="connsiteX29" fmla="*/ 5124 w 9929"/>
                <a:gd name="connsiteY29" fmla="*/ 8639 h 9859"/>
                <a:gd name="connsiteX30" fmla="*/ 4395 w 9929"/>
                <a:gd name="connsiteY30" fmla="*/ 9099 h 9859"/>
                <a:gd name="connsiteX31" fmla="*/ 4621 w 9929"/>
                <a:gd name="connsiteY31" fmla="*/ 9280 h 9859"/>
                <a:gd name="connsiteX32" fmla="*/ 4621 w 9929"/>
                <a:gd name="connsiteY32" fmla="*/ 9461 h 9859"/>
                <a:gd name="connsiteX33" fmla="*/ 4167 w 9929"/>
                <a:gd name="connsiteY33" fmla="*/ 9824 h 9859"/>
                <a:gd name="connsiteX34" fmla="*/ 2575 w 9929"/>
                <a:gd name="connsiteY34" fmla="*/ 9642 h 9859"/>
                <a:gd name="connsiteX0" fmla="*/ 2593 w 9966"/>
                <a:gd name="connsiteY0" fmla="*/ 9790 h 10010"/>
                <a:gd name="connsiteX1" fmla="*/ 2366 w 9966"/>
                <a:gd name="connsiteY1" fmla="*/ 8138 h 10010"/>
                <a:gd name="connsiteX2" fmla="*/ 2824 w 9966"/>
                <a:gd name="connsiteY2" fmla="*/ 7035 h 10010"/>
                <a:gd name="connsiteX3" fmla="*/ 2824 w 9966"/>
                <a:gd name="connsiteY3" fmla="*/ 5933 h 10010"/>
                <a:gd name="connsiteX4" fmla="*/ 2366 w 9966"/>
                <a:gd name="connsiteY4" fmla="*/ 5015 h 10010"/>
                <a:gd name="connsiteX5" fmla="*/ 2366 w 9966"/>
                <a:gd name="connsiteY5" fmla="*/ 3912 h 10010"/>
                <a:gd name="connsiteX6" fmla="*/ 1907 w 9966"/>
                <a:gd name="connsiteY6" fmla="*/ 2626 h 10010"/>
                <a:gd name="connsiteX7" fmla="*/ 2137 w 9966"/>
                <a:gd name="connsiteY7" fmla="*/ 1708 h 10010"/>
                <a:gd name="connsiteX8" fmla="*/ 8 w 9966"/>
                <a:gd name="connsiteY8" fmla="*/ 212 h 10010"/>
                <a:gd name="connsiteX9" fmla="*/ 5799 w 9966"/>
                <a:gd name="connsiteY9" fmla="*/ 238 h 10010"/>
                <a:gd name="connsiteX10" fmla="*/ 6487 w 9966"/>
                <a:gd name="connsiteY10" fmla="*/ 55 h 10010"/>
                <a:gd name="connsiteX11" fmla="*/ 9922 w 9966"/>
                <a:gd name="connsiteY11" fmla="*/ 238 h 10010"/>
                <a:gd name="connsiteX12" fmla="*/ 3748 w 9966"/>
                <a:gd name="connsiteY12" fmla="*/ 2400 h 10010"/>
                <a:gd name="connsiteX13" fmla="*/ 9235 w 9966"/>
                <a:gd name="connsiteY13" fmla="*/ 1892 h 10010"/>
                <a:gd name="connsiteX14" fmla="*/ 8088 w 9966"/>
                <a:gd name="connsiteY14" fmla="*/ 1892 h 10010"/>
                <a:gd name="connsiteX15" fmla="*/ 7402 w 9966"/>
                <a:gd name="connsiteY15" fmla="*/ 1708 h 10010"/>
                <a:gd name="connsiteX16" fmla="*/ 6945 w 9966"/>
                <a:gd name="connsiteY16" fmla="*/ 1892 h 10010"/>
                <a:gd name="connsiteX17" fmla="*/ 5799 w 9966"/>
                <a:gd name="connsiteY17" fmla="*/ 1892 h 10010"/>
                <a:gd name="connsiteX18" fmla="*/ 5614 w 9966"/>
                <a:gd name="connsiteY18" fmla="*/ 1949 h 10010"/>
                <a:gd name="connsiteX19" fmla="*/ 4885 w 9966"/>
                <a:gd name="connsiteY19" fmla="*/ 2075 h 10010"/>
                <a:gd name="connsiteX20" fmla="*/ 4654 w 9966"/>
                <a:gd name="connsiteY20" fmla="*/ 2259 h 10010"/>
                <a:gd name="connsiteX21" fmla="*/ 4885 w 9966"/>
                <a:gd name="connsiteY21" fmla="*/ 3178 h 10010"/>
                <a:gd name="connsiteX22" fmla="*/ 4654 w 9966"/>
                <a:gd name="connsiteY22" fmla="*/ 3728 h 10010"/>
                <a:gd name="connsiteX23" fmla="*/ 4654 w 9966"/>
                <a:gd name="connsiteY23" fmla="*/ 4463 h 10010"/>
                <a:gd name="connsiteX24" fmla="*/ 4885 w 9966"/>
                <a:gd name="connsiteY24" fmla="*/ 5565 h 10010"/>
                <a:gd name="connsiteX25" fmla="*/ 5114 w 9966"/>
                <a:gd name="connsiteY25" fmla="*/ 6301 h 10010"/>
                <a:gd name="connsiteX26" fmla="*/ 4885 w 9966"/>
                <a:gd name="connsiteY26" fmla="*/ 6851 h 10010"/>
                <a:gd name="connsiteX27" fmla="*/ 4875 w 9966"/>
                <a:gd name="connsiteY27" fmla="*/ 7658 h 10010"/>
                <a:gd name="connsiteX28" fmla="*/ 5161 w 9966"/>
                <a:gd name="connsiteY28" fmla="*/ 8773 h 10010"/>
                <a:gd name="connsiteX29" fmla="*/ 4426 w 9966"/>
                <a:gd name="connsiteY29" fmla="*/ 9239 h 10010"/>
                <a:gd name="connsiteX30" fmla="*/ 4654 w 9966"/>
                <a:gd name="connsiteY30" fmla="*/ 9423 h 10010"/>
                <a:gd name="connsiteX31" fmla="*/ 4654 w 9966"/>
                <a:gd name="connsiteY31" fmla="*/ 9606 h 10010"/>
                <a:gd name="connsiteX32" fmla="*/ 4197 w 9966"/>
                <a:gd name="connsiteY32" fmla="*/ 9974 h 10010"/>
                <a:gd name="connsiteX33" fmla="*/ 2593 w 9966"/>
                <a:gd name="connsiteY33" fmla="*/ 9790 h 10010"/>
                <a:gd name="connsiteX0" fmla="*/ 2602 w 9984"/>
                <a:gd name="connsiteY0" fmla="*/ 9702 h 9922"/>
                <a:gd name="connsiteX1" fmla="*/ 2374 w 9984"/>
                <a:gd name="connsiteY1" fmla="*/ 8052 h 9922"/>
                <a:gd name="connsiteX2" fmla="*/ 2834 w 9984"/>
                <a:gd name="connsiteY2" fmla="*/ 6950 h 9922"/>
                <a:gd name="connsiteX3" fmla="*/ 2834 w 9984"/>
                <a:gd name="connsiteY3" fmla="*/ 5849 h 9922"/>
                <a:gd name="connsiteX4" fmla="*/ 2374 w 9984"/>
                <a:gd name="connsiteY4" fmla="*/ 4932 h 9922"/>
                <a:gd name="connsiteX5" fmla="*/ 2374 w 9984"/>
                <a:gd name="connsiteY5" fmla="*/ 3830 h 9922"/>
                <a:gd name="connsiteX6" fmla="*/ 1914 w 9984"/>
                <a:gd name="connsiteY6" fmla="*/ 2545 h 9922"/>
                <a:gd name="connsiteX7" fmla="*/ 2144 w 9984"/>
                <a:gd name="connsiteY7" fmla="*/ 1628 h 9922"/>
                <a:gd name="connsiteX8" fmla="*/ 8 w 9984"/>
                <a:gd name="connsiteY8" fmla="*/ 134 h 9922"/>
                <a:gd name="connsiteX9" fmla="*/ 5819 w 9984"/>
                <a:gd name="connsiteY9" fmla="*/ 160 h 9922"/>
                <a:gd name="connsiteX10" fmla="*/ 9956 w 9984"/>
                <a:gd name="connsiteY10" fmla="*/ 160 h 9922"/>
                <a:gd name="connsiteX11" fmla="*/ 3761 w 9984"/>
                <a:gd name="connsiteY11" fmla="*/ 2320 h 9922"/>
                <a:gd name="connsiteX12" fmla="*/ 9267 w 9984"/>
                <a:gd name="connsiteY12" fmla="*/ 1812 h 9922"/>
                <a:gd name="connsiteX13" fmla="*/ 8116 w 9984"/>
                <a:gd name="connsiteY13" fmla="*/ 1812 h 9922"/>
                <a:gd name="connsiteX14" fmla="*/ 7427 w 9984"/>
                <a:gd name="connsiteY14" fmla="*/ 1628 h 9922"/>
                <a:gd name="connsiteX15" fmla="*/ 6969 w 9984"/>
                <a:gd name="connsiteY15" fmla="*/ 1812 h 9922"/>
                <a:gd name="connsiteX16" fmla="*/ 5819 w 9984"/>
                <a:gd name="connsiteY16" fmla="*/ 1812 h 9922"/>
                <a:gd name="connsiteX17" fmla="*/ 5633 w 9984"/>
                <a:gd name="connsiteY17" fmla="*/ 1869 h 9922"/>
                <a:gd name="connsiteX18" fmla="*/ 4902 w 9984"/>
                <a:gd name="connsiteY18" fmla="*/ 1995 h 9922"/>
                <a:gd name="connsiteX19" fmla="*/ 4670 w 9984"/>
                <a:gd name="connsiteY19" fmla="*/ 2179 h 9922"/>
                <a:gd name="connsiteX20" fmla="*/ 4902 w 9984"/>
                <a:gd name="connsiteY20" fmla="*/ 3097 h 9922"/>
                <a:gd name="connsiteX21" fmla="*/ 4670 w 9984"/>
                <a:gd name="connsiteY21" fmla="*/ 3646 h 9922"/>
                <a:gd name="connsiteX22" fmla="*/ 4670 w 9984"/>
                <a:gd name="connsiteY22" fmla="*/ 4381 h 9922"/>
                <a:gd name="connsiteX23" fmla="*/ 4902 w 9984"/>
                <a:gd name="connsiteY23" fmla="*/ 5481 h 9922"/>
                <a:gd name="connsiteX24" fmla="*/ 5131 w 9984"/>
                <a:gd name="connsiteY24" fmla="*/ 6217 h 9922"/>
                <a:gd name="connsiteX25" fmla="*/ 4902 w 9984"/>
                <a:gd name="connsiteY25" fmla="*/ 6766 h 9922"/>
                <a:gd name="connsiteX26" fmla="*/ 4892 w 9984"/>
                <a:gd name="connsiteY26" fmla="*/ 7572 h 9922"/>
                <a:gd name="connsiteX27" fmla="*/ 5179 w 9984"/>
                <a:gd name="connsiteY27" fmla="*/ 8686 h 9922"/>
                <a:gd name="connsiteX28" fmla="*/ 4441 w 9984"/>
                <a:gd name="connsiteY28" fmla="*/ 9152 h 9922"/>
                <a:gd name="connsiteX29" fmla="*/ 4670 w 9984"/>
                <a:gd name="connsiteY29" fmla="*/ 9336 h 9922"/>
                <a:gd name="connsiteX30" fmla="*/ 4670 w 9984"/>
                <a:gd name="connsiteY30" fmla="*/ 9518 h 9922"/>
                <a:gd name="connsiteX31" fmla="*/ 4211 w 9984"/>
                <a:gd name="connsiteY31" fmla="*/ 9886 h 9922"/>
                <a:gd name="connsiteX32" fmla="*/ 2602 w 9984"/>
                <a:gd name="connsiteY32" fmla="*/ 9702 h 9922"/>
                <a:gd name="connsiteX0" fmla="*/ 2606 w 9972"/>
                <a:gd name="connsiteY0" fmla="*/ 9860 h 10082"/>
                <a:gd name="connsiteX1" fmla="*/ 2378 w 9972"/>
                <a:gd name="connsiteY1" fmla="*/ 8197 h 10082"/>
                <a:gd name="connsiteX2" fmla="*/ 2839 w 9972"/>
                <a:gd name="connsiteY2" fmla="*/ 7087 h 10082"/>
                <a:gd name="connsiteX3" fmla="*/ 2839 w 9972"/>
                <a:gd name="connsiteY3" fmla="*/ 5977 h 10082"/>
                <a:gd name="connsiteX4" fmla="*/ 2378 w 9972"/>
                <a:gd name="connsiteY4" fmla="*/ 5053 h 10082"/>
                <a:gd name="connsiteX5" fmla="*/ 2378 w 9972"/>
                <a:gd name="connsiteY5" fmla="*/ 3942 h 10082"/>
                <a:gd name="connsiteX6" fmla="*/ 1917 w 9972"/>
                <a:gd name="connsiteY6" fmla="*/ 2647 h 10082"/>
                <a:gd name="connsiteX7" fmla="*/ 2147 w 9972"/>
                <a:gd name="connsiteY7" fmla="*/ 1723 h 10082"/>
                <a:gd name="connsiteX8" fmla="*/ 8 w 9972"/>
                <a:gd name="connsiteY8" fmla="*/ 217 h 10082"/>
                <a:gd name="connsiteX9" fmla="*/ 9972 w 9972"/>
                <a:gd name="connsiteY9" fmla="*/ 243 h 10082"/>
                <a:gd name="connsiteX10" fmla="*/ 3767 w 9972"/>
                <a:gd name="connsiteY10" fmla="*/ 2420 h 10082"/>
                <a:gd name="connsiteX11" fmla="*/ 9282 w 9972"/>
                <a:gd name="connsiteY11" fmla="*/ 1908 h 10082"/>
                <a:gd name="connsiteX12" fmla="*/ 8129 w 9972"/>
                <a:gd name="connsiteY12" fmla="*/ 1908 h 10082"/>
                <a:gd name="connsiteX13" fmla="*/ 7439 w 9972"/>
                <a:gd name="connsiteY13" fmla="*/ 1723 h 10082"/>
                <a:gd name="connsiteX14" fmla="*/ 6980 w 9972"/>
                <a:gd name="connsiteY14" fmla="*/ 1908 h 10082"/>
                <a:gd name="connsiteX15" fmla="*/ 5828 w 9972"/>
                <a:gd name="connsiteY15" fmla="*/ 1908 h 10082"/>
                <a:gd name="connsiteX16" fmla="*/ 5642 w 9972"/>
                <a:gd name="connsiteY16" fmla="*/ 1966 h 10082"/>
                <a:gd name="connsiteX17" fmla="*/ 4910 w 9972"/>
                <a:gd name="connsiteY17" fmla="*/ 2093 h 10082"/>
                <a:gd name="connsiteX18" fmla="*/ 4677 w 9972"/>
                <a:gd name="connsiteY18" fmla="*/ 2278 h 10082"/>
                <a:gd name="connsiteX19" fmla="*/ 4910 w 9972"/>
                <a:gd name="connsiteY19" fmla="*/ 3203 h 10082"/>
                <a:gd name="connsiteX20" fmla="*/ 4677 w 9972"/>
                <a:gd name="connsiteY20" fmla="*/ 3757 h 10082"/>
                <a:gd name="connsiteX21" fmla="*/ 4677 w 9972"/>
                <a:gd name="connsiteY21" fmla="*/ 4497 h 10082"/>
                <a:gd name="connsiteX22" fmla="*/ 4910 w 9972"/>
                <a:gd name="connsiteY22" fmla="*/ 5606 h 10082"/>
                <a:gd name="connsiteX23" fmla="*/ 5139 w 9972"/>
                <a:gd name="connsiteY23" fmla="*/ 6348 h 10082"/>
                <a:gd name="connsiteX24" fmla="*/ 4910 w 9972"/>
                <a:gd name="connsiteY24" fmla="*/ 6901 h 10082"/>
                <a:gd name="connsiteX25" fmla="*/ 4900 w 9972"/>
                <a:gd name="connsiteY25" fmla="*/ 7714 h 10082"/>
                <a:gd name="connsiteX26" fmla="*/ 5187 w 9972"/>
                <a:gd name="connsiteY26" fmla="*/ 8836 h 10082"/>
                <a:gd name="connsiteX27" fmla="*/ 4448 w 9972"/>
                <a:gd name="connsiteY27" fmla="*/ 9306 h 10082"/>
                <a:gd name="connsiteX28" fmla="*/ 4677 w 9972"/>
                <a:gd name="connsiteY28" fmla="*/ 9491 h 10082"/>
                <a:gd name="connsiteX29" fmla="*/ 4677 w 9972"/>
                <a:gd name="connsiteY29" fmla="*/ 9675 h 10082"/>
                <a:gd name="connsiteX30" fmla="*/ 4218 w 9972"/>
                <a:gd name="connsiteY30" fmla="*/ 10046 h 10082"/>
                <a:gd name="connsiteX31" fmla="*/ 2606 w 9972"/>
                <a:gd name="connsiteY31" fmla="*/ 9860 h 10082"/>
                <a:gd name="connsiteX0" fmla="*/ 2613 w 9498"/>
                <a:gd name="connsiteY0" fmla="*/ 9565 h 9785"/>
                <a:gd name="connsiteX1" fmla="*/ 2385 w 9498"/>
                <a:gd name="connsiteY1" fmla="*/ 7915 h 9785"/>
                <a:gd name="connsiteX2" fmla="*/ 2847 w 9498"/>
                <a:gd name="connsiteY2" fmla="*/ 6814 h 9785"/>
                <a:gd name="connsiteX3" fmla="*/ 2847 w 9498"/>
                <a:gd name="connsiteY3" fmla="*/ 5713 h 9785"/>
                <a:gd name="connsiteX4" fmla="*/ 2385 w 9498"/>
                <a:gd name="connsiteY4" fmla="*/ 4797 h 9785"/>
                <a:gd name="connsiteX5" fmla="*/ 2385 w 9498"/>
                <a:gd name="connsiteY5" fmla="*/ 3695 h 9785"/>
                <a:gd name="connsiteX6" fmla="*/ 1922 w 9498"/>
                <a:gd name="connsiteY6" fmla="*/ 2410 h 9785"/>
                <a:gd name="connsiteX7" fmla="*/ 2153 w 9498"/>
                <a:gd name="connsiteY7" fmla="*/ 1494 h 9785"/>
                <a:gd name="connsiteX8" fmla="*/ 8 w 9498"/>
                <a:gd name="connsiteY8" fmla="*/ 0 h 9785"/>
                <a:gd name="connsiteX9" fmla="*/ 3778 w 9498"/>
                <a:gd name="connsiteY9" fmla="*/ 2185 h 9785"/>
                <a:gd name="connsiteX10" fmla="*/ 9308 w 9498"/>
                <a:gd name="connsiteY10" fmla="*/ 1677 h 9785"/>
                <a:gd name="connsiteX11" fmla="*/ 8152 w 9498"/>
                <a:gd name="connsiteY11" fmla="*/ 1677 h 9785"/>
                <a:gd name="connsiteX12" fmla="*/ 7460 w 9498"/>
                <a:gd name="connsiteY12" fmla="*/ 1494 h 9785"/>
                <a:gd name="connsiteX13" fmla="*/ 7000 w 9498"/>
                <a:gd name="connsiteY13" fmla="*/ 1677 h 9785"/>
                <a:gd name="connsiteX14" fmla="*/ 5844 w 9498"/>
                <a:gd name="connsiteY14" fmla="*/ 1677 h 9785"/>
                <a:gd name="connsiteX15" fmla="*/ 5658 w 9498"/>
                <a:gd name="connsiteY15" fmla="*/ 1735 h 9785"/>
                <a:gd name="connsiteX16" fmla="*/ 4924 w 9498"/>
                <a:gd name="connsiteY16" fmla="*/ 1861 h 9785"/>
                <a:gd name="connsiteX17" fmla="*/ 4690 w 9498"/>
                <a:gd name="connsiteY17" fmla="*/ 2044 h 9785"/>
                <a:gd name="connsiteX18" fmla="*/ 4924 w 9498"/>
                <a:gd name="connsiteY18" fmla="*/ 2962 h 9785"/>
                <a:gd name="connsiteX19" fmla="*/ 4690 w 9498"/>
                <a:gd name="connsiteY19" fmla="*/ 3511 h 9785"/>
                <a:gd name="connsiteX20" fmla="*/ 4690 w 9498"/>
                <a:gd name="connsiteY20" fmla="*/ 4245 h 9785"/>
                <a:gd name="connsiteX21" fmla="*/ 4924 w 9498"/>
                <a:gd name="connsiteY21" fmla="*/ 5345 h 9785"/>
                <a:gd name="connsiteX22" fmla="*/ 5153 w 9498"/>
                <a:gd name="connsiteY22" fmla="*/ 6081 h 9785"/>
                <a:gd name="connsiteX23" fmla="*/ 4924 w 9498"/>
                <a:gd name="connsiteY23" fmla="*/ 6630 h 9785"/>
                <a:gd name="connsiteX24" fmla="*/ 4914 w 9498"/>
                <a:gd name="connsiteY24" fmla="*/ 7436 h 9785"/>
                <a:gd name="connsiteX25" fmla="*/ 5202 w 9498"/>
                <a:gd name="connsiteY25" fmla="*/ 8549 h 9785"/>
                <a:gd name="connsiteX26" fmla="*/ 4460 w 9498"/>
                <a:gd name="connsiteY26" fmla="*/ 9015 h 9785"/>
                <a:gd name="connsiteX27" fmla="*/ 4690 w 9498"/>
                <a:gd name="connsiteY27" fmla="*/ 9199 h 9785"/>
                <a:gd name="connsiteX28" fmla="*/ 4690 w 9498"/>
                <a:gd name="connsiteY28" fmla="*/ 9381 h 9785"/>
                <a:gd name="connsiteX29" fmla="*/ 4230 w 9498"/>
                <a:gd name="connsiteY29" fmla="*/ 9749 h 9785"/>
                <a:gd name="connsiteX30" fmla="*/ 2613 w 9498"/>
                <a:gd name="connsiteY30" fmla="*/ 9565 h 9785"/>
                <a:gd name="connsiteX0" fmla="*/ 756 w 8005"/>
                <a:gd name="connsiteY0" fmla="*/ 8250 h 8475"/>
                <a:gd name="connsiteX1" fmla="*/ 516 w 8005"/>
                <a:gd name="connsiteY1" fmla="*/ 6564 h 8475"/>
                <a:gd name="connsiteX2" fmla="*/ 1002 w 8005"/>
                <a:gd name="connsiteY2" fmla="*/ 5439 h 8475"/>
                <a:gd name="connsiteX3" fmla="*/ 1002 w 8005"/>
                <a:gd name="connsiteY3" fmla="*/ 4314 h 8475"/>
                <a:gd name="connsiteX4" fmla="*/ 516 w 8005"/>
                <a:gd name="connsiteY4" fmla="*/ 3377 h 8475"/>
                <a:gd name="connsiteX5" fmla="*/ 516 w 8005"/>
                <a:gd name="connsiteY5" fmla="*/ 2251 h 8475"/>
                <a:gd name="connsiteX6" fmla="*/ 29 w 8005"/>
                <a:gd name="connsiteY6" fmla="*/ 938 h 8475"/>
                <a:gd name="connsiteX7" fmla="*/ 272 w 8005"/>
                <a:gd name="connsiteY7" fmla="*/ 2 h 8475"/>
                <a:gd name="connsiteX8" fmla="*/ 1983 w 8005"/>
                <a:gd name="connsiteY8" fmla="*/ 708 h 8475"/>
                <a:gd name="connsiteX9" fmla="*/ 7805 w 8005"/>
                <a:gd name="connsiteY9" fmla="*/ 189 h 8475"/>
                <a:gd name="connsiteX10" fmla="*/ 6588 w 8005"/>
                <a:gd name="connsiteY10" fmla="*/ 189 h 8475"/>
                <a:gd name="connsiteX11" fmla="*/ 5859 w 8005"/>
                <a:gd name="connsiteY11" fmla="*/ 2 h 8475"/>
                <a:gd name="connsiteX12" fmla="*/ 5375 w 8005"/>
                <a:gd name="connsiteY12" fmla="*/ 189 h 8475"/>
                <a:gd name="connsiteX13" fmla="*/ 4158 w 8005"/>
                <a:gd name="connsiteY13" fmla="*/ 189 h 8475"/>
                <a:gd name="connsiteX14" fmla="*/ 3962 w 8005"/>
                <a:gd name="connsiteY14" fmla="*/ 248 h 8475"/>
                <a:gd name="connsiteX15" fmla="*/ 3189 w 8005"/>
                <a:gd name="connsiteY15" fmla="*/ 377 h 8475"/>
                <a:gd name="connsiteX16" fmla="*/ 2943 w 8005"/>
                <a:gd name="connsiteY16" fmla="*/ 564 h 8475"/>
                <a:gd name="connsiteX17" fmla="*/ 3189 w 8005"/>
                <a:gd name="connsiteY17" fmla="*/ 1502 h 8475"/>
                <a:gd name="connsiteX18" fmla="*/ 2943 w 8005"/>
                <a:gd name="connsiteY18" fmla="*/ 2063 h 8475"/>
                <a:gd name="connsiteX19" fmla="*/ 2943 w 8005"/>
                <a:gd name="connsiteY19" fmla="*/ 2813 h 8475"/>
                <a:gd name="connsiteX20" fmla="*/ 3189 w 8005"/>
                <a:gd name="connsiteY20" fmla="*/ 3937 h 8475"/>
                <a:gd name="connsiteX21" fmla="*/ 3430 w 8005"/>
                <a:gd name="connsiteY21" fmla="*/ 4690 h 8475"/>
                <a:gd name="connsiteX22" fmla="*/ 3189 w 8005"/>
                <a:gd name="connsiteY22" fmla="*/ 5251 h 8475"/>
                <a:gd name="connsiteX23" fmla="*/ 3179 w 8005"/>
                <a:gd name="connsiteY23" fmla="*/ 6074 h 8475"/>
                <a:gd name="connsiteX24" fmla="*/ 3482 w 8005"/>
                <a:gd name="connsiteY24" fmla="*/ 7212 h 8475"/>
                <a:gd name="connsiteX25" fmla="*/ 2701 w 8005"/>
                <a:gd name="connsiteY25" fmla="*/ 7688 h 8475"/>
                <a:gd name="connsiteX26" fmla="*/ 2943 w 8005"/>
                <a:gd name="connsiteY26" fmla="*/ 7876 h 8475"/>
                <a:gd name="connsiteX27" fmla="*/ 2943 w 8005"/>
                <a:gd name="connsiteY27" fmla="*/ 8062 h 8475"/>
                <a:gd name="connsiteX28" fmla="*/ 2459 w 8005"/>
                <a:gd name="connsiteY28" fmla="*/ 8438 h 8475"/>
                <a:gd name="connsiteX29" fmla="*/ 756 w 8005"/>
                <a:gd name="connsiteY29" fmla="*/ 8250 h 8475"/>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7319 w 10000"/>
                <a:gd name="connsiteY11" fmla="*/ 2 h 10000"/>
                <a:gd name="connsiteX12" fmla="*/ 5194 w 10000"/>
                <a:gd name="connsiteY12" fmla="*/ 223 h 10000"/>
                <a:gd name="connsiteX13" fmla="*/ 4949 w 10000"/>
                <a:gd name="connsiteY13" fmla="*/ 293 h 10000"/>
                <a:gd name="connsiteX14" fmla="*/ 3984 w 10000"/>
                <a:gd name="connsiteY14" fmla="*/ 445 h 10000"/>
                <a:gd name="connsiteX15" fmla="*/ 3676 w 10000"/>
                <a:gd name="connsiteY15" fmla="*/ 665 h 10000"/>
                <a:gd name="connsiteX16" fmla="*/ 3984 w 10000"/>
                <a:gd name="connsiteY16" fmla="*/ 1772 h 10000"/>
                <a:gd name="connsiteX17" fmla="*/ 3676 w 10000"/>
                <a:gd name="connsiteY17" fmla="*/ 2434 h 10000"/>
                <a:gd name="connsiteX18" fmla="*/ 3676 w 10000"/>
                <a:gd name="connsiteY18" fmla="*/ 3319 h 10000"/>
                <a:gd name="connsiteX19" fmla="*/ 3984 w 10000"/>
                <a:gd name="connsiteY19" fmla="*/ 4645 h 10000"/>
                <a:gd name="connsiteX20" fmla="*/ 4285 w 10000"/>
                <a:gd name="connsiteY20" fmla="*/ 5534 h 10000"/>
                <a:gd name="connsiteX21" fmla="*/ 3984 w 10000"/>
                <a:gd name="connsiteY21" fmla="*/ 6196 h 10000"/>
                <a:gd name="connsiteX22" fmla="*/ 3971 w 10000"/>
                <a:gd name="connsiteY22" fmla="*/ 7167 h 10000"/>
                <a:gd name="connsiteX23" fmla="*/ 4350 w 10000"/>
                <a:gd name="connsiteY23" fmla="*/ 8510 h 10000"/>
                <a:gd name="connsiteX24" fmla="*/ 3374 w 10000"/>
                <a:gd name="connsiteY24" fmla="*/ 9071 h 10000"/>
                <a:gd name="connsiteX25" fmla="*/ 3676 w 10000"/>
                <a:gd name="connsiteY25" fmla="*/ 9293 h 10000"/>
                <a:gd name="connsiteX26" fmla="*/ 3676 w 10000"/>
                <a:gd name="connsiteY26" fmla="*/ 9513 h 10000"/>
                <a:gd name="connsiteX27" fmla="*/ 3072 w 10000"/>
                <a:gd name="connsiteY27" fmla="*/ 9956 h 10000"/>
                <a:gd name="connsiteX28" fmla="*/ 944 w 10000"/>
                <a:gd name="connsiteY28" fmla="*/ 9735 h 10000"/>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7319 w 10000"/>
                <a:gd name="connsiteY11" fmla="*/ 2 h 10000"/>
                <a:gd name="connsiteX12" fmla="*/ 4949 w 10000"/>
                <a:gd name="connsiteY12" fmla="*/ 293 h 10000"/>
                <a:gd name="connsiteX13" fmla="*/ 3984 w 10000"/>
                <a:gd name="connsiteY13" fmla="*/ 445 h 10000"/>
                <a:gd name="connsiteX14" fmla="*/ 3676 w 10000"/>
                <a:gd name="connsiteY14" fmla="*/ 665 h 10000"/>
                <a:gd name="connsiteX15" fmla="*/ 3984 w 10000"/>
                <a:gd name="connsiteY15" fmla="*/ 1772 h 10000"/>
                <a:gd name="connsiteX16" fmla="*/ 3676 w 10000"/>
                <a:gd name="connsiteY16" fmla="*/ 2434 h 10000"/>
                <a:gd name="connsiteX17" fmla="*/ 3676 w 10000"/>
                <a:gd name="connsiteY17" fmla="*/ 3319 h 10000"/>
                <a:gd name="connsiteX18" fmla="*/ 3984 w 10000"/>
                <a:gd name="connsiteY18" fmla="*/ 4645 h 10000"/>
                <a:gd name="connsiteX19" fmla="*/ 4285 w 10000"/>
                <a:gd name="connsiteY19" fmla="*/ 5534 h 10000"/>
                <a:gd name="connsiteX20" fmla="*/ 3984 w 10000"/>
                <a:gd name="connsiteY20" fmla="*/ 6196 h 10000"/>
                <a:gd name="connsiteX21" fmla="*/ 3971 w 10000"/>
                <a:gd name="connsiteY21" fmla="*/ 7167 h 10000"/>
                <a:gd name="connsiteX22" fmla="*/ 4350 w 10000"/>
                <a:gd name="connsiteY22" fmla="*/ 8510 h 10000"/>
                <a:gd name="connsiteX23" fmla="*/ 3374 w 10000"/>
                <a:gd name="connsiteY23" fmla="*/ 9071 h 10000"/>
                <a:gd name="connsiteX24" fmla="*/ 3676 w 10000"/>
                <a:gd name="connsiteY24" fmla="*/ 9293 h 10000"/>
                <a:gd name="connsiteX25" fmla="*/ 3676 w 10000"/>
                <a:gd name="connsiteY25" fmla="*/ 9513 h 10000"/>
                <a:gd name="connsiteX26" fmla="*/ 3072 w 10000"/>
                <a:gd name="connsiteY26" fmla="*/ 9956 h 10000"/>
                <a:gd name="connsiteX27" fmla="*/ 944 w 10000"/>
                <a:gd name="connsiteY27" fmla="*/ 9735 h 10000"/>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7319 w 10000"/>
                <a:gd name="connsiteY11" fmla="*/ 2 h 10000"/>
                <a:gd name="connsiteX12" fmla="*/ 3984 w 10000"/>
                <a:gd name="connsiteY12" fmla="*/ 445 h 10000"/>
                <a:gd name="connsiteX13" fmla="*/ 3676 w 10000"/>
                <a:gd name="connsiteY13" fmla="*/ 665 h 10000"/>
                <a:gd name="connsiteX14" fmla="*/ 3984 w 10000"/>
                <a:gd name="connsiteY14" fmla="*/ 1772 h 10000"/>
                <a:gd name="connsiteX15" fmla="*/ 3676 w 10000"/>
                <a:gd name="connsiteY15" fmla="*/ 2434 h 10000"/>
                <a:gd name="connsiteX16" fmla="*/ 3676 w 10000"/>
                <a:gd name="connsiteY16" fmla="*/ 3319 h 10000"/>
                <a:gd name="connsiteX17" fmla="*/ 3984 w 10000"/>
                <a:gd name="connsiteY17" fmla="*/ 4645 h 10000"/>
                <a:gd name="connsiteX18" fmla="*/ 4285 w 10000"/>
                <a:gd name="connsiteY18" fmla="*/ 5534 h 10000"/>
                <a:gd name="connsiteX19" fmla="*/ 3984 w 10000"/>
                <a:gd name="connsiteY19" fmla="*/ 6196 h 10000"/>
                <a:gd name="connsiteX20" fmla="*/ 3971 w 10000"/>
                <a:gd name="connsiteY20" fmla="*/ 7167 h 10000"/>
                <a:gd name="connsiteX21" fmla="*/ 4350 w 10000"/>
                <a:gd name="connsiteY21" fmla="*/ 8510 h 10000"/>
                <a:gd name="connsiteX22" fmla="*/ 3374 w 10000"/>
                <a:gd name="connsiteY22" fmla="*/ 9071 h 10000"/>
                <a:gd name="connsiteX23" fmla="*/ 3676 w 10000"/>
                <a:gd name="connsiteY23" fmla="*/ 9293 h 10000"/>
                <a:gd name="connsiteX24" fmla="*/ 3676 w 10000"/>
                <a:gd name="connsiteY24" fmla="*/ 9513 h 10000"/>
                <a:gd name="connsiteX25" fmla="*/ 3072 w 10000"/>
                <a:gd name="connsiteY25" fmla="*/ 9956 h 10000"/>
                <a:gd name="connsiteX26" fmla="*/ 944 w 10000"/>
                <a:gd name="connsiteY26" fmla="*/ 9735 h 10000"/>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7319 w 10000"/>
                <a:gd name="connsiteY11" fmla="*/ 2 h 10000"/>
                <a:gd name="connsiteX12" fmla="*/ 3676 w 10000"/>
                <a:gd name="connsiteY12" fmla="*/ 665 h 10000"/>
                <a:gd name="connsiteX13" fmla="*/ 3984 w 10000"/>
                <a:gd name="connsiteY13" fmla="*/ 1772 h 10000"/>
                <a:gd name="connsiteX14" fmla="*/ 3676 w 10000"/>
                <a:gd name="connsiteY14" fmla="*/ 2434 h 10000"/>
                <a:gd name="connsiteX15" fmla="*/ 3676 w 10000"/>
                <a:gd name="connsiteY15" fmla="*/ 3319 h 10000"/>
                <a:gd name="connsiteX16" fmla="*/ 3984 w 10000"/>
                <a:gd name="connsiteY16" fmla="*/ 4645 h 10000"/>
                <a:gd name="connsiteX17" fmla="*/ 4285 w 10000"/>
                <a:gd name="connsiteY17" fmla="*/ 5534 h 10000"/>
                <a:gd name="connsiteX18" fmla="*/ 3984 w 10000"/>
                <a:gd name="connsiteY18" fmla="*/ 6196 h 10000"/>
                <a:gd name="connsiteX19" fmla="*/ 3971 w 10000"/>
                <a:gd name="connsiteY19" fmla="*/ 7167 h 10000"/>
                <a:gd name="connsiteX20" fmla="*/ 4350 w 10000"/>
                <a:gd name="connsiteY20" fmla="*/ 8510 h 10000"/>
                <a:gd name="connsiteX21" fmla="*/ 3374 w 10000"/>
                <a:gd name="connsiteY21" fmla="*/ 9071 h 10000"/>
                <a:gd name="connsiteX22" fmla="*/ 3676 w 10000"/>
                <a:gd name="connsiteY22" fmla="*/ 9293 h 10000"/>
                <a:gd name="connsiteX23" fmla="*/ 3676 w 10000"/>
                <a:gd name="connsiteY23" fmla="*/ 9513 h 10000"/>
                <a:gd name="connsiteX24" fmla="*/ 3072 w 10000"/>
                <a:gd name="connsiteY24" fmla="*/ 9956 h 10000"/>
                <a:gd name="connsiteX25" fmla="*/ 944 w 10000"/>
                <a:gd name="connsiteY25" fmla="*/ 9735 h 10000"/>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7319 w 10000"/>
                <a:gd name="connsiteY11" fmla="*/ 2 h 10000"/>
                <a:gd name="connsiteX12" fmla="*/ 3984 w 10000"/>
                <a:gd name="connsiteY12" fmla="*/ 1772 h 10000"/>
                <a:gd name="connsiteX13" fmla="*/ 3676 w 10000"/>
                <a:gd name="connsiteY13" fmla="*/ 2434 h 10000"/>
                <a:gd name="connsiteX14" fmla="*/ 3676 w 10000"/>
                <a:gd name="connsiteY14" fmla="*/ 3319 h 10000"/>
                <a:gd name="connsiteX15" fmla="*/ 3984 w 10000"/>
                <a:gd name="connsiteY15" fmla="*/ 4645 h 10000"/>
                <a:gd name="connsiteX16" fmla="*/ 4285 w 10000"/>
                <a:gd name="connsiteY16" fmla="*/ 5534 h 10000"/>
                <a:gd name="connsiteX17" fmla="*/ 3984 w 10000"/>
                <a:gd name="connsiteY17" fmla="*/ 6196 h 10000"/>
                <a:gd name="connsiteX18" fmla="*/ 3971 w 10000"/>
                <a:gd name="connsiteY18" fmla="*/ 7167 h 10000"/>
                <a:gd name="connsiteX19" fmla="*/ 4350 w 10000"/>
                <a:gd name="connsiteY19" fmla="*/ 8510 h 10000"/>
                <a:gd name="connsiteX20" fmla="*/ 3374 w 10000"/>
                <a:gd name="connsiteY20" fmla="*/ 9071 h 10000"/>
                <a:gd name="connsiteX21" fmla="*/ 3676 w 10000"/>
                <a:gd name="connsiteY21" fmla="*/ 9293 h 10000"/>
                <a:gd name="connsiteX22" fmla="*/ 3676 w 10000"/>
                <a:gd name="connsiteY22" fmla="*/ 9513 h 10000"/>
                <a:gd name="connsiteX23" fmla="*/ 3072 w 10000"/>
                <a:gd name="connsiteY23" fmla="*/ 9956 h 10000"/>
                <a:gd name="connsiteX24" fmla="*/ 944 w 10000"/>
                <a:gd name="connsiteY24" fmla="*/ 9735 h 10000"/>
                <a:gd name="connsiteX0" fmla="*/ 944 w 10000"/>
                <a:gd name="connsiteY0" fmla="*/ 9735 h 10000"/>
                <a:gd name="connsiteX1" fmla="*/ 645 w 10000"/>
                <a:gd name="connsiteY1" fmla="*/ 7745 h 10000"/>
                <a:gd name="connsiteX2" fmla="*/ 1252 w 10000"/>
                <a:gd name="connsiteY2" fmla="*/ 6418 h 10000"/>
                <a:gd name="connsiteX3" fmla="*/ 1252 w 10000"/>
                <a:gd name="connsiteY3" fmla="*/ 5090 h 10000"/>
                <a:gd name="connsiteX4" fmla="*/ 645 w 10000"/>
                <a:gd name="connsiteY4" fmla="*/ 3985 h 10000"/>
                <a:gd name="connsiteX5" fmla="*/ 645 w 10000"/>
                <a:gd name="connsiteY5" fmla="*/ 2656 h 10000"/>
                <a:gd name="connsiteX6" fmla="*/ 36 w 10000"/>
                <a:gd name="connsiteY6" fmla="*/ 1107 h 10000"/>
                <a:gd name="connsiteX7" fmla="*/ 340 w 10000"/>
                <a:gd name="connsiteY7" fmla="*/ 2 h 10000"/>
                <a:gd name="connsiteX8" fmla="*/ 2477 w 10000"/>
                <a:gd name="connsiteY8" fmla="*/ 835 h 10000"/>
                <a:gd name="connsiteX9" fmla="*/ 9750 w 10000"/>
                <a:gd name="connsiteY9" fmla="*/ 223 h 10000"/>
                <a:gd name="connsiteX10" fmla="*/ 8230 w 10000"/>
                <a:gd name="connsiteY10" fmla="*/ 223 h 10000"/>
                <a:gd name="connsiteX11" fmla="*/ 3984 w 10000"/>
                <a:gd name="connsiteY11" fmla="*/ 1772 h 10000"/>
                <a:gd name="connsiteX12" fmla="*/ 3676 w 10000"/>
                <a:gd name="connsiteY12" fmla="*/ 2434 h 10000"/>
                <a:gd name="connsiteX13" fmla="*/ 3676 w 10000"/>
                <a:gd name="connsiteY13" fmla="*/ 3319 h 10000"/>
                <a:gd name="connsiteX14" fmla="*/ 3984 w 10000"/>
                <a:gd name="connsiteY14" fmla="*/ 4645 h 10000"/>
                <a:gd name="connsiteX15" fmla="*/ 4285 w 10000"/>
                <a:gd name="connsiteY15" fmla="*/ 5534 h 10000"/>
                <a:gd name="connsiteX16" fmla="*/ 3984 w 10000"/>
                <a:gd name="connsiteY16" fmla="*/ 6196 h 10000"/>
                <a:gd name="connsiteX17" fmla="*/ 3971 w 10000"/>
                <a:gd name="connsiteY17" fmla="*/ 7167 h 10000"/>
                <a:gd name="connsiteX18" fmla="*/ 4350 w 10000"/>
                <a:gd name="connsiteY18" fmla="*/ 8510 h 10000"/>
                <a:gd name="connsiteX19" fmla="*/ 3374 w 10000"/>
                <a:gd name="connsiteY19" fmla="*/ 9071 h 10000"/>
                <a:gd name="connsiteX20" fmla="*/ 3676 w 10000"/>
                <a:gd name="connsiteY20" fmla="*/ 9293 h 10000"/>
                <a:gd name="connsiteX21" fmla="*/ 3676 w 10000"/>
                <a:gd name="connsiteY21" fmla="*/ 9513 h 10000"/>
                <a:gd name="connsiteX22" fmla="*/ 3072 w 10000"/>
                <a:gd name="connsiteY22" fmla="*/ 9956 h 10000"/>
                <a:gd name="connsiteX23" fmla="*/ 944 w 10000"/>
                <a:gd name="connsiteY23" fmla="*/ 9735 h 10000"/>
                <a:gd name="connsiteX0" fmla="*/ 944 w 9759"/>
                <a:gd name="connsiteY0" fmla="*/ 9735 h 10000"/>
                <a:gd name="connsiteX1" fmla="*/ 645 w 9759"/>
                <a:gd name="connsiteY1" fmla="*/ 7745 h 10000"/>
                <a:gd name="connsiteX2" fmla="*/ 1252 w 9759"/>
                <a:gd name="connsiteY2" fmla="*/ 6418 h 10000"/>
                <a:gd name="connsiteX3" fmla="*/ 1252 w 9759"/>
                <a:gd name="connsiteY3" fmla="*/ 5090 h 10000"/>
                <a:gd name="connsiteX4" fmla="*/ 645 w 9759"/>
                <a:gd name="connsiteY4" fmla="*/ 3985 h 10000"/>
                <a:gd name="connsiteX5" fmla="*/ 645 w 9759"/>
                <a:gd name="connsiteY5" fmla="*/ 2656 h 10000"/>
                <a:gd name="connsiteX6" fmla="*/ 36 w 9759"/>
                <a:gd name="connsiteY6" fmla="*/ 1107 h 10000"/>
                <a:gd name="connsiteX7" fmla="*/ 340 w 9759"/>
                <a:gd name="connsiteY7" fmla="*/ 2 h 10000"/>
                <a:gd name="connsiteX8" fmla="*/ 2477 w 9759"/>
                <a:gd name="connsiteY8" fmla="*/ 835 h 10000"/>
                <a:gd name="connsiteX9" fmla="*/ 9750 w 9759"/>
                <a:gd name="connsiteY9" fmla="*/ 223 h 10000"/>
                <a:gd name="connsiteX10" fmla="*/ 3984 w 9759"/>
                <a:gd name="connsiteY10" fmla="*/ 1772 h 10000"/>
                <a:gd name="connsiteX11" fmla="*/ 3676 w 9759"/>
                <a:gd name="connsiteY11" fmla="*/ 2434 h 10000"/>
                <a:gd name="connsiteX12" fmla="*/ 3676 w 9759"/>
                <a:gd name="connsiteY12" fmla="*/ 3319 h 10000"/>
                <a:gd name="connsiteX13" fmla="*/ 3984 w 9759"/>
                <a:gd name="connsiteY13" fmla="*/ 4645 h 10000"/>
                <a:gd name="connsiteX14" fmla="*/ 4285 w 9759"/>
                <a:gd name="connsiteY14" fmla="*/ 5534 h 10000"/>
                <a:gd name="connsiteX15" fmla="*/ 3984 w 9759"/>
                <a:gd name="connsiteY15" fmla="*/ 6196 h 10000"/>
                <a:gd name="connsiteX16" fmla="*/ 3971 w 9759"/>
                <a:gd name="connsiteY16" fmla="*/ 7167 h 10000"/>
                <a:gd name="connsiteX17" fmla="*/ 4350 w 9759"/>
                <a:gd name="connsiteY17" fmla="*/ 8510 h 10000"/>
                <a:gd name="connsiteX18" fmla="*/ 3374 w 9759"/>
                <a:gd name="connsiteY18" fmla="*/ 9071 h 10000"/>
                <a:gd name="connsiteX19" fmla="*/ 3676 w 9759"/>
                <a:gd name="connsiteY19" fmla="*/ 9293 h 10000"/>
                <a:gd name="connsiteX20" fmla="*/ 3676 w 9759"/>
                <a:gd name="connsiteY20" fmla="*/ 9513 h 10000"/>
                <a:gd name="connsiteX21" fmla="*/ 3072 w 9759"/>
                <a:gd name="connsiteY21" fmla="*/ 9956 h 10000"/>
                <a:gd name="connsiteX22" fmla="*/ 944 w 9759"/>
                <a:gd name="connsiteY22" fmla="*/ 9735 h 10000"/>
                <a:gd name="connsiteX0" fmla="*/ 967 w 4472"/>
                <a:gd name="connsiteY0" fmla="*/ 9735 h 10000"/>
                <a:gd name="connsiteX1" fmla="*/ 661 w 4472"/>
                <a:gd name="connsiteY1" fmla="*/ 7745 h 10000"/>
                <a:gd name="connsiteX2" fmla="*/ 1283 w 4472"/>
                <a:gd name="connsiteY2" fmla="*/ 6418 h 10000"/>
                <a:gd name="connsiteX3" fmla="*/ 1283 w 4472"/>
                <a:gd name="connsiteY3" fmla="*/ 5090 h 10000"/>
                <a:gd name="connsiteX4" fmla="*/ 661 w 4472"/>
                <a:gd name="connsiteY4" fmla="*/ 3985 h 10000"/>
                <a:gd name="connsiteX5" fmla="*/ 661 w 4472"/>
                <a:gd name="connsiteY5" fmla="*/ 2656 h 10000"/>
                <a:gd name="connsiteX6" fmla="*/ 37 w 4472"/>
                <a:gd name="connsiteY6" fmla="*/ 1107 h 10000"/>
                <a:gd name="connsiteX7" fmla="*/ 348 w 4472"/>
                <a:gd name="connsiteY7" fmla="*/ 2 h 10000"/>
                <a:gd name="connsiteX8" fmla="*/ 2538 w 4472"/>
                <a:gd name="connsiteY8" fmla="*/ 835 h 10000"/>
                <a:gd name="connsiteX9" fmla="*/ 3349 w 4472"/>
                <a:gd name="connsiteY9" fmla="*/ 1014 h 10000"/>
                <a:gd name="connsiteX10" fmla="*/ 4082 w 4472"/>
                <a:gd name="connsiteY10" fmla="*/ 1772 h 10000"/>
                <a:gd name="connsiteX11" fmla="*/ 3767 w 4472"/>
                <a:gd name="connsiteY11" fmla="*/ 2434 h 10000"/>
                <a:gd name="connsiteX12" fmla="*/ 3767 w 4472"/>
                <a:gd name="connsiteY12" fmla="*/ 3319 h 10000"/>
                <a:gd name="connsiteX13" fmla="*/ 4082 w 4472"/>
                <a:gd name="connsiteY13" fmla="*/ 4645 h 10000"/>
                <a:gd name="connsiteX14" fmla="*/ 4391 w 4472"/>
                <a:gd name="connsiteY14" fmla="*/ 5534 h 10000"/>
                <a:gd name="connsiteX15" fmla="*/ 4082 w 4472"/>
                <a:gd name="connsiteY15" fmla="*/ 6196 h 10000"/>
                <a:gd name="connsiteX16" fmla="*/ 4069 w 4472"/>
                <a:gd name="connsiteY16" fmla="*/ 7167 h 10000"/>
                <a:gd name="connsiteX17" fmla="*/ 4457 w 4472"/>
                <a:gd name="connsiteY17" fmla="*/ 8510 h 10000"/>
                <a:gd name="connsiteX18" fmla="*/ 3457 w 4472"/>
                <a:gd name="connsiteY18" fmla="*/ 9071 h 10000"/>
                <a:gd name="connsiteX19" fmla="*/ 3767 w 4472"/>
                <a:gd name="connsiteY19" fmla="*/ 9293 h 10000"/>
                <a:gd name="connsiteX20" fmla="*/ 3767 w 4472"/>
                <a:gd name="connsiteY20" fmla="*/ 9513 h 10000"/>
                <a:gd name="connsiteX21" fmla="*/ 3148 w 4472"/>
                <a:gd name="connsiteY21" fmla="*/ 9956 h 10000"/>
                <a:gd name="connsiteX22" fmla="*/ 967 w 4472"/>
                <a:gd name="connsiteY22" fmla="*/ 9735 h 10000"/>
                <a:gd name="connsiteX0" fmla="*/ 2079 w 9918"/>
                <a:gd name="connsiteY0" fmla="*/ 8900 h 9121"/>
                <a:gd name="connsiteX1" fmla="*/ 1395 w 9918"/>
                <a:gd name="connsiteY1" fmla="*/ 6910 h 9121"/>
                <a:gd name="connsiteX2" fmla="*/ 2786 w 9918"/>
                <a:gd name="connsiteY2" fmla="*/ 5583 h 9121"/>
                <a:gd name="connsiteX3" fmla="*/ 2786 w 9918"/>
                <a:gd name="connsiteY3" fmla="*/ 4255 h 9121"/>
                <a:gd name="connsiteX4" fmla="*/ 1395 w 9918"/>
                <a:gd name="connsiteY4" fmla="*/ 3150 h 9121"/>
                <a:gd name="connsiteX5" fmla="*/ 1395 w 9918"/>
                <a:gd name="connsiteY5" fmla="*/ 1821 h 9121"/>
                <a:gd name="connsiteX6" fmla="*/ 0 w 9918"/>
                <a:gd name="connsiteY6" fmla="*/ 272 h 9121"/>
                <a:gd name="connsiteX7" fmla="*/ 5592 w 9918"/>
                <a:gd name="connsiteY7" fmla="*/ 0 h 9121"/>
                <a:gd name="connsiteX8" fmla="*/ 7406 w 9918"/>
                <a:gd name="connsiteY8" fmla="*/ 179 h 9121"/>
                <a:gd name="connsiteX9" fmla="*/ 9045 w 9918"/>
                <a:gd name="connsiteY9" fmla="*/ 937 h 9121"/>
                <a:gd name="connsiteX10" fmla="*/ 8341 w 9918"/>
                <a:gd name="connsiteY10" fmla="*/ 1599 h 9121"/>
                <a:gd name="connsiteX11" fmla="*/ 8341 w 9918"/>
                <a:gd name="connsiteY11" fmla="*/ 2484 h 9121"/>
                <a:gd name="connsiteX12" fmla="*/ 9045 w 9918"/>
                <a:gd name="connsiteY12" fmla="*/ 3810 h 9121"/>
                <a:gd name="connsiteX13" fmla="*/ 9736 w 9918"/>
                <a:gd name="connsiteY13" fmla="*/ 4699 h 9121"/>
                <a:gd name="connsiteX14" fmla="*/ 9045 w 9918"/>
                <a:gd name="connsiteY14" fmla="*/ 5361 h 9121"/>
                <a:gd name="connsiteX15" fmla="*/ 9016 w 9918"/>
                <a:gd name="connsiteY15" fmla="*/ 6332 h 9121"/>
                <a:gd name="connsiteX16" fmla="*/ 9883 w 9918"/>
                <a:gd name="connsiteY16" fmla="*/ 7675 h 9121"/>
                <a:gd name="connsiteX17" fmla="*/ 7647 w 9918"/>
                <a:gd name="connsiteY17" fmla="*/ 8236 h 9121"/>
                <a:gd name="connsiteX18" fmla="*/ 8341 w 9918"/>
                <a:gd name="connsiteY18" fmla="*/ 8458 h 9121"/>
                <a:gd name="connsiteX19" fmla="*/ 8341 w 9918"/>
                <a:gd name="connsiteY19" fmla="*/ 8678 h 9121"/>
                <a:gd name="connsiteX20" fmla="*/ 6956 w 9918"/>
                <a:gd name="connsiteY20" fmla="*/ 9121 h 9121"/>
                <a:gd name="connsiteX21" fmla="*/ 2079 w 9918"/>
                <a:gd name="connsiteY21" fmla="*/ 8900 h 9121"/>
                <a:gd name="connsiteX0" fmla="*/ 2096 w 10001"/>
                <a:gd name="connsiteY0" fmla="*/ 9670 h 9912"/>
                <a:gd name="connsiteX1" fmla="*/ 1407 w 10001"/>
                <a:gd name="connsiteY1" fmla="*/ 7488 h 9912"/>
                <a:gd name="connsiteX2" fmla="*/ 2809 w 10001"/>
                <a:gd name="connsiteY2" fmla="*/ 6033 h 9912"/>
                <a:gd name="connsiteX3" fmla="*/ 2809 w 10001"/>
                <a:gd name="connsiteY3" fmla="*/ 4577 h 9912"/>
                <a:gd name="connsiteX4" fmla="*/ 1407 w 10001"/>
                <a:gd name="connsiteY4" fmla="*/ 3366 h 9912"/>
                <a:gd name="connsiteX5" fmla="*/ 1407 w 10001"/>
                <a:gd name="connsiteY5" fmla="*/ 1908 h 9912"/>
                <a:gd name="connsiteX6" fmla="*/ 0 w 10001"/>
                <a:gd name="connsiteY6" fmla="*/ 210 h 9912"/>
                <a:gd name="connsiteX7" fmla="*/ 7467 w 10001"/>
                <a:gd name="connsiteY7" fmla="*/ 108 h 9912"/>
                <a:gd name="connsiteX8" fmla="*/ 9120 w 10001"/>
                <a:gd name="connsiteY8" fmla="*/ 939 h 9912"/>
                <a:gd name="connsiteX9" fmla="*/ 8410 w 10001"/>
                <a:gd name="connsiteY9" fmla="*/ 1665 h 9912"/>
                <a:gd name="connsiteX10" fmla="*/ 8410 w 10001"/>
                <a:gd name="connsiteY10" fmla="*/ 2635 h 9912"/>
                <a:gd name="connsiteX11" fmla="*/ 9120 w 10001"/>
                <a:gd name="connsiteY11" fmla="*/ 4089 h 9912"/>
                <a:gd name="connsiteX12" fmla="*/ 9816 w 10001"/>
                <a:gd name="connsiteY12" fmla="*/ 5064 h 9912"/>
                <a:gd name="connsiteX13" fmla="*/ 9120 w 10001"/>
                <a:gd name="connsiteY13" fmla="*/ 5790 h 9912"/>
                <a:gd name="connsiteX14" fmla="*/ 9091 w 10001"/>
                <a:gd name="connsiteY14" fmla="*/ 6854 h 9912"/>
                <a:gd name="connsiteX15" fmla="*/ 9965 w 10001"/>
                <a:gd name="connsiteY15" fmla="*/ 8327 h 9912"/>
                <a:gd name="connsiteX16" fmla="*/ 7710 w 10001"/>
                <a:gd name="connsiteY16" fmla="*/ 8942 h 9912"/>
                <a:gd name="connsiteX17" fmla="*/ 8410 w 10001"/>
                <a:gd name="connsiteY17" fmla="*/ 9185 h 9912"/>
                <a:gd name="connsiteX18" fmla="*/ 8410 w 10001"/>
                <a:gd name="connsiteY18" fmla="*/ 9426 h 9912"/>
                <a:gd name="connsiteX19" fmla="*/ 7014 w 10001"/>
                <a:gd name="connsiteY19" fmla="*/ 9912 h 9912"/>
                <a:gd name="connsiteX20" fmla="*/ 2096 w 10001"/>
                <a:gd name="connsiteY20" fmla="*/ 9670 h 9912"/>
                <a:gd name="connsiteX0" fmla="*/ 2096 w 10000"/>
                <a:gd name="connsiteY0" fmla="*/ 9756 h 10000"/>
                <a:gd name="connsiteX1" fmla="*/ 1407 w 10000"/>
                <a:gd name="connsiteY1" fmla="*/ 7554 h 10000"/>
                <a:gd name="connsiteX2" fmla="*/ 2809 w 10000"/>
                <a:gd name="connsiteY2" fmla="*/ 6087 h 10000"/>
                <a:gd name="connsiteX3" fmla="*/ 2809 w 10000"/>
                <a:gd name="connsiteY3" fmla="*/ 4618 h 10000"/>
                <a:gd name="connsiteX4" fmla="*/ 1407 w 10000"/>
                <a:gd name="connsiteY4" fmla="*/ 3396 h 10000"/>
                <a:gd name="connsiteX5" fmla="*/ 1407 w 10000"/>
                <a:gd name="connsiteY5" fmla="*/ 1925 h 10000"/>
                <a:gd name="connsiteX6" fmla="*/ 0 w 10000"/>
                <a:gd name="connsiteY6" fmla="*/ 212 h 10000"/>
                <a:gd name="connsiteX7" fmla="*/ 7466 w 10000"/>
                <a:gd name="connsiteY7" fmla="*/ 109 h 10000"/>
                <a:gd name="connsiteX8" fmla="*/ 9119 w 10000"/>
                <a:gd name="connsiteY8" fmla="*/ 947 h 10000"/>
                <a:gd name="connsiteX9" fmla="*/ 8409 w 10000"/>
                <a:gd name="connsiteY9" fmla="*/ 2658 h 10000"/>
                <a:gd name="connsiteX10" fmla="*/ 9119 w 10000"/>
                <a:gd name="connsiteY10" fmla="*/ 4125 h 10000"/>
                <a:gd name="connsiteX11" fmla="*/ 9815 w 10000"/>
                <a:gd name="connsiteY11" fmla="*/ 5109 h 10000"/>
                <a:gd name="connsiteX12" fmla="*/ 9119 w 10000"/>
                <a:gd name="connsiteY12" fmla="*/ 5841 h 10000"/>
                <a:gd name="connsiteX13" fmla="*/ 9090 w 10000"/>
                <a:gd name="connsiteY13" fmla="*/ 6915 h 10000"/>
                <a:gd name="connsiteX14" fmla="*/ 9964 w 10000"/>
                <a:gd name="connsiteY14" fmla="*/ 8401 h 10000"/>
                <a:gd name="connsiteX15" fmla="*/ 7709 w 10000"/>
                <a:gd name="connsiteY15" fmla="*/ 9021 h 10000"/>
                <a:gd name="connsiteX16" fmla="*/ 8409 w 10000"/>
                <a:gd name="connsiteY16" fmla="*/ 9267 h 10000"/>
                <a:gd name="connsiteX17" fmla="*/ 8409 w 10000"/>
                <a:gd name="connsiteY17" fmla="*/ 9510 h 10000"/>
                <a:gd name="connsiteX18" fmla="*/ 7013 w 10000"/>
                <a:gd name="connsiteY18" fmla="*/ 10000 h 10000"/>
                <a:gd name="connsiteX19" fmla="*/ 2096 w 10000"/>
                <a:gd name="connsiteY19" fmla="*/ 9756 h 10000"/>
                <a:gd name="connsiteX0" fmla="*/ 2096 w 10000"/>
                <a:gd name="connsiteY0" fmla="*/ 9756 h 10000"/>
                <a:gd name="connsiteX1" fmla="*/ 1407 w 10000"/>
                <a:gd name="connsiteY1" fmla="*/ 7554 h 10000"/>
                <a:gd name="connsiteX2" fmla="*/ 2809 w 10000"/>
                <a:gd name="connsiteY2" fmla="*/ 6087 h 10000"/>
                <a:gd name="connsiteX3" fmla="*/ 2809 w 10000"/>
                <a:gd name="connsiteY3" fmla="*/ 4618 h 10000"/>
                <a:gd name="connsiteX4" fmla="*/ 1407 w 10000"/>
                <a:gd name="connsiteY4" fmla="*/ 3396 h 10000"/>
                <a:gd name="connsiteX5" fmla="*/ 1407 w 10000"/>
                <a:gd name="connsiteY5" fmla="*/ 1925 h 10000"/>
                <a:gd name="connsiteX6" fmla="*/ 0 w 10000"/>
                <a:gd name="connsiteY6" fmla="*/ 212 h 10000"/>
                <a:gd name="connsiteX7" fmla="*/ 7466 w 10000"/>
                <a:gd name="connsiteY7" fmla="*/ 109 h 10000"/>
                <a:gd name="connsiteX8" fmla="*/ 8409 w 10000"/>
                <a:gd name="connsiteY8" fmla="*/ 2658 h 10000"/>
                <a:gd name="connsiteX9" fmla="*/ 9119 w 10000"/>
                <a:gd name="connsiteY9" fmla="*/ 4125 h 10000"/>
                <a:gd name="connsiteX10" fmla="*/ 9815 w 10000"/>
                <a:gd name="connsiteY10" fmla="*/ 5109 h 10000"/>
                <a:gd name="connsiteX11" fmla="*/ 9119 w 10000"/>
                <a:gd name="connsiteY11" fmla="*/ 5841 h 10000"/>
                <a:gd name="connsiteX12" fmla="*/ 9090 w 10000"/>
                <a:gd name="connsiteY12" fmla="*/ 6915 h 10000"/>
                <a:gd name="connsiteX13" fmla="*/ 9964 w 10000"/>
                <a:gd name="connsiteY13" fmla="*/ 8401 h 10000"/>
                <a:gd name="connsiteX14" fmla="*/ 7709 w 10000"/>
                <a:gd name="connsiteY14" fmla="*/ 9021 h 10000"/>
                <a:gd name="connsiteX15" fmla="*/ 8409 w 10000"/>
                <a:gd name="connsiteY15" fmla="*/ 9267 h 10000"/>
                <a:gd name="connsiteX16" fmla="*/ 8409 w 10000"/>
                <a:gd name="connsiteY16" fmla="*/ 9510 h 10000"/>
                <a:gd name="connsiteX17" fmla="*/ 7013 w 10000"/>
                <a:gd name="connsiteY17" fmla="*/ 10000 h 10000"/>
                <a:gd name="connsiteX18" fmla="*/ 2096 w 10000"/>
                <a:gd name="connsiteY18" fmla="*/ 9756 h 10000"/>
                <a:gd name="connsiteX0" fmla="*/ 2417 w 10321"/>
                <a:gd name="connsiteY0" fmla="*/ 9547 h 9791"/>
                <a:gd name="connsiteX1" fmla="*/ 1728 w 10321"/>
                <a:gd name="connsiteY1" fmla="*/ 7345 h 9791"/>
                <a:gd name="connsiteX2" fmla="*/ 3130 w 10321"/>
                <a:gd name="connsiteY2" fmla="*/ 5878 h 9791"/>
                <a:gd name="connsiteX3" fmla="*/ 3130 w 10321"/>
                <a:gd name="connsiteY3" fmla="*/ 4409 h 9791"/>
                <a:gd name="connsiteX4" fmla="*/ 1728 w 10321"/>
                <a:gd name="connsiteY4" fmla="*/ 3187 h 9791"/>
                <a:gd name="connsiteX5" fmla="*/ 1728 w 10321"/>
                <a:gd name="connsiteY5" fmla="*/ 1716 h 9791"/>
                <a:gd name="connsiteX6" fmla="*/ 321 w 10321"/>
                <a:gd name="connsiteY6" fmla="*/ 3 h 9791"/>
                <a:gd name="connsiteX7" fmla="*/ 8678 w 10321"/>
                <a:gd name="connsiteY7" fmla="*/ 1358 h 9791"/>
                <a:gd name="connsiteX8" fmla="*/ 8730 w 10321"/>
                <a:gd name="connsiteY8" fmla="*/ 2449 h 9791"/>
                <a:gd name="connsiteX9" fmla="*/ 9440 w 10321"/>
                <a:gd name="connsiteY9" fmla="*/ 3916 h 9791"/>
                <a:gd name="connsiteX10" fmla="*/ 10136 w 10321"/>
                <a:gd name="connsiteY10" fmla="*/ 4900 h 9791"/>
                <a:gd name="connsiteX11" fmla="*/ 9440 w 10321"/>
                <a:gd name="connsiteY11" fmla="*/ 5632 h 9791"/>
                <a:gd name="connsiteX12" fmla="*/ 9411 w 10321"/>
                <a:gd name="connsiteY12" fmla="*/ 6706 h 9791"/>
                <a:gd name="connsiteX13" fmla="*/ 10285 w 10321"/>
                <a:gd name="connsiteY13" fmla="*/ 8192 h 9791"/>
                <a:gd name="connsiteX14" fmla="*/ 8030 w 10321"/>
                <a:gd name="connsiteY14" fmla="*/ 8812 h 9791"/>
                <a:gd name="connsiteX15" fmla="*/ 8730 w 10321"/>
                <a:gd name="connsiteY15" fmla="*/ 9058 h 9791"/>
                <a:gd name="connsiteX16" fmla="*/ 8730 w 10321"/>
                <a:gd name="connsiteY16" fmla="*/ 9301 h 9791"/>
                <a:gd name="connsiteX17" fmla="*/ 7334 w 10321"/>
                <a:gd name="connsiteY17" fmla="*/ 9791 h 9791"/>
                <a:gd name="connsiteX18" fmla="*/ 2417 w 10321"/>
                <a:gd name="connsiteY18" fmla="*/ 9547 h 9791"/>
                <a:gd name="connsiteX0" fmla="*/ 7983 w 9575"/>
                <a:gd name="connsiteY0" fmla="*/ 1071 h 9684"/>
                <a:gd name="connsiteX1" fmla="*/ 8033 w 9575"/>
                <a:gd name="connsiteY1" fmla="*/ 2185 h 9684"/>
                <a:gd name="connsiteX2" fmla="*/ 8721 w 9575"/>
                <a:gd name="connsiteY2" fmla="*/ 3684 h 9684"/>
                <a:gd name="connsiteX3" fmla="*/ 9396 w 9575"/>
                <a:gd name="connsiteY3" fmla="*/ 4689 h 9684"/>
                <a:gd name="connsiteX4" fmla="*/ 8721 w 9575"/>
                <a:gd name="connsiteY4" fmla="*/ 5436 h 9684"/>
                <a:gd name="connsiteX5" fmla="*/ 8693 w 9575"/>
                <a:gd name="connsiteY5" fmla="*/ 6533 h 9684"/>
                <a:gd name="connsiteX6" fmla="*/ 9540 w 9575"/>
                <a:gd name="connsiteY6" fmla="*/ 8051 h 9684"/>
                <a:gd name="connsiteX7" fmla="*/ 7355 w 9575"/>
                <a:gd name="connsiteY7" fmla="*/ 8684 h 9684"/>
                <a:gd name="connsiteX8" fmla="*/ 8033 w 9575"/>
                <a:gd name="connsiteY8" fmla="*/ 8935 h 9684"/>
                <a:gd name="connsiteX9" fmla="*/ 8033 w 9575"/>
                <a:gd name="connsiteY9" fmla="*/ 9184 h 9684"/>
                <a:gd name="connsiteX10" fmla="*/ 6681 w 9575"/>
                <a:gd name="connsiteY10" fmla="*/ 9684 h 9684"/>
                <a:gd name="connsiteX11" fmla="*/ 1917 w 9575"/>
                <a:gd name="connsiteY11" fmla="*/ 9435 h 9684"/>
                <a:gd name="connsiteX12" fmla="*/ 1249 w 9575"/>
                <a:gd name="connsiteY12" fmla="*/ 7186 h 9684"/>
                <a:gd name="connsiteX13" fmla="*/ 2608 w 9575"/>
                <a:gd name="connsiteY13" fmla="*/ 5687 h 9684"/>
                <a:gd name="connsiteX14" fmla="*/ 2608 w 9575"/>
                <a:gd name="connsiteY14" fmla="*/ 4187 h 9684"/>
                <a:gd name="connsiteX15" fmla="*/ 1249 w 9575"/>
                <a:gd name="connsiteY15" fmla="*/ 2939 h 9684"/>
                <a:gd name="connsiteX16" fmla="*/ 1249 w 9575"/>
                <a:gd name="connsiteY16" fmla="*/ 1437 h 9684"/>
                <a:gd name="connsiteX17" fmla="*/ 939 w 9575"/>
                <a:gd name="connsiteY17" fmla="*/ 50 h 9684"/>
                <a:gd name="connsiteX0" fmla="*/ 8898 w 10560"/>
                <a:gd name="connsiteY0" fmla="*/ 1104 h 9998"/>
                <a:gd name="connsiteX1" fmla="*/ 8951 w 10560"/>
                <a:gd name="connsiteY1" fmla="*/ 2254 h 9998"/>
                <a:gd name="connsiteX2" fmla="*/ 9669 w 10560"/>
                <a:gd name="connsiteY2" fmla="*/ 3802 h 9998"/>
                <a:gd name="connsiteX3" fmla="*/ 10374 w 10560"/>
                <a:gd name="connsiteY3" fmla="*/ 4840 h 9998"/>
                <a:gd name="connsiteX4" fmla="*/ 9669 w 10560"/>
                <a:gd name="connsiteY4" fmla="*/ 5611 h 9998"/>
                <a:gd name="connsiteX5" fmla="*/ 9640 w 10560"/>
                <a:gd name="connsiteY5" fmla="*/ 6744 h 9998"/>
                <a:gd name="connsiteX6" fmla="*/ 10524 w 10560"/>
                <a:gd name="connsiteY6" fmla="*/ 8312 h 9998"/>
                <a:gd name="connsiteX7" fmla="*/ 8242 w 10560"/>
                <a:gd name="connsiteY7" fmla="*/ 8965 h 9998"/>
                <a:gd name="connsiteX8" fmla="*/ 8951 w 10560"/>
                <a:gd name="connsiteY8" fmla="*/ 9225 h 9998"/>
                <a:gd name="connsiteX9" fmla="*/ 8951 w 10560"/>
                <a:gd name="connsiteY9" fmla="*/ 9482 h 9998"/>
                <a:gd name="connsiteX10" fmla="*/ 7539 w 10560"/>
                <a:gd name="connsiteY10" fmla="*/ 9998 h 9998"/>
                <a:gd name="connsiteX11" fmla="*/ 2563 w 10560"/>
                <a:gd name="connsiteY11" fmla="*/ 9741 h 9998"/>
                <a:gd name="connsiteX12" fmla="*/ 1865 w 10560"/>
                <a:gd name="connsiteY12" fmla="*/ 7418 h 9998"/>
                <a:gd name="connsiteX13" fmla="*/ 3285 w 10560"/>
                <a:gd name="connsiteY13" fmla="*/ 5871 h 9998"/>
                <a:gd name="connsiteX14" fmla="*/ 3285 w 10560"/>
                <a:gd name="connsiteY14" fmla="*/ 4322 h 9998"/>
                <a:gd name="connsiteX15" fmla="*/ 1865 w 10560"/>
                <a:gd name="connsiteY15" fmla="*/ 3033 h 9998"/>
                <a:gd name="connsiteX16" fmla="*/ 1865 w 10560"/>
                <a:gd name="connsiteY16" fmla="*/ 1482 h 9998"/>
                <a:gd name="connsiteX17" fmla="*/ 821 w 10560"/>
                <a:gd name="connsiteY17" fmla="*/ 50 h 9998"/>
                <a:gd name="connsiteX0" fmla="*/ 6913 w 8487"/>
                <a:gd name="connsiteY0" fmla="*/ 2069 h 10965"/>
                <a:gd name="connsiteX1" fmla="*/ 6963 w 8487"/>
                <a:gd name="connsiteY1" fmla="*/ 3219 h 10965"/>
                <a:gd name="connsiteX2" fmla="*/ 7643 w 8487"/>
                <a:gd name="connsiteY2" fmla="*/ 4768 h 10965"/>
                <a:gd name="connsiteX3" fmla="*/ 8311 w 8487"/>
                <a:gd name="connsiteY3" fmla="*/ 5806 h 10965"/>
                <a:gd name="connsiteX4" fmla="*/ 7643 w 8487"/>
                <a:gd name="connsiteY4" fmla="*/ 6577 h 10965"/>
                <a:gd name="connsiteX5" fmla="*/ 7616 w 8487"/>
                <a:gd name="connsiteY5" fmla="*/ 7710 h 10965"/>
                <a:gd name="connsiteX6" fmla="*/ 8453 w 8487"/>
                <a:gd name="connsiteY6" fmla="*/ 9279 h 10965"/>
                <a:gd name="connsiteX7" fmla="*/ 6292 w 8487"/>
                <a:gd name="connsiteY7" fmla="*/ 9932 h 10965"/>
                <a:gd name="connsiteX8" fmla="*/ 6963 w 8487"/>
                <a:gd name="connsiteY8" fmla="*/ 10192 h 10965"/>
                <a:gd name="connsiteX9" fmla="*/ 6963 w 8487"/>
                <a:gd name="connsiteY9" fmla="*/ 10449 h 10965"/>
                <a:gd name="connsiteX10" fmla="*/ 5626 w 8487"/>
                <a:gd name="connsiteY10" fmla="*/ 10965 h 10965"/>
                <a:gd name="connsiteX11" fmla="*/ 914 w 8487"/>
                <a:gd name="connsiteY11" fmla="*/ 10708 h 10965"/>
                <a:gd name="connsiteX12" fmla="*/ 253 w 8487"/>
                <a:gd name="connsiteY12" fmla="*/ 8384 h 10965"/>
                <a:gd name="connsiteX13" fmla="*/ 1598 w 8487"/>
                <a:gd name="connsiteY13" fmla="*/ 6837 h 10965"/>
                <a:gd name="connsiteX14" fmla="*/ 1598 w 8487"/>
                <a:gd name="connsiteY14" fmla="*/ 5288 h 10965"/>
                <a:gd name="connsiteX15" fmla="*/ 253 w 8487"/>
                <a:gd name="connsiteY15" fmla="*/ 3999 h 10965"/>
                <a:gd name="connsiteX16" fmla="*/ 253 w 8487"/>
                <a:gd name="connsiteY16" fmla="*/ 2447 h 10965"/>
                <a:gd name="connsiteX17" fmla="*/ 2851 w 8487"/>
                <a:gd name="connsiteY17" fmla="*/ 31 h 10965"/>
                <a:gd name="connsiteX0" fmla="*/ 9258 w 11113"/>
                <a:gd name="connsiteY0" fmla="*/ 522 h 8635"/>
                <a:gd name="connsiteX1" fmla="*/ 9317 w 11113"/>
                <a:gd name="connsiteY1" fmla="*/ 1571 h 8635"/>
                <a:gd name="connsiteX2" fmla="*/ 10119 w 11113"/>
                <a:gd name="connsiteY2" fmla="*/ 2983 h 8635"/>
                <a:gd name="connsiteX3" fmla="*/ 10906 w 11113"/>
                <a:gd name="connsiteY3" fmla="*/ 3930 h 8635"/>
                <a:gd name="connsiteX4" fmla="*/ 10119 w 11113"/>
                <a:gd name="connsiteY4" fmla="*/ 4633 h 8635"/>
                <a:gd name="connsiteX5" fmla="*/ 10087 w 11113"/>
                <a:gd name="connsiteY5" fmla="*/ 5666 h 8635"/>
                <a:gd name="connsiteX6" fmla="*/ 11073 w 11113"/>
                <a:gd name="connsiteY6" fmla="*/ 7097 h 8635"/>
                <a:gd name="connsiteX7" fmla="*/ 8527 w 11113"/>
                <a:gd name="connsiteY7" fmla="*/ 7693 h 8635"/>
                <a:gd name="connsiteX8" fmla="*/ 9317 w 11113"/>
                <a:gd name="connsiteY8" fmla="*/ 7930 h 8635"/>
                <a:gd name="connsiteX9" fmla="*/ 9317 w 11113"/>
                <a:gd name="connsiteY9" fmla="*/ 8164 h 8635"/>
                <a:gd name="connsiteX10" fmla="*/ 7742 w 11113"/>
                <a:gd name="connsiteY10" fmla="*/ 8635 h 8635"/>
                <a:gd name="connsiteX11" fmla="*/ 2190 w 11113"/>
                <a:gd name="connsiteY11" fmla="*/ 8401 h 8635"/>
                <a:gd name="connsiteX12" fmla="*/ 1411 w 11113"/>
                <a:gd name="connsiteY12" fmla="*/ 6281 h 8635"/>
                <a:gd name="connsiteX13" fmla="*/ 2996 w 11113"/>
                <a:gd name="connsiteY13" fmla="*/ 4870 h 8635"/>
                <a:gd name="connsiteX14" fmla="*/ 2996 w 11113"/>
                <a:gd name="connsiteY14" fmla="*/ 3458 h 8635"/>
                <a:gd name="connsiteX15" fmla="*/ 1411 w 11113"/>
                <a:gd name="connsiteY15" fmla="*/ 2282 h 8635"/>
                <a:gd name="connsiteX16" fmla="*/ 1411 w 11113"/>
                <a:gd name="connsiteY16" fmla="*/ 867 h 8635"/>
                <a:gd name="connsiteX17" fmla="*/ 1051 w 11113"/>
                <a:gd name="connsiteY17" fmla="*/ 65 h 8635"/>
                <a:gd name="connsiteX0" fmla="*/ 8478 w 10147"/>
                <a:gd name="connsiteY0" fmla="*/ 1103 h 10498"/>
                <a:gd name="connsiteX1" fmla="*/ 8531 w 10147"/>
                <a:gd name="connsiteY1" fmla="*/ 2317 h 10498"/>
                <a:gd name="connsiteX2" fmla="*/ 9253 w 10147"/>
                <a:gd name="connsiteY2" fmla="*/ 3953 h 10498"/>
                <a:gd name="connsiteX3" fmla="*/ 9961 w 10147"/>
                <a:gd name="connsiteY3" fmla="*/ 5049 h 10498"/>
                <a:gd name="connsiteX4" fmla="*/ 9253 w 10147"/>
                <a:gd name="connsiteY4" fmla="*/ 5863 h 10498"/>
                <a:gd name="connsiteX5" fmla="*/ 9224 w 10147"/>
                <a:gd name="connsiteY5" fmla="*/ 7060 h 10498"/>
                <a:gd name="connsiteX6" fmla="*/ 10111 w 10147"/>
                <a:gd name="connsiteY6" fmla="*/ 8717 h 10498"/>
                <a:gd name="connsiteX7" fmla="*/ 7820 w 10147"/>
                <a:gd name="connsiteY7" fmla="*/ 9407 h 10498"/>
                <a:gd name="connsiteX8" fmla="*/ 8531 w 10147"/>
                <a:gd name="connsiteY8" fmla="*/ 9682 h 10498"/>
                <a:gd name="connsiteX9" fmla="*/ 8531 w 10147"/>
                <a:gd name="connsiteY9" fmla="*/ 9953 h 10498"/>
                <a:gd name="connsiteX10" fmla="*/ 7114 w 10147"/>
                <a:gd name="connsiteY10" fmla="*/ 10498 h 10498"/>
                <a:gd name="connsiteX11" fmla="*/ 2118 w 10147"/>
                <a:gd name="connsiteY11" fmla="*/ 10227 h 10498"/>
                <a:gd name="connsiteX12" fmla="*/ 1417 w 10147"/>
                <a:gd name="connsiteY12" fmla="*/ 7772 h 10498"/>
                <a:gd name="connsiteX13" fmla="*/ 2843 w 10147"/>
                <a:gd name="connsiteY13" fmla="*/ 6138 h 10498"/>
                <a:gd name="connsiteX14" fmla="*/ 2843 w 10147"/>
                <a:gd name="connsiteY14" fmla="*/ 4503 h 10498"/>
                <a:gd name="connsiteX15" fmla="*/ 1417 w 10147"/>
                <a:gd name="connsiteY15" fmla="*/ 3141 h 10498"/>
                <a:gd name="connsiteX16" fmla="*/ 1417 w 10147"/>
                <a:gd name="connsiteY16" fmla="*/ 1502 h 10498"/>
                <a:gd name="connsiteX17" fmla="*/ 912 w 10147"/>
                <a:gd name="connsiteY17" fmla="*/ 53 h 10498"/>
                <a:gd name="connsiteX0" fmla="*/ 9088 w 10757"/>
                <a:gd name="connsiteY0" fmla="*/ 1103 h 10498"/>
                <a:gd name="connsiteX1" fmla="*/ 9141 w 10757"/>
                <a:gd name="connsiteY1" fmla="*/ 2317 h 10498"/>
                <a:gd name="connsiteX2" fmla="*/ 9863 w 10757"/>
                <a:gd name="connsiteY2" fmla="*/ 3953 h 10498"/>
                <a:gd name="connsiteX3" fmla="*/ 10571 w 10757"/>
                <a:gd name="connsiteY3" fmla="*/ 5049 h 10498"/>
                <a:gd name="connsiteX4" fmla="*/ 9863 w 10757"/>
                <a:gd name="connsiteY4" fmla="*/ 5863 h 10498"/>
                <a:gd name="connsiteX5" fmla="*/ 9834 w 10757"/>
                <a:gd name="connsiteY5" fmla="*/ 7060 h 10498"/>
                <a:gd name="connsiteX6" fmla="*/ 10721 w 10757"/>
                <a:gd name="connsiteY6" fmla="*/ 8717 h 10498"/>
                <a:gd name="connsiteX7" fmla="*/ 8430 w 10757"/>
                <a:gd name="connsiteY7" fmla="*/ 9407 h 10498"/>
                <a:gd name="connsiteX8" fmla="*/ 9141 w 10757"/>
                <a:gd name="connsiteY8" fmla="*/ 9682 h 10498"/>
                <a:gd name="connsiteX9" fmla="*/ 9141 w 10757"/>
                <a:gd name="connsiteY9" fmla="*/ 9953 h 10498"/>
                <a:gd name="connsiteX10" fmla="*/ 7724 w 10757"/>
                <a:gd name="connsiteY10" fmla="*/ 10498 h 10498"/>
                <a:gd name="connsiteX11" fmla="*/ 2728 w 10757"/>
                <a:gd name="connsiteY11" fmla="*/ 10227 h 10498"/>
                <a:gd name="connsiteX12" fmla="*/ 2027 w 10757"/>
                <a:gd name="connsiteY12" fmla="*/ 7772 h 10498"/>
                <a:gd name="connsiteX13" fmla="*/ 3453 w 10757"/>
                <a:gd name="connsiteY13" fmla="*/ 6138 h 10498"/>
                <a:gd name="connsiteX14" fmla="*/ 3453 w 10757"/>
                <a:gd name="connsiteY14" fmla="*/ 4503 h 10498"/>
                <a:gd name="connsiteX15" fmla="*/ 2027 w 10757"/>
                <a:gd name="connsiteY15" fmla="*/ 3141 h 10498"/>
                <a:gd name="connsiteX16" fmla="*/ 2027 w 10757"/>
                <a:gd name="connsiteY16" fmla="*/ 1502 h 10498"/>
                <a:gd name="connsiteX17" fmla="*/ 798 w 10757"/>
                <a:gd name="connsiteY17" fmla="*/ 53 h 10498"/>
                <a:gd name="connsiteX0" fmla="*/ 8780 w 10449"/>
                <a:gd name="connsiteY0" fmla="*/ 1611 h 11006"/>
                <a:gd name="connsiteX1" fmla="*/ 8833 w 10449"/>
                <a:gd name="connsiteY1" fmla="*/ 2825 h 11006"/>
                <a:gd name="connsiteX2" fmla="*/ 9555 w 10449"/>
                <a:gd name="connsiteY2" fmla="*/ 4461 h 11006"/>
                <a:gd name="connsiteX3" fmla="*/ 10263 w 10449"/>
                <a:gd name="connsiteY3" fmla="*/ 5557 h 11006"/>
                <a:gd name="connsiteX4" fmla="*/ 9555 w 10449"/>
                <a:gd name="connsiteY4" fmla="*/ 6371 h 11006"/>
                <a:gd name="connsiteX5" fmla="*/ 9526 w 10449"/>
                <a:gd name="connsiteY5" fmla="*/ 7568 h 11006"/>
                <a:gd name="connsiteX6" fmla="*/ 10413 w 10449"/>
                <a:gd name="connsiteY6" fmla="*/ 9225 h 11006"/>
                <a:gd name="connsiteX7" fmla="*/ 8122 w 10449"/>
                <a:gd name="connsiteY7" fmla="*/ 9915 h 11006"/>
                <a:gd name="connsiteX8" fmla="*/ 8833 w 10449"/>
                <a:gd name="connsiteY8" fmla="*/ 10190 h 11006"/>
                <a:gd name="connsiteX9" fmla="*/ 8833 w 10449"/>
                <a:gd name="connsiteY9" fmla="*/ 10461 h 11006"/>
                <a:gd name="connsiteX10" fmla="*/ 7416 w 10449"/>
                <a:gd name="connsiteY10" fmla="*/ 11006 h 11006"/>
                <a:gd name="connsiteX11" fmla="*/ 2420 w 10449"/>
                <a:gd name="connsiteY11" fmla="*/ 10735 h 11006"/>
                <a:gd name="connsiteX12" fmla="*/ 1719 w 10449"/>
                <a:gd name="connsiteY12" fmla="*/ 8280 h 11006"/>
                <a:gd name="connsiteX13" fmla="*/ 3145 w 10449"/>
                <a:gd name="connsiteY13" fmla="*/ 6646 h 11006"/>
                <a:gd name="connsiteX14" fmla="*/ 3145 w 10449"/>
                <a:gd name="connsiteY14" fmla="*/ 5011 h 11006"/>
                <a:gd name="connsiteX15" fmla="*/ 1719 w 10449"/>
                <a:gd name="connsiteY15" fmla="*/ 3649 h 11006"/>
                <a:gd name="connsiteX16" fmla="*/ 1719 w 10449"/>
                <a:gd name="connsiteY16" fmla="*/ 2010 h 11006"/>
                <a:gd name="connsiteX17" fmla="*/ 852 w 10449"/>
                <a:gd name="connsiteY17" fmla="*/ 41 h 11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449" h="11006">
                  <a:moveTo>
                    <a:pt x="8780" y="1611"/>
                  </a:moveTo>
                  <a:cubicBezTo>
                    <a:pt x="10205" y="2066"/>
                    <a:pt x="8704" y="2351"/>
                    <a:pt x="8833" y="2825"/>
                  </a:cubicBezTo>
                  <a:cubicBezTo>
                    <a:pt x="8962" y="3300"/>
                    <a:pt x="9314" y="4012"/>
                    <a:pt x="9555" y="4461"/>
                  </a:cubicBezTo>
                  <a:cubicBezTo>
                    <a:pt x="9784" y="4919"/>
                    <a:pt x="10263" y="5235"/>
                    <a:pt x="10263" y="5557"/>
                  </a:cubicBezTo>
                  <a:cubicBezTo>
                    <a:pt x="10263" y="5872"/>
                    <a:pt x="9670" y="6036"/>
                    <a:pt x="9555" y="6371"/>
                  </a:cubicBezTo>
                  <a:cubicBezTo>
                    <a:pt x="9431" y="6707"/>
                    <a:pt x="9371" y="7093"/>
                    <a:pt x="9526" y="7568"/>
                  </a:cubicBezTo>
                  <a:cubicBezTo>
                    <a:pt x="9670" y="8048"/>
                    <a:pt x="10650" y="8831"/>
                    <a:pt x="10413" y="9225"/>
                  </a:cubicBezTo>
                  <a:cubicBezTo>
                    <a:pt x="10171" y="9613"/>
                    <a:pt x="8391" y="9758"/>
                    <a:pt x="8122" y="9915"/>
                  </a:cubicBezTo>
                  <a:cubicBezTo>
                    <a:pt x="7857" y="10076"/>
                    <a:pt x="8720" y="10100"/>
                    <a:pt x="8833" y="10190"/>
                  </a:cubicBezTo>
                  <a:cubicBezTo>
                    <a:pt x="8961" y="10279"/>
                    <a:pt x="9076" y="10326"/>
                    <a:pt x="8833" y="10461"/>
                  </a:cubicBezTo>
                  <a:cubicBezTo>
                    <a:pt x="8604" y="10600"/>
                    <a:pt x="8482" y="10963"/>
                    <a:pt x="7416" y="11006"/>
                  </a:cubicBezTo>
                  <a:lnTo>
                    <a:pt x="2420" y="10735"/>
                  </a:lnTo>
                  <a:cubicBezTo>
                    <a:pt x="1479" y="10279"/>
                    <a:pt x="1604" y="8962"/>
                    <a:pt x="1719" y="8280"/>
                  </a:cubicBezTo>
                  <a:cubicBezTo>
                    <a:pt x="1836" y="7600"/>
                    <a:pt x="2899" y="7191"/>
                    <a:pt x="3145" y="6646"/>
                  </a:cubicBezTo>
                  <a:cubicBezTo>
                    <a:pt x="3377" y="6099"/>
                    <a:pt x="3377" y="5511"/>
                    <a:pt x="3145" y="5011"/>
                  </a:cubicBezTo>
                  <a:cubicBezTo>
                    <a:pt x="2899" y="4509"/>
                    <a:pt x="1948" y="4146"/>
                    <a:pt x="1719" y="3649"/>
                  </a:cubicBezTo>
                  <a:cubicBezTo>
                    <a:pt x="1479" y="3146"/>
                    <a:pt x="1863" y="2611"/>
                    <a:pt x="1719" y="2010"/>
                  </a:cubicBezTo>
                  <a:cubicBezTo>
                    <a:pt x="1575" y="1409"/>
                    <a:pt x="-1428" y="-288"/>
                    <a:pt x="852" y="41"/>
                  </a:cubicBezTo>
                </a:path>
              </a:pathLst>
            </a:custGeom>
            <a:pattFill prst="pct30">
              <a:fgClr>
                <a:srgbClr val="C00000"/>
              </a:fgClr>
              <a:bgClr>
                <a:schemeClr val="bg1"/>
              </a:bgClr>
            </a:pattFill>
            <a:ln w="38100">
              <a:solidFill>
                <a:schemeClr val="tx1"/>
              </a:solidFill>
              <a:round/>
              <a:headEnd/>
              <a:tailEnd/>
            </a:ln>
          </p:spPr>
          <p:txBody>
            <a:bodyPr wrap="none" anchor="ctr"/>
            <a:lstStyle/>
            <a:p>
              <a:endParaRPr lang="en-US"/>
            </a:p>
          </p:txBody>
        </p:sp>
      </p:grpSp>
      <p:grpSp>
        <p:nvGrpSpPr>
          <p:cNvPr id="11" name="Group 10"/>
          <p:cNvGrpSpPr/>
          <p:nvPr/>
        </p:nvGrpSpPr>
        <p:grpSpPr>
          <a:xfrm>
            <a:off x="4654788" y="3311134"/>
            <a:ext cx="1435083" cy="423582"/>
            <a:chOff x="3950465" y="3186473"/>
            <a:chExt cx="1435083" cy="423582"/>
          </a:xfrm>
        </p:grpSpPr>
        <p:sp>
          <p:nvSpPr>
            <p:cNvPr id="26651" name="Freeform 3089" descr="30%"/>
            <p:cNvSpPr>
              <a:spLocks/>
            </p:cNvSpPr>
            <p:nvPr/>
          </p:nvSpPr>
          <p:spPr bwMode="auto">
            <a:xfrm>
              <a:off x="3950465" y="3186473"/>
              <a:ext cx="1417593" cy="423582"/>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a:solidFill>
                <a:schemeClr val="tx1"/>
              </a:solidFill>
              <a:round/>
              <a:headEnd/>
              <a:tailEnd/>
            </a:ln>
          </p:spPr>
          <p:txBody>
            <a:bodyPr wrap="none" anchor="ctr"/>
            <a:lstStyle/>
            <a:p>
              <a:endParaRPr lang="en-US"/>
            </a:p>
          </p:txBody>
        </p:sp>
        <p:sp>
          <p:nvSpPr>
            <p:cNvPr id="52" name="Freeform 3089" descr="30%"/>
            <p:cNvSpPr>
              <a:spLocks/>
            </p:cNvSpPr>
            <p:nvPr/>
          </p:nvSpPr>
          <p:spPr bwMode="auto">
            <a:xfrm>
              <a:off x="3967955" y="3203963"/>
              <a:ext cx="1417593" cy="211791"/>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C00000"/>
              </a:fgClr>
              <a:bgClr>
                <a:srgbClr val="FFFFFF"/>
              </a:bgClr>
            </a:pattFill>
            <a:ln w="38100">
              <a:solidFill>
                <a:schemeClr val="tx1"/>
              </a:solidFill>
              <a:round/>
              <a:headEnd/>
              <a:tailEnd/>
            </a:ln>
          </p:spPr>
          <p:txBody>
            <a:bodyPr wrap="none" anchor="ctr"/>
            <a:lstStyle/>
            <a:p>
              <a:endParaRPr lang="en-US"/>
            </a:p>
          </p:txBody>
        </p:sp>
      </p:grpSp>
      <p:sp>
        <p:nvSpPr>
          <p:cNvPr id="3" name="Freeform 2"/>
          <p:cNvSpPr/>
          <p:nvPr/>
        </p:nvSpPr>
        <p:spPr bwMode="auto">
          <a:xfrm>
            <a:off x="746260" y="3734716"/>
            <a:ext cx="7903065" cy="2161347"/>
          </a:xfrm>
          <a:custGeom>
            <a:avLst/>
            <a:gdLst>
              <a:gd name="connsiteX0" fmla="*/ 0 w 8169640"/>
              <a:gd name="connsiteY0" fmla="*/ 0 h 3208328"/>
              <a:gd name="connsiteX1" fmla="*/ 3087974 w 8169640"/>
              <a:gd name="connsiteY1" fmla="*/ 1573968 h 3208328"/>
              <a:gd name="connsiteX2" fmla="*/ 8109679 w 8169640"/>
              <a:gd name="connsiteY2" fmla="*/ 3177915 h 3208328"/>
              <a:gd name="connsiteX3" fmla="*/ 8109679 w 8169640"/>
              <a:gd name="connsiteY3" fmla="*/ 3177915 h 3208328"/>
              <a:gd name="connsiteX4" fmla="*/ 8109679 w 8169640"/>
              <a:gd name="connsiteY4" fmla="*/ 3177915 h 3208328"/>
              <a:gd name="connsiteX5" fmla="*/ 8169640 w 8169640"/>
              <a:gd name="connsiteY5" fmla="*/ 3207895 h 3208328"/>
              <a:gd name="connsiteX6" fmla="*/ 8109679 w 8169640"/>
              <a:gd name="connsiteY6" fmla="*/ 3192905 h 320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9640" h="3208328">
                <a:moveTo>
                  <a:pt x="0" y="0"/>
                </a:moveTo>
                <a:cubicBezTo>
                  <a:pt x="868180" y="522158"/>
                  <a:pt x="1736361" y="1044316"/>
                  <a:pt x="3087974" y="1573968"/>
                </a:cubicBezTo>
                <a:cubicBezTo>
                  <a:pt x="4439587" y="2103620"/>
                  <a:pt x="8109679" y="3177915"/>
                  <a:pt x="8109679" y="3177915"/>
                </a:cubicBezTo>
                <a:lnTo>
                  <a:pt x="8109679" y="3177915"/>
                </a:lnTo>
                <a:lnTo>
                  <a:pt x="8109679" y="3177915"/>
                </a:lnTo>
                <a:cubicBezTo>
                  <a:pt x="8119672" y="3182912"/>
                  <a:pt x="8169640" y="3205397"/>
                  <a:pt x="8169640" y="3207895"/>
                </a:cubicBezTo>
                <a:cubicBezTo>
                  <a:pt x="8169640" y="3210393"/>
                  <a:pt x="8139659" y="3201649"/>
                  <a:pt x="8109679" y="3192905"/>
                </a:cubicBezTo>
              </a:path>
            </a:pathLst>
          </a:custGeom>
          <a:ln w="28575">
            <a:solidFill>
              <a:srgbClr val="0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74" name="Text Box 3080"/>
          <p:cNvSpPr txBox="1">
            <a:spLocks noChangeArrowheads="1"/>
          </p:cNvSpPr>
          <p:nvPr/>
        </p:nvSpPr>
        <p:spPr bwMode="auto">
          <a:xfrm>
            <a:off x="1109800" y="2426527"/>
            <a:ext cx="1550424" cy="400110"/>
          </a:xfrm>
          <a:prstGeom prst="rect">
            <a:avLst/>
          </a:prstGeom>
          <a:noFill/>
          <a:ln w="38100">
            <a:noFill/>
            <a:miter lim="800000"/>
            <a:headEnd/>
            <a:tailEnd/>
          </a:ln>
        </p:spPr>
        <p:txBody>
          <a:bodyPr wrap="none" anchor="ctr">
            <a:spAutoFit/>
          </a:bodyPr>
          <a:lstStyle/>
          <a:p>
            <a:pPr algn="ctr"/>
            <a:r>
              <a:rPr lang="en-US" sz="2000" dirty="0">
                <a:latin typeface="Helvetica" pitchFamily="34" charset="0"/>
              </a:rPr>
              <a:t>a</a:t>
            </a:r>
            <a:r>
              <a:rPr lang="en-US" sz="2000" dirty="0" smtClean="0">
                <a:latin typeface="Helvetica" pitchFamily="34" charset="0"/>
              </a:rPr>
              <a:t>nvil cirrus</a:t>
            </a:r>
            <a:endParaRPr lang="en-US" sz="2000" dirty="0">
              <a:latin typeface="Helvetica" pitchFamily="34" charset="0"/>
            </a:endParaRPr>
          </a:p>
        </p:txBody>
      </p:sp>
      <p:sp>
        <p:nvSpPr>
          <p:cNvPr id="60" name="Oval 59"/>
          <p:cNvSpPr/>
          <p:nvPr/>
        </p:nvSpPr>
        <p:spPr bwMode="auto">
          <a:xfrm>
            <a:off x="7988763" y="5519585"/>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2" name="Oval 61"/>
          <p:cNvSpPr/>
          <p:nvPr/>
        </p:nvSpPr>
        <p:spPr bwMode="auto">
          <a:xfrm>
            <a:off x="8267648" y="5550407"/>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3" name="Oval 62"/>
          <p:cNvSpPr/>
          <p:nvPr/>
        </p:nvSpPr>
        <p:spPr bwMode="auto">
          <a:xfrm>
            <a:off x="8462583" y="5418521"/>
            <a:ext cx="61356" cy="54260"/>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5" name="Oval 64"/>
          <p:cNvSpPr/>
          <p:nvPr/>
        </p:nvSpPr>
        <p:spPr bwMode="auto">
          <a:xfrm>
            <a:off x="8110485" y="5428863"/>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6" name="Oval 65"/>
          <p:cNvSpPr/>
          <p:nvPr/>
        </p:nvSpPr>
        <p:spPr bwMode="auto">
          <a:xfrm>
            <a:off x="8141163" y="5639433"/>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7" name="Oval 66"/>
          <p:cNvSpPr/>
          <p:nvPr/>
        </p:nvSpPr>
        <p:spPr bwMode="auto">
          <a:xfrm>
            <a:off x="7874620" y="5364261"/>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68" name="Oval 67"/>
          <p:cNvSpPr/>
          <p:nvPr/>
        </p:nvSpPr>
        <p:spPr bwMode="auto">
          <a:xfrm>
            <a:off x="8347293" y="5445651"/>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75" name="Oval 74"/>
          <p:cNvSpPr/>
          <p:nvPr/>
        </p:nvSpPr>
        <p:spPr bwMode="auto">
          <a:xfrm>
            <a:off x="8453678" y="5639865"/>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78" name="Oval 77"/>
          <p:cNvSpPr/>
          <p:nvPr/>
        </p:nvSpPr>
        <p:spPr bwMode="auto">
          <a:xfrm>
            <a:off x="7964236" y="5924167"/>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82" name="Oval 81"/>
          <p:cNvSpPr/>
          <p:nvPr/>
        </p:nvSpPr>
        <p:spPr bwMode="auto">
          <a:xfrm>
            <a:off x="7723410" y="5905076"/>
            <a:ext cx="61356" cy="54260"/>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1" name="Oval 100"/>
          <p:cNvSpPr/>
          <p:nvPr/>
        </p:nvSpPr>
        <p:spPr bwMode="auto">
          <a:xfrm>
            <a:off x="8287343" y="3675545"/>
            <a:ext cx="108871" cy="59171"/>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2" name="Oval 101"/>
          <p:cNvSpPr/>
          <p:nvPr/>
        </p:nvSpPr>
        <p:spPr bwMode="auto">
          <a:xfrm>
            <a:off x="8485303" y="3994550"/>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3" name="Oval 102"/>
          <p:cNvSpPr/>
          <p:nvPr/>
        </p:nvSpPr>
        <p:spPr bwMode="auto">
          <a:xfrm>
            <a:off x="8636756" y="4541161"/>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4" name="Oval 103"/>
          <p:cNvSpPr/>
          <p:nvPr/>
        </p:nvSpPr>
        <p:spPr bwMode="auto">
          <a:xfrm>
            <a:off x="8485303" y="3844794"/>
            <a:ext cx="108871" cy="67438"/>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5" name="Oval 104"/>
          <p:cNvSpPr/>
          <p:nvPr/>
        </p:nvSpPr>
        <p:spPr bwMode="auto">
          <a:xfrm>
            <a:off x="8965057" y="4767803"/>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6" name="Oval 105"/>
          <p:cNvSpPr/>
          <p:nvPr/>
        </p:nvSpPr>
        <p:spPr bwMode="auto">
          <a:xfrm>
            <a:off x="8294065" y="3855502"/>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7" name="Oval 106"/>
          <p:cNvSpPr/>
          <p:nvPr/>
        </p:nvSpPr>
        <p:spPr bwMode="auto">
          <a:xfrm>
            <a:off x="8667434" y="4221892"/>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8" name="Oval 107"/>
          <p:cNvSpPr/>
          <p:nvPr/>
        </p:nvSpPr>
        <p:spPr bwMode="auto">
          <a:xfrm>
            <a:off x="9019492" y="5065129"/>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09" name="Oval 108"/>
          <p:cNvSpPr/>
          <p:nvPr/>
        </p:nvSpPr>
        <p:spPr bwMode="auto">
          <a:xfrm>
            <a:off x="8558563" y="4366466"/>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0" name="Oval 109"/>
          <p:cNvSpPr/>
          <p:nvPr/>
        </p:nvSpPr>
        <p:spPr bwMode="auto">
          <a:xfrm>
            <a:off x="8667077" y="4031825"/>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1" name="Oval 110"/>
          <p:cNvSpPr/>
          <p:nvPr/>
        </p:nvSpPr>
        <p:spPr bwMode="auto">
          <a:xfrm>
            <a:off x="8453678" y="4148393"/>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2" name="Oval 111"/>
          <p:cNvSpPr/>
          <p:nvPr/>
        </p:nvSpPr>
        <p:spPr bwMode="auto">
          <a:xfrm>
            <a:off x="8775948" y="4435056"/>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3" name="Oval 112"/>
          <p:cNvSpPr/>
          <p:nvPr/>
        </p:nvSpPr>
        <p:spPr bwMode="auto">
          <a:xfrm>
            <a:off x="8803754" y="4814167"/>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4" name="Oval 113"/>
          <p:cNvSpPr/>
          <p:nvPr/>
        </p:nvSpPr>
        <p:spPr bwMode="auto">
          <a:xfrm>
            <a:off x="8806243" y="4215831"/>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5" name="Oval 114"/>
          <p:cNvSpPr/>
          <p:nvPr/>
        </p:nvSpPr>
        <p:spPr bwMode="auto">
          <a:xfrm>
            <a:off x="8865200" y="4554123"/>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6" name="Oval 115"/>
          <p:cNvSpPr/>
          <p:nvPr/>
        </p:nvSpPr>
        <p:spPr bwMode="auto">
          <a:xfrm>
            <a:off x="9034999" y="4383799"/>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17" name="Oval 116"/>
          <p:cNvSpPr/>
          <p:nvPr/>
        </p:nvSpPr>
        <p:spPr bwMode="auto">
          <a:xfrm>
            <a:off x="8128099" y="3614638"/>
            <a:ext cx="108871" cy="67438"/>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grpSp>
        <p:nvGrpSpPr>
          <p:cNvPr id="18" name="Group 17"/>
          <p:cNvGrpSpPr/>
          <p:nvPr/>
        </p:nvGrpSpPr>
        <p:grpSpPr>
          <a:xfrm>
            <a:off x="1644765" y="3041360"/>
            <a:ext cx="497933" cy="618669"/>
            <a:chOff x="1985012" y="5205342"/>
            <a:chExt cx="497933" cy="618669"/>
          </a:xfrm>
        </p:grpSpPr>
        <p:sp>
          <p:nvSpPr>
            <p:cNvPr id="121" name="Oval 120"/>
            <p:cNvSpPr/>
            <p:nvPr/>
          </p:nvSpPr>
          <p:spPr bwMode="auto">
            <a:xfrm>
              <a:off x="2056143" y="5371545"/>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23" name="Oval 122"/>
            <p:cNvSpPr/>
            <p:nvPr/>
          </p:nvSpPr>
          <p:spPr bwMode="auto">
            <a:xfrm>
              <a:off x="2318260" y="5209708"/>
              <a:ext cx="71816" cy="59335"/>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24" name="Oval 123"/>
            <p:cNvSpPr/>
            <p:nvPr/>
          </p:nvSpPr>
          <p:spPr bwMode="auto">
            <a:xfrm>
              <a:off x="1985012" y="5555293"/>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25" name="Oval 124"/>
            <p:cNvSpPr/>
            <p:nvPr/>
          </p:nvSpPr>
          <p:spPr bwMode="auto">
            <a:xfrm>
              <a:off x="2189351" y="5248651"/>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26" name="Oval 125"/>
            <p:cNvSpPr/>
            <p:nvPr/>
          </p:nvSpPr>
          <p:spPr bwMode="auto">
            <a:xfrm>
              <a:off x="2339313" y="5463385"/>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27" name="Oval 126"/>
            <p:cNvSpPr/>
            <p:nvPr/>
          </p:nvSpPr>
          <p:spPr bwMode="auto">
            <a:xfrm>
              <a:off x="2006442" y="5205342"/>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30" name="Oval 129"/>
            <p:cNvSpPr/>
            <p:nvPr/>
          </p:nvSpPr>
          <p:spPr bwMode="auto">
            <a:xfrm>
              <a:off x="2116514" y="5764676"/>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33" name="Oval 132"/>
            <p:cNvSpPr/>
            <p:nvPr/>
          </p:nvSpPr>
          <p:spPr bwMode="auto">
            <a:xfrm>
              <a:off x="2411129" y="5702798"/>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sp>
          <p:nvSpPr>
            <p:cNvPr id="136" name="Oval 135"/>
            <p:cNvSpPr/>
            <p:nvPr/>
          </p:nvSpPr>
          <p:spPr bwMode="auto">
            <a:xfrm>
              <a:off x="2189351" y="5593205"/>
              <a:ext cx="71816" cy="59335"/>
            </a:xfrm>
            <a:prstGeom prst="ellipse">
              <a:avLst/>
            </a:prstGeom>
            <a:solidFill>
              <a:schemeClr val="bg1"/>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latin typeface="Arial" charset="0"/>
              </a:endParaRPr>
            </a:p>
          </p:txBody>
        </p:sp>
      </p:grpSp>
      <p:sp>
        <p:nvSpPr>
          <p:cNvPr id="137" name="Text Box 3098"/>
          <p:cNvSpPr txBox="1">
            <a:spLocks noChangeArrowheads="1"/>
          </p:cNvSpPr>
          <p:nvPr/>
        </p:nvSpPr>
        <p:spPr bwMode="auto">
          <a:xfrm>
            <a:off x="4031974" y="4542455"/>
            <a:ext cx="1951175" cy="400110"/>
          </a:xfrm>
          <a:prstGeom prst="rect">
            <a:avLst/>
          </a:prstGeom>
          <a:noFill/>
          <a:ln w="38100">
            <a:noFill/>
            <a:miter lim="800000"/>
            <a:headEnd/>
            <a:tailEnd/>
          </a:ln>
        </p:spPr>
        <p:txBody>
          <a:bodyPr wrap="none" anchor="ctr">
            <a:spAutoFit/>
          </a:bodyPr>
          <a:lstStyle/>
          <a:p>
            <a:pPr algn="ctr"/>
            <a:r>
              <a:rPr lang="en-US" sz="2000" dirty="0" smtClean="0">
                <a:latin typeface="Helvetica" pitchFamily="34" charset="0"/>
              </a:rPr>
              <a:t>stratocumulus</a:t>
            </a:r>
            <a:endParaRPr lang="en-US" sz="2000" dirty="0">
              <a:latin typeface="Helvetica" pitchFamily="34" charset="0"/>
            </a:endParaRPr>
          </a:p>
        </p:txBody>
      </p:sp>
      <p:sp>
        <p:nvSpPr>
          <p:cNvPr id="138" name="Text Box 3098"/>
          <p:cNvSpPr txBox="1">
            <a:spLocks noChangeArrowheads="1"/>
          </p:cNvSpPr>
          <p:nvPr/>
        </p:nvSpPr>
        <p:spPr bwMode="auto">
          <a:xfrm>
            <a:off x="2619272" y="3909996"/>
            <a:ext cx="1537600" cy="400110"/>
          </a:xfrm>
          <a:prstGeom prst="rect">
            <a:avLst/>
          </a:prstGeom>
          <a:noFill/>
          <a:ln w="38100">
            <a:noFill/>
            <a:miter lim="800000"/>
            <a:headEnd/>
            <a:tailEnd/>
          </a:ln>
        </p:spPr>
        <p:txBody>
          <a:bodyPr wrap="none" anchor="ctr">
            <a:spAutoFit/>
          </a:bodyPr>
          <a:lstStyle/>
          <a:p>
            <a:pPr algn="ctr"/>
            <a:r>
              <a:rPr lang="en-US" sz="2000" dirty="0" smtClean="0">
                <a:latin typeface="Helvetica" pitchFamily="34" charset="0"/>
              </a:rPr>
              <a:t>shallow Cu</a:t>
            </a:r>
            <a:endParaRPr lang="en-US" sz="2000" dirty="0">
              <a:latin typeface="Helvetica" pitchFamily="34" charset="0"/>
            </a:endParaRPr>
          </a:p>
        </p:txBody>
      </p:sp>
      <p:sp>
        <p:nvSpPr>
          <p:cNvPr id="139" name="Text Box 3098"/>
          <p:cNvSpPr txBox="1">
            <a:spLocks noChangeArrowheads="1"/>
          </p:cNvSpPr>
          <p:nvPr/>
        </p:nvSpPr>
        <p:spPr bwMode="auto">
          <a:xfrm rot="16200000">
            <a:off x="-490794" y="3715473"/>
            <a:ext cx="2209259" cy="400110"/>
          </a:xfrm>
          <a:prstGeom prst="rect">
            <a:avLst/>
          </a:prstGeom>
          <a:noFill/>
          <a:ln w="38100">
            <a:noFill/>
            <a:miter lim="800000"/>
            <a:headEnd/>
            <a:tailEnd/>
          </a:ln>
        </p:spPr>
        <p:txBody>
          <a:bodyPr wrap="none" anchor="ctr">
            <a:spAutoFit/>
          </a:bodyPr>
          <a:lstStyle/>
          <a:p>
            <a:pPr algn="ctr"/>
            <a:r>
              <a:rPr lang="en-US" sz="2000" dirty="0">
                <a:latin typeface="Helvetica" pitchFamily="34" charset="0"/>
              </a:rPr>
              <a:t>d</a:t>
            </a:r>
            <a:r>
              <a:rPr lang="en-US" sz="2000" dirty="0" smtClean="0">
                <a:latin typeface="Helvetica" pitchFamily="34" charset="0"/>
              </a:rPr>
              <a:t>eep convection</a:t>
            </a:r>
            <a:endParaRPr lang="en-US" sz="2000" dirty="0">
              <a:latin typeface="Helvetica" pitchFamily="34" charset="0"/>
            </a:endParaRPr>
          </a:p>
        </p:txBody>
      </p:sp>
      <p:grpSp>
        <p:nvGrpSpPr>
          <p:cNvPr id="19" name="Group 18"/>
          <p:cNvGrpSpPr/>
          <p:nvPr/>
        </p:nvGrpSpPr>
        <p:grpSpPr>
          <a:xfrm>
            <a:off x="2009922" y="5494002"/>
            <a:ext cx="312399" cy="610650"/>
            <a:chOff x="2738346" y="5174663"/>
            <a:chExt cx="326490" cy="836393"/>
          </a:xfrm>
        </p:grpSpPr>
        <p:cxnSp>
          <p:nvCxnSpPr>
            <p:cNvPr id="13" name="Straight Connector 12"/>
            <p:cNvCxnSpPr/>
            <p:nvPr/>
          </p:nvCxnSpPr>
          <p:spPr bwMode="auto">
            <a:xfrm>
              <a:off x="2921961" y="5231571"/>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4" name="Straight Connector 143"/>
            <p:cNvCxnSpPr/>
            <p:nvPr/>
          </p:nvCxnSpPr>
          <p:spPr bwMode="auto">
            <a:xfrm>
              <a:off x="3000283" y="5309351"/>
              <a:ext cx="0" cy="4746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5" name="Straight Connector 144"/>
            <p:cNvCxnSpPr/>
            <p:nvPr/>
          </p:nvCxnSpPr>
          <p:spPr bwMode="auto">
            <a:xfrm>
              <a:off x="3064836" y="5195217"/>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6" name="Straight Connector 145"/>
            <p:cNvCxnSpPr/>
            <p:nvPr/>
          </p:nvCxnSpPr>
          <p:spPr bwMode="auto">
            <a:xfrm>
              <a:off x="2817185" y="5174663"/>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0" name="Straight Connector 149"/>
            <p:cNvCxnSpPr/>
            <p:nvPr/>
          </p:nvCxnSpPr>
          <p:spPr bwMode="auto">
            <a:xfrm>
              <a:off x="2738346" y="5204441"/>
              <a:ext cx="0" cy="4746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151" name="Freeform 3096" descr="30%"/>
          <p:cNvSpPr>
            <a:spLocks/>
          </p:cNvSpPr>
          <p:nvPr/>
        </p:nvSpPr>
        <p:spPr bwMode="auto">
          <a:xfrm rot="10800000">
            <a:off x="7244601" y="2666155"/>
            <a:ext cx="1901643" cy="1579297"/>
          </a:xfrm>
          <a:custGeom>
            <a:avLst/>
            <a:gdLst>
              <a:gd name="T0" fmla="*/ 32 w 2160"/>
              <a:gd name="T1" fmla="*/ 392 h 504"/>
              <a:gd name="T2" fmla="*/ 176 w 2160"/>
              <a:gd name="T3" fmla="*/ 488 h 504"/>
              <a:gd name="T4" fmla="*/ 224 w 2160"/>
              <a:gd name="T5" fmla="*/ 488 h 504"/>
              <a:gd name="T6" fmla="*/ 512 w 2160"/>
              <a:gd name="T7" fmla="*/ 488 h 504"/>
              <a:gd name="T8" fmla="*/ 704 w 2160"/>
              <a:gd name="T9" fmla="*/ 392 h 504"/>
              <a:gd name="T10" fmla="*/ 944 w 2160"/>
              <a:gd name="T11" fmla="*/ 440 h 504"/>
              <a:gd name="T12" fmla="*/ 1136 w 2160"/>
              <a:gd name="T13" fmla="*/ 440 h 504"/>
              <a:gd name="T14" fmla="*/ 1472 w 2160"/>
              <a:gd name="T15" fmla="*/ 440 h 504"/>
              <a:gd name="T16" fmla="*/ 1664 w 2160"/>
              <a:gd name="T17" fmla="*/ 488 h 504"/>
              <a:gd name="T18" fmla="*/ 2000 w 2160"/>
              <a:gd name="T19" fmla="*/ 392 h 504"/>
              <a:gd name="T20" fmla="*/ 2144 w 2160"/>
              <a:gd name="T21" fmla="*/ 248 h 504"/>
              <a:gd name="T22" fmla="*/ 1904 w 2160"/>
              <a:gd name="T23" fmla="*/ 104 h 504"/>
              <a:gd name="T24" fmla="*/ 1472 w 2160"/>
              <a:gd name="T25" fmla="*/ 104 h 504"/>
              <a:gd name="T26" fmla="*/ 1328 w 2160"/>
              <a:gd name="T27" fmla="*/ 152 h 504"/>
              <a:gd name="T28" fmla="*/ 1088 w 2160"/>
              <a:gd name="T29" fmla="*/ 104 h 504"/>
              <a:gd name="T30" fmla="*/ 800 w 2160"/>
              <a:gd name="T31" fmla="*/ 8 h 504"/>
              <a:gd name="T32" fmla="*/ 608 w 2160"/>
              <a:gd name="T33" fmla="*/ 56 h 504"/>
              <a:gd name="T34" fmla="*/ 512 w 2160"/>
              <a:gd name="T35" fmla="*/ 152 h 504"/>
              <a:gd name="T36" fmla="*/ 80 w 2160"/>
              <a:gd name="T37" fmla="*/ 104 h 504"/>
              <a:gd name="T38" fmla="*/ 32 w 2160"/>
              <a:gd name="T39" fmla="*/ 200 h 504"/>
              <a:gd name="T40" fmla="*/ 32 w 2160"/>
              <a:gd name="T41" fmla="*/ 392 h 5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60"/>
              <a:gd name="T64" fmla="*/ 0 h 504"/>
              <a:gd name="T65" fmla="*/ 2160 w 2160"/>
              <a:gd name="T66" fmla="*/ 504 h 504"/>
              <a:gd name="connsiteX0" fmla="*/ 59 w 9846"/>
              <a:gd name="connsiteY0" fmla="*/ 13337 h 15382"/>
              <a:gd name="connsiteX1" fmla="*/ 726 w 9846"/>
              <a:gd name="connsiteY1" fmla="*/ 15242 h 15382"/>
              <a:gd name="connsiteX2" fmla="*/ 948 w 9846"/>
              <a:gd name="connsiteY2" fmla="*/ 15242 h 15382"/>
              <a:gd name="connsiteX3" fmla="*/ 2281 w 9846"/>
              <a:gd name="connsiteY3" fmla="*/ 15242 h 15382"/>
              <a:gd name="connsiteX4" fmla="*/ 3170 w 9846"/>
              <a:gd name="connsiteY4" fmla="*/ 13337 h 15382"/>
              <a:gd name="connsiteX5" fmla="*/ 4281 w 9846"/>
              <a:gd name="connsiteY5" fmla="*/ 14289 h 15382"/>
              <a:gd name="connsiteX6" fmla="*/ 5170 w 9846"/>
              <a:gd name="connsiteY6" fmla="*/ 14289 h 15382"/>
              <a:gd name="connsiteX7" fmla="*/ 6726 w 9846"/>
              <a:gd name="connsiteY7" fmla="*/ 14289 h 15382"/>
              <a:gd name="connsiteX8" fmla="*/ 7615 w 9846"/>
              <a:gd name="connsiteY8" fmla="*/ 15242 h 15382"/>
              <a:gd name="connsiteX9" fmla="*/ 9170 w 9846"/>
              <a:gd name="connsiteY9" fmla="*/ 13337 h 15382"/>
              <a:gd name="connsiteX10" fmla="*/ 9837 w 9846"/>
              <a:gd name="connsiteY10" fmla="*/ 10480 h 15382"/>
              <a:gd name="connsiteX11" fmla="*/ 8726 w 9846"/>
              <a:gd name="connsiteY11" fmla="*/ 7622 h 15382"/>
              <a:gd name="connsiteX12" fmla="*/ 7372 w 9846"/>
              <a:gd name="connsiteY12" fmla="*/ 3 h 15382"/>
              <a:gd name="connsiteX13" fmla="*/ 6059 w 9846"/>
              <a:gd name="connsiteY13" fmla="*/ 8575 h 15382"/>
              <a:gd name="connsiteX14" fmla="*/ 4948 w 9846"/>
              <a:gd name="connsiteY14" fmla="*/ 7622 h 15382"/>
              <a:gd name="connsiteX15" fmla="*/ 3615 w 9846"/>
              <a:gd name="connsiteY15" fmla="*/ 5718 h 15382"/>
              <a:gd name="connsiteX16" fmla="*/ 2726 w 9846"/>
              <a:gd name="connsiteY16" fmla="*/ 6670 h 15382"/>
              <a:gd name="connsiteX17" fmla="*/ 2281 w 9846"/>
              <a:gd name="connsiteY17" fmla="*/ 8575 h 15382"/>
              <a:gd name="connsiteX18" fmla="*/ 281 w 9846"/>
              <a:gd name="connsiteY18" fmla="*/ 7622 h 15382"/>
              <a:gd name="connsiteX19" fmla="*/ 59 w 9846"/>
              <a:gd name="connsiteY19" fmla="*/ 9527 h 15382"/>
              <a:gd name="connsiteX20" fmla="*/ 59 w 9846"/>
              <a:gd name="connsiteY20" fmla="*/ 13337 h 15382"/>
              <a:gd name="connsiteX0" fmla="*/ 60 w 10000"/>
              <a:gd name="connsiteY0" fmla="*/ 10126 h 11455"/>
              <a:gd name="connsiteX1" fmla="*/ 737 w 10000"/>
              <a:gd name="connsiteY1" fmla="*/ 11364 h 11455"/>
              <a:gd name="connsiteX2" fmla="*/ 963 w 10000"/>
              <a:gd name="connsiteY2" fmla="*/ 11364 h 11455"/>
              <a:gd name="connsiteX3" fmla="*/ 2317 w 10000"/>
              <a:gd name="connsiteY3" fmla="*/ 11364 h 11455"/>
              <a:gd name="connsiteX4" fmla="*/ 3220 w 10000"/>
              <a:gd name="connsiteY4" fmla="*/ 10126 h 11455"/>
              <a:gd name="connsiteX5" fmla="*/ 4348 w 10000"/>
              <a:gd name="connsiteY5" fmla="*/ 10744 h 11455"/>
              <a:gd name="connsiteX6" fmla="*/ 5251 w 10000"/>
              <a:gd name="connsiteY6" fmla="*/ 10744 h 11455"/>
              <a:gd name="connsiteX7" fmla="*/ 6831 w 10000"/>
              <a:gd name="connsiteY7" fmla="*/ 10744 h 11455"/>
              <a:gd name="connsiteX8" fmla="*/ 7734 w 10000"/>
              <a:gd name="connsiteY8" fmla="*/ 11364 h 11455"/>
              <a:gd name="connsiteX9" fmla="*/ 9313 w 10000"/>
              <a:gd name="connsiteY9" fmla="*/ 10126 h 11455"/>
              <a:gd name="connsiteX10" fmla="*/ 9991 w 10000"/>
              <a:gd name="connsiteY10" fmla="*/ 8268 h 11455"/>
              <a:gd name="connsiteX11" fmla="*/ 8862 w 10000"/>
              <a:gd name="connsiteY11" fmla="*/ 6410 h 11455"/>
              <a:gd name="connsiteX12" fmla="*/ 7487 w 10000"/>
              <a:gd name="connsiteY12" fmla="*/ 1457 h 11455"/>
              <a:gd name="connsiteX13" fmla="*/ 6154 w 10000"/>
              <a:gd name="connsiteY13" fmla="*/ 7030 h 11455"/>
              <a:gd name="connsiteX14" fmla="*/ 5025 w 10000"/>
              <a:gd name="connsiteY14" fmla="*/ 6410 h 11455"/>
              <a:gd name="connsiteX15" fmla="*/ 3672 w 10000"/>
              <a:gd name="connsiteY15" fmla="*/ 5172 h 11455"/>
              <a:gd name="connsiteX16" fmla="*/ 2769 w 10000"/>
              <a:gd name="connsiteY16" fmla="*/ 5791 h 11455"/>
              <a:gd name="connsiteX17" fmla="*/ 2317 w 10000"/>
              <a:gd name="connsiteY17" fmla="*/ 7030 h 11455"/>
              <a:gd name="connsiteX18" fmla="*/ 285 w 10000"/>
              <a:gd name="connsiteY18" fmla="*/ 6410 h 11455"/>
              <a:gd name="connsiteX19" fmla="*/ 60 w 10000"/>
              <a:gd name="connsiteY19" fmla="*/ 7649 h 11455"/>
              <a:gd name="connsiteX20" fmla="*/ 60 w 10000"/>
              <a:gd name="connsiteY20" fmla="*/ 10126 h 11455"/>
              <a:gd name="connsiteX0" fmla="*/ 60 w 9999"/>
              <a:gd name="connsiteY0" fmla="*/ 8693 h 10022"/>
              <a:gd name="connsiteX1" fmla="*/ 737 w 9999"/>
              <a:gd name="connsiteY1" fmla="*/ 9931 h 10022"/>
              <a:gd name="connsiteX2" fmla="*/ 963 w 9999"/>
              <a:gd name="connsiteY2" fmla="*/ 9931 h 10022"/>
              <a:gd name="connsiteX3" fmla="*/ 2317 w 9999"/>
              <a:gd name="connsiteY3" fmla="*/ 9931 h 10022"/>
              <a:gd name="connsiteX4" fmla="*/ 3220 w 9999"/>
              <a:gd name="connsiteY4" fmla="*/ 8693 h 10022"/>
              <a:gd name="connsiteX5" fmla="*/ 4348 w 9999"/>
              <a:gd name="connsiteY5" fmla="*/ 9311 h 10022"/>
              <a:gd name="connsiteX6" fmla="*/ 5251 w 9999"/>
              <a:gd name="connsiteY6" fmla="*/ 9311 h 10022"/>
              <a:gd name="connsiteX7" fmla="*/ 6831 w 9999"/>
              <a:gd name="connsiteY7" fmla="*/ 9311 h 10022"/>
              <a:gd name="connsiteX8" fmla="*/ 7734 w 9999"/>
              <a:gd name="connsiteY8" fmla="*/ 9931 h 10022"/>
              <a:gd name="connsiteX9" fmla="*/ 9313 w 9999"/>
              <a:gd name="connsiteY9" fmla="*/ 8693 h 10022"/>
              <a:gd name="connsiteX10" fmla="*/ 9991 w 9999"/>
              <a:gd name="connsiteY10" fmla="*/ 6835 h 10022"/>
              <a:gd name="connsiteX11" fmla="*/ 8906 w 9999"/>
              <a:gd name="connsiteY11" fmla="*/ 3739 h 10022"/>
              <a:gd name="connsiteX12" fmla="*/ 7487 w 9999"/>
              <a:gd name="connsiteY12" fmla="*/ 24 h 10022"/>
              <a:gd name="connsiteX13" fmla="*/ 6154 w 9999"/>
              <a:gd name="connsiteY13" fmla="*/ 5597 h 10022"/>
              <a:gd name="connsiteX14" fmla="*/ 5025 w 9999"/>
              <a:gd name="connsiteY14" fmla="*/ 4977 h 10022"/>
              <a:gd name="connsiteX15" fmla="*/ 3672 w 9999"/>
              <a:gd name="connsiteY15" fmla="*/ 3739 h 10022"/>
              <a:gd name="connsiteX16" fmla="*/ 2769 w 9999"/>
              <a:gd name="connsiteY16" fmla="*/ 4358 h 10022"/>
              <a:gd name="connsiteX17" fmla="*/ 2317 w 9999"/>
              <a:gd name="connsiteY17" fmla="*/ 5597 h 10022"/>
              <a:gd name="connsiteX18" fmla="*/ 285 w 9999"/>
              <a:gd name="connsiteY18" fmla="*/ 4977 h 10022"/>
              <a:gd name="connsiteX19" fmla="*/ 60 w 9999"/>
              <a:gd name="connsiteY19" fmla="*/ 6216 h 10022"/>
              <a:gd name="connsiteX20" fmla="*/ 60 w 9999"/>
              <a:gd name="connsiteY20" fmla="*/ 8693 h 10022"/>
              <a:gd name="connsiteX0" fmla="*/ 60 w 10000"/>
              <a:gd name="connsiteY0" fmla="*/ 13816 h 15142"/>
              <a:gd name="connsiteX1" fmla="*/ 737 w 10000"/>
              <a:gd name="connsiteY1" fmla="*/ 15051 h 15142"/>
              <a:gd name="connsiteX2" fmla="*/ 963 w 10000"/>
              <a:gd name="connsiteY2" fmla="*/ 15051 h 15142"/>
              <a:gd name="connsiteX3" fmla="*/ 2317 w 10000"/>
              <a:gd name="connsiteY3" fmla="*/ 15051 h 15142"/>
              <a:gd name="connsiteX4" fmla="*/ 3220 w 10000"/>
              <a:gd name="connsiteY4" fmla="*/ 13816 h 15142"/>
              <a:gd name="connsiteX5" fmla="*/ 4348 w 10000"/>
              <a:gd name="connsiteY5" fmla="*/ 14433 h 15142"/>
              <a:gd name="connsiteX6" fmla="*/ 5252 w 10000"/>
              <a:gd name="connsiteY6" fmla="*/ 14433 h 15142"/>
              <a:gd name="connsiteX7" fmla="*/ 6832 w 10000"/>
              <a:gd name="connsiteY7" fmla="*/ 14433 h 15142"/>
              <a:gd name="connsiteX8" fmla="*/ 7735 w 10000"/>
              <a:gd name="connsiteY8" fmla="*/ 15051 h 15142"/>
              <a:gd name="connsiteX9" fmla="*/ 9314 w 10000"/>
              <a:gd name="connsiteY9" fmla="*/ 13816 h 15142"/>
              <a:gd name="connsiteX10" fmla="*/ 9992 w 10000"/>
              <a:gd name="connsiteY10" fmla="*/ 11962 h 15142"/>
              <a:gd name="connsiteX11" fmla="*/ 8907 w 10000"/>
              <a:gd name="connsiteY11" fmla="*/ 8873 h 15142"/>
              <a:gd name="connsiteX12" fmla="*/ 7488 w 10000"/>
              <a:gd name="connsiteY12" fmla="*/ 5166 h 15142"/>
              <a:gd name="connsiteX13" fmla="*/ 5980 w 10000"/>
              <a:gd name="connsiteY13" fmla="*/ 101 h 15142"/>
              <a:gd name="connsiteX14" fmla="*/ 5026 w 10000"/>
              <a:gd name="connsiteY14" fmla="*/ 10108 h 15142"/>
              <a:gd name="connsiteX15" fmla="*/ 3672 w 10000"/>
              <a:gd name="connsiteY15" fmla="*/ 8873 h 15142"/>
              <a:gd name="connsiteX16" fmla="*/ 2769 w 10000"/>
              <a:gd name="connsiteY16" fmla="*/ 9490 h 15142"/>
              <a:gd name="connsiteX17" fmla="*/ 2317 w 10000"/>
              <a:gd name="connsiteY17" fmla="*/ 10727 h 15142"/>
              <a:gd name="connsiteX18" fmla="*/ 285 w 10000"/>
              <a:gd name="connsiteY18" fmla="*/ 10108 h 15142"/>
              <a:gd name="connsiteX19" fmla="*/ 60 w 10000"/>
              <a:gd name="connsiteY19" fmla="*/ 11344 h 15142"/>
              <a:gd name="connsiteX20" fmla="*/ 60 w 10000"/>
              <a:gd name="connsiteY20" fmla="*/ 13816 h 15142"/>
              <a:gd name="connsiteX0" fmla="*/ 60 w 10000"/>
              <a:gd name="connsiteY0" fmla="*/ 23397 h 24723"/>
              <a:gd name="connsiteX1" fmla="*/ 737 w 10000"/>
              <a:gd name="connsiteY1" fmla="*/ 24632 h 24723"/>
              <a:gd name="connsiteX2" fmla="*/ 963 w 10000"/>
              <a:gd name="connsiteY2" fmla="*/ 24632 h 24723"/>
              <a:gd name="connsiteX3" fmla="*/ 2317 w 10000"/>
              <a:gd name="connsiteY3" fmla="*/ 24632 h 24723"/>
              <a:gd name="connsiteX4" fmla="*/ 3220 w 10000"/>
              <a:gd name="connsiteY4" fmla="*/ 23397 h 24723"/>
              <a:gd name="connsiteX5" fmla="*/ 4348 w 10000"/>
              <a:gd name="connsiteY5" fmla="*/ 24014 h 24723"/>
              <a:gd name="connsiteX6" fmla="*/ 5252 w 10000"/>
              <a:gd name="connsiteY6" fmla="*/ 24014 h 24723"/>
              <a:gd name="connsiteX7" fmla="*/ 6832 w 10000"/>
              <a:gd name="connsiteY7" fmla="*/ 24014 h 24723"/>
              <a:gd name="connsiteX8" fmla="*/ 7735 w 10000"/>
              <a:gd name="connsiteY8" fmla="*/ 24632 h 24723"/>
              <a:gd name="connsiteX9" fmla="*/ 9314 w 10000"/>
              <a:gd name="connsiteY9" fmla="*/ 23397 h 24723"/>
              <a:gd name="connsiteX10" fmla="*/ 9992 w 10000"/>
              <a:gd name="connsiteY10" fmla="*/ 21543 h 24723"/>
              <a:gd name="connsiteX11" fmla="*/ 8907 w 10000"/>
              <a:gd name="connsiteY11" fmla="*/ 18454 h 24723"/>
              <a:gd name="connsiteX12" fmla="*/ 7488 w 10000"/>
              <a:gd name="connsiteY12" fmla="*/ 14747 h 24723"/>
              <a:gd name="connsiteX13" fmla="*/ 5980 w 10000"/>
              <a:gd name="connsiteY13" fmla="*/ 9682 h 24723"/>
              <a:gd name="connsiteX14" fmla="*/ 4676 w 10000"/>
              <a:gd name="connsiteY14" fmla="*/ 167 h 24723"/>
              <a:gd name="connsiteX15" fmla="*/ 3672 w 10000"/>
              <a:gd name="connsiteY15" fmla="*/ 18454 h 24723"/>
              <a:gd name="connsiteX16" fmla="*/ 2769 w 10000"/>
              <a:gd name="connsiteY16" fmla="*/ 19071 h 24723"/>
              <a:gd name="connsiteX17" fmla="*/ 2317 w 10000"/>
              <a:gd name="connsiteY17" fmla="*/ 20308 h 24723"/>
              <a:gd name="connsiteX18" fmla="*/ 285 w 10000"/>
              <a:gd name="connsiteY18" fmla="*/ 19689 h 24723"/>
              <a:gd name="connsiteX19" fmla="*/ 60 w 10000"/>
              <a:gd name="connsiteY19" fmla="*/ 20925 h 24723"/>
              <a:gd name="connsiteX20" fmla="*/ 60 w 10000"/>
              <a:gd name="connsiteY20" fmla="*/ 23397 h 24723"/>
              <a:gd name="connsiteX0" fmla="*/ 60 w 10000"/>
              <a:gd name="connsiteY0" fmla="*/ 23397 h 24723"/>
              <a:gd name="connsiteX1" fmla="*/ 737 w 10000"/>
              <a:gd name="connsiteY1" fmla="*/ 24632 h 24723"/>
              <a:gd name="connsiteX2" fmla="*/ 963 w 10000"/>
              <a:gd name="connsiteY2" fmla="*/ 24632 h 24723"/>
              <a:gd name="connsiteX3" fmla="*/ 2317 w 10000"/>
              <a:gd name="connsiteY3" fmla="*/ 24632 h 24723"/>
              <a:gd name="connsiteX4" fmla="*/ 4348 w 10000"/>
              <a:gd name="connsiteY4" fmla="*/ 24014 h 24723"/>
              <a:gd name="connsiteX5" fmla="*/ 5252 w 10000"/>
              <a:gd name="connsiteY5" fmla="*/ 24014 h 24723"/>
              <a:gd name="connsiteX6" fmla="*/ 6832 w 10000"/>
              <a:gd name="connsiteY6" fmla="*/ 24014 h 24723"/>
              <a:gd name="connsiteX7" fmla="*/ 7735 w 10000"/>
              <a:gd name="connsiteY7" fmla="*/ 24632 h 24723"/>
              <a:gd name="connsiteX8" fmla="*/ 9314 w 10000"/>
              <a:gd name="connsiteY8" fmla="*/ 23397 h 24723"/>
              <a:gd name="connsiteX9" fmla="*/ 9992 w 10000"/>
              <a:gd name="connsiteY9" fmla="*/ 21543 h 24723"/>
              <a:gd name="connsiteX10" fmla="*/ 8907 w 10000"/>
              <a:gd name="connsiteY10" fmla="*/ 18454 h 24723"/>
              <a:gd name="connsiteX11" fmla="*/ 7488 w 10000"/>
              <a:gd name="connsiteY11" fmla="*/ 14747 h 24723"/>
              <a:gd name="connsiteX12" fmla="*/ 5980 w 10000"/>
              <a:gd name="connsiteY12" fmla="*/ 9682 h 24723"/>
              <a:gd name="connsiteX13" fmla="*/ 4676 w 10000"/>
              <a:gd name="connsiteY13" fmla="*/ 167 h 24723"/>
              <a:gd name="connsiteX14" fmla="*/ 3672 w 10000"/>
              <a:gd name="connsiteY14" fmla="*/ 18454 h 24723"/>
              <a:gd name="connsiteX15" fmla="*/ 2769 w 10000"/>
              <a:gd name="connsiteY15" fmla="*/ 19071 h 24723"/>
              <a:gd name="connsiteX16" fmla="*/ 2317 w 10000"/>
              <a:gd name="connsiteY16" fmla="*/ 20308 h 24723"/>
              <a:gd name="connsiteX17" fmla="*/ 285 w 10000"/>
              <a:gd name="connsiteY17" fmla="*/ 19689 h 24723"/>
              <a:gd name="connsiteX18" fmla="*/ 60 w 10000"/>
              <a:gd name="connsiteY18" fmla="*/ 20925 h 24723"/>
              <a:gd name="connsiteX19" fmla="*/ 60 w 10000"/>
              <a:gd name="connsiteY19" fmla="*/ 23397 h 24723"/>
              <a:gd name="connsiteX0" fmla="*/ 60 w 10000"/>
              <a:gd name="connsiteY0" fmla="*/ 23397 h 24750"/>
              <a:gd name="connsiteX1" fmla="*/ 737 w 10000"/>
              <a:gd name="connsiteY1" fmla="*/ 24632 h 24750"/>
              <a:gd name="connsiteX2" fmla="*/ 963 w 10000"/>
              <a:gd name="connsiteY2" fmla="*/ 24632 h 24750"/>
              <a:gd name="connsiteX3" fmla="*/ 4348 w 10000"/>
              <a:gd name="connsiteY3" fmla="*/ 24014 h 24750"/>
              <a:gd name="connsiteX4" fmla="*/ 5252 w 10000"/>
              <a:gd name="connsiteY4" fmla="*/ 24014 h 24750"/>
              <a:gd name="connsiteX5" fmla="*/ 6832 w 10000"/>
              <a:gd name="connsiteY5" fmla="*/ 24014 h 24750"/>
              <a:gd name="connsiteX6" fmla="*/ 7735 w 10000"/>
              <a:gd name="connsiteY6" fmla="*/ 24632 h 24750"/>
              <a:gd name="connsiteX7" fmla="*/ 9314 w 10000"/>
              <a:gd name="connsiteY7" fmla="*/ 23397 h 24750"/>
              <a:gd name="connsiteX8" fmla="*/ 9992 w 10000"/>
              <a:gd name="connsiteY8" fmla="*/ 21543 h 24750"/>
              <a:gd name="connsiteX9" fmla="*/ 8907 w 10000"/>
              <a:gd name="connsiteY9" fmla="*/ 18454 h 24750"/>
              <a:gd name="connsiteX10" fmla="*/ 7488 w 10000"/>
              <a:gd name="connsiteY10" fmla="*/ 14747 h 24750"/>
              <a:gd name="connsiteX11" fmla="*/ 5980 w 10000"/>
              <a:gd name="connsiteY11" fmla="*/ 9682 h 24750"/>
              <a:gd name="connsiteX12" fmla="*/ 4676 w 10000"/>
              <a:gd name="connsiteY12" fmla="*/ 167 h 24750"/>
              <a:gd name="connsiteX13" fmla="*/ 3672 w 10000"/>
              <a:gd name="connsiteY13" fmla="*/ 18454 h 24750"/>
              <a:gd name="connsiteX14" fmla="*/ 2769 w 10000"/>
              <a:gd name="connsiteY14" fmla="*/ 19071 h 24750"/>
              <a:gd name="connsiteX15" fmla="*/ 2317 w 10000"/>
              <a:gd name="connsiteY15" fmla="*/ 20308 h 24750"/>
              <a:gd name="connsiteX16" fmla="*/ 285 w 10000"/>
              <a:gd name="connsiteY16" fmla="*/ 19689 h 24750"/>
              <a:gd name="connsiteX17" fmla="*/ 60 w 10000"/>
              <a:gd name="connsiteY17" fmla="*/ 20925 h 24750"/>
              <a:gd name="connsiteX18" fmla="*/ 60 w 10000"/>
              <a:gd name="connsiteY18" fmla="*/ 23397 h 24750"/>
              <a:gd name="connsiteX0" fmla="*/ 60 w 10000"/>
              <a:gd name="connsiteY0" fmla="*/ 23397 h 24643"/>
              <a:gd name="connsiteX1" fmla="*/ 737 w 10000"/>
              <a:gd name="connsiteY1" fmla="*/ 24632 h 24643"/>
              <a:gd name="connsiteX2" fmla="*/ 4348 w 10000"/>
              <a:gd name="connsiteY2" fmla="*/ 24014 h 24643"/>
              <a:gd name="connsiteX3" fmla="*/ 5252 w 10000"/>
              <a:gd name="connsiteY3" fmla="*/ 24014 h 24643"/>
              <a:gd name="connsiteX4" fmla="*/ 6832 w 10000"/>
              <a:gd name="connsiteY4" fmla="*/ 24014 h 24643"/>
              <a:gd name="connsiteX5" fmla="*/ 7735 w 10000"/>
              <a:gd name="connsiteY5" fmla="*/ 24632 h 24643"/>
              <a:gd name="connsiteX6" fmla="*/ 9314 w 10000"/>
              <a:gd name="connsiteY6" fmla="*/ 23397 h 24643"/>
              <a:gd name="connsiteX7" fmla="*/ 9992 w 10000"/>
              <a:gd name="connsiteY7" fmla="*/ 21543 h 24643"/>
              <a:gd name="connsiteX8" fmla="*/ 8907 w 10000"/>
              <a:gd name="connsiteY8" fmla="*/ 18454 h 24643"/>
              <a:gd name="connsiteX9" fmla="*/ 7488 w 10000"/>
              <a:gd name="connsiteY9" fmla="*/ 14747 h 24643"/>
              <a:gd name="connsiteX10" fmla="*/ 5980 w 10000"/>
              <a:gd name="connsiteY10" fmla="*/ 9682 h 24643"/>
              <a:gd name="connsiteX11" fmla="*/ 4676 w 10000"/>
              <a:gd name="connsiteY11" fmla="*/ 167 h 24643"/>
              <a:gd name="connsiteX12" fmla="*/ 3672 w 10000"/>
              <a:gd name="connsiteY12" fmla="*/ 18454 h 24643"/>
              <a:gd name="connsiteX13" fmla="*/ 2769 w 10000"/>
              <a:gd name="connsiteY13" fmla="*/ 19071 h 24643"/>
              <a:gd name="connsiteX14" fmla="*/ 2317 w 10000"/>
              <a:gd name="connsiteY14" fmla="*/ 20308 h 24643"/>
              <a:gd name="connsiteX15" fmla="*/ 285 w 10000"/>
              <a:gd name="connsiteY15" fmla="*/ 19689 h 24643"/>
              <a:gd name="connsiteX16" fmla="*/ 60 w 10000"/>
              <a:gd name="connsiteY16" fmla="*/ 20925 h 24643"/>
              <a:gd name="connsiteX17" fmla="*/ 60 w 10000"/>
              <a:gd name="connsiteY17" fmla="*/ 23397 h 24643"/>
              <a:gd name="connsiteX0" fmla="*/ 60 w 10000"/>
              <a:gd name="connsiteY0" fmla="*/ 23397 h 24643"/>
              <a:gd name="connsiteX1" fmla="*/ 4348 w 10000"/>
              <a:gd name="connsiteY1" fmla="*/ 24014 h 24643"/>
              <a:gd name="connsiteX2" fmla="*/ 5252 w 10000"/>
              <a:gd name="connsiteY2" fmla="*/ 24014 h 24643"/>
              <a:gd name="connsiteX3" fmla="*/ 6832 w 10000"/>
              <a:gd name="connsiteY3" fmla="*/ 24014 h 24643"/>
              <a:gd name="connsiteX4" fmla="*/ 7735 w 10000"/>
              <a:gd name="connsiteY4" fmla="*/ 24632 h 24643"/>
              <a:gd name="connsiteX5" fmla="*/ 9314 w 10000"/>
              <a:gd name="connsiteY5" fmla="*/ 23397 h 24643"/>
              <a:gd name="connsiteX6" fmla="*/ 9992 w 10000"/>
              <a:gd name="connsiteY6" fmla="*/ 21543 h 24643"/>
              <a:gd name="connsiteX7" fmla="*/ 8907 w 10000"/>
              <a:gd name="connsiteY7" fmla="*/ 18454 h 24643"/>
              <a:gd name="connsiteX8" fmla="*/ 7488 w 10000"/>
              <a:gd name="connsiteY8" fmla="*/ 14747 h 24643"/>
              <a:gd name="connsiteX9" fmla="*/ 5980 w 10000"/>
              <a:gd name="connsiteY9" fmla="*/ 9682 h 24643"/>
              <a:gd name="connsiteX10" fmla="*/ 4676 w 10000"/>
              <a:gd name="connsiteY10" fmla="*/ 167 h 24643"/>
              <a:gd name="connsiteX11" fmla="*/ 3672 w 10000"/>
              <a:gd name="connsiteY11" fmla="*/ 18454 h 24643"/>
              <a:gd name="connsiteX12" fmla="*/ 2769 w 10000"/>
              <a:gd name="connsiteY12" fmla="*/ 19071 h 24643"/>
              <a:gd name="connsiteX13" fmla="*/ 2317 w 10000"/>
              <a:gd name="connsiteY13" fmla="*/ 20308 h 24643"/>
              <a:gd name="connsiteX14" fmla="*/ 285 w 10000"/>
              <a:gd name="connsiteY14" fmla="*/ 19689 h 24643"/>
              <a:gd name="connsiteX15" fmla="*/ 60 w 10000"/>
              <a:gd name="connsiteY15" fmla="*/ 20925 h 24643"/>
              <a:gd name="connsiteX16" fmla="*/ 60 w 10000"/>
              <a:gd name="connsiteY16" fmla="*/ 23397 h 24643"/>
              <a:gd name="connsiteX0" fmla="*/ 15 w 9955"/>
              <a:gd name="connsiteY0" fmla="*/ 20925 h 24643"/>
              <a:gd name="connsiteX1" fmla="*/ 4303 w 9955"/>
              <a:gd name="connsiteY1" fmla="*/ 24014 h 24643"/>
              <a:gd name="connsiteX2" fmla="*/ 5207 w 9955"/>
              <a:gd name="connsiteY2" fmla="*/ 24014 h 24643"/>
              <a:gd name="connsiteX3" fmla="*/ 6787 w 9955"/>
              <a:gd name="connsiteY3" fmla="*/ 24014 h 24643"/>
              <a:gd name="connsiteX4" fmla="*/ 7690 w 9955"/>
              <a:gd name="connsiteY4" fmla="*/ 24632 h 24643"/>
              <a:gd name="connsiteX5" fmla="*/ 9269 w 9955"/>
              <a:gd name="connsiteY5" fmla="*/ 23397 h 24643"/>
              <a:gd name="connsiteX6" fmla="*/ 9947 w 9955"/>
              <a:gd name="connsiteY6" fmla="*/ 21543 h 24643"/>
              <a:gd name="connsiteX7" fmla="*/ 8862 w 9955"/>
              <a:gd name="connsiteY7" fmla="*/ 18454 h 24643"/>
              <a:gd name="connsiteX8" fmla="*/ 7443 w 9955"/>
              <a:gd name="connsiteY8" fmla="*/ 14747 h 24643"/>
              <a:gd name="connsiteX9" fmla="*/ 5935 w 9955"/>
              <a:gd name="connsiteY9" fmla="*/ 9682 h 24643"/>
              <a:gd name="connsiteX10" fmla="*/ 4631 w 9955"/>
              <a:gd name="connsiteY10" fmla="*/ 167 h 24643"/>
              <a:gd name="connsiteX11" fmla="*/ 3627 w 9955"/>
              <a:gd name="connsiteY11" fmla="*/ 18454 h 24643"/>
              <a:gd name="connsiteX12" fmla="*/ 2724 w 9955"/>
              <a:gd name="connsiteY12" fmla="*/ 19071 h 24643"/>
              <a:gd name="connsiteX13" fmla="*/ 2272 w 9955"/>
              <a:gd name="connsiteY13" fmla="*/ 20308 h 24643"/>
              <a:gd name="connsiteX14" fmla="*/ 240 w 9955"/>
              <a:gd name="connsiteY14" fmla="*/ 19689 h 24643"/>
              <a:gd name="connsiteX15" fmla="*/ 15 w 9955"/>
              <a:gd name="connsiteY15" fmla="*/ 20925 h 24643"/>
              <a:gd name="connsiteX0" fmla="*/ 40 w 9799"/>
              <a:gd name="connsiteY0" fmla="*/ 7990 h 10000"/>
              <a:gd name="connsiteX1" fmla="*/ 4121 w 9799"/>
              <a:gd name="connsiteY1" fmla="*/ 9745 h 10000"/>
              <a:gd name="connsiteX2" fmla="*/ 5030 w 9799"/>
              <a:gd name="connsiteY2" fmla="*/ 9745 h 10000"/>
              <a:gd name="connsiteX3" fmla="*/ 6617 w 9799"/>
              <a:gd name="connsiteY3" fmla="*/ 9745 h 10000"/>
              <a:gd name="connsiteX4" fmla="*/ 7524 w 9799"/>
              <a:gd name="connsiteY4" fmla="*/ 9996 h 10000"/>
              <a:gd name="connsiteX5" fmla="*/ 9110 w 9799"/>
              <a:gd name="connsiteY5" fmla="*/ 9494 h 10000"/>
              <a:gd name="connsiteX6" fmla="*/ 9791 w 9799"/>
              <a:gd name="connsiteY6" fmla="*/ 8742 h 10000"/>
              <a:gd name="connsiteX7" fmla="*/ 8701 w 9799"/>
              <a:gd name="connsiteY7" fmla="*/ 7489 h 10000"/>
              <a:gd name="connsiteX8" fmla="*/ 7276 w 9799"/>
              <a:gd name="connsiteY8" fmla="*/ 5984 h 10000"/>
              <a:gd name="connsiteX9" fmla="*/ 5761 w 9799"/>
              <a:gd name="connsiteY9" fmla="*/ 3929 h 10000"/>
              <a:gd name="connsiteX10" fmla="*/ 4451 w 9799"/>
              <a:gd name="connsiteY10" fmla="*/ 68 h 10000"/>
              <a:gd name="connsiteX11" fmla="*/ 3442 w 9799"/>
              <a:gd name="connsiteY11" fmla="*/ 7489 h 10000"/>
              <a:gd name="connsiteX12" fmla="*/ 2535 w 9799"/>
              <a:gd name="connsiteY12" fmla="*/ 7739 h 10000"/>
              <a:gd name="connsiteX13" fmla="*/ 2081 w 9799"/>
              <a:gd name="connsiteY13" fmla="*/ 8241 h 10000"/>
              <a:gd name="connsiteX14" fmla="*/ 40 w 9799"/>
              <a:gd name="connsiteY14" fmla="*/ 7990 h 10000"/>
              <a:gd name="connsiteX0" fmla="*/ 41 w 10000"/>
              <a:gd name="connsiteY0" fmla="*/ 7990 h 10000"/>
              <a:gd name="connsiteX1" fmla="*/ 4206 w 10000"/>
              <a:gd name="connsiteY1" fmla="*/ 9745 h 10000"/>
              <a:gd name="connsiteX2" fmla="*/ 5133 w 10000"/>
              <a:gd name="connsiteY2" fmla="*/ 9745 h 10000"/>
              <a:gd name="connsiteX3" fmla="*/ 6753 w 10000"/>
              <a:gd name="connsiteY3" fmla="*/ 9745 h 10000"/>
              <a:gd name="connsiteX4" fmla="*/ 7678 w 10000"/>
              <a:gd name="connsiteY4" fmla="*/ 9996 h 10000"/>
              <a:gd name="connsiteX5" fmla="*/ 9297 w 10000"/>
              <a:gd name="connsiteY5" fmla="*/ 9494 h 10000"/>
              <a:gd name="connsiteX6" fmla="*/ 9992 w 10000"/>
              <a:gd name="connsiteY6" fmla="*/ 8742 h 10000"/>
              <a:gd name="connsiteX7" fmla="*/ 8879 w 10000"/>
              <a:gd name="connsiteY7" fmla="*/ 7489 h 10000"/>
              <a:gd name="connsiteX8" fmla="*/ 7425 w 10000"/>
              <a:gd name="connsiteY8" fmla="*/ 5984 h 10000"/>
              <a:gd name="connsiteX9" fmla="*/ 5879 w 10000"/>
              <a:gd name="connsiteY9" fmla="*/ 3929 h 10000"/>
              <a:gd name="connsiteX10" fmla="*/ 4542 w 10000"/>
              <a:gd name="connsiteY10" fmla="*/ 68 h 10000"/>
              <a:gd name="connsiteX11" fmla="*/ 3513 w 10000"/>
              <a:gd name="connsiteY11" fmla="*/ 7489 h 10000"/>
              <a:gd name="connsiteX12" fmla="*/ 2587 w 10000"/>
              <a:gd name="connsiteY12" fmla="*/ 7739 h 10000"/>
              <a:gd name="connsiteX13" fmla="*/ 2124 w 10000"/>
              <a:gd name="connsiteY13" fmla="*/ 8241 h 10000"/>
              <a:gd name="connsiteX14" fmla="*/ 41 w 10000"/>
              <a:gd name="connsiteY14" fmla="*/ 7990 h 10000"/>
              <a:gd name="connsiteX0" fmla="*/ 78 w 7954"/>
              <a:gd name="connsiteY0" fmla="*/ 8241 h 10000"/>
              <a:gd name="connsiteX1" fmla="*/ 2160 w 7954"/>
              <a:gd name="connsiteY1" fmla="*/ 9745 h 10000"/>
              <a:gd name="connsiteX2" fmla="*/ 3087 w 7954"/>
              <a:gd name="connsiteY2" fmla="*/ 9745 h 10000"/>
              <a:gd name="connsiteX3" fmla="*/ 4707 w 7954"/>
              <a:gd name="connsiteY3" fmla="*/ 9745 h 10000"/>
              <a:gd name="connsiteX4" fmla="*/ 5632 w 7954"/>
              <a:gd name="connsiteY4" fmla="*/ 9996 h 10000"/>
              <a:gd name="connsiteX5" fmla="*/ 7251 w 7954"/>
              <a:gd name="connsiteY5" fmla="*/ 9494 h 10000"/>
              <a:gd name="connsiteX6" fmla="*/ 7946 w 7954"/>
              <a:gd name="connsiteY6" fmla="*/ 8742 h 10000"/>
              <a:gd name="connsiteX7" fmla="*/ 6833 w 7954"/>
              <a:gd name="connsiteY7" fmla="*/ 7489 h 10000"/>
              <a:gd name="connsiteX8" fmla="*/ 5379 w 7954"/>
              <a:gd name="connsiteY8" fmla="*/ 5984 h 10000"/>
              <a:gd name="connsiteX9" fmla="*/ 3833 w 7954"/>
              <a:gd name="connsiteY9" fmla="*/ 3929 h 10000"/>
              <a:gd name="connsiteX10" fmla="*/ 2496 w 7954"/>
              <a:gd name="connsiteY10" fmla="*/ 68 h 10000"/>
              <a:gd name="connsiteX11" fmla="*/ 1467 w 7954"/>
              <a:gd name="connsiteY11" fmla="*/ 7489 h 10000"/>
              <a:gd name="connsiteX12" fmla="*/ 541 w 7954"/>
              <a:gd name="connsiteY12" fmla="*/ 7739 h 10000"/>
              <a:gd name="connsiteX13" fmla="*/ 78 w 7954"/>
              <a:gd name="connsiteY13" fmla="*/ 8241 h 10000"/>
              <a:gd name="connsiteX0" fmla="*/ 16 w 9336"/>
              <a:gd name="connsiteY0" fmla="*/ 7739 h 10000"/>
              <a:gd name="connsiteX1" fmla="*/ 2052 w 9336"/>
              <a:gd name="connsiteY1" fmla="*/ 9745 h 10000"/>
              <a:gd name="connsiteX2" fmla="*/ 3217 w 9336"/>
              <a:gd name="connsiteY2" fmla="*/ 9745 h 10000"/>
              <a:gd name="connsiteX3" fmla="*/ 5254 w 9336"/>
              <a:gd name="connsiteY3" fmla="*/ 9745 h 10000"/>
              <a:gd name="connsiteX4" fmla="*/ 6417 w 9336"/>
              <a:gd name="connsiteY4" fmla="*/ 9996 h 10000"/>
              <a:gd name="connsiteX5" fmla="*/ 8452 w 9336"/>
              <a:gd name="connsiteY5" fmla="*/ 9494 h 10000"/>
              <a:gd name="connsiteX6" fmla="*/ 9326 w 9336"/>
              <a:gd name="connsiteY6" fmla="*/ 8742 h 10000"/>
              <a:gd name="connsiteX7" fmla="*/ 7927 w 9336"/>
              <a:gd name="connsiteY7" fmla="*/ 7489 h 10000"/>
              <a:gd name="connsiteX8" fmla="*/ 6099 w 9336"/>
              <a:gd name="connsiteY8" fmla="*/ 5984 h 10000"/>
              <a:gd name="connsiteX9" fmla="*/ 4155 w 9336"/>
              <a:gd name="connsiteY9" fmla="*/ 3929 h 10000"/>
              <a:gd name="connsiteX10" fmla="*/ 2474 w 9336"/>
              <a:gd name="connsiteY10" fmla="*/ 68 h 10000"/>
              <a:gd name="connsiteX11" fmla="*/ 1180 w 9336"/>
              <a:gd name="connsiteY11" fmla="*/ 7489 h 10000"/>
              <a:gd name="connsiteX12" fmla="*/ 16 w 9336"/>
              <a:gd name="connsiteY12" fmla="*/ 7739 h 10000"/>
              <a:gd name="connsiteX0" fmla="*/ 7 w 8743"/>
              <a:gd name="connsiteY0" fmla="*/ 7489 h 10000"/>
              <a:gd name="connsiteX1" fmla="*/ 941 w 8743"/>
              <a:gd name="connsiteY1" fmla="*/ 9745 h 10000"/>
              <a:gd name="connsiteX2" fmla="*/ 2189 w 8743"/>
              <a:gd name="connsiteY2" fmla="*/ 9745 h 10000"/>
              <a:gd name="connsiteX3" fmla="*/ 4371 w 8743"/>
              <a:gd name="connsiteY3" fmla="*/ 9745 h 10000"/>
              <a:gd name="connsiteX4" fmla="*/ 5616 w 8743"/>
              <a:gd name="connsiteY4" fmla="*/ 9996 h 10000"/>
              <a:gd name="connsiteX5" fmla="*/ 7796 w 8743"/>
              <a:gd name="connsiteY5" fmla="*/ 9494 h 10000"/>
              <a:gd name="connsiteX6" fmla="*/ 8732 w 8743"/>
              <a:gd name="connsiteY6" fmla="*/ 8742 h 10000"/>
              <a:gd name="connsiteX7" fmla="*/ 7234 w 8743"/>
              <a:gd name="connsiteY7" fmla="*/ 7489 h 10000"/>
              <a:gd name="connsiteX8" fmla="*/ 5276 w 8743"/>
              <a:gd name="connsiteY8" fmla="*/ 5984 h 10000"/>
              <a:gd name="connsiteX9" fmla="*/ 3194 w 8743"/>
              <a:gd name="connsiteY9" fmla="*/ 3929 h 10000"/>
              <a:gd name="connsiteX10" fmla="*/ 1393 w 8743"/>
              <a:gd name="connsiteY10" fmla="*/ 68 h 10000"/>
              <a:gd name="connsiteX11" fmla="*/ 7 w 8743"/>
              <a:gd name="connsiteY11" fmla="*/ 7489 h 10000"/>
              <a:gd name="connsiteX0" fmla="*/ 248 w 8996"/>
              <a:gd name="connsiteY0" fmla="*/ 7489 h 10000"/>
              <a:gd name="connsiteX1" fmla="*/ 73 w 8996"/>
              <a:gd name="connsiteY1" fmla="*/ 9745 h 10000"/>
              <a:gd name="connsiteX2" fmla="*/ 1501 w 8996"/>
              <a:gd name="connsiteY2" fmla="*/ 9745 h 10000"/>
              <a:gd name="connsiteX3" fmla="*/ 3996 w 8996"/>
              <a:gd name="connsiteY3" fmla="*/ 9745 h 10000"/>
              <a:gd name="connsiteX4" fmla="*/ 5420 w 8996"/>
              <a:gd name="connsiteY4" fmla="*/ 9996 h 10000"/>
              <a:gd name="connsiteX5" fmla="*/ 7914 w 8996"/>
              <a:gd name="connsiteY5" fmla="*/ 9494 h 10000"/>
              <a:gd name="connsiteX6" fmla="*/ 8984 w 8996"/>
              <a:gd name="connsiteY6" fmla="*/ 8742 h 10000"/>
              <a:gd name="connsiteX7" fmla="*/ 7271 w 8996"/>
              <a:gd name="connsiteY7" fmla="*/ 7489 h 10000"/>
              <a:gd name="connsiteX8" fmla="*/ 5032 w 8996"/>
              <a:gd name="connsiteY8" fmla="*/ 5984 h 10000"/>
              <a:gd name="connsiteX9" fmla="*/ 2650 w 8996"/>
              <a:gd name="connsiteY9" fmla="*/ 3929 h 10000"/>
              <a:gd name="connsiteX10" fmla="*/ 590 w 8996"/>
              <a:gd name="connsiteY10" fmla="*/ 68 h 10000"/>
              <a:gd name="connsiteX11" fmla="*/ 248 w 8996"/>
              <a:gd name="connsiteY11" fmla="*/ 7489 h 10000"/>
              <a:gd name="connsiteX0" fmla="*/ 18 w 9743"/>
              <a:gd name="connsiteY0" fmla="*/ 7489 h 10724"/>
              <a:gd name="connsiteX1" fmla="*/ 207 w 9743"/>
              <a:gd name="connsiteY1" fmla="*/ 10648 h 10724"/>
              <a:gd name="connsiteX2" fmla="*/ 1411 w 9743"/>
              <a:gd name="connsiteY2" fmla="*/ 9745 h 10724"/>
              <a:gd name="connsiteX3" fmla="*/ 4184 w 9743"/>
              <a:gd name="connsiteY3" fmla="*/ 9745 h 10724"/>
              <a:gd name="connsiteX4" fmla="*/ 5767 w 9743"/>
              <a:gd name="connsiteY4" fmla="*/ 9996 h 10724"/>
              <a:gd name="connsiteX5" fmla="*/ 8539 w 9743"/>
              <a:gd name="connsiteY5" fmla="*/ 9494 h 10724"/>
              <a:gd name="connsiteX6" fmla="*/ 9729 w 9743"/>
              <a:gd name="connsiteY6" fmla="*/ 8742 h 10724"/>
              <a:gd name="connsiteX7" fmla="*/ 7824 w 9743"/>
              <a:gd name="connsiteY7" fmla="*/ 7489 h 10724"/>
              <a:gd name="connsiteX8" fmla="*/ 5336 w 9743"/>
              <a:gd name="connsiteY8" fmla="*/ 5984 h 10724"/>
              <a:gd name="connsiteX9" fmla="*/ 2688 w 9743"/>
              <a:gd name="connsiteY9" fmla="*/ 3929 h 10724"/>
              <a:gd name="connsiteX10" fmla="*/ 398 w 9743"/>
              <a:gd name="connsiteY10" fmla="*/ 68 h 10724"/>
              <a:gd name="connsiteX11" fmla="*/ 18 w 9743"/>
              <a:gd name="connsiteY11" fmla="*/ 7489 h 10724"/>
              <a:gd name="connsiteX0" fmla="*/ 18 w 10000"/>
              <a:gd name="connsiteY0" fmla="*/ 6983 h 10000"/>
              <a:gd name="connsiteX1" fmla="*/ 212 w 10000"/>
              <a:gd name="connsiteY1" fmla="*/ 9929 h 10000"/>
              <a:gd name="connsiteX2" fmla="*/ 1448 w 10000"/>
              <a:gd name="connsiteY2" fmla="*/ 9087 h 10000"/>
              <a:gd name="connsiteX3" fmla="*/ 4294 w 10000"/>
              <a:gd name="connsiteY3" fmla="*/ 9087 h 10000"/>
              <a:gd name="connsiteX4" fmla="*/ 5919 w 10000"/>
              <a:gd name="connsiteY4" fmla="*/ 9508 h 10000"/>
              <a:gd name="connsiteX5" fmla="*/ 8764 w 10000"/>
              <a:gd name="connsiteY5" fmla="*/ 8853 h 10000"/>
              <a:gd name="connsiteX6" fmla="*/ 9986 w 10000"/>
              <a:gd name="connsiteY6" fmla="*/ 8152 h 10000"/>
              <a:gd name="connsiteX7" fmla="*/ 8030 w 10000"/>
              <a:gd name="connsiteY7" fmla="*/ 6983 h 10000"/>
              <a:gd name="connsiteX8" fmla="*/ 5477 w 10000"/>
              <a:gd name="connsiteY8" fmla="*/ 5580 h 10000"/>
              <a:gd name="connsiteX9" fmla="*/ 2759 w 10000"/>
              <a:gd name="connsiteY9" fmla="*/ 3664 h 10000"/>
              <a:gd name="connsiteX10" fmla="*/ 408 w 10000"/>
              <a:gd name="connsiteY10" fmla="*/ 63 h 10000"/>
              <a:gd name="connsiteX11" fmla="*/ 18 w 10000"/>
              <a:gd name="connsiteY11" fmla="*/ 6983 h 10000"/>
              <a:gd name="connsiteX0" fmla="*/ 18 w 10000"/>
              <a:gd name="connsiteY0" fmla="*/ 6983 h 9998"/>
              <a:gd name="connsiteX1" fmla="*/ 212 w 10000"/>
              <a:gd name="connsiteY1" fmla="*/ 9929 h 9998"/>
              <a:gd name="connsiteX2" fmla="*/ 1448 w 10000"/>
              <a:gd name="connsiteY2" fmla="*/ 9087 h 9998"/>
              <a:gd name="connsiteX3" fmla="*/ 3979 w 10000"/>
              <a:gd name="connsiteY3" fmla="*/ 9274 h 9998"/>
              <a:gd name="connsiteX4" fmla="*/ 5919 w 10000"/>
              <a:gd name="connsiteY4" fmla="*/ 9508 h 9998"/>
              <a:gd name="connsiteX5" fmla="*/ 8764 w 10000"/>
              <a:gd name="connsiteY5" fmla="*/ 8853 h 9998"/>
              <a:gd name="connsiteX6" fmla="*/ 9986 w 10000"/>
              <a:gd name="connsiteY6" fmla="*/ 8152 h 9998"/>
              <a:gd name="connsiteX7" fmla="*/ 8030 w 10000"/>
              <a:gd name="connsiteY7" fmla="*/ 6983 h 9998"/>
              <a:gd name="connsiteX8" fmla="*/ 5477 w 10000"/>
              <a:gd name="connsiteY8" fmla="*/ 5580 h 9998"/>
              <a:gd name="connsiteX9" fmla="*/ 2759 w 10000"/>
              <a:gd name="connsiteY9" fmla="*/ 3664 h 9998"/>
              <a:gd name="connsiteX10" fmla="*/ 408 w 10000"/>
              <a:gd name="connsiteY10" fmla="*/ 63 h 9998"/>
              <a:gd name="connsiteX11" fmla="*/ 18 w 10000"/>
              <a:gd name="connsiteY11" fmla="*/ 6983 h 9998"/>
              <a:gd name="connsiteX0" fmla="*/ 100 w 10082"/>
              <a:gd name="connsiteY0" fmla="*/ 7076 h 10092"/>
              <a:gd name="connsiteX1" fmla="*/ 294 w 10082"/>
              <a:gd name="connsiteY1" fmla="*/ 10023 h 10092"/>
              <a:gd name="connsiteX2" fmla="*/ 1530 w 10082"/>
              <a:gd name="connsiteY2" fmla="*/ 9181 h 10092"/>
              <a:gd name="connsiteX3" fmla="*/ 4061 w 10082"/>
              <a:gd name="connsiteY3" fmla="*/ 9368 h 10092"/>
              <a:gd name="connsiteX4" fmla="*/ 6001 w 10082"/>
              <a:gd name="connsiteY4" fmla="*/ 9602 h 10092"/>
              <a:gd name="connsiteX5" fmla="*/ 8846 w 10082"/>
              <a:gd name="connsiteY5" fmla="*/ 8947 h 10092"/>
              <a:gd name="connsiteX6" fmla="*/ 10068 w 10082"/>
              <a:gd name="connsiteY6" fmla="*/ 8246 h 10092"/>
              <a:gd name="connsiteX7" fmla="*/ 8112 w 10082"/>
              <a:gd name="connsiteY7" fmla="*/ 7076 h 10092"/>
              <a:gd name="connsiteX8" fmla="*/ 5559 w 10082"/>
              <a:gd name="connsiteY8" fmla="*/ 5673 h 10092"/>
              <a:gd name="connsiteX9" fmla="*/ 2841 w 10082"/>
              <a:gd name="connsiteY9" fmla="*/ 3757 h 10092"/>
              <a:gd name="connsiteX10" fmla="*/ 254 w 10082"/>
              <a:gd name="connsiteY10" fmla="*/ 61 h 10092"/>
              <a:gd name="connsiteX11" fmla="*/ 100 w 10082"/>
              <a:gd name="connsiteY11" fmla="*/ 7076 h 10092"/>
              <a:gd name="connsiteX0" fmla="*/ 1 w 9983"/>
              <a:gd name="connsiteY0" fmla="*/ 6681 h 9697"/>
              <a:gd name="connsiteX1" fmla="*/ 195 w 9983"/>
              <a:gd name="connsiteY1" fmla="*/ 9628 h 9697"/>
              <a:gd name="connsiteX2" fmla="*/ 1431 w 9983"/>
              <a:gd name="connsiteY2" fmla="*/ 8786 h 9697"/>
              <a:gd name="connsiteX3" fmla="*/ 3962 w 9983"/>
              <a:gd name="connsiteY3" fmla="*/ 8973 h 9697"/>
              <a:gd name="connsiteX4" fmla="*/ 5902 w 9983"/>
              <a:gd name="connsiteY4" fmla="*/ 9207 h 9697"/>
              <a:gd name="connsiteX5" fmla="*/ 8747 w 9983"/>
              <a:gd name="connsiteY5" fmla="*/ 8552 h 9697"/>
              <a:gd name="connsiteX6" fmla="*/ 9969 w 9983"/>
              <a:gd name="connsiteY6" fmla="*/ 7851 h 9697"/>
              <a:gd name="connsiteX7" fmla="*/ 8013 w 9983"/>
              <a:gd name="connsiteY7" fmla="*/ 6681 h 9697"/>
              <a:gd name="connsiteX8" fmla="*/ 5460 w 9983"/>
              <a:gd name="connsiteY8" fmla="*/ 5278 h 9697"/>
              <a:gd name="connsiteX9" fmla="*/ 2742 w 9983"/>
              <a:gd name="connsiteY9" fmla="*/ 3362 h 9697"/>
              <a:gd name="connsiteX10" fmla="*/ 628 w 9983"/>
              <a:gd name="connsiteY10" fmla="*/ 227 h 9697"/>
              <a:gd name="connsiteX0" fmla="*/ 0 w 9999"/>
              <a:gd name="connsiteY0" fmla="*/ 6890 h 10000"/>
              <a:gd name="connsiteX1" fmla="*/ 194 w 9999"/>
              <a:gd name="connsiteY1" fmla="*/ 9929 h 10000"/>
              <a:gd name="connsiteX2" fmla="*/ 1432 w 9999"/>
              <a:gd name="connsiteY2" fmla="*/ 9061 h 10000"/>
              <a:gd name="connsiteX3" fmla="*/ 3968 w 9999"/>
              <a:gd name="connsiteY3" fmla="*/ 9253 h 10000"/>
              <a:gd name="connsiteX4" fmla="*/ 5911 w 9999"/>
              <a:gd name="connsiteY4" fmla="*/ 9495 h 10000"/>
              <a:gd name="connsiteX5" fmla="*/ 8761 w 9999"/>
              <a:gd name="connsiteY5" fmla="*/ 8819 h 10000"/>
              <a:gd name="connsiteX6" fmla="*/ 9985 w 9999"/>
              <a:gd name="connsiteY6" fmla="*/ 8096 h 10000"/>
              <a:gd name="connsiteX7" fmla="*/ 8026 w 9999"/>
              <a:gd name="connsiteY7" fmla="*/ 6890 h 10000"/>
              <a:gd name="connsiteX8" fmla="*/ 5468 w 9999"/>
              <a:gd name="connsiteY8" fmla="*/ 5443 h 10000"/>
              <a:gd name="connsiteX9" fmla="*/ 2746 w 9999"/>
              <a:gd name="connsiteY9" fmla="*/ 3467 h 10000"/>
              <a:gd name="connsiteX10" fmla="*/ 628 w 9999"/>
              <a:gd name="connsiteY10" fmla="*/ 234 h 10000"/>
              <a:gd name="connsiteX0" fmla="*/ 0 w 9806"/>
              <a:gd name="connsiteY0" fmla="*/ 9929 h 10000"/>
              <a:gd name="connsiteX1" fmla="*/ 1238 w 9806"/>
              <a:gd name="connsiteY1" fmla="*/ 9061 h 10000"/>
              <a:gd name="connsiteX2" fmla="*/ 3774 w 9806"/>
              <a:gd name="connsiteY2" fmla="*/ 9253 h 10000"/>
              <a:gd name="connsiteX3" fmla="*/ 5718 w 9806"/>
              <a:gd name="connsiteY3" fmla="*/ 9495 h 10000"/>
              <a:gd name="connsiteX4" fmla="*/ 8568 w 9806"/>
              <a:gd name="connsiteY4" fmla="*/ 8819 h 10000"/>
              <a:gd name="connsiteX5" fmla="*/ 9792 w 9806"/>
              <a:gd name="connsiteY5" fmla="*/ 8096 h 10000"/>
              <a:gd name="connsiteX6" fmla="*/ 7833 w 9806"/>
              <a:gd name="connsiteY6" fmla="*/ 6890 h 10000"/>
              <a:gd name="connsiteX7" fmla="*/ 5275 w 9806"/>
              <a:gd name="connsiteY7" fmla="*/ 5443 h 10000"/>
              <a:gd name="connsiteX8" fmla="*/ 2552 w 9806"/>
              <a:gd name="connsiteY8" fmla="*/ 3467 h 10000"/>
              <a:gd name="connsiteX9" fmla="*/ 434 w 9806"/>
              <a:gd name="connsiteY9" fmla="*/ 234 h 10000"/>
              <a:gd name="connsiteX0" fmla="*/ 40 w 10040"/>
              <a:gd name="connsiteY0" fmla="*/ 9924 h 9995"/>
              <a:gd name="connsiteX1" fmla="*/ 1302 w 10040"/>
              <a:gd name="connsiteY1" fmla="*/ 9056 h 9995"/>
              <a:gd name="connsiteX2" fmla="*/ 3889 w 10040"/>
              <a:gd name="connsiteY2" fmla="*/ 9248 h 9995"/>
              <a:gd name="connsiteX3" fmla="*/ 5871 w 10040"/>
              <a:gd name="connsiteY3" fmla="*/ 9490 h 9995"/>
              <a:gd name="connsiteX4" fmla="*/ 8778 w 10040"/>
              <a:gd name="connsiteY4" fmla="*/ 8814 h 9995"/>
              <a:gd name="connsiteX5" fmla="*/ 10026 w 10040"/>
              <a:gd name="connsiteY5" fmla="*/ 8091 h 9995"/>
              <a:gd name="connsiteX6" fmla="*/ 8028 w 10040"/>
              <a:gd name="connsiteY6" fmla="*/ 6885 h 9995"/>
              <a:gd name="connsiteX7" fmla="*/ 5419 w 10040"/>
              <a:gd name="connsiteY7" fmla="*/ 5438 h 9995"/>
              <a:gd name="connsiteX8" fmla="*/ 2642 w 10040"/>
              <a:gd name="connsiteY8" fmla="*/ 3462 h 9995"/>
              <a:gd name="connsiteX9" fmla="*/ 0 w 10040"/>
              <a:gd name="connsiteY9" fmla="*/ 229 h 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 h="9995">
                <a:moveTo>
                  <a:pt x="40" y="9924"/>
                </a:moveTo>
                <a:cubicBezTo>
                  <a:pt x="285" y="10286"/>
                  <a:pt x="661" y="9168"/>
                  <a:pt x="1302" y="9056"/>
                </a:cubicBezTo>
                <a:cubicBezTo>
                  <a:pt x="1945" y="8943"/>
                  <a:pt x="3127" y="9176"/>
                  <a:pt x="3889" y="9248"/>
                </a:cubicBezTo>
                <a:cubicBezTo>
                  <a:pt x="4649" y="9321"/>
                  <a:pt x="5057" y="9562"/>
                  <a:pt x="5871" y="9490"/>
                </a:cubicBezTo>
                <a:cubicBezTo>
                  <a:pt x="6685" y="9418"/>
                  <a:pt x="8085" y="9047"/>
                  <a:pt x="8778" y="8814"/>
                </a:cubicBezTo>
                <a:cubicBezTo>
                  <a:pt x="9470" y="8581"/>
                  <a:pt x="10150" y="8412"/>
                  <a:pt x="10026" y="8091"/>
                </a:cubicBezTo>
                <a:cubicBezTo>
                  <a:pt x="9900" y="7770"/>
                  <a:pt x="8798" y="7326"/>
                  <a:pt x="8028" y="6885"/>
                </a:cubicBezTo>
                <a:cubicBezTo>
                  <a:pt x="7261" y="6442"/>
                  <a:pt x="6314" y="6009"/>
                  <a:pt x="5419" y="5438"/>
                </a:cubicBezTo>
                <a:cubicBezTo>
                  <a:pt x="4517" y="4868"/>
                  <a:pt x="3545" y="4330"/>
                  <a:pt x="2642" y="3462"/>
                </a:cubicBezTo>
                <a:cubicBezTo>
                  <a:pt x="1739" y="2594"/>
                  <a:pt x="-18" y="-920"/>
                  <a:pt x="0" y="229"/>
                </a:cubicBezTo>
              </a:path>
            </a:pathLst>
          </a:custGeom>
          <a:pattFill prst="pct30">
            <a:fgClr>
              <a:srgbClr val="00FFFF"/>
            </a:fgClr>
            <a:bgClr>
              <a:srgbClr val="FFFFFF"/>
            </a:bgClr>
          </a:pattFill>
          <a:ln w="38100">
            <a:solidFill>
              <a:schemeClr val="tx1"/>
            </a:solidFill>
            <a:round/>
            <a:headEnd/>
            <a:tailEnd/>
          </a:ln>
        </p:spPr>
        <p:txBody>
          <a:bodyPr wrap="none" anchor="ctr"/>
          <a:lstStyle/>
          <a:p>
            <a:endParaRPr lang="en-US"/>
          </a:p>
        </p:txBody>
      </p:sp>
      <p:grpSp>
        <p:nvGrpSpPr>
          <p:cNvPr id="161" name="Group 160"/>
          <p:cNvGrpSpPr/>
          <p:nvPr/>
        </p:nvGrpSpPr>
        <p:grpSpPr>
          <a:xfrm>
            <a:off x="4628618" y="5433872"/>
            <a:ext cx="580927" cy="514076"/>
            <a:chOff x="2738346" y="5174663"/>
            <a:chExt cx="326490" cy="836393"/>
          </a:xfrm>
        </p:grpSpPr>
        <p:cxnSp>
          <p:nvCxnSpPr>
            <p:cNvPr id="162" name="Straight Connector 161"/>
            <p:cNvCxnSpPr/>
            <p:nvPr/>
          </p:nvCxnSpPr>
          <p:spPr bwMode="auto">
            <a:xfrm>
              <a:off x="2921961" y="5231571"/>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3" name="Straight Connector 162"/>
            <p:cNvCxnSpPr/>
            <p:nvPr/>
          </p:nvCxnSpPr>
          <p:spPr bwMode="auto">
            <a:xfrm>
              <a:off x="3000283" y="5309351"/>
              <a:ext cx="0" cy="4746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4" name="Straight Connector 163"/>
            <p:cNvCxnSpPr/>
            <p:nvPr/>
          </p:nvCxnSpPr>
          <p:spPr bwMode="auto">
            <a:xfrm>
              <a:off x="3064836" y="5195217"/>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5" name="Straight Connector 164"/>
            <p:cNvCxnSpPr/>
            <p:nvPr/>
          </p:nvCxnSpPr>
          <p:spPr bwMode="auto">
            <a:xfrm>
              <a:off x="2817185" y="5174663"/>
              <a:ext cx="0" cy="7794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6" name="Straight Connector 165"/>
            <p:cNvCxnSpPr/>
            <p:nvPr/>
          </p:nvCxnSpPr>
          <p:spPr bwMode="auto">
            <a:xfrm>
              <a:off x="2738346" y="5204441"/>
              <a:ext cx="0" cy="4746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20" name="Group 19"/>
          <p:cNvGrpSpPr/>
          <p:nvPr/>
        </p:nvGrpSpPr>
        <p:grpSpPr>
          <a:xfrm>
            <a:off x="1014261" y="5480038"/>
            <a:ext cx="422573" cy="836393"/>
            <a:chOff x="1014261" y="5205718"/>
            <a:chExt cx="422573" cy="836393"/>
          </a:xfrm>
        </p:grpSpPr>
        <p:cxnSp>
          <p:nvCxnSpPr>
            <p:cNvPr id="156" name="Straight Connector 155"/>
            <p:cNvCxnSpPr/>
            <p:nvPr/>
          </p:nvCxnSpPr>
          <p:spPr bwMode="auto">
            <a:xfrm flipH="1">
              <a:off x="1158192" y="5262626"/>
              <a:ext cx="0" cy="7794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7" name="Straight Connector 156"/>
            <p:cNvCxnSpPr/>
            <p:nvPr/>
          </p:nvCxnSpPr>
          <p:spPr bwMode="auto">
            <a:xfrm flipH="1">
              <a:off x="1079291" y="5340406"/>
              <a:ext cx="0" cy="4746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8" name="Straight Connector 157"/>
            <p:cNvCxnSpPr/>
            <p:nvPr/>
          </p:nvCxnSpPr>
          <p:spPr bwMode="auto">
            <a:xfrm flipH="1">
              <a:off x="1014261" y="5226272"/>
              <a:ext cx="0" cy="7794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9" name="Straight Connector 158"/>
            <p:cNvCxnSpPr/>
            <p:nvPr/>
          </p:nvCxnSpPr>
          <p:spPr bwMode="auto">
            <a:xfrm flipH="1">
              <a:off x="1263742" y="5205718"/>
              <a:ext cx="0" cy="7794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0" name="Straight Connector 159"/>
            <p:cNvCxnSpPr/>
            <p:nvPr/>
          </p:nvCxnSpPr>
          <p:spPr bwMode="auto">
            <a:xfrm flipH="1">
              <a:off x="1343164" y="5235496"/>
              <a:ext cx="0" cy="4746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7" name="Straight Connector 166"/>
            <p:cNvCxnSpPr/>
            <p:nvPr/>
          </p:nvCxnSpPr>
          <p:spPr bwMode="auto">
            <a:xfrm flipH="1">
              <a:off x="1436834" y="5235496"/>
              <a:ext cx="0" cy="77948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169" name="Text Box 3093"/>
          <p:cNvSpPr txBox="1">
            <a:spLocks noChangeArrowheads="1"/>
          </p:cNvSpPr>
          <p:nvPr/>
        </p:nvSpPr>
        <p:spPr bwMode="auto">
          <a:xfrm>
            <a:off x="8122318" y="2899293"/>
            <a:ext cx="981359" cy="400110"/>
          </a:xfrm>
          <a:prstGeom prst="rect">
            <a:avLst/>
          </a:prstGeom>
          <a:noFill/>
          <a:ln w="38100">
            <a:noFill/>
            <a:miter lim="800000"/>
            <a:headEnd/>
            <a:tailEnd/>
          </a:ln>
        </p:spPr>
        <p:txBody>
          <a:bodyPr wrap="none" anchor="ctr">
            <a:spAutoFit/>
          </a:bodyPr>
          <a:lstStyle/>
          <a:p>
            <a:r>
              <a:rPr lang="en-US" sz="2000" dirty="0" smtClean="0">
                <a:latin typeface="Helvetica" pitchFamily="34" charset="0"/>
              </a:rPr>
              <a:t>frontal</a:t>
            </a:r>
            <a:endParaRPr lang="en-US" sz="2000" dirty="0">
              <a:latin typeface="Helvetica" pitchFamily="34" charset="0"/>
            </a:endParaRPr>
          </a:p>
        </p:txBody>
      </p:sp>
      <p:sp>
        <p:nvSpPr>
          <p:cNvPr id="170" name="Text Box 3098"/>
          <p:cNvSpPr txBox="1">
            <a:spLocks noChangeArrowheads="1"/>
          </p:cNvSpPr>
          <p:nvPr/>
        </p:nvSpPr>
        <p:spPr bwMode="auto">
          <a:xfrm>
            <a:off x="6711096" y="4516899"/>
            <a:ext cx="1666097" cy="400110"/>
          </a:xfrm>
          <a:prstGeom prst="rect">
            <a:avLst/>
          </a:prstGeom>
          <a:noFill/>
          <a:ln w="38100">
            <a:noFill/>
            <a:miter lim="800000"/>
            <a:headEnd/>
            <a:tailEnd/>
          </a:ln>
        </p:spPr>
        <p:txBody>
          <a:bodyPr wrap="none" anchor="ctr">
            <a:spAutoFit/>
          </a:bodyPr>
          <a:lstStyle/>
          <a:p>
            <a:pPr algn="ctr"/>
            <a:r>
              <a:rPr lang="en-US" sz="2000" dirty="0" smtClean="0">
                <a:latin typeface="Helvetica" pitchFamily="34" charset="0"/>
              </a:rPr>
              <a:t>SLW stratus</a:t>
            </a:r>
            <a:endParaRPr lang="en-US" sz="2000" dirty="0">
              <a:latin typeface="Helvetica" pitchFamily="34" charset="0"/>
            </a:endParaRPr>
          </a:p>
        </p:txBody>
      </p:sp>
      <p:sp>
        <p:nvSpPr>
          <p:cNvPr id="26653" name="Text Box 3093"/>
          <p:cNvSpPr txBox="1">
            <a:spLocks noChangeArrowheads="1"/>
          </p:cNvSpPr>
          <p:nvPr/>
        </p:nvSpPr>
        <p:spPr bwMode="auto">
          <a:xfrm>
            <a:off x="4859326" y="2313750"/>
            <a:ext cx="896399" cy="400110"/>
          </a:xfrm>
          <a:prstGeom prst="rect">
            <a:avLst/>
          </a:prstGeom>
          <a:noFill/>
          <a:ln w="38100">
            <a:noFill/>
            <a:miter lim="800000"/>
            <a:headEnd/>
            <a:tailEnd/>
          </a:ln>
        </p:spPr>
        <p:txBody>
          <a:bodyPr wrap="none" anchor="ctr">
            <a:spAutoFit/>
          </a:bodyPr>
          <a:lstStyle/>
          <a:p>
            <a:r>
              <a:rPr lang="en-US" sz="2000" dirty="0" smtClean="0">
                <a:latin typeface="Helvetica" pitchFamily="34" charset="0"/>
              </a:rPr>
              <a:t>cirrus</a:t>
            </a:r>
            <a:endParaRPr lang="en-US" sz="2000" dirty="0">
              <a:latin typeface="Helvetica" pitchFamily="34" charset="0"/>
            </a:endParaRPr>
          </a:p>
        </p:txBody>
      </p:sp>
      <p:grpSp>
        <p:nvGrpSpPr>
          <p:cNvPr id="22" name="Group 21"/>
          <p:cNvGrpSpPr/>
          <p:nvPr/>
        </p:nvGrpSpPr>
        <p:grpSpPr>
          <a:xfrm>
            <a:off x="8040438" y="1395904"/>
            <a:ext cx="1061226" cy="752565"/>
            <a:chOff x="7552758" y="1182544"/>
            <a:chExt cx="1061226" cy="752565"/>
          </a:xfrm>
        </p:grpSpPr>
        <p:sp>
          <p:nvSpPr>
            <p:cNvPr id="21" name="Rectangle 20"/>
            <p:cNvSpPr/>
            <p:nvPr/>
          </p:nvSpPr>
          <p:spPr bwMode="auto">
            <a:xfrm>
              <a:off x="7552758" y="1597894"/>
              <a:ext cx="253494" cy="265451"/>
            </a:xfrm>
            <a:prstGeom prst="rect">
              <a:avLst/>
            </a:prstGeom>
            <a:pattFill prst="pct30">
              <a:fgClr>
                <a:srgbClr val="C00000"/>
              </a:fgClr>
              <a:bgClr>
                <a:schemeClr val="bg1"/>
              </a:bgClr>
            </a:patt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73" name="Rectangle 172"/>
            <p:cNvSpPr/>
            <p:nvPr/>
          </p:nvSpPr>
          <p:spPr bwMode="auto">
            <a:xfrm>
              <a:off x="7552758" y="1263180"/>
              <a:ext cx="253494" cy="265451"/>
            </a:xfrm>
            <a:prstGeom prst="rect">
              <a:avLst/>
            </a:prstGeom>
            <a:pattFill prst="pct30">
              <a:fgClr>
                <a:srgbClr val="00FFFF"/>
              </a:fgClr>
              <a:bgClr>
                <a:schemeClr val="bg1"/>
              </a:bgClr>
            </a:patt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74" name="Text Box 3098"/>
            <p:cNvSpPr txBox="1">
              <a:spLocks noChangeArrowheads="1"/>
            </p:cNvSpPr>
            <p:nvPr/>
          </p:nvSpPr>
          <p:spPr bwMode="auto">
            <a:xfrm>
              <a:off x="7811339" y="1182544"/>
              <a:ext cx="513282" cy="400110"/>
            </a:xfrm>
            <a:prstGeom prst="rect">
              <a:avLst/>
            </a:prstGeom>
            <a:noFill/>
            <a:ln w="38100">
              <a:noFill/>
              <a:miter lim="800000"/>
              <a:headEnd/>
              <a:tailEnd/>
            </a:ln>
          </p:spPr>
          <p:txBody>
            <a:bodyPr wrap="none" anchor="ctr">
              <a:spAutoFit/>
            </a:bodyPr>
            <a:lstStyle/>
            <a:p>
              <a:pPr algn="ctr"/>
              <a:r>
                <a:rPr lang="en-US" sz="2000" b="0" dirty="0" smtClean="0">
                  <a:latin typeface="Helvetica" pitchFamily="34" charset="0"/>
                </a:rPr>
                <a:t>ice</a:t>
              </a:r>
              <a:endParaRPr lang="en-US" sz="2000" b="0" dirty="0">
                <a:latin typeface="Helvetica" pitchFamily="34" charset="0"/>
              </a:endParaRPr>
            </a:p>
          </p:txBody>
        </p:sp>
        <p:sp>
          <p:nvSpPr>
            <p:cNvPr id="175" name="Text Box 3098"/>
            <p:cNvSpPr txBox="1">
              <a:spLocks noChangeArrowheads="1"/>
            </p:cNvSpPr>
            <p:nvPr/>
          </p:nvSpPr>
          <p:spPr bwMode="auto">
            <a:xfrm>
              <a:off x="7828191" y="1534999"/>
              <a:ext cx="785793" cy="400110"/>
            </a:xfrm>
            <a:prstGeom prst="rect">
              <a:avLst/>
            </a:prstGeom>
            <a:noFill/>
            <a:ln w="38100">
              <a:noFill/>
              <a:miter lim="800000"/>
              <a:headEnd/>
              <a:tailEnd/>
            </a:ln>
          </p:spPr>
          <p:txBody>
            <a:bodyPr wrap="none" anchor="ctr">
              <a:spAutoFit/>
            </a:bodyPr>
            <a:lstStyle/>
            <a:p>
              <a:pPr algn="ctr"/>
              <a:r>
                <a:rPr lang="en-US" sz="2000" b="0" dirty="0" smtClean="0">
                  <a:latin typeface="Helvetica" pitchFamily="34" charset="0"/>
                </a:rPr>
                <a:t>liquid</a:t>
              </a:r>
              <a:endParaRPr lang="en-US" sz="2000" b="0" dirty="0">
                <a:latin typeface="Helvetica" pitchFamily="34" charset="0"/>
              </a:endParaRPr>
            </a:p>
          </p:txBody>
        </p:sp>
      </p:grpSp>
      <p:sp>
        <p:nvSpPr>
          <p:cNvPr id="23" name="Oval 22"/>
          <p:cNvSpPr/>
          <p:nvPr/>
        </p:nvSpPr>
        <p:spPr bwMode="auto">
          <a:xfrm>
            <a:off x="4331465" y="4915228"/>
            <a:ext cx="1229886" cy="1155433"/>
          </a:xfrm>
          <a:prstGeom prst="ellipse">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79" name="Oval 178"/>
          <p:cNvSpPr/>
          <p:nvPr/>
        </p:nvSpPr>
        <p:spPr bwMode="auto">
          <a:xfrm>
            <a:off x="6452800" y="4400186"/>
            <a:ext cx="2323147" cy="1239248"/>
          </a:xfrm>
          <a:prstGeom prst="ellipse">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80" name="Oval 179"/>
          <p:cNvSpPr/>
          <p:nvPr/>
        </p:nvSpPr>
        <p:spPr bwMode="auto">
          <a:xfrm>
            <a:off x="181590" y="2253790"/>
            <a:ext cx="7572498" cy="612264"/>
          </a:xfrm>
          <a:prstGeom prst="ellipse">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81" name="Oval 180"/>
          <p:cNvSpPr/>
          <p:nvPr/>
        </p:nvSpPr>
        <p:spPr bwMode="auto">
          <a:xfrm>
            <a:off x="4156872" y="2926014"/>
            <a:ext cx="2396328" cy="912763"/>
          </a:xfrm>
          <a:prstGeom prst="ellipse">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78900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9">
                                            <p:txEl>
                                              <p:pRg st="0" end="0"/>
                                            </p:txEl>
                                          </p:spTgt>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81"/>
                                        </p:tgtEl>
                                        <p:attrNameLst>
                                          <p:attrName>style.visibility</p:attrName>
                                        </p:attrNameLst>
                                      </p:cBhvr>
                                      <p:to>
                                        <p:strVal val="visible"/>
                                      </p:to>
                                    </p:set>
                                    <p:animEffect transition="in" filter="fade">
                                      <p:cBhvr>
                                        <p:cTn id="9" dur="500"/>
                                        <p:tgtEl>
                                          <p:spTgt spid="181"/>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79"/>
                                        </p:tgtEl>
                                        <p:attrNameLst>
                                          <p:attrName>style.visibility</p:attrName>
                                        </p:attrNameLst>
                                      </p:cBhvr>
                                      <p:to>
                                        <p:strVal val="visible"/>
                                      </p:to>
                                    </p:set>
                                    <p:animEffect transition="in" filter="fade">
                                      <p:cBhvr>
                                        <p:cTn id="12" dur="500"/>
                                        <p:tgtEl>
                                          <p:spTgt spid="17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629">
                                            <p:txEl>
                                              <p:pRg st="1" end="1"/>
                                            </p:txEl>
                                          </p:spTgt>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180"/>
                                        </p:tgtEl>
                                        <p:attrNameLst>
                                          <p:attrName>style.visibility</p:attrName>
                                        </p:attrNameLst>
                                      </p:cBhvr>
                                      <p:to>
                                        <p:strVal val="visible"/>
                                      </p:to>
                                    </p:set>
                                    <p:animEffect transition="in" filter="fade">
                                      <p:cBhvr>
                                        <p:cTn id="19" dur="500"/>
                                        <p:tgtEl>
                                          <p:spTgt spid="18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6629">
                                            <p:txEl>
                                              <p:pRg st="2" end="2"/>
                                            </p:txEl>
                                          </p:spTgt>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p"/>
      <p:bldP spid="23" grpId="0" animBg="1"/>
      <p:bldP spid="179" grpId="0" animBg="1"/>
      <p:bldP spid="180" grpId="0" animBg="1"/>
      <p:bldP spid="18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4378"/>
            <a:ext cx="8229600" cy="576064"/>
          </a:xfrm>
        </p:spPr>
        <p:txBody>
          <a:bodyPr/>
          <a:lstStyle/>
          <a:p>
            <a:r>
              <a:rPr lang="en-GB" dirty="0" smtClean="0">
                <a:latin typeface="Helvetica" panose="020B0604020202020204" pitchFamily="34" charset="0"/>
                <a:cs typeface="Helvetica" panose="020B0604020202020204" pitchFamily="34" charset="0"/>
              </a:rPr>
              <a:t>Changes in</a:t>
            </a:r>
            <a:r>
              <a:rPr lang="en-GB" dirty="0" smtClean="0">
                <a:latin typeface="Helvetica" panose="020B0604020202020204" pitchFamily="34" charset="0"/>
                <a:cs typeface="Helvetica" panose="020B0604020202020204" pitchFamily="34" charset="0"/>
              </a:rPr>
              <a:t> </a:t>
            </a:r>
            <a:r>
              <a:rPr lang="en-GB" dirty="0" smtClean="0">
                <a:latin typeface="Helvetica" panose="020B0604020202020204" pitchFamily="34" charset="0"/>
                <a:cs typeface="Helvetica" panose="020B0604020202020204" pitchFamily="34" charset="0"/>
              </a:rPr>
              <a:t>resolution</a:t>
            </a:r>
            <a:endParaRPr lang="en-GB" dirty="0">
              <a:latin typeface="Helvetica" panose="020B0604020202020204" pitchFamily="34" charset="0"/>
              <a:cs typeface="Helvetica" panose="020B0604020202020204" pitchFamily="34" charset="0"/>
            </a:endParaRPr>
          </a:p>
        </p:txBody>
      </p:sp>
      <p:sp>
        <p:nvSpPr>
          <p:cNvPr id="3" name="Content Placeholder 2"/>
          <p:cNvSpPr>
            <a:spLocks noGrp="1"/>
          </p:cNvSpPr>
          <p:nvPr>
            <p:ph idx="1"/>
          </p:nvPr>
        </p:nvSpPr>
        <p:spPr>
          <a:xfrm>
            <a:off x="265235" y="1119167"/>
            <a:ext cx="8972550" cy="5073427"/>
          </a:xfrm>
        </p:spPr>
        <p:txBody>
          <a:bodyPr/>
          <a:lstStyle/>
          <a:p>
            <a:pPr marL="0" indent="0">
              <a:lnSpc>
                <a:spcPct val="100000"/>
              </a:lnSpc>
              <a:buNone/>
            </a:pPr>
            <a:r>
              <a:rPr lang="en-GB" sz="2400" dirty="0" smtClean="0">
                <a:latin typeface="Helvetica" panose="020B0604020202020204" pitchFamily="34" charset="0"/>
                <a:cs typeface="Helvetica" panose="020B0604020202020204" pitchFamily="34" charset="0"/>
              </a:rPr>
              <a:t>	Increased </a:t>
            </a:r>
            <a:r>
              <a:rPr lang="en-GB" sz="2400" dirty="0" smtClean="0">
                <a:latin typeface="Helvetica" panose="020B0604020202020204" pitchFamily="34" charset="0"/>
                <a:cs typeface="Helvetica" panose="020B0604020202020204" pitchFamily="34" charset="0"/>
              </a:rPr>
              <a:t>horizontal resolution </a:t>
            </a:r>
            <a:r>
              <a:rPr lang="en-GB" sz="2400" dirty="0" smtClean="0">
                <a:latin typeface="Helvetica" panose="020B0604020202020204" pitchFamily="34" charset="0"/>
                <a:cs typeface="Helvetica" panose="020B0604020202020204" pitchFamily="34" charset="0"/>
              </a:rPr>
              <a:t>in 2016 </a:t>
            </a:r>
          </a:p>
          <a:p>
            <a:pPr lvl="1">
              <a:lnSpc>
                <a:spcPct val="100000"/>
              </a:lnSpc>
            </a:pPr>
            <a:r>
              <a:rPr lang="en-GB" sz="2400" dirty="0" smtClean="0">
                <a:latin typeface="Helvetica" panose="020B0604020202020204" pitchFamily="34" charset="0"/>
                <a:cs typeface="Helvetica" panose="020B0604020202020204" pitchFamily="34" charset="0"/>
              </a:rPr>
              <a:t>16 km → 8-10 km</a:t>
            </a:r>
          </a:p>
          <a:p>
            <a:pPr marL="0" indent="0">
              <a:lnSpc>
                <a:spcPct val="100000"/>
              </a:lnSpc>
              <a:buNone/>
            </a:pPr>
            <a:r>
              <a:rPr lang="en-GB" sz="2400" dirty="0" smtClean="0">
                <a:latin typeface="Helvetica" panose="020B0604020202020204" pitchFamily="34" charset="0"/>
                <a:cs typeface="Helvetica" panose="020B0604020202020204" pitchFamily="34" charset="0"/>
              </a:rPr>
              <a:t>	</a:t>
            </a:r>
            <a:endParaRPr lang="en-GB" sz="2400" b="1" dirty="0" smtClean="0">
              <a:latin typeface="Helvetica" panose="020B0604020202020204" pitchFamily="34" charset="0"/>
              <a:cs typeface="Helvetica" panose="020B0604020202020204" pitchFamily="34" charset="0"/>
            </a:endParaRPr>
          </a:p>
          <a:p>
            <a:pPr marL="457200" lvl="1" indent="0">
              <a:buNone/>
            </a:pPr>
            <a:r>
              <a:rPr lang="en-GB" sz="2400" dirty="0" smtClean="0">
                <a:latin typeface="Helvetica" panose="020B0604020202020204" pitchFamily="34" charset="0"/>
                <a:cs typeface="Helvetica" panose="020B0604020202020204" pitchFamily="34" charset="0"/>
              </a:rPr>
              <a:t>Increased </a:t>
            </a:r>
            <a:r>
              <a:rPr lang="en-GB" sz="2400" dirty="0" smtClean="0">
                <a:latin typeface="Helvetica" panose="020B0604020202020204" pitchFamily="34" charset="0"/>
                <a:cs typeface="Helvetica" panose="020B0604020202020204" pitchFamily="34" charset="0"/>
              </a:rPr>
              <a:t>v</a:t>
            </a:r>
            <a:r>
              <a:rPr lang="en-GB" sz="2400" dirty="0" smtClean="0">
                <a:latin typeface="Helvetica" panose="020B0604020202020204" pitchFamily="34" charset="0"/>
                <a:cs typeface="Helvetica" panose="020B0604020202020204" pitchFamily="34" charset="0"/>
              </a:rPr>
              <a:t>ertical resolution in </a:t>
            </a:r>
            <a:r>
              <a:rPr lang="en-GB" sz="2400" dirty="0" smtClean="0">
                <a:latin typeface="Helvetica" panose="020B0604020202020204" pitchFamily="34" charset="0"/>
                <a:cs typeface="Helvetica" panose="020B0604020202020204" pitchFamily="34" charset="0"/>
              </a:rPr>
              <a:t>2013</a:t>
            </a:r>
          </a:p>
          <a:p>
            <a:pPr marL="457200" lvl="1" indent="0">
              <a:buNone/>
            </a:pPr>
            <a:r>
              <a:rPr lang="en-GB" sz="2400" smtClean="0">
                <a:latin typeface="Helvetica" panose="020B0604020202020204" pitchFamily="34" charset="0"/>
                <a:cs typeface="Helvetica" panose="020B0604020202020204" pitchFamily="34" charset="0"/>
              </a:rPr>
              <a:t>	91 </a:t>
            </a:r>
            <a:r>
              <a:rPr lang="en-GB" sz="2400" dirty="0">
                <a:latin typeface="Helvetica" panose="020B0604020202020204" pitchFamily="34" charset="0"/>
                <a:cs typeface="Helvetica" panose="020B0604020202020204" pitchFamily="34" charset="0"/>
              </a:rPr>
              <a:t>→ 137 </a:t>
            </a:r>
            <a:r>
              <a:rPr lang="en-GB" sz="2400" dirty="0" smtClean="0">
                <a:latin typeface="Helvetica" panose="020B0604020202020204" pitchFamily="34" charset="0"/>
                <a:cs typeface="Helvetica" panose="020B0604020202020204" pitchFamily="34" charset="0"/>
              </a:rPr>
              <a:t>levels</a:t>
            </a:r>
          </a:p>
          <a:p>
            <a:pPr marL="457200" lvl="1" indent="0">
              <a:buNone/>
            </a:pPr>
            <a:endParaRPr lang="en-GB" sz="2400" dirty="0" smtClean="0">
              <a:latin typeface="Helvetica" panose="020B0604020202020204" pitchFamily="34" charset="0"/>
              <a:cs typeface="Helvetica" panose="020B0604020202020204" pitchFamily="34" charset="0"/>
            </a:endParaRPr>
          </a:p>
          <a:p>
            <a:pPr marL="457200" lvl="1" indent="0">
              <a:buNone/>
            </a:pPr>
            <a:r>
              <a:rPr lang="en-GB" sz="2400" dirty="0">
                <a:solidFill>
                  <a:schemeClr val="tx1"/>
                </a:solidFill>
                <a:latin typeface="Helvetica" panose="020B0604020202020204" pitchFamily="34" charset="0"/>
                <a:cs typeface="Helvetica" panose="020B0604020202020204" pitchFamily="34" charset="0"/>
              </a:rPr>
              <a:t>In the future:</a:t>
            </a:r>
          </a:p>
          <a:p>
            <a:pPr marL="457200" lvl="1" indent="0">
              <a:buNone/>
            </a:pPr>
            <a:r>
              <a:rPr lang="en-GB" sz="2400" dirty="0" smtClean="0">
                <a:solidFill>
                  <a:schemeClr val="tx1"/>
                </a:solidFill>
                <a:latin typeface="Helvetica" panose="020B0604020202020204" pitchFamily="34" charset="0"/>
                <a:cs typeface="Helvetica" panose="020B0604020202020204" pitchFamily="34" charset="0"/>
              </a:rPr>
              <a:t>~5 km ensembles (2025)</a:t>
            </a:r>
          </a:p>
          <a:p>
            <a:pPr marL="457200" lvl="1" indent="0">
              <a:buNone/>
            </a:pPr>
            <a:endParaRPr lang="en-GB" sz="2400" dirty="0">
              <a:solidFill>
                <a:schemeClr val="tx1"/>
              </a:solidFill>
              <a:latin typeface="Helvetica" panose="020B0604020202020204" pitchFamily="34" charset="0"/>
              <a:cs typeface="Helvetica" panose="020B0604020202020204" pitchFamily="34" charset="0"/>
            </a:endParaRPr>
          </a:p>
          <a:p>
            <a:pPr marL="457200" lvl="1" indent="0">
              <a:buNone/>
            </a:pPr>
            <a:r>
              <a:rPr lang="en-GB" sz="2400" dirty="0" smtClean="0">
                <a:solidFill>
                  <a:schemeClr val="tx1"/>
                </a:solidFill>
                <a:latin typeface="Helvetica" panose="020B0604020202020204" pitchFamily="34" charset="0"/>
                <a:cs typeface="Helvetica" panose="020B0604020202020204" pitchFamily="34" charset="0"/>
              </a:rPr>
              <a:t>Computing </a:t>
            </a:r>
            <a:r>
              <a:rPr lang="en-GB" sz="2400" dirty="0">
                <a:solidFill>
                  <a:schemeClr val="tx1"/>
                </a:solidFill>
                <a:latin typeface="Helvetica" panose="020B0604020202020204" pitchFamily="34" charset="0"/>
                <a:cs typeface="Helvetica" panose="020B0604020202020204" pitchFamily="34" charset="0"/>
              </a:rPr>
              <a:t>requirements:</a:t>
            </a:r>
          </a:p>
          <a:p>
            <a:pPr marL="457200" lvl="1" indent="0">
              <a:buNone/>
            </a:pPr>
            <a:r>
              <a:rPr lang="en-GB" sz="2400" dirty="0">
                <a:solidFill>
                  <a:schemeClr val="tx1"/>
                </a:solidFill>
                <a:latin typeface="Helvetica" panose="020B0604020202020204" pitchFamily="34" charset="0"/>
                <a:cs typeface="Helvetica" panose="020B0604020202020204" pitchFamily="34" charset="0"/>
              </a:rPr>
              <a:t>3 km → 60 MW!! (scalability)</a:t>
            </a:r>
          </a:p>
          <a:p>
            <a:pPr marL="457200" lvl="1" indent="0">
              <a:buNone/>
            </a:pPr>
            <a:endParaRPr lang="en-GB" dirty="0" smtClean="0">
              <a:latin typeface="Helvetica" panose="020B0604020202020204" pitchFamily="34" charset="0"/>
              <a:cs typeface="Helvetica" panose="020B0604020202020204" pitchFamily="34" charset="0"/>
            </a:endParaRPr>
          </a:p>
          <a:p>
            <a:pPr marL="457200" lvl="1" indent="0">
              <a:lnSpc>
                <a:spcPct val="100000"/>
              </a:lnSpc>
              <a:buNone/>
            </a:pPr>
            <a:endParaRPr lang="en-GB" b="1" dirty="0" smtClean="0">
              <a:latin typeface="Helvetica" panose="020B0604020202020204" pitchFamily="34" charset="0"/>
              <a:cs typeface="Helvetica" panose="020B0604020202020204" pitchFamily="34" charset="0"/>
            </a:endParaRPr>
          </a:p>
          <a:p>
            <a:pPr marL="457200" lvl="1" indent="0">
              <a:lnSpc>
                <a:spcPct val="100000"/>
              </a:lnSpc>
              <a:buNone/>
            </a:pPr>
            <a:endParaRPr lang="en-GB"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46700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524160" y="5589004"/>
            <a:ext cx="1619840" cy="162042"/>
          </a:xfrm>
          <a:prstGeom prst="rect">
            <a:avLst/>
          </a:prstGeom>
        </p:spPr>
        <p:txBody>
          <a:bodyPr/>
          <a:lstStyle/>
          <a:p>
            <a:fld id="{6B3B0B0F-E794-1244-9699-107C60B9C23A}" type="slidenum">
              <a:rPr lang="en-US" smtClean="0">
                <a:solidFill>
                  <a:srgbClr val="4F81BD">
                    <a:lumMod val="75000"/>
                  </a:srgbClr>
                </a:solidFill>
              </a:rPr>
              <a:pPr/>
              <a:t>19</a:t>
            </a:fld>
            <a:endParaRPr lang="en-US" dirty="0">
              <a:solidFill>
                <a:srgbClr val="4F81BD">
                  <a:lumMod val="75000"/>
                </a:srgbClr>
              </a:solidFill>
            </a:endParaRPr>
          </a:p>
        </p:txBody>
      </p:sp>
      <p:sp>
        <p:nvSpPr>
          <p:cNvPr id="6" name="Title 1"/>
          <p:cNvSpPr txBox="1">
            <a:spLocks/>
          </p:cNvSpPr>
          <p:nvPr/>
        </p:nvSpPr>
        <p:spPr>
          <a:xfrm>
            <a:off x="429846" y="316417"/>
            <a:ext cx="6596471" cy="277071"/>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2401" dirty="0" smtClean="0">
                <a:solidFill>
                  <a:schemeClr val="tx2"/>
                </a:solidFill>
                <a:latin typeface="Helvetica" panose="020B0604020202020204" pitchFamily="34" charset="0"/>
                <a:cs typeface="Helvetica" panose="020B0604020202020204" pitchFamily="34" charset="0"/>
              </a:rPr>
              <a:t>Horizontal resolution </a:t>
            </a:r>
            <a:endParaRPr lang="en-US" sz="2401" dirty="0">
              <a:solidFill>
                <a:schemeClr val="tx2"/>
              </a:solidFill>
              <a:latin typeface="Helvetica" panose="020B0604020202020204" pitchFamily="34" charset="0"/>
              <a:cs typeface="Helvetica" panose="020B0604020202020204" pitchFamily="34" charset="0"/>
            </a:endParaRPr>
          </a:p>
        </p:txBody>
      </p:sp>
      <p:sp>
        <p:nvSpPr>
          <p:cNvPr id="11" name="Title 1"/>
          <p:cNvSpPr>
            <a:spLocks noGrp="1"/>
          </p:cNvSpPr>
          <p:nvPr>
            <p:ph type="title"/>
          </p:nvPr>
        </p:nvSpPr>
        <p:spPr>
          <a:xfrm>
            <a:off x="659087" y="1074940"/>
            <a:ext cx="6865073" cy="276999"/>
          </a:xfrm>
        </p:spPr>
        <p:txBody>
          <a:bodyPr/>
          <a:lstStyle/>
          <a:p>
            <a:r>
              <a:rPr lang="en-GB" sz="2400" i="1" dirty="0">
                <a:solidFill>
                  <a:schemeClr val="accent1">
                    <a:lumMod val="75000"/>
                  </a:schemeClr>
                </a:solidFill>
                <a:latin typeface="Helvetica" panose="020B0604020202020204" pitchFamily="34" charset="0"/>
                <a:cs typeface="Helvetica" panose="020B0604020202020204" pitchFamily="34" charset="0"/>
              </a:rPr>
              <a:t>More specific resolution increases</a:t>
            </a:r>
            <a:endParaRPr lang="en-GB" i="1" dirty="0">
              <a:solidFill>
                <a:schemeClr val="accent1">
                  <a:lumMod val="75000"/>
                </a:schemeClr>
              </a:solidFill>
              <a:latin typeface="Helvetica" panose="020B0604020202020204" pitchFamily="34" charset="0"/>
              <a:cs typeface="Helvetica" panose="020B0604020202020204" pitchFamily="34"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884" y="3876732"/>
            <a:ext cx="2615669" cy="2622663"/>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3124" y="4054270"/>
            <a:ext cx="2620876" cy="262788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92679" y="1286671"/>
            <a:ext cx="2081765" cy="2081765"/>
          </a:xfrm>
          <a:prstGeom prst="rect">
            <a:avLst/>
          </a:prstGeom>
        </p:spPr>
      </p:pic>
      <p:sp>
        <p:nvSpPr>
          <p:cNvPr id="15" name="Rectangle 3"/>
          <p:cNvSpPr txBox="1">
            <a:spLocks noChangeArrowheads="1"/>
          </p:cNvSpPr>
          <p:nvPr/>
        </p:nvSpPr>
        <p:spPr bwMode="auto">
          <a:xfrm>
            <a:off x="2899509" y="4376969"/>
            <a:ext cx="3679346" cy="1374077"/>
          </a:xfrm>
          <a:prstGeom prst="rect">
            <a:avLst/>
          </a:prstGeom>
          <a:noFill/>
          <a:ln w="12700">
            <a:noFill/>
            <a:miter lim="800000"/>
            <a:headEnd/>
            <a:tailEnd/>
          </a:ln>
        </p:spPr>
        <p:txBody>
          <a:bodyPr vert="horz" wrap="square" lIns="67883" tIns="33346" rIns="67883" bIns="33346" numCol="1" anchor="t" anchorCtr="0" compatLnSpc="1">
            <a:prstTxWarp prst="textNoShape">
              <a:avLst/>
            </a:prstTxWarp>
          </a:bodyPr>
          <a:lstStyle>
            <a:lvl1pPr marL="290513" indent="-290513" algn="l" defTabSz="762000" rtl="0" eaLnBrk="0" fontAlgn="base" hangingPunct="0">
              <a:lnSpc>
                <a:spcPts val="2500"/>
              </a:lnSpc>
              <a:spcBef>
                <a:spcPct val="0"/>
              </a:spcBef>
              <a:spcAft>
                <a:spcPts val="1000"/>
              </a:spcAft>
              <a:buClr>
                <a:srgbClr val="0F3692"/>
              </a:buClr>
              <a:buSzPct val="100000"/>
              <a:buFont typeface="Wingdings" pitchFamily="2" charset="2"/>
              <a:buChar char="Ø"/>
              <a:defRPr sz="2000" b="1">
                <a:solidFill>
                  <a:schemeClr val="tx1"/>
                </a:solidFill>
                <a:latin typeface="+mn-lt"/>
                <a:ea typeface="+mn-ea"/>
                <a:cs typeface="+mn-cs"/>
              </a:defRPr>
            </a:lvl1pPr>
            <a:lvl2pPr marL="766763" indent="-285750" algn="l" defTabSz="762000" rtl="0" eaLnBrk="0" fontAlgn="base" hangingPunct="0">
              <a:spcBef>
                <a:spcPct val="0"/>
              </a:spcBef>
              <a:spcAft>
                <a:spcPts val="1000"/>
              </a:spcAft>
              <a:buClr>
                <a:srgbClr val="0F3692"/>
              </a:buClr>
              <a:buSzPct val="100000"/>
              <a:buFont typeface="Wingdings" pitchFamily="2" charset="2"/>
              <a:buChar char="§"/>
              <a:defRPr b="1">
                <a:solidFill>
                  <a:schemeClr val="tx1"/>
                </a:solidFill>
                <a:latin typeface="+mn-lt"/>
              </a:defRPr>
            </a:lvl2pPr>
            <a:lvl3pPr marL="1300163" indent="-342900" algn="l" defTabSz="762000" rtl="0" eaLnBrk="0" fontAlgn="base" hangingPunct="0">
              <a:lnSpc>
                <a:spcPts val="2600"/>
              </a:lnSpc>
              <a:spcBef>
                <a:spcPct val="0"/>
              </a:spcBef>
              <a:spcAft>
                <a:spcPts val="800"/>
              </a:spcAft>
              <a:buClr>
                <a:srgbClr val="0F3692"/>
              </a:buClr>
              <a:buSzPct val="100000"/>
              <a:buChar char="•"/>
              <a:defRPr b="1">
                <a:solidFill>
                  <a:schemeClr val="tx1"/>
                </a:solidFill>
                <a:latin typeface="+mn-lt"/>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marL="0" indent="0">
              <a:lnSpc>
                <a:spcPct val="100000"/>
              </a:lnSpc>
              <a:buNone/>
            </a:pPr>
            <a:r>
              <a:rPr lang="en-GB" sz="1800" b="0" i="1" dirty="0">
                <a:solidFill>
                  <a:schemeClr val="accent1">
                    <a:lumMod val="75000"/>
                  </a:schemeClr>
                </a:solidFill>
              </a:rPr>
              <a:t>Comparing the global variations in resolution between current (Gaussian-reduced) and new (octahedral) grids at ~9km.</a:t>
            </a:r>
            <a:endParaRPr lang="en-GB" sz="1800" b="0" i="1" kern="0" dirty="0">
              <a:solidFill>
                <a:schemeClr val="accent1">
                  <a:lumMod val="75000"/>
                </a:schemeClr>
              </a:solidFill>
            </a:endParaRPr>
          </a:p>
          <a:p>
            <a:pPr>
              <a:lnSpc>
                <a:spcPct val="100000"/>
              </a:lnSpc>
            </a:pPr>
            <a:endParaRPr lang="en-GB" sz="1500" kern="0" dirty="0"/>
          </a:p>
          <a:p>
            <a:pPr marL="0" indent="0">
              <a:lnSpc>
                <a:spcPct val="100000"/>
              </a:lnSpc>
              <a:buNone/>
            </a:pPr>
            <a:endParaRPr lang="en-GB" sz="1500" kern="0" dirty="0"/>
          </a:p>
        </p:txBody>
      </p:sp>
      <p:sp>
        <p:nvSpPr>
          <p:cNvPr id="2" name="Rectangle 1"/>
          <p:cNvSpPr/>
          <p:nvPr/>
        </p:nvSpPr>
        <p:spPr>
          <a:xfrm>
            <a:off x="1994937" y="1611497"/>
            <a:ext cx="5132080" cy="2005677"/>
          </a:xfrm>
          <a:prstGeom prst="rect">
            <a:avLst/>
          </a:prstGeom>
        </p:spPr>
        <p:txBody>
          <a:bodyPr wrap="square">
            <a:spAutoFit/>
          </a:bodyPr>
          <a:lstStyle/>
          <a:p>
            <a:pPr marL="257244" indent="-257244" defTabSz="685983">
              <a:spcBef>
                <a:spcPct val="20000"/>
              </a:spcBef>
              <a:spcAft>
                <a:spcPts val="750"/>
              </a:spcAft>
              <a:buFont typeface="Arial" pitchFamily="34" charset="0"/>
              <a:buChar char="•"/>
            </a:pPr>
            <a:r>
              <a:rPr lang="en-GB" sz="1500" dirty="0">
                <a:solidFill>
                  <a:schemeClr val="accent1">
                    <a:lumMod val="75000"/>
                  </a:schemeClr>
                </a:solidFill>
                <a:latin typeface="Helvetica" pitchFamily="34" charset="0"/>
              </a:rPr>
              <a:t>High resolution forecast (HRES): twice per day</a:t>
            </a:r>
            <a:br>
              <a:rPr lang="en-GB" sz="1500" dirty="0">
                <a:solidFill>
                  <a:schemeClr val="accent1">
                    <a:lumMod val="75000"/>
                  </a:schemeClr>
                </a:solidFill>
                <a:latin typeface="Helvetica" pitchFamily="34" charset="0"/>
              </a:rPr>
            </a:br>
            <a:r>
              <a:rPr lang="en-GB" sz="1500" b="1" dirty="0">
                <a:solidFill>
                  <a:schemeClr val="accent1">
                    <a:lumMod val="75000"/>
                  </a:schemeClr>
                </a:solidFill>
                <a:latin typeface="Helvetica" pitchFamily="34" charset="0"/>
              </a:rPr>
              <a:t>9 km 137-level</a:t>
            </a:r>
            <a:r>
              <a:rPr lang="en-GB" sz="1500" dirty="0">
                <a:solidFill>
                  <a:schemeClr val="accent1">
                    <a:lumMod val="75000"/>
                  </a:schemeClr>
                </a:solidFill>
                <a:latin typeface="Helvetica" pitchFamily="34" charset="0"/>
              </a:rPr>
              <a:t>, to </a:t>
            </a:r>
            <a:r>
              <a:rPr lang="en-GB" sz="1500" b="1" dirty="0">
                <a:solidFill>
                  <a:schemeClr val="accent1">
                    <a:lumMod val="75000"/>
                  </a:schemeClr>
                </a:solidFill>
                <a:latin typeface="Helvetica" pitchFamily="34" charset="0"/>
              </a:rPr>
              <a:t>10 days ahead </a:t>
            </a:r>
          </a:p>
          <a:p>
            <a:pPr marL="257244" indent="-257244" defTabSz="685983">
              <a:spcBef>
                <a:spcPct val="20000"/>
              </a:spcBef>
              <a:spcAft>
                <a:spcPts val="750"/>
              </a:spcAft>
              <a:buFont typeface="Arial" pitchFamily="34" charset="0"/>
              <a:buChar char="•"/>
            </a:pPr>
            <a:r>
              <a:rPr lang="en-GB" sz="1500" dirty="0">
                <a:solidFill>
                  <a:schemeClr val="accent1">
                    <a:lumMod val="75000"/>
                  </a:schemeClr>
                </a:solidFill>
                <a:latin typeface="Helvetica" pitchFamily="34" charset="0"/>
              </a:rPr>
              <a:t>Ensemble forecast (ENS): twice per day</a:t>
            </a:r>
            <a:br>
              <a:rPr lang="en-GB" sz="1500" dirty="0">
                <a:solidFill>
                  <a:schemeClr val="accent1">
                    <a:lumMod val="75000"/>
                  </a:schemeClr>
                </a:solidFill>
                <a:latin typeface="Helvetica" pitchFamily="34" charset="0"/>
              </a:rPr>
            </a:br>
            <a:r>
              <a:rPr lang="en-GB" sz="1500" b="1" dirty="0">
                <a:solidFill>
                  <a:schemeClr val="accent1">
                    <a:lumMod val="75000"/>
                  </a:schemeClr>
                </a:solidFill>
                <a:latin typeface="Helvetica" pitchFamily="34" charset="0"/>
              </a:rPr>
              <a:t>51 members</a:t>
            </a:r>
            <a:r>
              <a:rPr lang="en-GB" sz="1500" dirty="0">
                <a:solidFill>
                  <a:schemeClr val="accent1">
                    <a:lumMod val="75000"/>
                  </a:schemeClr>
                </a:solidFill>
                <a:latin typeface="Helvetica" pitchFamily="34" charset="0"/>
              </a:rPr>
              <a:t>, </a:t>
            </a:r>
            <a:r>
              <a:rPr lang="en-GB" sz="1500" b="1" dirty="0">
                <a:solidFill>
                  <a:schemeClr val="accent1">
                    <a:lumMod val="75000"/>
                  </a:schemeClr>
                </a:solidFill>
                <a:latin typeface="Helvetica" pitchFamily="34" charset="0"/>
              </a:rPr>
              <a:t>18 km 91-level</a:t>
            </a:r>
            <a:r>
              <a:rPr lang="en-GB" sz="1500" dirty="0">
                <a:solidFill>
                  <a:schemeClr val="accent1">
                    <a:lumMod val="75000"/>
                  </a:schemeClr>
                </a:solidFill>
                <a:latin typeface="Helvetica" pitchFamily="34" charset="0"/>
              </a:rPr>
              <a:t>, </a:t>
            </a:r>
            <a:r>
              <a:rPr lang="en-GB" sz="1500" b="1" dirty="0">
                <a:solidFill>
                  <a:schemeClr val="accent1">
                    <a:lumMod val="75000"/>
                  </a:schemeClr>
                </a:solidFill>
                <a:latin typeface="Helvetica" pitchFamily="34" charset="0"/>
              </a:rPr>
              <a:t>to 15 days ahead</a:t>
            </a:r>
          </a:p>
          <a:p>
            <a:pPr marL="257244" indent="-257244" defTabSz="685983">
              <a:spcBef>
                <a:spcPct val="20000"/>
              </a:spcBef>
              <a:spcAft>
                <a:spcPts val="750"/>
              </a:spcAft>
              <a:buFont typeface="Arial" pitchFamily="34" charset="0"/>
              <a:buChar char="•"/>
            </a:pPr>
            <a:r>
              <a:rPr lang="en-GB" sz="1500" dirty="0">
                <a:solidFill>
                  <a:schemeClr val="accent1">
                    <a:lumMod val="75000"/>
                  </a:schemeClr>
                </a:solidFill>
                <a:latin typeface="Helvetica" pitchFamily="34" charset="0"/>
              </a:rPr>
              <a:t>Monthly ENS extension: twice a week </a:t>
            </a:r>
            <a:r>
              <a:rPr lang="en-GB" sz="1500" dirty="0">
                <a:solidFill>
                  <a:schemeClr val="accent1">
                    <a:lumMod val="75000"/>
                  </a:schemeClr>
                </a:solidFill>
                <a:latin typeface="Helvetica" pitchFamily="34" charset="0"/>
              </a:rPr>
              <a:t> (Mon/Thursdays</a:t>
            </a:r>
            <a:r>
              <a:rPr lang="en-GB" sz="1500" dirty="0">
                <a:solidFill>
                  <a:schemeClr val="accent1">
                    <a:lumMod val="75000"/>
                  </a:schemeClr>
                </a:solidFill>
                <a:latin typeface="Helvetica" pitchFamily="34" charset="0"/>
              </a:rPr>
              <a:t>)</a:t>
            </a:r>
            <a:br>
              <a:rPr lang="en-GB" sz="1500" dirty="0">
                <a:solidFill>
                  <a:schemeClr val="accent1">
                    <a:lumMod val="75000"/>
                  </a:schemeClr>
                </a:solidFill>
                <a:latin typeface="Helvetica" pitchFamily="34" charset="0"/>
              </a:rPr>
            </a:br>
            <a:r>
              <a:rPr lang="en-GB" sz="1500" b="1" dirty="0">
                <a:solidFill>
                  <a:schemeClr val="accent1">
                    <a:lumMod val="75000"/>
                  </a:schemeClr>
                </a:solidFill>
                <a:latin typeface="Helvetica" pitchFamily="34" charset="0"/>
              </a:rPr>
              <a:t>51 members</a:t>
            </a:r>
            <a:r>
              <a:rPr lang="en-GB" sz="1500" dirty="0">
                <a:solidFill>
                  <a:schemeClr val="accent1">
                    <a:lumMod val="75000"/>
                  </a:schemeClr>
                </a:solidFill>
                <a:latin typeface="Helvetica" pitchFamily="34" charset="0"/>
              </a:rPr>
              <a:t>, </a:t>
            </a:r>
            <a:r>
              <a:rPr lang="en-GB" sz="1500" b="1" dirty="0">
                <a:solidFill>
                  <a:schemeClr val="accent1">
                    <a:lumMod val="75000"/>
                  </a:schemeClr>
                </a:solidFill>
                <a:latin typeface="Helvetica" pitchFamily="34" charset="0"/>
              </a:rPr>
              <a:t>36 km 62 levels, </a:t>
            </a:r>
            <a:r>
              <a:rPr lang="en-GB" sz="1500" dirty="0">
                <a:solidFill>
                  <a:schemeClr val="accent1">
                    <a:lumMod val="75000"/>
                  </a:schemeClr>
                </a:solidFill>
                <a:latin typeface="Helvetica" pitchFamily="34" charset="0"/>
              </a:rPr>
              <a:t>to </a:t>
            </a:r>
            <a:r>
              <a:rPr lang="en-GB" sz="1500" b="1" dirty="0">
                <a:solidFill>
                  <a:schemeClr val="accent1">
                    <a:lumMod val="75000"/>
                  </a:schemeClr>
                </a:solidFill>
                <a:latin typeface="Helvetica" pitchFamily="34" charset="0"/>
              </a:rPr>
              <a:t>46 days ahead</a:t>
            </a:r>
          </a:p>
        </p:txBody>
      </p:sp>
    </p:spTree>
    <p:extLst>
      <p:ext uri="{BB962C8B-B14F-4D97-AF65-F5344CB8AC3E}">
        <p14:creationId xmlns:p14="http://schemas.microsoft.com/office/powerpoint/2010/main" val="3172972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6"/>
          <p:cNvSpPr txBox="1">
            <a:spLocks noChangeArrowheads="1"/>
          </p:cNvSpPr>
          <p:nvPr/>
        </p:nvSpPr>
        <p:spPr bwMode="auto">
          <a:xfrm>
            <a:off x="6130925" y="252353"/>
            <a:ext cx="3013075" cy="2862322"/>
          </a:xfrm>
          <a:prstGeom prst="rect">
            <a:avLst/>
          </a:prstGeom>
          <a:noFill/>
          <a:ln w="12700">
            <a:noFill/>
            <a:miter lim="800000"/>
            <a:headEnd/>
            <a:tailEnd/>
          </a:ln>
        </p:spPr>
        <p:txBody>
          <a:bodyPr>
            <a:prstTxWarp prst="textNoShape">
              <a:avLst/>
            </a:prstTxWarp>
            <a:spAutoFit/>
          </a:bodyPr>
          <a:lstStyle/>
          <a:p>
            <a:r>
              <a:rPr lang="en-GB" sz="2000" dirty="0" smtClean="0">
                <a:latin typeface="Helvetica" panose="020B0604020202020204" pitchFamily="34" charset="0"/>
                <a:cs typeface="Helvetica" panose="020B0604020202020204" pitchFamily="34" charset="0"/>
              </a:rPr>
              <a:t>An </a:t>
            </a:r>
            <a:r>
              <a:rPr lang="en-GB" sz="2000" dirty="0">
                <a:latin typeface="Helvetica" panose="020B0604020202020204" pitchFamily="34" charset="0"/>
                <a:cs typeface="Helvetica" panose="020B0604020202020204" pitchFamily="34" charset="0"/>
              </a:rPr>
              <a:t>independent intergovernmental organisation</a:t>
            </a:r>
          </a:p>
          <a:p>
            <a:endParaRPr lang="en-GB" sz="2000" dirty="0">
              <a:solidFill>
                <a:srgbClr val="000000"/>
              </a:solidFill>
              <a:latin typeface="Helvetica" panose="020B0604020202020204" pitchFamily="34" charset="0"/>
              <a:cs typeface="Helvetica" panose="020B0604020202020204" pitchFamily="34" charset="0"/>
            </a:endParaRPr>
          </a:p>
          <a:p>
            <a:r>
              <a:rPr lang="en-GB" sz="2000" dirty="0">
                <a:solidFill>
                  <a:srgbClr val="000000"/>
                </a:solidFill>
                <a:latin typeface="Helvetica" panose="020B0604020202020204" pitchFamily="34" charset="0"/>
                <a:cs typeface="Helvetica" panose="020B0604020202020204" pitchFamily="34" charset="0"/>
              </a:rPr>
              <a:t>established in 1975</a:t>
            </a:r>
          </a:p>
          <a:p>
            <a:endParaRPr lang="en-GB" sz="2000" dirty="0">
              <a:solidFill>
                <a:srgbClr val="000000"/>
              </a:solidFill>
              <a:latin typeface="Helvetica" panose="020B0604020202020204" pitchFamily="34" charset="0"/>
              <a:cs typeface="Helvetica" panose="020B0604020202020204" pitchFamily="34" charset="0"/>
            </a:endParaRPr>
          </a:p>
          <a:p>
            <a:r>
              <a:rPr lang="en-GB" sz="2000" dirty="0" smtClean="0">
                <a:solidFill>
                  <a:srgbClr val="000000"/>
                </a:solidFill>
                <a:latin typeface="Helvetica" panose="020B0604020202020204" pitchFamily="34" charset="0"/>
                <a:cs typeface="Helvetica" panose="020B0604020202020204" pitchFamily="34" charset="0"/>
              </a:rPr>
              <a:t>Currently:</a:t>
            </a:r>
            <a:endParaRPr lang="en-GB" sz="2000" dirty="0">
              <a:solidFill>
                <a:srgbClr val="000000"/>
              </a:solidFill>
              <a:latin typeface="Helvetica" panose="020B0604020202020204" pitchFamily="34" charset="0"/>
              <a:cs typeface="Helvetica" panose="020B0604020202020204" pitchFamily="34" charset="0"/>
            </a:endParaRPr>
          </a:p>
          <a:p>
            <a:r>
              <a:rPr lang="en-GB" sz="2000" dirty="0" smtClean="0">
                <a:solidFill>
                  <a:srgbClr val="000000"/>
                </a:solidFill>
                <a:latin typeface="Helvetica" panose="020B0604020202020204" pitchFamily="34" charset="0"/>
                <a:cs typeface="Helvetica" panose="020B0604020202020204" pitchFamily="34" charset="0"/>
              </a:rPr>
              <a:t>22 </a:t>
            </a:r>
            <a:r>
              <a:rPr lang="en-GB" sz="2000" dirty="0">
                <a:solidFill>
                  <a:srgbClr val="000000"/>
                </a:solidFill>
                <a:latin typeface="Helvetica" panose="020B0604020202020204" pitchFamily="34" charset="0"/>
                <a:cs typeface="Helvetica" panose="020B0604020202020204" pitchFamily="34" charset="0"/>
              </a:rPr>
              <a:t>Member States</a:t>
            </a:r>
            <a:endParaRPr lang="en-GB" sz="2000" dirty="0" smtClean="0">
              <a:solidFill>
                <a:srgbClr val="000000"/>
              </a:solidFill>
              <a:latin typeface="Helvetica" panose="020B0604020202020204" pitchFamily="34" charset="0"/>
              <a:cs typeface="Helvetica" panose="020B0604020202020204" pitchFamily="34" charset="0"/>
            </a:endParaRPr>
          </a:p>
          <a:p>
            <a:r>
              <a:rPr lang="en-GB" sz="2000" dirty="0" smtClean="0">
                <a:solidFill>
                  <a:srgbClr val="000000"/>
                </a:solidFill>
                <a:latin typeface="Helvetica" panose="020B0604020202020204" pitchFamily="34" charset="0"/>
                <a:cs typeface="Helvetica" panose="020B0604020202020204" pitchFamily="34" charset="0"/>
              </a:rPr>
              <a:t>12 Co</a:t>
            </a:r>
            <a:r>
              <a:rPr lang="en-GB" sz="2000" dirty="0">
                <a:solidFill>
                  <a:srgbClr val="000000"/>
                </a:solidFill>
                <a:latin typeface="Helvetica" panose="020B0604020202020204" pitchFamily="34" charset="0"/>
                <a:cs typeface="Helvetica" panose="020B0604020202020204" pitchFamily="34" charset="0"/>
              </a:rPr>
              <a:t>-operating States</a:t>
            </a:r>
          </a:p>
        </p:txBody>
      </p:sp>
      <p:grpSp>
        <p:nvGrpSpPr>
          <p:cNvPr id="27" name="Group 26"/>
          <p:cNvGrpSpPr/>
          <p:nvPr/>
        </p:nvGrpSpPr>
        <p:grpSpPr>
          <a:xfrm>
            <a:off x="-3120596" y="2860675"/>
            <a:ext cx="3075453" cy="2744176"/>
            <a:chOff x="2225365" y="1618940"/>
            <a:chExt cx="3075453" cy="2744176"/>
          </a:xfrm>
        </p:grpSpPr>
        <p:pic>
          <p:nvPicPr>
            <p:cNvPr id="6" name="Picture 14" descr="uk"/>
            <p:cNvPicPr>
              <a:picLocks noChangeAspect="1" noChangeArrowheads="1"/>
            </p:cNvPicPr>
            <p:nvPr/>
          </p:nvPicPr>
          <p:blipFill>
            <a:blip r:embed="rId3" cstate="print"/>
            <a:srcRect/>
            <a:stretch>
              <a:fillRect/>
            </a:stretch>
          </p:blipFill>
          <p:spPr bwMode="auto">
            <a:xfrm>
              <a:off x="2979621" y="2606675"/>
              <a:ext cx="412750" cy="254000"/>
            </a:xfrm>
            <a:prstGeom prst="rect">
              <a:avLst/>
            </a:prstGeom>
            <a:noFill/>
          </p:spPr>
        </p:pic>
        <p:pic>
          <p:nvPicPr>
            <p:cNvPr id="1028" name="Picture 4"/>
            <p:cNvPicPr>
              <a:picLocks noChangeAspect="1" noChangeArrowheads="1"/>
            </p:cNvPicPr>
            <p:nvPr/>
          </p:nvPicPr>
          <p:blipFill>
            <a:blip r:embed="rId4"/>
            <a:srcRect/>
            <a:stretch>
              <a:fillRect/>
            </a:stretch>
          </p:blipFill>
          <p:spPr bwMode="auto">
            <a:xfrm>
              <a:off x="2225365" y="2339975"/>
              <a:ext cx="428625" cy="266700"/>
            </a:xfrm>
            <a:prstGeom prst="rect">
              <a:avLst/>
            </a:prstGeom>
            <a:noFill/>
            <a:ln w="9525">
              <a:noFill/>
              <a:miter lim="800000"/>
              <a:headEnd/>
              <a:tailEnd/>
            </a:ln>
          </p:spPr>
        </p:pic>
        <p:pic>
          <p:nvPicPr>
            <p:cNvPr id="8" name="Picture 4" descr="be"/>
            <p:cNvPicPr>
              <a:picLocks noChangeAspect="1" noChangeArrowheads="1"/>
            </p:cNvPicPr>
            <p:nvPr/>
          </p:nvPicPr>
          <p:blipFill>
            <a:blip r:embed="rId5" cstate="print"/>
            <a:srcRect/>
            <a:stretch>
              <a:fillRect/>
            </a:stretch>
          </p:blipFill>
          <p:spPr bwMode="auto">
            <a:xfrm>
              <a:off x="3068829" y="2975053"/>
              <a:ext cx="412750" cy="254000"/>
            </a:xfrm>
            <a:prstGeom prst="rect">
              <a:avLst/>
            </a:prstGeom>
            <a:noFill/>
          </p:spPr>
        </p:pic>
        <p:pic>
          <p:nvPicPr>
            <p:cNvPr id="9" name="Picture 5" descr="dk"/>
            <p:cNvPicPr>
              <a:picLocks noChangeAspect="1" noChangeArrowheads="1"/>
            </p:cNvPicPr>
            <p:nvPr/>
          </p:nvPicPr>
          <p:blipFill>
            <a:blip r:embed="rId6" cstate="print"/>
            <a:srcRect/>
            <a:stretch>
              <a:fillRect/>
            </a:stretch>
          </p:blipFill>
          <p:spPr bwMode="auto">
            <a:xfrm>
              <a:off x="3526183" y="2366963"/>
              <a:ext cx="412750" cy="254000"/>
            </a:xfrm>
            <a:prstGeom prst="rect">
              <a:avLst/>
            </a:prstGeom>
            <a:noFill/>
          </p:spPr>
        </p:pic>
        <p:pic>
          <p:nvPicPr>
            <p:cNvPr id="10" name="Picture 6" descr="de"/>
            <p:cNvPicPr>
              <a:picLocks noChangeAspect="1" noChangeArrowheads="1"/>
            </p:cNvPicPr>
            <p:nvPr/>
          </p:nvPicPr>
          <p:blipFill>
            <a:blip r:embed="rId7" cstate="print"/>
            <a:srcRect/>
            <a:stretch>
              <a:fillRect/>
            </a:stretch>
          </p:blipFill>
          <p:spPr bwMode="auto">
            <a:xfrm>
              <a:off x="3938933" y="2975053"/>
              <a:ext cx="412750" cy="254000"/>
            </a:xfrm>
            <a:prstGeom prst="rect">
              <a:avLst/>
            </a:prstGeom>
            <a:noFill/>
          </p:spPr>
        </p:pic>
        <p:pic>
          <p:nvPicPr>
            <p:cNvPr id="11" name="Picture 7" descr="es"/>
            <p:cNvPicPr>
              <a:picLocks noChangeAspect="1" noChangeArrowheads="1"/>
            </p:cNvPicPr>
            <p:nvPr/>
          </p:nvPicPr>
          <p:blipFill>
            <a:blip r:embed="rId8" cstate="print"/>
            <a:srcRect/>
            <a:stretch>
              <a:fillRect/>
            </a:stretch>
          </p:blipFill>
          <p:spPr bwMode="auto">
            <a:xfrm>
              <a:off x="2393950" y="4109116"/>
              <a:ext cx="412750" cy="254000"/>
            </a:xfrm>
            <a:prstGeom prst="rect">
              <a:avLst/>
            </a:prstGeom>
            <a:noFill/>
          </p:spPr>
        </p:pic>
        <p:pic>
          <p:nvPicPr>
            <p:cNvPr id="12" name="Picture 8" descr="fr"/>
            <p:cNvPicPr>
              <a:picLocks noChangeAspect="1" noChangeArrowheads="1"/>
            </p:cNvPicPr>
            <p:nvPr/>
          </p:nvPicPr>
          <p:blipFill>
            <a:blip r:embed="rId9" cstate="print"/>
            <a:srcRect/>
            <a:stretch>
              <a:fillRect/>
            </a:stretch>
          </p:blipFill>
          <p:spPr bwMode="auto">
            <a:xfrm>
              <a:off x="2862454" y="3507136"/>
              <a:ext cx="412750" cy="254000"/>
            </a:xfrm>
            <a:prstGeom prst="rect">
              <a:avLst/>
            </a:prstGeom>
            <a:noFill/>
          </p:spPr>
        </p:pic>
        <p:pic>
          <p:nvPicPr>
            <p:cNvPr id="1029" name="Picture 5"/>
            <p:cNvPicPr>
              <a:picLocks noChangeAspect="1" noChangeArrowheads="1"/>
            </p:cNvPicPr>
            <p:nvPr/>
          </p:nvPicPr>
          <p:blipFill>
            <a:blip r:embed="rId10"/>
            <a:srcRect/>
            <a:stretch>
              <a:fillRect/>
            </a:stretch>
          </p:blipFill>
          <p:spPr bwMode="auto">
            <a:xfrm>
              <a:off x="4373908" y="3985291"/>
              <a:ext cx="390525" cy="247650"/>
            </a:xfrm>
            <a:prstGeom prst="rect">
              <a:avLst/>
            </a:prstGeom>
            <a:noFill/>
            <a:ln w="9525">
              <a:noFill/>
              <a:miter lim="800000"/>
              <a:headEnd/>
              <a:tailEnd/>
            </a:ln>
          </p:spPr>
        </p:pic>
        <p:pic>
          <p:nvPicPr>
            <p:cNvPr id="14" name="Picture 10" descr="nl"/>
            <p:cNvPicPr>
              <a:picLocks noChangeAspect="1" noChangeArrowheads="1"/>
            </p:cNvPicPr>
            <p:nvPr/>
          </p:nvPicPr>
          <p:blipFill>
            <a:blip r:embed="rId11" cstate="print"/>
            <a:srcRect/>
            <a:stretch>
              <a:fillRect/>
            </a:stretch>
          </p:blipFill>
          <p:spPr bwMode="auto">
            <a:xfrm>
              <a:off x="3526183" y="2733675"/>
              <a:ext cx="412750" cy="254000"/>
            </a:xfrm>
            <a:prstGeom prst="rect">
              <a:avLst/>
            </a:prstGeom>
            <a:noFill/>
          </p:spPr>
        </p:pic>
        <p:pic>
          <p:nvPicPr>
            <p:cNvPr id="15" name="Picture 18" descr="at"/>
            <p:cNvPicPr>
              <a:picLocks noChangeAspect="1" noChangeArrowheads="1"/>
            </p:cNvPicPr>
            <p:nvPr/>
          </p:nvPicPr>
          <p:blipFill>
            <a:blip r:embed="rId12" cstate="print"/>
            <a:srcRect/>
            <a:stretch>
              <a:fillRect/>
            </a:stretch>
          </p:blipFill>
          <p:spPr bwMode="auto">
            <a:xfrm>
              <a:off x="4145308" y="3507136"/>
              <a:ext cx="412750" cy="254000"/>
            </a:xfrm>
            <a:prstGeom prst="rect">
              <a:avLst/>
            </a:prstGeom>
            <a:noFill/>
          </p:spPr>
        </p:pic>
        <p:pic>
          <p:nvPicPr>
            <p:cNvPr id="16" name="Picture 11" descr="ch"/>
            <p:cNvPicPr>
              <a:picLocks noChangeAspect="1" noChangeArrowheads="1"/>
            </p:cNvPicPr>
            <p:nvPr/>
          </p:nvPicPr>
          <p:blipFill>
            <a:blip r:embed="rId13" cstate="print"/>
            <a:srcRect/>
            <a:stretch>
              <a:fillRect/>
            </a:stretch>
          </p:blipFill>
          <p:spPr bwMode="auto">
            <a:xfrm>
              <a:off x="3392371" y="3507136"/>
              <a:ext cx="412750" cy="254000"/>
            </a:xfrm>
            <a:prstGeom prst="rect">
              <a:avLst/>
            </a:prstGeom>
            <a:noFill/>
          </p:spPr>
        </p:pic>
        <p:pic>
          <p:nvPicPr>
            <p:cNvPr id="17" name="Picture 12" descr="fi"/>
            <p:cNvPicPr>
              <a:picLocks noChangeAspect="1" noChangeArrowheads="1"/>
            </p:cNvPicPr>
            <p:nvPr/>
          </p:nvPicPr>
          <p:blipFill>
            <a:blip r:embed="rId14" cstate="print"/>
            <a:srcRect/>
            <a:stretch>
              <a:fillRect/>
            </a:stretch>
          </p:blipFill>
          <p:spPr bwMode="auto">
            <a:xfrm>
              <a:off x="4888068" y="1618940"/>
              <a:ext cx="412750" cy="254000"/>
            </a:xfrm>
            <a:prstGeom prst="rect">
              <a:avLst/>
            </a:prstGeom>
            <a:noFill/>
          </p:spPr>
        </p:pic>
        <p:pic>
          <p:nvPicPr>
            <p:cNvPr id="18" name="Picture 13" descr="se"/>
            <p:cNvPicPr>
              <a:picLocks noChangeAspect="1" noChangeArrowheads="1"/>
            </p:cNvPicPr>
            <p:nvPr/>
          </p:nvPicPr>
          <p:blipFill>
            <a:blip r:embed="rId15" cstate="print"/>
            <a:srcRect/>
            <a:stretch>
              <a:fillRect/>
            </a:stretch>
          </p:blipFill>
          <p:spPr bwMode="auto">
            <a:xfrm>
              <a:off x="4351683" y="1739590"/>
              <a:ext cx="412750" cy="254000"/>
            </a:xfrm>
            <a:prstGeom prst="rect">
              <a:avLst/>
            </a:prstGeom>
            <a:noFill/>
          </p:spPr>
        </p:pic>
      </p:grpSp>
      <p:pic>
        <p:nvPicPr>
          <p:cNvPr id="5" name="Picture 4"/>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42697" y="1234013"/>
            <a:ext cx="6788220" cy="5482793"/>
          </a:xfrm>
          <a:prstGeom prst="rect">
            <a:avLst/>
          </a:prstGeom>
        </p:spPr>
      </p:pic>
    </p:spTree>
    <p:extLst>
      <p:ext uri="{BB962C8B-B14F-4D97-AF65-F5344CB8AC3E}">
        <p14:creationId xmlns:p14="http://schemas.microsoft.com/office/powerpoint/2010/main" val="2273817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tx1"/>
                </a:solidFill>
              </a:rPr>
              <a:t>Kinetic energy spectrum at 200 </a:t>
            </a:r>
            <a:r>
              <a:rPr lang="en-GB" dirty="0" err="1" smtClean="0">
                <a:solidFill>
                  <a:schemeClr val="tx1"/>
                </a:solidFill>
              </a:rPr>
              <a:t>hPa</a:t>
            </a:r>
            <a:endParaRPr lang="en-GB" dirty="0">
              <a:solidFill>
                <a:schemeClr val="tx1"/>
              </a:solidFill>
            </a:endParaRPr>
          </a:p>
        </p:txBody>
      </p:sp>
      <p:pic>
        <p:nvPicPr>
          <p:cNvPr id="3" name="Picture 2"/>
          <p:cNvPicPr>
            <a:picLocks noChangeAspect="1"/>
          </p:cNvPicPr>
          <p:nvPr/>
        </p:nvPicPr>
        <p:blipFill>
          <a:blip r:embed="rId2"/>
          <a:stretch>
            <a:fillRect/>
          </a:stretch>
        </p:blipFill>
        <p:spPr>
          <a:xfrm>
            <a:off x="607095" y="678706"/>
            <a:ext cx="8173834" cy="6097238"/>
          </a:xfrm>
          <a:prstGeom prst="rect">
            <a:avLst/>
          </a:prstGeom>
        </p:spPr>
      </p:pic>
    </p:spTree>
    <p:extLst>
      <p:ext uri="{BB962C8B-B14F-4D97-AF65-F5344CB8AC3E}">
        <p14:creationId xmlns:p14="http://schemas.microsoft.com/office/powerpoint/2010/main" val="26549945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HPCF performance </a:t>
            </a:r>
            <a:r>
              <a:rPr lang="en-GB" dirty="0" err="1" smtClean="0"/>
              <a:t>vs</a:t>
            </a:r>
            <a:r>
              <a:rPr lang="en-GB" dirty="0" smtClean="0"/>
              <a:t> Strategy</a:t>
            </a:r>
            <a:endParaRPr lang="en-GB" dirty="0"/>
          </a:p>
        </p:txBody>
      </p:sp>
      <p:sp>
        <p:nvSpPr>
          <p:cNvPr id="3" name="Content Placeholder 2"/>
          <p:cNvSpPr>
            <a:spLocks noGrp="1"/>
          </p:cNvSpPr>
          <p:nvPr>
            <p:ph idx="1"/>
          </p:nvPr>
        </p:nvSpPr>
        <p:spPr>
          <a:xfrm>
            <a:off x="499138" y="1060580"/>
            <a:ext cx="8112125" cy="4930775"/>
          </a:xfrm>
        </p:spPr>
        <p:txBody>
          <a:bodyPr/>
          <a:lstStyle/>
          <a:p>
            <a:endParaRPr lang="en-GB" b="0" dirty="0"/>
          </a:p>
          <a:p>
            <a:endParaRPr lang="en-GB" b="0" dirty="0"/>
          </a:p>
        </p:txBody>
      </p:sp>
      <p:graphicFrame>
        <p:nvGraphicFramePr>
          <p:cNvPr id="6" name="Strategy"/>
          <p:cNvGraphicFramePr>
            <a:graphicFrameLocks/>
          </p:cNvGraphicFramePr>
          <p:nvPr>
            <p:extLst/>
          </p:nvPr>
        </p:nvGraphicFramePr>
        <p:xfrm>
          <a:off x="1698171" y="1319349"/>
          <a:ext cx="7197725" cy="489594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bwMode="auto">
          <a:xfrm>
            <a:off x="7776376" y="2266462"/>
            <a:ext cx="834887" cy="190491"/>
          </a:xfrm>
          <a:prstGeom prst="rect">
            <a:avLst/>
          </a:prstGeom>
          <a:solidFill>
            <a:srgbClr val="7030A0"/>
          </a:solidFill>
          <a:ln w="127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8" name="Straight Connector 7"/>
          <p:cNvCxnSpPr/>
          <p:nvPr/>
        </p:nvCxnSpPr>
        <p:spPr bwMode="auto">
          <a:xfrm flipV="1">
            <a:off x="7083229" y="2078892"/>
            <a:ext cx="1237001" cy="378062"/>
          </a:xfrm>
          <a:prstGeom prst="line">
            <a:avLst/>
          </a:prstGeom>
          <a:solidFill>
            <a:schemeClr val="accent1"/>
          </a:solidFill>
          <a:ln w="3175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27577906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Scalability activities</a:t>
            </a:r>
            <a:endParaRPr lang="en-GB" dirty="0"/>
          </a:p>
        </p:txBody>
      </p:sp>
      <p:sp>
        <p:nvSpPr>
          <p:cNvPr id="3" name="Content Placeholder 2"/>
          <p:cNvSpPr>
            <a:spLocks noGrp="1"/>
          </p:cNvSpPr>
          <p:nvPr>
            <p:ph idx="1"/>
          </p:nvPr>
        </p:nvSpPr>
        <p:spPr>
          <a:xfrm>
            <a:off x="215700" y="1082362"/>
            <a:ext cx="8799512" cy="2347175"/>
          </a:xfrm>
        </p:spPr>
        <p:txBody>
          <a:bodyPr/>
          <a:lstStyle/>
          <a:p>
            <a:pPr>
              <a:lnSpc>
                <a:spcPct val="100000"/>
              </a:lnSpc>
            </a:pPr>
            <a:r>
              <a:rPr lang="en-GB" dirty="0" smtClean="0"/>
              <a:t>Preparation for future HPC architectures (2018 onwards)</a:t>
            </a:r>
          </a:p>
          <a:p>
            <a:pPr lvl="1">
              <a:lnSpc>
                <a:spcPct val="100000"/>
              </a:lnSpc>
            </a:pPr>
            <a:r>
              <a:rPr lang="en-GB" dirty="0" smtClean="0"/>
              <a:t>Data assimilation (OOPS)</a:t>
            </a:r>
          </a:p>
          <a:p>
            <a:pPr lvl="1">
              <a:lnSpc>
                <a:spcPct val="100000"/>
              </a:lnSpc>
            </a:pPr>
            <a:r>
              <a:rPr lang="en-GB" dirty="0" smtClean="0"/>
              <a:t>IFS dynamical core</a:t>
            </a:r>
          </a:p>
          <a:p>
            <a:pPr lvl="1">
              <a:lnSpc>
                <a:spcPct val="100000"/>
              </a:lnSpc>
            </a:pPr>
            <a:r>
              <a:rPr lang="en-GB" dirty="0" smtClean="0"/>
              <a:t>Model code optimisation</a:t>
            </a:r>
          </a:p>
          <a:p>
            <a:pPr lvl="1">
              <a:lnSpc>
                <a:spcPct val="100000"/>
              </a:lnSpc>
            </a:pPr>
            <a:r>
              <a:rPr lang="en-GB" dirty="0" smtClean="0"/>
              <a:t>Other code optimisations (observation handling)</a:t>
            </a:r>
            <a:endParaRPr lang="en-GB" dirty="0"/>
          </a:p>
        </p:txBody>
      </p:sp>
    </p:spTree>
    <p:extLst>
      <p:ext uri="{BB962C8B-B14F-4D97-AF65-F5344CB8AC3E}">
        <p14:creationId xmlns:p14="http://schemas.microsoft.com/office/powerpoint/2010/main" val="42803763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Strategy for IFS dynamical core</a:t>
            </a:r>
            <a:endParaRPr lang="en-GB" dirty="0"/>
          </a:p>
        </p:txBody>
      </p:sp>
      <p:sp>
        <p:nvSpPr>
          <p:cNvPr id="3" name="Content Placeholder 2"/>
          <p:cNvSpPr>
            <a:spLocks noGrp="1"/>
          </p:cNvSpPr>
          <p:nvPr>
            <p:ph idx="1"/>
          </p:nvPr>
        </p:nvSpPr>
        <p:spPr>
          <a:xfrm>
            <a:off x="327026" y="872544"/>
            <a:ext cx="8447087" cy="2939602"/>
          </a:xfrm>
        </p:spPr>
        <p:txBody>
          <a:bodyPr/>
          <a:lstStyle/>
          <a:p>
            <a:pPr>
              <a:lnSpc>
                <a:spcPct val="100000"/>
              </a:lnSpc>
            </a:pPr>
            <a:r>
              <a:rPr lang="en-GB" dirty="0" smtClean="0"/>
              <a:t>Fully compressible equations</a:t>
            </a:r>
          </a:p>
          <a:p>
            <a:pPr>
              <a:lnSpc>
                <a:spcPct val="100000"/>
              </a:lnSpc>
            </a:pPr>
            <a:r>
              <a:rPr lang="en-GB" dirty="0" smtClean="0"/>
              <a:t>Retain semi-implicit, semi-</a:t>
            </a:r>
            <a:r>
              <a:rPr lang="en-GB" dirty="0" err="1" smtClean="0"/>
              <a:t>Lagrangian</a:t>
            </a:r>
            <a:r>
              <a:rPr lang="en-GB" dirty="0" smtClean="0"/>
              <a:t> schemes</a:t>
            </a:r>
          </a:p>
          <a:p>
            <a:pPr>
              <a:lnSpc>
                <a:spcPct val="100000"/>
              </a:lnSpc>
            </a:pPr>
            <a:r>
              <a:rPr lang="en-GB" dirty="0" smtClean="0"/>
              <a:t>Retain spectral transform technique</a:t>
            </a:r>
          </a:p>
          <a:p>
            <a:pPr>
              <a:lnSpc>
                <a:spcPct val="100000"/>
              </a:lnSpc>
            </a:pPr>
            <a:r>
              <a:rPr lang="en-GB" dirty="0" smtClean="0"/>
              <a:t>Improve parallelisation/scalability by implementing unstructured grids</a:t>
            </a:r>
            <a:endParaRPr lang="en-GB" dirty="0"/>
          </a:p>
        </p:txBody>
      </p:sp>
      <p:pic>
        <p:nvPicPr>
          <p:cNvPr id="4" name="Picture 2"/>
          <p:cNvPicPr>
            <a:picLocks noChangeAspect="1" noChangeArrowheads="1"/>
          </p:cNvPicPr>
          <p:nvPr/>
        </p:nvPicPr>
        <p:blipFill>
          <a:blip r:embed="rId2"/>
          <a:srcRect/>
          <a:stretch>
            <a:fillRect/>
          </a:stretch>
        </p:blipFill>
        <p:spPr bwMode="auto">
          <a:xfrm>
            <a:off x="2289447" y="4434840"/>
            <a:ext cx="1803582" cy="1798933"/>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5532120" y="4570672"/>
            <a:ext cx="1641566" cy="1641566"/>
          </a:xfrm>
          <a:prstGeom prst="rect">
            <a:avLst/>
          </a:prstGeom>
          <a:noFill/>
          <a:ln w="9525">
            <a:noFill/>
            <a:miter lim="800000"/>
            <a:headEnd/>
            <a:tailEnd/>
          </a:ln>
        </p:spPr>
      </p:pic>
    </p:spTree>
    <p:extLst>
      <p:ext uri="{BB962C8B-B14F-4D97-AF65-F5344CB8AC3E}">
        <p14:creationId xmlns:p14="http://schemas.microsoft.com/office/powerpoint/2010/main" val="2144965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ENsemble prediction System (ENS)</a:t>
            </a:r>
            <a:endParaRPr lang="sv-SE" dirty="0"/>
          </a:p>
        </p:txBody>
      </p:sp>
      <p:sp>
        <p:nvSpPr>
          <p:cNvPr id="3" name="Content Placeholder 2"/>
          <p:cNvSpPr>
            <a:spLocks noGrp="1"/>
          </p:cNvSpPr>
          <p:nvPr>
            <p:ph idx="1"/>
          </p:nvPr>
        </p:nvSpPr>
        <p:spPr/>
        <p:txBody>
          <a:bodyPr/>
          <a:lstStyle/>
          <a:p>
            <a:pPr>
              <a:lnSpc>
                <a:spcPct val="100000"/>
              </a:lnSpc>
            </a:pPr>
            <a:r>
              <a:rPr lang="sv-SE" dirty="0" smtClean="0"/>
              <a:t>EDA, singular vectors and ENS</a:t>
            </a:r>
          </a:p>
          <a:p>
            <a:pPr>
              <a:lnSpc>
                <a:spcPct val="100000"/>
              </a:lnSpc>
            </a:pPr>
            <a:r>
              <a:rPr lang="sv-SE" dirty="0" smtClean="0"/>
              <a:t>Stochastic physics</a:t>
            </a:r>
          </a:p>
          <a:p>
            <a:pPr>
              <a:lnSpc>
                <a:spcPct val="100000"/>
              </a:lnSpc>
            </a:pPr>
            <a:r>
              <a:rPr lang="sv-SE" dirty="0" smtClean="0"/>
              <a:t>91 levels in the vertical TCo639</a:t>
            </a:r>
          </a:p>
          <a:p>
            <a:pPr>
              <a:lnSpc>
                <a:spcPct val="100000"/>
              </a:lnSpc>
            </a:pPr>
            <a:r>
              <a:rPr lang="sv-SE" dirty="0" smtClean="0"/>
              <a:t>Coupled to the ocean model from the start of the forecast</a:t>
            </a:r>
          </a:p>
          <a:p>
            <a:pPr>
              <a:lnSpc>
                <a:spcPct val="100000"/>
              </a:lnSpc>
            </a:pPr>
            <a:r>
              <a:rPr lang="sv-SE" dirty="0" smtClean="0"/>
              <a:t>Monthly forecasting</a:t>
            </a:r>
          </a:p>
          <a:p>
            <a:pPr lvl="1">
              <a:lnSpc>
                <a:spcPct val="100000"/>
              </a:lnSpc>
            </a:pPr>
            <a:r>
              <a:rPr lang="sv-SE" dirty="0" smtClean="0"/>
              <a:t>MJO skill scores</a:t>
            </a:r>
          </a:p>
          <a:p>
            <a:pPr>
              <a:lnSpc>
                <a:spcPct val="100000"/>
              </a:lnSpc>
            </a:pPr>
            <a:r>
              <a:rPr lang="sv-SE" dirty="0" smtClean="0"/>
              <a:t>Seasonal forecast System </a:t>
            </a:r>
            <a:r>
              <a:rPr lang="sv-SE" dirty="0"/>
              <a:t>4</a:t>
            </a:r>
          </a:p>
          <a:p>
            <a:pPr lvl="1">
              <a:lnSpc>
                <a:spcPct val="100000"/>
              </a:lnSpc>
            </a:pPr>
            <a:r>
              <a:rPr lang="sv-SE" dirty="0"/>
              <a:t>EUROSIP including NCEP</a:t>
            </a:r>
          </a:p>
          <a:p>
            <a:pPr>
              <a:lnSpc>
                <a:spcPct val="100000"/>
              </a:lnSpc>
            </a:pPr>
            <a:r>
              <a:rPr lang="sv-SE" dirty="0" smtClean="0"/>
              <a:t>Applications of ENS</a:t>
            </a:r>
          </a:p>
          <a:p>
            <a:pPr lvl="1">
              <a:lnSpc>
                <a:spcPct val="100000"/>
              </a:lnSpc>
            </a:pPr>
            <a:r>
              <a:rPr lang="sv-SE" dirty="0" smtClean="0"/>
              <a:t>Flooding/drought prediction</a:t>
            </a:r>
          </a:p>
          <a:p>
            <a:pPr lvl="1">
              <a:lnSpc>
                <a:spcPct val="100000"/>
              </a:lnSpc>
            </a:pPr>
            <a:r>
              <a:rPr lang="sv-SE" dirty="0" smtClean="0"/>
              <a:t>Health</a:t>
            </a:r>
          </a:p>
        </p:txBody>
      </p:sp>
    </p:spTree>
    <p:extLst>
      <p:ext uri="{BB962C8B-B14F-4D97-AF65-F5344CB8AC3E}">
        <p14:creationId xmlns:p14="http://schemas.microsoft.com/office/powerpoint/2010/main" val="1615515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Wind storm NW Europe 28 October 2013</a:t>
            </a:r>
            <a:endParaRPr lang="en-US" dirty="0"/>
          </a:p>
        </p:txBody>
      </p:sp>
      <p:pic>
        <p:nvPicPr>
          <p:cNvPr id="5" name="Picture 4"/>
          <p:cNvPicPr/>
          <p:nvPr/>
        </p:nvPicPr>
        <p:blipFill>
          <a:blip r:embed="rId3"/>
          <a:stretch>
            <a:fillRect/>
          </a:stretch>
        </p:blipFill>
        <p:spPr>
          <a:xfrm>
            <a:off x="454660" y="1001151"/>
            <a:ext cx="3390191" cy="1984645"/>
          </a:xfrm>
          <a:prstGeom prst="rect">
            <a:avLst/>
          </a:prstGeom>
        </p:spPr>
      </p:pic>
      <p:pic>
        <p:nvPicPr>
          <p:cNvPr id="6" name="Picture 5"/>
          <p:cNvPicPr/>
          <p:nvPr/>
        </p:nvPicPr>
        <p:blipFill rotWithShape="1">
          <a:blip r:embed="rId4"/>
          <a:srcRect l="5121" t="4722" r="5681" b="4216"/>
          <a:stretch/>
        </p:blipFill>
        <p:spPr bwMode="auto">
          <a:xfrm>
            <a:off x="4679490" y="1143000"/>
            <a:ext cx="4300737" cy="3207290"/>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5" cstate="print">
            <a:extLst>
              <a:ext uri="{28A0092B-C50C-407E-A947-70E740481C1C}">
                <a14:useLocalDpi xmlns:a14="http://schemas.microsoft.com/office/drawing/2010/main" val="0"/>
              </a:ext>
            </a:extLst>
          </a:blip>
          <a:srcRect l="4508" t="17905" r="11979" b="3519"/>
          <a:stretch/>
        </p:blipFill>
        <p:spPr bwMode="auto">
          <a:xfrm>
            <a:off x="454660" y="3429000"/>
            <a:ext cx="4117340" cy="2743200"/>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4572000" y="4765879"/>
            <a:ext cx="4457111" cy="1200329"/>
          </a:xfrm>
          <a:prstGeom prst="rect">
            <a:avLst/>
          </a:prstGeom>
          <a:noFill/>
        </p:spPr>
        <p:txBody>
          <a:bodyPr wrap="square" rtlCol="0">
            <a:spAutoFit/>
          </a:bodyPr>
          <a:lstStyle/>
          <a:p>
            <a:r>
              <a:rPr lang="en-US" dirty="0" smtClean="0">
                <a:latin typeface="+mn-lt"/>
              </a:rPr>
              <a:t>Signal from 4-5 days ahead in the Extreme Forecast Index (EFI)</a:t>
            </a:r>
            <a:endParaRPr lang="en-US" dirty="0">
              <a:latin typeface="+mn-lt"/>
            </a:endParaRPr>
          </a:p>
        </p:txBody>
      </p:sp>
    </p:spTree>
    <p:extLst>
      <p:ext uri="{BB962C8B-B14F-4D97-AF65-F5344CB8AC3E}">
        <p14:creationId xmlns:p14="http://schemas.microsoft.com/office/powerpoint/2010/main" val="1866561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Madden-Julian oscillation correlations (TIGGE)</a:t>
            </a:r>
            <a:endParaRPr lang="en-GB" dirty="0"/>
          </a:p>
        </p:txBody>
      </p:sp>
      <p:sp>
        <p:nvSpPr>
          <p:cNvPr id="4" name="Slide Number Placeholder 3"/>
          <p:cNvSpPr>
            <a:spLocks noGrp="1"/>
          </p:cNvSpPr>
          <p:nvPr>
            <p:ph type="sldNum" sz="quarter" idx="4294967295"/>
          </p:nvPr>
        </p:nvSpPr>
        <p:spPr>
          <a:xfrm>
            <a:off x="7524160" y="5589004"/>
            <a:ext cx="1619840" cy="162042"/>
          </a:xfrm>
          <a:prstGeom prst="rect">
            <a:avLst/>
          </a:prstGeom>
        </p:spPr>
        <p:txBody>
          <a:bodyPr/>
          <a:lstStyle/>
          <a:p>
            <a:fld id="{6B3B0B0F-E794-1244-9699-107C60B9C23A}" type="slidenum">
              <a:rPr lang="en-US" smtClean="0"/>
              <a:pPr/>
              <a:t>26</a:t>
            </a:fld>
            <a:endParaRPr lang="en-US" dirty="0"/>
          </a:p>
        </p:txBody>
      </p:sp>
      <p:sp>
        <p:nvSpPr>
          <p:cNvPr id="5" name="Footer Placeholder 4"/>
          <p:cNvSpPr>
            <a:spLocks noGrp="1"/>
          </p:cNvSpPr>
          <p:nvPr>
            <p:ph type="ftr" sz="quarter" idx="4294967295"/>
          </p:nvPr>
        </p:nvSpPr>
        <p:spPr>
          <a:xfrm>
            <a:off x="2627464" y="5843004"/>
            <a:ext cx="3041021" cy="173038"/>
          </a:xfrm>
          <a:prstGeom prst="rect">
            <a:avLst/>
          </a:prstGeom>
        </p:spPr>
        <p:txBody>
          <a:bodyPr/>
          <a:lstStyle/>
          <a:p>
            <a:pPr algn="ctr"/>
            <a:r>
              <a:rPr lang="en-US" dirty="0" smtClean="0"/>
              <a:t>European Centre for Medium-Range Weather Forecasts</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457201" y="847164"/>
            <a:ext cx="7557246" cy="5123329"/>
          </a:xfrm>
          <a:prstGeom prst="rect">
            <a:avLst/>
          </a:prstGeom>
        </p:spPr>
      </p:pic>
    </p:spTree>
    <p:extLst>
      <p:ext uri="{BB962C8B-B14F-4D97-AF65-F5344CB8AC3E}">
        <p14:creationId xmlns:p14="http://schemas.microsoft.com/office/powerpoint/2010/main" val="437777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1"/>
          <p:cNvSpPr>
            <a:spLocks noGrp="1"/>
          </p:cNvSpPr>
          <p:nvPr>
            <p:ph type="title"/>
          </p:nvPr>
        </p:nvSpPr>
        <p:spPr>
          <a:xfrm>
            <a:off x="498231" y="63623"/>
            <a:ext cx="8229600" cy="485017"/>
          </a:xfrm>
        </p:spPr>
        <p:txBody>
          <a:bodyPr/>
          <a:lstStyle/>
          <a:p>
            <a:r>
              <a:rPr lang="en-GB" sz="2800" dirty="0" smtClean="0"/>
              <a:t>Performance of the monthly Forecasts since 2002</a:t>
            </a:r>
          </a:p>
        </p:txBody>
      </p:sp>
      <p:sp>
        <p:nvSpPr>
          <p:cNvPr id="3075" name="TextBox 10"/>
          <p:cNvSpPr txBox="1">
            <a:spLocks noChangeArrowheads="1"/>
          </p:cNvSpPr>
          <p:nvPr/>
        </p:nvSpPr>
        <p:spPr bwMode="auto">
          <a:xfrm>
            <a:off x="789843" y="596315"/>
            <a:ext cx="74793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ctr"/>
            <a:r>
              <a:rPr lang="en-GB" sz="1800" b="0" dirty="0" err="1"/>
              <a:t>Hindcasts</a:t>
            </a:r>
            <a:r>
              <a:rPr lang="en-GB" sz="1800" b="0" dirty="0"/>
              <a:t> covering the period 1995-2001</a:t>
            </a:r>
          </a:p>
        </p:txBody>
      </p:sp>
      <p:pic>
        <p:nvPicPr>
          <p:cNvPr id="3076" name="Picture 11" descr="ps.ps"/>
          <p:cNvPicPr>
            <a:picLocks noChangeAspect="1"/>
          </p:cNvPicPr>
          <p:nvPr/>
        </p:nvPicPr>
        <p:blipFill>
          <a:blip r:embed="rId2">
            <a:extLst>
              <a:ext uri="{28A0092B-C50C-407E-A947-70E740481C1C}">
                <a14:useLocalDpi xmlns:a14="http://schemas.microsoft.com/office/drawing/2010/main" val="0"/>
              </a:ext>
            </a:extLst>
          </a:blip>
          <a:srcRect l="6580" t="3802" r="5347" b="1427"/>
          <a:stretch>
            <a:fillRect/>
          </a:stretch>
        </p:blipFill>
        <p:spPr bwMode="auto">
          <a:xfrm>
            <a:off x="293076" y="1342058"/>
            <a:ext cx="3890303" cy="30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2"/>
          <p:cNvSpPr txBox="1">
            <a:spLocks noChangeArrowheads="1"/>
          </p:cNvSpPr>
          <p:nvPr/>
        </p:nvSpPr>
        <p:spPr bwMode="auto">
          <a:xfrm>
            <a:off x="915866" y="974050"/>
            <a:ext cx="2492619"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b="0" dirty="0"/>
              <a:t>Tropics</a:t>
            </a:r>
          </a:p>
        </p:txBody>
      </p:sp>
      <p:pic>
        <p:nvPicPr>
          <p:cNvPr id="3078" name="Picture 16" descr="WEEK2N.ps"/>
          <p:cNvPicPr>
            <a:picLocks noChangeAspect="1"/>
          </p:cNvPicPr>
          <p:nvPr/>
        </p:nvPicPr>
        <p:blipFill>
          <a:blip r:embed="rId3">
            <a:extLst>
              <a:ext uri="{28A0092B-C50C-407E-A947-70E740481C1C}">
                <a14:useLocalDpi xmlns:a14="http://schemas.microsoft.com/office/drawing/2010/main" val="0"/>
              </a:ext>
            </a:extLst>
          </a:blip>
          <a:srcRect l="5347" t="3802" r="6168" b="2377"/>
          <a:stretch>
            <a:fillRect/>
          </a:stretch>
        </p:blipFill>
        <p:spPr bwMode="auto">
          <a:xfrm>
            <a:off x="5326380" y="4570002"/>
            <a:ext cx="3231758" cy="2287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Box 17"/>
          <p:cNvSpPr txBox="1">
            <a:spLocks noChangeArrowheads="1"/>
          </p:cNvSpPr>
          <p:nvPr/>
        </p:nvSpPr>
        <p:spPr bwMode="auto">
          <a:xfrm>
            <a:off x="5153759" y="996520"/>
            <a:ext cx="2492619"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b="0" dirty="0"/>
              <a:t>N. </a:t>
            </a:r>
            <a:r>
              <a:rPr lang="en-GB" b="0" dirty="0" err="1"/>
              <a:t>Extratropics</a:t>
            </a:r>
            <a:endParaRPr lang="en-GB" b="0" dirty="0"/>
          </a:p>
        </p:txBody>
      </p:sp>
      <p:sp>
        <p:nvSpPr>
          <p:cNvPr id="3081" name="TextBox 20"/>
          <p:cNvSpPr txBox="1">
            <a:spLocks noChangeArrowheads="1"/>
          </p:cNvSpPr>
          <p:nvPr/>
        </p:nvSpPr>
        <p:spPr bwMode="auto">
          <a:xfrm>
            <a:off x="491831" y="4673488"/>
            <a:ext cx="75012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400" dirty="0"/>
              <a:t>2002</a:t>
            </a:r>
          </a:p>
        </p:txBody>
      </p:sp>
      <p:pic>
        <p:nvPicPr>
          <p:cNvPr id="3082" name="Picture 22" descr="Z500.QUA3.OBS.ps"/>
          <p:cNvPicPr>
            <a:picLocks noChangeAspect="1"/>
          </p:cNvPicPr>
          <p:nvPr/>
        </p:nvPicPr>
        <p:blipFill>
          <a:blip r:embed="rId4">
            <a:extLst>
              <a:ext uri="{28A0092B-C50C-407E-A947-70E740481C1C}">
                <a14:useLocalDpi xmlns:a14="http://schemas.microsoft.com/office/drawing/2010/main" val="0"/>
              </a:ext>
            </a:extLst>
          </a:blip>
          <a:srcRect t="2867"/>
          <a:stretch>
            <a:fillRect/>
          </a:stretch>
        </p:blipFill>
        <p:spPr bwMode="auto">
          <a:xfrm>
            <a:off x="3529453" y="4957778"/>
            <a:ext cx="1627596" cy="173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23" descr="Z500.QUA3.2002.ps"/>
          <p:cNvPicPr>
            <a:picLocks noChangeAspect="1"/>
          </p:cNvPicPr>
          <p:nvPr/>
        </p:nvPicPr>
        <p:blipFill>
          <a:blip r:embed="rId5">
            <a:extLst>
              <a:ext uri="{28A0092B-C50C-407E-A947-70E740481C1C}">
                <a14:useLocalDpi xmlns:a14="http://schemas.microsoft.com/office/drawing/2010/main" val="0"/>
              </a:ext>
            </a:extLst>
          </a:blip>
          <a:srcRect l="4108" t="-1195"/>
          <a:stretch>
            <a:fillRect/>
          </a:stretch>
        </p:blipFill>
        <p:spPr bwMode="auto">
          <a:xfrm rot="5400000">
            <a:off x="170662" y="4978309"/>
            <a:ext cx="1713674" cy="166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TextBox 24"/>
          <p:cNvSpPr txBox="1">
            <a:spLocks noChangeArrowheads="1"/>
          </p:cNvSpPr>
          <p:nvPr/>
        </p:nvSpPr>
        <p:spPr bwMode="auto">
          <a:xfrm>
            <a:off x="4010975" y="4722888"/>
            <a:ext cx="6645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400" dirty="0"/>
              <a:t>ERA</a:t>
            </a:r>
          </a:p>
        </p:txBody>
      </p:sp>
      <p:pic>
        <p:nvPicPr>
          <p:cNvPr id="3085" name="Picture 25" descr="Z500.QUA3.2012.ps"/>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10800000">
            <a:off x="1850940" y="4963836"/>
            <a:ext cx="1652868" cy="174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TextBox 26"/>
          <p:cNvSpPr txBox="1">
            <a:spLocks noChangeArrowheads="1"/>
          </p:cNvSpPr>
          <p:nvPr/>
        </p:nvSpPr>
        <p:spPr bwMode="auto">
          <a:xfrm>
            <a:off x="2299780" y="4673686"/>
            <a:ext cx="7502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400" dirty="0"/>
              <a:t>2011</a:t>
            </a:r>
          </a:p>
        </p:txBody>
      </p:sp>
      <p:pic>
        <p:nvPicPr>
          <p:cNvPr id="3087" name="Picture 27" descr="naoscore.ps"/>
          <p:cNvPicPr>
            <a:picLocks noChangeAspect="1"/>
          </p:cNvPicPr>
          <p:nvPr/>
        </p:nvPicPr>
        <p:blipFill>
          <a:blip r:embed="rId7">
            <a:extLst>
              <a:ext uri="{28A0092B-C50C-407E-A947-70E740481C1C}">
                <a14:useLocalDpi xmlns:a14="http://schemas.microsoft.com/office/drawing/2010/main" val="0"/>
              </a:ext>
            </a:extLst>
          </a:blip>
          <a:srcRect t="6654" b="1901"/>
          <a:stretch>
            <a:fillRect/>
          </a:stretch>
        </p:blipFill>
        <p:spPr bwMode="auto">
          <a:xfrm>
            <a:off x="4529504" y="1364155"/>
            <a:ext cx="4198327" cy="310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8" name="TextBox 28"/>
          <p:cNvSpPr txBox="1">
            <a:spLocks noChangeArrowheads="1"/>
          </p:cNvSpPr>
          <p:nvPr/>
        </p:nvSpPr>
        <p:spPr bwMode="auto">
          <a:xfrm>
            <a:off x="7896957" y="4694748"/>
            <a:ext cx="124704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200" b="0" dirty="0"/>
              <a:t>Day 12-18</a:t>
            </a:r>
          </a:p>
        </p:txBody>
      </p:sp>
    </p:spTree>
    <p:extLst>
      <p:ext uri="{BB962C8B-B14F-4D97-AF65-F5344CB8AC3E}">
        <p14:creationId xmlns:p14="http://schemas.microsoft.com/office/powerpoint/2010/main" val="1223454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Data assimilation</a:t>
            </a:r>
            <a:endParaRPr lang="sv-SE" dirty="0"/>
          </a:p>
        </p:txBody>
      </p:sp>
      <p:sp>
        <p:nvSpPr>
          <p:cNvPr id="3" name="Content Placeholder 2"/>
          <p:cNvSpPr>
            <a:spLocks noGrp="1"/>
          </p:cNvSpPr>
          <p:nvPr>
            <p:ph idx="1"/>
          </p:nvPr>
        </p:nvSpPr>
        <p:spPr/>
        <p:txBody>
          <a:bodyPr/>
          <a:lstStyle/>
          <a:p>
            <a:pPr>
              <a:lnSpc>
                <a:spcPct val="100000"/>
              </a:lnSpc>
            </a:pPr>
            <a:r>
              <a:rPr lang="sv-SE" sz="4000" dirty="0" smtClean="0"/>
              <a:t>Variational assimilation</a:t>
            </a:r>
          </a:p>
          <a:p>
            <a:pPr>
              <a:lnSpc>
                <a:spcPct val="100000"/>
              </a:lnSpc>
            </a:pPr>
            <a:r>
              <a:rPr lang="sv-SE" sz="4000" dirty="0" smtClean="0"/>
              <a:t>Ensemble of Data Assimilations (EDA)</a:t>
            </a:r>
          </a:p>
          <a:p>
            <a:pPr>
              <a:lnSpc>
                <a:spcPct val="100000"/>
              </a:lnSpc>
            </a:pPr>
            <a:r>
              <a:rPr lang="sv-SE" sz="4000" dirty="0" smtClean="0"/>
              <a:t>Ensemble Kalman Filter (EnKF)</a:t>
            </a:r>
          </a:p>
          <a:p>
            <a:pPr>
              <a:lnSpc>
                <a:spcPct val="100000"/>
              </a:lnSpc>
            </a:pPr>
            <a:r>
              <a:rPr lang="sv-SE" sz="4000" dirty="0" smtClean="0"/>
              <a:t>Surface analysis</a:t>
            </a:r>
          </a:p>
        </p:txBody>
      </p:sp>
    </p:spTree>
    <p:extLst>
      <p:ext uri="{BB962C8B-B14F-4D97-AF65-F5344CB8AC3E}">
        <p14:creationId xmlns:p14="http://schemas.microsoft.com/office/powerpoint/2010/main" val="1184462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K-Ensemble-spreads.png"/>
          <p:cNvPicPr>
            <a:picLocks noChangeAspect="1"/>
          </p:cNvPicPr>
          <p:nvPr/>
        </p:nvPicPr>
        <p:blipFill>
          <a:blip r:embed="rId2"/>
          <a:stretch>
            <a:fillRect/>
          </a:stretch>
        </p:blipFill>
        <p:spPr>
          <a:xfrm>
            <a:off x="524657" y="236769"/>
            <a:ext cx="8154649" cy="5961048"/>
          </a:xfrm>
          <a:prstGeom prst="rect">
            <a:avLst/>
          </a:prstGeom>
        </p:spPr>
      </p:pic>
    </p:spTree>
    <p:extLst>
      <p:ext uri="{BB962C8B-B14F-4D97-AF65-F5344CB8AC3E}">
        <p14:creationId xmlns:p14="http://schemas.microsoft.com/office/powerpoint/2010/main" val="323646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DM-intro-slide-for-Strategy-2011_2.png"/>
          <p:cNvPicPr>
            <a:picLocks noChangeAspect="1"/>
          </p:cNvPicPr>
          <p:nvPr/>
        </p:nvPicPr>
        <p:blipFill>
          <a:blip r:embed="rId3"/>
          <a:stretch>
            <a:fillRect/>
          </a:stretch>
        </p:blipFill>
        <p:spPr>
          <a:xfrm>
            <a:off x="902576" y="298174"/>
            <a:ext cx="7338848" cy="5753656"/>
          </a:xfrm>
          <a:prstGeom prst="rect">
            <a:avLst/>
          </a:prstGeom>
        </p:spPr>
      </p:pic>
    </p:spTree>
    <p:extLst>
      <p:ext uri="{BB962C8B-B14F-4D97-AF65-F5344CB8AC3E}">
        <p14:creationId xmlns:p14="http://schemas.microsoft.com/office/powerpoint/2010/main" val="9051297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ctr"/>
            <a:r>
              <a:rPr lang="sv-SE" dirty="0" smtClean="0"/>
              <a:t>Aeolus Doppler wind Lidar (launch 2016)</a:t>
            </a:r>
            <a:br>
              <a:rPr lang="sv-SE" dirty="0" smtClean="0"/>
            </a:br>
            <a:r>
              <a:rPr lang="sv-SE" dirty="0" smtClean="0"/>
              <a:t>(ESA Earth Explorer Mission)</a:t>
            </a:r>
            <a:endParaRPr lang="sv-SE" dirty="0"/>
          </a:p>
        </p:txBody>
      </p:sp>
      <p:sp>
        <p:nvSpPr>
          <p:cNvPr id="1026" name="AutoShape 2" descr="https://zmail.ecmwf.int/service/home/~/ADM-Aeolus.jpg?auth=co&amp;loc=en_GB&amp;id=112845&amp;part=2"/>
          <p:cNvSpPr>
            <a:spLocks noChangeAspect="1" noChangeArrowheads="1"/>
          </p:cNvSpPr>
          <p:nvPr/>
        </p:nvSpPr>
        <p:spPr bwMode="auto">
          <a:xfrm>
            <a:off x="155575" y="-4876800"/>
            <a:ext cx="13544550" cy="10163175"/>
          </a:xfrm>
          <a:prstGeom prst="rect">
            <a:avLst/>
          </a:prstGeom>
          <a:noFill/>
        </p:spPr>
        <p:txBody>
          <a:bodyPr vert="horz" wrap="square" lIns="91440" tIns="45720" rIns="91440" bIns="45720" numCol="1" anchor="t" anchorCtr="0" compatLnSpc="1">
            <a:prstTxWarp prst="textNoShape">
              <a:avLst/>
            </a:prstTxWarp>
          </a:bodyPr>
          <a:lstStyle/>
          <a:p>
            <a:endParaRPr lang="sv-SE"/>
          </a:p>
        </p:txBody>
      </p:sp>
      <p:pic>
        <p:nvPicPr>
          <p:cNvPr id="4" name="Picture 3" descr="ADM-Aeolus.jpg"/>
          <p:cNvPicPr>
            <a:picLocks noChangeAspect="1"/>
          </p:cNvPicPr>
          <p:nvPr/>
        </p:nvPicPr>
        <p:blipFill>
          <a:blip r:embed="rId2"/>
          <a:stretch>
            <a:fillRect/>
          </a:stretch>
        </p:blipFill>
        <p:spPr>
          <a:xfrm>
            <a:off x="1250576" y="1323521"/>
            <a:ext cx="6659534" cy="4994651"/>
          </a:xfrm>
          <a:prstGeom prst="rect">
            <a:avLst/>
          </a:prstGeom>
        </p:spPr>
      </p:pic>
    </p:spTree>
    <p:extLst>
      <p:ext uri="{BB962C8B-B14F-4D97-AF65-F5344CB8AC3E}">
        <p14:creationId xmlns:p14="http://schemas.microsoft.com/office/powerpoint/2010/main" val="36243321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268"/>
            <a:ext cx="8229600" cy="576064"/>
          </a:xfrm>
        </p:spPr>
        <p:txBody>
          <a:bodyPr>
            <a:noAutofit/>
          </a:bodyPr>
          <a:lstStyle/>
          <a:p>
            <a:pPr algn="ctr"/>
            <a:r>
              <a:rPr lang="en-GB" sz="4400" dirty="0" smtClean="0"/>
              <a:t>Aeolus Doppler wind </a:t>
            </a:r>
            <a:r>
              <a:rPr lang="en-GB" sz="4400" dirty="0" err="1" smtClean="0"/>
              <a:t>lidar</a:t>
            </a:r>
            <a:endParaRPr lang="en-GB" sz="4400" dirty="0"/>
          </a:p>
        </p:txBody>
      </p:sp>
      <p:sp>
        <p:nvSpPr>
          <p:cNvPr id="3" name="Content Placeholder 2"/>
          <p:cNvSpPr>
            <a:spLocks noGrp="1"/>
          </p:cNvSpPr>
          <p:nvPr>
            <p:ph idx="1"/>
          </p:nvPr>
        </p:nvSpPr>
        <p:spPr>
          <a:xfrm>
            <a:off x="486003" y="914400"/>
            <a:ext cx="8447087" cy="4953000"/>
          </a:xfrm>
        </p:spPr>
        <p:txBody>
          <a:bodyPr/>
          <a:lstStyle/>
          <a:p>
            <a:pPr algn="ctr">
              <a:lnSpc>
                <a:spcPct val="250000"/>
              </a:lnSpc>
            </a:pPr>
            <a:r>
              <a:rPr lang="en-GB" dirty="0" smtClean="0"/>
              <a:t>Aeolus wind profile impacts</a:t>
            </a:r>
          </a:p>
        </p:txBody>
      </p:sp>
      <p:pic>
        <p:nvPicPr>
          <p:cNvPr id="4" name="Picture 19"/>
          <p:cNvPicPr>
            <a:picLocks noChangeArrowheads="1"/>
          </p:cNvPicPr>
          <p:nvPr/>
        </p:nvPicPr>
        <p:blipFill>
          <a:blip r:embed="rId2">
            <a:extLst>
              <a:ext uri="{28A0092B-C50C-407E-A947-70E740481C1C}">
                <a14:useLocalDpi xmlns:a14="http://schemas.microsoft.com/office/drawing/2010/main" val="0"/>
              </a:ext>
            </a:extLst>
          </a:blip>
          <a:srcRect l="38341" r="2551" b="4156"/>
          <a:stretch>
            <a:fillRect/>
          </a:stretch>
        </p:blipFill>
        <p:spPr bwMode="auto">
          <a:xfrm rot="5400000">
            <a:off x="2365296" y="90184"/>
            <a:ext cx="4246265" cy="8004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01418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solidFill>
              </a:rPr>
              <a:t>Conclusions</a:t>
            </a:r>
            <a:endParaRPr lang="en-GB" dirty="0">
              <a:solidFill>
                <a:schemeClr val="tx1"/>
              </a:solidFill>
            </a:endParaRPr>
          </a:p>
        </p:txBody>
      </p:sp>
      <p:sp>
        <p:nvSpPr>
          <p:cNvPr id="3" name="Content Placeholder 2"/>
          <p:cNvSpPr>
            <a:spLocks noGrp="1"/>
          </p:cNvSpPr>
          <p:nvPr>
            <p:ph sz="quarter" idx="12"/>
          </p:nvPr>
        </p:nvSpPr>
        <p:spPr/>
        <p:txBody>
          <a:bodyPr>
            <a:normAutofit lnSpcReduction="10000"/>
          </a:bodyPr>
          <a:lstStyle/>
          <a:p>
            <a:pPr algn="ctr"/>
            <a:r>
              <a:rPr lang="en-GB" dirty="0" smtClean="0">
                <a:solidFill>
                  <a:schemeClr val="tx1"/>
                </a:solidFill>
              </a:rPr>
              <a:t>Forecasts will continue to improve</a:t>
            </a:r>
          </a:p>
          <a:p>
            <a:pPr lvl="1" algn="ctr"/>
            <a:r>
              <a:rPr lang="en-GB" dirty="0" smtClean="0">
                <a:solidFill>
                  <a:schemeClr val="tx1"/>
                </a:solidFill>
              </a:rPr>
              <a:t>Initial error reduction</a:t>
            </a:r>
          </a:p>
          <a:p>
            <a:pPr lvl="1" algn="ctr"/>
            <a:r>
              <a:rPr lang="en-GB" dirty="0" smtClean="0">
                <a:solidFill>
                  <a:schemeClr val="tx1"/>
                </a:solidFill>
              </a:rPr>
              <a:t>Model improvements</a:t>
            </a:r>
          </a:p>
          <a:p>
            <a:pPr algn="ctr"/>
            <a:endParaRPr lang="en-GB" dirty="0" smtClean="0">
              <a:solidFill>
                <a:schemeClr val="tx1"/>
              </a:solidFill>
            </a:endParaRPr>
          </a:p>
          <a:p>
            <a:pPr algn="ctr"/>
            <a:r>
              <a:rPr lang="en-GB" dirty="0" smtClean="0">
                <a:solidFill>
                  <a:schemeClr val="tx1"/>
                </a:solidFill>
              </a:rPr>
              <a:t>By 2025:</a:t>
            </a:r>
          </a:p>
          <a:p>
            <a:pPr lvl="1" algn="ctr"/>
            <a:r>
              <a:rPr lang="en-GB" dirty="0" smtClean="0">
                <a:solidFill>
                  <a:schemeClr val="tx1"/>
                </a:solidFill>
              </a:rPr>
              <a:t>5 km ensemble forecasts</a:t>
            </a:r>
          </a:p>
          <a:p>
            <a:pPr lvl="1" algn="ctr"/>
            <a:r>
              <a:rPr lang="en-GB" dirty="0" smtClean="0">
                <a:solidFill>
                  <a:schemeClr val="tx1"/>
                </a:solidFill>
              </a:rPr>
              <a:t>Severe weather warnings up to two weeks ahead</a:t>
            </a:r>
          </a:p>
          <a:p>
            <a:pPr lvl="1" algn="ctr"/>
            <a:r>
              <a:rPr lang="en-GB" dirty="0" smtClean="0">
                <a:solidFill>
                  <a:schemeClr val="tx1"/>
                </a:solidFill>
              </a:rPr>
              <a:t>Regime shift up to one month ahead</a:t>
            </a:r>
          </a:p>
          <a:p>
            <a:pPr algn="ctr"/>
            <a:endParaRPr lang="en-GB" dirty="0" smtClean="0">
              <a:solidFill>
                <a:schemeClr val="tx1"/>
              </a:solidFill>
            </a:endParaRPr>
          </a:p>
          <a:p>
            <a:pPr algn="ctr"/>
            <a:endParaRPr lang="en-GB" dirty="0" smtClean="0">
              <a:solidFill>
                <a:schemeClr val="tx1"/>
              </a:solidFill>
            </a:endParaRPr>
          </a:p>
        </p:txBody>
      </p:sp>
    </p:spTree>
    <p:extLst>
      <p:ext uri="{BB962C8B-B14F-4D97-AF65-F5344CB8AC3E}">
        <p14:creationId xmlns:p14="http://schemas.microsoft.com/office/powerpoint/2010/main" val="91078920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Reanalysis (ERA)</a:t>
            </a:r>
            <a:endParaRPr lang="sv-SE" dirty="0"/>
          </a:p>
        </p:txBody>
      </p:sp>
      <p:sp>
        <p:nvSpPr>
          <p:cNvPr id="3" name="Content Placeholder 2"/>
          <p:cNvSpPr>
            <a:spLocks noGrp="1"/>
          </p:cNvSpPr>
          <p:nvPr>
            <p:ph idx="1"/>
          </p:nvPr>
        </p:nvSpPr>
        <p:spPr/>
        <p:txBody>
          <a:bodyPr/>
          <a:lstStyle/>
          <a:p>
            <a:pPr>
              <a:lnSpc>
                <a:spcPct val="100000"/>
              </a:lnSpc>
            </a:pPr>
            <a:r>
              <a:rPr lang="sv-SE" dirty="0" smtClean="0"/>
              <a:t>Climate monitoring in near real time</a:t>
            </a:r>
          </a:p>
          <a:p>
            <a:pPr>
              <a:lnSpc>
                <a:spcPct val="100000"/>
              </a:lnSpc>
            </a:pPr>
            <a:r>
              <a:rPr lang="sv-SE" dirty="0" smtClean="0"/>
              <a:t>Verification data set for reforecasts</a:t>
            </a:r>
          </a:p>
          <a:p>
            <a:pPr>
              <a:lnSpc>
                <a:spcPct val="100000"/>
              </a:lnSpc>
            </a:pPr>
            <a:r>
              <a:rPr lang="sv-SE" dirty="0" smtClean="0"/>
              <a:t>ERA-20th century reanalysis in preparation</a:t>
            </a:r>
          </a:p>
          <a:p>
            <a:pPr>
              <a:lnSpc>
                <a:spcPct val="100000"/>
              </a:lnSpc>
            </a:pPr>
            <a:r>
              <a:rPr lang="sv-SE" dirty="0" smtClean="0"/>
              <a:t>Ocean reanalysis</a:t>
            </a:r>
          </a:p>
          <a:p>
            <a:endParaRPr lang="sv-SE" dirty="0"/>
          </a:p>
        </p:txBody>
      </p:sp>
    </p:spTree>
    <p:extLst>
      <p:ext uri="{BB962C8B-B14F-4D97-AF65-F5344CB8AC3E}">
        <p14:creationId xmlns:p14="http://schemas.microsoft.com/office/powerpoint/2010/main" val="11236948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p:cNvSpPr txBox="1"/>
          <p:nvPr/>
        </p:nvSpPr>
        <p:spPr>
          <a:xfrm>
            <a:off x="55563" y="188913"/>
            <a:ext cx="9015412" cy="892175"/>
          </a:xfrm>
          <a:prstGeom prst="rect">
            <a:avLst/>
          </a:prstGeom>
          <a:noFill/>
        </p:spPr>
        <p:txBody>
          <a:bodyPr>
            <a:spAutoFit/>
          </a:bodyPr>
          <a:lstStyle/>
          <a:p>
            <a:pPr algn="ctr">
              <a:defRPr/>
            </a:pPr>
            <a:r>
              <a:rPr lang="en-GB" sz="2800" dirty="0">
                <a:solidFill>
                  <a:schemeClr val="tx2"/>
                </a:solidFill>
                <a:latin typeface="+mn-lt"/>
                <a:ea typeface="ＭＳ Ｐゴシック" pitchFamily="36" charset="-128"/>
              </a:rPr>
              <a:t>Global Warming since 1957</a:t>
            </a:r>
          </a:p>
          <a:p>
            <a:pPr algn="ctr">
              <a:defRPr/>
            </a:pPr>
            <a:r>
              <a:rPr lang="en-GB" dirty="0">
                <a:solidFill>
                  <a:schemeClr val="tx2"/>
                </a:solidFill>
                <a:latin typeface="+mn-lt"/>
                <a:ea typeface="ＭＳ Ｐゴシック" pitchFamily="36" charset="-128"/>
              </a:rPr>
              <a:t>Anomalies of monthly-means relative to 1989 – 2001 average</a:t>
            </a:r>
          </a:p>
        </p:txBody>
      </p:sp>
      <p:pic>
        <p:nvPicPr>
          <p:cNvPr id="9219" name="Picture 6" descr="AT-ERA-2m-temperature-anomaly.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150" y="1538288"/>
            <a:ext cx="8531225" cy="399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6310648" y="2021981"/>
            <a:ext cx="2876238" cy="1906075"/>
            <a:chOff x="6310648" y="2021981"/>
            <a:chExt cx="2876238" cy="1906075"/>
          </a:xfrm>
        </p:grpSpPr>
        <p:sp>
          <p:nvSpPr>
            <p:cNvPr id="2" name="Oval 1"/>
            <p:cNvSpPr/>
            <p:nvPr/>
          </p:nvSpPr>
          <p:spPr bwMode="auto">
            <a:xfrm>
              <a:off x="6310648" y="2472744"/>
              <a:ext cx="2833352" cy="1455312"/>
            </a:xfrm>
            <a:prstGeom prst="ellipse">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 name="TextBox 2"/>
            <p:cNvSpPr txBox="1"/>
            <p:nvPr/>
          </p:nvSpPr>
          <p:spPr>
            <a:xfrm>
              <a:off x="6835463" y="2021981"/>
              <a:ext cx="2351423" cy="461665"/>
            </a:xfrm>
            <a:prstGeom prst="rect">
              <a:avLst/>
            </a:prstGeom>
            <a:noFill/>
          </p:spPr>
          <p:txBody>
            <a:bodyPr wrap="square" rtlCol="0">
              <a:spAutoFit/>
            </a:bodyPr>
            <a:lstStyle/>
            <a:p>
              <a:r>
                <a:rPr lang="en-GB" dirty="0" smtClean="0">
                  <a:solidFill>
                    <a:srgbClr val="7030A0"/>
                  </a:solidFill>
                </a:rPr>
                <a:t>Stagnation?</a:t>
              </a:r>
              <a:endParaRPr lang="en-GB" dirty="0">
                <a:solidFill>
                  <a:srgbClr val="7030A0"/>
                </a:solidFill>
              </a:endParaRPr>
            </a:p>
          </p:txBody>
        </p:sp>
      </p:grpSp>
    </p:spTree>
    <p:extLst>
      <p:ext uri="{BB962C8B-B14F-4D97-AF65-F5344CB8AC3E}">
        <p14:creationId xmlns:p14="http://schemas.microsoft.com/office/powerpoint/2010/main" val="1926385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AutoShape 2" descr="https://mail1.ecmwf.int/service/home/~/Fig1_plus_2010Wagung.png?auth=co&amp;loc=en_GB&amp;id=61343&amp;part=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https://mail1.ecmwf.int/service/home/~/Fig1_plus_2010Wagung.png?auth=co&amp;loc=en_GB&amp;id=61343&amp;part=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775" y="874734"/>
            <a:ext cx="8018585" cy="5318656"/>
          </a:xfrm>
          <a:prstGeom prst="rect">
            <a:avLst/>
          </a:prstGeom>
        </p:spPr>
      </p:pic>
      <p:sp>
        <p:nvSpPr>
          <p:cNvPr id="5" name="TextBox 4"/>
          <p:cNvSpPr txBox="1"/>
          <p:nvPr/>
        </p:nvSpPr>
        <p:spPr>
          <a:xfrm>
            <a:off x="745588" y="160338"/>
            <a:ext cx="7990449" cy="584775"/>
          </a:xfrm>
          <a:prstGeom prst="rect">
            <a:avLst/>
          </a:prstGeom>
          <a:noFill/>
        </p:spPr>
        <p:txBody>
          <a:bodyPr wrap="square" rtlCol="0">
            <a:spAutoFit/>
          </a:bodyPr>
          <a:lstStyle/>
          <a:p>
            <a:pPr algn="ctr"/>
            <a:r>
              <a:rPr lang="en-GB" sz="3200" dirty="0" smtClean="0">
                <a:solidFill>
                  <a:srgbClr val="00279F"/>
                </a:solidFill>
              </a:rPr>
              <a:t>Time evolution of ocean heat content</a:t>
            </a:r>
            <a:endParaRPr lang="en-GB" sz="3200" dirty="0">
              <a:solidFill>
                <a:srgbClr val="00279F"/>
              </a:solidFill>
            </a:endParaRPr>
          </a:p>
        </p:txBody>
      </p:sp>
    </p:spTree>
    <p:extLst>
      <p:ext uri="{BB962C8B-B14F-4D97-AF65-F5344CB8AC3E}">
        <p14:creationId xmlns:p14="http://schemas.microsoft.com/office/powerpoint/2010/main" val="3120951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Atmospheric composition</a:t>
            </a:r>
            <a:endParaRPr lang="sv-SE" dirty="0"/>
          </a:p>
        </p:txBody>
      </p:sp>
      <p:sp>
        <p:nvSpPr>
          <p:cNvPr id="3" name="Content Placeholder 2"/>
          <p:cNvSpPr>
            <a:spLocks noGrp="1"/>
          </p:cNvSpPr>
          <p:nvPr>
            <p:ph idx="1"/>
          </p:nvPr>
        </p:nvSpPr>
        <p:spPr/>
        <p:txBody>
          <a:bodyPr/>
          <a:lstStyle/>
          <a:p>
            <a:pPr>
              <a:lnSpc>
                <a:spcPct val="100000"/>
              </a:lnSpc>
            </a:pPr>
            <a:r>
              <a:rPr lang="sv-SE" dirty="0" smtClean="0"/>
              <a:t>Modelling and data assimilation</a:t>
            </a:r>
          </a:p>
          <a:p>
            <a:pPr>
              <a:lnSpc>
                <a:spcPct val="100000"/>
              </a:lnSpc>
            </a:pPr>
            <a:r>
              <a:rPr lang="sv-SE" dirty="0" smtClean="0"/>
              <a:t>Monitoring and evaluation</a:t>
            </a:r>
          </a:p>
          <a:p>
            <a:pPr>
              <a:lnSpc>
                <a:spcPct val="100000"/>
              </a:lnSpc>
            </a:pPr>
            <a:r>
              <a:rPr lang="sv-SE" dirty="0" smtClean="0"/>
              <a:t>Impact on NWP – aerosols</a:t>
            </a:r>
          </a:p>
          <a:p>
            <a:pPr marL="0" indent="0">
              <a:buNone/>
            </a:pPr>
            <a:endParaRPr lang="sv-SE" dirty="0"/>
          </a:p>
        </p:txBody>
      </p:sp>
    </p:spTree>
    <p:extLst>
      <p:ext uri="{BB962C8B-B14F-4D97-AF65-F5344CB8AC3E}">
        <p14:creationId xmlns:p14="http://schemas.microsoft.com/office/powerpoint/2010/main" val="326234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635896" y="1268759"/>
            <a:ext cx="5256584" cy="584775"/>
          </a:xfrm>
          <a:prstGeom prst="rect">
            <a:avLst/>
          </a:prstGeom>
          <a:noFill/>
        </p:spPr>
        <p:txBody>
          <a:bodyPr wrap="square" rtlCol="0">
            <a:spAutoFit/>
          </a:bodyPr>
          <a:lstStyle/>
          <a:p>
            <a:r>
              <a:rPr lang="en-GB" sz="3200" b="1" dirty="0" smtClean="0">
                <a:solidFill>
                  <a:schemeClr val="bg1"/>
                </a:solidFill>
                <a:latin typeface="+mn-lt"/>
              </a:rPr>
              <a:t>Canadian smoke over Europe</a:t>
            </a:r>
            <a:endParaRPr lang="en-GB" sz="3200" b="1" dirty="0">
              <a:solidFill>
                <a:schemeClr val="bg1"/>
              </a:solidFill>
              <a:latin typeface="+mn-lt"/>
            </a:endParaRPr>
          </a:p>
        </p:txBody>
      </p:sp>
      <p:sp>
        <p:nvSpPr>
          <p:cNvPr id="4" name="TextBox 3"/>
          <p:cNvSpPr txBox="1"/>
          <p:nvPr/>
        </p:nvSpPr>
        <p:spPr>
          <a:xfrm>
            <a:off x="539552" y="1268759"/>
            <a:ext cx="1872208" cy="584775"/>
          </a:xfrm>
          <a:prstGeom prst="rect">
            <a:avLst/>
          </a:prstGeom>
          <a:noFill/>
        </p:spPr>
        <p:txBody>
          <a:bodyPr wrap="square" rtlCol="0">
            <a:spAutoFit/>
          </a:bodyPr>
          <a:lstStyle/>
          <a:p>
            <a:r>
              <a:rPr lang="en-GB" sz="3200" b="1" dirty="0" smtClean="0">
                <a:solidFill>
                  <a:schemeClr val="bg1"/>
                </a:solidFill>
                <a:latin typeface="+mn-lt"/>
              </a:rPr>
              <a:t>July 2013</a:t>
            </a:r>
            <a:endParaRPr lang="en-GB" sz="3200" b="1" dirty="0">
              <a:solidFill>
                <a:schemeClr val="bg1"/>
              </a:solidFill>
              <a:latin typeface="+mn-lt"/>
            </a:endParaRPr>
          </a:p>
        </p:txBody>
      </p:sp>
    </p:spTree>
    <p:extLst>
      <p:ext uri="{BB962C8B-B14F-4D97-AF65-F5344CB8AC3E}">
        <p14:creationId xmlns:p14="http://schemas.microsoft.com/office/powerpoint/2010/main" val="2821677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4040"/>
            <a:ext cx="4755059" cy="2560864"/>
          </a:xfrm>
          <a:prstGeom prst="rect">
            <a:avLst/>
          </a:prstGeom>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39863"/>
          <a:stretch/>
        </p:blipFill>
        <p:spPr bwMode="auto">
          <a:xfrm>
            <a:off x="101282" y="2746317"/>
            <a:ext cx="8839200" cy="3591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01282" y="1884740"/>
            <a:ext cx="1477253" cy="369332"/>
          </a:xfrm>
          <a:prstGeom prst="rect">
            <a:avLst/>
          </a:prstGeom>
          <a:noFill/>
        </p:spPr>
        <p:txBody>
          <a:bodyPr wrap="square" rtlCol="0">
            <a:spAutoFit/>
          </a:bodyPr>
          <a:lstStyle/>
          <a:p>
            <a:r>
              <a:rPr lang="en-GB" sz="1800" dirty="0" smtClean="0">
                <a:latin typeface="+mn-lt"/>
              </a:rPr>
              <a:t>GFAS</a:t>
            </a:r>
            <a:endParaRPr lang="en-GB" sz="1800" dirty="0">
              <a:latin typeface="+mn-lt"/>
            </a:endParaRPr>
          </a:p>
        </p:txBody>
      </p:sp>
      <p:sp>
        <p:nvSpPr>
          <p:cNvPr id="12" name="TextBox 11"/>
          <p:cNvSpPr txBox="1"/>
          <p:nvPr/>
        </p:nvSpPr>
        <p:spPr>
          <a:xfrm>
            <a:off x="6191091" y="2492896"/>
            <a:ext cx="2269341" cy="369332"/>
          </a:xfrm>
          <a:prstGeom prst="rect">
            <a:avLst/>
          </a:prstGeom>
          <a:noFill/>
        </p:spPr>
        <p:txBody>
          <a:bodyPr wrap="square" rtlCol="0">
            <a:spAutoFit/>
          </a:bodyPr>
          <a:lstStyle/>
          <a:p>
            <a:r>
              <a:rPr lang="en-GB" sz="1800" dirty="0" smtClean="0">
                <a:latin typeface="+mn-lt"/>
              </a:rPr>
              <a:t>CO @ 500 </a:t>
            </a:r>
            <a:r>
              <a:rPr lang="en-GB" sz="1800" dirty="0" err="1" smtClean="0">
                <a:latin typeface="+mn-lt"/>
              </a:rPr>
              <a:t>hPa</a:t>
            </a:r>
            <a:endParaRPr lang="en-GB" sz="1800" dirty="0">
              <a:latin typeface="+mn-lt"/>
            </a:endParaRPr>
          </a:p>
        </p:txBody>
      </p:sp>
      <p:sp>
        <p:nvSpPr>
          <p:cNvPr id="15" name="TextBox 14"/>
          <p:cNvSpPr txBox="1"/>
          <p:nvPr/>
        </p:nvSpPr>
        <p:spPr>
          <a:xfrm>
            <a:off x="220251" y="2402304"/>
            <a:ext cx="3023780" cy="369332"/>
          </a:xfrm>
          <a:prstGeom prst="rect">
            <a:avLst/>
          </a:prstGeom>
          <a:solidFill>
            <a:schemeClr val="bg1"/>
          </a:solidFill>
        </p:spPr>
        <p:txBody>
          <a:bodyPr wrap="square" rtlCol="0">
            <a:spAutoFit/>
          </a:bodyPr>
          <a:lstStyle/>
          <a:p>
            <a:r>
              <a:rPr lang="en-GB" sz="1800" dirty="0" smtClean="0">
                <a:latin typeface="+mn-lt"/>
              </a:rPr>
              <a:t>Ceilometer, obs. &amp; </a:t>
            </a:r>
            <a:r>
              <a:rPr lang="en-GB" sz="1800" dirty="0" err="1" smtClean="0">
                <a:latin typeface="+mn-lt"/>
              </a:rPr>
              <a:t>simul</a:t>
            </a:r>
            <a:r>
              <a:rPr lang="en-GB" sz="1800" dirty="0" smtClean="0">
                <a:latin typeface="+mn-lt"/>
              </a:rPr>
              <a:t>.</a:t>
            </a:r>
            <a:endParaRPr lang="en-GB" sz="1800" dirty="0">
              <a:latin typeface="+mn-lt"/>
            </a:endParaRP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6044"/>
            <a:ext cx="3244031" cy="1850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5520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Summary</a:t>
            </a:r>
            <a:endParaRPr lang="sv-SE" dirty="0"/>
          </a:p>
        </p:txBody>
      </p:sp>
      <p:sp>
        <p:nvSpPr>
          <p:cNvPr id="3" name="Content Placeholder 2"/>
          <p:cNvSpPr>
            <a:spLocks noGrp="1"/>
          </p:cNvSpPr>
          <p:nvPr>
            <p:ph idx="1"/>
          </p:nvPr>
        </p:nvSpPr>
        <p:spPr>
          <a:xfrm>
            <a:off x="344488" y="768096"/>
            <a:ext cx="8447087" cy="4953000"/>
          </a:xfrm>
        </p:spPr>
        <p:txBody>
          <a:bodyPr/>
          <a:lstStyle/>
          <a:p>
            <a:endParaRPr lang="sv-SE" dirty="0" smtClean="0"/>
          </a:p>
          <a:p>
            <a:endParaRPr lang="sv-SE" dirty="0"/>
          </a:p>
        </p:txBody>
      </p:sp>
      <p:sp>
        <p:nvSpPr>
          <p:cNvPr id="5" name="Content Placeholder 2"/>
          <p:cNvSpPr txBox="1">
            <a:spLocks/>
          </p:cNvSpPr>
          <p:nvPr/>
        </p:nvSpPr>
        <p:spPr bwMode="auto">
          <a:xfrm>
            <a:off x="344488" y="1143000"/>
            <a:ext cx="8447087" cy="495300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268288" marR="0" lvl="0" indent="-268288" algn="l" defTabSz="914400" rtl="0" eaLnBrk="1" fontAlgn="base" latinLnBrk="0" hangingPunct="1">
              <a:lnSpc>
                <a:spcPts val="2400"/>
              </a:lnSpc>
              <a:spcBef>
                <a:spcPct val="0"/>
              </a:spcBef>
              <a:spcAft>
                <a:spcPts val="600"/>
              </a:spcAft>
              <a:buClr>
                <a:srgbClr val="3366FF"/>
              </a:buClr>
              <a:buSzPct val="110000"/>
              <a:buFont typeface="Lucida Grande CE"/>
              <a:buChar char="●"/>
              <a:tabLst/>
              <a:defRPr/>
            </a:pPr>
            <a:endParaRPr kumimoji="0" lang="sv-SE" sz="2800" b="0" i="0" u="none" strike="noStrike" kern="0" cap="none" spc="0" normalizeH="0" baseline="0" noProof="0" dirty="0">
              <a:ln>
                <a:noFill/>
              </a:ln>
              <a:solidFill>
                <a:schemeClr val="tx1"/>
              </a:solidFill>
              <a:effectLst/>
              <a:uLnTx/>
              <a:uFillTx/>
              <a:latin typeface="Calibri"/>
              <a:ea typeface="ＭＳ Ｐゴシック" pitchFamily="39" charset="-128"/>
              <a:cs typeface="ＭＳ Ｐゴシック" pitchFamily="39" charset="-128"/>
            </a:endParaRPr>
          </a:p>
        </p:txBody>
      </p:sp>
      <p:sp>
        <p:nvSpPr>
          <p:cNvPr id="6" name="Content Placeholder 2"/>
          <p:cNvSpPr txBox="1">
            <a:spLocks/>
          </p:cNvSpPr>
          <p:nvPr/>
        </p:nvSpPr>
        <p:spPr bwMode="auto">
          <a:xfrm>
            <a:off x="496888" y="981376"/>
            <a:ext cx="8447087" cy="495300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268288" indent="-268288">
              <a:spcAft>
                <a:spcPts val="600"/>
              </a:spcAft>
              <a:buClr>
                <a:srgbClr val="3366FF"/>
              </a:buClr>
              <a:buSzPct val="110000"/>
              <a:buFont typeface="Lucida Grande CE"/>
              <a:buChar char="●"/>
            </a:pPr>
            <a:r>
              <a:rPr kumimoji="0" lang="sv-SE" sz="2800" b="0" i="0" u="none" strike="noStrike" kern="0" cap="none" spc="0" normalizeH="0" baseline="0" noProof="0" dirty="0" smtClean="0">
                <a:ln>
                  <a:noFill/>
                </a:ln>
                <a:solidFill>
                  <a:schemeClr val="tx1"/>
                </a:solidFill>
                <a:effectLst/>
                <a:uLnTx/>
                <a:uFillTx/>
                <a:latin typeface="Calibri"/>
                <a:ea typeface="ＭＳ Ｐゴシック" pitchFamily="39" charset="-128"/>
                <a:cs typeface="ＭＳ Ｐゴシック" pitchFamily="39" charset="-128"/>
              </a:rPr>
              <a:t>ECMWF world leader medium range weather forecasting</a:t>
            </a:r>
          </a:p>
          <a:p>
            <a:pPr marL="268288" indent="-268288">
              <a:spcAft>
                <a:spcPts val="600"/>
              </a:spcAft>
              <a:buClr>
                <a:srgbClr val="3366FF"/>
              </a:buClr>
              <a:buSzPct val="110000"/>
              <a:buFont typeface="Lucida Grande CE"/>
              <a:buChar char="●"/>
            </a:pPr>
            <a:r>
              <a:rPr kumimoji="0" lang="sv-SE" sz="2800" b="0" i="0" u="none" strike="noStrike" kern="0" cap="none" spc="0" normalizeH="0" baseline="0" noProof="0" dirty="0" smtClean="0">
                <a:ln>
                  <a:noFill/>
                </a:ln>
                <a:solidFill>
                  <a:schemeClr val="tx1"/>
                </a:solidFill>
                <a:effectLst/>
                <a:uLnTx/>
                <a:uFillTx/>
                <a:latin typeface="Calibri"/>
                <a:ea typeface="ＭＳ Ｐゴシック" pitchFamily="39" charset="-128"/>
                <a:cs typeface="ＭＳ Ｐゴシック" pitchFamily="39" charset="-128"/>
              </a:rPr>
              <a:t>Variational and ensemble data assimilation</a:t>
            </a:r>
          </a:p>
          <a:p>
            <a:pPr marL="268288" marR="0" lvl="0" indent="-268288" algn="l" defTabSz="914400" rtl="0" eaLnBrk="1" fontAlgn="base" latinLnBrk="0" hangingPunct="1">
              <a:spcBef>
                <a:spcPct val="0"/>
              </a:spcBef>
              <a:spcAft>
                <a:spcPts val="600"/>
              </a:spcAft>
              <a:buClr>
                <a:srgbClr val="3366FF"/>
              </a:buClr>
              <a:buSzPct val="110000"/>
              <a:buFont typeface="Lucida Grande CE"/>
              <a:buChar char="●"/>
              <a:tabLst/>
              <a:defRPr/>
            </a:pPr>
            <a:r>
              <a:rPr lang="sv-SE" sz="2800" b="0" kern="0" dirty="0" smtClean="0">
                <a:latin typeface="Calibri"/>
                <a:ea typeface="ＭＳ Ｐゴシック" pitchFamily="39" charset="-128"/>
                <a:cs typeface="ＭＳ Ｐゴシック" pitchFamily="39" charset="-128"/>
              </a:rPr>
              <a:t>Very high resolution possible</a:t>
            </a:r>
            <a:endParaRPr kumimoji="0" lang="sv-SE" b="0" i="0" u="none" strike="noStrike" kern="0" cap="none" spc="0" normalizeH="0" baseline="0" noProof="0" dirty="0" smtClean="0">
              <a:ln>
                <a:noFill/>
              </a:ln>
              <a:solidFill>
                <a:schemeClr val="tx1"/>
              </a:solidFill>
              <a:effectLst/>
              <a:uLnTx/>
              <a:uFillTx/>
              <a:latin typeface="Calibri"/>
              <a:ea typeface="ＭＳ Ｐゴシック" pitchFamily="39" charset="-128"/>
              <a:cs typeface="ＭＳ Ｐゴシック" pitchFamily="39" charset="-128"/>
            </a:endParaRPr>
          </a:p>
          <a:p>
            <a:pPr marL="268288" marR="0" lvl="0" indent="-268288" algn="l" defTabSz="914400" rtl="0" eaLnBrk="1" fontAlgn="base" latinLnBrk="0" hangingPunct="1">
              <a:spcBef>
                <a:spcPct val="0"/>
              </a:spcBef>
              <a:spcAft>
                <a:spcPts val="600"/>
              </a:spcAft>
              <a:buClr>
                <a:srgbClr val="3366FF"/>
              </a:buClr>
              <a:buSzPct val="110000"/>
              <a:buFont typeface="Lucida Grande CE"/>
              <a:buChar char="●"/>
              <a:tabLst/>
              <a:defRPr/>
            </a:pPr>
            <a:r>
              <a:rPr lang="sv-SE" sz="2800" b="0" kern="0" smtClean="0">
                <a:latin typeface="Calibri"/>
                <a:ea typeface="ＭＳ Ｐゴシック" pitchFamily="39" charset="-128"/>
                <a:cs typeface="ＭＳ Ｐゴシック" pitchFamily="39" charset="-128"/>
              </a:rPr>
              <a:t>Atmospheric </a:t>
            </a:r>
            <a:r>
              <a:rPr lang="sv-SE" sz="2800" b="0" kern="0" dirty="0" smtClean="0">
                <a:latin typeface="Calibri"/>
                <a:ea typeface="ＭＳ Ｐゴシック" pitchFamily="39" charset="-128"/>
                <a:cs typeface="ＭＳ Ｐゴシック" pitchFamily="39" charset="-128"/>
              </a:rPr>
              <a:t>composition</a:t>
            </a:r>
            <a:endParaRPr kumimoji="0" lang="sv-SE" sz="2800" b="0" i="0" u="none" strike="noStrike" kern="0" cap="none" spc="0" normalizeH="0" baseline="0" noProof="0" dirty="0" smtClean="0">
              <a:ln>
                <a:noFill/>
              </a:ln>
              <a:solidFill>
                <a:schemeClr val="tx1"/>
              </a:solidFill>
              <a:effectLst/>
              <a:uLnTx/>
              <a:uFillTx/>
              <a:latin typeface="Calibri"/>
              <a:ea typeface="ＭＳ Ｐゴシック" pitchFamily="39" charset="-128"/>
              <a:cs typeface="ＭＳ Ｐゴシック" pitchFamily="39" charset="-128"/>
            </a:endParaRPr>
          </a:p>
          <a:p>
            <a:pPr marL="268288" marR="0" lvl="0" indent="-268288" algn="l" defTabSz="914400" rtl="0" eaLnBrk="1" fontAlgn="base" latinLnBrk="0" hangingPunct="1">
              <a:spcBef>
                <a:spcPct val="0"/>
              </a:spcBef>
              <a:spcAft>
                <a:spcPts val="600"/>
              </a:spcAft>
              <a:buClr>
                <a:srgbClr val="3366FF"/>
              </a:buClr>
              <a:buSzPct val="110000"/>
              <a:buFont typeface="Lucida Grande CE"/>
              <a:buChar char="●"/>
              <a:tabLst/>
              <a:defRPr/>
            </a:pPr>
            <a:r>
              <a:rPr lang="sv-SE" sz="2800" b="0" kern="0" dirty="0" smtClean="0">
                <a:latin typeface="Calibri"/>
                <a:ea typeface="ＭＳ Ｐゴシック" pitchFamily="39" charset="-128"/>
                <a:cs typeface="ＭＳ Ｐゴシック" pitchFamily="39" charset="-128"/>
              </a:rPr>
              <a:t>Reanalysis</a:t>
            </a:r>
          </a:p>
          <a:p>
            <a:pPr marL="268288" marR="0" lvl="0" indent="-268288" algn="l" defTabSz="914400" rtl="0" eaLnBrk="1" fontAlgn="base" latinLnBrk="0" hangingPunct="1">
              <a:lnSpc>
                <a:spcPts val="2400"/>
              </a:lnSpc>
              <a:spcBef>
                <a:spcPct val="0"/>
              </a:spcBef>
              <a:spcAft>
                <a:spcPts val="600"/>
              </a:spcAft>
              <a:buClr>
                <a:srgbClr val="3366FF"/>
              </a:buClr>
              <a:buSzPct val="110000"/>
              <a:buFont typeface="Lucida Grande CE"/>
              <a:buChar char="●"/>
              <a:tabLst/>
              <a:defRPr/>
            </a:pPr>
            <a:endParaRPr kumimoji="0" lang="sv-SE" sz="2800" b="0" i="0" u="none" strike="noStrike" kern="0" cap="none" spc="0" normalizeH="0" baseline="0" noProof="0" dirty="0">
              <a:ln>
                <a:noFill/>
              </a:ln>
              <a:solidFill>
                <a:schemeClr val="tx1"/>
              </a:solidFill>
              <a:effectLst/>
              <a:uLnTx/>
              <a:uFillTx/>
              <a:latin typeface="Calibri"/>
              <a:ea typeface="ＭＳ Ｐゴシック" pitchFamily="39" charset="-128"/>
              <a:cs typeface="ＭＳ Ｐゴシック" pitchFamily="39" charset="-128"/>
            </a:endParaRPr>
          </a:p>
        </p:txBody>
      </p:sp>
    </p:spTree>
    <p:extLst>
      <p:ext uri="{BB962C8B-B14F-4D97-AF65-F5344CB8AC3E}">
        <p14:creationId xmlns:p14="http://schemas.microsoft.com/office/powerpoint/2010/main" val="68657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30200" y="180000"/>
            <a:ext cx="8672513" cy="648000"/>
          </a:xfrm>
          <a:prstGeom prst="rect">
            <a:avLst/>
          </a:prstGeom>
          <a:noFill/>
          <a:ln w="12700">
            <a:noFill/>
            <a:miter lim="800000"/>
            <a:headEnd/>
            <a:tailEnd/>
          </a:ln>
        </p:spPr>
        <p:txBody>
          <a:bodyPr lIns="90487" tIns="44450" rIns="90487" bIns="44450" anchor="ctr">
            <a:prstTxWarp prst="textNoShape">
              <a:avLst/>
            </a:prstTxWarp>
          </a:bodyPr>
          <a:lstStyle/>
          <a:p>
            <a:pPr>
              <a:lnSpc>
                <a:spcPct val="90000"/>
              </a:lnSpc>
            </a:pPr>
            <a:r>
              <a:rPr lang="en-GB" sz="2600" dirty="0" smtClean="0">
                <a:solidFill>
                  <a:srgbClr val="00279F"/>
                </a:solidFill>
                <a:latin typeface="Calibri" charset="0"/>
                <a:ea typeface="Calibri" charset="0"/>
                <a:cs typeface="Calibri" charset="0"/>
              </a:rPr>
              <a:t>How ECMWF was established</a:t>
            </a:r>
            <a:endParaRPr lang="en-GB" sz="2600" dirty="0">
              <a:solidFill>
                <a:srgbClr val="00279F"/>
              </a:solidFill>
              <a:latin typeface="Calibri" charset="0"/>
              <a:ea typeface="Calibri" charset="0"/>
              <a:cs typeface="Calibri"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872" t="4876" r="10898" b="11922"/>
          <a:stretch/>
        </p:blipFill>
        <p:spPr bwMode="auto">
          <a:xfrm>
            <a:off x="637128" y="3612631"/>
            <a:ext cx="1898292" cy="2192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9" name="Rectangle 3"/>
          <p:cNvSpPr>
            <a:spLocks noChangeArrowheads="1"/>
          </p:cNvSpPr>
          <p:nvPr/>
        </p:nvSpPr>
        <p:spPr bwMode="auto">
          <a:xfrm>
            <a:off x="330198" y="1033463"/>
            <a:ext cx="5360627" cy="4915847"/>
          </a:xfrm>
          <a:prstGeom prst="rect">
            <a:avLst/>
          </a:prstGeom>
          <a:noFill/>
          <a:ln w="12700">
            <a:noFill/>
            <a:miter lim="800000"/>
            <a:headEnd/>
            <a:tailEnd/>
          </a:ln>
        </p:spPr>
        <p:txBody>
          <a:bodyPr lIns="90487" tIns="44450" rIns="90487" bIns="44450">
            <a:prstTxWarp prst="textNoShape">
              <a:avLst/>
            </a:prstTxWarp>
          </a:bodyPr>
          <a:lstStyle/>
          <a:p>
            <a:pPr marL="669925" indent="-669925">
              <a:lnSpc>
                <a:spcPts val="1900"/>
              </a:lnSpc>
              <a:spcAft>
                <a:spcPts val="700"/>
              </a:spcAft>
              <a:tabLst>
                <a:tab pos="955675" algn="r"/>
                <a:tab pos="1143000" algn="l"/>
              </a:tabLst>
            </a:pPr>
            <a:r>
              <a:rPr lang="en-GB" dirty="0" smtClean="0">
                <a:solidFill>
                  <a:srgbClr val="114FFB"/>
                </a:solidFill>
                <a:latin typeface="Calibri" charset="0"/>
                <a:ea typeface="Calibri" charset="0"/>
                <a:cs typeface="Calibri" charset="0"/>
              </a:rPr>
              <a:t>Start </a:t>
            </a:r>
            <a:r>
              <a:rPr lang="en-GB" dirty="0">
                <a:solidFill>
                  <a:srgbClr val="114FFB"/>
                </a:solidFill>
                <a:latin typeface="Calibri" charset="0"/>
                <a:ea typeface="Calibri" charset="0"/>
                <a:cs typeface="Calibri" charset="0"/>
              </a:rPr>
              <a:t>of operational activities</a:t>
            </a:r>
            <a:endParaRPr lang="en-GB" dirty="0">
              <a:solidFill>
                <a:schemeClr val="tx2"/>
              </a:solidFill>
              <a:latin typeface="Calibri" charset="0"/>
              <a:ea typeface="Calibri" charset="0"/>
              <a:cs typeface="Calibri" charset="0"/>
            </a:endParaRPr>
          </a:p>
          <a:p>
            <a:pPr marL="669925" indent="-669925">
              <a:lnSpc>
                <a:spcPts val="1900"/>
              </a:lnSpc>
              <a:spcAft>
                <a:spcPts val="700"/>
              </a:spcAft>
              <a:tabLst>
                <a:tab pos="955675" algn="r"/>
                <a:tab pos="1143000" algn="l"/>
              </a:tabLst>
            </a:pPr>
            <a:r>
              <a:rPr lang="en-GB" b="0" dirty="0">
                <a:solidFill>
                  <a:srgbClr val="000000"/>
                </a:solidFill>
                <a:latin typeface="Calibri" charset="0"/>
                <a:ea typeface="Calibri" charset="0"/>
                <a:cs typeface="Calibri" charset="0"/>
              </a:rPr>
              <a:t>1978	Installation of first computer </a:t>
            </a:r>
            <a:r>
              <a:rPr lang="en-GB" b="0" dirty="0" smtClean="0">
                <a:solidFill>
                  <a:srgbClr val="000000"/>
                </a:solidFill>
                <a:latin typeface="Calibri" charset="0"/>
                <a:ea typeface="Calibri" charset="0"/>
                <a:cs typeface="Calibri" charset="0"/>
              </a:rPr>
              <a:t>system (</a:t>
            </a:r>
            <a:r>
              <a:rPr lang="en-GB" b="0" dirty="0">
                <a:solidFill>
                  <a:srgbClr val="000000"/>
                </a:solidFill>
                <a:latin typeface="Calibri" charset="0"/>
                <a:ea typeface="Calibri" charset="0"/>
                <a:cs typeface="Calibri" charset="0"/>
              </a:rPr>
              <a:t>CRAY 1-A)</a:t>
            </a:r>
          </a:p>
          <a:p>
            <a:pPr marL="669925" indent="-669925">
              <a:lnSpc>
                <a:spcPts val="1900"/>
              </a:lnSpc>
              <a:spcAft>
                <a:spcPts val="700"/>
              </a:spcAft>
              <a:buAutoNum type="arabicPlain" startAt="1979"/>
              <a:tabLst>
                <a:tab pos="955675" algn="r"/>
                <a:tab pos="1143000" algn="l"/>
              </a:tabLst>
            </a:pPr>
            <a:r>
              <a:rPr lang="en-GB" b="0" dirty="0" smtClean="0">
                <a:solidFill>
                  <a:srgbClr val="000000"/>
                </a:solidFill>
                <a:latin typeface="Calibri" charset="0"/>
                <a:ea typeface="Calibri" charset="0"/>
                <a:cs typeface="Calibri" charset="0"/>
              </a:rPr>
              <a:t>Start </a:t>
            </a:r>
            <a:r>
              <a:rPr lang="en-GB" b="0" dirty="0">
                <a:solidFill>
                  <a:srgbClr val="000000"/>
                </a:solidFill>
                <a:latin typeface="Calibri" charset="0"/>
                <a:ea typeface="Calibri" charset="0"/>
                <a:cs typeface="Calibri" charset="0"/>
              </a:rPr>
              <a:t>of operations </a:t>
            </a:r>
            <a:endParaRPr lang="en-GB" b="0" dirty="0" smtClean="0">
              <a:solidFill>
                <a:srgbClr val="000000"/>
              </a:solidFill>
              <a:latin typeface="Calibri" charset="0"/>
              <a:ea typeface="Calibri" charset="0"/>
              <a:cs typeface="Calibri" charset="0"/>
            </a:endParaRPr>
          </a:p>
          <a:p>
            <a:pPr marL="1127125" lvl="1" indent="-669925">
              <a:lnSpc>
                <a:spcPts val="1900"/>
              </a:lnSpc>
              <a:spcAft>
                <a:spcPts val="700"/>
              </a:spcAft>
              <a:tabLst>
                <a:tab pos="955675" algn="r"/>
                <a:tab pos="1143000" algn="l"/>
              </a:tabLst>
            </a:pPr>
            <a:r>
              <a:rPr lang="en-GB" b="0" dirty="0" smtClean="0">
                <a:solidFill>
                  <a:srgbClr val="000000"/>
                </a:solidFill>
                <a:latin typeface="Calibri" charset="0"/>
                <a:ea typeface="Calibri" charset="0"/>
                <a:cs typeface="Calibri" charset="0"/>
              </a:rPr>
              <a:t>          N48 </a:t>
            </a:r>
            <a:r>
              <a:rPr lang="en-GB" b="0" dirty="0">
                <a:solidFill>
                  <a:srgbClr val="000000"/>
                </a:solidFill>
                <a:latin typeface="Calibri" charset="0"/>
                <a:ea typeface="Calibri" charset="0"/>
                <a:cs typeface="Calibri" charset="0"/>
              </a:rPr>
              <a:t>grid point </a:t>
            </a:r>
            <a:r>
              <a:rPr lang="en-GB" b="0" dirty="0" smtClean="0">
                <a:solidFill>
                  <a:srgbClr val="000000"/>
                </a:solidFill>
                <a:latin typeface="Calibri" charset="0"/>
                <a:ea typeface="Calibri" charset="0"/>
                <a:cs typeface="Calibri" charset="0"/>
              </a:rPr>
              <a:t>model – 200km</a:t>
            </a:r>
          </a:p>
          <a:p>
            <a:pPr marL="1127125" lvl="1" indent="-669925">
              <a:lnSpc>
                <a:spcPts val="1900"/>
              </a:lnSpc>
              <a:spcAft>
                <a:spcPts val="700"/>
              </a:spcAft>
              <a:tabLst>
                <a:tab pos="955675" algn="r"/>
                <a:tab pos="1143000" algn="l"/>
              </a:tabLst>
            </a:pPr>
            <a:r>
              <a:rPr lang="en-GB" b="0" dirty="0" smtClean="0">
                <a:solidFill>
                  <a:srgbClr val="000000"/>
                </a:solidFill>
                <a:latin typeface="Calibri" charset="0"/>
                <a:ea typeface="Calibri" charset="0"/>
                <a:cs typeface="Calibri" charset="0"/>
              </a:rPr>
              <a:t>	</a:t>
            </a:r>
            <a:endParaRPr lang="en-GB" b="0" dirty="0">
              <a:solidFill>
                <a:srgbClr val="000000"/>
              </a:solidFill>
              <a:latin typeface="Calibri" charset="0"/>
              <a:ea typeface="Calibri" charset="0"/>
              <a:cs typeface="Calibri" charset="0"/>
            </a:endParaRPr>
          </a:p>
        </p:txBody>
      </p:sp>
      <p:pic>
        <p:nvPicPr>
          <p:cNvPr id="10" name="Picture 9" descr="CRAY 1-A.jpg"/>
          <p:cNvPicPr>
            <a:picLocks noChangeAspect="1"/>
          </p:cNvPicPr>
          <p:nvPr/>
        </p:nvPicPr>
        <p:blipFill>
          <a:blip r:embed="rId4"/>
          <a:stretch>
            <a:fillRect/>
          </a:stretch>
        </p:blipFill>
        <p:spPr>
          <a:xfrm>
            <a:off x="330198" y="3468512"/>
            <a:ext cx="2512152" cy="2480798"/>
          </a:xfrm>
          <a:prstGeom prst="rect">
            <a:avLst/>
          </a:prstGeom>
          <a:effectLst>
            <a:outerShdw blurRad="127000" dist="50800" dir="2700000">
              <a:srgbClr val="000000">
                <a:alpha val="43000"/>
              </a:srgbClr>
            </a:outerShdw>
          </a:effectLst>
        </p:spPr>
      </p:pic>
      <p:pic>
        <p:nvPicPr>
          <p:cNvPr id="11" name="Picture 3" descr="Op_forecast_June_79"/>
          <p:cNvPicPr>
            <a:picLocks noChangeAspect="1" noChangeArrowheads="1"/>
          </p:cNvPicPr>
          <p:nvPr/>
        </p:nvPicPr>
        <p:blipFill>
          <a:blip r:embed="rId5" cstate="print"/>
          <a:srcRect l="10612" b="14706"/>
          <a:stretch>
            <a:fillRect/>
          </a:stretch>
        </p:blipFill>
        <p:spPr bwMode="auto">
          <a:xfrm>
            <a:off x="4295691" y="1949984"/>
            <a:ext cx="4848309" cy="4323184"/>
          </a:xfrm>
          <a:prstGeom prst="rect">
            <a:avLst/>
          </a:prstGeom>
          <a:noFill/>
          <a:ln w="12700">
            <a:noFill/>
            <a:miter lim="800000"/>
            <a:headEnd/>
            <a:tailEnd/>
          </a:ln>
        </p:spPr>
      </p:pic>
    </p:spTree>
    <p:extLst>
      <p:ext uri="{BB962C8B-B14F-4D97-AF65-F5344CB8AC3E}">
        <p14:creationId xmlns:p14="http://schemas.microsoft.com/office/powerpoint/2010/main" val="18698194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ECMWF</a:t>
            </a:r>
            <a:r>
              <a:rPr lang="en-GB" dirty="0"/>
              <a:t> </a:t>
            </a:r>
            <a:r>
              <a:rPr lang="en-GB" dirty="0" smtClean="0"/>
              <a:t>Research</a:t>
            </a:r>
            <a:endParaRPr lang="en-GB" dirty="0"/>
          </a:p>
        </p:txBody>
      </p:sp>
      <p:sp>
        <p:nvSpPr>
          <p:cNvPr id="3" name="Subtitle 2"/>
          <p:cNvSpPr>
            <a:spLocks noGrp="1"/>
          </p:cNvSpPr>
          <p:nvPr>
            <p:ph type="subTitle" idx="1"/>
          </p:nvPr>
        </p:nvSpPr>
        <p:spPr>
          <a:xfrm>
            <a:off x="1703070" y="3009900"/>
            <a:ext cx="6400800" cy="1752600"/>
          </a:xfrm>
        </p:spPr>
        <p:txBody>
          <a:bodyPr/>
          <a:lstStyle/>
          <a:p>
            <a:r>
              <a:rPr lang="en-GB" dirty="0" smtClean="0">
                <a:solidFill>
                  <a:schemeClr val="tx1"/>
                </a:solidFill>
              </a:rPr>
              <a:t>Erland </a:t>
            </a:r>
            <a:r>
              <a:rPr lang="en-GB" dirty="0" err="1" smtClean="0">
                <a:solidFill>
                  <a:schemeClr val="tx1"/>
                </a:solidFill>
              </a:rPr>
              <a:t>Källén</a:t>
            </a:r>
            <a:endParaRPr lang="en-GB" dirty="0" smtClean="0">
              <a:solidFill>
                <a:schemeClr val="tx1"/>
              </a:solidFill>
            </a:endParaRPr>
          </a:p>
          <a:p>
            <a:r>
              <a:rPr lang="en-GB" dirty="0" smtClean="0">
                <a:solidFill>
                  <a:schemeClr val="tx1"/>
                </a:solidFill>
              </a:rPr>
              <a:t>Director of Research</a:t>
            </a:r>
          </a:p>
          <a:p>
            <a:r>
              <a:rPr lang="en-GB" dirty="0" smtClean="0">
                <a:solidFill>
                  <a:schemeClr val="tx1"/>
                </a:solidFill>
              </a:rPr>
              <a:t>ECMWF</a:t>
            </a:r>
          </a:p>
          <a:p>
            <a:endParaRPr lang="en-GB" dirty="0"/>
          </a:p>
        </p:txBody>
      </p:sp>
    </p:spTree>
    <p:extLst>
      <p:ext uri="{BB962C8B-B14F-4D97-AF65-F5344CB8AC3E}">
        <p14:creationId xmlns:p14="http://schemas.microsoft.com/office/powerpoint/2010/main" val="3144226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8" name="Rectangle 1028"/>
          <p:cNvSpPr>
            <a:spLocks noGrp="1" noChangeArrowheads="1"/>
          </p:cNvSpPr>
          <p:nvPr>
            <p:ph type="title"/>
          </p:nvPr>
        </p:nvSpPr>
        <p:spPr/>
        <p:txBody>
          <a:bodyPr/>
          <a:lstStyle/>
          <a:p>
            <a:r>
              <a:rPr lang="en-GB" dirty="0" smtClean="0"/>
              <a:t>Current system</a:t>
            </a:r>
            <a:endParaRPr lang="en-GB" dirty="0"/>
          </a:p>
        </p:txBody>
      </p:sp>
      <p:sp>
        <p:nvSpPr>
          <p:cNvPr id="231429" name="Rectangle 1029"/>
          <p:cNvSpPr>
            <a:spLocks noGrp="1" noChangeArrowheads="1"/>
          </p:cNvSpPr>
          <p:nvPr>
            <p:ph idx="1"/>
          </p:nvPr>
        </p:nvSpPr>
        <p:spPr>
          <a:xfrm>
            <a:off x="360000" y="827700"/>
            <a:ext cx="6084466" cy="4930775"/>
          </a:xfrm>
        </p:spPr>
        <p:txBody>
          <a:bodyPr>
            <a:normAutofit/>
          </a:bodyPr>
          <a:lstStyle/>
          <a:p>
            <a:pPr marL="0">
              <a:spcBef>
                <a:spcPct val="0"/>
              </a:spcBef>
              <a:spcAft>
                <a:spcPts val="300"/>
              </a:spcAft>
            </a:pPr>
            <a:r>
              <a:rPr lang="en-GB" sz="1800" b="1" dirty="0" smtClean="0">
                <a:latin typeface="Helvetica" panose="020B0604020202020204" pitchFamily="34" charset="0"/>
                <a:cs typeface="Helvetica" panose="020B0604020202020204" pitchFamily="34" charset="0"/>
              </a:rPr>
              <a:t>Cray XC30</a:t>
            </a:r>
          </a:p>
          <a:p>
            <a:pPr marL="630238" lvl="1" indent="-276225">
              <a:spcAft>
                <a:spcPts val="300"/>
              </a:spcAft>
            </a:pPr>
            <a:r>
              <a:rPr lang="en-GB" sz="1800" dirty="0">
                <a:latin typeface="Helvetica" panose="020B0604020202020204" pitchFamily="34" charset="0"/>
                <a:cs typeface="Helvetica" panose="020B0604020202020204" pitchFamily="34" charset="0"/>
              </a:rPr>
              <a:t>Two identical systems for resiliency</a:t>
            </a:r>
          </a:p>
          <a:p>
            <a:pPr marL="630238" lvl="1" indent="-276225">
              <a:spcAft>
                <a:spcPts val="300"/>
              </a:spcAft>
            </a:pPr>
            <a:r>
              <a:rPr lang="en-GB" sz="1800" dirty="0" smtClean="0">
                <a:latin typeface="Helvetica" panose="020B0604020202020204" pitchFamily="34" charset="0"/>
                <a:cs typeface="Helvetica" panose="020B0604020202020204" pitchFamily="34" charset="0"/>
              </a:rPr>
              <a:t>3.5 </a:t>
            </a:r>
            <a:r>
              <a:rPr lang="en-GB" sz="1800" dirty="0" err="1">
                <a:latin typeface="Helvetica" panose="020B0604020202020204" pitchFamily="34" charset="0"/>
                <a:cs typeface="Helvetica" panose="020B0604020202020204" pitchFamily="34" charset="0"/>
              </a:rPr>
              <a:t>Petaflops</a:t>
            </a:r>
            <a:r>
              <a:rPr lang="en-GB" sz="1800" dirty="0">
                <a:latin typeface="Helvetica" panose="020B0604020202020204" pitchFamily="34" charset="0"/>
                <a:cs typeface="Helvetica" panose="020B0604020202020204" pitchFamily="34" charset="0"/>
              </a:rPr>
              <a:t> peak performance </a:t>
            </a:r>
            <a:r>
              <a:rPr lang="en-GB" sz="1800" dirty="0" smtClean="0">
                <a:latin typeface="Helvetica" panose="020B0604020202020204" pitchFamily="34" charset="0"/>
                <a:cs typeface="Helvetica" panose="020B0604020202020204" pitchFamily="34" charset="0"/>
              </a:rPr>
              <a:t>(3.5×10</a:t>
            </a:r>
            <a:r>
              <a:rPr lang="en-GB" sz="1800" baseline="30000" dirty="0" smtClean="0">
                <a:latin typeface="Helvetica" panose="020B0604020202020204" pitchFamily="34" charset="0"/>
                <a:cs typeface="Helvetica" panose="020B0604020202020204" pitchFamily="34" charset="0"/>
              </a:rPr>
              <a:t>15</a:t>
            </a:r>
            <a:r>
              <a:rPr lang="en-GB" sz="1800" dirty="0">
                <a:latin typeface="Helvetica" panose="020B0604020202020204" pitchFamily="34" charset="0"/>
                <a:cs typeface="Helvetica" panose="020B0604020202020204" pitchFamily="34" charset="0"/>
              </a:rPr>
              <a:t>)</a:t>
            </a:r>
          </a:p>
          <a:p>
            <a:pPr>
              <a:spcAft>
                <a:spcPts val="900"/>
              </a:spcAft>
            </a:pPr>
            <a:r>
              <a:rPr lang="en-GB" sz="1800" dirty="0">
                <a:latin typeface="Helvetica" panose="020B0604020202020204" pitchFamily="34" charset="0"/>
                <a:cs typeface="Helvetica" panose="020B0604020202020204" pitchFamily="34" charset="0"/>
              </a:rPr>
              <a:t>Operational Model - </a:t>
            </a:r>
            <a:r>
              <a:rPr lang="en-GB" sz="1800" dirty="0" smtClean="0">
                <a:latin typeface="Helvetica" panose="020B0604020202020204" pitchFamily="34" charset="0"/>
                <a:cs typeface="Helvetica" panose="020B0604020202020204" pitchFamily="34" charset="0"/>
              </a:rPr>
              <a:t>TCo1279 (</a:t>
            </a:r>
            <a:r>
              <a:rPr lang="en-GB" sz="1800" dirty="0">
                <a:latin typeface="Helvetica" panose="020B0604020202020204" pitchFamily="34" charset="0"/>
                <a:cs typeface="Helvetica" panose="020B0604020202020204" pitchFamily="34" charset="0"/>
              </a:rPr>
              <a:t>9</a:t>
            </a:r>
            <a:r>
              <a:rPr lang="en-GB" sz="1800" dirty="0" smtClean="0">
                <a:latin typeface="Helvetica" panose="020B0604020202020204" pitchFamily="34" charset="0"/>
                <a:cs typeface="Helvetica" panose="020B0604020202020204" pitchFamily="34" charset="0"/>
              </a:rPr>
              <a:t>km</a:t>
            </a:r>
            <a:r>
              <a:rPr lang="en-GB" sz="1800" dirty="0">
                <a:latin typeface="Helvetica" panose="020B0604020202020204" pitchFamily="34" charset="0"/>
                <a:cs typeface="Helvetica" panose="020B0604020202020204" pitchFamily="34" charset="0"/>
              </a:rPr>
              <a:t>)</a:t>
            </a:r>
          </a:p>
          <a:p>
            <a:pPr>
              <a:spcAft>
                <a:spcPts val="900"/>
              </a:spcAft>
            </a:pPr>
            <a:r>
              <a:rPr lang="en-GB" sz="1800" dirty="0">
                <a:latin typeface="Helvetica" panose="020B0604020202020204" pitchFamily="34" charset="0"/>
                <a:cs typeface="Helvetica" panose="020B0604020202020204" pitchFamily="34" charset="0"/>
              </a:rPr>
              <a:t>Ensemble Prediction System - </a:t>
            </a:r>
            <a:r>
              <a:rPr lang="en-GB" sz="1800" dirty="0" smtClean="0">
                <a:latin typeface="Helvetica" panose="020B0604020202020204" pitchFamily="34" charset="0"/>
                <a:cs typeface="Helvetica" panose="020B0604020202020204" pitchFamily="34" charset="0"/>
              </a:rPr>
              <a:t>TCo639 (</a:t>
            </a:r>
            <a:r>
              <a:rPr lang="en-GB" sz="1800" dirty="0" smtClean="0">
                <a:latin typeface="Helvetica" panose="020B0604020202020204" pitchFamily="34" charset="0"/>
                <a:cs typeface="Helvetica" panose="020B0604020202020204" pitchFamily="34" charset="0"/>
              </a:rPr>
              <a:t>16</a:t>
            </a:r>
            <a:r>
              <a:rPr lang="en-GB" sz="1800" dirty="0" smtClean="0">
                <a:latin typeface="Helvetica" panose="020B0604020202020204" pitchFamily="34" charset="0"/>
                <a:cs typeface="Helvetica" panose="020B0604020202020204" pitchFamily="34" charset="0"/>
              </a:rPr>
              <a:t>km</a:t>
            </a:r>
            <a:r>
              <a:rPr lang="en-GB" sz="1800" dirty="0">
                <a:latin typeface="Helvetica" panose="020B0604020202020204" pitchFamily="34" charset="0"/>
                <a:cs typeface="Helvetica" panose="020B0604020202020204" pitchFamily="34" charset="0"/>
              </a:rPr>
              <a:t>)</a:t>
            </a:r>
          </a:p>
          <a:p>
            <a:pPr>
              <a:spcBef>
                <a:spcPct val="0"/>
              </a:spcBef>
              <a:spcAft>
                <a:spcPts val="900"/>
              </a:spcAft>
            </a:pPr>
            <a:endParaRPr lang="en-GB" sz="1800" b="1" dirty="0" smtClean="0"/>
          </a:p>
          <a:p>
            <a:pPr>
              <a:spcBef>
                <a:spcPct val="0"/>
              </a:spcBef>
              <a:spcAft>
                <a:spcPts val="900"/>
              </a:spcAft>
            </a:pPr>
            <a:endParaRPr lang="en-GB" sz="1800" b="1" dirty="0"/>
          </a:p>
        </p:txBody>
      </p:sp>
      <p:pic>
        <p:nvPicPr>
          <p:cNvPr id="8" name="Picture 7" descr="Computer-usage-pie.png"/>
          <p:cNvPicPr>
            <a:picLocks noChangeAspect="1"/>
          </p:cNvPicPr>
          <p:nvPr/>
        </p:nvPicPr>
        <p:blipFill>
          <a:blip r:embed="rId3"/>
          <a:stretch>
            <a:fillRect/>
          </a:stretch>
        </p:blipFill>
        <p:spPr>
          <a:xfrm>
            <a:off x="5930894" y="3636882"/>
            <a:ext cx="2867916" cy="2326597"/>
          </a:xfrm>
          <a:prstGeom prst="rect">
            <a:avLst/>
          </a:prstGeom>
        </p:spPr>
      </p:pic>
      <p:pic>
        <p:nvPicPr>
          <p:cNvPr id="3" name="Picture 2"/>
          <p:cNvPicPr>
            <a:picLocks noChangeAspect="1"/>
          </p:cNvPicPr>
          <p:nvPr/>
        </p:nvPicPr>
        <p:blipFill>
          <a:blip r:embed="rId4"/>
          <a:stretch>
            <a:fillRect/>
          </a:stretch>
        </p:blipFill>
        <p:spPr>
          <a:xfrm>
            <a:off x="5401407" y="250365"/>
            <a:ext cx="3662583" cy="2149936"/>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865" y="3484957"/>
            <a:ext cx="5605029" cy="2771375"/>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7487" y="3465513"/>
            <a:ext cx="5749366" cy="2842742"/>
          </a:xfrm>
          <a:prstGeom prst="rect">
            <a:avLst/>
          </a:prstGeom>
        </p:spPr>
      </p:pic>
    </p:spTree>
    <p:extLst>
      <p:ext uri="{BB962C8B-B14F-4D97-AF65-F5344CB8AC3E}">
        <p14:creationId xmlns:p14="http://schemas.microsoft.com/office/powerpoint/2010/main" val="188529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nh-sh-d+3,5,7,10-12-11.png"/>
          <p:cNvPicPr>
            <a:picLocks noChangeAspect="1"/>
          </p:cNvPicPr>
          <p:nvPr/>
        </p:nvPicPr>
        <p:blipFill>
          <a:blip r:embed="rId3"/>
          <a:stretch>
            <a:fillRect/>
          </a:stretch>
        </p:blipFill>
        <p:spPr>
          <a:xfrm>
            <a:off x="297555" y="972555"/>
            <a:ext cx="8487044" cy="5398703"/>
          </a:xfrm>
          <a:prstGeom prst="rect">
            <a:avLst/>
          </a:prstGeom>
        </p:spPr>
      </p:pic>
      <p:sp>
        <p:nvSpPr>
          <p:cNvPr id="73730" name="Rectangle 2"/>
          <p:cNvSpPr>
            <a:spLocks noGrp="1" noChangeArrowheads="1"/>
          </p:cNvSpPr>
          <p:nvPr>
            <p:ph type="title"/>
          </p:nvPr>
        </p:nvSpPr>
        <p:spPr>
          <a:xfrm>
            <a:off x="81977" y="7511"/>
            <a:ext cx="9043090" cy="647700"/>
          </a:xfrm>
        </p:spPr>
        <p:txBody>
          <a:bodyPr/>
          <a:lstStyle/>
          <a:p>
            <a:r>
              <a:rPr lang="en-US" dirty="0">
                <a:latin typeface="Calibri" charset="0"/>
              </a:rPr>
              <a:t>Evolution of ECMWF </a:t>
            </a:r>
            <a:r>
              <a:rPr lang="en-US" dirty="0" smtClean="0">
                <a:latin typeface="Calibri" charset="0"/>
              </a:rPr>
              <a:t>scores</a:t>
            </a:r>
            <a:endParaRPr lang="en-US" dirty="0">
              <a:latin typeface="Calibri" charset="0"/>
            </a:endParaRPr>
          </a:p>
        </p:txBody>
      </p:sp>
      <p:sp>
        <p:nvSpPr>
          <p:cNvPr id="6" name="TextBox 5"/>
          <p:cNvSpPr txBox="1"/>
          <p:nvPr/>
        </p:nvSpPr>
        <p:spPr>
          <a:xfrm>
            <a:off x="1558155" y="6581001"/>
            <a:ext cx="5965845" cy="276999"/>
          </a:xfrm>
          <a:prstGeom prst="rect">
            <a:avLst/>
          </a:prstGeom>
          <a:noFill/>
        </p:spPr>
        <p:txBody>
          <a:bodyPr wrap="square" rtlCol="0">
            <a:spAutoFit/>
          </a:bodyPr>
          <a:lstStyle/>
          <a:p>
            <a:pPr algn="ctr"/>
            <a:r>
              <a:rPr lang="en-US" sz="1200" b="0" dirty="0" smtClean="0">
                <a:latin typeface="Calibri"/>
                <a:cs typeface="Calibri"/>
              </a:rPr>
              <a:t>Adapted and extended from Simmons &amp; Hollingsworth (2002)</a:t>
            </a:r>
            <a:endParaRPr lang="en-US" sz="1200" b="0" dirty="0">
              <a:latin typeface="Calibri"/>
              <a:cs typeface="Calibri"/>
            </a:endParaRPr>
          </a:p>
        </p:txBody>
      </p:sp>
      <p:sp>
        <p:nvSpPr>
          <p:cNvPr id="9" name="Line 6"/>
          <p:cNvSpPr>
            <a:spLocks noChangeShapeType="1"/>
          </p:cNvSpPr>
          <p:nvPr/>
        </p:nvSpPr>
        <p:spPr bwMode="auto">
          <a:xfrm flipV="1">
            <a:off x="3002807" y="3819320"/>
            <a:ext cx="5524248" cy="0"/>
          </a:xfrm>
          <a:prstGeom prst="line">
            <a:avLst/>
          </a:prstGeom>
          <a:noFill/>
          <a:ln w="38100">
            <a:solidFill>
              <a:schemeClr val="tx1"/>
            </a:solidFill>
            <a:round/>
            <a:headEnd/>
            <a:tailEnd type="triangle" w="med" len="med"/>
          </a:ln>
          <a:effectLst/>
        </p:spPr>
        <p:txBody>
          <a:bodyPr wrap="square" lIns="68262" tIns="34925" rIns="68262" bIns="34925" anchor="ctr" anchorCtr="1">
            <a:spAutoFit/>
          </a:bodyPr>
          <a:lstStyle/>
          <a:p>
            <a:endParaRPr lang="en-GB"/>
          </a:p>
        </p:txBody>
      </p:sp>
      <p:pic>
        <p:nvPicPr>
          <p:cNvPr id="11" name="Picture 10" descr="katrinabw.jpg"/>
          <p:cNvPicPr>
            <a:picLocks/>
          </p:cNvPicPr>
          <p:nvPr/>
        </p:nvPicPr>
        <p:blipFill>
          <a:blip r:embed="rId4" cstate="print">
            <a:lum bright="8000" contrast="8000"/>
          </a:blip>
          <a:stretch>
            <a:fillRect/>
          </a:stretch>
        </p:blipFill>
        <p:spPr>
          <a:xfrm>
            <a:off x="716310" y="760214"/>
            <a:ext cx="1123200" cy="1159200"/>
          </a:xfrm>
          <a:prstGeom prst="rect">
            <a:avLst/>
          </a:prstGeom>
        </p:spPr>
      </p:pic>
      <p:grpSp>
        <p:nvGrpSpPr>
          <p:cNvPr id="13" name="Group 12"/>
          <p:cNvGrpSpPr/>
          <p:nvPr/>
        </p:nvGrpSpPr>
        <p:grpSpPr>
          <a:xfrm>
            <a:off x="716310" y="1919414"/>
            <a:ext cx="1123200" cy="1450398"/>
            <a:chOff x="174987" y="2712030"/>
            <a:chExt cx="1123200" cy="1450398"/>
          </a:xfrm>
        </p:grpSpPr>
        <p:pic>
          <p:nvPicPr>
            <p:cNvPr id="14" name="Picture 13" descr="katrinabw64.jpg"/>
            <p:cNvPicPr>
              <a:picLocks/>
            </p:cNvPicPr>
            <p:nvPr/>
          </p:nvPicPr>
          <p:blipFill>
            <a:blip r:embed="rId5" cstate="print">
              <a:lum bright="8000" contrast="8000"/>
            </a:blip>
            <a:stretch>
              <a:fillRect/>
            </a:stretch>
          </p:blipFill>
          <p:spPr>
            <a:xfrm>
              <a:off x="174987" y="2712030"/>
              <a:ext cx="1123200" cy="1159200"/>
            </a:xfrm>
            <a:prstGeom prst="rect">
              <a:avLst/>
            </a:prstGeom>
          </p:spPr>
        </p:pic>
        <p:sp>
          <p:nvSpPr>
            <p:cNvPr id="15" name="TextBox 14"/>
            <p:cNvSpPr txBox="1"/>
            <p:nvPr/>
          </p:nvSpPr>
          <p:spPr>
            <a:xfrm>
              <a:off x="205587" y="3885429"/>
              <a:ext cx="949186" cy="276999"/>
            </a:xfrm>
            <a:prstGeom prst="rect">
              <a:avLst/>
            </a:prstGeom>
            <a:noFill/>
            <a:ln>
              <a:noFill/>
            </a:ln>
          </p:spPr>
          <p:txBody>
            <a:bodyPr wrap="none" tIns="0" bIns="0" rtlCol="0">
              <a:spAutoFit/>
            </a:bodyPr>
            <a:lstStyle/>
            <a:p>
              <a:r>
                <a:rPr lang="en-GB" b="1" dirty="0" smtClean="0">
                  <a:latin typeface="Calibri"/>
                  <a:cs typeface="Calibri"/>
                </a:rPr>
                <a:t>~210km</a:t>
              </a:r>
              <a:endParaRPr lang="en-GB" b="1" dirty="0">
                <a:latin typeface="Calibri"/>
                <a:cs typeface="Calibri"/>
              </a:endParaRPr>
            </a:p>
          </p:txBody>
        </p:sp>
      </p:grpSp>
      <p:grpSp>
        <p:nvGrpSpPr>
          <p:cNvPr id="16" name="Group 15"/>
          <p:cNvGrpSpPr/>
          <p:nvPr/>
        </p:nvGrpSpPr>
        <p:grpSpPr>
          <a:xfrm>
            <a:off x="7217325" y="483215"/>
            <a:ext cx="1123200" cy="1436199"/>
            <a:chOff x="7639800" y="2696764"/>
            <a:chExt cx="1123200" cy="1436199"/>
          </a:xfrm>
        </p:grpSpPr>
        <p:pic>
          <p:nvPicPr>
            <p:cNvPr id="17" name="Picture 16" descr="katrinabw8.jpg"/>
            <p:cNvPicPr>
              <a:picLocks/>
            </p:cNvPicPr>
            <p:nvPr/>
          </p:nvPicPr>
          <p:blipFill>
            <a:blip r:embed="rId6" cstate="print">
              <a:lum bright="8000" contrast="8000"/>
            </a:blip>
            <a:stretch>
              <a:fillRect/>
            </a:stretch>
          </p:blipFill>
          <p:spPr>
            <a:xfrm>
              <a:off x="7639800" y="2696764"/>
              <a:ext cx="1123200" cy="1159200"/>
            </a:xfrm>
            <a:prstGeom prst="rect">
              <a:avLst/>
            </a:prstGeom>
          </p:spPr>
        </p:pic>
        <p:sp>
          <p:nvSpPr>
            <p:cNvPr id="18" name="TextBox 17"/>
            <p:cNvSpPr txBox="1"/>
            <p:nvPr/>
          </p:nvSpPr>
          <p:spPr>
            <a:xfrm>
              <a:off x="7785304" y="3855964"/>
              <a:ext cx="832191" cy="276999"/>
            </a:xfrm>
            <a:prstGeom prst="rect">
              <a:avLst/>
            </a:prstGeom>
            <a:noFill/>
            <a:ln>
              <a:noFill/>
            </a:ln>
          </p:spPr>
          <p:txBody>
            <a:bodyPr wrap="none" tIns="0" bIns="0" rtlCol="0">
              <a:spAutoFit/>
            </a:bodyPr>
            <a:lstStyle/>
            <a:p>
              <a:r>
                <a:rPr lang="en-GB" b="1" dirty="0" smtClean="0">
                  <a:latin typeface="Calibri"/>
                  <a:cs typeface="Calibri"/>
                </a:rPr>
                <a:t>~16km</a:t>
              </a:r>
              <a:endParaRPr lang="en-GB" b="1" dirty="0">
                <a:latin typeface="Calibri"/>
                <a:cs typeface="Calibri"/>
              </a:endParaRPr>
            </a:p>
          </p:txBody>
        </p:sp>
      </p:grpSp>
      <p:pic>
        <p:nvPicPr>
          <p:cNvPr id="2" name="Picture 1"/>
          <p:cNvPicPr>
            <a:picLocks noChangeAspect="1"/>
          </p:cNvPicPr>
          <p:nvPr/>
        </p:nvPicPr>
        <p:blipFill>
          <a:blip r:embed="rId7"/>
          <a:stretch>
            <a:fillRect/>
          </a:stretch>
        </p:blipFill>
        <p:spPr>
          <a:xfrm>
            <a:off x="-8189641" y="2666047"/>
            <a:ext cx="7553325" cy="4543425"/>
          </a:xfrm>
          <a:prstGeom prst="rect">
            <a:avLst/>
          </a:prstGeom>
        </p:spPr>
      </p:pic>
    </p:spTree>
    <p:extLst>
      <p:ext uri="{BB962C8B-B14F-4D97-AF65-F5344CB8AC3E}">
        <p14:creationId xmlns:p14="http://schemas.microsoft.com/office/powerpoint/2010/main" val="365022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ysical-processes-schematic-11_11.png"/>
          <p:cNvPicPr>
            <a:picLocks noChangeAspect="1"/>
          </p:cNvPicPr>
          <p:nvPr/>
        </p:nvPicPr>
        <p:blipFill>
          <a:blip r:embed="rId3"/>
          <a:stretch>
            <a:fillRect/>
          </a:stretch>
        </p:blipFill>
        <p:spPr>
          <a:xfrm>
            <a:off x="341302" y="817217"/>
            <a:ext cx="8373100" cy="5051771"/>
          </a:xfrm>
          <a:prstGeom prst="rect">
            <a:avLst/>
          </a:prstGeom>
        </p:spPr>
      </p:pic>
      <p:sp>
        <p:nvSpPr>
          <p:cNvPr id="1299458" name="Rectangle 2"/>
          <p:cNvSpPr>
            <a:spLocks noGrp="1" noChangeArrowheads="1"/>
          </p:cNvSpPr>
          <p:nvPr>
            <p:ph type="title"/>
          </p:nvPr>
        </p:nvSpPr>
        <p:spPr>
          <a:xfrm>
            <a:off x="669682" y="219075"/>
            <a:ext cx="7891096" cy="554038"/>
          </a:xfrm>
        </p:spPr>
        <p:txBody>
          <a:bodyPr/>
          <a:lstStyle/>
          <a:p>
            <a:r>
              <a:rPr lang="en-US" dirty="0"/>
              <a:t>Physical aspects, included in IFS</a:t>
            </a:r>
          </a:p>
        </p:txBody>
      </p:sp>
    </p:spTree>
    <p:extLst>
      <p:ext uri="{BB962C8B-B14F-4D97-AF65-F5344CB8AC3E}">
        <p14:creationId xmlns:p14="http://schemas.microsoft.com/office/powerpoint/2010/main" val="27419509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360000" y="180000"/>
            <a:ext cx="8562975" cy="648000"/>
          </a:xfrm>
          <a:prstGeom prst="rect">
            <a:avLst/>
          </a:prstGeom>
          <a:noFill/>
          <a:ln w="12700">
            <a:noFill/>
            <a:miter lim="800000"/>
            <a:headEnd/>
            <a:tailEnd/>
          </a:ln>
        </p:spPr>
        <p:txBody>
          <a:bodyPr lIns="90487" tIns="44450" rIns="90487" bIns="44450" anchor="ctr">
            <a:prstTxWarp prst="textNoShape">
              <a:avLst/>
            </a:prstTxWarp>
          </a:bodyPr>
          <a:lstStyle/>
          <a:p>
            <a:pPr>
              <a:lnSpc>
                <a:spcPct val="90000"/>
              </a:lnSpc>
            </a:pPr>
            <a:r>
              <a:rPr lang="en-GB" sz="2600" dirty="0">
                <a:solidFill>
                  <a:srgbClr val="00279F"/>
                </a:solidFill>
                <a:latin typeface="Calibri" charset="0"/>
                <a:ea typeface="Calibri" charset="0"/>
                <a:cs typeface="Calibri" charset="0"/>
              </a:rPr>
              <a:t>Data </a:t>
            </a:r>
            <a:r>
              <a:rPr lang="en-GB" sz="2600" dirty="0" smtClean="0">
                <a:solidFill>
                  <a:srgbClr val="00279F"/>
                </a:solidFill>
                <a:latin typeface="Calibri" charset="0"/>
                <a:ea typeface="Calibri" charset="0"/>
                <a:cs typeface="Calibri" charset="0"/>
              </a:rPr>
              <a:t>assimilation</a:t>
            </a:r>
            <a:endParaRPr lang="en-GB" sz="2600" b="0" dirty="0">
              <a:solidFill>
                <a:srgbClr val="00279F"/>
              </a:solidFill>
              <a:latin typeface="Calibri" charset="0"/>
              <a:ea typeface="Calibri" charset="0"/>
              <a:cs typeface="Calibri"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750" y="1176029"/>
            <a:ext cx="8658225" cy="493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7359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DVar-base.png"/>
          <p:cNvPicPr>
            <a:picLocks noChangeAspect="1"/>
          </p:cNvPicPr>
          <p:nvPr/>
        </p:nvPicPr>
        <p:blipFill>
          <a:blip r:embed="rId2"/>
          <a:stretch>
            <a:fillRect/>
          </a:stretch>
        </p:blipFill>
        <p:spPr>
          <a:xfrm>
            <a:off x="1002322" y="372538"/>
            <a:ext cx="7139355" cy="5651991"/>
          </a:xfrm>
          <a:prstGeom prst="rect">
            <a:avLst/>
          </a:prstGeom>
        </p:spPr>
      </p:pic>
      <p:pic>
        <p:nvPicPr>
          <p:cNvPr id="5" name="Picture 4" descr="4DVar-1.png"/>
          <p:cNvPicPr>
            <a:picLocks noChangeAspect="1"/>
          </p:cNvPicPr>
          <p:nvPr/>
        </p:nvPicPr>
        <p:blipFill>
          <a:blip r:embed="rId3"/>
          <a:stretch>
            <a:fillRect/>
          </a:stretch>
        </p:blipFill>
        <p:spPr>
          <a:xfrm>
            <a:off x="1002308" y="372529"/>
            <a:ext cx="7139369" cy="5652000"/>
          </a:xfrm>
          <a:prstGeom prst="rect">
            <a:avLst/>
          </a:prstGeom>
        </p:spPr>
      </p:pic>
      <p:pic>
        <p:nvPicPr>
          <p:cNvPr id="6" name="Picture 5" descr="4DVar-2.png"/>
          <p:cNvPicPr>
            <a:picLocks noChangeAspect="1"/>
          </p:cNvPicPr>
          <p:nvPr/>
        </p:nvPicPr>
        <p:blipFill>
          <a:blip r:embed="rId4"/>
          <a:stretch>
            <a:fillRect/>
          </a:stretch>
        </p:blipFill>
        <p:spPr>
          <a:xfrm>
            <a:off x="1002308" y="372529"/>
            <a:ext cx="7139369" cy="5652000"/>
          </a:xfrm>
          <a:prstGeom prst="rect">
            <a:avLst/>
          </a:prstGeom>
        </p:spPr>
      </p:pic>
      <p:pic>
        <p:nvPicPr>
          <p:cNvPr id="7" name="Picture 6" descr="4DVar-3.png"/>
          <p:cNvPicPr>
            <a:picLocks noChangeAspect="1"/>
          </p:cNvPicPr>
          <p:nvPr/>
        </p:nvPicPr>
        <p:blipFill>
          <a:blip r:embed="rId5"/>
          <a:stretch>
            <a:fillRect/>
          </a:stretch>
        </p:blipFill>
        <p:spPr>
          <a:xfrm>
            <a:off x="1002308" y="372529"/>
            <a:ext cx="7139369" cy="5652000"/>
          </a:xfrm>
          <a:prstGeom prst="rect">
            <a:avLst/>
          </a:prstGeom>
        </p:spPr>
      </p:pic>
      <p:pic>
        <p:nvPicPr>
          <p:cNvPr id="8" name="Picture 7" descr="4DVar-4.png"/>
          <p:cNvPicPr>
            <a:picLocks noChangeAspect="1"/>
          </p:cNvPicPr>
          <p:nvPr/>
        </p:nvPicPr>
        <p:blipFill>
          <a:blip r:embed="rId6"/>
          <a:stretch>
            <a:fillRect/>
          </a:stretch>
        </p:blipFill>
        <p:spPr>
          <a:xfrm>
            <a:off x="1002308" y="372529"/>
            <a:ext cx="7139369" cy="5652000"/>
          </a:xfrm>
          <a:prstGeom prst="rect">
            <a:avLst/>
          </a:prstGeom>
        </p:spPr>
      </p:pic>
    </p:spTree>
    <p:extLst>
      <p:ext uri="{BB962C8B-B14F-4D97-AF65-F5344CB8AC3E}">
        <p14:creationId xmlns:p14="http://schemas.microsoft.com/office/powerpoint/2010/main" val="333691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7276</TotalTime>
  <Words>1243</Words>
  <Application>Microsoft Office PowerPoint</Application>
  <PresentationFormat>On-screen Show (4:3)</PresentationFormat>
  <Paragraphs>229</Paragraphs>
  <Slides>40</Slides>
  <Notes>14</Notes>
  <HiddenSlides>7</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ＭＳ Ｐゴシック</vt:lpstr>
      <vt:lpstr>Arial</vt:lpstr>
      <vt:lpstr>Calibri</vt:lpstr>
      <vt:lpstr>Helvetica</vt:lpstr>
      <vt:lpstr>Lucida Grande CE</vt:lpstr>
      <vt:lpstr>Times</vt:lpstr>
      <vt:lpstr>Times New Roman</vt:lpstr>
      <vt:lpstr>Verdana</vt:lpstr>
      <vt:lpstr>Wingdings</vt:lpstr>
      <vt:lpstr>ZapfDingbats</vt:lpstr>
      <vt:lpstr>ECMWF Light 4:3 blue</vt:lpstr>
      <vt:lpstr>PowerPoint Presentation</vt:lpstr>
      <vt:lpstr>PowerPoint Presentation</vt:lpstr>
      <vt:lpstr>PowerPoint Presentation</vt:lpstr>
      <vt:lpstr>PowerPoint Presentation</vt:lpstr>
      <vt:lpstr>Current system</vt:lpstr>
      <vt:lpstr>Evolution of ECMWF scores</vt:lpstr>
      <vt:lpstr>Physical aspects, included in IFS</vt:lpstr>
      <vt:lpstr>PowerPoint Presentation</vt:lpstr>
      <vt:lpstr>PowerPoint Presentation</vt:lpstr>
      <vt:lpstr>PowerPoint Presentation</vt:lpstr>
      <vt:lpstr>Simulated satellite image from model forecast</vt:lpstr>
      <vt:lpstr>RMS error of 500 hPa height field Northern Hemisphere</vt:lpstr>
      <vt:lpstr>Medium range forecast skill</vt:lpstr>
      <vt:lpstr>Medium range forecast skill – Normalised with reanalysis</vt:lpstr>
      <vt:lpstr>Model intercomparison</vt:lpstr>
      <vt:lpstr>Meteorological Operations</vt:lpstr>
      <vt:lpstr>Focus on improved cloud parametrization: </vt:lpstr>
      <vt:lpstr>Changes in resolution</vt:lpstr>
      <vt:lpstr>More specific resolution increases</vt:lpstr>
      <vt:lpstr>Kinetic energy spectrum at 200 hPa</vt:lpstr>
      <vt:lpstr>HPCF performance vs Strategy</vt:lpstr>
      <vt:lpstr>Scalability activities</vt:lpstr>
      <vt:lpstr>Strategy for IFS dynamical core</vt:lpstr>
      <vt:lpstr>ENsemble prediction System (ENS)</vt:lpstr>
      <vt:lpstr>Wind storm NW Europe 28 October 2013</vt:lpstr>
      <vt:lpstr>Madden-Julian oscillation correlations (TIGGE)</vt:lpstr>
      <vt:lpstr>Performance of the monthly Forecasts since 2002</vt:lpstr>
      <vt:lpstr>Data assimilation</vt:lpstr>
      <vt:lpstr>PowerPoint Presentation</vt:lpstr>
      <vt:lpstr>Aeolus Doppler wind Lidar (launch 2016) (ESA Earth Explorer Mission)</vt:lpstr>
      <vt:lpstr>Aeolus Doppler wind lidar</vt:lpstr>
      <vt:lpstr>Conclusions</vt:lpstr>
      <vt:lpstr>Reanalysis (ERA)</vt:lpstr>
      <vt:lpstr>PowerPoint Presentation</vt:lpstr>
      <vt:lpstr>PowerPoint Presentation</vt:lpstr>
      <vt:lpstr>Atmospheric composition</vt:lpstr>
      <vt:lpstr>PowerPoint Presentation</vt:lpstr>
      <vt:lpstr>PowerPoint Presentation</vt:lpstr>
      <vt:lpstr>Summary</vt:lpstr>
      <vt:lpstr>ECMWF Research</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Sarah Keeley</cp:lastModifiedBy>
  <cp:revision>74</cp:revision>
  <cp:lastPrinted>2015-03-12T15:34:28Z</cp:lastPrinted>
  <dcterms:created xsi:type="dcterms:W3CDTF">2015-02-06T10:24:34Z</dcterms:created>
  <dcterms:modified xsi:type="dcterms:W3CDTF">2016-04-14T09:21:06Z</dcterms:modified>
</cp:coreProperties>
</file>