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424" r:id="rId2"/>
    <p:sldId id="315" r:id="rId3"/>
    <p:sldId id="416" r:id="rId4"/>
    <p:sldId id="431" r:id="rId5"/>
    <p:sldId id="374" r:id="rId6"/>
    <p:sldId id="375" r:id="rId7"/>
    <p:sldId id="349" r:id="rId8"/>
    <p:sldId id="393" r:id="rId9"/>
    <p:sldId id="415" r:id="rId10"/>
    <p:sldId id="427" r:id="rId11"/>
    <p:sldId id="347" r:id="rId12"/>
    <p:sldId id="370" r:id="rId13"/>
    <p:sldId id="354" r:id="rId14"/>
    <p:sldId id="432" r:id="rId15"/>
    <p:sldId id="377" r:id="rId16"/>
    <p:sldId id="405" r:id="rId17"/>
    <p:sldId id="381" r:id="rId18"/>
    <p:sldId id="379" r:id="rId19"/>
    <p:sldId id="382" r:id="rId20"/>
    <p:sldId id="383" r:id="rId21"/>
    <p:sldId id="413" r:id="rId22"/>
    <p:sldId id="404" r:id="rId23"/>
    <p:sldId id="394" r:id="rId24"/>
    <p:sldId id="426" r:id="rId25"/>
    <p:sldId id="423" r:id="rId26"/>
    <p:sldId id="428" r:id="rId27"/>
    <p:sldId id="417" r:id="rId28"/>
    <p:sldId id="425" r:id="rId29"/>
    <p:sldId id="420" r:id="rId30"/>
    <p:sldId id="430" r:id="rId31"/>
    <p:sldId id="421" r:id="rId32"/>
    <p:sldId id="390" r:id="rId33"/>
    <p:sldId id="391" r:id="rId34"/>
  </p:sldIdLst>
  <p:sldSz cx="9144000" cy="6858000" type="screen4x3"/>
  <p:notesSz cx="6718300" cy="9867900"/>
  <p:defaultTextStyle>
    <a:defPPr>
      <a:defRPr lang="en-GB"/>
    </a:defPPr>
    <a:lvl1pPr algn="l" rtl="0" fontAlgn="base">
      <a:spcBef>
        <a:spcPct val="20000"/>
      </a:spcBef>
      <a:spcAft>
        <a:spcPct val="0"/>
      </a:spcAft>
      <a:buChar char="•"/>
      <a:defRPr kern="1200">
        <a:solidFill>
          <a:schemeClr val="tx1"/>
        </a:solidFill>
        <a:latin typeface="Arial" charset="0"/>
        <a:ea typeface="+mn-ea"/>
        <a:cs typeface="+mn-cs"/>
      </a:defRPr>
    </a:lvl1pPr>
    <a:lvl2pPr marL="457200" algn="l" rtl="0" fontAlgn="base">
      <a:spcBef>
        <a:spcPct val="20000"/>
      </a:spcBef>
      <a:spcAft>
        <a:spcPct val="0"/>
      </a:spcAft>
      <a:buChar char="•"/>
      <a:defRPr kern="1200">
        <a:solidFill>
          <a:schemeClr val="tx1"/>
        </a:solidFill>
        <a:latin typeface="Arial" charset="0"/>
        <a:ea typeface="+mn-ea"/>
        <a:cs typeface="+mn-cs"/>
      </a:defRPr>
    </a:lvl2pPr>
    <a:lvl3pPr marL="914400" algn="l" rtl="0" fontAlgn="base">
      <a:spcBef>
        <a:spcPct val="20000"/>
      </a:spcBef>
      <a:spcAft>
        <a:spcPct val="0"/>
      </a:spcAft>
      <a:buChar char="•"/>
      <a:defRPr kern="1200">
        <a:solidFill>
          <a:schemeClr val="tx1"/>
        </a:solidFill>
        <a:latin typeface="Arial" charset="0"/>
        <a:ea typeface="+mn-ea"/>
        <a:cs typeface="+mn-cs"/>
      </a:defRPr>
    </a:lvl3pPr>
    <a:lvl4pPr marL="1371600" algn="l" rtl="0" fontAlgn="base">
      <a:spcBef>
        <a:spcPct val="20000"/>
      </a:spcBef>
      <a:spcAft>
        <a:spcPct val="0"/>
      </a:spcAft>
      <a:buChar char="•"/>
      <a:defRPr kern="1200">
        <a:solidFill>
          <a:schemeClr val="tx1"/>
        </a:solidFill>
        <a:latin typeface="Arial" charset="0"/>
        <a:ea typeface="+mn-ea"/>
        <a:cs typeface="+mn-cs"/>
      </a:defRPr>
    </a:lvl4pPr>
    <a:lvl5pPr marL="1828800" algn="l" rtl="0" fontAlgn="base">
      <a:spcBef>
        <a:spcPct val="20000"/>
      </a:spcBef>
      <a:spcAft>
        <a:spcPct val="0"/>
      </a:spcAft>
      <a:buChar char="•"/>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663300"/>
    <a:srgbClr val="FF5050"/>
    <a:srgbClr val="FF3300"/>
    <a:srgbClr val="FFCC99"/>
    <a:srgbClr val="00CC00"/>
    <a:srgbClr val="CC00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43" autoAdjust="0"/>
    <p:restoredTop sz="94682" autoAdjust="0"/>
  </p:normalViewPr>
  <p:slideViewPr>
    <p:cSldViewPr>
      <p:cViewPr varScale="1">
        <p:scale>
          <a:sx n="112" d="100"/>
          <a:sy n="112" d="100"/>
        </p:scale>
        <p:origin x="-32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wmf"/><Relationship Id="rId2" Type="http://schemas.openxmlformats.org/officeDocument/2006/relationships/image" Target="../media/image20.wmf"/><Relationship Id="rId3"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5.wmf"/><Relationship Id="rId4" Type="http://schemas.openxmlformats.org/officeDocument/2006/relationships/image" Target="../media/image26.wmf"/><Relationship Id="rId5" Type="http://schemas.openxmlformats.org/officeDocument/2006/relationships/image" Target="../media/image27.wmf"/><Relationship Id="rId1" Type="http://schemas.openxmlformats.org/officeDocument/2006/relationships/image" Target="../media/image23.wmf"/><Relationship Id="rId2" Type="http://schemas.openxmlformats.org/officeDocument/2006/relationships/image" Target="../media/image2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9.wmf"/><Relationship Id="rId2" Type="http://schemas.openxmlformats.org/officeDocument/2006/relationships/image" Target="../media/image3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defTabSz="904875">
              <a:defRPr sz="1200"/>
            </a:lvl1pPr>
          </a:lstStyle>
          <a:p>
            <a:endParaRPr lang="en-GB"/>
          </a:p>
        </p:txBody>
      </p:sp>
      <p:sp>
        <p:nvSpPr>
          <p:cNvPr id="121859" name="Rectangle 3"/>
          <p:cNvSpPr>
            <a:spLocks noGrp="1" noChangeArrowheads="1"/>
          </p:cNvSpPr>
          <p:nvPr>
            <p:ph type="dt" sz="quarter" idx="1"/>
          </p:nvPr>
        </p:nvSpPr>
        <p:spPr bwMode="auto">
          <a:xfrm>
            <a:off x="3806825" y="0"/>
            <a:ext cx="2911475" cy="493713"/>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r" defTabSz="904875">
              <a:defRPr sz="1200"/>
            </a:lvl1pPr>
          </a:lstStyle>
          <a:p>
            <a:endParaRPr lang="en-GB"/>
          </a:p>
        </p:txBody>
      </p:sp>
      <p:sp>
        <p:nvSpPr>
          <p:cNvPr id="121860" name="Rectangle 4"/>
          <p:cNvSpPr>
            <a:spLocks noGrp="1" noChangeArrowheads="1"/>
          </p:cNvSpPr>
          <p:nvPr>
            <p:ph type="ftr" sz="quarter" idx="2"/>
          </p:nvPr>
        </p:nvSpPr>
        <p:spPr bwMode="auto">
          <a:xfrm>
            <a:off x="0" y="9374188"/>
            <a:ext cx="2911475" cy="493712"/>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defTabSz="904875">
              <a:defRPr sz="1200"/>
            </a:lvl1pPr>
          </a:lstStyle>
          <a:p>
            <a:endParaRPr lang="en-GB"/>
          </a:p>
        </p:txBody>
      </p:sp>
      <p:sp>
        <p:nvSpPr>
          <p:cNvPr id="121861" name="Rectangle 5"/>
          <p:cNvSpPr>
            <a:spLocks noGrp="1" noChangeArrowheads="1"/>
          </p:cNvSpPr>
          <p:nvPr>
            <p:ph type="sldNum" sz="quarter" idx="3"/>
          </p:nvPr>
        </p:nvSpPr>
        <p:spPr bwMode="auto">
          <a:xfrm>
            <a:off x="3806825" y="9374188"/>
            <a:ext cx="2911475" cy="493712"/>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r" defTabSz="904875">
              <a:defRPr sz="1200"/>
            </a:lvl1pPr>
          </a:lstStyle>
          <a:p>
            <a:fld id="{04A79D07-E780-4C00-9876-6B105EFDEECF}" type="slidenum">
              <a:rPr lang="en-GB"/>
              <a:pPr/>
              <a:t>‹#›</a:t>
            </a:fld>
            <a:endParaRPr lang="en-GB"/>
          </a:p>
        </p:txBody>
      </p:sp>
    </p:spTree>
    <p:extLst>
      <p:ext uri="{BB962C8B-B14F-4D97-AF65-F5344CB8AC3E}">
        <p14:creationId xmlns:p14="http://schemas.microsoft.com/office/powerpoint/2010/main" val="4188387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defTabSz="904875">
              <a:spcBef>
                <a:spcPct val="0"/>
              </a:spcBef>
              <a:buFontTx/>
              <a:buNone/>
              <a:defRPr sz="1200">
                <a:latin typeface="Times New Roman" pitchFamily="18" charset="0"/>
              </a:defRPr>
            </a:lvl1pPr>
          </a:lstStyle>
          <a:p>
            <a:endParaRPr lang="en-GB"/>
          </a:p>
        </p:txBody>
      </p:sp>
      <p:sp>
        <p:nvSpPr>
          <p:cNvPr id="4099" name="Rectangle 3"/>
          <p:cNvSpPr>
            <a:spLocks noGrp="1" noChangeArrowheads="1"/>
          </p:cNvSpPr>
          <p:nvPr>
            <p:ph type="dt" idx="1"/>
          </p:nvPr>
        </p:nvSpPr>
        <p:spPr bwMode="auto">
          <a:xfrm>
            <a:off x="3806825" y="0"/>
            <a:ext cx="2911475" cy="493713"/>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r" defTabSz="904875">
              <a:spcBef>
                <a:spcPct val="0"/>
              </a:spcBef>
              <a:buFontTx/>
              <a:buNone/>
              <a:defRPr sz="1200">
                <a:latin typeface="Times New Roman" pitchFamily="18" charset="0"/>
              </a:defRPr>
            </a:lvl1pPr>
          </a:lstStyle>
          <a:p>
            <a:endParaRPr lang="en-GB"/>
          </a:p>
        </p:txBody>
      </p:sp>
      <p:sp>
        <p:nvSpPr>
          <p:cNvPr id="4100" name="Rectangle 4"/>
          <p:cNvSpPr>
            <a:spLocks noGrp="1" noRot="1" noChangeAspect="1" noChangeArrowheads="1" noTextEdit="1"/>
          </p:cNvSpPr>
          <p:nvPr>
            <p:ph type="sldImg" idx="2"/>
          </p:nvPr>
        </p:nvSpPr>
        <p:spPr bwMode="auto">
          <a:xfrm>
            <a:off x="892175" y="739775"/>
            <a:ext cx="4933950" cy="37004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895350" y="4687888"/>
            <a:ext cx="4927600" cy="4440237"/>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9374188"/>
            <a:ext cx="2911475" cy="493712"/>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defTabSz="904875">
              <a:spcBef>
                <a:spcPct val="0"/>
              </a:spcBef>
              <a:buFontTx/>
              <a:buNone/>
              <a:defRPr sz="1200">
                <a:latin typeface="Times New Roman" pitchFamily="18" charset="0"/>
              </a:defRPr>
            </a:lvl1pPr>
          </a:lstStyle>
          <a:p>
            <a:endParaRPr lang="en-GB"/>
          </a:p>
        </p:txBody>
      </p:sp>
      <p:sp>
        <p:nvSpPr>
          <p:cNvPr id="4103" name="Rectangle 7"/>
          <p:cNvSpPr>
            <a:spLocks noGrp="1" noChangeArrowheads="1"/>
          </p:cNvSpPr>
          <p:nvPr>
            <p:ph type="sldNum" sz="quarter" idx="5"/>
          </p:nvPr>
        </p:nvSpPr>
        <p:spPr bwMode="auto">
          <a:xfrm>
            <a:off x="3806825" y="9374188"/>
            <a:ext cx="2911475" cy="493712"/>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r" defTabSz="904875">
              <a:spcBef>
                <a:spcPct val="0"/>
              </a:spcBef>
              <a:buFontTx/>
              <a:buNone/>
              <a:defRPr sz="1200">
                <a:latin typeface="Times New Roman" pitchFamily="18" charset="0"/>
              </a:defRPr>
            </a:lvl1pPr>
          </a:lstStyle>
          <a:p>
            <a:fld id="{C4A1F7FA-505C-4BF7-BD79-D2CA6919A1F0}" type="slidenum">
              <a:rPr lang="en-GB"/>
              <a:pPr/>
              <a:t>‹#›</a:t>
            </a:fld>
            <a:endParaRPr lang="en-GB"/>
          </a:p>
        </p:txBody>
      </p:sp>
    </p:spTree>
    <p:extLst>
      <p:ext uri="{BB962C8B-B14F-4D97-AF65-F5344CB8AC3E}">
        <p14:creationId xmlns:p14="http://schemas.microsoft.com/office/powerpoint/2010/main" val="106757568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A1F7FA-505C-4BF7-BD79-D2CA6919A1F0}" type="slidenum">
              <a:rPr lang="en-GB" smtClean="0"/>
              <a:pPr/>
              <a:t>1</a:t>
            </a:fld>
            <a:endParaRPr lang="en-GB"/>
          </a:p>
        </p:txBody>
      </p:sp>
    </p:spTree>
    <p:extLst>
      <p:ext uri="{BB962C8B-B14F-4D97-AF65-F5344CB8AC3E}">
        <p14:creationId xmlns:p14="http://schemas.microsoft.com/office/powerpoint/2010/main" val="544464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124C5C-CAC6-433A-BB4C-8C1792B51F75}" type="slidenum">
              <a:rPr lang="en-GB"/>
              <a:pPr/>
              <a:t>5</a:t>
            </a:fld>
            <a:endParaRPr lang="en-GB"/>
          </a:p>
        </p:txBody>
      </p:sp>
      <p:sp>
        <p:nvSpPr>
          <p:cNvPr id="203778" name="Rectangle 2"/>
          <p:cNvSpPr>
            <a:spLocks noGrp="1" noRot="1" noChangeAspect="1" noChangeArrowheads="1" noTextEdit="1"/>
          </p:cNvSpPr>
          <p:nvPr>
            <p:ph type="sldImg"/>
          </p:nvPr>
        </p:nvSpPr>
        <p:spPr>
          <a:xfrm>
            <a:off x="879475" y="758825"/>
            <a:ext cx="4959350" cy="3719513"/>
          </a:xfrm>
          <a:ln/>
        </p:spPr>
      </p:sp>
      <p:sp>
        <p:nvSpPr>
          <p:cNvPr id="203779" name="Rectangle 3"/>
          <p:cNvSpPr>
            <a:spLocks noGrp="1" noChangeArrowheads="1"/>
          </p:cNvSpPr>
          <p:nvPr>
            <p:ph type="body" idx="1"/>
          </p:nvPr>
        </p:nvSpPr>
        <p:spPr>
          <a:xfrm>
            <a:off x="895350" y="4706938"/>
            <a:ext cx="4927600" cy="4402137"/>
          </a:xfrm>
        </p:spPr>
        <p:txBody>
          <a:bodyPr/>
          <a:lstStyle/>
          <a:p>
            <a:r>
              <a:rPr lang="en-GB" dirty="0"/>
              <a:t>The above figure shows systematic Z500 errors at D+3 for three different models (ECMWF, </a:t>
            </a:r>
            <a:r>
              <a:rPr lang="en-GB" dirty="0" err="1"/>
              <a:t>Meteo</a:t>
            </a:r>
            <a:r>
              <a:rPr lang="en-GB" dirty="0"/>
              <a:t>-France and German Weather Service). The first point to notice is that at D+3 the different models show similar systematic errors. While this is perhaps not too surprisingly for the ECMWF and </a:t>
            </a:r>
            <a:r>
              <a:rPr lang="en-GB" dirty="0" err="1"/>
              <a:t>Meteo</a:t>
            </a:r>
            <a:r>
              <a:rPr lang="en-GB" dirty="0"/>
              <a:t>-France model (some of the model development is shared), the similarity between the ECMWF and the DWD model is astonishing. Summarizing, the above results show that different models have similar systematic error characteristics.</a:t>
            </a:r>
          </a:p>
        </p:txBody>
      </p:sp>
    </p:spTree>
    <p:extLst>
      <p:ext uri="{BB962C8B-B14F-4D97-AF65-F5344CB8AC3E}">
        <p14:creationId xmlns:p14="http://schemas.microsoft.com/office/powerpoint/2010/main" val="1191116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A1F7FA-505C-4BF7-BD79-D2CA6919A1F0}" type="slidenum">
              <a:rPr lang="en-GB" smtClean="0"/>
              <a:pPr/>
              <a:t>6</a:t>
            </a:fld>
            <a:endParaRPr lang="en-GB"/>
          </a:p>
        </p:txBody>
      </p:sp>
    </p:spTree>
    <p:extLst>
      <p:ext uri="{BB962C8B-B14F-4D97-AF65-F5344CB8AC3E}">
        <p14:creationId xmlns:p14="http://schemas.microsoft.com/office/powerpoint/2010/main" val="3803167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ADE279-E599-4F9F-9D99-8F1530DAB009}" type="slidenum">
              <a:rPr lang="en-GB"/>
              <a:pPr/>
              <a:t>13</a:t>
            </a:fld>
            <a:endParaRPr lang="en-GB"/>
          </a:p>
        </p:txBody>
      </p:sp>
      <p:sp>
        <p:nvSpPr>
          <p:cNvPr id="176130" name="Rectangle 2"/>
          <p:cNvSpPr>
            <a:spLocks noGrp="1" noRot="1" noChangeAspect="1" noChangeArrowheads="1" noTextEdit="1"/>
          </p:cNvSpPr>
          <p:nvPr>
            <p:ph type="sldImg"/>
          </p:nvPr>
        </p:nvSpPr>
        <p:spPr>
          <a:xfrm>
            <a:off x="893763" y="739775"/>
            <a:ext cx="4933950" cy="3700463"/>
          </a:xfrm>
          <a:ln/>
        </p:spPr>
      </p:sp>
      <p:sp>
        <p:nvSpPr>
          <p:cNvPr id="176131" name="Rectangle 3"/>
          <p:cNvSpPr>
            <a:spLocks noGrp="1" noChangeArrowheads="1"/>
          </p:cNvSpPr>
          <p:nvPr>
            <p:ph type="body" idx="1"/>
          </p:nvPr>
        </p:nvSpPr>
        <p:spPr>
          <a:xfrm>
            <a:off x="895350" y="4686300"/>
            <a:ext cx="4927600" cy="4441825"/>
          </a:xfrm>
        </p:spPr>
        <p:txBody>
          <a:bodyPr/>
          <a:lstStyle/>
          <a:p>
            <a:endParaRPr lang="en-US"/>
          </a:p>
        </p:txBody>
      </p:sp>
    </p:spTree>
    <p:extLst>
      <p:ext uri="{BB962C8B-B14F-4D97-AF65-F5344CB8AC3E}">
        <p14:creationId xmlns:p14="http://schemas.microsoft.com/office/powerpoint/2010/main" val="1276575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7671D5CC-5AC7-4649-9E4D-71EBA2420AD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2101B86E-B342-4F0F-9529-0EFDD38A595D}"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715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381000"/>
            <a:ext cx="56769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289CD2A-CC6D-4F8E-9BA7-53BF1B6676F4}"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5E8E07F-47C6-478C-932D-2C2699E57C36}"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F7B8E267-CA95-4862-A90D-4CCEE19BBACC}"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7C35B2C1-7A6E-4046-8902-702D32E21A8A}"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1A3B380B-A4EE-4695-AF90-4B20D432894D}"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CD9CD85E-3B63-4BFA-89DB-112E99E3D579}"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8A507D80-EBB3-4988-BE57-FA7DBD6F2473}"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2A398934-36CB-4B40-A45F-B0498D901E0F}"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C90F8668-FBC8-405A-8043-FA4A562EE53B}"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81000"/>
            <a:ext cx="7772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a:latin typeface="Times New Roman" pitchFamily="18" charset="0"/>
              </a:defRPr>
            </a:lvl1pPr>
          </a:lstStyle>
          <a:p>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a:latin typeface="Times New Roman" pitchFamily="18" charset="0"/>
              </a:defRPr>
            </a:lvl1pPr>
          </a:lstStyle>
          <a:p>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a:latin typeface="Times New Roman" pitchFamily="18" charset="0"/>
              </a:defRPr>
            </a:lvl1pPr>
          </a:lstStyle>
          <a:p>
            <a:fld id="{7C28BC7D-7B69-4340-B899-85C361001D12}"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a:solidFill>
            <a:schemeClr val="accent2"/>
          </a:solidFill>
          <a:latin typeface="+mj-lt"/>
          <a:ea typeface="+mj-ea"/>
          <a:cs typeface="+mj-cs"/>
        </a:defRPr>
      </a:lvl1pPr>
      <a:lvl2pPr algn="l" rtl="0" fontAlgn="base">
        <a:spcBef>
          <a:spcPct val="0"/>
        </a:spcBef>
        <a:spcAft>
          <a:spcPct val="0"/>
        </a:spcAft>
        <a:defRPr>
          <a:solidFill>
            <a:schemeClr val="accent2"/>
          </a:solidFill>
          <a:latin typeface="Arial Black" pitchFamily="34" charset="0"/>
        </a:defRPr>
      </a:lvl2pPr>
      <a:lvl3pPr algn="l" rtl="0" fontAlgn="base">
        <a:spcBef>
          <a:spcPct val="0"/>
        </a:spcBef>
        <a:spcAft>
          <a:spcPct val="0"/>
        </a:spcAft>
        <a:defRPr>
          <a:solidFill>
            <a:schemeClr val="accent2"/>
          </a:solidFill>
          <a:latin typeface="Arial Black" pitchFamily="34" charset="0"/>
        </a:defRPr>
      </a:lvl3pPr>
      <a:lvl4pPr algn="l" rtl="0" fontAlgn="base">
        <a:spcBef>
          <a:spcPct val="0"/>
        </a:spcBef>
        <a:spcAft>
          <a:spcPct val="0"/>
        </a:spcAft>
        <a:defRPr>
          <a:solidFill>
            <a:schemeClr val="accent2"/>
          </a:solidFill>
          <a:latin typeface="Arial Black" pitchFamily="34" charset="0"/>
        </a:defRPr>
      </a:lvl4pPr>
      <a:lvl5pPr algn="l" rtl="0" fontAlgn="base">
        <a:spcBef>
          <a:spcPct val="0"/>
        </a:spcBef>
        <a:spcAft>
          <a:spcPct val="0"/>
        </a:spcAft>
        <a:defRPr>
          <a:solidFill>
            <a:schemeClr val="accent2"/>
          </a:solidFill>
          <a:latin typeface="Arial Black" pitchFamily="34" charset="0"/>
        </a:defRPr>
      </a:lvl5pPr>
      <a:lvl6pPr marL="457200" algn="l" rtl="0" fontAlgn="base">
        <a:spcBef>
          <a:spcPct val="0"/>
        </a:spcBef>
        <a:spcAft>
          <a:spcPct val="0"/>
        </a:spcAft>
        <a:defRPr>
          <a:solidFill>
            <a:schemeClr val="accent2"/>
          </a:solidFill>
          <a:latin typeface="Arial Black" pitchFamily="34" charset="0"/>
        </a:defRPr>
      </a:lvl6pPr>
      <a:lvl7pPr marL="914400" algn="l" rtl="0" fontAlgn="base">
        <a:spcBef>
          <a:spcPct val="0"/>
        </a:spcBef>
        <a:spcAft>
          <a:spcPct val="0"/>
        </a:spcAft>
        <a:defRPr>
          <a:solidFill>
            <a:schemeClr val="accent2"/>
          </a:solidFill>
          <a:latin typeface="Arial Black" pitchFamily="34" charset="0"/>
        </a:defRPr>
      </a:lvl7pPr>
      <a:lvl8pPr marL="1371600" algn="l" rtl="0" fontAlgn="base">
        <a:spcBef>
          <a:spcPct val="0"/>
        </a:spcBef>
        <a:spcAft>
          <a:spcPct val="0"/>
        </a:spcAft>
        <a:defRPr>
          <a:solidFill>
            <a:schemeClr val="accent2"/>
          </a:solidFill>
          <a:latin typeface="Arial Black" pitchFamily="34" charset="0"/>
        </a:defRPr>
      </a:lvl8pPr>
      <a:lvl9pPr marL="1828800" algn="l" rtl="0" fontAlgn="base">
        <a:spcBef>
          <a:spcPct val="0"/>
        </a:spcBef>
        <a:spcAft>
          <a:spcPct val="0"/>
        </a:spcAft>
        <a:defRPr>
          <a:solidFill>
            <a:schemeClr val="accent2"/>
          </a:solidFill>
          <a:latin typeface="Arial Black" pitchFamily="34" charset="0"/>
        </a:defRPr>
      </a:lvl9pPr>
    </p:titleStyle>
    <p:bodyStyle>
      <a:lvl1pPr marL="190500" indent="-190500" algn="l" rtl="0" fontAlgn="base">
        <a:spcBef>
          <a:spcPct val="20000"/>
        </a:spcBef>
        <a:spcAft>
          <a:spcPct val="0"/>
        </a:spcAft>
        <a:buChar char="•"/>
        <a:defRPr sz="2000">
          <a:solidFill>
            <a:schemeClr val="tx1"/>
          </a:solidFill>
          <a:latin typeface="+mn-lt"/>
          <a:ea typeface="+mn-ea"/>
          <a:cs typeface="+mn-cs"/>
        </a:defRPr>
      </a:lvl1pPr>
      <a:lvl2pPr marL="952500" indent="-193675" algn="l" rtl="0" fontAlgn="base">
        <a:spcBef>
          <a:spcPct val="20000"/>
        </a:spcBef>
        <a:spcAft>
          <a:spcPct val="0"/>
        </a:spcAft>
        <a:buChar char="–"/>
        <a:defRPr>
          <a:solidFill>
            <a:schemeClr val="tx1"/>
          </a:solidFill>
          <a:latin typeface="+mn-lt"/>
        </a:defRPr>
      </a:lvl2pPr>
      <a:lvl3pPr marL="1662113" indent="-228600" algn="l" rtl="0" fontAlgn="base">
        <a:spcBef>
          <a:spcPct val="20000"/>
        </a:spcBef>
        <a:spcAft>
          <a:spcPct val="0"/>
        </a:spcAft>
        <a:buChar char="•"/>
        <a:defRPr sz="1600">
          <a:solidFill>
            <a:schemeClr val="tx1"/>
          </a:solidFill>
          <a:latin typeface="+mn-lt"/>
        </a:defRPr>
      </a:lvl3pPr>
      <a:lvl4pPr marL="2081213" indent="-228600" algn="l" rtl="0" fontAlgn="base">
        <a:spcBef>
          <a:spcPct val="20000"/>
        </a:spcBef>
        <a:spcAft>
          <a:spcPct val="0"/>
        </a:spcAft>
        <a:buChar char="–"/>
        <a:defRPr sz="1400">
          <a:solidFill>
            <a:schemeClr val="tx1"/>
          </a:solidFill>
          <a:latin typeface="+mn-lt"/>
        </a:defRPr>
      </a:lvl4pPr>
      <a:lvl5pPr marL="2500313" indent="-228600" algn="l" rtl="0" fontAlgn="base">
        <a:spcBef>
          <a:spcPct val="20000"/>
        </a:spcBef>
        <a:spcAft>
          <a:spcPct val="0"/>
        </a:spcAft>
        <a:buChar char="»"/>
        <a:defRPr sz="1400">
          <a:solidFill>
            <a:schemeClr val="tx1"/>
          </a:solidFill>
          <a:latin typeface="+mn-lt"/>
        </a:defRPr>
      </a:lvl5pPr>
      <a:lvl6pPr marL="2957513" indent="-228600" algn="l" rtl="0" fontAlgn="base">
        <a:spcBef>
          <a:spcPct val="20000"/>
        </a:spcBef>
        <a:spcAft>
          <a:spcPct val="0"/>
        </a:spcAft>
        <a:buChar char="»"/>
        <a:defRPr sz="1400">
          <a:solidFill>
            <a:schemeClr val="tx1"/>
          </a:solidFill>
          <a:latin typeface="+mn-lt"/>
        </a:defRPr>
      </a:lvl6pPr>
      <a:lvl7pPr marL="3414713" indent="-228600" algn="l" rtl="0" fontAlgn="base">
        <a:spcBef>
          <a:spcPct val="20000"/>
        </a:spcBef>
        <a:spcAft>
          <a:spcPct val="0"/>
        </a:spcAft>
        <a:buChar char="»"/>
        <a:defRPr sz="1400">
          <a:solidFill>
            <a:schemeClr val="tx1"/>
          </a:solidFill>
          <a:latin typeface="+mn-lt"/>
        </a:defRPr>
      </a:lvl7pPr>
      <a:lvl8pPr marL="3871913" indent="-228600" algn="l" rtl="0" fontAlgn="base">
        <a:spcBef>
          <a:spcPct val="20000"/>
        </a:spcBef>
        <a:spcAft>
          <a:spcPct val="0"/>
        </a:spcAft>
        <a:buChar char="»"/>
        <a:defRPr sz="1400">
          <a:solidFill>
            <a:schemeClr val="tx1"/>
          </a:solidFill>
          <a:latin typeface="+mn-lt"/>
        </a:defRPr>
      </a:lvl8pPr>
      <a:lvl9pPr marL="4329113"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1.wmf"/><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1.wmf"/><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19.wmf"/><Relationship Id="rId5" Type="http://schemas.openxmlformats.org/officeDocument/2006/relationships/oleObject" Target="../embeddings/oleObject5.bin"/><Relationship Id="rId6" Type="http://schemas.openxmlformats.org/officeDocument/2006/relationships/image" Target="../media/image20.wmf"/><Relationship Id="rId7" Type="http://schemas.openxmlformats.org/officeDocument/2006/relationships/oleObject" Target="../embeddings/oleObject6.bin"/><Relationship Id="rId8" Type="http://schemas.openxmlformats.org/officeDocument/2006/relationships/image" Target="../media/image21.wmf"/><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9.xml.rels><?xml version="1.0" encoding="UTF-8" standalone="yes"?>
<Relationships xmlns="http://schemas.openxmlformats.org/package/2006/relationships"><Relationship Id="rId11" Type="http://schemas.openxmlformats.org/officeDocument/2006/relationships/image" Target="../media/image26.wmf"/><Relationship Id="rId12" Type="http://schemas.openxmlformats.org/officeDocument/2006/relationships/oleObject" Target="../embeddings/oleObject11.bin"/><Relationship Id="rId13" Type="http://schemas.openxmlformats.org/officeDocument/2006/relationships/image" Target="../media/image27.wmf"/><Relationship Id="rId1" Type="http://schemas.openxmlformats.org/officeDocument/2006/relationships/vmlDrawing" Target="../drawings/vmlDrawing5.vml"/><Relationship Id="rId2" Type="http://schemas.openxmlformats.org/officeDocument/2006/relationships/slideLayout" Target="../slideLayouts/slideLayout6.xml"/><Relationship Id="rId3" Type="http://schemas.openxmlformats.org/officeDocument/2006/relationships/image" Target="../media/image28.wmf"/><Relationship Id="rId4" Type="http://schemas.openxmlformats.org/officeDocument/2006/relationships/oleObject" Target="../embeddings/oleObject7.bin"/><Relationship Id="rId5" Type="http://schemas.openxmlformats.org/officeDocument/2006/relationships/image" Target="../media/image23.wmf"/><Relationship Id="rId6" Type="http://schemas.openxmlformats.org/officeDocument/2006/relationships/oleObject" Target="../embeddings/oleObject8.bin"/><Relationship Id="rId7" Type="http://schemas.openxmlformats.org/officeDocument/2006/relationships/image" Target="../media/image24.wmf"/><Relationship Id="rId8" Type="http://schemas.openxmlformats.org/officeDocument/2006/relationships/oleObject" Target="../embeddings/oleObject9.bin"/><Relationship Id="rId9" Type="http://schemas.openxmlformats.org/officeDocument/2006/relationships/image" Target="../media/image25.wmf"/><Relationship Id="rId10"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2.bin"/><Relationship Id="rId4" Type="http://schemas.openxmlformats.org/officeDocument/2006/relationships/image" Target="../media/image29.wmf"/><Relationship Id="rId5" Type="http://schemas.openxmlformats.org/officeDocument/2006/relationships/oleObject" Target="../embeddings/oleObject13.bin"/><Relationship Id="rId6" Type="http://schemas.openxmlformats.org/officeDocument/2006/relationships/image" Target="../media/image30.wmf"/><Relationship Id="rId1" Type="http://schemas.openxmlformats.org/officeDocument/2006/relationships/vmlDrawing" Target="../drawings/vmlDrawing6.vml"/><Relationship Id="rId2"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8.wmf"/><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 Id="rId3"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37.png"/><Relationship Id="rId5" Type="http://schemas.microsoft.com/office/2007/relationships/hdphoto" Target="../media/hdphoto2.wdp"/><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 Id="rId3" Type="http://schemas.microsoft.com/office/2007/relationships/hdphoto" Target="../media/hdphoto3.wdp"/></Relationships>
</file>

<file path=ppt/slides/_rels/slide29.xml.rels><?xml version="1.0" encoding="UTF-8" standalone="yes"?>
<Relationships xmlns="http://schemas.openxmlformats.org/package/2006/relationships"><Relationship Id="rId3" Type="http://schemas.microsoft.com/office/2007/relationships/hdphoto" Target="../media/hdphoto4.wdp"/><Relationship Id="rId4" Type="http://schemas.openxmlformats.org/officeDocument/2006/relationships/image" Target="../media/image40.png"/><Relationship Id="rId5" Type="http://schemas.microsoft.com/office/2007/relationships/hdphoto" Target="../media/hdphoto5.wdp"/><Relationship Id="rId6" Type="http://schemas.openxmlformats.org/officeDocument/2006/relationships/image" Target="../media/image41.png"/><Relationship Id="rId7" Type="http://schemas.microsoft.com/office/2007/relationships/hdphoto" Target="../media/hdphoto6.wdp"/><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oleObject" Target="../embeddings/oleObject1.bin"/><Relationship Id="rId5" Type="http://schemas.openxmlformats.org/officeDocument/2006/relationships/image" Target="../media/image1.w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4.bin"/><Relationship Id="rId4" Type="http://schemas.openxmlformats.org/officeDocument/2006/relationships/image" Target="../media/image42.w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8.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8D20ED4-EA02-449F-83CC-01B332E78CC0}" type="slidenum">
              <a:rPr lang="en-GB"/>
              <a:pPr/>
              <a:t>1</a:t>
            </a:fld>
            <a:endParaRPr lang="en-GB"/>
          </a:p>
        </p:txBody>
      </p:sp>
      <p:sp>
        <p:nvSpPr>
          <p:cNvPr id="100354" name="Rectangle 2"/>
          <p:cNvSpPr>
            <a:spLocks noGrp="1" noChangeArrowheads="1"/>
          </p:cNvSpPr>
          <p:nvPr>
            <p:ph type="title"/>
          </p:nvPr>
        </p:nvSpPr>
        <p:spPr>
          <a:xfrm>
            <a:off x="685800" y="609600"/>
            <a:ext cx="7772400" cy="2057400"/>
          </a:xfrm>
          <a:ln/>
        </p:spPr>
        <p:txBody>
          <a:bodyPr/>
          <a:lstStyle/>
          <a:p>
            <a:pPr algn="ctr"/>
            <a:r>
              <a:rPr lang="en-US" sz="3200" dirty="0">
                <a:solidFill>
                  <a:schemeClr val="accent2">
                    <a:lumMod val="75000"/>
                  </a:schemeClr>
                </a:solidFill>
                <a:latin typeface="Calibri" pitchFamily="34" charset="0"/>
              </a:rPr>
              <a:t>Bias correction </a:t>
            </a:r>
            <a:r>
              <a:rPr lang="en-US" sz="3200" dirty="0" smtClean="0">
                <a:solidFill>
                  <a:schemeClr val="accent2">
                    <a:lumMod val="75000"/>
                  </a:schemeClr>
                </a:solidFill>
                <a:latin typeface="Calibri" pitchFamily="34" charset="0"/>
              </a:rPr>
              <a:t>in </a:t>
            </a:r>
            <a:r>
              <a:rPr lang="en-US" sz="3200" dirty="0">
                <a:solidFill>
                  <a:schemeClr val="accent2">
                    <a:lumMod val="75000"/>
                  </a:schemeClr>
                </a:solidFill>
                <a:latin typeface="Calibri" pitchFamily="34" charset="0"/>
              </a:rPr>
              <a:t>data assimilation</a:t>
            </a:r>
          </a:p>
        </p:txBody>
      </p:sp>
      <p:sp>
        <p:nvSpPr>
          <p:cNvPr id="100355" name="Rectangle 3"/>
          <p:cNvSpPr>
            <a:spLocks noGrp="1" noChangeArrowheads="1"/>
          </p:cNvSpPr>
          <p:nvPr>
            <p:ph type="body" idx="1"/>
          </p:nvPr>
        </p:nvSpPr>
        <p:spPr>
          <a:xfrm>
            <a:off x="685800" y="2895600"/>
            <a:ext cx="7772400" cy="1143000"/>
          </a:xfrm>
        </p:spPr>
        <p:txBody>
          <a:bodyPr/>
          <a:lstStyle/>
          <a:p>
            <a:pPr algn="ctr">
              <a:buFontTx/>
              <a:buNone/>
            </a:pPr>
            <a:r>
              <a:rPr lang="en-US" sz="2400" dirty="0" smtClean="0">
                <a:latin typeface="Calibri" pitchFamily="34" charset="0"/>
              </a:rPr>
              <a:t>Hans </a:t>
            </a:r>
            <a:r>
              <a:rPr lang="en-US" sz="2400" dirty="0" err="1" smtClean="0">
                <a:latin typeface="Calibri" pitchFamily="34" charset="0"/>
              </a:rPr>
              <a:t>Hersbach</a:t>
            </a:r>
            <a:r>
              <a:rPr lang="en-US" sz="2400" dirty="0" smtClean="0">
                <a:latin typeface="Calibri" pitchFamily="34" charset="0"/>
              </a:rPr>
              <a:t> and Dick Dee</a:t>
            </a:r>
            <a:endParaRPr lang="en-US" sz="2400" dirty="0">
              <a:latin typeface="Calibri" pitchFamily="34" charset="0"/>
            </a:endParaRPr>
          </a:p>
          <a:p>
            <a:pPr algn="ctr">
              <a:buFontTx/>
              <a:buNone/>
            </a:pPr>
            <a:r>
              <a:rPr lang="en-US" sz="1800" b="1" dirty="0" smtClean="0">
                <a:solidFill>
                  <a:schemeClr val="accent2">
                    <a:lumMod val="75000"/>
                  </a:schemeClr>
                </a:solidFill>
                <a:latin typeface="Calibri" pitchFamily="34" charset="0"/>
              </a:rPr>
              <a:t>Copernicus Department</a:t>
            </a:r>
            <a:endParaRPr lang="en-US" sz="1800" b="1" dirty="0" smtClean="0">
              <a:solidFill>
                <a:schemeClr val="accent2">
                  <a:lumMod val="75000"/>
                </a:schemeClr>
              </a:solidFill>
              <a:latin typeface="Calibri" pitchFamily="34" charset="0"/>
            </a:endParaRPr>
          </a:p>
          <a:p>
            <a:pPr algn="ctr">
              <a:buFontTx/>
              <a:buNone/>
            </a:pPr>
            <a:r>
              <a:rPr lang="en-US" sz="1800" b="1" dirty="0" smtClean="0">
                <a:solidFill>
                  <a:schemeClr val="accent2">
                    <a:lumMod val="75000"/>
                  </a:schemeClr>
                </a:solidFill>
                <a:latin typeface="Calibri" pitchFamily="34" charset="0"/>
              </a:rPr>
              <a:t>ECMWF</a:t>
            </a:r>
            <a:endParaRPr lang="en-US" sz="1800" b="1" dirty="0">
              <a:solidFill>
                <a:schemeClr val="accent2">
                  <a:lumMod val="75000"/>
                </a:schemeClr>
              </a:solidFill>
              <a:latin typeface="Calibri" pitchFamily="34" charset="0"/>
            </a:endParaRPr>
          </a:p>
        </p:txBody>
      </p:sp>
      <p:sp>
        <p:nvSpPr>
          <p:cNvPr id="100356" name="Text Box 4"/>
          <p:cNvSpPr txBox="1">
            <a:spLocks noChangeArrowheads="1"/>
          </p:cNvSpPr>
          <p:nvPr/>
        </p:nvSpPr>
        <p:spPr bwMode="auto">
          <a:xfrm>
            <a:off x="2411413" y="4648200"/>
            <a:ext cx="4205287" cy="1200329"/>
          </a:xfrm>
          <a:prstGeom prst="rect">
            <a:avLst/>
          </a:prstGeom>
          <a:noFill/>
          <a:ln w="9525">
            <a:noFill/>
            <a:miter lim="800000"/>
            <a:headEnd/>
            <a:tailEnd/>
          </a:ln>
          <a:effectLst/>
        </p:spPr>
        <p:txBody>
          <a:bodyPr>
            <a:spAutoFit/>
          </a:bodyPr>
          <a:lstStyle/>
          <a:p>
            <a:pPr algn="ctr">
              <a:spcBef>
                <a:spcPct val="0"/>
              </a:spcBef>
              <a:buFontTx/>
              <a:buNone/>
            </a:pPr>
            <a:r>
              <a:rPr lang="en-US" dirty="0">
                <a:solidFill>
                  <a:schemeClr val="accent2">
                    <a:lumMod val="75000"/>
                  </a:schemeClr>
                </a:solidFill>
                <a:latin typeface="Calibri" pitchFamily="34" charset="0"/>
              </a:rPr>
              <a:t>Meteorological Training Course</a:t>
            </a:r>
          </a:p>
          <a:p>
            <a:pPr algn="ctr">
              <a:spcBef>
                <a:spcPct val="0"/>
              </a:spcBef>
              <a:buFontTx/>
              <a:buNone/>
            </a:pPr>
            <a:r>
              <a:rPr lang="en-US" dirty="0">
                <a:solidFill>
                  <a:schemeClr val="accent2">
                    <a:lumMod val="75000"/>
                  </a:schemeClr>
                </a:solidFill>
                <a:latin typeface="Calibri" pitchFamily="34" charset="0"/>
              </a:rPr>
              <a:t>Data </a:t>
            </a:r>
            <a:r>
              <a:rPr lang="en-US" dirty="0" smtClean="0">
                <a:solidFill>
                  <a:schemeClr val="accent2">
                    <a:lumMod val="75000"/>
                  </a:schemeClr>
                </a:solidFill>
                <a:latin typeface="Calibri" pitchFamily="34" charset="0"/>
              </a:rPr>
              <a:t>Assimilation</a:t>
            </a:r>
          </a:p>
          <a:p>
            <a:pPr algn="ctr">
              <a:spcBef>
                <a:spcPct val="0"/>
              </a:spcBef>
              <a:buFontTx/>
              <a:buNone/>
            </a:pPr>
            <a:endParaRPr lang="en-US" dirty="0">
              <a:latin typeface="Calibri" pitchFamily="34" charset="0"/>
            </a:endParaRPr>
          </a:p>
          <a:p>
            <a:pPr algn="ctr">
              <a:spcBef>
                <a:spcPct val="0"/>
              </a:spcBef>
              <a:buFontTx/>
              <a:buNone/>
            </a:pPr>
            <a:r>
              <a:rPr lang="en-US" dirty="0">
                <a:latin typeface="Calibri" pitchFamily="34" charset="0"/>
              </a:rPr>
              <a:t>8</a:t>
            </a:r>
            <a:r>
              <a:rPr lang="en-US" dirty="0" smtClean="0">
                <a:latin typeface="Calibri" pitchFamily="34" charset="0"/>
              </a:rPr>
              <a:t> </a:t>
            </a:r>
            <a:r>
              <a:rPr lang="en-US" dirty="0" smtClean="0">
                <a:latin typeface="Calibri" pitchFamily="34" charset="0"/>
              </a:rPr>
              <a:t>March </a:t>
            </a:r>
            <a:r>
              <a:rPr lang="en-US" dirty="0" smtClean="0">
                <a:latin typeface="Calibri" pitchFamily="34" charset="0"/>
              </a:rPr>
              <a:t>2016</a:t>
            </a:r>
            <a:endParaRPr lang="en-US" dirty="0">
              <a:latin typeface="Calibri" pitchFamily="34" charset="0"/>
            </a:endParaRPr>
          </a:p>
        </p:txBody>
      </p:sp>
    </p:spTree>
    <p:extLst>
      <p:ext uri="{BB962C8B-B14F-4D97-AF65-F5344CB8AC3E}">
        <p14:creationId xmlns:p14="http://schemas.microsoft.com/office/powerpoint/2010/main" val="151849508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685800" y="260350"/>
            <a:ext cx="7772400" cy="609600"/>
          </a:xfrm>
        </p:spPr>
        <p:txBody>
          <a:bodyPr/>
          <a:lstStyle/>
          <a:p>
            <a:r>
              <a:rPr lang="en-GB" sz="2000" dirty="0">
                <a:latin typeface="Calibri" pitchFamily="34" charset="0"/>
              </a:rPr>
              <a:t>Observation and observation operator bias:    </a:t>
            </a:r>
            <a:br>
              <a:rPr lang="en-GB" sz="2000" dirty="0">
                <a:latin typeface="Calibri" pitchFamily="34" charset="0"/>
              </a:rPr>
            </a:br>
            <a:r>
              <a:rPr lang="en-GB" sz="2000" dirty="0">
                <a:solidFill>
                  <a:srgbClr val="0099CC"/>
                </a:solidFill>
                <a:latin typeface="Calibri" pitchFamily="34" charset="0"/>
              </a:rPr>
              <a:t>Satellite radiances</a:t>
            </a:r>
          </a:p>
        </p:txBody>
      </p:sp>
      <p:pic>
        <p:nvPicPr>
          <p:cNvPr id="265238" name="Picture 22" descr="METOP_HIRS_SHbias_kCARTA_vs_GENLN"/>
          <p:cNvPicPr>
            <a:picLocks noChangeAspect="1" noChangeArrowheads="1"/>
          </p:cNvPicPr>
          <p:nvPr/>
        </p:nvPicPr>
        <p:blipFill>
          <a:blip r:embed="rId2" cstate="print"/>
          <a:srcRect/>
          <a:stretch>
            <a:fillRect/>
          </a:stretch>
        </p:blipFill>
        <p:spPr bwMode="auto">
          <a:xfrm>
            <a:off x="4714875" y="1052513"/>
            <a:ext cx="3630613" cy="2911475"/>
          </a:xfrm>
          <a:prstGeom prst="rect">
            <a:avLst/>
          </a:prstGeom>
          <a:noFill/>
        </p:spPr>
      </p:pic>
      <p:grpSp>
        <p:nvGrpSpPr>
          <p:cNvPr id="265259" name="Group 43"/>
          <p:cNvGrpSpPr>
            <a:grpSpLocks/>
          </p:cNvGrpSpPr>
          <p:nvPr/>
        </p:nvGrpSpPr>
        <p:grpSpPr bwMode="auto">
          <a:xfrm>
            <a:off x="395288" y="4133850"/>
            <a:ext cx="8280400" cy="2724150"/>
            <a:chOff x="249" y="2604"/>
            <a:chExt cx="5216" cy="1716"/>
          </a:xfrm>
        </p:grpSpPr>
        <p:pic>
          <p:nvPicPr>
            <p:cNvPr id="265239" name="Picture 23" descr="MET9_13"/>
            <p:cNvPicPr>
              <a:picLocks noChangeAspect="1" noChangeArrowheads="1"/>
            </p:cNvPicPr>
            <p:nvPr/>
          </p:nvPicPr>
          <p:blipFill>
            <a:blip r:embed="rId3" cstate="print"/>
            <a:srcRect/>
            <a:stretch>
              <a:fillRect/>
            </a:stretch>
          </p:blipFill>
          <p:spPr bwMode="auto">
            <a:xfrm>
              <a:off x="431" y="2604"/>
              <a:ext cx="5034" cy="1716"/>
            </a:xfrm>
            <a:prstGeom prst="rect">
              <a:avLst/>
            </a:prstGeom>
            <a:noFill/>
          </p:spPr>
        </p:pic>
        <p:sp>
          <p:nvSpPr>
            <p:cNvPr id="265240" name="Text Box 24"/>
            <p:cNvSpPr txBox="1">
              <a:spLocks noChangeArrowheads="1"/>
            </p:cNvSpPr>
            <p:nvPr/>
          </p:nvSpPr>
          <p:spPr bwMode="auto">
            <a:xfrm>
              <a:off x="835" y="2886"/>
              <a:ext cx="1952" cy="212"/>
            </a:xfrm>
            <a:prstGeom prst="rect">
              <a:avLst/>
            </a:prstGeom>
            <a:solidFill>
              <a:schemeClr val="bg1"/>
            </a:solidFill>
            <a:ln w="9525">
              <a:noFill/>
              <a:miter lim="800000"/>
              <a:headEnd/>
              <a:tailEnd/>
            </a:ln>
            <a:effectLst/>
          </p:spPr>
          <p:txBody>
            <a:bodyPr wrap="none" lIns="90000" tIns="46800" rIns="90000" bIns="46800">
              <a:spAutoFit/>
            </a:bodyPr>
            <a:lstStyle/>
            <a:p>
              <a:pPr marL="381000" indent="-381000">
                <a:buFontTx/>
                <a:buNone/>
              </a:pPr>
              <a:r>
                <a:rPr lang="en-GB" sz="1600"/>
                <a:t>METEOSAT-9, 13.4</a:t>
              </a:r>
              <a:r>
                <a:rPr lang="en-GB" sz="1600">
                  <a:cs typeface="Arial" charset="0"/>
                </a:rPr>
                <a:t>µm channel:</a:t>
              </a:r>
            </a:p>
          </p:txBody>
        </p:sp>
        <p:sp>
          <p:nvSpPr>
            <p:cNvPr id="265241" name="Text Box 25"/>
            <p:cNvSpPr txBox="1">
              <a:spLocks noChangeArrowheads="1"/>
            </p:cNvSpPr>
            <p:nvPr/>
          </p:nvSpPr>
          <p:spPr bwMode="auto">
            <a:xfrm>
              <a:off x="431" y="2613"/>
              <a:ext cx="4898" cy="215"/>
            </a:xfrm>
            <a:prstGeom prst="rect">
              <a:avLst/>
            </a:prstGeom>
            <a:solidFill>
              <a:schemeClr val="bg1"/>
            </a:solidFill>
            <a:ln w="9525">
              <a:noFill/>
              <a:miter lim="800000"/>
              <a:headEnd/>
              <a:tailEnd/>
            </a:ln>
            <a:effectLst/>
          </p:spPr>
          <p:txBody>
            <a:bodyPr lIns="90000" tIns="46800" rIns="90000" bIns="46800">
              <a:spAutoFit/>
            </a:bodyPr>
            <a:lstStyle/>
            <a:p>
              <a:pPr marL="381000" indent="-381000">
                <a:buFontTx/>
                <a:buNone/>
              </a:pPr>
              <a:r>
                <a:rPr lang="en-GB" sz="1600" dirty="0">
                  <a:latin typeface="Calibri" pitchFamily="34" charset="0"/>
                </a:rPr>
                <a:t>Drift in bias due to ice-build up on sensor:  </a:t>
              </a:r>
            </a:p>
          </p:txBody>
        </p:sp>
        <p:sp>
          <p:nvSpPr>
            <p:cNvPr id="265242" name="Line 26"/>
            <p:cNvSpPr>
              <a:spLocks noChangeShapeType="1"/>
            </p:cNvSpPr>
            <p:nvPr/>
          </p:nvSpPr>
          <p:spPr bwMode="auto">
            <a:xfrm>
              <a:off x="2136" y="3113"/>
              <a:ext cx="0" cy="544"/>
            </a:xfrm>
            <a:prstGeom prst="line">
              <a:avLst/>
            </a:prstGeom>
            <a:noFill/>
            <a:ln w="19050">
              <a:solidFill>
                <a:srgbClr val="FF6600"/>
              </a:solidFill>
              <a:round/>
              <a:headEnd/>
              <a:tailEnd/>
            </a:ln>
            <a:effectLst/>
          </p:spPr>
          <p:txBody>
            <a:bodyPr lIns="90000" tIns="46800" rIns="90000" bIns="46800">
              <a:spAutoFit/>
            </a:bodyPr>
            <a:lstStyle/>
            <a:p>
              <a:endParaRPr lang="en-GB"/>
            </a:p>
          </p:txBody>
        </p:sp>
        <p:sp>
          <p:nvSpPr>
            <p:cNvPr id="265243" name="Line 27"/>
            <p:cNvSpPr>
              <a:spLocks noChangeShapeType="1"/>
            </p:cNvSpPr>
            <p:nvPr/>
          </p:nvSpPr>
          <p:spPr bwMode="auto">
            <a:xfrm>
              <a:off x="3497" y="3113"/>
              <a:ext cx="0" cy="544"/>
            </a:xfrm>
            <a:prstGeom prst="line">
              <a:avLst/>
            </a:prstGeom>
            <a:noFill/>
            <a:ln w="19050">
              <a:solidFill>
                <a:srgbClr val="FF6600"/>
              </a:solidFill>
              <a:round/>
              <a:headEnd/>
              <a:tailEnd/>
            </a:ln>
            <a:effectLst/>
          </p:spPr>
          <p:txBody>
            <a:bodyPr lIns="90000" tIns="46800" rIns="90000" bIns="46800">
              <a:spAutoFit/>
            </a:bodyPr>
            <a:lstStyle/>
            <a:p>
              <a:endParaRPr lang="en-GB"/>
            </a:p>
          </p:txBody>
        </p:sp>
        <p:sp>
          <p:nvSpPr>
            <p:cNvPr id="265244" name="Line 28"/>
            <p:cNvSpPr>
              <a:spLocks noChangeShapeType="1"/>
            </p:cNvSpPr>
            <p:nvPr/>
          </p:nvSpPr>
          <p:spPr bwMode="auto">
            <a:xfrm>
              <a:off x="4876" y="3107"/>
              <a:ext cx="0" cy="544"/>
            </a:xfrm>
            <a:prstGeom prst="line">
              <a:avLst/>
            </a:prstGeom>
            <a:noFill/>
            <a:ln w="19050">
              <a:solidFill>
                <a:srgbClr val="FF6600"/>
              </a:solidFill>
              <a:round/>
              <a:headEnd/>
              <a:tailEnd/>
            </a:ln>
            <a:effectLst/>
          </p:spPr>
          <p:txBody>
            <a:bodyPr lIns="90000" tIns="46800" rIns="90000" bIns="46800">
              <a:spAutoFit/>
            </a:bodyPr>
            <a:lstStyle/>
            <a:p>
              <a:endParaRPr lang="en-GB"/>
            </a:p>
          </p:txBody>
        </p:sp>
        <p:sp>
          <p:nvSpPr>
            <p:cNvPr id="265245" name="Text Box 29"/>
            <p:cNvSpPr txBox="1">
              <a:spLocks noChangeArrowheads="1"/>
            </p:cNvSpPr>
            <p:nvPr/>
          </p:nvSpPr>
          <p:spPr bwMode="auto">
            <a:xfrm>
              <a:off x="2744" y="3748"/>
              <a:ext cx="1556" cy="234"/>
            </a:xfrm>
            <a:prstGeom prst="rect">
              <a:avLst/>
            </a:prstGeom>
            <a:solidFill>
              <a:schemeClr val="bg1"/>
            </a:solidFill>
            <a:ln w="9525">
              <a:noFill/>
              <a:miter lim="800000"/>
              <a:headEnd/>
              <a:tailEnd/>
            </a:ln>
            <a:effectLst/>
          </p:spPr>
          <p:txBody>
            <a:bodyPr wrap="none" lIns="90000" tIns="46800" rIns="90000" bIns="46800">
              <a:spAutoFit/>
            </a:bodyPr>
            <a:lstStyle/>
            <a:p>
              <a:pPr marL="381000" indent="-381000">
                <a:buFontTx/>
                <a:buNone/>
              </a:pPr>
              <a:r>
                <a:rPr lang="en-GB" dirty="0">
                  <a:solidFill>
                    <a:srgbClr val="FF6600"/>
                  </a:solidFill>
                  <a:latin typeface="Calibri" pitchFamily="34" charset="0"/>
                </a:rPr>
                <a:t>Sensor decontamination</a:t>
              </a:r>
            </a:p>
          </p:txBody>
        </p:sp>
        <p:sp>
          <p:nvSpPr>
            <p:cNvPr id="265246" name="Line 30"/>
            <p:cNvSpPr>
              <a:spLocks noChangeShapeType="1"/>
            </p:cNvSpPr>
            <p:nvPr/>
          </p:nvSpPr>
          <p:spPr bwMode="auto">
            <a:xfrm flipH="1" flipV="1">
              <a:off x="2155" y="3657"/>
              <a:ext cx="634" cy="136"/>
            </a:xfrm>
            <a:prstGeom prst="line">
              <a:avLst/>
            </a:prstGeom>
            <a:noFill/>
            <a:ln w="9525">
              <a:solidFill>
                <a:srgbClr val="FF6600"/>
              </a:solidFill>
              <a:round/>
              <a:headEnd/>
              <a:tailEnd type="triangle" w="med" len="med"/>
            </a:ln>
            <a:effectLst/>
          </p:spPr>
          <p:txBody>
            <a:bodyPr lIns="90000" tIns="46800" rIns="90000" bIns="46800">
              <a:spAutoFit/>
            </a:bodyPr>
            <a:lstStyle/>
            <a:p>
              <a:endParaRPr lang="en-GB"/>
            </a:p>
          </p:txBody>
        </p:sp>
        <p:sp>
          <p:nvSpPr>
            <p:cNvPr id="265247" name="Line 31"/>
            <p:cNvSpPr>
              <a:spLocks noChangeShapeType="1"/>
            </p:cNvSpPr>
            <p:nvPr/>
          </p:nvSpPr>
          <p:spPr bwMode="auto">
            <a:xfrm flipV="1">
              <a:off x="4422" y="3657"/>
              <a:ext cx="454" cy="136"/>
            </a:xfrm>
            <a:prstGeom prst="line">
              <a:avLst/>
            </a:prstGeom>
            <a:noFill/>
            <a:ln w="9525">
              <a:solidFill>
                <a:srgbClr val="FF6600"/>
              </a:solidFill>
              <a:round/>
              <a:headEnd/>
              <a:tailEnd type="triangle" w="med" len="med"/>
            </a:ln>
            <a:effectLst/>
          </p:spPr>
          <p:txBody>
            <a:bodyPr lIns="90000" tIns="46800" rIns="90000" bIns="46800">
              <a:spAutoFit/>
            </a:bodyPr>
            <a:lstStyle/>
            <a:p>
              <a:endParaRPr lang="en-GB"/>
            </a:p>
          </p:txBody>
        </p:sp>
        <p:sp>
          <p:nvSpPr>
            <p:cNvPr id="265248" name="Line 32"/>
            <p:cNvSpPr>
              <a:spLocks noChangeShapeType="1"/>
            </p:cNvSpPr>
            <p:nvPr/>
          </p:nvSpPr>
          <p:spPr bwMode="auto">
            <a:xfrm flipH="1" flipV="1">
              <a:off x="3497" y="3657"/>
              <a:ext cx="0" cy="136"/>
            </a:xfrm>
            <a:prstGeom prst="line">
              <a:avLst/>
            </a:prstGeom>
            <a:noFill/>
            <a:ln w="9525">
              <a:solidFill>
                <a:srgbClr val="FF6600"/>
              </a:solidFill>
              <a:round/>
              <a:headEnd/>
              <a:tailEnd type="triangle" w="med" len="med"/>
            </a:ln>
            <a:effectLst/>
          </p:spPr>
          <p:txBody>
            <a:bodyPr lIns="90000" tIns="46800" rIns="90000" bIns="46800">
              <a:spAutoFit/>
            </a:bodyPr>
            <a:lstStyle/>
            <a:p>
              <a:endParaRPr lang="en-GB"/>
            </a:p>
          </p:txBody>
        </p:sp>
        <p:sp>
          <p:nvSpPr>
            <p:cNvPr id="265250" name="Text Box 34"/>
            <p:cNvSpPr txBox="1">
              <a:spLocks noChangeArrowheads="1"/>
            </p:cNvSpPr>
            <p:nvPr/>
          </p:nvSpPr>
          <p:spPr bwMode="auto">
            <a:xfrm rot="16200000">
              <a:off x="-144" y="3324"/>
              <a:ext cx="1018" cy="231"/>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a:t>Obs –FG Bias</a:t>
              </a:r>
            </a:p>
          </p:txBody>
        </p:sp>
      </p:grpSp>
      <p:sp>
        <p:nvSpPr>
          <p:cNvPr id="265251" name="Text Box 35"/>
          <p:cNvSpPr txBox="1">
            <a:spLocks noChangeArrowheads="1"/>
          </p:cNvSpPr>
          <p:nvPr/>
        </p:nvSpPr>
        <p:spPr bwMode="auto">
          <a:xfrm>
            <a:off x="323850" y="1052513"/>
            <a:ext cx="4968875" cy="586957"/>
          </a:xfrm>
          <a:prstGeom prst="rect">
            <a:avLst/>
          </a:prstGeom>
          <a:solidFill>
            <a:schemeClr val="bg1"/>
          </a:solidFill>
          <a:ln w="9525">
            <a:noFill/>
            <a:miter lim="800000"/>
            <a:headEnd/>
            <a:tailEnd/>
          </a:ln>
          <a:effectLst/>
        </p:spPr>
        <p:txBody>
          <a:bodyPr lIns="90000" tIns="46800" rIns="90000" bIns="46800">
            <a:spAutoFit/>
          </a:bodyPr>
          <a:lstStyle/>
          <a:p>
            <a:pPr marL="381000" indent="-381000">
              <a:buFontTx/>
              <a:buNone/>
            </a:pPr>
            <a:r>
              <a:rPr lang="en-GB" sz="1600" dirty="0"/>
              <a:t>	</a:t>
            </a:r>
            <a:r>
              <a:rPr lang="en-GB" sz="1600" dirty="0">
                <a:latin typeface="Calibri" pitchFamily="34" charset="0"/>
              </a:rPr>
              <a:t>Different bias for HIRS due to </a:t>
            </a:r>
            <a:r>
              <a:rPr lang="en-GB" sz="1600" dirty="0" smtClean="0">
                <a:latin typeface="Calibri" pitchFamily="34" charset="0"/>
              </a:rPr>
              <a:t>change in spectroscopy used in </a:t>
            </a:r>
            <a:r>
              <a:rPr lang="en-GB" sz="1600" dirty="0">
                <a:latin typeface="Calibri" pitchFamily="34" charset="0"/>
              </a:rPr>
              <a:t>the </a:t>
            </a:r>
            <a:r>
              <a:rPr lang="en-GB" sz="1600" b="1" i="1" dirty="0">
                <a:solidFill>
                  <a:srgbClr val="0070C0"/>
                </a:solidFill>
                <a:latin typeface="Calibri" pitchFamily="34" charset="0"/>
              </a:rPr>
              <a:t>radiative transfer model</a:t>
            </a:r>
            <a:r>
              <a:rPr lang="en-GB" sz="1600" dirty="0">
                <a:latin typeface="Calibri" pitchFamily="34" charset="0"/>
              </a:rPr>
              <a:t>:</a:t>
            </a:r>
          </a:p>
        </p:txBody>
      </p:sp>
      <p:sp>
        <p:nvSpPr>
          <p:cNvPr id="265252" name="Text Box 36"/>
          <p:cNvSpPr txBox="1">
            <a:spLocks noChangeArrowheads="1"/>
          </p:cNvSpPr>
          <p:nvPr/>
        </p:nvSpPr>
        <p:spPr bwMode="auto">
          <a:xfrm>
            <a:off x="5435600" y="1046163"/>
            <a:ext cx="1606828" cy="371513"/>
          </a:xfrm>
          <a:prstGeom prst="rect">
            <a:avLst/>
          </a:prstGeom>
          <a:solidFill>
            <a:schemeClr val="bg1"/>
          </a:solidFill>
          <a:ln w="9525">
            <a:noFill/>
            <a:miter lim="800000"/>
            <a:headEnd/>
            <a:tailEnd/>
          </a:ln>
          <a:effectLst/>
        </p:spPr>
        <p:txBody>
          <a:bodyPr wrap="none" lIns="90000" tIns="46800" rIns="90000" bIns="46800">
            <a:spAutoFit/>
          </a:bodyPr>
          <a:lstStyle/>
          <a:p>
            <a:pPr marL="381000" indent="-381000">
              <a:buFontTx/>
              <a:buNone/>
            </a:pPr>
            <a:r>
              <a:rPr lang="en-GB" dirty="0" err="1">
                <a:latin typeface="Calibri" pitchFamily="34" charset="0"/>
              </a:rPr>
              <a:t>Obs</a:t>
            </a:r>
            <a:r>
              <a:rPr lang="en-GB" dirty="0">
                <a:latin typeface="Calibri" pitchFamily="34" charset="0"/>
              </a:rPr>
              <a:t>-FG bias [K]</a:t>
            </a:r>
          </a:p>
        </p:txBody>
      </p:sp>
      <p:sp>
        <p:nvSpPr>
          <p:cNvPr id="265253" name="Text Box 37"/>
          <p:cNvSpPr txBox="1">
            <a:spLocks noChangeArrowheads="1"/>
          </p:cNvSpPr>
          <p:nvPr/>
        </p:nvSpPr>
        <p:spPr bwMode="auto">
          <a:xfrm rot="5400000">
            <a:off x="7563644" y="2235994"/>
            <a:ext cx="1870075" cy="366713"/>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a:t>Channel number</a:t>
            </a:r>
          </a:p>
        </p:txBody>
      </p:sp>
      <p:sp>
        <p:nvSpPr>
          <p:cNvPr id="265254" name="Text Box 38"/>
          <p:cNvSpPr txBox="1">
            <a:spLocks noChangeArrowheads="1"/>
          </p:cNvSpPr>
          <p:nvPr/>
        </p:nvSpPr>
        <p:spPr bwMode="auto">
          <a:xfrm>
            <a:off x="4572000" y="2420938"/>
            <a:ext cx="1765300" cy="581025"/>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600">
                <a:solidFill>
                  <a:srgbClr val="00CC00"/>
                </a:solidFill>
              </a:rPr>
              <a:t>	Old  spectroscopy</a:t>
            </a:r>
          </a:p>
        </p:txBody>
      </p:sp>
      <p:sp>
        <p:nvSpPr>
          <p:cNvPr id="265255" name="Text Box 39"/>
          <p:cNvSpPr txBox="1">
            <a:spLocks noChangeArrowheads="1"/>
          </p:cNvSpPr>
          <p:nvPr/>
        </p:nvSpPr>
        <p:spPr bwMode="auto">
          <a:xfrm>
            <a:off x="6083300" y="2420938"/>
            <a:ext cx="1800225" cy="581025"/>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600">
                <a:solidFill>
                  <a:srgbClr val="CC00FF"/>
                </a:solidFill>
              </a:rPr>
              <a:t>	New spectroscopy</a:t>
            </a:r>
          </a:p>
        </p:txBody>
      </p:sp>
      <p:sp>
        <p:nvSpPr>
          <p:cNvPr id="265256" name="Line 40"/>
          <p:cNvSpPr>
            <a:spLocks noChangeShapeType="1"/>
          </p:cNvSpPr>
          <p:nvPr/>
        </p:nvSpPr>
        <p:spPr bwMode="auto">
          <a:xfrm>
            <a:off x="5435600" y="2997200"/>
            <a:ext cx="0" cy="360363"/>
          </a:xfrm>
          <a:prstGeom prst="line">
            <a:avLst/>
          </a:prstGeom>
          <a:noFill/>
          <a:ln w="19050">
            <a:solidFill>
              <a:srgbClr val="00CC00"/>
            </a:solidFill>
            <a:round/>
            <a:headEnd/>
            <a:tailEnd type="triangle" w="med" len="med"/>
          </a:ln>
          <a:effectLst/>
        </p:spPr>
        <p:txBody>
          <a:bodyPr lIns="90000" tIns="46800" rIns="90000" bIns="46800">
            <a:spAutoFit/>
          </a:bodyPr>
          <a:lstStyle/>
          <a:p>
            <a:endParaRPr lang="en-GB"/>
          </a:p>
        </p:txBody>
      </p:sp>
      <p:sp>
        <p:nvSpPr>
          <p:cNvPr id="265257" name="Line 41"/>
          <p:cNvSpPr>
            <a:spLocks noChangeShapeType="1"/>
          </p:cNvSpPr>
          <p:nvPr/>
        </p:nvSpPr>
        <p:spPr bwMode="auto">
          <a:xfrm flipH="1">
            <a:off x="6443663" y="2924175"/>
            <a:ext cx="504825" cy="433388"/>
          </a:xfrm>
          <a:prstGeom prst="line">
            <a:avLst/>
          </a:prstGeom>
          <a:noFill/>
          <a:ln w="19050">
            <a:solidFill>
              <a:srgbClr val="CC00FF"/>
            </a:solidFill>
            <a:round/>
            <a:headEnd/>
            <a:tailEnd type="triangle" w="med" len="med"/>
          </a:ln>
          <a:effectLst/>
        </p:spPr>
        <p:txBody>
          <a:bodyPr lIns="90000" tIns="46800" rIns="90000" bIns="46800">
            <a:spAutoFit/>
          </a:bodyPr>
          <a:lstStyle/>
          <a:p>
            <a:endParaRPr lang="en-GB"/>
          </a:p>
        </p:txBody>
      </p:sp>
      <p:sp>
        <p:nvSpPr>
          <p:cNvPr id="265258" name="Text Box 42"/>
          <p:cNvSpPr txBox="1">
            <a:spLocks noChangeArrowheads="1"/>
          </p:cNvSpPr>
          <p:nvPr/>
        </p:nvSpPr>
        <p:spPr bwMode="auto">
          <a:xfrm>
            <a:off x="736600" y="1773238"/>
            <a:ext cx="3979863" cy="2000250"/>
          </a:xfrm>
          <a:prstGeom prst="rect">
            <a:avLst/>
          </a:prstGeom>
          <a:solidFill>
            <a:schemeClr val="hlink">
              <a:alpha val="50000"/>
            </a:schemeClr>
          </a:solidFill>
          <a:ln w="9525">
            <a:noFill/>
            <a:miter lim="800000"/>
            <a:headEnd/>
            <a:tailEnd/>
          </a:ln>
          <a:effectLst/>
        </p:spPr>
        <p:txBody>
          <a:bodyPr lIns="90000" tIns="46800" rIns="90000" bIns="46800">
            <a:spAutoFit/>
          </a:bodyPr>
          <a:lstStyle/>
          <a:p>
            <a:pPr marL="381000" indent="-381000">
              <a:buFontTx/>
              <a:buNone/>
            </a:pPr>
            <a:r>
              <a:rPr lang="en-GB" sz="1600" dirty="0">
                <a:latin typeface="Calibri" pitchFamily="34" charset="0"/>
              </a:rPr>
              <a:t>Other common causes for biases in radiative transfer:</a:t>
            </a:r>
          </a:p>
          <a:p>
            <a:pPr marL="381000" indent="-381000"/>
            <a:r>
              <a:rPr lang="en-GB" sz="1600" dirty="0">
                <a:latin typeface="Calibri" pitchFamily="34" charset="0"/>
              </a:rPr>
              <a:t>Bias in assumed concentrations of atmospheric gases (e.g., </a:t>
            </a:r>
            <a:r>
              <a:rPr lang="en-GB" sz="1600" dirty="0" smtClean="0">
                <a:latin typeface="Calibri" pitchFamily="34" charset="0"/>
              </a:rPr>
              <a:t>CO</a:t>
            </a:r>
            <a:r>
              <a:rPr lang="en-GB" sz="1600" baseline="-25000" dirty="0" smtClean="0">
                <a:latin typeface="Calibri" pitchFamily="34" charset="0"/>
              </a:rPr>
              <a:t>2</a:t>
            </a:r>
            <a:r>
              <a:rPr lang="en-GB" sz="1600" dirty="0" smtClean="0">
                <a:latin typeface="Calibri" pitchFamily="34" charset="0"/>
              </a:rPr>
              <a:t>, aerosols)</a:t>
            </a:r>
            <a:endParaRPr lang="en-GB" sz="1600" dirty="0">
              <a:latin typeface="Calibri" pitchFamily="34" charset="0"/>
            </a:endParaRPr>
          </a:p>
          <a:p>
            <a:pPr marL="381000" indent="-381000"/>
            <a:r>
              <a:rPr lang="en-GB" sz="1600" dirty="0">
                <a:latin typeface="Calibri" pitchFamily="34" charset="0"/>
              </a:rPr>
              <a:t>Neglected effects (e.g., clouds)</a:t>
            </a:r>
          </a:p>
          <a:p>
            <a:pPr marL="381000" indent="-381000"/>
            <a:r>
              <a:rPr lang="en-GB" sz="1600" dirty="0">
                <a:latin typeface="Calibri" pitchFamily="34" charset="0"/>
              </a:rPr>
              <a:t>Incorrect spectral response function</a:t>
            </a:r>
          </a:p>
          <a:p>
            <a:pPr marL="381000" indent="-381000"/>
            <a:r>
              <a:rPr lang="en-GB" sz="1600" dirty="0">
                <a:latin typeface="Calibri" pitchFamily="34" charset="0"/>
              </a:rPr>
              <a:t>….</a:t>
            </a:r>
          </a:p>
        </p:txBody>
      </p:sp>
    </p:spTree>
    <p:extLst>
      <p:ext uri="{BB962C8B-B14F-4D97-AF65-F5344CB8AC3E}">
        <p14:creationId xmlns:p14="http://schemas.microsoft.com/office/powerpoint/2010/main" val="24605314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52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52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684213" y="260350"/>
            <a:ext cx="7772400" cy="609600"/>
          </a:xfrm>
        </p:spPr>
        <p:txBody>
          <a:bodyPr/>
          <a:lstStyle/>
          <a:p>
            <a:r>
              <a:rPr lang="en-GB" sz="2000" dirty="0">
                <a:latin typeface="Calibri" pitchFamily="34" charset="0"/>
              </a:rPr>
              <a:t>Implications for data assimilation:</a:t>
            </a:r>
            <a:br>
              <a:rPr lang="en-GB" sz="2000" dirty="0">
                <a:latin typeface="Calibri" pitchFamily="34" charset="0"/>
              </a:rPr>
            </a:br>
            <a:r>
              <a:rPr lang="en-GB" sz="2000" dirty="0">
                <a:solidFill>
                  <a:srgbClr val="0099CC"/>
                </a:solidFill>
                <a:latin typeface="Calibri" pitchFamily="34" charset="0"/>
              </a:rPr>
              <a:t>Bias problems in a nutshell</a:t>
            </a:r>
          </a:p>
        </p:txBody>
      </p:sp>
      <p:sp>
        <p:nvSpPr>
          <p:cNvPr id="167939" name="Rectangle 3"/>
          <p:cNvSpPr>
            <a:spLocks noGrp="1" noChangeArrowheads="1"/>
          </p:cNvSpPr>
          <p:nvPr>
            <p:ph type="body" idx="1"/>
          </p:nvPr>
        </p:nvSpPr>
        <p:spPr>
          <a:xfrm>
            <a:off x="685800" y="1052513"/>
            <a:ext cx="7772400" cy="5445125"/>
          </a:xfrm>
        </p:spPr>
        <p:txBody>
          <a:bodyPr/>
          <a:lstStyle/>
          <a:p>
            <a:pPr>
              <a:lnSpc>
                <a:spcPct val="90000"/>
              </a:lnSpc>
            </a:pPr>
            <a:r>
              <a:rPr lang="en-GB" sz="1600" b="1" dirty="0">
                <a:solidFill>
                  <a:srgbClr val="FF0000"/>
                </a:solidFill>
                <a:latin typeface="Calibri" pitchFamily="34" charset="0"/>
              </a:rPr>
              <a:t>Observations</a:t>
            </a:r>
            <a:r>
              <a:rPr lang="en-GB" sz="1600" b="1" dirty="0">
                <a:latin typeface="Calibri" pitchFamily="34" charset="0"/>
              </a:rPr>
              <a:t> and observation operators have biases, which may change over time</a:t>
            </a:r>
          </a:p>
          <a:p>
            <a:pPr>
              <a:lnSpc>
                <a:spcPct val="90000"/>
              </a:lnSpc>
            </a:pPr>
            <a:endParaRPr lang="en-GB" sz="1600" b="1" dirty="0">
              <a:latin typeface="Calibri" pitchFamily="34" charset="0"/>
            </a:endParaRPr>
          </a:p>
          <a:p>
            <a:pPr lvl="1">
              <a:lnSpc>
                <a:spcPct val="90000"/>
              </a:lnSpc>
            </a:pPr>
            <a:r>
              <a:rPr lang="en-GB" sz="1600" dirty="0">
                <a:latin typeface="Calibri" pitchFamily="34" charset="0"/>
              </a:rPr>
              <a:t>Daytime warm bias in radiosonde measurements of stratospheric temperature; radiosonde equipment changes</a:t>
            </a:r>
          </a:p>
          <a:p>
            <a:pPr lvl="1">
              <a:lnSpc>
                <a:spcPct val="90000"/>
              </a:lnSpc>
            </a:pPr>
            <a:r>
              <a:rPr lang="en-GB" sz="1600" dirty="0">
                <a:latin typeface="Calibri" pitchFamily="34" charset="0"/>
              </a:rPr>
              <a:t>Biases in cloud-drift wind data due to problems in height assignment</a:t>
            </a:r>
          </a:p>
          <a:p>
            <a:pPr lvl="1">
              <a:lnSpc>
                <a:spcPct val="90000"/>
              </a:lnSpc>
            </a:pPr>
            <a:r>
              <a:rPr lang="en-GB" sz="1600" dirty="0">
                <a:latin typeface="Calibri" pitchFamily="34" charset="0"/>
              </a:rPr>
              <a:t>Biases in satellite radiance measurements and radiative transfer models</a:t>
            </a:r>
          </a:p>
          <a:p>
            <a:pPr lvl="1">
              <a:lnSpc>
                <a:spcPct val="90000"/>
              </a:lnSpc>
            </a:pPr>
            <a:endParaRPr lang="en-GB" sz="1600" dirty="0">
              <a:latin typeface="Calibri" pitchFamily="34" charset="0"/>
            </a:endParaRPr>
          </a:p>
          <a:p>
            <a:pPr>
              <a:lnSpc>
                <a:spcPct val="90000"/>
              </a:lnSpc>
            </a:pPr>
            <a:r>
              <a:rPr lang="en-GB" sz="1600" b="1" dirty="0">
                <a:solidFill>
                  <a:srgbClr val="FF0000"/>
                </a:solidFill>
                <a:latin typeface="Calibri" pitchFamily="34" charset="0"/>
              </a:rPr>
              <a:t>Models</a:t>
            </a:r>
            <a:r>
              <a:rPr lang="en-GB" sz="1600" b="1" dirty="0">
                <a:latin typeface="Calibri" pitchFamily="34" charset="0"/>
              </a:rPr>
              <a:t> have biases, and changes in observational coverage over time may change the extent to which observations correct these biases</a:t>
            </a:r>
          </a:p>
          <a:p>
            <a:pPr>
              <a:lnSpc>
                <a:spcPct val="90000"/>
              </a:lnSpc>
            </a:pPr>
            <a:endParaRPr lang="en-GB" sz="1600" dirty="0">
              <a:latin typeface="Calibri" pitchFamily="34" charset="0"/>
            </a:endParaRPr>
          </a:p>
          <a:p>
            <a:pPr lvl="1">
              <a:lnSpc>
                <a:spcPct val="90000"/>
              </a:lnSpc>
            </a:pPr>
            <a:r>
              <a:rPr lang="en-GB" sz="1600" dirty="0">
                <a:latin typeface="Calibri" pitchFamily="34" charset="0"/>
              </a:rPr>
              <a:t>Stratospheric temperature bias modulated by radiance assimilation</a:t>
            </a:r>
          </a:p>
          <a:p>
            <a:pPr lvl="1">
              <a:lnSpc>
                <a:spcPct val="90000"/>
              </a:lnSpc>
            </a:pPr>
            <a:r>
              <a:rPr lang="en-GB" sz="1600" dirty="0">
                <a:latin typeface="Calibri" pitchFamily="34" charset="0"/>
              </a:rPr>
              <a:t>This is especially important for reanalysis (trend analysis)</a:t>
            </a:r>
          </a:p>
          <a:p>
            <a:pPr lvl="1">
              <a:lnSpc>
                <a:spcPct val="90000"/>
              </a:lnSpc>
            </a:pPr>
            <a:endParaRPr lang="en-GB" sz="1600" dirty="0">
              <a:latin typeface="Calibri" pitchFamily="34" charset="0"/>
            </a:endParaRPr>
          </a:p>
          <a:p>
            <a:pPr>
              <a:lnSpc>
                <a:spcPct val="90000"/>
              </a:lnSpc>
            </a:pPr>
            <a:r>
              <a:rPr lang="en-GB" sz="1600" b="1" dirty="0">
                <a:solidFill>
                  <a:srgbClr val="FF0000"/>
                </a:solidFill>
                <a:latin typeface="Calibri" pitchFamily="34" charset="0"/>
              </a:rPr>
              <a:t>Data assimilation </a:t>
            </a:r>
            <a:r>
              <a:rPr lang="en-GB" sz="1600" b="1" dirty="0">
                <a:latin typeface="Calibri" pitchFamily="34" charset="0"/>
              </a:rPr>
              <a:t>methods are primarily designed to correct </a:t>
            </a:r>
            <a:r>
              <a:rPr lang="en-GB" sz="1600" b="1" i="1" dirty="0">
                <a:solidFill>
                  <a:srgbClr val="FF0000"/>
                </a:solidFill>
                <a:latin typeface="Calibri" pitchFamily="34" charset="0"/>
              </a:rPr>
              <a:t>small </a:t>
            </a:r>
            <a:r>
              <a:rPr lang="en-GB" sz="1600" b="1" i="1" dirty="0" smtClean="0">
                <a:solidFill>
                  <a:srgbClr val="FF0000"/>
                </a:solidFill>
                <a:latin typeface="Calibri" pitchFamily="34" charset="0"/>
              </a:rPr>
              <a:t>random </a:t>
            </a:r>
            <a:r>
              <a:rPr lang="en-GB" sz="1600" b="1" i="1" dirty="0">
                <a:solidFill>
                  <a:srgbClr val="FF0000"/>
                </a:solidFill>
                <a:latin typeface="Calibri" pitchFamily="34" charset="0"/>
              </a:rPr>
              <a:t>errors </a:t>
            </a:r>
            <a:r>
              <a:rPr lang="en-GB" sz="1600" b="1" dirty="0">
                <a:latin typeface="Calibri" pitchFamily="34" charset="0"/>
              </a:rPr>
              <a:t>in the model background</a:t>
            </a:r>
          </a:p>
          <a:p>
            <a:pPr>
              <a:lnSpc>
                <a:spcPct val="90000"/>
              </a:lnSpc>
            </a:pPr>
            <a:endParaRPr lang="en-GB" sz="1600" b="1" dirty="0">
              <a:latin typeface="Calibri" pitchFamily="34" charset="0"/>
            </a:endParaRPr>
          </a:p>
          <a:p>
            <a:pPr lvl="1">
              <a:lnSpc>
                <a:spcPct val="90000"/>
              </a:lnSpc>
            </a:pPr>
            <a:r>
              <a:rPr lang="en-GB" sz="1600" dirty="0" smtClean="0">
                <a:latin typeface="Calibri" pitchFamily="34" charset="0"/>
              </a:rPr>
              <a:t>Systematic inconsistencies </a:t>
            </a:r>
            <a:r>
              <a:rPr lang="en-GB" sz="1600" dirty="0">
                <a:latin typeface="Calibri" pitchFamily="34" charset="0"/>
              </a:rPr>
              <a:t>among different parts of the observing system lead to all kinds of problems</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762000" y="473075"/>
            <a:ext cx="7772400" cy="365125"/>
          </a:xfrm>
        </p:spPr>
        <p:txBody>
          <a:bodyPr/>
          <a:lstStyle/>
          <a:p>
            <a:r>
              <a:rPr lang="en-US" sz="2000" dirty="0">
                <a:latin typeface="Calibri" pitchFamily="34" charset="0"/>
              </a:rPr>
              <a:t>Implications for data assimilation:</a:t>
            </a:r>
            <a:br>
              <a:rPr lang="en-US" sz="2000" dirty="0">
                <a:latin typeface="Calibri" pitchFamily="34" charset="0"/>
              </a:rPr>
            </a:br>
            <a:r>
              <a:rPr lang="en-US" sz="2000" dirty="0">
                <a:solidFill>
                  <a:srgbClr val="0099CC"/>
                </a:solidFill>
                <a:latin typeface="Calibri" pitchFamily="34" charset="0"/>
              </a:rPr>
              <a:t>The effect of model bias on trend estimates</a:t>
            </a:r>
          </a:p>
        </p:txBody>
      </p:sp>
      <p:grpSp>
        <p:nvGrpSpPr>
          <p:cNvPr id="196611" name="Group 3"/>
          <p:cNvGrpSpPr>
            <a:grpSpLocks/>
          </p:cNvGrpSpPr>
          <p:nvPr/>
        </p:nvGrpSpPr>
        <p:grpSpPr bwMode="auto">
          <a:xfrm>
            <a:off x="741363" y="1287463"/>
            <a:ext cx="7259638" cy="2141537"/>
            <a:chOff x="467" y="811"/>
            <a:chExt cx="4573" cy="1349"/>
          </a:xfrm>
        </p:grpSpPr>
        <p:pic>
          <p:nvPicPr>
            <p:cNvPr id="196612" name="Picture 4" descr="capture24"/>
            <p:cNvPicPr>
              <a:picLocks noChangeAspect="1" noChangeArrowheads="1"/>
            </p:cNvPicPr>
            <p:nvPr/>
          </p:nvPicPr>
          <p:blipFill>
            <a:blip r:embed="rId2" cstate="print"/>
            <a:srcRect/>
            <a:stretch>
              <a:fillRect/>
            </a:stretch>
          </p:blipFill>
          <p:spPr bwMode="auto">
            <a:xfrm>
              <a:off x="739" y="1134"/>
              <a:ext cx="4301" cy="1026"/>
            </a:xfrm>
            <a:prstGeom prst="rect">
              <a:avLst/>
            </a:prstGeom>
            <a:noFill/>
            <a:ln w="9525">
              <a:noFill/>
              <a:miter lim="800000"/>
              <a:headEnd/>
              <a:tailEnd/>
            </a:ln>
          </p:spPr>
        </p:pic>
        <p:sp>
          <p:nvSpPr>
            <p:cNvPr id="196613" name="Text Box 5"/>
            <p:cNvSpPr txBox="1">
              <a:spLocks noChangeArrowheads="1"/>
            </p:cNvSpPr>
            <p:nvPr/>
          </p:nvSpPr>
          <p:spPr bwMode="auto">
            <a:xfrm>
              <a:off x="467" y="811"/>
              <a:ext cx="4332" cy="233"/>
            </a:xfrm>
            <a:prstGeom prst="rect">
              <a:avLst/>
            </a:prstGeom>
            <a:noFill/>
            <a:ln w="9525">
              <a:noFill/>
              <a:miter lim="800000"/>
              <a:headEnd/>
              <a:tailEnd/>
            </a:ln>
            <a:effectLst/>
          </p:spPr>
          <p:txBody>
            <a:bodyPr wrap="none">
              <a:spAutoFit/>
            </a:bodyPr>
            <a:lstStyle/>
            <a:p>
              <a:pPr>
                <a:spcBef>
                  <a:spcPct val="0"/>
                </a:spcBef>
                <a:buFontTx/>
                <a:buNone/>
              </a:pPr>
              <a:r>
                <a:rPr lang="en-US" dirty="0">
                  <a:latin typeface="Calibri" pitchFamily="34" charset="0"/>
                </a:rPr>
                <a:t>Most assimilation systems assume unbiased models and unbiased data </a:t>
              </a:r>
            </a:p>
          </p:txBody>
        </p:sp>
      </p:grpSp>
      <p:grpSp>
        <p:nvGrpSpPr>
          <p:cNvPr id="196614" name="Group 6"/>
          <p:cNvGrpSpPr>
            <a:grpSpLocks/>
          </p:cNvGrpSpPr>
          <p:nvPr/>
        </p:nvGrpSpPr>
        <p:grpSpPr bwMode="auto">
          <a:xfrm>
            <a:off x="762000" y="3938588"/>
            <a:ext cx="7269163" cy="2184400"/>
            <a:chOff x="480" y="2221"/>
            <a:chExt cx="4579" cy="1376"/>
          </a:xfrm>
        </p:grpSpPr>
        <p:pic>
          <p:nvPicPr>
            <p:cNvPr id="196615" name="Picture 7" descr="capture25"/>
            <p:cNvPicPr>
              <a:picLocks noChangeAspect="1" noChangeArrowheads="1"/>
            </p:cNvPicPr>
            <p:nvPr/>
          </p:nvPicPr>
          <p:blipFill>
            <a:blip r:embed="rId3" cstate="print"/>
            <a:srcRect t="2730" r="504"/>
            <a:stretch>
              <a:fillRect/>
            </a:stretch>
          </p:blipFill>
          <p:spPr bwMode="auto">
            <a:xfrm>
              <a:off x="768" y="2537"/>
              <a:ext cx="4291" cy="1060"/>
            </a:xfrm>
            <a:prstGeom prst="rect">
              <a:avLst/>
            </a:prstGeom>
            <a:noFill/>
            <a:ln w="9525">
              <a:noFill/>
              <a:miter lim="800000"/>
              <a:headEnd/>
              <a:tailEnd/>
            </a:ln>
          </p:spPr>
        </p:pic>
        <p:sp>
          <p:nvSpPr>
            <p:cNvPr id="196616" name="Text Box 8"/>
            <p:cNvSpPr txBox="1">
              <a:spLocks noChangeArrowheads="1"/>
            </p:cNvSpPr>
            <p:nvPr/>
          </p:nvSpPr>
          <p:spPr bwMode="auto">
            <a:xfrm>
              <a:off x="480" y="2221"/>
              <a:ext cx="4557" cy="233"/>
            </a:xfrm>
            <a:prstGeom prst="rect">
              <a:avLst/>
            </a:prstGeom>
            <a:noFill/>
            <a:ln w="9525">
              <a:noFill/>
              <a:miter lim="800000"/>
              <a:headEnd/>
              <a:tailEnd/>
            </a:ln>
            <a:effectLst/>
          </p:spPr>
          <p:txBody>
            <a:bodyPr wrap="none">
              <a:spAutoFit/>
            </a:bodyPr>
            <a:lstStyle/>
            <a:p>
              <a:pPr>
                <a:spcBef>
                  <a:spcPct val="0"/>
                </a:spcBef>
                <a:buFontTx/>
                <a:buNone/>
              </a:pPr>
              <a:r>
                <a:rPr lang="en-US" dirty="0">
                  <a:latin typeface="Calibri" pitchFamily="34" charset="0"/>
                </a:rPr>
                <a:t>Biases in models and/or data can induce spurious trends in the assimilation</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966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5106" name="Group 2"/>
          <p:cNvGrpSpPr>
            <a:grpSpLocks/>
          </p:cNvGrpSpPr>
          <p:nvPr/>
        </p:nvGrpSpPr>
        <p:grpSpPr bwMode="auto">
          <a:xfrm>
            <a:off x="381000" y="1389063"/>
            <a:ext cx="9023350" cy="4597400"/>
            <a:chOff x="240" y="875"/>
            <a:chExt cx="5684" cy="2896"/>
          </a:xfrm>
        </p:grpSpPr>
        <p:grpSp>
          <p:nvGrpSpPr>
            <p:cNvPr id="175107" name="Group 3"/>
            <p:cNvGrpSpPr>
              <a:grpSpLocks/>
            </p:cNvGrpSpPr>
            <p:nvPr/>
          </p:nvGrpSpPr>
          <p:grpSpPr bwMode="auto">
            <a:xfrm>
              <a:off x="566" y="3309"/>
              <a:ext cx="5358" cy="212"/>
              <a:chOff x="402" y="3312"/>
              <a:chExt cx="5358" cy="212"/>
            </a:xfrm>
          </p:grpSpPr>
          <p:sp>
            <p:nvSpPr>
              <p:cNvPr id="175108" name="Text Box 4"/>
              <p:cNvSpPr txBox="1">
                <a:spLocks noChangeArrowheads="1"/>
              </p:cNvSpPr>
              <p:nvPr/>
            </p:nvSpPr>
            <p:spPr bwMode="auto">
              <a:xfrm>
                <a:off x="1170" y="3312"/>
                <a:ext cx="4590" cy="212"/>
              </a:xfrm>
              <a:prstGeom prst="rect">
                <a:avLst/>
              </a:prstGeom>
              <a:noFill/>
              <a:ln w="9525">
                <a:noFill/>
                <a:miter lim="800000"/>
                <a:headEnd/>
                <a:tailEnd/>
              </a:ln>
              <a:effectLst/>
            </p:spPr>
            <p:txBody>
              <a:bodyPr>
                <a:spAutoFit/>
              </a:bodyPr>
              <a:lstStyle/>
              <a:p>
                <a:pPr eaLnBrk="0" hangingPunct="0">
                  <a:spcBef>
                    <a:spcPct val="0"/>
                  </a:spcBef>
                  <a:buClr>
                    <a:schemeClr val="tx2"/>
                  </a:buClr>
                  <a:buFontTx/>
                  <a:buNone/>
                </a:pPr>
                <a:r>
                  <a:rPr kumimoji="1" lang="en-GB" sz="1600" b="1" dirty="0">
                    <a:solidFill>
                      <a:srgbClr val="0000FF"/>
                    </a:solidFill>
                  </a:rPr>
                  <a:t>Based on monthly CRUTEM2v data (Jones and </a:t>
                </a:r>
                <a:r>
                  <a:rPr kumimoji="1" lang="en-GB" sz="1600" b="1" dirty="0" err="1">
                    <a:solidFill>
                      <a:srgbClr val="0000FF"/>
                    </a:solidFill>
                  </a:rPr>
                  <a:t>Moberg</a:t>
                </a:r>
                <a:r>
                  <a:rPr kumimoji="1" lang="en-GB" sz="1600" b="1" dirty="0">
                    <a:solidFill>
                      <a:srgbClr val="0000FF"/>
                    </a:solidFill>
                  </a:rPr>
                  <a:t>, 2003)</a:t>
                </a:r>
              </a:p>
            </p:txBody>
          </p:sp>
          <p:sp>
            <p:nvSpPr>
              <p:cNvPr id="175109" name="Line 5"/>
              <p:cNvSpPr>
                <a:spLocks noChangeShapeType="1"/>
              </p:cNvSpPr>
              <p:nvPr/>
            </p:nvSpPr>
            <p:spPr bwMode="auto">
              <a:xfrm>
                <a:off x="402" y="3433"/>
                <a:ext cx="720" cy="0"/>
              </a:xfrm>
              <a:prstGeom prst="line">
                <a:avLst/>
              </a:prstGeom>
              <a:noFill/>
              <a:ln w="38100">
                <a:solidFill>
                  <a:srgbClr val="0000FF"/>
                </a:solidFill>
                <a:round/>
                <a:headEnd/>
                <a:tailEnd/>
              </a:ln>
              <a:effectLst/>
            </p:spPr>
            <p:txBody>
              <a:bodyPr/>
              <a:lstStyle/>
              <a:p>
                <a:endParaRPr lang="en-GB"/>
              </a:p>
            </p:txBody>
          </p:sp>
        </p:grpSp>
        <p:grpSp>
          <p:nvGrpSpPr>
            <p:cNvPr id="175110" name="Group 6"/>
            <p:cNvGrpSpPr>
              <a:grpSpLocks/>
            </p:cNvGrpSpPr>
            <p:nvPr/>
          </p:nvGrpSpPr>
          <p:grpSpPr bwMode="auto">
            <a:xfrm>
              <a:off x="566" y="3559"/>
              <a:ext cx="5201" cy="212"/>
              <a:chOff x="402" y="3600"/>
              <a:chExt cx="5201" cy="212"/>
            </a:xfrm>
          </p:grpSpPr>
          <p:sp>
            <p:nvSpPr>
              <p:cNvPr id="175111" name="Line 7"/>
              <p:cNvSpPr>
                <a:spLocks noChangeShapeType="1"/>
              </p:cNvSpPr>
              <p:nvPr/>
            </p:nvSpPr>
            <p:spPr bwMode="auto">
              <a:xfrm>
                <a:off x="402" y="3721"/>
                <a:ext cx="720" cy="0"/>
              </a:xfrm>
              <a:prstGeom prst="line">
                <a:avLst/>
              </a:prstGeom>
              <a:noFill/>
              <a:ln w="38100">
                <a:solidFill>
                  <a:srgbClr val="FF0000"/>
                </a:solidFill>
                <a:round/>
                <a:headEnd/>
                <a:tailEnd/>
              </a:ln>
              <a:effectLst/>
            </p:spPr>
            <p:txBody>
              <a:bodyPr/>
              <a:lstStyle/>
              <a:p>
                <a:endParaRPr lang="en-GB"/>
              </a:p>
            </p:txBody>
          </p:sp>
          <p:sp>
            <p:nvSpPr>
              <p:cNvPr id="175112" name="Text Box 8"/>
              <p:cNvSpPr txBox="1">
                <a:spLocks noChangeArrowheads="1"/>
              </p:cNvSpPr>
              <p:nvPr/>
            </p:nvSpPr>
            <p:spPr bwMode="auto">
              <a:xfrm>
                <a:off x="1170" y="3600"/>
                <a:ext cx="4433" cy="212"/>
              </a:xfrm>
              <a:prstGeom prst="rect">
                <a:avLst/>
              </a:prstGeom>
              <a:noFill/>
              <a:ln w="9525">
                <a:noFill/>
                <a:miter lim="800000"/>
                <a:headEnd/>
                <a:tailEnd/>
              </a:ln>
              <a:effectLst/>
            </p:spPr>
            <p:txBody>
              <a:bodyPr>
                <a:spAutoFit/>
              </a:bodyPr>
              <a:lstStyle/>
              <a:p>
                <a:pPr eaLnBrk="0" hangingPunct="0">
                  <a:spcBef>
                    <a:spcPct val="0"/>
                  </a:spcBef>
                  <a:buClr>
                    <a:schemeClr val="tx2"/>
                  </a:buClr>
                  <a:buFontTx/>
                  <a:buNone/>
                </a:pPr>
                <a:r>
                  <a:rPr kumimoji="1" lang="en-GB" sz="1600" b="1">
                    <a:solidFill>
                      <a:srgbClr val="FF0000"/>
                    </a:solidFill>
                  </a:rPr>
                  <a:t>Based on ERA-40 reanalysis</a:t>
                </a:r>
                <a:endParaRPr lang="en-GB" sz="1600" b="1">
                  <a:solidFill>
                    <a:srgbClr val="FF0000"/>
                  </a:solidFill>
                </a:endParaRPr>
              </a:p>
            </p:txBody>
          </p:sp>
        </p:grpSp>
        <p:pic>
          <p:nvPicPr>
            <p:cNvPr id="175113" name="Picture 9" descr="psss"/>
            <p:cNvPicPr>
              <a:picLocks noChangeAspect="1" noChangeArrowheads="1"/>
            </p:cNvPicPr>
            <p:nvPr/>
          </p:nvPicPr>
          <p:blipFill>
            <a:blip r:embed="rId3" cstate="print"/>
            <a:srcRect t="10117"/>
            <a:stretch>
              <a:fillRect/>
            </a:stretch>
          </p:blipFill>
          <p:spPr bwMode="auto">
            <a:xfrm>
              <a:off x="240" y="875"/>
              <a:ext cx="5257" cy="2368"/>
            </a:xfrm>
            <a:prstGeom prst="rect">
              <a:avLst/>
            </a:prstGeom>
            <a:noFill/>
            <a:ln w="9525">
              <a:noFill/>
              <a:miter lim="800000"/>
              <a:headEnd/>
              <a:tailEnd/>
            </a:ln>
          </p:spPr>
        </p:pic>
      </p:grpSp>
      <p:sp>
        <p:nvSpPr>
          <p:cNvPr id="175114" name="Rectangle 10"/>
          <p:cNvSpPr>
            <a:spLocks noGrp="1" noChangeArrowheads="1"/>
          </p:cNvSpPr>
          <p:nvPr>
            <p:ph type="title"/>
          </p:nvPr>
        </p:nvSpPr>
        <p:spPr>
          <a:xfrm>
            <a:off x="468313" y="295275"/>
            <a:ext cx="8731250" cy="685800"/>
          </a:xfrm>
          <a:noFill/>
          <a:ln/>
        </p:spPr>
        <p:txBody>
          <a:bodyPr/>
          <a:lstStyle/>
          <a:p>
            <a:r>
              <a:rPr lang="en-US" sz="2000" dirty="0">
                <a:latin typeface="Calibri" pitchFamily="34" charset="0"/>
              </a:rPr>
              <a:t>Implications for data assimilation</a:t>
            </a:r>
            <a:r>
              <a:rPr lang="en-US" sz="2000" dirty="0" smtClean="0">
                <a:latin typeface="Calibri" pitchFamily="34" charset="0"/>
              </a:rPr>
              <a:t>: </a:t>
            </a:r>
            <a:r>
              <a:rPr lang="en-US" sz="2000" b="1" i="1" dirty="0">
                <a:solidFill>
                  <a:srgbClr val="FF0000"/>
                </a:solidFill>
                <a:latin typeface="Calibri" pitchFamily="34" charset="0"/>
              </a:rPr>
              <a:t/>
            </a:r>
            <a:br>
              <a:rPr lang="en-US" sz="2000" b="1" i="1" dirty="0">
                <a:solidFill>
                  <a:srgbClr val="FF0000"/>
                </a:solidFill>
                <a:latin typeface="Calibri" pitchFamily="34" charset="0"/>
              </a:rPr>
            </a:br>
            <a:r>
              <a:rPr lang="en-US" sz="2000" dirty="0">
                <a:solidFill>
                  <a:srgbClr val="0099CC"/>
                </a:solidFill>
                <a:latin typeface="Calibri" pitchFamily="34" charset="0"/>
              </a:rPr>
              <a:t>ERA-40 surface temperatures compared to land-station values</a:t>
            </a:r>
          </a:p>
        </p:txBody>
      </p:sp>
      <p:sp>
        <p:nvSpPr>
          <p:cNvPr id="175116" name="Text Box 12"/>
          <p:cNvSpPr txBox="1">
            <a:spLocks noChangeArrowheads="1"/>
          </p:cNvSpPr>
          <p:nvPr/>
        </p:nvSpPr>
        <p:spPr bwMode="auto">
          <a:xfrm>
            <a:off x="762000" y="1524000"/>
            <a:ext cx="2514600" cy="366713"/>
          </a:xfrm>
          <a:prstGeom prst="rect">
            <a:avLst/>
          </a:prstGeom>
          <a:noFill/>
          <a:ln w="9525">
            <a:noFill/>
            <a:miter lim="800000"/>
            <a:headEnd/>
            <a:tailEnd/>
          </a:ln>
          <a:effectLst/>
        </p:spPr>
        <p:txBody>
          <a:bodyPr>
            <a:spAutoFit/>
          </a:bodyPr>
          <a:lstStyle/>
          <a:p>
            <a:pPr eaLnBrk="0" hangingPunct="0">
              <a:spcBef>
                <a:spcPct val="0"/>
              </a:spcBef>
              <a:buFontTx/>
              <a:buNone/>
            </a:pPr>
            <a:r>
              <a:rPr lang="en-GB" b="1">
                <a:solidFill>
                  <a:srgbClr val="000000"/>
                </a:solidFill>
              </a:rPr>
              <a:t>Northern hemisphere</a:t>
            </a:r>
          </a:p>
        </p:txBody>
      </p:sp>
      <p:grpSp>
        <p:nvGrpSpPr>
          <p:cNvPr id="175117" name="Group 13"/>
          <p:cNvGrpSpPr>
            <a:grpSpLocks/>
          </p:cNvGrpSpPr>
          <p:nvPr/>
        </p:nvGrpSpPr>
        <p:grpSpPr bwMode="auto">
          <a:xfrm>
            <a:off x="381000" y="1389063"/>
            <a:ext cx="8774113" cy="5021262"/>
            <a:chOff x="240" y="875"/>
            <a:chExt cx="5527" cy="3163"/>
          </a:xfrm>
        </p:grpSpPr>
        <p:pic>
          <p:nvPicPr>
            <p:cNvPr id="175118" name="Picture 14" descr="psss5"/>
            <p:cNvPicPr>
              <a:picLocks noChangeAspect="1" noChangeArrowheads="1"/>
            </p:cNvPicPr>
            <p:nvPr/>
          </p:nvPicPr>
          <p:blipFill>
            <a:blip r:embed="rId4" cstate="print"/>
            <a:srcRect t="10117"/>
            <a:stretch>
              <a:fillRect/>
            </a:stretch>
          </p:blipFill>
          <p:spPr bwMode="auto">
            <a:xfrm>
              <a:off x="240" y="875"/>
              <a:ext cx="5255" cy="2367"/>
            </a:xfrm>
            <a:prstGeom prst="rect">
              <a:avLst/>
            </a:prstGeom>
            <a:noFill/>
          </p:spPr>
        </p:pic>
        <p:grpSp>
          <p:nvGrpSpPr>
            <p:cNvPr id="175119" name="Group 15"/>
            <p:cNvGrpSpPr>
              <a:grpSpLocks/>
            </p:cNvGrpSpPr>
            <p:nvPr/>
          </p:nvGrpSpPr>
          <p:grpSpPr bwMode="auto">
            <a:xfrm>
              <a:off x="566" y="3826"/>
              <a:ext cx="5201" cy="212"/>
              <a:chOff x="566" y="3826"/>
              <a:chExt cx="5201" cy="212"/>
            </a:xfrm>
          </p:grpSpPr>
          <p:sp>
            <p:nvSpPr>
              <p:cNvPr id="175120" name="Line 16"/>
              <p:cNvSpPr>
                <a:spLocks noChangeShapeType="1"/>
              </p:cNvSpPr>
              <p:nvPr/>
            </p:nvSpPr>
            <p:spPr bwMode="auto">
              <a:xfrm>
                <a:off x="566" y="3947"/>
                <a:ext cx="720" cy="0"/>
              </a:xfrm>
              <a:prstGeom prst="line">
                <a:avLst/>
              </a:prstGeom>
              <a:noFill/>
              <a:ln w="38100">
                <a:solidFill>
                  <a:srgbClr val="336600"/>
                </a:solidFill>
                <a:round/>
                <a:headEnd/>
                <a:tailEnd/>
              </a:ln>
              <a:effectLst/>
            </p:spPr>
            <p:txBody>
              <a:bodyPr/>
              <a:lstStyle/>
              <a:p>
                <a:endParaRPr lang="en-GB"/>
              </a:p>
            </p:txBody>
          </p:sp>
          <p:sp>
            <p:nvSpPr>
              <p:cNvPr id="175121" name="Text Box 17"/>
              <p:cNvSpPr txBox="1">
                <a:spLocks noChangeArrowheads="1"/>
              </p:cNvSpPr>
              <p:nvPr/>
            </p:nvSpPr>
            <p:spPr bwMode="auto">
              <a:xfrm>
                <a:off x="1334" y="3826"/>
                <a:ext cx="4433" cy="212"/>
              </a:xfrm>
              <a:prstGeom prst="rect">
                <a:avLst/>
              </a:prstGeom>
              <a:noFill/>
              <a:ln w="9525">
                <a:noFill/>
                <a:miter lim="800000"/>
                <a:headEnd/>
                <a:tailEnd/>
              </a:ln>
              <a:effectLst/>
            </p:spPr>
            <p:txBody>
              <a:bodyPr>
                <a:spAutoFit/>
              </a:bodyPr>
              <a:lstStyle/>
              <a:p>
                <a:pPr eaLnBrk="0" hangingPunct="0">
                  <a:spcBef>
                    <a:spcPct val="0"/>
                  </a:spcBef>
                  <a:buClr>
                    <a:schemeClr val="tx2"/>
                  </a:buClr>
                  <a:buFontTx/>
                  <a:buNone/>
                </a:pPr>
                <a:r>
                  <a:rPr kumimoji="1" lang="en-GB" sz="1600" b="1">
                    <a:solidFill>
                      <a:srgbClr val="336600"/>
                    </a:solidFill>
                  </a:rPr>
                  <a:t>Based on ERA-40 model simulation (with SST/sea-ice data)</a:t>
                </a:r>
              </a:p>
            </p:txBody>
          </p:sp>
        </p:grpSp>
      </p:grpSp>
      <p:sp>
        <p:nvSpPr>
          <p:cNvPr id="175115" name="Text Box 11"/>
          <p:cNvSpPr txBox="1">
            <a:spLocks noChangeArrowheads="1"/>
          </p:cNvSpPr>
          <p:nvPr/>
        </p:nvSpPr>
        <p:spPr bwMode="auto">
          <a:xfrm>
            <a:off x="914400" y="1125538"/>
            <a:ext cx="7391400" cy="369332"/>
          </a:xfrm>
          <a:prstGeom prst="rect">
            <a:avLst/>
          </a:prstGeom>
          <a:noFill/>
          <a:ln w="9525">
            <a:noFill/>
            <a:miter lim="800000"/>
            <a:headEnd/>
            <a:tailEnd/>
          </a:ln>
          <a:effectLst/>
        </p:spPr>
        <p:txBody>
          <a:bodyPr>
            <a:spAutoFit/>
          </a:bodyPr>
          <a:lstStyle/>
          <a:p>
            <a:pPr algn="ctr" eaLnBrk="0" hangingPunct="0">
              <a:spcBef>
                <a:spcPct val="0"/>
              </a:spcBef>
              <a:buFontTx/>
              <a:buNone/>
            </a:pPr>
            <a:r>
              <a:rPr lang="en-GB" dirty="0">
                <a:solidFill>
                  <a:srgbClr val="000000"/>
                </a:solidFill>
                <a:latin typeface="Calibri" pitchFamily="34" charset="0"/>
              </a:rPr>
              <a:t>Surface air temperature anomaly (</a:t>
            </a:r>
            <a:r>
              <a:rPr lang="en-GB" baseline="30000" dirty="0" err="1">
                <a:solidFill>
                  <a:srgbClr val="000000"/>
                </a:solidFill>
                <a:latin typeface="Calibri" pitchFamily="34" charset="0"/>
              </a:rPr>
              <a:t>o</a:t>
            </a:r>
            <a:r>
              <a:rPr lang="en-GB" dirty="0" err="1">
                <a:solidFill>
                  <a:srgbClr val="000000"/>
                </a:solidFill>
                <a:latin typeface="Calibri" pitchFamily="34" charset="0"/>
              </a:rPr>
              <a:t>C</a:t>
            </a:r>
            <a:r>
              <a:rPr lang="en-GB" dirty="0">
                <a:solidFill>
                  <a:srgbClr val="000000"/>
                </a:solidFill>
                <a:latin typeface="Calibri" pitchFamily="34" charset="0"/>
              </a:rPr>
              <a:t>) with respect to 1987-2001</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51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371128"/>
            <a:ext cx="7772400" cy="609600"/>
          </a:xfrm>
        </p:spPr>
        <p:txBody>
          <a:bodyPr/>
          <a:lstStyle/>
          <a:p>
            <a:r>
              <a:rPr lang="en-US" sz="2800" dirty="0">
                <a:latin typeface="Calibri" pitchFamily="34" charset="0"/>
              </a:rPr>
              <a:t>Outline</a:t>
            </a:r>
            <a:endParaRPr lang="en-US" sz="2400" dirty="0">
              <a:latin typeface="Calibri" pitchFamily="34" charset="0"/>
            </a:endParaRPr>
          </a:p>
        </p:txBody>
      </p:sp>
      <p:sp>
        <p:nvSpPr>
          <p:cNvPr id="102403" name="Rectangle 3"/>
          <p:cNvSpPr>
            <a:spLocks noGrp="1" noChangeArrowheads="1"/>
          </p:cNvSpPr>
          <p:nvPr>
            <p:ph type="body" idx="1"/>
          </p:nvPr>
        </p:nvSpPr>
        <p:spPr>
          <a:xfrm>
            <a:off x="685800" y="1196752"/>
            <a:ext cx="7772400" cy="5040312"/>
          </a:xfrm>
        </p:spPr>
        <p:txBody>
          <a:bodyPr/>
          <a:lstStyle/>
          <a:p>
            <a:pPr marL="381000" indent="-381000"/>
            <a:r>
              <a:rPr lang="en-US" sz="2400" dirty="0">
                <a:solidFill>
                  <a:schemeClr val="tx1">
                    <a:lumMod val="50000"/>
                    <a:lumOff val="50000"/>
                  </a:schemeClr>
                </a:solidFill>
                <a:latin typeface="Calibri" pitchFamily="34" charset="0"/>
              </a:rPr>
              <a:t>Introduction </a:t>
            </a:r>
          </a:p>
          <a:p>
            <a:pPr marL="800100" lvl="1" indent="-41275"/>
            <a:r>
              <a:rPr lang="en-US" sz="2000" dirty="0">
                <a:solidFill>
                  <a:schemeClr val="tx1">
                    <a:lumMod val="50000"/>
                    <a:lumOff val="50000"/>
                  </a:schemeClr>
                </a:solidFill>
                <a:latin typeface="Calibri" pitchFamily="34" charset="0"/>
              </a:rPr>
              <a:t>   Biases in models, observations, and observation operators</a:t>
            </a:r>
          </a:p>
          <a:p>
            <a:pPr marL="800100" lvl="1" indent="-41275"/>
            <a:r>
              <a:rPr lang="en-US" sz="2000" dirty="0">
                <a:solidFill>
                  <a:schemeClr val="tx1">
                    <a:lumMod val="50000"/>
                    <a:lumOff val="50000"/>
                  </a:schemeClr>
                </a:solidFill>
                <a:latin typeface="Calibri" pitchFamily="34" charset="0"/>
              </a:rPr>
              <a:t>   Implications for data assimilation</a:t>
            </a:r>
          </a:p>
          <a:p>
            <a:pPr marL="0" indent="0">
              <a:buNone/>
            </a:pPr>
            <a:endParaRPr lang="en-US" sz="2400" dirty="0">
              <a:solidFill>
                <a:schemeClr val="tx1">
                  <a:lumMod val="50000"/>
                  <a:lumOff val="50000"/>
                </a:schemeClr>
              </a:solidFill>
              <a:latin typeface="Calibri" pitchFamily="34" charset="0"/>
            </a:endParaRPr>
          </a:p>
          <a:p>
            <a:pPr marL="381000" indent="-381000"/>
            <a:r>
              <a:rPr lang="en-US" sz="2400" dirty="0">
                <a:latin typeface="Calibri" pitchFamily="34" charset="0"/>
              </a:rPr>
              <a:t>Variational analysis and correction of observation bias</a:t>
            </a:r>
          </a:p>
          <a:p>
            <a:pPr marL="800100" lvl="1" indent="-41275"/>
            <a:r>
              <a:rPr lang="en-US" sz="2000" dirty="0">
                <a:latin typeface="Calibri" pitchFamily="34" charset="0"/>
              </a:rPr>
              <a:t>   The </a:t>
            </a:r>
            <a:r>
              <a:rPr lang="en-US" sz="2000" dirty="0">
                <a:solidFill>
                  <a:srgbClr val="000000"/>
                </a:solidFill>
                <a:latin typeface="Calibri" pitchFamily="34" charset="0"/>
              </a:rPr>
              <a:t>need </a:t>
            </a:r>
            <a:r>
              <a:rPr lang="en-US" sz="2000" dirty="0">
                <a:latin typeface="Calibri" pitchFamily="34" charset="0"/>
              </a:rPr>
              <a:t>for an </a:t>
            </a:r>
            <a:r>
              <a:rPr lang="en-US" sz="2000" b="1" i="1" dirty="0">
                <a:solidFill>
                  <a:schemeClr val="accent2">
                    <a:lumMod val="75000"/>
                  </a:schemeClr>
                </a:solidFill>
                <a:latin typeface="Calibri" pitchFamily="34" charset="0"/>
              </a:rPr>
              <a:t>adaptive</a:t>
            </a:r>
            <a:r>
              <a:rPr lang="en-US" sz="2000" dirty="0">
                <a:latin typeface="Calibri" pitchFamily="34" charset="0"/>
              </a:rPr>
              <a:t> system</a:t>
            </a:r>
          </a:p>
          <a:p>
            <a:pPr marL="800100" lvl="1" indent="-41275"/>
            <a:r>
              <a:rPr lang="en-US" sz="2000" dirty="0">
                <a:latin typeface="Calibri" pitchFamily="34" charset="0"/>
              </a:rPr>
              <a:t>   </a:t>
            </a:r>
            <a:r>
              <a:rPr lang="en-US" sz="2000" dirty="0" smtClean="0">
                <a:latin typeface="Calibri" pitchFamily="34" charset="0"/>
              </a:rPr>
              <a:t>The </a:t>
            </a:r>
            <a:r>
              <a:rPr lang="en-US" sz="2000" dirty="0" err="1">
                <a:latin typeface="Calibri" pitchFamily="34" charset="0"/>
              </a:rPr>
              <a:t>v</a:t>
            </a:r>
            <a:r>
              <a:rPr lang="en-US" sz="2000" dirty="0" err="1" smtClean="0">
                <a:latin typeface="Calibri" pitchFamily="34" charset="0"/>
              </a:rPr>
              <a:t>ariational</a:t>
            </a:r>
            <a:r>
              <a:rPr lang="en-US" sz="2000" dirty="0" smtClean="0">
                <a:latin typeface="Calibri" pitchFamily="34" charset="0"/>
              </a:rPr>
              <a:t> </a:t>
            </a:r>
            <a:r>
              <a:rPr lang="en-US" sz="2000" dirty="0">
                <a:latin typeface="Calibri" pitchFamily="34" charset="0"/>
              </a:rPr>
              <a:t>bias </a:t>
            </a:r>
            <a:r>
              <a:rPr lang="en-US" sz="2000" dirty="0" smtClean="0">
                <a:latin typeface="Calibri" pitchFamily="34" charset="0"/>
              </a:rPr>
              <a:t>correction scheme: </a:t>
            </a:r>
            <a:r>
              <a:rPr lang="en-US" sz="2000" b="1" i="1" dirty="0" err="1" smtClean="0">
                <a:solidFill>
                  <a:schemeClr val="accent2">
                    <a:lumMod val="75000"/>
                  </a:schemeClr>
                </a:solidFill>
                <a:latin typeface="Calibri" pitchFamily="34" charset="0"/>
              </a:rPr>
              <a:t>VarBC</a:t>
            </a:r>
            <a:endParaRPr lang="en-US" sz="2000" b="1" i="1" dirty="0">
              <a:solidFill>
                <a:schemeClr val="accent2">
                  <a:lumMod val="75000"/>
                </a:schemeClr>
              </a:solidFill>
              <a:latin typeface="Calibri" pitchFamily="34" charset="0"/>
            </a:endParaRPr>
          </a:p>
          <a:p>
            <a:pPr marL="0" indent="0">
              <a:buNone/>
            </a:pPr>
            <a:endParaRPr lang="en-US" sz="2400" dirty="0">
              <a:latin typeface="Calibri" pitchFamily="34" charset="0"/>
            </a:endParaRPr>
          </a:p>
          <a:p>
            <a:pPr marL="381000" indent="-381000"/>
            <a:r>
              <a:rPr lang="en-US" sz="2400" dirty="0" smtClean="0">
                <a:solidFill>
                  <a:schemeClr val="bg1">
                    <a:lumMod val="50000"/>
                  </a:schemeClr>
                </a:solidFill>
                <a:latin typeface="Calibri" pitchFamily="34" charset="0"/>
              </a:rPr>
              <a:t>Extension to other types of observations</a:t>
            </a:r>
            <a:endParaRPr lang="en-US" dirty="0">
              <a:solidFill>
                <a:schemeClr val="bg1">
                  <a:lumMod val="50000"/>
                </a:schemeClr>
              </a:solidFill>
              <a:latin typeface="Calibri" pitchFamily="34" charset="0"/>
            </a:endParaRPr>
          </a:p>
          <a:p>
            <a:pPr marL="381000" indent="-381000"/>
            <a:endParaRPr lang="en-US" sz="2000" dirty="0" smtClean="0">
              <a:solidFill>
                <a:schemeClr val="bg1">
                  <a:lumMod val="50000"/>
                </a:schemeClr>
              </a:solidFill>
              <a:latin typeface="Calibri" pitchFamily="34" charset="0"/>
            </a:endParaRPr>
          </a:p>
          <a:p>
            <a:pPr marL="381000" indent="-381000"/>
            <a:r>
              <a:rPr lang="en-US" sz="2400" dirty="0" smtClean="0">
                <a:solidFill>
                  <a:schemeClr val="bg1">
                    <a:lumMod val="50000"/>
                  </a:schemeClr>
                </a:solidFill>
                <a:latin typeface="Calibri" pitchFamily="34" charset="0"/>
              </a:rPr>
              <a:t>Limitations due to the effects of model bias</a:t>
            </a:r>
            <a:endParaRPr lang="en-US" sz="2400" dirty="0">
              <a:solidFill>
                <a:schemeClr val="bg1">
                  <a:lumMod val="50000"/>
                </a:schemeClr>
              </a:solidFill>
              <a:latin typeface="Calibri" pitchFamily="34" charset="0"/>
            </a:endParaRPr>
          </a:p>
          <a:p>
            <a:pPr marL="381000" indent="-381000">
              <a:buNone/>
            </a:pPr>
            <a:endParaRPr lang="en-US" sz="2400" dirty="0">
              <a:solidFill>
                <a:schemeClr val="tx1">
                  <a:lumMod val="50000"/>
                  <a:lumOff val="50000"/>
                </a:schemeClr>
              </a:solidFill>
              <a:latin typeface="Calibri" pitchFamily="34" charset="0"/>
            </a:endParaRPr>
          </a:p>
          <a:p>
            <a:pPr marL="381000" indent="-381000"/>
            <a:endParaRPr lang="en-US" dirty="0"/>
          </a:p>
        </p:txBody>
      </p:sp>
    </p:spTree>
    <p:extLst>
      <p:ext uri="{BB962C8B-B14F-4D97-AF65-F5344CB8AC3E}">
        <p14:creationId xmlns:p14="http://schemas.microsoft.com/office/powerpoint/2010/main" val="171282456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827088" y="381000"/>
            <a:ext cx="7772400" cy="365125"/>
          </a:xfrm>
        </p:spPr>
        <p:txBody>
          <a:bodyPr/>
          <a:lstStyle/>
          <a:p>
            <a:r>
              <a:rPr lang="en-US" sz="2400" dirty="0">
                <a:latin typeface="Calibri" pitchFamily="34" charset="0"/>
              </a:rPr>
              <a:t>Variational analysis and bias correction</a:t>
            </a:r>
            <a:r>
              <a:rPr lang="en-GB" sz="2400" dirty="0">
                <a:latin typeface="Calibri" pitchFamily="34" charset="0"/>
              </a:rPr>
              <a:t>:</a:t>
            </a:r>
            <a:br>
              <a:rPr lang="en-GB" sz="2400" dirty="0">
                <a:latin typeface="Calibri" pitchFamily="34" charset="0"/>
              </a:rPr>
            </a:br>
            <a:r>
              <a:rPr lang="en-GB" sz="2400" dirty="0">
                <a:solidFill>
                  <a:srgbClr val="0099CC"/>
                </a:solidFill>
                <a:latin typeface="Calibri" pitchFamily="34" charset="0"/>
              </a:rPr>
              <a:t>A brief review of variational data assimilation</a:t>
            </a:r>
          </a:p>
        </p:txBody>
      </p:sp>
      <p:grpSp>
        <p:nvGrpSpPr>
          <p:cNvPr id="206857" name="Group 9"/>
          <p:cNvGrpSpPr>
            <a:grpSpLocks/>
          </p:cNvGrpSpPr>
          <p:nvPr/>
        </p:nvGrpSpPr>
        <p:grpSpPr bwMode="auto">
          <a:xfrm>
            <a:off x="900113" y="1125538"/>
            <a:ext cx="6858000" cy="1066800"/>
            <a:chOff x="567" y="2214"/>
            <a:chExt cx="4320" cy="672"/>
          </a:xfrm>
        </p:grpSpPr>
        <p:sp>
          <p:nvSpPr>
            <p:cNvPr id="206858" name="Rectangle 10"/>
            <p:cNvSpPr>
              <a:spLocks noChangeArrowheads="1"/>
            </p:cNvSpPr>
            <p:nvPr/>
          </p:nvSpPr>
          <p:spPr bwMode="auto">
            <a:xfrm>
              <a:off x="567" y="2214"/>
              <a:ext cx="4320" cy="672"/>
            </a:xfrm>
            <a:prstGeom prst="rect">
              <a:avLst/>
            </a:prstGeom>
            <a:solidFill>
              <a:srgbClr val="CCFFFF">
                <a:alpha val="50000"/>
              </a:srgbClr>
            </a:solidFill>
            <a:ln w="9525">
              <a:solidFill>
                <a:schemeClr val="tx1"/>
              </a:solidFill>
              <a:miter lim="800000"/>
              <a:headEnd/>
              <a:tailEnd/>
            </a:ln>
            <a:effectLst/>
          </p:spPr>
          <p:txBody>
            <a:bodyPr wrap="none" anchor="ctr"/>
            <a:lstStyle/>
            <a:p>
              <a:endParaRPr lang="en-GB"/>
            </a:p>
          </p:txBody>
        </p:sp>
        <p:graphicFrame>
          <p:nvGraphicFramePr>
            <p:cNvPr id="206859" name="Object 11"/>
            <p:cNvGraphicFramePr>
              <a:graphicFrameLocks noChangeAspect="1"/>
            </p:cNvGraphicFramePr>
            <p:nvPr/>
          </p:nvGraphicFramePr>
          <p:xfrm>
            <a:off x="1282" y="2256"/>
            <a:ext cx="3437" cy="241"/>
          </p:xfrm>
          <a:graphic>
            <a:graphicData uri="http://schemas.openxmlformats.org/presentationml/2006/ole">
              <mc:AlternateContent xmlns:mc="http://schemas.openxmlformats.org/markup-compatibility/2006">
                <mc:Choice xmlns:v="urn:schemas-microsoft-com:vml" Requires="v">
                  <p:oleObj spid="_x0000_s206997" name="Equation" r:id="rId3" imgW="3619440" imgH="253800" progId="Equation.3">
                    <p:embed/>
                  </p:oleObj>
                </mc:Choice>
                <mc:Fallback>
                  <p:oleObj name="Equation" r:id="rId3" imgW="3619440" imgH="253800" progId="Equation.3">
                    <p:embed/>
                    <p:pic>
                      <p:nvPicPr>
                        <p:cNvPr id="0"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 y="2256"/>
                          <a:ext cx="3437"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sp>
          <p:nvSpPr>
            <p:cNvPr id="206860" name="Text Box 12"/>
            <p:cNvSpPr txBox="1">
              <a:spLocks noChangeArrowheads="1"/>
            </p:cNvSpPr>
            <p:nvPr/>
          </p:nvSpPr>
          <p:spPr bwMode="auto">
            <a:xfrm>
              <a:off x="612" y="2267"/>
              <a:ext cx="665" cy="212"/>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Minimise</a:t>
              </a:r>
            </a:p>
          </p:txBody>
        </p:sp>
        <p:sp>
          <p:nvSpPr>
            <p:cNvPr id="206861" name="AutoShape 13"/>
            <p:cNvSpPr>
              <a:spLocks/>
            </p:cNvSpPr>
            <p:nvPr/>
          </p:nvSpPr>
          <p:spPr bwMode="auto">
            <a:xfrm rot="5400000">
              <a:off x="2331" y="1960"/>
              <a:ext cx="144" cy="1224"/>
            </a:xfrm>
            <a:prstGeom prst="rightBrace">
              <a:avLst>
                <a:gd name="adj1" fmla="val 70833"/>
                <a:gd name="adj2" fmla="val 50000"/>
              </a:avLst>
            </a:prstGeom>
            <a:noFill/>
            <a:ln w="25400">
              <a:solidFill>
                <a:srgbClr val="6666FF"/>
              </a:solidFill>
              <a:round/>
              <a:headEnd/>
              <a:tailEnd/>
            </a:ln>
            <a:effectLst/>
          </p:spPr>
          <p:txBody>
            <a:bodyPr wrap="none" anchor="ctr"/>
            <a:lstStyle/>
            <a:p>
              <a:endParaRPr lang="en-GB"/>
            </a:p>
          </p:txBody>
        </p:sp>
        <p:sp>
          <p:nvSpPr>
            <p:cNvPr id="206862" name="AutoShape 14"/>
            <p:cNvSpPr>
              <a:spLocks/>
            </p:cNvSpPr>
            <p:nvPr/>
          </p:nvSpPr>
          <p:spPr bwMode="auto">
            <a:xfrm rot="5400000">
              <a:off x="3923" y="1824"/>
              <a:ext cx="144" cy="1496"/>
            </a:xfrm>
            <a:prstGeom prst="rightBrace">
              <a:avLst>
                <a:gd name="adj1" fmla="val 86574"/>
                <a:gd name="adj2" fmla="val 50000"/>
              </a:avLst>
            </a:prstGeom>
            <a:noFill/>
            <a:ln w="25400">
              <a:solidFill>
                <a:srgbClr val="6666FF"/>
              </a:solidFill>
              <a:round/>
              <a:headEnd/>
              <a:tailEnd/>
            </a:ln>
            <a:effectLst/>
          </p:spPr>
          <p:txBody>
            <a:bodyPr wrap="none" anchor="ctr"/>
            <a:lstStyle/>
            <a:p>
              <a:endParaRPr lang="en-GB"/>
            </a:p>
          </p:txBody>
        </p:sp>
        <p:sp>
          <p:nvSpPr>
            <p:cNvPr id="206863" name="Text Box 15"/>
            <p:cNvSpPr txBox="1">
              <a:spLocks noChangeArrowheads="1"/>
            </p:cNvSpPr>
            <p:nvPr/>
          </p:nvSpPr>
          <p:spPr bwMode="auto">
            <a:xfrm>
              <a:off x="1111" y="2619"/>
              <a:ext cx="1753" cy="231"/>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background constraint</a:t>
              </a:r>
              <a:r>
                <a:rPr lang="en-GB" b="1">
                  <a:solidFill>
                    <a:srgbClr val="6666FF"/>
                  </a:solidFill>
                </a:rPr>
                <a:t> </a:t>
              </a:r>
              <a:r>
                <a:rPr lang="en-GB" sz="1600" b="1">
                  <a:solidFill>
                    <a:srgbClr val="6666FF"/>
                  </a:solidFill>
                </a:rPr>
                <a:t>(</a:t>
              </a:r>
              <a:r>
                <a:rPr lang="en-GB" sz="1600" b="1"/>
                <a:t>J</a:t>
              </a:r>
              <a:r>
                <a:rPr lang="en-GB" sz="1600" b="1" baseline="-25000"/>
                <a:t>b</a:t>
              </a:r>
              <a:r>
                <a:rPr lang="en-GB" sz="1600" b="1">
                  <a:solidFill>
                    <a:srgbClr val="6666FF"/>
                  </a:solidFill>
                </a:rPr>
                <a:t>)</a:t>
              </a:r>
            </a:p>
          </p:txBody>
        </p:sp>
        <p:sp>
          <p:nvSpPr>
            <p:cNvPr id="206864" name="Text Box 16"/>
            <p:cNvSpPr txBox="1">
              <a:spLocks noChangeArrowheads="1"/>
            </p:cNvSpPr>
            <p:nvPr/>
          </p:nvSpPr>
          <p:spPr bwMode="auto">
            <a:xfrm>
              <a:off x="3016" y="2629"/>
              <a:ext cx="1850" cy="212"/>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observational constraint (</a:t>
              </a:r>
              <a:r>
                <a:rPr lang="en-GB" sz="1600" b="1"/>
                <a:t>J</a:t>
              </a:r>
              <a:r>
                <a:rPr lang="en-GB" sz="1600" b="1" baseline="-25000"/>
                <a:t>o</a:t>
              </a:r>
              <a:r>
                <a:rPr lang="en-GB" sz="1600" b="1">
                  <a:solidFill>
                    <a:srgbClr val="6666FF"/>
                  </a:solidFill>
                </a:rPr>
                <a:t>)</a:t>
              </a:r>
            </a:p>
          </p:txBody>
        </p:sp>
      </p:grpSp>
      <p:sp>
        <p:nvSpPr>
          <p:cNvPr id="206867" name="Text Box 19"/>
          <p:cNvSpPr txBox="1">
            <a:spLocks noChangeArrowheads="1"/>
          </p:cNvSpPr>
          <p:nvPr/>
        </p:nvSpPr>
        <p:spPr bwMode="auto">
          <a:xfrm>
            <a:off x="755650" y="2574925"/>
            <a:ext cx="7704138" cy="3517900"/>
          </a:xfrm>
          <a:prstGeom prst="rect">
            <a:avLst/>
          </a:prstGeom>
          <a:noFill/>
          <a:ln w="9525">
            <a:noFill/>
            <a:miter lim="800000"/>
            <a:headEnd/>
            <a:tailEnd/>
          </a:ln>
          <a:effectLst/>
        </p:spPr>
        <p:txBody>
          <a:bodyPr lIns="90000" tIns="46800" rIns="90000" bIns="46800">
            <a:spAutoFit/>
          </a:bodyPr>
          <a:lstStyle/>
          <a:p>
            <a:pPr marL="381000" indent="-381000"/>
            <a:r>
              <a:rPr lang="en-GB" sz="1600" dirty="0">
                <a:latin typeface="Calibri" pitchFamily="34" charset="0"/>
              </a:rPr>
              <a:t>The input </a:t>
            </a:r>
            <a:r>
              <a:rPr lang="en-GB" sz="1600" dirty="0" err="1">
                <a:latin typeface="Calibri" pitchFamily="34" charset="0"/>
              </a:rPr>
              <a:t>x</a:t>
            </a:r>
            <a:r>
              <a:rPr lang="en-GB" sz="1600" baseline="-25000" dirty="0" err="1">
                <a:latin typeface="Calibri" pitchFamily="34" charset="0"/>
              </a:rPr>
              <a:t>b</a:t>
            </a:r>
            <a:r>
              <a:rPr lang="en-GB" sz="1600" dirty="0">
                <a:solidFill>
                  <a:schemeClr val="accent2"/>
                </a:solidFill>
                <a:latin typeface="Calibri" pitchFamily="34" charset="0"/>
              </a:rPr>
              <a:t> </a:t>
            </a:r>
            <a:r>
              <a:rPr lang="en-GB" sz="1600" dirty="0">
                <a:latin typeface="Calibri" pitchFamily="34" charset="0"/>
              </a:rPr>
              <a:t>represents past information propagated by the forecast model</a:t>
            </a:r>
          </a:p>
          <a:p>
            <a:pPr marL="381000" indent="-381000">
              <a:buFontTx/>
              <a:buNone/>
            </a:pPr>
            <a:r>
              <a:rPr lang="en-GB" sz="1600" dirty="0">
                <a:solidFill>
                  <a:srgbClr val="0099CC"/>
                </a:solidFill>
                <a:latin typeface="Calibri" pitchFamily="34" charset="0"/>
              </a:rPr>
              <a:t>		</a:t>
            </a:r>
            <a:r>
              <a:rPr lang="en-GB" sz="1600" dirty="0">
                <a:latin typeface="Calibri" pitchFamily="34" charset="0"/>
              </a:rPr>
              <a:t>(the</a:t>
            </a:r>
            <a:r>
              <a:rPr lang="en-GB" sz="1600" dirty="0">
                <a:solidFill>
                  <a:srgbClr val="0099CC"/>
                </a:solidFill>
                <a:latin typeface="Calibri" pitchFamily="34" charset="0"/>
              </a:rPr>
              <a:t> model background</a:t>
            </a:r>
            <a:r>
              <a:rPr lang="en-GB" sz="1600" dirty="0">
                <a:latin typeface="Calibri" pitchFamily="34" charset="0"/>
              </a:rPr>
              <a:t>)</a:t>
            </a:r>
          </a:p>
          <a:p>
            <a:pPr marL="381000" indent="-381000">
              <a:buFontTx/>
              <a:buNone/>
            </a:pPr>
            <a:endParaRPr lang="en-GB" sz="1600" b="1" dirty="0">
              <a:solidFill>
                <a:srgbClr val="0099CC"/>
              </a:solidFill>
              <a:latin typeface="Calibri" pitchFamily="34" charset="0"/>
            </a:endParaRPr>
          </a:p>
          <a:p>
            <a:pPr marL="381000" indent="-381000"/>
            <a:r>
              <a:rPr lang="en-GB" sz="1600" dirty="0">
                <a:latin typeface="Calibri" pitchFamily="34" charset="0"/>
              </a:rPr>
              <a:t>The input [y – h(</a:t>
            </a:r>
            <a:r>
              <a:rPr lang="en-GB" sz="1600" dirty="0" err="1">
                <a:latin typeface="Calibri" pitchFamily="34" charset="0"/>
              </a:rPr>
              <a:t>x</a:t>
            </a:r>
            <a:r>
              <a:rPr lang="en-GB" sz="1600" baseline="-25000" dirty="0" err="1">
                <a:latin typeface="Calibri" pitchFamily="34" charset="0"/>
              </a:rPr>
              <a:t>b</a:t>
            </a:r>
            <a:r>
              <a:rPr lang="en-GB" sz="1600" dirty="0">
                <a:latin typeface="Calibri" pitchFamily="34" charset="0"/>
              </a:rPr>
              <a:t>)]  represents the new information entering the system</a:t>
            </a:r>
          </a:p>
          <a:p>
            <a:pPr marL="381000" indent="-381000">
              <a:buFontTx/>
              <a:buNone/>
            </a:pPr>
            <a:r>
              <a:rPr lang="en-GB" sz="1600" dirty="0">
                <a:solidFill>
                  <a:srgbClr val="0099CC"/>
                </a:solidFill>
                <a:latin typeface="Calibri" pitchFamily="34" charset="0"/>
              </a:rPr>
              <a:t>		</a:t>
            </a:r>
            <a:r>
              <a:rPr lang="en-GB" sz="1600" dirty="0">
                <a:latin typeface="Calibri" pitchFamily="34" charset="0"/>
              </a:rPr>
              <a:t>(the</a:t>
            </a:r>
            <a:r>
              <a:rPr lang="en-GB" sz="1600" dirty="0">
                <a:solidFill>
                  <a:srgbClr val="0099CC"/>
                </a:solidFill>
                <a:latin typeface="Calibri" pitchFamily="34" charset="0"/>
              </a:rPr>
              <a:t> background </a:t>
            </a:r>
            <a:r>
              <a:rPr lang="en-GB" sz="1600" dirty="0" smtClean="0">
                <a:solidFill>
                  <a:srgbClr val="0099CC"/>
                </a:solidFill>
                <a:latin typeface="Calibri" pitchFamily="34" charset="0"/>
              </a:rPr>
              <a:t>departures</a:t>
            </a:r>
            <a:r>
              <a:rPr lang="en-GB" sz="1600" dirty="0" smtClean="0">
                <a:latin typeface="Calibri" pitchFamily="34" charset="0"/>
              </a:rPr>
              <a:t>)</a:t>
            </a:r>
            <a:endParaRPr lang="en-GB" sz="1600" dirty="0">
              <a:latin typeface="Calibri" pitchFamily="34" charset="0"/>
            </a:endParaRPr>
          </a:p>
          <a:p>
            <a:pPr marL="381000" indent="-381000">
              <a:buFontTx/>
              <a:buNone/>
            </a:pPr>
            <a:endParaRPr lang="en-GB" sz="1600" dirty="0">
              <a:latin typeface="Calibri" pitchFamily="34" charset="0"/>
            </a:endParaRPr>
          </a:p>
          <a:p>
            <a:pPr marL="381000" indent="-381000"/>
            <a:r>
              <a:rPr lang="en-GB" sz="1600" dirty="0">
                <a:latin typeface="Calibri" pitchFamily="34" charset="0"/>
              </a:rPr>
              <a:t>The function h(x) represents a model for simulating observations</a:t>
            </a:r>
          </a:p>
          <a:p>
            <a:pPr marL="381000" indent="-381000">
              <a:buFontTx/>
              <a:buNone/>
            </a:pPr>
            <a:r>
              <a:rPr lang="en-GB" sz="1600" dirty="0">
                <a:solidFill>
                  <a:srgbClr val="0099CC"/>
                </a:solidFill>
                <a:latin typeface="Calibri" pitchFamily="34" charset="0"/>
              </a:rPr>
              <a:t>		</a:t>
            </a:r>
            <a:r>
              <a:rPr lang="en-GB" sz="1600" dirty="0">
                <a:latin typeface="Calibri" pitchFamily="34" charset="0"/>
              </a:rPr>
              <a:t>(the</a:t>
            </a:r>
            <a:r>
              <a:rPr lang="en-GB" sz="1600" dirty="0">
                <a:solidFill>
                  <a:srgbClr val="0099CC"/>
                </a:solidFill>
                <a:latin typeface="Calibri" pitchFamily="34" charset="0"/>
              </a:rPr>
              <a:t> observation operator</a:t>
            </a:r>
            <a:r>
              <a:rPr lang="en-GB" sz="1600" dirty="0">
                <a:latin typeface="Calibri" pitchFamily="34" charset="0"/>
              </a:rPr>
              <a:t>)</a:t>
            </a:r>
          </a:p>
          <a:p>
            <a:pPr marL="381000" indent="-381000">
              <a:buFontTx/>
              <a:buNone/>
            </a:pPr>
            <a:endParaRPr lang="en-GB" sz="1600" b="1" dirty="0">
              <a:solidFill>
                <a:srgbClr val="0099CC"/>
              </a:solidFill>
              <a:latin typeface="Calibri" pitchFamily="34" charset="0"/>
            </a:endParaRPr>
          </a:p>
          <a:p>
            <a:pPr marL="381000" indent="-381000"/>
            <a:r>
              <a:rPr lang="en-GB" sz="1600" dirty="0">
                <a:latin typeface="Calibri" pitchFamily="34" charset="0"/>
              </a:rPr>
              <a:t>Minimising the cost function J(x) produces an adjustment to the model background based on all used observations</a:t>
            </a:r>
          </a:p>
          <a:p>
            <a:pPr marL="381000" indent="-381000">
              <a:buFontTx/>
              <a:buNone/>
            </a:pPr>
            <a:r>
              <a:rPr lang="en-GB" sz="1600" b="1" dirty="0">
                <a:solidFill>
                  <a:srgbClr val="0099CC"/>
                </a:solidFill>
                <a:latin typeface="Calibri" pitchFamily="34" charset="0"/>
              </a:rPr>
              <a:t>	</a:t>
            </a:r>
            <a:r>
              <a:rPr lang="en-GB" sz="1600" dirty="0">
                <a:solidFill>
                  <a:srgbClr val="0099CC"/>
                </a:solidFill>
                <a:latin typeface="Calibri" pitchFamily="34" charset="0"/>
              </a:rPr>
              <a:t>	</a:t>
            </a:r>
            <a:r>
              <a:rPr lang="en-GB" sz="1600" dirty="0">
                <a:latin typeface="Calibri" pitchFamily="34" charset="0"/>
              </a:rPr>
              <a:t>(the</a:t>
            </a:r>
            <a:r>
              <a:rPr lang="en-GB" sz="1600" dirty="0">
                <a:solidFill>
                  <a:srgbClr val="0099CC"/>
                </a:solidFill>
                <a:latin typeface="Calibri" pitchFamily="34" charset="0"/>
              </a:rPr>
              <a:t> analysis</a:t>
            </a:r>
            <a:r>
              <a:rPr lang="en-GB" sz="1600" dirty="0">
                <a:latin typeface="Calibri" pitchFamily="34" charset="0"/>
              </a:rPr>
              <a:t>)</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a:xfrm>
            <a:off x="827088" y="381000"/>
            <a:ext cx="7772400" cy="365125"/>
          </a:xfrm>
        </p:spPr>
        <p:txBody>
          <a:bodyPr/>
          <a:lstStyle/>
          <a:p>
            <a:r>
              <a:rPr lang="en-US" sz="2400" dirty="0">
                <a:latin typeface="Calibri" pitchFamily="34" charset="0"/>
              </a:rPr>
              <a:t>Variational analysis and bias correction</a:t>
            </a:r>
            <a:r>
              <a:rPr lang="en-GB" sz="2400" dirty="0">
                <a:latin typeface="Calibri" pitchFamily="34" charset="0"/>
              </a:rPr>
              <a:t>:</a:t>
            </a:r>
            <a:br>
              <a:rPr lang="en-GB" sz="2400" dirty="0">
                <a:latin typeface="Calibri" pitchFamily="34" charset="0"/>
              </a:rPr>
            </a:br>
            <a:r>
              <a:rPr lang="en-GB" sz="2400" dirty="0">
                <a:solidFill>
                  <a:srgbClr val="0099CC"/>
                </a:solidFill>
                <a:latin typeface="Calibri" pitchFamily="34" charset="0"/>
              </a:rPr>
              <a:t>Error sources in the input data</a:t>
            </a:r>
          </a:p>
        </p:txBody>
      </p:sp>
      <p:grpSp>
        <p:nvGrpSpPr>
          <p:cNvPr id="241667" name="Group 3"/>
          <p:cNvGrpSpPr>
            <a:grpSpLocks/>
          </p:cNvGrpSpPr>
          <p:nvPr/>
        </p:nvGrpSpPr>
        <p:grpSpPr bwMode="auto">
          <a:xfrm>
            <a:off x="900113" y="1125538"/>
            <a:ext cx="6858000" cy="1066800"/>
            <a:chOff x="567" y="2214"/>
            <a:chExt cx="4320" cy="672"/>
          </a:xfrm>
        </p:grpSpPr>
        <p:sp>
          <p:nvSpPr>
            <p:cNvPr id="241668" name="Rectangle 4"/>
            <p:cNvSpPr>
              <a:spLocks noChangeArrowheads="1"/>
            </p:cNvSpPr>
            <p:nvPr/>
          </p:nvSpPr>
          <p:spPr bwMode="auto">
            <a:xfrm>
              <a:off x="567" y="2214"/>
              <a:ext cx="4320" cy="672"/>
            </a:xfrm>
            <a:prstGeom prst="rect">
              <a:avLst/>
            </a:prstGeom>
            <a:solidFill>
              <a:srgbClr val="CCFFFF">
                <a:alpha val="50000"/>
              </a:srgbClr>
            </a:solidFill>
            <a:ln w="9525">
              <a:solidFill>
                <a:schemeClr val="tx1"/>
              </a:solidFill>
              <a:miter lim="800000"/>
              <a:headEnd/>
              <a:tailEnd/>
            </a:ln>
            <a:effectLst/>
          </p:spPr>
          <p:txBody>
            <a:bodyPr wrap="none" anchor="ctr"/>
            <a:lstStyle/>
            <a:p>
              <a:endParaRPr lang="en-GB"/>
            </a:p>
          </p:txBody>
        </p:sp>
        <p:graphicFrame>
          <p:nvGraphicFramePr>
            <p:cNvPr id="241669" name="Object 5"/>
            <p:cNvGraphicFramePr>
              <a:graphicFrameLocks noChangeAspect="1"/>
            </p:cNvGraphicFramePr>
            <p:nvPr/>
          </p:nvGraphicFramePr>
          <p:xfrm>
            <a:off x="1282" y="2256"/>
            <a:ext cx="3437" cy="241"/>
          </p:xfrm>
          <a:graphic>
            <a:graphicData uri="http://schemas.openxmlformats.org/presentationml/2006/ole">
              <mc:AlternateContent xmlns:mc="http://schemas.openxmlformats.org/markup-compatibility/2006">
                <mc:Choice xmlns:v="urn:schemas-microsoft-com:vml" Requires="v">
                  <p:oleObj spid="_x0000_s241807" name="Equation" r:id="rId3" imgW="3619440" imgH="253800" progId="Equation.3">
                    <p:embed/>
                  </p:oleObj>
                </mc:Choice>
                <mc:Fallback>
                  <p:oleObj name="Equation" r:id="rId3" imgW="3619440" imgH="2538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 y="2256"/>
                          <a:ext cx="3437"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sp>
          <p:nvSpPr>
            <p:cNvPr id="241670" name="Text Box 6"/>
            <p:cNvSpPr txBox="1">
              <a:spLocks noChangeArrowheads="1"/>
            </p:cNvSpPr>
            <p:nvPr/>
          </p:nvSpPr>
          <p:spPr bwMode="auto">
            <a:xfrm>
              <a:off x="612" y="2267"/>
              <a:ext cx="665" cy="212"/>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Minimise</a:t>
              </a:r>
            </a:p>
          </p:txBody>
        </p:sp>
        <p:sp>
          <p:nvSpPr>
            <p:cNvPr id="241671" name="AutoShape 7"/>
            <p:cNvSpPr>
              <a:spLocks/>
            </p:cNvSpPr>
            <p:nvPr/>
          </p:nvSpPr>
          <p:spPr bwMode="auto">
            <a:xfrm rot="5400000">
              <a:off x="2331" y="1960"/>
              <a:ext cx="144" cy="1224"/>
            </a:xfrm>
            <a:prstGeom prst="rightBrace">
              <a:avLst>
                <a:gd name="adj1" fmla="val 70833"/>
                <a:gd name="adj2" fmla="val 50000"/>
              </a:avLst>
            </a:prstGeom>
            <a:noFill/>
            <a:ln w="25400">
              <a:solidFill>
                <a:srgbClr val="6666FF"/>
              </a:solidFill>
              <a:round/>
              <a:headEnd/>
              <a:tailEnd/>
            </a:ln>
            <a:effectLst/>
          </p:spPr>
          <p:txBody>
            <a:bodyPr wrap="none" anchor="ctr"/>
            <a:lstStyle/>
            <a:p>
              <a:endParaRPr lang="en-GB"/>
            </a:p>
          </p:txBody>
        </p:sp>
        <p:sp>
          <p:nvSpPr>
            <p:cNvPr id="241672" name="AutoShape 8"/>
            <p:cNvSpPr>
              <a:spLocks/>
            </p:cNvSpPr>
            <p:nvPr/>
          </p:nvSpPr>
          <p:spPr bwMode="auto">
            <a:xfrm rot="5400000">
              <a:off x="3923" y="1824"/>
              <a:ext cx="144" cy="1496"/>
            </a:xfrm>
            <a:prstGeom prst="rightBrace">
              <a:avLst>
                <a:gd name="adj1" fmla="val 86574"/>
                <a:gd name="adj2" fmla="val 50000"/>
              </a:avLst>
            </a:prstGeom>
            <a:noFill/>
            <a:ln w="25400">
              <a:solidFill>
                <a:srgbClr val="6666FF"/>
              </a:solidFill>
              <a:round/>
              <a:headEnd/>
              <a:tailEnd/>
            </a:ln>
            <a:effectLst/>
          </p:spPr>
          <p:txBody>
            <a:bodyPr wrap="none" anchor="ctr"/>
            <a:lstStyle/>
            <a:p>
              <a:endParaRPr lang="en-GB"/>
            </a:p>
          </p:txBody>
        </p:sp>
        <p:sp>
          <p:nvSpPr>
            <p:cNvPr id="241673" name="Text Box 9"/>
            <p:cNvSpPr txBox="1">
              <a:spLocks noChangeArrowheads="1"/>
            </p:cNvSpPr>
            <p:nvPr/>
          </p:nvSpPr>
          <p:spPr bwMode="auto">
            <a:xfrm>
              <a:off x="1111" y="2619"/>
              <a:ext cx="1753" cy="231"/>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background constraint</a:t>
              </a:r>
              <a:r>
                <a:rPr lang="en-GB" b="1">
                  <a:solidFill>
                    <a:srgbClr val="6666FF"/>
                  </a:solidFill>
                </a:rPr>
                <a:t> </a:t>
              </a:r>
              <a:r>
                <a:rPr lang="en-GB" sz="1600" b="1">
                  <a:solidFill>
                    <a:srgbClr val="6666FF"/>
                  </a:solidFill>
                </a:rPr>
                <a:t>(</a:t>
              </a:r>
              <a:r>
                <a:rPr lang="en-GB" sz="1600" b="1"/>
                <a:t>J</a:t>
              </a:r>
              <a:r>
                <a:rPr lang="en-GB" sz="1600" b="1" baseline="-25000"/>
                <a:t>b</a:t>
              </a:r>
              <a:r>
                <a:rPr lang="en-GB" sz="1600" b="1">
                  <a:solidFill>
                    <a:srgbClr val="6666FF"/>
                  </a:solidFill>
                </a:rPr>
                <a:t>)</a:t>
              </a:r>
            </a:p>
          </p:txBody>
        </p:sp>
        <p:sp>
          <p:nvSpPr>
            <p:cNvPr id="241674" name="Text Box 10"/>
            <p:cNvSpPr txBox="1">
              <a:spLocks noChangeArrowheads="1"/>
            </p:cNvSpPr>
            <p:nvPr/>
          </p:nvSpPr>
          <p:spPr bwMode="auto">
            <a:xfrm>
              <a:off x="3016" y="2629"/>
              <a:ext cx="1850" cy="212"/>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observational constraint (</a:t>
              </a:r>
              <a:r>
                <a:rPr lang="en-GB" sz="1600" b="1"/>
                <a:t>J</a:t>
              </a:r>
              <a:r>
                <a:rPr lang="en-GB" sz="1600" b="1" baseline="-25000"/>
                <a:t>o</a:t>
              </a:r>
              <a:r>
                <a:rPr lang="en-GB" sz="1600" b="1">
                  <a:solidFill>
                    <a:srgbClr val="6666FF"/>
                  </a:solidFill>
                </a:rPr>
                <a:t>)</a:t>
              </a:r>
            </a:p>
          </p:txBody>
        </p:sp>
      </p:grpSp>
      <p:sp>
        <p:nvSpPr>
          <p:cNvPr id="241676" name="Text Box 12"/>
          <p:cNvSpPr txBox="1">
            <a:spLocks noChangeArrowheads="1"/>
          </p:cNvSpPr>
          <p:nvPr/>
        </p:nvSpPr>
        <p:spPr bwMode="auto">
          <a:xfrm>
            <a:off x="755650" y="2227263"/>
            <a:ext cx="8137525" cy="4292586"/>
          </a:xfrm>
          <a:prstGeom prst="rect">
            <a:avLst/>
          </a:prstGeom>
          <a:noFill/>
          <a:ln w="9525">
            <a:noFill/>
            <a:miter lim="800000"/>
            <a:headEnd/>
            <a:tailEnd/>
          </a:ln>
          <a:effectLst/>
        </p:spPr>
        <p:txBody>
          <a:bodyPr lIns="90000" tIns="46800" rIns="90000" bIns="46800">
            <a:spAutoFit/>
          </a:bodyPr>
          <a:lstStyle/>
          <a:p>
            <a:pPr marL="381000" indent="-381000">
              <a:buFontTx/>
              <a:buNone/>
            </a:pPr>
            <a:endParaRPr lang="en-GB" sz="1600" b="1" dirty="0">
              <a:latin typeface="Calibri" pitchFamily="34" charset="0"/>
            </a:endParaRPr>
          </a:p>
          <a:p>
            <a:pPr marL="381000" indent="-381000"/>
            <a:r>
              <a:rPr lang="en-GB" sz="1600" b="1" dirty="0">
                <a:solidFill>
                  <a:schemeClr val="accent2"/>
                </a:solidFill>
                <a:latin typeface="Calibri" pitchFamily="34" charset="0"/>
              </a:rPr>
              <a:t>Errors in the input [y – h(</a:t>
            </a:r>
            <a:r>
              <a:rPr lang="en-GB" sz="1600" b="1" dirty="0" err="1">
                <a:solidFill>
                  <a:schemeClr val="accent2"/>
                </a:solidFill>
                <a:latin typeface="Calibri" pitchFamily="34" charset="0"/>
              </a:rPr>
              <a:t>x</a:t>
            </a:r>
            <a:r>
              <a:rPr lang="en-GB" sz="1600" b="1" baseline="-25000" dirty="0" err="1">
                <a:solidFill>
                  <a:schemeClr val="accent2"/>
                </a:solidFill>
                <a:latin typeface="Calibri" pitchFamily="34" charset="0"/>
              </a:rPr>
              <a:t>b</a:t>
            </a:r>
            <a:r>
              <a:rPr lang="en-GB" sz="1600" b="1" dirty="0">
                <a:solidFill>
                  <a:schemeClr val="accent2"/>
                </a:solidFill>
                <a:latin typeface="Calibri" pitchFamily="34" charset="0"/>
              </a:rPr>
              <a:t>)] arise from:</a:t>
            </a:r>
          </a:p>
          <a:p>
            <a:pPr lvl="1"/>
            <a:r>
              <a:rPr lang="en-GB" sz="1600" dirty="0">
                <a:latin typeface="Calibri" pitchFamily="34" charset="0"/>
              </a:rPr>
              <a:t>    errors in the actual observations </a:t>
            </a:r>
          </a:p>
          <a:p>
            <a:pPr lvl="1"/>
            <a:r>
              <a:rPr lang="en-GB" sz="1600" dirty="0">
                <a:latin typeface="Calibri" pitchFamily="34" charset="0"/>
              </a:rPr>
              <a:t>    errors in the model background </a:t>
            </a:r>
          </a:p>
          <a:p>
            <a:pPr lvl="1"/>
            <a:r>
              <a:rPr lang="en-GB" sz="1600" dirty="0">
                <a:latin typeface="Calibri" pitchFamily="34" charset="0"/>
              </a:rPr>
              <a:t>    errors in the observation operator</a:t>
            </a:r>
          </a:p>
          <a:p>
            <a:pPr lvl="1"/>
            <a:endParaRPr lang="en-GB" sz="1600" dirty="0">
              <a:latin typeface="Calibri" pitchFamily="34" charset="0"/>
            </a:endParaRPr>
          </a:p>
          <a:p>
            <a:pPr marL="381000" indent="-381000"/>
            <a:r>
              <a:rPr lang="en-GB" sz="1600" b="1" dirty="0">
                <a:solidFill>
                  <a:schemeClr val="accent2"/>
                </a:solidFill>
                <a:latin typeface="Calibri" pitchFamily="34" charset="0"/>
              </a:rPr>
              <a:t>There is no general method for separating these different error sources</a:t>
            </a:r>
          </a:p>
          <a:p>
            <a:pPr lvl="1"/>
            <a:r>
              <a:rPr lang="en-GB" sz="1600" dirty="0">
                <a:latin typeface="Calibri" pitchFamily="34" charset="0"/>
              </a:rPr>
              <a:t>    we only have </a:t>
            </a:r>
            <a:r>
              <a:rPr lang="en-GB" sz="1600" dirty="0" smtClean="0">
                <a:latin typeface="Calibri" pitchFamily="34" charset="0"/>
              </a:rPr>
              <a:t>information about </a:t>
            </a:r>
            <a:r>
              <a:rPr lang="en-GB" sz="1600" dirty="0">
                <a:latin typeface="Calibri" pitchFamily="34" charset="0"/>
              </a:rPr>
              <a:t>differences</a:t>
            </a:r>
          </a:p>
          <a:p>
            <a:pPr lvl="1"/>
            <a:r>
              <a:rPr lang="en-GB" sz="1600" dirty="0">
                <a:latin typeface="Calibri" pitchFamily="34" charset="0"/>
              </a:rPr>
              <a:t>    there is no true reference in the real </a:t>
            </a:r>
            <a:r>
              <a:rPr lang="en-GB" sz="1600" dirty="0" smtClean="0">
                <a:latin typeface="Calibri" pitchFamily="34" charset="0"/>
              </a:rPr>
              <a:t>world!</a:t>
            </a:r>
            <a:endParaRPr lang="en-GB" sz="1600" dirty="0">
              <a:latin typeface="Calibri" pitchFamily="34" charset="0"/>
            </a:endParaRPr>
          </a:p>
          <a:p>
            <a:pPr marL="381000" indent="-381000"/>
            <a:endParaRPr lang="en-GB" sz="1600" dirty="0">
              <a:latin typeface="Calibri" pitchFamily="34" charset="0"/>
            </a:endParaRPr>
          </a:p>
          <a:p>
            <a:pPr marL="381000" indent="-381000"/>
            <a:r>
              <a:rPr lang="en-GB" sz="1600" b="1" dirty="0">
                <a:solidFill>
                  <a:schemeClr val="accent2"/>
                </a:solidFill>
                <a:latin typeface="Calibri" pitchFamily="34" charset="0"/>
              </a:rPr>
              <a:t>The analysis</a:t>
            </a:r>
            <a:r>
              <a:rPr lang="en-GB" sz="1600" b="1" dirty="0">
                <a:solidFill>
                  <a:srgbClr val="CC3300"/>
                </a:solidFill>
                <a:latin typeface="Calibri" pitchFamily="34" charset="0"/>
              </a:rPr>
              <a:t> does not respond well </a:t>
            </a:r>
            <a:r>
              <a:rPr lang="en-GB" sz="1600" b="1" dirty="0">
                <a:solidFill>
                  <a:schemeClr val="accent2"/>
                </a:solidFill>
                <a:latin typeface="Calibri" pitchFamily="34" charset="0"/>
              </a:rPr>
              <a:t>to </a:t>
            </a:r>
            <a:r>
              <a:rPr lang="en-GB" sz="1600" b="1" dirty="0" smtClean="0">
                <a:solidFill>
                  <a:schemeClr val="accent2"/>
                </a:solidFill>
                <a:latin typeface="Calibri" pitchFamily="34" charset="0"/>
              </a:rPr>
              <a:t>conflicting input information</a:t>
            </a:r>
            <a:endParaRPr lang="en-GB" sz="1600" b="1" dirty="0">
              <a:solidFill>
                <a:schemeClr val="accent2"/>
              </a:solidFill>
              <a:latin typeface="Calibri" pitchFamily="34" charset="0"/>
            </a:endParaRPr>
          </a:p>
          <a:p>
            <a:pPr marL="381000" indent="-381000">
              <a:buFontTx/>
              <a:buNone/>
            </a:pPr>
            <a:r>
              <a:rPr lang="en-GB" sz="1600" dirty="0">
                <a:latin typeface="Calibri" pitchFamily="34" charset="0"/>
              </a:rPr>
              <a:t>       </a:t>
            </a:r>
            <a:r>
              <a:rPr lang="en-GB" sz="1600" dirty="0" smtClean="0">
                <a:latin typeface="Calibri" pitchFamily="34" charset="0"/>
              </a:rPr>
              <a:t>  A </a:t>
            </a:r>
            <a:r>
              <a:rPr lang="en-GB" sz="1600" dirty="0">
                <a:latin typeface="Calibri" pitchFamily="34" charset="0"/>
              </a:rPr>
              <a:t>lot of work is done to remove biases prior to assimilation:</a:t>
            </a:r>
          </a:p>
          <a:p>
            <a:pPr lvl="2"/>
            <a:r>
              <a:rPr lang="en-GB" sz="1600" dirty="0">
                <a:latin typeface="Calibri" pitchFamily="34" charset="0"/>
              </a:rPr>
              <a:t>    ideally by removing the cause </a:t>
            </a:r>
          </a:p>
          <a:p>
            <a:pPr lvl="2"/>
            <a:r>
              <a:rPr lang="en-GB" sz="1600" dirty="0">
                <a:latin typeface="Calibri" pitchFamily="34" charset="0"/>
              </a:rPr>
              <a:t>    in practise by careful comparison against other data</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Text Box 2"/>
          <p:cNvSpPr txBox="1">
            <a:spLocks noChangeArrowheads="1"/>
          </p:cNvSpPr>
          <p:nvPr/>
        </p:nvSpPr>
        <p:spPr bwMode="auto">
          <a:xfrm>
            <a:off x="669925" y="1033572"/>
            <a:ext cx="7712075" cy="584775"/>
          </a:xfrm>
          <a:prstGeom prst="rect">
            <a:avLst/>
          </a:prstGeom>
          <a:solidFill>
            <a:srgbClr val="CCFFFF">
              <a:alpha val="50000"/>
            </a:srgbClr>
          </a:solidFill>
          <a:ln w="9525">
            <a:solidFill>
              <a:schemeClr val="tx1"/>
            </a:solidFill>
            <a:miter lim="800000"/>
            <a:headEnd/>
            <a:tailEnd/>
          </a:ln>
          <a:effectLst/>
        </p:spPr>
        <p:txBody>
          <a:bodyPr>
            <a:spAutoFit/>
          </a:bodyPr>
          <a:lstStyle/>
          <a:p>
            <a:pPr>
              <a:spcBef>
                <a:spcPct val="0"/>
              </a:spcBef>
              <a:buFontTx/>
              <a:buNone/>
            </a:pPr>
            <a:r>
              <a:rPr lang="en-GB" sz="1600" b="1" dirty="0">
                <a:solidFill>
                  <a:schemeClr val="accent2"/>
                </a:solidFill>
                <a:latin typeface="Calibri" pitchFamily="34" charset="0"/>
              </a:rPr>
              <a:t>Scan bias </a:t>
            </a:r>
            <a:r>
              <a:rPr lang="en-GB" sz="1600" dirty="0">
                <a:latin typeface="Calibri" pitchFamily="34" charset="0"/>
              </a:rPr>
              <a:t>and</a:t>
            </a:r>
            <a:r>
              <a:rPr lang="en-GB" sz="1600" b="1" dirty="0">
                <a:solidFill>
                  <a:schemeClr val="accent2"/>
                </a:solidFill>
                <a:latin typeface="Calibri" pitchFamily="34" charset="0"/>
              </a:rPr>
              <a:t> air-mass dependent bias </a:t>
            </a:r>
            <a:r>
              <a:rPr lang="en-GB" sz="1600" dirty="0">
                <a:latin typeface="Calibri" pitchFamily="34" charset="0"/>
              </a:rPr>
              <a:t>for each </a:t>
            </a:r>
            <a:r>
              <a:rPr lang="en-GB" sz="1600" dirty="0" smtClean="0">
                <a:latin typeface="Calibri" pitchFamily="34" charset="0"/>
              </a:rPr>
              <a:t>satellite/sensor/channel</a:t>
            </a:r>
            <a:r>
              <a:rPr lang="en-GB" sz="1600" b="1" dirty="0" smtClean="0">
                <a:solidFill>
                  <a:schemeClr val="accent2"/>
                </a:solidFill>
                <a:latin typeface="Calibri" pitchFamily="34" charset="0"/>
              </a:rPr>
              <a:t> </a:t>
            </a:r>
            <a:r>
              <a:rPr lang="en-GB" sz="1600" dirty="0">
                <a:latin typeface="Calibri" pitchFamily="34" charset="0"/>
              </a:rPr>
              <a:t>were estimated off-line from </a:t>
            </a:r>
            <a:r>
              <a:rPr lang="en-GB" sz="1600" dirty="0" smtClean="0">
                <a:latin typeface="Calibri" pitchFamily="34" charset="0"/>
              </a:rPr>
              <a:t>background </a:t>
            </a:r>
            <a:r>
              <a:rPr lang="en-GB" sz="1600" dirty="0">
                <a:latin typeface="Calibri" pitchFamily="34" charset="0"/>
              </a:rPr>
              <a:t>departures, and stored </a:t>
            </a:r>
            <a:r>
              <a:rPr lang="en-GB" sz="1600" dirty="0" smtClean="0">
                <a:latin typeface="Calibri" pitchFamily="34" charset="0"/>
              </a:rPr>
              <a:t>in </a:t>
            </a:r>
            <a:r>
              <a:rPr lang="en-GB" sz="1600" dirty="0">
                <a:latin typeface="Calibri" pitchFamily="34" charset="0"/>
              </a:rPr>
              <a:t>files </a:t>
            </a:r>
            <a:r>
              <a:rPr lang="en-GB" sz="1600" b="1" dirty="0">
                <a:solidFill>
                  <a:srgbClr val="0086B6"/>
                </a:solidFill>
                <a:latin typeface="Calibri" pitchFamily="34" charset="0"/>
              </a:rPr>
              <a:t>(Harris and Kelly 2001)</a:t>
            </a:r>
          </a:p>
        </p:txBody>
      </p:sp>
      <p:sp>
        <p:nvSpPr>
          <p:cNvPr id="216067" name="Rectangle 3"/>
          <p:cNvSpPr>
            <a:spLocks noGrp="1" noChangeArrowheads="1"/>
          </p:cNvSpPr>
          <p:nvPr>
            <p:ph type="title"/>
          </p:nvPr>
        </p:nvSpPr>
        <p:spPr>
          <a:xfrm>
            <a:off x="615950" y="260350"/>
            <a:ext cx="7772400" cy="609600"/>
          </a:xfrm>
        </p:spPr>
        <p:txBody>
          <a:bodyPr/>
          <a:lstStyle/>
          <a:p>
            <a:r>
              <a:rPr lang="en-GB" sz="2400" dirty="0" smtClean="0">
                <a:latin typeface="Calibri" pitchFamily="34" charset="0"/>
              </a:rPr>
              <a:t>Satellite radiance </a:t>
            </a:r>
            <a:r>
              <a:rPr lang="en-GB" sz="2400" dirty="0">
                <a:latin typeface="Calibri" pitchFamily="34" charset="0"/>
              </a:rPr>
              <a:t>bias correction at </a:t>
            </a:r>
            <a:r>
              <a:rPr lang="en-GB" sz="2400" dirty="0" smtClean="0">
                <a:latin typeface="Calibri" pitchFamily="34" charset="0"/>
              </a:rPr>
              <a:t>ECMWF, prior to 2006</a:t>
            </a:r>
            <a:endParaRPr lang="en-GB" sz="2400" dirty="0">
              <a:latin typeface="Calibri" pitchFamily="34" charset="0"/>
            </a:endParaRPr>
          </a:p>
        </p:txBody>
      </p:sp>
      <p:grpSp>
        <p:nvGrpSpPr>
          <p:cNvPr id="216068" name="Group 4"/>
          <p:cNvGrpSpPr>
            <a:grpSpLocks/>
          </p:cNvGrpSpPr>
          <p:nvPr/>
        </p:nvGrpSpPr>
        <p:grpSpPr bwMode="auto">
          <a:xfrm>
            <a:off x="685800" y="1914872"/>
            <a:ext cx="7696200" cy="3962400"/>
            <a:chOff x="432" y="1206"/>
            <a:chExt cx="4848" cy="2496"/>
          </a:xfrm>
        </p:grpSpPr>
        <p:graphicFrame>
          <p:nvGraphicFramePr>
            <p:cNvPr id="216069" name="Object 5"/>
            <p:cNvGraphicFramePr>
              <a:graphicFrameLocks noChangeAspect="1"/>
            </p:cNvGraphicFramePr>
            <p:nvPr/>
          </p:nvGraphicFramePr>
          <p:xfrm>
            <a:off x="1104" y="1590"/>
            <a:ext cx="1692" cy="694"/>
          </p:xfrm>
          <a:graphic>
            <a:graphicData uri="http://schemas.openxmlformats.org/presentationml/2006/ole">
              <mc:AlternateContent xmlns:mc="http://schemas.openxmlformats.org/markup-compatibility/2006">
                <mc:Choice xmlns:v="urn:schemas-microsoft-com:vml" Requires="v">
                  <p:oleObj spid="_x0000_s216477" name="Equation" r:id="rId3" imgW="1917360" imgH="787320" progId="Equation.DSMT4">
                    <p:embed/>
                  </p:oleObj>
                </mc:Choice>
                <mc:Fallback>
                  <p:oleObj name="Equation" r:id="rId3" imgW="1917360" imgH="787320" progId="Equation.DSMT4">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4" y="1590"/>
                          <a:ext cx="1692" cy="6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6070" name="Object 6"/>
            <p:cNvGraphicFramePr>
              <a:graphicFrameLocks noChangeAspect="1"/>
            </p:cNvGraphicFramePr>
            <p:nvPr/>
          </p:nvGraphicFramePr>
          <p:xfrm>
            <a:off x="3194" y="1292"/>
            <a:ext cx="1636" cy="202"/>
          </p:xfrm>
          <a:graphic>
            <a:graphicData uri="http://schemas.openxmlformats.org/presentationml/2006/ole">
              <mc:AlternateContent xmlns:mc="http://schemas.openxmlformats.org/markup-compatibility/2006">
                <mc:Choice xmlns:v="urn:schemas-microsoft-com:vml" Requires="v">
                  <p:oleObj spid="_x0000_s216478" name="Equation" r:id="rId5" imgW="1854000" imgH="228600" progId="Equation.3">
                    <p:embed/>
                  </p:oleObj>
                </mc:Choice>
                <mc:Fallback>
                  <p:oleObj name="Equation" r:id="rId5" imgW="1854000" imgH="2286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94" y="1292"/>
                          <a:ext cx="1636" cy="2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6071" name="Object 7"/>
            <p:cNvGraphicFramePr>
              <a:graphicFrameLocks noChangeAspect="1"/>
            </p:cNvGraphicFramePr>
            <p:nvPr>
              <p:extLst>
                <p:ext uri="{D42A27DB-BD31-4B8C-83A1-F6EECF244321}">
                  <p14:modId xmlns:p14="http://schemas.microsoft.com/office/powerpoint/2010/main" val="3282464566"/>
                </p:ext>
              </p:extLst>
            </p:nvPr>
          </p:nvGraphicFramePr>
          <p:xfrm>
            <a:off x="2037" y="2659"/>
            <a:ext cx="1557" cy="225"/>
          </p:xfrm>
          <a:graphic>
            <a:graphicData uri="http://schemas.openxmlformats.org/presentationml/2006/ole">
              <mc:AlternateContent xmlns:mc="http://schemas.openxmlformats.org/markup-compatibility/2006">
                <mc:Choice xmlns:v="urn:schemas-microsoft-com:vml" Requires="v">
                  <p:oleObj spid="_x0000_s216479" name="Equation" r:id="rId7" imgW="1765080" imgH="253800" progId="Equation.3">
                    <p:embed/>
                  </p:oleObj>
                </mc:Choice>
                <mc:Fallback>
                  <p:oleObj name="Equation" r:id="rId7" imgW="1765080" imgH="253800" progId="Equation.3">
                    <p:embed/>
                    <p:pic>
                      <p:nvPicPr>
                        <p:cNvPr id="0" name="Picture 7"/>
                        <p:cNvPicPr>
                          <a:picLocks noChangeAspect="1" noChangeArrowheads="1"/>
                        </p:cNvPicPr>
                        <p:nvPr/>
                      </p:nvPicPr>
                      <p:blipFill>
                        <a:blip r:embed="rId8">
                          <a:alphaModFix amt="50000"/>
                        </a:blip>
                        <a:srcRect/>
                        <a:stretch>
                          <a:fillRect/>
                        </a:stretch>
                      </p:blipFill>
                      <p:spPr bwMode="auto">
                        <a:xfrm>
                          <a:off x="2037" y="2659"/>
                          <a:ext cx="1557" cy="225"/>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16072" name="Text Box 8"/>
            <p:cNvSpPr txBox="1">
              <a:spLocks noChangeArrowheads="1"/>
            </p:cNvSpPr>
            <p:nvPr/>
          </p:nvSpPr>
          <p:spPr bwMode="auto">
            <a:xfrm>
              <a:off x="470" y="1285"/>
              <a:ext cx="2645" cy="212"/>
            </a:xfrm>
            <a:prstGeom prst="rect">
              <a:avLst/>
            </a:prstGeom>
            <a:noFill/>
            <a:ln w="9525">
              <a:noFill/>
              <a:miter lim="800000"/>
              <a:headEnd/>
              <a:tailEnd/>
            </a:ln>
            <a:effectLst/>
          </p:spPr>
          <p:txBody>
            <a:bodyPr wrap="none">
              <a:spAutoFit/>
            </a:bodyPr>
            <a:lstStyle/>
            <a:p>
              <a:pPr>
                <a:buFontTx/>
                <a:buNone/>
              </a:pPr>
              <a:r>
                <a:rPr lang="en-GB" sz="1600" dirty="0">
                  <a:solidFill>
                    <a:srgbClr val="CC3300"/>
                  </a:solidFill>
                </a:rPr>
                <a:t>Error model for brightness temperature data:</a:t>
              </a:r>
            </a:p>
          </p:txBody>
        </p:sp>
        <p:sp>
          <p:nvSpPr>
            <p:cNvPr id="216073" name="Rectangle 9"/>
            <p:cNvSpPr>
              <a:spLocks noChangeArrowheads="1"/>
            </p:cNvSpPr>
            <p:nvPr/>
          </p:nvSpPr>
          <p:spPr bwMode="auto">
            <a:xfrm>
              <a:off x="432" y="1206"/>
              <a:ext cx="4848" cy="2496"/>
            </a:xfrm>
            <a:prstGeom prst="rect">
              <a:avLst/>
            </a:prstGeom>
            <a:noFill/>
            <a:ln w="9525">
              <a:solidFill>
                <a:schemeClr val="tx1"/>
              </a:solidFill>
              <a:miter lim="800000"/>
              <a:headEnd/>
              <a:tailEnd/>
            </a:ln>
            <a:effectLst/>
          </p:spPr>
          <p:txBody>
            <a:bodyPr wrap="none" anchor="ctr"/>
            <a:lstStyle/>
            <a:p>
              <a:endParaRPr lang="en-GB"/>
            </a:p>
          </p:txBody>
        </p:sp>
        <p:sp>
          <p:nvSpPr>
            <p:cNvPr id="216074" name="Text Box 10"/>
            <p:cNvSpPr txBox="1">
              <a:spLocks noChangeArrowheads="1"/>
            </p:cNvSpPr>
            <p:nvPr/>
          </p:nvSpPr>
          <p:spPr bwMode="auto">
            <a:xfrm>
              <a:off x="470" y="1590"/>
              <a:ext cx="420" cy="191"/>
            </a:xfrm>
            <a:prstGeom prst="rect">
              <a:avLst/>
            </a:prstGeom>
            <a:noFill/>
            <a:ln w="9525">
              <a:noFill/>
              <a:miter lim="800000"/>
              <a:headEnd/>
              <a:tailEnd/>
            </a:ln>
            <a:effectLst/>
          </p:spPr>
          <p:txBody>
            <a:bodyPr wrap="none">
              <a:spAutoFit/>
            </a:bodyPr>
            <a:lstStyle/>
            <a:p>
              <a:pPr>
                <a:buFontTx/>
                <a:buNone/>
              </a:pPr>
              <a:r>
                <a:rPr lang="en-GB" sz="1400"/>
                <a:t>where</a:t>
              </a:r>
            </a:p>
          </p:txBody>
        </p:sp>
        <p:sp>
          <p:nvSpPr>
            <p:cNvPr id="216075" name="Text Box 11"/>
            <p:cNvSpPr txBox="1">
              <a:spLocks noChangeArrowheads="1"/>
            </p:cNvSpPr>
            <p:nvPr/>
          </p:nvSpPr>
          <p:spPr bwMode="auto">
            <a:xfrm>
              <a:off x="480" y="2963"/>
              <a:ext cx="3359" cy="695"/>
            </a:xfrm>
            <a:prstGeom prst="rect">
              <a:avLst/>
            </a:prstGeom>
            <a:noFill/>
            <a:ln w="9525">
              <a:noFill/>
              <a:miter lim="800000"/>
              <a:headEnd/>
              <a:tailEnd/>
            </a:ln>
            <a:effectLst/>
          </p:spPr>
          <p:txBody>
            <a:bodyPr wrap="none">
              <a:spAutoFit/>
            </a:bodyPr>
            <a:lstStyle/>
            <a:p>
              <a:pPr>
                <a:buFontTx/>
                <a:buNone/>
              </a:pPr>
              <a:r>
                <a:rPr lang="en-GB" sz="1600" dirty="0">
                  <a:solidFill>
                    <a:srgbClr val="CC3300"/>
                  </a:solidFill>
                </a:rPr>
                <a:t>Periodically estimate scan bias and predictor coefficients:</a:t>
              </a:r>
            </a:p>
            <a:p>
              <a:pPr lvl="1"/>
              <a:r>
                <a:rPr lang="en-GB" sz="1400" dirty="0"/>
                <a:t>   typically 2 weeks of background departures </a:t>
              </a:r>
            </a:p>
            <a:p>
              <a:pPr lvl="1"/>
              <a:r>
                <a:rPr lang="en-GB" sz="1400" dirty="0"/>
                <a:t>   2-step regression procedure</a:t>
              </a:r>
            </a:p>
            <a:p>
              <a:pPr lvl="1"/>
              <a:r>
                <a:rPr lang="en-GB" sz="1400" dirty="0"/>
                <a:t>   careful masking and data selection</a:t>
              </a:r>
            </a:p>
          </p:txBody>
        </p:sp>
        <p:sp>
          <p:nvSpPr>
            <p:cNvPr id="216076" name="Text Box 12"/>
            <p:cNvSpPr txBox="1">
              <a:spLocks noChangeArrowheads="1"/>
            </p:cNvSpPr>
            <p:nvPr/>
          </p:nvSpPr>
          <p:spPr bwMode="auto">
            <a:xfrm>
              <a:off x="470" y="2388"/>
              <a:ext cx="2194" cy="212"/>
            </a:xfrm>
            <a:prstGeom prst="rect">
              <a:avLst/>
            </a:prstGeom>
            <a:noFill/>
            <a:ln w="9525">
              <a:noFill/>
              <a:miter lim="800000"/>
              <a:headEnd/>
              <a:tailEnd/>
            </a:ln>
            <a:effectLst/>
          </p:spPr>
          <p:txBody>
            <a:bodyPr wrap="none">
              <a:spAutoFit/>
            </a:bodyPr>
            <a:lstStyle/>
            <a:p>
              <a:pPr>
                <a:buFontTx/>
                <a:buNone/>
              </a:pPr>
              <a:r>
                <a:rPr lang="en-GB" sz="1600">
                  <a:solidFill>
                    <a:srgbClr val="CC3300"/>
                  </a:solidFill>
                </a:rPr>
                <a:t>Average the background departures:</a:t>
              </a:r>
            </a:p>
          </p:txBody>
        </p:sp>
      </p:grpSp>
      <p:grpSp>
        <p:nvGrpSpPr>
          <p:cNvPr id="216078" name="Group 14"/>
          <p:cNvGrpSpPr>
            <a:grpSpLocks/>
          </p:cNvGrpSpPr>
          <p:nvPr/>
        </p:nvGrpSpPr>
        <p:grpSpPr bwMode="auto">
          <a:xfrm>
            <a:off x="3381828" y="2564159"/>
            <a:ext cx="4184650" cy="1190625"/>
            <a:chOff x="2112" y="1591"/>
            <a:chExt cx="2636" cy="750"/>
          </a:xfrm>
        </p:grpSpPr>
        <p:sp>
          <p:nvSpPr>
            <p:cNvPr id="216079" name="Oval 15"/>
            <p:cNvSpPr>
              <a:spLocks noChangeArrowheads="1"/>
            </p:cNvSpPr>
            <p:nvPr/>
          </p:nvSpPr>
          <p:spPr bwMode="auto">
            <a:xfrm>
              <a:off x="2112" y="1797"/>
              <a:ext cx="336" cy="288"/>
            </a:xfrm>
            <a:prstGeom prst="ellipse">
              <a:avLst/>
            </a:prstGeom>
            <a:noFill/>
            <a:ln w="25400">
              <a:solidFill>
                <a:srgbClr val="0086B6"/>
              </a:solidFill>
              <a:round/>
              <a:headEnd/>
              <a:tailEnd/>
            </a:ln>
            <a:effectLst/>
          </p:spPr>
          <p:txBody>
            <a:bodyPr wrap="none" anchor="ctr"/>
            <a:lstStyle/>
            <a:p>
              <a:endParaRPr lang="en-GB"/>
            </a:p>
          </p:txBody>
        </p:sp>
        <p:sp>
          <p:nvSpPr>
            <p:cNvPr id="216080" name="Text Box 16"/>
            <p:cNvSpPr txBox="1">
              <a:spLocks noChangeArrowheads="1"/>
            </p:cNvSpPr>
            <p:nvPr/>
          </p:nvSpPr>
          <p:spPr bwMode="auto">
            <a:xfrm>
              <a:off x="3169" y="1591"/>
              <a:ext cx="1579" cy="750"/>
            </a:xfrm>
            <a:prstGeom prst="rect">
              <a:avLst/>
            </a:prstGeom>
            <a:noFill/>
            <a:ln w="9525">
              <a:solidFill>
                <a:schemeClr val="folHlink"/>
              </a:solidFill>
              <a:miter lim="800000"/>
              <a:headEnd/>
              <a:tailEnd/>
            </a:ln>
            <a:effectLst/>
          </p:spPr>
          <p:txBody>
            <a:bodyPr wrap="none">
              <a:spAutoFit/>
            </a:bodyPr>
            <a:lstStyle/>
            <a:p>
              <a:pPr>
                <a:buFontTx/>
                <a:buNone/>
              </a:pPr>
              <a:r>
                <a:rPr lang="en-GB" sz="1400" b="1">
                  <a:solidFill>
                    <a:srgbClr val="0099CC"/>
                  </a:solidFill>
                </a:rPr>
                <a:t>Predictors, for instance:</a:t>
              </a:r>
            </a:p>
            <a:p>
              <a:pPr lvl="1"/>
              <a:r>
                <a:rPr lang="en-GB" sz="1200"/>
                <a:t>   1000-300 hPa thickness</a:t>
              </a:r>
            </a:p>
            <a:p>
              <a:pPr lvl="1"/>
              <a:r>
                <a:rPr lang="en-GB" sz="1200"/>
                <a:t>   200-50 hPa thickness</a:t>
              </a:r>
            </a:p>
            <a:p>
              <a:pPr lvl="1"/>
              <a:r>
                <a:rPr lang="en-GB" sz="1200"/>
                <a:t>   surface skin temperature</a:t>
              </a:r>
            </a:p>
            <a:p>
              <a:pPr lvl="1"/>
              <a:r>
                <a:rPr lang="en-GB" sz="1200"/>
                <a:t>   total precipitable water</a:t>
              </a:r>
            </a:p>
          </p:txBody>
        </p:sp>
        <p:sp>
          <p:nvSpPr>
            <p:cNvPr id="216081" name="Line 17"/>
            <p:cNvSpPr>
              <a:spLocks noChangeShapeType="1"/>
            </p:cNvSpPr>
            <p:nvPr/>
          </p:nvSpPr>
          <p:spPr bwMode="auto">
            <a:xfrm flipV="1">
              <a:off x="2496" y="1789"/>
              <a:ext cx="624" cy="144"/>
            </a:xfrm>
            <a:prstGeom prst="line">
              <a:avLst/>
            </a:prstGeom>
            <a:noFill/>
            <a:ln w="19050">
              <a:solidFill>
                <a:srgbClr val="0086B6"/>
              </a:solidFill>
              <a:round/>
              <a:headEnd/>
              <a:tailEnd type="triangle" w="med" len="med"/>
            </a:ln>
            <a:effectLst/>
          </p:spPr>
          <p:txBody>
            <a:bodyPr/>
            <a:lstStyle/>
            <a:p>
              <a:endParaRPr lang="en-GB"/>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60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60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685800" y="188913"/>
            <a:ext cx="7772400" cy="609600"/>
          </a:xfrm>
        </p:spPr>
        <p:txBody>
          <a:bodyPr/>
          <a:lstStyle/>
          <a:p>
            <a:r>
              <a:rPr lang="en-GB" sz="2400" dirty="0">
                <a:latin typeface="Calibri" pitchFamily="34" charset="0"/>
              </a:rPr>
              <a:t>The need for an adaptive bias correction system</a:t>
            </a:r>
            <a:endParaRPr lang="en-GB" sz="2400" dirty="0">
              <a:solidFill>
                <a:srgbClr val="0099CC"/>
              </a:solidFill>
              <a:latin typeface="Calibri" pitchFamily="34" charset="0"/>
            </a:endParaRPr>
          </a:p>
        </p:txBody>
      </p:sp>
      <p:sp>
        <p:nvSpPr>
          <p:cNvPr id="208899" name="Text Box 3"/>
          <p:cNvSpPr txBox="1">
            <a:spLocks noChangeArrowheads="1"/>
          </p:cNvSpPr>
          <p:nvPr/>
        </p:nvSpPr>
        <p:spPr bwMode="auto">
          <a:xfrm>
            <a:off x="684213" y="908050"/>
            <a:ext cx="8137525" cy="1804988"/>
          </a:xfrm>
          <a:prstGeom prst="rect">
            <a:avLst/>
          </a:prstGeom>
          <a:noFill/>
          <a:ln w="9525">
            <a:noFill/>
            <a:miter lim="800000"/>
            <a:headEnd/>
            <a:tailEnd/>
          </a:ln>
          <a:effectLst/>
        </p:spPr>
        <p:txBody>
          <a:bodyPr lIns="90000" tIns="46800" rIns="90000" bIns="46800">
            <a:spAutoFit/>
          </a:bodyPr>
          <a:lstStyle/>
          <a:p>
            <a:pPr marL="381000" indent="-381000"/>
            <a:r>
              <a:rPr lang="en-GB" sz="1600" b="1" dirty="0">
                <a:solidFill>
                  <a:srgbClr val="0099CC"/>
                </a:solidFill>
                <a:latin typeface="Calibri" pitchFamily="34" charset="0"/>
              </a:rPr>
              <a:t>The observing system is increasingly complex and constantly changing</a:t>
            </a:r>
          </a:p>
          <a:p>
            <a:pPr marL="381000" indent="-381000"/>
            <a:r>
              <a:rPr lang="en-GB" sz="1600" b="1" dirty="0">
                <a:solidFill>
                  <a:srgbClr val="0099CC"/>
                </a:solidFill>
                <a:latin typeface="Calibri" pitchFamily="34" charset="0"/>
              </a:rPr>
              <a:t>It is dominated by satellite radiance data: </a:t>
            </a:r>
          </a:p>
          <a:p>
            <a:pPr marL="381000" indent="-381000"/>
            <a:endParaRPr lang="en-GB" sz="1600" b="1" dirty="0">
              <a:solidFill>
                <a:srgbClr val="0099CC"/>
              </a:solidFill>
              <a:latin typeface="Calibri" pitchFamily="34" charset="0"/>
            </a:endParaRPr>
          </a:p>
          <a:p>
            <a:pPr lvl="1"/>
            <a:r>
              <a:rPr lang="en-GB" sz="1600" dirty="0">
                <a:latin typeface="Calibri" pitchFamily="34" charset="0"/>
              </a:rPr>
              <a:t>   biases are flow-dependent, and may change with time</a:t>
            </a:r>
          </a:p>
          <a:p>
            <a:pPr lvl="1"/>
            <a:r>
              <a:rPr lang="en-GB" sz="1600" dirty="0">
                <a:latin typeface="Calibri" pitchFamily="34" charset="0"/>
              </a:rPr>
              <a:t>   they are different for different sensors</a:t>
            </a:r>
          </a:p>
          <a:p>
            <a:pPr lvl="1"/>
            <a:r>
              <a:rPr lang="en-GB" sz="1600" dirty="0">
                <a:latin typeface="Calibri" pitchFamily="34" charset="0"/>
              </a:rPr>
              <a:t>   they are different for different channels </a:t>
            </a:r>
          </a:p>
        </p:txBody>
      </p:sp>
      <p:sp>
        <p:nvSpPr>
          <p:cNvPr id="208911" name="Text Box 15"/>
          <p:cNvSpPr txBox="1">
            <a:spLocks noChangeArrowheads="1"/>
          </p:cNvSpPr>
          <p:nvPr/>
        </p:nvSpPr>
        <p:spPr bwMode="auto">
          <a:xfrm>
            <a:off x="684213" y="5751513"/>
            <a:ext cx="8137525" cy="630237"/>
          </a:xfrm>
          <a:prstGeom prst="rect">
            <a:avLst/>
          </a:prstGeom>
          <a:noFill/>
          <a:ln w="9525">
            <a:noFill/>
            <a:miter lim="800000"/>
            <a:headEnd/>
            <a:tailEnd/>
          </a:ln>
          <a:effectLst/>
        </p:spPr>
        <p:txBody>
          <a:bodyPr lIns="90000" tIns="46800" rIns="90000" bIns="46800">
            <a:spAutoFit/>
          </a:bodyPr>
          <a:lstStyle/>
          <a:p>
            <a:pPr marL="381000" indent="-381000"/>
            <a:r>
              <a:rPr lang="en-GB" sz="1600" b="1" dirty="0">
                <a:solidFill>
                  <a:srgbClr val="0099CC"/>
                </a:solidFill>
                <a:latin typeface="Calibri" pitchFamily="34" charset="0"/>
              </a:rPr>
              <a:t>How can we manage the bias corrections for all these different components?</a:t>
            </a:r>
          </a:p>
          <a:p>
            <a:pPr marL="381000" indent="-381000"/>
            <a:r>
              <a:rPr lang="en-GB" sz="1600" b="1" dirty="0">
                <a:solidFill>
                  <a:srgbClr val="CC3300"/>
                </a:solidFill>
                <a:latin typeface="Calibri" pitchFamily="34" charset="0"/>
              </a:rPr>
              <a:t>This requires a consistent approach and a flexible, automated system</a:t>
            </a:r>
          </a:p>
        </p:txBody>
      </p:sp>
      <p:pic>
        <p:nvPicPr>
          <p:cNvPr id="208999" name="Picture 1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836712"/>
            <a:ext cx="7754937" cy="479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Text Box 2"/>
          <p:cNvSpPr txBox="1">
            <a:spLocks noChangeArrowheads="1"/>
          </p:cNvSpPr>
          <p:nvPr/>
        </p:nvSpPr>
        <p:spPr bwMode="auto">
          <a:xfrm>
            <a:off x="685800" y="1143000"/>
            <a:ext cx="7696200" cy="1165225"/>
          </a:xfrm>
          <a:prstGeom prst="rect">
            <a:avLst/>
          </a:prstGeom>
          <a:solidFill>
            <a:srgbClr val="CCFFFF">
              <a:alpha val="50000"/>
            </a:srgbClr>
          </a:solidFill>
          <a:ln w="9525">
            <a:solidFill>
              <a:schemeClr val="tx1"/>
            </a:solidFill>
            <a:miter lim="800000"/>
            <a:headEnd/>
            <a:tailEnd/>
          </a:ln>
          <a:effectLst/>
        </p:spPr>
        <p:txBody>
          <a:bodyPr>
            <a:spAutoFit/>
          </a:bodyPr>
          <a:lstStyle/>
          <a:p>
            <a:pPr>
              <a:spcBef>
                <a:spcPct val="0"/>
              </a:spcBef>
              <a:buFontTx/>
              <a:buNone/>
            </a:pPr>
            <a:r>
              <a:rPr lang="en-GB" sz="1400" dirty="0"/>
              <a:t>The</a:t>
            </a:r>
            <a:r>
              <a:rPr lang="en-GB" sz="1400" b="1" dirty="0">
                <a:solidFill>
                  <a:schemeClr val="accent2"/>
                </a:solidFill>
              </a:rPr>
              <a:t> bias</a:t>
            </a:r>
            <a:r>
              <a:rPr lang="en-GB" sz="1400" dirty="0"/>
              <a:t> in a given instrument/channel </a:t>
            </a:r>
            <a:r>
              <a:rPr lang="en-GB" sz="1400" dirty="0" smtClean="0"/>
              <a:t>(</a:t>
            </a:r>
            <a:r>
              <a:rPr lang="en-GB" sz="1400" b="1" dirty="0" smtClean="0">
                <a:solidFill>
                  <a:schemeClr val="accent6"/>
                </a:solidFill>
              </a:rPr>
              <a:t>bias group</a:t>
            </a:r>
            <a:r>
              <a:rPr lang="en-GB" sz="1400" dirty="0" smtClean="0"/>
              <a:t>) is </a:t>
            </a:r>
            <a:r>
              <a:rPr lang="en-GB" sz="1400" dirty="0"/>
              <a:t>described by (a few) </a:t>
            </a:r>
            <a:r>
              <a:rPr lang="en-GB" sz="1400" b="1" dirty="0">
                <a:solidFill>
                  <a:schemeClr val="accent2"/>
                </a:solidFill>
              </a:rPr>
              <a:t>bias parameters:</a:t>
            </a:r>
            <a:endParaRPr lang="en-GB" sz="1400" dirty="0"/>
          </a:p>
          <a:p>
            <a:pPr>
              <a:spcBef>
                <a:spcPct val="0"/>
              </a:spcBef>
              <a:buFontTx/>
              <a:buNone/>
            </a:pPr>
            <a:r>
              <a:rPr lang="en-GB" sz="1400" dirty="0"/>
              <a:t>	typically, these are functions of air-mass and scan-position (the </a:t>
            </a:r>
            <a:r>
              <a:rPr lang="en-GB" sz="1400" b="1" dirty="0">
                <a:solidFill>
                  <a:schemeClr val="accent2"/>
                </a:solidFill>
              </a:rPr>
              <a:t>predictors</a:t>
            </a:r>
            <a:r>
              <a:rPr lang="en-GB" sz="1400" dirty="0"/>
              <a:t>)</a:t>
            </a:r>
          </a:p>
          <a:p>
            <a:pPr>
              <a:spcBef>
                <a:spcPct val="0"/>
              </a:spcBef>
              <a:buFontTx/>
              <a:buNone/>
            </a:pPr>
            <a:endParaRPr lang="en-GB" sz="1400" dirty="0"/>
          </a:p>
          <a:p>
            <a:pPr>
              <a:spcBef>
                <a:spcPct val="0"/>
              </a:spcBef>
              <a:buFontTx/>
              <a:buNone/>
            </a:pPr>
            <a:r>
              <a:rPr lang="en-GB" sz="1400" dirty="0">
                <a:sym typeface="WP Greek Century" pitchFamily="2" charset="2"/>
              </a:rPr>
              <a:t>These parameters</a:t>
            </a:r>
            <a:r>
              <a:rPr lang="en-GB" sz="1400" dirty="0"/>
              <a:t> can be estimated in a </a:t>
            </a:r>
            <a:r>
              <a:rPr lang="en-GB" sz="1400" dirty="0" err="1"/>
              <a:t>variational</a:t>
            </a:r>
            <a:r>
              <a:rPr lang="en-GB" sz="1400" dirty="0"/>
              <a:t> analysis along with the model state</a:t>
            </a:r>
          </a:p>
          <a:p>
            <a:pPr>
              <a:spcBef>
                <a:spcPct val="0"/>
              </a:spcBef>
              <a:buFontTx/>
              <a:buNone/>
            </a:pPr>
            <a:r>
              <a:rPr lang="en-GB" sz="1400" b="1" dirty="0">
                <a:solidFill>
                  <a:srgbClr val="0099CC"/>
                </a:solidFill>
              </a:rPr>
              <a:t>(</a:t>
            </a:r>
            <a:r>
              <a:rPr lang="en-GB" sz="1400" b="1" dirty="0" err="1">
                <a:solidFill>
                  <a:srgbClr val="0099CC"/>
                </a:solidFill>
              </a:rPr>
              <a:t>Derber</a:t>
            </a:r>
            <a:r>
              <a:rPr lang="en-GB" sz="1400" b="1" dirty="0">
                <a:solidFill>
                  <a:srgbClr val="0099CC"/>
                </a:solidFill>
              </a:rPr>
              <a:t> and Wu, 1998 at NCEP, USA)</a:t>
            </a:r>
          </a:p>
        </p:txBody>
      </p:sp>
      <p:sp>
        <p:nvSpPr>
          <p:cNvPr id="217091" name="Rectangle 3"/>
          <p:cNvSpPr>
            <a:spLocks noGrp="1" noChangeArrowheads="1"/>
          </p:cNvSpPr>
          <p:nvPr>
            <p:ph type="title"/>
          </p:nvPr>
        </p:nvSpPr>
        <p:spPr/>
        <p:txBody>
          <a:bodyPr/>
          <a:lstStyle/>
          <a:p>
            <a:r>
              <a:rPr lang="en-GB" sz="2000" dirty="0" smtClean="0">
                <a:latin typeface="Calibri" pitchFamily="34" charset="0"/>
              </a:rPr>
              <a:t>The Variational </a:t>
            </a:r>
            <a:r>
              <a:rPr lang="en-GB" sz="2000" dirty="0">
                <a:latin typeface="Calibri" pitchFamily="34" charset="0"/>
              </a:rPr>
              <a:t>B</a:t>
            </a:r>
            <a:r>
              <a:rPr lang="en-GB" sz="2000" dirty="0" smtClean="0">
                <a:latin typeface="Calibri" pitchFamily="34" charset="0"/>
              </a:rPr>
              <a:t>ias </a:t>
            </a:r>
            <a:r>
              <a:rPr lang="en-GB" sz="2000" dirty="0">
                <a:latin typeface="Calibri" pitchFamily="34" charset="0"/>
              </a:rPr>
              <a:t>C</a:t>
            </a:r>
            <a:r>
              <a:rPr lang="en-GB" sz="2000" dirty="0" smtClean="0">
                <a:latin typeface="Calibri" pitchFamily="34" charset="0"/>
              </a:rPr>
              <a:t>orrection </a:t>
            </a:r>
            <a:r>
              <a:rPr lang="en-GB" sz="2000" dirty="0" smtClean="0">
                <a:latin typeface="Calibri" pitchFamily="34" charset="0"/>
              </a:rPr>
              <a:t>scheme:</a:t>
            </a:r>
            <a:r>
              <a:rPr lang="en-GB" sz="2000" dirty="0">
                <a:latin typeface="Calibri" pitchFamily="34" charset="0"/>
              </a:rPr>
              <a:t>	</a:t>
            </a:r>
            <a:br>
              <a:rPr lang="en-GB" sz="2000" dirty="0">
                <a:latin typeface="Calibri" pitchFamily="34" charset="0"/>
              </a:rPr>
            </a:br>
            <a:r>
              <a:rPr lang="en-GB" sz="2000" dirty="0">
                <a:solidFill>
                  <a:srgbClr val="0099CC"/>
                </a:solidFill>
                <a:latin typeface="Calibri" pitchFamily="34" charset="0"/>
              </a:rPr>
              <a:t>The general idea</a:t>
            </a:r>
          </a:p>
        </p:txBody>
      </p:sp>
      <p:pic>
        <p:nvPicPr>
          <p:cNvPr id="217092" name="Picture 4" descr="j0078625"/>
          <p:cNvPicPr>
            <a:picLocks noChangeAspect="1" noChangeArrowheads="1"/>
          </p:cNvPicPr>
          <p:nvPr/>
        </p:nvPicPr>
        <p:blipFill>
          <a:blip r:embed="rId3" cstate="print"/>
          <a:srcRect/>
          <a:stretch>
            <a:fillRect/>
          </a:stretch>
        </p:blipFill>
        <p:spPr bwMode="auto">
          <a:xfrm>
            <a:off x="7596188" y="2924175"/>
            <a:ext cx="323850" cy="985838"/>
          </a:xfrm>
          <a:prstGeom prst="rect">
            <a:avLst/>
          </a:prstGeom>
          <a:noFill/>
          <a:ln w="9525">
            <a:noFill/>
            <a:miter lim="800000"/>
            <a:headEnd/>
            <a:tailEnd/>
          </a:ln>
        </p:spPr>
      </p:pic>
      <p:grpSp>
        <p:nvGrpSpPr>
          <p:cNvPr id="217093" name="Group 5"/>
          <p:cNvGrpSpPr>
            <a:grpSpLocks/>
          </p:cNvGrpSpPr>
          <p:nvPr/>
        </p:nvGrpSpPr>
        <p:grpSpPr bwMode="auto">
          <a:xfrm>
            <a:off x="685800" y="2514600"/>
            <a:ext cx="7696200" cy="2438400"/>
            <a:chOff x="432" y="1584"/>
            <a:chExt cx="4848" cy="1536"/>
          </a:xfrm>
        </p:grpSpPr>
        <p:sp>
          <p:nvSpPr>
            <p:cNvPr id="217094" name="Rectangle 6"/>
            <p:cNvSpPr>
              <a:spLocks noChangeArrowheads="1"/>
            </p:cNvSpPr>
            <p:nvPr/>
          </p:nvSpPr>
          <p:spPr bwMode="auto">
            <a:xfrm>
              <a:off x="432" y="1584"/>
              <a:ext cx="4848" cy="1536"/>
            </a:xfrm>
            <a:prstGeom prst="rect">
              <a:avLst/>
            </a:prstGeom>
            <a:noFill/>
            <a:ln w="9525">
              <a:solidFill>
                <a:schemeClr val="tx1"/>
              </a:solidFill>
              <a:miter lim="800000"/>
              <a:headEnd/>
              <a:tailEnd/>
            </a:ln>
            <a:effectLst/>
          </p:spPr>
          <p:txBody>
            <a:bodyPr wrap="none" anchor="ctr"/>
            <a:lstStyle/>
            <a:p>
              <a:endParaRPr lang="en-GB"/>
            </a:p>
          </p:txBody>
        </p:sp>
        <p:sp>
          <p:nvSpPr>
            <p:cNvPr id="217095" name="Text Box 7"/>
            <p:cNvSpPr txBox="1">
              <a:spLocks noChangeArrowheads="1"/>
            </p:cNvSpPr>
            <p:nvPr/>
          </p:nvSpPr>
          <p:spPr bwMode="auto">
            <a:xfrm>
              <a:off x="432" y="1632"/>
              <a:ext cx="2398" cy="192"/>
            </a:xfrm>
            <a:prstGeom prst="rect">
              <a:avLst/>
            </a:prstGeom>
            <a:noFill/>
            <a:ln w="9525">
              <a:noFill/>
              <a:miter lim="800000"/>
              <a:headEnd/>
              <a:tailEnd/>
            </a:ln>
            <a:effectLst/>
          </p:spPr>
          <p:txBody>
            <a:bodyPr wrap="none">
              <a:spAutoFit/>
            </a:bodyPr>
            <a:lstStyle/>
            <a:p>
              <a:pPr>
                <a:spcBef>
                  <a:spcPct val="0"/>
                </a:spcBef>
                <a:buFontTx/>
                <a:buNone/>
              </a:pPr>
              <a:r>
                <a:rPr lang="en-GB" sz="1400"/>
                <a:t>The</a:t>
              </a:r>
              <a:r>
                <a:rPr lang="en-GB" sz="1400" b="1">
                  <a:solidFill>
                    <a:srgbClr val="CC3300"/>
                  </a:solidFill>
                </a:rPr>
                <a:t> standard variational analysis </a:t>
              </a:r>
              <a:r>
                <a:rPr lang="en-GB" sz="1400"/>
                <a:t>minimizes</a:t>
              </a:r>
            </a:p>
          </p:txBody>
        </p:sp>
        <p:sp>
          <p:nvSpPr>
            <p:cNvPr id="217096" name="Text Box 8"/>
            <p:cNvSpPr txBox="1">
              <a:spLocks noChangeArrowheads="1"/>
            </p:cNvSpPr>
            <p:nvPr/>
          </p:nvSpPr>
          <p:spPr bwMode="auto">
            <a:xfrm>
              <a:off x="461" y="2208"/>
              <a:ext cx="2659" cy="192"/>
            </a:xfrm>
            <a:prstGeom prst="rect">
              <a:avLst/>
            </a:prstGeom>
            <a:noFill/>
            <a:ln w="9525">
              <a:noFill/>
              <a:miter lim="800000"/>
              <a:headEnd/>
              <a:tailEnd/>
            </a:ln>
            <a:effectLst/>
          </p:spPr>
          <p:txBody>
            <a:bodyPr wrap="none">
              <a:spAutoFit/>
            </a:bodyPr>
            <a:lstStyle/>
            <a:p>
              <a:pPr>
                <a:spcBef>
                  <a:spcPct val="0"/>
                </a:spcBef>
                <a:buFontTx/>
                <a:buNone/>
              </a:pPr>
              <a:r>
                <a:rPr lang="en-GB" sz="1400"/>
                <a:t>Modify the observation operator to account for bias:</a:t>
              </a:r>
            </a:p>
          </p:txBody>
        </p:sp>
        <p:graphicFrame>
          <p:nvGraphicFramePr>
            <p:cNvPr id="217097" name="Object 9"/>
            <p:cNvGraphicFramePr>
              <a:graphicFrameLocks noChangeAspect="1"/>
            </p:cNvGraphicFramePr>
            <p:nvPr/>
          </p:nvGraphicFramePr>
          <p:xfrm>
            <a:off x="3264" y="2486"/>
            <a:ext cx="864" cy="202"/>
          </p:xfrm>
          <a:graphic>
            <a:graphicData uri="http://schemas.openxmlformats.org/presentationml/2006/ole">
              <mc:AlternateContent xmlns:mc="http://schemas.openxmlformats.org/markup-compatibility/2006">
                <mc:Choice xmlns:v="urn:schemas-microsoft-com:vml" Requires="v">
                  <p:oleObj spid="_x0000_s217779" name="Microsoft Equation 3.0" r:id="rId4" imgW="977760" imgH="228600" progId="Equation.3">
                    <p:embed/>
                  </p:oleObj>
                </mc:Choice>
                <mc:Fallback>
                  <p:oleObj name="Microsoft Equation 3.0" r:id="rId4" imgW="977760" imgH="228600" progId="Equation.3">
                    <p:embed/>
                    <p:pic>
                      <p:nvPicPr>
                        <p:cNvPr id="0" name="Picture 9"/>
                        <p:cNvPicPr>
                          <a:picLocks noChangeAspect="1" noChangeArrowheads="1"/>
                        </p:cNvPicPr>
                        <p:nvPr/>
                      </p:nvPicPr>
                      <p:blipFill>
                        <a:blip r:embed="rId5">
                          <a:alphaModFix amt="50000"/>
                          <a:extLst>
                            <a:ext uri="{28A0092B-C50C-407E-A947-70E740481C1C}">
                              <a14:useLocalDpi xmlns:a14="http://schemas.microsoft.com/office/drawing/2010/main" val="0"/>
                            </a:ext>
                          </a:extLst>
                        </a:blip>
                        <a:srcRect/>
                        <a:stretch>
                          <a:fillRect/>
                        </a:stretch>
                      </p:blipFill>
                      <p:spPr bwMode="auto">
                        <a:xfrm>
                          <a:off x="3264" y="2486"/>
                          <a:ext cx="864" cy="202"/>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17098" name="Text Box 10"/>
            <p:cNvSpPr txBox="1">
              <a:spLocks noChangeArrowheads="1"/>
            </p:cNvSpPr>
            <p:nvPr/>
          </p:nvSpPr>
          <p:spPr bwMode="auto">
            <a:xfrm>
              <a:off x="461" y="2494"/>
              <a:ext cx="2529" cy="192"/>
            </a:xfrm>
            <a:prstGeom prst="rect">
              <a:avLst/>
            </a:prstGeom>
            <a:noFill/>
            <a:ln w="9525">
              <a:noFill/>
              <a:miter lim="800000"/>
              <a:headEnd/>
              <a:tailEnd/>
            </a:ln>
            <a:effectLst/>
          </p:spPr>
          <p:txBody>
            <a:bodyPr wrap="none">
              <a:spAutoFit/>
            </a:bodyPr>
            <a:lstStyle/>
            <a:p>
              <a:pPr>
                <a:spcBef>
                  <a:spcPct val="0"/>
                </a:spcBef>
                <a:buFontTx/>
                <a:buNone/>
              </a:pPr>
              <a:r>
                <a:rPr lang="en-GB" sz="1400"/>
                <a:t>Include the bias parameters</a:t>
              </a:r>
              <a:r>
                <a:rPr lang="en-GB" sz="1400">
                  <a:sym typeface="WP Greek Century" pitchFamily="2" charset="2"/>
                </a:rPr>
                <a:t> </a:t>
              </a:r>
              <a:r>
                <a:rPr lang="en-GB" sz="1400"/>
                <a:t>in the control vector:</a:t>
              </a:r>
            </a:p>
          </p:txBody>
        </p:sp>
        <p:sp>
          <p:nvSpPr>
            <p:cNvPr id="217099" name="Text Box 11"/>
            <p:cNvSpPr txBox="1">
              <a:spLocks noChangeArrowheads="1"/>
            </p:cNvSpPr>
            <p:nvPr/>
          </p:nvSpPr>
          <p:spPr bwMode="auto">
            <a:xfrm>
              <a:off x="469" y="2832"/>
              <a:ext cx="1009" cy="192"/>
            </a:xfrm>
            <a:prstGeom prst="rect">
              <a:avLst/>
            </a:prstGeom>
            <a:noFill/>
            <a:ln w="9525">
              <a:noFill/>
              <a:miter lim="800000"/>
              <a:headEnd/>
              <a:tailEnd/>
            </a:ln>
            <a:effectLst/>
          </p:spPr>
          <p:txBody>
            <a:bodyPr wrap="none">
              <a:spAutoFit/>
            </a:bodyPr>
            <a:lstStyle/>
            <a:p>
              <a:pPr>
                <a:spcBef>
                  <a:spcPct val="0"/>
                </a:spcBef>
                <a:buFontTx/>
                <a:buNone/>
              </a:pPr>
              <a:r>
                <a:rPr lang="en-GB" sz="1400" b="1">
                  <a:solidFill>
                    <a:srgbClr val="CC3300"/>
                  </a:solidFill>
                </a:rPr>
                <a:t>Minimize instead</a:t>
              </a:r>
            </a:p>
          </p:txBody>
        </p:sp>
        <p:graphicFrame>
          <p:nvGraphicFramePr>
            <p:cNvPr id="217100" name="Object 12"/>
            <p:cNvGraphicFramePr>
              <a:graphicFrameLocks noChangeAspect="1"/>
            </p:cNvGraphicFramePr>
            <p:nvPr/>
          </p:nvGraphicFramePr>
          <p:xfrm>
            <a:off x="1585" y="2801"/>
            <a:ext cx="3119" cy="223"/>
          </p:xfrm>
          <a:graphic>
            <a:graphicData uri="http://schemas.openxmlformats.org/presentationml/2006/ole">
              <mc:AlternateContent xmlns:mc="http://schemas.openxmlformats.org/markup-compatibility/2006">
                <mc:Choice xmlns:v="urn:schemas-microsoft-com:vml" Requires="v">
                  <p:oleObj spid="_x0000_s217780" name="Equation" r:id="rId6" imgW="3377880" imgH="253800" progId="Equation.3">
                    <p:embed/>
                  </p:oleObj>
                </mc:Choice>
                <mc:Fallback>
                  <p:oleObj name="Equation" r:id="rId6" imgW="3377880" imgH="253800" progId="Equation.3">
                    <p:embed/>
                    <p:pic>
                      <p:nvPicPr>
                        <p:cNvPr id="0" name="Picture 12"/>
                        <p:cNvPicPr>
                          <a:picLocks noChangeAspect="1" noChangeArrowheads="1"/>
                        </p:cNvPicPr>
                        <p:nvPr/>
                      </p:nvPicPr>
                      <p:blipFill>
                        <a:blip r:embed="rId7">
                          <a:alphaModFix amt="50000"/>
                          <a:extLst>
                            <a:ext uri="{28A0092B-C50C-407E-A947-70E740481C1C}">
                              <a14:useLocalDpi xmlns:a14="http://schemas.microsoft.com/office/drawing/2010/main" val="0"/>
                            </a:ext>
                          </a:extLst>
                        </a:blip>
                        <a:srcRect/>
                        <a:stretch>
                          <a:fillRect/>
                        </a:stretch>
                      </p:blipFill>
                      <p:spPr bwMode="auto">
                        <a:xfrm>
                          <a:off x="1585" y="2801"/>
                          <a:ext cx="3119" cy="223"/>
                        </a:xfrm>
                        <a:prstGeom prst="rect">
                          <a:avLst/>
                        </a:prstGeom>
                        <a:solidFill>
                          <a:srgbClr val="FFFF99">
                            <a:alpha val="50000"/>
                          </a:srgbClr>
                        </a:solidFill>
                        <a:ln w="12700">
                          <a:solidFill>
                            <a:schemeClr val="tx1"/>
                          </a:solidFill>
                          <a:miter lim="800000"/>
                          <a:headEnd/>
                          <a:tailEnd/>
                        </a:ln>
                      </p:spPr>
                    </p:pic>
                  </p:oleObj>
                </mc:Fallback>
              </mc:AlternateContent>
            </a:graphicData>
          </a:graphic>
        </p:graphicFrame>
        <p:graphicFrame>
          <p:nvGraphicFramePr>
            <p:cNvPr id="217101" name="Object 13"/>
            <p:cNvGraphicFramePr>
              <a:graphicFrameLocks noChangeAspect="1"/>
            </p:cNvGraphicFramePr>
            <p:nvPr/>
          </p:nvGraphicFramePr>
          <p:xfrm>
            <a:off x="1296" y="1872"/>
            <a:ext cx="3119" cy="212"/>
          </p:xfrm>
          <a:graphic>
            <a:graphicData uri="http://schemas.openxmlformats.org/presentationml/2006/ole">
              <mc:AlternateContent xmlns:mc="http://schemas.openxmlformats.org/markup-compatibility/2006">
                <mc:Choice xmlns:v="urn:schemas-microsoft-com:vml" Requires="v">
                  <p:oleObj spid="_x0000_s217781" name="Equation" r:id="rId8" imgW="3377880" imgH="241200" progId="Equation.3">
                    <p:embed/>
                  </p:oleObj>
                </mc:Choice>
                <mc:Fallback>
                  <p:oleObj name="Equation" r:id="rId8" imgW="3377880" imgH="241200" progId="Equation.3">
                    <p:embed/>
                    <p:pic>
                      <p:nvPicPr>
                        <p:cNvPr id="0"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6" y="1872"/>
                          <a:ext cx="311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graphicFrame>
          <p:nvGraphicFramePr>
            <p:cNvPr id="217102" name="Object 14"/>
            <p:cNvGraphicFramePr>
              <a:graphicFrameLocks noChangeAspect="1"/>
            </p:cNvGraphicFramePr>
            <p:nvPr/>
          </p:nvGraphicFramePr>
          <p:xfrm>
            <a:off x="3261" y="2187"/>
            <a:ext cx="867" cy="213"/>
          </p:xfrm>
          <a:graphic>
            <a:graphicData uri="http://schemas.openxmlformats.org/presentationml/2006/ole">
              <mc:AlternateContent xmlns:mc="http://schemas.openxmlformats.org/markup-compatibility/2006">
                <mc:Choice xmlns:v="urn:schemas-microsoft-com:vml" Requires="v">
                  <p:oleObj spid="_x0000_s217782" name="Equation" r:id="rId10" imgW="927000" imgH="241200" progId="Equation.3">
                    <p:embed/>
                  </p:oleObj>
                </mc:Choice>
                <mc:Fallback>
                  <p:oleObj name="Equation" r:id="rId10" imgW="927000" imgH="241200" progId="Equation.3">
                    <p:embed/>
                    <p:pic>
                      <p:nvPicPr>
                        <p:cNvPr id="0" name="Picture 14"/>
                        <p:cNvPicPr>
                          <a:picLocks noChangeAspect="1" noChangeArrowheads="1"/>
                        </p:cNvPicPr>
                        <p:nvPr/>
                      </p:nvPicPr>
                      <p:blipFill>
                        <a:blip r:embed="rId11">
                          <a:alphaModFix amt="50000"/>
                          <a:extLst>
                            <a:ext uri="{28A0092B-C50C-407E-A947-70E740481C1C}">
                              <a14:useLocalDpi xmlns:a14="http://schemas.microsoft.com/office/drawing/2010/main" val="0"/>
                            </a:ext>
                          </a:extLst>
                        </a:blip>
                        <a:srcRect/>
                        <a:stretch>
                          <a:fillRect/>
                        </a:stretch>
                      </p:blipFill>
                      <p:spPr bwMode="auto">
                        <a:xfrm>
                          <a:off x="3261" y="2187"/>
                          <a:ext cx="867" cy="213"/>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grpSp>
        <p:nvGrpSpPr>
          <p:cNvPr id="217103" name="Group 15"/>
          <p:cNvGrpSpPr>
            <a:grpSpLocks/>
          </p:cNvGrpSpPr>
          <p:nvPr/>
        </p:nvGrpSpPr>
        <p:grpSpPr bwMode="auto">
          <a:xfrm>
            <a:off x="685800" y="5083175"/>
            <a:ext cx="7696200" cy="1377950"/>
            <a:chOff x="432" y="3202"/>
            <a:chExt cx="4848" cy="868"/>
          </a:xfrm>
        </p:grpSpPr>
        <p:sp>
          <p:nvSpPr>
            <p:cNvPr id="217104" name="Text Box 16"/>
            <p:cNvSpPr txBox="1">
              <a:spLocks noChangeArrowheads="1"/>
            </p:cNvSpPr>
            <p:nvPr/>
          </p:nvSpPr>
          <p:spPr bwMode="auto">
            <a:xfrm>
              <a:off x="432" y="3202"/>
              <a:ext cx="4848" cy="868"/>
            </a:xfrm>
            <a:prstGeom prst="rect">
              <a:avLst/>
            </a:prstGeom>
            <a:solidFill>
              <a:srgbClr val="CCFFFF">
                <a:alpha val="50000"/>
              </a:srgbClr>
            </a:solidFill>
            <a:ln w="9525">
              <a:solidFill>
                <a:schemeClr val="tx1"/>
              </a:solidFill>
              <a:miter lim="800000"/>
              <a:headEnd/>
              <a:tailEnd/>
            </a:ln>
            <a:effectLst/>
          </p:spPr>
          <p:txBody>
            <a:bodyPr>
              <a:spAutoFit/>
            </a:bodyPr>
            <a:lstStyle/>
            <a:p>
              <a:pPr marL="457200" indent="-457200">
                <a:spcBef>
                  <a:spcPct val="0"/>
                </a:spcBef>
                <a:buFontTx/>
                <a:buNone/>
              </a:pPr>
              <a:r>
                <a:rPr lang="en-GB" sz="1400" b="1">
                  <a:solidFill>
                    <a:schemeClr val="accent2"/>
                  </a:solidFill>
                </a:rPr>
                <a:t> What is needed to implement this:</a:t>
              </a:r>
              <a:r>
                <a:rPr lang="en-GB" sz="1400"/>
                <a:t>  </a:t>
              </a:r>
            </a:p>
            <a:p>
              <a:pPr marL="457200" indent="-457200">
                <a:spcBef>
                  <a:spcPct val="0"/>
                </a:spcBef>
                <a:buFontTx/>
                <a:buNone/>
              </a:pPr>
              <a:r>
                <a:rPr lang="en-GB" sz="1400"/>
                <a:t>          </a:t>
              </a:r>
            </a:p>
            <a:p>
              <a:pPr marL="2286000" lvl="4" indent="-457200">
                <a:spcBef>
                  <a:spcPct val="0"/>
                </a:spcBef>
                <a:buFontTx/>
                <a:buAutoNum type="arabicPeriod"/>
              </a:pPr>
              <a:r>
                <a:rPr lang="en-GB" sz="1400"/>
                <a:t>The modified operator                and its TL + adjoint </a:t>
              </a:r>
            </a:p>
            <a:p>
              <a:pPr marL="2286000" lvl="4" indent="-457200">
                <a:spcBef>
                  <a:spcPct val="0"/>
                </a:spcBef>
                <a:buFontTx/>
                <a:buAutoNum type="arabicPeriod"/>
              </a:pPr>
              <a:r>
                <a:rPr lang="en-GB" sz="1400"/>
                <a:t>A cycling scheme for updating the bias parameter estimates</a:t>
              </a:r>
            </a:p>
            <a:p>
              <a:pPr marL="2286000" lvl="4" indent="-457200">
                <a:spcBef>
                  <a:spcPct val="0"/>
                </a:spcBef>
                <a:buFontTx/>
                <a:buAutoNum type="arabicPeriod"/>
              </a:pPr>
              <a:r>
                <a:rPr lang="en-GB" sz="1400"/>
                <a:t>An effective preconditioner for the joint minimization problem</a:t>
              </a:r>
            </a:p>
            <a:p>
              <a:pPr marL="457200" indent="-457200">
                <a:spcBef>
                  <a:spcPct val="0"/>
                </a:spcBef>
                <a:buFontTx/>
                <a:buNone/>
              </a:pPr>
              <a:endParaRPr lang="en-GB" sz="1400"/>
            </a:p>
          </p:txBody>
        </p:sp>
        <p:graphicFrame>
          <p:nvGraphicFramePr>
            <p:cNvPr id="217105" name="Object 17"/>
            <p:cNvGraphicFramePr>
              <a:graphicFrameLocks noChangeAspect="1"/>
            </p:cNvGraphicFramePr>
            <p:nvPr/>
          </p:nvGraphicFramePr>
          <p:xfrm>
            <a:off x="3041" y="3457"/>
            <a:ext cx="463" cy="213"/>
          </p:xfrm>
          <a:graphic>
            <a:graphicData uri="http://schemas.openxmlformats.org/presentationml/2006/ole">
              <mc:AlternateContent xmlns:mc="http://schemas.openxmlformats.org/markup-compatibility/2006">
                <mc:Choice xmlns:v="urn:schemas-microsoft-com:vml" Requires="v">
                  <p:oleObj spid="_x0000_s217783" name="Equation" r:id="rId12" imgW="495000" imgH="241200" progId="Equation.3">
                    <p:embed/>
                  </p:oleObj>
                </mc:Choice>
                <mc:Fallback>
                  <p:oleObj name="Equation" r:id="rId12" imgW="495000" imgH="241200" progId="Equation.3">
                    <p:embed/>
                    <p:pic>
                      <p:nvPicPr>
                        <p:cNvPr id="0" name="Picture 17"/>
                        <p:cNvPicPr>
                          <a:picLocks noChangeAspect="1" noChangeArrowheads="1"/>
                        </p:cNvPicPr>
                        <p:nvPr/>
                      </p:nvPicPr>
                      <p:blipFill>
                        <a:blip r:embed="rId13">
                          <a:alphaModFix amt="50000"/>
                          <a:extLst>
                            <a:ext uri="{28A0092B-C50C-407E-A947-70E740481C1C}">
                              <a14:useLocalDpi xmlns:a14="http://schemas.microsoft.com/office/drawing/2010/main" val="0"/>
                            </a:ext>
                          </a:extLst>
                        </a:blip>
                        <a:srcRect/>
                        <a:stretch>
                          <a:fillRect/>
                        </a:stretch>
                      </p:blipFill>
                      <p:spPr bwMode="auto">
                        <a:xfrm>
                          <a:off x="3041" y="3457"/>
                          <a:ext cx="463" cy="213"/>
                        </a:xfrm>
                        <a:prstGeom prst="rect">
                          <a:avLst/>
                        </a:prstGeom>
                        <a:noFill/>
                        <a:ln>
                          <a:noFill/>
                        </a:ln>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170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17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8D20ED4-EA02-449F-83CC-01B332E78CC0}" type="slidenum">
              <a:rPr lang="en-GB"/>
              <a:pPr/>
              <a:t>2</a:t>
            </a:fld>
            <a:endParaRPr lang="en-GB"/>
          </a:p>
        </p:txBody>
      </p:sp>
      <p:sp>
        <p:nvSpPr>
          <p:cNvPr id="100354" name="Rectangle 2"/>
          <p:cNvSpPr>
            <a:spLocks noGrp="1" noChangeArrowheads="1"/>
          </p:cNvSpPr>
          <p:nvPr>
            <p:ph type="title"/>
          </p:nvPr>
        </p:nvSpPr>
        <p:spPr>
          <a:xfrm>
            <a:off x="683568" y="609600"/>
            <a:ext cx="7774632" cy="515144"/>
          </a:xfrm>
          <a:ln/>
        </p:spPr>
        <p:txBody>
          <a:bodyPr/>
          <a:lstStyle/>
          <a:p>
            <a:pPr algn="ctr"/>
            <a:r>
              <a:rPr lang="en-US" sz="3200" dirty="0" smtClean="0">
                <a:latin typeface="Calibri" pitchFamily="34" charset="0"/>
              </a:rPr>
              <a:t>Overview of this lecture</a:t>
            </a:r>
            <a:endParaRPr lang="en-US" sz="3200" dirty="0">
              <a:solidFill>
                <a:srgbClr val="0099CC"/>
              </a:solidFill>
              <a:latin typeface="Calibri" pitchFamily="34" charset="0"/>
            </a:endParaRPr>
          </a:p>
        </p:txBody>
      </p:sp>
      <p:sp>
        <p:nvSpPr>
          <p:cNvPr id="100355" name="Rectangle 3"/>
          <p:cNvSpPr>
            <a:spLocks noGrp="1" noChangeArrowheads="1"/>
          </p:cNvSpPr>
          <p:nvPr>
            <p:ph type="body" idx="1"/>
          </p:nvPr>
        </p:nvSpPr>
        <p:spPr>
          <a:xfrm>
            <a:off x="683568" y="1628800"/>
            <a:ext cx="7848872" cy="4032448"/>
          </a:xfrm>
        </p:spPr>
        <p:txBody>
          <a:bodyPr/>
          <a:lstStyle/>
          <a:p>
            <a:pPr>
              <a:buFontTx/>
              <a:buNone/>
            </a:pPr>
            <a:r>
              <a:rPr lang="en-GB" sz="1600" dirty="0" smtClean="0">
                <a:latin typeface="Calibri" pitchFamily="34" charset="0"/>
              </a:rPr>
              <a:t>In </a:t>
            </a:r>
            <a:r>
              <a:rPr lang="en-GB" sz="1600" dirty="0">
                <a:latin typeface="Calibri" pitchFamily="34" charset="0"/>
              </a:rPr>
              <a:t>this lecture the </a:t>
            </a:r>
            <a:r>
              <a:rPr lang="en-GB" sz="1600" dirty="0" err="1">
                <a:latin typeface="Calibri" pitchFamily="34" charset="0"/>
              </a:rPr>
              <a:t>variational</a:t>
            </a:r>
            <a:r>
              <a:rPr lang="en-GB" sz="1600" dirty="0">
                <a:latin typeface="Calibri" pitchFamily="34" charset="0"/>
              </a:rPr>
              <a:t> bias correction scheme (</a:t>
            </a:r>
            <a:r>
              <a:rPr lang="en-GB" sz="1600" dirty="0" err="1">
                <a:latin typeface="Calibri" pitchFamily="34" charset="0"/>
              </a:rPr>
              <a:t>VarBC</a:t>
            </a:r>
            <a:r>
              <a:rPr lang="en-GB" sz="1600" dirty="0">
                <a:latin typeface="Calibri" pitchFamily="34" charset="0"/>
              </a:rPr>
              <a:t>) as used at ECMWF is </a:t>
            </a:r>
            <a:r>
              <a:rPr lang="en-GB" sz="1600" dirty="0" smtClean="0">
                <a:latin typeface="Calibri" pitchFamily="34" charset="0"/>
              </a:rPr>
              <a:t>explained.</a:t>
            </a:r>
          </a:p>
          <a:p>
            <a:pPr>
              <a:buFontTx/>
              <a:buNone/>
            </a:pPr>
            <a:r>
              <a:rPr lang="en-GB" sz="1600" b="1" i="1" dirty="0" err="1" smtClean="0">
                <a:solidFill>
                  <a:schemeClr val="accent2">
                    <a:lumMod val="75000"/>
                  </a:schemeClr>
                </a:solidFill>
                <a:latin typeface="Calibri" pitchFamily="34" charset="0"/>
              </a:rPr>
              <a:t>VarBC</a:t>
            </a:r>
            <a:r>
              <a:rPr lang="en-GB" sz="1600" b="1" i="1" dirty="0" smtClean="0">
                <a:solidFill>
                  <a:schemeClr val="accent2">
                    <a:lumMod val="75000"/>
                  </a:schemeClr>
                </a:solidFill>
                <a:latin typeface="Calibri" pitchFamily="34" charset="0"/>
              </a:rPr>
              <a:t> </a:t>
            </a:r>
            <a:r>
              <a:rPr lang="en-GB" sz="1600" b="1" i="1" dirty="0">
                <a:solidFill>
                  <a:schemeClr val="accent2">
                    <a:lumMod val="75000"/>
                  </a:schemeClr>
                </a:solidFill>
                <a:latin typeface="Calibri" pitchFamily="34" charset="0"/>
              </a:rPr>
              <a:t>replaced </a:t>
            </a:r>
            <a:r>
              <a:rPr lang="en-GB" sz="1600" dirty="0">
                <a:latin typeface="Calibri" pitchFamily="34" charset="0"/>
              </a:rPr>
              <a:t>the </a:t>
            </a:r>
            <a:r>
              <a:rPr lang="en-GB" sz="1600" dirty="0" smtClean="0">
                <a:latin typeface="Calibri" pitchFamily="34" charset="0"/>
              </a:rPr>
              <a:t>tedious job </a:t>
            </a:r>
            <a:r>
              <a:rPr lang="en-GB" sz="1600" dirty="0">
                <a:latin typeface="Calibri" pitchFamily="34" charset="0"/>
              </a:rPr>
              <a:t>of estimating observation bias </a:t>
            </a:r>
            <a:r>
              <a:rPr lang="en-GB" sz="1600" b="1" i="1" dirty="0">
                <a:solidFill>
                  <a:schemeClr val="accent2">
                    <a:lumMod val="75000"/>
                  </a:schemeClr>
                </a:solidFill>
                <a:latin typeface="Calibri" pitchFamily="34" charset="0"/>
              </a:rPr>
              <a:t>off-line</a:t>
            </a:r>
            <a:r>
              <a:rPr lang="en-GB" sz="1600" dirty="0">
                <a:latin typeface="Calibri" pitchFamily="34" charset="0"/>
              </a:rPr>
              <a:t> for each </a:t>
            </a:r>
            <a:r>
              <a:rPr lang="en-GB" sz="1600" dirty="0" smtClean="0">
                <a:latin typeface="Calibri" pitchFamily="34" charset="0"/>
              </a:rPr>
              <a:t>satellite</a:t>
            </a:r>
          </a:p>
          <a:p>
            <a:pPr>
              <a:buFontTx/>
              <a:buNone/>
            </a:pPr>
            <a:r>
              <a:rPr lang="en-GB" sz="1600" dirty="0" smtClean="0">
                <a:latin typeface="Calibri" pitchFamily="34" charset="0"/>
              </a:rPr>
              <a:t>instrument </a:t>
            </a:r>
            <a:r>
              <a:rPr lang="en-GB" sz="1600" dirty="0">
                <a:latin typeface="Calibri" pitchFamily="34" charset="0"/>
              </a:rPr>
              <a:t>or in-situ </a:t>
            </a:r>
            <a:r>
              <a:rPr lang="en-GB" sz="1600" dirty="0" smtClean="0">
                <a:latin typeface="Calibri" pitchFamily="34" charset="0"/>
              </a:rPr>
              <a:t>network </a:t>
            </a:r>
            <a:r>
              <a:rPr lang="en-GB" sz="1600" b="1" i="1" dirty="0" smtClean="0">
                <a:solidFill>
                  <a:schemeClr val="accent2">
                    <a:lumMod val="75000"/>
                  </a:schemeClr>
                </a:solidFill>
                <a:latin typeface="Calibri" pitchFamily="34" charset="0"/>
              </a:rPr>
              <a:t>by </a:t>
            </a:r>
            <a:r>
              <a:rPr lang="en-GB" sz="1600" b="1" i="1" dirty="0">
                <a:solidFill>
                  <a:schemeClr val="accent2">
                    <a:lumMod val="75000"/>
                  </a:schemeClr>
                </a:solidFill>
                <a:latin typeface="Calibri" pitchFamily="34" charset="0"/>
              </a:rPr>
              <a:t>an automatic</a:t>
            </a:r>
            <a:r>
              <a:rPr lang="en-GB" sz="1600" i="1" dirty="0">
                <a:latin typeface="Calibri" pitchFamily="34" charset="0"/>
              </a:rPr>
              <a:t> </a:t>
            </a:r>
            <a:r>
              <a:rPr lang="en-GB" sz="1600" dirty="0" smtClean="0">
                <a:latin typeface="Calibri" pitchFamily="34" charset="0"/>
              </a:rPr>
              <a:t>self-adaptive </a:t>
            </a:r>
            <a:r>
              <a:rPr lang="en-GB" sz="1600" b="1" i="1" dirty="0" smtClean="0">
                <a:solidFill>
                  <a:schemeClr val="accent2">
                    <a:lumMod val="75000"/>
                  </a:schemeClr>
                </a:solidFill>
                <a:latin typeface="Calibri" pitchFamily="34" charset="0"/>
              </a:rPr>
              <a:t>system</a:t>
            </a:r>
            <a:r>
              <a:rPr lang="en-GB" sz="1600" dirty="0">
                <a:latin typeface="Calibri" pitchFamily="34" charset="0"/>
              </a:rPr>
              <a:t>. </a:t>
            </a:r>
            <a:endParaRPr lang="en-GB" sz="1600" dirty="0" smtClean="0">
              <a:latin typeface="Calibri" pitchFamily="34" charset="0"/>
            </a:endParaRPr>
          </a:p>
          <a:p>
            <a:pPr>
              <a:buFontTx/>
              <a:buNone/>
            </a:pPr>
            <a:endParaRPr lang="en-GB" sz="1600" dirty="0" smtClean="0">
              <a:latin typeface="Calibri" pitchFamily="34" charset="0"/>
            </a:endParaRPr>
          </a:p>
          <a:p>
            <a:pPr>
              <a:buFontTx/>
              <a:buNone/>
            </a:pPr>
            <a:r>
              <a:rPr lang="en-GB" sz="1600" dirty="0" smtClean="0">
                <a:latin typeface="Calibri" pitchFamily="34" charset="0"/>
              </a:rPr>
              <a:t>This </a:t>
            </a:r>
            <a:r>
              <a:rPr lang="en-GB" sz="1600" dirty="0">
                <a:latin typeface="Calibri" pitchFamily="34" charset="0"/>
              </a:rPr>
              <a:t>is achieved by making the bias estimation an </a:t>
            </a:r>
            <a:r>
              <a:rPr lang="en-GB" sz="1600" b="1" i="1" dirty="0">
                <a:solidFill>
                  <a:schemeClr val="accent2">
                    <a:lumMod val="75000"/>
                  </a:schemeClr>
                </a:solidFill>
                <a:latin typeface="Calibri" pitchFamily="34" charset="0"/>
              </a:rPr>
              <a:t>integral part </a:t>
            </a:r>
            <a:r>
              <a:rPr lang="en-GB" sz="1600" dirty="0">
                <a:latin typeface="Calibri" pitchFamily="34" charset="0"/>
              </a:rPr>
              <a:t>of the ECMWF </a:t>
            </a:r>
            <a:r>
              <a:rPr lang="en-GB" sz="1600" dirty="0" err="1" smtClean="0">
                <a:latin typeface="Calibri" pitchFamily="34" charset="0"/>
              </a:rPr>
              <a:t>variational</a:t>
            </a:r>
            <a:endParaRPr lang="en-GB" sz="1600" dirty="0" smtClean="0">
              <a:latin typeface="Calibri" pitchFamily="34" charset="0"/>
            </a:endParaRPr>
          </a:p>
          <a:p>
            <a:pPr>
              <a:buFontTx/>
              <a:buNone/>
            </a:pPr>
            <a:r>
              <a:rPr lang="en-GB" sz="1600" dirty="0" smtClean="0">
                <a:latin typeface="Calibri" pitchFamily="34" charset="0"/>
              </a:rPr>
              <a:t>data </a:t>
            </a:r>
            <a:r>
              <a:rPr lang="en-GB" sz="1600" b="1" i="1" dirty="0">
                <a:solidFill>
                  <a:schemeClr val="accent2">
                    <a:lumMod val="75000"/>
                  </a:schemeClr>
                </a:solidFill>
                <a:latin typeface="Calibri" pitchFamily="34" charset="0"/>
              </a:rPr>
              <a:t>assimilation </a:t>
            </a:r>
            <a:r>
              <a:rPr lang="en-GB" sz="1600" dirty="0" smtClean="0">
                <a:latin typeface="Calibri" pitchFamily="34" charset="0"/>
              </a:rPr>
              <a:t>system, where </a:t>
            </a:r>
            <a:r>
              <a:rPr lang="en-GB" sz="1600" dirty="0">
                <a:latin typeface="Calibri" pitchFamily="34" charset="0"/>
              </a:rPr>
              <a:t>now both the initial model state and observation </a:t>
            </a:r>
            <a:r>
              <a:rPr lang="en-GB" sz="1600" dirty="0" smtClean="0">
                <a:latin typeface="Calibri" pitchFamily="34" charset="0"/>
              </a:rPr>
              <a:t>bias</a:t>
            </a:r>
          </a:p>
          <a:p>
            <a:pPr>
              <a:buFontTx/>
              <a:buNone/>
            </a:pPr>
            <a:r>
              <a:rPr lang="en-GB" sz="1600" dirty="0" smtClean="0">
                <a:latin typeface="Calibri" pitchFamily="34" charset="0"/>
              </a:rPr>
              <a:t>estimates </a:t>
            </a:r>
            <a:r>
              <a:rPr lang="en-GB" sz="1600" dirty="0">
                <a:latin typeface="Calibri" pitchFamily="34" charset="0"/>
              </a:rPr>
              <a:t>are updated </a:t>
            </a:r>
            <a:r>
              <a:rPr lang="en-GB" sz="1600" dirty="0" smtClean="0">
                <a:latin typeface="Calibri" pitchFamily="34" charset="0"/>
              </a:rPr>
              <a:t>simultaneously.</a:t>
            </a:r>
          </a:p>
          <a:p>
            <a:pPr>
              <a:buFontTx/>
              <a:buNone/>
            </a:pPr>
            <a:endParaRPr lang="en-GB" sz="1600" dirty="0" smtClean="0">
              <a:latin typeface="Calibri" pitchFamily="34" charset="0"/>
            </a:endParaRPr>
          </a:p>
          <a:p>
            <a:pPr>
              <a:buFontTx/>
              <a:buNone/>
            </a:pPr>
            <a:r>
              <a:rPr lang="en-GB" sz="1600" b="1" i="1" dirty="0" smtClean="0">
                <a:latin typeface="Calibri" pitchFamily="34" charset="0"/>
              </a:rPr>
              <a:t>By </a:t>
            </a:r>
            <a:r>
              <a:rPr lang="en-GB" sz="1600" b="1" i="1" dirty="0">
                <a:latin typeface="Calibri" pitchFamily="34" charset="0"/>
              </a:rPr>
              <a:t>the end of the session you should be able to realize </a:t>
            </a:r>
            <a:r>
              <a:rPr lang="en-GB" sz="1600" b="1" i="1" dirty="0" smtClean="0">
                <a:latin typeface="Calibri" pitchFamily="34" charset="0"/>
              </a:rPr>
              <a:t>that:</a:t>
            </a:r>
          </a:p>
          <a:p>
            <a:pPr marL="228600" indent="-228600">
              <a:buFont typeface="+mj-lt"/>
              <a:buAutoNum type="arabicPeriod"/>
            </a:pPr>
            <a:r>
              <a:rPr lang="en-GB" sz="1600" dirty="0" smtClean="0">
                <a:latin typeface="Calibri" pitchFamily="34" charset="0"/>
              </a:rPr>
              <a:t>many </a:t>
            </a:r>
            <a:r>
              <a:rPr lang="en-GB" sz="1600" dirty="0">
                <a:latin typeface="Calibri" pitchFamily="34" charset="0"/>
              </a:rPr>
              <a:t>observations are biased, and </a:t>
            </a:r>
            <a:r>
              <a:rPr lang="en-GB" sz="1600" dirty="0" smtClean="0">
                <a:latin typeface="Calibri" pitchFamily="34" charset="0"/>
              </a:rPr>
              <a:t>the </a:t>
            </a:r>
            <a:r>
              <a:rPr lang="en-GB" sz="1600" b="1" i="1" dirty="0">
                <a:solidFill>
                  <a:schemeClr val="accent2">
                    <a:lumMod val="75000"/>
                  </a:schemeClr>
                </a:solidFill>
                <a:latin typeface="Calibri" pitchFamily="34" charset="0"/>
              </a:rPr>
              <a:t>characteristics of bias </a:t>
            </a:r>
            <a:r>
              <a:rPr lang="en-GB" sz="1600" b="1" i="1" dirty="0" smtClean="0">
                <a:solidFill>
                  <a:schemeClr val="accent2">
                    <a:lumMod val="75000"/>
                  </a:schemeClr>
                </a:solidFill>
                <a:latin typeface="Calibri" pitchFamily="34" charset="0"/>
              </a:rPr>
              <a:t>vary </a:t>
            </a:r>
            <a:r>
              <a:rPr lang="en-GB" sz="1600" b="1" i="1" dirty="0">
                <a:solidFill>
                  <a:schemeClr val="accent2">
                    <a:lumMod val="75000"/>
                  </a:schemeClr>
                </a:solidFill>
                <a:latin typeface="Calibri" pitchFamily="34" charset="0"/>
              </a:rPr>
              <a:t>widely </a:t>
            </a:r>
            <a:r>
              <a:rPr lang="en-GB" sz="1600" dirty="0" smtClean="0">
                <a:latin typeface="Calibri" pitchFamily="34" charset="0"/>
              </a:rPr>
              <a:t>depending on </a:t>
            </a:r>
            <a:r>
              <a:rPr lang="en-GB" sz="1600" dirty="0" smtClean="0">
                <a:solidFill>
                  <a:srgbClr val="000000"/>
                </a:solidFill>
                <a:latin typeface="Calibri" pitchFamily="34" charset="0"/>
              </a:rPr>
              <a:t>th</a:t>
            </a:r>
            <a:r>
              <a:rPr lang="en-GB" sz="1600" dirty="0" smtClean="0">
                <a:solidFill>
                  <a:srgbClr val="000000"/>
                </a:solidFill>
                <a:latin typeface="Calibri" pitchFamily="34" charset="0"/>
              </a:rPr>
              <a:t>e </a:t>
            </a:r>
            <a:r>
              <a:rPr lang="en-GB" sz="1600" dirty="0">
                <a:solidFill>
                  <a:srgbClr val="000000"/>
                </a:solidFill>
                <a:latin typeface="Calibri" pitchFamily="34" charset="0"/>
              </a:rPr>
              <a:t>type</a:t>
            </a:r>
            <a:r>
              <a:rPr lang="en-GB" sz="1600" dirty="0" smtClean="0">
                <a:solidFill>
                  <a:srgbClr val="000000"/>
                </a:solidFill>
                <a:latin typeface="Calibri" pitchFamily="34" charset="0"/>
              </a:rPr>
              <a:t> </a:t>
            </a:r>
            <a:r>
              <a:rPr lang="en-GB" sz="1600" dirty="0">
                <a:solidFill>
                  <a:srgbClr val="000000"/>
                </a:solidFill>
                <a:latin typeface="Calibri" pitchFamily="34" charset="0"/>
              </a:rPr>
              <a:t>of </a:t>
            </a:r>
            <a:r>
              <a:rPr lang="en-GB" sz="1600" dirty="0" smtClean="0">
                <a:solidFill>
                  <a:srgbClr val="000000"/>
                </a:solidFill>
                <a:latin typeface="Calibri" pitchFamily="34" charset="0"/>
              </a:rPr>
              <a:t>instrument,</a:t>
            </a:r>
            <a:endParaRPr lang="en-GB" sz="1600" dirty="0" smtClean="0">
              <a:solidFill>
                <a:srgbClr val="000000"/>
              </a:solidFill>
              <a:latin typeface="Calibri" pitchFamily="34" charset="0"/>
            </a:endParaRPr>
          </a:p>
          <a:p>
            <a:pPr marL="228600" indent="-228600">
              <a:buFont typeface="+mj-lt"/>
              <a:buAutoNum type="arabicPeriod"/>
            </a:pPr>
            <a:r>
              <a:rPr lang="en-GB" sz="1600" dirty="0" smtClean="0">
                <a:solidFill>
                  <a:srgbClr val="000000"/>
                </a:solidFill>
                <a:latin typeface="Calibri" pitchFamily="34" charset="0"/>
              </a:rPr>
              <a:t> </a:t>
            </a:r>
            <a:r>
              <a:rPr lang="en-GB" sz="1600" b="1" i="1" dirty="0" smtClean="0">
                <a:solidFill>
                  <a:schemeClr val="accent2">
                    <a:lumMod val="75000"/>
                  </a:schemeClr>
                </a:solidFill>
                <a:latin typeface="Calibri" pitchFamily="34" charset="0"/>
              </a:rPr>
              <a:t>distinguishing </a:t>
            </a:r>
            <a:r>
              <a:rPr lang="en-GB" sz="1600" b="1" i="1" dirty="0">
                <a:solidFill>
                  <a:schemeClr val="accent2">
                    <a:lumMod val="75000"/>
                  </a:schemeClr>
                </a:solidFill>
                <a:latin typeface="Calibri" pitchFamily="34" charset="0"/>
              </a:rPr>
              <a:t>model </a:t>
            </a:r>
            <a:r>
              <a:rPr lang="en-GB" sz="1600" b="1" i="1" dirty="0">
                <a:solidFill>
                  <a:schemeClr val="accent2">
                    <a:lumMod val="75000"/>
                  </a:schemeClr>
                </a:solidFill>
                <a:latin typeface="Calibri" pitchFamily="34" charset="0"/>
              </a:rPr>
              <a:t>bias </a:t>
            </a:r>
            <a:r>
              <a:rPr lang="en-GB" sz="1600" b="1" i="1" dirty="0">
                <a:solidFill>
                  <a:schemeClr val="accent2">
                    <a:lumMod val="75000"/>
                  </a:schemeClr>
                </a:solidFill>
                <a:latin typeface="Calibri" pitchFamily="34" charset="0"/>
              </a:rPr>
              <a:t>from observation </a:t>
            </a:r>
            <a:r>
              <a:rPr lang="en-GB" sz="1600" b="1" i="1" dirty="0">
                <a:solidFill>
                  <a:schemeClr val="accent2">
                    <a:lumMod val="75000"/>
                  </a:schemeClr>
                </a:solidFill>
                <a:latin typeface="Calibri" pitchFamily="34" charset="0"/>
              </a:rPr>
              <a:t>bias </a:t>
            </a:r>
            <a:r>
              <a:rPr lang="en-GB" sz="1600" dirty="0">
                <a:solidFill>
                  <a:srgbClr val="000000"/>
                </a:solidFill>
                <a:latin typeface="Calibri" pitchFamily="34" charset="0"/>
              </a:rPr>
              <a:t>is often </a:t>
            </a:r>
            <a:r>
              <a:rPr lang="en-GB" sz="1600" dirty="0" smtClean="0">
                <a:solidFill>
                  <a:srgbClr val="000000"/>
                </a:solidFill>
                <a:latin typeface="Calibri" pitchFamily="34" charset="0"/>
              </a:rPr>
              <a:t>difficult, </a:t>
            </a:r>
          </a:p>
          <a:p>
            <a:pPr marL="228600" indent="-228600">
              <a:buFont typeface="+mj-lt"/>
              <a:buAutoNum type="arabicPeriod"/>
            </a:pPr>
            <a:r>
              <a:rPr lang="en-GB" sz="1600" dirty="0" smtClean="0">
                <a:latin typeface="Calibri" pitchFamily="34" charset="0"/>
              </a:rPr>
              <a:t>the </a:t>
            </a:r>
            <a:r>
              <a:rPr lang="en-GB" sz="1600" dirty="0">
                <a:latin typeface="Calibri" pitchFamily="34" charset="0"/>
              </a:rPr>
              <a:t>success of an adaptive system implicitly</a:t>
            </a:r>
            <a:r>
              <a:rPr lang="en-GB" sz="1600" b="1" i="1" dirty="0">
                <a:solidFill>
                  <a:schemeClr val="accent2">
                    <a:lumMod val="75000"/>
                  </a:schemeClr>
                </a:solidFill>
                <a:latin typeface="Calibri" pitchFamily="34" charset="0"/>
              </a:rPr>
              <a:t> </a:t>
            </a:r>
            <a:r>
              <a:rPr lang="en-GB" sz="1600" dirty="0">
                <a:latin typeface="Calibri" pitchFamily="34" charset="0"/>
              </a:rPr>
              <a:t>relies on a </a:t>
            </a:r>
            <a:r>
              <a:rPr lang="en-GB" sz="1600" b="1" i="1" dirty="0">
                <a:solidFill>
                  <a:schemeClr val="accent2">
                    <a:lumMod val="75000"/>
                  </a:schemeClr>
                </a:solidFill>
                <a:latin typeface="Calibri" pitchFamily="34" charset="0"/>
              </a:rPr>
              <a:t>redundancy</a:t>
            </a:r>
            <a:r>
              <a:rPr lang="en-GB" sz="1600" dirty="0">
                <a:latin typeface="Calibri" pitchFamily="34" charset="0"/>
              </a:rPr>
              <a:t> in the underlying observing system</a:t>
            </a:r>
            <a:r>
              <a:rPr lang="en-GB" sz="1600" dirty="0" smtClean="0">
                <a:latin typeface="Calibri" pitchFamily="34" charset="0"/>
              </a:rPr>
              <a:t>.</a:t>
            </a:r>
            <a:endParaRPr lang="en-US" sz="1600" dirty="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p:txBody>
          <a:bodyPr/>
          <a:lstStyle/>
          <a:p>
            <a:r>
              <a:rPr lang="en-GB" sz="2400" dirty="0">
                <a:latin typeface="Calibri" pitchFamily="34" charset="0"/>
              </a:rPr>
              <a:t>Variational bias correction:   </a:t>
            </a:r>
            <a:br>
              <a:rPr lang="en-GB" sz="2400" dirty="0">
                <a:latin typeface="Calibri" pitchFamily="34" charset="0"/>
              </a:rPr>
            </a:br>
            <a:r>
              <a:rPr lang="en-GB" sz="2400" dirty="0">
                <a:solidFill>
                  <a:srgbClr val="0099CC"/>
                </a:solidFill>
                <a:latin typeface="Calibri" pitchFamily="34" charset="0"/>
              </a:rPr>
              <a:t>The modified analysis problem</a:t>
            </a:r>
          </a:p>
        </p:txBody>
      </p:sp>
      <p:sp>
        <p:nvSpPr>
          <p:cNvPr id="218115" name="AutoShape 3"/>
          <p:cNvSpPr>
            <a:spLocks/>
          </p:cNvSpPr>
          <p:nvPr/>
        </p:nvSpPr>
        <p:spPr bwMode="auto">
          <a:xfrm rot="16200000">
            <a:off x="3365500" y="1195388"/>
            <a:ext cx="228600" cy="1752600"/>
          </a:xfrm>
          <a:prstGeom prst="rightBrace">
            <a:avLst>
              <a:gd name="adj1" fmla="val 63889"/>
              <a:gd name="adj2" fmla="val 50000"/>
            </a:avLst>
          </a:prstGeom>
          <a:noFill/>
          <a:ln w="25400">
            <a:solidFill>
              <a:srgbClr val="6666FF"/>
            </a:solidFill>
            <a:round/>
            <a:headEnd/>
            <a:tailEnd/>
          </a:ln>
          <a:effectLst/>
        </p:spPr>
        <p:txBody>
          <a:bodyPr wrap="none" anchor="ctr"/>
          <a:lstStyle/>
          <a:p>
            <a:endParaRPr lang="en-GB"/>
          </a:p>
        </p:txBody>
      </p:sp>
      <p:sp>
        <p:nvSpPr>
          <p:cNvPr id="218116" name="AutoShape 4"/>
          <p:cNvSpPr>
            <a:spLocks/>
          </p:cNvSpPr>
          <p:nvPr/>
        </p:nvSpPr>
        <p:spPr bwMode="auto">
          <a:xfrm rot="5400000">
            <a:off x="5647532" y="1688306"/>
            <a:ext cx="228600" cy="2087563"/>
          </a:xfrm>
          <a:prstGeom prst="rightBrace">
            <a:avLst>
              <a:gd name="adj1" fmla="val 76100"/>
              <a:gd name="adj2" fmla="val 50000"/>
            </a:avLst>
          </a:prstGeom>
          <a:noFill/>
          <a:ln w="25400">
            <a:solidFill>
              <a:srgbClr val="6666FF"/>
            </a:solidFill>
            <a:round/>
            <a:headEnd/>
            <a:tailEnd/>
          </a:ln>
          <a:effectLst/>
        </p:spPr>
        <p:txBody>
          <a:bodyPr rot="10800000" vert="eaVert" wrap="none" anchor="ctr"/>
          <a:lstStyle/>
          <a:p>
            <a:pPr algn="ctr">
              <a:spcBef>
                <a:spcPct val="0"/>
              </a:spcBef>
              <a:buFontTx/>
              <a:buNone/>
            </a:pPr>
            <a:endParaRPr lang="en-US" sz="1200">
              <a:solidFill>
                <a:srgbClr val="6666FF"/>
              </a:solidFill>
            </a:endParaRPr>
          </a:p>
        </p:txBody>
      </p:sp>
      <p:sp>
        <p:nvSpPr>
          <p:cNvPr id="218117" name="Text Box 5"/>
          <p:cNvSpPr txBox="1">
            <a:spLocks noChangeArrowheads="1"/>
          </p:cNvSpPr>
          <p:nvPr/>
        </p:nvSpPr>
        <p:spPr bwMode="auto">
          <a:xfrm>
            <a:off x="2195513" y="1582738"/>
            <a:ext cx="2457450" cy="336550"/>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J</a:t>
            </a:r>
            <a:r>
              <a:rPr lang="en-GB" sz="1600" b="1" baseline="-25000">
                <a:solidFill>
                  <a:srgbClr val="6666FF"/>
                </a:solidFill>
              </a:rPr>
              <a:t>b</a:t>
            </a:r>
            <a:r>
              <a:rPr lang="en-GB" sz="1400" b="1">
                <a:solidFill>
                  <a:srgbClr val="6666FF"/>
                </a:solidFill>
              </a:rPr>
              <a:t>: background constraint </a:t>
            </a:r>
          </a:p>
        </p:txBody>
      </p:sp>
      <p:sp>
        <p:nvSpPr>
          <p:cNvPr id="218118" name="Text Box 6"/>
          <p:cNvSpPr txBox="1">
            <a:spLocks noChangeArrowheads="1"/>
          </p:cNvSpPr>
          <p:nvPr/>
        </p:nvSpPr>
        <p:spPr bwMode="auto">
          <a:xfrm>
            <a:off x="4572000" y="2878138"/>
            <a:ext cx="2398713" cy="336550"/>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J</a:t>
            </a:r>
            <a:r>
              <a:rPr lang="en-GB" sz="1600" b="1" baseline="-25000">
                <a:solidFill>
                  <a:srgbClr val="6666FF"/>
                </a:solidFill>
              </a:rPr>
              <a:t>o</a:t>
            </a:r>
            <a:r>
              <a:rPr lang="en-GB" sz="1400" b="1">
                <a:solidFill>
                  <a:srgbClr val="6666FF"/>
                </a:solidFill>
              </a:rPr>
              <a:t>: observation constraint</a:t>
            </a:r>
          </a:p>
        </p:txBody>
      </p:sp>
      <p:graphicFrame>
        <p:nvGraphicFramePr>
          <p:cNvPr id="218119" name="Object 7"/>
          <p:cNvGraphicFramePr>
            <a:graphicFrameLocks noChangeAspect="1"/>
          </p:cNvGraphicFramePr>
          <p:nvPr/>
        </p:nvGraphicFramePr>
        <p:xfrm>
          <a:off x="1803400" y="2190750"/>
          <a:ext cx="5073650" cy="355600"/>
        </p:xfrm>
        <a:graphic>
          <a:graphicData uri="http://schemas.openxmlformats.org/presentationml/2006/ole">
            <mc:AlternateContent xmlns:mc="http://schemas.openxmlformats.org/markup-compatibility/2006">
              <mc:Choice xmlns:v="urn:schemas-microsoft-com:vml" Requires="v">
                <p:oleObj spid="_x0000_s218397" name="Equation" r:id="rId3" imgW="3619440" imgH="253800" progId="Equation.DSMT4">
                  <p:embed/>
                </p:oleObj>
              </mc:Choice>
              <mc:Fallback>
                <p:oleObj name="Equation" r:id="rId3" imgW="3619440" imgH="253800" progId="Equation.DSMT4">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3400" y="2190750"/>
                        <a:ext cx="507365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sp>
        <p:nvSpPr>
          <p:cNvPr id="218120" name="Text Box 8"/>
          <p:cNvSpPr txBox="1">
            <a:spLocks noChangeArrowheads="1"/>
          </p:cNvSpPr>
          <p:nvPr/>
        </p:nvSpPr>
        <p:spPr bwMode="auto">
          <a:xfrm>
            <a:off x="684213" y="1173163"/>
            <a:ext cx="2419958" cy="400110"/>
          </a:xfrm>
          <a:prstGeom prst="rect">
            <a:avLst/>
          </a:prstGeom>
          <a:noFill/>
          <a:ln w="9525">
            <a:noFill/>
            <a:miter lim="800000"/>
            <a:headEnd/>
            <a:tailEnd/>
          </a:ln>
          <a:effectLst/>
        </p:spPr>
        <p:txBody>
          <a:bodyPr wrap="none">
            <a:spAutoFit/>
          </a:bodyPr>
          <a:lstStyle/>
          <a:p>
            <a:pPr>
              <a:spcBef>
                <a:spcPct val="0"/>
              </a:spcBef>
              <a:buFontTx/>
              <a:buNone/>
            </a:pPr>
            <a:r>
              <a:rPr lang="en-GB" sz="2000" dirty="0">
                <a:latin typeface="Calibri" pitchFamily="34" charset="0"/>
              </a:rPr>
              <a:t>The original problem:</a:t>
            </a:r>
          </a:p>
        </p:txBody>
      </p:sp>
      <p:grpSp>
        <p:nvGrpSpPr>
          <p:cNvPr id="218121" name="Group 9"/>
          <p:cNvGrpSpPr>
            <a:grpSpLocks/>
          </p:cNvGrpSpPr>
          <p:nvPr/>
        </p:nvGrpSpPr>
        <p:grpSpPr bwMode="auto">
          <a:xfrm>
            <a:off x="684213" y="3068638"/>
            <a:ext cx="7386637" cy="2868612"/>
            <a:chOff x="431" y="2205"/>
            <a:chExt cx="4653" cy="1807"/>
          </a:xfrm>
        </p:grpSpPr>
        <p:sp>
          <p:nvSpPr>
            <p:cNvPr id="218122" name="Rectangle 10"/>
            <p:cNvSpPr>
              <a:spLocks noChangeArrowheads="1"/>
            </p:cNvSpPr>
            <p:nvPr/>
          </p:nvSpPr>
          <p:spPr bwMode="auto">
            <a:xfrm>
              <a:off x="476" y="2572"/>
              <a:ext cx="4608" cy="1440"/>
            </a:xfrm>
            <a:prstGeom prst="rect">
              <a:avLst/>
            </a:prstGeom>
            <a:solidFill>
              <a:srgbClr val="CCFFFF">
                <a:alpha val="50000"/>
              </a:srgbClr>
            </a:solidFill>
            <a:ln w="9525">
              <a:solidFill>
                <a:schemeClr val="tx1"/>
              </a:solidFill>
              <a:miter lim="800000"/>
              <a:headEnd/>
              <a:tailEnd/>
            </a:ln>
            <a:effectLst/>
          </p:spPr>
          <p:txBody>
            <a:bodyPr wrap="none" anchor="ctr"/>
            <a:lstStyle/>
            <a:p>
              <a:endParaRPr lang="en-GB"/>
            </a:p>
          </p:txBody>
        </p:sp>
        <p:graphicFrame>
          <p:nvGraphicFramePr>
            <p:cNvPr id="218123" name="Object 11"/>
            <p:cNvGraphicFramePr>
              <a:graphicFrameLocks noChangeAspect="1"/>
            </p:cNvGraphicFramePr>
            <p:nvPr/>
          </p:nvGraphicFramePr>
          <p:xfrm>
            <a:off x="517" y="3038"/>
            <a:ext cx="4218" cy="446"/>
          </p:xfrm>
          <a:graphic>
            <a:graphicData uri="http://schemas.openxmlformats.org/presentationml/2006/ole">
              <mc:AlternateContent xmlns:mc="http://schemas.openxmlformats.org/markup-compatibility/2006">
                <mc:Choice xmlns:v="urn:schemas-microsoft-com:vml" Requires="v">
                  <p:oleObj spid="_x0000_s218398" name="Equation" r:id="rId5" imgW="4813200" imgH="507960" progId="Equation.3">
                    <p:embed/>
                  </p:oleObj>
                </mc:Choice>
                <mc:Fallback>
                  <p:oleObj name="Equation" r:id="rId5" imgW="4813200" imgH="507960" progId="Equation.3">
                    <p:embed/>
                    <p:pic>
                      <p:nvPicPr>
                        <p:cNvPr id="0"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7" y="3038"/>
                          <a:ext cx="4218"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sp>
          <p:nvSpPr>
            <p:cNvPr id="218124" name="AutoShape 12"/>
            <p:cNvSpPr>
              <a:spLocks/>
            </p:cNvSpPr>
            <p:nvPr/>
          </p:nvSpPr>
          <p:spPr bwMode="auto">
            <a:xfrm rot="16200000">
              <a:off x="3020" y="2380"/>
              <a:ext cx="144" cy="1104"/>
            </a:xfrm>
            <a:prstGeom prst="rightBrace">
              <a:avLst>
                <a:gd name="adj1" fmla="val 63889"/>
                <a:gd name="adj2" fmla="val 50000"/>
              </a:avLst>
            </a:prstGeom>
            <a:noFill/>
            <a:ln w="25400">
              <a:solidFill>
                <a:srgbClr val="CC3300"/>
              </a:solidFill>
              <a:round/>
              <a:headEnd/>
              <a:tailEnd/>
            </a:ln>
            <a:effectLst/>
          </p:spPr>
          <p:txBody>
            <a:bodyPr wrap="none" anchor="ctr"/>
            <a:lstStyle/>
            <a:p>
              <a:endParaRPr lang="en-GB"/>
            </a:p>
          </p:txBody>
        </p:sp>
        <p:sp>
          <p:nvSpPr>
            <p:cNvPr id="218125" name="AutoShape 13"/>
            <p:cNvSpPr>
              <a:spLocks/>
            </p:cNvSpPr>
            <p:nvPr/>
          </p:nvSpPr>
          <p:spPr bwMode="auto">
            <a:xfrm rot="16200000">
              <a:off x="1628" y="2380"/>
              <a:ext cx="144" cy="1104"/>
            </a:xfrm>
            <a:prstGeom prst="rightBrace">
              <a:avLst>
                <a:gd name="adj1" fmla="val 63889"/>
                <a:gd name="adj2" fmla="val 50000"/>
              </a:avLst>
            </a:prstGeom>
            <a:noFill/>
            <a:ln w="25400">
              <a:solidFill>
                <a:srgbClr val="6666FF"/>
              </a:solidFill>
              <a:round/>
              <a:headEnd/>
              <a:tailEnd/>
            </a:ln>
            <a:effectLst/>
          </p:spPr>
          <p:txBody>
            <a:bodyPr wrap="none" anchor="ctr"/>
            <a:lstStyle/>
            <a:p>
              <a:endParaRPr lang="en-GB"/>
            </a:p>
          </p:txBody>
        </p:sp>
        <p:sp>
          <p:nvSpPr>
            <p:cNvPr id="218126" name="AutoShape 14"/>
            <p:cNvSpPr>
              <a:spLocks/>
            </p:cNvSpPr>
            <p:nvPr/>
          </p:nvSpPr>
          <p:spPr bwMode="auto">
            <a:xfrm rot="5400000">
              <a:off x="3378" y="2310"/>
              <a:ext cx="144" cy="2587"/>
            </a:xfrm>
            <a:prstGeom prst="rightBrace">
              <a:avLst>
                <a:gd name="adj1" fmla="val 149711"/>
                <a:gd name="adj2" fmla="val 50000"/>
              </a:avLst>
            </a:prstGeom>
            <a:noFill/>
            <a:ln w="25400">
              <a:solidFill>
                <a:srgbClr val="6666FF"/>
              </a:solidFill>
              <a:round/>
              <a:headEnd/>
              <a:tailEnd/>
            </a:ln>
            <a:effectLst/>
          </p:spPr>
          <p:txBody>
            <a:bodyPr rot="10800000" vert="eaVert" wrap="none" anchor="ctr"/>
            <a:lstStyle/>
            <a:p>
              <a:pPr algn="ctr">
                <a:spcBef>
                  <a:spcPct val="0"/>
                </a:spcBef>
                <a:buFontTx/>
                <a:buNone/>
              </a:pPr>
              <a:endParaRPr lang="en-US" sz="1200">
                <a:solidFill>
                  <a:srgbClr val="6666FF"/>
                </a:solidFill>
              </a:endParaRPr>
            </a:p>
          </p:txBody>
        </p:sp>
        <p:sp>
          <p:nvSpPr>
            <p:cNvPr id="218127" name="Text Box 15"/>
            <p:cNvSpPr txBox="1">
              <a:spLocks noChangeArrowheads="1"/>
            </p:cNvSpPr>
            <p:nvPr/>
          </p:nvSpPr>
          <p:spPr bwMode="auto">
            <a:xfrm>
              <a:off x="519" y="2651"/>
              <a:ext cx="1790" cy="212"/>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J</a:t>
              </a:r>
              <a:r>
                <a:rPr lang="en-GB" sz="1600" b="1" baseline="-25000">
                  <a:solidFill>
                    <a:srgbClr val="6666FF"/>
                  </a:solidFill>
                </a:rPr>
                <a:t>b</a:t>
              </a:r>
              <a:r>
                <a:rPr lang="en-GB" sz="1400" b="1">
                  <a:solidFill>
                    <a:srgbClr val="6666FF"/>
                  </a:solidFill>
                </a:rPr>
                <a:t>: background constraint for</a:t>
              </a:r>
              <a:r>
                <a:rPr lang="en-GB" sz="1400" b="1"/>
                <a:t> </a:t>
              </a:r>
              <a:r>
                <a:rPr lang="en-GB" sz="1400" b="1">
                  <a:solidFill>
                    <a:srgbClr val="6666FF"/>
                  </a:solidFill>
                </a:rPr>
                <a:t>x</a:t>
              </a:r>
            </a:p>
          </p:txBody>
        </p:sp>
        <p:sp>
          <p:nvSpPr>
            <p:cNvPr id="218128" name="Text Box 16"/>
            <p:cNvSpPr txBox="1">
              <a:spLocks noChangeArrowheads="1"/>
            </p:cNvSpPr>
            <p:nvPr/>
          </p:nvSpPr>
          <p:spPr bwMode="auto">
            <a:xfrm>
              <a:off x="2761" y="2627"/>
              <a:ext cx="1979" cy="213"/>
            </a:xfrm>
            <a:prstGeom prst="rect">
              <a:avLst/>
            </a:prstGeom>
            <a:noFill/>
            <a:ln w="9525">
              <a:noFill/>
              <a:miter lim="800000"/>
              <a:headEnd/>
              <a:tailEnd/>
            </a:ln>
            <a:effectLst/>
          </p:spPr>
          <p:txBody>
            <a:bodyPr>
              <a:spAutoFit/>
            </a:bodyPr>
            <a:lstStyle/>
            <a:p>
              <a:pPr>
                <a:spcBef>
                  <a:spcPct val="0"/>
                </a:spcBef>
                <a:buFontTx/>
                <a:buNone/>
              </a:pPr>
              <a:r>
                <a:rPr lang="en-GB" sz="1600" b="1" dirty="0">
                  <a:solidFill>
                    <a:srgbClr val="CC3300"/>
                  </a:solidFill>
                </a:rPr>
                <a:t>J</a:t>
              </a:r>
              <a:r>
                <a:rPr lang="en-GB" sz="1600" b="1" baseline="-25000" dirty="0">
                  <a:solidFill>
                    <a:srgbClr val="CC3300"/>
                  </a:solidFill>
                  <a:sym typeface="Symbol" pitchFamily="18" charset="2"/>
                </a:rPr>
                <a:t></a:t>
              </a:r>
              <a:r>
                <a:rPr lang="en-GB" sz="1400" b="1" dirty="0">
                  <a:solidFill>
                    <a:srgbClr val="CC3300"/>
                  </a:solidFill>
                  <a:sym typeface="Symbol" pitchFamily="18" charset="2"/>
                </a:rPr>
                <a:t>:</a:t>
              </a:r>
              <a:r>
                <a:rPr lang="en-GB" sz="1400" b="1" dirty="0">
                  <a:solidFill>
                    <a:srgbClr val="CC3300"/>
                  </a:solidFill>
                </a:rPr>
                <a:t> background constraint for </a:t>
              </a:r>
              <a:r>
                <a:rPr lang="en-GB" sz="1400" b="1" dirty="0" smtClean="0">
                  <a:solidFill>
                    <a:srgbClr val="CC3300"/>
                  </a:solidFill>
                  <a:sym typeface="Symbol" pitchFamily="18" charset="2"/>
                </a:rPr>
                <a:t></a:t>
              </a:r>
              <a:endParaRPr lang="en-GB" sz="1400" b="1" dirty="0">
                <a:solidFill>
                  <a:srgbClr val="CC3300"/>
                </a:solidFill>
                <a:sym typeface="Symbol" pitchFamily="18" charset="2"/>
              </a:endParaRPr>
            </a:p>
          </p:txBody>
        </p:sp>
        <p:sp>
          <p:nvSpPr>
            <p:cNvPr id="218129" name="Text Box 17"/>
            <p:cNvSpPr txBox="1">
              <a:spLocks noChangeArrowheads="1"/>
            </p:cNvSpPr>
            <p:nvPr/>
          </p:nvSpPr>
          <p:spPr bwMode="auto">
            <a:xfrm>
              <a:off x="2391" y="3662"/>
              <a:ext cx="2292" cy="192"/>
            </a:xfrm>
            <a:prstGeom prst="rect">
              <a:avLst/>
            </a:prstGeom>
            <a:noFill/>
            <a:ln w="9525">
              <a:noFill/>
              <a:miter lim="800000"/>
              <a:headEnd/>
              <a:tailEnd/>
            </a:ln>
            <a:effectLst/>
          </p:spPr>
          <p:txBody>
            <a:bodyPr wrap="none">
              <a:spAutoFit/>
            </a:bodyPr>
            <a:lstStyle/>
            <a:p>
              <a:pPr>
                <a:spcBef>
                  <a:spcPct val="0"/>
                </a:spcBef>
                <a:buFontTx/>
                <a:buNone/>
              </a:pPr>
              <a:r>
                <a:rPr lang="en-GB" sz="1400" b="1">
                  <a:solidFill>
                    <a:srgbClr val="6666FF"/>
                  </a:solidFill>
                </a:rPr>
                <a:t>J</a:t>
              </a:r>
              <a:r>
                <a:rPr lang="en-GB" sz="1400" b="1" baseline="-25000">
                  <a:solidFill>
                    <a:srgbClr val="6666FF"/>
                  </a:solidFill>
                </a:rPr>
                <a:t>o</a:t>
              </a:r>
              <a:r>
                <a:rPr lang="en-GB" sz="1400" b="1">
                  <a:solidFill>
                    <a:srgbClr val="6666FF"/>
                  </a:solidFill>
                </a:rPr>
                <a:t>: </a:t>
              </a:r>
              <a:r>
                <a:rPr lang="en-GB" sz="1400" b="1">
                  <a:solidFill>
                    <a:srgbClr val="CC3300"/>
                  </a:solidFill>
                </a:rPr>
                <a:t>bias-corrected</a:t>
              </a:r>
              <a:r>
                <a:rPr lang="en-GB" sz="1400" b="1">
                  <a:solidFill>
                    <a:srgbClr val="6666FF"/>
                  </a:solidFill>
                </a:rPr>
                <a:t> observation constraint</a:t>
              </a:r>
            </a:p>
          </p:txBody>
        </p:sp>
        <p:sp>
          <p:nvSpPr>
            <p:cNvPr id="218130" name="Text Box 18"/>
            <p:cNvSpPr txBox="1">
              <a:spLocks noChangeArrowheads="1"/>
            </p:cNvSpPr>
            <p:nvPr/>
          </p:nvSpPr>
          <p:spPr bwMode="auto">
            <a:xfrm>
              <a:off x="431" y="2205"/>
              <a:ext cx="1621" cy="252"/>
            </a:xfrm>
            <a:prstGeom prst="rect">
              <a:avLst/>
            </a:prstGeom>
            <a:noFill/>
            <a:ln w="9525">
              <a:noFill/>
              <a:miter lim="800000"/>
              <a:headEnd/>
              <a:tailEnd/>
            </a:ln>
            <a:effectLst/>
          </p:spPr>
          <p:txBody>
            <a:bodyPr wrap="none">
              <a:spAutoFit/>
            </a:bodyPr>
            <a:lstStyle/>
            <a:p>
              <a:pPr>
                <a:spcBef>
                  <a:spcPct val="0"/>
                </a:spcBef>
                <a:buFontTx/>
                <a:buNone/>
              </a:pPr>
              <a:r>
                <a:rPr lang="en-GB" sz="2000" dirty="0">
                  <a:solidFill>
                    <a:srgbClr val="CC3300"/>
                  </a:solidFill>
                  <a:latin typeface="Calibri" pitchFamily="34" charset="0"/>
                </a:rPr>
                <a:t>The modified problem:</a:t>
              </a:r>
            </a:p>
          </p:txBody>
        </p:sp>
      </p:grpSp>
      <p:grpSp>
        <p:nvGrpSpPr>
          <p:cNvPr id="218131" name="Group 19"/>
          <p:cNvGrpSpPr>
            <a:grpSpLocks/>
          </p:cNvGrpSpPr>
          <p:nvPr/>
        </p:nvGrpSpPr>
        <p:grpSpPr bwMode="auto">
          <a:xfrm>
            <a:off x="900113" y="4360863"/>
            <a:ext cx="3455987" cy="1316037"/>
            <a:chOff x="567" y="2750"/>
            <a:chExt cx="2177" cy="829"/>
          </a:xfrm>
        </p:grpSpPr>
        <p:sp>
          <p:nvSpPr>
            <p:cNvPr id="218132" name="Text Box 20"/>
            <p:cNvSpPr txBox="1">
              <a:spLocks noChangeArrowheads="1"/>
            </p:cNvSpPr>
            <p:nvPr/>
          </p:nvSpPr>
          <p:spPr bwMode="auto">
            <a:xfrm>
              <a:off x="567" y="3249"/>
              <a:ext cx="1344" cy="330"/>
            </a:xfrm>
            <a:prstGeom prst="rect">
              <a:avLst/>
            </a:prstGeom>
            <a:noFill/>
            <a:ln w="9525">
              <a:noFill/>
              <a:miter lim="800000"/>
              <a:headEnd/>
              <a:tailEnd/>
            </a:ln>
            <a:effectLst/>
          </p:spPr>
          <p:txBody>
            <a:bodyPr wrap="none">
              <a:spAutoFit/>
            </a:bodyPr>
            <a:lstStyle/>
            <a:p>
              <a:pPr>
                <a:spcBef>
                  <a:spcPct val="0"/>
                </a:spcBef>
                <a:buFontTx/>
                <a:buNone/>
              </a:pPr>
              <a:r>
                <a:rPr lang="en-GB" sz="1400" b="1" dirty="0">
                  <a:solidFill>
                    <a:srgbClr val="CC3300"/>
                  </a:solidFill>
                </a:rPr>
                <a:t>Parameter </a:t>
              </a:r>
              <a:r>
                <a:rPr lang="en-GB" sz="1400" b="1" dirty="0" smtClean="0">
                  <a:solidFill>
                    <a:srgbClr val="CC3300"/>
                  </a:solidFill>
                </a:rPr>
                <a:t>estimates</a:t>
              </a:r>
              <a:endParaRPr lang="en-GB" sz="1400" b="1" dirty="0">
                <a:solidFill>
                  <a:srgbClr val="CC3300"/>
                </a:solidFill>
              </a:endParaRPr>
            </a:p>
            <a:p>
              <a:pPr>
                <a:spcBef>
                  <a:spcPct val="0"/>
                </a:spcBef>
                <a:buFontTx/>
                <a:buNone/>
              </a:pPr>
              <a:r>
                <a:rPr lang="en-GB" sz="1400" b="1" dirty="0">
                  <a:solidFill>
                    <a:srgbClr val="CC3300"/>
                  </a:solidFill>
                </a:rPr>
                <a:t>from previous analysis</a:t>
              </a:r>
              <a:endParaRPr lang="en-GB" sz="1200" b="1" dirty="0">
                <a:solidFill>
                  <a:srgbClr val="CC3300"/>
                </a:solidFill>
              </a:endParaRPr>
            </a:p>
          </p:txBody>
        </p:sp>
        <p:sp>
          <p:nvSpPr>
            <p:cNvPr id="218133" name="Oval 21"/>
            <p:cNvSpPr>
              <a:spLocks noChangeArrowheads="1"/>
            </p:cNvSpPr>
            <p:nvPr/>
          </p:nvSpPr>
          <p:spPr bwMode="auto">
            <a:xfrm>
              <a:off x="2426" y="2750"/>
              <a:ext cx="318" cy="317"/>
            </a:xfrm>
            <a:prstGeom prst="ellipse">
              <a:avLst/>
            </a:prstGeom>
            <a:noFill/>
            <a:ln w="19050">
              <a:solidFill>
                <a:srgbClr val="CC3300"/>
              </a:solidFill>
              <a:round/>
              <a:headEnd/>
              <a:tailEnd/>
            </a:ln>
            <a:effectLst/>
          </p:spPr>
          <p:txBody>
            <a:bodyPr wrap="none" lIns="90000" tIns="46800" rIns="90000" bIns="46800" anchor="ctr">
              <a:spAutoFit/>
            </a:bodyPr>
            <a:lstStyle/>
            <a:p>
              <a:endParaRPr lang="en-GB"/>
            </a:p>
          </p:txBody>
        </p:sp>
        <p:sp>
          <p:nvSpPr>
            <p:cNvPr id="218134" name="Line 22"/>
            <p:cNvSpPr>
              <a:spLocks noChangeShapeType="1"/>
            </p:cNvSpPr>
            <p:nvPr/>
          </p:nvSpPr>
          <p:spPr bwMode="auto">
            <a:xfrm flipV="1">
              <a:off x="1565" y="2976"/>
              <a:ext cx="861" cy="273"/>
            </a:xfrm>
            <a:prstGeom prst="line">
              <a:avLst/>
            </a:prstGeom>
            <a:noFill/>
            <a:ln w="19050">
              <a:solidFill>
                <a:srgbClr val="CC3300"/>
              </a:solidFill>
              <a:round/>
              <a:headEnd/>
              <a:tailEnd type="triangle" w="med" len="med"/>
            </a:ln>
            <a:effectLst/>
          </p:spPr>
          <p:txBody>
            <a:bodyPr wrap="none" lIns="90000" tIns="46800" rIns="90000" bIns="46800">
              <a:spAutoFit/>
            </a:bodyPr>
            <a:lstStyle/>
            <a:p>
              <a:endParaRPr lang="en-GB"/>
            </a:p>
          </p:txBody>
        </p:sp>
      </p:grpSp>
      <p:grpSp>
        <p:nvGrpSpPr>
          <p:cNvPr id="5" name="Group 4"/>
          <p:cNvGrpSpPr/>
          <p:nvPr/>
        </p:nvGrpSpPr>
        <p:grpSpPr>
          <a:xfrm>
            <a:off x="3347864" y="4665007"/>
            <a:ext cx="3529186" cy="1736066"/>
            <a:chOff x="3347864" y="4665007"/>
            <a:chExt cx="3529186" cy="1736066"/>
          </a:xfrm>
        </p:grpSpPr>
        <p:grpSp>
          <p:nvGrpSpPr>
            <p:cNvPr id="2" name="Group 1"/>
            <p:cNvGrpSpPr/>
            <p:nvPr/>
          </p:nvGrpSpPr>
          <p:grpSpPr>
            <a:xfrm>
              <a:off x="3347864" y="5229200"/>
              <a:ext cx="3069703" cy="1171873"/>
              <a:chOff x="3446512" y="5157192"/>
              <a:chExt cx="3069703" cy="1171873"/>
            </a:xfrm>
          </p:grpSpPr>
          <p:sp>
            <p:nvSpPr>
              <p:cNvPr id="23" name="Line 22"/>
              <p:cNvSpPr>
                <a:spLocks noChangeShapeType="1"/>
              </p:cNvSpPr>
              <p:nvPr/>
            </p:nvSpPr>
            <p:spPr bwMode="auto">
              <a:xfrm flipV="1">
                <a:off x="5580062" y="5157192"/>
                <a:ext cx="936153" cy="864096"/>
              </a:xfrm>
              <a:prstGeom prst="line">
                <a:avLst/>
              </a:prstGeom>
              <a:noFill/>
              <a:ln w="19050">
                <a:solidFill>
                  <a:srgbClr val="CC3300"/>
                </a:solidFill>
                <a:round/>
                <a:headEnd/>
                <a:tailEnd type="triangle" w="med" len="med"/>
              </a:ln>
              <a:effectLst/>
            </p:spPr>
            <p:txBody>
              <a:bodyPr wrap="square" lIns="90000" tIns="46800" rIns="90000" bIns="46800">
                <a:spAutoFit/>
              </a:bodyPr>
              <a:lstStyle/>
              <a:p>
                <a:endParaRPr lang="en-GB"/>
              </a:p>
            </p:txBody>
          </p:sp>
          <p:sp>
            <p:nvSpPr>
              <p:cNvPr id="24" name="Text Box 20"/>
              <p:cNvSpPr txBox="1">
                <a:spLocks noChangeArrowheads="1"/>
              </p:cNvSpPr>
              <p:nvPr/>
            </p:nvSpPr>
            <p:spPr bwMode="auto">
              <a:xfrm>
                <a:off x="3446512" y="6021288"/>
                <a:ext cx="2971248" cy="307777"/>
              </a:xfrm>
              <a:prstGeom prst="rect">
                <a:avLst/>
              </a:prstGeom>
              <a:noFill/>
              <a:ln w="9525">
                <a:noFill/>
                <a:miter lim="800000"/>
                <a:headEnd/>
                <a:tailEnd/>
              </a:ln>
              <a:effectLst/>
            </p:spPr>
            <p:txBody>
              <a:bodyPr wrap="none">
                <a:spAutoFit/>
              </a:bodyPr>
              <a:lstStyle/>
              <a:p>
                <a:pPr>
                  <a:spcBef>
                    <a:spcPct val="0"/>
                  </a:spcBef>
                  <a:buFontTx/>
                  <a:buNone/>
                </a:pPr>
                <a:r>
                  <a:rPr lang="en-GB" sz="1400" b="1" dirty="0" smtClean="0">
                    <a:solidFill>
                      <a:srgbClr val="CC3300"/>
                    </a:solidFill>
                  </a:rPr>
                  <a:t>A model for the observation bias</a:t>
                </a:r>
                <a:endParaRPr lang="en-GB" sz="1400" b="1" dirty="0">
                  <a:solidFill>
                    <a:srgbClr val="CC3300"/>
                  </a:solidFill>
                </a:endParaRPr>
              </a:p>
            </p:txBody>
          </p:sp>
        </p:grpSp>
        <p:sp>
          <p:nvSpPr>
            <p:cNvPr id="3" name="Oval 2"/>
            <p:cNvSpPr/>
            <p:nvPr/>
          </p:nvSpPr>
          <p:spPr bwMode="auto">
            <a:xfrm>
              <a:off x="6084168" y="4665007"/>
              <a:ext cx="792882" cy="541993"/>
            </a:xfrm>
            <a:prstGeom prst="ellipse">
              <a:avLst/>
            </a:prstGeom>
            <a:noFill/>
            <a:ln w="38100" cap="flat" cmpd="sng" algn="ctr">
              <a:solidFill>
                <a:srgbClr val="C0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81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81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3" name="Picture 23" descr="METOP45A_10_Bias32correction_Used"/>
          <p:cNvPicPr>
            <a:picLocks noChangeAspect="1" noChangeArrowheads="1"/>
          </p:cNvPicPr>
          <p:nvPr/>
        </p:nvPicPr>
        <p:blipFill>
          <a:blip r:embed="rId2" cstate="print"/>
          <a:srcRect/>
          <a:stretch>
            <a:fillRect/>
          </a:stretch>
        </p:blipFill>
        <p:spPr bwMode="auto">
          <a:xfrm>
            <a:off x="3708400" y="4321175"/>
            <a:ext cx="5027613" cy="2420938"/>
          </a:xfrm>
          <a:prstGeom prst="rect">
            <a:avLst/>
          </a:prstGeom>
          <a:noFill/>
        </p:spPr>
      </p:pic>
      <p:sp>
        <p:nvSpPr>
          <p:cNvPr id="266269" name="Rectangle 29"/>
          <p:cNvSpPr>
            <a:spLocks noChangeArrowheads="1"/>
          </p:cNvSpPr>
          <p:nvPr/>
        </p:nvSpPr>
        <p:spPr bwMode="auto">
          <a:xfrm>
            <a:off x="8532813" y="4392613"/>
            <a:ext cx="287337" cy="2232025"/>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sp>
        <p:nvSpPr>
          <p:cNvPr id="266242" name="Rectangle 2"/>
          <p:cNvSpPr>
            <a:spLocks noGrp="1" noChangeArrowheads="1"/>
          </p:cNvSpPr>
          <p:nvPr>
            <p:ph type="title"/>
          </p:nvPr>
        </p:nvSpPr>
        <p:spPr>
          <a:xfrm>
            <a:off x="685800" y="260350"/>
            <a:ext cx="7772400" cy="609600"/>
          </a:xfrm>
        </p:spPr>
        <p:txBody>
          <a:bodyPr/>
          <a:lstStyle/>
          <a:p>
            <a:r>
              <a:rPr lang="en-GB" sz="2400" dirty="0">
                <a:latin typeface="Calibri" pitchFamily="34" charset="0"/>
              </a:rPr>
              <a:t>The need for an adequate bias model</a:t>
            </a:r>
            <a:endParaRPr lang="en-GB" sz="2400" dirty="0">
              <a:solidFill>
                <a:srgbClr val="0099CC"/>
              </a:solidFill>
              <a:latin typeface="Calibri" pitchFamily="34" charset="0"/>
            </a:endParaRPr>
          </a:p>
        </p:txBody>
      </p:sp>
      <p:grpSp>
        <p:nvGrpSpPr>
          <p:cNvPr id="266243" name="Group 3"/>
          <p:cNvGrpSpPr>
            <a:grpSpLocks/>
          </p:cNvGrpSpPr>
          <p:nvPr/>
        </p:nvGrpSpPr>
        <p:grpSpPr bwMode="auto">
          <a:xfrm>
            <a:off x="3995738" y="2432993"/>
            <a:ext cx="4176712" cy="1528762"/>
            <a:chOff x="2653" y="1117"/>
            <a:chExt cx="2631" cy="963"/>
          </a:xfrm>
        </p:grpSpPr>
        <p:pic>
          <p:nvPicPr>
            <p:cNvPr id="266244" name="Picture 4"/>
            <p:cNvPicPr>
              <a:picLocks noChangeAspect="1" noChangeArrowheads="1"/>
            </p:cNvPicPr>
            <p:nvPr/>
          </p:nvPicPr>
          <p:blipFill>
            <a:blip r:embed="rId3" cstate="print"/>
            <a:srcRect/>
            <a:stretch>
              <a:fillRect/>
            </a:stretch>
          </p:blipFill>
          <p:spPr bwMode="auto">
            <a:xfrm>
              <a:off x="2653" y="1313"/>
              <a:ext cx="2586" cy="767"/>
            </a:xfrm>
            <a:prstGeom prst="rect">
              <a:avLst/>
            </a:prstGeom>
            <a:noFill/>
            <a:ln w="9525">
              <a:noFill/>
              <a:miter lim="800000"/>
              <a:headEnd/>
              <a:tailEnd/>
            </a:ln>
            <a:effectLst/>
          </p:spPr>
        </p:pic>
        <p:sp>
          <p:nvSpPr>
            <p:cNvPr id="266245" name="Text Box 5"/>
            <p:cNvSpPr txBox="1">
              <a:spLocks noChangeArrowheads="1"/>
            </p:cNvSpPr>
            <p:nvPr/>
          </p:nvSpPr>
          <p:spPr bwMode="auto">
            <a:xfrm>
              <a:off x="2745" y="1117"/>
              <a:ext cx="2539" cy="192"/>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400"/>
                <a:t>Diurnal bias variation in a geostationary satellite</a:t>
              </a:r>
            </a:p>
          </p:txBody>
        </p:sp>
      </p:grpSp>
      <p:grpSp>
        <p:nvGrpSpPr>
          <p:cNvPr id="266249" name="Group 9"/>
          <p:cNvGrpSpPr>
            <a:grpSpLocks/>
          </p:cNvGrpSpPr>
          <p:nvPr/>
        </p:nvGrpSpPr>
        <p:grpSpPr bwMode="auto">
          <a:xfrm>
            <a:off x="611188" y="2377430"/>
            <a:ext cx="3063875" cy="1771650"/>
            <a:chOff x="340" y="981"/>
            <a:chExt cx="1930" cy="1116"/>
          </a:xfrm>
        </p:grpSpPr>
        <p:pic>
          <p:nvPicPr>
            <p:cNvPr id="266250" name="Picture 10" descr="noaa14-hirs-5"/>
            <p:cNvPicPr>
              <a:picLocks noChangeAspect="1" noChangeArrowheads="1"/>
            </p:cNvPicPr>
            <p:nvPr/>
          </p:nvPicPr>
          <p:blipFill>
            <a:blip r:embed="rId4" cstate="print"/>
            <a:srcRect l="14487" t="-267"/>
            <a:stretch>
              <a:fillRect/>
            </a:stretch>
          </p:blipFill>
          <p:spPr bwMode="auto">
            <a:xfrm>
              <a:off x="385" y="1128"/>
              <a:ext cx="1885" cy="969"/>
            </a:xfrm>
            <a:prstGeom prst="rect">
              <a:avLst/>
            </a:prstGeom>
            <a:noFill/>
          </p:spPr>
        </p:pic>
        <p:sp>
          <p:nvSpPr>
            <p:cNvPr id="266251" name="Text Box 11"/>
            <p:cNvSpPr txBox="1">
              <a:spLocks noChangeArrowheads="1"/>
            </p:cNvSpPr>
            <p:nvPr/>
          </p:nvSpPr>
          <p:spPr bwMode="auto">
            <a:xfrm>
              <a:off x="431" y="981"/>
              <a:ext cx="1685" cy="192"/>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Constant bias (HIRS channel 5)</a:t>
              </a:r>
            </a:p>
          </p:txBody>
        </p:sp>
        <p:sp>
          <p:nvSpPr>
            <p:cNvPr id="266252" name="Rectangle 12"/>
            <p:cNvSpPr>
              <a:spLocks noChangeArrowheads="1"/>
            </p:cNvSpPr>
            <p:nvPr/>
          </p:nvSpPr>
          <p:spPr bwMode="auto">
            <a:xfrm>
              <a:off x="340" y="1434"/>
              <a:ext cx="136" cy="182"/>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grpSp>
      <p:sp>
        <p:nvSpPr>
          <p:cNvPr id="266253" name="Text Box 13"/>
          <p:cNvSpPr txBox="1">
            <a:spLocks noChangeArrowheads="1"/>
          </p:cNvSpPr>
          <p:nvPr/>
        </p:nvSpPr>
        <p:spPr bwMode="auto">
          <a:xfrm>
            <a:off x="755650" y="908050"/>
            <a:ext cx="7488238" cy="1313309"/>
          </a:xfrm>
          <a:prstGeom prst="rect">
            <a:avLst/>
          </a:prstGeom>
          <a:solidFill>
            <a:schemeClr val="hlink">
              <a:alpha val="50000"/>
            </a:schemeClr>
          </a:solidFill>
          <a:ln w="9525">
            <a:noFill/>
            <a:miter lim="800000"/>
            <a:headEnd/>
            <a:tailEnd/>
          </a:ln>
          <a:effectLst/>
        </p:spPr>
        <p:txBody>
          <a:bodyPr lIns="90000" tIns="46800" rIns="90000" bIns="46800">
            <a:spAutoFit/>
          </a:bodyPr>
          <a:lstStyle/>
          <a:p>
            <a:pPr marL="381000" indent="-381000">
              <a:buFontTx/>
              <a:buNone/>
            </a:pPr>
            <a:r>
              <a:rPr lang="en-GB" dirty="0">
                <a:latin typeface="Calibri" pitchFamily="34" charset="0"/>
              </a:rPr>
              <a:t>Prerequisite for any bias correction is a good model for the bias (b(x,</a:t>
            </a:r>
            <a:r>
              <a:rPr lang="el-GR" dirty="0">
                <a:latin typeface="Calibri" pitchFamily="34" charset="0"/>
                <a:cs typeface="Arial" charset="0"/>
              </a:rPr>
              <a:t>β</a:t>
            </a:r>
            <a:r>
              <a:rPr lang="en-GB" dirty="0">
                <a:latin typeface="Calibri" pitchFamily="34" charset="0"/>
                <a:cs typeface="Arial" charset="0"/>
              </a:rPr>
              <a:t>))</a:t>
            </a:r>
            <a:r>
              <a:rPr lang="en-GB" dirty="0">
                <a:latin typeface="Calibri" pitchFamily="34" charset="0"/>
              </a:rPr>
              <a:t>:</a:t>
            </a:r>
          </a:p>
          <a:p>
            <a:pPr marL="381000" indent="-381000"/>
            <a:r>
              <a:rPr lang="en-US" dirty="0" smtClean="0">
                <a:latin typeface="Calibri" pitchFamily="34" charset="0"/>
              </a:rPr>
              <a:t>Ideally, guided </a:t>
            </a:r>
            <a:r>
              <a:rPr lang="en-US" dirty="0">
                <a:latin typeface="Calibri" pitchFamily="34" charset="0"/>
              </a:rPr>
              <a:t>by the physical origins of the bias.</a:t>
            </a:r>
          </a:p>
          <a:p>
            <a:pPr marL="381000" indent="-381000"/>
            <a:r>
              <a:rPr lang="en-US" dirty="0" smtClean="0">
                <a:latin typeface="Calibri" pitchFamily="34" charset="0"/>
              </a:rPr>
              <a:t>In practice, </a:t>
            </a:r>
            <a:r>
              <a:rPr lang="en-US" dirty="0">
                <a:latin typeface="Calibri" pitchFamily="34" charset="0"/>
              </a:rPr>
              <a:t>bias models are derived empirically from observation monitoring.</a:t>
            </a:r>
          </a:p>
        </p:txBody>
      </p:sp>
      <p:grpSp>
        <p:nvGrpSpPr>
          <p:cNvPr id="266254" name="Group 14"/>
          <p:cNvGrpSpPr>
            <a:grpSpLocks/>
          </p:cNvGrpSpPr>
          <p:nvPr/>
        </p:nvGrpSpPr>
        <p:grpSpPr bwMode="auto">
          <a:xfrm>
            <a:off x="755650" y="4370388"/>
            <a:ext cx="3024188" cy="2487612"/>
            <a:chOff x="452" y="2550"/>
            <a:chExt cx="1905" cy="1567"/>
          </a:xfrm>
        </p:grpSpPr>
        <p:pic>
          <p:nvPicPr>
            <p:cNvPr id="266255" name="Picture 15" descr="amsua-scan"/>
            <p:cNvPicPr>
              <a:picLocks noChangeAspect="1" noChangeArrowheads="1"/>
            </p:cNvPicPr>
            <p:nvPr/>
          </p:nvPicPr>
          <p:blipFill>
            <a:blip r:embed="rId5" cstate="print"/>
            <a:srcRect l="7645" t="66957" r="52232"/>
            <a:stretch>
              <a:fillRect/>
            </a:stretch>
          </p:blipFill>
          <p:spPr bwMode="auto">
            <a:xfrm>
              <a:off x="452" y="2812"/>
              <a:ext cx="1905" cy="873"/>
            </a:xfrm>
            <a:prstGeom prst="rect">
              <a:avLst/>
            </a:prstGeom>
            <a:noFill/>
          </p:spPr>
        </p:pic>
        <p:sp>
          <p:nvSpPr>
            <p:cNvPr id="266256" name="Text Box 16"/>
            <p:cNvSpPr txBox="1">
              <a:spLocks noChangeArrowheads="1"/>
            </p:cNvSpPr>
            <p:nvPr/>
          </p:nvSpPr>
          <p:spPr bwMode="auto">
            <a:xfrm>
              <a:off x="1133" y="3646"/>
              <a:ext cx="389" cy="192"/>
            </a:xfrm>
            <a:prstGeom prst="rect">
              <a:avLst/>
            </a:prstGeom>
            <a:noFill/>
            <a:ln w="38100">
              <a:noFill/>
              <a:miter lim="800000"/>
              <a:headEnd/>
              <a:tailEnd/>
            </a:ln>
            <a:effectLst/>
          </p:spPr>
          <p:txBody>
            <a:bodyPr wrap="none" lIns="92075" tIns="46038" rIns="92075" bIns="46038">
              <a:spAutoFit/>
            </a:bodyPr>
            <a:lstStyle/>
            <a:p>
              <a:pPr eaLnBrk="0" hangingPunct="0">
                <a:spcBef>
                  <a:spcPct val="0"/>
                </a:spcBef>
                <a:buFontTx/>
                <a:buNone/>
              </a:pPr>
              <a:r>
                <a:rPr lang="en-GB" sz="1400" b="1">
                  <a:solidFill>
                    <a:srgbClr val="000082"/>
                  </a:solidFill>
                  <a:latin typeface="Helvetica" pitchFamily="34" charset="0"/>
                </a:rPr>
                <a:t>nadir</a:t>
              </a:r>
            </a:p>
          </p:txBody>
        </p:sp>
        <p:sp>
          <p:nvSpPr>
            <p:cNvPr id="266257" name="Text Box 17"/>
            <p:cNvSpPr txBox="1">
              <a:spLocks noChangeArrowheads="1"/>
            </p:cNvSpPr>
            <p:nvPr/>
          </p:nvSpPr>
          <p:spPr bwMode="auto">
            <a:xfrm>
              <a:off x="560" y="3629"/>
              <a:ext cx="460" cy="460"/>
            </a:xfrm>
            <a:prstGeom prst="rect">
              <a:avLst/>
            </a:prstGeom>
            <a:noFill/>
            <a:ln w="38100">
              <a:noFill/>
              <a:miter lim="800000"/>
              <a:headEnd/>
              <a:tailEnd/>
            </a:ln>
            <a:effectLst/>
          </p:spPr>
          <p:txBody>
            <a:bodyPr lIns="92075" tIns="46038" rIns="92075" bIns="46038">
              <a:spAutoFit/>
            </a:bodyPr>
            <a:lstStyle/>
            <a:p>
              <a:pPr eaLnBrk="0" hangingPunct="0">
                <a:spcBef>
                  <a:spcPct val="0"/>
                </a:spcBef>
                <a:buFontTx/>
                <a:buNone/>
              </a:pPr>
              <a:r>
                <a:rPr lang="en-GB" sz="1400" b="1">
                  <a:solidFill>
                    <a:srgbClr val="000082"/>
                  </a:solidFill>
                  <a:latin typeface="Helvetica" pitchFamily="34" charset="0"/>
                </a:rPr>
                <a:t>high zenith angle</a:t>
              </a:r>
            </a:p>
          </p:txBody>
        </p:sp>
        <p:sp>
          <p:nvSpPr>
            <p:cNvPr id="266258" name="Line 18"/>
            <p:cNvSpPr>
              <a:spLocks noChangeShapeType="1"/>
            </p:cNvSpPr>
            <p:nvPr/>
          </p:nvSpPr>
          <p:spPr bwMode="auto">
            <a:xfrm>
              <a:off x="1314" y="2949"/>
              <a:ext cx="0" cy="681"/>
            </a:xfrm>
            <a:prstGeom prst="line">
              <a:avLst/>
            </a:prstGeom>
            <a:noFill/>
            <a:ln w="38100">
              <a:solidFill>
                <a:schemeClr val="tx1"/>
              </a:solidFill>
              <a:prstDash val="dash"/>
              <a:round/>
              <a:headEnd/>
              <a:tailEnd/>
            </a:ln>
            <a:effectLst/>
          </p:spPr>
          <p:txBody>
            <a:bodyPr lIns="92075" tIns="46038" rIns="92075" bIns="46038"/>
            <a:lstStyle/>
            <a:p>
              <a:endParaRPr lang="en-GB"/>
            </a:p>
          </p:txBody>
        </p:sp>
        <p:sp>
          <p:nvSpPr>
            <p:cNvPr id="266259" name="Text Box 19"/>
            <p:cNvSpPr txBox="1">
              <a:spLocks noChangeArrowheads="1"/>
            </p:cNvSpPr>
            <p:nvPr/>
          </p:nvSpPr>
          <p:spPr bwMode="auto">
            <a:xfrm>
              <a:off x="543" y="2631"/>
              <a:ext cx="116" cy="288"/>
            </a:xfrm>
            <a:prstGeom prst="rect">
              <a:avLst/>
            </a:prstGeom>
            <a:solidFill>
              <a:srgbClr val="FFFFFF"/>
            </a:solidFill>
            <a:ln w="38100">
              <a:noFill/>
              <a:miter lim="800000"/>
              <a:headEnd/>
              <a:tailEnd/>
            </a:ln>
            <a:effectLst/>
          </p:spPr>
          <p:txBody>
            <a:bodyPr wrap="none" lIns="92075" tIns="46038" rIns="92075" bIns="46038">
              <a:spAutoFit/>
            </a:bodyPr>
            <a:lstStyle/>
            <a:p>
              <a:pPr eaLnBrk="0" hangingPunct="0">
                <a:spcBef>
                  <a:spcPct val="0"/>
                </a:spcBef>
                <a:buFontTx/>
                <a:buNone/>
              </a:pPr>
              <a:endParaRPr lang="en-US" sz="2400" b="1">
                <a:solidFill>
                  <a:srgbClr val="000082"/>
                </a:solidFill>
                <a:latin typeface="Helvetica" pitchFamily="34" charset="0"/>
              </a:endParaRPr>
            </a:p>
          </p:txBody>
        </p:sp>
        <p:sp>
          <p:nvSpPr>
            <p:cNvPr id="266260" name="Text Box 20"/>
            <p:cNvSpPr txBox="1">
              <a:spLocks noChangeArrowheads="1"/>
            </p:cNvSpPr>
            <p:nvPr/>
          </p:nvSpPr>
          <p:spPr bwMode="auto">
            <a:xfrm>
              <a:off x="634" y="2550"/>
              <a:ext cx="1337" cy="353"/>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Bias depending on scan </a:t>
              </a:r>
            </a:p>
            <a:p>
              <a:pPr marL="381000" indent="-381000">
                <a:buFontTx/>
                <a:buNone/>
              </a:pPr>
              <a:r>
                <a:rPr lang="en-GB" sz="1400"/>
                <a:t>position (AMSU-A ch 7)</a:t>
              </a:r>
            </a:p>
          </p:txBody>
        </p:sp>
        <p:sp>
          <p:nvSpPr>
            <p:cNvPr id="266261" name="Text Box 21"/>
            <p:cNvSpPr txBox="1">
              <a:spLocks noChangeArrowheads="1"/>
            </p:cNvSpPr>
            <p:nvPr/>
          </p:nvSpPr>
          <p:spPr bwMode="auto">
            <a:xfrm>
              <a:off x="1837" y="3657"/>
              <a:ext cx="460" cy="460"/>
            </a:xfrm>
            <a:prstGeom prst="rect">
              <a:avLst/>
            </a:prstGeom>
            <a:noFill/>
            <a:ln w="38100">
              <a:noFill/>
              <a:miter lim="800000"/>
              <a:headEnd/>
              <a:tailEnd/>
            </a:ln>
            <a:effectLst/>
          </p:spPr>
          <p:txBody>
            <a:bodyPr lIns="92075" tIns="46038" rIns="92075" bIns="46038">
              <a:spAutoFit/>
            </a:bodyPr>
            <a:lstStyle/>
            <a:p>
              <a:pPr eaLnBrk="0" hangingPunct="0">
                <a:spcBef>
                  <a:spcPct val="0"/>
                </a:spcBef>
                <a:buFontTx/>
                <a:buNone/>
              </a:pPr>
              <a:r>
                <a:rPr lang="en-GB" sz="1400" b="1">
                  <a:solidFill>
                    <a:srgbClr val="000082"/>
                  </a:solidFill>
                  <a:latin typeface="Helvetica" pitchFamily="34" charset="0"/>
                </a:rPr>
                <a:t>high zenith angle</a:t>
              </a:r>
            </a:p>
          </p:txBody>
        </p:sp>
      </p:grpSp>
      <p:sp>
        <p:nvSpPr>
          <p:cNvPr id="266265" name="Text Box 25"/>
          <p:cNvSpPr txBox="1">
            <a:spLocks noChangeArrowheads="1"/>
          </p:cNvSpPr>
          <p:nvPr/>
        </p:nvSpPr>
        <p:spPr bwMode="auto">
          <a:xfrm>
            <a:off x="8472488" y="4370388"/>
            <a:ext cx="427037" cy="30480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1.7</a:t>
            </a:r>
          </a:p>
        </p:txBody>
      </p:sp>
      <p:sp>
        <p:nvSpPr>
          <p:cNvPr id="266266" name="Text Box 26"/>
          <p:cNvSpPr txBox="1">
            <a:spLocks noChangeArrowheads="1"/>
          </p:cNvSpPr>
          <p:nvPr/>
        </p:nvSpPr>
        <p:spPr bwMode="auto">
          <a:xfrm>
            <a:off x="8488363" y="4946650"/>
            <a:ext cx="427037" cy="30480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1.0</a:t>
            </a:r>
          </a:p>
        </p:txBody>
      </p:sp>
      <p:sp>
        <p:nvSpPr>
          <p:cNvPr id="266267" name="Text Box 27"/>
          <p:cNvSpPr txBox="1">
            <a:spLocks noChangeArrowheads="1"/>
          </p:cNvSpPr>
          <p:nvPr/>
        </p:nvSpPr>
        <p:spPr bwMode="auto">
          <a:xfrm>
            <a:off x="8532813" y="5667375"/>
            <a:ext cx="427037" cy="30480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0.0</a:t>
            </a:r>
          </a:p>
        </p:txBody>
      </p:sp>
      <p:sp>
        <p:nvSpPr>
          <p:cNvPr id="266268" name="Text Box 28"/>
          <p:cNvSpPr txBox="1">
            <a:spLocks noChangeArrowheads="1"/>
          </p:cNvSpPr>
          <p:nvPr/>
        </p:nvSpPr>
        <p:spPr bwMode="auto">
          <a:xfrm>
            <a:off x="8532813" y="6388100"/>
            <a:ext cx="485775" cy="30480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-1.0</a:t>
            </a:r>
          </a:p>
        </p:txBody>
      </p:sp>
      <p:sp>
        <p:nvSpPr>
          <p:cNvPr id="266270" name="Text Box 30"/>
          <p:cNvSpPr txBox="1">
            <a:spLocks noChangeArrowheads="1"/>
          </p:cNvSpPr>
          <p:nvPr/>
        </p:nvSpPr>
        <p:spPr bwMode="auto">
          <a:xfrm>
            <a:off x="3976688" y="4075113"/>
            <a:ext cx="3482975" cy="30480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Air-mass dependent bias (AMSU-A ch 10)</a:t>
            </a:r>
          </a:p>
        </p:txBody>
      </p:sp>
      <p:sp>
        <p:nvSpPr>
          <p:cNvPr id="266271" name="Text Box 31"/>
          <p:cNvSpPr txBox="1">
            <a:spLocks noChangeArrowheads="1"/>
          </p:cNvSpPr>
          <p:nvPr/>
        </p:nvSpPr>
        <p:spPr bwMode="auto">
          <a:xfrm rot="16200000">
            <a:off x="-232569" y="3013224"/>
            <a:ext cx="1639888" cy="33655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
        <p:nvSpPr>
          <p:cNvPr id="266272" name="Text Box 32"/>
          <p:cNvSpPr txBox="1">
            <a:spLocks noChangeArrowheads="1"/>
          </p:cNvSpPr>
          <p:nvPr/>
        </p:nvSpPr>
        <p:spPr bwMode="auto">
          <a:xfrm rot="16200000">
            <a:off x="-232569" y="5320507"/>
            <a:ext cx="1639887" cy="33655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a:xfrm>
            <a:off x="609600" y="381000"/>
            <a:ext cx="8210550" cy="609600"/>
          </a:xfrm>
        </p:spPr>
        <p:txBody>
          <a:bodyPr/>
          <a:lstStyle/>
          <a:p>
            <a:r>
              <a:rPr lang="en-GB" sz="2000" dirty="0" smtClean="0">
                <a:latin typeface="Calibri" pitchFamily="34" charset="0"/>
              </a:rPr>
              <a:t>Example 1:   </a:t>
            </a:r>
            <a:r>
              <a:rPr lang="en-GB" sz="2000" dirty="0">
                <a:latin typeface="Calibri" pitchFamily="34" charset="0"/>
              </a:rPr>
              <a:t/>
            </a:r>
            <a:br>
              <a:rPr lang="en-GB" sz="2000" dirty="0">
                <a:latin typeface="Calibri" pitchFamily="34" charset="0"/>
              </a:rPr>
            </a:br>
            <a:r>
              <a:rPr lang="en-GB" sz="2000" dirty="0">
                <a:solidFill>
                  <a:srgbClr val="0099CC"/>
                </a:solidFill>
                <a:latin typeface="Calibri" pitchFamily="34" charset="0"/>
              </a:rPr>
              <a:t>Spinning up new instruments – IASI on </a:t>
            </a:r>
            <a:r>
              <a:rPr lang="en-GB" sz="2000" dirty="0" err="1" smtClean="0">
                <a:solidFill>
                  <a:srgbClr val="0099CC"/>
                </a:solidFill>
                <a:latin typeface="Calibri" pitchFamily="34" charset="0"/>
              </a:rPr>
              <a:t>MetOp</a:t>
            </a:r>
            <a:r>
              <a:rPr lang="en-GB" sz="2000" dirty="0" smtClean="0">
                <a:solidFill>
                  <a:srgbClr val="0099CC"/>
                </a:solidFill>
                <a:latin typeface="Calibri" pitchFamily="34" charset="0"/>
              </a:rPr>
              <a:t> A</a:t>
            </a:r>
            <a:endParaRPr lang="en-GB" sz="2000" dirty="0">
              <a:solidFill>
                <a:srgbClr val="0099CC"/>
              </a:solidFill>
              <a:latin typeface="Calibri" pitchFamily="34" charset="0"/>
            </a:endParaRPr>
          </a:p>
        </p:txBody>
      </p:sp>
      <p:pic>
        <p:nvPicPr>
          <p:cNvPr id="240651" name="Picture 11" descr="IASI_Tb_401_11_Tropics"/>
          <p:cNvPicPr>
            <a:picLocks noChangeAspect="1" noChangeArrowheads="1"/>
          </p:cNvPicPr>
          <p:nvPr/>
        </p:nvPicPr>
        <p:blipFill>
          <a:blip r:embed="rId2" cstate="print"/>
          <a:srcRect/>
          <a:stretch>
            <a:fillRect/>
          </a:stretch>
        </p:blipFill>
        <p:spPr bwMode="auto">
          <a:xfrm>
            <a:off x="1257300" y="1989138"/>
            <a:ext cx="6410325" cy="4535487"/>
          </a:xfrm>
          <a:prstGeom prst="rect">
            <a:avLst/>
          </a:prstGeom>
          <a:noFill/>
          <a:ln w="9525">
            <a:noFill/>
            <a:miter lim="800000"/>
            <a:headEnd/>
            <a:tailEnd/>
          </a:ln>
        </p:spPr>
      </p:pic>
      <p:sp>
        <p:nvSpPr>
          <p:cNvPr id="240652" name="Text Box 12"/>
          <p:cNvSpPr txBox="1">
            <a:spLocks noChangeArrowheads="1"/>
          </p:cNvSpPr>
          <p:nvPr/>
        </p:nvSpPr>
        <p:spPr bwMode="auto">
          <a:xfrm>
            <a:off x="669925" y="1196975"/>
            <a:ext cx="6079206" cy="740845"/>
          </a:xfrm>
          <a:prstGeom prst="rect">
            <a:avLst/>
          </a:prstGeom>
          <a:noFill/>
          <a:ln w="9525">
            <a:noFill/>
            <a:miter lim="800000"/>
            <a:headEnd/>
            <a:tailEnd/>
          </a:ln>
          <a:effectLst/>
        </p:spPr>
        <p:txBody>
          <a:bodyPr wrap="none" lIns="90000" tIns="46800" rIns="90000" bIns="46800">
            <a:spAutoFit/>
          </a:bodyPr>
          <a:lstStyle/>
          <a:p>
            <a:pPr marL="381000" indent="-381000"/>
            <a:r>
              <a:rPr lang="en-GB" dirty="0">
                <a:latin typeface="Calibri" pitchFamily="34" charset="0"/>
              </a:rPr>
              <a:t>IASI is a high-resolution interferometer with 8461 channels</a:t>
            </a:r>
          </a:p>
          <a:p>
            <a:pPr marL="381000" indent="-381000"/>
            <a:r>
              <a:rPr lang="en-GB" dirty="0">
                <a:latin typeface="Calibri" pitchFamily="34" charset="0"/>
              </a:rPr>
              <a:t>Initially unstable – data gaps, </a:t>
            </a:r>
            <a:r>
              <a:rPr lang="en-GB" dirty="0" err="1">
                <a:latin typeface="Calibri" pitchFamily="34" charset="0"/>
              </a:rPr>
              <a:t>preprocessing</a:t>
            </a:r>
            <a:r>
              <a:rPr lang="en-GB" dirty="0">
                <a:latin typeface="Calibri" pitchFamily="34" charset="0"/>
              </a:rPr>
              <a:t> changes</a:t>
            </a:r>
            <a:r>
              <a:rPr lang="en-GB" sz="2000" dirty="0">
                <a:latin typeface="Calibri" pitchFamily="34" charset="0"/>
              </a:rPr>
              <a:t> </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Text Box 2"/>
          <p:cNvSpPr txBox="1">
            <a:spLocks noChangeArrowheads="1"/>
          </p:cNvSpPr>
          <p:nvPr/>
        </p:nvSpPr>
        <p:spPr bwMode="auto">
          <a:xfrm>
            <a:off x="755650" y="3905250"/>
            <a:ext cx="7107238" cy="209867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b="1"/>
              <a:t>Variational bias correction smoothly handles the abrupt change in bias:</a:t>
            </a:r>
          </a:p>
          <a:p>
            <a:pPr marL="381000" indent="-381000">
              <a:buFontTx/>
              <a:buNone/>
            </a:pPr>
            <a:r>
              <a:rPr lang="en-GB" sz="1600"/>
              <a:t> </a:t>
            </a:r>
          </a:p>
          <a:p>
            <a:pPr lvl="2"/>
            <a:r>
              <a:rPr lang="en-GB" sz="1600"/>
              <a:t>   initially QC rejects most data from this channel</a:t>
            </a:r>
          </a:p>
          <a:p>
            <a:pPr lvl="2"/>
            <a:r>
              <a:rPr lang="en-GB" sz="1600"/>
              <a:t>   the variational analysis adjusts the bias estimates</a:t>
            </a:r>
          </a:p>
          <a:p>
            <a:pPr lvl="2"/>
            <a:r>
              <a:rPr lang="en-GB" sz="1600"/>
              <a:t>   bias-corrected data are gradually allowed back in</a:t>
            </a:r>
          </a:p>
          <a:p>
            <a:pPr lvl="2"/>
            <a:endParaRPr lang="en-GB" sz="1600"/>
          </a:p>
          <a:p>
            <a:pPr lvl="2"/>
            <a:r>
              <a:rPr lang="en-GB" sz="1600"/>
              <a:t>   </a:t>
            </a:r>
            <a:r>
              <a:rPr lang="en-GB" sz="1600" b="1">
                <a:solidFill>
                  <a:schemeClr val="accent2"/>
                </a:solidFill>
              </a:rPr>
              <a:t>no shock to the system!</a:t>
            </a:r>
            <a:endParaRPr lang="en-US" sz="1600" b="1">
              <a:solidFill>
                <a:schemeClr val="accent2"/>
              </a:solidFill>
            </a:endParaRPr>
          </a:p>
        </p:txBody>
      </p:sp>
      <p:sp>
        <p:nvSpPr>
          <p:cNvPr id="229379" name="Rectangle 3"/>
          <p:cNvSpPr>
            <a:spLocks noGrp="1" noChangeArrowheads="1"/>
          </p:cNvSpPr>
          <p:nvPr>
            <p:ph type="title"/>
          </p:nvPr>
        </p:nvSpPr>
        <p:spPr>
          <a:xfrm>
            <a:off x="685800" y="298450"/>
            <a:ext cx="8062913" cy="609600"/>
          </a:xfrm>
        </p:spPr>
        <p:txBody>
          <a:bodyPr/>
          <a:lstStyle/>
          <a:p>
            <a:r>
              <a:rPr lang="en-GB" sz="2000" dirty="0" smtClean="0">
                <a:latin typeface="Calibri" pitchFamily="34" charset="0"/>
              </a:rPr>
              <a:t>Example 2:</a:t>
            </a:r>
            <a:r>
              <a:rPr lang="en-GB" sz="2000" dirty="0">
                <a:latin typeface="Calibri" pitchFamily="34" charset="0"/>
              </a:rPr>
              <a:t/>
            </a:r>
            <a:br>
              <a:rPr lang="en-GB" sz="2000" dirty="0">
                <a:latin typeface="Calibri" pitchFamily="34" charset="0"/>
              </a:rPr>
            </a:br>
            <a:r>
              <a:rPr lang="en-GB" sz="2000" dirty="0">
                <a:solidFill>
                  <a:srgbClr val="0099CC"/>
                </a:solidFill>
                <a:latin typeface="Calibri" pitchFamily="34" charset="0"/>
              </a:rPr>
              <a:t>NOAA-9 MSU channel 3 bias corrections (cosmic storm)</a:t>
            </a:r>
          </a:p>
        </p:txBody>
      </p:sp>
      <p:pic>
        <p:nvPicPr>
          <p:cNvPr id="229380" name="Picture 4"/>
          <p:cNvPicPr>
            <a:picLocks noChangeAspect="1" noChangeArrowheads="1"/>
          </p:cNvPicPr>
          <p:nvPr/>
        </p:nvPicPr>
        <p:blipFill>
          <a:blip r:embed="rId2" cstate="print"/>
          <a:srcRect t="1314" b="51036"/>
          <a:stretch>
            <a:fillRect/>
          </a:stretch>
        </p:blipFill>
        <p:spPr bwMode="auto">
          <a:xfrm>
            <a:off x="395288" y="908050"/>
            <a:ext cx="8066087" cy="2592388"/>
          </a:xfrm>
          <a:prstGeom prst="rect">
            <a:avLst/>
          </a:prstGeom>
          <a:noFill/>
          <a:ln w="9525">
            <a:noFill/>
            <a:miter lim="800000"/>
            <a:headEnd/>
            <a:tailEnd/>
          </a:ln>
          <a:effectLst/>
        </p:spPr>
      </p:pic>
      <p:sp>
        <p:nvSpPr>
          <p:cNvPr id="229381" name="Rectangle 5"/>
          <p:cNvSpPr>
            <a:spLocks noChangeArrowheads="1"/>
          </p:cNvSpPr>
          <p:nvPr/>
        </p:nvSpPr>
        <p:spPr bwMode="auto">
          <a:xfrm>
            <a:off x="755650" y="836613"/>
            <a:ext cx="431800" cy="215900"/>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grpSp>
        <p:nvGrpSpPr>
          <p:cNvPr id="229382" name="Group 6"/>
          <p:cNvGrpSpPr>
            <a:grpSpLocks/>
          </p:cNvGrpSpPr>
          <p:nvPr/>
        </p:nvGrpSpPr>
        <p:grpSpPr bwMode="auto">
          <a:xfrm>
            <a:off x="395288" y="2349500"/>
            <a:ext cx="8066088" cy="4178300"/>
            <a:chOff x="249" y="1524"/>
            <a:chExt cx="5081" cy="2632"/>
          </a:xfrm>
        </p:grpSpPr>
        <p:grpSp>
          <p:nvGrpSpPr>
            <p:cNvPr id="229383" name="Group 7"/>
            <p:cNvGrpSpPr>
              <a:grpSpLocks/>
            </p:cNvGrpSpPr>
            <p:nvPr/>
          </p:nvGrpSpPr>
          <p:grpSpPr bwMode="auto">
            <a:xfrm>
              <a:off x="249" y="2478"/>
              <a:ext cx="5081" cy="1678"/>
              <a:chOff x="249" y="2478"/>
              <a:chExt cx="5081" cy="1678"/>
            </a:xfrm>
          </p:grpSpPr>
          <p:pic>
            <p:nvPicPr>
              <p:cNvPr id="229384" name="Picture 8"/>
              <p:cNvPicPr>
                <a:picLocks noChangeAspect="1" noChangeArrowheads="1"/>
              </p:cNvPicPr>
              <p:nvPr/>
            </p:nvPicPr>
            <p:blipFill>
              <a:blip r:embed="rId2" cstate="print"/>
              <a:srcRect t="52933"/>
              <a:stretch>
                <a:fillRect/>
              </a:stretch>
            </p:blipFill>
            <p:spPr bwMode="auto">
              <a:xfrm>
                <a:off x="249" y="2543"/>
                <a:ext cx="5081" cy="1613"/>
              </a:xfrm>
              <a:prstGeom prst="rect">
                <a:avLst/>
              </a:prstGeom>
              <a:noFill/>
              <a:ln w="9525">
                <a:noFill/>
                <a:miter lim="800000"/>
                <a:headEnd/>
                <a:tailEnd/>
              </a:ln>
              <a:effectLst/>
            </p:spPr>
          </p:pic>
          <p:sp>
            <p:nvSpPr>
              <p:cNvPr id="229385" name="Rectangle 9"/>
              <p:cNvSpPr>
                <a:spLocks noChangeArrowheads="1"/>
              </p:cNvSpPr>
              <p:nvPr/>
            </p:nvSpPr>
            <p:spPr bwMode="auto">
              <a:xfrm>
                <a:off x="476" y="2478"/>
                <a:ext cx="272" cy="136"/>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grpSp>
        <p:sp>
          <p:nvSpPr>
            <p:cNvPr id="229386" name="Text Box 10"/>
            <p:cNvSpPr txBox="1">
              <a:spLocks noChangeArrowheads="1"/>
            </p:cNvSpPr>
            <p:nvPr/>
          </p:nvSpPr>
          <p:spPr bwMode="auto">
            <a:xfrm>
              <a:off x="431" y="2293"/>
              <a:ext cx="4355" cy="253"/>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2000" b="1" dirty="0">
                  <a:solidFill>
                    <a:schemeClr val="accent2"/>
                  </a:solidFill>
                  <a:latin typeface="Calibri" pitchFamily="34" charset="0"/>
                </a:rPr>
                <a:t>200 </a:t>
              </a:r>
              <a:r>
                <a:rPr lang="en-GB" sz="2000" b="1" dirty="0" err="1">
                  <a:solidFill>
                    <a:schemeClr val="accent2"/>
                  </a:solidFill>
                  <a:latin typeface="Calibri" pitchFamily="34" charset="0"/>
                </a:rPr>
                <a:t>hPa</a:t>
              </a:r>
              <a:r>
                <a:rPr lang="en-GB" sz="2000" b="1" dirty="0">
                  <a:solidFill>
                    <a:schemeClr val="accent2"/>
                  </a:solidFill>
                  <a:latin typeface="Calibri" pitchFamily="34" charset="0"/>
                </a:rPr>
                <a:t> temperature departures from radiosonde observations</a:t>
              </a:r>
              <a:endParaRPr lang="en-US" sz="2000" b="1" dirty="0">
                <a:solidFill>
                  <a:schemeClr val="accent2"/>
                </a:solidFill>
                <a:latin typeface="Calibri" pitchFamily="34" charset="0"/>
              </a:endParaRPr>
            </a:p>
          </p:txBody>
        </p:sp>
        <p:sp>
          <p:nvSpPr>
            <p:cNvPr id="229387" name="AutoShape 11"/>
            <p:cNvSpPr>
              <a:spLocks noChangeArrowheads="1"/>
            </p:cNvSpPr>
            <p:nvPr/>
          </p:nvSpPr>
          <p:spPr bwMode="auto">
            <a:xfrm>
              <a:off x="2926" y="1525"/>
              <a:ext cx="272" cy="1815"/>
            </a:xfrm>
            <a:prstGeom prst="downArrow">
              <a:avLst>
                <a:gd name="adj1" fmla="val 50000"/>
                <a:gd name="adj2" fmla="val 166820"/>
              </a:avLst>
            </a:prstGeom>
            <a:solidFill>
              <a:srgbClr val="FFCC00">
                <a:alpha val="50000"/>
              </a:srgbClr>
            </a:solidFill>
            <a:ln w="9525">
              <a:solidFill>
                <a:srgbClr val="FFCC00"/>
              </a:solidFill>
              <a:miter lim="800000"/>
              <a:headEnd/>
              <a:tailEnd/>
            </a:ln>
            <a:effectLst/>
          </p:spPr>
          <p:txBody>
            <a:bodyPr wrap="none" lIns="90000" tIns="46800" rIns="90000" bIns="46800" anchor="ctr">
              <a:spAutoFit/>
            </a:bodyPr>
            <a:lstStyle/>
            <a:p>
              <a:endParaRPr lang="en-GB"/>
            </a:p>
          </p:txBody>
        </p:sp>
        <p:sp>
          <p:nvSpPr>
            <p:cNvPr id="229388" name="AutoShape 12"/>
            <p:cNvSpPr>
              <a:spLocks noChangeArrowheads="1"/>
            </p:cNvSpPr>
            <p:nvPr/>
          </p:nvSpPr>
          <p:spPr bwMode="auto">
            <a:xfrm>
              <a:off x="4150" y="1524"/>
              <a:ext cx="272" cy="1815"/>
            </a:xfrm>
            <a:prstGeom prst="downArrow">
              <a:avLst>
                <a:gd name="adj1" fmla="val 50000"/>
                <a:gd name="adj2" fmla="val 166820"/>
              </a:avLst>
            </a:prstGeom>
            <a:solidFill>
              <a:srgbClr val="FFCC00">
                <a:alpha val="50000"/>
              </a:srgbClr>
            </a:solidFill>
            <a:ln w="9525">
              <a:solidFill>
                <a:srgbClr val="FFCC00"/>
              </a:solidFill>
              <a:miter lim="800000"/>
              <a:headEnd/>
              <a:tailEnd/>
            </a:ln>
            <a:effectLst/>
          </p:spPr>
          <p:txBody>
            <a:bodyPr wrap="none" lIns="90000" tIns="46800" rIns="90000" bIns="46800" anchor="ctr">
              <a:spAutoFit/>
            </a:bodyPr>
            <a:lstStyle/>
            <a:p>
              <a:endParaRPr lang="en-GB"/>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93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xfrm>
            <a:off x="615950" y="371475"/>
            <a:ext cx="7772400" cy="609600"/>
          </a:xfrm>
        </p:spPr>
        <p:txBody>
          <a:bodyPr/>
          <a:lstStyle/>
          <a:p>
            <a:r>
              <a:rPr lang="en-GB" sz="2000" dirty="0" smtClean="0">
                <a:latin typeface="Calibri" pitchFamily="34" charset="0"/>
              </a:rPr>
              <a:t>Example 3:</a:t>
            </a:r>
            <a:r>
              <a:rPr lang="en-GB" sz="2000" dirty="0">
                <a:latin typeface="Calibri" pitchFamily="34" charset="0"/>
              </a:rPr>
              <a:t/>
            </a:r>
            <a:br>
              <a:rPr lang="en-GB" sz="2000" dirty="0">
                <a:latin typeface="Calibri" pitchFamily="34" charset="0"/>
              </a:rPr>
            </a:br>
            <a:r>
              <a:rPr lang="en-GB" sz="2000" dirty="0">
                <a:solidFill>
                  <a:srgbClr val="0099CC"/>
                </a:solidFill>
                <a:latin typeface="Calibri" pitchFamily="34" charset="0"/>
              </a:rPr>
              <a:t>Fit to conventional data</a:t>
            </a:r>
          </a:p>
        </p:txBody>
      </p:sp>
      <p:grpSp>
        <p:nvGrpSpPr>
          <p:cNvPr id="230403" name="Group 3"/>
          <p:cNvGrpSpPr>
            <a:grpSpLocks/>
          </p:cNvGrpSpPr>
          <p:nvPr/>
        </p:nvGrpSpPr>
        <p:grpSpPr bwMode="auto">
          <a:xfrm>
            <a:off x="468313" y="1125538"/>
            <a:ext cx="7489825" cy="5329237"/>
            <a:chOff x="521" y="572"/>
            <a:chExt cx="4718" cy="3357"/>
          </a:xfrm>
        </p:grpSpPr>
        <p:pic>
          <p:nvPicPr>
            <p:cNvPr id="230404" name="Picture 4" descr="TEMP_T_100_N_Hemis"/>
            <p:cNvPicPr>
              <a:picLocks noChangeAspect="1" noChangeArrowheads="1"/>
            </p:cNvPicPr>
            <p:nvPr/>
          </p:nvPicPr>
          <p:blipFill>
            <a:blip r:embed="rId2" cstate="print"/>
            <a:srcRect l="3250" t="6807" r="3250" b="47450"/>
            <a:stretch>
              <a:fillRect/>
            </a:stretch>
          </p:blipFill>
          <p:spPr bwMode="auto">
            <a:xfrm>
              <a:off x="521" y="618"/>
              <a:ext cx="4718" cy="1633"/>
            </a:xfrm>
            <a:prstGeom prst="rect">
              <a:avLst/>
            </a:prstGeom>
            <a:noFill/>
          </p:spPr>
        </p:pic>
        <p:pic>
          <p:nvPicPr>
            <p:cNvPr id="230405" name="Picture 5" descr="TEMP_T_500_N_Hemis"/>
            <p:cNvPicPr>
              <a:picLocks noChangeAspect="1" noChangeArrowheads="1"/>
            </p:cNvPicPr>
            <p:nvPr/>
          </p:nvPicPr>
          <p:blipFill>
            <a:blip r:embed="rId3" cstate="print"/>
            <a:srcRect l="3250" t="6807" r="3250" b="47450"/>
            <a:stretch>
              <a:fillRect/>
            </a:stretch>
          </p:blipFill>
          <p:spPr bwMode="auto">
            <a:xfrm>
              <a:off x="521" y="2296"/>
              <a:ext cx="4718" cy="1633"/>
            </a:xfrm>
            <a:prstGeom prst="rect">
              <a:avLst/>
            </a:prstGeom>
            <a:noFill/>
          </p:spPr>
        </p:pic>
        <p:sp>
          <p:nvSpPr>
            <p:cNvPr id="230406" name="Line 6"/>
            <p:cNvSpPr>
              <a:spLocks noChangeShapeType="1"/>
            </p:cNvSpPr>
            <p:nvPr/>
          </p:nvSpPr>
          <p:spPr bwMode="auto">
            <a:xfrm flipV="1">
              <a:off x="4035" y="618"/>
              <a:ext cx="0" cy="3311"/>
            </a:xfrm>
            <a:prstGeom prst="line">
              <a:avLst/>
            </a:prstGeom>
            <a:noFill/>
            <a:ln w="28575">
              <a:solidFill>
                <a:schemeClr val="folHlink"/>
              </a:solidFill>
              <a:round/>
              <a:headEnd/>
              <a:tailEnd/>
            </a:ln>
            <a:effectLst/>
          </p:spPr>
          <p:txBody>
            <a:bodyPr lIns="90000" tIns="46800" rIns="90000" bIns="46800">
              <a:spAutoFit/>
            </a:bodyPr>
            <a:lstStyle/>
            <a:p>
              <a:endParaRPr lang="en-GB"/>
            </a:p>
          </p:txBody>
        </p:sp>
        <p:sp>
          <p:nvSpPr>
            <p:cNvPr id="230407" name="Oval 7"/>
            <p:cNvSpPr>
              <a:spLocks noChangeArrowheads="1"/>
            </p:cNvSpPr>
            <p:nvPr/>
          </p:nvSpPr>
          <p:spPr bwMode="auto">
            <a:xfrm>
              <a:off x="1202" y="572"/>
              <a:ext cx="1633" cy="312"/>
            </a:xfrm>
            <a:prstGeom prst="ellipse">
              <a:avLst/>
            </a:prstGeom>
            <a:noFill/>
            <a:ln w="57150" algn="ctr">
              <a:solidFill>
                <a:schemeClr val="folHlink"/>
              </a:solidFill>
              <a:round/>
              <a:headEnd/>
              <a:tailEnd/>
            </a:ln>
            <a:effectLst/>
          </p:spPr>
          <p:txBody>
            <a:bodyPr lIns="90000" tIns="46800" rIns="90000" bIns="46800" anchor="ctr">
              <a:spAutoFit/>
            </a:bodyPr>
            <a:lstStyle/>
            <a:p>
              <a:pPr marL="381000" indent="-381000" algn="ctr"/>
              <a:endParaRPr lang="en-US" sz="1600"/>
            </a:p>
          </p:txBody>
        </p:sp>
        <p:sp>
          <p:nvSpPr>
            <p:cNvPr id="230408" name="Oval 8"/>
            <p:cNvSpPr>
              <a:spLocks noChangeArrowheads="1"/>
            </p:cNvSpPr>
            <p:nvPr/>
          </p:nvSpPr>
          <p:spPr bwMode="auto">
            <a:xfrm>
              <a:off x="1202" y="2251"/>
              <a:ext cx="1633" cy="312"/>
            </a:xfrm>
            <a:prstGeom prst="ellipse">
              <a:avLst/>
            </a:prstGeom>
            <a:noFill/>
            <a:ln w="57150" algn="ctr">
              <a:solidFill>
                <a:schemeClr val="folHlink"/>
              </a:solidFill>
              <a:round/>
              <a:headEnd/>
              <a:tailEnd/>
            </a:ln>
            <a:effectLst/>
          </p:spPr>
          <p:txBody>
            <a:bodyPr lIns="90000" tIns="46800" rIns="90000" bIns="46800" anchor="ctr">
              <a:spAutoFit/>
            </a:bodyPr>
            <a:lstStyle/>
            <a:p>
              <a:pPr marL="381000" indent="-381000" algn="ctr"/>
              <a:endParaRPr lang="en-US" sz="1600"/>
            </a:p>
          </p:txBody>
        </p:sp>
      </p:grpSp>
      <p:sp>
        <p:nvSpPr>
          <p:cNvPr id="230409" name="Text Box 9"/>
          <p:cNvSpPr txBox="1">
            <a:spLocks noChangeArrowheads="1"/>
          </p:cNvSpPr>
          <p:nvPr/>
        </p:nvSpPr>
        <p:spPr bwMode="auto">
          <a:xfrm>
            <a:off x="6049963" y="998538"/>
            <a:ext cx="2025468" cy="636201"/>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b="1" dirty="0">
                <a:latin typeface="Calibri" pitchFamily="34" charset="0"/>
              </a:rPr>
              <a:t>Introduction of </a:t>
            </a:r>
            <a:r>
              <a:rPr lang="en-GB" sz="1600" b="1" dirty="0" err="1">
                <a:latin typeface="Calibri" pitchFamily="34" charset="0"/>
              </a:rPr>
              <a:t>VarBC</a:t>
            </a:r>
            <a:endParaRPr lang="en-GB" sz="1600" b="1" dirty="0">
              <a:latin typeface="Calibri" pitchFamily="34" charset="0"/>
            </a:endParaRPr>
          </a:p>
          <a:p>
            <a:pPr marL="381000" indent="-381000">
              <a:buFontTx/>
              <a:buNone/>
            </a:pPr>
            <a:r>
              <a:rPr lang="en-GB" sz="1600" b="1" dirty="0">
                <a:latin typeface="Calibri" pitchFamily="34" charset="0"/>
              </a:rPr>
              <a:t>in ECMWF operations</a:t>
            </a:r>
            <a:endParaRPr lang="en-US" sz="1600" b="1" dirty="0">
              <a:latin typeface="Calibri" pitchFamily="34" charset="0"/>
            </a:endParaRPr>
          </a:p>
        </p:txBody>
      </p:sp>
    </p:spTree>
    <p:extLst>
      <p:ext uri="{BB962C8B-B14F-4D97-AF65-F5344CB8AC3E}">
        <p14:creationId xmlns:p14="http://schemas.microsoft.com/office/powerpoint/2010/main" val="385063280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371128"/>
            <a:ext cx="7772400" cy="609600"/>
          </a:xfrm>
        </p:spPr>
        <p:txBody>
          <a:bodyPr/>
          <a:lstStyle/>
          <a:p>
            <a:r>
              <a:rPr lang="en-US" sz="2800" dirty="0">
                <a:latin typeface="Calibri" pitchFamily="34" charset="0"/>
              </a:rPr>
              <a:t>Outline</a:t>
            </a:r>
            <a:endParaRPr lang="en-US" sz="2400" dirty="0">
              <a:latin typeface="Calibri" pitchFamily="34" charset="0"/>
            </a:endParaRPr>
          </a:p>
        </p:txBody>
      </p:sp>
      <p:sp>
        <p:nvSpPr>
          <p:cNvPr id="102403" name="Rectangle 3"/>
          <p:cNvSpPr>
            <a:spLocks noGrp="1" noChangeArrowheads="1"/>
          </p:cNvSpPr>
          <p:nvPr>
            <p:ph type="body" idx="1"/>
          </p:nvPr>
        </p:nvSpPr>
        <p:spPr>
          <a:xfrm>
            <a:off x="685800" y="1196752"/>
            <a:ext cx="7772400" cy="5040312"/>
          </a:xfrm>
        </p:spPr>
        <p:txBody>
          <a:bodyPr/>
          <a:lstStyle/>
          <a:p>
            <a:pPr marL="381000" indent="-381000"/>
            <a:r>
              <a:rPr lang="en-US" sz="2400" dirty="0">
                <a:solidFill>
                  <a:schemeClr val="tx1">
                    <a:lumMod val="50000"/>
                    <a:lumOff val="50000"/>
                  </a:schemeClr>
                </a:solidFill>
                <a:latin typeface="Calibri" pitchFamily="34" charset="0"/>
              </a:rPr>
              <a:t>Introduction </a:t>
            </a:r>
          </a:p>
          <a:p>
            <a:pPr marL="800100" lvl="1" indent="-41275"/>
            <a:r>
              <a:rPr lang="en-US" sz="2000" dirty="0">
                <a:solidFill>
                  <a:schemeClr val="tx1">
                    <a:lumMod val="50000"/>
                    <a:lumOff val="50000"/>
                  </a:schemeClr>
                </a:solidFill>
                <a:latin typeface="Calibri" pitchFamily="34" charset="0"/>
              </a:rPr>
              <a:t>   Biases in models, observations, and observation operators</a:t>
            </a:r>
          </a:p>
          <a:p>
            <a:pPr marL="800100" lvl="1" indent="-41275"/>
            <a:r>
              <a:rPr lang="en-US" sz="2000" dirty="0">
                <a:solidFill>
                  <a:schemeClr val="tx1">
                    <a:lumMod val="50000"/>
                    <a:lumOff val="50000"/>
                  </a:schemeClr>
                </a:solidFill>
                <a:latin typeface="Calibri" pitchFamily="34" charset="0"/>
              </a:rPr>
              <a:t>   Implications for data assimilation</a:t>
            </a:r>
          </a:p>
          <a:p>
            <a:pPr marL="381000" indent="-381000"/>
            <a:endParaRPr lang="en-US" sz="2400" dirty="0">
              <a:solidFill>
                <a:schemeClr val="tx1">
                  <a:lumMod val="50000"/>
                  <a:lumOff val="50000"/>
                </a:schemeClr>
              </a:solidFill>
              <a:latin typeface="Calibri" pitchFamily="34" charset="0"/>
            </a:endParaRPr>
          </a:p>
          <a:p>
            <a:pPr marL="381000" indent="-381000"/>
            <a:r>
              <a:rPr lang="en-US" sz="2400" dirty="0">
                <a:solidFill>
                  <a:schemeClr val="tx1">
                    <a:lumMod val="50000"/>
                    <a:lumOff val="50000"/>
                  </a:schemeClr>
                </a:solidFill>
                <a:latin typeface="Calibri" pitchFamily="34" charset="0"/>
              </a:rPr>
              <a:t>Variational analysis and correction of observation bias</a:t>
            </a:r>
          </a:p>
          <a:p>
            <a:pPr marL="800100" lvl="1" indent="-41275"/>
            <a:r>
              <a:rPr lang="en-US" sz="2000" dirty="0">
                <a:solidFill>
                  <a:schemeClr val="tx1">
                    <a:lumMod val="50000"/>
                    <a:lumOff val="50000"/>
                  </a:schemeClr>
                </a:solidFill>
                <a:latin typeface="Calibri" pitchFamily="34" charset="0"/>
              </a:rPr>
              <a:t>   The need for an adaptive system</a:t>
            </a:r>
          </a:p>
          <a:p>
            <a:pPr marL="800100" lvl="1" indent="-41275"/>
            <a:r>
              <a:rPr lang="en-US" sz="2000" dirty="0">
                <a:solidFill>
                  <a:schemeClr val="tx1">
                    <a:lumMod val="50000"/>
                    <a:lumOff val="50000"/>
                  </a:schemeClr>
                </a:solidFill>
                <a:latin typeface="Calibri" pitchFamily="34" charset="0"/>
              </a:rPr>
              <a:t>   Variational bias correction (</a:t>
            </a:r>
            <a:r>
              <a:rPr lang="en-US" sz="2000" dirty="0" err="1">
                <a:solidFill>
                  <a:schemeClr val="tx1">
                    <a:lumMod val="50000"/>
                    <a:lumOff val="50000"/>
                  </a:schemeClr>
                </a:solidFill>
                <a:latin typeface="Calibri" pitchFamily="34" charset="0"/>
              </a:rPr>
              <a:t>VarBC</a:t>
            </a:r>
            <a:r>
              <a:rPr lang="en-US" sz="2000" dirty="0">
                <a:solidFill>
                  <a:schemeClr val="tx1">
                    <a:lumMod val="50000"/>
                    <a:lumOff val="50000"/>
                  </a:schemeClr>
                </a:solidFill>
                <a:latin typeface="Calibri" pitchFamily="34" charset="0"/>
              </a:rPr>
              <a:t>)</a:t>
            </a:r>
          </a:p>
          <a:p>
            <a:pPr marL="381000" indent="-381000"/>
            <a:endParaRPr lang="en-US" sz="2400" dirty="0">
              <a:latin typeface="Calibri" pitchFamily="34" charset="0"/>
            </a:endParaRPr>
          </a:p>
          <a:p>
            <a:pPr marL="381000" indent="-381000"/>
            <a:r>
              <a:rPr lang="en-US" sz="2400" b="1" i="1" dirty="0" smtClean="0">
                <a:solidFill>
                  <a:schemeClr val="accent2">
                    <a:lumMod val="75000"/>
                  </a:schemeClr>
                </a:solidFill>
                <a:latin typeface="Calibri" pitchFamily="34" charset="0"/>
              </a:rPr>
              <a:t>Extension</a:t>
            </a:r>
            <a:r>
              <a:rPr lang="en-US" sz="2400" dirty="0" smtClean="0">
                <a:latin typeface="Calibri" pitchFamily="34" charset="0"/>
              </a:rPr>
              <a:t> to other types of observations</a:t>
            </a:r>
            <a:endParaRPr lang="en-US" dirty="0">
              <a:latin typeface="Calibri" pitchFamily="34" charset="0"/>
            </a:endParaRPr>
          </a:p>
          <a:p>
            <a:pPr marL="381000" indent="-381000"/>
            <a:endParaRPr lang="en-US" sz="2000" dirty="0" smtClean="0">
              <a:latin typeface="Calibri" pitchFamily="34" charset="0"/>
            </a:endParaRPr>
          </a:p>
          <a:p>
            <a:pPr marL="381000" indent="-381000"/>
            <a:r>
              <a:rPr lang="en-US" sz="2400" dirty="0" smtClean="0">
                <a:solidFill>
                  <a:schemeClr val="bg1">
                    <a:lumMod val="50000"/>
                  </a:schemeClr>
                </a:solidFill>
                <a:latin typeface="Calibri" pitchFamily="34" charset="0"/>
              </a:rPr>
              <a:t>Limitations due to the effects of model bias</a:t>
            </a:r>
            <a:endParaRPr lang="en-US" sz="2400" dirty="0">
              <a:solidFill>
                <a:schemeClr val="bg1">
                  <a:lumMod val="50000"/>
                </a:schemeClr>
              </a:solidFill>
              <a:latin typeface="Calibri" pitchFamily="34" charset="0"/>
            </a:endParaRPr>
          </a:p>
          <a:p>
            <a:pPr marL="381000" indent="-381000">
              <a:buNone/>
            </a:pPr>
            <a:endParaRPr lang="en-US" sz="2400" dirty="0">
              <a:solidFill>
                <a:schemeClr val="tx1">
                  <a:lumMod val="50000"/>
                  <a:lumOff val="50000"/>
                </a:schemeClr>
              </a:solidFill>
              <a:latin typeface="Calibri" pitchFamily="34" charset="0"/>
            </a:endParaRPr>
          </a:p>
          <a:p>
            <a:pPr marL="381000" indent="-381000"/>
            <a:endParaRPr 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260648"/>
            <a:ext cx="7772400" cy="609600"/>
          </a:xfrm>
        </p:spPr>
        <p:txBody>
          <a:bodyPr/>
          <a:lstStyle/>
          <a:p>
            <a:r>
              <a:rPr lang="en-US" sz="2800" dirty="0" smtClean="0">
                <a:latin typeface="Calibri" pitchFamily="34" charset="0"/>
              </a:rPr>
              <a:t>Extension to other types of observations</a:t>
            </a:r>
            <a:endParaRPr lang="en-US" sz="2400" dirty="0">
              <a:latin typeface="Calibri" pitchFamily="34" charset="0"/>
            </a:endParaRPr>
          </a:p>
        </p:txBody>
      </p:sp>
      <p:sp>
        <p:nvSpPr>
          <p:cNvPr id="102403" name="Rectangle 3"/>
          <p:cNvSpPr>
            <a:spLocks noGrp="1" noChangeArrowheads="1"/>
          </p:cNvSpPr>
          <p:nvPr>
            <p:ph type="body" idx="1"/>
          </p:nvPr>
        </p:nvSpPr>
        <p:spPr>
          <a:xfrm>
            <a:off x="685800" y="1052984"/>
            <a:ext cx="7772400" cy="5040312"/>
          </a:xfrm>
        </p:spPr>
        <p:txBody>
          <a:bodyPr/>
          <a:lstStyle/>
          <a:p>
            <a:pPr marL="381000" indent="-381000">
              <a:buNone/>
            </a:pPr>
            <a:r>
              <a:rPr lang="en-US" b="1" i="1" dirty="0" smtClean="0">
                <a:solidFill>
                  <a:schemeClr val="accent2">
                    <a:lumMod val="75000"/>
                  </a:schemeClr>
                </a:solidFill>
                <a:latin typeface="Calibri" pitchFamily="34" charset="0"/>
              </a:rPr>
              <a:t>Current bias ‘classes’ in the ECMWF operational system</a:t>
            </a:r>
            <a:r>
              <a:rPr lang="en-US" dirty="0">
                <a:latin typeface="Calibri" pitchFamily="34" charset="0"/>
              </a:rPr>
              <a:t>:</a:t>
            </a:r>
            <a:endParaRPr lang="en-US" dirty="0" smtClean="0">
              <a:latin typeface="Calibri" pitchFamily="34" charset="0"/>
            </a:endParaRPr>
          </a:p>
          <a:p>
            <a:pPr>
              <a:buClr>
                <a:srgbClr val="C00000"/>
              </a:buClr>
              <a:buFont typeface="Arial" pitchFamily="34" charset="0"/>
              <a:buChar char="•"/>
            </a:pPr>
            <a:r>
              <a:rPr lang="en-US" sz="1800" b="1" i="1" dirty="0" smtClean="0">
                <a:latin typeface="Calibri" pitchFamily="34" charset="0"/>
              </a:rPr>
              <a:t>Radiances</a:t>
            </a:r>
            <a:r>
              <a:rPr lang="en-US" sz="1800" dirty="0" smtClean="0">
                <a:latin typeface="Calibri" pitchFamily="34" charset="0"/>
              </a:rPr>
              <a:t>: clear sky/all sky, infrared/microwave, polar/geostationary</a:t>
            </a:r>
            <a:endParaRPr lang="en-US" sz="1600" dirty="0" smtClean="0">
              <a:latin typeface="Calibri" pitchFamily="34" charset="0"/>
            </a:endParaRPr>
          </a:p>
          <a:p>
            <a:pPr>
              <a:buClr>
                <a:srgbClr val="C00000"/>
              </a:buClr>
              <a:buFont typeface="Arial" pitchFamily="34" charset="0"/>
              <a:buChar char="•"/>
            </a:pPr>
            <a:r>
              <a:rPr lang="en-US" sz="1800" b="1" i="1" dirty="0" smtClean="0">
                <a:latin typeface="Calibri" pitchFamily="34" charset="0"/>
              </a:rPr>
              <a:t>Total column ozone</a:t>
            </a:r>
            <a:r>
              <a:rPr lang="en-US" sz="1800" dirty="0" smtClean="0">
                <a:latin typeface="Calibri" pitchFamily="34" charset="0"/>
              </a:rPr>
              <a:t>: currently only OMI</a:t>
            </a:r>
          </a:p>
          <a:p>
            <a:pPr>
              <a:buClr>
                <a:srgbClr val="C00000"/>
              </a:buClr>
              <a:buFont typeface="Arial" pitchFamily="34" charset="0"/>
              <a:buChar char="•"/>
            </a:pPr>
            <a:r>
              <a:rPr lang="en-US" sz="1800" b="1" i="1" dirty="0">
                <a:latin typeface="Calibri" pitchFamily="34" charset="0"/>
              </a:rPr>
              <a:t>Aircraft </a:t>
            </a:r>
            <a:r>
              <a:rPr lang="en-US" sz="1800" b="1" i="1" dirty="0" smtClean="0">
                <a:latin typeface="Calibri" pitchFamily="34" charset="0"/>
              </a:rPr>
              <a:t>data</a:t>
            </a:r>
            <a:r>
              <a:rPr lang="en-US" sz="1800" b="1" i="1" dirty="0" smtClean="0">
                <a:solidFill>
                  <a:schemeClr val="accent2">
                    <a:lumMod val="75000"/>
                  </a:schemeClr>
                </a:solidFill>
                <a:latin typeface="Calibri" pitchFamily="34" charset="0"/>
              </a:rPr>
              <a:t>: </a:t>
            </a:r>
            <a:r>
              <a:rPr lang="en-US" sz="1800" dirty="0" smtClean="0">
                <a:latin typeface="Calibri" pitchFamily="34" charset="0"/>
              </a:rPr>
              <a:t>one group per aircraft</a:t>
            </a:r>
            <a:endParaRPr lang="en-US" sz="1800" dirty="0">
              <a:latin typeface="Calibri" pitchFamily="34" charset="0"/>
            </a:endParaRPr>
          </a:p>
          <a:p>
            <a:pPr>
              <a:buClr>
                <a:srgbClr val="C00000"/>
              </a:buClr>
              <a:buFont typeface="Arial" pitchFamily="34" charset="0"/>
              <a:buChar char="•"/>
            </a:pPr>
            <a:r>
              <a:rPr lang="en-US" sz="1800" b="1" i="1" dirty="0" smtClean="0">
                <a:latin typeface="Calibri" pitchFamily="34" charset="0"/>
              </a:rPr>
              <a:t>Ground</a:t>
            </a:r>
            <a:r>
              <a:rPr lang="en-US" sz="1800" b="1" i="1" dirty="0" smtClean="0">
                <a:latin typeface="Calibri" pitchFamily="34" charset="0"/>
              </a:rPr>
              <a:t>-based radar precipitation</a:t>
            </a:r>
            <a:r>
              <a:rPr lang="en-US" sz="1800" dirty="0" smtClean="0">
                <a:latin typeface="Calibri" pitchFamily="34" charset="0"/>
              </a:rPr>
              <a:t>: one group embracing US stations</a:t>
            </a:r>
          </a:p>
          <a:p>
            <a:pPr marL="381000" indent="-381000">
              <a:buNone/>
            </a:pPr>
            <a:endParaRPr lang="en-US" sz="1800" dirty="0">
              <a:latin typeface="Calibri" pitchFamily="34" charset="0"/>
            </a:endParaRPr>
          </a:p>
          <a:p>
            <a:pPr marL="381000" indent="-381000">
              <a:buNone/>
            </a:pPr>
            <a:r>
              <a:rPr lang="en-US" b="1" i="1" dirty="0" smtClean="0">
                <a:solidFill>
                  <a:schemeClr val="accent2">
                    <a:lumMod val="75000"/>
                  </a:schemeClr>
                </a:solidFill>
                <a:latin typeface="Calibri" pitchFamily="34" charset="0"/>
              </a:rPr>
              <a:t>Other automated bias corrections, but outside 4D-Var:</a:t>
            </a:r>
          </a:p>
          <a:p>
            <a:pPr>
              <a:buClr>
                <a:srgbClr val="C00000"/>
              </a:buClr>
              <a:buFont typeface="Arial" pitchFamily="34" charset="0"/>
              <a:buChar char="•"/>
            </a:pPr>
            <a:r>
              <a:rPr lang="en-US" sz="1800" dirty="0" smtClean="0">
                <a:latin typeface="Calibri" pitchFamily="34" charset="0"/>
              </a:rPr>
              <a:t>Surface pressure</a:t>
            </a:r>
          </a:p>
          <a:p>
            <a:pPr>
              <a:buClr>
                <a:srgbClr val="C00000"/>
              </a:buClr>
              <a:buFont typeface="Arial" pitchFamily="34" charset="0"/>
              <a:buChar char="•"/>
            </a:pPr>
            <a:r>
              <a:rPr lang="en-US" sz="1800" dirty="0" err="1" smtClean="0">
                <a:latin typeface="Calibri" pitchFamily="34" charset="0"/>
              </a:rPr>
              <a:t>Radiosonde</a:t>
            </a:r>
            <a:r>
              <a:rPr lang="en-US" sz="1800" dirty="0" smtClean="0">
                <a:latin typeface="Calibri" pitchFamily="34" charset="0"/>
              </a:rPr>
              <a:t> temperature and humidity</a:t>
            </a:r>
          </a:p>
          <a:p>
            <a:pPr>
              <a:buClr>
                <a:srgbClr val="C00000"/>
              </a:buClr>
              <a:buFont typeface="Arial" pitchFamily="34" charset="0"/>
              <a:buChar char="•"/>
            </a:pPr>
            <a:r>
              <a:rPr lang="en-US" sz="1800" dirty="0" smtClean="0">
                <a:latin typeface="Calibri" pitchFamily="34" charset="0"/>
              </a:rPr>
              <a:t>Soil moisture (in SEKF surface analysis)</a:t>
            </a:r>
          </a:p>
          <a:p>
            <a:pPr marL="381000" indent="-381000">
              <a:buNone/>
            </a:pPr>
            <a:endParaRPr lang="en-US" sz="1800" dirty="0">
              <a:latin typeface="Calibri" pitchFamily="34" charset="0"/>
            </a:endParaRPr>
          </a:p>
          <a:p>
            <a:pPr marL="381000" indent="-381000">
              <a:buNone/>
            </a:pPr>
            <a:r>
              <a:rPr lang="en-US" b="1" i="1" dirty="0" smtClean="0">
                <a:solidFill>
                  <a:schemeClr val="accent2">
                    <a:lumMod val="75000"/>
                  </a:schemeClr>
                </a:solidFill>
                <a:latin typeface="Calibri" pitchFamily="34" charset="0"/>
              </a:rPr>
              <a:t>Specific:</a:t>
            </a:r>
          </a:p>
          <a:p>
            <a:pPr>
              <a:buClr>
                <a:srgbClr val="C00000"/>
              </a:buClr>
              <a:buFont typeface="Arial" pitchFamily="34" charset="0"/>
              <a:buChar char="•"/>
            </a:pPr>
            <a:r>
              <a:rPr lang="en-US" sz="1800" b="1" i="1" dirty="0" smtClean="0">
                <a:latin typeface="Calibri" pitchFamily="34" charset="0"/>
              </a:rPr>
              <a:t>ERA-Interim</a:t>
            </a:r>
            <a:r>
              <a:rPr lang="en-US" sz="1800" dirty="0" smtClean="0">
                <a:latin typeface="Calibri" pitchFamily="34" charset="0"/>
              </a:rPr>
              <a:t>: </a:t>
            </a:r>
            <a:r>
              <a:rPr lang="en-US" sz="1800" dirty="0" err="1" smtClean="0">
                <a:latin typeface="Calibri" pitchFamily="34" charset="0"/>
              </a:rPr>
              <a:t>VarBC</a:t>
            </a:r>
            <a:r>
              <a:rPr lang="en-US" sz="1800" dirty="0" smtClean="0">
                <a:latin typeface="Calibri" pitchFamily="34" charset="0"/>
              </a:rPr>
              <a:t> for radiances only</a:t>
            </a:r>
          </a:p>
          <a:p>
            <a:pPr>
              <a:buClr>
                <a:srgbClr val="C00000"/>
              </a:buClr>
              <a:buFont typeface="Arial" pitchFamily="34" charset="0"/>
              <a:buChar char="•"/>
            </a:pPr>
            <a:r>
              <a:rPr lang="en-US" sz="1800" b="1" i="1" dirty="0" smtClean="0">
                <a:latin typeface="Calibri" pitchFamily="34" charset="0"/>
              </a:rPr>
              <a:t>ERA-20C:</a:t>
            </a:r>
            <a:r>
              <a:rPr lang="en-US" sz="1800" dirty="0" smtClean="0">
                <a:latin typeface="Calibri" pitchFamily="34" charset="0"/>
              </a:rPr>
              <a:t> the 20</a:t>
            </a:r>
            <a:r>
              <a:rPr lang="en-US" sz="1800" baseline="30000" dirty="0" smtClean="0">
                <a:latin typeface="Calibri" pitchFamily="34" charset="0"/>
              </a:rPr>
              <a:t>th</a:t>
            </a:r>
            <a:r>
              <a:rPr lang="en-US" sz="1800" dirty="0" smtClean="0">
                <a:latin typeface="Calibri" pitchFamily="34" charset="0"/>
              </a:rPr>
              <a:t> century reanalysis using surface observations only</a:t>
            </a:r>
          </a:p>
          <a:p>
            <a:pPr>
              <a:buClr>
                <a:srgbClr val="C00000"/>
              </a:buClr>
              <a:buFont typeface="Arial" pitchFamily="34" charset="0"/>
              <a:buChar char="•"/>
            </a:pPr>
            <a:r>
              <a:rPr lang="en-US" sz="1800" b="1" i="1" dirty="0" smtClean="0">
                <a:latin typeface="Calibri" pitchFamily="34" charset="0"/>
              </a:rPr>
              <a:t>MACC</a:t>
            </a:r>
            <a:r>
              <a:rPr lang="en-US" sz="1800" dirty="0" smtClean="0">
                <a:latin typeface="Calibri" pitchFamily="34" charset="0"/>
              </a:rPr>
              <a:t>: atmospheric composition</a:t>
            </a:r>
          </a:p>
          <a:p>
            <a:pPr marL="381000" indent="-381000">
              <a:buNone/>
            </a:pPr>
            <a:endParaRPr lang="en-US" sz="1800" dirty="0">
              <a:latin typeface="Calibri" pitchFamily="34" charset="0"/>
            </a:endParaRPr>
          </a:p>
          <a:p>
            <a:pPr marL="381000" indent="-381000">
              <a:buNone/>
            </a:pPr>
            <a:endParaRPr lang="en-US" sz="1800" dirty="0" smtClean="0">
              <a:latin typeface="Calibri" pitchFamily="34" charset="0"/>
            </a:endParaRPr>
          </a:p>
          <a:p>
            <a:pPr marL="381000" indent="-381000">
              <a:buNone/>
            </a:pPr>
            <a:endParaRPr lang="en-US" sz="1800" dirty="0">
              <a:latin typeface="Calibri" pitchFamily="34" charset="0"/>
            </a:endParaRPr>
          </a:p>
          <a:p>
            <a:pPr marL="381000" indent="-381000">
              <a:buNone/>
            </a:pPr>
            <a:endParaRPr lang="en-US" sz="1800" dirty="0" smtClean="0">
              <a:latin typeface="Calibri" pitchFamily="34" charset="0"/>
            </a:endParaRPr>
          </a:p>
          <a:p>
            <a:pPr marL="381000" indent="-381000">
              <a:buNone/>
            </a:pPr>
            <a:endParaRPr lang="en-US" sz="1800" dirty="0">
              <a:latin typeface="Calibri" pitchFamily="34" charset="0"/>
            </a:endParaRPr>
          </a:p>
          <a:p>
            <a:pPr marL="381000" indent="-381000">
              <a:buNone/>
            </a:pPr>
            <a:endParaRPr lang="en-US" sz="1800" dirty="0">
              <a:latin typeface="Calibri" pitchFamily="34" charset="0"/>
            </a:endParaRPr>
          </a:p>
          <a:p>
            <a:pPr marL="381000" indent="-381000"/>
            <a:endParaRPr lang="en-US" dirty="0"/>
          </a:p>
        </p:txBody>
      </p:sp>
    </p:spTree>
    <p:extLst>
      <p:ext uri="{BB962C8B-B14F-4D97-AF65-F5344CB8AC3E}">
        <p14:creationId xmlns:p14="http://schemas.microsoft.com/office/powerpoint/2010/main" val="271917704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err="1" smtClean="0">
                <a:latin typeface="Calibri" pitchFamily="34" charset="0"/>
              </a:rPr>
              <a:t>VarBC</a:t>
            </a:r>
            <a:r>
              <a:rPr lang="en-GB" sz="2400" dirty="0" smtClean="0">
                <a:latin typeface="Calibri" pitchFamily="34" charset="0"/>
              </a:rPr>
              <a:t> for satellite </a:t>
            </a:r>
            <a:r>
              <a:rPr lang="en-GB" sz="2400" b="1" i="1" dirty="0" smtClean="0">
                <a:latin typeface="Calibri" pitchFamily="34" charset="0"/>
              </a:rPr>
              <a:t>radiances</a:t>
            </a:r>
            <a:endParaRPr lang="en-GB" sz="2400" b="1" i="1" dirty="0">
              <a:solidFill>
                <a:srgbClr val="FF0000"/>
              </a:solidFill>
              <a:latin typeface="Calibri" pitchFamily="34" charset="0"/>
            </a:endParaRPr>
          </a:p>
        </p:txBody>
      </p:sp>
      <p:sp>
        <p:nvSpPr>
          <p:cNvPr id="3" name="Content Placeholder 2"/>
          <p:cNvSpPr>
            <a:spLocks noGrp="1"/>
          </p:cNvSpPr>
          <p:nvPr>
            <p:ph idx="1"/>
          </p:nvPr>
        </p:nvSpPr>
        <p:spPr>
          <a:xfrm>
            <a:off x="685800" y="1124744"/>
            <a:ext cx="7772400" cy="1368152"/>
          </a:xfrm>
        </p:spPr>
        <p:txBody>
          <a:bodyPr/>
          <a:lstStyle/>
          <a:p>
            <a:r>
              <a:rPr lang="en-GB" b="1" i="1" dirty="0" smtClean="0">
                <a:solidFill>
                  <a:schemeClr val="accent2"/>
                </a:solidFill>
                <a:latin typeface="Calibri" pitchFamily="34" charset="0"/>
              </a:rPr>
              <a:t>~1,500 </a:t>
            </a:r>
            <a:r>
              <a:rPr lang="en-GB" dirty="0" smtClean="0">
                <a:latin typeface="Calibri" pitchFamily="34" charset="0"/>
              </a:rPr>
              <a:t>channels (~40 sensors on ~25 different satellites)</a:t>
            </a:r>
          </a:p>
          <a:p>
            <a:r>
              <a:rPr lang="en-GB" b="1" i="1" dirty="0" smtClean="0">
                <a:solidFill>
                  <a:schemeClr val="accent2"/>
                </a:solidFill>
                <a:latin typeface="Calibri" pitchFamily="34" charset="0"/>
              </a:rPr>
              <a:t>Anchored</a:t>
            </a:r>
            <a:r>
              <a:rPr lang="en-GB" dirty="0" smtClean="0">
                <a:latin typeface="Calibri" pitchFamily="34" charset="0"/>
              </a:rPr>
              <a:t> to each other, GPS-RO, and all conventional observations</a:t>
            </a:r>
          </a:p>
          <a:p>
            <a:r>
              <a:rPr lang="en-GB" dirty="0" smtClean="0">
                <a:latin typeface="Calibri" pitchFamily="34" charset="0"/>
              </a:rPr>
              <a:t>Bias model: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0</a:t>
            </a:r>
            <a:r>
              <a:rPr lang="en-GB" dirty="0" smtClean="0">
                <a:solidFill>
                  <a:schemeClr val="accent2"/>
                </a:solidFill>
                <a:latin typeface="Calibri" pitchFamily="34" charset="0"/>
              </a:rPr>
              <a:t> + ∑</a:t>
            </a:r>
            <a:r>
              <a:rPr lang="el-GR" dirty="0" smtClean="0">
                <a:solidFill>
                  <a:schemeClr val="accent2"/>
                </a:solidFill>
                <a:latin typeface="Calibri" pitchFamily="34" charset="0"/>
              </a:rPr>
              <a:t>β</a:t>
            </a:r>
            <a:r>
              <a:rPr lang="en-GB" baseline="-25000" dirty="0" err="1" smtClean="0">
                <a:solidFill>
                  <a:schemeClr val="accent2"/>
                </a:solidFill>
                <a:latin typeface="Calibri" pitchFamily="34" charset="0"/>
              </a:rPr>
              <a:t>i</a:t>
            </a:r>
            <a:r>
              <a:rPr lang="el-GR" dirty="0" smtClean="0">
                <a:solidFill>
                  <a:schemeClr val="accent2"/>
                </a:solidFill>
                <a:latin typeface="Calibri" pitchFamily="34" charset="0"/>
              </a:rPr>
              <a:t> </a:t>
            </a:r>
            <a:r>
              <a:rPr lang="en-GB" dirty="0" smtClean="0">
                <a:solidFill>
                  <a:schemeClr val="accent2"/>
                </a:solidFill>
                <a:latin typeface="Calibri" pitchFamily="34" charset="0"/>
              </a:rPr>
              <a:t>p</a:t>
            </a:r>
            <a:r>
              <a:rPr lang="en-GB" baseline="-25000" dirty="0" smtClean="0">
                <a:solidFill>
                  <a:schemeClr val="accent2"/>
                </a:solidFill>
                <a:latin typeface="Calibri" pitchFamily="34" charset="0"/>
              </a:rPr>
              <a:t>i</a:t>
            </a:r>
            <a:r>
              <a:rPr lang="en-GB" dirty="0" smtClean="0">
                <a:solidFill>
                  <a:schemeClr val="accent2"/>
                </a:solidFill>
                <a:latin typeface="Calibri" pitchFamily="34" charset="0"/>
              </a:rPr>
              <a:t>(model state) +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j</a:t>
            </a:r>
            <a:r>
              <a:rPr lang="el-GR" dirty="0" smtClean="0">
                <a:solidFill>
                  <a:schemeClr val="accent2"/>
                </a:solidFill>
                <a:latin typeface="Calibri" pitchFamily="34" charset="0"/>
              </a:rPr>
              <a:t> </a:t>
            </a:r>
            <a:r>
              <a:rPr lang="en-GB" dirty="0" err="1" smtClean="0">
                <a:solidFill>
                  <a:schemeClr val="accent2"/>
                </a:solidFill>
                <a:latin typeface="Calibri" pitchFamily="34" charset="0"/>
              </a:rPr>
              <a:t>p</a:t>
            </a:r>
            <a:r>
              <a:rPr lang="en-GB" baseline="-25000" dirty="0" err="1" smtClean="0">
                <a:solidFill>
                  <a:schemeClr val="accent2"/>
                </a:solidFill>
                <a:latin typeface="Calibri" pitchFamily="34" charset="0"/>
              </a:rPr>
              <a:t>j</a:t>
            </a:r>
            <a:r>
              <a:rPr lang="en-GB" dirty="0" smtClean="0">
                <a:solidFill>
                  <a:schemeClr val="accent2"/>
                </a:solidFill>
                <a:latin typeface="Calibri" pitchFamily="34" charset="0"/>
              </a:rPr>
              <a:t>(instrument state) </a:t>
            </a:r>
          </a:p>
          <a:p>
            <a:pPr>
              <a:buNone/>
            </a:pPr>
            <a:r>
              <a:rPr lang="en-GB" dirty="0" smtClean="0">
                <a:solidFill>
                  <a:schemeClr val="accent2"/>
                </a:solidFill>
                <a:latin typeface="Calibri" pitchFamily="34" charset="0"/>
              </a:rPr>
              <a:t>    				           </a:t>
            </a:r>
            <a:r>
              <a:rPr lang="en-GB" dirty="0" smtClean="0">
                <a:latin typeface="Calibri" pitchFamily="34" charset="0"/>
              </a:rPr>
              <a:t>(~11,400 parameters in total)</a:t>
            </a:r>
            <a:endParaRPr lang="en-GB" dirty="0">
              <a:latin typeface="Calibri" pitchFamily="34" charset="0"/>
            </a:endParaRPr>
          </a:p>
        </p:txBody>
      </p:sp>
      <p:pic>
        <p:nvPicPr>
          <p:cNvPr id="8" name="Picture 7"/>
          <p:cNvPicPr>
            <a:picLocks noChangeAspect="1"/>
          </p:cNvPicPr>
          <p:nvPr/>
        </p:nvPicPr>
        <p:blipFill>
          <a:blip r:embed="rId2">
            <a:extLst>
              <a:ext uri="{BEBA8EAE-BF5A-486C-A8C5-ECC9F3942E4B}">
                <a14:imgProps xmlns:a14="http://schemas.microsoft.com/office/drawing/2010/main">
                  <a14:imgLayer r:embed="rId3">
                    <a14:imgEffect>
                      <a14:brightnessContrast bright="-10000" contrast="50000"/>
                    </a14:imgEffect>
                  </a14:imgLayer>
                </a14:imgProps>
              </a:ext>
              <a:ext uri="{28A0092B-C50C-407E-A947-70E740481C1C}">
                <a14:useLocalDpi xmlns:a14="http://schemas.microsoft.com/office/drawing/2010/main" val="0"/>
              </a:ext>
            </a:extLst>
          </a:blip>
          <a:stretch>
            <a:fillRect/>
          </a:stretch>
        </p:blipFill>
        <p:spPr>
          <a:xfrm>
            <a:off x="433563" y="2780928"/>
            <a:ext cx="3490365" cy="3386071"/>
          </a:xfrm>
          <a:prstGeom prst="rect">
            <a:avLst/>
          </a:prstGeom>
        </p:spPr>
      </p:pic>
      <p:pic>
        <p:nvPicPr>
          <p:cNvPr id="9" name="Picture 8"/>
          <p:cNvPicPr>
            <a:picLocks noChangeAspect="1"/>
          </p:cNvPicPr>
          <p:nvPr/>
        </p:nvPicPr>
        <p:blipFill>
          <a:blip r:embed="rId4">
            <a:extLst>
              <a:ext uri="{BEBA8EAE-BF5A-486C-A8C5-ECC9F3942E4B}">
                <a14:imgProps xmlns:a14="http://schemas.microsoft.com/office/drawing/2010/main">
                  <a14:imgLayer r:embed="rId5">
                    <a14:imgEffect>
                      <a14:brightnessContrast bright="-10000" contrast="50000"/>
                    </a14:imgEffect>
                  </a14:imgLayer>
                </a14:imgProps>
              </a:ext>
              <a:ext uri="{28A0092B-C50C-407E-A947-70E740481C1C}">
                <a14:useLocalDpi xmlns:a14="http://schemas.microsoft.com/office/drawing/2010/main" val="0"/>
              </a:ext>
            </a:extLst>
          </a:blip>
          <a:stretch>
            <a:fillRect/>
          </a:stretch>
        </p:blipFill>
        <p:spPr>
          <a:xfrm>
            <a:off x="4067944" y="2924944"/>
            <a:ext cx="4844426" cy="331236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err="1" smtClean="0">
                <a:latin typeface="Calibri" pitchFamily="34" charset="0"/>
              </a:rPr>
              <a:t>VarBC</a:t>
            </a:r>
            <a:r>
              <a:rPr lang="en-GB" sz="2400" dirty="0" smtClean="0">
                <a:latin typeface="Calibri" pitchFamily="34" charset="0"/>
              </a:rPr>
              <a:t> for </a:t>
            </a:r>
            <a:r>
              <a:rPr lang="en-GB" sz="2400" b="1" i="1" dirty="0" smtClean="0">
                <a:latin typeface="Calibri" pitchFamily="34" charset="0"/>
              </a:rPr>
              <a:t>ozone</a:t>
            </a:r>
            <a:endParaRPr lang="en-GB" sz="2400" b="1" i="1" dirty="0">
              <a:latin typeface="Calibri" pitchFamily="34" charset="0"/>
            </a:endParaRPr>
          </a:p>
        </p:txBody>
      </p:sp>
      <p:sp>
        <p:nvSpPr>
          <p:cNvPr id="3" name="Content Placeholder 2"/>
          <p:cNvSpPr>
            <a:spLocks noGrp="1"/>
          </p:cNvSpPr>
          <p:nvPr>
            <p:ph idx="1"/>
          </p:nvPr>
        </p:nvSpPr>
        <p:spPr>
          <a:xfrm>
            <a:off x="685800" y="1124744"/>
            <a:ext cx="7772400" cy="1368152"/>
          </a:xfrm>
        </p:spPr>
        <p:txBody>
          <a:bodyPr/>
          <a:lstStyle/>
          <a:p>
            <a:r>
              <a:rPr lang="en-GB" dirty="0" smtClean="0">
                <a:latin typeface="Calibri" pitchFamily="34" charset="0"/>
              </a:rPr>
              <a:t>OMI,</a:t>
            </a:r>
            <a:r>
              <a:rPr lang="en-GB" dirty="0" smtClean="0">
                <a:solidFill>
                  <a:schemeClr val="tx1">
                    <a:lumMod val="50000"/>
                    <a:lumOff val="50000"/>
                  </a:schemeClr>
                </a:solidFill>
                <a:latin typeface="Calibri" pitchFamily="34" charset="0"/>
              </a:rPr>
              <a:t> (SCIAMACHY, GOMOS, SEVIRI, GOME2, GOME in past)</a:t>
            </a:r>
          </a:p>
          <a:p>
            <a:r>
              <a:rPr lang="en-GB" b="1" i="1" dirty="0" smtClean="0">
                <a:solidFill>
                  <a:schemeClr val="accent2">
                    <a:lumMod val="75000"/>
                  </a:schemeClr>
                </a:solidFill>
                <a:latin typeface="Calibri" pitchFamily="34" charset="0"/>
              </a:rPr>
              <a:t>Anchored</a:t>
            </a:r>
            <a:r>
              <a:rPr lang="en-GB" dirty="0" smtClean="0">
                <a:latin typeface="Calibri" pitchFamily="34" charset="0"/>
              </a:rPr>
              <a:t> to SBUV/2</a:t>
            </a:r>
          </a:p>
          <a:p>
            <a:r>
              <a:rPr lang="en-GB" dirty="0" smtClean="0">
                <a:latin typeface="Calibri" pitchFamily="34" charset="0"/>
              </a:rPr>
              <a:t>Bias model: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0</a:t>
            </a:r>
            <a:r>
              <a:rPr lang="en-GB" dirty="0" smtClean="0">
                <a:solidFill>
                  <a:schemeClr val="accent2"/>
                </a:solidFill>
                <a:latin typeface="Calibri" pitchFamily="34" charset="0"/>
              </a:rPr>
              <a:t> +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1</a:t>
            </a:r>
            <a:r>
              <a:rPr lang="en-GB" dirty="0" smtClean="0">
                <a:solidFill>
                  <a:schemeClr val="accent2"/>
                </a:solidFill>
                <a:latin typeface="Calibri" pitchFamily="34" charset="0"/>
              </a:rPr>
              <a:t> x solar elevation</a:t>
            </a:r>
            <a:endParaRPr lang="en-GB" dirty="0">
              <a:solidFill>
                <a:schemeClr val="accent2"/>
              </a:solidFill>
              <a:latin typeface="Calibri" pitchFamily="34" charset="0"/>
            </a:endParaRP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rightnessContrast bright="-10000" contrast="50000"/>
                    </a14:imgEffect>
                  </a14:imgLayer>
                </a14:imgProps>
              </a:ext>
              <a:ext uri="{28A0092B-C50C-407E-A947-70E740481C1C}">
                <a14:useLocalDpi xmlns:a14="http://schemas.microsoft.com/office/drawing/2010/main" val="0"/>
              </a:ext>
            </a:extLst>
          </a:blip>
          <a:stretch>
            <a:fillRect/>
          </a:stretch>
        </p:blipFill>
        <p:spPr>
          <a:xfrm>
            <a:off x="1815805" y="2564904"/>
            <a:ext cx="4844426" cy="3312368"/>
          </a:xfrm>
          <a:prstGeom prst="rect">
            <a:avLst/>
          </a:prstGeom>
        </p:spPr>
      </p:pic>
    </p:spTree>
    <p:extLst>
      <p:ext uri="{BB962C8B-B14F-4D97-AF65-F5344CB8AC3E}">
        <p14:creationId xmlns:p14="http://schemas.microsoft.com/office/powerpoint/2010/main" val="192318955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BEBA8EAE-BF5A-486C-A8C5-ECC9F3942E4B}">
                <a14:imgProps xmlns:a14="http://schemas.microsoft.com/office/drawing/2010/main">
                  <a14:imgLayer r:embed="rId3">
                    <a14:imgEffect>
                      <a14:brightnessContrast bright="-8000" contrast="50000"/>
                    </a14:imgEffect>
                  </a14:imgLayer>
                </a14:imgProps>
              </a:ext>
              <a:ext uri="{28A0092B-C50C-407E-A947-70E740481C1C}">
                <a14:useLocalDpi xmlns:a14="http://schemas.microsoft.com/office/drawing/2010/main" val="0"/>
              </a:ext>
            </a:extLst>
          </a:blip>
          <a:stretch>
            <a:fillRect/>
          </a:stretch>
        </p:blipFill>
        <p:spPr>
          <a:xfrm>
            <a:off x="5915495" y="2636912"/>
            <a:ext cx="3193009" cy="2232248"/>
          </a:xfrm>
          <a:prstGeom prst="rect">
            <a:avLst/>
          </a:prstGeom>
        </p:spPr>
      </p:pic>
      <p:sp>
        <p:nvSpPr>
          <p:cNvPr id="2" name="Title 1"/>
          <p:cNvSpPr>
            <a:spLocks noGrp="1"/>
          </p:cNvSpPr>
          <p:nvPr>
            <p:ph type="title"/>
          </p:nvPr>
        </p:nvSpPr>
        <p:spPr/>
        <p:txBody>
          <a:bodyPr/>
          <a:lstStyle/>
          <a:p>
            <a:r>
              <a:rPr lang="en-GB" sz="2400" dirty="0" err="1" smtClean="0">
                <a:latin typeface="Calibri" pitchFamily="34" charset="0"/>
              </a:rPr>
              <a:t>VarBC</a:t>
            </a:r>
            <a:r>
              <a:rPr lang="en-GB" sz="2400" dirty="0" smtClean="0">
                <a:latin typeface="Calibri" pitchFamily="34" charset="0"/>
              </a:rPr>
              <a:t> for </a:t>
            </a:r>
            <a:r>
              <a:rPr lang="en-GB" sz="2400" b="1" i="1" dirty="0" smtClean="0">
                <a:latin typeface="Calibri" pitchFamily="34" charset="0"/>
              </a:rPr>
              <a:t>aircraft temperature</a:t>
            </a:r>
            <a:endParaRPr lang="en-GB" sz="2400" b="1" i="1" dirty="0">
              <a:solidFill>
                <a:srgbClr val="FF0000"/>
              </a:solidFill>
              <a:latin typeface="Calibri" pitchFamily="34" charset="0"/>
            </a:endParaRPr>
          </a:p>
        </p:txBody>
      </p:sp>
      <p:sp>
        <p:nvSpPr>
          <p:cNvPr id="3" name="Content Placeholder 2"/>
          <p:cNvSpPr>
            <a:spLocks noGrp="1"/>
          </p:cNvSpPr>
          <p:nvPr>
            <p:ph idx="1"/>
          </p:nvPr>
        </p:nvSpPr>
        <p:spPr>
          <a:xfrm>
            <a:off x="688032" y="1124744"/>
            <a:ext cx="7772400" cy="1368152"/>
          </a:xfrm>
        </p:spPr>
        <p:txBody>
          <a:bodyPr/>
          <a:lstStyle/>
          <a:p>
            <a:r>
              <a:rPr lang="en-GB" dirty="0" smtClean="0">
                <a:latin typeface="Calibri" pitchFamily="34" charset="0"/>
              </a:rPr>
              <a:t>For each aircraft separately (~5000 distinct aircraft)</a:t>
            </a:r>
          </a:p>
          <a:p>
            <a:r>
              <a:rPr lang="en-GB" b="1" i="1" dirty="0" smtClean="0">
                <a:solidFill>
                  <a:schemeClr val="accent2">
                    <a:lumMod val="75000"/>
                  </a:schemeClr>
                </a:solidFill>
                <a:latin typeface="Calibri" pitchFamily="34" charset="0"/>
              </a:rPr>
              <a:t>Anchored</a:t>
            </a:r>
            <a:r>
              <a:rPr lang="en-GB" dirty="0" smtClean="0">
                <a:latin typeface="Calibri" pitchFamily="34" charset="0"/>
              </a:rPr>
              <a:t> to all temperature-sensitive observations</a:t>
            </a:r>
          </a:p>
          <a:p>
            <a:r>
              <a:rPr lang="en-GB" dirty="0" smtClean="0">
                <a:latin typeface="Calibri" pitchFamily="34" charset="0"/>
              </a:rPr>
              <a:t>Bias model: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0</a:t>
            </a:r>
            <a:r>
              <a:rPr lang="en-GB" dirty="0" smtClean="0">
                <a:solidFill>
                  <a:schemeClr val="accent2"/>
                </a:solidFill>
                <a:latin typeface="Calibri" pitchFamily="34" charset="0"/>
              </a:rPr>
              <a:t> +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1</a:t>
            </a:r>
            <a:r>
              <a:rPr lang="en-GB" dirty="0" smtClean="0">
                <a:solidFill>
                  <a:schemeClr val="accent2"/>
                </a:solidFill>
                <a:latin typeface="Calibri" pitchFamily="34" charset="0"/>
              </a:rPr>
              <a:t> x ascent rate +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2</a:t>
            </a:r>
            <a:r>
              <a:rPr lang="en-GB" dirty="0" smtClean="0">
                <a:solidFill>
                  <a:schemeClr val="accent2"/>
                </a:solidFill>
                <a:latin typeface="Calibri" pitchFamily="34" charset="0"/>
              </a:rPr>
              <a:t> x descent rate </a:t>
            </a:r>
            <a:endParaRPr lang="en-GB" dirty="0">
              <a:solidFill>
                <a:schemeClr val="accent2"/>
              </a:solidFill>
              <a:latin typeface="Calibri" pitchFamily="34" charset="0"/>
            </a:endParaRPr>
          </a:p>
        </p:txBody>
      </p:sp>
      <p:grpSp>
        <p:nvGrpSpPr>
          <p:cNvPr id="13" name="Group 12"/>
          <p:cNvGrpSpPr/>
          <p:nvPr/>
        </p:nvGrpSpPr>
        <p:grpSpPr>
          <a:xfrm>
            <a:off x="179512" y="3140968"/>
            <a:ext cx="5616624" cy="3240360"/>
            <a:chOff x="573088" y="2323163"/>
            <a:chExt cx="8175376" cy="4202181"/>
          </a:xfrm>
        </p:grpSpPr>
        <p:pic>
          <p:nvPicPr>
            <p:cNvPr id="7" name="Picture 6" descr="varbc_airep1.png"/>
            <p:cNvPicPr>
              <a:picLocks noChangeAspect="1"/>
            </p:cNvPicPr>
            <p:nvPr/>
          </p:nvPicPr>
          <p:blipFill>
            <a:blip r:embed="rId4" cstate="print">
              <a:extLst>
                <a:ext uri="{BEBA8EAE-BF5A-486C-A8C5-ECC9F3942E4B}">
                  <a14:imgProps xmlns:a14="http://schemas.microsoft.com/office/drawing/2010/main">
                    <a14:imgLayer r:embed="rId5">
                      <a14:imgEffect>
                        <a14:brightnessContrast contrast="50000"/>
                      </a14:imgEffect>
                    </a14:imgLayer>
                  </a14:imgProps>
                </a:ext>
              </a:extLst>
            </a:blip>
            <a:stretch>
              <a:fillRect/>
            </a:stretch>
          </p:blipFill>
          <p:spPr>
            <a:xfrm>
              <a:off x="5091916" y="2492896"/>
              <a:ext cx="3486252" cy="3833415"/>
            </a:xfrm>
            <a:prstGeom prst="rect">
              <a:avLst/>
            </a:prstGeom>
          </p:spPr>
        </p:pic>
        <p:pic>
          <p:nvPicPr>
            <p:cNvPr id="8" name="Picture 7" descr="varbc_airep2.png"/>
            <p:cNvPicPr>
              <a:picLocks noChangeAspect="1"/>
            </p:cNvPicPr>
            <p:nvPr/>
          </p:nvPicPr>
          <p:blipFill>
            <a:blip r:embed="rId6" cstate="print">
              <a:extLst>
                <a:ext uri="{BEBA8EAE-BF5A-486C-A8C5-ECC9F3942E4B}">
                  <a14:imgProps xmlns:a14="http://schemas.microsoft.com/office/drawing/2010/main">
                    <a14:imgLayer r:embed="rId7">
                      <a14:imgEffect>
                        <a14:brightnessContrast contrast="50000"/>
                      </a14:imgEffect>
                    </a14:imgLayer>
                  </a14:imgProps>
                </a:ext>
              </a:extLst>
            </a:blip>
            <a:srcRect t="27609"/>
            <a:stretch>
              <a:fillRect/>
            </a:stretch>
          </p:blipFill>
          <p:spPr>
            <a:xfrm>
              <a:off x="899592" y="3501008"/>
              <a:ext cx="3816976" cy="2859993"/>
            </a:xfrm>
            <a:prstGeom prst="rect">
              <a:avLst/>
            </a:prstGeom>
          </p:spPr>
        </p:pic>
        <p:sp>
          <p:nvSpPr>
            <p:cNvPr id="9" name="TextBox 8"/>
            <p:cNvSpPr txBox="1"/>
            <p:nvPr/>
          </p:nvSpPr>
          <p:spPr>
            <a:xfrm>
              <a:off x="573088" y="2323163"/>
              <a:ext cx="4813127" cy="1060949"/>
            </a:xfrm>
            <a:prstGeom prst="rect">
              <a:avLst/>
            </a:prstGeom>
            <a:noFill/>
          </p:spPr>
          <p:txBody>
            <a:bodyPr wrap="square" rtlCol="0">
              <a:spAutoFit/>
            </a:bodyPr>
            <a:lstStyle/>
            <a:p>
              <a:pPr>
                <a:buNone/>
              </a:pPr>
              <a:r>
                <a:rPr lang="en-GB" sz="1400" dirty="0" smtClean="0"/>
                <a:t>Average temperature departures for the northern hemisphere during a </a:t>
              </a:r>
            </a:p>
            <a:p>
              <a:pPr>
                <a:buNone/>
              </a:pPr>
              <a:r>
                <a:rPr lang="en-GB" sz="1400" dirty="0" smtClean="0"/>
                <a:t>2-week period</a:t>
              </a:r>
              <a:endParaRPr lang="en-GB" sz="1400" dirty="0"/>
            </a:p>
          </p:txBody>
        </p:sp>
        <p:sp>
          <p:nvSpPr>
            <p:cNvPr id="10" name="TextBox 9"/>
            <p:cNvSpPr txBox="1"/>
            <p:nvPr/>
          </p:nvSpPr>
          <p:spPr>
            <a:xfrm>
              <a:off x="2878963" y="3287804"/>
              <a:ext cx="1309436" cy="478959"/>
            </a:xfrm>
            <a:prstGeom prst="rect">
              <a:avLst/>
            </a:prstGeom>
            <a:solidFill>
              <a:schemeClr val="bg1"/>
            </a:solidFill>
          </p:spPr>
          <p:txBody>
            <a:bodyPr wrap="none" rtlCol="0">
              <a:spAutoFit/>
            </a:bodyPr>
            <a:lstStyle/>
            <a:p>
              <a:pPr>
                <a:buNone/>
              </a:pPr>
              <a:r>
                <a:rPr lang="en-GB" sz="1600" dirty="0" smtClean="0"/>
                <a:t>Aircraft</a:t>
              </a:r>
              <a:r>
                <a:rPr lang="en-GB" dirty="0" smtClean="0"/>
                <a:t> </a:t>
              </a:r>
              <a:endParaRPr lang="en-GB" dirty="0"/>
            </a:p>
          </p:txBody>
        </p:sp>
        <p:sp>
          <p:nvSpPr>
            <p:cNvPr id="11" name="TextBox 10"/>
            <p:cNvSpPr txBox="1"/>
            <p:nvPr/>
          </p:nvSpPr>
          <p:spPr>
            <a:xfrm>
              <a:off x="5080026" y="3191463"/>
              <a:ext cx="2109752" cy="439045"/>
            </a:xfrm>
            <a:prstGeom prst="rect">
              <a:avLst/>
            </a:prstGeom>
            <a:solidFill>
              <a:schemeClr val="bg1"/>
            </a:solidFill>
          </p:spPr>
          <p:txBody>
            <a:bodyPr wrap="none" rtlCol="0">
              <a:spAutoFit/>
            </a:bodyPr>
            <a:lstStyle/>
            <a:p>
              <a:pPr>
                <a:buNone/>
              </a:pPr>
              <a:r>
                <a:rPr lang="en-GB" sz="1600" dirty="0" err="1" smtClean="0"/>
                <a:t>Radiosonde</a:t>
              </a:r>
              <a:r>
                <a:rPr lang="en-GB" sz="1600" dirty="0" smtClean="0"/>
                <a:t>   </a:t>
              </a:r>
              <a:endParaRPr lang="en-GB" dirty="0"/>
            </a:p>
          </p:txBody>
        </p:sp>
        <p:sp>
          <p:nvSpPr>
            <p:cNvPr id="12" name="Rectangle 11"/>
            <p:cNvSpPr/>
            <p:nvPr/>
          </p:nvSpPr>
          <p:spPr bwMode="auto">
            <a:xfrm>
              <a:off x="683568" y="2420888"/>
              <a:ext cx="8064896" cy="4104456"/>
            </a:xfrm>
            <a:prstGeom prst="rect">
              <a:avLst/>
            </a:prstGeom>
            <a:noFill/>
            <a:ln w="9525" cap="flat" cmpd="sng" algn="ctr">
              <a:solidFill>
                <a:schemeClr val="tx2"/>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grpSp>
      <p:sp>
        <p:nvSpPr>
          <p:cNvPr id="14" name="TextBox 13"/>
          <p:cNvSpPr txBox="1"/>
          <p:nvPr/>
        </p:nvSpPr>
        <p:spPr>
          <a:xfrm>
            <a:off x="798613" y="4158835"/>
            <a:ext cx="821059" cy="566309"/>
          </a:xfrm>
          <a:prstGeom prst="rect">
            <a:avLst/>
          </a:prstGeom>
          <a:solidFill>
            <a:schemeClr val="bg1"/>
          </a:solidFill>
        </p:spPr>
        <p:txBody>
          <a:bodyPr wrap="none" rtlCol="0">
            <a:spAutoFit/>
          </a:bodyPr>
          <a:lstStyle/>
          <a:p>
            <a:pPr>
              <a:buNone/>
            </a:pPr>
            <a:r>
              <a:rPr lang="en-GB" sz="1400" b="1" dirty="0" smtClean="0">
                <a:solidFill>
                  <a:srgbClr val="FF0000"/>
                </a:solidFill>
              </a:rPr>
              <a:t>Control</a:t>
            </a:r>
          </a:p>
          <a:p>
            <a:pPr>
              <a:buNone/>
            </a:pPr>
            <a:r>
              <a:rPr lang="en-GB" sz="1400" b="1" dirty="0" smtClean="0"/>
              <a:t>Impact</a:t>
            </a:r>
            <a:r>
              <a:rPr lang="en-GB" sz="1400" dirty="0" smtClean="0"/>
              <a:t> </a:t>
            </a:r>
            <a:endParaRPr lang="en-GB" sz="14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196" name="Picture 4" descr="bias"/>
          <p:cNvPicPr>
            <a:picLocks noChangeAspect="1" noChangeArrowheads="1"/>
          </p:cNvPicPr>
          <p:nvPr/>
        </p:nvPicPr>
        <p:blipFill>
          <a:blip r:embed="rId3" cstate="print"/>
          <a:srcRect/>
          <a:stretch>
            <a:fillRect/>
          </a:stretch>
        </p:blipFill>
        <p:spPr bwMode="auto">
          <a:xfrm>
            <a:off x="4270990" y="548680"/>
            <a:ext cx="4427365" cy="4176464"/>
          </a:xfrm>
          <a:prstGeom prst="rect">
            <a:avLst/>
          </a:prstGeom>
          <a:noFill/>
          <a:ln w="9525">
            <a:noFill/>
            <a:miter lim="800000"/>
            <a:headEnd/>
            <a:tailEnd/>
          </a:ln>
        </p:spPr>
      </p:pic>
      <p:grpSp>
        <p:nvGrpSpPr>
          <p:cNvPr id="3" name="Group 9"/>
          <p:cNvGrpSpPr>
            <a:grpSpLocks/>
          </p:cNvGrpSpPr>
          <p:nvPr/>
        </p:nvGrpSpPr>
        <p:grpSpPr bwMode="auto">
          <a:xfrm>
            <a:off x="827584" y="4869160"/>
            <a:ext cx="7704856" cy="1368152"/>
            <a:chOff x="567" y="2214"/>
            <a:chExt cx="4320" cy="672"/>
          </a:xfrm>
        </p:grpSpPr>
        <p:sp>
          <p:nvSpPr>
            <p:cNvPr id="4" name="Rectangle 10"/>
            <p:cNvSpPr>
              <a:spLocks noChangeArrowheads="1"/>
            </p:cNvSpPr>
            <p:nvPr/>
          </p:nvSpPr>
          <p:spPr bwMode="auto">
            <a:xfrm>
              <a:off x="567" y="2214"/>
              <a:ext cx="4320" cy="672"/>
            </a:xfrm>
            <a:prstGeom prst="rect">
              <a:avLst/>
            </a:prstGeom>
            <a:solidFill>
              <a:srgbClr val="CCFFFF">
                <a:alpha val="50000"/>
              </a:srgbClr>
            </a:solidFill>
            <a:ln w="9525">
              <a:solidFill>
                <a:schemeClr val="tx1"/>
              </a:solidFill>
              <a:miter lim="800000"/>
              <a:headEnd/>
              <a:tailEnd/>
            </a:ln>
            <a:effectLst/>
          </p:spPr>
          <p:txBody>
            <a:bodyPr wrap="none" anchor="ctr"/>
            <a:lstStyle/>
            <a:p>
              <a:endParaRPr lang="en-GB"/>
            </a:p>
          </p:txBody>
        </p:sp>
        <p:graphicFrame>
          <p:nvGraphicFramePr>
            <p:cNvPr id="5" name="Object 11"/>
            <p:cNvGraphicFramePr>
              <a:graphicFrameLocks noChangeAspect="1"/>
            </p:cNvGraphicFramePr>
            <p:nvPr/>
          </p:nvGraphicFramePr>
          <p:xfrm>
            <a:off x="1282" y="2256"/>
            <a:ext cx="3437" cy="241"/>
          </p:xfrm>
          <a:graphic>
            <a:graphicData uri="http://schemas.openxmlformats.org/presentationml/2006/ole">
              <mc:AlternateContent xmlns:mc="http://schemas.openxmlformats.org/markup-compatibility/2006">
                <mc:Choice xmlns:v="urn:schemas-microsoft-com:vml" Requires="v">
                  <p:oleObj spid="_x0000_s221323" name="Equation" r:id="rId4" imgW="3619440" imgH="253800" progId="Equation.3">
                    <p:embed/>
                  </p:oleObj>
                </mc:Choice>
                <mc:Fallback>
                  <p:oleObj name="Equation" r:id="rId4" imgW="3619440" imgH="25380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2" y="2256"/>
                          <a:ext cx="3437"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sp>
          <p:nvSpPr>
            <p:cNvPr id="7" name="AutoShape 13"/>
            <p:cNvSpPr>
              <a:spLocks/>
            </p:cNvSpPr>
            <p:nvPr/>
          </p:nvSpPr>
          <p:spPr bwMode="auto">
            <a:xfrm rot="5400000">
              <a:off x="2331" y="1960"/>
              <a:ext cx="144" cy="1224"/>
            </a:xfrm>
            <a:prstGeom prst="rightBrace">
              <a:avLst>
                <a:gd name="adj1" fmla="val 70833"/>
                <a:gd name="adj2" fmla="val 50000"/>
              </a:avLst>
            </a:prstGeom>
            <a:noFill/>
            <a:ln w="25400">
              <a:solidFill>
                <a:srgbClr val="6666FF"/>
              </a:solidFill>
              <a:round/>
              <a:headEnd/>
              <a:tailEnd/>
            </a:ln>
            <a:effectLst/>
          </p:spPr>
          <p:txBody>
            <a:bodyPr wrap="none" anchor="ctr"/>
            <a:lstStyle/>
            <a:p>
              <a:endParaRPr lang="en-GB"/>
            </a:p>
          </p:txBody>
        </p:sp>
        <p:sp>
          <p:nvSpPr>
            <p:cNvPr id="8" name="AutoShape 14"/>
            <p:cNvSpPr>
              <a:spLocks/>
            </p:cNvSpPr>
            <p:nvPr/>
          </p:nvSpPr>
          <p:spPr bwMode="auto">
            <a:xfrm rot="5400000">
              <a:off x="3923" y="1824"/>
              <a:ext cx="144" cy="1496"/>
            </a:xfrm>
            <a:prstGeom prst="rightBrace">
              <a:avLst>
                <a:gd name="adj1" fmla="val 86574"/>
                <a:gd name="adj2" fmla="val 50000"/>
              </a:avLst>
            </a:prstGeom>
            <a:noFill/>
            <a:ln w="25400">
              <a:solidFill>
                <a:srgbClr val="6666FF"/>
              </a:solidFill>
              <a:round/>
              <a:headEnd/>
              <a:tailEnd/>
            </a:ln>
            <a:effectLst/>
          </p:spPr>
          <p:txBody>
            <a:bodyPr wrap="none" anchor="ctr"/>
            <a:lstStyle/>
            <a:p>
              <a:endParaRPr lang="en-GB"/>
            </a:p>
          </p:txBody>
        </p:sp>
        <p:sp>
          <p:nvSpPr>
            <p:cNvPr id="9" name="Text Box 15"/>
            <p:cNvSpPr txBox="1">
              <a:spLocks noChangeArrowheads="1"/>
            </p:cNvSpPr>
            <p:nvPr/>
          </p:nvSpPr>
          <p:spPr bwMode="auto">
            <a:xfrm>
              <a:off x="1697" y="2669"/>
              <a:ext cx="1503" cy="166"/>
            </a:xfrm>
            <a:prstGeom prst="rect">
              <a:avLst/>
            </a:prstGeom>
            <a:noFill/>
            <a:ln w="9525">
              <a:noFill/>
              <a:miter lim="800000"/>
              <a:headEnd/>
              <a:tailEnd/>
            </a:ln>
            <a:effectLst/>
          </p:spPr>
          <p:txBody>
            <a:bodyPr wrap="none">
              <a:spAutoFit/>
            </a:bodyPr>
            <a:lstStyle/>
            <a:p>
              <a:pPr>
                <a:spcBef>
                  <a:spcPct val="0"/>
                </a:spcBef>
                <a:buFontTx/>
                <a:buNone/>
              </a:pPr>
              <a:r>
                <a:rPr lang="en-GB" sz="1600" b="1" dirty="0">
                  <a:solidFill>
                    <a:srgbClr val="FF0000"/>
                  </a:solidFill>
                  <a:latin typeface="Calibri" pitchFamily="34" charset="0"/>
                </a:rPr>
                <a:t>m</a:t>
              </a:r>
              <a:r>
                <a:rPr lang="en-GB" sz="1600" b="1" dirty="0" smtClean="0">
                  <a:solidFill>
                    <a:srgbClr val="FF0000"/>
                  </a:solidFill>
                  <a:latin typeface="Calibri" pitchFamily="34" charset="0"/>
                </a:rPr>
                <a:t>odel</a:t>
              </a:r>
              <a:r>
                <a:rPr lang="en-GB" sz="1600" b="1" dirty="0" smtClean="0">
                  <a:solidFill>
                    <a:srgbClr val="6666FF"/>
                  </a:solidFill>
                  <a:latin typeface="Calibri" pitchFamily="34" charset="0"/>
                </a:rPr>
                <a:t> background constraint</a:t>
              </a:r>
              <a:endParaRPr lang="en-GB" sz="1600" b="1" dirty="0">
                <a:solidFill>
                  <a:srgbClr val="6666FF"/>
                </a:solidFill>
                <a:latin typeface="Calibri" pitchFamily="34" charset="0"/>
              </a:endParaRPr>
            </a:p>
          </p:txBody>
        </p:sp>
        <p:sp>
          <p:nvSpPr>
            <p:cNvPr id="10" name="Text Box 16"/>
            <p:cNvSpPr txBox="1">
              <a:spLocks noChangeArrowheads="1"/>
            </p:cNvSpPr>
            <p:nvPr/>
          </p:nvSpPr>
          <p:spPr bwMode="auto">
            <a:xfrm>
              <a:off x="3326" y="2674"/>
              <a:ext cx="1289" cy="166"/>
            </a:xfrm>
            <a:prstGeom prst="rect">
              <a:avLst/>
            </a:prstGeom>
            <a:noFill/>
            <a:ln w="9525">
              <a:noFill/>
              <a:miter lim="800000"/>
              <a:headEnd/>
              <a:tailEnd/>
            </a:ln>
            <a:effectLst/>
          </p:spPr>
          <p:txBody>
            <a:bodyPr wrap="none">
              <a:spAutoFit/>
            </a:bodyPr>
            <a:lstStyle/>
            <a:p>
              <a:pPr>
                <a:spcBef>
                  <a:spcPct val="0"/>
                </a:spcBef>
                <a:buFontTx/>
                <a:buNone/>
              </a:pPr>
              <a:r>
                <a:rPr lang="en-GB" sz="1600" b="1" dirty="0">
                  <a:solidFill>
                    <a:srgbClr val="FF0000"/>
                  </a:solidFill>
                  <a:latin typeface="Calibri" pitchFamily="34" charset="0"/>
                </a:rPr>
                <a:t>observational</a:t>
              </a:r>
              <a:r>
                <a:rPr lang="en-GB" sz="1600" b="1" dirty="0">
                  <a:solidFill>
                    <a:srgbClr val="6666FF"/>
                  </a:solidFill>
                  <a:latin typeface="Calibri" pitchFamily="34" charset="0"/>
                </a:rPr>
                <a:t> </a:t>
              </a:r>
              <a:r>
                <a:rPr lang="en-GB" sz="1600" b="1" dirty="0" smtClean="0">
                  <a:solidFill>
                    <a:srgbClr val="6666FF"/>
                  </a:solidFill>
                  <a:latin typeface="Calibri" pitchFamily="34" charset="0"/>
                </a:rPr>
                <a:t>constraint</a:t>
              </a:r>
              <a:endParaRPr lang="en-GB" sz="1600" b="1" dirty="0">
                <a:solidFill>
                  <a:srgbClr val="6666FF"/>
                </a:solidFill>
                <a:latin typeface="Calibri" pitchFamily="34" charset="0"/>
              </a:endParaRPr>
            </a:p>
          </p:txBody>
        </p:sp>
      </p:grpSp>
      <p:sp>
        <p:nvSpPr>
          <p:cNvPr id="12" name="TextBox 11"/>
          <p:cNvSpPr txBox="1"/>
          <p:nvPr/>
        </p:nvSpPr>
        <p:spPr>
          <a:xfrm>
            <a:off x="683568" y="3717032"/>
            <a:ext cx="3168352" cy="830997"/>
          </a:xfrm>
          <a:prstGeom prst="rect">
            <a:avLst/>
          </a:prstGeom>
          <a:noFill/>
        </p:spPr>
        <p:txBody>
          <a:bodyPr wrap="square" rtlCol="0">
            <a:spAutoFit/>
          </a:bodyPr>
          <a:lstStyle/>
          <a:p>
            <a:pPr>
              <a:buNone/>
            </a:pPr>
            <a:r>
              <a:rPr lang="en-GB" sz="2400" dirty="0" smtClean="0">
                <a:latin typeface="Calibri" pitchFamily="34" charset="0"/>
              </a:rPr>
              <a:t>So… </a:t>
            </a:r>
            <a:r>
              <a:rPr lang="en-GB" sz="2400" b="1" dirty="0" smtClean="0">
                <a:solidFill>
                  <a:srgbClr val="C00000"/>
                </a:solidFill>
                <a:latin typeface="Calibri" pitchFamily="34" charset="0"/>
              </a:rPr>
              <a:t>where is the bias </a:t>
            </a:r>
            <a:r>
              <a:rPr lang="en-GB" sz="2400" dirty="0" smtClean="0">
                <a:latin typeface="Calibri" pitchFamily="34" charset="0"/>
              </a:rPr>
              <a:t>term in this equation</a:t>
            </a:r>
            <a:r>
              <a:rPr lang="en-GB" sz="2400" b="1" dirty="0" smtClean="0">
                <a:solidFill>
                  <a:srgbClr val="C00000"/>
                </a:solidFill>
                <a:latin typeface="Calibri" pitchFamily="34" charset="0"/>
              </a:rPr>
              <a:t>?</a:t>
            </a:r>
            <a:endParaRPr lang="en-GB" sz="2400" b="1" dirty="0">
              <a:solidFill>
                <a:srgbClr val="C00000"/>
              </a:solidFill>
              <a:latin typeface="Calibri" pitchFamily="34" charset="0"/>
            </a:endParaRPr>
          </a:p>
        </p:txBody>
      </p:sp>
      <p:sp>
        <p:nvSpPr>
          <p:cNvPr id="13" name="TextBox 12"/>
          <p:cNvSpPr txBox="1"/>
          <p:nvPr/>
        </p:nvSpPr>
        <p:spPr>
          <a:xfrm>
            <a:off x="683568" y="1268760"/>
            <a:ext cx="3168352" cy="830997"/>
          </a:xfrm>
          <a:prstGeom prst="rect">
            <a:avLst/>
          </a:prstGeom>
          <a:noFill/>
        </p:spPr>
        <p:txBody>
          <a:bodyPr wrap="square" rtlCol="0">
            <a:spAutoFit/>
          </a:bodyPr>
          <a:lstStyle/>
          <a:p>
            <a:pPr>
              <a:buNone/>
            </a:pPr>
            <a:r>
              <a:rPr lang="en-GB" sz="2400" dirty="0" smtClean="0">
                <a:latin typeface="Calibri" pitchFamily="34" charset="0"/>
              </a:rPr>
              <a:t>Everyone knows that </a:t>
            </a:r>
            <a:r>
              <a:rPr lang="en-GB" sz="2400" b="1" dirty="0" smtClean="0">
                <a:solidFill>
                  <a:srgbClr val="C00000"/>
                </a:solidFill>
                <a:latin typeface="Calibri" pitchFamily="34" charset="0"/>
              </a:rPr>
              <a:t>models</a:t>
            </a:r>
            <a:r>
              <a:rPr lang="en-GB" sz="2400" dirty="0" smtClean="0">
                <a:latin typeface="Calibri" pitchFamily="34" charset="0"/>
              </a:rPr>
              <a:t> are biased</a:t>
            </a:r>
            <a:endParaRPr lang="en-GB" sz="2400" dirty="0">
              <a:latin typeface="Calibri" pitchFamily="34" charset="0"/>
            </a:endParaRPr>
          </a:p>
        </p:txBody>
      </p:sp>
      <p:sp>
        <p:nvSpPr>
          <p:cNvPr id="14" name="TextBox 13"/>
          <p:cNvSpPr txBox="1"/>
          <p:nvPr/>
        </p:nvSpPr>
        <p:spPr>
          <a:xfrm>
            <a:off x="683568" y="2276872"/>
            <a:ext cx="3168352" cy="1200329"/>
          </a:xfrm>
          <a:prstGeom prst="rect">
            <a:avLst/>
          </a:prstGeom>
          <a:noFill/>
        </p:spPr>
        <p:txBody>
          <a:bodyPr wrap="square" rtlCol="0">
            <a:spAutoFit/>
          </a:bodyPr>
          <a:lstStyle/>
          <a:p>
            <a:pPr>
              <a:buNone/>
            </a:pPr>
            <a:r>
              <a:rPr lang="en-GB" sz="2400" dirty="0" smtClean="0">
                <a:latin typeface="Calibri" pitchFamily="34" charset="0"/>
              </a:rPr>
              <a:t>Not everyone knows that most </a:t>
            </a:r>
            <a:r>
              <a:rPr lang="en-GB" sz="2400" b="1" dirty="0" smtClean="0">
                <a:solidFill>
                  <a:srgbClr val="C00000"/>
                </a:solidFill>
                <a:latin typeface="Calibri" pitchFamily="34" charset="0"/>
              </a:rPr>
              <a:t>observations</a:t>
            </a:r>
            <a:r>
              <a:rPr lang="en-GB" sz="2400" dirty="0" smtClean="0">
                <a:latin typeface="Calibri" pitchFamily="34" charset="0"/>
              </a:rPr>
              <a:t> are biased as well</a:t>
            </a:r>
            <a:endParaRPr lang="en-GB" sz="2400" dirty="0">
              <a:latin typeface="Calibri" pitchFamily="34" charset="0"/>
            </a:endParaRPr>
          </a:p>
        </p:txBody>
      </p:sp>
      <p:sp>
        <p:nvSpPr>
          <p:cNvPr id="6" name="Oval 5"/>
          <p:cNvSpPr/>
          <p:nvPr/>
        </p:nvSpPr>
        <p:spPr bwMode="auto">
          <a:xfrm>
            <a:off x="5148064" y="4797152"/>
            <a:ext cx="3359797" cy="914400"/>
          </a:xfrm>
          <a:prstGeom prst="ellipse">
            <a:avLst/>
          </a:prstGeom>
          <a:noFill/>
          <a:ln w="57150" cap="flat" cmpd="sng" algn="ctr">
            <a:solidFill>
              <a:srgbClr val="C0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371128"/>
            <a:ext cx="7772400" cy="609600"/>
          </a:xfrm>
        </p:spPr>
        <p:txBody>
          <a:bodyPr/>
          <a:lstStyle/>
          <a:p>
            <a:r>
              <a:rPr lang="en-US" sz="2800" dirty="0">
                <a:latin typeface="Calibri" pitchFamily="34" charset="0"/>
              </a:rPr>
              <a:t>Outline</a:t>
            </a:r>
            <a:endParaRPr lang="en-US" sz="2400" dirty="0">
              <a:latin typeface="Calibri" pitchFamily="34" charset="0"/>
            </a:endParaRPr>
          </a:p>
        </p:txBody>
      </p:sp>
      <p:sp>
        <p:nvSpPr>
          <p:cNvPr id="102403" name="Rectangle 3"/>
          <p:cNvSpPr>
            <a:spLocks noGrp="1" noChangeArrowheads="1"/>
          </p:cNvSpPr>
          <p:nvPr>
            <p:ph type="body" idx="1"/>
          </p:nvPr>
        </p:nvSpPr>
        <p:spPr>
          <a:xfrm>
            <a:off x="685800" y="1196752"/>
            <a:ext cx="7772400" cy="5040312"/>
          </a:xfrm>
        </p:spPr>
        <p:txBody>
          <a:bodyPr/>
          <a:lstStyle/>
          <a:p>
            <a:pPr marL="381000" indent="-381000"/>
            <a:r>
              <a:rPr lang="en-US" sz="2400" dirty="0">
                <a:solidFill>
                  <a:schemeClr val="tx1">
                    <a:lumMod val="50000"/>
                    <a:lumOff val="50000"/>
                  </a:schemeClr>
                </a:solidFill>
                <a:latin typeface="Calibri" pitchFamily="34" charset="0"/>
              </a:rPr>
              <a:t>Introduction </a:t>
            </a:r>
          </a:p>
          <a:p>
            <a:pPr marL="800100" lvl="1" indent="-41275"/>
            <a:r>
              <a:rPr lang="en-US" sz="2000" dirty="0">
                <a:solidFill>
                  <a:schemeClr val="tx1">
                    <a:lumMod val="50000"/>
                    <a:lumOff val="50000"/>
                  </a:schemeClr>
                </a:solidFill>
                <a:latin typeface="Calibri" pitchFamily="34" charset="0"/>
              </a:rPr>
              <a:t>   Biases in models, observations, and observation operators</a:t>
            </a:r>
          </a:p>
          <a:p>
            <a:pPr marL="800100" lvl="1" indent="-41275"/>
            <a:r>
              <a:rPr lang="en-US" sz="2000" dirty="0">
                <a:solidFill>
                  <a:schemeClr val="tx1">
                    <a:lumMod val="50000"/>
                    <a:lumOff val="50000"/>
                  </a:schemeClr>
                </a:solidFill>
                <a:latin typeface="Calibri" pitchFamily="34" charset="0"/>
              </a:rPr>
              <a:t>   Implications for data assimilation</a:t>
            </a:r>
          </a:p>
          <a:p>
            <a:pPr marL="381000" indent="-381000"/>
            <a:endParaRPr lang="en-US" sz="2400" dirty="0">
              <a:solidFill>
                <a:schemeClr val="tx1">
                  <a:lumMod val="50000"/>
                  <a:lumOff val="50000"/>
                </a:schemeClr>
              </a:solidFill>
              <a:latin typeface="Calibri" pitchFamily="34" charset="0"/>
            </a:endParaRPr>
          </a:p>
          <a:p>
            <a:pPr marL="381000" indent="-381000"/>
            <a:r>
              <a:rPr lang="en-US" sz="2400" dirty="0">
                <a:solidFill>
                  <a:schemeClr val="tx1">
                    <a:lumMod val="50000"/>
                    <a:lumOff val="50000"/>
                  </a:schemeClr>
                </a:solidFill>
                <a:latin typeface="Calibri" pitchFamily="34" charset="0"/>
              </a:rPr>
              <a:t>Variational analysis and correction of observation bias</a:t>
            </a:r>
          </a:p>
          <a:p>
            <a:pPr marL="800100" lvl="1" indent="-41275"/>
            <a:r>
              <a:rPr lang="en-US" sz="2000" dirty="0">
                <a:solidFill>
                  <a:schemeClr val="tx1">
                    <a:lumMod val="50000"/>
                    <a:lumOff val="50000"/>
                  </a:schemeClr>
                </a:solidFill>
                <a:latin typeface="Calibri" pitchFamily="34" charset="0"/>
              </a:rPr>
              <a:t>   The need for an adaptive system</a:t>
            </a:r>
          </a:p>
          <a:p>
            <a:pPr marL="800100" lvl="1" indent="-41275"/>
            <a:r>
              <a:rPr lang="en-US" sz="2000" dirty="0">
                <a:solidFill>
                  <a:schemeClr val="tx1">
                    <a:lumMod val="50000"/>
                    <a:lumOff val="50000"/>
                  </a:schemeClr>
                </a:solidFill>
                <a:latin typeface="Calibri" pitchFamily="34" charset="0"/>
              </a:rPr>
              <a:t>   Variational bias correction (</a:t>
            </a:r>
            <a:r>
              <a:rPr lang="en-US" sz="2000" dirty="0" err="1">
                <a:solidFill>
                  <a:schemeClr val="tx1">
                    <a:lumMod val="50000"/>
                    <a:lumOff val="50000"/>
                  </a:schemeClr>
                </a:solidFill>
                <a:latin typeface="Calibri" pitchFamily="34" charset="0"/>
              </a:rPr>
              <a:t>VarBC</a:t>
            </a:r>
            <a:r>
              <a:rPr lang="en-US" sz="2000" dirty="0">
                <a:solidFill>
                  <a:schemeClr val="tx1">
                    <a:lumMod val="50000"/>
                    <a:lumOff val="50000"/>
                  </a:schemeClr>
                </a:solidFill>
                <a:latin typeface="Calibri" pitchFamily="34" charset="0"/>
              </a:rPr>
              <a:t>)</a:t>
            </a:r>
          </a:p>
          <a:p>
            <a:pPr marL="381000" indent="-381000"/>
            <a:endParaRPr lang="en-US" sz="2400" dirty="0">
              <a:latin typeface="Calibri" pitchFamily="34" charset="0"/>
            </a:endParaRPr>
          </a:p>
          <a:p>
            <a:pPr marL="381000" indent="-381000"/>
            <a:r>
              <a:rPr lang="en-US" sz="2400" dirty="0" smtClean="0">
                <a:solidFill>
                  <a:schemeClr val="bg1">
                    <a:lumMod val="50000"/>
                  </a:schemeClr>
                </a:solidFill>
                <a:latin typeface="Calibri" pitchFamily="34" charset="0"/>
              </a:rPr>
              <a:t>Extension to other types of observations</a:t>
            </a:r>
            <a:endParaRPr lang="en-US" dirty="0">
              <a:solidFill>
                <a:schemeClr val="bg1">
                  <a:lumMod val="50000"/>
                </a:schemeClr>
              </a:solidFill>
              <a:latin typeface="Calibri" pitchFamily="34" charset="0"/>
            </a:endParaRPr>
          </a:p>
          <a:p>
            <a:pPr marL="381000" indent="-381000"/>
            <a:endParaRPr lang="en-US" sz="2000" dirty="0" smtClean="0">
              <a:latin typeface="Calibri" pitchFamily="34" charset="0"/>
            </a:endParaRPr>
          </a:p>
          <a:p>
            <a:pPr marL="381000" indent="-381000"/>
            <a:r>
              <a:rPr lang="en-US" sz="2400" dirty="0" smtClean="0">
                <a:latin typeface="Calibri" pitchFamily="34" charset="0"/>
              </a:rPr>
              <a:t>Limitations due to the effects of model bias</a:t>
            </a:r>
            <a:endParaRPr lang="en-US" sz="2400" dirty="0">
              <a:latin typeface="Calibri" pitchFamily="34" charset="0"/>
            </a:endParaRPr>
          </a:p>
          <a:p>
            <a:pPr marL="381000" indent="-381000">
              <a:buNone/>
            </a:pPr>
            <a:endParaRPr lang="en-US" sz="2400" dirty="0">
              <a:solidFill>
                <a:schemeClr val="tx1">
                  <a:lumMod val="50000"/>
                  <a:lumOff val="50000"/>
                </a:schemeClr>
              </a:solidFill>
              <a:latin typeface="Calibri" pitchFamily="34" charset="0"/>
            </a:endParaRPr>
          </a:p>
          <a:p>
            <a:pPr marL="381000" indent="-381000"/>
            <a:endParaRPr lang="en-US" dirty="0"/>
          </a:p>
        </p:txBody>
      </p:sp>
    </p:spTree>
    <p:extLst>
      <p:ext uri="{BB962C8B-B14F-4D97-AF65-F5344CB8AC3E}">
        <p14:creationId xmlns:p14="http://schemas.microsoft.com/office/powerpoint/2010/main" val="293167263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en-GB" sz="2400" dirty="0">
                <a:latin typeface="Calibri" pitchFamily="34" charset="0"/>
              </a:rPr>
              <a:t>Limitations of </a:t>
            </a:r>
            <a:r>
              <a:rPr lang="en-GB" sz="2400" dirty="0" err="1">
                <a:latin typeface="Calibri" pitchFamily="34" charset="0"/>
              </a:rPr>
              <a:t>VarBC</a:t>
            </a:r>
            <a:r>
              <a:rPr lang="en-GB" sz="2400" dirty="0">
                <a:latin typeface="Calibri" pitchFamily="34" charset="0"/>
              </a:rPr>
              <a:t>:</a:t>
            </a:r>
            <a:br>
              <a:rPr lang="en-GB" sz="2400" dirty="0">
                <a:latin typeface="Calibri" pitchFamily="34" charset="0"/>
              </a:rPr>
            </a:br>
            <a:r>
              <a:rPr lang="en-GB" sz="2400" dirty="0">
                <a:solidFill>
                  <a:srgbClr val="0099CC"/>
                </a:solidFill>
                <a:latin typeface="Calibri" pitchFamily="34" charset="0"/>
              </a:rPr>
              <a:t>Interaction with model bias</a:t>
            </a:r>
            <a:endParaRPr lang="en-US" sz="2400" dirty="0">
              <a:solidFill>
                <a:srgbClr val="0099CC"/>
              </a:solidFill>
              <a:latin typeface="Calibri" pitchFamily="34" charset="0"/>
            </a:endParaRPr>
          </a:p>
        </p:txBody>
      </p:sp>
      <p:graphicFrame>
        <p:nvGraphicFramePr>
          <p:cNvPr id="232451" name="Object 3"/>
          <p:cNvGraphicFramePr>
            <a:graphicFrameLocks noChangeAspect="1"/>
          </p:cNvGraphicFramePr>
          <p:nvPr/>
        </p:nvGraphicFramePr>
        <p:xfrm>
          <a:off x="1139825" y="1844675"/>
          <a:ext cx="6816725" cy="763588"/>
        </p:xfrm>
        <a:graphic>
          <a:graphicData uri="http://schemas.openxmlformats.org/presentationml/2006/ole">
            <mc:AlternateContent xmlns:mc="http://schemas.openxmlformats.org/markup-compatibility/2006">
              <mc:Choice xmlns:v="urn:schemas-microsoft-com:vml" Requires="v">
                <p:oleObj spid="_x0000_s254092" name="Equation" r:id="rId3" imgW="4546440" imgH="507960" progId="Equation.3">
                  <p:embed/>
                </p:oleObj>
              </mc:Choice>
              <mc:Fallback>
                <p:oleObj name="Equation" r:id="rId3" imgW="4546440" imgH="5079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9825" y="1844675"/>
                        <a:ext cx="6816725"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FF0000"/>
                            </a:solidFill>
                            <a:miter lim="800000"/>
                            <a:headEnd/>
                            <a:tailEnd/>
                          </a14:hiddenLine>
                        </a:ext>
                      </a:extLst>
                    </p:spPr>
                  </p:pic>
                </p:oleObj>
              </mc:Fallback>
            </mc:AlternateContent>
          </a:graphicData>
        </a:graphic>
      </p:graphicFrame>
      <p:sp>
        <p:nvSpPr>
          <p:cNvPr id="232452" name="Text Box 4"/>
          <p:cNvSpPr txBox="1">
            <a:spLocks noChangeArrowheads="1"/>
          </p:cNvSpPr>
          <p:nvPr/>
        </p:nvSpPr>
        <p:spPr bwMode="auto">
          <a:xfrm>
            <a:off x="684213" y="1192213"/>
            <a:ext cx="7272164" cy="586957"/>
          </a:xfrm>
          <a:prstGeom prst="rect">
            <a:avLst/>
          </a:prstGeom>
          <a:noFill/>
          <a:ln w="9525">
            <a:noFill/>
            <a:miter lim="800000"/>
            <a:headEnd/>
            <a:tailEnd/>
          </a:ln>
          <a:effectLst/>
        </p:spPr>
        <p:txBody>
          <a:bodyPr wrap="square" lIns="90000" tIns="46800" rIns="90000" bIns="46800">
            <a:spAutoFit/>
          </a:bodyPr>
          <a:lstStyle/>
          <a:p>
            <a:pPr marL="381000" indent="-381000">
              <a:buFontTx/>
              <a:buNone/>
            </a:pPr>
            <a:r>
              <a:rPr lang="en-GB" sz="1600" dirty="0" err="1">
                <a:latin typeface="Calibri" pitchFamily="34" charset="0"/>
              </a:rPr>
              <a:t>VarBC</a:t>
            </a:r>
            <a:r>
              <a:rPr lang="en-GB" sz="1600" dirty="0">
                <a:latin typeface="Calibri" pitchFamily="34" charset="0"/>
              </a:rPr>
              <a:t> introduces </a:t>
            </a:r>
            <a:r>
              <a:rPr lang="en-GB" sz="1600" dirty="0" smtClean="0">
                <a:latin typeface="Calibri" pitchFamily="34" charset="0"/>
              </a:rPr>
              <a:t>extra </a:t>
            </a:r>
            <a:r>
              <a:rPr lang="en-GB" sz="1600" dirty="0">
                <a:latin typeface="Calibri" pitchFamily="34" charset="0"/>
              </a:rPr>
              <a:t>degrees of freedom in the </a:t>
            </a:r>
            <a:r>
              <a:rPr lang="en-GB" sz="1600" dirty="0" smtClean="0">
                <a:latin typeface="Calibri" pitchFamily="34" charset="0"/>
              </a:rPr>
              <a:t>variational analysis</a:t>
            </a:r>
            <a:r>
              <a:rPr lang="en-GB" sz="1600" dirty="0">
                <a:latin typeface="Calibri" pitchFamily="34" charset="0"/>
              </a:rPr>
              <a:t>, to help improve the fit to the (bias-corrected) observations:</a:t>
            </a:r>
            <a:endParaRPr lang="en-US" sz="1600" dirty="0">
              <a:latin typeface="Calibri" pitchFamily="34" charset="0"/>
            </a:endParaRPr>
          </a:p>
        </p:txBody>
      </p:sp>
      <p:sp>
        <p:nvSpPr>
          <p:cNvPr id="232455" name="Oval 7"/>
          <p:cNvSpPr>
            <a:spLocks noChangeArrowheads="1"/>
          </p:cNvSpPr>
          <p:nvPr/>
        </p:nvSpPr>
        <p:spPr bwMode="auto">
          <a:xfrm>
            <a:off x="3636963" y="2133600"/>
            <a:ext cx="4679950" cy="647700"/>
          </a:xfrm>
          <a:prstGeom prst="ellipse">
            <a:avLst/>
          </a:prstGeom>
          <a:noFill/>
          <a:ln w="9525">
            <a:solidFill>
              <a:srgbClr val="CC3300"/>
            </a:solidFill>
            <a:round/>
            <a:headEnd/>
            <a:tailEnd/>
          </a:ln>
          <a:effectLst/>
        </p:spPr>
        <p:txBody>
          <a:bodyPr wrap="none" lIns="90000" tIns="46800" rIns="90000" bIns="46800" anchor="ctr">
            <a:spAutoFit/>
          </a:bodyPr>
          <a:lstStyle/>
          <a:p>
            <a:endParaRPr lang="en-GB"/>
          </a:p>
        </p:txBody>
      </p:sp>
      <p:sp>
        <p:nvSpPr>
          <p:cNvPr id="232454" name="Text Box 6"/>
          <p:cNvSpPr txBox="1">
            <a:spLocks noChangeArrowheads="1"/>
          </p:cNvSpPr>
          <p:nvPr/>
        </p:nvSpPr>
        <p:spPr bwMode="auto">
          <a:xfrm>
            <a:off x="684213" y="4365104"/>
            <a:ext cx="8064500" cy="586957"/>
          </a:xfrm>
          <a:prstGeom prst="rect">
            <a:avLst/>
          </a:prstGeom>
          <a:solidFill>
            <a:srgbClr val="FFCC99">
              <a:alpha val="50000"/>
            </a:srgbClr>
          </a:solidFill>
          <a:ln w="9525">
            <a:noFill/>
            <a:miter lim="800000"/>
            <a:headEnd/>
            <a:tailEnd/>
          </a:ln>
          <a:effectLst/>
        </p:spPr>
        <p:txBody>
          <a:bodyPr lIns="90000" tIns="46800" rIns="90000" bIns="46800">
            <a:spAutoFit/>
          </a:bodyPr>
          <a:lstStyle/>
          <a:p>
            <a:pPr marL="381000" indent="-381000">
              <a:buFontTx/>
              <a:buNone/>
            </a:pPr>
            <a:r>
              <a:rPr lang="en-US" sz="1600" dirty="0" smtClean="0">
                <a:latin typeface="Calibri" pitchFamily="34" charset="0"/>
              </a:rPr>
              <a:t>It does not work as well when</a:t>
            </a:r>
            <a:r>
              <a:rPr lang="en-US" sz="1600" dirty="0">
                <a:latin typeface="Calibri" pitchFamily="34" charset="0"/>
              </a:rPr>
              <a:t> </a:t>
            </a:r>
            <a:r>
              <a:rPr lang="en-US" sz="1600" dirty="0" smtClean="0">
                <a:latin typeface="Calibri" pitchFamily="34" charset="0"/>
              </a:rPr>
              <a:t>there are large model biases and few observations to constrain them: </a:t>
            </a:r>
            <a:endParaRPr lang="en-US" sz="1600" dirty="0">
              <a:latin typeface="Calibri" pitchFamily="34" charset="0"/>
            </a:endParaRPr>
          </a:p>
        </p:txBody>
      </p:sp>
      <p:grpSp>
        <p:nvGrpSpPr>
          <p:cNvPr id="2" name="Group 9"/>
          <p:cNvGrpSpPr>
            <a:grpSpLocks/>
          </p:cNvGrpSpPr>
          <p:nvPr/>
        </p:nvGrpSpPr>
        <p:grpSpPr bwMode="auto">
          <a:xfrm>
            <a:off x="3419872" y="4941168"/>
            <a:ext cx="2427288" cy="685800"/>
            <a:chOff x="1986" y="2976"/>
            <a:chExt cx="1529" cy="432"/>
          </a:xfrm>
        </p:grpSpPr>
        <p:sp>
          <p:nvSpPr>
            <p:cNvPr id="232458" name="Line 10"/>
            <p:cNvSpPr>
              <a:spLocks noChangeShapeType="1"/>
            </p:cNvSpPr>
            <p:nvPr/>
          </p:nvSpPr>
          <p:spPr bwMode="auto">
            <a:xfrm>
              <a:off x="2701" y="3326"/>
              <a:ext cx="672" cy="0"/>
            </a:xfrm>
            <a:prstGeom prst="line">
              <a:avLst/>
            </a:prstGeom>
            <a:noFill/>
            <a:ln w="28575">
              <a:solidFill>
                <a:srgbClr val="008000"/>
              </a:solidFill>
              <a:round/>
              <a:headEnd/>
              <a:tailEnd/>
            </a:ln>
            <a:effectLst/>
          </p:spPr>
          <p:txBody>
            <a:bodyPr/>
            <a:lstStyle/>
            <a:p>
              <a:endParaRPr lang="en-GB"/>
            </a:p>
          </p:txBody>
        </p:sp>
        <p:sp>
          <p:nvSpPr>
            <p:cNvPr id="232459" name="Line 11"/>
            <p:cNvSpPr>
              <a:spLocks noChangeShapeType="1"/>
            </p:cNvSpPr>
            <p:nvPr/>
          </p:nvSpPr>
          <p:spPr bwMode="auto">
            <a:xfrm>
              <a:off x="2699" y="3072"/>
              <a:ext cx="816" cy="0"/>
            </a:xfrm>
            <a:prstGeom prst="line">
              <a:avLst/>
            </a:prstGeom>
            <a:noFill/>
            <a:ln w="28575">
              <a:solidFill>
                <a:srgbClr val="CC3300"/>
              </a:solidFill>
              <a:round/>
              <a:headEnd/>
              <a:tailEnd type="triangle" w="med" len="med"/>
            </a:ln>
            <a:effectLst/>
          </p:spPr>
          <p:txBody>
            <a:bodyPr/>
            <a:lstStyle/>
            <a:p>
              <a:endParaRPr lang="en-GB"/>
            </a:p>
          </p:txBody>
        </p:sp>
        <p:sp>
          <p:nvSpPr>
            <p:cNvPr id="232460" name="Text Box 12"/>
            <p:cNvSpPr txBox="1">
              <a:spLocks noChangeArrowheads="1"/>
            </p:cNvSpPr>
            <p:nvPr/>
          </p:nvSpPr>
          <p:spPr bwMode="auto">
            <a:xfrm>
              <a:off x="2300" y="2976"/>
              <a:ext cx="399" cy="173"/>
            </a:xfrm>
            <a:prstGeom prst="rect">
              <a:avLst/>
            </a:prstGeom>
            <a:noFill/>
            <a:ln w="9525">
              <a:noFill/>
              <a:miter lim="800000"/>
              <a:headEnd/>
              <a:tailEnd/>
            </a:ln>
            <a:effectLst/>
          </p:spPr>
          <p:txBody>
            <a:bodyPr wrap="none">
              <a:spAutoFit/>
            </a:bodyPr>
            <a:lstStyle/>
            <a:p>
              <a:pPr>
                <a:buFontTx/>
                <a:buNone/>
              </a:pPr>
              <a:r>
                <a:rPr lang="en-GB" sz="1200" b="1"/>
                <a:t>model</a:t>
              </a:r>
            </a:p>
          </p:txBody>
        </p:sp>
        <p:sp>
          <p:nvSpPr>
            <p:cNvPr id="232461" name="Text Box 13"/>
            <p:cNvSpPr txBox="1">
              <a:spLocks noChangeArrowheads="1"/>
            </p:cNvSpPr>
            <p:nvPr/>
          </p:nvSpPr>
          <p:spPr bwMode="auto">
            <a:xfrm>
              <a:off x="1986" y="3235"/>
              <a:ext cx="713" cy="173"/>
            </a:xfrm>
            <a:prstGeom prst="rect">
              <a:avLst/>
            </a:prstGeom>
            <a:noFill/>
            <a:ln w="9525">
              <a:noFill/>
              <a:miter lim="800000"/>
              <a:headEnd/>
              <a:tailEnd/>
            </a:ln>
            <a:effectLst/>
          </p:spPr>
          <p:txBody>
            <a:bodyPr wrap="none">
              <a:spAutoFit/>
            </a:bodyPr>
            <a:lstStyle/>
            <a:p>
              <a:pPr>
                <a:buFontTx/>
                <a:buNone/>
              </a:pPr>
              <a:r>
                <a:rPr lang="en-GB" sz="1200" b="1" dirty="0"/>
                <a:t>observations</a:t>
              </a:r>
            </a:p>
          </p:txBody>
        </p:sp>
        <p:sp>
          <p:nvSpPr>
            <p:cNvPr id="232462" name="Line 14"/>
            <p:cNvSpPr>
              <a:spLocks noChangeShapeType="1"/>
            </p:cNvSpPr>
            <p:nvPr/>
          </p:nvSpPr>
          <p:spPr bwMode="auto">
            <a:xfrm flipV="1">
              <a:off x="2802" y="3072"/>
              <a:ext cx="0" cy="240"/>
            </a:xfrm>
            <a:prstGeom prst="line">
              <a:avLst/>
            </a:prstGeom>
            <a:noFill/>
            <a:ln w="9525">
              <a:solidFill>
                <a:schemeClr val="tx1"/>
              </a:solidFill>
              <a:round/>
              <a:headEnd/>
              <a:tailEnd type="triangle" w="med" len="med"/>
            </a:ln>
            <a:effectLst/>
          </p:spPr>
          <p:txBody>
            <a:bodyPr wrap="none">
              <a:spAutoFit/>
            </a:bodyPr>
            <a:lstStyle/>
            <a:p>
              <a:endParaRPr lang="en-GB"/>
            </a:p>
          </p:txBody>
        </p:sp>
        <p:sp>
          <p:nvSpPr>
            <p:cNvPr id="232463" name="Line 15"/>
            <p:cNvSpPr>
              <a:spLocks noChangeShapeType="1"/>
            </p:cNvSpPr>
            <p:nvPr/>
          </p:nvSpPr>
          <p:spPr bwMode="auto">
            <a:xfrm flipV="1">
              <a:off x="3042" y="3072"/>
              <a:ext cx="0" cy="240"/>
            </a:xfrm>
            <a:prstGeom prst="line">
              <a:avLst/>
            </a:prstGeom>
            <a:noFill/>
            <a:ln w="9525">
              <a:solidFill>
                <a:schemeClr val="tx1"/>
              </a:solidFill>
              <a:round/>
              <a:headEnd/>
              <a:tailEnd type="triangle" w="med" len="med"/>
            </a:ln>
            <a:effectLst/>
          </p:spPr>
          <p:txBody>
            <a:bodyPr wrap="none">
              <a:spAutoFit/>
            </a:bodyPr>
            <a:lstStyle/>
            <a:p>
              <a:endParaRPr lang="en-GB"/>
            </a:p>
          </p:txBody>
        </p:sp>
        <p:sp>
          <p:nvSpPr>
            <p:cNvPr id="232464" name="Line 16"/>
            <p:cNvSpPr>
              <a:spLocks noChangeShapeType="1"/>
            </p:cNvSpPr>
            <p:nvPr/>
          </p:nvSpPr>
          <p:spPr bwMode="auto">
            <a:xfrm flipV="1">
              <a:off x="3282" y="3072"/>
              <a:ext cx="0" cy="240"/>
            </a:xfrm>
            <a:prstGeom prst="line">
              <a:avLst/>
            </a:prstGeom>
            <a:noFill/>
            <a:ln w="9525">
              <a:solidFill>
                <a:schemeClr val="tx1"/>
              </a:solidFill>
              <a:round/>
              <a:headEnd/>
              <a:tailEnd type="triangle" w="med" len="med"/>
            </a:ln>
            <a:effectLst/>
          </p:spPr>
          <p:txBody>
            <a:bodyPr wrap="none">
              <a:spAutoFit/>
            </a:bodyPr>
            <a:lstStyle/>
            <a:p>
              <a:endParaRPr lang="en-GB"/>
            </a:p>
          </p:txBody>
        </p:sp>
      </p:grpSp>
      <p:sp>
        <p:nvSpPr>
          <p:cNvPr id="232476" name="Text Box 28"/>
          <p:cNvSpPr txBox="1">
            <a:spLocks noChangeArrowheads="1"/>
          </p:cNvSpPr>
          <p:nvPr/>
        </p:nvSpPr>
        <p:spPr bwMode="auto">
          <a:xfrm>
            <a:off x="683568" y="5949280"/>
            <a:ext cx="8064302" cy="340735"/>
          </a:xfrm>
          <a:prstGeom prst="rect">
            <a:avLst/>
          </a:prstGeom>
          <a:solidFill>
            <a:schemeClr val="accent1">
              <a:lumMod val="20000"/>
              <a:lumOff val="80000"/>
            </a:schemeClr>
          </a:solidFill>
          <a:ln w="9525">
            <a:noFill/>
            <a:miter lim="800000"/>
            <a:headEnd/>
            <a:tailEnd/>
          </a:ln>
          <a:effectLst/>
        </p:spPr>
        <p:txBody>
          <a:bodyPr wrap="square" lIns="90000" tIns="46800" rIns="90000" bIns="46800">
            <a:spAutoFit/>
          </a:bodyPr>
          <a:lstStyle/>
          <a:p>
            <a:pPr marL="381000" indent="-381000">
              <a:buFontTx/>
              <a:buNone/>
            </a:pPr>
            <a:r>
              <a:rPr lang="en-US" sz="1600" dirty="0" err="1" smtClean="0">
                <a:latin typeface="Calibri" pitchFamily="34" charset="0"/>
              </a:rPr>
              <a:t>VarBC</a:t>
            </a:r>
            <a:r>
              <a:rPr lang="en-US" sz="1600" dirty="0" smtClean="0">
                <a:latin typeface="Calibri" pitchFamily="34" charset="0"/>
              </a:rPr>
              <a:t> is not designed to correct model biases:  Need for a </a:t>
            </a:r>
            <a:r>
              <a:rPr lang="en-US" sz="1600" b="1" dirty="0" smtClean="0">
                <a:solidFill>
                  <a:schemeClr val="accent2"/>
                </a:solidFill>
                <a:latin typeface="Calibri" pitchFamily="34" charset="0"/>
              </a:rPr>
              <a:t>weak-constraints 4D-Var (</a:t>
            </a:r>
            <a:r>
              <a:rPr lang="en-US" sz="1600" b="1" dirty="0" err="1" smtClean="0">
                <a:solidFill>
                  <a:schemeClr val="accent2"/>
                </a:solidFill>
                <a:latin typeface="Calibri" pitchFamily="34" charset="0"/>
              </a:rPr>
              <a:t>Trémolet</a:t>
            </a:r>
            <a:r>
              <a:rPr lang="en-US" sz="1600" b="1" dirty="0" smtClean="0">
                <a:solidFill>
                  <a:schemeClr val="accent2"/>
                </a:solidFill>
                <a:latin typeface="Calibri" pitchFamily="34" charset="0"/>
              </a:rPr>
              <a:t>)</a:t>
            </a:r>
            <a:endParaRPr lang="en-US" sz="1600" b="1" dirty="0">
              <a:solidFill>
                <a:schemeClr val="accent2"/>
              </a:solidFill>
              <a:latin typeface="Calibri" pitchFamily="34" charset="0"/>
            </a:endParaRPr>
          </a:p>
        </p:txBody>
      </p:sp>
      <p:sp>
        <p:nvSpPr>
          <p:cNvPr id="232477" name="Text Box 29"/>
          <p:cNvSpPr txBox="1">
            <a:spLocks noChangeArrowheads="1"/>
          </p:cNvSpPr>
          <p:nvPr/>
        </p:nvSpPr>
        <p:spPr bwMode="auto">
          <a:xfrm>
            <a:off x="684213" y="2924944"/>
            <a:ext cx="8064500" cy="586957"/>
          </a:xfrm>
          <a:prstGeom prst="rect">
            <a:avLst/>
          </a:prstGeom>
          <a:solidFill>
            <a:schemeClr val="hlink">
              <a:alpha val="50000"/>
            </a:schemeClr>
          </a:solidFill>
          <a:ln w="9525">
            <a:noFill/>
            <a:miter lim="800000"/>
            <a:headEnd/>
            <a:tailEnd/>
          </a:ln>
          <a:effectLst/>
        </p:spPr>
        <p:txBody>
          <a:bodyPr lIns="90000" tIns="46800" rIns="90000" bIns="46800">
            <a:spAutoFit/>
          </a:bodyPr>
          <a:lstStyle/>
          <a:p>
            <a:pPr marL="381000" indent="-381000">
              <a:buFontTx/>
              <a:buNone/>
            </a:pPr>
            <a:r>
              <a:rPr lang="en-US" sz="1600" dirty="0" smtClean="0">
                <a:latin typeface="Calibri" pitchFamily="34" charset="0"/>
              </a:rPr>
              <a:t>It works </a:t>
            </a:r>
            <a:r>
              <a:rPr lang="en-US" sz="1600" dirty="0">
                <a:latin typeface="Calibri" pitchFamily="34" charset="0"/>
              </a:rPr>
              <a:t>well </a:t>
            </a:r>
            <a:r>
              <a:rPr lang="en-US" sz="1600" dirty="0" smtClean="0">
                <a:latin typeface="Calibri" pitchFamily="34" charset="0"/>
              </a:rPr>
              <a:t>(even if the model is biased) when the </a:t>
            </a:r>
            <a:r>
              <a:rPr lang="en-US" sz="1600" dirty="0">
                <a:latin typeface="Calibri" pitchFamily="34" charset="0"/>
              </a:rPr>
              <a:t>analysis is </a:t>
            </a:r>
            <a:r>
              <a:rPr lang="en-US" sz="1600" dirty="0" smtClean="0">
                <a:latin typeface="Calibri" pitchFamily="34" charset="0"/>
              </a:rPr>
              <a:t>strongly constrained </a:t>
            </a:r>
            <a:r>
              <a:rPr lang="en-US" sz="1600" dirty="0">
                <a:latin typeface="Calibri" pitchFamily="34" charset="0"/>
              </a:rPr>
              <a:t>by </a:t>
            </a:r>
            <a:r>
              <a:rPr lang="en-US" sz="1600" dirty="0" smtClean="0">
                <a:latin typeface="Calibri" pitchFamily="34" charset="0"/>
              </a:rPr>
              <a:t>observations: </a:t>
            </a:r>
          </a:p>
        </p:txBody>
      </p:sp>
      <p:grpSp>
        <p:nvGrpSpPr>
          <p:cNvPr id="3" name="Group 31"/>
          <p:cNvGrpSpPr>
            <a:grpSpLocks/>
          </p:cNvGrpSpPr>
          <p:nvPr/>
        </p:nvGrpSpPr>
        <p:grpSpPr bwMode="auto">
          <a:xfrm>
            <a:off x="1475656" y="3522017"/>
            <a:ext cx="3228975" cy="627063"/>
            <a:chOff x="3023" y="2174"/>
            <a:chExt cx="2034" cy="395"/>
          </a:xfrm>
        </p:grpSpPr>
        <p:sp>
          <p:nvSpPr>
            <p:cNvPr id="232468" name="Line 20"/>
            <p:cNvSpPr>
              <a:spLocks noChangeShapeType="1"/>
            </p:cNvSpPr>
            <p:nvPr/>
          </p:nvSpPr>
          <p:spPr bwMode="auto">
            <a:xfrm>
              <a:off x="4241" y="2251"/>
              <a:ext cx="672" cy="0"/>
            </a:xfrm>
            <a:prstGeom prst="line">
              <a:avLst/>
            </a:prstGeom>
            <a:noFill/>
            <a:ln w="28575">
              <a:solidFill>
                <a:srgbClr val="008000"/>
              </a:solidFill>
              <a:round/>
              <a:headEnd/>
              <a:tailEnd/>
            </a:ln>
            <a:effectLst/>
          </p:spPr>
          <p:txBody>
            <a:bodyPr/>
            <a:lstStyle/>
            <a:p>
              <a:endParaRPr lang="en-GB"/>
            </a:p>
          </p:txBody>
        </p:sp>
        <p:sp>
          <p:nvSpPr>
            <p:cNvPr id="232469" name="Line 21"/>
            <p:cNvSpPr>
              <a:spLocks noChangeShapeType="1"/>
            </p:cNvSpPr>
            <p:nvPr/>
          </p:nvSpPr>
          <p:spPr bwMode="auto">
            <a:xfrm>
              <a:off x="4241" y="2491"/>
              <a:ext cx="816" cy="0"/>
            </a:xfrm>
            <a:prstGeom prst="line">
              <a:avLst/>
            </a:prstGeom>
            <a:noFill/>
            <a:ln w="28575">
              <a:solidFill>
                <a:srgbClr val="CC3300"/>
              </a:solidFill>
              <a:round/>
              <a:headEnd/>
              <a:tailEnd type="triangle" w="med" len="med"/>
            </a:ln>
            <a:effectLst/>
          </p:spPr>
          <p:txBody>
            <a:bodyPr/>
            <a:lstStyle/>
            <a:p>
              <a:endParaRPr lang="en-GB"/>
            </a:p>
          </p:txBody>
        </p:sp>
        <p:sp>
          <p:nvSpPr>
            <p:cNvPr id="232470" name="Line 22"/>
            <p:cNvSpPr>
              <a:spLocks noChangeShapeType="1"/>
            </p:cNvSpPr>
            <p:nvPr/>
          </p:nvSpPr>
          <p:spPr bwMode="auto">
            <a:xfrm>
              <a:off x="4337" y="2251"/>
              <a:ext cx="0" cy="240"/>
            </a:xfrm>
            <a:prstGeom prst="line">
              <a:avLst/>
            </a:prstGeom>
            <a:noFill/>
            <a:ln w="9525">
              <a:solidFill>
                <a:schemeClr val="tx1"/>
              </a:solidFill>
              <a:round/>
              <a:headEnd/>
              <a:tailEnd type="triangle" w="med" len="med"/>
            </a:ln>
            <a:effectLst/>
          </p:spPr>
          <p:txBody>
            <a:bodyPr/>
            <a:lstStyle/>
            <a:p>
              <a:endParaRPr lang="en-GB"/>
            </a:p>
          </p:txBody>
        </p:sp>
        <p:sp>
          <p:nvSpPr>
            <p:cNvPr id="232471" name="Text Box 23"/>
            <p:cNvSpPr txBox="1">
              <a:spLocks noChangeArrowheads="1"/>
            </p:cNvSpPr>
            <p:nvPr/>
          </p:nvSpPr>
          <p:spPr bwMode="auto">
            <a:xfrm>
              <a:off x="3842" y="2174"/>
              <a:ext cx="399" cy="173"/>
            </a:xfrm>
            <a:prstGeom prst="rect">
              <a:avLst/>
            </a:prstGeom>
            <a:noFill/>
            <a:ln w="9525">
              <a:noFill/>
              <a:miter lim="800000"/>
              <a:headEnd/>
              <a:tailEnd/>
            </a:ln>
            <a:effectLst/>
          </p:spPr>
          <p:txBody>
            <a:bodyPr wrap="none">
              <a:spAutoFit/>
            </a:bodyPr>
            <a:lstStyle/>
            <a:p>
              <a:pPr>
                <a:buFontTx/>
                <a:buNone/>
              </a:pPr>
              <a:r>
                <a:rPr lang="en-GB" sz="1200" b="1"/>
                <a:t>model</a:t>
              </a:r>
            </a:p>
          </p:txBody>
        </p:sp>
        <p:sp>
          <p:nvSpPr>
            <p:cNvPr id="232472" name="Text Box 24"/>
            <p:cNvSpPr txBox="1">
              <a:spLocks noChangeArrowheads="1"/>
            </p:cNvSpPr>
            <p:nvPr/>
          </p:nvSpPr>
          <p:spPr bwMode="auto">
            <a:xfrm>
              <a:off x="3023" y="2395"/>
              <a:ext cx="1211" cy="174"/>
            </a:xfrm>
            <a:prstGeom prst="rect">
              <a:avLst/>
            </a:prstGeom>
            <a:noFill/>
            <a:ln w="9525">
              <a:noFill/>
              <a:miter lim="800000"/>
              <a:headEnd/>
              <a:tailEnd/>
            </a:ln>
            <a:effectLst/>
          </p:spPr>
          <p:txBody>
            <a:bodyPr wrap="none">
              <a:spAutoFit/>
            </a:bodyPr>
            <a:lstStyle/>
            <a:p>
              <a:pPr algn="r">
                <a:buFontTx/>
                <a:buNone/>
              </a:pPr>
              <a:r>
                <a:rPr lang="en-GB" sz="1200" b="1" dirty="0"/>
                <a:t>abundant </a:t>
              </a:r>
              <a:r>
                <a:rPr lang="en-GB" sz="1200" b="1" dirty="0" smtClean="0"/>
                <a:t> observations</a:t>
              </a:r>
              <a:endParaRPr lang="en-GB" sz="1200" b="1" dirty="0"/>
            </a:p>
          </p:txBody>
        </p:sp>
        <p:sp>
          <p:nvSpPr>
            <p:cNvPr id="232473" name="Line 25"/>
            <p:cNvSpPr>
              <a:spLocks noChangeShapeType="1"/>
            </p:cNvSpPr>
            <p:nvPr/>
          </p:nvSpPr>
          <p:spPr bwMode="auto">
            <a:xfrm>
              <a:off x="4577" y="2251"/>
              <a:ext cx="0" cy="240"/>
            </a:xfrm>
            <a:prstGeom prst="line">
              <a:avLst/>
            </a:prstGeom>
            <a:noFill/>
            <a:ln w="9525">
              <a:solidFill>
                <a:schemeClr val="tx1"/>
              </a:solidFill>
              <a:round/>
              <a:headEnd/>
              <a:tailEnd type="triangle" w="med" len="med"/>
            </a:ln>
            <a:effectLst/>
          </p:spPr>
          <p:txBody>
            <a:bodyPr/>
            <a:lstStyle/>
            <a:p>
              <a:endParaRPr lang="en-GB"/>
            </a:p>
          </p:txBody>
        </p:sp>
        <p:sp>
          <p:nvSpPr>
            <p:cNvPr id="232474" name="Line 26"/>
            <p:cNvSpPr>
              <a:spLocks noChangeShapeType="1"/>
            </p:cNvSpPr>
            <p:nvPr/>
          </p:nvSpPr>
          <p:spPr bwMode="auto">
            <a:xfrm>
              <a:off x="4817" y="2251"/>
              <a:ext cx="0" cy="240"/>
            </a:xfrm>
            <a:prstGeom prst="line">
              <a:avLst/>
            </a:prstGeom>
            <a:noFill/>
            <a:ln w="9525">
              <a:solidFill>
                <a:schemeClr val="tx1"/>
              </a:solidFill>
              <a:round/>
              <a:headEnd/>
              <a:tailEnd type="triangle" w="med" len="med"/>
            </a:ln>
            <a:effectLst/>
          </p:spPr>
          <p:txBody>
            <a:bodyPr/>
            <a:lstStyle/>
            <a:p>
              <a:endParaRPr lang="en-GB"/>
            </a:p>
          </p:txBody>
        </p:sp>
      </p:gr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p:txBody>
          <a:bodyPr/>
          <a:lstStyle/>
          <a:p>
            <a:r>
              <a:rPr lang="en-GB" sz="2400" dirty="0">
                <a:latin typeface="Calibri" pitchFamily="34" charset="0"/>
              </a:rPr>
              <a:t>Summary</a:t>
            </a:r>
            <a:endParaRPr lang="en-GB" dirty="0">
              <a:latin typeface="Calibri" pitchFamily="34" charset="0"/>
            </a:endParaRPr>
          </a:p>
        </p:txBody>
      </p:sp>
      <p:sp>
        <p:nvSpPr>
          <p:cNvPr id="225283" name="Text Box 3"/>
          <p:cNvSpPr txBox="1">
            <a:spLocks noChangeArrowheads="1"/>
          </p:cNvSpPr>
          <p:nvPr/>
        </p:nvSpPr>
        <p:spPr bwMode="auto">
          <a:xfrm>
            <a:off x="668339" y="1220208"/>
            <a:ext cx="8008117" cy="3028522"/>
          </a:xfrm>
          <a:prstGeom prst="rect">
            <a:avLst/>
          </a:prstGeom>
          <a:noFill/>
          <a:ln w="9525">
            <a:noFill/>
            <a:miter lim="800000"/>
            <a:headEnd/>
            <a:tailEnd/>
          </a:ln>
          <a:effectLst/>
        </p:spPr>
        <p:txBody>
          <a:bodyPr wrap="square">
            <a:spAutoFit/>
          </a:bodyPr>
          <a:lstStyle/>
          <a:p>
            <a:pPr>
              <a:buFontTx/>
              <a:buNone/>
            </a:pPr>
            <a:r>
              <a:rPr lang="en-GB" dirty="0">
                <a:solidFill>
                  <a:srgbClr val="CC3300"/>
                </a:solidFill>
                <a:latin typeface="Calibri" pitchFamily="34" charset="0"/>
              </a:rPr>
              <a:t>Biases are everywhere</a:t>
            </a:r>
            <a:r>
              <a:rPr lang="en-GB" dirty="0" smtClean="0">
                <a:solidFill>
                  <a:srgbClr val="CC3300"/>
                </a:solidFill>
                <a:latin typeface="Calibri" pitchFamily="34" charset="0"/>
              </a:rPr>
              <a:t>:</a:t>
            </a:r>
            <a:endParaRPr lang="en-GB" dirty="0">
              <a:solidFill>
                <a:srgbClr val="CC3300"/>
              </a:solidFill>
              <a:latin typeface="Calibri" pitchFamily="34" charset="0"/>
            </a:endParaRPr>
          </a:p>
          <a:p>
            <a:r>
              <a:rPr lang="en-GB" dirty="0">
                <a:latin typeface="Calibri" pitchFamily="34" charset="0"/>
              </a:rPr>
              <a:t>  </a:t>
            </a:r>
            <a:r>
              <a:rPr lang="en-GB" dirty="0" smtClean="0">
                <a:latin typeface="Calibri" pitchFamily="34" charset="0"/>
              </a:rPr>
              <a:t>Most observations </a:t>
            </a:r>
            <a:r>
              <a:rPr lang="en-GB" dirty="0">
                <a:latin typeface="Calibri" pitchFamily="34" charset="0"/>
              </a:rPr>
              <a:t>cannot be usefully assimilated without bias </a:t>
            </a:r>
            <a:r>
              <a:rPr lang="en-GB" dirty="0" smtClean="0">
                <a:latin typeface="Calibri" pitchFamily="34" charset="0"/>
              </a:rPr>
              <a:t>adjustments</a:t>
            </a:r>
          </a:p>
          <a:p>
            <a:pPr>
              <a:buNone/>
            </a:pPr>
            <a:endParaRPr lang="en-GB" dirty="0">
              <a:latin typeface="Calibri" pitchFamily="34" charset="0"/>
            </a:endParaRPr>
          </a:p>
          <a:p>
            <a:r>
              <a:rPr lang="en-GB" dirty="0">
                <a:latin typeface="Calibri" pitchFamily="34" charset="0"/>
              </a:rPr>
              <a:t>  </a:t>
            </a:r>
            <a:r>
              <a:rPr lang="en-GB" dirty="0" smtClean="0">
                <a:latin typeface="Calibri" pitchFamily="34" charset="0"/>
              </a:rPr>
              <a:t>Manual estimation of biases in satellite </a:t>
            </a:r>
            <a:r>
              <a:rPr lang="en-GB" dirty="0">
                <a:latin typeface="Calibri" pitchFamily="34" charset="0"/>
              </a:rPr>
              <a:t>data is </a:t>
            </a:r>
            <a:r>
              <a:rPr lang="en-GB" dirty="0" smtClean="0">
                <a:latin typeface="Calibri" pitchFamily="34" charset="0"/>
              </a:rPr>
              <a:t>practically impossible</a:t>
            </a:r>
            <a:endParaRPr lang="en-GB" dirty="0">
              <a:latin typeface="Calibri" pitchFamily="34" charset="0"/>
            </a:endParaRPr>
          </a:p>
          <a:p>
            <a:r>
              <a:rPr lang="en-GB" dirty="0">
                <a:latin typeface="Calibri" pitchFamily="34" charset="0"/>
              </a:rPr>
              <a:t>  Bias </a:t>
            </a:r>
            <a:r>
              <a:rPr lang="en-GB" dirty="0" smtClean="0">
                <a:latin typeface="Calibri" pitchFamily="34" charset="0"/>
              </a:rPr>
              <a:t>estimates can </a:t>
            </a:r>
            <a:r>
              <a:rPr lang="en-GB" dirty="0">
                <a:latin typeface="Calibri" pitchFamily="34" charset="0"/>
              </a:rPr>
              <a:t>be </a:t>
            </a:r>
            <a:r>
              <a:rPr lang="en-GB" dirty="0" smtClean="0">
                <a:latin typeface="Calibri" pitchFamily="34" charset="0"/>
              </a:rPr>
              <a:t>updated automatically during data assimilation</a:t>
            </a:r>
          </a:p>
          <a:p>
            <a:pPr>
              <a:buNone/>
            </a:pPr>
            <a:endParaRPr lang="en-GB" dirty="0">
              <a:latin typeface="Calibri" pitchFamily="34" charset="0"/>
            </a:endParaRPr>
          </a:p>
          <a:p>
            <a:r>
              <a:rPr lang="en-GB" dirty="0">
                <a:latin typeface="Calibri" pitchFamily="34" charset="0"/>
              </a:rPr>
              <a:t>  </a:t>
            </a:r>
            <a:r>
              <a:rPr lang="en-GB" dirty="0" smtClean="0">
                <a:latin typeface="Calibri" pitchFamily="34" charset="0"/>
              </a:rPr>
              <a:t>Variational bias correction </a:t>
            </a:r>
            <a:r>
              <a:rPr lang="en-GB" dirty="0">
                <a:latin typeface="Calibri" pitchFamily="34" charset="0"/>
              </a:rPr>
              <a:t>works </a:t>
            </a:r>
            <a:r>
              <a:rPr lang="en-GB" dirty="0" smtClean="0">
                <a:latin typeface="Calibri" pitchFamily="34" charset="0"/>
              </a:rPr>
              <a:t>best in </a:t>
            </a:r>
            <a:r>
              <a:rPr lang="en-GB" dirty="0">
                <a:latin typeface="Calibri" pitchFamily="34" charset="0"/>
              </a:rPr>
              <a:t>situations </a:t>
            </a:r>
            <a:r>
              <a:rPr lang="en-GB" dirty="0" smtClean="0">
                <a:latin typeface="Calibri" pitchFamily="34" charset="0"/>
              </a:rPr>
              <a:t>where:</a:t>
            </a:r>
            <a:endParaRPr lang="en-GB" dirty="0">
              <a:latin typeface="Calibri" pitchFamily="34" charset="0"/>
            </a:endParaRPr>
          </a:p>
          <a:p>
            <a:pPr lvl="1"/>
            <a:r>
              <a:rPr lang="en-GB" dirty="0">
                <a:latin typeface="Calibri" pitchFamily="34" charset="0"/>
              </a:rPr>
              <a:t>   there is sufficient redundancy in the data; </a:t>
            </a:r>
            <a:r>
              <a:rPr lang="en-GB" dirty="0" smtClean="0">
                <a:latin typeface="Calibri" pitchFamily="34" charset="0"/>
              </a:rPr>
              <a:t>or</a:t>
            </a:r>
            <a:endParaRPr lang="en-GB" b="1" i="1" dirty="0">
              <a:solidFill>
                <a:srgbClr val="FF0000"/>
              </a:solidFill>
              <a:latin typeface="Calibri" pitchFamily="34" charset="0"/>
            </a:endParaRPr>
          </a:p>
          <a:p>
            <a:pPr lvl="1"/>
            <a:r>
              <a:rPr lang="en-GB" dirty="0">
                <a:latin typeface="Calibri" pitchFamily="34" charset="0"/>
              </a:rPr>
              <a:t>   there are no large model biases </a:t>
            </a:r>
            <a:endParaRPr lang="en-GB" dirty="0" smtClean="0">
              <a:latin typeface="Calibri" pitchFamily="34" charset="0"/>
            </a:endParaRPr>
          </a:p>
        </p:txBody>
      </p:sp>
      <p:sp>
        <p:nvSpPr>
          <p:cNvPr id="225284" name="Text Box 4"/>
          <p:cNvSpPr txBox="1">
            <a:spLocks noChangeArrowheads="1"/>
          </p:cNvSpPr>
          <p:nvPr/>
        </p:nvSpPr>
        <p:spPr bwMode="auto">
          <a:xfrm>
            <a:off x="684213" y="4915151"/>
            <a:ext cx="5157246" cy="1034129"/>
          </a:xfrm>
          <a:prstGeom prst="rect">
            <a:avLst/>
          </a:prstGeom>
          <a:noFill/>
          <a:ln w="9525">
            <a:noFill/>
            <a:miter lim="800000"/>
            <a:headEnd/>
            <a:tailEnd/>
          </a:ln>
          <a:effectLst/>
        </p:spPr>
        <p:txBody>
          <a:bodyPr wrap="none">
            <a:spAutoFit/>
          </a:bodyPr>
          <a:lstStyle/>
          <a:p>
            <a:pPr>
              <a:buFontTx/>
              <a:buNone/>
            </a:pPr>
            <a:r>
              <a:rPr lang="en-GB" dirty="0" smtClean="0">
                <a:solidFill>
                  <a:srgbClr val="CC3300"/>
                </a:solidFill>
                <a:latin typeface="Calibri" pitchFamily="34" charset="0"/>
              </a:rPr>
              <a:t>Challenges:</a:t>
            </a:r>
            <a:endParaRPr lang="en-GB" dirty="0">
              <a:solidFill>
                <a:srgbClr val="CC3300"/>
              </a:solidFill>
              <a:latin typeface="Calibri" pitchFamily="34" charset="0"/>
            </a:endParaRPr>
          </a:p>
          <a:p>
            <a:r>
              <a:rPr lang="en-GB" dirty="0">
                <a:latin typeface="Calibri" pitchFamily="34" charset="0"/>
              </a:rPr>
              <a:t>  How </a:t>
            </a:r>
            <a:r>
              <a:rPr lang="en-GB" dirty="0" smtClean="0">
                <a:latin typeface="Calibri" pitchFamily="34" charset="0"/>
              </a:rPr>
              <a:t>to develop good bias models for observations</a:t>
            </a:r>
            <a:endParaRPr lang="en-GB" dirty="0">
              <a:latin typeface="Calibri" pitchFamily="34" charset="0"/>
            </a:endParaRPr>
          </a:p>
          <a:p>
            <a:r>
              <a:rPr lang="en-GB" dirty="0">
                <a:latin typeface="Calibri" pitchFamily="34" charset="0"/>
              </a:rPr>
              <a:t>  </a:t>
            </a:r>
            <a:r>
              <a:rPr lang="en-GB" dirty="0" smtClean="0">
                <a:latin typeface="Calibri" pitchFamily="34" charset="0"/>
              </a:rPr>
              <a:t>How to separate observation bias from model bias</a:t>
            </a:r>
            <a:endParaRPr lang="en-GB" b="1" i="1" dirty="0" smtClean="0">
              <a:solidFill>
                <a:srgbClr val="FF0000"/>
              </a:solidFill>
              <a:latin typeface="Calibri" pitchFamily="34"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2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4"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615950" y="333375"/>
            <a:ext cx="7772400" cy="609600"/>
          </a:xfrm>
        </p:spPr>
        <p:txBody>
          <a:bodyPr/>
          <a:lstStyle/>
          <a:p>
            <a:pPr algn="ctr"/>
            <a:r>
              <a:rPr lang="en-GB" sz="2400" dirty="0" smtClean="0">
                <a:latin typeface="Calibri" pitchFamily="34" charset="0"/>
              </a:rPr>
              <a:t>Additional </a:t>
            </a:r>
            <a:r>
              <a:rPr lang="en-GB" sz="2400" dirty="0">
                <a:latin typeface="Calibri" pitchFamily="34" charset="0"/>
              </a:rPr>
              <a:t>information</a:t>
            </a:r>
          </a:p>
        </p:txBody>
      </p:sp>
      <p:pic>
        <p:nvPicPr>
          <p:cNvPr id="226307" name="Picture 3" descr="escher"/>
          <p:cNvPicPr>
            <a:picLocks noChangeAspect="1" noChangeArrowheads="1"/>
          </p:cNvPicPr>
          <p:nvPr/>
        </p:nvPicPr>
        <p:blipFill>
          <a:blip r:embed="rId2" cstate="print"/>
          <a:srcRect/>
          <a:stretch>
            <a:fillRect/>
          </a:stretch>
        </p:blipFill>
        <p:spPr bwMode="auto">
          <a:xfrm>
            <a:off x="5148263" y="3195638"/>
            <a:ext cx="3455987" cy="3186112"/>
          </a:xfrm>
          <a:prstGeom prst="rect">
            <a:avLst/>
          </a:prstGeom>
          <a:noFill/>
        </p:spPr>
      </p:pic>
      <p:sp>
        <p:nvSpPr>
          <p:cNvPr id="226308" name="Rectangle 4"/>
          <p:cNvSpPr>
            <a:spLocks noChangeArrowheads="1"/>
          </p:cNvSpPr>
          <p:nvPr/>
        </p:nvSpPr>
        <p:spPr bwMode="auto">
          <a:xfrm>
            <a:off x="877888" y="1219200"/>
            <a:ext cx="7223125" cy="3344635"/>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600" dirty="0" smtClean="0">
                <a:latin typeface="Calibri" pitchFamily="34" charset="0"/>
              </a:rPr>
              <a:t>Harris and Kelly</a:t>
            </a:r>
            <a:r>
              <a:rPr lang="en-GB" sz="1600" dirty="0">
                <a:latin typeface="Calibri" pitchFamily="34" charset="0"/>
              </a:rPr>
              <a:t>, 2001: </a:t>
            </a:r>
            <a:r>
              <a:rPr lang="en-GB" sz="1600" b="1" dirty="0">
                <a:solidFill>
                  <a:srgbClr val="00B0F0"/>
                </a:solidFill>
                <a:latin typeface="Calibri" pitchFamily="34" charset="0"/>
              </a:rPr>
              <a:t>A satellite radiance-bias correction scheme for data assimilation.</a:t>
            </a:r>
            <a:r>
              <a:rPr lang="en-GB" sz="1600" dirty="0">
                <a:solidFill>
                  <a:srgbClr val="00B0F0"/>
                </a:solidFill>
                <a:latin typeface="Calibri" pitchFamily="34" charset="0"/>
              </a:rPr>
              <a:t> </a:t>
            </a:r>
            <a:r>
              <a:rPr lang="en-GB" sz="1600" i="1" dirty="0">
                <a:latin typeface="Calibri" pitchFamily="34" charset="0"/>
              </a:rPr>
              <a:t>Q. J. R. </a:t>
            </a:r>
            <a:r>
              <a:rPr lang="en-GB" sz="1600" i="1" dirty="0" err="1">
                <a:latin typeface="Calibri" pitchFamily="34" charset="0"/>
              </a:rPr>
              <a:t>Meteorol</a:t>
            </a:r>
            <a:r>
              <a:rPr lang="en-GB" sz="1600" i="1" dirty="0">
                <a:latin typeface="Calibri" pitchFamily="34" charset="0"/>
              </a:rPr>
              <a:t>. Soc., 127, 1453-1468</a:t>
            </a:r>
          </a:p>
          <a:p>
            <a:pPr marL="381000" indent="-381000">
              <a:buFontTx/>
              <a:buNone/>
            </a:pPr>
            <a:r>
              <a:rPr lang="en-GB" sz="1600" dirty="0" err="1" smtClean="0">
                <a:latin typeface="Calibri" pitchFamily="34" charset="0"/>
              </a:rPr>
              <a:t>Derber</a:t>
            </a:r>
            <a:r>
              <a:rPr lang="en-GB" sz="1600" dirty="0" smtClean="0">
                <a:latin typeface="Calibri" pitchFamily="34" charset="0"/>
              </a:rPr>
              <a:t> and </a:t>
            </a:r>
            <a:r>
              <a:rPr lang="en-GB" sz="1600" dirty="0">
                <a:latin typeface="Calibri" pitchFamily="34" charset="0"/>
              </a:rPr>
              <a:t>Wu, 1998: </a:t>
            </a:r>
            <a:r>
              <a:rPr lang="en-GB" sz="1600" b="1" dirty="0">
                <a:solidFill>
                  <a:srgbClr val="00B0F0"/>
                </a:solidFill>
                <a:latin typeface="Calibri" pitchFamily="34" charset="0"/>
              </a:rPr>
              <a:t>The use of TOVS cloud-cleared radiances in the NCEP SSI analysis system.</a:t>
            </a:r>
            <a:r>
              <a:rPr lang="en-GB" sz="1600" dirty="0">
                <a:solidFill>
                  <a:srgbClr val="00B0F0"/>
                </a:solidFill>
                <a:latin typeface="Calibri" pitchFamily="34" charset="0"/>
              </a:rPr>
              <a:t> </a:t>
            </a:r>
            <a:r>
              <a:rPr lang="en-GB" sz="1600" i="1" dirty="0">
                <a:latin typeface="Calibri" pitchFamily="34" charset="0"/>
              </a:rPr>
              <a:t>Mon. </a:t>
            </a:r>
            <a:r>
              <a:rPr lang="en-GB" sz="1600" i="1" dirty="0" err="1">
                <a:latin typeface="Calibri" pitchFamily="34" charset="0"/>
              </a:rPr>
              <a:t>Wea</a:t>
            </a:r>
            <a:r>
              <a:rPr lang="en-GB" sz="1600" i="1" dirty="0">
                <a:latin typeface="Calibri" pitchFamily="34" charset="0"/>
              </a:rPr>
              <a:t>. Rev., 126, 2287-2299</a:t>
            </a:r>
          </a:p>
          <a:p>
            <a:pPr marL="381000" indent="-381000">
              <a:buFontTx/>
              <a:buNone/>
            </a:pPr>
            <a:r>
              <a:rPr lang="en-GB" sz="1600" dirty="0" smtClean="0">
                <a:latin typeface="Calibri" pitchFamily="34" charset="0"/>
              </a:rPr>
              <a:t>Dee, </a:t>
            </a:r>
            <a:r>
              <a:rPr lang="en-GB" sz="1600" dirty="0">
                <a:latin typeface="Calibri" pitchFamily="34" charset="0"/>
              </a:rPr>
              <a:t>2004: </a:t>
            </a:r>
            <a:r>
              <a:rPr lang="en-GB" sz="1600" b="1" dirty="0">
                <a:solidFill>
                  <a:srgbClr val="00B0F0"/>
                </a:solidFill>
                <a:latin typeface="Calibri" pitchFamily="34" charset="0"/>
              </a:rPr>
              <a:t>Variational bias correction of radiance data in the ECMWF system.</a:t>
            </a:r>
            <a:r>
              <a:rPr lang="en-GB" sz="1600" dirty="0">
                <a:solidFill>
                  <a:srgbClr val="00B0F0"/>
                </a:solidFill>
                <a:latin typeface="Calibri" pitchFamily="34" charset="0"/>
              </a:rPr>
              <a:t> </a:t>
            </a:r>
            <a:r>
              <a:rPr lang="en-GB" sz="1600" i="1" dirty="0">
                <a:latin typeface="Calibri" pitchFamily="34" charset="0"/>
              </a:rPr>
              <a:t>Pp. 97-112 in Proceedings of the ECMWF workshop on assimilation of high spectral resolution sounders in NWP, 28 June-1 July 2004, Reading, UK</a:t>
            </a:r>
          </a:p>
          <a:p>
            <a:pPr marL="381000" indent="-381000">
              <a:buFontTx/>
              <a:buNone/>
            </a:pPr>
            <a:r>
              <a:rPr lang="en-GB" sz="1600" dirty="0" smtClean="0">
                <a:latin typeface="Calibri" pitchFamily="34" charset="0"/>
              </a:rPr>
              <a:t>Dee, </a:t>
            </a:r>
            <a:r>
              <a:rPr lang="en-GB" sz="1600" dirty="0">
                <a:latin typeface="Calibri" pitchFamily="34" charset="0"/>
              </a:rPr>
              <a:t>2005: </a:t>
            </a:r>
            <a:r>
              <a:rPr lang="en-GB" sz="1600" b="1" dirty="0">
                <a:solidFill>
                  <a:srgbClr val="00B0F0"/>
                </a:solidFill>
                <a:latin typeface="Calibri" pitchFamily="34" charset="0"/>
              </a:rPr>
              <a:t>Bias and data assimilation.</a:t>
            </a:r>
            <a:r>
              <a:rPr lang="en-GB" sz="1600" dirty="0">
                <a:solidFill>
                  <a:srgbClr val="00B0F0"/>
                </a:solidFill>
                <a:latin typeface="Calibri" pitchFamily="34" charset="0"/>
              </a:rPr>
              <a:t> </a:t>
            </a:r>
            <a:r>
              <a:rPr lang="en-GB" sz="1600" i="1" dirty="0">
                <a:latin typeface="Calibri" pitchFamily="34" charset="0"/>
              </a:rPr>
              <a:t>Q. J. R. </a:t>
            </a:r>
            <a:r>
              <a:rPr lang="en-GB" sz="1600" i="1" dirty="0" err="1">
                <a:latin typeface="Calibri" pitchFamily="34" charset="0"/>
              </a:rPr>
              <a:t>Meteorol</a:t>
            </a:r>
            <a:r>
              <a:rPr lang="en-GB" sz="1600" i="1" dirty="0">
                <a:latin typeface="Calibri" pitchFamily="34" charset="0"/>
              </a:rPr>
              <a:t>. Soc., 131, </a:t>
            </a:r>
            <a:r>
              <a:rPr lang="en-GB" sz="1600" i="1" dirty="0" smtClean="0">
                <a:latin typeface="Calibri" pitchFamily="34" charset="0"/>
              </a:rPr>
              <a:t>3323-3343</a:t>
            </a:r>
          </a:p>
          <a:p>
            <a:pPr marL="381000" indent="-381000">
              <a:buFontTx/>
              <a:buNone/>
            </a:pPr>
            <a:r>
              <a:rPr lang="en-GB" sz="1600" dirty="0" smtClean="0">
                <a:latin typeface="Calibri" pitchFamily="34" charset="0"/>
              </a:rPr>
              <a:t>Dee  and </a:t>
            </a:r>
            <a:r>
              <a:rPr lang="en-GB" sz="1600" dirty="0" err="1" smtClean="0">
                <a:latin typeface="Calibri" pitchFamily="34" charset="0"/>
              </a:rPr>
              <a:t>Uppala</a:t>
            </a:r>
            <a:r>
              <a:rPr lang="en-GB" sz="1600" dirty="0" smtClean="0">
                <a:latin typeface="Calibri" pitchFamily="34" charset="0"/>
              </a:rPr>
              <a:t>, 2009: </a:t>
            </a:r>
            <a:r>
              <a:rPr lang="en-GB" sz="1600" b="1" dirty="0" smtClean="0">
                <a:solidFill>
                  <a:srgbClr val="00B0F0"/>
                </a:solidFill>
                <a:latin typeface="Calibri" pitchFamily="34" charset="0"/>
              </a:rPr>
              <a:t>Variational bias correction of satellite radiance data in the ERA-Interim reanalysis. </a:t>
            </a:r>
            <a:r>
              <a:rPr lang="en-GB" sz="1600" i="1" dirty="0" smtClean="0">
                <a:latin typeface="Calibri" pitchFamily="34" charset="0"/>
              </a:rPr>
              <a:t>Q. J. R. </a:t>
            </a:r>
            <a:r>
              <a:rPr lang="en-GB" sz="1600" i="1" dirty="0" err="1" smtClean="0">
                <a:latin typeface="Calibri" pitchFamily="34" charset="0"/>
              </a:rPr>
              <a:t>Meteorol</a:t>
            </a:r>
            <a:r>
              <a:rPr lang="en-GB" sz="1600" i="1" dirty="0" smtClean="0">
                <a:latin typeface="Calibri" pitchFamily="34" charset="0"/>
              </a:rPr>
              <a:t>. Soc., 135, 1830-1841</a:t>
            </a:r>
          </a:p>
          <a:p>
            <a:pPr marL="381000" indent="-381000">
              <a:buFontTx/>
              <a:buNone/>
            </a:pPr>
            <a:endParaRPr lang="en-GB" sz="1600" i="1" dirty="0" smtClean="0">
              <a:latin typeface="Calibri" pitchFamily="34" charset="0"/>
            </a:endParaRPr>
          </a:p>
          <a:p>
            <a:pPr marL="381000" indent="-381000">
              <a:buFontTx/>
              <a:buNone/>
            </a:pPr>
            <a:endParaRPr lang="en-GB" sz="1600" i="1" dirty="0">
              <a:latin typeface="Calibri" pitchFamily="34" charset="0"/>
            </a:endParaRPr>
          </a:p>
        </p:txBody>
      </p:sp>
      <p:sp>
        <p:nvSpPr>
          <p:cNvPr id="226309" name="Text Box 5"/>
          <p:cNvSpPr txBox="1">
            <a:spLocks noChangeArrowheads="1"/>
          </p:cNvSpPr>
          <p:nvPr/>
        </p:nvSpPr>
        <p:spPr bwMode="auto">
          <a:xfrm>
            <a:off x="900113" y="4192588"/>
            <a:ext cx="3434123" cy="931666"/>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dirty="0">
                <a:latin typeface="Calibri" pitchFamily="34" charset="0"/>
              </a:rPr>
              <a:t>Feel free to contact me with questions:</a:t>
            </a:r>
          </a:p>
          <a:p>
            <a:pPr marL="381000" indent="-381000">
              <a:buFontTx/>
              <a:buNone/>
            </a:pPr>
            <a:endParaRPr lang="en-GB" sz="1600" dirty="0">
              <a:latin typeface="Calibri" pitchFamily="34" charset="0"/>
            </a:endParaRPr>
          </a:p>
          <a:p>
            <a:pPr marL="381000" indent="-381000">
              <a:buFontTx/>
              <a:buNone/>
            </a:pPr>
            <a:r>
              <a:rPr lang="en-GB" sz="1600" b="1" dirty="0">
                <a:solidFill>
                  <a:srgbClr val="0099CC"/>
                </a:solidFill>
                <a:latin typeface="Calibri" pitchFamily="34" charset="0"/>
              </a:rPr>
              <a:t>		</a:t>
            </a:r>
            <a:r>
              <a:rPr lang="en-GB" sz="1600" b="1" dirty="0" err="1" smtClean="0">
                <a:solidFill>
                  <a:srgbClr val="0099CC"/>
                </a:solidFill>
                <a:latin typeface="Calibri" pitchFamily="34" charset="0"/>
              </a:rPr>
              <a:t>Hans.Hersbach@</a:t>
            </a:r>
            <a:r>
              <a:rPr lang="en-GB" sz="1600" b="1" dirty="0" err="1" smtClean="0">
                <a:solidFill>
                  <a:srgbClr val="0099CC"/>
                </a:solidFill>
                <a:latin typeface="Calibri" pitchFamily="34" charset="0"/>
              </a:rPr>
              <a:t>ecmwf.int</a:t>
            </a:r>
            <a:endParaRPr lang="en-GB" sz="1600" b="1" dirty="0">
              <a:solidFill>
                <a:srgbClr val="0099CC"/>
              </a:solidFill>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371128"/>
            <a:ext cx="7772400" cy="609600"/>
          </a:xfrm>
        </p:spPr>
        <p:txBody>
          <a:bodyPr/>
          <a:lstStyle/>
          <a:p>
            <a:r>
              <a:rPr lang="en-US" sz="2800" dirty="0">
                <a:latin typeface="Calibri" pitchFamily="34" charset="0"/>
              </a:rPr>
              <a:t>Outline</a:t>
            </a:r>
            <a:endParaRPr lang="en-US" sz="2400" dirty="0">
              <a:latin typeface="Calibri" pitchFamily="34" charset="0"/>
            </a:endParaRPr>
          </a:p>
        </p:txBody>
      </p:sp>
      <p:sp>
        <p:nvSpPr>
          <p:cNvPr id="102403" name="Rectangle 3"/>
          <p:cNvSpPr>
            <a:spLocks noGrp="1" noChangeArrowheads="1"/>
          </p:cNvSpPr>
          <p:nvPr>
            <p:ph type="body" idx="1"/>
          </p:nvPr>
        </p:nvSpPr>
        <p:spPr>
          <a:xfrm>
            <a:off x="685800" y="1196752"/>
            <a:ext cx="7772400" cy="5040312"/>
          </a:xfrm>
        </p:spPr>
        <p:txBody>
          <a:bodyPr/>
          <a:lstStyle/>
          <a:p>
            <a:pPr marL="381000" indent="-381000"/>
            <a:r>
              <a:rPr lang="en-US" sz="2400" dirty="0">
                <a:latin typeface="Calibri" pitchFamily="34" charset="0"/>
              </a:rPr>
              <a:t>Introduction </a:t>
            </a:r>
          </a:p>
          <a:p>
            <a:pPr marL="800100" lvl="1" indent="-41275"/>
            <a:r>
              <a:rPr lang="en-US" sz="2000" dirty="0">
                <a:latin typeface="Calibri" pitchFamily="34" charset="0"/>
              </a:rPr>
              <a:t>   Biases in </a:t>
            </a:r>
            <a:r>
              <a:rPr lang="en-US" sz="2000" b="1" i="1" dirty="0">
                <a:solidFill>
                  <a:schemeClr val="accent2">
                    <a:lumMod val="75000"/>
                  </a:schemeClr>
                </a:solidFill>
                <a:latin typeface="Calibri" pitchFamily="34" charset="0"/>
              </a:rPr>
              <a:t>models</a:t>
            </a:r>
            <a:r>
              <a:rPr lang="en-US" sz="2000" dirty="0">
                <a:latin typeface="Calibri" pitchFamily="34" charset="0"/>
              </a:rPr>
              <a:t>, </a:t>
            </a:r>
            <a:r>
              <a:rPr lang="en-US" sz="2000" b="1" i="1" dirty="0">
                <a:solidFill>
                  <a:schemeClr val="accent2">
                    <a:lumMod val="75000"/>
                  </a:schemeClr>
                </a:solidFill>
                <a:latin typeface="Calibri" pitchFamily="34" charset="0"/>
              </a:rPr>
              <a:t>observations</a:t>
            </a:r>
            <a:r>
              <a:rPr lang="en-US" sz="2000" dirty="0">
                <a:latin typeface="Calibri" pitchFamily="34" charset="0"/>
              </a:rPr>
              <a:t>, and </a:t>
            </a:r>
            <a:r>
              <a:rPr lang="en-US" sz="2000" b="1" i="1" dirty="0">
                <a:solidFill>
                  <a:schemeClr val="accent2">
                    <a:lumMod val="75000"/>
                  </a:schemeClr>
                </a:solidFill>
                <a:latin typeface="Calibri" pitchFamily="34" charset="0"/>
              </a:rPr>
              <a:t>observation operators</a:t>
            </a:r>
          </a:p>
          <a:p>
            <a:pPr marL="800100" lvl="1" indent="-41275"/>
            <a:r>
              <a:rPr lang="en-US" sz="2000" dirty="0">
                <a:latin typeface="Calibri" pitchFamily="34" charset="0"/>
              </a:rPr>
              <a:t>   </a:t>
            </a:r>
            <a:r>
              <a:rPr lang="en-US" sz="2000" dirty="0">
                <a:solidFill>
                  <a:srgbClr val="000000"/>
                </a:solidFill>
                <a:latin typeface="Calibri" pitchFamily="34" charset="0"/>
              </a:rPr>
              <a:t>Implications </a:t>
            </a:r>
            <a:r>
              <a:rPr lang="en-US" sz="2000" dirty="0">
                <a:latin typeface="Calibri" pitchFamily="34" charset="0"/>
              </a:rPr>
              <a:t>for </a:t>
            </a:r>
            <a:r>
              <a:rPr lang="en-US" sz="2000" b="1" i="1" dirty="0">
                <a:solidFill>
                  <a:schemeClr val="accent2">
                    <a:lumMod val="75000"/>
                  </a:schemeClr>
                </a:solidFill>
                <a:latin typeface="Calibri" pitchFamily="34" charset="0"/>
              </a:rPr>
              <a:t>data assimilation</a:t>
            </a:r>
          </a:p>
          <a:p>
            <a:pPr marL="0" indent="0">
              <a:buNone/>
            </a:pPr>
            <a:endParaRPr lang="en-US" sz="2400" dirty="0">
              <a:solidFill>
                <a:schemeClr val="tx1">
                  <a:lumMod val="50000"/>
                  <a:lumOff val="50000"/>
                </a:schemeClr>
              </a:solidFill>
              <a:latin typeface="Calibri" pitchFamily="34" charset="0"/>
            </a:endParaRPr>
          </a:p>
          <a:p>
            <a:pPr marL="381000" indent="-381000"/>
            <a:r>
              <a:rPr lang="en-US" sz="2400" dirty="0">
                <a:solidFill>
                  <a:schemeClr val="bg1">
                    <a:lumMod val="50000"/>
                  </a:schemeClr>
                </a:solidFill>
                <a:latin typeface="Calibri" pitchFamily="34" charset="0"/>
              </a:rPr>
              <a:t>Variational analysis and correction of observation bias</a:t>
            </a:r>
          </a:p>
          <a:p>
            <a:pPr marL="800100" lvl="1" indent="-41275"/>
            <a:r>
              <a:rPr lang="en-US" sz="2000" dirty="0">
                <a:solidFill>
                  <a:schemeClr val="bg1">
                    <a:lumMod val="50000"/>
                  </a:schemeClr>
                </a:solidFill>
                <a:latin typeface="Calibri" pitchFamily="34" charset="0"/>
              </a:rPr>
              <a:t>   The need for an adaptive system</a:t>
            </a:r>
          </a:p>
          <a:p>
            <a:pPr marL="800100" lvl="1" indent="-41275"/>
            <a:r>
              <a:rPr lang="en-US" sz="2000" dirty="0">
                <a:solidFill>
                  <a:schemeClr val="bg1">
                    <a:lumMod val="50000"/>
                  </a:schemeClr>
                </a:solidFill>
                <a:latin typeface="Calibri" pitchFamily="34" charset="0"/>
              </a:rPr>
              <a:t>   Variational bias correction (</a:t>
            </a:r>
            <a:r>
              <a:rPr lang="en-US" sz="2000" dirty="0" err="1">
                <a:solidFill>
                  <a:schemeClr val="bg1">
                    <a:lumMod val="50000"/>
                  </a:schemeClr>
                </a:solidFill>
                <a:latin typeface="Calibri" pitchFamily="34" charset="0"/>
              </a:rPr>
              <a:t>VarBC</a:t>
            </a:r>
            <a:r>
              <a:rPr lang="en-US" sz="2000" dirty="0">
                <a:solidFill>
                  <a:schemeClr val="bg1">
                    <a:lumMod val="50000"/>
                  </a:schemeClr>
                </a:solidFill>
                <a:latin typeface="Calibri" pitchFamily="34" charset="0"/>
              </a:rPr>
              <a:t>)</a:t>
            </a:r>
          </a:p>
          <a:p>
            <a:pPr marL="381000" indent="-381000"/>
            <a:endParaRPr lang="en-US" sz="2400" dirty="0">
              <a:solidFill>
                <a:schemeClr val="bg1">
                  <a:lumMod val="50000"/>
                </a:schemeClr>
              </a:solidFill>
              <a:latin typeface="Calibri" pitchFamily="34" charset="0"/>
            </a:endParaRPr>
          </a:p>
          <a:p>
            <a:pPr marL="381000" indent="-381000"/>
            <a:r>
              <a:rPr lang="en-US" sz="2400" dirty="0" smtClean="0">
                <a:solidFill>
                  <a:schemeClr val="bg1">
                    <a:lumMod val="50000"/>
                  </a:schemeClr>
                </a:solidFill>
                <a:latin typeface="Calibri" pitchFamily="34" charset="0"/>
              </a:rPr>
              <a:t>Extension to other types of observations</a:t>
            </a:r>
            <a:endParaRPr lang="en-US" dirty="0">
              <a:solidFill>
                <a:schemeClr val="bg1">
                  <a:lumMod val="50000"/>
                </a:schemeClr>
              </a:solidFill>
              <a:latin typeface="Calibri" pitchFamily="34" charset="0"/>
            </a:endParaRPr>
          </a:p>
          <a:p>
            <a:pPr marL="381000" indent="-381000"/>
            <a:endParaRPr lang="en-US" sz="2000" dirty="0" smtClean="0">
              <a:solidFill>
                <a:schemeClr val="bg1">
                  <a:lumMod val="50000"/>
                </a:schemeClr>
              </a:solidFill>
              <a:latin typeface="Calibri" pitchFamily="34" charset="0"/>
            </a:endParaRPr>
          </a:p>
          <a:p>
            <a:pPr marL="381000" indent="-381000"/>
            <a:r>
              <a:rPr lang="en-US" sz="2400" dirty="0" smtClean="0">
                <a:solidFill>
                  <a:schemeClr val="bg1">
                    <a:lumMod val="50000"/>
                  </a:schemeClr>
                </a:solidFill>
                <a:latin typeface="Calibri" pitchFamily="34" charset="0"/>
              </a:rPr>
              <a:t>Limitations due to the effects of model bias</a:t>
            </a:r>
            <a:endParaRPr lang="en-US" sz="2400" dirty="0">
              <a:solidFill>
                <a:schemeClr val="bg1">
                  <a:lumMod val="50000"/>
                </a:schemeClr>
              </a:solidFill>
              <a:latin typeface="Calibri" pitchFamily="34" charset="0"/>
            </a:endParaRPr>
          </a:p>
          <a:p>
            <a:pPr marL="381000" indent="-381000">
              <a:buNone/>
            </a:pPr>
            <a:endParaRPr lang="en-US" sz="2400" dirty="0">
              <a:solidFill>
                <a:schemeClr val="tx1">
                  <a:lumMod val="50000"/>
                  <a:lumOff val="50000"/>
                </a:schemeClr>
              </a:solidFill>
              <a:latin typeface="Calibri" pitchFamily="34" charset="0"/>
            </a:endParaRPr>
          </a:p>
          <a:p>
            <a:pPr marL="381000" indent="-381000"/>
            <a:endParaRPr lang="en-US" dirty="0"/>
          </a:p>
        </p:txBody>
      </p:sp>
    </p:spTree>
    <p:extLst>
      <p:ext uri="{BB962C8B-B14F-4D97-AF65-F5344CB8AC3E}">
        <p14:creationId xmlns:p14="http://schemas.microsoft.com/office/powerpoint/2010/main" val="246330639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539750" y="476250"/>
            <a:ext cx="8366125" cy="609600"/>
          </a:xfrm>
        </p:spPr>
        <p:txBody>
          <a:bodyPr/>
          <a:lstStyle/>
          <a:p>
            <a:r>
              <a:rPr lang="en-GB" sz="2000" dirty="0">
                <a:latin typeface="Calibri" pitchFamily="34" charset="0"/>
              </a:rPr>
              <a:t>Model bias:</a:t>
            </a:r>
            <a:br>
              <a:rPr lang="en-GB" sz="2000" dirty="0">
                <a:latin typeface="Calibri" pitchFamily="34" charset="0"/>
              </a:rPr>
            </a:br>
            <a:r>
              <a:rPr lang="en-GB" sz="2000" dirty="0">
                <a:solidFill>
                  <a:srgbClr val="0099CC"/>
                </a:solidFill>
                <a:latin typeface="Calibri" pitchFamily="34" charset="0"/>
              </a:rPr>
              <a:t>Systematic </a:t>
            </a:r>
            <a:r>
              <a:rPr lang="en-GB" sz="2000" dirty="0" smtClean="0">
                <a:solidFill>
                  <a:srgbClr val="FF0000"/>
                </a:solidFill>
                <a:latin typeface="Calibri" pitchFamily="34" charset="0"/>
              </a:rPr>
              <a:t>Day-3</a:t>
            </a:r>
            <a:r>
              <a:rPr lang="en-GB" sz="2000" dirty="0" smtClean="0">
                <a:solidFill>
                  <a:srgbClr val="0099CC"/>
                </a:solidFill>
                <a:latin typeface="Calibri" pitchFamily="34" charset="0"/>
              </a:rPr>
              <a:t> </a:t>
            </a:r>
            <a:r>
              <a:rPr lang="en-GB" sz="2000" dirty="0">
                <a:solidFill>
                  <a:srgbClr val="0099CC"/>
                </a:solidFill>
                <a:latin typeface="Calibri" pitchFamily="34" charset="0"/>
              </a:rPr>
              <a:t>Z500 errors in three different </a:t>
            </a:r>
            <a:r>
              <a:rPr lang="en-GB" sz="2000" dirty="0" smtClean="0">
                <a:solidFill>
                  <a:srgbClr val="0099CC"/>
                </a:solidFill>
                <a:latin typeface="Calibri" pitchFamily="34" charset="0"/>
              </a:rPr>
              <a:t>forecast models</a:t>
            </a:r>
            <a:endParaRPr lang="en-GB" sz="2000" dirty="0">
              <a:solidFill>
                <a:srgbClr val="0099CC"/>
              </a:solidFill>
              <a:latin typeface="Calibri" pitchFamily="34" charset="0"/>
            </a:endParaRPr>
          </a:p>
        </p:txBody>
      </p:sp>
      <p:pic>
        <p:nvPicPr>
          <p:cNvPr id="202755" name="Picture 3" descr="dummy"/>
          <p:cNvPicPr>
            <a:picLocks noChangeAspect="1" noChangeArrowheads="1"/>
          </p:cNvPicPr>
          <p:nvPr/>
        </p:nvPicPr>
        <p:blipFill>
          <a:blip r:embed="rId3" cstate="print"/>
          <a:srcRect/>
          <a:stretch>
            <a:fillRect/>
          </a:stretch>
        </p:blipFill>
        <p:spPr bwMode="auto">
          <a:xfrm>
            <a:off x="533400" y="2235487"/>
            <a:ext cx="7935913" cy="2552700"/>
          </a:xfrm>
          <a:prstGeom prst="rect">
            <a:avLst/>
          </a:prstGeom>
          <a:noFill/>
        </p:spPr>
      </p:pic>
      <p:sp>
        <p:nvSpPr>
          <p:cNvPr id="202756" name="Text Box 4"/>
          <p:cNvSpPr txBox="1">
            <a:spLocks noChangeArrowheads="1"/>
          </p:cNvSpPr>
          <p:nvPr/>
        </p:nvSpPr>
        <p:spPr bwMode="auto">
          <a:xfrm>
            <a:off x="533400" y="1702087"/>
            <a:ext cx="2209800" cy="396875"/>
          </a:xfrm>
          <a:prstGeom prst="rect">
            <a:avLst/>
          </a:prstGeom>
          <a:noFill/>
          <a:ln w="9525">
            <a:noFill/>
            <a:miter lim="800000"/>
            <a:headEnd/>
            <a:tailEnd/>
          </a:ln>
          <a:effectLst/>
        </p:spPr>
        <p:txBody>
          <a:bodyPr>
            <a:spAutoFit/>
          </a:bodyPr>
          <a:lstStyle/>
          <a:p>
            <a:pPr algn="ctr">
              <a:spcBef>
                <a:spcPct val="50000"/>
              </a:spcBef>
              <a:buFontTx/>
              <a:buNone/>
            </a:pPr>
            <a:r>
              <a:rPr lang="en-GB" sz="2000" b="1">
                <a:solidFill>
                  <a:srgbClr val="FF3300"/>
                </a:solidFill>
                <a:latin typeface="Helvetica" pitchFamily="34" charset="0"/>
              </a:rPr>
              <a:t>ECMWF</a:t>
            </a:r>
            <a:endParaRPr lang="en-US" sz="2000" b="1">
              <a:solidFill>
                <a:srgbClr val="FF3300"/>
              </a:solidFill>
              <a:latin typeface="Helvetica" pitchFamily="34" charset="0"/>
            </a:endParaRPr>
          </a:p>
        </p:txBody>
      </p:sp>
      <p:sp>
        <p:nvSpPr>
          <p:cNvPr id="202757" name="Text Box 5"/>
          <p:cNvSpPr txBox="1">
            <a:spLocks noChangeArrowheads="1"/>
          </p:cNvSpPr>
          <p:nvPr/>
        </p:nvSpPr>
        <p:spPr bwMode="auto">
          <a:xfrm>
            <a:off x="3276600" y="1702087"/>
            <a:ext cx="2209800" cy="396875"/>
          </a:xfrm>
          <a:prstGeom prst="rect">
            <a:avLst/>
          </a:prstGeom>
          <a:noFill/>
          <a:ln w="9525">
            <a:noFill/>
            <a:miter lim="800000"/>
            <a:headEnd/>
            <a:tailEnd/>
          </a:ln>
          <a:effectLst/>
        </p:spPr>
        <p:txBody>
          <a:bodyPr>
            <a:spAutoFit/>
          </a:bodyPr>
          <a:lstStyle/>
          <a:p>
            <a:pPr algn="ctr">
              <a:spcBef>
                <a:spcPct val="50000"/>
              </a:spcBef>
              <a:buFontTx/>
              <a:buNone/>
            </a:pPr>
            <a:r>
              <a:rPr lang="en-GB" sz="2000" b="1">
                <a:solidFill>
                  <a:srgbClr val="FF3300"/>
                </a:solidFill>
                <a:latin typeface="Helvetica" pitchFamily="34" charset="0"/>
              </a:rPr>
              <a:t>Meteo-France</a:t>
            </a:r>
            <a:endParaRPr lang="en-US" sz="2000" b="1">
              <a:solidFill>
                <a:srgbClr val="FF3300"/>
              </a:solidFill>
              <a:latin typeface="Helvetica" pitchFamily="34" charset="0"/>
            </a:endParaRPr>
          </a:p>
        </p:txBody>
      </p:sp>
      <p:sp>
        <p:nvSpPr>
          <p:cNvPr id="202758" name="Text Box 6"/>
          <p:cNvSpPr txBox="1">
            <a:spLocks noChangeArrowheads="1"/>
          </p:cNvSpPr>
          <p:nvPr/>
        </p:nvSpPr>
        <p:spPr bwMode="auto">
          <a:xfrm>
            <a:off x="6019800" y="1702087"/>
            <a:ext cx="2209800" cy="396875"/>
          </a:xfrm>
          <a:prstGeom prst="rect">
            <a:avLst/>
          </a:prstGeom>
          <a:noFill/>
          <a:ln w="9525">
            <a:noFill/>
            <a:miter lim="800000"/>
            <a:headEnd/>
            <a:tailEnd/>
          </a:ln>
          <a:effectLst/>
        </p:spPr>
        <p:txBody>
          <a:bodyPr>
            <a:spAutoFit/>
          </a:bodyPr>
          <a:lstStyle/>
          <a:p>
            <a:pPr algn="ctr">
              <a:spcBef>
                <a:spcPct val="50000"/>
              </a:spcBef>
              <a:buFontTx/>
              <a:buNone/>
            </a:pPr>
            <a:r>
              <a:rPr lang="en-GB" sz="2000" b="1" dirty="0">
                <a:solidFill>
                  <a:srgbClr val="FF3300"/>
                </a:solidFill>
                <a:latin typeface="Helvetica" pitchFamily="34" charset="0"/>
              </a:rPr>
              <a:t>DWD</a:t>
            </a:r>
            <a:endParaRPr lang="en-US" sz="2000" b="1" dirty="0">
              <a:solidFill>
                <a:srgbClr val="FF3300"/>
              </a:solidFill>
              <a:latin typeface="Helvetica" pitchFamily="34" charset="0"/>
            </a:endParaRPr>
          </a:p>
        </p:txBody>
      </p:sp>
      <p:sp>
        <p:nvSpPr>
          <p:cNvPr id="202759" name="Text Box 7"/>
          <p:cNvSpPr txBox="1">
            <a:spLocks noChangeArrowheads="1"/>
          </p:cNvSpPr>
          <p:nvPr/>
        </p:nvSpPr>
        <p:spPr bwMode="auto">
          <a:xfrm>
            <a:off x="1545239" y="5085184"/>
            <a:ext cx="6005292" cy="1140954"/>
          </a:xfrm>
          <a:prstGeom prst="rect">
            <a:avLst/>
          </a:prstGeom>
          <a:noFill/>
          <a:ln w="9525">
            <a:noFill/>
            <a:miter lim="800000"/>
            <a:headEnd/>
            <a:tailEnd/>
          </a:ln>
          <a:effectLst/>
        </p:spPr>
        <p:txBody>
          <a:bodyPr wrap="none" lIns="90000" tIns="46800" rIns="90000" bIns="46800">
            <a:spAutoFit/>
          </a:bodyPr>
          <a:lstStyle/>
          <a:p>
            <a:pPr marL="381000" indent="-381000">
              <a:buNone/>
            </a:pPr>
            <a:r>
              <a:rPr lang="en-GB" sz="2000" dirty="0">
                <a:latin typeface="Calibri" pitchFamily="34" charset="0"/>
              </a:rPr>
              <a:t>Different models often have similar error </a:t>
            </a:r>
            <a:r>
              <a:rPr lang="en-GB" sz="2000" dirty="0" smtClean="0">
                <a:latin typeface="Calibri" pitchFamily="34" charset="0"/>
              </a:rPr>
              <a:t>characteristics</a:t>
            </a:r>
          </a:p>
          <a:p>
            <a:pPr marL="381000" indent="-381000">
              <a:buNone/>
            </a:pPr>
            <a:r>
              <a:rPr lang="en-GB" sz="2000" i="1" dirty="0" smtClean="0">
                <a:solidFill>
                  <a:srgbClr val="FF0000"/>
                </a:solidFill>
                <a:latin typeface="Calibri" pitchFamily="34" charset="0"/>
              </a:rPr>
              <a:t>Period DJF 2001-2003</a:t>
            </a:r>
            <a:endParaRPr lang="en-GB" sz="2000" i="1" dirty="0">
              <a:solidFill>
                <a:srgbClr val="FF0000"/>
              </a:solidFill>
              <a:latin typeface="Calibri" pitchFamily="34" charset="0"/>
            </a:endParaRPr>
          </a:p>
          <a:p>
            <a:pPr marL="381000" indent="-381000">
              <a:buNone/>
            </a:pPr>
            <a:r>
              <a:rPr lang="en-GB" sz="2000" dirty="0" smtClean="0">
                <a:latin typeface="Calibri" pitchFamily="34" charset="0"/>
              </a:rPr>
              <a:t> </a:t>
            </a:r>
            <a:endParaRPr lang="en-GB" sz="2000" dirty="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685800" y="304800"/>
            <a:ext cx="7772400" cy="609600"/>
          </a:xfrm>
        </p:spPr>
        <p:txBody>
          <a:bodyPr/>
          <a:lstStyle/>
          <a:p>
            <a:r>
              <a:rPr lang="en-US" sz="2000" dirty="0">
                <a:latin typeface="Calibri" pitchFamily="34" charset="0"/>
              </a:rPr>
              <a:t>Model bias: </a:t>
            </a:r>
            <a:r>
              <a:rPr lang="en-US" sz="2000" b="1" i="1" dirty="0">
                <a:solidFill>
                  <a:srgbClr val="FF0000"/>
                </a:solidFill>
                <a:latin typeface="Calibri" pitchFamily="34" charset="0"/>
              </a:rPr>
              <a:t/>
            </a:r>
            <a:br>
              <a:rPr lang="en-US" sz="2000" b="1" i="1" dirty="0">
                <a:solidFill>
                  <a:srgbClr val="FF0000"/>
                </a:solidFill>
                <a:latin typeface="Calibri" pitchFamily="34" charset="0"/>
              </a:rPr>
            </a:br>
            <a:r>
              <a:rPr lang="en-US" sz="2000" dirty="0">
                <a:solidFill>
                  <a:srgbClr val="0099CC"/>
                </a:solidFill>
                <a:latin typeface="Calibri" pitchFamily="34" charset="0"/>
              </a:rPr>
              <a:t>Seasonal variation in upper-stratospheric model errors</a:t>
            </a:r>
          </a:p>
        </p:txBody>
      </p:sp>
      <p:pic>
        <p:nvPicPr>
          <p:cNvPr id="204803" name="Picture 3" descr="1112_fcerr_tz_ml_fc120_strato_antarctica"/>
          <p:cNvPicPr>
            <a:picLocks noChangeAspect="1" noChangeArrowheads="1"/>
          </p:cNvPicPr>
          <p:nvPr/>
        </p:nvPicPr>
        <p:blipFill>
          <a:blip r:embed="rId3" cstate="print"/>
          <a:srcRect l="5391" t="2185" r="3825" b="49551"/>
          <a:stretch>
            <a:fillRect/>
          </a:stretch>
        </p:blipFill>
        <p:spPr bwMode="auto">
          <a:xfrm>
            <a:off x="1547813" y="3862388"/>
            <a:ext cx="7272337" cy="2735262"/>
          </a:xfrm>
          <a:prstGeom prst="rect">
            <a:avLst/>
          </a:prstGeom>
          <a:noFill/>
        </p:spPr>
      </p:pic>
      <p:pic>
        <p:nvPicPr>
          <p:cNvPr id="204805" name="Picture 5" descr="1112_fcerr_tz_ml_fc120_strato_arctic"/>
          <p:cNvPicPr>
            <a:picLocks noChangeAspect="1" noChangeArrowheads="1"/>
          </p:cNvPicPr>
          <p:nvPr/>
        </p:nvPicPr>
        <p:blipFill>
          <a:blip r:embed="rId4" cstate="print"/>
          <a:srcRect l="6857" r="3250" b="50000"/>
          <a:stretch>
            <a:fillRect/>
          </a:stretch>
        </p:blipFill>
        <p:spPr bwMode="auto">
          <a:xfrm>
            <a:off x="1619250" y="1125538"/>
            <a:ext cx="7200900" cy="2833687"/>
          </a:xfrm>
          <a:prstGeom prst="rect">
            <a:avLst/>
          </a:prstGeom>
          <a:noFill/>
        </p:spPr>
      </p:pic>
      <p:sp>
        <p:nvSpPr>
          <p:cNvPr id="204807" name="Text Box 7"/>
          <p:cNvSpPr txBox="1">
            <a:spLocks noChangeArrowheads="1"/>
          </p:cNvSpPr>
          <p:nvPr/>
        </p:nvSpPr>
        <p:spPr bwMode="auto">
          <a:xfrm>
            <a:off x="684213" y="931863"/>
            <a:ext cx="5232821" cy="34073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dirty="0">
                <a:latin typeface="Calibri" pitchFamily="34" charset="0"/>
              </a:rPr>
              <a:t>T255L60 model currently used for </a:t>
            </a:r>
            <a:r>
              <a:rPr lang="en-GB" sz="1600" dirty="0" smtClean="0">
                <a:latin typeface="Calibri" pitchFamily="34" charset="0"/>
              </a:rPr>
              <a:t>the </a:t>
            </a:r>
            <a:r>
              <a:rPr lang="en-GB" sz="1600" b="1" i="1" dirty="0" smtClean="0">
                <a:solidFill>
                  <a:schemeClr val="accent2"/>
                </a:solidFill>
                <a:latin typeface="Calibri" pitchFamily="34" charset="0"/>
              </a:rPr>
              <a:t>ERA-Interim</a:t>
            </a:r>
            <a:r>
              <a:rPr lang="en-GB" sz="1600" dirty="0" smtClean="0">
                <a:latin typeface="Calibri" pitchFamily="34" charset="0"/>
              </a:rPr>
              <a:t> reanalysis</a:t>
            </a:r>
            <a:endParaRPr lang="en-GB" sz="1600" dirty="0">
              <a:latin typeface="Calibri" pitchFamily="34" charset="0"/>
            </a:endParaRPr>
          </a:p>
        </p:txBody>
      </p:sp>
      <p:sp>
        <p:nvSpPr>
          <p:cNvPr id="204812" name="Oval 12"/>
          <p:cNvSpPr>
            <a:spLocks noChangeArrowheads="1"/>
          </p:cNvSpPr>
          <p:nvPr/>
        </p:nvSpPr>
        <p:spPr bwMode="auto">
          <a:xfrm>
            <a:off x="3275013" y="1484313"/>
            <a:ext cx="3673475" cy="1512887"/>
          </a:xfrm>
          <a:prstGeom prst="ellipse">
            <a:avLst/>
          </a:prstGeom>
          <a:noFill/>
          <a:ln w="19050">
            <a:solidFill>
              <a:srgbClr val="CC3300"/>
            </a:solidFill>
            <a:round/>
            <a:headEnd/>
            <a:tailEnd/>
          </a:ln>
          <a:effectLst/>
        </p:spPr>
        <p:txBody>
          <a:bodyPr wrap="none" lIns="90000" tIns="46800" rIns="90000" bIns="46800" anchor="ctr">
            <a:spAutoFit/>
          </a:bodyPr>
          <a:lstStyle/>
          <a:p>
            <a:endParaRPr lang="en-GB"/>
          </a:p>
        </p:txBody>
      </p:sp>
      <p:sp>
        <p:nvSpPr>
          <p:cNvPr id="204813" name="Oval 13"/>
          <p:cNvSpPr>
            <a:spLocks noChangeArrowheads="1"/>
          </p:cNvSpPr>
          <p:nvPr/>
        </p:nvSpPr>
        <p:spPr bwMode="auto">
          <a:xfrm>
            <a:off x="3490913" y="4221163"/>
            <a:ext cx="3168650" cy="1512887"/>
          </a:xfrm>
          <a:prstGeom prst="ellipse">
            <a:avLst/>
          </a:prstGeom>
          <a:noFill/>
          <a:ln w="19050">
            <a:solidFill>
              <a:srgbClr val="CC3300"/>
            </a:solidFill>
            <a:round/>
            <a:headEnd/>
            <a:tailEnd/>
          </a:ln>
          <a:effectLst/>
        </p:spPr>
        <p:txBody>
          <a:bodyPr lIns="90000" tIns="46800" rIns="90000" bIns="46800" anchor="ctr">
            <a:spAutoFit/>
          </a:bodyPr>
          <a:lstStyle/>
          <a:p>
            <a:endParaRPr lang="en-GB"/>
          </a:p>
        </p:txBody>
      </p:sp>
      <p:sp>
        <p:nvSpPr>
          <p:cNvPr id="204814" name="Text Box 14"/>
          <p:cNvSpPr txBox="1">
            <a:spLocks noChangeArrowheads="1"/>
          </p:cNvSpPr>
          <p:nvPr/>
        </p:nvSpPr>
        <p:spPr bwMode="auto">
          <a:xfrm>
            <a:off x="3708400" y="2997200"/>
            <a:ext cx="2488992" cy="34073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b="1" dirty="0">
                <a:latin typeface="Calibri" pitchFamily="34" charset="0"/>
              </a:rPr>
              <a:t>Summer:</a:t>
            </a:r>
            <a:r>
              <a:rPr lang="en-GB" sz="1600" dirty="0">
                <a:latin typeface="Calibri" pitchFamily="34" charset="0"/>
              </a:rPr>
              <a:t> Radiation, ozone?</a:t>
            </a:r>
          </a:p>
        </p:txBody>
      </p:sp>
      <p:sp>
        <p:nvSpPr>
          <p:cNvPr id="204815" name="Text Box 15"/>
          <p:cNvSpPr txBox="1">
            <a:spLocks noChangeArrowheads="1"/>
          </p:cNvSpPr>
          <p:nvPr/>
        </p:nvSpPr>
        <p:spPr bwMode="auto">
          <a:xfrm>
            <a:off x="3851275" y="5756275"/>
            <a:ext cx="2472513" cy="34073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b="1" dirty="0">
                <a:latin typeface="Calibri" pitchFamily="34" charset="0"/>
              </a:rPr>
              <a:t>Winter:</a:t>
            </a:r>
            <a:r>
              <a:rPr lang="en-GB" sz="1600" dirty="0">
                <a:latin typeface="Calibri" pitchFamily="34" charset="0"/>
              </a:rPr>
              <a:t> Gravity-wave drag?</a:t>
            </a:r>
          </a:p>
        </p:txBody>
      </p:sp>
      <p:grpSp>
        <p:nvGrpSpPr>
          <p:cNvPr id="2" name="Group 1"/>
          <p:cNvGrpSpPr/>
          <p:nvPr/>
        </p:nvGrpSpPr>
        <p:grpSpPr>
          <a:xfrm>
            <a:off x="323528" y="1412776"/>
            <a:ext cx="1296987" cy="2447925"/>
            <a:chOff x="611188" y="4005263"/>
            <a:chExt cx="1296987" cy="2447925"/>
          </a:xfrm>
        </p:grpSpPr>
        <p:sp>
          <p:nvSpPr>
            <p:cNvPr id="14" name="Text Box 4"/>
            <p:cNvSpPr txBox="1">
              <a:spLocks noChangeArrowheads="1"/>
            </p:cNvSpPr>
            <p:nvPr/>
          </p:nvSpPr>
          <p:spPr bwMode="auto">
            <a:xfrm>
              <a:off x="611188" y="5892800"/>
              <a:ext cx="752475" cy="560388"/>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dirty="0"/>
                <a:t>40hPa</a:t>
              </a:r>
            </a:p>
            <a:p>
              <a:pPr marL="381000" indent="-381000">
                <a:buFontTx/>
                <a:buNone/>
              </a:pPr>
              <a:r>
                <a:rPr lang="en-GB" sz="1400" b="1" dirty="0"/>
                <a:t>(22km)</a:t>
              </a:r>
            </a:p>
          </p:txBody>
        </p:sp>
        <p:sp>
          <p:nvSpPr>
            <p:cNvPr id="15" name="Text Box 6"/>
            <p:cNvSpPr txBox="1">
              <a:spLocks noChangeArrowheads="1"/>
            </p:cNvSpPr>
            <p:nvPr/>
          </p:nvSpPr>
          <p:spPr bwMode="auto">
            <a:xfrm>
              <a:off x="611188" y="4005263"/>
              <a:ext cx="752475" cy="560387"/>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a:t>0.1hPa</a:t>
              </a:r>
            </a:p>
            <a:p>
              <a:pPr marL="381000" indent="-381000">
                <a:buFontTx/>
                <a:buNone/>
              </a:pPr>
              <a:r>
                <a:rPr lang="en-GB" sz="1400" b="1"/>
                <a:t>(65km)</a:t>
              </a:r>
            </a:p>
          </p:txBody>
        </p:sp>
        <p:sp>
          <p:nvSpPr>
            <p:cNvPr id="16" name="Line 9"/>
            <p:cNvSpPr>
              <a:spLocks noChangeShapeType="1"/>
            </p:cNvSpPr>
            <p:nvPr/>
          </p:nvSpPr>
          <p:spPr bwMode="auto">
            <a:xfrm>
              <a:off x="1403350" y="4292600"/>
              <a:ext cx="504825" cy="0"/>
            </a:xfrm>
            <a:prstGeom prst="line">
              <a:avLst/>
            </a:prstGeom>
            <a:noFill/>
            <a:ln w="19050">
              <a:solidFill>
                <a:schemeClr val="tx1"/>
              </a:solidFill>
              <a:round/>
              <a:headEnd/>
              <a:tailEnd type="triangle" w="med" len="med"/>
            </a:ln>
            <a:effectLst/>
          </p:spPr>
          <p:txBody>
            <a:bodyPr wrap="none" lIns="90000" tIns="46800" rIns="90000" bIns="46800">
              <a:spAutoFit/>
            </a:bodyPr>
            <a:lstStyle/>
            <a:p>
              <a:endParaRPr lang="en-GB"/>
            </a:p>
          </p:txBody>
        </p:sp>
        <p:sp>
          <p:nvSpPr>
            <p:cNvPr id="17" name="Line 10"/>
            <p:cNvSpPr>
              <a:spLocks noChangeShapeType="1"/>
            </p:cNvSpPr>
            <p:nvPr/>
          </p:nvSpPr>
          <p:spPr bwMode="auto">
            <a:xfrm>
              <a:off x="1331913" y="6165850"/>
              <a:ext cx="504825" cy="0"/>
            </a:xfrm>
            <a:prstGeom prst="line">
              <a:avLst/>
            </a:prstGeom>
            <a:noFill/>
            <a:ln w="19050">
              <a:solidFill>
                <a:schemeClr val="tx1"/>
              </a:solidFill>
              <a:round/>
              <a:headEnd/>
              <a:tailEnd type="triangle" w="med" len="med"/>
            </a:ln>
            <a:effectLst/>
          </p:spPr>
          <p:txBody>
            <a:bodyPr wrap="none" lIns="90000" tIns="46800" rIns="90000" bIns="46800">
              <a:spAutoFit/>
            </a:bodyPr>
            <a:lstStyle/>
            <a:p>
              <a:endParaRPr lang="en-GB"/>
            </a:p>
          </p:txBody>
        </p:sp>
      </p:grpSp>
      <p:grpSp>
        <p:nvGrpSpPr>
          <p:cNvPr id="19" name="Group 18"/>
          <p:cNvGrpSpPr/>
          <p:nvPr/>
        </p:nvGrpSpPr>
        <p:grpSpPr>
          <a:xfrm>
            <a:off x="323528" y="4005064"/>
            <a:ext cx="1296987" cy="2447925"/>
            <a:chOff x="611188" y="4005263"/>
            <a:chExt cx="1296987" cy="2447925"/>
          </a:xfrm>
        </p:grpSpPr>
        <p:sp>
          <p:nvSpPr>
            <p:cNvPr id="20" name="Text Box 4"/>
            <p:cNvSpPr txBox="1">
              <a:spLocks noChangeArrowheads="1"/>
            </p:cNvSpPr>
            <p:nvPr/>
          </p:nvSpPr>
          <p:spPr bwMode="auto">
            <a:xfrm>
              <a:off x="611188" y="5892800"/>
              <a:ext cx="752475" cy="560388"/>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dirty="0"/>
                <a:t>40hPa</a:t>
              </a:r>
            </a:p>
            <a:p>
              <a:pPr marL="381000" indent="-381000">
                <a:buFontTx/>
                <a:buNone/>
              </a:pPr>
              <a:r>
                <a:rPr lang="en-GB" sz="1400" b="1" dirty="0"/>
                <a:t>(22km)</a:t>
              </a:r>
            </a:p>
          </p:txBody>
        </p:sp>
        <p:sp>
          <p:nvSpPr>
            <p:cNvPr id="21" name="Text Box 6"/>
            <p:cNvSpPr txBox="1">
              <a:spLocks noChangeArrowheads="1"/>
            </p:cNvSpPr>
            <p:nvPr/>
          </p:nvSpPr>
          <p:spPr bwMode="auto">
            <a:xfrm>
              <a:off x="611188" y="4005263"/>
              <a:ext cx="752475" cy="560387"/>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a:t>0.1hPa</a:t>
              </a:r>
            </a:p>
            <a:p>
              <a:pPr marL="381000" indent="-381000">
                <a:buFontTx/>
                <a:buNone/>
              </a:pPr>
              <a:r>
                <a:rPr lang="en-GB" sz="1400" b="1"/>
                <a:t>(65km)</a:t>
              </a:r>
            </a:p>
          </p:txBody>
        </p:sp>
        <p:sp>
          <p:nvSpPr>
            <p:cNvPr id="22" name="Line 9"/>
            <p:cNvSpPr>
              <a:spLocks noChangeShapeType="1"/>
            </p:cNvSpPr>
            <p:nvPr/>
          </p:nvSpPr>
          <p:spPr bwMode="auto">
            <a:xfrm>
              <a:off x="1403350" y="4292600"/>
              <a:ext cx="504825" cy="0"/>
            </a:xfrm>
            <a:prstGeom prst="line">
              <a:avLst/>
            </a:prstGeom>
            <a:noFill/>
            <a:ln w="19050">
              <a:solidFill>
                <a:schemeClr val="tx1"/>
              </a:solidFill>
              <a:round/>
              <a:headEnd/>
              <a:tailEnd type="triangle" w="med" len="med"/>
            </a:ln>
            <a:effectLst/>
          </p:spPr>
          <p:txBody>
            <a:bodyPr wrap="none" lIns="90000" tIns="46800" rIns="90000" bIns="46800">
              <a:spAutoFit/>
            </a:bodyPr>
            <a:lstStyle/>
            <a:p>
              <a:endParaRPr lang="en-GB"/>
            </a:p>
          </p:txBody>
        </p:sp>
        <p:sp>
          <p:nvSpPr>
            <p:cNvPr id="23" name="Line 10"/>
            <p:cNvSpPr>
              <a:spLocks noChangeShapeType="1"/>
            </p:cNvSpPr>
            <p:nvPr/>
          </p:nvSpPr>
          <p:spPr bwMode="auto">
            <a:xfrm>
              <a:off x="1331913" y="6165850"/>
              <a:ext cx="504825" cy="0"/>
            </a:xfrm>
            <a:prstGeom prst="line">
              <a:avLst/>
            </a:prstGeom>
            <a:noFill/>
            <a:ln w="19050">
              <a:solidFill>
                <a:schemeClr val="tx1"/>
              </a:solidFill>
              <a:round/>
              <a:headEnd/>
              <a:tailEnd type="triangle" w="med" len="med"/>
            </a:ln>
            <a:effectLst/>
          </p:spPr>
          <p:txBody>
            <a:bodyPr wrap="none" lIns="90000" tIns="46800" rIns="90000" bIns="46800">
              <a:spAutoFit/>
            </a:bodyPr>
            <a:lstStyle/>
            <a:p>
              <a:endParaRPr lang="en-GB"/>
            </a:p>
          </p:txBody>
        </p:sp>
      </p:gr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684213" y="260350"/>
            <a:ext cx="7772400" cy="609600"/>
          </a:xfrm>
        </p:spPr>
        <p:txBody>
          <a:bodyPr/>
          <a:lstStyle/>
          <a:p>
            <a:r>
              <a:rPr lang="en-US" sz="2000" dirty="0">
                <a:latin typeface="Calibri" pitchFamily="34" charset="0"/>
              </a:rPr>
              <a:t>Observation bias</a:t>
            </a:r>
            <a:r>
              <a:rPr lang="en-US" sz="2000" dirty="0" smtClean="0">
                <a:latin typeface="Calibri" pitchFamily="34" charset="0"/>
              </a:rPr>
              <a:t>:</a:t>
            </a:r>
            <a:r>
              <a:rPr lang="en-US" sz="2000" b="1" i="1" dirty="0">
                <a:solidFill>
                  <a:srgbClr val="FF0000"/>
                </a:solidFill>
                <a:latin typeface="Calibri" pitchFamily="34" charset="0"/>
              </a:rPr>
              <a:t/>
            </a:r>
            <a:br>
              <a:rPr lang="en-US" sz="2000" b="1" i="1" dirty="0">
                <a:solidFill>
                  <a:srgbClr val="FF0000"/>
                </a:solidFill>
                <a:latin typeface="Calibri" pitchFamily="34" charset="0"/>
              </a:rPr>
            </a:br>
            <a:r>
              <a:rPr lang="en-US" sz="2000" dirty="0">
                <a:solidFill>
                  <a:srgbClr val="0099CC"/>
                </a:solidFill>
                <a:latin typeface="Calibri" pitchFamily="34" charset="0"/>
              </a:rPr>
              <a:t>Radiosonde temperature observations</a:t>
            </a:r>
          </a:p>
        </p:txBody>
      </p:sp>
      <p:grpSp>
        <p:nvGrpSpPr>
          <p:cNvPr id="169987" name="Group 3"/>
          <p:cNvGrpSpPr>
            <a:grpSpLocks/>
          </p:cNvGrpSpPr>
          <p:nvPr/>
        </p:nvGrpSpPr>
        <p:grpSpPr bwMode="auto">
          <a:xfrm>
            <a:off x="395288" y="3848100"/>
            <a:ext cx="8058150" cy="2605088"/>
            <a:chOff x="249" y="678"/>
            <a:chExt cx="5076" cy="1641"/>
          </a:xfrm>
        </p:grpSpPr>
        <p:pic>
          <p:nvPicPr>
            <p:cNvPr id="169988" name="Picture 4" descr="Saigon1"/>
            <p:cNvPicPr>
              <a:picLocks noChangeAspect="1" noChangeArrowheads="1"/>
            </p:cNvPicPr>
            <p:nvPr/>
          </p:nvPicPr>
          <p:blipFill>
            <a:blip r:embed="rId2" cstate="print"/>
            <a:srcRect t="7925"/>
            <a:stretch>
              <a:fillRect/>
            </a:stretch>
          </p:blipFill>
          <p:spPr bwMode="auto">
            <a:xfrm>
              <a:off x="249" y="981"/>
              <a:ext cx="5076" cy="1338"/>
            </a:xfrm>
            <a:prstGeom prst="rect">
              <a:avLst/>
            </a:prstGeom>
            <a:noFill/>
            <a:ln w="9525">
              <a:noFill/>
              <a:miter lim="800000"/>
              <a:headEnd/>
              <a:tailEnd/>
            </a:ln>
          </p:spPr>
        </p:pic>
        <p:sp>
          <p:nvSpPr>
            <p:cNvPr id="169989" name="Text Box 5"/>
            <p:cNvSpPr txBox="1">
              <a:spLocks noChangeArrowheads="1"/>
            </p:cNvSpPr>
            <p:nvPr/>
          </p:nvSpPr>
          <p:spPr bwMode="auto">
            <a:xfrm>
              <a:off x="2653" y="1117"/>
              <a:ext cx="1571" cy="358"/>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dirty="0">
                  <a:solidFill>
                    <a:schemeClr val="accent2"/>
                  </a:solidFill>
                  <a:latin typeface="Calibri" pitchFamily="34" charset="0"/>
                </a:rPr>
                <a:t>observed – ERA-40 background</a:t>
              </a:r>
            </a:p>
            <a:p>
              <a:pPr marL="381000" indent="-381000">
                <a:buFontTx/>
                <a:buNone/>
              </a:pPr>
              <a:r>
                <a:rPr lang="en-GB" sz="1400" b="1" dirty="0">
                  <a:solidFill>
                    <a:schemeClr val="accent2"/>
                  </a:solidFill>
                  <a:latin typeface="Calibri" pitchFamily="34" charset="0"/>
                </a:rPr>
                <a:t>at Saigon (200 </a:t>
              </a:r>
              <a:r>
                <a:rPr lang="en-GB" sz="1400" b="1" dirty="0" err="1">
                  <a:solidFill>
                    <a:schemeClr val="accent2"/>
                  </a:solidFill>
                  <a:latin typeface="Calibri" pitchFamily="34" charset="0"/>
                </a:rPr>
                <a:t>hPa</a:t>
              </a:r>
              <a:r>
                <a:rPr lang="en-GB" sz="1400" b="1" dirty="0">
                  <a:solidFill>
                    <a:schemeClr val="accent2"/>
                  </a:solidFill>
                  <a:latin typeface="Calibri" pitchFamily="34" charset="0"/>
                </a:rPr>
                <a:t>, 0 UTC)</a:t>
              </a:r>
            </a:p>
          </p:txBody>
        </p:sp>
        <p:sp>
          <p:nvSpPr>
            <p:cNvPr id="169990" name="Text Box 6"/>
            <p:cNvSpPr txBox="1">
              <a:spLocks noChangeArrowheads="1"/>
            </p:cNvSpPr>
            <p:nvPr/>
          </p:nvSpPr>
          <p:spPr bwMode="auto">
            <a:xfrm>
              <a:off x="431" y="678"/>
              <a:ext cx="3493" cy="215"/>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600" b="1" dirty="0">
                  <a:latin typeface="Calibri" pitchFamily="34" charset="0"/>
                </a:rPr>
                <a:t>Bias changes due to change of equipment</a:t>
              </a:r>
            </a:p>
          </p:txBody>
        </p:sp>
      </p:grpSp>
      <p:pic>
        <p:nvPicPr>
          <p:cNvPr id="169991" name="Picture 7" descr="uncorrected_sond_6_re3_79_cut"/>
          <p:cNvPicPr>
            <a:picLocks noChangeAspect="1" noChangeArrowheads="1"/>
          </p:cNvPicPr>
          <p:nvPr/>
        </p:nvPicPr>
        <p:blipFill>
          <a:blip r:embed="rId3" cstate="print"/>
          <a:srcRect/>
          <a:stretch>
            <a:fillRect/>
          </a:stretch>
        </p:blipFill>
        <p:spPr bwMode="auto">
          <a:xfrm>
            <a:off x="3114675" y="1125538"/>
            <a:ext cx="4841875" cy="2630487"/>
          </a:xfrm>
          <a:prstGeom prst="rect">
            <a:avLst/>
          </a:prstGeom>
          <a:noFill/>
        </p:spPr>
      </p:pic>
      <p:sp>
        <p:nvSpPr>
          <p:cNvPr id="169992" name="Text Box 8"/>
          <p:cNvSpPr txBox="1">
            <a:spLocks noChangeArrowheads="1"/>
          </p:cNvSpPr>
          <p:nvPr/>
        </p:nvSpPr>
        <p:spPr bwMode="auto">
          <a:xfrm>
            <a:off x="684213" y="1165225"/>
            <a:ext cx="2535415" cy="1522597"/>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b="1" dirty="0">
                <a:latin typeface="Calibri" pitchFamily="34" charset="0"/>
              </a:rPr>
              <a:t>Daytime warm bias due </a:t>
            </a:r>
          </a:p>
          <a:p>
            <a:pPr marL="381000" indent="-381000">
              <a:buFontTx/>
              <a:buNone/>
            </a:pPr>
            <a:r>
              <a:rPr lang="en-GB" sz="1600" b="1" dirty="0">
                <a:latin typeface="Calibri" pitchFamily="34" charset="0"/>
              </a:rPr>
              <a:t>to radiative heating of </a:t>
            </a:r>
          </a:p>
          <a:p>
            <a:pPr marL="381000" indent="-381000">
              <a:buFontTx/>
              <a:buNone/>
            </a:pPr>
            <a:r>
              <a:rPr lang="en-GB" sz="1600" b="1" dirty="0">
                <a:latin typeface="Calibri" pitchFamily="34" charset="0"/>
              </a:rPr>
              <a:t>the temperature sensor</a:t>
            </a:r>
          </a:p>
          <a:p>
            <a:pPr marL="381000" indent="-381000">
              <a:buFontTx/>
              <a:buNone/>
            </a:pPr>
            <a:r>
              <a:rPr lang="en-GB" sz="1600" dirty="0" smtClean="0">
                <a:latin typeface="Calibri" pitchFamily="34" charset="0"/>
              </a:rPr>
              <a:t>(depends </a:t>
            </a:r>
            <a:r>
              <a:rPr lang="en-GB" sz="1600" dirty="0">
                <a:latin typeface="Calibri" pitchFamily="34" charset="0"/>
              </a:rPr>
              <a:t>on </a:t>
            </a:r>
            <a:r>
              <a:rPr lang="en-GB" sz="1600" i="1" dirty="0" smtClean="0">
                <a:solidFill>
                  <a:schemeClr val="accent2">
                    <a:lumMod val="75000"/>
                  </a:schemeClr>
                </a:solidFill>
                <a:latin typeface="Calibri" pitchFamily="34" charset="0"/>
              </a:rPr>
              <a:t>solar </a:t>
            </a:r>
            <a:r>
              <a:rPr lang="en-GB" sz="1600" i="1" dirty="0">
                <a:solidFill>
                  <a:schemeClr val="accent2">
                    <a:lumMod val="75000"/>
                  </a:schemeClr>
                </a:solidFill>
                <a:latin typeface="Calibri" pitchFamily="34" charset="0"/>
              </a:rPr>
              <a:t>elevation </a:t>
            </a:r>
          </a:p>
          <a:p>
            <a:pPr marL="381000" indent="-381000">
              <a:buFontTx/>
              <a:buNone/>
            </a:pPr>
            <a:r>
              <a:rPr lang="en-GB" sz="1600" dirty="0">
                <a:latin typeface="Calibri" pitchFamily="34" charset="0"/>
              </a:rPr>
              <a:t>and </a:t>
            </a:r>
            <a:r>
              <a:rPr lang="en-GB" sz="1600" i="1" dirty="0">
                <a:solidFill>
                  <a:schemeClr val="accent2">
                    <a:lumMod val="75000"/>
                  </a:schemeClr>
                </a:solidFill>
                <a:latin typeface="Calibri" pitchFamily="34" charset="0"/>
              </a:rPr>
              <a:t>equipment type</a:t>
            </a:r>
            <a:r>
              <a:rPr lang="en-GB" sz="1600" dirty="0">
                <a:latin typeface="Calibri" pitchFamily="34" charset="0"/>
              </a:rPr>
              <a:t>)</a:t>
            </a:r>
          </a:p>
        </p:txBody>
      </p:sp>
      <p:sp>
        <p:nvSpPr>
          <p:cNvPr id="169993" name="Text Box 9"/>
          <p:cNvSpPr txBox="1">
            <a:spLocks noChangeArrowheads="1"/>
          </p:cNvSpPr>
          <p:nvPr/>
        </p:nvSpPr>
        <p:spPr bwMode="auto">
          <a:xfrm>
            <a:off x="5219700" y="1323975"/>
            <a:ext cx="2398519" cy="56849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dirty="0">
                <a:solidFill>
                  <a:schemeClr val="accent2"/>
                </a:solidFill>
                <a:latin typeface="Calibri" pitchFamily="34" charset="0"/>
              </a:rPr>
              <a:t>Mean temperature anomalies</a:t>
            </a:r>
          </a:p>
          <a:p>
            <a:pPr marL="381000" indent="-381000">
              <a:buFontTx/>
              <a:buNone/>
            </a:pPr>
            <a:r>
              <a:rPr lang="en-GB" sz="1400" b="1" dirty="0">
                <a:solidFill>
                  <a:schemeClr val="accent2"/>
                </a:solidFill>
                <a:latin typeface="Calibri" pitchFamily="34" charset="0"/>
              </a:rPr>
              <a:t>for different solar elevations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685800" y="260350"/>
            <a:ext cx="7772400" cy="609600"/>
          </a:xfrm>
        </p:spPr>
        <p:txBody>
          <a:bodyPr/>
          <a:lstStyle/>
          <a:p>
            <a:r>
              <a:rPr lang="en-GB" sz="2000" dirty="0">
                <a:latin typeface="Calibri" pitchFamily="34" charset="0"/>
              </a:rPr>
              <a:t>Observation and observation operator bias:    </a:t>
            </a:r>
            <a:br>
              <a:rPr lang="en-GB" sz="2000" dirty="0">
                <a:latin typeface="Calibri" pitchFamily="34" charset="0"/>
              </a:rPr>
            </a:br>
            <a:r>
              <a:rPr lang="en-GB" sz="2000" dirty="0">
                <a:solidFill>
                  <a:srgbClr val="0099CC"/>
                </a:solidFill>
                <a:latin typeface="Calibri" pitchFamily="34" charset="0"/>
              </a:rPr>
              <a:t>Satellite </a:t>
            </a:r>
            <a:r>
              <a:rPr lang="en-GB" sz="2000" dirty="0" smtClean="0">
                <a:solidFill>
                  <a:srgbClr val="0099CC"/>
                </a:solidFill>
                <a:latin typeface="Calibri" pitchFamily="34" charset="0"/>
              </a:rPr>
              <a:t>radiances</a:t>
            </a:r>
            <a:endParaRPr lang="en-GB" sz="2000" i="1" dirty="0">
              <a:solidFill>
                <a:srgbClr val="00B0F0"/>
              </a:solidFill>
              <a:latin typeface="Calibri" pitchFamily="34" charset="0"/>
            </a:endParaRPr>
          </a:p>
        </p:txBody>
      </p:sp>
      <p:grpSp>
        <p:nvGrpSpPr>
          <p:cNvPr id="228355" name="Group 3"/>
          <p:cNvGrpSpPr>
            <a:grpSpLocks/>
          </p:cNvGrpSpPr>
          <p:nvPr/>
        </p:nvGrpSpPr>
        <p:grpSpPr bwMode="auto">
          <a:xfrm>
            <a:off x="3957638" y="2025650"/>
            <a:ext cx="4176712" cy="1528763"/>
            <a:chOff x="2653" y="1117"/>
            <a:chExt cx="2631" cy="963"/>
          </a:xfrm>
        </p:grpSpPr>
        <p:pic>
          <p:nvPicPr>
            <p:cNvPr id="228356" name="Picture 4"/>
            <p:cNvPicPr>
              <a:picLocks noChangeAspect="1" noChangeArrowheads="1"/>
            </p:cNvPicPr>
            <p:nvPr/>
          </p:nvPicPr>
          <p:blipFill>
            <a:blip r:embed="rId2" cstate="print"/>
            <a:srcRect/>
            <a:stretch>
              <a:fillRect/>
            </a:stretch>
          </p:blipFill>
          <p:spPr bwMode="auto">
            <a:xfrm>
              <a:off x="2653" y="1313"/>
              <a:ext cx="2586" cy="767"/>
            </a:xfrm>
            <a:prstGeom prst="rect">
              <a:avLst/>
            </a:prstGeom>
            <a:noFill/>
            <a:ln w="9525">
              <a:noFill/>
              <a:miter lim="800000"/>
              <a:headEnd/>
              <a:tailEnd/>
            </a:ln>
            <a:effectLst/>
          </p:spPr>
        </p:pic>
        <p:sp>
          <p:nvSpPr>
            <p:cNvPr id="228357" name="Text Box 5"/>
            <p:cNvSpPr txBox="1">
              <a:spLocks noChangeArrowheads="1"/>
            </p:cNvSpPr>
            <p:nvPr/>
          </p:nvSpPr>
          <p:spPr bwMode="auto">
            <a:xfrm>
              <a:off x="2745" y="1117"/>
              <a:ext cx="2539" cy="192"/>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400" dirty="0"/>
                <a:t>Diurnal bias variation in a geostationary satellite</a:t>
              </a:r>
            </a:p>
          </p:txBody>
        </p:sp>
      </p:grpSp>
      <p:grpSp>
        <p:nvGrpSpPr>
          <p:cNvPr id="228358" name="Group 6"/>
          <p:cNvGrpSpPr>
            <a:grpSpLocks/>
          </p:cNvGrpSpPr>
          <p:nvPr/>
        </p:nvGrpSpPr>
        <p:grpSpPr bwMode="auto">
          <a:xfrm>
            <a:off x="4029075" y="4005263"/>
            <a:ext cx="4430713" cy="2322512"/>
            <a:chOff x="295" y="2251"/>
            <a:chExt cx="2791" cy="1463"/>
          </a:xfrm>
        </p:grpSpPr>
        <p:pic>
          <p:nvPicPr>
            <p:cNvPr id="228359" name="Picture 7"/>
            <p:cNvPicPr>
              <a:picLocks noChangeAspect="1" noChangeArrowheads="1"/>
            </p:cNvPicPr>
            <p:nvPr/>
          </p:nvPicPr>
          <p:blipFill>
            <a:blip r:embed="rId3" cstate="print"/>
            <a:srcRect/>
            <a:stretch>
              <a:fillRect/>
            </a:stretch>
          </p:blipFill>
          <p:spPr bwMode="auto">
            <a:xfrm>
              <a:off x="295" y="2488"/>
              <a:ext cx="2791" cy="1226"/>
            </a:xfrm>
            <a:prstGeom prst="rect">
              <a:avLst/>
            </a:prstGeom>
            <a:noFill/>
            <a:ln w="9525">
              <a:noFill/>
              <a:miter lim="800000"/>
              <a:headEnd/>
              <a:tailEnd/>
            </a:ln>
            <a:effectLst/>
          </p:spPr>
        </p:pic>
        <p:sp>
          <p:nvSpPr>
            <p:cNvPr id="228360" name="Text Box 8"/>
            <p:cNvSpPr txBox="1">
              <a:spLocks noChangeArrowheads="1"/>
            </p:cNvSpPr>
            <p:nvPr/>
          </p:nvSpPr>
          <p:spPr bwMode="auto">
            <a:xfrm>
              <a:off x="385" y="2251"/>
              <a:ext cx="2467" cy="192"/>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Air-mass dependent bias (AMSU-A channel 14)</a:t>
              </a:r>
            </a:p>
          </p:txBody>
        </p:sp>
      </p:grpSp>
      <p:grpSp>
        <p:nvGrpSpPr>
          <p:cNvPr id="228369" name="Group 17"/>
          <p:cNvGrpSpPr>
            <a:grpSpLocks/>
          </p:cNvGrpSpPr>
          <p:nvPr/>
        </p:nvGrpSpPr>
        <p:grpSpPr bwMode="auto">
          <a:xfrm>
            <a:off x="573088" y="1970088"/>
            <a:ext cx="3063875" cy="1771650"/>
            <a:chOff x="340" y="981"/>
            <a:chExt cx="1930" cy="1116"/>
          </a:xfrm>
        </p:grpSpPr>
        <p:pic>
          <p:nvPicPr>
            <p:cNvPr id="228370" name="Picture 18" descr="noaa14-hirs-5"/>
            <p:cNvPicPr>
              <a:picLocks noChangeAspect="1" noChangeArrowheads="1"/>
            </p:cNvPicPr>
            <p:nvPr/>
          </p:nvPicPr>
          <p:blipFill>
            <a:blip r:embed="rId4" cstate="print"/>
            <a:srcRect l="14487" t="-267"/>
            <a:stretch>
              <a:fillRect/>
            </a:stretch>
          </p:blipFill>
          <p:spPr bwMode="auto">
            <a:xfrm>
              <a:off x="385" y="1128"/>
              <a:ext cx="1885" cy="969"/>
            </a:xfrm>
            <a:prstGeom prst="rect">
              <a:avLst/>
            </a:prstGeom>
            <a:noFill/>
          </p:spPr>
        </p:pic>
        <p:sp>
          <p:nvSpPr>
            <p:cNvPr id="228371" name="Text Box 19"/>
            <p:cNvSpPr txBox="1">
              <a:spLocks noChangeArrowheads="1"/>
            </p:cNvSpPr>
            <p:nvPr/>
          </p:nvSpPr>
          <p:spPr bwMode="auto">
            <a:xfrm>
              <a:off x="431" y="981"/>
              <a:ext cx="1685" cy="192"/>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Constant bias (HIRS channel 5)</a:t>
              </a:r>
            </a:p>
          </p:txBody>
        </p:sp>
        <p:sp>
          <p:nvSpPr>
            <p:cNvPr id="228372" name="Rectangle 20"/>
            <p:cNvSpPr>
              <a:spLocks noChangeArrowheads="1"/>
            </p:cNvSpPr>
            <p:nvPr/>
          </p:nvSpPr>
          <p:spPr bwMode="auto">
            <a:xfrm>
              <a:off x="340" y="1434"/>
              <a:ext cx="136" cy="182"/>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grpSp>
      <p:sp>
        <p:nvSpPr>
          <p:cNvPr id="228373" name="Text Box 21"/>
          <p:cNvSpPr txBox="1">
            <a:spLocks noChangeArrowheads="1"/>
          </p:cNvSpPr>
          <p:nvPr/>
        </p:nvSpPr>
        <p:spPr bwMode="auto">
          <a:xfrm>
            <a:off x="736600" y="1220788"/>
            <a:ext cx="6227837" cy="34073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dirty="0">
                <a:latin typeface="Calibri" pitchFamily="34" charset="0"/>
              </a:rPr>
              <a:t>Monitoring the background departures (averaged in time and/or space): </a:t>
            </a:r>
            <a:endParaRPr lang="en-US" sz="1600" dirty="0">
              <a:latin typeface="Calibri" pitchFamily="34" charset="0"/>
            </a:endParaRPr>
          </a:p>
        </p:txBody>
      </p:sp>
      <p:grpSp>
        <p:nvGrpSpPr>
          <p:cNvPr id="228375" name="Group 23"/>
          <p:cNvGrpSpPr>
            <a:grpSpLocks/>
          </p:cNvGrpSpPr>
          <p:nvPr/>
        </p:nvGrpSpPr>
        <p:grpSpPr bwMode="auto">
          <a:xfrm>
            <a:off x="684213" y="4048125"/>
            <a:ext cx="3057527" cy="2487613"/>
            <a:chOff x="431" y="2550"/>
            <a:chExt cx="1926" cy="1567"/>
          </a:xfrm>
        </p:grpSpPr>
        <p:pic>
          <p:nvPicPr>
            <p:cNvPr id="228362" name="Picture 10" descr="amsua-scan"/>
            <p:cNvPicPr>
              <a:picLocks noChangeAspect="1" noChangeArrowheads="1"/>
            </p:cNvPicPr>
            <p:nvPr/>
          </p:nvPicPr>
          <p:blipFill>
            <a:blip r:embed="rId5" cstate="print"/>
            <a:srcRect l="7645" t="66957" r="52232"/>
            <a:stretch>
              <a:fillRect/>
            </a:stretch>
          </p:blipFill>
          <p:spPr bwMode="auto">
            <a:xfrm>
              <a:off x="452" y="2812"/>
              <a:ext cx="1905" cy="873"/>
            </a:xfrm>
            <a:prstGeom prst="rect">
              <a:avLst/>
            </a:prstGeom>
            <a:noFill/>
          </p:spPr>
        </p:pic>
        <p:sp>
          <p:nvSpPr>
            <p:cNvPr id="228363" name="Text Box 11"/>
            <p:cNvSpPr txBox="1">
              <a:spLocks noChangeArrowheads="1"/>
            </p:cNvSpPr>
            <p:nvPr/>
          </p:nvSpPr>
          <p:spPr bwMode="auto">
            <a:xfrm>
              <a:off x="1133" y="3646"/>
              <a:ext cx="389" cy="192"/>
            </a:xfrm>
            <a:prstGeom prst="rect">
              <a:avLst/>
            </a:prstGeom>
            <a:noFill/>
            <a:ln w="38100">
              <a:noFill/>
              <a:miter lim="800000"/>
              <a:headEnd/>
              <a:tailEnd/>
            </a:ln>
            <a:effectLst/>
          </p:spPr>
          <p:txBody>
            <a:bodyPr wrap="none" lIns="92075" tIns="46038" rIns="92075" bIns="46038">
              <a:spAutoFit/>
            </a:bodyPr>
            <a:lstStyle/>
            <a:p>
              <a:pPr eaLnBrk="0" hangingPunct="0">
                <a:spcBef>
                  <a:spcPct val="0"/>
                </a:spcBef>
                <a:buFontTx/>
                <a:buNone/>
              </a:pPr>
              <a:r>
                <a:rPr lang="en-GB" sz="1400" b="1">
                  <a:solidFill>
                    <a:srgbClr val="000082"/>
                  </a:solidFill>
                  <a:latin typeface="Helvetica" pitchFamily="34" charset="0"/>
                </a:rPr>
                <a:t>nadir</a:t>
              </a:r>
            </a:p>
          </p:txBody>
        </p:sp>
        <p:sp>
          <p:nvSpPr>
            <p:cNvPr id="228365" name="Text Box 13"/>
            <p:cNvSpPr txBox="1">
              <a:spLocks noChangeArrowheads="1"/>
            </p:cNvSpPr>
            <p:nvPr/>
          </p:nvSpPr>
          <p:spPr bwMode="auto">
            <a:xfrm>
              <a:off x="560" y="3629"/>
              <a:ext cx="460" cy="460"/>
            </a:xfrm>
            <a:prstGeom prst="rect">
              <a:avLst/>
            </a:prstGeom>
            <a:noFill/>
            <a:ln w="38100">
              <a:noFill/>
              <a:miter lim="800000"/>
              <a:headEnd/>
              <a:tailEnd/>
            </a:ln>
            <a:effectLst/>
          </p:spPr>
          <p:txBody>
            <a:bodyPr lIns="92075" tIns="46038" rIns="92075" bIns="46038">
              <a:spAutoFit/>
            </a:bodyPr>
            <a:lstStyle/>
            <a:p>
              <a:pPr eaLnBrk="0" hangingPunct="0">
                <a:spcBef>
                  <a:spcPct val="0"/>
                </a:spcBef>
                <a:buFontTx/>
                <a:buNone/>
              </a:pPr>
              <a:r>
                <a:rPr lang="en-GB" sz="1400" b="1">
                  <a:solidFill>
                    <a:srgbClr val="000082"/>
                  </a:solidFill>
                  <a:latin typeface="Helvetica" pitchFamily="34" charset="0"/>
                </a:rPr>
                <a:t>high zenith angle</a:t>
              </a:r>
            </a:p>
          </p:txBody>
        </p:sp>
        <p:sp>
          <p:nvSpPr>
            <p:cNvPr id="228366" name="Line 14"/>
            <p:cNvSpPr>
              <a:spLocks noChangeShapeType="1"/>
            </p:cNvSpPr>
            <p:nvPr/>
          </p:nvSpPr>
          <p:spPr bwMode="auto">
            <a:xfrm>
              <a:off x="1314" y="2949"/>
              <a:ext cx="0" cy="681"/>
            </a:xfrm>
            <a:prstGeom prst="line">
              <a:avLst/>
            </a:prstGeom>
            <a:noFill/>
            <a:ln w="38100">
              <a:solidFill>
                <a:schemeClr val="tx1"/>
              </a:solidFill>
              <a:prstDash val="dash"/>
              <a:round/>
              <a:headEnd/>
              <a:tailEnd/>
            </a:ln>
            <a:effectLst/>
          </p:spPr>
          <p:txBody>
            <a:bodyPr lIns="92075" tIns="46038" rIns="92075" bIns="46038"/>
            <a:lstStyle/>
            <a:p>
              <a:endParaRPr lang="en-GB"/>
            </a:p>
          </p:txBody>
        </p:sp>
        <p:sp>
          <p:nvSpPr>
            <p:cNvPr id="228367" name="Text Box 15"/>
            <p:cNvSpPr txBox="1">
              <a:spLocks noChangeArrowheads="1"/>
            </p:cNvSpPr>
            <p:nvPr/>
          </p:nvSpPr>
          <p:spPr bwMode="auto">
            <a:xfrm>
              <a:off x="543" y="2631"/>
              <a:ext cx="116" cy="288"/>
            </a:xfrm>
            <a:prstGeom prst="rect">
              <a:avLst/>
            </a:prstGeom>
            <a:solidFill>
              <a:srgbClr val="FFFFFF"/>
            </a:solidFill>
            <a:ln w="38100">
              <a:noFill/>
              <a:miter lim="800000"/>
              <a:headEnd/>
              <a:tailEnd/>
            </a:ln>
            <a:effectLst/>
          </p:spPr>
          <p:txBody>
            <a:bodyPr wrap="none" lIns="92075" tIns="46038" rIns="92075" bIns="46038">
              <a:spAutoFit/>
            </a:bodyPr>
            <a:lstStyle/>
            <a:p>
              <a:pPr eaLnBrk="0" hangingPunct="0">
                <a:spcBef>
                  <a:spcPct val="0"/>
                </a:spcBef>
                <a:buFontTx/>
                <a:buNone/>
              </a:pPr>
              <a:endParaRPr lang="en-US" sz="2400" b="1">
                <a:solidFill>
                  <a:srgbClr val="000082"/>
                </a:solidFill>
                <a:latin typeface="Helvetica" pitchFamily="34" charset="0"/>
              </a:endParaRPr>
            </a:p>
          </p:txBody>
        </p:sp>
        <p:sp>
          <p:nvSpPr>
            <p:cNvPr id="228368" name="Text Box 16"/>
            <p:cNvSpPr txBox="1">
              <a:spLocks noChangeArrowheads="1"/>
            </p:cNvSpPr>
            <p:nvPr/>
          </p:nvSpPr>
          <p:spPr bwMode="auto">
            <a:xfrm>
              <a:off x="431" y="2550"/>
              <a:ext cx="1769" cy="358"/>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dirty="0"/>
                <a:t>Bias depending on scan </a:t>
              </a:r>
              <a:r>
                <a:rPr lang="en-GB" sz="1400" dirty="0" smtClean="0"/>
                <a:t>position </a:t>
              </a:r>
            </a:p>
            <a:p>
              <a:pPr marL="381000" indent="-381000">
                <a:buFontTx/>
                <a:buNone/>
              </a:pPr>
              <a:r>
                <a:rPr lang="en-GB" sz="1400" dirty="0" smtClean="0"/>
                <a:t>(</a:t>
              </a:r>
              <a:r>
                <a:rPr lang="en-GB" sz="1400" dirty="0"/>
                <a:t>AMSU-A </a:t>
              </a:r>
              <a:r>
                <a:rPr lang="en-GB" sz="1400" dirty="0" err="1"/>
                <a:t>ch</a:t>
              </a:r>
              <a:r>
                <a:rPr lang="en-GB" sz="1400" dirty="0"/>
                <a:t> 7</a:t>
              </a:r>
              <a:r>
                <a:rPr lang="en-GB" sz="1400" dirty="0" smtClean="0"/>
                <a:t>)  NH Trop SH</a:t>
              </a:r>
              <a:endParaRPr lang="en-GB" sz="1400" dirty="0"/>
            </a:p>
          </p:txBody>
        </p:sp>
        <p:sp>
          <p:nvSpPr>
            <p:cNvPr id="228374" name="Text Box 22"/>
            <p:cNvSpPr txBox="1">
              <a:spLocks noChangeArrowheads="1"/>
            </p:cNvSpPr>
            <p:nvPr/>
          </p:nvSpPr>
          <p:spPr bwMode="auto">
            <a:xfrm>
              <a:off x="1837" y="3657"/>
              <a:ext cx="460" cy="460"/>
            </a:xfrm>
            <a:prstGeom prst="rect">
              <a:avLst/>
            </a:prstGeom>
            <a:noFill/>
            <a:ln w="38100">
              <a:noFill/>
              <a:miter lim="800000"/>
              <a:headEnd/>
              <a:tailEnd/>
            </a:ln>
            <a:effectLst/>
          </p:spPr>
          <p:txBody>
            <a:bodyPr lIns="92075" tIns="46038" rIns="92075" bIns="46038">
              <a:spAutoFit/>
            </a:bodyPr>
            <a:lstStyle/>
            <a:p>
              <a:pPr eaLnBrk="0" hangingPunct="0">
                <a:spcBef>
                  <a:spcPct val="0"/>
                </a:spcBef>
                <a:buFontTx/>
                <a:buNone/>
              </a:pPr>
              <a:r>
                <a:rPr lang="en-GB" sz="1400" b="1">
                  <a:solidFill>
                    <a:srgbClr val="000082"/>
                  </a:solidFill>
                  <a:latin typeface="Helvetica" pitchFamily="34" charset="0"/>
                </a:rPr>
                <a:t>high zenith angle</a:t>
              </a:r>
            </a:p>
          </p:txBody>
        </p:sp>
      </p:grpSp>
      <p:sp>
        <p:nvSpPr>
          <p:cNvPr id="228376" name="Text Box 24"/>
          <p:cNvSpPr txBox="1">
            <a:spLocks noChangeArrowheads="1"/>
          </p:cNvSpPr>
          <p:nvPr/>
        </p:nvSpPr>
        <p:spPr bwMode="auto">
          <a:xfrm rot="16200000">
            <a:off x="-256381" y="2712244"/>
            <a:ext cx="1639888" cy="33655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
        <p:nvSpPr>
          <p:cNvPr id="228377" name="Text Box 25"/>
          <p:cNvSpPr txBox="1">
            <a:spLocks noChangeArrowheads="1"/>
          </p:cNvSpPr>
          <p:nvPr/>
        </p:nvSpPr>
        <p:spPr bwMode="auto">
          <a:xfrm rot="16200000">
            <a:off x="-232569" y="4961732"/>
            <a:ext cx="1639887" cy="33655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685800" y="260350"/>
            <a:ext cx="7772400" cy="609600"/>
          </a:xfrm>
        </p:spPr>
        <p:txBody>
          <a:bodyPr/>
          <a:lstStyle/>
          <a:p>
            <a:r>
              <a:rPr lang="en-GB" sz="2000" dirty="0">
                <a:latin typeface="Calibri" pitchFamily="34" charset="0"/>
              </a:rPr>
              <a:t>Observation and observation operator bias:    </a:t>
            </a:r>
            <a:br>
              <a:rPr lang="en-GB" sz="2000" dirty="0">
                <a:latin typeface="Calibri" pitchFamily="34" charset="0"/>
              </a:rPr>
            </a:br>
            <a:r>
              <a:rPr lang="en-GB" sz="2000" dirty="0">
                <a:solidFill>
                  <a:srgbClr val="0099CC"/>
                </a:solidFill>
                <a:latin typeface="Calibri" pitchFamily="34" charset="0"/>
              </a:rPr>
              <a:t>Satellite </a:t>
            </a:r>
            <a:r>
              <a:rPr lang="en-GB" sz="2000" dirty="0" smtClean="0">
                <a:solidFill>
                  <a:srgbClr val="0099CC"/>
                </a:solidFill>
                <a:latin typeface="Calibri" pitchFamily="34" charset="0"/>
              </a:rPr>
              <a:t>radiances</a:t>
            </a:r>
            <a:endParaRPr lang="en-GB" sz="2000" b="1" i="1" dirty="0">
              <a:solidFill>
                <a:srgbClr val="FF0000"/>
              </a:solidFill>
              <a:latin typeface="Calibri" pitchFamily="34" charset="0"/>
            </a:endParaRPr>
          </a:p>
        </p:txBody>
      </p:sp>
      <p:sp>
        <p:nvSpPr>
          <p:cNvPr id="269325" name="Text Box 13"/>
          <p:cNvSpPr txBox="1">
            <a:spLocks noChangeArrowheads="1"/>
          </p:cNvSpPr>
          <p:nvPr/>
        </p:nvSpPr>
        <p:spPr bwMode="auto">
          <a:xfrm>
            <a:off x="736600" y="1220788"/>
            <a:ext cx="6227837" cy="34073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dirty="0">
                <a:latin typeface="Calibri" pitchFamily="34" charset="0"/>
              </a:rPr>
              <a:t>Monitoring the background departures (averaged in time and/or space): </a:t>
            </a:r>
            <a:endParaRPr lang="en-US" sz="1600" dirty="0">
              <a:latin typeface="Calibri" pitchFamily="34" charset="0"/>
            </a:endParaRPr>
          </a:p>
        </p:txBody>
      </p:sp>
      <p:pic>
        <p:nvPicPr>
          <p:cNvPr id="269336" name="Picture 24"/>
          <p:cNvPicPr>
            <a:picLocks noChangeAspect="1" noChangeArrowheads="1"/>
          </p:cNvPicPr>
          <p:nvPr/>
        </p:nvPicPr>
        <p:blipFill>
          <a:blip r:embed="rId2" cstate="print"/>
          <a:srcRect/>
          <a:stretch>
            <a:fillRect/>
          </a:stretch>
        </p:blipFill>
        <p:spPr bwMode="auto">
          <a:xfrm>
            <a:off x="0" y="3898900"/>
            <a:ext cx="5219700" cy="2244725"/>
          </a:xfrm>
          <a:prstGeom prst="rect">
            <a:avLst/>
          </a:prstGeom>
          <a:noFill/>
          <a:ln w="9525">
            <a:noFill/>
            <a:round/>
            <a:headEnd/>
            <a:tailEnd/>
          </a:ln>
          <a:effectLst/>
        </p:spPr>
      </p:pic>
      <p:pic>
        <p:nvPicPr>
          <p:cNvPr id="269337" name="Picture 25"/>
          <p:cNvPicPr>
            <a:picLocks noChangeAspect="1" noChangeArrowheads="1"/>
          </p:cNvPicPr>
          <p:nvPr/>
        </p:nvPicPr>
        <p:blipFill>
          <a:blip r:embed="rId3" cstate="print"/>
          <a:srcRect/>
          <a:stretch>
            <a:fillRect/>
          </a:stretch>
        </p:blipFill>
        <p:spPr bwMode="auto">
          <a:xfrm>
            <a:off x="35496" y="2113472"/>
            <a:ext cx="4724400" cy="2071687"/>
          </a:xfrm>
          <a:prstGeom prst="rect">
            <a:avLst/>
          </a:prstGeom>
          <a:noFill/>
          <a:ln w="9525">
            <a:noFill/>
            <a:round/>
            <a:headEnd/>
            <a:tailEnd/>
          </a:ln>
          <a:effectLst/>
        </p:spPr>
      </p:pic>
      <p:sp>
        <p:nvSpPr>
          <p:cNvPr id="269340" name="Rectangle 28"/>
          <p:cNvSpPr>
            <a:spLocks noChangeArrowheads="1"/>
          </p:cNvSpPr>
          <p:nvPr/>
        </p:nvSpPr>
        <p:spPr bwMode="auto">
          <a:xfrm>
            <a:off x="309563" y="2692400"/>
            <a:ext cx="576262" cy="360363"/>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sp>
        <p:nvSpPr>
          <p:cNvPr id="269334" name="Text Box 22"/>
          <p:cNvSpPr txBox="1">
            <a:spLocks noChangeArrowheads="1"/>
          </p:cNvSpPr>
          <p:nvPr/>
        </p:nvSpPr>
        <p:spPr bwMode="auto">
          <a:xfrm rot="16200000">
            <a:off x="-183356" y="2767807"/>
            <a:ext cx="1639887" cy="336550"/>
          </a:xfrm>
          <a:prstGeom prst="rect">
            <a:avLst/>
          </a:prstGeom>
          <a:solidFill>
            <a:schemeClr val="bg1"/>
          </a:solid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
        <p:nvSpPr>
          <p:cNvPr id="269339" name="Rectangle 27"/>
          <p:cNvSpPr>
            <a:spLocks noChangeArrowheads="1"/>
          </p:cNvSpPr>
          <p:nvPr/>
        </p:nvSpPr>
        <p:spPr bwMode="auto">
          <a:xfrm>
            <a:off x="352425" y="4708525"/>
            <a:ext cx="576263" cy="360363"/>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sp>
        <p:nvSpPr>
          <p:cNvPr id="269338" name="Text Box 26"/>
          <p:cNvSpPr txBox="1">
            <a:spLocks noChangeArrowheads="1"/>
          </p:cNvSpPr>
          <p:nvPr/>
        </p:nvSpPr>
        <p:spPr bwMode="auto">
          <a:xfrm rot="16200000">
            <a:off x="-183356" y="4712494"/>
            <a:ext cx="1639888" cy="336550"/>
          </a:xfrm>
          <a:prstGeom prst="rect">
            <a:avLst/>
          </a:prstGeom>
          <a:solidFill>
            <a:schemeClr val="bg1"/>
          </a:solid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
        <p:nvSpPr>
          <p:cNvPr id="269341" name="Text Box 29"/>
          <p:cNvSpPr txBox="1">
            <a:spLocks noChangeArrowheads="1"/>
          </p:cNvSpPr>
          <p:nvPr/>
        </p:nvSpPr>
        <p:spPr bwMode="auto">
          <a:xfrm>
            <a:off x="4491038" y="2420938"/>
            <a:ext cx="3333070" cy="925511"/>
          </a:xfrm>
          <a:prstGeom prst="rect">
            <a:avLst/>
          </a:prstGeom>
          <a:noFill/>
          <a:ln w="9525">
            <a:noFill/>
            <a:round/>
            <a:headEnd/>
            <a:tailEnd/>
          </a:ln>
          <a:effectLst/>
        </p:spPr>
        <p:txBody>
          <a:bodyPr wrap="none" lIns="90000" tIns="46800" rIns="90000" bIns="46800">
            <a:spAutoFit/>
          </a:bodyPr>
          <a:lstStyle/>
          <a:p>
            <a:pPr defTabSz="449263" eaLnBrk="0" hangingPunct="0">
              <a:spcBef>
                <a:spcPct val="0"/>
              </a:spcBef>
              <a:buClr>
                <a:srgbClr val="000000"/>
              </a:buClr>
              <a:buSzPct val="100000"/>
              <a:buFont typeface="Helvetic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latin typeface="Calibri" pitchFamily="34" charset="0"/>
              </a:rPr>
              <a:t>HIRS channel 5 (peaking around </a:t>
            </a:r>
          </a:p>
          <a:p>
            <a:pPr defTabSz="449263" eaLnBrk="0" hangingPunct="0">
              <a:spcBef>
                <a:spcPct val="0"/>
              </a:spcBef>
              <a:buClr>
                <a:srgbClr val="000000"/>
              </a:buClr>
              <a:buSzPct val="100000"/>
              <a:buFont typeface="Helvetic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latin typeface="Calibri" pitchFamily="34" charset="0"/>
              </a:rPr>
              <a:t>600hPa) on </a:t>
            </a:r>
            <a:r>
              <a:rPr lang="en-GB" dirty="0">
                <a:solidFill>
                  <a:srgbClr val="FF3300"/>
                </a:solidFill>
                <a:latin typeface="Calibri" pitchFamily="34" charset="0"/>
              </a:rPr>
              <a:t>NOAA-14</a:t>
            </a:r>
            <a:r>
              <a:rPr lang="en-GB" dirty="0">
                <a:solidFill>
                  <a:srgbClr val="000000"/>
                </a:solidFill>
                <a:latin typeface="Calibri" pitchFamily="34" charset="0"/>
              </a:rPr>
              <a:t> satellite has</a:t>
            </a:r>
          </a:p>
          <a:p>
            <a:pPr defTabSz="449263" eaLnBrk="0" hangingPunct="0">
              <a:spcBef>
                <a:spcPct val="0"/>
              </a:spcBef>
              <a:buClr>
                <a:srgbClr val="000000"/>
              </a:buClr>
              <a:buSzPct val="100000"/>
              <a:buFont typeface="Helvetic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latin typeface="Calibri" pitchFamily="34" charset="0"/>
              </a:rPr>
              <a:t>+2.0K radiance bias against FG.</a:t>
            </a:r>
          </a:p>
        </p:txBody>
      </p:sp>
      <p:sp>
        <p:nvSpPr>
          <p:cNvPr id="269342" name="Rectangle 30"/>
          <p:cNvSpPr>
            <a:spLocks noChangeArrowheads="1"/>
          </p:cNvSpPr>
          <p:nvPr/>
        </p:nvSpPr>
        <p:spPr bwMode="auto">
          <a:xfrm>
            <a:off x="4494213" y="4510088"/>
            <a:ext cx="3929515" cy="648512"/>
          </a:xfrm>
          <a:prstGeom prst="rect">
            <a:avLst/>
          </a:prstGeom>
          <a:noFill/>
          <a:ln w="9525">
            <a:noFill/>
            <a:round/>
            <a:headEnd/>
            <a:tailEnd/>
          </a:ln>
          <a:effectLst/>
        </p:spPr>
        <p:txBody>
          <a:bodyPr wrap="none" lIns="90000" tIns="46800" rIns="90000" bIns="46800">
            <a:spAutoFit/>
          </a:bodyPr>
          <a:lstStyle/>
          <a:p>
            <a:pPr defTabSz="449263" eaLnBrk="0" hangingPunct="0">
              <a:spcBef>
                <a:spcPct val="0"/>
              </a:spcBef>
              <a:buClr>
                <a:srgbClr val="000000"/>
              </a:buClr>
              <a:buSzPct val="100000"/>
              <a:buFont typeface="Helvetic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latin typeface="Calibri" pitchFamily="34" charset="0"/>
              </a:rPr>
              <a:t>Same channel on </a:t>
            </a:r>
            <a:r>
              <a:rPr lang="en-GB" dirty="0">
                <a:solidFill>
                  <a:srgbClr val="FF3300"/>
                </a:solidFill>
                <a:latin typeface="Calibri" pitchFamily="34" charset="0"/>
              </a:rPr>
              <a:t>NOAA-16</a:t>
            </a:r>
            <a:r>
              <a:rPr lang="en-GB" dirty="0">
                <a:solidFill>
                  <a:srgbClr val="000000"/>
                </a:solidFill>
                <a:latin typeface="Calibri" pitchFamily="34" charset="0"/>
              </a:rPr>
              <a:t> satellite has </a:t>
            </a:r>
          </a:p>
          <a:p>
            <a:pPr defTabSz="449263" eaLnBrk="0" hangingPunct="0">
              <a:spcBef>
                <a:spcPct val="0"/>
              </a:spcBef>
              <a:buClr>
                <a:srgbClr val="000000"/>
              </a:buClr>
              <a:buSzPct val="100000"/>
              <a:buFont typeface="Helvetic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latin typeface="Calibri" pitchFamily="34" charset="0"/>
              </a:rPr>
              <a:t>no radiance bias against FG.</a:t>
            </a:r>
          </a:p>
        </p:txBody>
      </p:sp>
      <p:sp>
        <p:nvSpPr>
          <p:cNvPr id="269343" name="Text Box 31"/>
          <p:cNvSpPr txBox="1">
            <a:spLocks noChangeArrowheads="1"/>
          </p:cNvSpPr>
          <p:nvPr/>
        </p:nvSpPr>
        <p:spPr bwMode="auto">
          <a:xfrm>
            <a:off x="2268538" y="6237288"/>
            <a:ext cx="4325713" cy="371513"/>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dirty="0">
                <a:solidFill>
                  <a:srgbClr val="FF5050"/>
                </a:solidFill>
                <a:latin typeface="Calibri" pitchFamily="34" charset="0"/>
              </a:rPr>
              <a:t>NOAA-14 channel 5 has an instrument bias.</a:t>
            </a:r>
          </a:p>
        </p:txBody>
      </p:sp>
      <p:sp>
        <p:nvSpPr>
          <p:cNvPr id="269344" name="Line 32"/>
          <p:cNvSpPr>
            <a:spLocks noChangeShapeType="1"/>
          </p:cNvSpPr>
          <p:nvPr/>
        </p:nvSpPr>
        <p:spPr bwMode="auto">
          <a:xfrm>
            <a:off x="1835150" y="6424613"/>
            <a:ext cx="503238" cy="0"/>
          </a:xfrm>
          <a:prstGeom prst="line">
            <a:avLst/>
          </a:prstGeom>
          <a:noFill/>
          <a:ln w="50800">
            <a:solidFill>
              <a:srgbClr val="FF0000"/>
            </a:solidFill>
            <a:round/>
            <a:headEnd/>
            <a:tailEnd type="stealth" w="med" len="med"/>
          </a:ln>
          <a:effectLst/>
        </p:spPr>
        <p:txBody>
          <a:bodyPr lIns="90000" tIns="46800" rIns="90000" bIns="46800">
            <a:spAutoFit/>
          </a:bodyPr>
          <a:lstStyle/>
          <a:p>
            <a:endParaRPr lang="en-GB"/>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381000" marR="0" indent="-381000" algn="l" defTabSz="914400" rtl="0" eaLnBrk="1" fontAlgn="base" latinLnBrk="0" hangingPunct="1">
          <a:lnSpc>
            <a:spcPct val="100000"/>
          </a:lnSpc>
          <a:spcBef>
            <a:spcPct val="20000"/>
          </a:spcBef>
          <a:spcAft>
            <a:spcPct val="0"/>
          </a:spcAft>
          <a:buClrTx/>
          <a:buSzTx/>
          <a:buFontTx/>
          <a:buChar char="•"/>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381000" marR="0" indent="-381000" algn="l" defTabSz="914400" rtl="0" eaLnBrk="1" fontAlgn="base" latinLnBrk="0" hangingPunct="1">
          <a:lnSpc>
            <a:spcPct val="100000"/>
          </a:lnSpc>
          <a:spcBef>
            <a:spcPct val="20000"/>
          </a:spcBef>
          <a:spcAft>
            <a:spcPct val="0"/>
          </a:spcAft>
          <a:buClrTx/>
          <a:buSzTx/>
          <a:buFontTx/>
          <a:buChar char="•"/>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41811</TotalTime>
  <Words>2340</Words>
  <Application>Microsoft Macintosh PowerPoint</Application>
  <PresentationFormat>On-screen Show (4:3)</PresentationFormat>
  <Paragraphs>358</Paragraphs>
  <Slides>33</Slides>
  <Notes>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33</vt:i4>
      </vt:variant>
    </vt:vector>
  </HeadingPairs>
  <TitlesOfParts>
    <vt:vector size="36" baseType="lpstr">
      <vt:lpstr>Default Design</vt:lpstr>
      <vt:lpstr>Equation</vt:lpstr>
      <vt:lpstr>Microsoft Equation 3.0</vt:lpstr>
      <vt:lpstr>Bias correction in data assimilation</vt:lpstr>
      <vt:lpstr>Overview of this lecture</vt:lpstr>
      <vt:lpstr>PowerPoint Presentation</vt:lpstr>
      <vt:lpstr>Outline</vt:lpstr>
      <vt:lpstr>Model bias: Systematic Day-3 Z500 errors in three different forecast models</vt:lpstr>
      <vt:lpstr>Model bias:  Seasonal variation in upper-stratospheric model errors</vt:lpstr>
      <vt:lpstr>Observation bias: Radiosonde temperature observations</vt:lpstr>
      <vt:lpstr>Observation and observation operator bias:     Satellite radiances</vt:lpstr>
      <vt:lpstr>Observation and observation operator bias:     Satellite radiances</vt:lpstr>
      <vt:lpstr>Observation and observation operator bias:     Satellite radiances</vt:lpstr>
      <vt:lpstr>Implications for data assimilation: Bias problems in a nutshell</vt:lpstr>
      <vt:lpstr>Implications for data assimilation: The effect of model bias on trend estimates</vt:lpstr>
      <vt:lpstr>Implications for data assimilation:  ERA-40 surface temperatures compared to land-station values</vt:lpstr>
      <vt:lpstr>Outline</vt:lpstr>
      <vt:lpstr>Variational analysis and bias correction: A brief review of variational data assimilation</vt:lpstr>
      <vt:lpstr>Variational analysis and bias correction: Error sources in the input data</vt:lpstr>
      <vt:lpstr>Satellite radiance bias correction at ECMWF, prior to 2006</vt:lpstr>
      <vt:lpstr>The need for an adaptive bias correction system</vt:lpstr>
      <vt:lpstr>The Variational Bias Correction scheme:  The general idea</vt:lpstr>
      <vt:lpstr>Variational bias correction:    The modified analysis problem</vt:lpstr>
      <vt:lpstr>The need for an adequate bias model</vt:lpstr>
      <vt:lpstr>Example 1:    Spinning up new instruments – IASI on MetOp A</vt:lpstr>
      <vt:lpstr>Example 2: NOAA-9 MSU channel 3 bias corrections (cosmic storm)</vt:lpstr>
      <vt:lpstr>Example 3: Fit to conventional data</vt:lpstr>
      <vt:lpstr>Outline</vt:lpstr>
      <vt:lpstr>Extension to other types of observations</vt:lpstr>
      <vt:lpstr>VarBC for satellite radiances</vt:lpstr>
      <vt:lpstr>VarBC for ozone</vt:lpstr>
      <vt:lpstr>VarBC for aircraft temperature</vt:lpstr>
      <vt:lpstr>Outline</vt:lpstr>
      <vt:lpstr>Limitations of VarBC: Interaction with model bias</vt:lpstr>
      <vt:lpstr>Summary</vt:lpstr>
      <vt:lpstr>Additional information</vt:lpstr>
    </vt:vector>
  </TitlesOfParts>
  <Company>E.C.M.W.F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few 4D-Var Characteristics</dc:title>
  <dc:creator>E.C.M.W.F</dc:creator>
  <cp:lastModifiedBy>Dick Dee</cp:lastModifiedBy>
  <cp:revision>510</cp:revision>
  <dcterms:created xsi:type="dcterms:W3CDTF">2004-05-04T15:39:43Z</dcterms:created>
  <dcterms:modified xsi:type="dcterms:W3CDTF">2016-03-07T14:00:33Z</dcterms:modified>
</cp:coreProperties>
</file>