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54" r:id="rId1"/>
    <p:sldMasterId id="2147483650" r:id="rId2"/>
    <p:sldMasterId id="2147484241" r:id="rId3"/>
  </p:sldMasterIdLst>
  <p:notesMasterIdLst>
    <p:notesMasterId r:id="rId38"/>
  </p:notesMasterIdLst>
  <p:handoutMasterIdLst>
    <p:handoutMasterId r:id="rId39"/>
  </p:handoutMasterIdLst>
  <p:sldIdLst>
    <p:sldId id="604" r:id="rId4"/>
    <p:sldId id="517" r:id="rId5"/>
    <p:sldId id="558" r:id="rId6"/>
    <p:sldId id="559" r:id="rId7"/>
    <p:sldId id="561" r:id="rId8"/>
    <p:sldId id="563" r:id="rId9"/>
    <p:sldId id="564" r:id="rId10"/>
    <p:sldId id="566" r:id="rId11"/>
    <p:sldId id="567" r:id="rId12"/>
    <p:sldId id="570" r:id="rId13"/>
    <p:sldId id="569" r:id="rId14"/>
    <p:sldId id="568" r:id="rId15"/>
    <p:sldId id="574" r:id="rId16"/>
    <p:sldId id="577" r:id="rId17"/>
    <p:sldId id="572" r:id="rId18"/>
    <p:sldId id="571" r:id="rId19"/>
    <p:sldId id="575" r:id="rId20"/>
    <p:sldId id="605" r:id="rId21"/>
    <p:sldId id="578" r:id="rId22"/>
    <p:sldId id="606" r:id="rId23"/>
    <p:sldId id="607" r:id="rId24"/>
    <p:sldId id="586" r:id="rId25"/>
    <p:sldId id="589" r:id="rId26"/>
    <p:sldId id="588" r:id="rId27"/>
    <p:sldId id="583" r:id="rId28"/>
    <p:sldId id="594" r:id="rId29"/>
    <p:sldId id="615" r:id="rId30"/>
    <p:sldId id="611" r:id="rId31"/>
    <p:sldId id="613" r:id="rId32"/>
    <p:sldId id="614" r:id="rId33"/>
    <p:sldId id="608" r:id="rId34"/>
    <p:sldId id="609" r:id="rId35"/>
    <p:sldId id="610" r:id="rId36"/>
    <p:sldId id="617" r:id="rId37"/>
  </p:sldIdLst>
  <p:sldSz cx="9144000" cy="6858000" type="screen4x3"/>
  <p:notesSz cx="6718300" cy="9867900"/>
  <p:defaultTextStyle>
    <a:defPPr>
      <a:defRPr lang="en-GB"/>
    </a:defPPr>
    <a:lvl1pPr algn="l" rtl="0" fontAlgn="base">
      <a:spcBef>
        <a:spcPct val="0"/>
      </a:spcBef>
      <a:spcAft>
        <a:spcPct val="0"/>
      </a:spcAft>
      <a:defRPr sz="3000" b="1" kern="1200">
        <a:solidFill>
          <a:schemeClr val="tx1"/>
        </a:solidFill>
        <a:latin typeface="Times" pitchFamily="18" charset="0"/>
        <a:ea typeface="ＭＳ Ｐゴシック"/>
        <a:cs typeface="ＭＳ Ｐゴシック"/>
      </a:defRPr>
    </a:lvl1pPr>
    <a:lvl2pPr marL="457200" algn="l" rtl="0" fontAlgn="base">
      <a:spcBef>
        <a:spcPct val="0"/>
      </a:spcBef>
      <a:spcAft>
        <a:spcPct val="0"/>
      </a:spcAft>
      <a:defRPr sz="3000" b="1" kern="1200">
        <a:solidFill>
          <a:schemeClr val="tx1"/>
        </a:solidFill>
        <a:latin typeface="Times" pitchFamily="18" charset="0"/>
        <a:ea typeface="ＭＳ Ｐゴシック"/>
        <a:cs typeface="ＭＳ Ｐゴシック"/>
      </a:defRPr>
    </a:lvl2pPr>
    <a:lvl3pPr marL="914400" algn="l" rtl="0" fontAlgn="base">
      <a:spcBef>
        <a:spcPct val="0"/>
      </a:spcBef>
      <a:spcAft>
        <a:spcPct val="0"/>
      </a:spcAft>
      <a:defRPr sz="3000" b="1" kern="1200">
        <a:solidFill>
          <a:schemeClr val="tx1"/>
        </a:solidFill>
        <a:latin typeface="Times" pitchFamily="18" charset="0"/>
        <a:ea typeface="ＭＳ Ｐゴシック"/>
        <a:cs typeface="ＭＳ Ｐゴシック"/>
      </a:defRPr>
    </a:lvl3pPr>
    <a:lvl4pPr marL="1371600" algn="l" rtl="0" fontAlgn="base">
      <a:spcBef>
        <a:spcPct val="0"/>
      </a:spcBef>
      <a:spcAft>
        <a:spcPct val="0"/>
      </a:spcAft>
      <a:defRPr sz="3000" b="1" kern="1200">
        <a:solidFill>
          <a:schemeClr val="tx1"/>
        </a:solidFill>
        <a:latin typeface="Times" pitchFamily="18" charset="0"/>
        <a:ea typeface="ＭＳ Ｐゴシック"/>
        <a:cs typeface="ＭＳ Ｐゴシック"/>
      </a:defRPr>
    </a:lvl4pPr>
    <a:lvl5pPr marL="1828800" algn="l" rtl="0" fontAlgn="base">
      <a:spcBef>
        <a:spcPct val="0"/>
      </a:spcBef>
      <a:spcAft>
        <a:spcPct val="0"/>
      </a:spcAft>
      <a:defRPr sz="3000" b="1" kern="1200">
        <a:solidFill>
          <a:schemeClr val="tx1"/>
        </a:solidFill>
        <a:latin typeface="Times" pitchFamily="18" charset="0"/>
        <a:ea typeface="ＭＳ Ｐゴシック"/>
        <a:cs typeface="ＭＳ Ｐゴシック"/>
      </a:defRPr>
    </a:lvl5pPr>
    <a:lvl6pPr marL="2286000" algn="l" defTabSz="914400" rtl="0" eaLnBrk="1" latinLnBrk="0" hangingPunct="1">
      <a:defRPr sz="3000" b="1" kern="1200">
        <a:solidFill>
          <a:schemeClr val="tx1"/>
        </a:solidFill>
        <a:latin typeface="Times" pitchFamily="18" charset="0"/>
        <a:ea typeface="ＭＳ Ｐゴシック"/>
        <a:cs typeface="ＭＳ Ｐゴシック"/>
      </a:defRPr>
    </a:lvl6pPr>
    <a:lvl7pPr marL="2743200" algn="l" defTabSz="914400" rtl="0" eaLnBrk="1" latinLnBrk="0" hangingPunct="1">
      <a:defRPr sz="3000" b="1" kern="1200">
        <a:solidFill>
          <a:schemeClr val="tx1"/>
        </a:solidFill>
        <a:latin typeface="Times" pitchFamily="18" charset="0"/>
        <a:ea typeface="ＭＳ Ｐゴシック"/>
        <a:cs typeface="ＭＳ Ｐゴシック"/>
      </a:defRPr>
    </a:lvl7pPr>
    <a:lvl8pPr marL="3200400" algn="l" defTabSz="914400" rtl="0" eaLnBrk="1" latinLnBrk="0" hangingPunct="1">
      <a:defRPr sz="3000" b="1" kern="1200">
        <a:solidFill>
          <a:schemeClr val="tx1"/>
        </a:solidFill>
        <a:latin typeface="Times" pitchFamily="18" charset="0"/>
        <a:ea typeface="ＭＳ Ｐゴシック"/>
        <a:cs typeface="ＭＳ Ｐゴシック"/>
      </a:defRPr>
    </a:lvl8pPr>
    <a:lvl9pPr marL="3657600" algn="l" defTabSz="914400" rtl="0" eaLnBrk="1" latinLnBrk="0" hangingPunct="1">
      <a:defRPr sz="3000" b="1" kern="1200">
        <a:solidFill>
          <a:schemeClr val="tx1"/>
        </a:solidFill>
        <a:latin typeface="Times" pitchFamily="18" charset="0"/>
        <a:ea typeface="ＭＳ Ｐゴシック"/>
        <a:cs typeface="ＭＳ Ｐゴシック"/>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08">
          <p15:clr>
            <a:srgbClr val="A4A3A4"/>
          </p15:clr>
        </p15:guide>
        <p15:guide id="2" pos="21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2275"/>
    <a:srgbClr val="000096"/>
    <a:srgbClr val="28364E"/>
    <a:srgbClr val="012FA1"/>
    <a:srgbClr val="0000FF"/>
    <a:srgbClr val="DD8423"/>
    <a:srgbClr val="007400"/>
    <a:srgbClr val="3333FF"/>
    <a:srgbClr val="FFFF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78" autoAdjust="0"/>
    <p:restoredTop sz="96926" autoAdjust="0"/>
  </p:normalViewPr>
  <p:slideViewPr>
    <p:cSldViewPr>
      <p:cViewPr varScale="1">
        <p:scale>
          <a:sx n="102" d="100"/>
          <a:sy n="102" d="100"/>
        </p:scale>
        <p:origin x="-178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4" d="100"/>
          <a:sy n="64" d="100"/>
        </p:scale>
        <p:origin x="-3612" y="-108"/>
      </p:cViewPr>
      <p:guideLst>
        <p:guide orient="horz" pos="3108"/>
        <p:guide pos="211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1903" tIns="45952" rIns="91903" bIns="45952" numCol="1" anchor="t" anchorCtr="0" compatLnSpc="1">
            <a:prstTxWarp prst="textNoShape">
              <a:avLst/>
            </a:prstTxWarp>
          </a:bodyPr>
          <a:lstStyle>
            <a:lvl1pPr defTabSz="919163" eaLnBrk="0" hangingPunct="0">
              <a:defRPr sz="1200" b="0">
                <a:latin typeface="Times" charset="0"/>
                <a:ea typeface="ＭＳ Ｐゴシック" charset="-128"/>
                <a:cs typeface="ＭＳ Ｐゴシック" charset="-128"/>
              </a:defRPr>
            </a:lvl1pPr>
          </a:lstStyle>
          <a:p>
            <a:pPr>
              <a:defRPr/>
            </a:pPr>
            <a:endParaRPr lang="en-US"/>
          </a:p>
        </p:txBody>
      </p:sp>
      <p:sp>
        <p:nvSpPr>
          <p:cNvPr id="29699" name="Rectangle 3"/>
          <p:cNvSpPr>
            <a:spLocks noGrp="1" noChangeArrowheads="1"/>
          </p:cNvSpPr>
          <p:nvPr>
            <p:ph type="dt" sz="quarter" idx="1"/>
          </p:nvPr>
        </p:nvSpPr>
        <p:spPr bwMode="auto">
          <a:xfrm>
            <a:off x="3806825" y="0"/>
            <a:ext cx="2911475" cy="493713"/>
          </a:xfrm>
          <a:prstGeom prst="rect">
            <a:avLst/>
          </a:prstGeom>
          <a:noFill/>
          <a:ln w="9525">
            <a:noFill/>
            <a:miter lim="800000"/>
            <a:headEnd/>
            <a:tailEnd/>
          </a:ln>
          <a:effectLst/>
        </p:spPr>
        <p:txBody>
          <a:bodyPr vert="horz" wrap="square" lIns="91903" tIns="45952" rIns="91903" bIns="45952" numCol="1" anchor="t" anchorCtr="0" compatLnSpc="1">
            <a:prstTxWarp prst="textNoShape">
              <a:avLst/>
            </a:prstTxWarp>
          </a:bodyPr>
          <a:lstStyle>
            <a:lvl1pPr algn="r" defTabSz="919163" eaLnBrk="0" hangingPunct="0">
              <a:defRPr sz="1200" b="0">
                <a:latin typeface="Times" charset="0"/>
                <a:ea typeface="ＭＳ Ｐゴシック" charset="-128"/>
                <a:cs typeface="+mn-cs"/>
              </a:defRPr>
            </a:lvl1pPr>
          </a:lstStyle>
          <a:p>
            <a:pPr>
              <a:defRPr/>
            </a:pPr>
            <a:fld id="{4C9EC925-1E1F-46F6-BD21-90EF7C79CC91}" type="datetime1">
              <a:rPr lang="en-GB"/>
              <a:pPr>
                <a:defRPr/>
              </a:pPr>
              <a:t>18/03/2016</a:t>
            </a:fld>
            <a:endParaRPr lang="en-GB"/>
          </a:p>
        </p:txBody>
      </p:sp>
      <p:sp>
        <p:nvSpPr>
          <p:cNvPr id="29700" name="Rectangle 4"/>
          <p:cNvSpPr>
            <a:spLocks noGrp="1" noChangeArrowheads="1"/>
          </p:cNvSpPr>
          <p:nvPr>
            <p:ph type="ftr" sz="quarter" idx="2"/>
          </p:nvPr>
        </p:nvSpPr>
        <p:spPr bwMode="auto">
          <a:xfrm>
            <a:off x="0" y="9374188"/>
            <a:ext cx="2911475" cy="493712"/>
          </a:xfrm>
          <a:prstGeom prst="rect">
            <a:avLst/>
          </a:prstGeom>
          <a:noFill/>
          <a:ln w="9525">
            <a:noFill/>
            <a:miter lim="800000"/>
            <a:headEnd/>
            <a:tailEnd/>
          </a:ln>
          <a:effectLst/>
        </p:spPr>
        <p:txBody>
          <a:bodyPr vert="horz" wrap="square" lIns="91903" tIns="45952" rIns="91903" bIns="45952" numCol="1" anchor="b" anchorCtr="0" compatLnSpc="1">
            <a:prstTxWarp prst="textNoShape">
              <a:avLst/>
            </a:prstTxWarp>
          </a:bodyPr>
          <a:lstStyle>
            <a:lvl1pPr defTabSz="919163" eaLnBrk="0" hangingPunct="0">
              <a:defRPr sz="1200" b="0">
                <a:latin typeface="Times" charset="0"/>
                <a:ea typeface="ＭＳ Ｐゴシック" charset="-128"/>
                <a:cs typeface="ＭＳ Ｐゴシック" charset="-128"/>
              </a:defRPr>
            </a:lvl1pPr>
          </a:lstStyle>
          <a:p>
            <a:pPr>
              <a:defRPr/>
            </a:pPr>
            <a:endParaRPr lang="en-US"/>
          </a:p>
        </p:txBody>
      </p:sp>
      <p:sp>
        <p:nvSpPr>
          <p:cNvPr id="29701" name="Rectangle 5"/>
          <p:cNvSpPr>
            <a:spLocks noGrp="1" noChangeArrowheads="1"/>
          </p:cNvSpPr>
          <p:nvPr>
            <p:ph type="sldNum" sz="quarter" idx="3"/>
          </p:nvPr>
        </p:nvSpPr>
        <p:spPr bwMode="auto">
          <a:xfrm>
            <a:off x="3806825" y="9374188"/>
            <a:ext cx="2911475" cy="493712"/>
          </a:xfrm>
          <a:prstGeom prst="rect">
            <a:avLst/>
          </a:prstGeom>
          <a:noFill/>
          <a:ln w="9525">
            <a:noFill/>
            <a:miter lim="800000"/>
            <a:headEnd/>
            <a:tailEnd/>
          </a:ln>
          <a:effectLst/>
        </p:spPr>
        <p:txBody>
          <a:bodyPr vert="horz" wrap="square" lIns="91903" tIns="45952" rIns="91903" bIns="45952" numCol="1" anchor="b" anchorCtr="0" compatLnSpc="1">
            <a:prstTxWarp prst="textNoShape">
              <a:avLst/>
            </a:prstTxWarp>
          </a:bodyPr>
          <a:lstStyle>
            <a:lvl1pPr algn="r" defTabSz="919163" eaLnBrk="0" hangingPunct="0">
              <a:defRPr sz="1200" b="0">
                <a:latin typeface="Times" charset="0"/>
                <a:ea typeface="ＭＳ Ｐゴシック" charset="-128"/>
                <a:cs typeface="+mn-cs"/>
              </a:defRPr>
            </a:lvl1pPr>
          </a:lstStyle>
          <a:p>
            <a:pPr>
              <a:defRPr/>
            </a:pPr>
            <a:fld id="{71037FF7-B20A-4DDA-8BAD-CF59634F4A14}" type="slidenum">
              <a:rPr lang="en-GB"/>
              <a:pPr>
                <a:defRPr/>
              </a:pPr>
              <a:t>‹#›</a:t>
            </a:fld>
            <a:endParaRPr lang="en-GB"/>
          </a:p>
        </p:txBody>
      </p:sp>
    </p:spTree>
    <p:extLst>
      <p:ext uri="{BB962C8B-B14F-4D97-AF65-F5344CB8AC3E}">
        <p14:creationId xmlns:p14="http://schemas.microsoft.com/office/powerpoint/2010/main" val="34414116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14650" cy="460375"/>
          </a:xfrm>
          <a:prstGeom prst="rect">
            <a:avLst/>
          </a:prstGeom>
          <a:noFill/>
          <a:ln w="9525">
            <a:noFill/>
            <a:miter lim="800000"/>
            <a:headEnd/>
            <a:tailEnd/>
          </a:ln>
          <a:effectLst/>
        </p:spPr>
        <p:txBody>
          <a:bodyPr vert="horz" wrap="square" lIns="91903" tIns="45952" rIns="91903" bIns="45952" numCol="1" anchor="t" anchorCtr="0" compatLnSpc="1">
            <a:prstTxWarp prst="textNoShape">
              <a:avLst/>
            </a:prstTxWarp>
          </a:bodyPr>
          <a:lstStyle>
            <a:lvl1pPr defTabSz="919163" eaLnBrk="0" hangingPunct="0">
              <a:defRPr sz="1200" b="0">
                <a:latin typeface="Times" charset="0"/>
                <a:ea typeface="ＭＳ Ｐゴシック" charset="-128"/>
                <a:cs typeface="ＭＳ Ｐゴシック" charset="-128"/>
              </a:defRPr>
            </a:lvl1pPr>
          </a:lstStyle>
          <a:p>
            <a:pPr>
              <a:defRPr/>
            </a:pPr>
            <a:endParaRPr lang="en-US"/>
          </a:p>
        </p:txBody>
      </p:sp>
      <p:sp>
        <p:nvSpPr>
          <p:cNvPr id="31747" name="Rectangle 3"/>
          <p:cNvSpPr>
            <a:spLocks noGrp="1" noChangeArrowheads="1"/>
          </p:cNvSpPr>
          <p:nvPr>
            <p:ph type="dt" idx="1"/>
          </p:nvPr>
        </p:nvSpPr>
        <p:spPr bwMode="auto">
          <a:xfrm>
            <a:off x="3832225" y="0"/>
            <a:ext cx="2911475" cy="460375"/>
          </a:xfrm>
          <a:prstGeom prst="rect">
            <a:avLst/>
          </a:prstGeom>
          <a:noFill/>
          <a:ln w="9525">
            <a:noFill/>
            <a:miter lim="800000"/>
            <a:headEnd/>
            <a:tailEnd/>
          </a:ln>
          <a:effectLst/>
        </p:spPr>
        <p:txBody>
          <a:bodyPr vert="horz" wrap="square" lIns="91903" tIns="45952" rIns="91903" bIns="45952" numCol="1" anchor="t" anchorCtr="0" compatLnSpc="1">
            <a:prstTxWarp prst="textNoShape">
              <a:avLst/>
            </a:prstTxWarp>
          </a:bodyPr>
          <a:lstStyle>
            <a:lvl1pPr algn="r" defTabSz="919163" eaLnBrk="0" hangingPunct="0">
              <a:defRPr sz="1200" b="0">
                <a:latin typeface="Times" charset="0"/>
                <a:ea typeface="ＭＳ Ｐゴシック" charset="-128"/>
                <a:cs typeface="+mn-cs"/>
              </a:defRPr>
            </a:lvl1pPr>
          </a:lstStyle>
          <a:p>
            <a:pPr>
              <a:defRPr/>
            </a:pPr>
            <a:fld id="{177F1762-1299-4296-85E5-5BFA344C1755}" type="datetime1">
              <a:rPr lang="en-GB"/>
              <a:pPr>
                <a:defRPr/>
              </a:pPr>
              <a:t>18/03/2016</a:t>
            </a:fld>
            <a:endParaRPr lang="en-GB"/>
          </a:p>
        </p:txBody>
      </p:sp>
      <p:sp>
        <p:nvSpPr>
          <p:cNvPr id="58372" name="Rectangle 4"/>
          <p:cNvSpPr>
            <a:spLocks noGrp="1" noRot="1" noChangeAspect="1" noChangeArrowheads="1" noTextEdit="1"/>
          </p:cNvSpPr>
          <p:nvPr>
            <p:ph type="sldImg" idx="2"/>
          </p:nvPr>
        </p:nvSpPr>
        <p:spPr bwMode="auto">
          <a:xfrm>
            <a:off x="920750" y="765175"/>
            <a:ext cx="4902200" cy="3676650"/>
          </a:xfrm>
          <a:prstGeom prst="rect">
            <a:avLst/>
          </a:prstGeom>
          <a:noFill/>
          <a:ln w="9525">
            <a:solidFill>
              <a:srgbClr val="000000"/>
            </a:solidFill>
            <a:miter lim="800000"/>
            <a:headEnd/>
            <a:tailEnd/>
          </a:ln>
        </p:spPr>
      </p:sp>
      <p:sp>
        <p:nvSpPr>
          <p:cNvPr id="31749" name="Rectangle 5"/>
          <p:cNvSpPr>
            <a:spLocks noGrp="1" noChangeArrowheads="1"/>
          </p:cNvSpPr>
          <p:nvPr>
            <p:ph type="body" sz="quarter" idx="3"/>
          </p:nvPr>
        </p:nvSpPr>
        <p:spPr bwMode="auto">
          <a:xfrm>
            <a:off x="917575" y="4673600"/>
            <a:ext cx="4906963" cy="4441825"/>
          </a:xfrm>
          <a:prstGeom prst="rect">
            <a:avLst/>
          </a:prstGeom>
          <a:noFill/>
          <a:ln w="9525">
            <a:noFill/>
            <a:miter lim="800000"/>
            <a:headEnd/>
            <a:tailEnd/>
          </a:ln>
          <a:effectLst/>
        </p:spPr>
        <p:txBody>
          <a:bodyPr vert="horz" wrap="square" lIns="91903" tIns="45952" rIns="91903" bIns="45952"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1750" name="Rectangle 6"/>
          <p:cNvSpPr>
            <a:spLocks noGrp="1" noChangeArrowheads="1"/>
          </p:cNvSpPr>
          <p:nvPr>
            <p:ph type="ftr" sz="quarter" idx="4"/>
          </p:nvPr>
        </p:nvSpPr>
        <p:spPr bwMode="auto">
          <a:xfrm>
            <a:off x="0" y="9344025"/>
            <a:ext cx="2914650" cy="536575"/>
          </a:xfrm>
          <a:prstGeom prst="rect">
            <a:avLst/>
          </a:prstGeom>
          <a:noFill/>
          <a:ln w="9525">
            <a:noFill/>
            <a:miter lim="800000"/>
            <a:headEnd/>
            <a:tailEnd/>
          </a:ln>
          <a:effectLst/>
        </p:spPr>
        <p:txBody>
          <a:bodyPr vert="horz" wrap="square" lIns="91903" tIns="45952" rIns="91903" bIns="45952" numCol="1" anchor="b" anchorCtr="0" compatLnSpc="1">
            <a:prstTxWarp prst="textNoShape">
              <a:avLst/>
            </a:prstTxWarp>
          </a:bodyPr>
          <a:lstStyle>
            <a:lvl1pPr defTabSz="919163" eaLnBrk="0" hangingPunct="0">
              <a:defRPr sz="1200" b="0">
                <a:latin typeface="Times" charset="0"/>
                <a:ea typeface="ＭＳ Ｐゴシック" charset="-128"/>
                <a:cs typeface="ＭＳ Ｐゴシック" charset="-128"/>
              </a:defRPr>
            </a:lvl1pPr>
          </a:lstStyle>
          <a:p>
            <a:pPr>
              <a:defRPr/>
            </a:pPr>
            <a:endParaRPr lang="en-US"/>
          </a:p>
        </p:txBody>
      </p:sp>
      <p:sp>
        <p:nvSpPr>
          <p:cNvPr id="31751" name="Rectangle 7"/>
          <p:cNvSpPr>
            <a:spLocks noGrp="1" noChangeArrowheads="1"/>
          </p:cNvSpPr>
          <p:nvPr>
            <p:ph type="sldNum" sz="quarter" idx="5"/>
          </p:nvPr>
        </p:nvSpPr>
        <p:spPr bwMode="auto">
          <a:xfrm>
            <a:off x="3832225" y="9344025"/>
            <a:ext cx="2911475" cy="536575"/>
          </a:xfrm>
          <a:prstGeom prst="rect">
            <a:avLst/>
          </a:prstGeom>
          <a:noFill/>
          <a:ln w="9525">
            <a:noFill/>
            <a:miter lim="800000"/>
            <a:headEnd/>
            <a:tailEnd/>
          </a:ln>
          <a:effectLst/>
        </p:spPr>
        <p:txBody>
          <a:bodyPr vert="horz" wrap="square" lIns="91903" tIns="45952" rIns="91903" bIns="45952" numCol="1" anchor="b" anchorCtr="0" compatLnSpc="1">
            <a:prstTxWarp prst="textNoShape">
              <a:avLst/>
            </a:prstTxWarp>
          </a:bodyPr>
          <a:lstStyle>
            <a:lvl1pPr algn="r" defTabSz="919163" eaLnBrk="0" hangingPunct="0">
              <a:defRPr sz="1200" b="0">
                <a:latin typeface="Times" charset="0"/>
                <a:ea typeface="ＭＳ Ｐゴシック" charset="-128"/>
                <a:cs typeface="+mn-cs"/>
              </a:defRPr>
            </a:lvl1pPr>
          </a:lstStyle>
          <a:p>
            <a:pPr>
              <a:defRPr/>
            </a:pPr>
            <a:fld id="{A8C767BC-E105-42CB-94F1-BFC5F1223D52}" type="slidenum">
              <a:rPr lang="en-GB"/>
              <a:pPr>
                <a:defRPr/>
              </a:pPr>
              <a:t>‹#›</a:t>
            </a:fld>
            <a:endParaRPr lang="en-GB"/>
          </a:p>
        </p:txBody>
      </p:sp>
    </p:spTree>
    <p:extLst>
      <p:ext uri="{BB962C8B-B14F-4D97-AF65-F5344CB8AC3E}">
        <p14:creationId xmlns:p14="http://schemas.microsoft.com/office/powerpoint/2010/main" val="855685962"/>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type="dt" sz="quarter" idx="1"/>
          </p:nvPr>
        </p:nvSpPr>
        <p:spPr>
          <a:noFill/>
        </p:spPr>
        <p:txBody>
          <a:bodyPr/>
          <a:lstStyle/>
          <a:p>
            <a:fld id="{1CFC4002-51D6-4E4A-92BD-2A0AA59B63EE}" type="datetime1">
              <a:rPr lang="en-GB" smtClean="0">
                <a:latin typeface="Times" pitchFamily="18" charset="0"/>
                <a:ea typeface="ＭＳ Ｐゴシック"/>
                <a:cs typeface="ＭＳ Ｐゴシック"/>
              </a:rPr>
              <a:pPr/>
              <a:t>18/03/2016</a:t>
            </a:fld>
            <a:endParaRPr lang="en-GB" smtClean="0">
              <a:latin typeface="Times" pitchFamily="18" charset="0"/>
              <a:ea typeface="ＭＳ Ｐゴシック"/>
              <a:cs typeface="ＭＳ Ｐゴシック"/>
            </a:endParaRPr>
          </a:p>
        </p:txBody>
      </p:sp>
      <p:sp>
        <p:nvSpPr>
          <p:cNvPr id="59395" name="Rectangle 7"/>
          <p:cNvSpPr>
            <a:spLocks noGrp="1" noChangeArrowheads="1"/>
          </p:cNvSpPr>
          <p:nvPr>
            <p:ph type="sldNum" sz="quarter" idx="5"/>
          </p:nvPr>
        </p:nvSpPr>
        <p:spPr>
          <a:noFill/>
        </p:spPr>
        <p:txBody>
          <a:bodyPr/>
          <a:lstStyle/>
          <a:p>
            <a:fld id="{C8746228-1BF4-4798-A824-6A5759F8260D}" type="slidenum">
              <a:rPr lang="x-none" smtClean="0">
                <a:latin typeface="Times" pitchFamily="18" charset="0"/>
                <a:ea typeface="ＭＳ Ｐゴシック"/>
              </a:rPr>
              <a:pPr/>
              <a:t>1</a:t>
            </a:fld>
            <a:endParaRPr lang="en-GB" smtClean="0">
              <a:latin typeface="Times" pitchFamily="18" charset="0"/>
              <a:ea typeface="ＭＳ Ｐゴシック"/>
              <a:cs typeface="ＭＳ Ｐゴシック"/>
            </a:endParaRPr>
          </a:p>
        </p:txBody>
      </p:sp>
      <p:sp>
        <p:nvSpPr>
          <p:cNvPr id="59396" name="Rectangle 2"/>
          <p:cNvSpPr>
            <a:spLocks noGrp="1" noRot="1" noChangeAspect="1" noChangeArrowheads="1" noTextEdit="1"/>
          </p:cNvSpPr>
          <p:nvPr>
            <p:ph type="sldImg"/>
          </p:nvPr>
        </p:nvSpPr>
        <p:spPr>
          <a:xfrm>
            <a:off x="892175" y="739775"/>
            <a:ext cx="4933950" cy="3700463"/>
          </a:xfrm>
          <a:ln/>
        </p:spPr>
      </p:sp>
      <p:sp>
        <p:nvSpPr>
          <p:cNvPr id="59397" name="Espace réservé des commentaires 5"/>
          <p:cNvSpPr>
            <a:spLocks noGrp="1"/>
          </p:cNvSpPr>
          <p:nvPr/>
        </p:nvSpPr>
        <p:spPr bwMode="auto">
          <a:xfrm>
            <a:off x="917576" y="4673601"/>
            <a:ext cx="4906963" cy="4441825"/>
          </a:xfrm>
          <a:prstGeom prst="rect">
            <a:avLst/>
          </a:prstGeom>
          <a:noFill/>
          <a:ln w="9525">
            <a:noFill/>
            <a:miter lim="800000"/>
            <a:headEnd/>
            <a:tailEnd/>
          </a:ln>
        </p:spPr>
        <p:txBody>
          <a:bodyPr lIns="91903" tIns="45952" rIns="91903" bIns="45952"/>
          <a:lstStyle/>
          <a:p>
            <a:pPr eaLnBrk="0" hangingPunct="0">
              <a:spcBef>
                <a:spcPct val="30000"/>
              </a:spcBef>
            </a:pPr>
            <a:endParaRPr lang="fr-FR" sz="1200" b="0">
              <a:latin typeface="Times New Roman" pitchFamily="18" charset="0"/>
            </a:endParaRPr>
          </a:p>
        </p:txBody>
      </p:sp>
      <p:sp>
        <p:nvSpPr>
          <p:cNvPr id="2" name="Notes Placeholder 1"/>
          <p:cNvSpPr>
            <a:spLocks noGrp="1"/>
          </p:cNvSpPr>
          <p:nvPr>
            <p:ph type="body" idx="1"/>
          </p:nvPr>
        </p:nvSpPr>
        <p:spPr/>
        <p:txBody>
          <a:bodyPr/>
          <a:lstStyle/>
          <a:p>
            <a:r>
              <a:rPr lang="en-US" baseline="0" dirty="0" smtClean="0"/>
              <a:t>. </a:t>
            </a:r>
            <a:endParaRPr lang="en-US" dirty="0"/>
          </a:p>
        </p:txBody>
      </p:sp>
    </p:spTree>
    <p:extLst>
      <p:ext uri="{BB962C8B-B14F-4D97-AF65-F5344CB8AC3E}">
        <p14:creationId xmlns:p14="http://schemas.microsoft.com/office/powerpoint/2010/main" val="883922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10</a:t>
            </a:fld>
            <a:endParaRPr lang="en-GB"/>
          </a:p>
        </p:txBody>
      </p:sp>
    </p:spTree>
    <p:extLst>
      <p:ext uri="{BB962C8B-B14F-4D97-AF65-F5344CB8AC3E}">
        <p14:creationId xmlns:p14="http://schemas.microsoft.com/office/powerpoint/2010/main" val="484742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11</a:t>
            </a:fld>
            <a:endParaRPr lang="en-GB"/>
          </a:p>
        </p:txBody>
      </p:sp>
    </p:spTree>
    <p:extLst>
      <p:ext uri="{BB962C8B-B14F-4D97-AF65-F5344CB8AC3E}">
        <p14:creationId xmlns:p14="http://schemas.microsoft.com/office/powerpoint/2010/main" val="831975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12</a:t>
            </a:fld>
            <a:endParaRPr lang="en-GB"/>
          </a:p>
        </p:txBody>
      </p:sp>
    </p:spTree>
    <p:extLst>
      <p:ext uri="{BB962C8B-B14F-4D97-AF65-F5344CB8AC3E}">
        <p14:creationId xmlns:p14="http://schemas.microsoft.com/office/powerpoint/2010/main" val="42171246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13</a:t>
            </a:fld>
            <a:endParaRPr lang="en-GB"/>
          </a:p>
        </p:txBody>
      </p:sp>
    </p:spTree>
    <p:extLst>
      <p:ext uri="{BB962C8B-B14F-4D97-AF65-F5344CB8AC3E}">
        <p14:creationId xmlns:p14="http://schemas.microsoft.com/office/powerpoint/2010/main" val="2301400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14</a:t>
            </a:fld>
            <a:endParaRPr lang="en-GB"/>
          </a:p>
        </p:txBody>
      </p:sp>
    </p:spTree>
    <p:extLst>
      <p:ext uri="{BB962C8B-B14F-4D97-AF65-F5344CB8AC3E}">
        <p14:creationId xmlns:p14="http://schemas.microsoft.com/office/powerpoint/2010/main" val="4226109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15</a:t>
            </a:fld>
            <a:endParaRPr lang="en-GB"/>
          </a:p>
        </p:txBody>
      </p:sp>
    </p:spTree>
    <p:extLst>
      <p:ext uri="{BB962C8B-B14F-4D97-AF65-F5344CB8AC3E}">
        <p14:creationId xmlns:p14="http://schemas.microsoft.com/office/powerpoint/2010/main" val="26131537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16</a:t>
            </a:fld>
            <a:endParaRPr lang="en-GB"/>
          </a:p>
        </p:txBody>
      </p:sp>
    </p:spTree>
    <p:extLst>
      <p:ext uri="{BB962C8B-B14F-4D97-AF65-F5344CB8AC3E}">
        <p14:creationId xmlns:p14="http://schemas.microsoft.com/office/powerpoint/2010/main" val="40323557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17</a:t>
            </a:fld>
            <a:endParaRPr lang="en-GB"/>
          </a:p>
        </p:txBody>
      </p:sp>
    </p:spTree>
    <p:extLst>
      <p:ext uri="{BB962C8B-B14F-4D97-AF65-F5344CB8AC3E}">
        <p14:creationId xmlns:p14="http://schemas.microsoft.com/office/powerpoint/2010/main" val="30734943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1062038" y="863600"/>
            <a:ext cx="4603750" cy="3452813"/>
          </a:xfrm>
          <a:ln/>
        </p:spPr>
      </p:sp>
      <p:sp>
        <p:nvSpPr>
          <p:cNvPr id="99331" name="Rectangle 3"/>
          <p:cNvSpPr>
            <a:spLocks noGrp="1" noChangeArrowheads="1"/>
          </p:cNvSpPr>
          <p:nvPr>
            <p:ph type="body" idx="1"/>
          </p:nvPr>
        </p:nvSpPr>
        <p:spPr>
          <a:xfrm>
            <a:off x="892175" y="4702176"/>
            <a:ext cx="4933950" cy="4460875"/>
          </a:xfrm>
          <a:noFill/>
          <a:ln/>
        </p:spPr>
        <p:txBody>
          <a:bodyPr/>
          <a:lstStyle/>
          <a:p>
            <a:endParaRPr lang="fr-FR" smtClean="0">
              <a:ea typeface="ＭＳ Ｐゴシック"/>
              <a:cs typeface="ＭＳ Ｐゴシック"/>
            </a:endParaRPr>
          </a:p>
        </p:txBody>
      </p:sp>
    </p:spTree>
    <p:extLst>
      <p:ext uri="{BB962C8B-B14F-4D97-AF65-F5344CB8AC3E}">
        <p14:creationId xmlns:p14="http://schemas.microsoft.com/office/powerpoint/2010/main" val="13527839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19</a:t>
            </a:fld>
            <a:endParaRPr lang="en-GB"/>
          </a:p>
        </p:txBody>
      </p:sp>
    </p:spTree>
    <p:extLst>
      <p:ext uri="{BB962C8B-B14F-4D97-AF65-F5344CB8AC3E}">
        <p14:creationId xmlns:p14="http://schemas.microsoft.com/office/powerpoint/2010/main" val="3947458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2</a:t>
            </a:fld>
            <a:endParaRPr lang="en-GB"/>
          </a:p>
        </p:txBody>
      </p:sp>
    </p:spTree>
    <p:extLst>
      <p:ext uri="{BB962C8B-B14F-4D97-AF65-F5344CB8AC3E}">
        <p14:creationId xmlns:p14="http://schemas.microsoft.com/office/powerpoint/2010/main" val="17845990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how it works. For</a:t>
            </a:r>
            <a:r>
              <a:rPr lang="en-US" baseline="0" dirty="0" smtClean="0"/>
              <a:t> each data type, we select a number of observation quantities that are informative about the quality and availability of the data. For each quantity (like here the </a:t>
            </a:r>
            <a:r>
              <a:rPr lang="en-US" baseline="0" dirty="0" err="1" smtClean="0"/>
              <a:t>stdev</a:t>
            </a:r>
            <a:r>
              <a:rPr lang="en-US" baseline="0" dirty="0" smtClean="0"/>
              <a:t> of </a:t>
            </a:r>
            <a:r>
              <a:rPr lang="en-US" baseline="0" dirty="0" err="1" smtClean="0"/>
              <a:t>fg</a:t>
            </a:r>
            <a:r>
              <a:rPr lang="en-US" baseline="0" dirty="0" smtClean="0"/>
              <a:t> departures) the aim is to detect sudden changes of the statistics but also slow changes that are tricky to detect from daily statistics but over time they reach a limit that requires attention. To detect sudden changes we use what we call soft limits that are computed dynamically every cycle based on past statistics. Over a period of 20 days and excluding the extremes we compute define the limits as 5 times the standard deviation from the mean. Soft limits are not effective to detect slow drifts.  Instead we use hard limits that are fixed on purpose. Once one of these two limits is reached a warning is triggered. A severity level is assigned to the warnings based on how far the value is from the mean.</a:t>
            </a:r>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20</a:t>
            </a:fld>
            <a:endParaRPr lang="en-GB"/>
          </a:p>
        </p:txBody>
      </p:sp>
    </p:spTree>
    <p:extLst>
      <p:ext uri="{BB962C8B-B14F-4D97-AF65-F5344CB8AC3E}">
        <p14:creationId xmlns:p14="http://schemas.microsoft.com/office/powerpoint/2010/main" val="5512270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21</a:t>
            </a:fld>
            <a:endParaRPr lang="en-GB"/>
          </a:p>
        </p:txBody>
      </p:sp>
    </p:spTree>
    <p:extLst>
      <p:ext uri="{BB962C8B-B14F-4D97-AF65-F5344CB8AC3E}">
        <p14:creationId xmlns:p14="http://schemas.microsoft.com/office/powerpoint/2010/main" val="9341673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25</a:t>
            </a:fld>
            <a:endParaRPr lang="en-GB"/>
          </a:p>
        </p:txBody>
      </p:sp>
    </p:spTree>
    <p:extLst>
      <p:ext uri="{BB962C8B-B14F-4D97-AF65-F5344CB8AC3E}">
        <p14:creationId xmlns:p14="http://schemas.microsoft.com/office/powerpoint/2010/main" val="37883950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xfrm>
            <a:off x="1062038" y="863600"/>
            <a:ext cx="4603750" cy="3452813"/>
          </a:xfrm>
          <a:ln/>
        </p:spPr>
      </p:sp>
      <p:sp>
        <p:nvSpPr>
          <p:cNvPr id="109571" name="Rectangle 3"/>
          <p:cNvSpPr>
            <a:spLocks noGrp="1" noChangeArrowheads="1"/>
          </p:cNvSpPr>
          <p:nvPr>
            <p:ph type="body" idx="1"/>
          </p:nvPr>
        </p:nvSpPr>
        <p:spPr>
          <a:xfrm>
            <a:off x="892175" y="4702176"/>
            <a:ext cx="4933950" cy="4460875"/>
          </a:xfrm>
          <a:noFill/>
          <a:ln/>
        </p:spPr>
        <p:txBody>
          <a:bodyPr/>
          <a:lstStyle/>
          <a:p>
            <a:endParaRPr lang="fr-FR" smtClean="0">
              <a:ea typeface="ＭＳ Ｐゴシック"/>
              <a:cs typeface="ＭＳ Ｐゴシック"/>
            </a:endParaRPr>
          </a:p>
        </p:txBody>
      </p:sp>
    </p:spTree>
    <p:extLst>
      <p:ext uri="{BB962C8B-B14F-4D97-AF65-F5344CB8AC3E}">
        <p14:creationId xmlns:p14="http://schemas.microsoft.com/office/powerpoint/2010/main" val="3168796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3</a:t>
            </a:fld>
            <a:endParaRPr lang="en-GB"/>
          </a:p>
        </p:txBody>
      </p:sp>
    </p:spTree>
    <p:extLst>
      <p:ext uri="{BB962C8B-B14F-4D97-AF65-F5344CB8AC3E}">
        <p14:creationId xmlns:p14="http://schemas.microsoft.com/office/powerpoint/2010/main" val="1845691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4</a:t>
            </a:fld>
            <a:endParaRPr lang="en-GB"/>
          </a:p>
        </p:txBody>
      </p:sp>
    </p:spTree>
    <p:extLst>
      <p:ext uri="{BB962C8B-B14F-4D97-AF65-F5344CB8AC3E}">
        <p14:creationId xmlns:p14="http://schemas.microsoft.com/office/powerpoint/2010/main" val="135790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5</a:t>
            </a:fld>
            <a:endParaRPr lang="en-GB"/>
          </a:p>
        </p:txBody>
      </p:sp>
    </p:spTree>
    <p:extLst>
      <p:ext uri="{BB962C8B-B14F-4D97-AF65-F5344CB8AC3E}">
        <p14:creationId xmlns:p14="http://schemas.microsoft.com/office/powerpoint/2010/main" val="4031355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6</a:t>
            </a:fld>
            <a:endParaRPr lang="en-GB"/>
          </a:p>
        </p:txBody>
      </p:sp>
    </p:spTree>
    <p:extLst>
      <p:ext uri="{BB962C8B-B14F-4D97-AF65-F5344CB8AC3E}">
        <p14:creationId xmlns:p14="http://schemas.microsoft.com/office/powerpoint/2010/main" val="1766984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7</a:t>
            </a:fld>
            <a:endParaRPr lang="en-GB"/>
          </a:p>
        </p:txBody>
      </p:sp>
    </p:spTree>
    <p:extLst>
      <p:ext uri="{BB962C8B-B14F-4D97-AF65-F5344CB8AC3E}">
        <p14:creationId xmlns:p14="http://schemas.microsoft.com/office/powerpoint/2010/main" val="377919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8</a:t>
            </a:fld>
            <a:endParaRPr lang="en-GB"/>
          </a:p>
        </p:txBody>
      </p:sp>
    </p:spTree>
    <p:extLst>
      <p:ext uri="{BB962C8B-B14F-4D97-AF65-F5344CB8AC3E}">
        <p14:creationId xmlns:p14="http://schemas.microsoft.com/office/powerpoint/2010/main" val="3471378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77F1762-1299-4296-85E5-5BFA344C1755}" type="datetime1">
              <a:rPr lang="en-GB" smtClean="0"/>
              <a:pPr>
                <a:defRPr/>
              </a:pPr>
              <a:t>18/03/2016</a:t>
            </a:fld>
            <a:endParaRPr lang="en-GB"/>
          </a:p>
        </p:txBody>
      </p:sp>
      <p:sp>
        <p:nvSpPr>
          <p:cNvPr id="5" name="Slide Number Placeholder 4"/>
          <p:cNvSpPr>
            <a:spLocks noGrp="1"/>
          </p:cNvSpPr>
          <p:nvPr>
            <p:ph type="sldNum" sz="quarter" idx="11"/>
          </p:nvPr>
        </p:nvSpPr>
        <p:spPr/>
        <p:txBody>
          <a:bodyPr/>
          <a:lstStyle/>
          <a:p>
            <a:pPr>
              <a:defRPr/>
            </a:pPr>
            <a:fld id="{A8C767BC-E105-42CB-94F1-BFC5F1223D52}" type="slidenum">
              <a:rPr lang="en-GB" smtClean="0"/>
              <a:pPr>
                <a:defRPr/>
              </a:pPr>
              <a:t>9</a:t>
            </a:fld>
            <a:endParaRPr lang="en-GB"/>
          </a:p>
        </p:txBody>
      </p:sp>
    </p:spTree>
    <p:extLst>
      <p:ext uri="{BB962C8B-B14F-4D97-AF65-F5344CB8AC3E}">
        <p14:creationId xmlns:p14="http://schemas.microsoft.com/office/powerpoint/2010/main" val="2151437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092280" y="6361038"/>
            <a:ext cx="1197496" cy="365125"/>
          </a:xfrm>
          <a:prstGeom prst="rect">
            <a:avLst/>
          </a:prstGeom>
        </p:spPr>
        <p:txBody>
          <a:bodyPr/>
          <a:lstStyle/>
          <a:p>
            <a:fld id="{3D453335-DA42-40B6-8F20-5EBA8B548E60}" type="datetimeFigureOut">
              <a:rPr lang="en-GB" smtClean="0"/>
              <a:pPr/>
              <a:t>18/03/2016</a:t>
            </a:fld>
            <a:endParaRPr lang="en-GB"/>
          </a:p>
        </p:txBody>
      </p:sp>
      <p:sp>
        <p:nvSpPr>
          <p:cNvPr id="4" name="Slide Number Placeholder 3"/>
          <p:cNvSpPr>
            <a:spLocks noGrp="1"/>
          </p:cNvSpPr>
          <p:nvPr>
            <p:ph type="sldNum" sz="quarter" idx="12"/>
          </p:nvPr>
        </p:nvSpPr>
        <p:spPr>
          <a:xfrm>
            <a:off x="8316416" y="6356350"/>
            <a:ext cx="370384" cy="365125"/>
          </a:xfrm>
          <a:prstGeom prst="rect">
            <a:avLst/>
          </a:prstGeom>
        </p:spPr>
        <p:txBody>
          <a:bodyPr/>
          <a:lstStyle/>
          <a:p>
            <a:fld id="{1E6F7D49-625A-4DC0-89B0-0AC14CBD2779}" type="slidenum">
              <a:rPr lang="en-GB" smtClean="0"/>
              <a:pPr/>
              <a:t>‹#›</a:t>
            </a:fld>
            <a:endParaRPr lang="en-GB"/>
          </a:p>
        </p:txBody>
      </p:sp>
    </p:spTree>
    <p:extLst>
      <p:ext uri="{BB962C8B-B14F-4D97-AF65-F5344CB8AC3E}">
        <p14:creationId xmlns:p14="http://schemas.microsoft.com/office/powerpoint/2010/main" val="1655127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cxnSp>
        <p:nvCxnSpPr>
          <p:cNvPr id="3" name="Straight Connector 2"/>
          <p:cNvCxnSpPr/>
          <p:nvPr userDrawn="1"/>
        </p:nvCxnSpPr>
        <p:spPr bwMode="auto">
          <a:xfrm>
            <a:off x="107504" y="533400"/>
            <a:ext cx="8928992" cy="0"/>
          </a:xfrm>
          <a:prstGeom prst="line">
            <a:avLst/>
          </a:prstGeom>
          <a:solidFill>
            <a:schemeClr val="accent1"/>
          </a:solidFill>
          <a:ln w="25400" cap="flat" cmpd="sng" algn="ctr">
            <a:solidFill>
              <a:srgbClr val="000096"/>
            </a:solidFill>
            <a:prstDash val="solid"/>
            <a:round/>
            <a:headEnd type="none" w="med" len="med"/>
            <a:tailEnd type="none" w="med" len="med"/>
          </a:ln>
          <a:effectLst/>
        </p:spPr>
      </p:cxnSp>
    </p:spTree>
    <p:extLst>
      <p:ext uri="{BB962C8B-B14F-4D97-AF65-F5344CB8AC3E}">
        <p14:creationId xmlns:p14="http://schemas.microsoft.com/office/powerpoint/2010/main" val="33349428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85256878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cxnSp>
        <p:nvCxnSpPr>
          <p:cNvPr id="3" name="Straight Connector 2"/>
          <p:cNvCxnSpPr/>
          <p:nvPr userDrawn="1"/>
        </p:nvCxnSpPr>
        <p:spPr bwMode="auto">
          <a:xfrm>
            <a:off x="107504" y="609600"/>
            <a:ext cx="8928992" cy="0"/>
          </a:xfrm>
          <a:prstGeom prst="line">
            <a:avLst/>
          </a:prstGeom>
          <a:solidFill>
            <a:schemeClr val="accent1"/>
          </a:solidFill>
          <a:ln w="25400" cap="flat" cmpd="sng" algn="ctr">
            <a:solidFill>
              <a:srgbClr val="000096"/>
            </a:solidFill>
            <a:prstDash val="solid"/>
            <a:round/>
            <a:headEnd type="none" w="med" len="med"/>
            <a:tailEnd type="none" w="med" len="med"/>
          </a:ln>
          <a:effectLst/>
        </p:spPr>
      </p:cxnSp>
    </p:spTree>
    <p:extLst>
      <p:ext uri="{BB962C8B-B14F-4D97-AF65-F5344CB8AC3E}">
        <p14:creationId xmlns:p14="http://schemas.microsoft.com/office/powerpoint/2010/main" val="39289275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bluesidebar.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95536" cy="6858000"/>
          </a:xfrm>
          <a:prstGeom prst="rect">
            <a:avLst/>
          </a:prstGeom>
        </p:spPr>
      </p:pic>
      <p:sp>
        <p:nvSpPr>
          <p:cNvPr id="9" name="AutoShape 4"/>
          <p:cNvSpPr>
            <a:spLocks noChangeArrowheads="1"/>
          </p:cNvSpPr>
          <p:nvPr userDrawn="1"/>
        </p:nvSpPr>
        <p:spPr bwMode="auto">
          <a:xfrm>
            <a:off x="457200" y="6462713"/>
            <a:ext cx="6121400" cy="282575"/>
          </a:xfrm>
          <a:prstGeom prst="parallelogram">
            <a:avLst>
              <a:gd name="adj" fmla="val 48739"/>
            </a:avLst>
          </a:prstGeom>
          <a:solidFill>
            <a:srgbClr val="0F3692"/>
          </a:solidFill>
          <a:ln w="12700">
            <a:noFill/>
            <a:miter lim="800000"/>
            <a:headEnd/>
            <a:tailEnd/>
          </a:ln>
          <a:effectLst/>
        </p:spPr>
        <p:txBody>
          <a:bodyPr wrap="none" anchor="ctr"/>
          <a:lstStyle/>
          <a:p>
            <a:pPr algn="ctr" eaLnBrk="0" hangingPunct="0">
              <a:defRPr/>
            </a:pPr>
            <a:endParaRPr lang="en-US" sz="2400" b="0">
              <a:solidFill>
                <a:srgbClr val="3333FF"/>
              </a:solidFill>
              <a:latin typeface="Times" charset="0"/>
              <a:ea typeface="ＭＳ Ｐゴシック" charset="-128"/>
              <a:cs typeface="ＭＳ Ｐゴシック" charset="-128"/>
            </a:endParaRPr>
          </a:p>
        </p:txBody>
      </p:sp>
      <p:pic>
        <p:nvPicPr>
          <p:cNvPr id="10" name="Picture 7" descr="ECMWF_new_logo"/>
          <p:cNvPicPr>
            <a:picLocks noChangeAspect="1" noChangeArrowheads="1"/>
          </p:cNvPicPr>
          <p:nvPr userDrawn="1"/>
        </p:nvPicPr>
        <p:blipFill>
          <a:blip r:embed="rId4" cstate="print"/>
          <a:srcRect/>
          <a:stretch>
            <a:fillRect/>
          </a:stretch>
        </p:blipFill>
        <p:spPr bwMode="auto">
          <a:xfrm>
            <a:off x="6650038" y="6386513"/>
            <a:ext cx="2084387" cy="374650"/>
          </a:xfrm>
          <a:prstGeom prst="rect">
            <a:avLst/>
          </a:prstGeom>
          <a:noFill/>
          <a:ln w="9525">
            <a:noFill/>
            <a:miter lim="800000"/>
            <a:headEnd/>
            <a:tailEnd/>
          </a:ln>
        </p:spPr>
      </p:pic>
      <p:sp>
        <p:nvSpPr>
          <p:cNvPr id="11" name="Espace réservé du pied de page 3"/>
          <p:cNvSpPr txBox="1">
            <a:spLocks noGrp="1"/>
          </p:cNvSpPr>
          <p:nvPr userDrawn="1"/>
        </p:nvSpPr>
        <p:spPr bwMode="auto">
          <a:xfrm>
            <a:off x="511175" y="6462712"/>
            <a:ext cx="5700712" cy="395288"/>
          </a:xfrm>
          <a:prstGeom prst="rect">
            <a:avLst/>
          </a:prstGeom>
          <a:noFill/>
          <a:ln>
            <a:miter lim="800000"/>
            <a:headEnd/>
            <a:tailEnd/>
          </a:ln>
        </p:spPr>
        <p:txBody>
          <a:bodyPr/>
          <a:lstStyle/>
          <a:p>
            <a:pPr eaLnBrk="0" hangingPunct="0">
              <a:defRPr/>
            </a:pPr>
            <a:r>
              <a:rPr lang="en-US" sz="1400" b="1" kern="1200" dirty="0" smtClean="0">
                <a:solidFill>
                  <a:schemeClr val="bg1"/>
                </a:solidFill>
                <a:latin typeface="Arial Black"/>
                <a:ea typeface="ＭＳ Ｐゴシック"/>
                <a:cs typeface="Arial Black"/>
              </a:rPr>
              <a:t>ECMWF/EUMETSAT NWP-SAF Satellite data assimilation</a:t>
            </a:r>
            <a:endParaRPr lang="en-GB" sz="1400" b="1" dirty="0">
              <a:solidFill>
                <a:schemeClr val="bg1"/>
              </a:solidFill>
              <a:latin typeface="Arial Black"/>
              <a:ea typeface="ＭＳ Ｐゴシック" charset="-128"/>
              <a:cs typeface="Arial Black"/>
            </a:endParaRPr>
          </a:p>
        </p:txBody>
      </p:sp>
    </p:spTree>
    <p:extLst>
      <p:ext uri="{BB962C8B-B14F-4D97-AF65-F5344CB8AC3E}">
        <p14:creationId xmlns:p14="http://schemas.microsoft.com/office/powerpoint/2010/main" val="862217854"/>
      </p:ext>
    </p:extLst>
  </p:cSld>
  <p:clrMap bg1="lt1" tx1="dk1" bg2="lt2" tx2="dk2" accent1="accent1" accent2="accent2" accent3="accent3" accent4="accent4" accent5="accent5" accent6="accent6" hlink="hlink" folHlink="folHlink"/>
  <p:sldLayoutIdLst>
    <p:sldLayoutId id="2147484257" r:id="rId1"/>
  </p:sldLayoutIdLst>
  <p:txStyles>
    <p:titleStyle>
      <a:lvl1pPr algn="ctr" defTabSz="914400" rtl="0" eaLnBrk="1" latinLnBrk="0" hangingPunct="1">
        <a:spcBef>
          <a:spcPct val="0"/>
        </a:spcBef>
        <a:buNone/>
        <a:defRPr sz="4400" kern="1200">
          <a:solidFill>
            <a:schemeClr val="accent1">
              <a:lumMod val="75000"/>
            </a:schemeClr>
          </a:solidFill>
          <a:latin typeface="Helvetica" pitchFamily="34" charset="0"/>
          <a:ea typeface="+mj-ea"/>
          <a:cs typeface="+mj-cs"/>
        </a:defRPr>
      </a:lvl1pPr>
    </p:titleStyle>
    <p:bodyStyle>
      <a:lvl1pPr marL="0" indent="0" algn="l" defTabSz="914400" rtl="0" eaLnBrk="1" latinLnBrk="0" hangingPunct="1">
        <a:spcBef>
          <a:spcPct val="20000"/>
        </a:spcBef>
        <a:buFont typeface="Arial" pitchFamily="34" charset="0"/>
        <a:buNone/>
        <a:defRPr sz="3200" kern="1200">
          <a:solidFill>
            <a:schemeClr val="tx1">
              <a:lumMod val="50000"/>
              <a:lumOff val="50000"/>
            </a:schemeClr>
          </a:solidFill>
          <a:latin typeface="Helvetica"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Helvetica"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Helvetica"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Helvetic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2756" name="AutoShape 4"/>
          <p:cNvSpPr>
            <a:spLocks noChangeArrowheads="1"/>
          </p:cNvSpPr>
          <p:nvPr/>
        </p:nvSpPr>
        <p:spPr bwMode="auto">
          <a:xfrm>
            <a:off x="250825" y="6386513"/>
            <a:ext cx="6121400" cy="282575"/>
          </a:xfrm>
          <a:prstGeom prst="parallelogram">
            <a:avLst>
              <a:gd name="adj" fmla="val 48739"/>
            </a:avLst>
          </a:prstGeom>
          <a:solidFill>
            <a:srgbClr val="0F3692"/>
          </a:solidFill>
          <a:ln w="12700">
            <a:noFill/>
            <a:miter lim="800000"/>
            <a:headEnd/>
            <a:tailEnd/>
          </a:ln>
          <a:effectLst/>
        </p:spPr>
        <p:txBody>
          <a:bodyPr wrap="none" anchor="ctr"/>
          <a:lstStyle/>
          <a:p>
            <a:pPr algn="ctr" eaLnBrk="0" hangingPunct="0">
              <a:defRPr/>
            </a:pPr>
            <a:endParaRPr lang="en-US" sz="2400" b="0">
              <a:solidFill>
                <a:srgbClr val="3333FF"/>
              </a:solidFill>
              <a:latin typeface="Times" charset="0"/>
              <a:ea typeface="ＭＳ Ｐゴシック" charset="-128"/>
              <a:cs typeface="ＭＳ Ｐゴシック" charset="-128"/>
            </a:endParaRPr>
          </a:p>
        </p:txBody>
      </p:sp>
      <p:sp>
        <p:nvSpPr>
          <p:cNvPr id="202758" name="Rectangle 6"/>
          <p:cNvSpPr>
            <a:spLocks noChangeArrowheads="1"/>
          </p:cNvSpPr>
          <p:nvPr/>
        </p:nvSpPr>
        <p:spPr bwMode="auto">
          <a:xfrm>
            <a:off x="5364163" y="5373688"/>
            <a:ext cx="792162" cy="333375"/>
          </a:xfrm>
          <a:prstGeom prst="rect">
            <a:avLst/>
          </a:prstGeom>
          <a:noFill/>
          <a:ln w="9525">
            <a:noFill/>
            <a:miter lim="800000"/>
            <a:headEnd/>
            <a:tailEnd/>
          </a:ln>
          <a:effectLst/>
        </p:spPr>
        <p:txBody>
          <a:bodyPr/>
          <a:lstStyle/>
          <a:p>
            <a:pPr eaLnBrk="0" hangingPunct="0">
              <a:defRPr/>
            </a:pPr>
            <a:r>
              <a:rPr lang="en-GB" sz="1200">
                <a:solidFill>
                  <a:schemeClr val="bg1"/>
                </a:solidFill>
                <a:latin typeface="Arial" charset="0"/>
                <a:ea typeface="ＭＳ Ｐゴシック" charset="-128"/>
                <a:cs typeface="+mn-cs"/>
              </a:rPr>
              <a:t>Slide </a:t>
            </a:r>
            <a:fld id="{B4C5C709-7A6E-4C13-B462-5BA70DE18C01}" type="slidenum">
              <a:rPr lang="en-GB" sz="1200">
                <a:solidFill>
                  <a:schemeClr val="bg1"/>
                </a:solidFill>
                <a:latin typeface="Arial" charset="0"/>
                <a:ea typeface="ＭＳ Ｐゴシック" charset="-128"/>
                <a:cs typeface="+mn-cs"/>
              </a:rPr>
              <a:pPr eaLnBrk="0" hangingPunct="0">
                <a:defRPr/>
              </a:pPr>
              <a:t>‹#›</a:t>
            </a:fld>
            <a:endParaRPr lang="en-GB" sz="1200">
              <a:solidFill>
                <a:schemeClr val="bg1"/>
              </a:solidFill>
              <a:latin typeface="Arial" charset="0"/>
              <a:ea typeface="ＭＳ Ｐゴシック" charset="-128"/>
              <a:cs typeface="+mn-cs"/>
            </a:endParaRPr>
          </a:p>
        </p:txBody>
      </p:sp>
      <p:pic>
        <p:nvPicPr>
          <p:cNvPr id="8196" name="Picture 7" descr="ECMWF_new_logo"/>
          <p:cNvPicPr>
            <a:picLocks noChangeAspect="1" noChangeArrowheads="1"/>
          </p:cNvPicPr>
          <p:nvPr/>
        </p:nvPicPr>
        <p:blipFill>
          <a:blip r:embed="rId4" cstate="print"/>
          <a:srcRect/>
          <a:stretch>
            <a:fillRect/>
          </a:stretch>
        </p:blipFill>
        <p:spPr bwMode="auto">
          <a:xfrm>
            <a:off x="6443663" y="6310313"/>
            <a:ext cx="2084387" cy="374650"/>
          </a:xfrm>
          <a:prstGeom prst="rect">
            <a:avLst/>
          </a:prstGeom>
          <a:noFill/>
          <a:ln w="9525">
            <a:noFill/>
            <a:miter lim="800000"/>
            <a:headEnd/>
            <a:tailEnd/>
          </a:ln>
        </p:spPr>
      </p:pic>
      <p:sp>
        <p:nvSpPr>
          <p:cNvPr id="4" name="Espace réservé du pied de page 3"/>
          <p:cNvSpPr txBox="1">
            <a:spLocks noGrp="1"/>
          </p:cNvSpPr>
          <p:nvPr/>
        </p:nvSpPr>
        <p:spPr bwMode="auto">
          <a:xfrm>
            <a:off x="304800" y="6386512"/>
            <a:ext cx="5700712" cy="395288"/>
          </a:xfrm>
          <a:prstGeom prst="rect">
            <a:avLst/>
          </a:prstGeom>
          <a:noFill/>
          <a:ln>
            <a:miter lim="800000"/>
            <a:headEnd/>
            <a:tailEnd/>
          </a:ln>
        </p:spPr>
        <p:txBody>
          <a:bodyPr/>
          <a:lstStyle/>
          <a:p>
            <a:pPr eaLnBrk="0" hangingPunct="0">
              <a:defRPr/>
            </a:pPr>
            <a:r>
              <a:rPr lang="en-US" sz="1400" b="1" kern="1200" dirty="0" smtClean="0">
                <a:solidFill>
                  <a:schemeClr val="bg1"/>
                </a:solidFill>
                <a:latin typeface="Arial Black"/>
                <a:ea typeface="ＭＳ Ｐゴシック"/>
                <a:cs typeface="Arial Black"/>
              </a:rPr>
              <a:t>ECMWF/EUMETSAT NWP-SAF Satellite data assimilation</a:t>
            </a:r>
            <a:endParaRPr lang="en-GB" sz="1400" b="1" dirty="0">
              <a:solidFill>
                <a:schemeClr val="bg1"/>
              </a:solidFill>
              <a:latin typeface="Arial Black"/>
              <a:ea typeface="ＭＳ Ｐゴシック" charset="-128"/>
              <a:cs typeface="Arial Black"/>
            </a:endParaRPr>
          </a:p>
        </p:txBody>
      </p:sp>
    </p:spTree>
  </p:cSld>
  <p:clrMap bg1="lt1" tx1="dk1" bg2="lt2" tx2="dk2" accent1="accent1" accent2="accent2" accent3="accent3" accent4="accent4" accent5="accent5" accent6="accent6" hlink="hlink" folHlink="folHlink"/>
  <p:sldLayoutIdLst>
    <p:sldLayoutId id="2147484239" r:id="rId1"/>
    <p:sldLayoutId id="2147484240" r:id="rId2"/>
  </p:sldLayoutIdLst>
  <p:timing>
    <p:tnLst>
      <p:par>
        <p:cTn id="1" dur="indefinite" restart="never" nodeType="tmRoot"/>
      </p:par>
    </p:tnLst>
  </p:timing>
  <p:hf sldNum="0" hdr="0" dt="0"/>
  <p:txStyles>
    <p:titleStyle>
      <a:lvl1pPr algn="l" defTabSz="762000" rtl="0" eaLnBrk="0" fontAlgn="base" hangingPunct="0">
        <a:spcBef>
          <a:spcPct val="0"/>
        </a:spcBef>
        <a:spcAft>
          <a:spcPct val="0"/>
        </a:spcAft>
        <a:defRPr sz="2800">
          <a:solidFill>
            <a:srgbClr val="0F3692"/>
          </a:solidFill>
          <a:latin typeface="+mj-lt"/>
          <a:ea typeface="ＭＳ Ｐゴシック" charset="-128"/>
          <a:cs typeface="ＭＳ Ｐゴシック" charset="-128"/>
        </a:defRPr>
      </a:lvl1pPr>
      <a:lvl2pPr algn="l" defTabSz="762000" rtl="0" eaLnBrk="0" fontAlgn="base" hangingPunct="0">
        <a:spcBef>
          <a:spcPct val="0"/>
        </a:spcBef>
        <a:spcAft>
          <a:spcPct val="0"/>
        </a:spcAft>
        <a:defRPr sz="2800">
          <a:solidFill>
            <a:srgbClr val="0F3692"/>
          </a:solidFill>
          <a:latin typeface="Arial Black" pitchFamily="34" charset="0"/>
          <a:ea typeface="ＭＳ Ｐゴシック" charset="-128"/>
          <a:cs typeface="ＭＳ Ｐゴシック" charset="-128"/>
        </a:defRPr>
      </a:lvl2pPr>
      <a:lvl3pPr algn="l" defTabSz="762000" rtl="0" eaLnBrk="0" fontAlgn="base" hangingPunct="0">
        <a:spcBef>
          <a:spcPct val="0"/>
        </a:spcBef>
        <a:spcAft>
          <a:spcPct val="0"/>
        </a:spcAft>
        <a:defRPr sz="2800">
          <a:solidFill>
            <a:srgbClr val="0F3692"/>
          </a:solidFill>
          <a:latin typeface="Arial Black" pitchFamily="34" charset="0"/>
          <a:ea typeface="ＭＳ Ｐゴシック" charset="-128"/>
          <a:cs typeface="ＭＳ Ｐゴシック" charset="-128"/>
        </a:defRPr>
      </a:lvl3pPr>
      <a:lvl4pPr algn="l" defTabSz="762000" rtl="0" eaLnBrk="0" fontAlgn="base" hangingPunct="0">
        <a:spcBef>
          <a:spcPct val="0"/>
        </a:spcBef>
        <a:spcAft>
          <a:spcPct val="0"/>
        </a:spcAft>
        <a:defRPr sz="2800">
          <a:solidFill>
            <a:srgbClr val="0F3692"/>
          </a:solidFill>
          <a:latin typeface="Arial Black" pitchFamily="34" charset="0"/>
          <a:ea typeface="ＭＳ Ｐゴシック" charset="-128"/>
          <a:cs typeface="ＭＳ Ｐゴシック" charset="-128"/>
        </a:defRPr>
      </a:lvl4pPr>
      <a:lvl5pPr algn="l" defTabSz="762000" rtl="0" eaLnBrk="0" fontAlgn="base" hangingPunct="0">
        <a:spcBef>
          <a:spcPct val="0"/>
        </a:spcBef>
        <a:spcAft>
          <a:spcPct val="0"/>
        </a:spcAft>
        <a:defRPr sz="2800">
          <a:solidFill>
            <a:srgbClr val="0F3692"/>
          </a:solidFill>
          <a:latin typeface="Arial Black" pitchFamily="34" charset="0"/>
          <a:ea typeface="ＭＳ Ｐゴシック" charset="-128"/>
          <a:cs typeface="ＭＳ Ｐゴシック" charset="-128"/>
        </a:defRPr>
      </a:lvl5pPr>
      <a:lvl6pPr marL="457200" algn="l" defTabSz="762000" rtl="0" eaLnBrk="0" fontAlgn="base" hangingPunct="0">
        <a:spcBef>
          <a:spcPct val="0"/>
        </a:spcBef>
        <a:spcAft>
          <a:spcPct val="0"/>
        </a:spcAft>
        <a:defRPr sz="2800">
          <a:solidFill>
            <a:srgbClr val="0F3692"/>
          </a:solidFill>
          <a:latin typeface="Arial Black" pitchFamily="34" charset="0"/>
        </a:defRPr>
      </a:lvl6pPr>
      <a:lvl7pPr marL="914400" algn="l" defTabSz="762000" rtl="0" eaLnBrk="0" fontAlgn="base" hangingPunct="0">
        <a:spcBef>
          <a:spcPct val="0"/>
        </a:spcBef>
        <a:spcAft>
          <a:spcPct val="0"/>
        </a:spcAft>
        <a:defRPr sz="2800">
          <a:solidFill>
            <a:srgbClr val="0F3692"/>
          </a:solidFill>
          <a:latin typeface="Arial Black" pitchFamily="34" charset="0"/>
        </a:defRPr>
      </a:lvl7pPr>
      <a:lvl8pPr marL="1371600" algn="l" defTabSz="762000" rtl="0" eaLnBrk="0" fontAlgn="base" hangingPunct="0">
        <a:spcBef>
          <a:spcPct val="0"/>
        </a:spcBef>
        <a:spcAft>
          <a:spcPct val="0"/>
        </a:spcAft>
        <a:defRPr sz="2800">
          <a:solidFill>
            <a:srgbClr val="0F3692"/>
          </a:solidFill>
          <a:latin typeface="Arial Black" pitchFamily="34" charset="0"/>
        </a:defRPr>
      </a:lvl8pPr>
      <a:lvl9pPr marL="1828800" algn="l" defTabSz="762000" rtl="0" eaLnBrk="0" fontAlgn="base" hangingPunct="0">
        <a:spcBef>
          <a:spcPct val="0"/>
        </a:spcBef>
        <a:spcAft>
          <a:spcPct val="0"/>
        </a:spcAft>
        <a:defRPr sz="2800">
          <a:solidFill>
            <a:srgbClr val="0F3692"/>
          </a:solidFill>
          <a:latin typeface="Arial Black" pitchFamily="34" charset="0"/>
        </a:defRPr>
      </a:lvl9pPr>
    </p:titleStyle>
    <p:bodyStyle>
      <a:lvl1pPr marL="290513" indent="-290513" algn="l" defTabSz="762000" rtl="0" eaLnBrk="0" fontAlgn="base" hangingPunct="0">
        <a:lnSpc>
          <a:spcPts val="2500"/>
        </a:lnSpc>
        <a:spcBef>
          <a:spcPct val="0"/>
        </a:spcBef>
        <a:spcAft>
          <a:spcPts val="1000"/>
        </a:spcAft>
        <a:buClr>
          <a:srgbClr val="0F3692"/>
        </a:buClr>
        <a:buSzPct val="80000"/>
        <a:buFont typeface="Wingdings" pitchFamily="2" charset="2"/>
        <a:buChar char="Ø"/>
        <a:defRPr sz="2000">
          <a:solidFill>
            <a:schemeClr val="tx1"/>
          </a:solidFill>
          <a:latin typeface="+mn-lt"/>
          <a:ea typeface="ＭＳ Ｐゴシック" charset="-128"/>
          <a:cs typeface="ＭＳ Ｐゴシック" charset="-128"/>
        </a:defRPr>
      </a:lvl1pPr>
      <a:lvl2pPr marL="766763" indent="-285750" algn="l" defTabSz="762000" rtl="0" eaLnBrk="0" fontAlgn="base" hangingPunct="0">
        <a:spcBef>
          <a:spcPct val="0"/>
        </a:spcBef>
        <a:spcAft>
          <a:spcPts val="1000"/>
        </a:spcAft>
        <a:buClr>
          <a:srgbClr val="0F3692"/>
        </a:buClr>
        <a:buSzPct val="75000"/>
        <a:buFont typeface="Wingdings" pitchFamily="2" charset="2"/>
        <a:buChar char="§"/>
        <a:defRPr sz="2800">
          <a:solidFill>
            <a:schemeClr val="tx1"/>
          </a:solidFill>
          <a:latin typeface="+mn-lt"/>
          <a:ea typeface="ＭＳ Ｐゴシック" charset="-128"/>
          <a:cs typeface="ＭＳ Ｐゴシック"/>
        </a:defRPr>
      </a:lvl2pPr>
      <a:lvl3pPr marL="1300163" indent="-342900" algn="l" defTabSz="762000" rtl="0" eaLnBrk="0" fontAlgn="base" hangingPunct="0">
        <a:spcBef>
          <a:spcPct val="0"/>
        </a:spcBef>
        <a:spcAft>
          <a:spcPts val="800"/>
        </a:spcAft>
        <a:buClr>
          <a:srgbClr val="0F3692"/>
        </a:buClr>
        <a:buSzPct val="65000"/>
        <a:buChar char="•"/>
        <a:defRPr sz="2400">
          <a:solidFill>
            <a:schemeClr val="tx1"/>
          </a:solidFill>
          <a:latin typeface="+mn-lt"/>
          <a:ea typeface="ＭＳ Ｐゴシック" charset="-128"/>
          <a:cs typeface="ＭＳ Ｐゴシック"/>
        </a:defRPr>
      </a:lvl3pPr>
      <a:lvl4pPr marL="17192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ea typeface="ＭＳ Ｐゴシック" charset="-128"/>
          <a:cs typeface="ＭＳ Ｐゴシック"/>
        </a:defRPr>
      </a:lvl4pPr>
      <a:lvl5pPr marL="21383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ea typeface="ＭＳ Ｐゴシック" charset="-128"/>
          <a:cs typeface="ＭＳ Ｐゴシック"/>
        </a:defRPr>
      </a:lvl5pPr>
      <a:lvl6pPr marL="25955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9267637"/>
      </p:ext>
    </p:extLst>
  </p:cSld>
  <p:clrMap bg1="lt1" tx1="dk1" bg2="lt2" tx2="dk2" accent1="accent1" accent2="accent2" accent3="accent3" accent4="accent4" accent5="accent5" accent6="accent6" hlink="hlink" folHlink="folHlink"/>
  <p:sldLayoutIdLst>
    <p:sldLayoutId id="2147484250" r:id="rId1"/>
    <p:sldLayoutId id="2147484251"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idx="4294967295"/>
          </p:nvPr>
        </p:nvSpPr>
        <p:spPr>
          <a:xfrm>
            <a:off x="1066800" y="2133600"/>
            <a:ext cx="7342187" cy="990600"/>
          </a:xfrm>
          <a:prstGeom prst="rect">
            <a:avLst/>
          </a:prstGeom>
        </p:spPr>
        <p:txBody>
          <a:bodyPr/>
          <a:lstStyle/>
          <a:p>
            <a:pPr algn="ctr"/>
            <a:r>
              <a:rPr lang="en-US" sz="4400" b="1" dirty="0" smtClean="0">
                <a:solidFill>
                  <a:srgbClr val="1D1DAD"/>
                </a:solidFill>
                <a:latin typeface="Helvetica"/>
                <a:cs typeface="Helvetica"/>
              </a:rPr>
              <a:t>Satellite data monitoring</a:t>
            </a:r>
            <a:endParaRPr lang="en-US" sz="4400" b="1" dirty="0">
              <a:latin typeface="Helvetica"/>
              <a:cs typeface="Helvetica"/>
            </a:endParaRPr>
          </a:p>
        </p:txBody>
      </p:sp>
      <p:sp>
        <p:nvSpPr>
          <p:cNvPr id="10242" name="Rectangle 4"/>
          <p:cNvSpPr>
            <a:spLocks noGrp="1" noChangeArrowheads="1"/>
          </p:cNvSpPr>
          <p:nvPr>
            <p:ph type="subTitle" idx="4294967295"/>
          </p:nvPr>
        </p:nvSpPr>
        <p:spPr bwMode="auto">
          <a:xfrm>
            <a:off x="1616075" y="4191000"/>
            <a:ext cx="6080125" cy="1295400"/>
          </a:xfrm>
          <a:prstGeom prst="rect">
            <a:avLst/>
          </a:prstGeom>
          <a:noFill/>
          <a:ln>
            <a:miter lim="800000"/>
            <a:headEnd/>
            <a:tailEnd/>
          </a:ln>
        </p:spPr>
        <p:txBody>
          <a:bodyPr vert="horz" wrap="square" lIns="90487" tIns="44450" rIns="90487" bIns="44450" numCol="1" anchor="t" anchorCtr="0" compatLnSpc="1">
            <a:prstTxWarp prst="textNoShape">
              <a:avLst/>
            </a:prstTxWarp>
            <a:normAutofit/>
          </a:bodyPr>
          <a:lstStyle/>
          <a:p>
            <a:pPr marL="0" indent="0" algn="ctr">
              <a:buNone/>
            </a:pPr>
            <a:r>
              <a:rPr lang="en-GB" sz="2000" dirty="0" smtClean="0">
                <a:solidFill>
                  <a:srgbClr val="0F3692"/>
                </a:solidFill>
                <a:latin typeface="Helvetica"/>
                <a:cs typeface="Helvetica"/>
              </a:rPr>
              <a:t>Mohamed </a:t>
            </a:r>
            <a:r>
              <a:rPr lang="en-GB" sz="2000" dirty="0" err="1" smtClean="0">
                <a:solidFill>
                  <a:srgbClr val="0F3692"/>
                </a:solidFill>
                <a:latin typeface="Helvetica"/>
                <a:cs typeface="Helvetica"/>
              </a:rPr>
              <a:t>Dahoui</a:t>
            </a:r>
            <a:endParaRPr lang="en-GB" sz="2000" dirty="0" smtClean="0">
              <a:solidFill>
                <a:srgbClr val="0F3692"/>
              </a:solidFill>
              <a:latin typeface="Helvetica"/>
              <a:cs typeface="Helvetica"/>
            </a:endParaRPr>
          </a:p>
          <a:p>
            <a:pPr marL="0" indent="0" algn="ctr">
              <a:buNone/>
            </a:pPr>
            <a:r>
              <a:rPr lang="en-GB" sz="2000" dirty="0" smtClean="0">
                <a:solidFill>
                  <a:srgbClr val="0F3692"/>
                </a:solidFill>
                <a:latin typeface="Helvetica"/>
                <a:cs typeface="Helvetica"/>
              </a:rPr>
              <a:t>Mohamed.Dahoui@ecmwf.int </a:t>
            </a:r>
          </a:p>
          <a:p>
            <a:pPr marL="0" indent="0" algn="ctr">
              <a:buNone/>
            </a:pPr>
            <a:r>
              <a:rPr lang="en-GB" sz="2000" dirty="0" smtClean="0">
                <a:solidFill>
                  <a:srgbClr val="0F3692"/>
                </a:solidFill>
                <a:latin typeface="Helvetica"/>
                <a:cs typeface="Helvetica"/>
              </a:rPr>
              <a:t> Office 160  Phone +44-118-9499 043</a:t>
            </a:r>
            <a:endParaRPr lang="en-GB" sz="2000" dirty="0" smtClean="0">
              <a:latin typeface="Helvetica"/>
              <a:ea typeface="Arial Unicode MS" pitchFamily="34" charset="-128"/>
              <a:cs typeface="Helvetica"/>
            </a:endParaRPr>
          </a:p>
        </p:txBody>
      </p:sp>
    </p:spTree>
    <p:extLst>
      <p:ext uri="{BB962C8B-B14F-4D97-AF65-F5344CB8AC3E}">
        <p14:creationId xmlns:p14="http://schemas.microsoft.com/office/powerpoint/2010/main" val="18489990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Obs32value_032453240032hPa_All"/>
          <p:cNvPicPr>
            <a:picLocks noChangeAspect="1" noChangeArrowheads="1"/>
          </p:cNvPicPr>
          <p:nvPr/>
        </p:nvPicPr>
        <p:blipFill>
          <a:blip r:embed="rId3"/>
          <a:stretch>
            <a:fillRect/>
          </a:stretch>
        </p:blipFill>
        <p:spPr bwMode="auto">
          <a:xfrm>
            <a:off x="3048000" y="381000"/>
            <a:ext cx="6096000" cy="6096000"/>
          </a:xfrm>
          <a:prstGeom prst="rect">
            <a:avLst/>
          </a:prstGeom>
          <a:noFill/>
          <a:ln>
            <a:miter lim="800000"/>
            <a:headEnd/>
            <a:tailEnd/>
          </a:ln>
        </p:spPr>
      </p:pic>
      <p:sp>
        <p:nvSpPr>
          <p:cNvPr id="4" name="Text Box 3"/>
          <p:cNvSpPr txBox="1">
            <a:spLocks noChangeArrowheads="1"/>
          </p:cNvSpPr>
          <p:nvPr/>
        </p:nvSpPr>
        <p:spPr bwMode="auto">
          <a:xfrm>
            <a:off x="76200" y="1676400"/>
            <a:ext cx="3559175" cy="1015663"/>
          </a:xfrm>
          <a:prstGeom prst="rect">
            <a:avLst/>
          </a:prstGeom>
          <a:noFill/>
          <a:ln w="12700">
            <a:noFill/>
            <a:miter lim="800000"/>
            <a:headEnd/>
            <a:tailEnd/>
          </a:ln>
        </p:spPr>
        <p:txBody>
          <a:bodyPr>
            <a:spAutoFit/>
          </a:bodyPr>
          <a:lstStyle/>
          <a:p>
            <a:pPr eaLnBrk="0" hangingPunct="0">
              <a:spcBef>
                <a:spcPct val="50000"/>
              </a:spcBef>
              <a:buFont typeface="Wingdings" pitchFamily="2" charset="2"/>
              <a:buNone/>
            </a:pPr>
            <a:r>
              <a:rPr lang="en-GB" sz="2000" dirty="0">
                <a:latin typeface="Arial Bold"/>
                <a:cs typeface="Arial Bold"/>
              </a:rPr>
              <a:t>Assessment of the geographical variability of statistics:</a:t>
            </a:r>
          </a:p>
        </p:txBody>
      </p:sp>
      <p:sp>
        <p:nvSpPr>
          <p:cNvPr id="6" name="Text Box 6"/>
          <p:cNvSpPr txBox="1">
            <a:spLocks noChangeArrowheads="1"/>
          </p:cNvSpPr>
          <p:nvPr/>
        </p:nvSpPr>
        <p:spPr bwMode="auto">
          <a:xfrm>
            <a:off x="381000" y="2743200"/>
            <a:ext cx="2952750" cy="854075"/>
          </a:xfrm>
          <a:prstGeom prst="rect">
            <a:avLst/>
          </a:prstGeom>
          <a:noFill/>
          <a:ln w="12700">
            <a:noFill/>
            <a:miter lim="800000"/>
            <a:headEnd/>
            <a:tailEnd/>
          </a:ln>
        </p:spPr>
        <p:txBody>
          <a:bodyPr>
            <a:spAutoFit/>
          </a:bodyPr>
          <a:lstStyle/>
          <a:p>
            <a:pPr eaLnBrk="0" hangingPunct="0">
              <a:spcBef>
                <a:spcPct val="50000"/>
              </a:spcBef>
              <a:buFontTx/>
              <a:buChar char="•"/>
            </a:pPr>
            <a:r>
              <a:rPr lang="en-GB" sz="2000" i="1" dirty="0">
                <a:latin typeface="Arial"/>
                <a:cs typeface="Arial"/>
              </a:rPr>
              <a:t> </a:t>
            </a:r>
            <a:r>
              <a:rPr lang="en-GB" sz="2000" i="1" dirty="0" smtClean="0">
                <a:latin typeface="Arial"/>
                <a:cs typeface="Arial"/>
              </a:rPr>
              <a:t>location effect</a:t>
            </a:r>
            <a:endParaRPr lang="en-GB" sz="2000" i="1" dirty="0">
              <a:latin typeface="Arial"/>
              <a:cs typeface="Arial"/>
            </a:endParaRPr>
          </a:p>
          <a:p>
            <a:pPr eaLnBrk="0" hangingPunct="0">
              <a:spcBef>
                <a:spcPct val="50000"/>
              </a:spcBef>
              <a:buFontTx/>
              <a:buChar char="•"/>
            </a:pPr>
            <a:r>
              <a:rPr lang="en-GB" sz="2000" i="1" dirty="0">
                <a:latin typeface="Arial"/>
                <a:cs typeface="Arial"/>
              </a:rPr>
              <a:t> air mass effect</a:t>
            </a: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3-06-29 at 08.47.27.png"/>
          <p:cNvPicPr>
            <a:picLocks noChangeAspect="1"/>
          </p:cNvPicPr>
          <p:nvPr/>
        </p:nvPicPr>
        <p:blipFill>
          <a:blip r:embed="rId3"/>
          <a:stretch>
            <a:fillRect/>
          </a:stretch>
        </p:blipFill>
        <p:spPr>
          <a:xfrm>
            <a:off x="0" y="228600"/>
            <a:ext cx="9144000" cy="6477000"/>
          </a:xfrm>
          <a:prstGeom prst="rect">
            <a:avLst/>
          </a:prstGeom>
        </p:spPr>
      </p:pic>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AQUA_Global_Set3224445324_STDV32FG32dep_Clear"/>
          <p:cNvPicPr>
            <a:picLocks noChangeAspect="1" noChangeArrowheads="1"/>
          </p:cNvPicPr>
          <p:nvPr/>
        </p:nvPicPr>
        <p:blipFill>
          <a:blip r:embed="rId3" cstate="print"/>
          <a:srcRect/>
          <a:stretch>
            <a:fillRect/>
          </a:stretch>
        </p:blipFill>
        <p:spPr bwMode="auto">
          <a:xfrm>
            <a:off x="3886200" y="76200"/>
            <a:ext cx="4862513" cy="6705601"/>
          </a:xfrm>
          <a:prstGeom prst="rect">
            <a:avLst/>
          </a:prstGeom>
          <a:noFill/>
          <a:ln w="9525">
            <a:noFill/>
            <a:miter lim="800000"/>
            <a:headEnd/>
            <a:tailEnd/>
          </a:ln>
        </p:spPr>
      </p:pic>
      <p:sp>
        <p:nvSpPr>
          <p:cNvPr id="5" name="Text Box 3"/>
          <p:cNvSpPr txBox="1">
            <a:spLocks noChangeArrowheads="1"/>
          </p:cNvSpPr>
          <p:nvPr/>
        </p:nvSpPr>
        <p:spPr bwMode="auto">
          <a:xfrm>
            <a:off x="63500" y="981075"/>
            <a:ext cx="3571875" cy="1200150"/>
          </a:xfrm>
          <a:prstGeom prst="rect">
            <a:avLst/>
          </a:prstGeom>
          <a:noFill/>
          <a:ln w="12700">
            <a:noFill/>
            <a:miter lim="800000"/>
            <a:headEnd/>
            <a:tailEnd/>
          </a:ln>
        </p:spPr>
        <p:txBody>
          <a:bodyPr>
            <a:spAutoFit/>
          </a:bodyPr>
          <a:lstStyle/>
          <a:p>
            <a:pPr eaLnBrk="0" hangingPunct="0">
              <a:spcBef>
                <a:spcPct val="50000"/>
              </a:spcBef>
              <a:buFont typeface="Wingdings" pitchFamily="2" charset="2"/>
              <a:buNone/>
            </a:pPr>
            <a:r>
              <a:rPr lang="en-GB" sz="2400" dirty="0" smtClean="0">
                <a:latin typeface="Arial Bold"/>
                <a:cs typeface="Arial Bold"/>
              </a:rPr>
              <a:t>compact </a:t>
            </a:r>
            <a:r>
              <a:rPr lang="en-GB" sz="2400" dirty="0">
                <a:latin typeface="Arial Bold"/>
                <a:cs typeface="Arial Bold"/>
              </a:rPr>
              <a:t>product for high spectral resolution sounders</a:t>
            </a: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228600" y="6019800"/>
            <a:ext cx="6096000" cy="400110"/>
          </a:xfrm>
          <a:prstGeom prst="rect">
            <a:avLst/>
          </a:prstGeom>
          <a:noFill/>
          <a:ln w="12700">
            <a:noFill/>
            <a:miter lim="800000"/>
            <a:headEnd/>
            <a:tailEnd/>
          </a:ln>
        </p:spPr>
        <p:txBody>
          <a:bodyPr wrap="square">
            <a:spAutoFit/>
          </a:bodyPr>
          <a:lstStyle/>
          <a:p>
            <a:pPr eaLnBrk="0" hangingPunct="0">
              <a:spcBef>
                <a:spcPct val="50000"/>
              </a:spcBef>
              <a:buFont typeface="Wingdings" pitchFamily="2" charset="2"/>
              <a:buNone/>
            </a:pPr>
            <a:r>
              <a:rPr lang="en-GB" sz="2000" dirty="0" smtClean="0">
                <a:latin typeface="Arial Bold"/>
                <a:cs typeface="Arial Bold"/>
              </a:rPr>
              <a:t>Vertical versus latitudes</a:t>
            </a:r>
            <a:endParaRPr lang="en-GB" sz="2000" dirty="0">
              <a:latin typeface="Arial Bold"/>
              <a:cs typeface="Arial Bold"/>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9" y="893742"/>
            <a:ext cx="7560839" cy="5055538"/>
          </a:xfrm>
          <a:prstGeom prst="rect">
            <a:avLst/>
          </a:prstGeom>
        </p:spPr>
      </p:pic>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ETOP45A_All32channels_FEC_Used_30N4560N.gif"/>
          <p:cNvPicPr>
            <a:picLocks noChangeAspect="1"/>
          </p:cNvPicPr>
          <p:nvPr/>
        </p:nvPicPr>
        <p:blipFill>
          <a:blip r:embed="rId3"/>
          <a:srcRect l="121" t="17273"/>
          <a:stretch>
            <a:fillRect/>
          </a:stretch>
        </p:blipFill>
        <p:spPr bwMode="auto">
          <a:xfrm>
            <a:off x="3810000" y="228600"/>
            <a:ext cx="5267325" cy="6553200"/>
          </a:xfrm>
          <a:prstGeom prst="rect">
            <a:avLst/>
          </a:prstGeom>
          <a:noFill/>
          <a:ln w="9525">
            <a:noFill/>
            <a:miter lim="800000"/>
            <a:headEnd/>
            <a:tailEnd/>
          </a:ln>
        </p:spPr>
      </p:pic>
      <p:sp>
        <p:nvSpPr>
          <p:cNvPr id="4" name="Text Box 3"/>
          <p:cNvSpPr txBox="1">
            <a:spLocks noChangeArrowheads="1"/>
          </p:cNvSpPr>
          <p:nvPr/>
        </p:nvSpPr>
        <p:spPr bwMode="auto">
          <a:xfrm>
            <a:off x="76200" y="2286000"/>
            <a:ext cx="3810000" cy="400110"/>
          </a:xfrm>
          <a:prstGeom prst="rect">
            <a:avLst/>
          </a:prstGeom>
          <a:noFill/>
          <a:ln w="12700">
            <a:noFill/>
            <a:miter lim="800000"/>
            <a:headEnd/>
            <a:tailEnd/>
          </a:ln>
        </p:spPr>
        <p:txBody>
          <a:bodyPr wrap="square">
            <a:spAutoFit/>
          </a:bodyPr>
          <a:lstStyle/>
          <a:p>
            <a:pPr eaLnBrk="0" hangingPunct="0">
              <a:spcBef>
                <a:spcPct val="50000"/>
              </a:spcBef>
              <a:buFont typeface="Wingdings" pitchFamily="2" charset="2"/>
              <a:buNone/>
            </a:pPr>
            <a:r>
              <a:rPr lang="en-GB" sz="2000" dirty="0" smtClean="0">
                <a:latin typeface="Arial Bold"/>
                <a:cs typeface="Arial Bold"/>
              </a:rPr>
              <a:t>Time versus longitudes</a:t>
            </a:r>
            <a:endParaRPr lang="en-GB" sz="2000" dirty="0">
              <a:latin typeface="Arial Bold"/>
              <a:cs typeface="Arial Bold"/>
            </a:endParaRP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3-06-29 at 08.47.27.png"/>
          <p:cNvPicPr>
            <a:picLocks noChangeAspect="1"/>
          </p:cNvPicPr>
          <p:nvPr/>
        </p:nvPicPr>
        <p:blipFill>
          <a:blip r:embed="rId3"/>
          <a:stretch>
            <a:fillRect/>
          </a:stretch>
        </p:blipFill>
        <p:spPr>
          <a:xfrm>
            <a:off x="0" y="152400"/>
            <a:ext cx="9144000" cy="6553200"/>
          </a:xfrm>
          <a:prstGeom prst="rect">
            <a:avLst/>
          </a:prstGeom>
        </p:spPr>
      </p:pic>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NOAA4516_046123245320469932hPa_Obs32vs32FG"/>
          <p:cNvPicPr>
            <a:picLocks noChangeAspect="1" noChangeArrowheads="1"/>
          </p:cNvPicPr>
          <p:nvPr/>
        </p:nvPicPr>
        <p:blipFill>
          <a:blip r:embed="rId3" cstate="print"/>
          <a:srcRect/>
          <a:stretch>
            <a:fillRect/>
          </a:stretch>
        </p:blipFill>
        <p:spPr bwMode="auto">
          <a:xfrm>
            <a:off x="3309937" y="1154489"/>
            <a:ext cx="5834063" cy="5703511"/>
          </a:xfrm>
          <a:prstGeom prst="rect">
            <a:avLst/>
          </a:prstGeom>
          <a:noFill/>
          <a:ln>
            <a:miter lim="800000"/>
            <a:headEnd/>
            <a:tailEnd/>
          </a:ln>
        </p:spPr>
      </p:pic>
      <p:sp>
        <p:nvSpPr>
          <p:cNvPr id="5" name="Text Box 3"/>
          <p:cNvSpPr txBox="1">
            <a:spLocks noChangeArrowheads="1"/>
          </p:cNvSpPr>
          <p:nvPr/>
        </p:nvSpPr>
        <p:spPr bwMode="auto">
          <a:xfrm>
            <a:off x="152400" y="152400"/>
            <a:ext cx="3857625" cy="1015663"/>
          </a:xfrm>
          <a:prstGeom prst="rect">
            <a:avLst/>
          </a:prstGeom>
          <a:noFill/>
          <a:ln w="12700">
            <a:noFill/>
            <a:miter lim="800000"/>
            <a:headEnd/>
            <a:tailEnd/>
          </a:ln>
        </p:spPr>
        <p:txBody>
          <a:bodyPr>
            <a:spAutoFit/>
          </a:bodyPr>
          <a:lstStyle/>
          <a:p>
            <a:pPr eaLnBrk="0" hangingPunct="0">
              <a:spcBef>
                <a:spcPct val="50000"/>
              </a:spcBef>
              <a:buFont typeface="Wingdings" pitchFamily="2" charset="2"/>
              <a:buNone/>
            </a:pPr>
            <a:r>
              <a:rPr lang="en-GB" sz="2000" dirty="0" smtClean="0">
                <a:latin typeface="Arial Bold"/>
                <a:cs typeface="Arial Bold"/>
              </a:rPr>
              <a:t>Useful way </a:t>
            </a:r>
            <a:r>
              <a:rPr lang="en-GB" sz="2000" dirty="0">
                <a:latin typeface="Arial Bold"/>
                <a:cs typeface="Arial Bold"/>
              </a:rPr>
              <a:t>to compare observed values against model ones</a:t>
            </a: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obstat_rms.gif"/>
          <p:cNvPicPr>
            <a:picLocks noChangeAspect="1"/>
          </p:cNvPicPr>
          <p:nvPr/>
        </p:nvPicPr>
        <p:blipFill>
          <a:blip r:embed="rId3"/>
          <a:srcRect/>
          <a:stretch>
            <a:fillRect/>
          </a:stretch>
        </p:blipFill>
        <p:spPr bwMode="auto">
          <a:xfrm>
            <a:off x="533400" y="457200"/>
            <a:ext cx="6064250" cy="2927569"/>
          </a:xfrm>
          <a:prstGeom prst="rect">
            <a:avLst/>
          </a:prstGeom>
          <a:noFill/>
          <a:ln w="9525">
            <a:noFill/>
            <a:miter lim="800000"/>
            <a:headEnd/>
            <a:tailEnd/>
          </a:ln>
        </p:spPr>
      </p:pic>
      <p:sp>
        <p:nvSpPr>
          <p:cNvPr id="4" name="TextBox 3"/>
          <p:cNvSpPr txBox="1"/>
          <p:nvPr/>
        </p:nvSpPr>
        <p:spPr>
          <a:xfrm>
            <a:off x="457200" y="57090"/>
            <a:ext cx="7924800" cy="400110"/>
          </a:xfrm>
          <a:prstGeom prst="rect">
            <a:avLst/>
          </a:prstGeom>
          <a:noFill/>
        </p:spPr>
        <p:txBody>
          <a:bodyPr wrap="square" rtlCol="0">
            <a:spAutoFit/>
          </a:bodyPr>
          <a:lstStyle/>
          <a:p>
            <a:r>
              <a:rPr lang="en-US" sz="2000" dirty="0" smtClean="0">
                <a:latin typeface="Arial Bold"/>
                <a:cs typeface="Arial Bold"/>
              </a:rPr>
              <a:t>Vertical statistics of time and area averages</a:t>
            </a:r>
            <a:endParaRPr lang="en-US" sz="2000" dirty="0">
              <a:latin typeface="Arial Bold"/>
              <a:cs typeface="Arial Bold"/>
            </a:endParaRPr>
          </a:p>
        </p:txBody>
      </p:sp>
      <p:pic>
        <p:nvPicPr>
          <p:cNvPr id="5" name="Picture 4" descr="obstat_hist.gif"/>
          <p:cNvPicPr>
            <a:picLocks noChangeAspect="1"/>
          </p:cNvPicPr>
          <p:nvPr/>
        </p:nvPicPr>
        <p:blipFill>
          <a:blip r:embed="rId4"/>
          <a:srcRect/>
          <a:stretch>
            <a:fillRect/>
          </a:stretch>
        </p:blipFill>
        <p:spPr bwMode="auto">
          <a:xfrm>
            <a:off x="533400" y="3971180"/>
            <a:ext cx="5981700" cy="2886820"/>
          </a:xfrm>
          <a:prstGeom prst="rect">
            <a:avLst/>
          </a:prstGeom>
          <a:noFill/>
          <a:ln w="9525">
            <a:noFill/>
            <a:miter lim="800000"/>
            <a:headEnd/>
            <a:tailEnd/>
          </a:ln>
        </p:spPr>
      </p:pic>
      <p:sp>
        <p:nvSpPr>
          <p:cNvPr id="6" name="TextBox 5"/>
          <p:cNvSpPr txBox="1"/>
          <p:nvPr/>
        </p:nvSpPr>
        <p:spPr>
          <a:xfrm>
            <a:off x="457200" y="3486090"/>
            <a:ext cx="7924800" cy="400110"/>
          </a:xfrm>
          <a:prstGeom prst="rect">
            <a:avLst/>
          </a:prstGeom>
          <a:noFill/>
        </p:spPr>
        <p:txBody>
          <a:bodyPr wrap="square" rtlCol="0">
            <a:spAutoFit/>
          </a:bodyPr>
          <a:lstStyle/>
          <a:p>
            <a:r>
              <a:rPr lang="en-US" sz="2000" dirty="0" smtClean="0">
                <a:latin typeface="Arial Bold"/>
                <a:cs typeface="Arial Bold"/>
              </a:rPr>
              <a:t>Histograms of time and area averages</a:t>
            </a:r>
            <a:endParaRPr lang="en-US" sz="2000" dirty="0">
              <a:latin typeface="Arial Bold"/>
              <a:cs typeface="Arial Bold"/>
            </a:endParaRP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shot 2016-02-01 00.08.21.png"/>
          <p:cNvPicPr>
            <a:picLocks noChangeAspect="1"/>
          </p:cNvPicPr>
          <p:nvPr/>
        </p:nvPicPr>
        <p:blipFill>
          <a:blip r:embed="rId3"/>
          <a:stretch>
            <a:fillRect/>
          </a:stretch>
        </p:blipFill>
        <p:spPr>
          <a:xfrm>
            <a:off x="0" y="0"/>
            <a:ext cx="9144000" cy="5943600"/>
          </a:xfrm>
          <a:prstGeom prst="rect">
            <a:avLst/>
          </a:prstGeom>
        </p:spPr>
      </p:pic>
      <p:sp>
        <p:nvSpPr>
          <p:cNvPr id="3" name="Rectangle 2"/>
          <p:cNvSpPr/>
          <p:nvPr/>
        </p:nvSpPr>
        <p:spPr>
          <a:xfrm>
            <a:off x="0" y="6306235"/>
            <a:ext cx="8915400" cy="323165"/>
          </a:xfrm>
          <a:prstGeom prst="rect">
            <a:avLst/>
          </a:prstGeom>
        </p:spPr>
        <p:txBody>
          <a:bodyPr wrap="square">
            <a:spAutoFit/>
          </a:bodyPr>
          <a:lstStyle/>
          <a:p>
            <a:r>
              <a:rPr lang="en-US" sz="1500" dirty="0" err="1" smtClean="0">
                <a:solidFill>
                  <a:srgbClr val="3333FF"/>
                </a:solidFill>
                <a:latin typeface="Helvetica"/>
                <a:cs typeface="Helvetica"/>
              </a:rPr>
              <a:t>http://www.ecmwf.int/en/forecasts/quality-our-forecasts/monitoring-observing-system#Satellite</a:t>
            </a:r>
            <a:endParaRPr lang="en-US" sz="1500" dirty="0">
              <a:solidFill>
                <a:srgbClr val="3333FF"/>
              </a:solidFill>
              <a:latin typeface="Helvetica"/>
              <a:cs typeface="Helvetica"/>
            </a:endParaRPr>
          </a:p>
        </p:txBody>
      </p:sp>
    </p:spTree>
    <p:extLst>
      <p:ext uri="{BB962C8B-B14F-4D97-AF65-F5344CB8AC3E}">
        <p14:creationId xmlns:p14="http://schemas.microsoft.com/office/powerpoint/2010/main" val="4947126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461" y="0"/>
            <a:ext cx="2056939" cy="523220"/>
          </a:xfrm>
          <a:prstGeom prst="rect">
            <a:avLst/>
          </a:prstGeom>
          <a:noFill/>
        </p:spPr>
        <p:txBody>
          <a:bodyPr wrap="square" rtlCol="0">
            <a:spAutoFit/>
          </a:bodyPr>
          <a:lstStyle/>
          <a:p>
            <a:pPr algn="ctr"/>
            <a:r>
              <a:rPr lang="en-GB" sz="2800" dirty="0" smtClean="0">
                <a:solidFill>
                  <a:srgbClr val="012FA1"/>
                </a:solidFill>
                <a:latin typeface="+mj-lt"/>
                <a:cs typeface="Comic Sans MS"/>
              </a:rPr>
              <a:t>Outline</a:t>
            </a:r>
            <a:endParaRPr lang="en-GB" sz="2800" dirty="0">
              <a:solidFill>
                <a:srgbClr val="012FA1"/>
              </a:solidFill>
              <a:latin typeface="+mj-lt"/>
              <a:cs typeface="Comic Sans MS"/>
            </a:endParaRPr>
          </a:p>
        </p:txBody>
      </p:sp>
      <p:sp>
        <p:nvSpPr>
          <p:cNvPr id="3" name="Rectangle 2"/>
          <p:cNvSpPr/>
          <p:nvPr/>
        </p:nvSpPr>
        <p:spPr>
          <a:xfrm>
            <a:off x="152400" y="762000"/>
            <a:ext cx="8735888" cy="4011782"/>
          </a:xfrm>
          <a:prstGeom prst="rect">
            <a:avLst/>
          </a:prstGeom>
        </p:spPr>
        <p:txBody>
          <a:bodyPr wrap="square">
            <a:spAutoFit/>
          </a:bodyPr>
          <a:lstStyle/>
          <a:p>
            <a:pPr marL="174625" indent="-174625" eaLnBrk="0" hangingPunct="0">
              <a:lnSpc>
                <a:spcPts val="2500"/>
              </a:lnSpc>
              <a:spcAft>
                <a:spcPts val="1000"/>
              </a:spcAft>
              <a:buSzPct val="120000"/>
              <a:buFont typeface="Arial"/>
              <a:buChar char="•"/>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BFBFBF"/>
                </a:solidFill>
                <a:latin typeface="Helvetica"/>
                <a:ea typeface="Arial Unicode MS" pitchFamily="34" charset="-128"/>
                <a:cs typeface="Helvetica"/>
              </a:rPr>
              <a:t>Why do we need monitoring?</a:t>
            </a:r>
          </a:p>
          <a:p>
            <a:pPr marL="174625" indent="-174625" eaLnBrk="0" hangingPunct="0">
              <a:lnSpc>
                <a:spcPts val="2500"/>
              </a:lnSpc>
              <a:spcAft>
                <a:spcPts val="1000"/>
              </a:spcAft>
              <a:buSzPct val="120000"/>
              <a:buFont typeface="Arial"/>
              <a:buChar char="•"/>
            </a:pPr>
            <a:endParaRPr lang="en-GB" sz="2400" dirty="0" smtClean="0">
              <a:solidFill>
                <a:srgbClr val="BFBFBF"/>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BFBFBF"/>
                </a:solidFill>
                <a:latin typeface="Helvetica"/>
                <a:ea typeface="Arial Unicode MS" pitchFamily="34" charset="-128"/>
                <a:cs typeface="Helvetica"/>
              </a:rPr>
              <a:t>Monitoring tools</a:t>
            </a:r>
          </a:p>
          <a:p>
            <a:pPr marL="174625" indent="-174625" eaLnBrk="0" hangingPunct="0">
              <a:lnSpc>
                <a:spcPts val="2500"/>
              </a:lnSpc>
              <a:spcAft>
                <a:spcPts val="1000"/>
              </a:spcAft>
              <a:buSzPct val="120000"/>
              <a:buFont typeface="Arial"/>
              <a:buChar char="•"/>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012FA1"/>
                </a:solidFill>
                <a:latin typeface="Helvetica"/>
                <a:ea typeface="Arial Unicode MS" pitchFamily="34" charset="-128"/>
                <a:cs typeface="Helvetica"/>
              </a:rPr>
              <a:t>Automatic data checking system</a:t>
            </a:r>
          </a:p>
          <a:p>
            <a:pPr marL="174625" indent="-174625" eaLnBrk="0" hangingPunct="0">
              <a:lnSpc>
                <a:spcPts val="2500"/>
              </a:lnSpc>
              <a:spcAft>
                <a:spcPts val="1000"/>
              </a:spcAft>
              <a:buSzPct val="120000"/>
              <a:buFont typeface="Arial"/>
              <a:buChar char="•"/>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BFBFBF"/>
                </a:solidFill>
                <a:latin typeface="Helvetica"/>
                <a:ea typeface="Arial Unicode MS" pitchFamily="34" charset="-128"/>
                <a:cs typeface="Helvetica"/>
              </a:rPr>
              <a:t>Other benefits of data monitoring</a:t>
            </a:r>
          </a:p>
          <a:p>
            <a:pPr marL="174625" indent="-174625" eaLnBrk="0" hangingPunct="0">
              <a:lnSpc>
                <a:spcPts val="2500"/>
              </a:lnSpc>
              <a:spcAft>
                <a:spcPts val="1000"/>
              </a:spcAft>
              <a:buSzPct val="120000"/>
            </a:pPr>
            <a:endParaRPr lang="en-GB" sz="2400" dirty="0" smtClean="0">
              <a:solidFill>
                <a:srgbClr val="BFBFBF"/>
              </a:solidFill>
              <a:latin typeface="Helvetica"/>
              <a:ea typeface="Arial Unicode MS" pitchFamily="34" charset="-128"/>
              <a:cs typeface="Helvetica"/>
            </a:endParaRP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461" y="0"/>
            <a:ext cx="2056939" cy="523220"/>
          </a:xfrm>
          <a:prstGeom prst="rect">
            <a:avLst/>
          </a:prstGeom>
          <a:noFill/>
        </p:spPr>
        <p:txBody>
          <a:bodyPr wrap="square" rtlCol="0">
            <a:spAutoFit/>
          </a:bodyPr>
          <a:lstStyle/>
          <a:p>
            <a:pPr algn="ctr"/>
            <a:r>
              <a:rPr lang="en-GB" sz="2800" dirty="0" smtClean="0">
                <a:solidFill>
                  <a:srgbClr val="012FA1"/>
                </a:solidFill>
                <a:latin typeface="+mj-lt"/>
                <a:cs typeface="Comic Sans MS"/>
              </a:rPr>
              <a:t>Outline</a:t>
            </a:r>
            <a:endParaRPr lang="en-GB" sz="2800" dirty="0">
              <a:solidFill>
                <a:srgbClr val="012FA1"/>
              </a:solidFill>
              <a:latin typeface="+mj-lt"/>
              <a:cs typeface="Comic Sans MS"/>
            </a:endParaRPr>
          </a:p>
        </p:txBody>
      </p:sp>
      <p:sp>
        <p:nvSpPr>
          <p:cNvPr id="3" name="Rectangle 2"/>
          <p:cNvSpPr/>
          <p:nvPr/>
        </p:nvSpPr>
        <p:spPr>
          <a:xfrm>
            <a:off x="152400" y="644777"/>
            <a:ext cx="8735888" cy="3562941"/>
          </a:xfrm>
          <a:prstGeom prst="rect">
            <a:avLst/>
          </a:prstGeom>
        </p:spPr>
        <p:txBody>
          <a:bodyPr wrap="square">
            <a:spAutoFit/>
          </a:bodyPr>
          <a:lstStyle/>
          <a:p>
            <a:pPr marL="174625" indent="-174625" eaLnBrk="0" hangingPunct="0">
              <a:lnSpc>
                <a:spcPts val="2500"/>
              </a:lnSpc>
              <a:spcAft>
                <a:spcPts val="1000"/>
              </a:spcAft>
              <a:buSzPct val="120000"/>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012FA1"/>
                </a:solidFill>
                <a:latin typeface="Helvetica"/>
                <a:ea typeface="Arial Unicode MS" pitchFamily="34" charset="-128"/>
                <a:cs typeface="Helvetica"/>
              </a:rPr>
              <a:t>Why do we need monitoring?</a:t>
            </a:r>
          </a:p>
          <a:p>
            <a:pPr marL="174625" indent="-174625" eaLnBrk="0" hangingPunct="0">
              <a:lnSpc>
                <a:spcPts val="2500"/>
              </a:lnSpc>
              <a:spcAft>
                <a:spcPts val="1000"/>
              </a:spcAft>
              <a:buSzPct val="120000"/>
              <a:buFont typeface="Arial"/>
              <a:buChar char="•"/>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012FA1"/>
                </a:solidFill>
                <a:latin typeface="Helvetica"/>
                <a:ea typeface="Arial Unicode MS" pitchFamily="34" charset="-128"/>
                <a:cs typeface="Helvetica"/>
              </a:rPr>
              <a:t>Monitoring tools</a:t>
            </a:r>
          </a:p>
          <a:p>
            <a:pPr marL="174625" indent="-174625" eaLnBrk="0" hangingPunct="0">
              <a:lnSpc>
                <a:spcPts val="2500"/>
              </a:lnSpc>
              <a:spcAft>
                <a:spcPts val="1000"/>
              </a:spcAft>
              <a:buSzPct val="120000"/>
              <a:buFont typeface="Arial"/>
              <a:buChar char="•"/>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012FA1"/>
                </a:solidFill>
                <a:latin typeface="Helvetica"/>
                <a:ea typeface="Arial Unicode MS" pitchFamily="34" charset="-128"/>
                <a:cs typeface="Helvetica"/>
              </a:rPr>
              <a:t>Automatic data checking system</a:t>
            </a:r>
          </a:p>
          <a:p>
            <a:pPr marL="174625" indent="-174625" eaLnBrk="0" hangingPunct="0">
              <a:lnSpc>
                <a:spcPts val="2500"/>
              </a:lnSpc>
              <a:spcAft>
                <a:spcPts val="1000"/>
              </a:spcAft>
              <a:buSzPct val="120000"/>
              <a:buFont typeface="Arial"/>
              <a:buChar char="•"/>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012FA1"/>
                </a:solidFill>
                <a:latin typeface="Helvetica"/>
                <a:ea typeface="Arial Unicode MS" pitchFamily="34" charset="-128"/>
                <a:cs typeface="Helvetica"/>
              </a:rPr>
              <a:t>Other benefits of data monitoring</a:t>
            </a: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1" y="76200"/>
            <a:ext cx="8712967" cy="431315"/>
          </a:xfrm>
          <a:prstGeom prst="rect">
            <a:avLst/>
          </a:prstGeom>
          <a:noFill/>
        </p:spPr>
        <p:txBody>
          <a:bodyPr wrap="square" rtlCol="0">
            <a:spAutoFit/>
          </a:bodyPr>
          <a:lstStyle/>
          <a:p>
            <a:pPr marL="174625" indent="-174625" algn="ctr" eaLnBrk="0" hangingPunct="0">
              <a:lnSpc>
                <a:spcPts val="2500"/>
              </a:lnSpc>
              <a:spcAft>
                <a:spcPts val="1000"/>
              </a:spcAft>
              <a:buSzPct val="120000"/>
            </a:pPr>
            <a:r>
              <a:rPr lang="en-GB" sz="2800" dirty="0" smtClean="0">
                <a:solidFill>
                  <a:srgbClr val="012FA1"/>
                </a:solidFill>
                <a:latin typeface="Helvetica"/>
                <a:ea typeface="Arial Unicode MS" pitchFamily="34" charset="-128"/>
                <a:cs typeface="Helvetica"/>
              </a:rPr>
              <a:t>Automatic data checking system</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10975"/>
          <a:stretch/>
        </p:blipFill>
        <p:spPr>
          <a:xfrm>
            <a:off x="361950" y="1035570"/>
            <a:ext cx="8420100" cy="2781325"/>
          </a:xfrm>
          <a:prstGeom prst="rect">
            <a:avLst/>
          </a:prstGeom>
        </p:spPr>
      </p:pic>
      <p:sp>
        <p:nvSpPr>
          <p:cNvPr id="7" name="Oval 6"/>
          <p:cNvSpPr/>
          <p:nvPr/>
        </p:nvSpPr>
        <p:spPr bwMode="auto">
          <a:xfrm>
            <a:off x="8388424" y="1412776"/>
            <a:ext cx="216024" cy="1008112"/>
          </a:xfrm>
          <a:prstGeom prst="ellipse">
            <a:avLst/>
          </a:prstGeom>
          <a:noFill/>
          <a:ln w="31750" cap="flat" cmpd="sng" algn="ctr">
            <a:solidFill>
              <a:srgbClr val="D674B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cxnSp>
        <p:nvCxnSpPr>
          <p:cNvPr id="11" name="Straight Arrow Connector 10"/>
          <p:cNvCxnSpPr/>
          <p:nvPr/>
        </p:nvCxnSpPr>
        <p:spPr bwMode="auto">
          <a:xfrm flipV="1">
            <a:off x="6624228" y="1341096"/>
            <a:ext cx="1476164" cy="2952000"/>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cxnSp>
        <p:nvCxnSpPr>
          <p:cNvPr id="15" name="Straight Arrow Connector 14"/>
          <p:cNvCxnSpPr/>
          <p:nvPr/>
        </p:nvCxnSpPr>
        <p:spPr bwMode="auto">
          <a:xfrm flipV="1">
            <a:off x="6624228" y="3140968"/>
            <a:ext cx="1332148" cy="1152128"/>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cxnSp>
        <p:nvCxnSpPr>
          <p:cNvPr id="27" name="Straight Connector 26"/>
          <p:cNvCxnSpPr/>
          <p:nvPr/>
        </p:nvCxnSpPr>
        <p:spPr bwMode="auto">
          <a:xfrm>
            <a:off x="4932040" y="1196752"/>
            <a:ext cx="0" cy="2088232"/>
          </a:xfrm>
          <a:prstGeom prst="line">
            <a:avLst/>
          </a:prstGeom>
          <a:solidFill>
            <a:schemeClr val="accent1"/>
          </a:solidFill>
          <a:ln w="25400" cap="flat" cmpd="sng" algn="ctr">
            <a:solidFill>
              <a:schemeClr val="bg1">
                <a:lumMod val="65000"/>
              </a:schemeClr>
            </a:solidFill>
            <a:prstDash val="solid"/>
            <a:round/>
            <a:headEnd type="none" w="med" len="med"/>
            <a:tailEnd type="none" w="med" len="med"/>
          </a:ln>
          <a:effectLst/>
        </p:spPr>
      </p:cxnSp>
      <p:sp>
        <p:nvSpPr>
          <p:cNvPr id="33" name="Rectangle 32"/>
          <p:cNvSpPr/>
          <p:nvPr/>
        </p:nvSpPr>
        <p:spPr bwMode="auto">
          <a:xfrm>
            <a:off x="3059832" y="1700808"/>
            <a:ext cx="1728192" cy="1116288"/>
          </a:xfrm>
          <a:prstGeom prst="rect">
            <a:avLst/>
          </a:prstGeom>
          <a:noFill/>
          <a:ln w="19050" cap="flat" cmpd="sng" algn="ctr">
            <a:solidFill>
              <a:schemeClr val="bg1">
                <a:lumMod val="5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34" name="TextBox 33"/>
          <p:cNvSpPr txBox="1"/>
          <p:nvPr/>
        </p:nvSpPr>
        <p:spPr>
          <a:xfrm>
            <a:off x="5364088" y="4345359"/>
            <a:ext cx="1926214" cy="307777"/>
          </a:xfrm>
          <a:prstGeom prst="rect">
            <a:avLst/>
          </a:prstGeom>
          <a:solidFill>
            <a:srgbClr val="FAEADA"/>
          </a:solidFill>
          <a:ln>
            <a:noFill/>
          </a:ln>
        </p:spPr>
        <p:txBody>
          <a:bodyPr wrap="square" rtlCol="0">
            <a:spAutoFit/>
          </a:bodyPr>
          <a:lstStyle/>
          <a:p>
            <a:pPr algn="ctr"/>
            <a:r>
              <a:rPr lang="en-GB" sz="1400" b="0" dirty="0" smtClean="0">
                <a:latin typeface="Bookman Old Style" pitchFamily="18" charset="0"/>
              </a:rPr>
              <a:t>Hard limits (fixed)</a:t>
            </a:r>
            <a:endParaRPr lang="en-GB" sz="1400" b="0" dirty="0">
              <a:latin typeface="Bookman Old Style" pitchFamily="18" charset="0"/>
            </a:endParaRPr>
          </a:p>
        </p:txBody>
      </p:sp>
      <p:sp>
        <p:nvSpPr>
          <p:cNvPr id="35" name="TextBox 34"/>
          <p:cNvSpPr txBox="1"/>
          <p:nvPr/>
        </p:nvSpPr>
        <p:spPr>
          <a:xfrm>
            <a:off x="827584" y="3771037"/>
            <a:ext cx="3960440" cy="954107"/>
          </a:xfrm>
          <a:prstGeom prst="rect">
            <a:avLst/>
          </a:prstGeom>
          <a:solidFill>
            <a:srgbClr val="EBFFEB"/>
          </a:solidFill>
        </p:spPr>
        <p:txBody>
          <a:bodyPr wrap="square" rtlCol="0">
            <a:spAutoFit/>
          </a:bodyPr>
          <a:lstStyle/>
          <a:p>
            <a:pPr algn="just"/>
            <a:r>
              <a:rPr lang="en-GB" sz="1400" b="0" dirty="0" smtClean="0">
                <a:latin typeface="Bookman Old Style" pitchFamily="18" charset="0"/>
              </a:rPr>
              <a:t>Soft limits (5±stdev of statistics to be checked, calculated from past statistics over a period of 20 days ending 2 days earlier and excluding extremes)</a:t>
            </a:r>
            <a:endParaRPr lang="en-GB" sz="1400" b="0" dirty="0">
              <a:latin typeface="Bookman Old Style" pitchFamily="18" charset="0"/>
            </a:endParaRPr>
          </a:p>
        </p:txBody>
      </p:sp>
      <p:sp>
        <p:nvSpPr>
          <p:cNvPr id="36" name="TextBox 35"/>
          <p:cNvSpPr txBox="1"/>
          <p:nvPr/>
        </p:nvSpPr>
        <p:spPr>
          <a:xfrm>
            <a:off x="6534218" y="620688"/>
            <a:ext cx="1926214" cy="307777"/>
          </a:xfrm>
          <a:prstGeom prst="rect">
            <a:avLst/>
          </a:prstGeom>
          <a:solidFill>
            <a:srgbClr val="EFB7E4"/>
          </a:solidFill>
          <a:ln>
            <a:noFill/>
          </a:ln>
        </p:spPr>
        <p:txBody>
          <a:bodyPr wrap="square" rtlCol="0">
            <a:spAutoFit/>
          </a:bodyPr>
          <a:lstStyle/>
          <a:p>
            <a:pPr algn="ctr"/>
            <a:r>
              <a:rPr lang="en-GB" sz="1400" b="0" dirty="0" smtClean="0">
                <a:latin typeface="Bookman Old Style" pitchFamily="18" charset="0"/>
              </a:rPr>
              <a:t>Alert message</a:t>
            </a:r>
            <a:endParaRPr lang="en-GB" sz="1400" b="0" dirty="0">
              <a:latin typeface="Bookman Old Style" pitchFamily="18" charset="0"/>
            </a:endParaRPr>
          </a:p>
        </p:txBody>
      </p:sp>
      <p:cxnSp>
        <p:nvCxnSpPr>
          <p:cNvPr id="40" name="Straight Arrow Connector 39"/>
          <p:cNvCxnSpPr/>
          <p:nvPr/>
        </p:nvCxnSpPr>
        <p:spPr bwMode="auto">
          <a:xfrm>
            <a:off x="8172400" y="928465"/>
            <a:ext cx="324036" cy="484311"/>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pic>
        <p:nvPicPr>
          <p:cNvPr id="41" name="Picture 40"/>
          <p:cNvPicPr>
            <a:picLocks noChangeAspect="1"/>
          </p:cNvPicPr>
          <p:nvPr/>
        </p:nvPicPr>
        <p:blipFill rotWithShape="1">
          <a:blip r:embed="rId3">
            <a:extLst>
              <a:ext uri="{28A0092B-C50C-407E-A947-70E740481C1C}">
                <a14:useLocalDpi xmlns:a14="http://schemas.microsoft.com/office/drawing/2010/main" val="0"/>
              </a:ext>
            </a:extLst>
          </a:blip>
          <a:srcRect l="7718" r="61513" b="89330"/>
          <a:stretch/>
        </p:blipFill>
        <p:spPr>
          <a:xfrm>
            <a:off x="1043608" y="719386"/>
            <a:ext cx="2590800" cy="333350"/>
          </a:xfrm>
          <a:prstGeom prst="rect">
            <a:avLst/>
          </a:prstGeom>
        </p:spPr>
      </p:pic>
      <p:sp>
        <p:nvSpPr>
          <p:cNvPr id="16" name="TextBox 15"/>
          <p:cNvSpPr txBox="1"/>
          <p:nvPr/>
        </p:nvSpPr>
        <p:spPr>
          <a:xfrm>
            <a:off x="683568" y="5129316"/>
            <a:ext cx="6480720" cy="738664"/>
          </a:xfrm>
          <a:prstGeom prst="rect">
            <a:avLst/>
          </a:prstGeom>
          <a:noFill/>
        </p:spPr>
        <p:txBody>
          <a:bodyPr wrap="square" rtlCol="0">
            <a:spAutoFit/>
          </a:bodyPr>
          <a:lstStyle/>
          <a:p>
            <a:r>
              <a:rPr lang="en-GB" sz="1400" dirty="0" smtClean="0">
                <a:solidFill>
                  <a:schemeClr val="accent6">
                    <a:lumMod val="75000"/>
                  </a:schemeClr>
                </a:solidFill>
                <a:latin typeface="Bookman Old Style" pitchFamily="18" charset="0"/>
              </a:rPr>
              <a:t>Slightly</a:t>
            </a:r>
            <a:r>
              <a:rPr lang="en-GB" sz="1400" dirty="0" smtClean="0">
                <a:latin typeface="Bookman Old Style" pitchFamily="18" charset="0"/>
              </a:rPr>
              <a:t>: Statistics outside ±5 </a:t>
            </a:r>
            <a:r>
              <a:rPr lang="en-GB" sz="1400" dirty="0" err="1" smtClean="0">
                <a:latin typeface="Bookman Old Style" pitchFamily="18" charset="0"/>
              </a:rPr>
              <a:t>stdev</a:t>
            </a:r>
            <a:r>
              <a:rPr lang="en-GB" sz="1400" dirty="0" smtClean="0">
                <a:latin typeface="Bookman Old Style" pitchFamily="18" charset="0"/>
              </a:rPr>
              <a:t> from the mean</a:t>
            </a:r>
          </a:p>
          <a:p>
            <a:r>
              <a:rPr lang="en-GB" sz="1400" dirty="0" smtClean="0">
                <a:solidFill>
                  <a:srgbClr val="FF9966"/>
                </a:solidFill>
                <a:latin typeface="Bookman Old Style" pitchFamily="18" charset="0"/>
              </a:rPr>
              <a:t>Considerably</a:t>
            </a:r>
            <a:r>
              <a:rPr lang="en-GB" sz="1400" dirty="0" smtClean="0">
                <a:latin typeface="Bookman Old Style" pitchFamily="18" charset="0"/>
              </a:rPr>
              <a:t>: Statistics outside ±7.5 </a:t>
            </a:r>
            <a:r>
              <a:rPr lang="en-GB" sz="1400" dirty="0" err="1" smtClean="0">
                <a:latin typeface="Bookman Old Style" pitchFamily="18" charset="0"/>
              </a:rPr>
              <a:t>stdev</a:t>
            </a:r>
            <a:r>
              <a:rPr lang="en-GB" sz="1400" dirty="0" smtClean="0">
                <a:latin typeface="Bookman Old Style" pitchFamily="18" charset="0"/>
              </a:rPr>
              <a:t> from the mean</a:t>
            </a:r>
          </a:p>
          <a:p>
            <a:r>
              <a:rPr lang="en-GB" sz="1400" dirty="0" smtClean="0">
                <a:solidFill>
                  <a:srgbClr val="FF0000"/>
                </a:solidFill>
                <a:latin typeface="Bookman Old Style" pitchFamily="18" charset="0"/>
              </a:rPr>
              <a:t>Severely</a:t>
            </a:r>
            <a:r>
              <a:rPr lang="en-GB" sz="1400" dirty="0" smtClean="0">
                <a:latin typeface="Bookman Old Style" pitchFamily="18" charset="0"/>
              </a:rPr>
              <a:t>: </a:t>
            </a:r>
            <a:r>
              <a:rPr lang="en-GB" sz="1400" dirty="0">
                <a:latin typeface="Bookman Old Style" pitchFamily="18" charset="0"/>
              </a:rPr>
              <a:t>Statistics outside </a:t>
            </a:r>
            <a:r>
              <a:rPr lang="en-GB" sz="1400" dirty="0" smtClean="0">
                <a:latin typeface="Bookman Old Style" pitchFamily="18" charset="0"/>
              </a:rPr>
              <a:t>±10 </a:t>
            </a:r>
            <a:r>
              <a:rPr lang="en-GB" sz="1400" dirty="0" err="1">
                <a:latin typeface="Bookman Old Style" pitchFamily="18" charset="0"/>
              </a:rPr>
              <a:t>stdev</a:t>
            </a:r>
            <a:r>
              <a:rPr lang="en-GB" sz="1400" dirty="0">
                <a:latin typeface="Bookman Old Style" pitchFamily="18" charset="0"/>
              </a:rPr>
              <a:t> from the </a:t>
            </a:r>
            <a:r>
              <a:rPr lang="en-GB" sz="1400" dirty="0" smtClean="0">
                <a:latin typeface="Bookman Old Style" pitchFamily="18" charset="0"/>
              </a:rPr>
              <a:t>mean</a:t>
            </a:r>
          </a:p>
        </p:txBody>
      </p:sp>
      <p:cxnSp>
        <p:nvCxnSpPr>
          <p:cNvPr id="8" name="Straight Arrow Connector 7"/>
          <p:cNvCxnSpPr/>
          <p:nvPr/>
        </p:nvCxnSpPr>
        <p:spPr bwMode="auto">
          <a:xfrm flipV="1">
            <a:off x="3634408" y="2258952"/>
            <a:ext cx="1297632" cy="1458080"/>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cxnSp>
        <p:nvCxnSpPr>
          <p:cNvPr id="10" name="Straight Arrow Connector 9"/>
          <p:cNvCxnSpPr/>
          <p:nvPr/>
        </p:nvCxnSpPr>
        <p:spPr bwMode="auto">
          <a:xfrm flipV="1">
            <a:off x="3634408" y="2492896"/>
            <a:ext cx="1297632" cy="1224136"/>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spTree>
    <p:extLst>
      <p:ext uri="{BB962C8B-B14F-4D97-AF65-F5344CB8AC3E}">
        <p14:creationId xmlns:p14="http://schemas.microsoft.com/office/powerpoint/2010/main" val="1238980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3" grpId="0" animBg="1"/>
      <p:bldP spid="34" grpId="0" animBg="1"/>
      <p:bldP spid="35" grpId="0" animBg="1"/>
      <p:bldP spid="36"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71800" y="116632"/>
            <a:ext cx="3024336" cy="369332"/>
          </a:xfrm>
          <a:prstGeom prst="rect">
            <a:avLst/>
          </a:prstGeom>
          <a:noFill/>
          <a:ln w="15875">
            <a:solidFill>
              <a:srgbClr val="FF6600"/>
            </a:solidFill>
          </a:ln>
        </p:spPr>
        <p:txBody>
          <a:bodyPr wrap="square" rtlCol="0">
            <a:spAutoFit/>
          </a:bodyPr>
          <a:lstStyle/>
          <a:p>
            <a:pPr algn="ctr"/>
            <a:r>
              <a:rPr lang="en-GB" sz="1800" dirty="0" smtClean="0">
                <a:latin typeface="Bookman Old Style" pitchFamily="18" charset="0"/>
              </a:rPr>
              <a:t>Obs Feedback info </a:t>
            </a:r>
            <a:r>
              <a:rPr lang="en-GB" sz="1400" dirty="0" smtClean="0">
                <a:latin typeface="Bookman Old Style" pitchFamily="18" charset="0"/>
              </a:rPr>
              <a:t>(ODB)</a:t>
            </a:r>
            <a:endParaRPr lang="en-GB" sz="1400" dirty="0">
              <a:latin typeface="Bookman Old Style" pitchFamily="18" charset="0"/>
            </a:endParaRPr>
          </a:p>
        </p:txBody>
      </p:sp>
      <p:sp>
        <p:nvSpPr>
          <p:cNvPr id="9" name="TextBox 8"/>
          <p:cNvSpPr txBox="1"/>
          <p:nvPr/>
        </p:nvSpPr>
        <p:spPr>
          <a:xfrm>
            <a:off x="3203848" y="1052736"/>
            <a:ext cx="2160240" cy="507831"/>
          </a:xfrm>
          <a:prstGeom prst="rect">
            <a:avLst/>
          </a:prstGeom>
          <a:noFill/>
          <a:ln w="15875">
            <a:solidFill>
              <a:srgbClr val="FF6600"/>
            </a:solidFill>
          </a:ln>
        </p:spPr>
        <p:txBody>
          <a:bodyPr wrap="square" rtlCol="0">
            <a:spAutoFit/>
          </a:bodyPr>
          <a:lstStyle/>
          <a:p>
            <a:pPr algn="ctr"/>
            <a:r>
              <a:rPr lang="en-GB" sz="1600" dirty="0" smtClean="0">
                <a:latin typeface="Bookman Old Style" pitchFamily="18" charset="0"/>
              </a:rPr>
              <a:t>Current statistics</a:t>
            </a:r>
          </a:p>
          <a:p>
            <a:pPr algn="ctr"/>
            <a:r>
              <a:rPr lang="en-GB" sz="1100" dirty="0" smtClean="0">
                <a:solidFill>
                  <a:schemeClr val="accent1">
                    <a:lumMod val="50000"/>
                  </a:schemeClr>
                </a:solidFill>
                <a:latin typeface="Bookman Old Style" pitchFamily="18" charset="0"/>
              </a:rPr>
              <a:t>Selected Obs quantities</a:t>
            </a:r>
            <a:endParaRPr lang="en-GB" sz="1100" dirty="0">
              <a:solidFill>
                <a:schemeClr val="accent1">
                  <a:lumMod val="50000"/>
                </a:schemeClr>
              </a:solidFill>
              <a:latin typeface="Bookman Old Style" pitchFamily="18" charset="0"/>
            </a:endParaRPr>
          </a:p>
        </p:txBody>
      </p:sp>
      <p:sp>
        <p:nvSpPr>
          <p:cNvPr id="10" name="TextBox 9"/>
          <p:cNvSpPr txBox="1"/>
          <p:nvPr/>
        </p:nvSpPr>
        <p:spPr>
          <a:xfrm>
            <a:off x="6084168" y="1052736"/>
            <a:ext cx="2160240" cy="507831"/>
          </a:xfrm>
          <a:prstGeom prst="rect">
            <a:avLst/>
          </a:prstGeom>
          <a:noFill/>
          <a:ln w="15875">
            <a:solidFill>
              <a:srgbClr val="FF6600"/>
            </a:solidFill>
          </a:ln>
        </p:spPr>
        <p:txBody>
          <a:bodyPr wrap="square" rtlCol="0">
            <a:spAutoFit/>
          </a:bodyPr>
          <a:lstStyle/>
          <a:p>
            <a:pPr algn="ctr"/>
            <a:r>
              <a:rPr lang="en-GB" sz="1600" dirty="0" smtClean="0">
                <a:latin typeface="Bookman Old Style" pitchFamily="18" charset="0"/>
              </a:rPr>
              <a:t>Past statistics</a:t>
            </a:r>
          </a:p>
          <a:p>
            <a:pPr algn="ctr"/>
            <a:r>
              <a:rPr lang="en-GB" sz="1100" dirty="0" smtClean="0">
                <a:solidFill>
                  <a:schemeClr val="accent1">
                    <a:lumMod val="50000"/>
                  </a:schemeClr>
                </a:solidFill>
                <a:latin typeface="Bookman Old Style" pitchFamily="18" charset="0"/>
              </a:rPr>
              <a:t>Selected Obs quantities</a:t>
            </a:r>
            <a:endParaRPr lang="en-GB" sz="1100" dirty="0">
              <a:solidFill>
                <a:schemeClr val="accent1">
                  <a:lumMod val="50000"/>
                </a:schemeClr>
              </a:solidFill>
              <a:latin typeface="Bookman Old Style" pitchFamily="18" charset="0"/>
            </a:endParaRPr>
          </a:p>
        </p:txBody>
      </p:sp>
      <p:cxnSp>
        <p:nvCxnSpPr>
          <p:cNvPr id="12" name="Straight Arrow Connector 11"/>
          <p:cNvCxnSpPr>
            <a:stCxn id="6" idx="2"/>
          </p:cNvCxnSpPr>
          <p:nvPr/>
        </p:nvCxnSpPr>
        <p:spPr bwMode="auto">
          <a:xfrm>
            <a:off x="4283968" y="485964"/>
            <a:ext cx="0" cy="566772"/>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cxnSp>
        <p:nvCxnSpPr>
          <p:cNvPr id="16" name="Straight Arrow Connector 15"/>
          <p:cNvCxnSpPr/>
          <p:nvPr/>
        </p:nvCxnSpPr>
        <p:spPr bwMode="auto">
          <a:xfrm>
            <a:off x="5076056" y="2420888"/>
            <a:ext cx="0"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7" name="TextBox 16"/>
          <p:cNvSpPr txBox="1"/>
          <p:nvPr/>
        </p:nvSpPr>
        <p:spPr>
          <a:xfrm>
            <a:off x="6084168" y="1938318"/>
            <a:ext cx="2160240" cy="507831"/>
          </a:xfrm>
          <a:prstGeom prst="rect">
            <a:avLst/>
          </a:prstGeom>
          <a:noFill/>
          <a:ln w="15875">
            <a:solidFill>
              <a:srgbClr val="FF6600"/>
            </a:solidFill>
          </a:ln>
        </p:spPr>
        <p:txBody>
          <a:bodyPr wrap="square" rtlCol="0">
            <a:spAutoFit/>
          </a:bodyPr>
          <a:lstStyle/>
          <a:p>
            <a:pPr algn="ctr"/>
            <a:r>
              <a:rPr lang="en-GB" sz="1600" dirty="0" smtClean="0">
                <a:latin typeface="Bookman Old Style" pitchFamily="18" charset="0"/>
              </a:rPr>
              <a:t>Soft limits</a:t>
            </a:r>
          </a:p>
          <a:p>
            <a:pPr algn="ctr"/>
            <a:r>
              <a:rPr lang="en-GB" sz="1100" dirty="0" smtClean="0">
                <a:solidFill>
                  <a:schemeClr val="accent1">
                    <a:lumMod val="50000"/>
                  </a:schemeClr>
                </a:solidFill>
                <a:latin typeface="Bookman Old Style" pitchFamily="18" charset="0"/>
              </a:rPr>
              <a:t>Detects sudden changes</a:t>
            </a:r>
            <a:endParaRPr lang="en-GB" sz="1100" dirty="0">
              <a:solidFill>
                <a:schemeClr val="accent1">
                  <a:lumMod val="50000"/>
                </a:schemeClr>
              </a:solidFill>
              <a:latin typeface="Bookman Old Style" pitchFamily="18" charset="0"/>
            </a:endParaRPr>
          </a:p>
        </p:txBody>
      </p:sp>
      <p:cxnSp>
        <p:nvCxnSpPr>
          <p:cNvPr id="19" name="Straight Arrow Connector 18"/>
          <p:cNvCxnSpPr>
            <a:stCxn id="10" idx="2"/>
            <a:endCxn id="17" idx="0"/>
          </p:cNvCxnSpPr>
          <p:nvPr/>
        </p:nvCxnSpPr>
        <p:spPr bwMode="auto">
          <a:xfrm>
            <a:off x="7164288" y="1560567"/>
            <a:ext cx="0" cy="377751"/>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sp>
        <p:nvSpPr>
          <p:cNvPr id="21" name="TextBox 20"/>
          <p:cNvSpPr txBox="1"/>
          <p:nvPr/>
        </p:nvSpPr>
        <p:spPr>
          <a:xfrm>
            <a:off x="2843808" y="2636912"/>
            <a:ext cx="2808312" cy="400110"/>
          </a:xfrm>
          <a:prstGeom prst="rect">
            <a:avLst/>
          </a:prstGeom>
          <a:noFill/>
          <a:ln w="15875">
            <a:solidFill>
              <a:srgbClr val="FF6600"/>
            </a:solidFill>
          </a:ln>
        </p:spPr>
        <p:txBody>
          <a:bodyPr wrap="square" rtlCol="0">
            <a:spAutoFit/>
          </a:bodyPr>
          <a:lstStyle/>
          <a:p>
            <a:pPr algn="ctr"/>
            <a:r>
              <a:rPr lang="en-GB" sz="2000" dirty="0" smtClean="0">
                <a:latin typeface="Bookman Old Style" pitchFamily="18" charset="0"/>
              </a:rPr>
              <a:t>Change detection</a:t>
            </a:r>
            <a:endParaRPr lang="en-GB" sz="2000" dirty="0">
              <a:latin typeface="Bookman Old Style" pitchFamily="18" charset="0"/>
            </a:endParaRPr>
          </a:p>
        </p:txBody>
      </p:sp>
      <p:sp>
        <p:nvSpPr>
          <p:cNvPr id="22" name="Rectangle 21"/>
          <p:cNvSpPr/>
          <p:nvPr/>
        </p:nvSpPr>
        <p:spPr bwMode="auto">
          <a:xfrm>
            <a:off x="2843808" y="3037021"/>
            <a:ext cx="2808312" cy="1112059"/>
          </a:xfrm>
          <a:prstGeom prst="rect">
            <a:avLst/>
          </a:prstGeom>
          <a:no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sp>
        <p:nvSpPr>
          <p:cNvPr id="23" name="TextBox 22"/>
          <p:cNvSpPr txBox="1"/>
          <p:nvPr/>
        </p:nvSpPr>
        <p:spPr>
          <a:xfrm>
            <a:off x="2843808" y="2996952"/>
            <a:ext cx="2808312" cy="1200329"/>
          </a:xfrm>
          <a:prstGeom prst="rect">
            <a:avLst/>
          </a:prstGeom>
          <a:noFill/>
        </p:spPr>
        <p:txBody>
          <a:bodyPr wrap="square" rtlCol="0">
            <a:spAutoFit/>
          </a:bodyPr>
          <a:lstStyle/>
          <a:p>
            <a:pPr>
              <a:lnSpc>
                <a:spcPct val="150000"/>
              </a:lnSpc>
            </a:pPr>
            <a:r>
              <a:rPr lang="en-GB" sz="1200" dirty="0" smtClean="0">
                <a:solidFill>
                  <a:schemeClr val="accent1">
                    <a:lumMod val="50000"/>
                  </a:schemeClr>
                </a:solidFill>
                <a:latin typeface="Bookman Old Style" pitchFamily="18" charset="0"/>
              </a:rPr>
              <a:t>Thresholds based tests</a:t>
            </a:r>
          </a:p>
          <a:p>
            <a:pPr>
              <a:lnSpc>
                <a:spcPct val="150000"/>
              </a:lnSpc>
            </a:pPr>
            <a:r>
              <a:rPr lang="en-GB" sz="1200" dirty="0">
                <a:solidFill>
                  <a:schemeClr val="accent1">
                    <a:lumMod val="50000"/>
                  </a:schemeClr>
                </a:solidFill>
                <a:latin typeface="Bookman Old Style" pitchFamily="18" charset="0"/>
              </a:rPr>
              <a:t>Static </a:t>
            </a:r>
            <a:r>
              <a:rPr lang="en-GB" sz="1200" dirty="0" smtClean="0">
                <a:solidFill>
                  <a:schemeClr val="accent1">
                    <a:lumMod val="50000"/>
                  </a:schemeClr>
                </a:solidFill>
                <a:latin typeface="Bookman Old Style" pitchFamily="18" charset="0"/>
              </a:rPr>
              <a:t>tests</a:t>
            </a:r>
          </a:p>
          <a:p>
            <a:pPr>
              <a:lnSpc>
                <a:spcPct val="150000"/>
              </a:lnSpc>
            </a:pPr>
            <a:r>
              <a:rPr lang="en-GB" sz="1200" dirty="0">
                <a:solidFill>
                  <a:schemeClr val="accent1">
                    <a:lumMod val="50000"/>
                  </a:schemeClr>
                </a:solidFill>
                <a:latin typeface="Bookman Old Style" pitchFamily="18" charset="0"/>
              </a:rPr>
              <a:t>Quantities </a:t>
            </a:r>
            <a:r>
              <a:rPr lang="en-GB" sz="1200" dirty="0" smtClean="0">
                <a:solidFill>
                  <a:schemeClr val="accent1">
                    <a:lumMod val="50000"/>
                  </a:schemeClr>
                </a:solidFill>
                <a:latin typeface="Bookman Old Style" pitchFamily="18" charset="0"/>
              </a:rPr>
              <a:t>comparison</a:t>
            </a:r>
          </a:p>
          <a:p>
            <a:pPr>
              <a:lnSpc>
                <a:spcPct val="150000"/>
              </a:lnSpc>
            </a:pPr>
            <a:r>
              <a:rPr lang="en-GB" sz="1200" dirty="0">
                <a:solidFill>
                  <a:schemeClr val="accent1">
                    <a:lumMod val="50000"/>
                  </a:schemeClr>
                </a:solidFill>
                <a:latin typeface="Bookman Old Style" pitchFamily="18" charset="0"/>
              </a:rPr>
              <a:t>Flexibility to add other </a:t>
            </a:r>
            <a:r>
              <a:rPr lang="en-GB" sz="1200" dirty="0" smtClean="0">
                <a:solidFill>
                  <a:schemeClr val="accent1">
                    <a:lumMod val="50000"/>
                  </a:schemeClr>
                </a:solidFill>
                <a:latin typeface="Bookman Old Style" pitchFamily="18" charset="0"/>
              </a:rPr>
              <a:t>tests</a:t>
            </a:r>
            <a:endParaRPr lang="en-GB" sz="1200" dirty="0">
              <a:solidFill>
                <a:schemeClr val="accent1">
                  <a:lumMod val="50000"/>
                </a:schemeClr>
              </a:solidFill>
              <a:latin typeface="Bookman Old Style" pitchFamily="18" charset="0"/>
            </a:endParaRPr>
          </a:p>
        </p:txBody>
      </p:sp>
      <p:sp>
        <p:nvSpPr>
          <p:cNvPr id="27" name="TextBox 26"/>
          <p:cNvSpPr txBox="1"/>
          <p:nvPr/>
        </p:nvSpPr>
        <p:spPr>
          <a:xfrm>
            <a:off x="3131840" y="4509120"/>
            <a:ext cx="2160240" cy="338554"/>
          </a:xfrm>
          <a:prstGeom prst="rect">
            <a:avLst/>
          </a:prstGeom>
          <a:noFill/>
          <a:ln w="15875">
            <a:solidFill>
              <a:srgbClr val="FF6600"/>
            </a:solidFill>
          </a:ln>
        </p:spPr>
        <p:txBody>
          <a:bodyPr wrap="square" rtlCol="0">
            <a:spAutoFit/>
          </a:bodyPr>
          <a:lstStyle/>
          <a:p>
            <a:pPr algn="ctr"/>
            <a:r>
              <a:rPr lang="en-GB" sz="1600" dirty="0" smtClean="0">
                <a:latin typeface="Bookman Old Style" pitchFamily="18" charset="0"/>
              </a:rPr>
              <a:t>Ignore facility</a:t>
            </a:r>
            <a:endParaRPr lang="en-GB" sz="1600" dirty="0">
              <a:latin typeface="Bookman Old Style" pitchFamily="18" charset="0"/>
            </a:endParaRPr>
          </a:p>
        </p:txBody>
      </p:sp>
      <p:sp>
        <p:nvSpPr>
          <p:cNvPr id="28" name="TextBox 27"/>
          <p:cNvSpPr txBox="1"/>
          <p:nvPr/>
        </p:nvSpPr>
        <p:spPr>
          <a:xfrm>
            <a:off x="395536" y="1938318"/>
            <a:ext cx="2160240" cy="507831"/>
          </a:xfrm>
          <a:prstGeom prst="rect">
            <a:avLst/>
          </a:prstGeom>
          <a:noFill/>
          <a:ln w="15875">
            <a:solidFill>
              <a:srgbClr val="FF6600"/>
            </a:solidFill>
          </a:ln>
        </p:spPr>
        <p:txBody>
          <a:bodyPr wrap="square" rtlCol="0">
            <a:spAutoFit/>
          </a:bodyPr>
          <a:lstStyle/>
          <a:p>
            <a:pPr algn="ctr"/>
            <a:r>
              <a:rPr lang="en-GB" sz="1600" dirty="0" smtClean="0">
                <a:latin typeface="Bookman Old Style" pitchFamily="18" charset="0"/>
              </a:rPr>
              <a:t>Hard limits</a:t>
            </a:r>
          </a:p>
          <a:p>
            <a:pPr algn="ctr"/>
            <a:r>
              <a:rPr lang="en-GB" sz="1100" dirty="0" smtClean="0">
                <a:solidFill>
                  <a:schemeClr val="accent1">
                    <a:lumMod val="50000"/>
                  </a:schemeClr>
                </a:solidFill>
                <a:latin typeface="Bookman Old Style" pitchFamily="18" charset="0"/>
              </a:rPr>
              <a:t>Detects slow drifts</a:t>
            </a:r>
            <a:endParaRPr lang="en-GB" sz="1100" dirty="0">
              <a:solidFill>
                <a:schemeClr val="accent1">
                  <a:lumMod val="50000"/>
                </a:schemeClr>
              </a:solidFill>
              <a:latin typeface="Bookman Old Style" pitchFamily="18" charset="0"/>
            </a:endParaRPr>
          </a:p>
        </p:txBody>
      </p:sp>
      <p:sp>
        <p:nvSpPr>
          <p:cNvPr id="29" name="TextBox 28"/>
          <p:cNvSpPr txBox="1"/>
          <p:nvPr/>
        </p:nvSpPr>
        <p:spPr>
          <a:xfrm>
            <a:off x="395536" y="6330806"/>
            <a:ext cx="2160240" cy="338554"/>
          </a:xfrm>
          <a:prstGeom prst="rect">
            <a:avLst/>
          </a:prstGeom>
          <a:noFill/>
          <a:ln w="15875">
            <a:solidFill>
              <a:srgbClr val="FF6600"/>
            </a:solidFill>
          </a:ln>
        </p:spPr>
        <p:txBody>
          <a:bodyPr wrap="square" rtlCol="0">
            <a:spAutoFit/>
          </a:bodyPr>
          <a:lstStyle/>
          <a:p>
            <a:pPr algn="ctr"/>
            <a:r>
              <a:rPr lang="en-GB" sz="1600" dirty="0" smtClean="0">
                <a:latin typeface="Bookman Old Style" pitchFamily="18" charset="0"/>
              </a:rPr>
              <a:t>Email</a:t>
            </a:r>
            <a:endParaRPr lang="en-GB" sz="1600" dirty="0">
              <a:latin typeface="Bookman Old Style" pitchFamily="18" charset="0"/>
            </a:endParaRPr>
          </a:p>
        </p:txBody>
      </p:sp>
      <p:sp>
        <p:nvSpPr>
          <p:cNvPr id="30" name="TextBox 29"/>
          <p:cNvSpPr txBox="1"/>
          <p:nvPr/>
        </p:nvSpPr>
        <p:spPr>
          <a:xfrm>
            <a:off x="3131840" y="6330806"/>
            <a:ext cx="2160240" cy="338554"/>
          </a:xfrm>
          <a:prstGeom prst="rect">
            <a:avLst/>
          </a:prstGeom>
          <a:noFill/>
          <a:ln w="15875">
            <a:solidFill>
              <a:srgbClr val="FF6600"/>
            </a:solidFill>
          </a:ln>
        </p:spPr>
        <p:txBody>
          <a:bodyPr wrap="square" rtlCol="0">
            <a:spAutoFit/>
          </a:bodyPr>
          <a:lstStyle/>
          <a:p>
            <a:pPr algn="ctr"/>
            <a:r>
              <a:rPr lang="en-GB" sz="1600" dirty="0" smtClean="0">
                <a:latin typeface="Bookman Old Style" pitchFamily="18" charset="0"/>
              </a:rPr>
              <a:t>Web</a:t>
            </a:r>
            <a:endParaRPr lang="en-GB" sz="1600" dirty="0">
              <a:latin typeface="Bookman Old Style" pitchFamily="18" charset="0"/>
            </a:endParaRPr>
          </a:p>
        </p:txBody>
      </p:sp>
      <p:sp>
        <p:nvSpPr>
          <p:cNvPr id="31" name="TextBox 30"/>
          <p:cNvSpPr txBox="1"/>
          <p:nvPr/>
        </p:nvSpPr>
        <p:spPr>
          <a:xfrm>
            <a:off x="6012160" y="6330806"/>
            <a:ext cx="2160240" cy="338554"/>
          </a:xfrm>
          <a:prstGeom prst="rect">
            <a:avLst/>
          </a:prstGeom>
          <a:noFill/>
          <a:ln w="15875">
            <a:solidFill>
              <a:srgbClr val="FF6600"/>
            </a:solidFill>
          </a:ln>
        </p:spPr>
        <p:txBody>
          <a:bodyPr wrap="square" rtlCol="0">
            <a:spAutoFit/>
          </a:bodyPr>
          <a:lstStyle/>
          <a:p>
            <a:pPr algn="ctr"/>
            <a:r>
              <a:rPr lang="en-GB" sz="1600" dirty="0" smtClean="0">
                <a:latin typeface="Bookman Old Style" pitchFamily="18" charset="0"/>
              </a:rPr>
              <a:t>Event Data base</a:t>
            </a:r>
            <a:endParaRPr lang="en-GB" sz="1600" dirty="0">
              <a:latin typeface="Bookman Old Style" pitchFamily="18" charset="0"/>
            </a:endParaRPr>
          </a:p>
        </p:txBody>
      </p:sp>
      <p:cxnSp>
        <p:nvCxnSpPr>
          <p:cNvPr id="3" name="Straight Connector 2"/>
          <p:cNvCxnSpPr>
            <a:stCxn id="17" idx="2"/>
          </p:cNvCxnSpPr>
          <p:nvPr/>
        </p:nvCxnSpPr>
        <p:spPr bwMode="auto">
          <a:xfrm>
            <a:off x="7164288" y="2446149"/>
            <a:ext cx="0" cy="910843"/>
          </a:xfrm>
          <a:prstGeom prst="line">
            <a:avLst/>
          </a:prstGeom>
          <a:solidFill>
            <a:schemeClr val="accent1"/>
          </a:solidFill>
          <a:ln w="15875" cap="flat" cmpd="sng" algn="ctr">
            <a:solidFill>
              <a:schemeClr val="tx1"/>
            </a:solidFill>
            <a:prstDash val="solid"/>
            <a:round/>
            <a:headEnd type="none" w="med" len="med"/>
            <a:tailEnd type="none" w="med" len="med"/>
          </a:ln>
          <a:effectLst/>
        </p:spPr>
      </p:cxnSp>
      <p:cxnSp>
        <p:nvCxnSpPr>
          <p:cNvPr id="5" name="Straight Arrow Connector 4"/>
          <p:cNvCxnSpPr/>
          <p:nvPr/>
        </p:nvCxnSpPr>
        <p:spPr bwMode="auto">
          <a:xfrm flipH="1">
            <a:off x="5652120" y="3356992"/>
            <a:ext cx="1512168" cy="0"/>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cxnSp>
        <p:nvCxnSpPr>
          <p:cNvPr id="32" name="Straight Connector 31"/>
          <p:cNvCxnSpPr/>
          <p:nvPr/>
        </p:nvCxnSpPr>
        <p:spPr bwMode="auto">
          <a:xfrm>
            <a:off x="1331640" y="2446149"/>
            <a:ext cx="0" cy="910843"/>
          </a:xfrm>
          <a:prstGeom prst="line">
            <a:avLst/>
          </a:prstGeom>
          <a:solidFill>
            <a:schemeClr val="accent1"/>
          </a:solidFill>
          <a:ln w="15875" cap="flat" cmpd="sng" algn="ctr">
            <a:solidFill>
              <a:schemeClr val="tx1"/>
            </a:solidFill>
            <a:prstDash val="solid"/>
            <a:round/>
            <a:headEnd type="none" w="med" len="med"/>
            <a:tailEnd type="none" w="med" len="med"/>
          </a:ln>
          <a:effectLst/>
        </p:spPr>
      </p:cxnSp>
      <p:cxnSp>
        <p:nvCxnSpPr>
          <p:cNvPr id="11" name="Straight Arrow Connector 10"/>
          <p:cNvCxnSpPr/>
          <p:nvPr/>
        </p:nvCxnSpPr>
        <p:spPr bwMode="auto">
          <a:xfrm>
            <a:off x="1331640" y="3356992"/>
            <a:ext cx="1512168" cy="0"/>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cxnSp>
        <p:nvCxnSpPr>
          <p:cNvPr id="14" name="Straight Arrow Connector 13"/>
          <p:cNvCxnSpPr>
            <a:stCxn id="9" idx="2"/>
          </p:cNvCxnSpPr>
          <p:nvPr/>
        </p:nvCxnSpPr>
        <p:spPr bwMode="auto">
          <a:xfrm>
            <a:off x="4283968" y="1560567"/>
            <a:ext cx="0" cy="1076345"/>
          </a:xfrm>
          <a:prstGeom prst="straightConnector1">
            <a:avLst/>
          </a:prstGeom>
          <a:solidFill>
            <a:schemeClr val="accent1"/>
          </a:solidFill>
          <a:ln w="19050" cap="flat" cmpd="sng" algn="ctr">
            <a:solidFill>
              <a:schemeClr val="tx1"/>
            </a:solidFill>
            <a:prstDash val="solid"/>
            <a:round/>
            <a:headEnd type="none" w="med" len="med"/>
            <a:tailEnd type="stealth"/>
          </a:ln>
          <a:effectLst/>
        </p:spPr>
      </p:cxnSp>
      <p:cxnSp>
        <p:nvCxnSpPr>
          <p:cNvPr id="35" name="Straight Arrow Connector 34"/>
          <p:cNvCxnSpPr/>
          <p:nvPr/>
        </p:nvCxnSpPr>
        <p:spPr bwMode="auto">
          <a:xfrm>
            <a:off x="4247964" y="4149079"/>
            <a:ext cx="0" cy="360000"/>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pic>
        <p:nvPicPr>
          <p:cNvPr id="37" name="Picture 36"/>
          <p:cNvPicPr>
            <a:picLocks noChangeAspect="1"/>
          </p:cNvPicPr>
          <p:nvPr/>
        </p:nvPicPr>
        <p:blipFill rotWithShape="1">
          <a:blip r:embed="rId3" cstate="print">
            <a:extLst>
              <a:ext uri="{28A0092B-C50C-407E-A947-70E740481C1C}">
                <a14:useLocalDpi xmlns:a14="http://schemas.microsoft.com/office/drawing/2010/main" val="0"/>
              </a:ext>
            </a:extLst>
          </a:blip>
          <a:srcRect t="10975"/>
          <a:stretch/>
        </p:blipFill>
        <p:spPr>
          <a:xfrm>
            <a:off x="4427984" y="5107324"/>
            <a:ext cx="2232248" cy="841956"/>
          </a:xfrm>
          <a:prstGeom prst="rect">
            <a:avLst/>
          </a:prstGeom>
        </p:spPr>
      </p:pic>
      <p:pic>
        <p:nvPicPr>
          <p:cNvPr id="38" name="Picture 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5696" y="5203592"/>
            <a:ext cx="2304256" cy="601672"/>
          </a:xfrm>
          <a:prstGeom prst="rect">
            <a:avLst/>
          </a:prstGeom>
          <a:ln>
            <a:solidFill>
              <a:schemeClr val="tx1"/>
            </a:solidFill>
          </a:ln>
        </p:spPr>
      </p:pic>
      <p:sp>
        <p:nvSpPr>
          <p:cNvPr id="41" name="Rectangle 40"/>
          <p:cNvSpPr/>
          <p:nvPr/>
        </p:nvSpPr>
        <p:spPr bwMode="auto">
          <a:xfrm>
            <a:off x="1619672" y="5107324"/>
            <a:ext cx="5184576" cy="841956"/>
          </a:xfrm>
          <a:prstGeom prst="rect">
            <a:avLst/>
          </a:prstGeom>
          <a:noFill/>
          <a:ln w="22225" cap="flat" cmpd="sng" algn="ctr">
            <a:solidFill>
              <a:schemeClr val="bg1">
                <a:lumMod val="50000"/>
              </a:schemeClr>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pitchFamily="18" charset="0"/>
            </a:endParaRPr>
          </a:p>
        </p:txBody>
      </p:sp>
      <p:cxnSp>
        <p:nvCxnSpPr>
          <p:cNvPr id="43" name="Straight Connector 42"/>
          <p:cNvCxnSpPr/>
          <p:nvPr/>
        </p:nvCxnSpPr>
        <p:spPr bwMode="auto">
          <a:xfrm>
            <a:off x="1331640" y="6165304"/>
            <a:ext cx="5832648" cy="0"/>
          </a:xfrm>
          <a:prstGeom prst="line">
            <a:avLst/>
          </a:prstGeom>
          <a:solidFill>
            <a:schemeClr val="accent1"/>
          </a:solidFill>
          <a:ln w="15875" cap="flat" cmpd="sng" algn="ctr">
            <a:solidFill>
              <a:schemeClr val="tx1"/>
            </a:solidFill>
            <a:prstDash val="solid"/>
            <a:round/>
            <a:headEnd type="none" w="med" len="med"/>
            <a:tailEnd type="none" w="med" len="med"/>
          </a:ln>
          <a:effectLst/>
        </p:spPr>
      </p:cxnSp>
      <p:cxnSp>
        <p:nvCxnSpPr>
          <p:cNvPr id="45" name="Straight Arrow Connector 44"/>
          <p:cNvCxnSpPr/>
          <p:nvPr/>
        </p:nvCxnSpPr>
        <p:spPr bwMode="auto">
          <a:xfrm>
            <a:off x="1331640" y="6165304"/>
            <a:ext cx="0" cy="165502"/>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cxnSp>
        <p:nvCxnSpPr>
          <p:cNvPr id="47" name="Straight Arrow Connector 46"/>
          <p:cNvCxnSpPr>
            <a:endCxn id="30" idx="0"/>
          </p:cNvCxnSpPr>
          <p:nvPr/>
        </p:nvCxnSpPr>
        <p:spPr bwMode="auto">
          <a:xfrm>
            <a:off x="4211960" y="6165304"/>
            <a:ext cx="0" cy="165502"/>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cxnSp>
        <p:nvCxnSpPr>
          <p:cNvPr id="49" name="Straight Arrow Connector 48"/>
          <p:cNvCxnSpPr/>
          <p:nvPr/>
        </p:nvCxnSpPr>
        <p:spPr bwMode="auto">
          <a:xfrm>
            <a:off x="7164288" y="6165304"/>
            <a:ext cx="0" cy="165502"/>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cxnSp>
        <p:nvCxnSpPr>
          <p:cNvPr id="51" name="Straight Arrow Connector 50"/>
          <p:cNvCxnSpPr>
            <a:stCxn id="41" idx="2"/>
          </p:cNvCxnSpPr>
          <p:nvPr/>
        </p:nvCxnSpPr>
        <p:spPr bwMode="auto">
          <a:xfrm>
            <a:off x="4211960" y="5949280"/>
            <a:ext cx="0" cy="216024"/>
          </a:xfrm>
          <a:prstGeom prst="straightConnector1">
            <a:avLst/>
          </a:prstGeom>
          <a:solidFill>
            <a:schemeClr val="accent1"/>
          </a:solidFill>
          <a:ln w="15875" cap="flat" cmpd="sng" algn="ctr">
            <a:solidFill>
              <a:schemeClr val="tx1"/>
            </a:solidFill>
            <a:prstDash val="solid"/>
            <a:round/>
            <a:headEnd type="none" w="med" len="med"/>
            <a:tailEnd type="none"/>
          </a:ln>
          <a:effectLst/>
        </p:spPr>
      </p:cxnSp>
      <p:cxnSp>
        <p:nvCxnSpPr>
          <p:cNvPr id="53" name="Straight Arrow Connector 52"/>
          <p:cNvCxnSpPr/>
          <p:nvPr/>
        </p:nvCxnSpPr>
        <p:spPr bwMode="auto">
          <a:xfrm>
            <a:off x="4248000" y="4847674"/>
            <a:ext cx="0" cy="259650"/>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sp>
        <p:nvSpPr>
          <p:cNvPr id="33" name="TextBox 32"/>
          <p:cNvSpPr txBox="1"/>
          <p:nvPr/>
        </p:nvSpPr>
        <p:spPr>
          <a:xfrm>
            <a:off x="6948264" y="4797152"/>
            <a:ext cx="1728192" cy="338554"/>
          </a:xfrm>
          <a:prstGeom prst="rect">
            <a:avLst/>
          </a:prstGeom>
          <a:noFill/>
          <a:ln w="15875">
            <a:solidFill>
              <a:srgbClr val="FF6600"/>
            </a:solidFill>
          </a:ln>
        </p:spPr>
        <p:txBody>
          <a:bodyPr wrap="square" rtlCol="0">
            <a:spAutoFit/>
          </a:bodyPr>
          <a:lstStyle/>
          <a:p>
            <a:pPr algn="ctr"/>
            <a:r>
              <a:rPr lang="en-GB" sz="1600" dirty="0" smtClean="0">
                <a:latin typeface="Bookman Old Style" pitchFamily="18" charset="0"/>
              </a:rPr>
              <a:t>Past warnings</a:t>
            </a:r>
          </a:p>
        </p:txBody>
      </p:sp>
      <p:cxnSp>
        <p:nvCxnSpPr>
          <p:cNvPr id="4" name="Straight Arrow Connector 3"/>
          <p:cNvCxnSpPr/>
          <p:nvPr/>
        </p:nvCxnSpPr>
        <p:spPr bwMode="auto">
          <a:xfrm flipH="1">
            <a:off x="4248000" y="4977499"/>
            <a:ext cx="2700264" cy="0"/>
          </a:xfrm>
          <a:prstGeom prst="straightConnector1">
            <a:avLst/>
          </a:prstGeom>
          <a:solidFill>
            <a:schemeClr val="accent1"/>
          </a:solidFill>
          <a:ln w="15875" cap="flat" cmpd="sng" algn="ctr">
            <a:solidFill>
              <a:schemeClr val="tx1"/>
            </a:solidFill>
            <a:prstDash val="solid"/>
            <a:round/>
            <a:headEnd type="none" w="med" len="med"/>
            <a:tailEnd type="stealth"/>
          </a:ln>
          <a:effectLst/>
        </p:spPr>
      </p:cxnSp>
    </p:spTree>
    <p:extLst>
      <p:ext uri="{BB962C8B-B14F-4D97-AF65-F5344CB8AC3E}">
        <p14:creationId xmlns:p14="http://schemas.microsoft.com/office/powerpoint/2010/main" val="18217513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4191000"/>
            <a:ext cx="8763000" cy="348813"/>
          </a:xfrm>
          <a:prstGeom prst="rect">
            <a:avLst/>
          </a:prstGeom>
        </p:spPr>
        <p:txBody>
          <a:bodyPr wrap="square">
            <a:spAutoFit/>
          </a:bodyPr>
          <a:lstStyle/>
          <a:p>
            <a:pPr>
              <a:lnSpc>
                <a:spcPct val="80000"/>
              </a:lnSpc>
            </a:pPr>
            <a:r>
              <a:rPr lang="en-GB" sz="2000" dirty="0" smtClean="0">
                <a:latin typeface="Helvetica"/>
                <a:cs typeface="Helvetica"/>
              </a:rPr>
              <a:t>E-mail dissemination:</a:t>
            </a:r>
          </a:p>
        </p:txBody>
      </p:sp>
      <p:sp>
        <p:nvSpPr>
          <p:cNvPr id="3" name="Rectangle 2"/>
          <p:cNvSpPr/>
          <p:nvPr/>
        </p:nvSpPr>
        <p:spPr>
          <a:xfrm>
            <a:off x="228600" y="4685842"/>
            <a:ext cx="9067800" cy="1209562"/>
          </a:xfrm>
          <a:prstGeom prst="rect">
            <a:avLst/>
          </a:prstGeom>
        </p:spPr>
        <p:txBody>
          <a:bodyPr wrap="square">
            <a:spAutoFit/>
          </a:bodyPr>
          <a:lstStyle/>
          <a:p>
            <a:pPr lvl="1">
              <a:lnSpc>
                <a:spcPct val="80000"/>
              </a:lnSpc>
              <a:buFont typeface="Arial"/>
              <a:buChar char="•"/>
            </a:pPr>
            <a:r>
              <a:rPr lang="en-GB" sz="1800" dirty="0" smtClean="0">
                <a:solidFill>
                  <a:srgbClr val="000000"/>
                </a:solidFill>
                <a:latin typeface="Arial Bold"/>
                <a:cs typeface="Arial Bold"/>
              </a:rPr>
              <a:t> Subscription by data type</a:t>
            </a:r>
          </a:p>
          <a:p>
            <a:pPr lvl="1">
              <a:lnSpc>
                <a:spcPct val="80000"/>
              </a:lnSpc>
              <a:buFont typeface="Arial"/>
              <a:buChar char="•"/>
            </a:pPr>
            <a:endParaRPr lang="en-GB" sz="1800" dirty="0" smtClean="0">
              <a:solidFill>
                <a:srgbClr val="000000"/>
              </a:solidFill>
              <a:latin typeface="Arial Bold"/>
              <a:cs typeface="Arial Bold"/>
            </a:endParaRPr>
          </a:p>
          <a:p>
            <a:pPr lvl="1">
              <a:lnSpc>
                <a:spcPct val="80000"/>
              </a:lnSpc>
              <a:buFont typeface="Arial"/>
              <a:buChar char="•"/>
            </a:pPr>
            <a:r>
              <a:rPr lang="en-GB" sz="1800" dirty="0" smtClean="0">
                <a:solidFill>
                  <a:srgbClr val="000000"/>
                </a:solidFill>
                <a:latin typeface="Arial Bold"/>
                <a:cs typeface="Arial Bold"/>
              </a:rPr>
              <a:t> Subscription by severity level</a:t>
            </a:r>
          </a:p>
          <a:p>
            <a:pPr lvl="1">
              <a:lnSpc>
                <a:spcPct val="80000"/>
              </a:lnSpc>
              <a:buFont typeface="Arial"/>
              <a:buChar char="•"/>
            </a:pPr>
            <a:endParaRPr lang="en-GB" sz="1800" dirty="0" smtClean="0">
              <a:solidFill>
                <a:srgbClr val="000000"/>
              </a:solidFill>
              <a:latin typeface="Arial Bold"/>
              <a:cs typeface="Arial Bold"/>
            </a:endParaRPr>
          </a:p>
          <a:p>
            <a:pPr lvl="1">
              <a:lnSpc>
                <a:spcPct val="80000"/>
              </a:lnSpc>
              <a:buFont typeface="Arial"/>
              <a:buChar char="•"/>
            </a:pPr>
            <a:r>
              <a:rPr lang="en-GB" sz="1800" dirty="0" smtClean="0">
                <a:solidFill>
                  <a:srgbClr val="000000"/>
                </a:solidFill>
                <a:latin typeface="Arial Bold"/>
                <a:cs typeface="Arial Bold"/>
              </a:rPr>
              <a:t> Time series provided</a:t>
            </a:r>
          </a:p>
        </p:txBody>
      </p:sp>
      <p:sp>
        <p:nvSpPr>
          <p:cNvPr id="4" name="Rectangle 3"/>
          <p:cNvSpPr/>
          <p:nvPr/>
        </p:nvSpPr>
        <p:spPr>
          <a:xfrm>
            <a:off x="76200" y="914400"/>
            <a:ext cx="8763000" cy="348813"/>
          </a:xfrm>
          <a:prstGeom prst="rect">
            <a:avLst/>
          </a:prstGeom>
        </p:spPr>
        <p:txBody>
          <a:bodyPr wrap="square">
            <a:spAutoFit/>
          </a:bodyPr>
          <a:lstStyle/>
          <a:p>
            <a:pPr>
              <a:lnSpc>
                <a:spcPct val="80000"/>
              </a:lnSpc>
            </a:pPr>
            <a:r>
              <a:rPr lang="en-GB" sz="2000" dirty="0" smtClean="0">
                <a:latin typeface="Helvetica"/>
                <a:cs typeface="Helvetica"/>
              </a:rPr>
              <a:t>Web publishing:</a:t>
            </a:r>
          </a:p>
        </p:txBody>
      </p:sp>
      <p:sp>
        <p:nvSpPr>
          <p:cNvPr id="5" name="Rectangle 4"/>
          <p:cNvSpPr/>
          <p:nvPr/>
        </p:nvSpPr>
        <p:spPr>
          <a:xfrm>
            <a:off x="228600" y="1295400"/>
            <a:ext cx="9067800" cy="2095958"/>
          </a:xfrm>
          <a:prstGeom prst="rect">
            <a:avLst/>
          </a:prstGeom>
        </p:spPr>
        <p:txBody>
          <a:bodyPr wrap="square">
            <a:spAutoFit/>
          </a:bodyPr>
          <a:lstStyle/>
          <a:p>
            <a:pPr lvl="1">
              <a:lnSpc>
                <a:spcPct val="80000"/>
              </a:lnSpc>
              <a:buFont typeface="Arial"/>
              <a:buChar char="•"/>
            </a:pPr>
            <a:r>
              <a:rPr lang="en-GB" sz="1800" dirty="0" smtClean="0">
                <a:solidFill>
                  <a:srgbClr val="000000"/>
                </a:solidFill>
                <a:latin typeface="Arial Bold"/>
                <a:cs typeface="Arial Bold"/>
              </a:rPr>
              <a:t> Public access </a:t>
            </a:r>
          </a:p>
          <a:p>
            <a:pPr lvl="1">
              <a:lnSpc>
                <a:spcPct val="80000"/>
              </a:lnSpc>
              <a:buFont typeface="Arial"/>
              <a:buChar char="•"/>
            </a:pPr>
            <a:endParaRPr lang="en-GB" sz="1800" dirty="0" smtClean="0">
              <a:solidFill>
                <a:srgbClr val="000000"/>
              </a:solidFill>
              <a:latin typeface="Arial Bold"/>
              <a:cs typeface="Arial Bold"/>
            </a:endParaRPr>
          </a:p>
          <a:p>
            <a:pPr lvl="1">
              <a:lnSpc>
                <a:spcPct val="80000"/>
              </a:lnSpc>
              <a:buFont typeface="Arial"/>
              <a:buChar char="•"/>
            </a:pPr>
            <a:r>
              <a:rPr lang="en-GB" sz="1800" dirty="0" smtClean="0">
                <a:solidFill>
                  <a:srgbClr val="000000"/>
                </a:solidFill>
                <a:latin typeface="Arial Bold"/>
                <a:cs typeface="Arial Bold"/>
              </a:rPr>
              <a:t> Published by data types</a:t>
            </a:r>
          </a:p>
          <a:p>
            <a:pPr lvl="1">
              <a:lnSpc>
                <a:spcPct val="80000"/>
              </a:lnSpc>
            </a:pPr>
            <a:endParaRPr lang="en-GB" sz="1800" dirty="0" smtClean="0">
              <a:solidFill>
                <a:srgbClr val="000000"/>
              </a:solidFill>
              <a:latin typeface="Arial Bold"/>
              <a:cs typeface="Arial Bold"/>
            </a:endParaRPr>
          </a:p>
          <a:p>
            <a:pPr lvl="1">
              <a:lnSpc>
                <a:spcPct val="80000"/>
              </a:lnSpc>
              <a:buFont typeface="Arial"/>
              <a:buChar char="•"/>
            </a:pPr>
            <a:r>
              <a:rPr lang="en-GB" sz="1800" dirty="0" smtClean="0">
                <a:solidFill>
                  <a:srgbClr val="000000"/>
                </a:solidFill>
                <a:latin typeface="Arial Bold"/>
                <a:cs typeface="Arial Bold"/>
              </a:rPr>
              <a:t> Time series provided</a:t>
            </a:r>
          </a:p>
          <a:p>
            <a:pPr lvl="1">
              <a:lnSpc>
                <a:spcPct val="80000"/>
              </a:lnSpc>
              <a:buFont typeface="Arial"/>
              <a:buChar char="•"/>
            </a:pPr>
            <a:endParaRPr lang="en-GB" sz="1800" dirty="0" smtClean="0">
              <a:solidFill>
                <a:srgbClr val="000000"/>
              </a:solidFill>
              <a:latin typeface="Arial Bold"/>
              <a:cs typeface="Arial Bold"/>
            </a:endParaRPr>
          </a:p>
          <a:p>
            <a:pPr lvl="1">
              <a:lnSpc>
                <a:spcPct val="80000"/>
              </a:lnSpc>
              <a:buFont typeface="Arial"/>
              <a:buChar char="•"/>
            </a:pPr>
            <a:r>
              <a:rPr lang="en-GB" sz="1800" dirty="0" smtClean="0">
                <a:solidFill>
                  <a:srgbClr val="000000"/>
                </a:solidFill>
                <a:latin typeface="Arial Bold"/>
                <a:cs typeface="Arial Bold"/>
              </a:rPr>
              <a:t> Severity highlighted </a:t>
            </a:r>
          </a:p>
          <a:p>
            <a:pPr lvl="1">
              <a:lnSpc>
                <a:spcPct val="80000"/>
              </a:lnSpc>
              <a:buFont typeface="Arial"/>
              <a:buChar char="•"/>
            </a:pPr>
            <a:endParaRPr lang="en-GB" sz="1800" dirty="0" smtClean="0">
              <a:solidFill>
                <a:srgbClr val="000000"/>
              </a:solidFill>
              <a:latin typeface="Arial Bold"/>
              <a:cs typeface="Arial Bold"/>
            </a:endParaRPr>
          </a:p>
          <a:p>
            <a:pPr lvl="1">
              <a:lnSpc>
                <a:spcPct val="80000"/>
              </a:lnSpc>
              <a:buFont typeface="Arial"/>
              <a:buChar char="•"/>
            </a:pPr>
            <a:r>
              <a:rPr lang="en-GB" sz="1800" dirty="0" smtClean="0">
                <a:solidFill>
                  <a:srgbClr val="000000"/>
                </a:solidFill>
                <a:latin typeface="Arial Bold"/>
                <a:cs typeface="Arial Bold"/>
              </a:rPr>
              <a:t> Time limited archive</a:t>
            </a:r>
          </a:p>
        </p:txBody>
      </p:sp>
      <p:sp>
        <p:nvSpPr>
          <p:cNvPr id="6" name="TextBox 5"/>
          <p:cNvSpPr txBox="1"/>
          <p:nvPr/>
        </p:nvSpPr>
        <p:spPr>
          <a:xfrm>
            <a:off x="1828800" y="40957"/>
            <a:ext cx="5257800" cy="523220"/>
          </a:xfrm>
          <a:prstGeom prst="rect">
            <a:avLst/>
          </a:prstGeom>
          <a:noFill/>
        </p:spPr>
        <p:txBody>
          <a:bodyPr wrap="square" rtlCol="0">
            <a:spAutoFit/>
          </a:bodyPr>
          <a:lstStyle/>
          <a:p>
            <a:pPr algn="ctr"/>
            <a:r>
              <a:rPr lang="en-GB" sz="2800" b="0" dirty="0" smtClean="0">
                <a:solidFill>
                  <a:srgbClr val="012FA1"/>
                </a:solidFill>
                <a:latin typeface="Arial Black"/>
                <a:cs typeface="Arial Black"/>
              </a:rPr>
              <a:t>Automatic Alarm system</a:t>
            </a:r>
            <a:endParaRPr lang="en-GB" sz="2800" b="0" dirty="0">
              <a:solidFill>
                <a:srgbClr val="012FA1"/>
              </a:solidFill>
              <a:latin typeface="Arial Black"/>
              <a:cs typeface="Arial Black"/>
            </a:endParaRPr>
          </a:p>
        </p:txBody>
      </p:sp>
      <p:sp>
        <p:nvSpPr>
          <p:cNvPr id="7" name="Rectangle 6"/>
          <p:cNvSpPr/>
          <p:nvPr/>
        </p:nvSpPr>
        <p:spPr>
          <a:xfrm>
            <a:off x="0" y="6248400"/>
            <a:ext cx="9144000" cy="353943"/>
          </a:xfrm>
          <a:prstGeom prst="rect">
            <a:avLst/>
          </a:prstGeom>
        </p:spPr>
        <p:txBody>
          <a:bodyPr wrap="square">
            <a:spAutoFit/>
          </a:bodyPr>
          <a:lstStyle/>
          <a:p>
            <a:r>
              <a:rPr lang="en-US" sz="1700" dirty="0" err="1" smtClean="0">
                <a:solidFill>
                  <a:srgbClr val="3333FF"/>
                </a:solidFill>
              </a:rPr>
              <a:t>http://www.ecmwf.int/en/forecasts/quality-our-forecasts/monitoring-observing-system#checking</a:t>
            </a:r>
            <a:endParaRPr lang="en-US" sz="1700" dirty="0">
              <a:solidFill>
                <a:srgbClr val="3333FF"/>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2"/>
          <p:cNvSpPr txBox="1">
            <a:spLocks noChangeArrowheads="1"/>
          </p:cNvSpPr>
          <p:nvPr/>
        </p:nvSpPr>
        <p:spPr bwMode="auto">
          <a:xfrm>
            <a:off x="244475" y="473075"/>
            <a:ext cx="7451725" cy="4251325"/>
          </a:xfrm>
          <a:prstGeom prst="rect">
            <a:avLst/>
          </a:prstGeom>
          <a:noFill/>
          <a:ln w="22225">
            <a:solidFill>
              <a:schemeClr val="hlink"/>
            </a:solidFill>
            <a:miter lim="800000"/>
            <a:headEnd/>
            <a:tailEnd/>
          </a:ln>
        </p:spPr>
        <p:txBody>
          <a:bodyPr>
            <a:spAutoFit/>
          </a:bodyPr>
          <a:lstStyle/>
          <a:p>
            <a:pPr eaLnBrk="0" hangingPunct="0"/>
            <a:r>
              <a:rPr lang="en-GB" sz="1400" dirty="0"/>
              <a:t>Checking 0001 DCDA 2009012700</a:t>
            </a:r>
          </a:p>
          <a:p>
            <a:pPr eaLnBrk="0" hangingPunct="0"/>
            <a:r>
              <a:rPr lang="en-GB" sz="1400" dirty="0"/>
              <a:t>=================================</a:t>
            </a:r>
          </a:p>
          <a:p>
            <a:pPr eaLnBrk="0" hangingPunct="0"/>
            <a:r>
              <a:rPr lang="en-GB" sz="1400" dirty="0" err="1"/>
              <a:t>atovs</a:t>
            </a:r>
            <a:endParaRPr lang="en-GB" sz="1400" dirty="0"/>
          </a:p>
          <a:p>
            <a:pPr eaLnBrk="0" hangingPunct="0"/>
            <a:r>
              <a:rPr lang="en-GB" sz="1400" dirty="0"/>
              <a:t>=================================</a:t>
            </a:r>
          </a:p>
          <a:p>
            <a:pPr eaLnBrk="0" hangingPunct="0"/>
            <a:r>
              <a:rPr lang="en-GB" sz="1400" dirty="0"/>
              <a:t>NOAA-16 AMSU-A 9 clear radiances : out of range:</a:t>
            </a:r>
          </a:p>
          <a:p>
            <a:pPr eaLnBrk="0" hangingPunct="0"/>
            <a:r>
              <a:rPr lang="en-GB" sz="1400" dirty="0"/>
              <a:t>  (2 times in last 10 days for at least one item)</a:t>
            </a:r>
          </a:p>
          <a:p>
            <a:pPr eaLnBrk="0" hangingPunct="0"/>
            <a:r>
              <a:rPr lang="en-GB" sz="1400" dirty="0"/>
              <a:t>  http://intra.ecmwf.int/users/str/sat_check/atovs_207_3_9_210.png</a:t>
            </a:r>
          </a:p>
          <a:p>
            <a:pPr eaLnBrk="0" hangingPunct="0"/>
            <a:r>
              <a:rPr lang="en-GB" sz="1400" dirty="0"/>
              <a:t>  </a:t>
            </a:r>
            <a:r>
              <a:rPr lang="en-GB" sz="1400" dirty="0">
                <a:solidFill>
                  <a:srgbClr val="FF0000"/>
                </a:solidFill>
              </a:rPr>
              <a:t>Considerably:   </a:t>
            </a:r>
            <a:r>
              <a:rPr lang="en-GB" sz="1400" dirty="0" err="1">
                <a:solidFill>
                  <a:srgbClr val="FF0000"/>
                </a:solidFill>
              </a:rPr>
              <a:t>stdev(fg_depar</a:t>
            </a:r>
            <a:r>
              <a:rPr lang="en-GB" sz="1400" dirty="0">
                <a:solidFill>
                  <a:srgbClr val="FF0000"/>
                </a:solidFill>
              </a:rPr>
              <a:t>)=0.32668,      expected range: 0.17(H) 0.29</a:t>
            </a:r>
          </a:p>
          <a:p>
            <a:pPr eaLnBrk="0" hangingPunct="0"/>
            <a:endParaRPr lang="en-GB" sz="1400" dirty="0">
              <a:solidFill>
                <a:schemeClr val="hlink"/>
              </a:solidFill>
            </a:endParaRPr>
          </a:p>
          <a:p>
            <a:pPr eaLnBrk="0" hangingPunct="0"/>
            <a:r>
              <a:rPr lang="en-GB" sz="1400" dirty="0"/>
              <a:t>NOAA-16 AMSU-A 10 clear radiances : out of range:</a:t>
            </a:r>
          </a:p>
          <a:p>
            <a:pPr eaLnBrk="0" hangingPunct="0"/>
            <a:r>
              <a:rPr lang="en-GB" sz="1400" dirty="0"/>
              <a:t>  (11 times in last 10 days for at least one item)</a:t>
            </a:r>
          </a:p>
          <a:p>
            <a:pPr eaLnBrk="0" hangingPunct="0"/>
            <a:r>
              <a:rPr lang="en-GB" sz="1400" dirty="0"/>
              <a:t>  http://intra.ecmwf.int/users/str/sat_check/atovs_207_3_10_210.png</a:t>
            </a:r>
          </a:p>
          <a:p>
            <a:pPr eaLnBrk="0" hangingPunct="0"/>
            <a:r>
              <a:rPr lang="en-GB" sz="1400" dirty="0"/>
              <a:t>  Slightly:       </a:t>
            </a:r>
            <a:r>
              <a:rPr lang="en-GB" sz="1400" dirty="0" err="1"/>
              <a:t>avg(fg_depar</a:t>
            </a:r>
            <a:r>
              <a:rPr lang="en-GB" sz="1400" dirty="0"/>
              <a:t>)=0.019286,       expected range: 0.021 0.107</a:t>
            </a:r>
          </a:p>
          <a:p>
            <a:pPr eaLnBrk="0" hangingPunct="0"/>
            <a:r>
              <a:rPr lang="en-GB" sz="1400" dirty="0"/>
              <a:t>  </a:t>
            </a:r>
            <a:r>
              <a:rPr lang="en-GB" sz="1600" dirty="0">
                <a:solidFill>
                  <a:srgbClr val="FF0000"/>
                </a:solidFill>
              </a:rPr>
              <a:t>Severely:       </a:t>
            </a:r>
            <a:r>
              <a:rPr lang="en-GB" sz="1600" dirty="0" err="1">
                <a:solidFill>
                  <a:srgbClr val="FF0000"/>
                </a:solidFill>
              </a:rPr>
              <a:t>stdev(fg_depar</a:t>
            </a:r>
            <a:r>
              <a:rPr lang="en-GB" sz="1600" dirty="0">
                <a:solidFill>
                  <a:srgbClr val="FF0000"/>
                </a:solidFill>
              </a:rPr>
              <a:t>)=0.427388,     expected range: 0.19(H) 0.28(H)</a:t>
            </a:r>
          </a:p>
          <a:p>
            <a:pPr eaLnBrk="0" hangingPunct="0"/>
            <a:endParaRPr lang="en-GB" sz="1600" dirty="0"/>
          </a:p>
          <a:p>
            <a:pPr eaLnBrk="0" hangingPunct="0"/>
            <a:r>
              <a:rPr lang="en-GB" sz="1400" dirty="0"/>
              <a:t>NOAA-16 AMSU-A 12 clear radiances : out of range:</a:t>
            </a:r>
          </a:p>
          <a:p>
            <a:pPr eaLnBrk="0" hangingPunct="0"/>
            <a:r>
              <a:rPr lang="en-GB" sz="1400" dirty="0"/>
              <a:t>  (5 times in last 10 days for at least one item)</a:t>
            </a:r>
          </a:p>
          <a:p>
            <a:pPr eaLnBrk="0" hangingPunct="0"/>
            <a:r>
              <a:rPr lang="en-GB" sz="1400" dirty="0"/>
              <a:t>  http://intra.ecmwf.int/users/str/sat_check/atovs_207_3_12_210.png</a:t>
            </a:r>
          </a:p>
          <a:p>
            <a:pPr eaLnBrk="0" hangingPunct="0"/>
            <a:r>
              <a:rPr lang="en-GB" sz="1400" dirty="0"/>
              <a:t>  </a:t>
            </a:r>
            <a:r>
              <a:rPr lang="en-GB" sz="1600" dirty="0">
                <a:solidFill>
                  <a:srgbClr val="FF0000"/>
                </a:solidFill>
              </a:rPr>
              <a:t>Severely:       </a:t>
            </a:r>
            <a:r>
              <a:rPr lang="en-GB" sz="1600" dirty="0" err="1">
                <a:solidFill>
                  <a:srgbClr val="FF0000"/>
                </a:solidFill>
              </a:rPr>
              <a:t>stdev(fg_depar</a:t>
            </a:r>
            <a:r>
              <a:rPr lang="en-GB" sz="1600" dirty="0">
                <a:solidFill>
                  <a:srgbClr val="FF0000"/>
                </a:solidFill>
              </a:rPr>
              <a:t>)=0.584939,     expected range: 0.32(H) 0.48(H)</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6-30 at 23.09.18.png"/>
          <p:cNvPicPr>
            <a:picLocks noChangeAspect="1"/>
          </p:cNvPicPr>
          <p:nvPr/>
        </p:nvPicPr>
        <p:blipFill>
          <a:blip r:embed="rId2"/>
          <a:stretch>
            <a:fillRect/>
          </a:stretch>
        </p:blipFill>
        <p:spPr>
          <a:xfrm>
            <a:off x="0" y="0"/>
            <a:ext cx="4572000" cy="6858000"/>
          </a:xfrm>
          <a:prstGeom prst="rect">
            <a:avLst/>
          </a:prstGeom>
        </p:spPr>
      </p:pic>
      <p:pic>
        <p:nvPicPr>
          <p:cNvPr id="6" name="Picture 5" descr="Screen Shot 2013-07-01 at 00.00.33.png"/>
          <p:cNvPicPr>
            <a:picLocks noChangeAspect="1"/>
          </p:cNvPicPr>
          <p:nvPr/>
        </p:nvPicPr>
        <p:blipFill>
          <a:blip r:embed="rId3"/>
          <a:stretch>
            <a:fillRect/>
          </a:stretch>
        </p:blipFill>
        <p:spPr>
          <a:xfrm>
            <a:off x="4674512" y="0"/>
            <a:ext cx="4469488" cy="68580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461" y="0"/>
            <a:ext cx="2056939" cy="523220"/>
          </a:xfrm>
          <a:prstGeom prst="rect">
            <a:avLst/>
          </a:prstGeom>
          <a:noFill/>
        </p:spPr>
        <p:txBody>
          <a:bodyPr wrap="square" rtlCol="0">
            <a:spAutoFit/>
          </a:bodyPr>
          <a:lstStyle/>
          <a:p>
            <a:pPr algn="ctr"/>
            <a:r>
              <a:rPr lang="en-GB" sz="2800" dirty="0" smtClean="0">
                <a:solidFill>
                  <a:srgbClr val="012FA1"/>
                </a:solidFill>
                <a:latin typeface="+mj-lt"/>
                <a:cs typeface="Comic Sans MS"/>
              </a:rPr>
              <a:t>Outline</a:t>
            </a:r>
            <a:endParaRPr lang="en-GB" sz="2800" dirty="0">
              <a:solidFill>
                <a:srgbClr val="012FA1"/>
              </a:solidFill>
              <a:latin typeface="+mj-lt"/>
              <a:cs typeface="Comic Sans MS"/>
            </a:endParaRPr>
          </a:p>
        </p:txBody>
      </p:sp>
      <p:sp>
        <p:nvSpPr>
          <p:cNvPr id="5" name="Rectangle 4"/>
          <p:cNvSpPr/>
          <p:nvPr/>
        </p:nvSpPr>
        <p:spPr>
          <a:xfrm>
            <a:off x="152400" y="762000"/>
            <a:ext cx="8735888" cy="3562941"/>
          </a:xfrm>
          <a:prstGeom prst="rect">
            <a:avLst/>
          </a:prstGeom>
        </p:spPr>
        <p:txBody>
          <a:bodyPr wrap="square">
            <a:spAutoFit/>
          </a:bodyPr>
          <a:lstStyle/>
          <a:p>
            <a:pPr marL="174625" indent="-174625" eaLnBrk="0" hangingPunct="0">
              <a:lnSpc>
                <a:spcPts val="2500"/>
              </a:lnSpc>
              <a:spcAft>
                <a:spcPts val="1000"/>
              </a:spcAft>
              <a:buSzPct val="120000"/>
              <a:buFont typeface="Arial"/>
              <a:buChar char="•"/>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BFBFBF"/>
                </a:solidFill>
                <a:latin typeface="Helvetica"/>
                <a:ea typeface="Arial Unicode MS" pitchFamily="34" charset="-128"/>
                <a:cs typeface="Helvetica"/>
              </a:rPr>
              <a:t>Why do we need monitoring?</a:t>
            </a:r>
          </a:p>
          <a:p>
            <a:pPr marL="174625" indent="-174625" eaLnBrk="0" hangingPunct="0">
              <a:lnSpc>
                <a:spcPts val="2500"/>
              </a:lnSpc>
              <a:spcAft>
                <a:spcPts val="1000"/>
              </a:spcAft>
              <a:buSzPct val="120000"/>
              <a:buFont typeface="Arial"/>
              <a:buChar char="•"/>
            </a:pPr>
            <a:endParaRPr lang="en-GB" sz="2400" dirty="0" smtClean="0">
              <a:solidFill>
                <a:srgbClr val="BFBFBF"/>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BFBFBF"/>
                </a:solidFill>
                <a:latin typeface="Helvetica"/>
                <a:ea typeface="Arial Unicode MS" pitchFamily="34" charset="-128"/>
                <a:cs typeface="Helvetica"/>
              </a:rPr>
              <a:t>Monitoring tools</a:t>
            </a:r>
          </a:p>
          <a:p>
            <a:pPr marL="174625" indent="-174625" eaLnBrk="0" hangingPunct="0">
              <a:lnSpc>
                <a:spcPts val="2500"/>
              </a:lnSpc>
              <a:spcAft>
                <a:spcPts val="1000"/>
              </a:spcAft>
              <a:buSzPct val="120000"/>
              <a:buFont typeface="Arial"/>
              <a:buChar char="•"/>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BFBFBF"/>
                </a:solidFill>
                <a:latin typeface="Helvetica"/>
                <a:ea typeface="Arial Unicode MS" pitchFamily="34" charset="-128"/>
                <a:cs typeface="Helvetica"/>
              </a:rPr>
              <a:t>Automatic data checking system</a:t>
            </a:r>
          </a:p>
          <a:p>
            <a:pPr marL="174625" indent="-174625" eaLnBrk="0" hangingPunct="0">
              <a:lnSpc>
                <a:spcPts val="2500"/>
              </a:lnSpc>
              <a:spcAft>
                <a:spcPts val="1000"/>
              </a:spcAft>
              <a:buSzPct val="120000"/>
              <a:buFont typeface="Arial"/>
              <a:buChar char="•"/>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012FA1"/>
                </a:solidFill>
                <a:latin typeface="Helvetica"/>
                <a:ea typeface="Arial Unicode MS" pitchFamily="34" charset="-128"/>
                <a:cs typeface="Helvetica"/>
              </a:rPr>
              <a:t>Other benefits of data monitoring</a:t>
            </a: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609600"/>
            <a:ext cx="9067800" cy="2847361"/>
          </a:xfrm>
          <a:prstGeom prst="rect">
            <a:avLst/>
          </a:prstGeom>
        </p:spPr>
        <p:txBody>
          <a:bodyPr wrap="square">
            <a:spAutoFit/>
          </a:bodyPr>
          <a:lstStyle/>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Data monitoring is mainly based on statistics of FG departures</a:t>
            </a:r>
          </a:p>
          <a:p>
            <a:pPr marL="174625" indent="-174625" eaLnBrk="0" hangingPunct="0">
              <a:lnSpc>
                <a:spcPts val="2500"/>
              </a:lnSpc>
              <a:spcAft>
                <a:spcPts val="1000"/>
              </a:spcAft>
              <a:buSzPct val="85000"/>
              <a:buFont typeface="Wingdings" pitchFamily="2" charset="2"/>
              <a:buChar char="Ø"/>
            </a:pPr>
            <a:endParaRPr lang="en-GB" sz="20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FG departures are the combination of </a:t>
            </a:r>
            <a:r>
              <a:rPr lang="en-GB" sz="2000" u="sng" dirty="0" smtClean="0">
                <a:latin typeface="Helvetica"/>
                <a:ea typeface="Arial Unicode MS" pitchFamily="34" charset="-128"/>
                <a:cs typeface="Helvetica"/>
              </a:rPr>
              <a:t>observation errors</a:t>
            </a:r>
            <a:r>
              <a:rPr lang="en-GB" sz="2000" dirty="0" smtClean="0">
                <a:latin typeface="Helvetica"/>
                <a:ea typeface="Arial Unicode MS" pitchFamily="34" charset="-128"/>
                <a:cs typeface="Helvetica"/>
              </a:rPr>
              <a:t>, </a:t>
            </a:r>
            <a:r>
              <a:rPr lang="en-GB" sz="2000" u="sng" dirty="0" smtClean="0">
                <a:latin typeface="Helvetica"/>
                <a:ea typeface="Arial Unicode MS" pitchFamily="34" charset="-128"/>
                <a:cs typeface="Helvetica"/>
              </a:rPr>
              <a:t>FG errors</a:t>
            </a:r>
            <a:r>
              <a:rPr lang="en-GB" sz="2000" dirty="0" smtClean="0">
                <a:latin typeface="Helvetica"/>
                <a:ea typeface="Arial Unicode MS" pitchFamily="34" charset="-128"/>
                <a:cs typeface="Helvetica"/>
              </a:rPr>
              <a:t> and </a:t>
            </a:r>
            <a:r>
              <a:rPr lang="en-GB" sz="2000" u="sng" dirty="0" smtClean="0">
                <a:latin typeface="Helvetica"/>
                <a:ea typeface="Arial Unicode MS" pitchFamily="34" charset="-128"/>
                <a:cs typeface="Helvetica"/>
              </a:rPr>
              <a:t>observation operator </a:t>
            </a:r>
            <a:r>
              <a:rPr lang="en-GB" sz="2000" dirty="0" smtClean="0">
                <a:latin typeface="Helvetica"/>
                <a:ea typeface="Arial Unicode MS" pitchFamily="34" charset="-128"/>
                <a:cs typeface="Helvetica"/>
              </a:rPr>
              <a:t>errors.  </a:t>
            </a:r>
          </a:p>
          <a:p>
            <a:pPr marL="174625" indent="-174625" eaLnBrk="0" hangingPunct="0">
              <a:lnSpc>
                <a:spcPts val="2500"/>
              </a:lnSpc>
              <a:spcAft>
                <a:spcPts val="1000"/>
              </a:spcAft>
              <a:buSzPct val="85000"/>
              <a:buFont typeface="Wingdings" pitchFamily="2" charset="2"/>
              <a:buChar char="Ø"/>
            </a:pPr>
            <a:endParaRPr lang="en-GB" sz="20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In most cases, change in statistics is due to change in the characteristics of observations</a:t>
            </a:r>
          </a:p>
        </p:txBody>
      </p:sp>
      <p:sp>
        <p:nvSpPr>
          <p:cNvPr id="3" name="TextBox 2"/>
          <p:cNvSpPr txBox="1"/>
          <p:nvPr/>
        </p:nvSpPr>
        <p:spPr>
          <a:xfrm>
            <a:off x="1219200" y="76200"/>
            <a:ext cx="7315200" cy="431315"/>
          </a:xfrm>
          <a:prstGeom prst="rect">
            <a:avLst/>
          </a:prstGeom>
          <a:noFill/>
        </p:spPr>
        <p:txBody>
          <a:bodyPr wrap="square" rtlCol="0">
            <a:spAutoFit/>
          </a:bodyPr>
          <a:lstStyle/>
          <a:p>
            <a:pPr marL="342900" indent="-342900" eaLnBrk="0" hangingPunct="0">
              <a:lnSpc>
                <a:spcPts val="2500"/>
              </a:lnSpc>
              <a:spcAft>
                <a:spcPts val="1000"/>
              </a:spcAft>
              <a:buSzPct val="85000"/>
            </a:pPr>
            <a:r>
              <a:rPr lang="en-GB" sz="2800" b="0" dirty="0" smtClean="0">
                <a:solidFill>
                  <a:srgbClr val="012FA1"/>
                </a:solidFill>
                <a:latin typeface="Arial Black"/>
                <a:ea typeface="Arial Unicode MS" pitchFamily="34" charset="-128"/>
                <a:cs typeface="Arial Black"/>
              </a:rPr>
              <a:t>Other</a:t>
            </a:r>
            <a:r>
              <a:rPr lang="en-GB" sz="2800" b="0" dirty="0" smtClean="0">
                <a:solidFill>
                  <a:schemeClr val="bg1">
                    <a:lumMod val="65000"/>
                  </a:schemeClr>
                </a:solidFill>
                <a:latin typeface="Arial Black"/>
                <a:ea typeface="Arial Unicode MS" pitchFamily="34" charset="-128"/>
                <a:cs typeface="Arial Black"/>
              </a:rPr>
              <a:t> </a:t>
            </a:r>
            <a:r>
              <a:rPr lang="en-GB" sz="2800" b="0" dirty="0" smtClean="0">
                <a:solidFill>
                  <a:srgbClr val="012FA1"/>
                </a:solidFill>
                <a:latin typeface="Arial Black"/>
                <a:ea typeface="Arial Unicode MS" pitchFamily="34" charset="-128"/>
                <a:cs typeface="Arial Black"/>
              </a:rPr>
              <a:t>benefits of data monitoring</a:t>
            </a:r>
          </a:p>
        </p:txBody>
      </p:sp>
      <p:sp>
        <p:nvSpPr>
          <p:cNvPr id="4" name="Rectangle 3"/>
          <p:cNvSpPr/>
          <p:nvPr/>
        </p:nvSpPr>
        <p:spPr>
          <a:xfrm>
            <a:off x="76200" y="4038600"/>
            <a:ext cx="9067800" cy="1938992"/>
          </a:xfrm>
          <a:prstGeom prst="rect">
            <a:avLst/>
          </a:prstGeom>
        </p:spPr>
        <p:txBody>
          <a:bodyPr wrap="square">
            <a:spAutoFit/>
          </a:bodyPr>
          <a:lstStyle/>
          <a:p>
            <a:pPr>
              <a:buSzPct val="115000"/>
              <a:buFont typeface="Arial"/>
              <a:buChar char="•"/>
            </a:pPr>
            <a:r>
              <a:rPr lang="en-GB" sz="2000" dirty="0" smtClean="0">
                <a:latin typeface="Helvetica"/>
                <a:cs typeface="Helvetica"/>
              </a:rPr>
              <a:t> In many other cases, change in statistics is due to issues affecting the model or data assimilation (Observation operators). </a:t>
            </a:r>
          </a:p>
          <a:p>
            <a:r>
              <a:rPr lang="en-GB" sz="2000" dirty="0" smtClean="0">
                <a:latin typeface="Helvetica"/>
                <a:cs typeface="Helvetica"/>
              </a:rPr>
              <a:t> </a:t>
            </a:r>
          </a:p>
          <a:p>
            <a:pPr>
              <a:buFont typeface="Wingdings" charset="2"/>
              <a:buChar char="Ø"/>
            </a:pPr>
            <a:endParaRPr lang="en-GB" sz="2000" dirty="0" smtClean="0">
              <a:latin typeface="Helvetica"/>
              <a:cs typeface="Helvetica"/>
            </a:endParaRPr>
          </a:p>
          <a:p>
            <a:pPr>
              <a:buSzPct val="115000"/>
              <a:buFont typeface="Arial"/>
              <a:buChar char="•"/>
            </a:pPr>
            <a:r>
              <a:rPr lang="en-GB" sz="2000" dirty="0" smtClean="0">
                <a:latin typeface="Helvetica"/>
                <a:cs typeface="Helvetica"/>
              </a:rPr>
              <a:t> With many satellite providing the same data, it’s possible (via a consistency check) to detect model problems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rcRect l="5555" r="11111"/>
          <a:stretch>
            <a:fillRect/>
          </a:stretch>
        </p:blipFill>
        <p:spPr>
          <a:xfrm>
            <a:off x="0" y="466081"/>
            <a:ext cx="2971800" cy="6010919"/>
          </a:xfrm>
          <a:prstGeom prst="rect">
            <a:avLst/>
          </a:prstGeom>
        </p:spPr>
      </p:pic>
      <p:pic>
        <p:nvPicPr>
          <p:cNvPr id="9" name="Picture 8" descr="2015100800_iasi_3_16_272_210.png"/>
          <p:cNvPicPr>
            <a:picLocks noChangeAspect="1"/>
          </p:cNvPicPr>
          <p:nvPr/>
        </p:nvPicPr>
        <p:blipFill>
          <a:blip r:embed="rId3"/>
          <a:srcRect l="5232" r="11604"/>
          <a:stretch>
            <a:fillRect/>
          </a:stretch>
        </p:blipFill>
        <p:spPr>
          <a:xfrm>
            <a:off x="2971800" y="529820"/>
            <a:ext cx="3124200" cy="5947180"/>
          </a:xfrm>
          <a:prstGeom prst="rect">
            <a:avLst/>
          </a:prstGeom>
        </p:spPr>
      </p:pic>
      <p:pic>
        <p:nvPicPr>
          <p:cNvPr id="10" name="Picture 9" descr="2015100800_airs_784_11_221_210.png"/>
          <p:cNvPicPr>
            <a:picLocks noChangeAspect="1"/>
          </p:cNvPicPr>
          <p:nvPr/>
        </p:nvPicPr>
        <p:blipFill>
          <a:blip r:embed="rId4"/>
          <a:srcRect l="4478" r="10757"/>
          <a:stretch>
            <a:fillRect/>
          </a:stretch>
        </p:blipFill>
        <p:spPr>
          <a:xfrm>
            <a:off x="6096000" y="533400"/>
            <a:ext cx="3048000" cy="5943600"/>
          </a:xfrm>
          <a:prstGeom prst="rect">
            <a:avLst/>
          </a:prstGeom>
        </p:spPr>
      </p:pic>
    </p:spTree>
    <p:extLst>
      <p:ext uri="{BB962C8B-B14F-4D97-AF65-F5344CB8AC3E}">
        <p14:creationId xmlns:p14="http://schemas.microsoft.com/office/powerpoint/2010/main" val="11798220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 2016-03-12 12.43.55.png"/>
          <p:cNvPicPr>
            <a:picLocks noChangeAspect="1"/>
          </p:cNvPicPr>
          <p:nvPr/>
        </p:nvPicPr>
        <p:blipFill>
          <a:blip r:embed="rId2"/>
          <a:stretch>
            <a:fillRect/>
          </a:stretch>
        </p:blipFill>
        <p:spPr>
          <a:xfrm>
            <a:off x="0" y="533400"/>
            <a:ext cx="9144000" cy="5562600"/>
          </a:xfrm>
          <a:prstGeom prst="rect">
            <a:avLst/>
          </a:prstGeom>
        </p:spPr>
      </p:pic>
      <p:sp>
        <p:nvSpPr>
          <p:cNvPr id="4" name="TextBox 3"/>
          <p:cNvSpPr txBox="1"/>
          <p:nvPr/>
        </p:nvSpPr>
        <p:spPr>
          <a:xfrm>
            <a:off x="6248400" y="6015335"/>
            <a:ext cx="2514600" cy="461665"/>
          </a:xfrm>
          <a:prstGeom prst="rect">
            <a:avLst/>
          </a:prstGeom>
          <a:noFill/>
        </p:spPr>
        <p:txBody>
          <a:bodyPr wrap="square" rtlCol="0">
            <a:spAutoFit/>
          </a:bodyPr>
          <a:lstStyle/>
          <a:p>
            <a:r>
              <a:rPr lang="en-US" sz="2400" dirty="0" smtClean="0"/>
              <a:t>M. </a:t>
            </a:r>
            <a:r>
              <a:rPr lang="en-US" sz="2400" dirty="0" err="1" smtClean="0"/>
              <a:t>Matricardi</a:t>
            </a:r>
            <a:endParaRPr lang="en-US"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2016-03-12 12.50.09.png"/>
          <p:cNvPicPr>
            <a:picLocks noChangeAspect="1"/>
          </p:cNvPicPr>
          <p:nvPr/>
        </p:nvPicPr>
        <p:blipFill>
          <a:blip r:embed="rId2"/>
          <a:stretch>
            <a:fillRect/>
          </a:stretch>
        </p:blipFill>
        <p:spPr>
          <a:xfrm>
            <a:off x="0" y="685800"/>
            <a:ext cx="9144000" cy="5486400"/>
          </a:xfrm>
          <a:prstGeom prst="rect">
            <a:avLst/>
          </a:prstGeom>
        </p:spPr>
      </p:pic>
      <p:sp>
        <p:nvSpPr>
          <p:cNvPr id="3" name="TextBox 2"/>
          <p:cNvSpPr txBox="1"/>
          <p:nvPr/>
        </p:nvSpPr>
        <p:spPr>
          <a:xfrm>
            <a:off x="6248400" y="6015335"/>
            <a:ext cx="2514600" cy="461665"/>
          </a:xfrm>
          <a:prstGeom prst="rect">
            <a:avLst/>
          </a:prstGeom>
          <a:noFill/>
        </p:spPr>
        <p:txBody>
          <a:bodyPr wrap="square" rtlCol="0">
            <a:spAutoFit/>
          </a:bodyPr>
          <a:lstStyle/>
          <a:p>
            <a:r>
              <a:rPr lang="en-US" sz="2400" dirty="0" smtClean="0"/>
              <a:t>M. </a:t>
            </a:r>
            <a:r>
              <a:rPr lang="en-US" sz="2400" dirty="0" err="1" smtClean="0"/>
              <a:t>Matricardi</a:t>
            </a: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461" y="0"/>
            <a:ext cx="2056939" cy="523220"/>
          </a:xfrm>
          <a:prstGeom prst="rect">
            <a:avLst/>
          </a:prstGeom>
          <a:noFill/>
        </p:spPr>
        <p:txBody>
          <a:bodyPr wrap="square" rtlCol="0">
            <a:spAutoFit/>
          </a:bodyPr>
          <a:lstStyle/>
          <a:p>
            <a:pPr algn="ctr"/>
            <a:r>
              <a:rPr lang="en-GB" sz="2800" dirty="0" smtClean="0">
                <a:solidFill>
                  <a:srgbClr val="012FA1"/>
                </a:solidFill>
                <a:latin typeface="+mj-lt"/>
                <a:cs typeface="Comic Sans MS"/>
              </a:rPr>
              <a:t>Outline</a:t>
            </a:r>
            <a:endParaRPr lang="en-GB" sz="2800" dirty="0">
              <a:solidFill>
                <a:srgbClr val="012FA1"/>
              </a:solidFill>
              <a:latin typeface="+mj-lt"/>
              <a:cs typeface="Comic Sans MS"/>
            </a:endParaRPr>
          </a:p>
        </p:txBody>
      </p:sp>
      <p:sp>
        <p:nvSpPr>
          <p:cNvPr id="3" name="Rectangle 2"/>
          <p:cNvSpPr/>
          <p:nvPr/>
        </p:nvSpPr>
        <p:spPr>
          <a:xfrm>
            <a:off x="103312" y="609600"/>
            <a:ext cx="8735888" cy="3562941"/>
          </a:xfrm>
          <a:prstGeom prst="rect">
            <a:avLst/>
          </a:prstGeom>
        </p:spPr>
        <p:txBody>
          <a:bodyPr wrap="square">
            <a:spAutoFit/>
          </a:bodyPr>
          <a:lstStyle/>
          <a:p>
            <a:pPr marL="174625" indent="-174625" eaLnBrk="0" hangingPunct="0">
              <a:lnSpc>
                <a:spcPts val="2500"/>
              </a:lnSpc>
              <a:spcAft>
                <a:spcPts val="1000"/>
              </a:spcAft>
              <a:buSzPct val="120000"/>
              <a:buFont typeface="Arial"/>
              <a:buChar char="•"/>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012FA1"/>
                </a:solidFill>
                <a:latin typeface="Helvetica"/>
                <a:ea typeface="Arial Unicode MS" pitchFamily="34" charset="-128"/>
                <a:cs typeface="Helvetica"/>
              </a:rPr>
              <a:t>Why do we need monitoring?</a:t>
            </a:r>
          </a:p>
          <a:p>
            <a:pPr marL="174625" indent="-174625" eaLnBrk="0" hangingPunct="0">
              <a:lnSpc>
                <a:spcPts val="2500"/>
              </a:lnSpc>
              <a:spcAft>
                <a:spcPts val="1000"/>
              </a:spcAft>
              <a:buSzPct val="120000"/>
              <a:buFont typeface="Arial"/>
              <a:buChar char="•"/>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chemeClr val="bg1">
                    <a:lumMod val="75000"/>
                  </a:schemeClr>
                </a:solidFill>
                <a:latin typeface="Helvetica"/>
                <a:ea typeface="Arial Unicode MS" pitchFamily="34" charset="-128"/>
                <a:cs typeface="Helvetica"/>
              </a:rPr>
              <a:t>Monitoring tools</a:t>
            </a:r>
          </a:p>
          <a:p>
            <a:pPr marL="174625" indent="-174625" eaLnBrk="0" hangingPunct="0">
              <a:lnSpc>
                <a:spcPts val="2500"/>
              </a:lnSpc>
              <a:spcAft>
                <a:spcPts val="1000"/>
              </a:spcAft>
              <a:buSzPct val="120000"/>
              <a:buFont typeface="Arial"/>
              <a:buChar char="•"/>
            </a:pPr>
            <a:endParaRPr lang="en-GB" sz="2400" dirty="0" smtClean="0">
              <a:solidFill>
                <a:schemeClr val="bg1">
                  <a:lumMod val="75000"/>
                </a:schemeClr>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chemeClr val="bg1">
                    <a:lumMod val="75000"/>
                  </a:schemeClr>
                </a:solidFill>
                <a:latin typeface="Helvetica"/>
                <a:ea typeface="Arial Unicode MS" pitchFamily="34" charset="-128"/>
                <a:cs typeface="Helvetica"/>
              </a:rPr>
              <a:t>Automatic data checking system</a:t>
            </a:r>
          </a:p>
          <a:p>
            <a:pPr marL="174625" indent="-174625" eaLnBrk="0" hangingPunct="0">
              <a:lnSpc>
                <a:spcPts val="2500"/>
              </a:lnSpc>
              <a:spcAft>
                <a:spcPts val="1000"/>
              </a:spcAft>
              <a:buSzPct val="120000"/>
              <a:buFont typeface="Arial"/>
              <a:buChar char="•"/>
            </a:pPr>
            <a:endParaRPr lang="en-GB" sz="2400" dirty="0" smtClean="0">
              <a:solidFill>
                <a:schemeClr val="bg1">
                  <a:lumMod val="75000"/>
                </a:schemeClr>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chemeClr val="bg1">
                    <a:lumMod val="75000"/>
                  </a:schemeClr>
                </a:solidFill>
                <a:latin typeface="Helvetica"/>
                <a:ea typeface="Arial Unicode MS" pitchFamily="34" charset="-128"/>
                <a:cs typeface="Helvetica"/>
              </a:rPr>
              <a:t>Other benefits of data monitoring</a:t>
            </a: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 2016-03-12 12.51.59.png"/>
          <p:cNvPicPr>
            <a:picLocks noChangeAspect="1"/>
          </p:cNvPicPr>
          <p:nvPr/>
        </p:nvPicPr>
        <p:blipFill>
          <a:blip r:embed="rId2"/>
          <a:stretch>
            <a:fillRect/>
          </a:stretch>
        </p:blipFill>
        <p:spPr>
          <a:xfrm>
            <a:off x="0" y="1128439"/>
            <a:ext cx="9144000" cy="4601121"/>
          </a:xfrm>
          <a:prstGeom prst="rect">
            <a:avLst/>
          </a:prstGeom>
        </p:spPr>
      </p:pic>
      <p:sp>
        <p:nvSpPr>
          <p:cNvPr id="3" name="TextBox 2"/>
          <p:cNvSpPr txBox="1"/>
          <p:nvPr/>
        </p:nvSpPr>
        <p:spPr>
          <a:xfrm>
            <a:off x="6248400" y="6015335"/>
            <a:ext cx="2514600" cy="461665"/>
          </a:xfrm>
          <a:prstGeom prst="rect">
            <a:avLst/>
          </a:prstGeom>
          <a:noFill/>
        </p:spPr>
        <p:txBody>
          <a:bodyPr wrap="square" rtlCol="0">
            <a:spAutoFit/>
          </a:bodyPr>
          <a:lstStyle/>
          <a:p>
            <a:r>
              <a:rPr lang="en-US" sz="2400" dirty="0" smtClean="0"/>
              <a:t>M. </a:t>
            </a:r>
            <a:r>
              <a:rPr lang="en-US" sz="2400" dirty="0" err="1" smtClean="0"/>
              <a:t>Matricardi</a:t>
            </a:r>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1082593"/>
            <a:ext cx="3528392" cy="3282511"/>
          </a:xfrm>
          <a:prstGeom prst="rect">
            <a:avLst/>
          </a:prstGeom>
        </p:spPr>
      </p:pic>
      <p:pic>
        <p:nvPicPr>
          <p:cNvPr id="11" name="Picture 10" descr="conv_11_110_2_0.png"/>
          <p:cNvPicPr>
            <a:picLocks noChangeAspect="1"/>
          </p:cNvPicPr>
          <p:nvPr/>
        </p:nvPicPr>
        <p:blipFill>
          <a:blip r:embed="rId3" cstate="print"/>
          <a:srcRect b="2512"/>
          <a:stretch>
            <a:fillRect/>
          </a:stretch>
        </p:blipFill>
        <p:spPr>
          <a:xfrm>
            <a:off x="4355976" y="476672"/>
            <a:ext cx="4715938" cy="4968552"/>
          </a:xfrm>
          <a:prstGeom prst="rect">
            <a:avLst/>
          </a:prstGeom>
        </p:spPr>
      </p:pic>
      <p:sp>
        <p:nvSpPr>
          <p:cNvPr id="14" name="Rectangle 13"/>
          <p:cNvSpPr/>
          <p:nvPr/>
        </p:nvSpPr>
        <p:spPr>
          <a:xfrm>
            <a:off x="251520" y="5661248"/>
            <a:ext cx="8640960" cy="1092607"/>
          </a:xfrm>
          <a:prstGeom prst="rect">
            <a:avLst/>
          </a:prstGeom>
          <a:solidFill>
            <a:srgbClr val="FFF7D9"/>
          </a:solidFill>
          <a:ln w="19050">
            <a:solidFill>
              <a:schemeClr val="accent1"/>
            </a:solidFill>
          </a:ln>
        </p:spPr>
        <p:txBody>
          <a:bodyPr wrap="square">
            <a:spAutoFit/>
          </a:bodyPr>
          <a:lstStyle/>
          <a:p>
            <a:r>
              <a:rPr lang="en-GB" sz="1300" b="1" dirty="0" smtClean="0">
                <a:latin typeface="Century Gothic" pitchFamily="34" charset="0"/>
              </a:rPr>
              <a:t>SYNOP Surface pressure Europe Surface : out of range:</a:t>
            </a:r>
          </a:p>
          <a:p>
            <a:r>
              <a:rPr lang="en-GB" sz="1300" b="1" dirty="0" smtClean="0">
                <a:latin typeface="Century Gothic" pitchFamily="34" charset="0"/>
              </a:rPr>
              <a:t>   (</a:t>
            </a:r>
            <a:r>
              <a:rPr lang="en-GB" sz="1300" b="1" dirty="0" smtClean="0">
                <a:solidFill>
                  <a:srgbClr val="FF0000"/>
                </a:solidFill>
                <a:latin typeface="Century Gothic" pitchFamily="34" charset="0"/>
              </a:rPr>
              <a:t>19</a:t>
            </a:r>
            <a:r>
              <a:rPr lang="en-GB" sz="1300" b="1" dirty="0" smtClean="0">
                <a:latin typeface="Century Gothic" pitchFamily="34" charset="0"/>
              </a:rPr>
              <a:t> times in last 10 days for at least one item)</a:t>
            </a:r>
          </a:p>
          <a:p>
            <a:r>
              <a:rPr lang="en-GB" sz="1300" b="1" dirty="0" smtClean="0">
                <a:latin typeface="Century Gothic" pitchFamily="34" charset="0"/>
              </a:rPr>
              <a:t>   http://wedit.ecmwf.int/products/forecasts/satellite_check//do/get/satcheck/969/59315?showfile=true</a:t>
            </a:r>
          </a:p>
          <a:p>
            <a:r>
              <a:rPr lang="en-GB" sz="1300" b="1" dirty="0" smtClean="0">
                <a:latin typeface="Century Gothic" pitchFamily="34" charset="0"/>
              </a:rPr>
              <a:t>   </a:t>
            </a:r>
            <a:r>
              <a:rPr lang="en-GB" sz="1300" b="1" dirty="0" smtClean="0">
                <a:solidFill>
                  <a:srgbClr val="00B050"/>
                </a:solidFill>
                <a:latin typeface="Century Gothic" pitchFamily="34" charset="0"/>
              </a:rPr>
              <a:t>Slightly</a:t>
            </a:r>
            <a:r>
              <a:rPr lang="en-GB" sz="1300" b="1" dirty="0" smtClean="0">
                <a:latin typeface="Century Gothic" pitchFamily="34" charset="0"/>
              </a:rPr>
              <a:t>:       count(*)=13632,       expected range: 14227.5(H) 18606.9(H)</a:t>
            </a:r>
          </a:p>
          <a:p>
            <a:r>
              <a:rPr lang="en-GB" sz="1300" b="1" dirty="0" smtClean="0">
                <a:solidFill>
                  <a:srgbClr val="FF0000"/>
                </a:solidFill>
                <a:latin typeface="Century Gothic" pitchFamily="34" charset="0"/>
              </a:rPr>
              <a:t>   Severely:       </a:t>
            </a:r>
            <a:r>
              <a:rPr lang="en-GB" sz="1300" b="1" dirty="0" err="1" smtClean="0">
                <a:solidFill>
                  <a:srgbClr val="FF0000"/>
                </a:solidFill>
                <a:latin typeface="Century Gothic" pitchFamily="34" charset="0"/>
              </a:rPr>
              <a:t>stdev</a:t>
            </a:r>
            <a:r>
              <a:rPr lang="en-GB" sz="1300" b="1" dirty="0" smtClean="0">
                <a:solidFill>
                  <a:srgbClr val="FF0000"/>
                </a:solidFill>
                <a:latin typeface="Century Gothic" pitchFamily="34" charset="0"/>
              </a:rPr>
              <a:t>(</a:t>
            </a:r>
            <a:r>
              <a:rPr lang="en-GB" sz="1300" b="1" dirty="0" err="1" smtClean="0">
                <a:solidFill>
                  <a:srgbClr val="FF0000"/>
                </a:solidFill>
                <a:latin typeface="Century Gothic" pitchFamily="34" charset="0"/>
              </a:rPr>
              <a:t>fg_depar</a:t>
            </a:r>
            <a:r>
              <a:rPr lang="en-GB" sz="1300" b="1" dirty="0" smtClean="0">
                <a:solidFill>
                  <a:srgbClr val="FF0000"/>
                </a:solidFill>
                <a:latin typeface="Century Gothic" pitchFamily="34" charset="0"/>
              </a:rPr>
              <a:t>)=73.073 &lt; </a:t>
            </a:r>
            <a:r>
              <a:rPr lang="en-GB" sz="1300" b="1" dirty="0" err="1" smtClean="0">
                <a:solidFill>
                  <a:srgbClr val="FF0000"/>
                </a:solidFill>
                <a:latin typeface="Century Gothic" pitchFamily="34" charset="0"/>
              </a:rPr>
              <a:t>stdev</a:t>
            </a:r>
            <a:r>
              <a:rPr lang="en-GB" sz="1300" b="1" dirty="0" smtClean="0">
                <a:solidFill>
                  <a:srgbClr val="FF0000"/>
                </a:solidFill>
                <a:latin typeface="Century Gothic" pitchFamily="34" charset="0"/>
              </a:rPr>
              <a:t>(</a:t>
            </a:r>
            <a:r>
              <a:rPr lang="en-GB" sz="1300" b="1" dirty="0" err="1" smtClean="0">
                <a:solidFill>
                  <a:srgbClr val="FF0000"/>
                </a:solidFill>
                <a:latin typeface="Century Gothic" pitchFamily="34" charset="0"/>
              </a:rPr>
              <a:t>an_depar</a:t>
            </a:r>
            <a:r>
              <a:rPr lang="en-GB" sz="1300" b="1" dirty="0" smtClean="0">
                <a:solidFill>
                  <a:srgbClr val="FF0000"/>
                </a:solidFill>
                <a:latin typeface="Century Gothic" pitchFamily="34" charset="0"/>
              </a:rPr>
              <a:t>)=88.41</a:t>
            </a:r>
            <a:endParaRPr lang="en-GB" sz="1300" b="1" dirty="0">
              <a:solidFill>
                <a:srgbClr val="FF0000"/>
              </a:solidFill>
              <a:latin typeface="Century Gothic" pitchFamily="34" charset="0"/>
            </a:endParaRPr>
          </a:p>
        </p:txBody>
      </p:sp>
      <p:sp>
        <p:nvSpPr>
          <p:cNvPr id="3" name="TextBox 2"/>
          <p:cNvSpPr txBox="1"/>
          <p:nvPr/>
        </p:nvSpPr>
        <p:spPr>
          <a:xfrm>
            <a:off x="35496" y="179348"/>
            <a:ext cx="5328592" cy="369332"/>
          </a:xfrm>
          <a:prstGeom prst="rect">
            <a:avLst/>
          </a:prstGeom>
          <a:noFill/>
        </p:spPr>
        <p:txBody>
          <a:bodyPr wrap="square" rtlCol="0">
            <a:spAutoFit/>
          </a:bodyPr>
          <a:lstStyle/>
          <a:p>
            <a:r>
              <a:rPr lang="en-GB" sz="1800" dirty="0" smtClean="0">
                <a:latin typeface="Bookman Old Style" pitchFamily="18" charset="0"/>
              </a:rPr>
              <a:t>Surface pressure from SYNOP @20120222</a:t>
            </a:r>
            <a:endParaRPr lang="en-GB" sz="1800" dirty="0">
              <a:latin typeface="Bookman Old Style" pitchFamily="18" charset="0"/>
            </a:endParaRPr>
          </a:p>
        </p:txBody>
      </p:sp>
    </p:spTree>
    <p:extLst>
      <p:ext uri="{BB962C8B-B14F-4D97-AF65-F5344CB8AC3E}">
        <p14:creationId xmlns:p14="http://schemas.microsoft.com/office/powerpoint/2010/main" val="37993295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496" y="44624"/>
            <a:ext cx="5328592" cy="369332"/>
          </a:xfrm>
          <a:prstGeom prst="rect">
            <a:avLst/>
          </a:prstGeom>
          <a:noFill/>
        </p:spPr>
        <p:txBody>
          <a:bodyPr wrap="square" rtlCol="0">
            <a:spAutoFit/>
          </a:bodyPr>
          <a:lstStyle/>
          <a:p>
            <a:r>
              <a:rPr lang="en-GB" sz="1800" dirty="0" smtClean="0">
                <a:latin typeface="Bookman Old Style" pitchFamily="18" charset="0"/>
              </a:rPr>
              <a:t>Wind speed from TEMP @2014070312</a:t>
            </a:r>
            <a:endParaRPr lang="en-GB" sz="1800" dirty="0">
              <a:latin typeface="Bookman Old Style" pitchFamily="18"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5212" t="1713" b="3335"/>
          <a:stretch/>
        </p:blipFill>
        <p:spPr>
          <a:xfrm>
            <a:off x="5026596" y="1700808"/>
            <a:ext cx="4117404" cy="5094734"/>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96" y="472083"/>
            <a:ext cx="5972175" cy="122872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08" y="2106414"/>
            <a:ext cx="4860032" cy="4562946"/>
          </a:xfrm>
          <a:prstGeom prst="rect">
            <a:avLst/>
          </a:prstGeom>
        </p:spPr>
      </p:pic>
    </p:spTree>
    <p:extLst>
      <p:ext uri="{BB962C8B-B14F-4D97-AF65-F5344CB8AC3E}">
        <p14:creationId xmlns:p14="http://schemas.microsoft.com/office/powerpoint/2010/main" val="22199339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968" y="0"/>
            <a:ext cx="4854356"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 y="980728"/>
            <a:ext cx="4552950" cy="1114425"/>
          </a:xfrm>
          <a:prstGeom prst="rect">
            <a:avLst/>
          </a:prstGeom>
        </p:spPr>
      </p:pic>
      <p:sp>
        <p:nvSpPr>
          <p:cNvPr id="6" name="TextBox 5"/>
          <p:cNvSpPr txBox="1"/>
          <p:nvPr/>
        </p:nvSpPr>
        <p:spPr>
          <a:xfrm>
            <a:off x="179512" y="2636912"/>
            <a:ext cx="3600400" cy="400110"/>
          </a:xfrm>
          <a:prstGeom prst="rect">
            <a:avLst/>
          </a:prstGeom>
          <a:noFill/>
        </p:spPr>
        <p:txBody>
          <a:bodyPr wrap="square" rtlCol="0">
            <a:spAutoFit/>
          </a:bodyPr>
          <a:lstStyle/>
          <a:p>
            <a:r>
              <a:rPr lang="en-GB" sz="2000" dirty="0" smtClean="0">
                <a:latin typeface="Bookman Old Style" pitchFamily="18" charset="0"/>
              </a:rPr>
              <a:t>Lack of Bias correction</a:t>
            </a:r>
            <a:endParaRPr lang="en-GB" sz="2000" dirty="0">
              <a:latin typeface="Bookman Old Style" pitchFamily="18" charset="0"/>
            </a:endParaRPr>
          </a:p>
        </p:txBody>
      </p:sp>
    </p:spTree>
    <p:extLst>
      <p:ext uri="{BB962C8B-B14F-4D97-AF65-F5344CB8AC3E}">
        <p14:creationId xmlns:p14="http://schemas.microsoft.com/office/powerpoint/2010/main" val="13219074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5"/>
          <p:cNvSpPr txBox="1">
            <a:spLocks noChangeArrowheads="1"/>
          </p:cNvSpPr>
          <p:nvPr/>
        </p:nvSpPr>
        <p:spPr bwMode="auto">
          <a:xfrm>
            <a:off x="1114425" y="2636838"/>
            <a:ext cx="6626225" cy="646331"/>
          </a:xfrm>
          <a:prstGeom prst="rect">
            <a:avLst/>
          </a:prstGeom>
          <a:noFill/>
          <a:ln w="12700">
            <a:noFill/>
            <a:miter lim="800000"/>
            <a:headEnd/>
            <a:tailEnd/>
          </a:ln>
        </p:spPr>
        <p:txBody>
          <a:bodyPr>
            <a:spAutoFit/>
          </a:bodyPr>
          <a:lstStyle/>
          <a:p>
            <a:pPr algn="ctr" eaLnBrk="0" hangingPunct="0">
              <a:spcBef>
                <a:spcPct val="50000"/>
              </a:spcBef>
            </a:pPr>
            <a:r>
              <a:rPr lang="en-GB" sz="3600" dirty="0">
                <a:latin typeface="Helvetica"/>
                <a:cs typeface="Helvetica"/>
              </a:rPr>
              <a:t>Thank you for your attention</a:t>
            </a:r>
          </a:p>
        </p:txBody>
      </p:sp>
    </p:spTree>
    <p:extLst>
      <p:ext uri="{BB962C8B-B14F-4D97-AF65-F5344CB8AC3E}">
        <p14:creationId xmlns:p14="http://schemas.microsoft.com/office/powerpoint/2010/main" val="18306739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548680"/>
            <a:ext cx="8763000" cy="4067780"/>
          </a:xfrm>
          <a:prstGeom prst="rect">
            <a:avLst/>
          </a:prstGeom>
        </p:spPr>
        <p:txBody>
          <a:bodyPr wrap="square">
            <a:spAutoFit/>
          </a:bodyPr>
          <a:lstStyle/>
          <a:p>
            <a:pPr marL="174625" indent="-174625" eaLnBrk="0" hangingPunct="0">
              <a:lnSpc>
                <a:spcPts val="2500"/>
              </a:lnSpc>
              <a:spcAft>
                <a:spcPts val="1000"/>
              </a:spcAft>
              <a:buSzPct val="120000"/>
              <a:buFont typeface="Arial"/>
              <a:buChar char="•"/>
            </a:pPr>
            <a:r>
              <a:rPr lang="en-GB" sz="1800" dirty="0" smtClean="0">
                <a:latin typeface="Helvetica"/>
                <a:ea typeface="Arial Unicode MS" pitchFamily="34" charset="-128"/>
                <a:cs typeface="Helvetica"/>
              </a:rPr>
              <a:t>More than 400 million pieces of observations received daily. A lot of </a:t>
            </a:r>
            <a:r>
              <a:rPr lang="en-GB" sz="1800" u="sng" dirty="0" smtClean="0">
                <a:latin typeface="Helvetica"/>
                <a:ea typeface="Arial Unicode MS" pitchFamily="34" charset="-128"/>
                <a:cs typeface="Helvetica"/>
              </a:rPr>
              <a:t>potential</a:t>
            </a:r>
            <a:r>
              <a:rPr lang="en-GB" sz="1800" dirty="0" smtClean="0">
                <a:latin typeface="Helvetica"/>
                <a:ea typeface="Arial Unicode MS" pitchFamily="34" charset="-128"/>
                <a:cs typeface="Helvetica"/>
              </a:rPr>
              <a:t> </a:t>
            </a:r>
          </a:p>
          <a:p>
            <a:pPr marL="174625" indent="-174625" eaLnBrk="0" hangingPunct="0">
              <a:lnSpc>
                <a:spcPts val="2500"/>
              </a:lnSpc>
              <a:spcAft>
                <a:spcPts val="1000"/>
              </a:spcAft>
              <a:buSzPct val="115000"/>
              <a:buFont typeface="Arial"/>
              <a:buChar char="•"/>
            </a:pPr>
            <a:endParaRPr lang="en-GB" sz="18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1800" dirty="0" smtClean="0">
                <a:latin typeface="Helvetica"/>
                <a:ea typeface="Arial Unicode MS" pitchFamily="34" charset="-128"/>
                <a:cs typeface="Helvetica"/>
              </a:rPr>
              <a:t>~12 millions are </a:t>
            </a:r>
            <a:r>
              <a:rPr lang="en-GB" sz="1800" u="sng" dirty="0" smtClean="0">
                <a:latin typeface="Helvetica"/>
                <a:ea typeface="Arial Unicode MS" pitchFamily="34" charset="-128"/>
                <a:cs typeface="Helvetica"/>
              </a:rPr>
              <a:t>effectively</a:t>
            </a:r>
            <a:r>
              <a:rPr lang="en-GB" sz="1800" dirty="0" smtClean="0">
                <a:latin typeface="Helvetica"/>
                <a:ea typeface="Arial Unicode MS" pitchFamily="34" charset="-128"/>
                <a:cs typeface="Helvetica"/>
              </a:rPr>
              <a:t> used daily. More data are used indirectly (e.g. cloud detection). </a:t>
            </a:r>
          </a:p>
          <a:p>
            <a:pPr marL="174625" indent="-174625" eaLnBrk="0" hangingPunct="0">
              <a:lnSpc>
                <a:spcPts val="2500"/>
              </a:lnSpc>
              <a:spcAft>
                <a:spcPts val="1000"/>
              </a:spcAft>
              <a:buSzPct val="115000"/>
              <a:buFont typeface="Arial"/>
              <a:buChar char="•"/>
            </a:pPr>
            <a:endParaRPr lang="en-GB" sz="18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1800" dirty="0" smtClean="0">
                <a:latin typeface="Helvetica"/>
                <a:ea typeface="Arial Unicode MS" pitchFamily="34" charset="-128"/>
                <a:cs typeface="Helvetica"/>
              </a:rPr>
              <a:t>Data characteristics are subject to </a:t>
            </a:r>
            <a:r>
              <a:rPr lang="en-GB" sz="1800" u="sng" dirty="0" smtClean="0">
                <a:latin typeface="Helvetica"/>
                <a:ea typeface="Arial Unicode MS" pitchFamily="34" charset="-128"/>
                <a:cs typeface="Helvetica"/>
              </a:rPr>
              <a:t>variation</a:t>
            </a:r>
            <a:r>
              <a:rPr lang="en-GB" sz="1800" dirty="0" smtClean="0">
                <a:latin typeface="Helvetica"/>
                <a:ea typeface="Arial Unicode MS" pitchFamily="34" charset="-128"/>
                <a:cs typeface="Helvetica"/>
              </a:rPr>
              <a:t> </a:t>
            </a:r>
          </a:p>
          <a:p>
            <a:pPr marL="174625" indent="-174625" eaLnBrk="0" hangingPunct="0">
              <a:lnSpc>
                <a:spcPts val="2500"/>
              </a:lnSpc>
              <a:spcAft>
                <a:spcPts val="1000"/>
              </a:spcAft>
              <a:buSzPct val="115000"/>
              <a:buFont typeface="Arial"/>
              <a:buChar char="•"/>
            </a:pPr>
            <a:endParaRPr lang="en-GB" sz="18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1800" dirty="0" smtClean="0">
                <a:latin typeface="Helvetica"/>
                <a:ea typeface="Arial Unicode MS" pitchFamily="34" charset="-128"/>
                <a:cs typeface="Helvetica"/>
              </a:rPr>
              <a:t>The impact of observation depends on the quality of data, spatial and temporal distribution of data, appropriate specification of errors, successful bias correction, etc. </a:t>
            </a:r>
            <a:endParaRPr lang="en-GB" sz="1800" dirty="0" smtClean="0">
              <a:solidFill>
                <a:srgbClr val="012FA1"/>
              </a:solidFill>
              <a:latin typeface="Helvetica"/>
              <a:ea typeface="Arial Unicode MS" pitchFamily="34" charset="-128"/>
              <a:cs typeface="Helvetica"/>
            </a:endParaRPr>
          </a:p>
        </p:txBody>
      </p:sp>
      <p:sp>
        <p:nvSpPr>
          <p:cNvPr id="5" name="TextBox 4"/>
          <p:cNvSpPr txBox="1"/>
          <p:nvPr/>
        </p:nvSpPr>
        <p:spPr>
          <a:xfrm>
            <a:off x="1447800" y="0"/>
            <a:ext cx="6400800" cy="523220"/>
          </a:xfrm>
          <a:prstGeom prst="rect">
            <a:avLst/>
          </a:prstGeom>
          <a:noFill/>
        </p:spPr>
        <p:txBody>
          <a:bodyPr wrap="square" rtlCol="0">
            <a:spAutoFit/>
          </a:bodyPr>
          <a:lstStyle/>
          <a:p>
            <a:pPr algn="ctr"/>
            <a:r>
              <a:rPr lang="en-GB" sz="2800" dirty="0" smtClean="0">
                <a:solidFill>
                  <a:srgbClr val="012FA1"/>
                </a:solidFill>
                <a:latin typeface="+mj-lt"/>
                <a:cs typeface="Comic Sans MS"/>
              </a:rPr>
              <a:t>Why do we need monitoring</a:t>
            </a:r>
            <a:endParaRPr lang="en-GB" sz="2800" dirty="0">
              <a:solidFill>
                <a:srgbClr val="012FA1"/>
              </a:solidFill>
              <a:latin typeface="+mj-lt"/>
              <a:cs typeface="Comic Sans MS"/>
            </a:endParaRPr>
          </a:p>
        </p:txBody>
      </p:sp>
      <p:pic>
        <p:nvPicPr>
          <p:cNvPr id="4" name="Picture 3" descr="Screen Shot 2016-03-11 at 17.31.11.png"/>
          <p:cNvPicPr>
            <a:picLocks noChangeAspect="1"/>
          </p:cNvPicPr>
          <p:nvPr/>
        </p:nvPicPr>
        <p:blipFill>
          <a:blip r:embed="rId3"/>
          <a:srcRect l="962"/>
          <a:stretch>
            <a:fillRect/>
          </a:stretch>
        </p:blipFill>
        <p:spPr>
          <a:xfrm>
            <a:off x="251520" y="4666152"/>
            <a:ext cx="4333528" cy="2147224"/>
          </a:xfrm>
          <a:prstGeom prst="rect">
            <a:avLst/>
          </a:prstGeom>
        </p:spPr>
      </p:pic>
      <p:pic>
        <p:nvPicPr>
          <p:cNvPr id="6" name="Picture 5" descr="Screen Shot 2016-03-11 at 17.30.26.png"/>
          <p:cNvPicPr>
            <a:picLocks noChangeAspect="1"/>
          </p:cNvPicPr>
          <p:nvPr/>
        </p:nvPicPr>
        <p:blipFill>
          <a:blip r:embed="rId4"/>
          <a:stretch>
            <a:fillRect/>
          </a:stretch>
        </p:blipFill>
        <p:spPr>
          <a:xfrm>
            <a:off x="4620918" y="4666152"/>
            <a:ext cx="4355459" cy="2147224"/>
          </a:xfrm>
          <a:prstGeom prst="rect">
            <a:avLst/>
          </a:prstGeom>
        </p:spPr>
      </p:pic>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0"/>
            <a:ext cx="6400800" cy="523220"/>
          </a:xfrm>
          <a:prstGeom prst="rect">
            <a:avLst/>
          </a:prstGeom>
          <a:noFill/>
        </p:spPr>
        <p:txBody>
          <a:bodyPr wrap="square" rtlCol="0">
            <a:spAutoFit/>
          </a:bodyPr>
          <a:lstStyle/>
          <a:p>
            <a:pPr algn="ctr"/>
            <a:r>
              <a:rPr lang="en-GB" sz="2800" dirty="0" smtClean="0">
                <a:solidFill>
                  <a:srgbClr val="012FA1"/>
                </a:solidFill>
                <a:latin typeface="+mj-lt"/>
                <a:cs typeface="Comic Sans MS"/>
              </a:rPr>
              <a:t>Why do we need monitoring</a:t>
            </a:r>
            <a:endParaRPr lang="en-GB" sz="2800" dirty="0">
              <a:solidFill>
                <a:srgbClr val="012FA1"/>
              </a:solidFill>
              <a:latin typeface="+mj-lt"/>
              <a:cs typeface="Comic Sans MS"/>
            </a:endParaRPr>
          </a:p>
        </p:txBody>
      </p:sp>
      <p:sp>
        <p:nvSpPr>
          <p:cNvPr id="3" name="Rectangle 2"/>
          <p:cNvSpPr/>
          <p:nvPr/>
        </p:nvSpPr>
        <p:spPr>
          <a:xfrm>
            <a:off x="76200" y="638253"/>
            <a:ext cx="8839200" cy="5219805"/>
          </a:xfrm>
          <a:prstGeom prst="rect">
            <a:avLst/>
          </a:prstGeom>
        </p:spPr>
        <p:txBody>
          <a:bodyPr wrap="square">
            <a:spAutoFit/>
          </a:bodyPr>
          <a:lstStyle/>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Asses the quality/availability of new data before any decision to activate the data</a:t>
            </a:r>
          </a:p>
          <a:p>
            <a:pPr marL="174625" indent="-174625" eaLnBrk="0" hangingPunct="0">
              <a:lnSpc>
                <a:spcPts val="2500"/>
              </a:lnSpc>
              <a:spcAft>
                <a:spcPts val="1000"/>
              </a:spcAft>
              <a:buSzPct val="115000"/>
              <a:buFont typeface="Arial"/>
              <a:buChar char="•"/>
            </a:pPr>
            <a:endParaRPr lang="en-GB" sz="20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Help in the estimation of errors characteristics</a:t>
            </a:r>
          </a:p>
          <a:p>
            <a:pPr marL="174625" indent="-174625" eaLnBrk="0" hangingPunct="0">
              <a:lnSpc>
                <a:spcPts val="2500"/>
              </a:lnSpc>
              <a:spcAft>
                <a:spcPts val="1000"/>
              </a:spcAft>
              <a:buSzPct val="115000"/>
              <a:buFont typeface="Arial"/>
              <a:buChar char="•"/>
            </a:pPr>
            <a:endParaRPr lang="en-GB" sz="20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Detects changes in the quality/availability of data</a:t>
            </a:r>
          </a:p>
          <a:p>
            <a:pPr marL="174625" indent="-174625" eaLnBrk="0" hangingPunct="0">
              <a:lnSpc>
                <a:spcPts val="2500"/>
              </a:lnSpc>
              <a:spcAft>
                <a:spcPts val="1000"/>
              </a:spcAft>
              <a:buSzPct val="115000"/>
              <a:buFont typeface="Arial"/>
              <a:buChar char="•"/>
            </a:pPr>
            <a:endParaRPr lang="en-GB" sz="20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Asses the quality/availability of data during periods of blacklisting </a:t>
            </a:r>
          </a:p>
          <a:p>
            <a:pPr marL="174625" indent="-174625" eaLnBrk="0" hangingPunct="0">
              <a:lnSpc>
                <a:spcPts val="2500"/>
              </a:lnSpc>
              <a:spcAft>
                <a:spcPts val="1000"/>
              </a:spcAft>
              <a:buSzPct val="115000"/>
              <a:buFont typeface="Arial"/>
              <a:buChar char="•"/>
            </a:pPr>
            <a:endParaRPr lang="en-GB" sz="20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Monitor the data impact on the forecast (FSOI)</a:t>
            </a:r>
          </a:p>
          <a:p>
            <a:pPr marL="174625" indent="-174625" eaLnBrk="0" hangingPunct="0">
              <a:lnSpc>
                <a:spcPts val="2500"/>
              </a:lnSpc>
              <a:spcAft>
                <a:spcPts val="1000"/>
              </a:spcAft>
              <a:buSzPct val="115000"/>
              <a:buFont typeface="Arial"/>
              <a:buChar char="•"/>
            </a:pPr>
            <a:endParaRPr lang="en-GB" sz="20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Provision of feedback to data providers</a:t>
            </a: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461" y="0"/>
            <a:ext cx="2056939" cy="523220"/>
          </a:xfrm>
          <a:prstGeom prst="rect">
            <a:avLst/>
          </a:prstGeom>
          <a:noFill/>
        </p:spPr>
        <p:txBody>
          <a:bodyPr wrap="square" rtlCol="0">
            <a:spAutoFit/>
          </a:bodyPr>
          <a:lstStyle/>
          <a:p>
            <a:pPr algn="ctr"/>
            <a:r>
              <a:rPr lang="en-GB" sz="2800" dirty="0" smtClean="0">
                <a:solidFill>
                  <a:srgbClr val="012FA1"/>
                </a:solidFill>
                <a:latin typeface="+mj-lt"/>
                <a:cs typeface="Comic Sans MS"/>
              </a:rPr>
              <a:t>Outline</a:t>
            </a:r>
            <a:endParaRPr lang="en-GB" sz="2800" dirty="0">
              <a:solidFill>
                <a:srgbClr val="012FA1"/>
              </a:solidFill>
              <a:latin typeface="+mj-lt"/>
              <a:cs typeface="Comic Sans MS"/>
            </a:endParaRPr>
          </a:p>
        </p:txBody>
      </p:sp>
      <p:sp>
        <p:nvSpPr>
          <p:cNvPr id="3" name="Rectangle 2"/>
          <p:cNvSpPr/>
          <p:nvPr/>
        </p:nvSpPr>
        <p:spPr>
          <a:xfrm>
            <a:off x="152400" y="762000"/>
            <a:ext cx="8735888" cy="3562941"/>
          </a:xfrm>
          <a:prstGeom prst="rect">
            <a:avLst/>
          </a:prstGeom>
        </p:spPr>
        <p:txBody>
          <a:bodyPr wrap="square">
            <a:spAutoFit/>
          </a:bodyPr>
          <a:lstStyle/>
          <a:p>
            <a:pPr marL="174625" indent="-174625" eaLnBrk="0" hangingPunct="0">
              <a:lnSpc>
                <a:spcPts val="2500"/>
              </a:lnSpc>
              <a:spcAft>
                <a:spcPts val="1000"/>
              </a:spcAft>
              <a:buSzPct val="120000"/>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BFBFBF"/>
                </a:solidFill>
                <a:latin typeface="Helvetica"/>
                <a:ea typeface="Arial Unicode MS" pitchFamily="34" charset="-128"/>
                <a:cs typeface="Helvetica"/>
              </a:rPr>
              <a:t>Why do we need monitoring?</a:t>
            </a:r>
          </a:p>
          <a:p>
            <a:pPr marL="174625" indent="-174625" eaLnBrk="0" hangingPunct="0">
              <a:lnSpc>
                <a:spcPts val="2500"/>
              </a:lnSpc>
              <a:spcAft>
                <a:spcPts val="1000"/>
              </a:spcAft>
              <a:buSzPct val="120000"/>
              <a:buFont typeface="Wingdings" pitchFamily="2" charset="2"/>
              <a:buChar char="Ø"/>
            </a:pPr>
            <a:endParaRPr lang="en-GB" sz="2400" dirty="0" smtClean="0">
              <a:solidFill>
                <a:srgbClr val="BFBFBF"/>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012FA1"/>
                </a:solidFill>
                <a:latin typeface="Helvetica"/>
                <a:ea typeface="Arial Unicode MS" pitchFamily="34" charset="-128"/>
                <a:cs typeface="Helvetica"/>
              </a:rPr>
              <a:t>Monitoring tools</a:t>
            </a:r>
          </a:p>
          <a:p>
            <a:pPr marL="174625" indent="-174625" eaLnBrk="0" hangingPunct="0">
              <a:lnSpc>
                <a:spcPts val="2500"/>
              </a:lnSpc>
              <a:spcAft>
                <a:spcPts val="1000"/>
              </a:spcAft>
              <a:buSzPct val="120000"/>
              <a:buFont typeface="Wingdings" pitchFamily="2" charset="2"/>
              <a:buChar char="Ø"/>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BFBFBF"/>
                </a:solidFill>
                <a:latin typeface="Helvetica"/>
                <a:ea typeface="Arial Unicode MS" pitchFamily="34" charset="-128"/>
                <a:cs typeface="Helvetica"/>
              </a:rPr>
              <a:t>Automatic alarm system</a:t>
            </a:r>
          </a:p>
          <a:p>
            <a:pPr marL="174625" indent="-174625" eaLnBrk="0" hangingPunct="0">
              <a:lnSpc>
                <a:spcPts val="2500"/>
              </a:lnSpc>
              <a:spcAft>
                <a:spcPts val="1000"/>
              </a:spcAft>
              <a:buSzPct val="120000"/>
              <a:buFont typeface="Wingdings" pitchFamily="2" charset="2"/>
              <a:buChar char="Ø"/>
            </a:pPr>
            <a:endParaRPr lang="en-GB" sz="2400" dirty="0" smtClean="0">
              <a:solidFill>
                <a:srgbClr val="012FA1"/>
              </a:solidFill>
              <a:latin typeface="Helvetica"/>
              <a:ea typeface="Arial Unicode MS" pitchFamily="34" charset="-128"/>
              <a:cs typeface="Helvetica"/>
            </a:endParaRPr>
          </a:p>
          <a:p>
            <a:pPr marL="174625" indent="-174625" eaLnBrk="0" hangingPunct="0">
              <a:lnSpc>
                <a:spcPts val="2500"/>
              </a:lnSpc>
              <a:spcAft>
                <a:spcPts val="1000"/>
              </a:spcAft>
              <a:buSzPct val="120000"/>
              <a:buFont typeface="Arial"/>
              <a:buChar char="•"/>
            </a:pPr>
            <a:r>
              <a:rPr lang="en-GB" sz="2400" dirty="0" smtClean="0">
                <a:solidFill>
                  <a:srgbClr val="BFBFBF"/>
                </a:solidFill>
                <a:latin typeface="Helvetica"/>
                <a:ea typeface="Arial Unicode MS" pitchFamily="34" charset="-128"/>
                <a:cs typeface="Helvetica"/>
              </a:rPr>
              <a:t>Other benefits of data monitoring</a:t>
            </a: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609600"/>
            <a:ext cx="9067800" cy="5604526"/>
          </a:xfrm>
          <a:prstGeom prst="rect">
            <a:avLst/>
          </a:prstGeom>
        </p:spPr>
        <p:txBody>
          <a:bodyPr wrap="square">
            <a:spAutoFit/>
          </a:bodyPr>
          <a:lstStyle/>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Monitoring tools consist of the routine production and display of statistics over large data samples</a:t>
            </a:r>
          </a:p>
          <a:p>
            <a:pPr marL="174625" indent="-174625" eaLnBrk="0" hangingPunct="0">
              <a:lnSpc>
                <a:spcPts val="2500"/>
              </a:lnSpc>
              <a:spcAft>
                <a:spcPts val="1000"/>
              </a:spcAft>
              <a:buSzPct val="115000"/>
              <a:buFont typeface="Arial"/>
              <a:buChar char="•"/>
            </a:pPr>
            <a:endParaRPr lang="en-GB" sz="20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Statistics are generally computed for observation quantities related to the data assimilation: departures, bias correction, data counts, etc.</a:t>
            </a:r>
          </a:p>
          <a:p>
            <a:pPr marL="174625" indent="-174625" eaLnBrk="0" hangingPunct="0">
              <a:lnSpc>
                <a:spcPts val="2500"/>
              </a:lnSpc>
              <a:spcAft>
                <a:spcPts val="1000"/>
              </a:spcAft>
              <a:buSzPct val="115000"/>
              <a:buFont typeface="Arial"/>
              <a:buChar char="•"/>
            </a:pPr>
            <a:endParaRPr lang="en-GB" sz="20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Statistics are produced for various data selection criteria</a:t>
            </a:r>
          </a:p>
          <a:p>
            <a:pPr marL="174625" indent="-174625" eaLnBrk="0" hangingPunct="0">
              <a:lnSpc>
                <a:spcPts val="2500"/>
              </a:lnSpc>
              <a:spcAft>
                <a:spcPts val="1000"/>
              </a:spcAft>
              <a:buSzPct val="115000"/>
              <a:buFont typeface="Arial"/>
              <a:buChar char="•"/>
            </a:pPr>
            <a:endParaRPr lang="en-GB" sz="20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Monitoring tools are designed to produce plots allowing the investigation of data from various perspectives: time, area, vertical, FOV, etc.</a:t>
            </a:r>
          </a:p>
          <a:p>
            <a:pPr marL="174625" indent="-174625" eaLnBrk="0" hangingPunct="0">
              <a:lnSpc>
                <a:spcPts val="2500"/>
              </a:lnSpc>
              <a:spcAft>
                <a:spcPts val="1000"/>
              </a:spcAft>
              <a:buSzPct val="115000"/>
              <a:buFont typeface="Arial"/>
              <a:buChar char="•"/>
            </a:pPr>
            <a:endParaRPr lang="en-GB" sz="2000" dirty="0" smtClean="0">
              <a:latin typeface="Helvetica"/>
              <a:ea typeface="Arial Unicode MS" pitchFamily="34" charset="-128"/>
              <a:cs typeface="Helvetica"/>
            </a:endParaRPr>
          </a:p>
          <a:p>
            <a:pPr marL="174625" indent="-174625" eaLnBrk="0" hangingPunct="0">
              <a:lnSpc>
                <a:spcPts val="2500"/>
              </a:lnSpc>
              <a:spcAft>
                <a:spcPts val="1000"/>
              </a:spcAft>
              <a:buSzPct val="115000"/>
              <a:buFont typeface="Arial"/>
              <a:buChar char="•"/>
            </a:pPr>
            <a:r>
              <a:rPr lang="en-GB" sz="2000" dirty="0" smtClean="0">
                <a:latin typeface="Helvetica"/>
                <a:ea typeface="Arial Unicode MS" pitchFamily="34" charset="-128"/>
                <a:cs typeface="Helvetica"/>
              </a:rPr>
              <a:t>Monitoring tools allows generic comparison of statistics from different experiments</a:t>
            </a:r>
          </a:p>
        </p:txBody>
      </p:sp>
      <p:sp>
        <p:nvSpPr>
          <p:cNvPr id="4" name="TextBox 3"/>
          <p:cNvSpPr txBox="1"/>
          <p:nvPr/>
        </p:nvSpPr>
        <p:spPr>
          <a:xfrm>
            <a:off x="1447800" y="0"/>
            <a:ext cx="6400800" cy="523220"/>
          </a:xfrm>
          <a:prstGeom prst="rect">
            <a:avLst/>
          </a:prstGeom>
          <a:noFill/>
        </p:spPr>
        <p:txBody>
          <a:bodyPr wrap="square" rtlCol="0">
            <a:spAutoFit/>
          </a:bodyPr>
          <a:lstStyle/>
          <a:p>
            <a:pPr algn="ctr"/>
            <a:r>
              <a:rPr lang="en-GB" sz="2800" dirty="0" smtClean="0">
                <a:solidFill>
                  <a:srgbClr val="012FA1"/>
                </a:solidFill>
                <a:latin typeface="+mj-lt"/>
                <a:cs typeface="Comic Sans MS"/>
              </a:rPr>
              <a:t>Monitoring tools</a:t>
            </a:r>
            <a:endParaRPr lang="en-GB" sz="2800" dirty="0">
              <a:solidFill>
                <a:srgbClr val="012FA1"/>
              </a:solidFill>
              <a:latin typeface="+mj-lt"/>
              <a:cs typeface="Comic Sans MS"/>
            </a:endParaRP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3-06-30 at 20.37.10.png"/>
          <p:cNvPicPr>
            <a:picLocks noChangeAspect="1"/>
          </p:cNvPicPr>
          <p:nvPr/>
        </p:nvPicPr>
        <p:blipFill>
          <a:blip r:embed="rId3"/>
          <a:srcRect b="44444"/>
          <a:stretch>
            <a:fillRect/>
          </a:stretch>
        </p:blipFill>
        <p:spPr>
          <a:xfrm>
            <a:off x="0" y="1295400"/>
            <a:ext cx="4332449" cy="4419600"/>
          </a:xfrm>
          <a:prstGeom prst="rect">
            <a:avLst/>
          </a:prstGeom>
        </p:spPr>
      </p:pic>
      <p:sp>
        <p:nvSpPr>
          <p:cNvPr id="7" name="TextBox 6"/>
          <p:cNvSpPr txBox="1"/>
          <p:nvPr/>
        </p:nvSpPr>
        <p:spPr>
          <a:xfrm>
            <a:off x="1447800" y="0"/>
            <a:ext cx="6400800" cy="523220"/>
          </a:xfrm>
          <a:prstGeom prst="rect">
            <a:avLst/>
          </a:prstGeom>
          <a:noFill/>
        </p:spPr>
        <p:txBody>
          <a:bodyPr wrap="square" rtlCol="0">
            <a:spAutoFit/>
          </a:bodyPr>
          <a:lstStyle/>
          <a:p>
            <a:pPr algn="ctr"/>
            <a:r>
              <a:rPr lang="en-GB" sz="2800" dirty="0" smtClean="0">
                <a:solidFill>
                  <a:srgbClr val="012FA1"/>
                </a:solidFill>
                <a:latin typeface="+mj-lt"/>
                <a:cs typeface="Comic Sans MS"/>
              </a:rPr>
              <a:t>Monitoring tools</a:t>
            </a:r>
            <a:endParaRPr lang="en-GB" sz="2800" dirty="0">
              <a:solidFill>
                <a:srgbClr val="012FA1"/>
              </a:solidFill>
              <a:latin typeface="+mj-lt"/>
              <a:cs typeface="Comic Sans MS"/>
            </a:endParaRPr>
          </a:p>
        </p:txBody>
      </p:sp>
      <p:sp>
        <p:nvSpPr>
          <p:cNvPr id="8" name="Rectangle 7"/>
          <p:cNvSpPr/>
          <p:nvPr/>
        </p:nvSpPr>
        <p:spPr bwMode="auto">
          <a:xfrm>
            <a:off x="1600200" y="1524000"/>
            <a:ext cx="609600" cy="152400"/>
          </a:xfrm>
          <a:prstGeom prst="rect">
            <a:avLst/>
          </a:prstGeom>
          <a:noFill/>
          <a:ln w="222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9" name="Rectangle 8"/>
          <p:cNvSpPr/>
          <p:nvPr/>
        </p:nvSpPr>
        <p:spPr bwMode="auto">
          <a:xfrm>
            <a:off x="3429000" y="1676400"/>
            <a:ext cx="685800" cy="152400"/>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cxnSp>
        <p:nvCxnSpPr>
          <p:cNvPr id="11" name="Straight Connector 10"/>
          <p:cNvCxnSpPr/>
          <p:nvPr/>
        </p:nvCxnSpPr>
        <p:spPr bwMode="auto">
          <a:xfrm>
            <a:off x="609600" y="1828800"/>
            <a:ext cx="2590800" cy="1588"/>
          </a:xfrm>
          <a:prstGeom prst="line">
            <a:avLst/>
          </a:prstGeom>
          <a:solidFill>
            <a:schemeClr val="accent1"/>
          </a:solidFill>
          <a:ln w="19050" cap="flat" cmpd="sng" algn="ctr">
            <a:solidFill>
              <a:srgbClr val="FF0000"/>
            </a:solidFill>
            <a:prstDash val="solid"/>
            <a:round/>
            <a:headEnd type="none" w="med" len="med"/>
            <a:tailEnd type="none" w="med" len="med"/>
          </a:ln>
          <a:effectLst/>
        </p:spPr>
      </p:cxnSp>
      <p:sp>
        <p:nvSpPr>
          <p:cNvPr id="12" name="Text Box 3"/>
          <p:cNvSpPr txBox="1">
            <a:spLocks noChangeArrowheads="1"/>
          </p:cNvSpPr>
          <p:nvPr/>
        </p:nvSpPr>
        <p:spPr bwMode="auto">
          <a:xfrm>
            <a:off x="4648200" y="2286000"/>
            <a:ext cx="4114800" cy="707886"/>
          </a:xfrm>
          <a:prstGeom prst="rect">
            <a:avLst/>
          </a:prstGeom>
          <a:noFill/>
          <a:ln w="12700">
            <a:noFill/>
            <a:miter lim="800000"/>
            <a:headEnd/>
            <a:tailEnd/>
          </a:ln>
        </p:spPr>
        <p:txBody>
          <a:bodyPr wrap="square">
            <a:spAutoFit/>
          </a:bodyPr>
          <a:lstStyle/>
          <a:p>
            <a:pPr eaLnBrk="0" hangingPunct="0">
              <a:spcBef>
                <a:spcPct val="50000"/>
              </a:spcBef>
              <a:buFont typeface="Wingdings" pitchFamily="2" charset="2"/>
              <a:buNone/>
            </a:pPr>
            <a:r>
              <a:rPr lang="en-GB" sz="2000" b="0" dirty="0">
                <a:latin typeface="+mn-lt"/>
              </a:rPr>
              <a:t>Time evolution of statistics over predefined areas/surfaces/flags</a:t>
            </a: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1" descr="airs_hov_0001_784_007"/>
          <p:cNvPicPr>
            <a:picLocks noChangeAspect="1" noChangeArrowheads="1"/>
          </p:cNvPicPr>
          <p:nvPr/>
        </p:nvPicPr>
        <p:blipFill>
          <a:blip r:embed="rId3"/>
          <a:stretch>
            <a:fillRect/>
          </a:stretch>
        </p:blipFill>
        <p:spPr bwMode="auto">
          <a:xfrm>
            <a:off x="457200" y="76200"/>
            <a:ext cx="8608821" cy="5645961"/>
          </a:xfrm>
          <a:prstGeom prst="rect">
            <a:avLst/>
          </a:prstGeom>
          <a:noFill/>
          <a:ln w="9525">
            <a:noFill/>
            <a:miter lim="800000"/>
            <a:headEnd/>
            <a:tailEnd/>
          </a:ln>
        </p:spPr>
      </p:pic>
      <p:sp>
        <p:nvSpPr>
          <p:cNvPr id="4" name="Text Box 3"/>
          <p:cNvSpPr txBox="1">
            <a:spLocks noChangeArrowheads="1"/>
          </p:cNvSpPr>
          <p:nvPr/>
        </p:nvSpPr>
        <p:spPr bwMode="auto">
          <a:xfrm>
            <a:off x="228600" y="6019800"/>
            <a:ext cx="6096000" cy="400110"/>
          </a:xfrm>
          <a:prstGeom prst="rect">
            <a:avLst/>
          </a:prstGeom>
          <a:noFill/>
          <a:ln w="12700">
            <a:noFill/>
            <a:miter lim="800000"/>
            <a:headEnd/>
            <a:tailEnd/>
          </a:ln>
        </p:spPr>
        <p:txBody>
          <a:bodyPr wrap="square">
            <a:spAutoFit/>
          </a:bodyPr>
          <a:lstStyle/>
          <a:p>
            <a:pPr eaLnBrk="0" hangingPunct="0">
              <a:spcBef>
                <a:spcPct val="50000"/>
              </a:spcBef>
              <a:buFont typeface="Wingdings" pitchFamily="2" charset="2"/>
              <a:buNone/>
            </a:pPr>
            <a:r>
              <a:rPr lang="en-GB" sz="2000" dirty="0">
                <a:latin typeface="Arial Bold"/>
                <a:cs typeface="Arial Bold"/>
              </a:rPr>
              <a:t>Time evolution of statistics of </a:t>
            </a:r>
            <a:r>
              <a:rPr lang="en-GB" sz="2000" dirty="0" err="1">
                <a:latin typeface="Arial Bold"/>
                <a:cs typeface="Arial Bold"/>
              </a:rPr>
              <a:t>zonal</a:t>
            </a:r>
            <a:r>
              <a:rPr lang="en-GB" sz="2000" dirty="0">
                <a:latin typeface="Arial Bold"/>
                <a:cs typeface="Arial Bold"/>
              </a:rPr>
              <a:t> </a:t>
            </a:r>
            <a:r>
              <a:rPr lang="en-GB" sz="2000" dirty="0" smtClean="0">
                <a:latin typeface="Arial Bold"/>
                <a:cs typeface="Arial Bold"/>
              </a:rPr>
              <a:t>means</a:t>
            </a:r>
            <a:endParaRPr lang="en-GB" sz="2000" dirty="0">
              <a:latin typeface="Arial Bold"/>
              <a:cs typeface="Arial Bold"/>
            </a:endParaRPr>
          </a:p>
        </p:txBody>
      </p:sp>
    </p:spTree>
    <p:extLst>
      <p:ext uri="{BB962C8B-B14F-4D97-AF65-F5344CB8AC3E}">
        <p14:creationId xmlns:p14="http://schemas.microsoft.com/office/powerpoint/2010/main" val="3269729437"/>
      </p:ext>
    </p:extLst>
  </p:cSld>
  <p:clrMapOvr>
    <a:masterClrMapping/>
  </p:clrMapOvr>
  <p:timing>
    <p:tnLst>
      <p:par>
        <p:cTn id="1" dur="indefinite" restart="never" nodeType="tmRoot"/>
      </p:par>
    </p:tnLst>
  </p:timing>
</p:sld>
</file>

<file path=ppt/theme/theme1.xml><?xml version="1.0" encoding="utf-8"?>
<a:theme xmlns:a="http://schemas.openxmlformats.org/drawingml/2006/main" name="ECMWF_template_201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NewLogo">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NewLogo">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NewLog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NewLog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NewLog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NewLog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ewLog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NewLog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NewLog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Strategy_FC</Template>
  <TotalTime>108129</TotalTime>
  <Words>1085</Words>
  <Application>Microsoft Office PowerPoint</Application>
  <PresentationFormat>On-screen Show (4:3)</PresentationFormat>
  <Paragraphs>221</Paragraphs>
  <Slides>34</Slides>
  <Notes>23</Notes>
  <HiddenSlides>0</HiddenSlides>
  <MMClips>0</MMClips>
  <ScaleCrop>false</ScaleCrop>
  <HeadingPairs>
    <vt:vector size="4" baseType="variant">
      <vt:variant>
        <vt:lpstr>Theme</vt:lpstr>
      </vt:variant>
      <vt:variant>
        <vt:i4>3</vt:i4>
      </vt:variant>
      <vt:variant>
        <vt:lpstr>Slide Titles</vt:lpstr>
      </vt:variant>
      <vt:variant>
        <vt:i4>34</vt:i4>
      </vt:variant>
    </vt:vector>
  </HeadingPairs>
  <TitlesOfParts>
    <vt:vector size="37" baseType="lpstr">
      <vt:lpstr>ECMWF_template_2014</vt:lpstr>
      <vt:lpstr>NewLogo</vt:lpstr>
      <vt:lpstr>Custom Design</vt:lpstr>
      <vt:lpstr>Satellite data monitoring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E.C.M.W.F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E.C.M.W.F</dc:creator>
  <cp:lastModifiedBy>Met Ops</cp:lastModifiedBy>
  <cp:revision>2781</cp:revision>
  <cp:lastPrinted>2013-06-16T08:36:09Z</cp:lastPrinted>
  <dcterms:created xsi:type="dcterms:W3CDTF">2016-03-12T19:44:45Z</dcterms:created>
  <dcterms:modified xsi:type="dcterms:W3CDTF">2016-03-18T11:38:58Z</dcterms:modified>
</cp:coreProperties>
</file>