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handoutMasterIdLst>
    <p:handoutMasterId r:id="rId33"/>
  </p:handoutMasterIdLst>
  <p:sldIdLst>
    <p:sldId id="256" r:id="rId2"/>
    <p:sldId id="258" r:id="rId3"/>
    <p:sldId id="259" r:id="rId4"/>
    <p:sldId id="260" r:id="rId5"/>
    <p:sldId id="261" r:id="rId6"/>
    <p:sldId id="267" r:id="rId7"/>
    <p:sldId id="264" r:id="rId8"/>
    <p:sldId id="268" r:id="rId9"/>
    <p:sldId id="269" r:id="rId10"/>
    <p:sldId id="270" r:id="rId11"/>
    <p:sldId id="271" r:id="rId12"/>
    <p:sldId id="272" r:id="rId13"/>
    <p:sldId id="273"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91" r:id="rId28"/>
    <p:sldId id="288" r:id="rId29"/>
    <p:sldId id="289" r:id="rId30"/>
    <p:sldId id="290" r:id="rId31"/>
  </p:sldIdLst>
  <p:sldSz cx="9144000" cy="6858000" type="screen4x3"/>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90F030"/>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65" autoAdjust="0"/>
    <p:restoredTop sz="94598" autoAdjust="0"/>
  </p:normalViewPr>
  <p:slideViewPr>
    <p:cSldViewPr snapToGrid="0" snapToObjects="1" showGuides="1">
      <p:cViewPr>
        <p:scale>
          <a:sx n="89" d="100"/>
          <a:sy n="89" d="100"/>
        </p:scale>
        <p:origin x="1332" y="174"/>
      </p:cViewPr>
      <p:guideLst>
        <p:guide orient="horz" pos="2160"/>
        <p:guide pos="28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7351A7-8A0E-BC4A-B507-BC9FBEDEB94D}" type="datetime1">
              <a:rPr lang="en-US" smtClean="0"/>
              <a:pPr/>
              <a:t>3/1/2016</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1177244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3C0BA50B-6875-0F43-A70A-41BA2A188017}" type="datetime1">
              <a:rPr lang="en-US" smtClean="0"/>
              <a:pPr/>
              <a:t>3/1/2016</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113230462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948496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Colours for satellite names denotes what they started as e.g. NOAA-18 started as PM, and has drifted to Early AM</a:t>
            </a:r>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F0C68675-C493-4CA4-A025-096972F50715}" type="slidenum">
              <a:rPr lang="en-GB" altLang="en-US" sz="1200" smtClean="0">
                <a:latin typeface="Times New Roman" panose="02020603050405020304" pitchFamily="18" charset="0"/>
              </a:rPr>
              <a:pPr/>
              <a:t>4</a:t>
            </a:fld>
            <a:endParaRPr lang="en-GB" altLang="en-US" sz="1200" smtClean="0">
              <a:latin typeface="Times New Roman" panose="02020603050405020304" pitchFamily="18" charset="0"/>
            </a:endParaRPr>
          </a:p>
        </p:txBody>
      </p:sp>
    </p:spTree>
    <p:extLst>
      <p:ext uri="{BB962C8B-B14F-4D97-AF65-F5344CB8AC3E}">
        <p14:creationId xmlns:p14="http://schemas.microsoft.com/office/powerpoint/2010/main" val="1979147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26"/>
          <p:cNvSpPr>
            <a:spLocks noGrp="1" noRot="1" noChangeAspect="1" noChangeArrowheads="1" noTextEdit="1"/>
          </p:cNvSpPr>
          <p:nvPr>
            <p:ph type="sldImg"/>
          </p:nvPr>
        </p:nvSpPr>
        <p:spPr>
          <a:ln/>
        </p:spPr>
      </p:sp>
      <p:sp>
        <p:nvSpPr>
          <p:cNvPr id="13315"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Calibri" panose="020F0502020204030204" pitchFamily="34" charset="0"/>
            </a:endParaRPr>
          </a:p>
        </p:txBody>
      </p:sp>
    </p:spTree>
    <p:extLst>
      <p:ext uri="{BB962C8B-B14F-4D97-AF65-F5344CB8AC3E}">
        <p14:creationId xmlns:p14="http://schemas.microsoft.com/office/powerpoint/2010/main" val="3437688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GB" altLang="en-US" smtClean="0"/>
              <a:t>Show x-track vs conical, show how open design of conical leads to inferior calibration. Not an issue for rainfall etc. But huge issue for large scale temperature.</a:t>
            </a:r>
          </a:p>
          <a:p>
            <a:pPr>
              <a:lnSpc>
                <a:spcPct val="90000"/>
              </a:lnSpc>
            </a:pPr>
            <a:r>
              <a:rPr lang="en-GB" altLang="en-US" smtClean="0"/>
              <a:t>Hyperspectral – means measuring spectrum in 1000s narrow channels. E.g. Interferometer, grating spectrometer.</a:t>
            </a:r>
          </a:p>
          <a:p>
            <a:pPr>
              <a:lnSpc>
                <a:spcPct val="90000"/>
              </a:lnSpc>
            </a:pPr>
            <a:r>
              <a:rPr lang="en-GB" altLang="en-US" smtClean="0"/>
              <a:t>Imager: Measuring where atmosphere has low opacity giving information on surface, clouds, boundary layer.</a:t>
            </a:r>
          </a:p>
          <a:p>
            <a:pPr>
              <a:lnSpc>
                <a:spcPct val="90000"/>
              </a:lnSpc>
            </a:pPr>
            <a:r>
              <a:rPr lang="en-GB" altLang="en-US" smtClean="0"/>
              <a:t>Sounder: Mearing where atmosphere has high opacity giving information on upper air temperature, humidity, cloud height.</a:t>
            </a:r>
          </a:p>
          <a:p>
            <a:pPr>
              <a:lnSpc>
                <a:spcPct val="90000"/>
              </a:lnSpc>
            </a:pPr>
            <a:r>
              <a:rPr lang="en-GB" altLang="en-US" smtClean="0"/>
              <a:t>Passive: measuring natural emissions, peaking thermal infrared or using sun as source (limb geometry)</a:t>
            </a:r>
          </a:p>
          <a:p>
            <a:pPr>
              <a:lnSpc>
                <a:spcPct val="90000"/>
              </a:lnSpc>
            </a:pPr>
            <a:r>
              <a:rPr lang="en-GB" altLang="en-US" smtClean="0"/>
              <a:t>Active: Measure back scatter from man-made emission.</a:t>
            </a:r>
          </a:p>
          <a:p>
            <a:pPr eaLnBrk="1" hangingPunct="1">
              <a:lnSpc>
                <a:spcPct val="90000"/>
              </a:lnSpc>
            </a:pPr>
            <a:r>
              <a:rPr lang="en-GB" altLang="en-US" smtClean="0"/>
              <a:t>Calibration – need to do pre-flight characterisation, need traceable calibration. Hard for conical.</a:t>
            </a:r>
          </a:p>
          <a:p>
            <a:pPr eaLnBrk="1" hangingPunct="1">
              <a:lnSpc>
                <a:spcPct val="90000"/>
              </a:lnSpc>
            </a:pPr>
            <a:r>
              <a:rPr lang="en-GB" altLang="en-US" smtClean="0"/>
              <a:t>S2N: noise governed by integration time and bandwidth. Bandwidth controlled by Radio Regulations – very unwise to go outside, as some instruments have discovered.</a:t>
            </a:r>
          </a:p>
          <a:p>
            <a:pPr eaLnBrk="1" hangingPunct="1">
              <a:lnSpc>
                <a:spcPct val="90000"/>
              </a:lnSpc>
            </a:pPr>
            <a:r>
              <a:rPr lang="en-GB" altLang="en-US" smtClean="0"/>
              <a:t>Integration time – can oversample with high noise if desired but creates processing headache.</a:t>
            </a:r>
          </a:p>
          <a:p>
            <a:pPr eaLnBrk="1" hangingPunct="1">
              <a:lnSpc>
                <a:spcPct val="90000"/>
              </a:lnSpc>
            </a:pPr>
            <a:r>
              <a:rPr lang="en-GB" altLang="en-US" smtClean="0"/>
              <a:t>Polarisation: Info only possible with conical scan – hence conical scan is best for large signal surface, cloud, precipitation, which can have polarised emission) but very poor for low signal atmospheric temperature and humidity (which have unpolarised emission).</a:t>
            </a:r>
          </a:p>
          <a:p>
            <a:pPr>
              <a:lnSpc>
                <a:spcPct val="90000"/>
              </a:lnSpc>
            </a:pPr>
            <a:endParaRPr lang="en-GB"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AF2553EA-2E95-4932-8509-7720E2752269}" type="slidenum">
              <a:rPr lang="en-GB" altLang="en-US" sz="1200" smtClean="0">
                <a:latin typeface="Times New Roman" panose="02020603050405020304" pitchFamily="18" charset="0"/>
              </a:rPr>
              <a:pPr/>
              <a:t>7</a:t>
            </a:fld>
            <a:endParaRPr lang="en-GB" altLang="en-US" sz="1200" smtClean="0">
              <a:latin typeface="Times New Roman" panose="02020603050405020304" pitchFamily="18" charset="0"/>
            </a:endParaRPr>
          </a:p>
        </p:txBody>
      </p:sp>
    </p:spTree>
    <p:extLst>
      <p:ext uri="{BB962C8B-B14F-4D97-AF65-F5344CB8AC3E}">
        <p14:creationId xmlns:p14="http://schemas.microsoft.com/office/powerpoint/2010/main" val="4182005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3C21E7B1-146B-46D5-9B7F-36866F57F7F6}" type="slidenum">
              <a:rPr lang="en-GB" altLang="en-US" sz="1200" smtClean="0">
                <a:latin typeface="Times New Roman" panose="02020603050405020304" pitchFamily="18" charset="0"/>
              </a:rPr>
              <a:pPr/>
              <a:t>11</a:t>
            </a:fld>
            <a:endParaRPr lang="en-GB" altLang="en-US" sz="1200" smtClean="0">
              <a:latin typeface="Times New Roman" panose="02020603050405020304" pitchFamily="18" charset="0"/>
            </a:endParaRPr>
          </a:p>
        </p:txBody>
      </p:sp>
    </p:spTree>
    <p:extLst>
      <p:ext uri="{BB962C8B-B14F-4D97-AF65-F5344CB8AC3E}">
        <p14:creationId xmlns:p14="http://schemas.microsoft.com/office/powerpoint/2010/main" val="271622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Text Box 1"/>
          <p:cNvSpPr txBox="1">
            <a:spLocks noChangeArrowheads="1"/>
          </p:cNvSpPr>
          <p:nvPr/>
        </p:nvSpPr>
        <p:spPr bwMode="auto">
          <a:xfrm>
            <a:off x="917575" y="744538"/>
            <a:ext cx="4965700" cy="3711575"/>
          </a:xfrm>
          <a:prstGeom prst="rect">
            <a:avLst/>
          </a:prstGeom>
          <a:solidFill>
            <a:srgbClr val="FFFFFF"/>
          </a:solidFill>
          <a:ln w="9360">
            <a:solidFill>
              <a:srgbClr val="000000"/>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33795" name="Rectangle 2"/>
          <p:cNvSpPr>
            <a:spLocks noGrp="1" noChangeArrowheads="1"/>
          </p:cNvSpPr>
          <p:nvPr>
            <p:ph type="body"/>
          </p:nvPr>
        </p:nvSpPr>
        <p:spPr>
          <a:xfrm>
            <a:off x="1050925" y="4713288"/>
            <a:ext cx="4695825" cy="3803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altLang="en-US" smtClean="0"/>
              <a:t>LTE</a:t>
            </a:r>
          </a:p>
          <a:p>
            <a:r>
              <a:rPr lang="en-US" altLang="en-US" smtClean="0"/>
              <a:t>N2 continuum</a:t>
            </a:r>
          </a:p>
          <a:p>
            <a:r>
              <a:rPr lang="en-US" altLang="en-US" smtClean="0"/>
              <a:t>H20 continuum</a:t>
            </a:r>
          </a:p>
          <a:p>
            <a:r>
              <a:rPr lang="en-US" altLang="en-US" smtClean="0"/>
              <a:t>1000s spectral lines</a:t>
            </a:r>
          </a:p>
          <a:p>
            <a:endParaRPr lang="en-US" altLang="en-US" smtClean="0"/>
          </a:p>
        </p:txBody>
      </p:sp>
    </p:spTree>
    <p:extLst>
      <p:ext uri="{BB962C8B-B14F-4D97-AF65-F5344CB8AC3E}">
        <p14:creationId xmlns:p14="http://schemas.microsoft.com/office/powerpoint/2010/main" val="29920836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descr="ECMWF_Master_Logo_RGB_nostrap.png"/>
          <p:cNvPicPr>
            <a:picLocks noChangeAspect="1"/>
          </p:cNvPicPr>
          <p:nvPr userDrawn="1"/>
        </p:nvPicPr>
        <p:blipFill>
          <a:blip r:embed="rId2"/>
          <a:stretch>
            <a:fillRect/>
          </a:stretch>
        </p:blipFill>
        <p:spPr>
          <a:xfrm>
            <a:off x="1620422" y="5984876"/>
            <a:ext cx="2135591" cy="366955"/>
          </a:xfrm>
          <a:prstGeom prst="rect">
            <a:avLst/>
          </a:prstGeom>
        </p:spPr>
      </p:pic>
      <p:sp>
        <p:nvSpPr>
          <p:cNvPr id="11" name="Date Placeholder 10"/>
          <p:cNvSpPr txBox="1">
            <a:spLocks/>
          </p:cNvSpPr>
          <p:nvPr userDrawn="1"/>
        </p:nvSpPr>
        <p:spPr>
          <a:xfrm>
            <a:off x="5836856" y="5984876"/>
            <a:ext cx="1687303"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 </a:t>
            </a:r>
            <a:r>
              <a:rPr kumimoji="0" lang="en-US" sz="900" b="0" i="0" u="none" strike="noStrike" kern="1200" cap="none" spc="0" normalizeH="0" baseline="0" noProof="0" dirty="0" smtClean="0">
                <a:ln>
                  <a:noFill/>
                </a:ln>
                <a:solidFill>
                  <a:srgbClr val="064E83"/>
                </a:solidFill>
                <a:effectLst/>
                <a:uLnTx/>
                <a:uFillTx/>
                <a:latin typeface="+mn-lt"/>
                <a:ea typeface="+mn-ea"/>
                <a:cs typeface="+mn-cs"/>
              </a:rPr>
              <a:t>18</a:t>
            </a:r>
            <a:r>
              <a:rPr kumimoji="0" lang="en-US" sz="900" b="0" i="0" u="none" strike="noStrike" kern="1200" cap="none" spc="0" normalizeH="0" baseline="30000" noProof="0" dirty="0" smtClean="0">
                <a:ln>
                  <a:noFill/>
                </a:ln>
                <a:solidFill>
                  <a:srgbClr val="064E83"/>
                </a:solidFill>
                <a:effectLst/>
                <a:uLnTx/>
                <a:uFillTx/>
                <a:latin typeface="+mn-lt"/>
                <a:ea typeface="+mn-ea"/>
                <a:cs typeface="+mn-cs"/>
              </a:rPr>
              <a:t>th</a:t>
            </a:r>
            <a:r>
              <a:rPr kumimoji="0" lang="en-US" sz="900" b="0" i="0" u="none" strike="noStrike" kern="1200" cap="none" spc="0" normalizeH="0" baseline="0" noProof="0" dirty="0" smtClean="0">
                <a:ln>
                  <a:noFill/>
                </a:ln>
                <a:solidFill>
                  <a:srgbClr val="064E83"/>
                </a:solidFill>
                <a:effectLst/>
                <a:uLnTx/>
                <a:uFillTx/>
                <a:latin typeface="+mn-lt"/>
                <a:ea typeface="+mn-ea"/>
                <a:cs typeface="+mn-cs"/>
              </a:rPr>
              <a:t> </a:t>
            </a:r>
            <a:r>
              <a:rPr kumimoji="0" lang="en-US" sz="900" b="0" i="0" u="none" strike="noStrike" kern="1200" cap="none" spc="0" normalizeH="0" baseline="0" noProof="0" dirty="0" smtClean="0">
                <a:ln>
                  <a:noFill/>
                </a:ln>
                <a:solidFill>
                  <a:srgbClr val="064E83"/>
                </a:solidFill>
                <a:effectLst/>
                <a:uLnTx/>
                <a:uFillTx/>
                <a:latin typeface="+mn-lt"/>
                <a:ea typeface="+mn-ea"/>
                <a:cs typeface="+mn-cs"/>
              </a:rPr>
              <a:t>March 2016</a:t>
            </a:r>
          </a:p>
        </p:txBody>
      </p:sp>
      <p:sp>
        <p:nvSpPr>
          <p:cNvPr id="13" name="Text Placeholder 12"/>
          <p:cNvSpPr>
            <a:spLocks noGrp="1"/>
          </p:cNvSpPr>
          <p:nvPr>
            <p:ph type="body" sz="quarter" idx="10" hasCustomPrompt="1"/>
          </p:nvPr>
        </p:nvSpPr>
        <p:spPr>
          <a:xfrm>
            <a:off x="1620422" y="1294198"/>
            <a:ext cx="5903737"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1620422" y="1980000"/>
            <a:ext cx="5903737"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1620422" y="2700002"/>
            <a:ext cx="5903737"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1620422" y="3121225"/>
            <a:ext cx="5903737"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1620422" y="3429000"/>
            <a:ext cx="5903737"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Footer Placeholder 11"/>
          <p:cNvSpPr txBox="1">
            <a:spLocks/>
          </p:cNvSpPr>
          <p:nvPr userDrawn="1"/>
        </p:nvSpPr>
        <p:spPr>
          <a:xfrm>
            <a:off x="2962791" y="6308256"/>
            <a:ext cx="3443912"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1620422" y="6308256"/>
            <a:ext cx="1342369" cy="230657"/>
          </a:xfrm>
          <a:prstGeom prst="rect">
            <a:avLst/>
          </a:prstGeom>
        </p:spPr>
      </p:pic>
      <p:sp>
        <p:nvSpPr>
          <p:cNvPr id="9" name="Title 8"/>
          <p:cNvSpPr>
            <a:spLocks noGrp="1"/>
          </p:cNvSpPr>
          <p:nvPr>
            <p:ph type="title"/>
          </p:nvPr>
        </p:nvSpPr>
        <p:spPr>
          <a:xfrm>
            <a:off x="1620422" y="360000"/>
            <a:ext cx="5903737"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1620422" y="936000"/>
            <a:ext cx="5903738"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7524159" y="6308255"/>
            <a:ext cx="1619840"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10" name="Footer Placeholder 11"/>
          <p:cNvSpPr txBox="1">
            <a:spLocks/>
          </p:cNvSpPr>
          <p:nvPr userDrawn="1"/>
        </p:nvSpPr>
        <p:spPr>
          <a:xfrm>
            <a:off x="2152580" y="6308256"/>
            <a:ext cx="3443912"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810211" y="6308256"/>
            <a:ext cx="1342369" cy="230657"/>
          </a:xfrm>
          <a:prstGeom prst="rect">
            <a:avLst/>
          </a:prstGeom>
        </p:spPr>
      </p:pic>
      <p:sp>
        <p:nvSpPr>
          <p:cNvPr id="9" name="Title 8"/>
          <p:cNvSpPr>
            <a:spLocks noGrp="1"/>
          </p:cNvSpPr>
          <p:nvPr>
            <p:ph type="title"/>
          </p:nvPr>
        </p:nvSpPr>
        <p:spPr>
          <a:xfrm>
            <a:off x="810211" y="360000"/>
            <a:ext cx="7524159"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810211" y="936000"/>
            <a:ext cx="7524159"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7524159" y="6308255"/>
            <a:ext cx="1619840"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6424988" y="6308256"/>
            <a:ext cx="1099172"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051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1171355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1513" y="255588"/>
            <a:ext cx="7805737" cy="1141412"/>
          </a:xfrm>
          <a:prstGeom prst="rect">
            <a:avLst/>
          </a:prstGeo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71513" y="1781175"/>
            <a:ext cx="3900487" cy="44751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24400" y="1781175"/>
            <a:ext cx="3902075" cy="44751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1"/>
          <p:cNvSpPr>
            <a:spLocks noGrp="1"/>
          </p:cNvSpPr>
          <p:nvPr>
            <p:ph type="ftr" sz="quarter" idx="10"/>
          </p:nvPr>
        </p:nvSpPr>
        <p:spPr>
          <a:xfrm>
            <a:off x="611188" y="6356350"/>
            <a:ext cx="4248150" cy="395288"/>
          </a:xfrm>
          <a:prstGeom prst="rect">
            <a:avLst/>
          </a:prstGeom>
        </p:spPr>
        <p:txBody>
          <a:bodyPr/>
          <a:lstStyle>
            <a:lvl1pPr eaLnBrk="1" hangingPunct="1">
              <a:defRPr/>
            </a:lvl1pPr>
          </a:lstStyle>
          <a:p>
            <a:pPr>
              <a:defRPr/>
            </a:pPr>
            <a:r>
              <a:rPr lang="en-GB"/>
              <a:t>Introduction to satellite data assimilation</a:t>
            </a:r>
          </a:p>
        </p:txBody>
      </p:sp>
    </p:spTree>
    <p:extLst>
      <p:ext uri="{BB962C8B-B14F-4D97-AF65-F5344CB8AC3E}">
        <p14:creationId xmlns:p14="http://schemas.microsoft.com/office/powerpoint/2010/main" val="359276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0832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4" name="Title 1"/>
          <p:cNvSpPr>
            <a:spLocks noGrp="1"/>
          </p:cNvSpPr>
          <p:nvPr>
            <p:ph type="ctrTitle"/>
          </p:nvPr>
        </p:nvSpPr>
        <p:spPr>
          <a:xfrm>
            <a:off x="685800" y="2130425"/>
            <a:ext cx="7772400" cy="1470025"/>
          </a:xfrm>
          <a:prstGeom prst="rect">
            <a:avLst/>
          </a:prstGeom>
        </p:spPr>
        <p:txBody>
          <a:bodyPr/>
          <a:lstStyle>
            <a:lvl1pPr algn="ctr">
              <a:defRPr sz="3600"/>
            </a:lvl1pPr>
          </a:lstStyle>
          <a:p>
            <a:r>
              <a:rPr lang="en-US" smtClean="0"/>
              <a:t>Click to edit Master title style</a:t>
            </a:r>
            <a:endParaRPr lang="en-US" dirty="0"/>
          </a:p>
        </p:txBody>
      </p:sp>
      <p:sp>
        <p:nvSpPr>
          <p:cNvPr id="5"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3563663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3779407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11"/>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emf"/><Relationship Id="rId7" Type="http://schemas.openxmlformats.org/officeDocument/2006/relationships/image" Target="../media/image26.jpeg"/><Relationship Id="rId2" Type="http://schemas.openxmlformats.org/officeDocument/2006/relationships/image" Target="../media/image21.emf"/><Relationship Id="rId1" Type="http://schemas.openxmlformats.org/officeDocument/2006/relationships/slideLayout" Target="../slideLayouts/slideLayout2.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hyperlink" Target="https://www.wmo-sat.info/satellite-user-readiness/" TargetMode="External"/><Relationship Id="rId2" Type="http://schemas.openxmlformats.org/officeDocument/2006/relationships/hyperlink" Target="http://www.wmo-sat.info/oscar/" TargetMode="External"/><Relationship Id="rId1" Type="http://schemas.openxmlformats.org/officeDocument/2006/relationships/slideLayout" Target="../slideLayouts/slideLayout3.xml"/><Relationship Id="rId4" Type="http://schemas.openxmlformats.org/officeDocument/2006/relationships/hyperlink" Target="https://www.wmo-sat.info/product-access-guide/"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hyperlink" Target="http://www.wmo-sat.info/osca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269875" y="1620688"/>
            <a:ext cx="8604250"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943100" indent="-3429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3200" dirty="0">
                <a:solidFill>
                  <a:srgbClr val="0F3692"/>
                </a:solidFill>
                <a:latin typeface="Arial Black" panose="020B0A04020102020204" pitchFamily="34" charset="0"/>
              </a:rPr>
              <a:t>Current Satellite Observing Network and its Future Evolution</a:t>
            </a:r>
          </a:p>
          <a:p>
            <a:pPr algn="ctr"/>
            <a:endParaRPr lang="en-GB" altLang="en-US" sz="3200" dirty="0">
              <a:latin typeface="Arial Black" panose="020B0A04020102020204" pitchFamily="34" charset="0"/>
            </a:endParaRPr>
          </a:p>
          <a:p>
            <a:pPr algn="ctr"/>
            <a:endParaRPr lang="en-GB" altLang="en-US" sz="1800" b="1" dirty="0" smtClean="0">
              <a:latin typeface="Arial Unicode MS" panose="020B0604020202020204" pitchFamily="34" charset="-128"/>
            </a:endParaRPr>
          </a:p>
          <a:p>
            <a:pPr algn="ctr"/>
            <a:endParaRPr lang="en-GB" altLang="en-US" sz="1800" b="1" dirty="0">
              <a:latin typeface="Arial Unicode MS" panose="020B0604020202020204" pitchFamily="34" charset="-128"/>
            </a:endParaRPr>
          </a:p>
          <a:p>
            <a:pPr lvl="3">
              <a:buFontTx/>
              <a:buAutoNum type="arabicPeriod"/>
            </a:pPr>
            <a:r>
              <a:rPr lang="en-GB" altLang="en-US" sz="1800" b="1" dirty="0">
                <a:latin typeface="Arial Unicode MS" panose="020B0604020202020204" pitchFamily="34" charset="-128"/>
              </a:rPr>
              <a:t>A brief introduction to the Satellite GOS</a:t>
            </a:r>
          </a:p>
          <a:p>
            <a:pPr lvl="3">
              <a:buFontTx/>
              <a:buAutoNum type="arabicPeriod"/>
            </a:pPr>
            <a:r>
              <a:rPr lang="en-GB" altLang="en-US" sz="1800" b="1" dirty="0">
                <a:latin typeface="Arial Unicode MS" panose="020B0604020202020204" pitchFamily="34" charset="-128"/>
              </a:rPr>
              <a:t>OSCAR – WMO’s database for information on observations, user requirements and gap-analysis</a:t>
            </a:r>
          </a:p>
          <a:p>
            <a:pPr lvl="3">
              <a:buFontTx/>
              <a:buAutoNum type="arabicPeriod"/>
            </a:pPr>
            <a:r>
              <a:rPr lang="en-GB" altLang="en-US" sz="1800" b="1" dirty="0">
                <a:latin typeface="Arial Unicode MS" panose="020B0604020202020204" pitchFamily="34" charset="-128"/>
              </a:rPr>
              <a:t>EPS Second Generation / Meteosat Third Generation</a:t>
            </a:r>
          </a:p>
          <a:p>
            <a:pPr lvl="3">
              <a:buFontTx/>
              <a:buAutoNum type="arabicPeriod"/>
            </a:pPr>
            <a:r>
              <a:rPr lang="en-GB" altLang="en-US" sz="1800" b="1" dirty="0">
                <a:latin typeface="Arial Unicode MS" panose="020B0604020202020204" pitchFamily="34" charset="-128"/>
              </a:rPr>
              <a:t>ESA Earth Explorer missions: EarthCARE and Aeolus</a:t>
            </a:r>
          </a:p>
          <a:p>
            <a:pPr lvl="3">
              <a:buFontTx/>
              <a:buAutoNum type="arabicPeriod"/>
            </a:pPr>
            <a:r>
              <a:rPr lang="en-GB" altLang="en-US" sz="1800" b="1" dirty="0">
                <a:latin typeface="Arial Unicode MS" panose="020B0604020202020204" pitchFamily="34" charset="-128"/>
              </a:rPr>
              <a:t>Quick summary of other missions</a:t>
            </a:r>
          </a:p>
          <a:p>
            <a:pPr lvl="3">
              <a:buFontTx/>
              <a:buAutoNum type="arabicPeriod"/>
            </a:pPr>
            <a:r>
              <a:rPr lang="en-GB" altLang="en-US" sz="1800" b="1" dirty="0">
                <a:latin typeface="Arial Unicode MS" panose="020B0604020202020204" pitchFamily="34" charset="-128"/>
              </a:rPr>
              <a:t>WMO Vision 2040 for the WIGOS</a:t>
            </a:r>
          </a:p>
          <a:p>
            <a:pPr lvl="3">
              <a:buFontTx/>
              <a:buAutoNum type="arabicPeriod"/>
            </a:pPr>
            <a:endParaRPr lang="en-GB" altLang="en-US" sz="1800" b="1"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p:txBody>
      </p:sp>
      <p:sp>
        <p:nvSpPr>
          <p:cNvPr id="12" name="Text Placeholder 11"/>
          <p:cNvSpPr>
            <a:spLocks noGrp="1"/>
          </p:cNvSpPr>
          <p:nvPr>
            <p:ph type="body" sz="quarter" idx="12"/>
          </p:nvPr>
        </p:nvSpPr>
        <p:spPr>
          <a:xfrm>
            <a:off x="1620131" y="2715754"/>
            <a:ext cx="5903737" cy="307777"/>
          </a:xfrm>
        </p:spPr>
        <p:txBody>
          <a:bodyPr/>
          <a:lstStyle/>
          <a:p>
            <a:r>
              <a:rPr lang="en-US" dirty="0" smtClean="0"/>
              <a:t>Stephen English	</a:t>
            </a:r>
            <a:endParaRPr lang="en-US" dirty="0"/>
          </a:p>
        </p:txBody>
      </p:sp>
      <p:sp>
        <p:nvSpPr>
          <p:cNvPr id="14" name="Text Placeholder 13"/>
          <p:cNvSpPr>
            <a:spLocks noGrp="1"/>
          </p:cNvSpPr>
          <p:nvPr>
            <p:ph type="body" sz="quarter" idx="14"/>
          </p:nvPr>
        </p:nvSpPr>
        <p:spPr>
          <a:xfrm>
            <a:off x="1620130" y="3025321"/>
            <a:ext cx="5903737" cy="213969"/>
          </a:xfrm>
        </p:spPr>
        <p:txBody>
          <a:bodyPr/>
          <a:lstStyle/>
          <a:p>
            <a:r>
              <a:rPr lang="en-US" dirty="0" smtClean="0"/>
              <a:t>Stephen.English@ecmwf.int</a:t>
            </a:r>
            <a:endParaRPr lang="en-US" dirty="0"/>
          </a:p>
        </p:txBody>
      </p:sp>
      <p:pic>
        <p:nvPicPr>
          <p:cNvPr id="2" name="Picture 1"/>
          <p:cNvPicPr>
            <a:picLocks noChangeAspect="1"/>
          </p:cNvPicPr>
          <p:nvPr/>
        </p:nvPicPr>
        <p:blipFill>
          <a:blip r:embed="rId2"/>
          <a:stretch>
            <a:fillRect/>
          </a:stretch>
        </p:blipFill>
        <p:spPr>
          <a:xfrm>
            <a:off x="0" y="0"/>
            <a:ext cx="9144000" cy="14287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bwMode="auto">
          <a:xfrm>
            <a:off x="318747" y="112713"/>
            <a:ext cx="5903737"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EPS-SG: Ice Cloud Imager - ICI</a:t>
            </a:r>
          </a:p>
        </p:txBody>
      </p:sp>
      <p:pic>
        <p:nvPicPr>
          <p:cNvPr id="23555"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165100" y="2852738"/>
            <a:ext cx="4754563" cy="33131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Box 4"/>
          <p:cNvSpPr txBox="1">
            <a:spLocks noChangeArrowheads="1"/>
          </p:cNvSpPr>
          <p:nvPr/>
        </p:nvSpPr>
        <p:spPr bwMode="auto">
          <a:xfrm>
            <a:off x="1173163" y="6018213"/>
            <a:ext cx="27352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600"/>
              <a:t>From John and Soden (2006)</a:t>
            </a:r>
          </a:p>
        </p:txBody>
      </p:sp>
      <p:pic>
        <p:nvPicPr>
          <p:cNvPr id="23557"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72038" y="2852738"/>
            <a:ext cx="4256087" cy="3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Box 7"/>
          <p:cNvSpPr txBox="1">
            <a:spLocks noChangeArrowheads="1"/>
          </p:cNvSpPr>
          <p:nvPr/>
        </p:nvSpPr>
        <p:spPr bwMode="auto">
          <a:xfrm>
            <a:off x="5141913" y="6038850"/>
            <a:ext cx="3717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600"/>
              <a:t>From CloudIce proposal (Buehler et al.)</a:t>
            </a:r>
          </a:p>
        </p:txBody>
      </p:sp>
      <p:sp>
        <p:nvSpPr>
          <p:cNvPr id="23559" name="Left Brace 8"/>
          <p:cNvSpPr>
            <a:spLocks/>
          </p:cNvSpPr>
          <p:nvPr/>
        </p:nvSpPr>
        <p:spPr bwMode="auto">
          <a:xfrm>
            <a:off x="7221538" y="3284538"/>
            <a:ext cx="71437" cy="649287"/>
          </a:xfrm>
          <a:prstGeom prst="leftBrace">
            <a:avLst>
              <a:gd name="adj1" fmla="val 8416"/>
              <a:gd name="adj2" fmla="val 50000"/>
            </a:avLst>
          </a:prstGeom>
          <a:solidFill>
            <a:schemeClr val="accent1"/>
          </a:solidFill>
          <a:ln w="12700" algn="ctr">
            <a:solidFill>
              <a:schemeClr val="tx1"/>
            </a:solidFill>
            <a:round/>
            <a:headEnd/>
            <a:tailEnd/>
          </a:ln>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560" name="TextBox 9"/>
          <p:cNvSpPr txBox="1">
            <a:spLocks noChangeArrowheads="1"/>
          </p:cNvSpPr>
          <p:nvPr/>
        </p:nvSpPr>
        <p:spPr bwMode="auto">
          <a:xfrm>
            <a:off x="6608763" y="3378200"/>
            <a:ext cx="6477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a:t>ICI</a:t>
            </a:r>
          </a:p>
        </p:txBody>
      </p:sp>
      <p:pic>
        <p:nvPicPr>
          <p:cNvPr id="23561"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611188"/>
            <a:ext cx="6335712" cy="226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a:cxnSpLocks noChangeShapeType="1"/>
          </p:cNvCxnSpPr>
          <p:nvPr/>
        </p:nvCxnSpPr>
        <p:spPr bwMode="auto">
          <a:xfrm flipH="1">
            <a:off x="4067175" y="1574800"/>
            <a:ext cx="3097213" cy="0"/>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18" name="Straight Connector 17"/>
          <p:cNvCxnSpPr>
            <a:cxnSpLocks noChangeShapeType="1"/>
          </p:cNvCxnSpPr>
          <p:nvPr/>
        </p:nvCxnSpPr>
        <p:spPr bwMode="auto">
          <a:xfrm flipH="1">
            <a:off x="2987675" y="1341438"/>
            <a:ext cx="1368425" cy="0"/>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22" name="Straight Connector 21"/>
          <p:cNvCxnSpPr>
            <a:cxnSpLocks noChangeShapeType="1"/>
          </p:cNvCxnSpPr>
          <p:nvPr/>
        </p:nvCxnSpPr>
        <p:spPr bwMode="auto">
          <a:xfrm flipH="1">
            <a:off x="3435350" y="1125538"/>
            <a:ext cx="252413" cy="0"/>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4578" name="Content Placeholder 5"/>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bwMode="auto">
          <a:xfrm>
            <a:off x="2913063" y="307975"/>
            <a:ext cx="5965825" cy="63261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3263900" y="165100"/>
            <a:ext cx="1425575" cy="307975"/>
          </a:xfrm>
          <a:prstGeom prst="rect">
            <a:avLst/>
          </a:prstGeom>
          <a:solidFill>
            <a:schemeClr val="bg1"/>
          </a:solidFill>
        </p:spPr>
        <p:txBody>
          <a:bodyPr>
            <a:spAutoFit/>
          </a:bodyPr>
          <a:lstStyle/>
          <a:p>
            <a:pPr eaLnBrk="1" hangingPunct="1">
              <a:defRPr/>
            </a:pPr>
            <a:r>
              <a:rPr lang="en-GB" sz="1400" b="1" dirty="0">
                <a:solidFill>
                  <a:schemeClr val="accent4"/>
                </a:solidFill>
                <a:latin typeface="+mn-lt"/>
                <a:cs typeface="Latha" pitchFamily="2"/>
              </a:rPr>
              <a:t>Observations</a:t>
            </a:r>
          </a:p>
        </p:txBody>
      </p:sp>
      <p:sp>
        <p:nvSpPr>
          <p:cNvPr id="10" name="TextBox 9"/>
          <p:cNvSpPr txBox="1"/>
          <p:nvPr/>
        </p:nvSpPr>
        <p:spPr>
          <a:xfrm>
            <a:off x="4870450" y="146050"/>
            <a:ext cx="1700213" cy="307975"/>
          </a:xfrm>
          <a:prstGeom prst="rect">
            <a:avLst/>
          </a:prstGeom>
          <a:solidFill>
            <a:schemeClr val="bg1"/>
          </a:solidFill>
        </p:spPr>
        <p:txBody>
          <a:bodyPr>
            <a:spAutoFit/>
          </a:bodyPr>
          <a:lstStyle/>
          <a:p>
            <a:pPr eaLnBrk="1" hangingPunct="1">
              <a:defRPr/>
            </a:pPr>
            <a:r>
              <a:rPr lang="en-GB" sz="1400" b="1" dirty="0">
                <a:solidFill>
                  <a:schemeClr val="accent4"/>
                </a:solidFill>
                <a:latin typeface="+mn-lt"/>
                <a:cs typeface="Latha" pitchFamily="2"/>
              </a:rPr>
              <a:t>Mie simulations</a:t>
            </a:r>
          </a:p>
        </p:txBody>
      </p:sp>
      <p:sp>
        <p:nvSpPr>
          <p:cNvPr id="11" name="TextBox 10"/>
          <p:cNvSpPr txBox="1"/>
          <p:nvPr/>
        </p:nvSpPr>
        <p:spPr>
          <a:xfrm>
            <a:off x="6564313" y="160338"/>
            <a:ext cx="1700212" cy="307975"/>
          </a:xfrm>
          <a:prstGeom prst="rect">
            <a:avLst/>
          </a:prstGeom>
          <a:solidFill>
            <a:schemeClr val="bg1"/>
          </a:solidFill>
        </p:spPr>
        <p:txBody>
          <a:bodyPr>
            <a:spAutoFit/>
          </a:bodyPr>
          <a:lstStyle/>
          <a:p>
            <a:pPr eaLnBrk="1" hangingPunct="1">
              <a:defRPr/>
            </a:pPr>
            <a:r>
              <a:rPr lang="en-GB" sz="1400" b="1" dirty="0">
                <a:solidFill>
                  <a:schemeClr val="accent4"/>
                </a:solidFill>
                <a:latin typeface="+mn-lt"/>
                <a:cs typeface="Latha" pitchFamily="2"/>
              </a:rPr>
              <a:t>DDA simulations</a:t>
            </a:r>
          </a:p>
        </p:txBody>
      </p:sp>
      <p:sp>
        <p:nvSpPr>
          <p:cNvPr id="13" name="Rectangle 12"/>
          <p:cNvSpPr/>
          <p:nvPr/>
        </p:nvSpPr>
        <p:spPr>
          <a:xfrm>
            <a:off x="307975" y="457257"/>
            <a:ext cx="2700338" cy="922338"/>
          </a:xfrm>
          <a:prstGeom prst="rect">
            <a:avLst/>
          </a:prstGeom>
        </p:spPr>
        <p:txBody>
          <a:bodyPr>
            <a:spAutoFit/>
          </a:bodyPr>
          <a:lstStyle/>
          <a:p>
            <a:pPr eaLnBrk="1" hangingPunct="1">
              <a:defRPr/>
            </a:pPr>
            <a:r>
              <a:rPr lang="en-GB" sz="1800" kern="0" dirty="0">
                <a:solidFill>
                  <a:srgbClr val="0F3692"/>
                </a:solidFill>
                <a:latin typeface="Arial Black"/>
                <a:ea typeface="+mj-ea"/>
                <a:cs typeface="+mj-cs"/>
              </a:rPr>
              <a:t>Improving accuracy of scattering radiative transfer</a:t>
            </a:r>
            <a:endParaRPr lang="en-GB" dirty="0"/>
          </a:p>
        </p:txBody>
      </p:sp>
      <p:sp>
        <p:nvSpPr>
          <p:cNvPr id="15" name="Rectangle 14"/>
          <p:cNvSpPr/>
          <p:nvPr/>
        </p:nvSpPr>
        <p:spPr>
          <a:xfrm>
            <a:off x="319088" y="4032307"/>
            <a:ext cx="2763837" cy="2030413"/>
          </a:xfrm>
          <a:prstGeom prst="rect">
            <a:avLst/>
          </a:prstGeom>
        </p:spPr>
        <p:txBody>
          <a:bodyPr>
            <a:spAutoFit/>
          </a:bodyPr>
          <a:lstStyle/>
          <a:p>
            <a:pPr eaLnBrk="1" hangingPunct="1">
              <a:defRPr/>
            </a:pPr>
            <a:r>
              <a:rPr lang="en-GB" sz="1800" kern="0" dirty="0">
                <a:solidFill>
                  <a:srgbClr val="0F3692"/>
                </a:solidFill>
                <a:latin typeface="Arial Black"/>
              </a:rPr>
              <a:t>Result: </a:t>
            </a:r>
            <a:r>
              <a:rPr lang="en-GB" sz="1800" kern="0" dirty="0">
                <a:solidFill>
                  <a:srgbClr val="0F3692"/>
                </a:solidFill>
                <a:latin typeface="Arial"/>
              </a:rPr>
              <a:t>We can do all-sky assimilation in convective areas at frequencies above </a:t>
            </a:r>
            <a:br>
              <a:rPr lang="en-GB" sz="1800" kern="0" dirty="0">
                <a:solidFill>
                  <a:srgbClr val="0F3692"/>
                </a:solidFill>
                <a:latin typeface="Arial"/>
              </a:rPr>
            </a:br>
            <a:r>
              <a:rPr lang="en-GB" sz="1800" kern="0" dirty="0">
                <a:solidFill>
                  <a:srgbClr val="0F3692"/>
                </a:solidFill>
                <a:latin typeface="Arial"/>
              </a:rPr>
              <a:t>30 GHz for the first time.</a:t>
            </a:r>
          </a:p>
          <a:p>
            <a:pPr eaLnBrk="1" hangingPunct="1">
              <a:defRPr/>
            </a:pPr>
            <a:endParaRPr lang="en-GB" sz="1800" kern="0" dirty="0">
              <a:solidFill>
                <a:srgbClr val="0F3692"/>
              </a:solidFill>
              <a:latin typeface="Arial"/>
            </a:endParaRPr>
          </a:p>
          <a:p>
            <a:pPr eaLnBrk="1" hangingPunct="1">
              <a:defRPr/>
            </a:pPr>
            <a:r>
              <a:rPr lang="en-GB" sz="1800" b="1" kern="0" dirty="0">
                <a:solidFill>
                  <a:srgbClr val="0F3692"/>
                </a:solidFill>
                <a:latin typeface="Arial"/>
              </a:rPr>
              <a:t>Needed for ICI.</a:t>
            </a:r>
            <a:endParaRPr lang="en-GB" b="1" dirty="0">
              <a:solidFill>
                <a:srgbClr val="000000"/>
              </a:solidFill>
            </a:endParaRPr>
          </a:p>
        </p:txBody>
      </p:sp>
      <p:sp>
        <p:nvSpPr>
          <p:cNvPr id="17" name="Rectangle 16"/>
          <p:cNvSpPr/>
          <p:nvPr/>
        </p:nvSpPr>
        <p:spPr>
          <a:xfrm>
            <a:off x="360363" y="1806632"/>
            <a:ext cx="2487612" cy="1570038"/>
          </a:xfrm>
          <a:prstGeom prst="rect">
            <a:avLst/>
          </a:prstGeom>
        </p:spPr>
        <p:txBody>
          <a:bodyPr>
            <a:spAutoFit/>
          </a:bodyPr>
          <a:lstStyle/>
          <a:p>
            <a:pPr eaLnBrk="1" hangingPunct="1">
              <a:defRPr/>
            </a:pPr>
            <a:r>
              <a:rPr lang="en-GB" sz="1600" kern="0" dirty="0">
                <a:solidFill>
                  <a:srgbClr val="0F3692"/>
                </a:solidFill>
                <a:latin typeface="Arial"/>
              </a:rPr>
              <a:t>Liu (2008, BAMS) DDA scattering database</a:t>
            </a:r>
            <a:br>
              <a:rPr lang="en-GB" sz="1600" kern="0" dirty="0">
                <a:solidFill>
                  <a:srgbClr val="0F3692"/>
                </a:solidFill>
                <a:latin typeface="Arial"/>
              </a:rPr>
            </a:br>
            <a:r>
              <a:rPr lang="en-GB" sz="1600" kern="0" dirty="0">
                <a:solidFill>
                  <a:srgbClr val="0F3692"/>
                </a:solidFill>
                <a:latin typeface="Arial"/>
              </a:rPr>
              <a:t/>
            </a:r>
            <a:br>
              <a:rPr lang="en-GB" sz="1600" kern="0" dirty="0">
                <a:solidFill>
                  <a:srgbClr val="0F3692"/>
                </a:solidFill>
                <a:latin typeface="Arial"/>
              </a:rPr>
            </a:br>
            <a:r>
              <a:rPr lang="en-GB" sz="1600" kern="0" dirty="0">
                <a:solidFill>
                  <a:srgbClr val="0F3692"/>
                </a:solidFill>
                <a:latin typeface="Arial"/>
              </a:rPr>
              <a:t>Implementation in RTTOV-SCATT: Geer and Baordo (2014, AMT)</a:t>
            </a:r>
            <a:endParaRPr lang="en-GB" dirty="0">
              <a:solidFill>
                <a:srgbClr val="00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a:xfrm>
            <a:off x="483047" y="116632"/>
            <a:ext cx="8229600" cy="6552728"/>
          </a:xfrm>
          <a:prstGeom prst="rect">
            <a:avLst/>
          </a:prstGeom>
          <a:noFill/>
          <a:ln/>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fr-FR" sz="3600" dirty="0" smtClean="0"/>
              <a:t>3MI = POLDER + MODIS </a:t>
            </a:r>
            <a:r>
              <a:rPr lang="fr-FR" sz="3600" dirty="0" err="1" smtClean="0"/>
              <a:t>heritage</a:t>
            </a:r>
            <a:endParaRPr lang="fr-FR" sz="3600" dirty="0" smtClean="0"/>
          </a:p>
          <a:p>
            <a:pPr>
              <a:defRPr/>
            </a:pPr>
            <a:endParaRPr lang="fr-FR" sz="3600" dirty="0"/>
          </a:p>
          <a:p>
            <a:pPr marL="457200" indent="-457200" algn="l">
              <a:buFont typeface="Arial" pitchFamily="34" charset="0"/>
              <a:buChar char="•"/>
              <a:defRPr/>
            </a:pPr>
            <a:r>
              <a:rPr lang="fr-FR" sz="2800" b="1" dirty="0" smtClean="0">
                <a:latin typeface="Calibri" pitchFamily="34" charset="0"/>
              </a:rPr>
              <a:t>Multi-</a:t>
            </a:r>
            <a:r>
              <a:rPr lang="fr-FR" sz="2800" b="1" dirty="0" err="1" smtClean="0">
                <a:latin typeface="Calibri" pitchFamily="34" charset="0"/>
              </a:rPr>
              <a:t>directional</a:t>
            </a:r>
            <a:r>
              <a:rPr lang="fr-FR" sz="2800" b="1" dirty="0" smtClean="0">
                <a:latin typeface="Calibri" pitchFamily="34" charset="0"/>
              </a:rPr>
              <a:t> : 	10-14 </a:t>
            </a:r>
            <a:r>
              <a:rPr lang="fr-FR" sz="2800" b="1" dirty="0" err="1" smtClean="0">
                <a:latin typeface="Calibri" pitchFamily="34" charset="0"/>
              </a:rPr>
              <a:t>views</a:t>
            </a:r>
            <a:r>
              <a:rPr lang="fr-FR" sz="2800" b="1" dirty="0" smtClean="0">
                <a:latin typeface="Calibri" pitchFamily="34" charset="0"/>
              </a:rPr>
              <a:t> for one pixel</a:t>
            </a:r>
          </a:p>
          <a:p>
            <a:pPr lvl="7">
              <a:defRPr/>
            </a:pPr>
            <a:r>
              <a:rPr lang="fr-FR" sz="1600" b="1" dirty="0">
                <a:latin typeface="Calibri" pitchFamily="34" charset="0"/>
              </a:rPr>
              <a:t>	Exploits bi-</a:t>
            </a:r>
            <a:r>
              <a:rPr lang="fr-FR" sz="1600" b="1" dirty="0" err="1">
                <a:latin typeface="Calibri" pitchFamily="34" charset="0"/>
              </a:rPr>
              <a:t>directional</a:t>
            </a:r>
            <a:r>
              <a:rPr lang="fr-FR" sz="1600" b="1" dirty="0">
                <a:latin typeface="Calibri" pitchFamily="34" charset="0"/>
              </a:rPr>
              <a:t> </a:t>
            </a:r>
            <a:r>
              <a:rPr lang="fr-FR" sz="1600" b="1" dirty="0" err="1">
                <a:latin typeface="Calibri" pitchFamily="34" charset="0"/>
              </a:rPr>
              <a:t>reflectivity</a:t>
            </a:r>
            <a:r>
              <a:rPr lang="fr-FR" sz="1600" b="1" dirty="0">
                <a:latin typeface="Calibri" pitchFamily="34" charset="0"/>
              </a:rPr>
              <a:t> </a:t>
            </a:r>
          </a:p>
          <a:p>
            <a:pPr marL="457200" indent="-457200" algn="l">
              <a:buFont typeface="Arial" pitchFamily="34" charset="0"/>
              <a:buChar char="•"/>
              <a:defRPr/>
            </a:pPr>
            <a:r>
              <a:rPr lang="fr-FR" sz="2800" b="1" dirty="0" smtClean="0">
                <a:latin typeface="Calibri" pitchFamily="34" charset="0"/>
              </a:rPr>
              <a:t>Multi-</a:t>
            </a:r>
            <a:r>
              <a:rPr lang="fr-FR" sz="2800" b="1" dirty="0" err="1" smtClean="0">
                <a:latin typeface="Calibri" pitchFamily="34" charset="0"/>
              </a:rPr>
              <a:t>polarization</a:t>
            </a:r>
            <a:r>
              <a:rPr lang="fr-FR" sz="2800" b="1" dirty="0" smtClean="0">
                <a:latin typeface="Calibri" pitchFamily="34" charset="0"/>
              </a:rPr>
              <a:t> : 	±60, 0</a:t>
            </a:r>
            <a:r>
              <a:rPr lang="fr-FR" sz="2800" b="1" baseline="30000" dirty="0">
                <a:latin typeface="Calibri" pitchFamily="34" charset="0"/>
              </a:rPr>
              <a:t>o</a:t>
            </a:r>
            <a:r>
              <a:rPr lang="fr-FR" sz="2800" b="1" dirty="0">
                <a:latin typeface="Calibri" pitchFamily="34" charset="0"/>
              </a:rPr>
              <a:t>	</a:t>
            </a:r>
            <a:r>
              <a:rPr lang="fr-FR" sz="2800" b="1" dirty="0" smtClean="0">
                <a:latin typeface="Calibri" pitchFamily="34" charset="0"/>
              </a:rPr>
              <a:t>		</a:t>
            </a:r>
          </a:p>
          <a:p>
            <a:pPr marL="457200" indent="-457200" algn="l">
              <a:buFont typeface="Arial" pitchFamily="34" charset="0"/>
              <a:buChar char="•"/>
              <a:defRPr/>
            </a:pPr>
            <a:r>
              <a:rPr lang="fr-FR" sz="2800" b="1" dirty="0" smtClean="0">
                <a:latin typeface="Calibri" pitchFamily="34" charset="0"/>
              </a:rPr>
              <a:t>Multi-spectral : 	12 </a:t>
            </a:r>
            <a:r>
              <a:rPr lang="fr-FR" sz="2800" b="1" dirty="0" err="1" smtClean="0">
                <a:latin typeface="Calibri" pitchFamily="34" charset="0"/>
              </a:rPr>
              <a:t>channels</a:t>
            </a:r>
            <a:r>
              <a:rPr lang="fr-FR" sz="2800" b="1" dirty="0" smtClean="0">
                <a:latin typeface="Calibri" pitchFamily="34" charset="0"/>
              </a:rPr>
              <a:t> </a:t>
            </a:r>
          </a:p>
          <a:p>
            <a:pPr algn="l">
              <a:defRPr/>
            </a:pPr>
            <a:r>
              <a:rPr lang="fr-FR" sz="2800" b="1" dirty="0">
                <a:latin typeface="Calibri" pitchFamily="34" charset="0"/>
              </a:rPr>
              <a:t>	</a:t>
            </a:r>
            <a:r>
              <a:rPr lang="fr-FR" sz="2800" b="1" dirty="0" smtClean="0">
                <a:latin typeface="Calibri" pitchFamily="34" charset="0"/>
              </a:rPr>
              <a:t>			</a:t>
            </a:r>
            <a:r>
              <a:rPr lang="fr-FR" sz="1600" b="1" dirty="0" smtClean="0">
                <a:latin typeface="Calibri" pitchFamily="34" charset="0"/>
              </a:rPr>
              <a:t>388 to 2130 nm (close to MODIS </a:t>
            </a:r>
            <a:r>
              <a:rPr lang="fr-FR" sz="1600" b="1" dirty="0" err="1" smtClean="0">
                <a:latin typeface="Calibri" pitchFamily="34" charset="0"/>
              </a:rPr>
              <a:t>specification</a:t>
            </a:r>
            <a:r>
              <a:rPr lang="fr-FR" sz="1600" b="1" dirty="0" smtClean="0">
                <a:latin typeface="Calibri" pitchFamily="34" charset="0"/>
              </a:rPr>
              <a:t>)</a:t>
            </a:r>
            <a:endParaRPr lang="fr-FR" sz="1600" b="1" dirty="0">
              <a:latin typeface="Calibri" pitchFamily="34" charset="0"/>
            </a:endParaRPr>
          </a:p>
        </p:txBody>
      </p:sp>
      <p:sp>
        <p:nvSpPr>
          <p:cNvPr id="26627" name="Title 1"/>
          <p:cNvSpPr>
            <a:spLocks noGrp="1"/>
          </p:cNvSpPr>
          <p:nvPr>
            <p:ph type="title"/>
          </p:nvPr>
        </p:nvSpPr>
        <p:spPr bwMode="auto">
          <a:xfrm>
            <a:off x="483047" y="360000"/>
            <a:ext cx="5903737"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EPS-SG: </a:t>
            </a:r>
            <a:r>
              <a:rPr lang="it-IT" altLang="en-US" dirty="0" smtClean="0"/>
              <a:t> Multi-Viewing Multi-Channel Multi-Polarisation Imaging Mission - </a:t>
            </a:r>
            <a:r>
              <a:rPr lang="en-GB" altLang="en-US" dirty="0" smtClean="0"/>
              <a:t>3MI</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a:srcRect/>
          <a:stretch>
            <a:fillRect/>
          </a:stretch>
        </p:blipFill>
        <p:spPr bwMode="auto">
          <a:xfrm>
            <a:off x="2667000" y="584200"/>
            <a:ext cx="3606800" cy="3273425"/>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 name="Line 9"/>
          <p:cNvSpPr>
            <a:spLocks noChangeShapeType="1"/>
          </p:cNvSpPr>
          <p:nvPr/>
        </p:nvSpPr>
        <p:spPr bwMode="auto">
          <a:xfrm flipV="1">
            <a:off x="2667000" y="3030538"/>
            <a:ext cx="1725613" cy="914400"/>
          </a:xfrm>
          <a:prstGeom prst="line">
            <a:avLst/>
          </a:prstGeom>
          <a:noFill/>
          <a:ln w="28575">
            <a:solidFill>
              <a:srgbClr val="3366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fr-FR"/>
          </a:p>
        </p:txBody>
      </p:sp>
      <p:sp>
        <p:nvSpPr>
          <p:cNvPr id="27652" name="Oval 14"/>
          <p:cNvSpPr>
            <a:spLocks noChangeArrowheads="1"/>
          </p:cNvSpPr>
          <p:nvPr/>
        </p:nvSpPr>
        <p:spPr bwMode="auto">
          <a:xfrm>
            <a:off x="3509963" y="1733550"/>
            <a:ext cx="1219200" cy="1143000"/>
          </a:xfrm>
          <a:prstGeom prst="ellipse">
            <a:avLst/>
          </a:prstGeom>
          <a:solidFill>
            <a:srgbClr val="1C78FF">
              <a:alpha val="98822"/>
            </a:srgbClr>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fr-FR" altLang="en-US"/>
          </a:p>
        </p:txBody>
      </p:sp>
      <p:sp>
        <p:nvSpPr>
          <p:cNvPr id="27653" name="Text Box 15"/>
          <p:cNvSpPr txBox="1">
            <a:spLocks noChangeArrowheads="1"/>
          </p:cNvSpPr>
          <p:nvPr/>
        </p:nvSpPr>
        <p:spPr bwMode="auto">
          <a:xfrm>
            <a:off x="3586163" y="2038350"/>
            <a:ext cx="1143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spcBef>
                <a:spcPct val="50000"/>
              </a:spcBef>
            </a:pPr>
            <a:r>
              <a:rPr lang="fr-FR" altLang="en-US"/>
              <a:t>GLINT</a:t>
            </a:r>
          </a:p>
        </p:txBody>
      </p:sp>
      <p:pic>
        <p:nvPicPr>
          <p:cNvPr id="9" name="Picture 8"/>
          <p:cNvPicPr>
            <a:picLocks noChangeAspect="1" noChangeArrowheads="1"/>
          </p:cNvPicPr>
          <p:nvPr/>
        </p:nvPicPr>
        <p:blipFill>
          <a:blip r:embed="rId3"/>
          <a:srcRect/>
          <a:stretch>
            <a:fillRect/>
          </a:stretch>
        </p:blipFill>
        <p:spPr bwMode="auto">
          <a:xfrm>
            <a:off x="430213" y="2649538"/>
            <a:ext cx="2541587" cy="2541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0" name="Picture 4"/>
          <p:cNvPicPr>
            <a:picLocks noChangeAspect="1" noChangeArrowheads="1"/>
          </p:cNvPicPr>
          <p:nvPr/>
        </p:nvPicPr>
        <p:blipFill>
          <a:blip r:embed="rId4"/>
          <a:srcRect/>
          <a:stretch>
            <a:fillRect/>
          </a:stretch>
        </p:blipFill>
        <p:spPr bwMode="auto">
          <a:xfrm>
            <a:off x="6105525" y="2259013"/>
            <a:ext cx="2541588" cy="2541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1" name="Picture 5"/>
          <p:cNvPicPr>
            <a:picLocks noChangeAspect="1" noChangeArrowheads="1"/>
          </p:cNvPicPr>
          <p:nvPr/>
        </p:nvPicPr>
        <p:blipFill>
          <a:blip r:embed="rId5"/>
          <a:srcRect/>
          <a:stretch>
            <a:fillRect/>
          </a:stretch>
        </p:blipFill>
        <p:spPr bwMode="auto">
          <a:xfrm>
            <a:off x="3325813" y="3362325"/>
            <a:ext cx="2541587" cy="2541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2" name="Line 6"/>
          <p:cNvSpPr>
            <a:spLocks noChangeShapeType="1"/>
          </p:cNvSpPr>
          <p:nvPr/>
        </p:nvSpPr>
        <p:spPr bwMode="auto">
          <a:xfrm>
            <a:off x="4841875" y="2678113"/>
            <a:ext cx="0" cy="1152525"/>
          </a:xfrm>
          <a:prstGeom prst="line">
            <a:avLst/>
          </a:prstGeom>
          <a:noFill/>
          <a:ln w="28575">
            <a:solidFill>
              <a:srgbClr val="3399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fr-FR"/>
          </a:p>
        </p:txBody>
      </p:sp>
      <p:sp>
        <p:nvSpPr>
          <p:cNvPr id="13" name="Line 7"/>
          <p:cNvSpPr>
            <a:spLocks noChangeShapeType="1"/>
          </p:cNvSpPr>
          <p:nvPr/>
        </p:nvSpPr>
        <p:spPr bwMode="auto">
          <a:xfrm>
            <a:off x="5029200" y="1609725"/>
            <a:ext cx="2347913" cy="1116013"/>
          </a:xfrm>
          <a:prstGeom prst="line">
            <a:avLst/>
          </a:prstGeom>
          <a:noFill/>
          <a:ln w="2857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fr-FR"/>
          </a:p>
        </p:txBody>
      </p:sp>
      <p:sp>
        <p:nvSpPr>
          <p:cNvPr id="27659" name="ZoneTexte 5"/>
          <p:cNvSpPr txBox="1">
            <a:spLocks noChangeArrowheads="1"/>
          </p:cNvSpPr>
          <p:nvPr/>
        </p:nvSpPr>
        <p:spPr bwMode="auto">
          <a:xfrm>
            <a:off x="1323975" y="2519363"/>
            <a:ext cx="66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fr-FR" altLang="en-US"/>
              <a:t>West</a:t>
            </a:r>
          </a:p>
        </p:txBody>
      </p:sp>
      <p:pic>
        <p:nvPicPr>
          <p:cNvPr id="17" name="Picture 16"/>
          <p:cNvPicPr>
            <a:picLocks noChangeAspect="1" noChangeArrowheads="1"/>
          </p:cNvPicPr>
          <p:nvPr/>
        </p:nvPicPr>
        <p:blipFill>
          <a:blip r:embed="rId6"/>
          <a:srcRect/>
          <a:stretch>
            <a:fillRect/>
          </a:stretch>
        </p:blipFill>
        <p:spPr bwMode="auto">
          <a:xfrm>
            <a:off x="1268413" y="2725738"/>
            <a:ext cx="3124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8" name="Line 28"/>
          <p:cNvSpPr>
            <a:spLocks noChangeShapeType="1"/>
          </p:cNvSpPr>
          <p:nvPr/>
        </p:nvSpPr>
        <p:spPr bwMode="auto">
          <a:xfrm flipH="1">
            <a:off x="1116013" y="3030538"/>
            <a:ext cx="457200" cy="457200"/>
          </a:xfrm>
          <a:prstGeom prst="line">
            <a:avLst/>
          </a:prstGeom>
          <a:noFill/>
          <a:ln w="9525">
            <a:solidFill>
              <a:srgbClr val="0000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fr-FR"/>
          </a:p>
        </p:txBody>
      </p:sp>
      <p:sp>
        <p:nvSpPr>
          <p:cNvPr id="19" name="Line 29"/>
          <p:cNvSpPr>
            <a:spLocks noChangeShapeType="1"/>
          </p:cNvSpPr>
          <p:nvPr/>
        </p:nvSpPr>
        <p:spPr bwMode="auto">
          <a:xfrm flipH="1">
            <a:off x="1192213" y="3335338"/>
            <a:ext cx="457200" cy="990600"/>
          </a:xfrm>
          <a:prstGeom prst="line">
            <a:avLst/>
          </a:prstGeom>
          <a:noFill/>
          <a:ln w="9525">
            <a:solidFill>
              <a:srgbClr val="0000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fr-FR"/>
          </a:p>
        </p:txBody>
      </p:sp>
      <p:sp>
        <p:nvSpPr>
          <p:cNvPr id="20" name="Line 30"/>
          <p:cNvSpPr>
            <a:spLocks noChangeShapeType="1"/>
          </p:cNvSpPr>
          <p:nvPr/>
        </p:nvSpPr>
        <p:spPr bwMode="auto">
          <a:xfrm flipH="1">
            <a:off x="1420813" y="3487738"/>
            <a:ext cx="304800" cy="990600"/>
          </a:xfrm>
          <a:prstGeom prst="line">
            <a:avLst/>
          </a:prstGeom>
          <a:noFill/>
          <a:ln w="9525">
            <a:solidFill>
              <a:srgbClr val="DC0F0A"/>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fr-FR"/>
          </a:p>
        </p:txBody>
      </p:sp>
      <p:sp>
        <p:nvSpPr>
          <p:cNvPr id="21" name="Line 31"/>
          <p:cNvSpPr>
            <a:spLocks noChangeShapeType="1"/>
          </p:cNvSpPr>
          <p:nvPr/>
        </p:nvSpPr>
        <p:spPr bwMode="auto">
          <a:xfrm flipH="1">
            <a:off x="1116013" y="3182938"/>
            <a:ext cx="533400" cy="762000"/>
          </a:xfrm>
          <a:prstGeom prst="line">
            <a:avLst/>
          </a:prstGeom>
          <a:noFill/>
          <a:ln w="9525">
            <a:solidFill>
              <a:srgbClr val="DC0F0A"/>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fr-FR"/>
          </a:p>
        </p:txBody>
      </p:sp>
      <p:sp>
        <p:nvSpPr>
          <p:cNvPr id="27665" name="ZoneTexte 2"/>
          <p:cNvSpPr txBox="1">
            <a:spLocks noChangeArrowheads="1"/>
          </p:cNvSpPr>
          <p:nvPr/>
        </p:nvSpPr>
        <p:spPr bwMode="auto">
          <a:xfrm>
            <a:off x="2065338" y="4478338"/>
            <a:ext cx="6588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fr-FR" altLang="en-US" sz="1400"/>
              <a:t>Case 1</a:t>
            </a:r>
          </a:p>
        </p:txBody>
      </p:sp>
      <p:pic>
        <p:nvPicPr>
          <p:cNvPr id="27666" name="Image 4" descr="Diapositive1.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58800" y="603250"/>
            <a:ext cx="2603500"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7" name="TextBox 26"/>
          <p:cNvSpPr txBox="1">
            <a:spLocks noChangeArrowheads="1"/>
          </p:cNvSpPr>
          <p:nvPr/>
        </p:nvSpPr>
        <p:spPr bwMode="auto">
          <a:xfrm>
            <a:off x="0" y="0"/>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3200"/>
              <a:t>What can be obtained depends on avoiding sun-glint</a:t>
            </a:r>
          </a:p>
        </p:txBody>
      </p:sp>
      <p:sp>
        <p:nvSpPr>
          <p:cNvPr id="27668" name="TextBox 1"/>
          <p:cNvSpPr txBox="1">
            <a:spLocks noChangeArrowheads="1"/>
          </p:cNvSpPr>
          <p:nvPr/>
        </p:nvSpPr>
        <p:spPr bwMode="auto">
          <a:xfrm>
            <a:off x="3621088" y="5824538"/>
            <a:ext cx="1951037" cy="4603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a:t>Optical depth</a:t>
            </a:r>
          </a:p>
        </p:txBody>
      </p:sp>
      <p:sp>
        <p:nvSpPr>
          <p:cNvPr id="27669" name="TextBox 27"/>
          <p:cNvSpPr txBox="1">
            <a:spLocks noChangeArrowheads="1"/>
          </p:cNvSpPr>
          <p:nvPr/>
        </p:nvSpPr>
        <p:spPr bwMode="auto">
          <a:xfrm>
            <a:off x="214313" y="5084763"/>
            <a:ext cx="2971800" cy="12001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a:t>Optical depth + some size and refractive index information</a:t>
            </a:r>
          </a:p>
        </p:txBody>
      </p:sp>
      <p:sp>
        <p:nvSpPr>
          <p:cNvPr id="27670" name="TextBox 28"/>
          <p:cNvSpPr txBox="1">
            <a:spLocks noChangeArrowheads="1"/>
          </p:cNvSpPr>
          <p:nvPr/>
        </p:nvSpPr>
        <p:spPr bwMode="auto">
          <a:xfrm>
            <a:off x="5891213" y="4716463"/>
            <a:ext cx="2971800" cy="1568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a:t>Optical depth + size and refractive index information for coarse and fine particles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bwMode="auto">
          <a:xfrm>
            <a:off x="457200" y="274638"/>
            <a:ext cx="8229600"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mtClean="0"/>
              <a:t>Meteosat Third Generation</a:t>
            </a:r>
          </a:p>
        </p:txBody>
      </p:sp>
      <p:sp>
        <p:nvSpPr>
          <p:cNvPr id="3" name="Content Placeholder 2"/>
          <p:cNvSpPr>
            <a:spLocks noGrp="1"/>
          </p:cNvSpPr>
          <p:nvPr>
            <p:ph idx="4294967295"/>
          </p:nvPr>
        </p:nvSpPr>
        <p:spPr>
          <a:xfrm>
            <a:off x="457200" y="908050"/>
            <a:ext cx="8229600" cy="5218113"/>
          </a:xfrm>
          <a:prstGeom prst="rect">
            <a:avLst/>
          </a:prstGeom>
        </p:spPr>
        <p:txBody>
          <a:bodyPr/>
          <a:lstStyle/>
          <a:p>
            <a:pPr marL="0" indent="0">
              <a:buFont typeface="Wingdings" pitchFamily="2" charset="2"/>
              <a:buNone/>
              <a:defRPr/>
            </a:pPr>
            <a:r>
              <a:rPr lang="en-GB" sz="2400" dirty="0" smtClean="0">
                <a:solidFill>
                  <a:schemeClr val="tx1"/>
                </a:solidFill>
              </a:rPr>
              <a:t>A little of the history that led to </a:t>
            </a:r>
            <a:r>
              <a:rPr lang="en-GB" sz="2400" dirty="0" smtClean="0">
                <a:solidFill>
                  <a:schemeClr val="tx1"/>
                </a:solidFill>
              </a:rPr>
              <a:t>MTG-IRS</a:t>
            </a:r>
          </a:p>
          <a:p>
            <a:pPr marL="0" indent="0">
              <a:buFont typeface="Wingdings" pitchFamily="2" charset="2"/>
              <a:buNone/>
              <a:defRPr/>
            </a:pPr>
            <a:endParaRPr lang="en-GB" sz="2400" dirty="0" smtClean="0">
              <a:solidFill>
                <a:schemeClr val="tx1"/>
              </a:solidFill>
            </a:endParaRPr>
          </a:p>
          <a:p>
            <a:pPr>
              <a:buFont typeface="Arial" pitchFamily="34" charset="0"/>
              <a:buChar char="•"/>
              <a:defRPr/>
            </a:pPr>
            <a:r>
              <a:rPr lang="en-GB" sz="1800" dirty="0" smtClean="0">
                <a:solidFill>
                  <a:schemeClr val="accent1">
                    <a:lumMod val="50000"/>
                  </a:schemeClr>
                </a:solidFill>
              </a:rPr>
              <a:t>1977   : Meteosat-1: 3 channel MVIRI instrument (by ESA)</a:t>
            </a:r>
          </a:p>
          <a:p>
            <a:pPr>
              <a:buFont typeface="Arial" pitchFamily="34" charset="0"/>
              <a:buChar char="•"/>
              <a:defRPr/>
            </a:pPr>
            <a:r>
              <a:rPr lang="en-GB" sz="1800" dirty="0" smtClean="0">
                <a:solidFill>
                  <a:schemeClr val="accent1">
                    <a:lumMod val="50000"/>
                  </a:schemeClr>
                </a:solidFill>
              </a:rPr>
              <a:t>1989   : Meteosat-4: first operational Meteosat </a:t>
            </a:r>
            <a:endParaRPr lang="en-GB" sz="1400" dirty="0" smtClean="0">
              <a:solidFill>
                <a:schemeClr val="accent1">
                  <a:lumMod val="50000"/>
                </a:schemeClr>
              </a:solidFill>
            </a:endParaRPr>
          </a:p>
          <a:p>
            <a:pPr>
              <a:buFont typeface="Arial" pitchFamily="34" charset="0"/>
              <a:buChar char="•"/>
              <a:defRPr/>
            </a:pPr>
            <a:r>
              <a:rPr lang="en-GB" sz="1800" dirty="0" smtClean="0">
                <a:solidFill>
                  <a:schemeClr val="accent1">
                    <a:lumMod val="50000"/>
                  </a:schemeClr>
                </a:solidFill>
              </a:rPr>
              <a:t>1995   : EUMETSAT takes over Meteosat operations</a:t>
            </a:r>
            <a:endParaRPr lang="en-GB" sz="1400" dirty="0" smtClean="0">
              <a:solidFill>
                <a:schemeClr val="accent1">
                  <a:lumMod val="50000"/>
                </a:schemeClr>
              </a:solidFill>
            </a:endParaRPr>
          </a:p>
          <a:p>
            <a:pPr>
              <a:buFont typeface="Arial" pitchFamily="34" charset="0"/>
              <a:buChar char="•"/>
              <a:defRPr/>
            </a:pPr>
            <a:r>
              <a:rPr lang="en-GB" sz="1800" dirty="0" smtClean="0">
                <a:solidFill>
                  <a:schemeClr val="accent1">
                    <a:lumMod val="50000"/>
                  </a:schemeClr>
                </a:solidFill>
              </a:rPr>
              <a:t>2002   : 2</a:t>
            </a:r>
            <a:r>
              <a:rPr lang="en-GB" sz="1800" baseline="30000" dirty="0" smtClean="0">
                <a:solidFill>
                  <a:schemeClr val="accent1">
                    <a:lumMod val="50000"/>
                  </a:schemeClr>
                </a:solidFill>
              </a:rPr>
              <a:t>nd</a:t>
            </a:r>
            <a:r>
              <a:rPr lang="en-GB" sz="1800" dirty="0" smtClean="0">
                <a:solidFill>
                  <a:schemeClr val="accent1">
                    <a:lumMod val="50000"/>
                  </a:schemeClr>
                </a:solidFill>
              </a:rPr>
              <a:t> generational Meteosat: 12 channel SEVIRI on Meteosat-8</a:t>
            </a:r>
          </a:p>
          <a:p>
            <a:pPr>
              <a:buFont typeface="Arial" pitchFamily="34" charset="0"/>
              <a:buChar char="•"/>
              <a:defRPr/>
            </a:pPr>
            <a:r>
              <a:rPr lang="en-GB" sz="1800" dirty="0" smtClean="0">
                <a:solidFill>
                  <a:schemeClr val="accent1">
                    <a:lumMod val="50000"/>
                  </a:schemeClr>
                </a:solidFill>
              </a:rPr>
              <a:t>2005   : NASA aspiring to launch first Geo interferometer</a:t>
            </a:r>
          </a:p>
          <a:p>
            <a:pPr>
              <a:buFont typeface="Arial" pitchFamily="34" charset="0"/>
              <a:buChar char="•"/>
              <a:defRPr/>
            </a:pPr>
            <a:endParaRPr lang="en-GB" sz="1800" dirty="0">
              <a:solidFill>
                <a:schemeClr val="accent1">
                  <a:lumMod val="50000"/>
                </a:schemeClr>
              </a:solidFill>
            </a:endParaRPr>
          </a:p>
          <a:p>
            <a:pPr marL="0" indent="0">
              <a:buFont typeface="Wingdings" pitchFamily="2" charset="2"/>
              <a:buNone/>
              <a:defRPr/>
            </a:pPr>
            <a:r>
              <a:rPr lang="en-GB" sz="1800" dirty="0" smtClean="0">
                <a:solidFill>
                  <a:schemeClr val="accent1">
                    <a:lumMod val="50000"/>
                  </a:schemeClr>
                </a:solidFill>
              </a:rPr>
              <a:t>~ 2019 Meteosat Third Generation</a:t>
            </a:r>
            <a:endParaRPr lang="en-GB" sz="2400" dirty="0" smtClean="0">
              <a:solidFill>
                <a:schemeClr val="accent1">
                  <a:lumMod val="50000"/>
                </a:schemeClr>
              </a:solidFill>
            </a:endParaRPr>
          </a:p>
          <a:p>
            <a:pPr lvl="1">
              <a:buFont typeface="Arial" panose="020B0604020202020204" pitchFamily="34" charset="0"/>
              <a:buChar char="•"/>
              <a:defRPr/>
            </a:pPr>
            <a:r>
              <a:rPr lang="en-GB" dirty="0">
                <a:solidFill>
                  <a:schemeClr val="accent1">
                    <a:lumMod val="50000"/>
                  </a:schemeClr>
                </a:solidFill>
              </a:rPr>
              <a:t>	</a:t>
            </a:r>
            <a:r>
              <a:rPr lang="en-GB" sz="2400" dirty="0" smtClean="0">
                <a:solidFill>
                  <a:schemeClr val="accent1">
                    <a:lumMod val="50000"/>
                  </a:schemeClr>
                </a:solidFill>
              </a:rPr>
              <a:t>MTG-I 2019 (4 </a:t>
            </a:r>
            <a:r>
              <a:rPr lang="en-GB" sz="2400" dirty="0" err="1" smtClean="0">
                <a:solidFill>
                  <a:schemeClr val="accent1">
                    <a:lumMod val="50000"/>
                  </a:schemeClr>
                </a:solidFill>
              </a:rPr>
              <a:t>sats</a:t>
            </a:r>
            <a:r>
              <a:rPr lang="en-GB" sz="2400" dirty="0" smtClean="0">
                <a:solidFill>
                  <a:schemeClr val="accent1">
                    <a:lumMod val="50000"/>
                  </a:schemeClr>
                </a:solidFill>
              </a:rPr>
              <a:t>) 2019-2039</a:t>
            </a:r>
          </a:p>
          <a:p>
            <a:pPr lvl="1">
              <a:buFont typeface="Arial" panose="020B0604020202020204" pitchFamily="34" charset="0"/>
              <a:buChar char="•"/>
              <a:defRPr/>
            </a:pPr>
            <a:r>
              <a:rPr lang="en-GB" sz="2400" dirty="0">
                <a:solidFill>
                  <a:schemeClr val="accent1">
                    <a:lumMod val="50000"/>
                  </a:schemeClr>
                </a:solidFill>
              </a:rPr>
              <a:t>	</a:t>
            </a:r>
            <a:r>
              <a:rPr lang="en-GB" sz="2400" dirty="0" smtClean="0">
                <a:solidFill>
                  <a:schemeClr val="accent1">
                    <a:lumMod val="50000"/>
                  </a:schemeClr>
                </a:solidFill>
              </a:rPr>
              <a:t>MTG-S 2021 (2 </a:t>
            </a:r>
            <a:r>
              <a:rPr lang="en-GB" sz="2400" dirty="0" err="1" smtClean="0">
                <a:solidFill>
                  <a:schemeClr val="accent1">
                    <a:lumMod val="50000"/>
                  </a:schemeClr>
                </a:solidFill>
              </a:rPr>
              <a:t>sats</a:t>
            </a:r>
            <a:r>
              <a:rPr lang="en-GB" sz="2400" dirty="0" smtClean="0">
                <a:solidFill>
                  <a:schemeClr val="accent1">
                    <a:lumMod val="50000"/>
                  </a:schemeClr>
                </a:solidFill>
              </a:rPr>
              <a:t>) 2021-2037</a:t>
            </a:r>
          </a:p>
          <a:p>
            <a:pPr>
              <a:buFont typeface="Arial" panose="020B0604020202020204" pitchFamily="34" charset="0"/>
              <a:buChar char="•"/>
              <a:defRPr/>
            </a:pPr>
            <a:endParaRPr lang="en-GB" sz="1400"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600200"/>
            <a:ext cx="8229600" cy="4525963"/>
          </a:xfrm>
          <a:prstGeom prst="rect">
            <a:avLst/>
          </a:prstGeom>
        </p:spPr>
        <p:txBody>
          <a:bodyPr/>
          <a:lstStyle/>
          <a:p>
            <a:pPr marL="0" indent="0">
              <a:buFont typeface="Wingdings" pitchFamily="2" charset="2"/>
              <a:buNone/>
              <a:defRPr/>
            </a:pPr>
            <a:r>
              <a:rPr lang="en-GB" sz="2000" dirty="0" smtClean="0">
                <a:solidFill>
                  <a:schemeClr val="accent1">
                    <a:lumMod val="50000"/>
                  </a:schemeClr>
                </a:solidFill>
              </a:rPr>
              <a:t>~2018 MTG-I will have updated counterpart to SEVIRI on MSG:</a:t>
            </a:r>
          </a:p>
          <a:p>
            <a:pPr lvl="1">
              <a:spcAft>
                <a:spcPts val="600"/>
              </a:spcAft>
              <a:buFont typeface="Arial" pitchFamily="34" charset="0"/>
              <a:buChar char="•"/>
              <a:defRPr/>
            </a:pPr>
            <a:r>
              <a:rPr lang="en-GB" sz="1600" dirty="0" smtClean="0">
                <a:solidFill>
                  <a:schemeClr val="accent1">
                    <a:lumMod val="50000"/>
                  </a:schemeClr>
                </a:solidFill>
              </a:rPr>
              <a:t>SEVIRI → FCI 16 channel imager</a:t>
            </a:r>
          </a:p>
          <a:p>
            <a:pPr lvl="2">
              <a:defRPr/>
            </a:pPr>
            <a:r>
              <a:rPr lang="en-GB" sz="1600" dirty="0" smtClean="0">
                <a:solidFill>
                  <a:schemeClr val="accent1">
                    <a:lumMod val="50000"/>
                  </a:schemeClr>
                </a:solidFill>
              </a:rPr>
              <a:t>European rapid scan 2.5 minutes, full disk 10 minutes.</a:t>
            </a:r>
          </a:p>
          <a:p>
            <a:pPr lvl="2">
              <a:defRPr/>
            </a:pPr>
            <a:endParaRPr lang="en-GB" sz="1400" dirty="0">
              <a:solidFill>
                <a:schemeClr val="accent1">
                  <a:lumMod val="50000"/>
                </a:schemeClr>
              </a:solidFill>
            </a:endParaRPr>
          </a:p>
          <a:p>
            <a:pPr marL="0" indent="0">
              <a:spcAft>
                <a:spcPts val="600"/>
              </a:spcAft>
              <a:buFont typeface="Wingdings" pitchFamily="2" charset="2"/>
              <a:buNone/>
              <a:defRPr/>
            </a:pPr>
            <a:r>
              <a:rPr lang="en-GB" sz="2000" dirty="0" smtClean="0">
                <a:solidFill>
                  <a:schemeClr val="accent1">
                    <a:lumMod val="50000"/>
                  </a:schemeClr>
                </a:solidFill>
              </a:rPr>
              <a:t>Plus new instruments on MTG-I and MTG-S (from ~2020):</a:t>
            </a:r>
            <a:endParaRPr lang="en-GB" sz="2000" dirty="0">
              <a:solidFill>
                <a:schemeClr val="accent1">
                  <a:lumMod val="50000"/>
                </a:schemeClr>
              </a:solidFill>
            </a:endParaRPr>
          </a:p>
          <a:p>
            <a:pPr marL="647700" lvl="1" indent="-171450">
              <a:spcAft>
                <a:spcPts val="600"/>
              </a:spcAft>
              <a:buFont typeface="Arial" pitchFamily="34" charset="0"/>
              <a:buChar char="•"/>
              <a:defRPr/>
            </a:pPr>
            <a:r>
              <a:rPr lang="en-GB" sz="1600" dirty="0">
                <a:solidFill>
                  <a:schemeClr val="accent1">
                    <a:lumMod val="50000"/>
                  </a:schemeClr>
                </a:solidFill>
              </a:rPr>
              <a:t>IRS: IR interferometer (never previously  launched in Geo orbit)</a:t>
            </a:r>
          </a:p>
          <a:p>
            <a:pPr marL="647700" lvl="1" indent="-171450">
              <a:spcAft>
                <a:spcPts val="600"/>
              </a:spcAft>
              <a:buFont typeface="Arial" pitchFamily="34" charset="0"/>
              <a:buChar char="•"/>
              <a:defRPr/>
            </a:pPr>
            <a:r>
              <a:rPr lang="en-GB" sz="1600" dirty="0">
                <a:solidFill>
                  <a:schemeClr val="accent1">
                    <a:lumMod val="50000"/>
                  </a:schemeClr>
                </a:solidFill>
              </a:rPr>
              <a:t>LI: Lightning imager (777.4nm)</a:t>
            </a:r>
          </a:p>
          <a:p>
            <a:pPr marL="647700" lvl="1" indent="-171450">
              <a:spcAft>
                <a:spcPts val="600"/>
              </a:spcAft>
              <a:buFont typeface="Arial" pitchFamily="34" charset="0"/>
              <a:buChar char="•"/>
              <a:defRPr/>
            </a:pPr>
            <a:r>
              <a:rPr lang="en-GB" sz="1600" dirty="0">
                <a:solidFill>
                  <a:schemeClr val="accent1">
                    <a:lumMod val="50000"/>
                  </a:schemeClr>
                </a:solidFill>
              </a:rPr>
              <a:t>UVN: Ultraviolet, Visible and Near IR imager</a:t>
            </a:r>
            <a:endParaRPr lang="en-GB" sz="1600" dirty="0" smtClean="0">
              <a:solidFill>
                <a:schemeClr val="accent1">
                  <a:lumMod val="50000"/>
                </a:schemeClr>
              </a:solidFill>
            </a:endParaRPr>
          </a:p>
          <a:p>
            <a:pPr lvl="2">
              <a:defRPr/>
            </a:pPr>
            <a:endParaRPr lang="en-GB" dirty="0"/>
          </a:p>
        </p:txBody>
      </p:sp>
      <p:sp>
        <p:nvSpPr>
          <p:cNvPr id="30723" name="Title 1"/>
          <p:cNvSpPr txBox="1">
            <a:spLocks/>
          </p:cNvSpPr>
          <p:nvPr/>
        </p:nvSpPr>
        <p:spPr bwMode="auto">
          <a:xfrm>
            <a:off x="457200" y="274638"/>
            <a:ext cx="82296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a:solidFill>
                  <a:srgbClr val="0F3692"/>
                </a:solidFill>
                <a:latin typeface="Arial Black" panose="020B0A04020102020204" pitchFamily="34" charset="0"/>
              </a:rPr>
              <a:t>Meteosat Third Generation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mtClean="0"/>
              <a:t>MTG: Infrared Sounder - IRS</a:t>
            </a:r>
          </a:p>
        </p:txBody>
      </p:sp>
      <p:sp>
        <p:nvSpPr>
          <p:cNvPr id="31747" name="Content Placeholder 2"/>
          <p:cNvSpPr>
            <a:spLocks noGrp="1"/>
          </p:cNvSpPr>
          <p:nvPr>
            <p:ph idx="4294967295"/>
          </p:nvPr>
        </p:nvSpPr>
        <p:spPr bwMode="auto">
          <a:xfrm>
            <a:off x="457200" y="765175"/>
            <a:ext cx="8229600" cy="53609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Tx/>
              <a:buFont typeface="Arial" panose="020B0604020202020204" pitchFamily="34" charset="0"/>
              <a:buChar char="•"/>
            </a:pPr>
            <a:endParaRPr lang="en-GB" altLang="en-US" sz="2000" dirty="0" smtClean="0">
              <a:solidFill>
                <a:schemeClr val="tx1"/>
              </a:solidFill>
            </a:endParaRPr>
          </a:p>
          <a:p>
            <a:pPr>
              <a:buClrTx/>
              <a:buFont typeface="Arial" panose="020B0604020202020204" pitchFamily="34" charset="0"/>
              <a:buChar char="•"/>
            </a:pPr>
            <a:r>
              <a:rPr lang="en-GB" altLang="en-US" sz="2000" dirty="0" smtClean="0">
                <a:solidFill>
                  <a:schemeClr val="tx1"/>
                </a:solidFill>
              </a:rPr>
              <a:t>An imaging Fourier-interferometer with a hyperspectral resolution of 0.625 cm</a:t>
            </a:r>
            <a:r>
              <a:rPr lang="en-GB" altLang="en-US" sz="2000" baseline="30000" dirty="0" smtClean="0">
                <a:solidFill>
                  <a:schemeClr val="tx1"/>
                </a:solidFill>
              </a:rPr>
              <a:t>-1</a:t>
            </a:r>
            <a:r>
              <a:rPr lang="en-GB" altLang="en-US" sz="2000" dirty="0" smtClean="0">
                <a:solidFill>
                  <a:schemeClr val="tx1"/>
                </a:solidFill>
              </a:rPr>
              <a:t> wave-number</a:t>
            </a:r>
          </a:p>
          <a:p>
            <a:pPr>
              <a:buClrTx/>
              <a:buFont typeface="Arial" panose="020B0604020202020204" pitchFamily="34" charset="0"/>
              <a:buChar char="•"/>
            </a:pPr>
            <a:r>
              <a:rPr lang="en-GB" altLang="en-US" sz="2000" dirty="0" smtClean="0">
                <a:solidFill>
                  <a:schemeClr val="tx1"/>
                </a:solidFill>
              </a:rPr>
              <a:t>Two bands, the 700–1210 cm</a:t>
            </a:r>
            <a:r>
              <a:rPr lang="en-GB" altLang="en-US" sz="2000" baseline="30000" dirty="0" smtClean="0">
                <a:solidFill>
                  <a:schemeClr val="tx1"/>
                </a:solidFill>
              </a:rPr>
              <a:t>-1</a:t>
            </a:r>
            <a:r>
              <a:rPr lang="en-GB" altLang="en-US" sz="2000" dirty="0" smtClean="0">
                <a:solidFill>
                  <a:schemeClr val="tx1"/>
                </a:solidFill>
              </a:rPr>
              <a:t> Long-Wave </a:t>
            </a:r>
            <a:r>
              <a:rPr lang="en-GB" altLang="en-US" sz="2000" dirty="0" err="1" smtClean="0">
                <a:solidFill>
                  <a:schemeClr val="tx1"/>
                </a:solidFill>
              </a:rPr>
              <a:t>InfraRed</a:t>
            </a:r>
            <a:r>
              <a:rPr lang="en-GB" altLang="en-US" sz="2000" dirty="0" smtClean="0">
                <a:solidFill>
                  <a:schemeClr val="tx1"/>
                </a:solidFill>
              </a:rPr>
              <a:t> (LWIR) and the 1600–2175 cm</a:t>
            </a:r>
            <a:r>
              <a:rPr lang="en-GB" altLang="en-US" sz="2000" baseline="30000" dirty="0" smtClean="0">
                <a:solidFill>
                  <a:schemeClr val="tx1"/>
                </a:solidFill>
              </a:rPr>
              <a:t>-1</a:t>
            </a:r>
            <a:r>
              <a:rPr lang="en-GB" altLang="en-US" sz="2000" dirty="0" smtClean="0">
                <a:solidFill>
                  <a:schemeClr val="tx1"/>
                </a:solidFill>
              </a:rPr>
              <a:t> Mid-Wave </a:t>
            </a:r>
            <a:r>
              <a:rPr lang="en-GB" altLang="en-US" sz="2000" dirty="0" err="1" smtClean="0">
                <a:solidFill>
                  <a:schemeClr val="tx1"/>
                </a:solidFill>
              </a:rPr>
              <a:t>InfraRed</a:t>
            </a:r>
            <a:r>
              <a:rPr lang="en-GB" altLang="en-US" sz="2000" dirty="0" smtClean="0">
                <a:solidFill>
                  <a:schemeClr val="tx1"/>
                </a:solidFill>
              </a:rPr>
              <a:t> (MWIR)</a:t>
            </a:r>
          </a:p>
          <a:p>
            <a:pPr>
              <a:buClrTx/>
              <a:buFont typeface="Arial" panose="020B0604020202020204" pitchFamily="34" charset="0"/>
              <a:buChar char="•"/>
            </a:pPr>
            <a:r>
              <a:rPr lang="en-GB" altLang="en-US" sz="2000" dirty="0" smtClean="0">
                <a:solidFill>
                  <a:schemeClr val="tx1"/>
                </a:solidFill>
              </a:rPr>
              <a:t>Spatial resolution of 4 km. </a:t>
            </a:r>
          </a:p>
          <a:p>
            <a:pPr>
              <a:buClrTx/>
              <a:buFont typeface="Arial" panose="020B0604020202020204" pitchFamily="34" charset="0"/>
              <a:buChar char="•"/>
            </a:pPr>
            <a:r>
              <a:rPr lang="en-GB" altLang="en-US" sz="2000" dirty="0" smtClean="0">
                <a:solidFill>
                  <a:schemeClr val="tx1"/>
                </a:solidFill>
              </a:rPr>
              <a:t>Full Disk basic repeat cycle of 60 min.</a:t>
            </a:r>
          </a:p>
          <a:p>
            <a:pPr>
              <a:buClrTx/>
              <a:buFont typeface="Arial" panose="020B0604020202020204" pitchFamily="34" charset="0"/>
              <a:buChar char="•"/>
            </a:pPr>
            <a:endParaRPr lang="en-GB" altLang="en-US" sz="2000" dirty="0" smtClean="0">
              <a:solidFill>
                <a:schemeClr val="tx1"/>
              </a:solidFill>
            </a:endParaRPr>
          </a:p>
          <a:p>
            <a:pPr>
              <a:buClrTx/>
              <a:buFont typeface="Arial" panose="020B0604020202020204" pitchFamily="34" charset="0"/>
              <a:buChar char="•"/>
            </a:pPr>
            <a:r>
              <a:rPr lang="en-GB" altLang="en-US" sz="2000" dirty="0" smtClean="0">
                <a:solidFill>
                  <a:schemeClr val="tx1"/>
                </a:solidFill>
              </a:rPr>
              <a:t>Moisture flux convergence from combination of humidity and wind (through feature tracking)</a:t>
            </a:r>
          </a:p>
          <a:p>
            <a:pPr>
              <a:buClrTx/>
              <a:buFont typeface="Arial" panose="020B0604020202020204" pitchFamily="34" charset="0"/>
              <a:buChar char="•"/>
            </a:pPr>
            <a:r>
              <a:rPr lang="en-GB" altLang="en-US" sz="2000" dirty="0" smtClean="0">
                <a:solidFill>
                  <a:schemeClr val="tx1"/>
                </a:solidFill>
              </a:rPr>
              <a:t>High potential for </a:t>
            </a:r>
            <a:r>
              <a:rPr lang="en-GB" altLang="en-US" sz="2000" dirty="0" smtClean="0">
                <a:solidFill>
                  <a:schemeClr val="tx1"/>
                </a:solidFill>
              </a:rPr>
              <a:t>nowcasting and NWP.</a:t>
            </a:r>
          </a:p>
          <a:p>
            <a:pPr>
              <a:buClrTx/>
              <a:buFont typeface="Arial" panose="020B0604020202020204" pitchFamily="34" charset="0"/>
              <a:buChar char="•"/>
            </a:pPr>
            <a:endParaRPr lang="en-GB" altLang="en-US" sz="2000" dirty="0">
              <a:solidFill>
                <a:schemeClr val="tx1"/>
              </a:solidFill>
            </a:endParaRPr>
          </a:p>
          <a:p>
            <a:pPr>
              <a:buClrTx/>
              <a:buFont typeface="Arial" panose="020B0604020202020204" pitchFamily="34" charset="0"/>
              <a:buChar char="•"/>
            </a:pPr>
            <a:r>
              <a:rPr lang="en-GB" altLang="en-US" sz="2000" i="1" dirty="0" smtClean="0">
                <a:solidFill>
                  <a:schemeClr val="tx1"/>
                </a:solidFill>
              </a:rPr>
              <a:t>ECMWF workshop in January 2017 dedicated to exploitation of high temporal Advanced IR Sounder information.</a:t>
            </a:r>
            <a:endParaRPr lang="en-GB" altLang="en-US" sz="2000" i="1" dirty="0" smtClean="0">
              <a:solidFill>
                <a:schemeClr val="tx1"/>
              </a:solidFill>
            </a:endParaRPr>
          </a:p>
          <a:p>
            <a:endParaRPr lang="en-GB" altLang="en-US" sz="2000" dirty="0" smtClean="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412875"/>
            <a:ext cx="8447088" cy="449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2771" name="Rectangle 4"/>
          <p:cNvSpPr>
            <a:spLocks noChangeArrowheads="1"/>
          </p:cNvSpPr>
          <p:nvPr/>
        </p:nvSpPr>
        <p:spPr bwMode="auto">
          <a:xfrm>
            <a:off x="920750" y="1771650"/>
            <a:ext cx="6985000" cy="1296988"/>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32772" name="Rectangle 25"/>
          <p:cNvSpPr>
            <a:spLocks noChangeArrowheads="1"/>
          </p:cNvSpPr>
          <p:nvPr/>
        </p:nvSpPr>
        <p:spPr bwMode="auto">
          <a:xfrm>
            <a:off x="5821363" y="1700213"/>
            <a:ext cx="2638425" cy="3889375"/>
          </a:xfrm>
          <a:prstGeom prst="rect">
            <a:avLst/>
          </a:prstGeom>
          <a:solidFill>
            <a:schemeClr val="accent1">
              <a:alpha val="34901"/>
            </a:schemeClr>
          </a:solidFill>
          <a:ln w="12700" algn="ctr">
            <a:solidFill>
              <a:schemeClr val="tx1"/>
            </a:solidFill>
            <a:round/>
            <a:headEnd/>
            <a:tailEnd/>
          </a:ln>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8" name="Rectangle 27"/>
          <p:cNvSpPr/>
          <p:nvPr/>
        </p:nvSpPr>
        <p:spPr bwMode="auto">
          <a:xfrm>
            <a:off x="900113" y="1700213"/>
            <a:ext cx="1876425" cy="3889375"/>
          </a:xfrm>
          <a:prstGeom prst="rect">
            <a:avLst/>
          </a:prstGeom>
          <a:solidFill>
            <a:schemeClr val="accent6">
              <a:alpha val="27000"/>
            </a:schemeClr>
          </a:solidFill>
          <a:ln w="12700" cap="flat" cmpd="sng" algn="ctr">
            <a:solidFill>
              <a:schemeClr val="tx1"/>
            </a:solidFill>
            <a:prstDash val="solid"/>
            <a:round/>
            <a:headEnd type="none" w="med" len="med"/>
            <a:tailEnd type="none" w="med" len="med"/>
          </a:ln>
          <a:effectLst/>
        </p:spPr>
        <p:txBody>
          <a:bodyPr/>
          <a:lstStyle/>
          <a:p>
            <a:pPr>
              <a:defRPr/>
            </a:pPr>
            <a:endParaRPr lang="en-GB"/>
          </a:p>
        </p:txBody>
      </p:sp>
      <p:sp>
        <p:nvSpPr>
          <p:cNvPr id="32774" name="Rectangle 31"/>
          <p:cNvSpPr>
            <a:spLocks noChangeArrowheads="1"/>
          </p:cNvSpPr>
          <p:nvPr/>
        </p:nvSpPr>
        <p:spPr bwMode="auto">
          <a:xfrm>
            <a:off x="2776538" y="1700213"/>
            <a:ext cx="3044825" cy="3889375"/>
          </a:xfrm>
          <a:prstGeom prst="rect">
            <a:avLst/>
          </a:prstGeom>
          <a:solidFill>
            <a:srgbClr val="FFC000">
              <a:alpha val="27058"/>
            </a:srgbClr>
          </a:solidFill>
          <a:ln w="12700" algn="ctr">
            <a:solidFill>
              <a:schemeClr val="tx1"/>
            </a:solidFill>
            <a:round/>
            <a:headEnd/>
            <a:tailEnd/>
          </a:ln>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cxnSp>
        <p:nvCxnSpPr>
          <p:cNvPr id="32775" name="Straight Arrow Connector 2"/>
          <p:cNvCxnSpPr>
            <a:cxnSpLocks noChangeShapeType="1"/>
          </p:cNvCxnSpPr>
          <p:nvPr/>
        </p:nvCxnSpPr>
        <p:spPr bwMode="auto">
          <a:xfrm>
            <a:off x="1258888" y="2924175"/>
            <a:ext cx="1441450" cy="0"/>
          </a:xfrm>
          <a:prstGeom prst="straightConnector1">
            <a:avLst/>
          </a:prstGeom>
          <a:noFill/>
          <a:ln w="50800" algn="ctr">
            <a:solidFill>
              <a:srgbClr val="FF0000"/>
            </a:solidFill>
            <a:round/>
            <a:headEnd type="diamond" w="med" len="med"/>
            <a:tailEnd type="diamond" w="med" len="med"/>
          </a:ln>
          <a:extLst>
            <a:ext uri="{909E8E84-426E-40DD-AFC4-6F175D3DCCD1}">
              <a14:hiddenFill xmlns:a14="http://schemas.microsoft.com/office/drawing/2010/main">
                <a:noFill/>
              </a14:hiddenFill>
            </a:ext>
          </a:extLst>
        </p:spPr>
      </p:cxnSp>
      <p:cxnSp>
        <p:nvCxnSpPr>
          <p:cNvPr id="32776" name="Straight Arrow Connector 10"/>
          <p:cNvCxnSpPr>
            <a:cxnSpLocks noChangeShapeType="1"/>
          </p:cNvCxnSpPr>
          <p:nvPr/>
        </p:nvCxnSpPr>
        <p:spPr bwMode="auto">
          <a:xfrm>
            <a:off x="4284663" y="2924175"/>
            <a:ext cx="1439862" cy="0"/>
          </a:xfrm>
          <a:prstGeom prst="straightConnector1">
            <a:avLst/>
          </a:prstGeom>
          <a:noFill/>
          <a:ln w="50800" algn="ctr">
            <a:solidFill>
              <a:srgbClr val="FF0000"/>
            </a:solidFill>
            <a:round/>
            <a:headEnd type="diamond" w="med" len="med"/>
            <a:tailEnd type="diamond" w="med" len="med"/>
          </a:ln>
          <a:extLst>
            <a:ext uri="{909E8E84-426E-40DD-AFC4-6F175D3DCCD1}">
              <a14:hiddenFill xmlns:a14="http://schemas.microsoft.com/office/drawing/2010/main">
                <a:noFill/>
              </a14:hiddenFill>
            </a:ext>
          </a:extLst>
        </p:spPr>
      </p:cxnSp>
      <p:sp>
        <p:nvSpPr>
          <p:cNvPr id="32777"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a:solidFill>
                  <a:srgbClr val="0F3692"/>
                </a:solidFill>
                <a:latin typeface="Arial Black" panose="020B0A04020102020204" pitchFamily="34" charset="0"/>
              </a:rPr>
              <a:t>MTG: Infrared Sounder - IRS</a:t>
            </a:r>
          </a:p>
        </p:txBody>
      </p:sp>
      <p:sp>
        <p:nvSpPr>
          <p:cNvPr id="32778" name="TextBox 8"/>
          <p:cNvSpPr txBox="1">
            <a:spLocks noChangeArrowheads="1"/>
          </p:cNvSpPr>
          <p:nvPr/>
        </p:nvSpPr>
        <p:spPr bwMode="auto">
          <a:xfrm>
            <a:off x="1258888" y="2205038"/>
            <a:ext cx="15176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a:t>LW CO2 </a:t>
            </a:r>
          </a:p>
        </p:txBody>
      </p:sp>
      <p:sp>
        <p:nvSpPr>
          <p:cNvPr id="32779" name="TextBox 18"/>
          <p:cNvSpPr txBox="1">
            <a:spLocks noChangeArrowheads="1"/>
          </p:cNvSpPr>
          <p:nvPr/>
        </p:nvSpPr>
        <p:spPr bwMode="auto">
          <a:xfrm>
            <a:off x="4310063" y="2217738"/>
            <a:ext cx="15176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a:t>MW H2O </a:t>
            </a:r>
          </a:p>
        </p:txBody>
      </p:sp>
    </p:spTree>
  </p:cSld>
  <p:clrMapOvr>
    <a:masterClrMapping/>
  </p:clrMapOvr>
  <p:transition>
    <p:wip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bwMode="auto">
          <a:xfrm>
            <a:off x="759811" y="360000"/>
            <a:ext cx="5903737"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Aeolus: </a:t>
            </a:r>
            <a:r>
              <a:rPr lang="en-GB" altLang="en-US" dirty="0" err="1" smtClean="0"/>
              <a:t>doppler</a:t>
            </a:r>
            <a:r>
              <a:rPr lang="en-GB" altLang="en-US" dirty="0" smtClean="0"/>
              <a:t> wind lidar</a:t>
            </a:r>
          </a:p>
        </p:txBody>
      </p:sp>
      <p:sp>
        <p:nvSpPr>
          <p:cNvPr id="34819" name="Content Placeholder 2"/>
          <p:cNvSpPr>
            <a:spLocks noGrp="1"/>
          </p:cNvSpPr>
          <p:nvPr>
            <p:ph idx="4294967295"/>
          </p:nvPr>
        </p:nvSpPr>
        <p:spPr bwMode="auto">
          <a:xfrm>
            <a:off x="457200" y="1600200"/>
            <a:ext cx="8229600" cy="45259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buClr>
                <a:schemeClr val="tx1"/>
              </a:buClr>
            </a:pPr>
            <a:r>
              <a:rPr lang="en-US" altLang="en-US" sz="2000" dirty="0" smtClean="0">
                <a:solidFill>
                  <a:schemeClr val="tx1"/>
                </a:solidFill>
              </a:rPr>
              <a:t>Active </a:t>
            </a:r>
            <a:r>
              <a:rPr lang="en-US" altLang="en-US" sz="2000" dirty="0" smtClean="0">
                <a:solidFill>
                  <a:schemeClr val="tx1"/>
                </a:solidFill>
              </a:rPr>
              <a:t>measurement of Doppler shift in backscattered laser </a:t>
            </a:r>
          </a:p>
          <a:p>
            <a:pPr lvl="1">
              <a:buClr>
                <a:schemeClr val="tx1"/>
              </a:buClr>
            </a:pPr>
            <a:r>
              <a:rPr lang="en-US" altLang="en-US" sz="2000" dirty="0" smtClean="0">
                <a:solidFill>
                  <a:schemeClr val="tx1"/>
                </a:solidFill>
              </a:rPr>
              <a:t>Direct information on horizontal line of sight wind mostly in the zonal direction</a:t>
            </a:r>
          </a:p>
          <a:p>
            <a:pPr lvl="1">
              <a:buClr>
                <a:schemeClr val="tx1"/>
              </a:buClr>
            </a:pPr>
            <a:r>
              <a:rPr lang="en-US" altLang="en-US" sz="2000" dirty="0" smtClean="0">
                <a:solidFill>
                  <a:schemeClr val="tx1"/>
                </a:solidFill>
              </a:rPr>
              <a:t>Provides a “curtain” of observations along orbit (2D cross section)</a:t>
            </a:r>
          </a:p>
          <a:p>
            <a:pPr lvl="2">
              <a:buClr>
                <a:schemeClr val="tx1"/>
              </a:buClr>
            </a:pPr>
            <a:r>
              <a:rPr lang="en-US" altLang="en-US" sz="1800" dirty="0" smtClean="0">
                <a:solidFill>
                  <a:schemeClr val="tx1"/>
                </a:solidFill>
              </a:rPr>
              <a:t>Vertical resolution 250m (PBL) to 2km (Stratosphere)</a:t>
            </a:r>
          </a:p>
          <a:p>
            <a:pPr lvl="2">
              <a:buClr>
                <a:schemeClr val="tx1"/>
              </a:buClr>
            </a:pPr>
            <a:r>
              <a:rPr lang="en-US" altLang="en-US" sz="1800" dirty="0" smtClean="0">
                <a:solidFill>
                  <a:schemeClr val="tx1"/>
                </a:solidFill>
              </a:rPr>
              <a:t>Horizontal resolution ~90km</a:t>
            </a:r>
          </a:p>
          <a:p>
            <a:pPr lvl="1">
              <a:buClr>
                <a:schemeClr val="tx1"/>
              </a:buClr>
            </a:pPr>
            <a:r>
              <a:rPr lang="en-US" altLang="en-US" sz="2000" dirty="0" smtClean="0">
                <a:solidFill>
                  <a:schemeClr val="tx1"/>
                </a:solidFill>
              </a:rPr>
              <a:t>Winds are derived from molecular (Rayleigh) or particulate (Mie) backscattering</a:t>
            </a:r>
          </a:p>
          <a:p>
            <a:pPr lvl="1">
              <a:buClr>
                <a:schemeClr val="tx1"/>
              </a:buClr>
            </a:pPr>
            <a:r>
              <a:rPr lang="en-US" altLang="en-US" sz="2000" dirty="0" smtClean="0">
                <a:solidFill>
                  <a:schemeClr val="tx1"/>
                </a:solidFill>
              </a:rPr>
              <a:t>Technologically challenging and launch date has changed many times. Now expected ~2017.</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descr="CM_imag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18125" y="1125538"/>
            <a:ext cx="3825875" cy="403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9" descr="azim_500_polar_forppt"/>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475" y="3500438"/>
            <a:ext cx="3671888"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TextBox 13"/>
          <p:cNvSpPr txBox="1">
            <a:spLocks noChangeArrowheads="1"/>
          </p:cNvSpPr>
          <p:nvPr/>
        </p:nvSpPr>
        <p:spPr bwMode="auto">
          <a:xfrm rot="-1443919">
            <a:off x="8042275" y="4529138"/>
            <a:ext cx="631825" cy="466725"/>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3600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a:t>86 km</a:t>
            </a:r>
          </a:p>
          <a:p>
            <a:pPr eaLnBrk="1" hangingPunct="1"/>
            <a:r>
              <a:rPr lang="en-GB" altLang="en-US" sz="1400"/>
              <a:t>(12 sec)</a:t>
            </a:r>
          </a:p>
        </p:txBody>
      </p:sp>
      <p:sp>
        <p:nvSpPr>
          <p:cNvPr id="9" name="Rectangle 11"/>
          <p:cNvSpPr>
            <a:spLocks noChangeArrowheads="1"/>
          </p:cNvSpPr>
          <p:nvPr/>
        </p:nvSpPr>
        <p:spPr bwMode="auto">
          <a:xfrm>
            <a:off x="2339975" y="1557338"/>
            <a:ext cx="2844800" cy="792162"/>
          </a:xfrm>
          <a:prstGeom prst="rect">
            <a:avLst/>
          </a:prstGeom>
          <a:solidFill>
            <a:schemeClr val="accent5"/>
          </a:solidFill>
          <a:ln w="12700">
            <a:solidFill>
              <a:schemeClr val="tx1"/>
            </a:solidFill>
            <a:miter lim="800000"/>
            <a:headEnd/>
            <a:tailEnd/>
          </a:ln>
          <a:effectLst/>
        </p:spPr>
        <p:txBody>
          <a:bodyPr lIns="90487" tIns="44450" rIns="90487" bIns="44450"/>
          <a:lstStyle/>
          <a:p>
            <a:pPr eaLnBrk="1" hangingPunct="1">
              <a:lnSpc>
                <a:spcPct val="90000"/>
              </a:lnSpc>
              <a:buSzPct val="80000"/>
              <a:defRPr/>
            </a:pPr>
            <a:r>
              <a:rPr lang="en-US" sz="1800" b="1" dirty="0">
                <a:latin typeface="+mn-lt"/>
              </a:rPr>
              <a:t>Continuous mode      </a:t>
            </a:r>
          </a:p>
          <a:p>
            <a:pPr eaLnBrk="1" hangingPunct="1">
              <a:lnSpc>
                <a:spcPct val="90000"/>
              </a:lnSpc>
              <a:buSzPct val="80000"/>
              <a:defRPr/>
            </a:pPr>
            <a:r>
              <a:rPr lang="en-US" sz="1600" dirty="0">
                <a:latin typeface="+mn-lt"/>
              </a:rPr>
              <a:t>1 basic repeat cycle </a:t>
            </a:r>
          </a:p>
          <a:p>
            <a:pPr eaLnBrk="1" hangingPunct="1">
              <a:lnSpc>
                <a:spcPct val="90000"/>
              </a:lnSpc>
              <a:buSzPct val="80000"/>
              <a:defRPr/>
            </a:pPr>
            <a:r>
              <a:rPr lang="en-US" sz="1600" dirty="0">
                <a:latin typeface="+mn-lt"/>
              </a:rPr>
              <a:t>30 x 2.85 km each</a:t>
            </a:r>
          </a:p>
        </p:txBody>
      </p:sp>
      <p:sp>
        <p:nvSpPr>
          <p:cNvPr id="16" name="Rectangle 12"/>
          <p:cNvSpPr>
            <a:spLocks noChangeArrowheads="1"/>
          </p:cNvSpPr>
          <p:nvPr/>
        </p:nvSpPr>
        <p:spPr bwMode="auto">
          <a:xfrm>
            <a:off x="687388" y="3213100"/>
            <a:ext cx="1298575" cy="265113"/>
          </a:xfrm>
          <a:prstGeom prst="rect">
            <a:avLst/>
          </a:prstGeom>
          <a:solidFill>
            <a:schemeClr val="accent5"/>
          </a:solidFill>
          <a:ln w="12700">
            <a:solidFill>
              <a:schemeClr val="tx1"/>
            </a:solidFill>
            <a:miter lim="800000"/>
            <a:headEnd/>
            <a:tailEnd/>
          </a:ln>
          <a:effectLst/>
        </p:spPr>
        <p:txBody>
          <a:bodyPr lIns="90487" tIns="44450" rIns="90487" bIns="44450"/>
          <a:lstStyle/>
          <a:p>
            <a:pPr eaLnBrk="1" hangingPunct="1">
              <a:lnSpc>
                <a:spcPct val="90000"/>
              </a:lnSpc>
              <a:buSzPct val="80000"/>
              <a:defRPr/>
            </a:pPr>
            <a:r>
              <a:rPr lang="en-GB" sz="1400" dirty="0">
                <a:latin typeface="+mn-lt"/>
              </a:rPr>
              <a:t>6 hr coverage</a:t>
            </a:r>
            <a:endParaRPr lang="en-US" sz="1400" dirty="0">
              <a:latin typeface="+mn-lt"/>
            </a:endParaRPr>
          </a:p>
        </p:txBody>
      </p:sp>
      <p:sp>
        <p:nvSpPr>
          <p:cNvPr id="35847"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mtClean="0"/>
              <a:t>Aeolus: doppler wind lidar</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331913" y="44450"/>
            <a:ext cx="71389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a:solidFill>
                  <a:srgbClr val="0F3692"/>
                </a:solidFill>
                <a:latin typeface="Arial Black" panose="020B0A04020102020204" pitchFamily="34" charset="0"/>
              </a:rPr>
              <a:t>What types of satellites are used in NWP?</a:t>
            </a:r>
          </a:p>
        </p:txBody>
      </p:sp>
      <p:sp>
        <p:nvSpPr>
          <p:cNvPr id="7171" name="Text Box 3"/>
          <p:cNvSpPr txBox="1">
            <a:spLocks noChangeArrowheads="1"/>
          </p:cNvSpPr>
          <p:nvPr/>
        </p:nvSpPr>
        <p:spPr bwMode="auto">
          <a:xfrm>
            <a:off x="179388" y="692150"/>
            <a:ext cx="8964612" cy="390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71500">
              <a:tabLst>
                <a:tab pos="622300" algn="l"/>
                <a:tab pos="901700" algn="l"/>
                <a:tab pos="3403600" algn="l"/>
                <a:tab pos="4660900" algn="l"/>
                <a:tab pos="5118100" algn="l"/>
              </a:tabLst>
              <a:defRPr sz="2400">
                <a:solidFill>
                  <a:schemeClr val="tx1"/>
                </a:solidFill>
                <a:latin typeface="Times" panose="02020603050405020304" pitchFamily="18" charset="0"/>
              </a:defRPr>
            </a:lvl1pPr>
            <a:lvl2pPr marL="742950" indent="-285750" defTabSz="571500">
              <a:tabLst>
                <a:tab pos="622300" algn="l"/>
                <a:tab pos="901700" algn="l"/>
                <a:tab pos="3403600" algn="l"/>
                <a:tab pos="4660900" algn="l"/>
                <a:tab pos="5118100" algn="l"/>
              </a:tabLst>
              <a:defRPr sz="2400">
                <a:solidFill>
                  <a:schemeClr val="tx1"/>
                </a:solidFill>
                <a:latin typeface="Times" panose="02020603050405020304" pitchFamily="18" charset="0"/>
              </a:defRPr>
            </a:lvl2pPr>
            <a:lvl3pPr marL="1143000" indent="-228600" defTabSz="571500">
              <a:tabLst>
                <a:tab pos="622300" algn="l"/>
                <a:tab pos="901700" algn="l"/>
                <a:tab pos="3403600" algn="l"/>
                <a:tab pos="4660900" algn="l"/>
                <a:tab pos="5118100" algn="l"/>
              </a:tabLst>
              <a:defRPr sz="2400">
                <a:solidFill>
                  <a:schemeClr val="tx1"/>
                </a:solidFill>
                <a:latin typeface="Times" panose="02020603050405020304" pitchFamily="18" charset="0"/>
              </a:defRPr>
            </a:lvl3pPr>
            <a:lvl4pPr marL="1600200" indent="-228600" defTabSz="571500">
              <a:tabLst>
                <a:tab pos="622300" algn="l"/>
                <a:tab pos="901700" algn="l"/>
                <a:tab pos="3403600" algn="l"/>
                <a:tab pos="4660900" algn="l"/>
                <a:tab pos="5118100" algn="l"/>
              </a:tabLst>
              <a:defRPr sz="2400">
                <a:solidFill>
                  <a:schemeClr val="tx1"/>
                </a:solidFill>
                <a:latin typeface="Times" panose="02020603050405020304" pitchFamily="18" charset="0"/>
              </a:defRPr>
            </a:lvl4pPr>
            <a:lvl5pPr marL="2057400" indent="-228600" defTabSz="571500">
              <a:tabLst>
                <a:tab pos="622300" algn="l"/>
                <a:tab pos="901700" algn="l"/>
                <a:tab pos="3403600" algn="l"/>
                <a:tab pos="4660900" algn="l"/>
                <a:tab pos="5118100" algn="l"/>
              </a:tabLst>
              <a:defRPr sz="2400">
                <a:solidFill>
                  <a:schemeClr val="tx1"/>
                </a:solidFill>
                <a:latin typeface="Times" panose="02020603050405020304" pitchFamily="18" charset="0"/>
              </a:defRPr>
            </a:lvl5pPr>
            <a:lvl6pPr marL="2514600" indent="-228600" defTabSz="571500" eaLnBrk="0" fontAlgn="base" hangingPunct="0">
              <a:spcBef>
                <a:spcPct val="0"/>
              </a:spcBef>
              <a:spcAft>
                <a:spcPct val="0"/>
              </a:spcAft>
              <a:tabLst>
                <a:tab pos="622300" algn="l"/>
                <a:tab pos="901700" algn="l"/>
                <a:tab pos="3403600" algn="l"/>
                <a:tab pos="4660900" algn="l"/>
                <a:tab pos="5118100" algn="l"/>
              </a:tabLst>
              <a:defRPr sz="2400">
                <a:solidFill>
                  <a:schemeClr val="tx1"/>
                </a:solidFill>
                <a:latin typeface="Times" panose="02020603050405020304" pitchFamily="18" charset="0"/>
              </a:defRPr>
            </a:lvl6pPr>
            <a:lvl7pPr marL="2971800" indent="-228600" defTabSz="571500" eaLnBrk="0" fontAlgn="base" hangingPunct="0">
              <a:spcBef>
                <a:spcPct val="0"/>
              </a:spcBef>
              <a:spcAft>
                <a:spcPct val="0"/>
              </a:spcAft>
              <a:tabLst>
                <a:tab pos="622300" algn="l"/>
                <a:tab pos="901700" algn="l"/>
                <a:tab pos="3403600" algn="l"/>
                <a:tab pos="4660900" algn="l"/>
                <a:tab pos="5118100" algn="l"/>
              </a:tabLst>
              <a:defRPr sz="2400">
                <a:solidFill>
                  <a:schemeClr val="tx1"/>
                </a:solidFill>
                <a:latin typeface="Times" panose="02020603050405020304" pitchFamily="18" charset="0"/>
              </a:defRPr>
            </a:lvl7pPr>
            <a:lvl8pPr marL="3429000" indent="-228600" defTabSz="571500" eaLnBrk="0" fontAlgn="base" hangingPunct="0">
              <a:spcBef>
                <a:spcPct val="0"/>
              </a:spcBef>
              <a:spcAft>
                <a:spcPct val="0"/>
              </a:spcAft>
              <a:tabLst>
                <a:tab pos="622300" algn="l"/>
                <a:tab pos="901700" algn="l"/>
                <a:tab pos="3403600" algn="l"/>
                <a:tab pos="4660900" algn="l"/>
                <a:tab pos="5118100" algn="l"/>
              </a:tabLst>
              <a:defRPr sz="2400">
                <a:solidFill>
                  <a:schemeClr val="tx1"/>
                </a:solidFill>
                <a:latin typeface="Times" panose="02020603050405020304" pitchFamily="18" charset="0"/>
              </a:defRPr>
            </a:lvl8pPr>
            <a:lvl9pPr marL="3886200" indent="-228600" defTabSz="571500" eaLnBrk="0" fontAlgn="base" hangingPunct="0">
              <a:spcBef>
                <a:spcPct val="0"/>
              </a:spcBef>
              <a:spcAft>
                <a:spcPct val="0"/>
              </a:spcAft>
              <a:tabLst>
                <a:tab pos="622300" algn="l"/>
                <a:tab pos="901700" algn="l"/>
                <a:tab pos="3403600" algn="l"/>
                <a:tab pos="4660900" algn="l"/>
                <a:tab pos="5118100" algn="l"/>
              </a:tabLst>
              <a:defRPr sz="2400">
                <a:solidFill>
                  <a:schemeClr val="tx1"/>
                </a:solidFill>
                <a:latin typeface="Times" panose="02020603050405020304" pitchFamily="18" charset="0"/>
              </a:defRPr>
            </a:lvl9pPr>
          </a:lstStyle>
          <a:p>
            <a:r>
              <a:rPr lang="en-GB" altLang="en-US" sz="1800" b="1">
                <a:latin typeface="Arial" panose="020B0604020202020204" pitchFamily="34" charset="0"/>
              </a:rPr>
              <a:t>		Advantages				Disadvantages</a:t>
            </a:r>
          </a:p>
          <a:p>
            <a:endParaRPr lang="en-GB" altLang="en-US" sz="1800" b="1">
              <a:latin typeface="Arial" panose="020B0604020202020204" pitchFamily="34" charset="0"/>
            </a:endParaRPr>
          </a:p>
          <a:p>
            <a:r>
              <a:rPr lang="en-GB" altLang="en-US" sz="1800" b="1">
                <a:latin typeface="Arial" panose="020B0604020202020204" pitchFamily="34" charset="0"/>
              </a:rPr>
              <a:t>GEO	</a:t>
            </a:r>
            <a:r>
              <a:rPr lang="en-GB" altLang="en-US" sz="1800">
                <a:latin typeface="Arial" panose="020B0604020202020204" pitchFamily="34" charset="0"/>
              </a:rPr>
              <a:t>- </a:t>
            </a:r>
            <a:r>
              <a:rPr lang="en-GB" altLang="en-US" sz="1600">
                <a:latin typeface="Arial" panose="020B0604020202020204" pitchFamily="34" charset="0"/>
              </a:rPr>
              <a:t>Regional coverage 		No global coverage by single satellite</a:t>
            </a:r>
          </a:p>
          <a:p>
            <a:endParaRPr lang="en-GB" altLang="en-US" sz="1600">
              <a:latin typeface="Arial" panose="020B0604020202020204" pitchFamily="34" charset="0"/>
            </a:endParaRPr>
          </a:p>
          <a:p>
            <a:endParaRPr lang="en-GB" altLang="en-US" sz="1600">
              <a:latin typeface="Arial" panose="020B0604020202020204" pitchFamily="34" charset="0"/>
            </a:endParaRPr>
          </a:p>
          <a:p>
            <a:endParaRPr lang="en-GB" altLang="en-US" sz="1600">
              <a:latin typeface="Arial" panose="020B0604020202020204" pitchFamily="34" charset="0"/>
            </a:endParaRPr>
          </a:p>
          <a:p>
            <a:endParaRPr lang="en-GB" altLang="en-US" sz="1600">
              <a:latin typeface="Arial" panose="020B0604020202020204" pitchFamily="34" charset="0"/>
            </a:endParaRPr>
          </a:p>
          <a:p>
            <a:endParaRPr lang="en-GB" altLang="en-US" sz="1600">
              <a:latin typeface="Arial" panose="020B0604020202020204" pitchFamily="34" charset="0"/>
            </a:endParaRPr>
          </a:p>
          <a:p>
            <a:r>
              <a:rPr lang="en-GB" altLang="en-US" sz="1600">
                <a:latin typeface="Arial" panose="020B0604020202020204" pitchFamily="34" charset="0"/>
              </a:rPr>
              <a:t>	</a:t>
            </a:r>
          </a:p>
          <a:p>
            <a:endParaRPr lang="en-GB" altLang="en-US" sz="1600">
              <a:latin typeface="Arial" panose="020B0604020202020204" pitchFamily="34" charset="0"/>
            </a:endParaRPr>
          </a:p>
          <a:p>
            <a:r>
              <a:rPr lang="en-GB" altLang="en-US" sz="1600">
                <a:latin typeface="Arial" panose="020B0604020202020204" pitchFamily="34" charset="0"/>
              </a:rPr>
              <a:t>	- Temporal coverage</a:t>
            </a:r>
          </a:p>
          <a:p>
            <a:endParaRPr lang="en-GB" altLang="en-US" sz="1600">
              <a:latin typeface="Arial" panose="020B0604020202020204" pitchFamily="34" charset="0"/>
            </a:endParaRPr>
          </a:p>
          <a:p>
            <a:r>
              <a:rPr lang="en-GB" altLang="en-US" sz="1800" b="1">
                <a:latin typeface="Arial" panose="020B0604020202020204" pitchFamily="34" charset="0"/>
              </a:rPr>
              <a:t>LEO</a:t>
            </a:r>
            <a:r>
              <a:rPr lang="en-GB" altLang="en-US" sz="1600" b="1">
                <a:latin typeface="Arial" panose="020B0604020202020204" pitchFamily="34" charset="0"/>
              </a:rPr>
              <a:t>	</a:t>
            </a:r>
            <a:r>
              <a:rPr lang="en-GB" altLang="en-US" sz="1600">
                <a:latin typeface="Arial" panose="020B0604020202020204" pitchFamily="34" charset="0"/>
              </a:rPr>
              <a:t>- Global coverage with single satellite	</a:t>
            </a:r>
          </a:p>
          <a:p>
            <a:r>
              <a:rPr lang="en-GB" altLang="en-US" sz="1600">
                <a:latin typeface="Arial" panose="020B0604020202020204" pitchFamily="34" charset="0"/>
              </a:rPr>
              <a:t>	</a:t>
            </a:r>
          </a:p>
          <a:p>
            <a:endParaRPr lang="en-GB" altLang="en-US" sz="1600">
              <a:latin typeface="Arial" panose="020B0604020202020204" pitchFamily="34" charset="0"/>
            </a:endParaRPr>
          </a:p>
        </p:txBody>
      </p:sp>
      <p:pic>
        <p:nvPicPr>
          <p:cNvPr id="7172" name="Picture 4" descr="goes8view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1555750"/>
            <a:ext cx="1533525"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all_geo_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1555750"/>
            <a:ext cx="4032250"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descr="polar_orbit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4438" y="4279900"/>
            <a:ext cx="27368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 name="Line 7"/>
          <p:cNvSpPr>
            <a:spLocks noChangeShapeType="1"/>
          </p:cNvSpPr>
          <p:nvPr/>
        </p:nvSpPr>
        <p:spPr bwMode="auto">
          <a:xfrm>
            <a:off x="179388" y="1196975"/>
            <a:ext cx="89646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176" name="Line 8"/>
          <p:cNvSpPr>
            <a:spLocks noChangeShapeType="1"/>
          </p:cNvSpPr>
          <p:nvPr/>
        </p:nvSpPr>
        <p:spPr bwMode="auto">
          <a:xfrm>
            <a:off x="827088" y="836613"/>
            <a:ext cx="0" cy="54006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pic>
        <p:nvPicPr>
          <p:cNvPr id="7177" name="Picture 9" descr="poes_orbit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4294188"/>
            <a:ext cx="2735263" cy="137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Line 10"/>
          <p:cNvSpPr>
            <a:spLocks noChangeShapeType="1"/>
          </p:cNvSpPr>
          <p:nvPr/>
        </p:nvSpPr>
        <p:spPr bwMode="auto">
          <a:xfrm>
            <a:off x="4202113" y="5013325"/>
            <a:ext cx="433387"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179" name="Line 10"/>
          <p:cNvSpPr>
            <a:spLocks noChangeShapeType="1"/>
          </p:cNvSpPr>
          <p:nvPr/>
        </p:nvSpPr>
        <p:spPr bwMode="auto">
          <a:xfrm>
            <a:off x="4202113" y="2365375"/>
            <a:ext cx="433387"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2088"/>
            <a:ext cx="9144000" cy="647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287588" y="14288"/>
            <a:ext cx="5118100" cy="461962"/>
          </a:xfrm>
          <a:prstGeom prst="rect">
            <a:avLst/>
          </a:prstGeom>
          <a:noFill/>
        </p:spPr>
        <p:txBody>
          <a:bodyPr wrap="none">
            <a:spAutoFit/>
          </a:bodyPr>
          <a:lstStyle/>
          <a:p>
            <a:pPr eaLnBrk="1" hangingPunct="1">
              <a:defRPr/>
            </a:pPr>
            <a:r>
              <a:rPr lang="en-GB" dirty="0">
                <a:latin typeface="+mn-lt"/>
              </a:rPr>
              <a:t>Simulated Aeolus wind observations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1" descr="EarthCAREwith_cloud_profiles_RGB"/>
          <p:cNvPicPr>
            <a:picLocks noChangeAspect="1" noChangeArrowheads="1"/>
          </p:cNvPicPr>
          <p:nvPr/>
        </p:nvPicPr>
        <p:blipFill>
          <a:blip r:embed="rId2">
            <a:extLst>
              <a:ext uri="{28A0092B-C50C-407E-A947-70E740481C1C}">
                <a14:useLocalDpi xmlns:a14="http://schemas.microsoft.com/office/drawing/2010/main" val="0"/>
              </a:ext>
            </a:extLst>
          </a:blip>
          <a:srcRect l="6610"/>
          <a:stretch>
            <a:fillRect/>
          </a:stretch>
        </p:blipFill>
        <p:spPr bwMode="auto">
          <a:xfrm>
            <a:off x="5540375" y="731838"/>
            <a:ext cx="3327400"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Content Placeholder 2"/>
          <p:cNvSpPr>
            <a:spLocks noGrp="1"/>
          </p:cNvSpPr>
          <p:nvPr>
            <p:ph idx="4294967295"/>
          </p:nvPr>
        </p:nvSpPr>
        <p:spPr bwMode="auto">
          <a:xfrm>
            <a:off x="-252413" y="3419475"/>
            <a:ext cx="5654676" cy="28813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Tx/>
              <a:buNone/>
            </a:pPr>
            <a:r>
              <a:rPr lang="en-GB" altLang="en-US" dirty="0" smtClean="0">
                <a:latin typeface="Calibri" panose="020F0502020204030204" pitchFamily="34" charset="0"/>
                <a:ea typeface="Calibri" panose="020F0502020204030204" pitchFamily="34" charset="0"/>
                <a:cs typeface="Calibri" panose="020F0502020204030204" pitchFamily="34" charset="0"/>
              </a:rPr>
              <a:t>	</a:t>
            </a:r>
            <a:r>
              <a:rPr lang="en-GB" altLang="en-US" u="sng" dirty="0" err="1" smtClean="0">
                <a:latin typeface="Calibri" panose="020F0502020204030204" pitchFamily="34" charset="0"/>
                <a:ea typeface="Calibri" panose="020F0502020204030204" pitchFamily="34" charset="0"/>
                <a:cs typeface="Calibri" panose="020F0502020204030204" pitchFamily="34" charset="0"/>
              </a:rPr>
              <a:t>Th</a:t>
            </a:r>
            <a:r>
              <a:rPr lang="en-GB" altLang="en-US" sz="2400" u="sng" dirty="0" err="1" smtClean="0">
                <a:solidFill>
                  <a:schemeClr val="tx1"/>
                </a:solidFill>
                <a:latin typeface="Calibri" panose="020F0502020204030204" pitchFamily="34" charset="0"/>
                <a:ea typeface="Calibri" panose="020F0502020204030204" pitchFamily="34" charset="0"/>
                <a:cs typeface="Calibri" panose="020F0502020204030204" pitchFamily="34" charset="0"/>
              </a:rPr>
              <a:t>A</a:t>
            </a:r>
            <a:r>
              <a:rPr lang="en-GB" altLang="en-US" sz="2400" u="sng" dirty="0" smtClean="0">
                <a:solidFill>
                  <a:schemeClr val="tx1"/>
                </a:solidFill>
                <a:latin typeface="Calibri" panose="020F0502020204030204" pitchFamily="34" charset="0"/>
                <a:ea typeface="Calibri" panose="020F0502020204030204" pitchFamily="34" charset="0"/>
                <a:cs typeface="Calibri" panose="020F0502020204030204" pitchFamily="34" charset="0"/>
              </a:rPr>
              <a:t>-Train</a:t>
            </a:r>
            <a:endParaRPr lang="en-GB" altLang="en-US" sz="2400" u="sng" dirty="0" smtClean="0">
              <a:solidFill>
                <a:schemeClr val="tx1"/>
              </a:solidFill>
              <a:latin typeface="Calibri" panose="020F0502020204030204" pitchFamily="34" charset="0"/>
              <a:ea typeface="Calibri" panose="020F0502020204030204" pitchFamily="34" charset="0"/>
              <a:cs typeface="Calibri" panose="020F0502020204030204" pitchFamily="34" charset="0"/>
            </a:endParaRPr>
          </a:p>
          <a:p>
            <a:pPr lvl="1"/>
            <a:r>
              <a:rPr lang="en-GB" altLang="en-US" sz="2000" dirty="0" smtClean="0">
                <a:solidFill>
                  <a:schemeClr val="tx1"/>
                </a:solidFill>
                <a:latin typeface="Calibri" panose="020F0502020204030204" pitchFamily="34" charset="0"/>
                <a:ea typeface="Calibri" panose="020F0502020204030204" pitchFamily="34" charset="0"/>
                <a:cs typeface="Calibri" panose="020F0502020204030204" pitchFamily="34" charset="0"/>
              </a:rPr>
              <a:t>Launched 2006</a:t>
            </a:r>
          </a:p>
          <a:p>
            <a:pPr lvl="1"/>
            <a:r>
              <a:rPr lang="en-GB" altLang="en-US" sz="2000" dirty="0" smtClean="0">
                <a:solidFill>
                  <a:schemeClr val="tx1"/>
                </a:solidFill>
                <a:latin typeface="Calibri" panose="020F0502020204030204" pitchFamily="34" charset="0"/>
                <a:ea typeface="Calibri" panose="020F0502020204030204" pitchFamily="34" charset="0"/>
                <a:cs typeface="Calibri" panose="020F0502020204030204" pitchFamily="34" charset="0"/>
              </a:rPr>
              <a:t>NASA</a:t>
            </a:r>
          </a:p>
          <a:p>
            <a:pPr lvl="1"/>
            <a:r>
              <a:rPr lang="en-GB" altLang="en-US" sz="2000" dirty="0" smtClean="0">
                <a:solidFill>
                  <a:schemeClr val="tx1"/>
                </a:solidFill>
                <a:latin typeface="Calibri" panose="020F0502020204030204" pitchFamily="34" charset="0"/>
                <a:ea typeface="Calibri" panose="020F0502020204030204" pitchFamily="34" charset="0"/>
                <a:cs typeface="Calibri" panose="020F0502020204030204" pitchFamily="34" charset="0"/>
              </a:rPr>
              <a:t>700-km orbit</a:t>
            </a:r>
          </a:p>
          <a:p>
            <a:pPr lvl="1"/>
            <a:r>
              <a:rPr lang="en-GB" altLang="en-US" sz="2000" dirty="0" smtClean="0">
                <a:solidFill>
                  <a:schemeClr val="tx1"/>
                </a:solidFill>
                <a:latin typeface="Calibri" panose="020F0502020204030204" pitchFamily="34" charset="0"/>
                <a:ea typeface="Calibri" panose="020F0502020204030204" pitchFamily="34" charset="0"/>
                <a:cs typeface="Calibri" panose="020F0502020204030204" pitchFamily="34" charset="0"/>
              </a:rPr>
              <a:t>CloudSat 94-GHz radar</a:t>
            </a:r>
          </a:p>
          <a:p>
            <a:pPr lvl="1"/>
            <a:r>
              <a:rPr lang="en-GB" altLang="en-US" sz="2000" dirty="0" smtClean="0">
                <a:solidFill>
                  <a:schemeClr val="tx1"/>
                </a:solidFill>
                <a:latin typeface="Calibri" panose="020F0502020204030204" pitchFamily="34" charset="0"/>
                <a:ea typeface="Calibri" panose="020F0502020204030204" pitchFamily="34" charset="0"/>
                <a:cs typeface="Calibri" panose="020F0502020204030204" pitchFamily="34" charset="0"/>
              </a:rPr>
              <a:t>CALIPSO 532/1064-nm lidar</a:t>
            </a:r>
          </a:p>
          <a:p>
            <a:pPr lvl="1"/>
            <a:r>
              <a:rPr lang="en-GB" altLang="en-US" sz="2000" dirty="0" smtClean="0">
                <a:solidFill>
                  <a:schemeClr val="tx1"/>
                </a:solidFill>
                <a:latin typeface="Calibri" panose="020F0502020204030204" pitchFamily="34" charset="0"/>
                <a:ea typeface="Calibri" panose="020F0502020204030204" pitchFamily="34" charset="0"/>
                <a:cs typeface="Calibri" panose="020F0502020204030204" pitchFamily="34" charset="0"/>
              </a:rPr>
              <a:t>MODIS, CERES and AMSR-E radiometers</a:t>
            </a:r>
          </a:p>
        </p:txBody>
      </p:sp>
      <p:pic>
        <p:nvPicPr>
          <p:cNvPr id="378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50" y="731838"/>
            <a:ext cx="5407025" cy="270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Content Placeholder 2"/>
          <p:cNvSpPr txBox="1">
            <a:spLocks/>
          </p:cNvSpPr>
          <p:nvPr/>
        </p:nvSpPr>
        <p:spPr bwMode="auto">
          <a:xfrm>
            <a:off x="5148263" y="3389313"/>
            <a:ext cx="4537075" cy="2881312"/>
          </a:xfrm>
          <a:prstGeom prst="rect">
            <a:avLst/>
          </a:prstGeom>
          <a:noFill/>
          <a:ln w="9525">
            <a:noFill/>
            <a:miter lim="800000"/>
            <a:headEnd/>
            <a:tailEnd/>
          </a:ln>
        </p:spPr>
        <p:txBody>
          <a:bodyPr/>
          <a:lstStyle/>
          <a:p>
            <a:pPr marL="342900" indent="-342900" eaLnBrk="1" hangingPunct="1">
              <a:spcAft>
                <a:spcPts val="1000"/>
              </a:spcAft>
              <a:defRPr/>
            </a:pPr>
            <a:r>
              <a:rPr lang="en-GB" dirty="0"/>
              <a:t>	</a:t>
            </a:r>
            <a:r>
              <a:rPr lang="en-GB" sz="2200" b="1" u="sng" dirty="0">
                <a:latin typeface="Calibri" pitchFamily="34" charset="0"/>
                <a:cs typeface="Calibri"/>
              </a:rPr>
              <a:t>EarthCARE</a:t>
            </a:r>
            <a:r>
              <a:rPr lang="en-GB" sz="2200" b="1" dirty="0">
                <a:latin typeface="Calibri" pitchFamily="34" charset="0"/>
                <a:cs typeface="Calibri"/>
              </a:rPr>
              <a:t> </a:t>
            </a:r>
          </a:p>
          <a:p>
            <a:pPr marL="800100" lvl="1" indent="-342900" eaLnBrk="1" hangingPunct="1">
              <a:spcAft>
                <a:spcPts val="1000"/>
              </a:spcAft>
              <a:buFont typeface="Wingdings" pitchFamily="2" charset="2"/>
              <a:buChar char="§"/>
              <a:defRPr/>
            </a:pPr>
            <a:r>
              <a:rPr lang="en-GB" sz="1800" b="1" dirty="0">
                <a:latin typeface="Calibri" pitchFamily="34" charset="0"/>
                <a:cs typeface="Calibri"/>
              </a:rPr>
              <a:t>Expected launch c. 2018</a:t>
            </a:r>
          </a:p>
          <a:p>
            <a:pPr marL="768350" lvl="1" indent="-285750" eaLnBrk="1" hangingPunct="1">
              <a:spcAft>
                <a:spcPts val="1000"/>
              </a:spcAft>
              <a:buClr>
                <a:schemeClr val="tx2"/>
              </a:buClr>
              <a:buSzPct val="100000"/>
              <a:buFont typeface="Wingdings" pitchFamily="2" charset="2"/>
              <a:buChar char="§"/>
              <a:defRPr/>
            </a:pPr>
            <a:r>
              <a:rPr lang="en-GB" sz="1800" b="1" dirty="0">
                <a:latin typeface="Calibri" pitchFamily="34" charset="0"/>
                <a:cs typeface="Calibri"/>
              </a:rPr>
              <a:t>ESA+JAXA</a:t>
            </a:r>
          </a:p>
          <a:p>
            <a:pPr marL="768350" lvl="1" indent="-285750" eaLnBrk="1" hangingPunct="1">
              <a:spcAft>
                <a:spcPts val="1000"/>
              </a:spcAft>
              <a:buClr>
                <a:schemeClr val="tx2"/>
              </a:buClr>
              <a:buSzPct val="100000"/>
              <a:buFont typeface="Wingdings" pitchFamily="2" charset="2"/>
              <a:buChar char="§"/>
              <a:defRPr/>
            </a:pPr>
            <a:r>
              <a:rPr lang="en-GB" sz="1800" b="1" dirty="0">
                <a:latin typeface="Calibri" pitchFamily="34" charset="0"/>
                <a:cs typeface="Calibri"/>
              </a:rPr>
              <a:t>400-km orbit (more sensitive)</a:t>
            </a:r>
          </a:p>
          <a:p>
            <a:pPr marL="768350" lvl="1" indent="-285750" eaLnBrk="1" hangingPunct="1">
              <a:spcAft>
                <a:spcPts val="1000"/>
              </a:spcAft>
              <a:buClr>
                <a:schemeClr val="tx2"/>
              </a:buClr>
              <a:buSzPct val="100000"/>
              <a:buFont typeface="Wingdings" pitchFamily="2" charset="2"/>
              <a:buChar char="§"/>
              <a:defRPr/>
            </a:pPr>
            <a:r>
              <a:rPr lang="en-GB" sz="1800" b="1" dirty="0">
                <a:latin typeface="Calibri" pitchFamily="34" charset="0"/>
                <a:cs typeface="Calibri"/>
              </a:rPr>
              <a:t>CPR: 94-GHz Doppler radar</a:t>
            </a:r>
          </a:p>
          <a:p>
            <a:pPr marL="768350" lvl="1" indent="-285750" eaLnBrk="1" hangingPunct="1">
              <a:spcAft>
                <a:spcPts val="1000"/>
              </a:spcAft>
              <a:buClr>
                <a:schemeClr val="tx2"/>
              </a:buClr>
              <a:buSzPct val="100000"/>
              <a:buFont typeface="Wingdings" pitchFamily="2" charset="2"/>
              <a:buChar char="§"/>
              <a:defRPr/>
            </a:pPr>
            <a:r>
              <a:rPr lang="en-GB" sz="1800" b="1" dirty="0">
                <a:latin typeface="Calibri" pitchFamily="34" charset="0"/>
                <a:cs typeface="Calibri"/>
              </a:rPr>
              <a:t>ATLID: 355-nm lidar</a:t>
            </a:r>
          </a:p>
          <a:p>
            <a:pPr marL="768350" lvl="1" indent="-285750" eaLnBrk="1" hangingPunct="1">
              <a:spcAft>
                <a:spcPts val="1000"/>
              </a:spcAft>
              <a:buClr>
                <a:schemeClr val="tx2"/>
              </a:buClr>
              <a:buSzPct val="100000"/>
              <a:buFont typeface="Wingdings" pitchFamily="2" charset="2"/>
              <a:buChar char="§"/>
              <a:defRPr/>
            </a:pPr>
            <a:r>
              <a:rPr lang="en-GB" sz="1800" b="1" dirty="0">
                <a:latin typeface="Calibri" pitchFamily="34" charset="0"/>
                <a:cs typeface="Calibri"/>
              </a:rPr>
              <a:t>MSI and BBR radiometers</a:t>
            </a:r>
          </a:p>
        </p:txBody>
      </p:sp>
      <p:sp>
        <p:nvSpPr>
          <p:cNvPr id="37894" name="TextBox 6"/>
          <p:cNvSpPr txBox="1">
            <a:spLocks noChangeArrowheads="1"/>
          </p:cNvSpPr>
          <p:nvPr/>
        </p:nvSpPr>
        <p:spPr bwMode="auto">
          <a:xfrm>
            <a:off x="7831138" y="722313"/>
            <a:ext cx="11636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600" b="1">
                <a:solidFill>
                  <a:schemeClr val="bg1"/>
                </a:solidFill>
              </a:rPr>
              <a:t>EarthCare</a:t>
            </a:r>
          </a:p>
        </p:txBody>
      </p:sp>
      <p:sp>
        <p:nvSpPr>
          <p:cNvPr id="37895" name="Title 1"/>
          <p:cNvSpPr txBox="1">
            <a:spLocks/>
          </p:cNvSpPr>
          <p:nvPr/>
        </p:nvSpPr>
        <p:spPr bwMode="auto">
          <a:xfrm>
            <a:off x="609600" y="2206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a:solidFill>
                  <a:srgbClr val="0F3692"/>
                </a:solidFill>
                <a:latin typeface="Arial Black" panose="020B0A04020102020204" pitchFamily="34" charset="0"/>
              </a:rPr>
              <a:t>EarthCARE: cloud radar and lidar</a:t>
            </a:r>
          </a:p>
        </p:txBody>
      </p:sp>
      <p:pic>
        <p:nvPicPr>
          <p:cNvPr id="37896" name="Picture 1"/>
          <p:cNvPicPr>
            <a:picLocks noChangeAspect="1"/>
          </p:cNvPicPr>
          <p:nvPr/>
        </p:nvPicPr>
        <p:blipFill>
          <a:blip r:embed="rId4">
            <a:extLst>
              <a:ext uri="{28A0092B-C50C-407E-A947-70E740481C1C}">
                <a14:useLocalDpi xmlns:a14="http://schemas.microsoft.com/office/drawing/2010/main" val="0"/>
              </a:ext>
            </a:extLst>
          </a:blip>
          <a:srcRect l="10278" t="18649" r="6059" b="21172"/>
          <a:stretch>
            <a:fillRect/>
          </a:stretch>
        </p:blipFill>
        <p:spPr bwMode="auto">
          <a:xfrm>
            <a:off x="7596188" y="735013"/>
            <a:ext cx="1243012"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7" name="Picture 2"/>
          <p:cNvPicPr>
            <a:picLocks noChangeAspect="1" noChangeArrowheads="1"/>
          </p:cNvPicPr>
          <p:nvPr/>
        </p:nvPicPr>
        <p:blipFill>
          <a:blip r:embed="rId5">
            <a:extLst>
              <a:ext uri="{28A0092B-C50C-407E-A947-70E740481C1C}">
                <a14:useLocalDpi xmlns:a14="http://schemas.microsoft.com/office/drawing/2010/main" val="0"/>
              </a:ext>
            </a:extLst>
          </a:blip>
          <a:srcRect t="11920" b="37753"/>
          <a:stretch>
            <a:fillRect/>
          </a:stretch>
        </p:blipFill>
        <p:spPr bwMode="auto">
          <a:xfrm>
            <a:off x="4235450" y="757238"/>
            <a:ext cx="1171575"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advTm="313"/>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113" y="584200"/>
            <a:ext cx="3890962"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3697288"/>
            <a:ext cx="3870325" cy="224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3138" y="608013"/>
            <a:ext cx="3849687"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7"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805363" y="3676650"/>
            <a:ext cx="3878262"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005013" y="5922963"/>
            <a:ext cx="1495425" cy="369887"/>
          </a:xfrm>
          <a:prstGeom prst="rect">
            <a:avLst/>
          </a:prstGeom>
          <a:solidFill>
            <a:schemeClr val="accent1">
              <a:lumMod val="20000"/>
              <a:lumOff val="80000"/>
            </a:schemeClr>
          </a:solidFill>
        </p:spPr>
        <p:txBody>
          <a:bodyPr>
            <a:spAutoFit/>
          </a:bodyPr>
          <a:lstStyle/>
          <a:p>
            <a:pPr algn="ctr" eaLnBrk="1" hangingPunct="1">
              <a:defRPr/>
            </a:pPr>
            <a:r>
              <a:rPr lang="en-GB" sz="1800" dirty="0"/>
              <a:t>Radar</a:t>
            </a:r>
          </a:p>
        </p:txBody>
      </p:sp>
      <p:sp>
        <p:nvSpPr>
          <p:cNvPr id="9" name="TextBox 8"/>
          <p:cNvSpPr txBox="1"/>
          <p:nvPr/>
        </p:nvSpPr>
        <p:spPr>
          <a:xfrm>
            <a:off x="6038850" y="5889625"/>
            <a:ext cx="1576388" cy="369888"/>
          </a:xfrm>
          <a:prstGeom prst="rect">
            <a:avLst/>
          </a:prstGeom>
          <a:solidFill>
            <a:schemeClr val="accent1">
              <a:lumMod val="20000"/>
              <a:lumOff val="80000"/>
            </a:schemeClr>
          </a:solidFill>
        </p:spPr>
        <p:txBody>
          <a:bodyPr>
            <a:spAutoFit/>
          </a:bodyPr>
          <a:lstStyle/>
          <a:p>
            <a:pPr algn="ctr" eaLnBrk="1" hangingPunct="1">
              <a:defRPr/>
            </a:pPr>
            <a:r>
              <a:rPr lang="en-GB" sz="1800" dirty="0"/>
              <a:t>Lidar</a:t>
            </a:r>
          </a:p>
        </p:txBody>
      </p:sp>
      <p:sp>
        <p:nvSpPr>
          <p:cNvPr id="3" name="TextBox 2"/>
          <p:cNvSpPr txBox="1"/>
          <p:nvPr/>
        </p:nvSpPr>
        <p:spPr>
          <a:xfrm>
            <a:off x="117475" y="898525"/>
            <a:ext cx="358775" cy="369888"/>
          </a:xfrm>
          <a:prstGeom prst="rect">
            <a:avLst/>
          </a:prstGeom>
          <a:solidFill>
            <a:schemeClr val="accent1">
              <a:lumMod val="20000"/>
              <a:lumOff val="80000"/>
            </a:schemeClr>
          </a:solidFill>
        </p:spPr>
        <p:txBody>
          <a:bodyPr>
            <a:spAutoFit/>
          </a:bodyPr>
          <a:lstStyle/>
          <a:p>
            <a:pPr eaLnBrk="1" hangingPunct="1">
              <a:defRPr/>
            </a:pPr>
            <a:r>
              <a:rPr lang="en-GB" sz="1800" dirty="0"/>
              <a:t>O</a:t>
            </a:r>
          </a:p>
        </p:txBody>
      </p:sp>
      <p:sp>
        <p:nvSpPr>
          <p:cNvPr id="11" name="TextBox 10"/>
          <p:cNvSpPr txBox="1"/>
          <p:nvPr/>
        </p:nvSpPr>
        <p:spPr>
          <a:xfrm>
            <a:off x="117475" y="1930400"/>
            <a:ext cx="358775" cy="368300"/>
          </a:xfrm>
          <a:prstGeom prst="rect">
            <a:avLst/>
          </a:prstGeom>
          <a:solidFill>
            <a:schemeClr val="accent1">
              <a:lumMod val="20000"/>
              <a:lumOff val="80000"/>
            </a:schemeClr>
          </a:solidFill>
        </p:spPr>
        <p:txBody>
          <a:bodyPr>
            <a:spAutoFit/>
          </a:bodyPr>
          <a:lstStyle/>
          <a:p>
            <a:pPr eaLnBrk="1" hangingPunct="1">
              <a:defRPr/>
            </a:pPr>
            <a:r>
              <a:rPr lang="en-GB" sz="1800" dirty="0"/>
              <a:t>B</a:t>
            </a:r>
          </a:p>
        </p:txBody>
      </p:sp>
      <p:sp>
        <p:nvSpPr>
          <p:cNvPr id="12" name="TextBox 11"/>
          <p:cNvSpPr txBox="1"/>
          <p:nvPr/>
        </p:nvSpPr>
        <p:spPr>
          <a:xfrm>
            <a:off x="117475" y="2924175"/>
            <a:ext cx="358775" cy="368300"/>
          </a:xfrm>
          <a:prstGeom prst="rect">
            <a:avLst/>
          </a:prstGeom>
          <a:solidFill>
            <a:schemeClr val="accent1">
              <a:lumMod val="20000"/>
              <a:lumOff val="80000"/>
            </a:schemeClr>
          </a:solidFill>
        </p:spPr>
        <p:txBody>
          <a:bodyPr>
            <a:spAutoFit/>
          </a:bodyPr>
          <a:lstStyle/>
          <a:p>
            <a:pPr eaLnBrk="1" hangingPunct="1">
              <a:defRPr/>
            </a:pPr>
            <a:r>
              <a:rPr lang="en-GB" sz="1800" dirty="0"/>
              <a:t>A</a:t>
            </a:r>
          </a:p>
        </p:txBody>
      </p:sp>
      <p:sp>
        <p:nvSpPr>
          <p:cNvPr id="13" name="TextBox 12"/>
          <p:cNvSpPr txBox="1"/>
          <p:nvPr/>
        </p:nvSpPr>
        <p:spPr>
          <a:xfrm>
            <a:off x="117475" y="4103688"/>
            <a:ext cx="449263" cy="369887"/>
          </a:xfrm>
          <a:prstGeom prst="rect">
            <a:avLst/>
          </a:prstGeom>
          <a:solidFill>
            <a:schemeClr val="accent1">
              <a:lumMod val="20000"/>
              <a:lumOff val="80000"/>
            </a:schemeClr>
          </a:solidFill>
        </p:spPr>
        <p:txBody>
          <a:bodyPr>
            <a:spAutoFit/>
          </a:bodyPr>
          <a:lstStyle/>
          <a:p>
            <a:pPr eaLnBrk="1" hangingPunct="1">
              <a:defRPr/>
            </a:pPr>
            <a:r>
              <a:rPr lang="el-GR" sz="1800" dirty="0"/>
              <a:t>δ</a:t>
            </a:r>
            <a:r>
              <a:rPr lang="en-GB" sz="1800" dirty="0"/>
              <a:t>q</a:t>
            </a:r>
          </a:p>
        </p:txBody>
      </p:sp>
      <p:sp>
        <p:nvSpPr>
          <p:cNvPr id="14" name="TextBox 13"/>
          <p:cNvSpPr txBox="1"/>
          <p:nvPr/>
        </p:nvSpPr>
        <p:spPr>
          <a:xfrm>
            <a:off x="117475" y="5273675"/>
            <a:ext cx="449263" cy="369888"/>
          </a:xfrm>
          <a:prstGeom prst="rect">
            <a:avLst/>
          </a:prstGeom>
          <a:solidFill>
            <a:schemeClr val="accent1">
              <a:lumMod val="20000"/>
              <a:lumOff val="80000"/>
            </a:schemeClr>
          </a:solidFill>
        </p:spPr>
        <p:txBody>
          <a:bodyPr>
            <a:spAutoFit/>
          </a:bodyPr>
          <a:lstStyle/>
          <a:p>
            <a:pPr eaLnBrk="1" hangingPunct="1">
              <a:defRPr/>
            </a:pPr>
            <a:r>
              <a:rPr lang="el-GR" sz="1800" dirty="0"/>
              <a:t>δ</a:t>
            </a:r>
            <a:r>
              <a:rPr lang="en-GB" sz="1800" dirty="0"/>
              <a:t>T</a:t>
            </a:r>
          </a:p>
        </p:txBody>
      </p:sp>
      <p:sp>
        <p:nvSpPr>
          <p:cNvPr id="38925" name="Text Box 23"/>
          <p:cNvSpPr txBox="1">
            <a:spLocks noChangeArrowheads="1"/>
          </p:cNvSpPr>
          <p:nvPr/>
        </p:nvSpPr>
        <p:spPr bwMode="auto">
          <a:xfrm>
            <a:off x="7497763" y="23813"/>
            <a:ext cx="16462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b="1">
                <a:solidFill>
                  <a:schemeClr val="bg2"/>
                </a:solidFill>
                <a:latin typeface="Calibri" panose="020F0502020204030204" pitchFamily="34" charset="0"/>
              </a:rPr>
              <a:t>(S Di Michele and M Janisková)</a:t>
            </a:r>
          </a:p>
        </p:txBody>
      </p:sp>
      <p:sp>
        <p:nvSpPr>
          <p:cNvPr id="38926" name="Title 1"/>
          <p:cNvSpPr txBox="1">
            <a:spLocks/>
          </p:cNvSpPr>
          <p:nvPr/>
        </p:nvSpPr>
        <p:spPr bwMode="auto">
          <a:xfrm>
            <a:off x="609600" y="2206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a:solidFill>
                  <a:srgbClr val="0F3692"/>
                </a:solidFill>
                <a:latin typeface="Arial Black" panose="020B0A04020102020204" pitchFamily="34" charset="0"/>
              </a:rPr>
              <a:t>EarthCARE: cloud radar and lidar</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bwMode="auto">
          <a:xfrm>
            <a:off x="2216075" y="4763"/>
            <a:ext cx="6481838"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Some other key missions</a:t>
            </a:r>
          </a:p>
        </p:txBody>
      </p:sp>
      <p:sp>
        <p:nvSpPr>
          <p:cNvPr id="3" name="Content Placeholder 2"/>
          <p:cNvSpPr>
            <a:spLocks noGrp="1"/>
          </p:cNvSpPr>
          <p:nvPr>
            <p:ph idx="4294967295"/>
          </p:nvPr>
        </p:nvSpPr>
        <p:spPr>
          <a:xfrm>
            <a:off x="1878013" y="400050"/>
            <a:ext cx="5543550" cy="5732463"/>
          </a:xfrm>
          <a:prstGeom prst="rect">
            <a:avLst/>
          </a:prstGeom>
        </p:spPr>
        <p:txBody>
          <a:bodyPr/>
          <a:lstStyle/>
          <a:p>
            <a:pPr>
              <a:lnSpc>
                <a:spcPct val="100000"/>
              </a:lnSpc>
              <a:spcAft>
                <a:spcPts val="0"/>
              </a:spcAft>
              <a:buFont typeface="Arial" pitchFamily="34" charset="0"/>
              <a:buChar char="•"/>
              <a:defRPr/>
            </a:pPr>
            <a:r>
              <a:rPr lang="en-GB" sz="1600" dirty="0" smtClean="0">
                <a:solidFill>
                  <a:schemeClr val="tx1"/>
                </a:solidFill>
              </a:rPr>
              <a:t>JAXA/JMA</a:t>
            </a:r>
          </a:p>
          <a:p>
            <a:pPr lvl="1">
              <a:spcAft>
                <a:spcPts val="0"/>
              </a:spcAft>
              <a:buFont typeface="Arial" pitchFamily="34" charset="0"/>
              <a:buChar char="•"/>
              <a:defRPr/>
            </a:pPr>
            <a:r>
              <a:rPr lang="en-GB" sz="1200" b="0" dirty="0" smtClean="0">
                <a:solidFill>
                  <a:schemeClr val="tx1"/>
                </a:solidFill>
              </a:rPr>
              <a:t>Himawari-8 – “MODIS on GEO!” (as GOES-R)</a:t>
            </a:r>
          </a:p>
          <a:p>
            <a:pPr lvl="1">
              <a:spcAft>
                <a:spcPts val="0"/>
              </a:spcAft>
              <a:buFont typeface="Arial" pitchFamily="34" charset="0"/>
              <a:buChar char="•"/>
              <a:defRPr/>
            </a:pPr>
            <a:r>
              <a:rPr lang="en-GB" sz="1200" b="0" dirty="0" smtClean="0">
                <a:solidFill>
                  <a:schemeClr val="tx1"/>
                </a:solidFill>
              </a:rPr>
              <a:t>GCOM-W1: AMSR2</a:t>
            </a:r>
          </a:p>
          <a:p>
            <a:pPr lvl="1">
              <a:spcAft>
                <a:spcPts val="0"/>
              </a:spcAft>
              <a:buFont typeface="Arial" pitchFamily="34" charset="0"/>
              <a:buChar char="•"/>
              <a:defRPr/>
            </a:pPr>
            <a:r>
              <a:rPr lang="en-GB" sz="1200" b="0" dirty="0" smtClean="0">
                <a:solidFill>
                  <a:schemeClr val="tx1"/>
                </a:solidFill>
              </a:rPr>
              <a:t>GPM: GMI and DPR</a:t>
            </a:r>
          </a:p>
          <a:p>
            <a:pPr lvl="1">
              <a:spcAft>
                <a:spcPts val="0"/>
              </a:spcAft>
              <a:buFont typeface="Arial" pitchFamily="34" charset="0"/>
              <a:buChar char="•"/>
              <a:defRPr/>
            </a:pPr>
            <a:endParaRPr lang="en-GB" sz="1200" dirty="0" smtClean="0">
              <a:solidFill>
                <a:schemeClr val="tx1"/>
              </a:solidFill>
            </a:endParaRPr>
          </a:p>
          <a:p>
            <a:pPr marL="481013" lvl="1" indent="0">
              <a:spcAft>
                <a:spcPts val="0"/>
              </a:spcAft>
              <a:buFont typeface="Wingdings" panose="05000000000000000000" pitchFamily="2" charset="2"/>
              <a:buNone/>
              <a:defRPr/>
            </a:pPr>
            <a:endParaRPr lang="en-GB" sz="200" dirty="0" smtClean="0">
              <a:solidFill>
                <a:schemeClr val="tx1"/>
              </a:solidFill>
            </a:endParaRPr>
          </a:p>
          <a:p>
            <a:pPr>
              <a:lnSpc>
                <a:spcPct val="100000"/>
              </a:lnSpc>
              <a:spcAft>
                <a:spcPts val="0"/>
              </a:spcAft>
              <a:buFont typeface="Arial" pitchFamily="34" charset="0"/>
              <a:buChar char="•"/>
              <a:defRPr/>
            </a:pPr>
            <a:r>
              <a:rPr lang="en-GB" sz="1600" dirty="0" smtClean="0">
                <a:solidFill>
                  <a:schemeClr val="tx1"/>
                </a:solidFill>
              </a:rPr>
              <a:t>CMA</a:t>
            </a:r>
          </a:p>
          <a:p>
            <a:pPr lvl="1">
              <a:spcAft>
                <a:spcPts val="0"/>
              </a:spcAft>
              <a:buFont typeface="Arial" pitchFamily="34" charset="0"/>
              <a:buChar char="•"/>
              <a:defRPr/>
            </a:pPr>
            <a:r>
              <a:rPr lang="en-GB" sz="1200" b="0" dirty="0" err="1" smtClean="0">
                <a:solidFill>
                  <a:schemeClr val="tx1"/>
                </a:solidFill>
              </a:rPr>
              <a:t>Feng</a:t>
            </a:r>
            <a:r>
              <a:rPr lang="en-GB" sz="1200" b="0" dirty="0" smtClean="0">
                <a:solidFill>
                  <a:schemeClr val="tx1"/>
                </a:solidFill>
              </a:rPr>
              <a:t> Yun satellite series</a:t>
            </a:r>
          </a:p>
          <a:p>
            <a:pPr lvl="2">
              <a:lnSpc>
                <a:spcPct val="100000"/>
              </a:lnSpc>
              <a:spcAft>
                <a:spcPts val="0"/>
              </a:spcAft>
              <a:buFont typeface="Arial" pitchFamily="34" charset="0"/>
              <a:buChar char="•"/>
              <a:defRPr/>
            </a:pPr>
            <a:r>
              <a:rPr lang="en-GB" sz="1200" b="0" dirty="0" smtClean="0">
                <a:solidFill>
                  <a:schemeClr val="tx1"/>
                </a:solidFill>
              </a:rPr>
              <a:t>FY-3C similar to Metop</a:t>
            </a:r>
          </a:p>
          <a:p>
            <a:pPr lvl="2">
              <a:lnSpc>
                <a:spcPct val="100000"/>
              </a:lnSpc>
              <a:spcAft>
                <a:spcPts val="0"/>
              </a:spcAft>
              <a:buFont typeface="Arial" pitchFamily="34" charset="0"/>
              <a:buChar char="•"/>
              <a:defRPr/>
            </a:pPr>
            <a:r>
              <a:rPr lang="en-GB" sz="1200" b="0" dirty="0" smtClean="0">
                <a:solidFill>
                  <a:schemeClr val="tx1"/>
                </a:solidFill>
              </a:rPr>
              <a:t>FY-4 similar to MTG</a:t>
            </a:r>
          </a:p>
          <a:p>
            <a:pPr lvl="2">
              <a:lnSpc>
                <a:spcPct val="100000"/>
              </a:lnSpc>
              <a:spcAft>
                <a:spcPts val="0"/>
              </a:spcAft>
              <a:buFont typeface="Arial" pitchFamily="34" charset="0"/>
              <a:buChar char="•"/>
              <a:defRPr/>
            </a:pPr>
            <a:endParaRPr lang="en-GB" sz="1200" dirty="0">
              <a:solidFill>
                <a:schemeClr val="tx1"/>
              </a:solidFill>
            </a:endParaRPr>
          </a:p>
          <a:p>
            <a:pPr>
              <a:lnSpc>
                <a:spcPct val="100000"/>
              </a:lnSpc>
              <a:spcAft>
                <a:spcPts val="0"/>
              </a:spcAft>
              <a:buFont typeface="Arial" pitchFamily="34" charset="0"/>
              <a:buChar char="•"/>
              <a:defRPr/>
            </a:pPr>
            <a:r>
              <a:rPr lang="en-GB" sz="1600" dirty="0" smtClean="0">
                <a:solidFill>
                  <a:schemeClr val="tx1"/>
                </a:solidFill>
              </a:rPr>
              <a:t>ISRO / CNES</a:t>
            </a:r>
          </a:p>
          <a:p>
            <a:pPr lvl="1">
              <a:spcAft>
                <a:spcPts val="0"/>
              </a:spcAft>
              <a:buFont typeface="Arial" pitchFamily="34" charset="0"/>
              <a:buChar char="•"/>
              <a:defRPr/>
            </a:pPr>
            <a:r>
              <a:rPr lang="en-GB" sz="1200" b="0" dirty="0" smtClean="0">
                <a:solidFill>
                  <a:schemeClr val="tx1"/>
                </a:solidFill>
              </a:rPr>
              <a:t>Meghatropiques SAPHIR sounder</a:t>
            </a:r>
          </a:p>
          <a:p>
            <a:pPr lvl="1">
              <a:spcAft>
                <a:spcPts val="0"/>
              </a:spcAft>
              <a:buFont typeface="Arial" pitchFamily="34" charset="0"/>
              <a:buChar char="•"/>
              <a:defRPr/>
            </a:pPr>
            <a:endParaRPr lang="en-GB" sz="1200" dirty="0">
              <a:solidFill>
                <a:schemeClr val="tx1"/>
              </a:solidFill>
            </a:endParaRPr>
          </a:p>
          <a:p>
            <a:pPr>
              <a:spcAft>
                <a:spcPts val="0"/>
              </a:spcAft>
              <a:buFont typeface="Arial" pitchFamily="34" charset="0"/>
              <a:buChar char="•"/>
              <a:defRPr/>
            </a:pPr>
            <a:r>
              <a:rPr lang="en-GB" sz="1600" dirty="0" smtClean="0">
                <a:solidFill>
                  <a:schemeClr val="tx1"/>
                </a:solidFill>
              </a:rPr>
              <a:t>ESA / EUMETSAT / European Commission</a:t>
            </a:r>
          </a:p>
          <a:p>
            <a:pPr lvl="1">
              <a:spcAft>
                <a:spcPts val="0"/>
              </a:spcAft>
              <a:buFont typeface="Arial" pitchFamily="34" charset="0"/>
              <a:buChar char="•"/>
              <a:defRPr/>
            </a:pPr>
            <a:r>
              <a:rPr lang="en-GB" sz="1200" b="0" dirty="0" smtClean="0">
                <a:solidFill>
                  <a:schemeClr val="tx1"/>
                </a:solidFill>
              </a:rPr>
              <a:t>Sentinel series (1,2,3 </a:t>
            </a:r>
            <a:r>
              <a:rPr lang="en-GB" sz="1200" b="0" dirty="0" smtClean="0">
                <a:solidFill>
                  <a:schemeClr val="tx1"/>
                </a:solidFill>
              </a:rPr>
              <a:t>up, 4, 5p, 5, 6 to come)</a:t>
            </a:r>
            <a:endParaRPr lang="en-GB" sz="1200" b="0" dirty="0" smtClean="0">
              <a:solidFill>
                <a:schemeClr val="tx1"/>
              </a:solidFill>
            </a:endParaRPr>
          </a:p>
          <a:p>
            <a:pPr lvl="1">
              <a:spcAft>
                <a:spcPts val="0"/>
              </a:spcAft>
              <a:buFont typeface="Arial" pitchFamily="34" charset="0"/>
              <a:buChar char="•"/>
              <a:defRPr/>
            </a:pPr>
            <a:endParaRPr lang="en-GB" sz="1200" b="0" dirty="0">
              <a:solidFill>
                <a:schemeClr val="tx1"/>
              </a:solidFill>
            </a:endParaRPr>
          </a:p>
          <a:p>
            <a:pPr>
              <a:spcAft>
                <a:spcPts val="0"/>
              </a:spcAft>
              <a:buFont typeface="Arial" pitchFamily="34" charset="0"/>
              <a:buChar char="•"/>
              <a:defRPr/>
            </a:pPr>
            <a:r>
              <a:rPr lang="en-GB" sz="1600" dirty="0" smtClean="0">
                <a:solidFill>
                  <a:schemeClr val="tx1"/>
                </a:solidFill>
              </a:rPr>
              <a:t>NSPO</a:t>
            </a:r>
          </a:p>
          <a:p>
            <a:pPr lvl="1">
              <a:spcAft>
                <a:spcPts val="0"/>
              </a:spcAft>
              <a:buFont typeface="Arial" pitchFamily="34" charset="0"/>
              <a:buChar char="•"/>
              <a:defRPr/>
            </a:pPr>
            <a:r>
              <a:rPr lang="en-GB" sz="1200" dirty="0" smtClean="0">
                <a:solidFill>
                  <a:schemeClr val="tx1"/>
                </a:solidFill>
              </a:rPr>
              <a:t>COSMIC-2 (RO) </a:t>
            </a:r>
          </a:p>
          <a:p>
            <a:pPr lvl="1">
              <a:spcAft>
                <a:spcPts val="0"/>
              </a:spcAft>
              <a:buFont typeface="Arial" pitchFamily="34" charset="0"/>
              <a:buChar char="•"/>
              <a:defRPr/>
            </a:pPr>
            <a:endParaRPr lang="en-GB" sz="2000" dirty="0" smtClean="0">
              <a:solidFill>
                <a:schemeClr val="tx1"/>
              </a:solidFill>
            </a:endParaRPr>
          </a:p>
          <a:p>
            <a:pPr>
              <a:buFont typeface="Arial" pitchFamily="34" charset="0"/>
              <a:buChar char="•"/>
              <a:defRPr/>
            </a:pPr>
            <a:r>
              <a:rPr lang="en-GB" sz="1800" dirty="0" smtClean="0">
                <a:solidFill>
                  <a:schemeClr val="tx1"/>
                </a:solidFill>
              </a:rPr>
              <a:t>DoD, CSA, </a:t>
            </a:r>
            <a:r>
              <a:rPr lang="en-GB" sz="1800" dirty="0" err="1" smtClean="0">
                <a:solidFill>
                  <a:schemeClr val="tx1"/>
                </a:solidFill>
              </a:rPr>
              <a:t>RosHydroMet</a:t>
            </a:r>
            <a:r>
              <a:rPr lang="en-GB" sz="1800" dirty="0" smtClean="0">
                <a:solidFill>
                  <a:schemeClr val="tx1"/>
                </a:solidFill>
              </a:rPr>
              <a:t>, KMA, NSAOS, UCAR, DLR, CONAE, IMD</a:t>
            </a:r>
            <a:endParaRPr lang="en-GB" sz="1800" dirty="0">
              <a:solidFill>
                <a:schemeClr val="tx1"/>
              </a:solidFill>
            </a:endParaRPr>
          </a:p>
        </p:txBody>
      </p:sp>
      <p:pic>
        <p:nvPicPr>
          <p:cNvPr id="39940" name="Picture 2"/>
          <p:cNvPicPr>
            <a:picLocks noChangeAspect="1" noChangeArrowheads="1"/>
          </p:cNvPicPr>
          <p:nvPr/>
        </p:nvPicPr>
        <p:blipFill>
          <a:blip r:embed="rId2">
            <a:extLst>
              <a:ext uri="{28A0092B-C50C-407E-A947-70E740481C1C}">
                <a14:useLocalDpi xmlns:a14="http://schemas.microsoft.com/office/drawing/2010/main" val="0"/>
              </a:ext>
            </a:extLst>
          </a:blip>
          <a:srcRect l="19611" r="28683"/>
          <a:stretch>
            <a:fillRect/>
          </a:stretch>
        </p:blipFill>
        <p:spPr bwMode="auto">
          <a:xfrm>
            <a:off x="184150" y="55563"/>
            <a:ext cx="1601788" cy="3097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1" name="TextBox 3"/>
          <p:cNvSpPr txBox="1">
            <a:spLocks noChangeArrowheads="1"/>
          </p:cNvSpPr>
          <p:nvPr/>
        </p:nvSpPr>
        <p:spPr bwMode="auto">
          <a:xfrm>
            <a:off x="179388" y="55563"/>
            <a:ext cx="1601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a:solidFill>
                  <a:schemeClr val="bg1"/>
                </a:solidFill>
              </a:rPr>
              <a:t>GPM </a:t>
            </a:r>
          </a:p>
          <a:p>
            <a:pPr algn="ctr" eaLnBrk="1" hangingPunct="1"/>
            <a:r>
              <a:rPr lang="en-GB" altLang="en-US" sz="1800" b="1">
                <a:solidFill>
                  <a:schemeClr val="bg1"/>
                </a:solidFill>
              </a:rPr>
              <a:t>Feb 2014</a:t>
            </a:r>
          </a:p>
        </p:txBody>
      </p:sp>
      <p:pic>
        <p:nvPicPr>
          <p:cNvPr id="39942" name="Picture 3"/>
          <p:cNvPicPr>
            <a:picLocks noChangeAspect="1" noChangeArrowheads="1"/>
          </p:cNvPicPr>
          <p:nvPr/>
        </p:nvPicPr>
        <p:blipFill>
          <a:blip r:embed="rId3">
            <a:extLst>
              <a:ext uri="{28A0092B-C50C-407E-A947-70E740481C1C}">
                <a14:useLocalDpi xmlns:a14="http://schemas.microsoft.com/office/drawing/2010/main" val="0"/>
              </a:ext>
            </a:extLst>
          </a:blip>
          <a:srcRect l="7333" r="55203"/>
          <a:stretch>
            <a:fillRect/>
          </a:stretch>
        </p:blipFill>
        <p:spPr bwMode="auto">
          <a:xfrm>
            <a:off x="179388" y="3284538"/>
            <a:ext cx="1606550" cy="292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3" name="TextBox 6"/>
          <p:cNvSpPr txBox="1">
            <a:spLocks noChangeArrowheads="1"/>
          </p:cNvSpPr>
          <p:nvPr/>
        </p:nvSpPr>
        <p:spPr bwMode="auto">
          <a:xfrm>
            <a:off x="184150" y="5562600"/>
            <a:ext cx="1601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a:solidFill>
                  <a:schemeClr val="bg1"/>
                </a:solidFill>
              </a:rPr>
              <a:t>FY3C </a:t>
            </a:r>
          </a:p>
          <a:p>
            <a:pPr algn="ctr" eaLnBrk="1" hangingPunct="1"/>
            <a:r>
              <a:rPr lang="en-GB" altLang="en-US" sz="1800" b="1">
                <a:solidFill>
                  <a:schemeClr val="bg1"/>
                </a:solidFill>
              </a:rPr>
              <a:t>Sept 2013</a:t>
            </a:r>
          </a:p>
        </p:txBody>
      </p:sp>
      <p:pic>
        <p:nvPicPr>
          <p:cNvPr id="39944" name="Picture 4"/>
          <p:cNvPicPr>
            <a:picLocks noChangeAspect="1" noChangeArrowheads="1"/>
          </p:cNvPicPr>
          <p:nvPr/>
        </p:nvPicPr>
        <p:blipFill>
          <a:blip r:embed="rId4">
            <a:extLst>
              <a:ext uri="{28A0092B-C50C-407E-A947-70E740481C1C}">
                <a14:useLocalDpi xmlns:a14="http://schemas.microsoft.com/office/drawing/2010/main" val="0"/>
              </a:ext>
            </a:extLst>
          </a:blip>
          <a:srcRect l="24947" r="44382" b="36417"/>
          <a:stretch>
            <a:fillRect/>
          </a:stretch>
        </p:blipFill>
        <p:spPr bwMode="auto">
          <a:xfrm>
            <a:off x="7459663" y="55563"/>
            <a:ext cx="1641475"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5" name="TextBox 8"/>
          <p:cNvSpPr txBox="1">
            <a:spLocks noChangeArrowheads="1"/>
          </p:cNvSpPr>
          <p:nvPr/>
        </p:nvSpPr>
        <p:spPr bwMode="auto">
          <a:xfrm>
            <a:off x="7342188" y="63500"/>
            <a:ext cx="18653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a:solidFill>
                  <a:schemeClr val="bg1"/>
                </a:solidFill>
              </a:rPr>
              <a:t>Meghatropiques Oct 2011</a:t>
            </a:r>
          </a:p>
        </p:txBody>
      </p:sp>
      <p:pic>
        <p:nvPicPr>
          <p:cNvPr id="26629"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t="6351" b="23001"/>
          <a:stretch/>
        </p:blipFill>
        <p:spPr bwMode="auto">
          <a:xfrm>
            <a:off x="6817691" y="3923982"/>
            <a:ext cx="2918349" cy="1619301"/>
          </a:xfrm>
          <a:prstGeom prst="rect">
            <a:avLst/>
          </a:prstGeom>
          <a:noFill/>
          <a:ln>
            <a:noFill/>
          </a:ln>
          <a:effectLst/>
          <a:scene3d>
            <a:camera prst="orthographicFront">
              <a:rot lat="0" lon="0" rev="540000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7" name="TextBox 12"/>
          <p:cNvSpPr txBox="1">
            <a:spLocks noChangeArrowheads="1"/>
          </p:cNvSpPr>
          <p:nvPr/>
        </p:nvSpPr>
        <p:spPr bwMode="auto">
          <a:xfrm>
            <a:off x="7524750" y="5562600"/>
            <a:ext cx="15763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a:solidFill>
                  <a:schemeClr val="bg1"/>
                </a:solidFill>
              </a:rPr>
              <a:t>Sentinel-1 April 2014</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425" y="368300"/>
            <a:ext cx="5265738"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3" name="Picture 4"/>
          <p:cNvPicPr>
            <a:picLocks noChangeAspect="1" noChangeArrowheads="1"/>
          </p:cNvPicPr>
          <p:nvPr/>
        </p:nvPicPr>
        <p:blipFill>
          <a:blip r:embed="rId3">
            <a:extLst>
              <a:ext uri="{28A0092B-C50C-407E-A947-70E740481C1C}">
                <a14:useLocalDpi xmlns:a14="http://schemas.microsoft.com/office/drawing/2010/main" val="0"/>
              </a:ext>
            </a:extLst>
          </a:blip>
          <a:srcRect t="229"/>
          <a:stretch>
            <a:fillRect/>
          </a:stretch>
        </p:blipFill>
        <p:spPr bwMode="auto">
          <a:xfrm>
            <a:off x="849313" y="3460750"/>
            <a:ext cx="5241925" cy="26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163638" y="6291263"/>
            <a:ext cx="3625850" cy="307975"/>
          </a:xfrm>
          <a:prstGeom prst="rect">
            <a:avLst/>
          </a:prstGeom>
          <a:solidFill>
            <a:schemeClr val="accent3"/>
          </a:solidFill>
        </p:spPr>
        <p:txBody>
          <a:bodyPr>
            <a:spAutoFit/>
          </a:bodyPr>
          <a:lstStyle/>
          <a:p>
            <a:pPr algn="ctr">
              <a:defRPr/>
            </a:pPr>
            <a:r>
              <a:rPr lang="en-GB" sz="1400" dirty="0"/>
              <a:t>TOVS</a:t>
            </a:r>
            <a:endParaRPr lang="en-GB" sz="1400" dirty="0"/>
          </a:p>
        </p:txBody>
      </p:sp>
      <p:sp>
        <p:nvSpPr>
          <p:cNvPr id="7" name="Rectangle 6"/>
          <p:cNvSpPr/>
          <p:nvPr/>
        </p:nvSpPr>
        <p:spPr>
          <a:xfrm>
            <a:off x="4165600" y="6445250"/>
            <a:ext cx="612775" cy="1539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4" name="TextBox 3"/>
          <p:cNvSpPr txBox="1"/>
          <p:nvPr/>
        </p:nvSpPr>
        <p:spPr>
          <a:xfrm>
            <a:off x="6137275" y="508000"/>
            <a:ext cx="2879725" cy="5632450"/>
          </a:xfrm>
          <a:prstGeom prst="rect">
            <a:avLst/>
          </a:prstGeom>
          <a:solidFill>
            <a:schemeClr val="accent5">
              <a:lumMod val="20000"/>
              <a:lumOff val="80000"/>
            </a:schemeClr>
          </a:solidFill>
        </p:spPr>
        <p:txBody>
          <a:bodyPr>
            <a:spAutoFit/>
          </a:bodyPr>
          <a:lstStyle/>
          <a:p>
            <a:pPr>
              <a:defRPr/>
            </a:pPr>
            <a:r>
              <a:rPr lang="en-GB" dirty="0"/>
              <a:t>ERA-Interim skill shows little change 1980-2000 when there was little change in the GOS.</a:t>
            </a:r>
          </a:p>
          <a:p>
            <a:pPr>
              <a:defRPr/>
            </a:pPr>
            <a:endParaRPr lang="en-GB" dirty="0"/>
          </a:p>
          <a:p>
            <a:pPr>
              <a:defRPr/>
            </a:pPr>
            <a:r>
              <a:rPr lang="en-GB" dirty="0"/>
              <a:t>The ATOVS era shows a gain of around 6-18 hours in predictable skill compared to the TOVS era.</a:t>
            </a:r>
          </a:p>
          <a:p>
            <a:pPr>
              <a:defRPr/>
            </a:pPr>
            <a:endParaRPr lang="en-GB" dirty="0"/>
          </a:p>
          <a:p>
            <a:pPr>
              <a:defRPr/>
            </a:pPr>
            <a:r>
              <a:rPr lang="en-GB" dirty="0"/>
              <a:t>ERA-Interim excludes more recent data e.g. IASI and ASCAT so the impact of newer data is hard to judge.</a:t>
            </a:r>
          </a:p>
          <a:p>
            <a:pPr>
              <a:defRPr/>
            </a:pPr>
            <a:endParaRPr lang="en-GB" dirty="0"/>
          </a:p>
          <a:p>
            <a:pPr>
              <a:defRPr/>
            </a:pPr>
            <a:r>
              <a:rPr lang="en-GB" dirty="0"/>
              <a:t>This compares to overall ECMWF gain in skill of about 2-3 hours per year.</a:t>
            </a:r>
          </a:p>
        </p:txBody>
      </p:sp>
      <p:sp>
        <p:nvSpPr>
          <p:cNvPr id="40967" name="TextBox 4"/>
          <p:cNvSpPr txBox="1">
            <a:spLocks noChangeArrowheads="1"/>
          </p:cNvSpPr>
          <p:nvPr/>
        </p:nvSpPr>
        <p:spPr bwMode="auto">
          <a:xfrm>
            <a:off x="4456113" y="6291263"/>
            <a:ext cx="1506537" cy="3079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400"/>
              <a:t>ATOVS</a:t>
            </a:r>
          </a:p>
        </p:txBody>
      </p:sp>
      <p:sp>
        <p:nvSpPr>
          <p:cNvPr id="10" name="Rectangle 9"/>
          <p:cNvSpPr/>
          <p:nvPr/>
        </p:nvSpPr>
        <p:spPr>
          <a:xfrm>
            <a:off x="5218113" y="6438900"/>
            <a:ext cx="965200" cy="160338"/>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40969" name="TextBox 8"/>
          <p:cNvSpPr txBox="1">
            <a:spLocks noChangeArrowheads="1"/>
          </p:cNvSpPr>
          <p:nvPr/>
        </p:nvSpPr>
        <p:spPr bwMode="auto">
          <a:xfrm>
            <a:off x="5575300" y="6291263"/>
            <a:ext cx="2713038" cy="3079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1400"/>
              <a:t>ATOVS + Hyperspectral IR</a:t>
            </a:r>
          </a:p>
        </p:txBody>
      </p:sp>
      <p:sp>
        <p:nvSpPr>
          <p:cNvPr id="6" name="TextBox 5"/>
          <p:cNvSpPr txBox="1"/>
          <p:nvPr/>
        </p:nvSpPr>
        <p:spPr>
          <a:xfrm>
            <a:off x="228215" y="625954"/>
            <a:ext cx="677108" cy="2812561"/>
          </a:xfrm>
          <a:prstGeom prst="rect">
            <a:avLst/>
          </a:prstGeom>
          <a:solidFill>
            <a:schemeClr val="accent5">
              <a:lumMod val="20000"/>
              <a:lumOff val="80000"/>
            </a:schemeClr>
          </a:solidFill>
        </p:spPr>
        <p:txBody>
          <a:bodyPr vert="vert270">
            <a:spAutoFit/>
          </a:bodyPr>
          <a:lstStyle/>
          <a:p>
            <a:pPr algn="ctr">
              <a:defRPr/>
            </a:pPr>
            <a:r>
              <a:rPr lang="en-GB" sz="1600" dirty="0"/>
              <a:t>Full operational system. GOS + forecast changes with time</a:t>
            </a:r>
            <a:endParaRPr lang="en-GB" sz="1600" dirty="0"/>
          </a:p>
        </p:txBody>
      </p:sp>
      <p:sp>
        <p:nvSpPr>
          <p:cNvPr id="12" name="TextBox 11"/>
          <p:cNvSpPr txBox="1"/>
          <p:nvPr/>
        </p:nvSpPr>
        <p:spPr>
          <a:xfrm>
            <a:off x="228215" y="3506176"/>
            <a:ext cx="677108" cy="2741122"/>
          </a:xfrm>
          <a:prstGeom prst="rect">
            <a:avLst/>
          </a:prstGeom>
          <a:solidFill>
            <a:schemeClr val="accent5">
              <a:lumMod val="20000"/>
              <a:lumOff val="80000"/>
            </a:schemeClr>
          </a:solidFill>
        </p:spPr>
        <p:txBody>
          <a:bodyPr vert="vert270">
            <a:spAutoFit/>
          </a:bodyPr>
          <a:lstStyle/>
          <a:p>
            <a:pPr algn="ctr">
              <a:defRPr/>
            </a:pPr>
            <a:r>
              <a:rPr lang="en-GB" sz="1600" dirty="0"/>
              <a:t>Re-analysis system. Only GOS changes with time</a:t>
            </a:r>
            <a:endParaRPr lang="en-GB" sz="16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ctrTitle"/>
          </p:nvPr>
        </p:nvSpPr>
        <p:spPr bwMode="auto">
          <a:xfrm>
            <a:off x="250825" y="49213"/>
            <a:ext cx="8893175" cy="5762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a:lnSpc>
                <a:spcPct val="110000"/>
              </a:lnSpc>
              <a:spcBef>
                <a:spcPts val="600"/>
              </a:spcBef>
              <a:spcAft>
                <a:spcPts val="600"/>
              </a:spcAft>
            </a:pPr>
            <a:r>
              <a:rPr lang="en-GB" altLang="en-US" sz="3600" smtClean="0">
                <a:solidFill>
                  <a:schemeClr val="tx1"/>
                </a:solidFill>
              </a:rPr>
              <a:t>WMO Integrated Global Observing System (WIGOS) design</a:t>
            </a:r>
            <a:r>
              <a:rPr lang="en-GB" altLang="en-US" sz="3600" smtClean="0"/>
              <a:t/>
            </a:r>
            <a:br>
              <a:rPr lang="en-GB" altLang="en-US" sz="3600" smtClean="0"/>
            </a:br>
            <a:r>
              <a:rPr lang="en-GB" altLang="en-US" sz="3600" smtClean="0">
                <a:solidFill>
                  <a:schemeClr val="tx1"/>
                </a:solidFill>
              </a:rPr>
              <a:t/>
            </a:r>
            <a:br>
              <a:rPr lang="en-GB" altLang="en-US" sz="3600" smtClean="0">
                <a:solidFill>
                  <a:schemeClr val="tx1"/>
                </a:solidFill>
              </a:rPr>
            </a:br>
            <a:endParaRPr lang="en-GB" altLang="en-US" sz="3600" smtClean="0">
              <a:solidFill>
                <a:schemeClr val="tx1"/>
              </a:solidFill>
            </a:endParaRPr>
          </a:p>
        </p:txBody>
      </p:sp>
      <p:sp>
        <p:nvSpPr>
          <p:cNvPr id="2" name="TextBox 1"/>
          <p:cNvSpPr txBox="1"/>
          <p:nvPr/>
        </p:nvSpPr>
        <p:spPr>
          <a:xfrm>
            <a:off x="650875" y="1471613"/>
            <a:ext cx="7848600" cy="4986337"/>
          </a:xfrm>
          <a:prstGeom prst="rect">
            <a:avLst/>
          </a:prstGeom>
          <a:noFill/>
        </p:spPr>
        <p:txBody>
          <a:bodyPr>
            <a:spAutoFit/>
          </a:bodyPr>
          <a:lstStyle/>
          <a:p>
            <a:pPr eaLnBrk="1" hangingPunct="1">
              <a:defRPr/>
            </a:pPr>
            <a:r>
              <a:rPr lang="en-GB" dirty="0"/>
              <a:t>Examples questions we use Data Assimilation techniques to study:</a:t>
            </a:r>
          </a:p>
          <a:p>
            <a:pPr eaLnBrk="1" hangingPunct="1">
              <a:defRPr/>
            </a:pPr>
            <a:endParaRPr lang="en-GB" sz="2000" dirty="0"/>
          </a:p>
          <a:p>
            <a:pPr marL="342900" indent="-342900" eaLnBrk="1" hangingPunct="1">
              <a:buFont typeface="Arial" pitchFamily="34" charset="0"/>
              <a:buChar char="•"/>
              <a:defRPr/>
            </a:pPr>
            <a:r>
              <a:rPr lang="en-GB" sz="2000" dirty="0"/>
              <a:t>Very specific questions e.g. Would it be beneficial for the Chinese FY3 program to move to the “early morning orbit” with the Europeans occupying the “mid morning orbit” and the Americans the “afternoon orbit”?</a:t>
            </a:r>
          </a:p>
          <a:p>
            <a:pPr marL="342900" indent="-342900" eaLnBrk="1" hangingPunct="1">
              <a:buFont typeface="Arial" pitchFamily="34" charset="0"/>
              <a:buChar char="•"/>
              <a:defRPr/>
            </a:pPr>
            <a:endParaRPr lang="en-GB" sz="2000" dirty="0"/>
          </a:p>
          <a:p>
            <a:pPr marL="342900" indent="-342900" eaLnBrk="1" hangingPunct="1">
              <a:buFont typeface="Arial" pitchFamily="34" charset="0"/>
              <a:buChar char="•"/>
              <a:defRPr/>
            </a:pPr>
            <a:r>
              <a:rPr lang="en-GB" sz="2000" dirty="0"/>
              <a:t>Preparation for future instruments such as lidar and radar (EarthCARE) – will these observations make a difference?</a:t>
            </a:r>
          </a:p>
          <a:p>
            <a:pPr marL="342900" indent="-342900" eaLnBrk="1" hangingPunct="1">
              <a:buFont typeface="Arial" pitchFamily="34" charset="0"/>
              <a:buChar char="•"/>
              <a:defRPr/>
            </a:pPr>
            <a:endParaRPr lang="en-GB" sz="2000" dirty="0"/>
          </a:p>
          <a:p>
            <a:pPr marL="342900" indent="-342900" eaLnBrk="1" hangingPunct="1">
              <a:buFont typeface="Arial" pitchFamily="34" charset="0"/>
              <a:buChar char="•"/>
              <a:defRPr/>
            </a:pPr>
            <a:r>
              <a:rPr lang="en-GB" sz="2000" dirty="0"/>
              <a:t>Which observations are most critical to forecast skill?</a:t>
            </a:r>
          </a:p>
          <a:p>
            <a:pPr marL="342900" indent="-342900" eaLnBrk="1" hangingPunct="1">
              <a:buFont typeface="Arial" pitchFamily="34" charset="0"/>
              <a:buChar char="•"/>
              <a:defRPr/>
            </a:pPr>
            <a:endParaRPr lang="en-GB" sz="2000" dirty="0"/>
          </a:p>
          <a:p>
            <a:pPr marL="342900" indent="-342900" eaLnBrk="1" hangingPunct="1">
              <a:buFont typeface="Arial" pitchFamily="34" charset="0"/>
              <a:buChar char="•"/>
              <a:defRPr/>
            </a:pPr>
            <a:r>
              <a:rPr lang="en-GB" sz="2000" dirty="0"/>
              <a:t>Monitoring the quality of observations – protecting the operational </a:t>
            </a:r>
            <a:r>
              <a:rPr lang="en-GB" sz="2000" dirty="0"/>
              <a:t>system e.g. HCN event.</a:t>
            </a:r>
          </a:p>
          <a:p>
            <a:pPr marL="342900" indent="-342900" eaLnBrk="1" hangingPunct="1">
              <a:buFont typeface="Arial" pitchFamily="34" charset="0"/>
              <a:buChar char="•"/>
              <a:defRPr/>
            </a:pPr>
            <a:endParaRPr lang="en-GB" sz="2000" dirty="0"/>
          </a:p>
          <a:p>
            <a:pPr marL="342900" indent="-342900" eaLnBrk="1" hangingPunct="1">
              <a:buFont typeface="Arial" pitchFamily="34" charset="0"/>
              <a:buChar char="•"/>
              <a:defRPr/>
            </a:pPr>
            <a:r>
              <a:rPr lang="en-GB" sz="2000" dirty="0"/>
              <a:t>Protecting our needs e.g. Radiofrequency interference.</a:t>
            </a:r>
            <a:endParaRPr lang="en-GB"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bwMode="auto">
          <a:xfrm>
            <a:off x="809625" y="360363"/>
            <a:ext cx="7524750" cy="368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GB" altLang="en-US" smtClean="0"/>
              <a:t>Developing WIGOS</a:t>
            </a:r>
          </a:p>
        </p:txBody>
      </p:sp>
      <p:sp>
        <p:nvSpPr>
          <p:cNvPr id="3" name="Content Placeholder 2"/>
          <p:cNvSpPr>
            <a:spLocks noGrp="1"/>
          </p:cNvSpPr>
          <p:nvPr>
            <p:ph sz="quarter" idx="14"/>
          </p:nvPr>
        </p:nvSpPr>
        <p:spPr>
          <a:xfrm>
            <a:off x="809625" y="936625"/>
            <a:ext cx="7524750" cy="4984750"/>
          </a:xfrm>
        </p:spPr>
        <p:txBody>
          <a:bodyPr/>
          <a:lstStyle/>
          <a:p>
            <a:pPr>
              <a:defRPr/>
            </a:pPr>
            <a:r>
              <a:rPr lang="en-GB" altLang="en-US" dirty="0"/>
              <a:t>Vision for </a:t>
            </a:r>
            <a:r>
              <a:rPr lang="en-GB" altLang="en-US" dirty="0" smtClean="0"/>
              <a:t>WIGOS </a:t>
            </a:r>
            <a:r>
              <a:rPr lang="en-GB" altLang="en-US" dirty="0"/>
              <a:t>in 2025 adopted June </a:t>
            </a:r>
            <a:r>
              <a:rPr lang="en-GB" altLang="en-US" dirty="0" smtClean="0"/>
              <a:t>2009</a:t>
            </a:r>
          </a:p>
          <a:p>
            <a:pPr>
              <a:defRPr/>
            </a:pPr>
            <a:r>
              <a:rPr lang="en-GB" altLang="en-US" dirty="0" smtClean="0"/>
              <a:t>Vision for WIGOS in 2040 currently under development</a:t>
            </a:r>
          </a:p>
          <a:p>
            <a:pPr lvl="1">
              <a:buFontTx/>
              <a:buChar char="-"/>
              <a:defRPr/>
            </a:pPr>
            <a:r>
              <a:rPr lang="en-GB" altLang="en-US" dirty="0" smtClean="0"/>
              <a:t>Goal of new WIGOS vision by 2018 or 2019</a:t>
            </a:r>
          </a:p>
          <a:p>
            <a:pPr lvl="1">
              <a:buFontTx/>
              <a:buChar char="-"/>
              <a:defRPr/>
            </a:pPr>
            <a:r>
              <a:rPr lang="en-GB" altLang="en-US" dirty="0" smtClean="0"/>
              <a:t>Sets goals for the Space Agencies and attempts to coordinate</a:t>
            </a:r>
            <a:endParaRPr lang="en-GB" altLang="en-US" dirty="0"/>
          </a:p>
          <a:p>
            <a:pPr marL="285750" indent="-285750">
              <a:defRPr/>
            </a:pPr>
            <a:r>
              <a:rPr lang="en-GB" altLang="en-US" dirty="0" smtClean="0"/>
              <a:t>Understanding WIGOS - WMO Space provide detailed support for satellite data from www.wmo-sat.info:</a:t>
            </a:r>
          </a:p>
          <a:p>
            <a:pPr lvl="1">
              <a:buFontTx/>
              <a:buChar char="-"/>
              <a:defRPr/>
            </a:pPr>
            <a:r>
              <a:rPr lang="en-GB" altLang="en-US" dirty="0" smtClean="0"/>
              <a:t>OSCAR lists what exists, what is planned, what it can do, how this compares to requirements:</a:t>
            </a:r>
          </a:p>
          <a:p>
            <a:pPr marL="360000" lvl="1" indent="0" algn="ctr">
              <a:buFont typeface="Wingdings" panose="05000000000000000000" pitchFamily="2" charset="2"/>
              <a:buNone/>
              <a:defRPr/>
            </a:pPr>
            <a:r>
              <a:rPr lang="en-GB" altLang="en-US" dirty="0">
                <a:hlinkClick r:id="rId2"/>
              </a:rPr>
              <a:t>http://www.wmo-sat.info/oscar/</a:t>
            </a:r>
            <a:endParaRPr lang="en-GB" altLang="en-US" dirty="0"/>
          </a:p>
          <a:p>
            <a:pPr lvl="1">
              <a:buFontTx/>
              <a:buChar char="-"/>
              <a:defRPr/>
            </a:pPr>
            <a:r>
              <a:rPr lang="en-GB" altLang="en-US" dirty="0" smtClean="0"/>
              <a:t>SATURN provides detailed information to prepare for forthcoming launches: data availability, formats, meta data, test data, points of contact:</a:t>
            </a:r>
          </a:p>
          <a:p>
            <a:pPr marL="360000" lvl="1" indent="0" algn="ctr">
              <a:buFont typeface="Wingdings" panose="05000000000000000000" pitchFamily="2" charset="2"/>
              <a:buNone/>
              <a:defRPr/>
            </a:pPr>
            <a:r>
              <a:rPr lang="en-GB" altLang="en-US" dirty="0">
                <a:hlinkClick r:id="rId3"/>
              </a:rPr>
              <a:t>https://www.wmo-sat.info/satellite-user-readiness</a:t>
            </a:r>
            <a:r>
              <a:rPr lang="en-GB" altLang="en-US" dirty="0" smtClean="0">
                <a:hlinkClick r:id="rId3"/>
              </a:rPr>
              <a:t>/</a:t>
            </a:r>
            <a:endParaRPr lang="en-GB" altLang="en-US" dirty="0" smtClean="0"/>
          </a:p>
          <a:p>
            <a:pPr lvl="1">
              <a:buFontTx/>
              <a:buChar char="-"/>
              <a:defRPr/>
            </a:pPr>
            <a:r>
              <a:rPr lang="en-GB" altLang="en-US" dirty="0" smtClean="0"/>
              <a:t>The Product Access Guide provides information on existing datasets and how to obtain them:</a:t>
            </a:r>
          </a:p>
          <a:p>
            <a:pPr marL="360000" lvl="1" indent="0" algn="ctr">
              <a:buFont typeface="Wingdings" panose="05000000000000000000" pitchFamily="2" charset="2"/>
              <a:buNone/>
              <a:defRPr/>
            </a:pPr>
            <a:r>
              <a:rPr lang="en-GB" altLang="en-US" dirty="0">
                <a:hlinkClick r:id="rId4"/>
              </a:rPr>
              <a:t>https://www.wmo-sat.info/product-access-guide/</a:t>
            </a:r>
            <a:endParaRPr lang="en-GB" altLang="en-US" dirty="0"/>
          </a:p>
          <a:p>
            <a:pPr>
              <a:defRPr/>
            </a:pPr>
            <a:endParaRPr lang="en-GB" dirty="0"/>
          </a:p>
        </p:txBody>
      </p:sp>
      <p:sp>
        <p:nvSpPr>
          <p:cNvPr id="43012" name="Slide Number Placeholder 3"/>
          <p:cNvSpPr>
            <a:spLocks noGrp="1"/>
          </p:cNvSpPr>
          <p:nvPr>
            <p:ph type="sldNum" sz="quarter" idx="4294967295"/>
          </p:nvPr>
        </p:nvSpPr>
        <p:spPr bwMode="auto">
          <a:xfrm>
            <a:off x="7524750" y="6308725"/>
            <a:ext cx="1619250" cy="2159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2603C652-AEC0-4B40-8278-B9C75F61BA99}" type="slidenum">
              <a:rPr lang="en-US" altLang="en-US" sz="900">
                <a:solidFill>
                  <a:srgbClr val="064E83"/>
                </a:solidFill>
              </a:rPr>
              <a:pPr/>
              <a:t>26</a:t>
            </a:fld>
            <a:endParaRPr lang="en-US" altLang="en-US" sz="900">
              <a:solidFill>
                <a:srgbClr val="064E83"/>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11" y="244155"/>
            <a:ext cx="7524159" cy="369332"/>
          </a:xfrm>
        </p:spPr>
        <p:txBody>
          <a:bodyPr/>
          <a:lstStyle/>
          <a:p>
            <a:r>
              <a:rPr lang="en-GB" dirty="0" smtClean="0"/>
              <a:t>Summary</a:t>
            </a:r>
            <a:endParaRPr lang="en-GB" dirty="0"/>
          </a:p>
        </p:txBody>
      </p:sp>
      <p:sp>
        <p:nvSpPr>
          <p:cNvPr id="3" name="Content Placeholder 2"/>
          <p:cNvSpPr>
            <a:spLocks noGrp="1"/>
          </p:cNvSpPr>
          <p:nvPr>
            <p:ph sz="quarter" idx="14"/>
          </p:nvPr>
        </p:nvSpPr>
        <p:spPr>
          <a:xfrm>
            <a:off x="810211" y="783205"/>
            <a:ext cx="7524159" cy="4986000"/>
          </a:xfrm>
        </p:spPr>
        <p:txBody>
          <a:bodyPr/>
          <a:lstStyle/>
          <a:p>
            <a:r>
              <a:rPr lang="en-GB" dirty="0" smtClean="0"/>
              <a:t>WMO trying to coordinate Global Observing System, with some success</a:t>
            </a:r>
          </a:p>
          <a:p>
            <a:r>
              <a:rPr lang="en-GB" dirty="0" smtClean="0"/>
              <a:t>We have a core component of WIGOS for meteorology with:</a:t>
            </a:r>
          </a:p>
          <a:p>
            <a:pPr lvl="1"/>
            <a:r>
              <a:rPr lang="en-GB" dirty="0" smtClean="0"/>
              <a:t>Microwave, IR and Radio Occultation sounders for temperature and humidity</a:t>
            </a:r>
          </a:p>
          <a:p>
            <a:pPr lvl="1"/>
            <a:r>
              <a:rPr lang="en-GB" dirty="0" smtClean="0"/>
              <a:t>Atmospheric Motion winds and Scatterometer winds</a:t>
            </a:r>
          </a:p>
          <a:p>
            <a:pPr lvl="1"/>
            <a:r>
              <a:rPr lang="en-GB" dirty="0" smtClean="0"/>
              <a:t>Microwave imagers and cloud + precipitation radar for clouds/precipitation</a:t>
            </a:r>
          </a:p>
          <a:p>
            <a:r>
              <a:rPr lang="en-GB" dirty="0" smtClean="0"/>
              <a:t>OSCAR database allows easy examination of what exists, and to what purpose.</a:t>
            </a:r>
          </a:p>
          <a:p>
            <a:r>
              <a:rPr lang="en-GB" dirty="0" smtClean="0"/>
              <a:t>New and exciting developments</a:t>
            </a:r>
          </a:p>
          <a:p>
            <a:pPr lvl="1"/>
            <a:r>
              <a:rPr lang="en-GB" dirty="0" smtClean="0"/>
              <a:t>Lidar: for wind, clouds and aerosol; Cloud radar (ESA Earth Explorer)</a:t>
            </a:r>
          </a:p>
          <a:p>
            <a:pPr lvl="1"/>
            <a:r>
              <a:rPr lang="en-GB" dirty="0" smtClean="0"/>
              <a:t>Visible for aerosol, sub-mm for ice cloud (EPS-SG)</a:t>
            </a:r>
          </a:p>
          <a:p>
            <a:pPr lvl="1"/>
            <a:r>
              <a:rPr lang="en-GB" dirty="0" smtClean="0"/>
              <a:t>Hyperspectral IR on Geo (MTG, FY4)</a:t>
            </a:r>
          </a:p>
          <a:p>
            <a:r>
              <a:rPr lang="en-GB" dirty="0" smtClean="0"/>
              <a:t>Needs advances in models, data assimilation, observation operators and data handling, quality control and characterisation. Also preparing for future Earth System rather than pure NWP approaches, with coupled models and data assimilation</a:t>
            </a:r>
          </a:p>
          <a:p>
            <a:pPr lvl="1"/>
            <a:endParaRPr lang="en-GB"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27</a:t>
            </a:fld>
            <a:endParaRPr lang="en-US" dirty="0"/>
          </a:p>
        </p:txBody>
      </p:sp>
    </p:spTree>
    <p:extLst>
      <p:ext uri="{BB962C8B-B14F-4D97-AF65-F5344CB8AC3E}">
        <p14:creationId xmlns:p14="http://schemas.microsoft.com/office/powerpoint/2010/main" val="7156709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1570038"/>
          </a:xfrm>
          <a:prstGeom prst="rect">
            <a:avLst/>
          </a:prstGeom>
          <a:noFill/>
        </p:spPr>
        <p:txBody>
          <a:bodyPr>
            <a:spAutoFit/>
          </a:bodyPr>
          <a:lstStyle/>
          <a:p>
            <a:pPr algn="ctr" defTabSz="762000">
              <a:defRPr/>
            </a:pPr>
            <a:r>
              <a:rPr lang="en-GB" dirty="0">
                <a:solidFill>
                  <a:srgbClr val="0F3692"/>
                </a:solidFill>
                <a:latin typeface="Arial Black" pitchFamily="34" charset="0"/>
              </a:rPr>
              <a:t>Sun-Synchronous Polar Satellites</a:t>
            </a:r>
          </a:p>
          <a:p>
            <a:pPr>
              <a:defRPr/>
            </a:pPr>
            <a:endParaRPr lang="en-GB" b="1" dirty="0"/>
          </a:p>
          <a:p>
            <a:pPr>
              <a:defRPr/>
            </a:pPr>
            <a:endParaRPr lang="en-GB" dirty="0">
              <a:solidFill>
                <a:schemeClr val="bg1">
                  <a:lumMod val="75000"/>
                </a:schemeClr>
              </a:solidFill>
            </a:endParaRPr>
          </a:p>
          <a:p>
            <a:pPr>
              <a:defRPr/>
            </a:pPr>
            <a:endParaRPr lang="en-GB" dirty="0"/>
          </a:p>
        </p:txBody>
      </p:sp>
      <p:graphicFrame>
        <p:nvGraphicFramePr>
          <p:cNvPr id="6" name="Table 5"/>
          <p:cNvGraphicFramePr>
            <a:graphicFrameLocks noGrp="1"/>
          </p:cNvGraphicFramePr>
          <p:nvPr/>
        </p:nvGraphicFramePr>
        <p:xfrm>
          <a:off x="104775" y="407988"/>
          <a:ext cx="8929687" cy="5872206"/>
        </p:xfrm>
        <a:graphic>
          <a:graphicData uri="http://schemas.openxmlformats.org/drawingml/2006/table">
            <a:tbl>
              <a:tblPr firstRow="1" bandRow="1">
                <a:tableStyleId>{5C22544A-7EE6-4342-B048-85BDC9FD1C3A}</a:tableStyleId>
              </a:tblPr>
              <a:tblGrid>
                <a:gridCol w="1658288"/>
                <a:gridCol w="2016381"/>
                <a:gridCol w="2376449"/>
                <a:gridCol w="2878569"/>
              </a:tblGrid>
              <a:tr h="640031">
                <a:tc>
                  <a:txBody>
                    <a:bodyPr/>
                    <a:lstStyle/>
                    <a:p>
                      <a:r>
                        <a:rPr lang="en-GB" sz="1800" dirty="0" smtClean="0"/>
                        <a:t>Instrument</a:t>
                      </a:r>
                      <a:endParaRPr lang="en-GB" sz="1800" dirty="0"/>
                    </a:p>
                  </a:txBody>
                  <a:tcPr marL="91447" marR="91447" marT="45698" marB="45698"/>
                </a:tc>
                <a:tc>
                  <a:txBody>
                    <a:bodyPr/>
                    <a:lstStyle/>
                    <a:p>
                      <a:r>
                        <a:rPr lang="en-GB" sz="1800" dirty="0" smtClean="0"/>
                        <a:t>Early morning orbit</a:t>
                      </a:r>
                      <a:endParaRPr lang="en-GB" sz="1800" dirty="0"/>
                    </a:p>
                  </a:txBody>
                  <a:tcPr marL="91447" marR="91447" marT="45698" marB="45698"/>
                </a:tc>
                <a:tc>
                  <a:txBody>
                    <a:bodyPr/>
                    <a:lstStyle/>
                    <a:p>
                      <a:r>
                        <a:rPr lang="en-GB" sz="1800" b="0" dirty="0" smtClean="0"/>
                        <a:t>Morning</a:t>
                      </a:r>
                      <a:r>
                        <a:rPr lang="en-GB" sz="1800" dirty="0" smtClean="0"/>
                        <a:t> orbit</a:t>
                      </a:r>
                      <a:endParaRPr lang="en-GB" sz="1800" dirty="0"/>
                    </a:p>
                  </a:txBody>
                  <a:tcPr marL="91447" marR="91447" marT="45698" marB="45698"/>
                </a:tc>
                <a:tc>
                  <a:txBody>
                    <a:bodyPr/>
                    <a:lstStyle/>
                    <a:p>
                      <a:r>
                        <a:rPr lang="en-GB" sz="1800" dirty="0" smtClean="0"/>
                        <a:t>Afternoon</a:t>
                      </a:r>
                      <a:r>
                        <a:rPr lang="en-GB" sz="1800" baseline="0" dirty="0" smtClean="0"/>
                        <a:t> orbit</a:t>
                      </a:r>
                      <a:endParaRPr lang="en-GB" sz="1800" dirty="0"/>
                    </a:p>
                  </a:txBody>
                  <a:tcPr marL="91447" marR="91447" marT="45698" marB="45698"/>
                </a:tc>
              </a:tr>
              <a:tr h="822909">
                <a:tc>
                  <a:txBody>
                    <a:bodyPr/>
                    <a:lstStyle/>
                    <a:p>
                      <a:r>
                        <a:rPr lang="en-GB" sz="1600" b="1" dirty="0" smtClean="0"/>
                        <a:t>High spectral resolution IR sounder</a:t>
                      </a:r>
                      <a:endParaRPr lang="en-GB" sz="1600" b="1" dirty="0"/>
                    </a:p>
                  </a:txBody>
                  <a:tcPr marL="91447" marR="91447" marT="45698" marB="45698"/>
                </a:tc>
                <a:tc>
                  <a:txBody>
                    <a:bodyPr/>
                    <a:lstStyle/>
                    <a:p>
                      <a:endParaRPr lang="en-GB" sz="1600" dirty="0"/>
                    </a:p>
                  </a:txBody>
                  <a:tcPr marL="91447" marR="91447" marT="45698" marB="45698"/>
                </a:tc>
                <a:tc>
                  <a:txBody>
                    <a:bodyPr/>
                    <a:lstStyle/>
                    <a:p>
                      <a:r>
                        <a:rPr lang="en-GB" sz="1600" dirty="0" smtClean="0"/>
                        <a:t>IASI</a:t>
                      </a:r>
                      <a:endParaRPr lang="en-GB" sz="1600" dirty="0"/>
                    </a:p>
                  </a:txBody>
                  <a:tcPr marL="91447" marR="91447" marT="45698" marB="45698"/>
                </a:tc>
                <a:tc>
                  <a:txBody>
                    <a:bodyPr/>
                    <a:lstStyle/>
                    <a:p>
                      <a:r>
                        <a:rPr lang="en-GB" sz="1600" dirty="0" smtClean="0"/>
                        <a:t>Aqua AIRS</a:t>
                      </a:r>
                    </a:p>
                    <a:p>
                      <a:r>
                        <a:rPr lang="en-GB" sz="1600" dirty="0" smtClean="0">
                          <a:solidFill>
                            <a:schemeClr val="accent1">
                              <a:lumMod val="75000"/>
                            </a:schemeClr>
                          </a:solidFill>
                        </a:rPr>
                        <a:t>NPP </a:t>
                      </a:r>
                      <a:r>
                        <a:rPr lang="en-GB" sz="1600" dirty="0" err="1" smtClean="0">
                          <a:solidFill>
                            <a:schemeClr val="accent1">
                              <a:lumMod val="75000"/>
                            </a:schemeClr>
                          </a:solidFill>
                        </a:rPr>
                        <a:t>CrIS</a:t>
                      </a:r>
                      <a:endParaRPr lang="en-GB" sz="1600" dirty="0">
                        <a:solidFill>
                          <a:schemeClr val="accent1">
                            <a:lumMod val="75000"/>
                          </a:schemeClr>
                        </a:solidFill>
                      </a:endParaRPr>
                    </a:p>
                  </a:txBody>
                  <a:tcPr marL="91447" marR="91447" marT="45698" marB="45698"/>
                </a:tc>
              </a:tr>
              <a:tr h="1066747">
                <a:tc>
                  <a:txBody>
                    <a:bodyPr/>
                    <a:lstStyle/>
                    <a:p>
                      <a:r>
                        <a:rPr lang="en-GB" sz="1600" b="1" dirty="0" smtClean="0"/>
                        <a:t>Microwave T sounder</a:t>
                      </a:r>
                    </a:p>
                  </a:txBody>
                  <a:tcPr marL="91447" marR="91447" marT="45698" marB="456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chemeClr val="accent1">
                              <a:lumMod val="75000"/>
                            </a:schemeClr>
                          </a:solidFill>
                        </a:rPr>
                        <a:t>F16,</a:t>
                      </a:r>
                      <a:r>
                        <a:rPr lang="en-GB" sz="1600" baseline="0" dirty="0" smtClean="0">
                          <a:solidFill>
                            <a:schemeClr val="accent1">
                              <a:lumMod val="75000"/>
                            </a:schemeClr>
                          </a:solidFill>
                        </a:rPr>
                        <a:t> 17 </a:t>
                      </a:r>
                      <a:r>
                        <a:rPr lang="en-GB" sz="1600" dirty="0" smtClean="0">
                          <a:solidFill>
                            <a:schemeClr val="accent1">
                              <a:lumMod val="75000"/>
                            </a:schemeClr>
                          </a:solidFill>
                        </a:rPr>
                        <a:t>SSMIS</a:t>
                      </a:r>
                    </a:p>
                    <a:p>
                      <a:endParaRPr lang="en-GB" sz="1600" dirty="0"/>
                    </a:p>
                  </a:txBody>
                  <a:tcPr marL="91447" marR="91447" marT="45698" marB="456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err="1" smtClean="0">
                          <a:solidFill>
                            <a:schemeClr val="tx1"/>
                          </a:solidFill>
                        </a:rPr>
                        <a:t>Metop</a:t>
                      </a:r>
                      <a:r>
                        <a:rPr lang="en-GB" sz="1600" baseline="0" dirty="0" smtClean="0">
                          <a:solidFill>
                            <a:schemeClr val="tx1"/>
                          </a:solidFill>
                        </a:rPr>
                        <a:t> AMSU-A</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solidFill>
                            <a:schemeClr val="accent1">
                              <a:lumMod val="75000"/>
                            </a:schemeClr>
                          </a:solidFill>
                        </a:rPr>
                        <a:t>FY3A MWTS</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solidFill>
                            <a:schemeClr val="accent1">
                              <a:lumMod val="75000"/>
                            </a:schemeClr>
                          </a:solidFill>
                        </a:rPr>
                        <a:t>DMSP F18 SSMIS</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solidFill>
                            <a:schemeClr val="accent1">
                              <a:lumMod val="75000"/>
                            </a:schemeClr>
                          </a:solidFill>
                        </a:rPr>
                        <a:t>Meteor-M N1 MTVZA</a:t>
                      </a:r>
                    </a:p>
                  </a:txBody>
                  <a:tcPr marL="91447" marR="91447" marT="45698" marB="45698"/>
                </a:tc>
                <a:tc>
                  <a:txBody>
                    <a:bodyPr/>
                    <a:lstStyle/>
                    <a:p>
                      <a:r>
                        <a:rPr lang="en-GB" sz="1600" dirty="0" smtClean="0"/>
                        <a:t>NOAA-15, 18, 19</a:t>
                      </a:r>
                      <a:r>
                        <a:rPr lang="en-GB" sz="1600" baseline="0" dirty="0" smtClean="0"/>
                        <a:t> AMSU-A </a:t>
                      </a:r>
                    </a:p>
                    <a:p>
                      <a:r>
                        <a:rPr lang="en-GB" sz="1600" baseline="0" dirty="0" smtClean="0"/>
                        <a:t>Aqua AMSU-A</a:t>
                      </a:r>
                    </a:p>
                    <a:p>
                      <a:r>
                        <a:rPr lang="en-GB" sz="1600" baseline="0" dirty="0" smtClean="0">
                          <a:solidFill>
                            <a:schemeClr val="accent1">
                              <a:lumMod val="75000"/>
                            </a:schemeClr>
                          </a:solidFill>
                        </a:rPr>
                        <a:t>FY3B MWTS, NPP ATMS</a:t>
                      </a:r>
                      <a:endParaRPr lang="en-GB" sz="1600" dirty="0">
                        <a:solidFill>
                          <a:schemeClr val="accent1">
                            <a:lumMod val="75000"/>
                          </a:schemeClr>
                        </a:solidFill>
                      </a:endParaRPr>
                    </a:p>
                  </a:txBody>
                  <a:tcPr marL="91447" marR="91447" marT="45698" marB="45698"/>
                </a:tc>
              </a:tr>
              <a:tr h="822909">
                <a:tc>
                  <a:txBody>
                    <a:bodyPr/>
                    <a:lstStyle/>
                    <a:p>
                      <a:r>
                        <a:rPr lang="en-GB" sz="1600" b="1" dirty="0" smtClean="0"/>
                        <a:t>Microwave Q sounder + imagers</a:t>
                      </a:r>
                      <a:endParaRPr lang="en-GB" sz="1600" b="1" dirty="0"/>
                    </a:p>
                  </a:txBody>
                  <a:tcPr marL="91447" marR="91447" marT="45698" marB="456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chemeClr val="accent1">
                              <a:lumMod val="75000"/>
                            </a:schemeClr>
                          </a:solidFill>
                        </a:rPr>
                        <a:t>F16,</a:t>
                      </a:r>
                      <a:r>
                        <a:rPr lang="en-GB" sz="1600" baseline="0" dirty="0" smtClean="0">
                          <a:solidFill>
                            <a:schemeClr val="accent1">
                              <a:lumMod val="75000"/>
                            </a:schemeClr>
                          </a:solidFill>
                        </a:rPr>
                        <a:t> 17 </a:t>
                      </a:r>
                      <a:r>
                        <a:rPr lang="en-GB" sz="1600" dirty="0" smtClean="0">
                          <a:solidFill>
                            <a:schemeClr val="accent1">
                              <a:lumMod val="75000"/>
                            </a:schemeClr>
                          </a:solidFill>
                        </a:rPr>
                        <a:t>SSMIS</a:t>
                      </a:r>
                    </a:p>
                    <a:p>
                      <a:endParaRPr lang="en-GB" sz="1800" dirty="0"/>
                    </a:p>
                  </a:txBody>
                  <a:tcPr marL="91447" marR="91447" marT="45698" marB="456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err="1" smtClean="0">
                          <a:solidFill>
                            <a:schemeClr val="tx1"/>
                          </a:solidFill>
                        </a:rPr>
                        <a:t>Metop</a:t>
                      </a:r>
                      <a:r>
                        <a:rPr lang="en-GB" sz="1600" dirty="0" smtClean="0">
                          <a:solidFill>
                            <a:schemeClr val="tx1"/>
                          </a:solidFill>
                        </a:rPr>
                        <a:t> MHS</a:t>
                      </a:r>
                      <a:endParaRPr lang="en-GB" sz="1600" baseline="0" dirty="0" smtClean="0">
                        <a:solidFill>
                          <a:schemeClr val="accent1">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solidFill>
                            <a:schemeClr val="accent1">
                              <a:lumMod val="75000"/>
                            </a:schemeClr>
                          </a:solidFill>
                        </a:rPr>
                        <a:t>DMSP F18 SSMIS</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solidFill>
                            <a:schemeClr val="accent1">
                              <a:lumMod val="75000"/>
                            </a:schemeClr>
                          </a:solidFill>
                        </a:rPr>
                        <a:t>FY3A MWHS</a:t>
                      </a:r>
                    </a:p>
                  </a:txBody>
                  <a:tcPr marL="91447" marR="91447" marT="45698" marB="45698"/>
                </a:tc>
                <a:tc>
                  <a:txBody>
                    <a:bodyPr/>
                    <a:lstStyle/>
                    <a:p>
                      <a:r>
                        <a:rPr lang="en-GB" sz="1600" dirty="0" smtClean="0"/>
                        <a:t>NOAA-18, 19 MHS</a:t>
                      </a:r>
                    </a:p>
                    <a:p>
                      <a:r>
                        <a:rPr lang="en-GB" sz="1600" baseline="0" dirty="0" smtClean="0">
                          <a:solidFill>
                            <a:schemeClr val="accent1">
                              <a:lumMod val="75000"/>
                            </a:schemeClr>
                          </a:solidFill>
                        </a:rPr>
                        <a:t>FY3B MWHS, NPP ATMS</a:t>
                      </a:r>
                      <a:endParaRPr lang="en-GB" sz="1600" dirty="0" smtClean="0">
                        <a:solidFill>
                          <a:schemeClr val="accent1">
                            <a:lumMod val="75000"/>
                          </a:schemeClr>
                        </a:solidFill>
                      </a:endParaRPr>
                    </a:p>
                  </a:txBody>
                  <a:tcPr marL="91447" marR="91447" marT="45698" marB="45698"/>
                </a:tc>
              </a:tr>
              <a:tr h="629910">
                <a:tc>
                  <a:txBody>
                    <a:bodyPr/>
                    <a:lstStyle/>
                    <a:p>
                      <a:r>
                        <a:rPr lang="en-GB" sz="1600" b="1" dirty="0" smtClean="0"/>
                        <a:t>Broadband</a:t>
                      </a:r>
                      <a:r>
                        <a:rPr lang="en-GB" sz="1600" b="1" baseline="0" dirty="0" smtClean="0"/>
                        <a:t> IR sounder</a:t>
                      </a:r>
                      <a:endParaRPr lang="en-GB" sz="1600" b="1" dirty="0"/>
                    </a:p>
                  </a:txBody>
                  <a:tcPr marL="91447" marR="91447" marT="45698" marB="45698"/>
                </a:tc>
                <a:tc>
                  <a:txBody>
                    <a:bodyPr/>
                    <a:lstStyle/>
                    <a:p>
                      <a:endParaRPr lang="en-GB" sz="1800"/>
                    </a:p>
                  </a:txBody>
                  <a:tcPr marL="91447" marR="91447" marT="45698" marB="456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err="1" smtClean="0">
                          <a:solidFill>
                            <a:schemeClr val="tx1"/>
                          </a:solidFill>
                        </a:rPr>
                        <a:t>Metop</a:t>
                      </a:r>
                      <a:r>
                        <a:rPr lang="en-GB" sz="1600" dirty="0" smtClean="0">
                          <a:solidFill>
                            <a:schemeClr val="tx1"/>
                          </a:solidFill>
                        </a:rPr>
                        <a:t> HIRS</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chemeClr val="accent1">
                              <a:lumMod val="75000"/>
                            </a:schemeClr>
                          </a:solidFill>
                        </a:rPr>
                        <a:t>FY3A IRAS</a:t>
                      </a:r>
                    </a:p>
                  </a:txBody>
                  <a:tcPr marL="91447" marR="91447" marT="45698" marB="45698"/>
                </a:tc>
                <a:tc>
                  <a:txBody>
                    <a:bodyPr/>
                    <a:lstStyle/>
                    <a:p>
                      <a:r>
                        <a:rPr lang="en-GB" sz="1600" dirty="0" smtClean="0"/>
                        <a:t>NOAA-19 HIRS</a:t>
                      </a:r>
                    </a:p>
                    <a:p>
                      <a:r>
                        <a:rPr lang="en-GB" sz="1600" dirty="0" smtClean="0">
                          <a:solidFill>
                            <a:schemeClr val="accent1">
                              <a:lumMod val="75000"/>
                            </a:schemeClr>
                          </a:solidFill>
                        </a:rPr>
                        <a:t>FY3B IRAS</a:t>
                      </a:r>
                      <a:endParaRPr lang="en-GB" sz="1600" dirty="0">
                        <a:solidFill>
                          <a:schemeClr val="accent1">
                            <a:lumMod val="75000"/>
                          </a:schemeClr>
                        </a:solidFill>
                      </a:endParaRPr>
                    </a:p>
                  </a:txBody>
                  <a:tcPr marL="91447" marR="91447" marT="45698" marB="45698"/>
                </a:tc>
              </a:tr>
              <a:tr h="579071">
                <a:tc>
                  <a:txBody>
                    <a:bodyPr/>
                    <a:lstStyle/>
                    <a:p>
                      <a:r>
                        <a:rPr lang="en-GB" sz="1600" b="1" dirty="0" smtClean="0"/>
                        <a:t>IR Imagers</a:t>
                      </a:r>
                      <a:endParaRPr lang="en-GB" sz="1600" b="1" dirty="0"/>
                    </a:p>
                  </a:txBody>
                  <a:tcPr marL="91447" marR="91447" marT="45698" marB="45698"/>
                </a:tc>
                <a:tc>
                  <a:txBody>
                    <a:bodyPr/>
                    <a:lstStyle/>
                    <a:p>
                      <a:endParaRPr lang="en-GB" sz="1800" dirty="0"/>
                    </a:p>
                  </a:txBody>
                  <a:tcPr marL="91447" marR="91447" marT="45698" marB="45698"/>
                </a:tc>
                <a:tc>
                  <a:txBody>
                    <a:bodyPr/>
                    <a:lstStyle/>
                    <a:p>
                      <a:r>
                        <a:rPr lang="en-GB" sz="1600" dirty="0" err="1" smtClean="0"/>
                        <a:t>Metop</a:t>
                      </a:r>
                      <a:r>
                        <a:rPr lang="en-GB" sz="1600" dirty="0" smtClean="0"/>
                        <a:t> AVHRR</a:t>
                      </a:r>
                    </a:p>
                    <a:p>
                      <a:r>
                        <a:rPr lang="en-GB" sz="1600" dirty="0" smtClean="0">
                          <a:solidFill>
                            <a:srgbClr val="0A53FF"/>
                          </a:solidFill>
                        </a:rPr>
                        <a:t>Meteor-M</a:t>
                      </a:r>
                      <a:r>
                        <a:rPr lang="en-GB" sz="1600" baseline="0" dirty="0" smtClean="0">
                          <a:solidFill>
                            <a:srgbClr val="0A53FF"/>
                          </a:solidFill>
                        </a:rPr>
                        <a:t> N1 MSU-MR</a:t>
                      </a:r>
                      <a:endParaRPr lang="en-GB" sz="1600" dirty="0">
                        <a:solidFill>
                          <a:srgbClr val="0A53FF"/>
                        </a:solidFill>
                      </a:endParaRPr>
                    </a:p>
                  </a:txBody>
                  <a:tcPr marL="91447" marR="91447" marT="45698" marB="45698"/>
                </a:tc>
                <a:tc>
                  <a:txBody>
                    <a:bodyPr/>
                    <a:lstStyle/>
                    <a:p>
                      <a:r>
                        <a:rPr lang="en-GB" sz="1600" dirty="0" err="1" smtClean="0"/>
                        <a:t>Aqua+</a:t>
                      </a:r>
                      <a:r>
                        <a:rPr lang="en-GB" sz="1600" baseline="0" dirty="0" err="1" smtClean="0"/>
                        <a:t>Terra</a:t>
                      </a:r>
                      <a:r>
                        <a:rPr lang="en-GB" sz="1600" baseline="0" dirty="0" smtClean="0"/>
                        <a:t> MODIS</a:t>
                      </a:r>
                    </a:p>
                    <a:p>
                      <a:r>
                        <a:rPr lang="en-GB" sz="1600" baseline="0" dirty="0" smtClean="0">
                          <a:solidFill>
                            <a:srgbClr val="0B52FC"/>
                          </a:solidFill>
                        </a:rPr>
                        <a:t>NOAA-15, 16, 18, 19 AVHRR</a:t>
                      </a:r>
                      <a:endParaRPr lang="en-GB" sz="1600" dirty="0">
                        <a:solidFill>
                          <a:srgbClr val="0B52FC"/>
                        </a:solidFill>
                      </a:endParaRPr>
                    </a:p>
                  </a:txBody>
                  <a:tcPr marL="91447" marR="91447" marT="45698" marB="45698"/>
                </a:tc>
              </a:tr>
              <a:tr h="1310585">
                <a:tc>
                  <a:txBody>
                    <a:bodyPr/>
                    <a:lstStyle/>
                    <a:p>
                      <a:r>
                        <a:rPr lang="en-GB" sz="1600" b="1" dirty="0" smtClean="0"/>
                        <a:t>Composition</a:t>
                      </a:r>
                    </a:p>
                    <a:p>
                      <a:r>
                        <a:rPr lang="en-GB" sz="1600" b="1" dirty="0" smtClean="0"/>
                        <a:t>(ozone</a:t>
                      </a:r>
                      <a:r>
                        <a:rPr lang="en-GB" sz="1600" b="1" baseline="0" dirty="0" smtClean="0"/>
                        <a:t> etc).</a:t>
                      </a:r>
                      <a:endParaRPr lang="en-GB" sz="1600" b="1" dirty="0"/>
                    </a:p>
                  </a:txBody>
                  <a:tcPr marL="91447" marR="91447" marT="45698" marB="45698"/>
                </a:tc>
                <a:tc>
                  <a:txBody>
                    <a:bodyPr/>
                    <a:lstStyle/>
                    <a:p>
                      <a:endParaRPr lang="en-GB" sz="1800" dirty="0"/>
                    </a:p>
                  </a:txBody>
                  <a:tcPr marL="91447" marR="91447" marT="45698" marB="45698"/>
                </a:tc>
                <a:tc>
                  <a:txBody>
                    <a:bodyPr/>
                    <a:lstStyle/>
                    <a:p>
                      <a:r>
                        <a:rPr lang="en-GB" sz="1600" dirty="0" smtClean="0"/>
                        <a:t>NOAA-17 SBUV</a:t>
                      </a:r>
                      <a:endParaRPr lang="en-GB" sz="1600" dirty="0"/>
                    </a:p>
                  </a:txBody>
                  <a:tcPr marL="91447" marR="91447" marT="45698" marB="45698"/>
                </a:tc>
                <a:tc>
                  <a:txBody>
                    <a:bodyPr/>
                    <a:lstStyle/>
                    <a:p>
                      <a:r>
                        <a:rPr lang="en-GB" sz="1600" dirty="0" smtClean="0"/>
                        <a:t>NOAA-18, </a:t>
                      </a:r>
                      <a:r>
                        <a:rPr lang="en-GB" sz="1600" dirty="0" smtClean="0">
                          <a:solidFill>
                            <a:schemeClr val="accent1">
                              <a:lumMod val="75000"/>
                            </a:schemeClr>
                          </a:solidFill>
                        </a:rPr>
                        <a:t>19</a:t>
                      </a:r>
                      <a:r>
                        <a:rPr lang="en-GB" sz="1600" dirty="0" smtClean="0"/>
                        <a:t> SBUV</a:t>
                      </a:r>
                    </a:p>
                    <a:p>
                      <a:r>
                        <a:rPr lang="en-GB" sz="1600" dirty="0" smtClean="0"/>
                        <a:t>ENVISAT</a:t>
                      </a:r>
                      <a:r>
                        <a:rPr lang="en-GB" sz="1600" baseline="0" dirty="0" smtClean="0"/>
                        <a:t> GOMOS</a:t>
                      </a:r>
                    </a:p>
                    <a:p>
                      <a:r>
                        <a:rPr lang="en-GB" sz="1600" baseline="0" dirty="0" smtClean="0"/>
                        <a:t>AURA OMI, </a:t>
                      </a:r>
                      <a:r>
                        <a:rPr lang="en-GB" sz="1600" baseline="0" dirty="0" smtClean="0">
                          <a:solidFill>
                            <a:schemeClr val="accent1">
                              <a:lumMod val="75000"/>
                            </a:schemeClr>
                          </a:solidFill>
                        </a:rPr>
                        <a:t>MLS</a:t>
                      </a:r>
                      <a:endParaRPr lang="en-GB" sz="1600" baseline="0" dirty="0" smtClean="0"/>
                    </a:p>
                    <a:p>
                      <a:r>
                        <a:rPr lang="en-GB" sz="1600" baseline="0" dirty="0" smtClean="0">
                          <a:solidFill>
                            <a:schemeClr val="accent1">
                              <a:lumMod val="75000"/>
                            </a:schemeClr>
                          </a:solidFill>
                        </a:rPr>
                        <a:t>ENVISAT SCIAMACHY</a:t>
                      </a:r>
                    </a:p>
                    <a:p>
                      <a:r>
                        <a:rPr lang="en-GB" sz="1600" baseline="0" dirty="0" smtClean="0">
                          <a:solidFill>
                            <a:schemeClr val="accent1">
                              <a:lumMod val="75000"/>
                            </a:schemeClr>
                          </a:solidFill>
                        </a:rPr>
                        <a:t>GOSAT</a:t>
                      </a:r>
                    </a:p>
                  </a:txBody>
                  <a:tcPr marL="91447" marR="91447" marT="45698" marB="45698"/>
                </a:tc>
              </a:tr>
            </a:tbl>
          </a:graphicData>
        </a:graphic>
      </p:graphicFrame>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71438" y="3919538"/>
          <a:ext cx="8929687" cy="2378076"/>
        </p:xfrm>
        <a:graphic>
          <a:graphicData uri="http://schemas.openxmlformats.org/drawingml/2006/table">
            <a:tbl>
              <a:tblPr firstRow="1" bandRow="1">
                <a:tableStyleId>{5C22544A-7EE6-4342-B048-85BDC9FD1C3A}</a:tableStyleId>
              </a:tblPr>
              <a:tblGrid>
                <a:gridCol w="1764985"/>
                <a:gridCol w="3312626"/>
                <a:gridCol w="3852076"/>
              </a:tblGrid>
              <a:tr h="640251">
                <a:tc>
                  <a:txBody>
                    <a:bodyPr/>
                    <a:lstStyle/>
                    <a:p>
                      <a:r>
                        <a:rPr lang="en-GB" sz="1800" dirty="0" smtClean="0"/>
                        <a:t>Instrument</a:t>
                      </a:r>
                      <a:endParaRPr lang="en-GB" sz="1800" dirty="0"/>
                    </a:p>
                  </a:txBody>
                  <a:tcPr marL="91447" marR="91447" marT="45732" marB="45732"/>
                </a:tc>
                <a:tc>
                  <a:txBody>
                    <a:bodyPr/>
                    <a:lstStyle/>
                    <a:p>
                      <a:pPr algn="ctr"/>
                      <a:r>
                        <a:rPr lang="en-GB" sz="1800" dirty="0" smtClean="0"/>
                        <a:t>High inclination (&gt;</a:t>
                      </a:r>
                      <a:r>
                        <a:rPr lang="en-GB" sz="1800" baseline="0" dirty="0" smtClean="0"/>
                        <a:t> 60°)</a:t>
                      </a:r>
                      <a:endParaRPr lang="en-GB" sz="1800" dirty="0"/>
                    </a:p>
                  </a:txBody>
                  <a:tcPr marL="91447" marR="91447" marT="45732" marB="4573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t>Low inclination (&lt;60</a:t>
                      </a:r>
                      <a:r>
                        <a:rPr lang="en-GB" sz="1800" baseline="0" dirty="0" smtClean="0"/>
                        <a:t>°)</a:t>
                      </a:r>
                      <a:endParaRPr lang="en-GB" sz="1800" dirty="0" smtClean="0"/>
                    </a:p>
                    <a:p>
                      <a:pPr algn="ctr"/>
                      <a:endParaRPr lang="en-GB" sz="1800" dirty="0"/>
                    </a:p>
                  </a:txBody>
                  <a:tcPr marL="91447" marR="91447" marT="45732" marB="45732"/>
                </a:tc>
              </a:tr>
              <a:tr h="579275">
                <a:tc>
                  <a:txBody>
                    <a:bodyPr/>
                    <a:lstStyle/>
                    <a:p>
                      <a:r>
                        <a:rPr lang="en-GB" sz="1600" b="1" dirty="0" smtClean="0"/>
                        <a:t>Radio occultation</a:t>
                      </a:r>
                      <a:endParaRPr lang="en-GB" sz="1600" b="1" dirty="0"/>
                    </a:p>
                  </a:txBody>
                  <a:tcPr marL="91447" marR="91447" marT="45732" marB="45732"/>
                </a:tc>
                <a:tc gridSpan="2">
                  <a:txBody>
                    <a:bodyPr/>
                    <a:lstStyle/>
                    <a:p>
                      <a:pPr algn="ctr"/>
                      <a:r>
                        <a:rPr lang="en-GB" sz="1600" dirty="0" smtClean="0"/>
                        <a:t>GRAS, GRACE-A, COSMIC, </a:t>
                      </a:r>
                      <a:r>
                        <a:rPr lang="en-GB" sz="1600" dirty="0" err="1" smtClean="0"/>
                        <a:t>TerraSarX</a:t>
                      </a:r>
                      <a:endParaRPr lang="en-GB" sz="1600" dirty="0" smtClean="0"/>
                    </a:p>
                    <a:p>
                      <a:pPr algn="ctr"/>
                      <a:r>
                        <a:rPr lang="en-GB" sz="1600" dirty="0" smtClean="0">
                          <a:solidFill>
                            <a:schemeClr val="accent1">
                              <a:lumMod val="75000"/>
                            </a:schemeClr>
                          </a:solidFill>
                        </a:rPr>
                        <a:t>C-NOFS, (SAC-C), ROSA</a:t>
                      </a:r>
                    </a:p>
                  </a:txBody>
                  <a:tcPr marL="91447" marR="91447" marT="45732" marB="45732"/>
                </a:tc>
                <a:tc hMerge="1">
                  <a:txBody>
                    <a:bodyPr/>
                    <a:lstStyle/>
                    <a:p>
                      <a:pPr algn="ctr"/>
                      <a:endParaRPr lang="en-GB" sz="1600" dirty="0" smtClean="0"/>
                    </a:p>
                  </a:txBody>
                  <a:tcPr/>
                </a:tc>
              </a:tr>
              <a:tr h="579275">
                <a:tc>
                  <a:txBody>
                    <a:bodyPr/>
                    <a:lstStyle/>
                    <a:p>
                      <a:r>
                        <a:rPr lang="en-GB" sz="1600" b="1" dirty="0" smtClean="0"/>
                        <a:t>MW Imagers</a:t>
                      </a:r>
                      <a:endParaRPr lang="en-GB" sz="1600" b="1" dirty="0"/>
                    </a:p>
                  </a:txBody>
                  <a:tcPr marL="91447" marR="91447" marT="45732" marB="45732"/>
                </a:tc>
                <a:tc>
                  <a:txBody>
                    <a:bodyPr/>
                    <a:lstStyle/>
                    <a:p>
                      <a:pPr algn="ctr"/>
                      <a:endParaRPr lang="en-GB" sz="1600" dirty="0"/>
                    </a:p>
                  </a:txBody>
                  <a:tcPr marL="91447" marR="91447" marT="45732" marB="45732"/>
                </a:tc>
                <a:tc>
                  <a:txBody>
                    <a:bodyPr/>
                    <a:lstStyle/>
                    <a:p>
                      <a:pPr algn="ctr"/>
                      <a:r>
                        <a:rPr lang="en-GB" sz="1600" dirty="0" smtClean="0"/>
                        <a:t>TRMM TMI</a:t>
                      </a:r>
                    </a:p>
                    <a:p>
                      <a:pPr algn="ctr"/>
                      <a:r>
                        <a:rPr lang="en-GB" sz="1600" dirty="0" err="1" smtClean="0"/>
                        <a:t>Meghatropics</a:t>
                      </a:r>
                      <a:r>
                        <a:rPr lang="en-GB" sz="1600" baseline="0" dirty="0" smtClean="0"/>
                        <a:t> SAFIRE MADRAS</a:t>
                      </a:r>
                      <a:endParaRPr lang="en-GB" sz="1600" dirty="0" smtClean="0"/>
                    </a:p>
                  </a:txBody>
                  <a:tcPr marL="91447" marR="91447" marT="45732" marB="45732"/>
                </a:tc>
              </a:tr>
              <a:tr h="579275">
                <a:tc>
                  <a:txBody>
                    <a:bodyPr/>
                    <a:lstStyle/>
                    <a:p>
                      <a:r>
                        <a:rPr lang="en-GB" sz="1600" b="1" dirty="0" smtClean="0"/>
                        <a:t>Radar Altimeter</a:t>
                      </a:r>
                      <a:endParaRPr lang="en-GB" sz="1600" b="1" dirty="0"/>
                    </a:p>
                  </a:txBody>
                  <a:tcPr marL="91447" marR="91447" marT="45732" marB="45732"/>
                </a:tc>
                <a:tc>
                  <a:txBody>
                    <a:bodyPr/>
                    <a:lstStyle/>
                    <a:p>
                      <a:pPr algn="ctr"/>
                      <a:r>
                        <a:rPr lang="en-GB" sz="1600" dirty="0" smtClean="0">
                          <a:solidFill>
                            <a:schemeClr val="tx1"/>
                          </a:solidFill>
                        </a:rPr>
                        <a:t>ENVISAT RA</a:t>
                      </a:r>
                    </a:p>
                    <a:p>
                      <a:pPr algn="ctr"/>
                      <a:r>
                        <a:rPr lang="en-GB" sz="1600" dirty="0" smtClean="0">
                          <a:solidFill>
                            <a:schemeClr val="tx1"/>
                          </a:solidFill>
                        </a:rPr>
                        <a:t>JASON</a:t>
                      </a:r>
                      <a:r>
                        <a:rPr lang="en-GB" sz="1600" baseline="0" dirty="0" smtClean="0">
                          <a:solidFill>
                            <a:schemeClr val="tx1"/>
                          </a:solidFill>
                        </a:rPr>
                        <a:t> </a:t>
                      </a:r>
                      <a:r>
                        <a:rPr lang="en-GB" sz="1600" dirty="0" err="1" smtClean="0">
                          <a:solidFill>
                            <a:schemeClr val="tx1"/>
                          </a:solidFill>
                        </a:rPr>
                        <a:t>Cryosat</a:t>
                      </a:r>
                      <a:endParaRPr lang="en-GB" sz="1600" dirty="0">
                        <a:solidFill>
                          <a:schemeClr val="tx1"/>
                        </a:solidFill>
                      </a:endParaRPr>
                    </a:p>
                  </a:txBody>
                  <a:tcPr marL="91447" marR="91447" marT="45732" marB="45732"/>
                </a:tc>
                <a:tc>
                  <a:txBody>
                    <a:bodyPr/>
                    <a:lstStyle/>
                    <a:p>
                      <a:pPr algn="ctr"/>
                      <a:endParaRPr lang="en-GB" sz="1600" dirty="0">
                        <a:solidFill>
                          <a:schemeClr val="tx1"/>
                        </a:solidFill>
                      </a:endParaRPr>
                    </a:p>
                  </a:txBody>
                  <a:tcPr marL="91447" marR="91447" marT="45732" marB="45732"/>
                </a:tc>
              </a:tr>
            </a:tbl>
          </a:graphicData>
        </a:graphic>
      </p:graphicFrame>
      <p:sp>
        <p:nvSpPr>
          <p:cNvPr id="5" name="TextBox 4"/>
          <p:cNvSpPr txBox="1"/>
          <p:nvPr/>
        </p:nvSpPr>
        <p:spPr>
          <a:xfrm>
            <a:off x="0" y="0"/>
            <a:ext cx="9144000" cy="1570038"/>
          </a:xfrm>
          <a:prstGeom prst="rect">
            <a:avLst/>
          </a:prstGeom>
          <a:noFill/>
        </p:spPr>
        <p:txBody>
          <a:bodyPr>
            <a:spAutoFit/>
          </a:bodyPr>
          <a:lstStyle/>
          <a:p>
            <a:pPr algn="ctr" defTabSz="762000">
              <a:defRPr/>
            </a:pPr>
            <a:r>
              <a:rPr lang="en-GB" dirty="0">
                <a:solidFill>
                  <a:srgbClr val="0F3692"/>
                </a:solidFill>
                <a:latin typeface="Arial Black" pitchFamily="34" charset="0"/>
              </a:rPr>
              <a:t>Sun-Synchronous Polar Satellites (2)</a:t>
            </a:r>
          </a:p>
          <a:p>
            <a:pPr>
              <a:defRPr/>
            </a:pPr>
            <a:endParaRPr lang="en-GB" b="1" dirty="0"/>
          </a:p>
          <a:p>
            <a:pPr>
              <a:defRPr/>
            </a:pPr>
            <a:endParaRPr lang="en-GB" dirty="0">
              <a:solidFill>
                <a:schemeClr val="bg1">
                  <a:lumMod val="75000"/>
                </a:schemeClr>
              </a:solidFill>
            </a:endParaRPr>
          </a:p>
          <a:p>
            <a:pPr>
              <a:defRPr/>
            </a:pPr>
            <a:endParaRPr lang="en-GB" dirty="0"/>
          </a:p>
        </p:txBody>
      </p:sp>
      <p:graphicFrame>
        <p:nvGraphicFramePr>
          <p:cNvPr id="6" name="Table 5"/>
          <p:cNvGraphicFramePr>
            <a:graphicFrameLocks noGrp="1"/>
          </p:cNvGraphicFramePr>
          <p:nvPr/>
        </p:nvGraphicFramePr>
        <p:xfrm>
          <a:off x="104775" y="407988"/>
          <a:ext cx="8929687" cy="3108396"/>
        </p:xfrm>
        <a:graphic>
          <a:graphicData uri="http://schemas.openxmlformats.org/drawingml/2006/table">
            <a:tbl>
              <a:tblPr firstRow="1" bandRow="1">
                <a:tableStyleId>{5C22544A-7EE6-4342-B048-85BDC9FD1C3A}</a:tableStyleId>
              </a:tblPr>
              <a:tblGrid>
                <a:gridCol w="1658288"/>
                <a:gridCol w="2160408"/>
                <a:gridCol w="2376449"/>
                <a:gridCol w="2734542"/>
              </a:tblGrid>
              <a:tr h="639971">
                <a:tc>
                  <a:txBody>
                    <a:bodyPr/>
                    <a:lstStyle/>
                    <a:p>
                      <a:r>
                        <a:rPr lang="en-GB" sz="1800" dirty="0" smtClean="0"/>
                        <a:t>Instrument</a:t>
                      </a:r>
                      <a:endParaRPr lang="en-GB" sz="1800" dirty="0"/>
                    </a:p>
                  </a:txBody>
                  <a:tcPr marL="91447" marR="91447" marT="45673" marB="45673"/>
                </a:tc>
                <a:tc>
                  <a:txBody>
                    <a:bodyPr/>
                    <a:lstStyle/>
                    <a:p>
                      <a:r>
                        <a:rPr lang="en-GB" sz="1800" dirty="0" smtClean="0"/>
                        <a:t>Early morning orbit</a:t>
                      </a:r>
                      <a:endParaRPr lang="en-GB" sz="1800" dirty="0"/>
                    </a:p>
                  </a:txBody>
                  <a:tcPr marL="91447" marR="91447" marT="45673" marB="45673"/>
                </a:tc>
                <a:tc>
                  <a:txBody>
                    <a:bodyPr/>
                    <a:lstStyle/>
                    <a:p>
                      <a:r>
                        <a:rPr lang="en-GB" sz="1800" dirty="0" smtClean="0"/>
                        <a:t>Morning orbit</a:t>
                      </a:r>
                      <a:endParaRPr lang="en-GB" sz="1800" dirty="0"/>
                    </a:p>
                  </a:txBody>
                  <a:tcPr marL="91447" marR="91447" marT="45673" marB="45673"/>
                </a:tc>
                <a:tc>
                  <a:txBody>
                    <a:bodyPr/>
                    <a:lstStyle/>
                    <a:p>
                      <a:r>
                        <a:rPr lang="en-GB" sz="1800" dirty="0" smtClean="0"/>
                        <a:t>Afternoon</a:t>
                      </a:r>
                      <a:r>
                        <a:rPr lang="en-GB" sz="1800" baseline="0" dirty="0" smtClean="0"/>
                        <a:t> orbit</a:t>
                      </a:r>
                      <a:endParaRPr lang="en-GB" sz="1800" dirty="0"/>
                    </a:p>
                  </a:txBody>
                  <a:tcPr marL="91447" marR="91447" marT="45673" marB="45673"/>
                </a:tc>
              </a:tr>
              <a:tr h="579013">
                <a:tc>
                  <a:txBody>
                    <a:bodyPr/>
                    <a:lstStyle/>
                    <a:p>
                      <a:r>
                        <a:rPr lang="en-GB" sz="1600" b="1" dirty="0" err="1" smtClean="0"/>
                        <a:t>Scatterometer</a:t>
                      </a:r>
                      <a:endParaRPr lang="en-GB" sz="1600" b="1" dirty="0"/>
                    </a:p>
                  </a:txBody>
                  <a:tcPr marL="91447" marR="91447" marT="45673" marB="45673"/>
                </a:tc>
                <a:tc>
                  <a:txBody>
                    <a:bodyPr/>
                    <a:lstStyle/>
                    <a:p>
                      <a:endParaRPr lang="en-GB" sz="1800" dirty="0"/>
                    </a:p>
                  </a:txBody>
                  <a:tcPr marL="91447" marR="91447" marT="45673" marB="45673"/>
                </a:tc>
                <a:tc>
                  <a:txBody>
                    <a:bodyPr/>
                    <a:lstStyle/>
                    <a:p>
                      <a:r>
                        <a:rPr lang="en-GB" sz="1600" dirty="0" err="1" smtClean="0">
                          <a:solidFill>
                            <a:schemeClr val="tx1"/>
                          </a:solidFill>
                        </a:rPr>
                        <a:t>Metop</a:t>
                      </a:r>
                      <a:r>
                        <a:rPr lang="en-GB" sz="1600" baseline="0" dirty="0" smtClean="0">
                          <a:solidFill>
                            <a:schemeClr val="tx1"/>
                          </a:solidFill>
                        </a:rPr>
                        <a:t> ASCAT</a:t>
                      </a:r>
                    </a:p>
                    <a:p>
                      <a:r>
                        <a:rPr lang="en-GB" sz="1600" dirty="0" err="1" smtClean="0">
                          <a:solidFill>
                            <a:srgbClr val="0B52FC"/>
                          </a:solidFill>
                        </a:rPr>
                        <a:t>Coriolis</a:t>
                      </a:r>
                      <a:r>
                        <a:rPr lang="en-GB" sz="1600" dirty="0" smtClean="0">
                          <a:solidFill>
                            <a:srgbClr val="0B52FC"/>
                          </a:solidFill>
                        </a:rPr>
                        <a:t> </a:t>
                      </a:r>
                      <a:r>
                        <a:rPr lang="en-GB" sz="1600" dirty="0" err="1" smtClean="0">
                          <a:solidFill>
                            <a:srgbClr val="0B52FC"/>
                          </a:solidFill>
                        </a:rPr>
                        <a:t>Windsat</a:t>
                      </a:r>
                      <a:endParaRPr lang="en-GB" sz="1600" dirty="0">
                        <a:solidFill>
                          <a:srgbClr val="0B52FC"/>
                        </a:solidFill>
                      </a:endParaRPr>
                    </a:p>
                  </a:txBody>
                  <a:tcPr marL="91447" marR="91447" marT="45673" marB="45673"/>
                </a:tc>
                <a:tc>
                  <a:txBody>
                    <a:bodyPr/>
                    <a:lstStyle/>
                    <a:p>
                      <a:r>
                        <a:rPr lang="en-GB" sz="1600" dirty="0" err="1" smtClean="0">
                          <a:solidFill>
                            <a:schemeClr val="accent1">
                              <a:lumMod val="75000"/>
                            </a:schemeClr>
                          </a:solidFill>
                        </a:rPr>
                        <a:t>Oceansat</a:t>
                      </a:r>
                      <a:r>
                        <a:rPr lang="en-GB" sz="1600" baseline="0" dirty="0" smtClean="0">
                          <a:solidFill>
                            <a:schemeClr val="accent1">
                              <a:lumMod val="75000"/>
                            </a:schemeClr>
                          </a:solidFill>
                        </a:rPr>
                        <a:t> </a:t>
                      </a:r>
                      <a:r>
                        <a:rPr lang="en-GB" sz="1600" dirty="0" smtClean="0">
                          <a:solidFill>
                            <a:schemeClr val="accent1">
                              <a:lumMod val="75000"/>
                            </a:schemeClr>
                          </a:solidFill>
                        </a:rPr>
                        <a:t>OSCAT</a:t>
                      </a:r>
                      <a:endParaRPr lang="en-GB" sz="1600" dirty="0">
                        <a:solidFill>
                          <a:schemeClr val="accent1">
                            <a:lumMod val="75000"/>
                          </a:schemeClr>
                        </a:solidFill>
                      </a:endParaRPr>
                    </a:p>
                  </a:txBody>
                  <a:tcPr marL="91447" marR="91447" marT="45673" marB="45673"/>
                </a:tc>
              </a:tr>
              <a:tr h="365658">
                <a:tc>
                  <a:txBody>
                    <a:bodyPr/>
                    <a:lstStyle/>
                    <a:p>
                      <a:r>
                        <a:rPr lang="en-GB" sz="1600" b="1" dirty="0" smtClean="0"/>
                        <a:t>Radar</a:t>
                      </a:r>
                      <a:endParaRPr lang="en-GB" sz="1600" b="1" dirty="0"/>
                    </a:p>
                  </a:txBody>
                  <a:tcPr marL="91447" marR="91447" marT="45673" marB="45673"/>
                </a:tc>
                <a:tc>
                  <a:txBody>
                    <a:bodyPr/>
                    <a:lstStyle/>
                    <a:p>
                      <a:endParaRPr lang="en-GB" sz="1800"/>
                    </a:p>
                  </a:txBody>
                  <a:tcPr marL="91447" marR="91447" marT="45673" marB="45673"/>
                </a:tc>
                <a:tc>
                  <a:txBody>
                    <a:bodyPr/>
                    <a:lstStyle/>
                    <a:p>
                      <a:endParaRPr lang="en-GB" sz="1600" dirty="0"/>
                    </a:p>
                  </a:txBody>
                  <a:tcPr marL="91447" marR="91447" marT="45673" marB="45673"/>
                </a:tc>
                <a:tc>
                  <a:txBody>
                    <a:bodyPr/>
                    <a:lstStyle/>
                    <a:p>
                      <a:r>
                        <a:rPr lang="en-GB" sz="1600" baseline="0" dirty="0" err="1" smtClean="0">
                          <a:solidFill>
                            <a:schemeClr val="accent1">
                              <a:lumMod val="75000"/>
                            </a:schemeClr>
                          </a:solidFill>
                        </a:rPr>
                        <a:t>CloudSat</a:t>
                      </a:r>
                      <a:endParaRPr lang="en-GB" sz="1600" baseline="0" dirty="0" smtClean="0">
                        <a:solidFill>
                          <a:schemeClr val="accent1">
                            <a:lumMod val="75000"/>
                          </a:schemeClr>
                        </a:solidFill>
                      </a:endParaRPr>
                    </a:p>
                  </a:txBody>
                  <a:tcPr marL="91447" marR="91447" marT="45673" marB="45673"/>
                </a:tc>
              </a:tr>
              <a:tr h="365658">
                <a:tc>
                  <a:txBody>
                    <a:bodyPr/>
                    <a:lstStyle/>
                    <a:p>
                      <a:r>
                        <a:rPr lang="en-GB" sz="1600" b="1" dirty="0" err="1" smtClean="0"/>
                        <a:t>Lidar</a:t>
                      </a:r>
                      <a:endParaRPr lang="en-GB" sz="1600" b="1" dirty="0"/>
                    </a:p>
                  </a:txBody>
                  <a:tcPr marL="91447" marR="91447" marT="45673" marB="45673"/>
                </a:tc>
                <a:tc>
                  <a:txBody>
                    <a:bodyPr/>
                    <a:lstStyle/>
                    <a:p>
                      <a:endParaRPr lang="en-GB" sz="1800"/>
                    </a:p>
                  </a:txBody>
                  <a:tcPr marL="91447" marR="91447" marT="45673" marB="45673"/>
                </a:tc>
                <a:tc>
                  <a:txBody>
                    <a:bodyPr/>
                    <a:lstStyle/>
                    <a:p>
                      <a:endParaRPr lang="en-GB" sz="1600" dirty="0"/>
                    </a:p>
                  </a:txBody>
                  <a:tcPr marL="91447" marR="91447" marT="45673" marB="45673"/>
                </a:tc>
                <a:tc>
                  <a:txBody>
                    <a:bodyPr/>
                    <a:lstStyle/>
                    <a:p>
                      <a:r>
                        <a:rPr lang="en-GB" sz="1600" baseline="0" dirty="0" err="1" smtClean="0">
                          <a:solidFill>
                            <a:schemeClr val="accent1">
                              <a:lumMod val="75000"/>
                            </a:schemeClr>
                          </a:solidFill>
                        </a:rPr>
                        <a:t>Calipso</a:t>
                      </a:r>
                      <a:r>
                        <a:rPr lang="en-GB" sz="1600" baseline="0" dirty="0" smtClean="0">
                          <a:solidFill>
                            <a:schemeClr val="accent1">
                              <a:lumMod val="75000"/>
                            </a:schemeClr>
                          </a:solidFill>
                        </a:rPr>
                        <a:t> </a:t>
                      </a:r>
                    </a:p>
                  </a:txBody>
                  <a:tcPr marL="91447" marR="91447" marT="45673" marB="45673"/>
                </a:tc>
              </a:tr>
              <a:tr h="579013">
                <a:tc>
                  <a:txBody>
                    <a:bodyPr/>
                    <a:lstStyle/>
                    <a:p>
                      <a:r>
                        <a:rPr lang="en-GB" sz="1600" b="1" dirty="0" smtClean="0"/>
                        <a:t>Visible reflectance</a:t>
                      </a:r>
                      <a:endParaRPr lang="en-GB" sz="1600" b="1" dirty="0"/>
                    </a:p>
                  </a:txBody>
                  <a:tcPr marL="91447" marR="91447" marT="45673" marB="45673"/>
                </a:tc>
                <a:tc>
                  <a:txBody>
                    <a:bodyPr/>
                    <a:lstStyle/>
                    <a:p>
                      <a:endParaRPr lang="en-GB" sz="1800"/>
                    </a:p>
                  </a:txBody>
                  <a:tcPr marL="91447" marR="91447" marT="45673" marB="45673"/>
                </a:tc>
                <a:tc>
                  <a:txBody>
                    <a:bodyPr/>
                    <a:lstStyle/>
                    <a:p>
                      <a:endParaRPr lang="en-GB" sz="1600" dirty="0"/>
                    </a:p>
                  </a:txBody>
                  <a:tcPr marL="91447" marR="91447" marT="45673" marB="45673"/>
                </a:tc>
                <a:tc>
                  <a:txBody>
                    <a:bodyPr/>
                    <a:lstStyle/>
                    <a:p>
                      <a:r>
                        <a:rPr lang="en-GB" sz="1600" baseline="0" dirty="0" smtClean="0">
                          <a:solidFill>
                            <a:srgbClr val="0A53FF"/>
                          </a:solidFill>
                        </a:rPr>
                        <a:t>Parasol</a:t>
                      </a:r>
                    </a:p>
                  </a:txBody>
                  <a:tcPr marL="91447" marR="91447" marT="45673" marB="45673"/>
                </a:tc>
              </a:tr>
              <a:tr h="579013">
                <a:tc>
                  <a:txBody>
                    <a:bodyPr/>
                    <a:lstStyle/>
                    <a:p>
                      <a:r>
                        <a:rPr lang="en-GB" sz="1600" b="1" dirty="0" smtClean="0"/>
                        <a:t>L-band imagery</a:t>
                      </a:r>
                      <a:endParaRPr lang="en-GB" sz="1600" b="1" dirty="0"/>
                    </a:p>
                  </a:txBody>
                  <a:tcPr marL="91447" marR="91447" marT="45673" marB="45673"/>
                </a:tc>
                <a:tc>
                  <a:txBody>
                    <a:bodyPr/>
                    <a:lstStyle/>
                    <a:p>
                      <a:r>
                        <a:rPr lang="en-GB" sz="1600" dirty="0" smtClean="0">
                          <a:solidFill>
                            <a:srgbClr val="0A53FF"/>
                          </a:solidFill>
                        </a:rPr>
                        <a:t>SMOS</a:t>
                      </a:r>
                    </a:p>
                    <a:p>
                      <a:r>
                        <a:rPr lang="en-GB" sz="1600" dirty="0" smtClean="0">
                          <a:solidFill>
                            <a:srgbClr val="0A53FF"/>
                          </a:solidFill>
                        </a:rPr>
                        <a:t>SAC-D/Aquarius</a:t>
                      </a:r>
                      <a:endParaRPr lang="en-GB" sz="1600" dirty="0">
                        <a:solidFill>
                          <a:srgbClr val="0A53FF"/>
                        </a:solidFill>
                      </a:endParaRPr>
                    </a:p>
                  </a:txBody>
                  <a:tcPr marL="91447" marR="91447" marT="45673" marB="45673"/>
                </a:tc>
                <a:tc>
                  <a:txBody>
                    <a:bodyPr/>
                    <a:lstStyle/>
                    <a:p>
                      <a:endParaRPr lang="en-GB" sz="1600" dirty="0"/>
                    </a:p>
                  </a:txBody>
                  <a:tcPr marL="91447" marR="91447" marT="45673" marB="45673"/>
                </a:tc>
                <a:tc>
                  <a:txBody>
                    <a:bodyPr/>
                    <a:lstStyle/>
                    <a:p>
                      <a:endParaRPr lang="en-GB" sz="1600" baseline="0" dirty="0" smtClean="0">
                        <a:solidFill>
                          <a:schemeClr val="tx1"/>
                        </a:solidFill>
                      </a:endParaRPr>
                    </a:p>
                  </a:txBody>
                  <a:tcPr marL="91447" marR="91447" marT="45673" marB="45673"/>
                </a:tc>
              </a:tr>
            </a:tbl>
          </a:graphicData>
        </a:graphic>
      </p:graphicFrame>
      <p:sp>
        <p:nvSpPr>
          <p:cNvPr id="4" name="TextBox 3"/>
          <p:cNvSpPr txBox="1"/>
          <p:nvPr/>
        </p:nvSpPr>
        <p:spPr>
          <a:xfrm>
            <a:off x="0" y="3500438"/>
            <a:ext cx="9144000" cy="1570037"/>
          </a:xfrm>
          <a:prstGeom prst="rect">
            <a:avLst/>
          </a:prstGeom>
          <a:noFill/>
        </p:spPr>
        <p:txBody>
          <a:bodyPr>
            <a:spAutoFit/>
          </a:bodyPr>
          <a:lstStyle/>
          <a:p>
            <a:pPr algn="ctr" defTabSz="762000">
              <a:defRPr/>
            </a:pPr>
            <a:r>
              <a:rPr lang="en-GB" dirty="0">
                <a:solidFill>
                  <a:srgbClr val="0F3692"/>
                </a:solidFill>
                <a:latin typeface="Arial Black" pitchFamily="34" charset="0"/>
              </a:rPr>
              <a:t>Non Sun-Synchronous Observations</a:t>
            </a:r>
          </a:p>
          <a:p>
            <a:pPr>
              <a:defRPr/>
            </a:pPr>
            <a:endParaRPr lang="en-GB" b="1" dirty="0"/>
          </a:p>
          <a:p>
            <a:pPr>
              <a:defRPr/>
            </a:pPr>
            <a:endParaRPr lang="en-GB" dirty="0">
              <a:solidFill>
                <a:schemeClr val="bg1">
                  <a:lumMod val="75000"/>
                </a:schemeClr>
              </a:solidFill>
            </a:endParaRPr>
          </a:p>
          <a:p>
            <a:pPr>
              <a:defRPr/>
            </a:pPr>
            <a:endParaRPr lang="en-GB" dirty="0"/>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8"/>
          <p:cNvPicPr>
            <a:picLocks noChangeAspect="1" noChangeArrowheads="1"/>
          </p:cNvPicPr>
          <p:nvPr/>
        </p:nvPicPr>
        <p:blipFill>
          <a:blip r:embed="rId3">
            <a:extLst>
              <a:ext uri="{28A0092B-C50C-407E-A947-70E740481C1C}">
                <a14:useLocalDpi xmlns:a14="http://schemas.microsoft.com/office/drawing/2010/main" val="0"/>
              </a:ext>
            </a:extLst>
          </a:blip>
          <a:srcRect t="24057"/>
          <a:stretch>
            <a:fillRect/>
          </a:stretch>
        </p:blipFill>
        <p:spPr bwMode="auto">
          <a:xfrm>
            <a:off x="5219700" y="2552700"/>
            <a:ext cx="3536950" cy="187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17"/>
          <p:cNvPicPr>
            <a:picLocks noChangeAspect="1" noChangeArrowheads="1"/>
          </p:cNvPicPr>
          <p:nvPr/>
        </p:nvPicPr>
        <p:blipFill>
          <a:blip r:embed="rId4">
            <a:extLst>
              <a:ext uri="{28A0092B-C50C-407E-A947-70E740481C1C}">
                <a14:useLocalDpi xmlns:a14="http://schemas.microsoft.com/office/drawing/2010/main" val="0"/>
              </a:ext>
            </a:extLst>
          </a:blip>
          <a:srcRect t="23682"/>
          <a:stretch>
            <a:fillRect/>
          </a:stretch>
        </p:blipFill>
        <p:spPr bwMode="auto">
          <a:xfrm>
            <a:off x="725488" y="4445000"/>
            <a:ext cx="3471862" cy="185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16"/>
          <p:cNvPicPr>
            <a:picLocks noChangeAspect="1" noChangeArrowheads="1"/>
          </p:cNvPicPr>
          <p:nvPr/>
        </p:nvPicPr>
        <p:blipFill>
          <a:blip r:embed="rId5">
            <a:extLst>
              <a:ext uri="{28A0092B-C50C-407E-A947-70E740481C1C}">
                <a14:useLocalDpi xmlns:a14="http://schemas.microsoft.com/office/drawing/2010/main" val="0"/>
              </a:ext>
            </a:extLst>
          </a:blip>
          <a:srcRect t="24539"/>
          <a:stretch>
            <a:fillRect/>
          </a:stretch>
        </p:blipFill>
        <p:spPr bwMode="auto">
          <a:xfrm>
            <a:off x="755650" y="2552700"/>
            <a:ext cx="3387725" cy="178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19" descr="gpsro.gif"/>
          <p:cNvPicPr>
            <a:picLocks noChangeAspect="1"/>
          </p:cNvPicPr>
          <p:nvPr/>
        </p:nvPicPr>
        <p:blipFill>
          <a:blip r:embed="rId6">
            <a:extLst>
              <a:ext uri="{28A0092B-C50C-407E-A947-70E740481C1C}">
                <a14:useLocalDpi xmlns:a14="http://schemas.microsoft.com/office/drawing/2010/main" val="0"/>
              </a:ext>
            </a:extLst>
          </a:blip>
          <a:srcRect t="22325"/>
          <a:stretch>
            <a:fillRect/>
          </a:stretch>
        </p:blipFill>
        <p:spPr bwMode="auto">
          <a:xfrm>
            <a:off x="5219700" y="4292600"/>
            <a:ext cx="3643313"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18" descr="Microwave45imagers.gif"/>
          <p:cNvPicPr>
            <a:picLocks noChangeAspect="1"/>
          </p:cNvPicPr>
          <p:nvPr/>
        </p:nvPicPr>
        <p:blipFill>
          <a:blip r:embed="rId7">
            <a:extLst>
              <a:ext uri="{28A0092B-C50C-407E-A947-70E740481C1C}">
                <a14:useLocalDpi xmlns:a14="http://schemas.microsoft.com/office/drawing/2010/main" val="0"/>
              </a:ext>
            </a:extLst>
          </a:blip>
          <a:srcRect t="22325"/>
          <a:stretch>
            <a:fillRect/>
          </a:stretch>
        </p:blipFill>
        <p:spPr bwMode="auto">
          <a:xfrm>
            <a:off x="5219700" y="549275"/>
            <a:ext cx="3643313"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15" descr="AMSUA.gif"/>
          <p:cNvPicPr>
            <a:picLocks noChangeAspect="1"/>
          </p:cNvPicPr>
          <p:nvPr/>
        </p:nvPicPr>
        <p:blipFill>
          <a:blip r:embed="rId8">
            <a:extLst>
              <a:ext uri="{28A0092B-C50C-407E-A947-70E740481C1C}">
                <a14:useLocalDpi xmlns:a14="http://schemas.microsoft.com/office/drawing/2010/main" val="0"/>
              </a:ext>
            </a:extLst>
          </a:blip>
          <a:srcRect t="21265"/>
          <a:stretch>
            <a:fillRect/>
          </a:stretch>
        </p:blipFill>
        <p:spPr bwMode="auto">
          <a:xfrm>
            <a:off x="684213" y="549275"/>
            <a:ext cx="3643312"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Text Box 2"/>
          <p:cNvSpPr txBox="1">
            <a:spLocks noChangeArrowheads="1"/>
          </p:cNvSpPr>
          <p:nvPr/>
        </p:nvSpPr>
        <p:spPr bwMode="auto">
          <a:xfrm>
            <a:off x="1724025" y="695325"/>
            <a:ext cx="1350963"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LEO Sounders</a:t>
            </a:r>
          </a:p>
        </p:txBody>
      </p:sp>
      <p:sp>
        <p:nvSpPr>
          <p:cNvPr id="8201" name="Text Box 3"/>
          <p:cNvSpPr txBox="1">
            <a:spLocks noChangeArrowheads="1"/>
          </p:cNvSpPr>
          <p:nvPr/>
        </p:nvSpPr>
        <p:spPr bwMode="auto">
          <a:xfrm>
            <a:off x="6286500" y="695325"/>
            <a:ext cx="1231900"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LEO Imagers</a:t>
            </a:r>
          </a:p>
        </p:txBody>
      </p:sp>
      <p:sp>
        <p:nvSpPr>
          <p:cNvPr id="8202" name="Text Box 4"/>
          <p:cNvSpPr txBox="1">
            <a:spLocks noChangeArrowheads="1"/>
          </p:cNvSpPr>
          <p:nvPr/>
        </p:nvSpPr>
        <p:spPr bwMode="auto">
          <a:xfrm>
            <a:off x="1643063" y="2624138"/>
            <a:ext cx="1389062"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S</a:t>
            </a:r>
            <a:r>
              <a:rPr lang="tr-TR" altLang="en-US" sz="1400" b="1">
                <a:latin typeface="Arial Unicode MS" panose="020B0604020202020204" pitchFamily="34" charset="-128"/>
              </a:rPr>
              <a:t>catterometers</a:t>
            </a:r>
            <a:endParaRPr lang="en-GB" altLang="en-US" sz="1400" b="1">
              <a:latin typeface="Arial Unicode MS" panose="020B0604020202020204" pitchFamily="34" charset="-128"/>
            </a:endParaRPr>
          </a:p>
        </p:txBody>
      </p:sp>
      <p:sp>
        <p:nvSpPr>
          <p:cNvPr id="8203" name="Text Box 5"/>
          <p:cNvSpPr txBox="1">
            <a:spLocks noChangeArrowheads="1"/>
          </p:cNvSpPr>
          <p:nvPr/>
        </p:nvSpPr>
        <p:spPr bwMode="auto">
          <a:xfrm>
            <a:off x="6313488" y="2624138"/>
            <a:ext cx="1260475"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GEO imagers</a:t>
            </a:r>
          </a:p>
        </p:txBody>
      </p:sp>
      <p:sp>
        <p:nvSpPr>
          <p:cNvPr id="8204" name="Text Box 6"/>
          <p:cNvSpPr txBox="1">
            <a:spLocks noChangeArrowheads="1"/>
          </p:cNvSpPr>
          <p:nvPr/>
        </p:nvSpPr>
        <p:spPr bwMode="auto">
          <a:xfrm>
            <a:off x="1331913" y="4552950"/>
            <a:ext cx="2374900"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tr-TR" altLang="en-US" sz="1400" b="1">
                <a:latin typeface="Arial Unicode MS" panose="020B0604020202020204" pitchFamily="34" charset="-128"/>
              </a:rPr>
              <a:t>Satellite Winds</a:t>
            </a:r>
            <a:r>
              <a:rPr lang="fr-FR" altLang="en-US" sz="1400" b="1">
                <a:latin typeface="Arial Unicode MS" panose="020B0604020202020204" pitchFamily="34" charset="-128"/>
              </a:rPr>
              <a:t> (AMVs)</a:t>
            </a:r>
            <a:endParaRPr lang="en-GB" altLang="en-US" sz="1400" b="1">
              <a:latin typeface="Arial Unicode MS" panose="020B0604020202020204" pitchFamily="34" charset="-128"/>
            </a:endParaRPr>
          </a:p>
        </p:txBody>
      </p:sp>
      <p:sp>
        <p:nvSpPr>
          <p:cNvPr id="8205" name="Text Box 5"/>
          <p:cNvSpPr txBox="1">
            <a:spLocks noChangeArrowheads="1"/>
          </p:cNvSpPr>
          <p:nvPr/>
        </p:nvSpPr>
        <p:spPr bwMode="auto">
          <a:xfrm>
            <a:off x="5715000" y="4500563"/>
            <a:ext cx="2633663"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400" b="1">
                <a:latin typeface="Arial Unicode MS" panose="020B0604020202020204" pitchFamily="34" charset="-128"/>
              </a:rPr>
              <a:t>GPS Radio Occultation</a:t>
            </a:r>
          </a:p>
        </p:txBody>
      </p:sp>
      <p:sp>
        <p:nvSpPr>
          <p:cNvPr id="8206" name="Rectangle 14"/>
          <p:cNvSpPr>
            <a:spLocks noChangeArrowheads="1"/>
          </p:cNvSpPr>
          <p:nvPr/>
        </p:nvSpPr>
        <p:spPr bwMode="auto">
          <a:xfrm>
            <a:off x="468313" y="215900"/>
            <a:ext cx="835183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a:solidFill>
                  <a:srgbClr val="0F3692"/>
                </a:solidFill>
                <a:latin typeface="Arial Black" panose="020B0A04020102020204" pitchFamily="34" charset="0"/>
              </a:rPr>
              <a:t>Example of 6-hourly satellite data coverage</a:t>
            </a:r>
          </a:p>
        </p:txBody>
      </p:sp>
      <p:sp>
        <p:nvSpPr>
          <p:cNvPr id="21" name="TextBox 20"/>
          <p:cNvSpPr txBox="1"/>
          <p:nvPr/>
        </p:nvSpPr>
        <p:spPr>
          <a:xfrm>
            <a:off x="4143375" y="6072188"/>
            <a:ext cx="1274763" cy="215900"/>
          </a:xfrm>
          <a:prstGeom prst="rect">
            <a:avLst/>
          </a:prstGeom>
          <a:noFill/>
        </p:spPr>
        <p:txBody>
          <a:bodyPr wrap="none">
            <a:spAutoFit/>
          </a:bodyPr>
          <a:lstStyle/>
          <a:p>
            <a:pPr>
              <a:defRPr/>
            </a:pPr>
            <a:r>
              <a:rPr lang="en-GB" sz="800" b="1" dirty="0">
                <a:latin typeface="+mn-lt"/>
              </a:rPr>
              <a:t>30 March 2012 00 UTC</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395288" y="476250"/>
          <a:ext cx="8353425" cy="3706814"/>
        </p:xfrm>
        <a:graphic>
          <a:graphicData uri="http://schemas.openxmlformats.org/drawingml/2006/table">
            <a:tbl>
              <a:tblPr firstRow="1" bandRow="1">
                <a:tableStyleId>{5C22544A-7EE6-4342-B048-85BDC9FD1C3A}</a:tableStyleId>
              </a:tblPr>
              <a:tblGrid>
                <a:gridCol w="2736467"/>
                <a:gridCol w="5616958"/>
              </a:tblGrid>
              <a:tr h="421368">
                <a:tc>
                  <a:txBody>
                    <a:bodyPr/>
                    <a:lstStyle/>
                    <a:p>
                      <a:r>
                        <a:rPr lang="en-GB" sz="1800" dirty="0" smtClean="0"/>
                        <a:t>Product</a:t>
                      </a:r>
                      <a:endParaRPr lang="en-GB" sz="1800" dirty="0"/>
                    </a:p>
                  </a:txBody>
                  <a:tcPr marL="91445" marR="91445" marT="45724" marB="45724"/>
                </a:tc>
                <a:tc>
                  <a:txBody>
                    <a:bodyPr/>
                    <a:lstStyle/>
                    <a:p>
                      <a:r>
                        <a:rPr lang="en-GB" sz="1800" dirty="0" smtClean="0"/>
                        <a:t>Status</a:t>
                      </a:r>
                      <a:endParaRPr lang="en-GB" sz="1800" dirty="0"/>
                    </a:p>
                  </a:txBody>
                  <a:tcPr marL="91445" marR="91445" marT="45724" marB="45724"/>
                </a:tc>
              </a:tr>
              <a:tr h="547509">
                <a:tc>
                  <a:txBody>
                    <a:bodyPr/>
                    <a:lstStyle/>
                    <a:p>
                      <a:r>
                        <a:rPr lang="en-GB" sz="1600" dirty="0" smtClean="0"/>
                        <a:t>SEVIRI Clear sky</a:t>
                      </a:r>
                      <a:r>
                        <a:rPr lang="en-GB" sz="1600" baseline="0" dirty="0" smtClean="0"/>
                        <a:t> radiance</a:t>
                      </a:r>
                      <a:endParaRPr lang="en-GB" sz="1600" dirty="0"/>
                    </a:p>
                  </a:txBody>
                  <a:tcPr marL="91445" marR="91445" marT="45724" marB="45724"/>
                </a:tc>
                <a:tc>
                  <a:txBody>
                    <a:bodyPr/>
                    <a:lstStyle/>
                    <a:p>
                      <a:r>
                        <a:rPr lang="en-GB" sz="1600" dirty="0" smtClean="0"/>
                        <a:t>Assimilated</a:t>
                      </a:r>
                      <a:endParaRPr lang="en-GB" sz="1600" dirty="0"/>
                    </a:p>
                  </a:txBody>
                  <a:tcPr marL="91445" marR="91445" marT="45724" marB="45724"/>
                </a:tc>
              </a:tr>
              <a:tr h="885625">
                <a:tc>
                  <a:txBody>
                    <a:bodyPr/>
                    <a:lstStyle/>
                    <a:p>
                      <a:r>
                        <a:rPr lang="en-GB" sz="1600" dirty="0" smtClean="0"/>
                        <a:t>SEVIRI All sky radiance</a:t>
                      </a:r>
                    </a:p>
                  </a:txBody>
                  <a:tcPr marL="91445" marR="91445" marT="45724" marB="45724"/>
                </a:tc>
                <a:tc>
                  <a:txBody>
                    <a:bodyPr/>
                    <a:lstStyle/>
                    <a:p>
                      <a:r>
                        <a:rPr lang="en-GB" sz="1600" dirty="0" smtClean="0"/>
                        <a:t>Being tested for</a:t>
                      </a:r>
                      <a:r>
                        <a:rPr lang="en-GB" sz="1600" baseline="0" dirty="0" smtClean="0"/>
                        <a:t> overcast radiances, and cloud-free radiances in the ASR dataset</a:t>
                      </a:r>
                      <a:endParaRPr lang="en-GB" sz="1600" dirty="0"/>
                    </a:p>
                  </a:txBody>
                  <a:tcPr marL="91445" marR="91445" marT="45724" marB="45724"/>
                </a:tc>
              </a:tr>
              <a:tr h="463078">
                <a:tc>
                  <a:txBody>
                    <a:bodyPr/>
                    <a:lstStyle/>
                    <a:p>
                      <a:r>
                        <a:rPr lang="en-GB" sz="1600" dirty="0" smtClean="0"/>
                        <a:t>SEVIRI total column ozone</a:t>
                      </a:r>
                      <a:endParaRPr lang="en-GB" sz="1600" dirty="0"/>
                    </a:p>
                  </a:txBody>
                  <a:tcPr marL="91445" marR="91445" marT="45724" marB="45724"/>
                </a:tc>
                <a:tc>
                  <a:txBody>
                    <a:bodyPr/>
                    <a:lstStyle/>
                    <a:p>
                      <a:r>
                        <a:rPr lang="en-GB" sz="1600" dirty="0" smtClean="0"/>
                        <a:t>Monitored</a:t>
                      </a:r>
                      <a:endParaRPr lang="en-GB" sz="1600" dirty="0"/>
                    </a:p>
                  </a:txBody>
                  <a:tcPr marL="91445" marR="91445" marT="45724" marB="45724"/>
                </a:tc>
              </a:tr>
              <a:tr h="463078">
                <a:tc>
                  <a:txBody>
                    <a:bodyPr/>
                    <a:lstStyle/>
                    <a:p>
                      <a:r>
                        <a:rPr lang="en-GB" sz="1600" dirty="0" smtClean="0"/>
                        <a:t>SEVIRI AMVs</a:t>
                      </a:r>
                      <a:endParaRPr lang="en-GB" sz="1600" dirty="0"/>
                    </a:p>
                  </a:txBody>
                  <a:tcPr marL="91445" marR="91445" marT="45724" marB="45724"/>
                </a:tc>
                <a:tc>
                  <a:txBody>
                    <a:bodyPr/>
                    <a:lstStyle/>
                    <a:p>
                      <a:r>
                        <a:rPr lang="en-GB" sz="1600" dirty="0" smtClean="0"/>
                        <a:t>IR, Vis, WV-cloudy AMVs assimilated</a:t>
                      </a:r>
                      <a:endParaRPr lang="en-GB" sz="1600" dirty="0"/>
                    </a:p>
                  </a:txBody>
                  <a:tcPr marL="91445" marR="91445" marT="45724" marB="45724"/>
                </a:tc>
              </a:tr>
              <a:tr h="463078">
                <a:tc>
                  <a:txBody>
                    <a:bodyPr/>
                    <a:lstStyle/>
                    <a:p>
                      <a:r>
                        <a:rPr lang="en-GB" sz="1600" dirty="0" smtClean="0">
                          <a:latin typeface="Arial" charset="0"/>
                        </a:rPr>
                        <a:t>GOES</a:t>
                      </a:r>
                      <a:endParaRPr lang="en-GB" sz="1600" dirty="0"/>
                    </a:p>
                  </a:txBody>
                  <a:tcPr marL="91445" marR="91445" marT="45724" marB="45724"/>
                </a:tc>
                <a:tc>
                  <a:txBody>
                    <a:bodyPr/>
                    <a:lstStyle/>
                    <a:p>
                      <a:r>
                        <a:rPr lang="en-GB" sz="1600" dirty="0" smtClean="0"/>
                        <a:t>AMVs</a:t>
                      </a:r>
                      <a:endParaRPr lang="en-GB" sz="1600" dirty="0"/>
                    </a:p>
                  </a:txBody>
                  <a:tcPr marL="91445" marR="91445" marT="45724" marB="45724"/>
                </a:tc>
              </a:tr>
              <a:tr h="463078">
                <a:tc>
                  <a:txBody>
                    <a:bodyPr/>
                    <a:lstStyle/>
                    <a:p>
                      <a:r>
                        <a:rPr lang="en-GB" sz="1600" dirty="0" smtClean="0">
                          <a:latin typeface="Arial" charset="0"/>
                        </a:rPr>
                        <a:t>MTSAT</a:t>
                      </a:r>
                      <a:endParaRPr lang="en-GB" sz="1600" dirty="0"/>
                    </a:p>
                  </a:txBody>
                  <a:tcPr marL="91445" marR="91445" marT="45724" marB="45724"/>
                </a:tc>
                <a:tc>
                  <a:txBody>
                    <a:bodyPr/>
                    <a:lstStyle/>
                    <a:p>
                      <a:r>
                        <a:rPr lang="en-GB" sz="1600" dirty="0" smtClean="0"/>
                        <a:t>AMVs</a:t>
                      </a:r>
                      <a:endParaRPr lang="en-GB" sz="1600" dirty="0"/>
                    </a:p>
                  </a:txBody>
                  <a:tcPr marL="91445" marR="91445" marT="45724" marB="45724"/>
                </a:tc>
              </a:tr>
            </a:tbl>
          </a:graphicData>
        </a:graphic>
      </p:graphicFrame>
      <p:sp>
        <p:nvSpPr>
          <p:cNvPr id="8" name="TextBox 7"/>
          <p:cNvSpPr txBox="1"/>
          <p:nvPr/>
        </p:nvSpPr>
        <p:spPr>
          <a:xfrm>
            <a:off x="0" y="0"/>
            <a:ext cx="9144000" cy="1570038"/>
          </a:xfrm>
          <a:prstGeom prst="rect">
            <a:avLst/>
          </a:prstGeom>
          <a:noFill/>
        </p:spPr>
        <p:txBody>
          <a:bodyPr>
            <a:spAutoFit/>
          </a:bodyPr>
          <a:lstStyle/>
          <a:p>
            <a:pPr algn="ctr" defTabSz="762000">
              <a:defRPr/>
            </a:pPr>
            <a:r>
              <a:rPr lang="en-GB" dirty="0">
                <a:solidFill>
                  <a:srgbClr val="0F3692"/>
                </a:solidFill>
                <a:latin typeface="Arial Black" pitchFamily="34" charset="0"/>
              </a:rPr>
              <a:t>Data sources: Geostationary Satellites</a:t>
            </a:r>
          </a:p>
          <a:p>
            <a:pPr>
              <a:defRPr/>
            </a:pPr>
            <a:endParaRPr lang="en-GB" b="1" dirty="0"/>
          </a:p>
          <a:p>
            <a:pPr>
              <a:defRPr/>
            </a:pPr>
            <a:endParaRPr lang="en-GB" dirty="0">
              <a:solidFill>
                <a:schemeClr val="bg1">
                  <a:lumMod val="75000"/>
                </a:schemeClr>
              </a:solidFill>
            </a:endParaRPr>
          </a:p>
          <a:p>
            <a:pPr>
              <a:defRPr/>
            </a:pPr>
            <a:endParaRPr lang="en-GB" dirty="0"/>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0" name="TextBox 2"/>
          <p:cNvSpPr txBox="1">
            <a:spLocks noChangeArrowheads="1"/>
          </p:cNvSpPr>
          <p:nvPr/>
        </p:nvSpPr>
        <p:spPr bwMode="auto">
          <a:xfrm>
            <a:off x="6440488" y="2024063"/>
            <a:ext cx="147637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1" hangingPunct="1">
              <a:defRPr/>
            </a:pPr>
            <a:r>
              <a:rPr lang="en-GB" sz="2000" b="1" dirty="0" smtClean="0">
                <a:solidFill>
                  <a:srgbClr val="C00000"/>
                </a:solidFill>
              </a:rPr>
              <a:t>Mid AM</a:t>
            </a:r>
          </a:p>
          <a:p>
            <a:pPr eaLnBrk="1" hangingPunct="1">
              <a:defRPr/>
            </a:pPr>
            <a:endParaRPr lang="en-GB" sz="2000" b="1" dirty="0" smtClean="0"/>
          </a:p>
          <a:p>
            <a:pPr eaLnBrk="1" hangingPunct="1">
              <a:defRPr/>
            </a:pPr>
            <a:endParaRPr lang="en-GB" sz="2000" b="1" dirty="0" smtClean="0"/>
          </a:p>
          <a:p>
            <a:pPr eaLnBrk="1" hangingPunct="1">
              <a:defRPr/>
            </a:pPr>
            <a:endParaRPr lang="en-GB" sz="2000" b="1" dirty="0" smtClean="0"/>
          </a:p>
          <a:p>
            <a:pPr eaLnBrk="1" hangingPunct="1">
              <a:defRPr/>
            </a:pPr>
            <a:r>
              <a:rPr lang="en-GB" sz="2000" b="1" dirty="0" smtClean="0"/>
              <a:t>Early AM</a:t>
            </a:r>
          </a:p>
          <a:p>
            <a:pPr eaLnBrk="1" hangingPunct="1">
              <a:defRPr/>
            </a:pPr>
            <a:endParaRPr lang="en-GB" sz="2000" b="1" dirty="0" smtClean="0"/>
          </a:p>
          <a:p>
            <a:pPr eaLnBrk="1" hangingPunct="1">
              <a:defRPr/>
            </a:pPr>
            <a:endParaRPr lang="en-GB" sz="2000" b="1" dirty="0" smtClean="0"/>
          </a:p>
          <a:p>
            <a:pPr eaLnBrk="1" hangingPunct="1">
              <a:defRPr/>
            </a:pPr>
            <a:endParaRPr lang="en-GB" sz="2000" b="1" dirty="0" smtClean="0"/>
          </a:p>
          <a:p>
            <a:pPr eaLnBrk="1" hangingPunct="1">
              <a:defRPr/>
            </a:pPr>
            <a:r>
              <a:rPr lang="en-GB" sz="2000" b="1" dirty="0" smtClean="0">
                <a:solidFill>
                  <a:schemeClr val="accent6"/>
                </a:solidFill>
              </a:rPr>
              <a:t>PM</a:t>
            </a:r>
          </a:p>
        </p:txBody>
      </p:sp>
      <p:sp>
        <p:nvSpPr>
          <p:cNvPr id="10243" name="Title 1"/>
          <p:cNvSpPr>
            <a:spLocks noGrp="1"/>
          </p:cNvSpPr>
          <p:nvPr>
            <p:ph type="title"/>
          </p:nvPr>
        </p:nvSpPr>
        <p:spPr bwMode="auto">
          <a:xfrm>
            <a:off x="450850" y="260350"/>
            <a:ext cx="8229600" cy="8651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mtClean="0"/>
              <a:t>Satellite orbits</a:t>
            </a:r>
          </a:p>
        </p:txBody>
      </p:sp>
      <p:sp>
        <p:nvSpPr>
          <p:cNvPr id="10244" name="TextBox 4"/>
          <p:cNvSpPr txBox="1">
            <a:spLocks noChangeArrowheads="1"/>
          </p:cNvSpPr>
          <p:nvPr/>
        </p:nvSpPr>
        <p:spPr bwMode="auto">
          <a:xfrm>
            <a:off x="6450013" y="2309813"/>
            <a:ext cx="1127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a:solidFill>
                  <a:srgbClr val="C00000"/>
                </a:solidFill>
                <a:latin typeface="Calibri" panose="020F0502020204030204" pitchFamily="34" charset="0"/>
              </a:rPr>
              <a:t>MetOp-B, A</a:t>
            </a:r>
          </a:p>
          <a:p>
            <a:pPr eaLnBrk="1" hangingPunct="1"/>
            <a:r>
              <a:rPr lang="en-GB" altLang="en-US" sz="1200">
                <a:solidFill>
                  <a:srgbClr val="C00000"/>
                </a:solidFill>
                <a:latin typeface="Calibri" panose="020F0502020204030204" pitchFamily="34" charset="0"/>
              </a:rPr>
              <a:t>FY-3A</a:t>
            </a:r>
          </a:p>
        </p:txBody>
      </p:sp>
      <p:sp>
        <p:nvSpPr>
          <p:cNvPr id="10245" name="TextBox 5"/>
          <p:cNvSpPr txBox="1">
            <a:spLocks noChangeArrowheads="1"/>
          </p:cNvSpPr>
          <p:nvPr/>
        </p:nvSpPr>
        <p:spPr bwMode="auto">
          <a:xfrm>
            <a:off x="6450013" y="3681413"/>
            <a:ext cx="852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a:solidFill>
                  <a:srgbClr val="00B050"/>
                </a:solidFill>
                <a:latin typeface="Calibri" panose="020F0502020204030204" pitchFamily="34" charset="0"/>
              </a:rPr>
              <a:t>NOAA-18</a:t>
            </a:r>
            <a:r>
              <a:rPr lang="en-GB" altLang="en-US" sz="1200">
                <a:latin typeface="Calibri" panose="020F0502020204030204" pitchFamily="34" charset="0"/>
              </a:rPr>
              <a:t> </a:t>
            </a:r>
          </a:p>
        </p:txBody>
      </p:sp>
      <p:sp>
        <p:nvSpPr>
          <p:cNvPr id="10246" name="TextBox 6"/>
          <p:cNvSpPr txBox="1">
            <a:spLocks noChangeArrowheads="1"/>
          </p:cNvSpPr>
          <p:nvPr/>
        </p:nvSpPr>
        <p:spPr bwMode="auto">
          <a:xfrm>
            <a:off x="6419850" y="4725988"/>
            <a:ext cx="13922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a:solidFill>
                  <a:srgbClr val="00B050"/>
                </a:solidFill>
                <a:latin typeface="Calibri" panose="020F0502020204030204" pitchFamily="34" charset="0"/>
              </a:rPr>
              <a:t>NOAA-19, S-NPP, Aqua, Terra, Aura, FY-3B</a:t>
            </a:r>
          </a:p>
          <a:p>
            <a:pPr eaLnBrk="1" hangingPunct="1"/>
            <a:r>
              <a:rPr lang="en-GB" altLang="en-US" sz="1200">
                <a:solidFill>
                  <a:srgbClr val="00B050"/>
                </a:solidFill>
                <a:latin typeface="Calibri" panose="020F0502020204030204" pitchFamily="34" charset="0"/>
              </a:rPr>
              <a:t> </a:t>
            </a:r>
          </a:p>
        </p:txBody>
      </p:sp>
      <p:sp>
        <p:nvSpPr>
          <p:cNvPr id="10247" name="TextBox 8"/>
          <p:cNvSpPr txBox="1">
            <a:spLocks noChangeArrowheads="1"/>
          </p:cNvSpPr>
          <p:nvPr/>
        </p:nvSpPr>
        <p:spPr bwMode="auto">
          <a:xfrm>
            <a:off x="6450013" y="3841750"/>
            <a:ext cx="85248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a:solidFill>
                  <a:srgbClr val="C00000"/>
                </a:solidFill>
                <a:latin typeface="Calibri" panose="020F0502020204030204" pitchFamily="34" charset="0"/>
              </a:rPr>
              <a:t>NOAA-15 </a:t>
            </a:r>
          </a:p>
        </p:txBody>
      </p:sp>
      <p:sp>
        <p:nvSpPr>
          <p:cNvPr id="10248" name="TextBox 12"/>
          <p:cNvSpPr txBox="1">
            <a:spLocks noChangeArrowheads="1"/>
          </p:cNvSpPr>
          <p:nvPr/>
        </p:nvSpPr>
        <p:spPr bwMode="auto">
          <a:xfrm>
            <a:off x="1250950" y="3173413"/>
            <a:ext cx="3016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100">
                <a:latin typeface="Calibri" panose="020F0502020204030204" pitchFamily="34" charset="0"/>
              </a:rPr>
              <a:t>T</a:t>
            </a:r>
          </a:p>
          <a:p>
            <a:pPr algn="ctr" eaLnBrk="1" hangingPunct="1"/>
            <a:r>
              <a:rPr lang="en-GB" altLang="en-US" sz="1100">
                <a:latin typeface="Calibri" panose="020F0502020204030204" pitchFamily="34" charset="0"/>
              </a:rPr>
              <a:t>i</a:t>
            </a:r>
          </a:p>
          <a:p>
            <a:pPr algn="ctr" eaLnBrk="1" hangingPunct="1"/>
            <a:r>
              <a:rPr lang="en-GB" altLang="en-US" sz="1100">
                <a:latin typeface="Calibri" panose="020F0502020204030204" pitchFamily="34" charset="0"/>
              </a:rPr>
              <a:t>m</a:t>
            </a:r>
          </a:p>
          <a:p>
            <a:pPr algn="ctr" eaLnBrk="1" hangingPunct="1"/>
            <a:r>
              <a:rPr lang="en-GB" altLang="en-US" sz="1100">
                <a:latin typeface="Calibri" panose="020F0502020204030204" pitchFamily="34" charset="0"/>
              </a:rPr>
              <a:t>e</a:t>
            </a:r>
          </a:p>
        </p:txBody>
      </p:sp>
      <p:sp>
        <p:nvSpPr>
          <p:cNvPr id="10249" name="TextBox 6"/>
          <p:cNvSpPr txBox="1">
            <a:spLocks noChangeArrowheads="1"/>
          </p:cNvSpPr>
          <p:nvPr/>
        </p:nvSpPr>
        <p:spPr bwMode="auto">
          <a:xfrm>
            <a:off x="593725" y="5468938"/>
            <a:ext cx="23764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100"/>
              <a:t>Adapted from</a:t>
            </a:r>
          </a:p>
        </p:txBody>
      </p:sp>
      <p:sp>
        <p:nvSpPr>
          <p:cNvPr id="10250" name="Right Brace 7"/>
          <p:cNvSpPr>
            <a:spLocks/>
          </p:cNvSpPr>
          <p:nvPr/>
        </p:nvSpPr>
        <p:spPr bwMode="auto">
          <a:xfrm>
            <a:off x="6164263" y="1700213"/>
            <a:ext cx="276225" cy="1128712"/>
          </a:xfrm>
          <a:prstGeom prst="rightBrace">
            <a:avLst>
              <a:gd name="adj1" fmla="val 8343"/>
              <a:gd name="adj2" fmla="val 50000"/>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10251" name="Right Brace 20"/>
          <p:cNvSpPr>
            <a:spLocks/>
          </p:cNvSpPr>
          <p:nvPr/>
        </p:nvSpPr>
        <p:spPr bwMode="auto">
          <a:xfrm>
            <a:off x="6148388" y="2890838"/>
            <a:ext cx="276225" cy="1128712"/>
          </a:xfrm>
          <a:prstGeom prst="rightBrace">
            <a:avLst>
              <a:gd name="adj1" fmla="val 8343"/>
              <a:gd name="adj2" fmla="val 50000"/>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10252" name="Right Brace 21"/>
          <p:cNvSpPr>
            <a:spLocks/>
          </p:cNvSpPr>
          <p:nvPr/>
        </p:nvSpPr>
        <p:spPr bwMode="auto">
          <a:xfrm>
            <a:off x="6143625" y="4075113"/>
            <a:ext cx="276225" cy="1128712"/>
          </a:xfrm>
          <a:prstGeom prst="rightBrace">
            <a:avLst>
              <a:gd name="adj1" fmla="val 8343"/>
              <a:gd name="adj2" fmla="val 50000"/>
            </a:avLst>
          </a:prstGeom>
          <a:noFill/>
          <a:ln w="38100"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10253" name="TextBox 7"/>
          <p:cNvSpPr txBox="1">
            <a:spLocks noChangeArrowheads="1"/>
          </p:cNvSpPr>
          <p:nvPr/>
        </p:nvSpPr>
        <p:spPr bwMode="auto">
          <a:xfrm>
            <a:off x="6445250" y="3535363"/>
            <a:ext cx="11318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a:latin typeface="Calibri" panose="020F0502020204030204" pitchFamily="34" charset="0"/>
              </a:rPr>
              <a:t>DMSP F17, F18</a:t>
            </a:r>
          </a:p>
        </p:txBody>
      </p:sp>
      <p:pic>
        <p:nvPicPr>
          <p:cNvPr id="1025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5900" y="654050"/>
            <a:ext cx="598805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834313" y="1958975"/>
            <a:ext cx="1201737" cy="3278188"/>
          </a:xfrm>
          <a:prstGeom prst="rect">
            <a:avLst/>
          </a:prstGeom>
          <a:noFill/>
        </p:spPr>
        <p:txBody>
          <a:bodyPr>
            <a:spAutoFit/>
          </a:bodyPr>
          <a:lstStyle/>
          <a:p>
            <a:pPr eaLnBrk="1" hangingPunct="1">
              <a:defRPr/>
            </a:pPr>
            <a:r>
              <a:rPr lang="en-GB" b="1" dirty="0">
                <a:solidFill>
                  <a:srgbClr val="FF0000"/>
                </a:solidFill>
              </a:rPr>
              <a:t>Europe</a:t>
            </a:r>
          </a:p>
          <a:p>
            <a:pPr eaLnBrk="1" hangingPunct="1">
              <a:defRPr/>
            </a:pPr>
            <a:endParaRPr lang="en-GB" dirty="0"/>
          </a:p>
          <a:p>
            <a:pPr eaLnBrk="1" hangingPunct="1">
              <a:defRPr/>
            </a:pPr>
            <a:endParaRPr lang="en-GB" dirty="0"/>
          </a:p>
          <a:p>
            <a:pPr eaLnBrk="1" hangingPunct="1">
              <a:defRPr/>
            </a:pPr>
            <a:endParaRPr lang="en-GB" sz="1100" dirty="0"/>
          </a:p>
          <a:p>
            <a:pPr eaLnBrk="1" hangingPunct="1">
              <a:defRPr/>
            </a:pPr>
            <a:r>
              <a:rPr lang="en-GB" dirty="0"/>
              <a:t>China</a:t>
            </a:r>
          </a:p>
          <a:p>
            <a:pPr eaLnBrk="1" hangingPunct="1">
              <a:defRPr/>
            </a:pPr>
            <a:r>
              <a:rPr lang="en-GB" dirty="0"/>
              <a:t>India</a:t>
            </a:r>
          </a:p>
          <a:p>
            <a:pPr eaLnBrk="1" hangingPunct="1">
              <a:defRPr/>
            </a:pPr>
            <a:endParaRPr lang="en-GB" sz="2800" dirty="0"/>
          </a:p>
          <a:p>
            <a:pPr eaLnBrk="1" hangingPunct="1">
              <a:defRPr/>
            </a:pPr>
            <a:r>
              <a:rPr lang="en-GB" b="1" dirty="0">
                <a:solidFill>
                  <a:schemeClr val="accent6"/>
                </a:solidFill>
              </a:rPr>
              <a:t>US</a:t>
            </a:r>
          </a:p>
          <a:p>
            <a:pPr eaLnBrk="1" hangingPunct="1">
              <a:defRPr/>
            </a:pPr>
            <a:r>
              <a:rPr lang="en-GB" b="1" dirty="0">
                <a:solidFill>
                  <a:schemeClr val="accent6"/>
                </a:solidFill>
              </a:rPr>
              <a:t>China</a:t>
            </a: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75" y="115888"/>
            <a:ext cx="9302750" cy="608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2"/>
          <p:cNvSpPr>
            <a:spLocks noChangeArrowheads="1"/>
          </p:cNvSpPr>
          <p:nvPr/>
        </p:nvSpPr>
        <p:spPr bwMode="auto">
          <a:xfrm>
            <a:off x="7956550" y="260350"/>
            <a:ext cx="1206500" cy="4249738"/>
          </a:xfrm>
          <a:prstGeom prst="rect">
            <a:avLst/>
          </a:prstGeom>
          <a:solidFill>
            <a:schemeClr val="accent1">
              <a:alpha val="9019"/>
            </a:schemeClr>
          </a:solidFill>
          <a:ln w="12700" algn="ctr">
            <a:solidFill>
              <a:schemeClr val="tx1"/>
            </a:solidFill>
            <a:round/>
            <a:headEnd/>
            <a:tailEnd/>
          </a:ln>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576930" y="368570"/>
            <a:ext cx="5903737"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OSCAR</a:t>
            </a:r>
          </a:p>
        </p:txBody>
      </p:sp>
      <p:sp>
        <p:nvSpPr>
          <p:cNvPr id="3" name="Content Placeholder 2"/>
          <p:cNvSpPr>
            <a:spLocks noGrp="1"/>
          </p:cNvSpPr>
          <p:nvPr>
            <p:ph idx="4294967295"/>
          </p:nvPr>
        </p:nvSpPr>
        <p:spPr>
          <a:xfrm>
            <a:off x="250825" y="1125538"/>
            <a:ext cx="8893175" cy="5000625"/>
          </a:xfrm>
          <a:prstGeom prst="rect">
            <a:avLst/>
          </a:prstGeom>
        </p:spPr>
        <p:txBody>
          <a:bodyPr/>
          <a:lstStyle/>
          <a:p>
            <a:pPr>
              <a:buFont typeface="Arial" pitchFamily="34" charset="0"/>
              <a:buChar char="•"/>
              <a:defRPr/>
            </a:pPr>
            <a:r>
              <a:rPr lang="en-GB" sz="2000" dirty="0" smtClean="0">
                <a:solidFill>
                  <a:schemeClr val="tx1"/>
                </a:solidFill>
              </a:rPr>
              <a:t>Observation </a:t>
            </a:r>
            <a:r>
              <a:rPr lang="en-GB" sz="2000" dirty="0" smtClean="0">
                <a:solidFill>
                  <a:schemeClr val="tx1"/>
                </a:solidFill>
              </a:rPr>
              <a:t>Systems Capability Analysis and Review</a:t>
            </a:r>
          </a:p>
          <a:p>
            <a:pPr lvl="1">
              <a:defRPr/>
            </a:pPr>
            <a:endParaRPr lang="en-GB" sz="1600" b="0" dirty="0" smtClean="0">
              <a:solidFill>
                <a:schemeClr val="tx1"/>
              </a:solidFill>
            </a:endParaRPr>
          </a:p>
          <a:p>
            <a:pPr lvl="1">
              <a:defRPr/>
            </a:pPr>
            <a:r>
              <a:rPr lang="en-GB" sz="1600" b="0" dirty="0" smtClean="0">
                <a:solidFill>
                  <a:schemeClr val="tx1"/>
                </a:solidFill>
              </a:rPr>
              <a:t>A </a:t>
            </a:r>
            <a:r>
              <a:rPr lang="en-GB" sz="1600" b="0" dirty="0" smtClean="0">
                <a:solidFill>
                  <a:schemeClr val="tx1"/>
                </a:solidFill>
              </a:rPr>
              <a:t>tool developed by WMO to assist with the “Rolling Requirements Review” and the development of “WMO Integrated Global Observing System” WIGOS</a:t>
            </a:r>
          </a:p>
          <a:p>
            <a:pPr lvl="2">
              <a:defRPr/>
            </a:pPr>
            <a:r>
              <a:rPr lang="en-GB" sz="1600" b="0" dirty="0" smtClean="0">
                <a:solidFill>
                  <a:schemeClr val="tx1"/>
                </a:solidFill>
              </a:rPr>
              <a:t>What do we need?</a:t>
            </a:r>
          </a:p>
          <a:p>
            <a:pPr lvl="2">
              <a:defRPr/>
            </a:pPr>
            <a:r>
              <a:rPr lang="en-GB" sz="1600" b="0" dirty="0" smtClean="0">
                <a:solidFill>
                  <a:schemeClr val="tx1"/>
                </a:solidFill>
              </a:rPr>
              <a:t>What is there?</a:t>
            </a:r>
          </a:p>
          <a:p>
            <a:pPr lvl="2">
              <a:defRPr/>
            </a:pPr>
            <a:r>
              <a:rPr lang="en-GB" sz="1600" b="0" dirty="0" smtClean="0">
                <a:solidFill>
                  <a:schemeClr val="tx1"/>
                </a:solidFill>
              </a:rPr>
              <a:t>Where are the gaps?</a:t>
            </a:r>
          </a:p>
          <a:p>
            <a:pPr lvl="1">
              <a:defRPr/>
            </a:pPr>
            <a:endParaRPr lang="en-GB" sz="1600" dirty="0">
              <a:solidFill>
                <a:schemeClr val="tx1"/>
              </a:solidFill>
            </a:endParaRPr>
          </a:p>
          <a:p>
            <a:pPr>
              <a:buFont typeface="Arial" pitchFamily="34" charset="0"/>
              <a:buChar char="•"/>
              <a:defRPr/>
            </a:pPr>
            <a:r>
              <a:rPr lang="en-GB" sz="2000" dirty="0" smtClean="0">
                <a:solidFill>
                  <a:schemeClr val="tx1"/>
                </a:solidFill>
              </a:rPr>
              <a:t>But OSCAR is more than this. It provides valuable and usually very up to date information both to satellite data specialists and the wider interested meteorological community.</a:t>
            </a:r>
          </a:p>
          <a:p>
            <a:pPr>
              <a:buFont typeface="Arial" pitchFamily="34" charset="0"/>
              <a:buChar char="•"/>
              <a:defRPr/>
            </a:pPr>
            <a:endParaRPr lang="en-GB" sz="2000" dirty="0" smtClean="0">
              <a:solidFill>
                <a:schemeClr val="tx1"/>
              </a:solidFill>
            </a:endParaRPr>
          </a:p>
          <a:p>
            <a:pPr marL="0" indent="0" algn="ctr">
              <a:buFont typeface="Wingdings" pitchFamily="2" charset="2"/>
              <a:buNone/>
              <a:defRPr/>
            </a:pPr>
            <a:r>
              <a:rPr lang="en-GB" sz="2800" dirty="0">
                <a:solidFill>
                  <a:schemeClr val="tx1"/>
                </a:solidFill>
                <a:hlinkClick r:id="rId2"/>
              </a:rPr>
              <a:t>http://www.wmo-sat.info/oscar/</a:t>
            </a:r>
            <a:endParaRPr lang="en-GB" sz="2000"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4657" y="287616"/>
            <a:ext cx="5903737" cy="369332"/>
          </a:xfrm>
        </p:spPr>
        <p:txBody>
          <a:bodyPr/>
          <a:lstStyle/>
          <a:p>
            <a:pPr>
              <a:defRPr/>
            </a:pPr>
            <a:r>
              <a:rPr lang="en-GB" sz="2800" b="1" dirty="0" smtClean="0">
                <a:solidFill>
                  <a:schemeClr val="accent1">
                    <a:lumMod val="75000"/>
                  </a:schemeClr>
                </a:solidFill>
              </a:rPr>
              <a:t>Types of sensor</a:t>
            </a:r>
            <a:endParaRPr lang="en-GB" sz="2800" b="1" dirty="0">
              <a:solidFill>
                <a:schemeClr val="accent1">
                  <a:lumMod val="75000"/>
                </a:schemeClr>
              </a:solidFill>
            </a:endParaRPr>
          </a:p>
        </p:txBody>
      </p:sp>
      <p:pic>
        <p:nvPicPr>
          <p:cNvPr id="174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638" y="1268413"/>
            <a:ext cx="4860925" cy="431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7412" name="Rectangle 10"/>
          <p:cNvSpPr>
            <a:spLocks noChangeArrowheads="1"/>
          </p:cNvSpPr>
          <p:nvPr/>
        </p:nvSpPr>
        <p:spPr bwMode="auto">
          <a:xfrm>
            <a:off x="4067175" y="1628775"/>
            <a:ext cx="1368425" cy="3095625"/>
          </a:xfrm>
          <a:prstGeom prst="rect">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3" name="Content Placeholder 2"/>
          <p:cNvSpPr>
            <a:spLocks noGrp="1"/>
          </p:cNvSpPr>
          <p:nvPr>
            <p:ph idx="4294967295"/>
          </p:nvPr>
        </p:nvSpPr>
        <p:spPr>
          <a:xfrm>
            <a:off x="468313" y="1196975"/>
            <a:ext cx="8112125" cy="4953000"/>
          </a:xfrm>
          <a:prstGeom prst="rect">
            <a:avLst/>
          </a:prstGeom>
        </p:spPr>
        <p:txBody>
          <a:bodyPr/>
          <a:lstStyle/>
          <a:p>
            <a:pPr>
              <a:buClr>
                <a:schemeClr val="accent1">
                  <a:lumMod val="50000"/>
                </a:schemeClr>
              </a:buClr>
              <a:buSzPct val="150000"/>
              <a:buFont typeface="Arial" pitchFamily="34" charset="0"/>
              <a:buChar char="•"/>
              <a:defRPr/>
            </a:pPr>
            <a:r>
              <a:rPr lang="en-GB" sz="2400" dirty="0" smtClean="0">
                <a:solidFill>
                  <a:schemeClr val="tx1"/>
                </a:solidFill>
              </a:rPr>
              <a:t>Orbit</a:t>
            </a:r>
          </a:p>
          <a:p>
            <a:pPr>
              <a:buClr>
                <a:schemeClr val="accent1">
                  <a:lumMod val="50000"/>
                </a:schemeClr>
              </a:buClr>
              <a:buSzPct val="150000"/>
              <a:buFont typeface="Arial" pitchFamily="34" charset="0"/>
              <a:buChar char="•"/>
              <a:defRPr/>
            </a:pPr>
            <a:r>
              <a:rPr lang="en-GB" sz="2400" dirty="0" smtClean="0">
                <a:solidFill>
                  <a:schemeClr val="tx1"/>
                </a:solidFill>
              </a:rPr>
              <a:t>View geometry</a:t>
            </a:r>
          </a:p>
          <a:p>
            <a:pPr>
              <a:buClr>
                <a:schemeClr val="accent1">
                  <a:lumMod val="50000"/>
                </a:schemeClr>
              </a:buClr>
              <a:buSzPct val="150000"/>
              <a:buFont typeface="Arial" pitchFamily="34" charset="0"/>
              <a:buChar char="•"/>
              <a:defRPr/>
            </a:pPr>
            <a:r>
              <a:rPr lang="en-GB" sz="2400" dirty="0" smtClean="0">
                <a:solidFill>
                  <a:schemeClr val="tx1"/>
                </a:solidFill>
              </a:rPr>
              <a:t>Wavelength</a:t>
            </a:r>
          </a:p>
          <a:p>
            <a:pPr>
              <a:buClr>
                <a:schemeClr val="accent1">
                  <a:lumMod val="50000"/>
                </a:schemeClr>
              </a:buClr>
              <a:buSzPct val="150000"/>
              <a:buFont typeface="Arial" pitchFamily="34" charset="0"/>
              <a:buChar char="•"/>
              <a:defRPr/>
            </a:pPr>
            <a:r>
              <a:rPr lang="en-GB" sz="2400" dirty="0" smtClean="0">
                <a:solidFill>
                  <a:schemeClr val="tx1"/>
                </a:solidFill>
              </a:rPr>
              <a:t>Passive or Active</a:t>
            </a:r>
          </a:p>
          <a:p>
            <a:pPr>
              <a:buClr>
                <a:schemeClr val="accent1">
                  <a:lumMod val="50000"/>
                </a:schemeClr>
              </a:buClr>
              <a:buSzPct val="150000"/>
              <a:buFont typeface="Arial" pitchFamily="34" charset="0"/>
              <a:buChar char="•"/>
              <a:defRPr/>
            </a:pPr>
            <a:endParaRPr lang="en-GB" dirty="0" smtClean="0">
              <a:solidFill>
                <a:schemeClr val="tx1"/>
              </a:solidFill>
            </a:endParaRPr>
          </a:p>
          <a:p>
            <a:pPr marL="0" indent="0">
              <a:buClr>
                <a:schemeClr val="accent1">
                  <a:lumMod val="50000"/>
                </a:schemeClr>
              </a:buClr>
              <a:buSzPct val="150000"/>
              <a:buNone/>
              <a:defRPr/>
            </a:pPr>
            <a:endParaRPr lang="en-GB" dirty="0" smtClean="0">
              <a:solidFill>
                <a:schemeClr val="tx1"/>
              </a:solidFill>
            </a:endParaRPr>
          </a:p>
          <a:p>
            <a:pPr>
              <a:buClr>
                <a:schemeClr val="accent1">
                  <a:lumMod val="50000"/>
                </a:schemeClr>
              </a:buClr>
              <a:buSzPct val="150000"/>
              <a:buFont typeface="Arial" pitchFamily="34" charset="0"/>
              <a:buChar char="•"/>
              <a:defRPr/>
            </a:pPr>
            <a:r>
              <a:rPr lang="en-GB" sz="2400" dirty="0" smtClean="0">
                <a:solidFill>
                  <a:schemeClr val="tx1"/>
                </a:solidFill>
              </a:rPr>
              <a:t>Calibration accuracy</a:t>
            </a:r>
          </a:p>
          <a:p>
            <a:pPr>
              <a:buClr>
                <a:schemeClr val="accent1">
                  <a:lumMod val="50000"/>
                </a:schemeClr>
              </a:buClr>
              <a:buSzPct val="150000"/>
              <a:buFont typeface="Arial" pitchFamily="34" charset="0"/>
              <a:buChar char="•"/>
              <a:defRPr/>
            </a:pPr>
            <a:r>
              <a:rPr lang="en-GB" sz="2400" dirty="0" smtClean="0">
                <a:solidFill>
                  <a:schemeClr val="tx1"/>
                </a:solidFill>
              </a:rPr>
              <a:t>Signal to </a:t>
            </a:r>
            <a:r>
              <a:rPr lang="en-GB" sz="2400" dirty="0">
                <a:solidFill>
                  <a:schemeClr val="tx1"/>
                </a:solidFill>
              </a:rPr>
              <a:t>n</a:t>
            </a:r>
            <a:r>
              <a:rPr lang="en-GB" sz="2400" dirty="0" smtClean="0">
                <a:solidFill>
                  <a:schemeClr val="tx1"/>
                </a:solidFill>
              </a:rPr>
              <a:t>oise ratio</a:t>
            </a:r>
          </a:p>
          <a:p>
            <a:pPr>
              <a:buClr>
                <a:schemeClr val="accent1">
                  <a:lumMod val="50000"/>
                </a:schemeClr>
              </a:buClr>
              <a:buSzPct val="150000"/>
              <a:buFont typeface="Arial" pitchFamily="34" charset="0"/>
              <a:buChar char="•"/>
              <a:defRPr/>
            </a:pPr>
            <a:r>
              <a:rPr lang="en-GB" sz="2400" dirty="0" smtClean="0">
                <a:solidFill>
                  <a:schemeClr val="tx1"/>
                </a:solidFill>
              </a:rPr>
              <a:t>Complexity of interpretation</a:t>
            </a:r>
          </a:p>
          <a:p>
            <a:pPr>
              <a:buClr>
                <a:schemeClr val="accent1">
                  <a:lumMod val="50000"/>
                </a:schemeClr>
              </a:buClr>
              <a:buSzPct val="150000"/>
              <a:buFont typeface="Arial" pitchFamily="34" charset="0"/>
              <a:buChar char="•"/>
              <a:defRPr/>
            </a:pPr>
            <a:r>
              <a:rPr lang="en-GB" sz="2400" dirty="0" smtClean="0">
                <a:solidFill>
                  <a:schemeClr val="tx1"/>
                </a:solidFill>
              </a:rPr>
              <a:t>3D spatial and temporal resolution</a:t>
            </a:r>
          </a:p>
          <a:p>
            <a:pPr>
              <a:defRPr/>
            </a:pPr>
            <a:endParaRPr lang="en-GB" sz="2400" dirty="0">
              <a:solidFill>
                <a:schemeClr val="tx1"/>
              </a:solidFill>
            </a:endParaRPr>
          </a:p>
        </p:txBody>
      </p:sp>
      <p:sp>
        <p:nvSpPr>
          <p:cNvPr id="14" name="Title 1"/>
          <p:cNvSpPr txBox="1">
            <a:spLocks/>
          </p:cNvSpPr>
          <p:nvPr/>
        </p:nvSpPr>
        <p:spPr bwMode="auto">
          <a:xfrm>
            <a:off x="385763" y="3221038"/>
            <a:ext cx="8113712" cy="708025"/>
          </a:xfrm>
          <a:prstGeom prst="rect">
            <a:avLst/>
          </a:prstGeom>
          <a:noFill/>
          <a:ln w="12700">
            <a:noFill/>
            <a:miter lim="800000"/>
            <a:headEnd/>
            <a:tailEnd/>
          </a:ln>
          <a:effectLst/>
        </p:spPr>
        <p:txBody>
          <a:bodyPr lIns="90487" tIns="44450" rIns="90487" bIns="44450" anchor="ctr"/>
          <a:lstStyle/>
          <a:p>
            <a:pPr defTabSz="762000" eaLnBrk="1" hangingPunct="1">
              <a:defRPr/>
            </a:pPr>
            <a:r>
              <a:rPr lang="en-GB" sz="2800" b="1" kern="0" dirty="0">
                <a:solidFill>
                  <a:schemeClr val="accent1">
                    <a:lumMod val="75000"/>
                  </a:schemeClr>
                </a:solidFill>
                <a:latin typeface="+mj-lt"/>
                <a:ea typeface="+mj-ea"/>
                <a:cs typeface="+mj-cs"/>
              </a:rPr>
              <a:t>Issues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457200" y="274638"/>
            <a:ext cx="8229600"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mtClean="0"/>
              <a:t>EPS Second Generation</a:t>
            </a:r>
          </a:p>
        </p:txBody>
      </p:sp>
      <p:sp>
        <p:nvSpPr>
          <p:cNvPr id="3" name="Content Placeholder 2"/>
          <p:cNvSpPr>
            <a:spLocks noGrp="1"/>
          </p:cNvSpPr>
          <p:nvPr>
            <p:ph idx="4294967295"/>
          </p:nvPr>
        </p:nvSpPr>
        <p:spPr>
          <a:xfrm>
            <a:off x="457200" y="908050"/>
            <a:ext cx="8229600" cy="5218113"/>
          </a:xfrm>
          <a:prstGeom prst="rect">
            <a:avLst/>
          </a:prstGeom>
        </p:spPr>
        <p:txBody>
          <a:bodyPr/>
          <a:lstStyle/>
          <a:p>
            <a:pPr marL="0" indent="0">
              <a:buFont typeface="Wingdings" pitchFamily="2" charset="2"/>
              <a:buNone/>
              <a:defRPr/>
            </a:pPr>
            <a:r>
              <a:rPr lang="en-GB" sz="2400" dirty="0" smtClean="0">
                <a:solidFill>
                  <a:schemeClr val="tx1"/>
                </a:solidFill>
              </a:rPr>
              <a:t>A little of the history that led to EPS-SG</a:t>
            </a:r>
            <a:r>
              <a:rPr lang="en-GB" sz="2400" dirty="0" smtClean="0">
                <a:solidFill>
                  <a:schemeClr val="tx1"/>
                </a:solidFill>
              </a:rPr>
              <a:t>…</a:t>
            </a:r>
          </a:p>
          <a:p>
            <a:pPr marL="0" indent="0">
              <a:buFont typeface="Wingdings" pitchFamily="2" charset="2"/>
              <a:buNone/>
              <a:defRPr/>
            </a:pPr>
            <a:endParaRPr lang="en-GB" sz="2400" dirty="0" smtClean="0">
              <a:solidFill>
                <a:schemeClr val="tx1"/>
              </a:solidFill>
            </a:endParaRPr>
          </a:p>
          <a:p>
            <a:pPr>
              <a:buFont typeface="Arial" pitchFamily="34" charset="0"/>
              <a:buChar char="•"/>
              <a:defRPr/>
            </a:pPr>
            <a:r>
              <a:rPr lang="en-GB" sz="1800" dirty="0" smtClean="0">
                <a:solidFill>
                  <a:schemeClr val="accent1">
                    <a:lumMod val="50000"/>
                  </a:schemeClr>
                </a:solidFill>
              </a:rPr>
              <a:t>1970s : Research sounders with a few channels = </a:t>
            </a:r>
            <a:r>
              <a:rPr lang="en-GB" sz="1400" dirty="0" smtClean="0">
                <a:solidFill>
                  <a:schemeClr val="accent1">
                    <a:lumMod val="50000"/>
                  </a:schemeClr>
                </a:solidFill>
              </a:rPr>
              <a:t>SCAMS,VTPR</a:t>
            </a:r>
            <a:r>
              <a:rPr lang="en-GB" sz="1400" dirty="0">
                <a:solidFill>
                  <a:schemeClr val="accent1">
                    <a:lumMod val="50000"/>
                  </a:schemeClr>
                </a:solidFill>
              </a:rPr>
              <a:t>+</a:t>
            </a:r>
            <a:endParaRPr lang="en-GB" sz="1800" dirty="0" smtClean="0">
              <a:solidFill>
                <a:schemeClr val="accent1">
                  <a:lumMod val="50000"/>
                </a:schemeClr>
              </a:solidFill>
            </a:endParaRPr>
          </a:p>
          <a:p>
            <a:pPr>
              <a:buFont typeface="Arial" pitchFamily="34" charset="0"/>
              <a:buChar char="•"/>
              <a:defRPr/>
            </a:pPr>
            <a:r>
              <a:rPr lang="en-GB" sz="1800" dirty="0" smtClean="0">
                <a:solidFill>
                  <a:schemeClr val="accent1">
                    <a:lumMod val="50000"/>
                  </a:schemeClr>
                </a:solidFill>
              </a:rPr>
              <a:t>1979   : TOVS (NOAA) = </a:t>
            </a:r>
            <a:r>
              <a:rPr lang="en-GB" sz="1400" dirty="0" smtClean="0">
                <a:solidFill>
                  <a:schemeClr val="accent1">
                    <a:lumMod val="50000"/>
                  </a:schemeClr>
                </a:solidFill>
              </a:rPr>
              <a:t>HIRS/2→/3,MSU,SSU,AVHRR</a:t>
            </a:r>
          </a:p>
          <a:p>
            <a:pPr>
              <a:buFont typeface="Arial" pitchFamily="34" charset="0"/>
              <a:buChar char="•"/>
              <a:defRPr/>
            </a:pPr>
            <a:r>
              <a:rPr lang="en-GB" sz="1800" dirty="0" smtClean="0">
                <a:solidFill>
                  <a:schemeClr val="accent1">
                    <a:lumMod val="50000"/>
                  </a:schemeClr>
                </a:solidFill>
              </a:rPr>
              <a:t>1999   : ATOVS (NOAA) = </a:t>
            </a:r>
            <a:r>
              <a:rPr lang="en-GB" sz="1400" dirty="0" smtClean="0">
                <a:solidFill>
                  <a:schemeClr val="accent1">
                    <a:lumMod val="50000"/>
                  </a:schemeClr>
                </a:solidFill>
              </a:rPr>
              <a:t>HIRS/3→/4,AMSU-A,AMSU-B→MHS,AVHRR</a:t>
            </a:r>
          </a:p>
          <a:p>
            <a:pPr>
              <a:buFont typeface="Arial" pitchFamily="34" charset="0"/>
              <a:buChar char="•"/>
              <a:defRPr/>
            </a:pPr>
            <a:r>
              <a:rPr lang="en-GB" sz="1800" dirty="0" smtClean="0">
                <a:solidFill>
                  <a:schemeClr val="accent1">
                    <a:lumMod val="50000"/>
                  </a:schemeClr>
                </a:solidFill>
              </a:rPr>
              <a:t>2002   : A-train: </a:t>
            </a:r>
            <a:r>
              <a:rPr lang="en-GB" sz="1400" dirty="0" err="1" smtClean="0">
                <a:solidFill>
                  <a:schemeClr val="accent1">
                    <a:lumMod val="50000"/>
                  </a:schemeClr>
                </a:solidFill>
              </a:rPr>
              <a:t>AIRS,MODIS,CloudSat,Calipso</a:t>
            </a:r>
            <a:r>
              <a:rPr lang="en-GB" sz="1400" dirty="0" smtClean="0">
                <a:solidFill>
                  <a:schemeClr val="accent1">
                    <a:lumMod val="50000"/>
                  </a:schemeClr>
                </a:solidFill>
              </a:rPr>
              <a:t>+</a:t>
            </a:r>
            <a:endParaRPr lang="en-GB" sz="1800" dirty="0" smtClean="0">
              <a:solidFill>
                <a:schemeClr val="accent1">
                  <a:lumMod val="50000"/>
                </a:schemeClr>
              </a:solidFill>
            </a:endParaRPr>
          </a:p>
          <a:p>
            <a:pPr>
              <a:buFont typeface="Arial" pitchFamily="34" charset="0"/>
              <a:buChar char="•"/>
              <a:defRPr/>
            </a:pPr>
            <a:r>
              <a:rPr lang="en-GB" sz="1800" dirty="0" smtClean="0">
                <a:solidFill>
                  <a:schemeClr val="accent1">
                    <a:lumMod val="50000"/>
                  </a:schemeClr>
                </a:solidFill>
              </a:rPr>
              <a:t>2007   : EPS First Generation (Metop) = </a:t>
            </a:r>
            <a:r>
              <a:rPr lang="en-GB" sz="1400" dirty="0" smtClean="0">
                <a:solidFill>
                  <a:schemeClr val="accent1">
                    <a:lumMod val="50000"/>
                  </a:schemeClr>
                </a:solidFill>
              </a:rPr>
              <a:t>ATOVS + IASI, ASCAT, GRAS, GOME-2 </a:t>
            </a:r>
          </a:p>
          <a:p>
            <a:pPr>
              <a:buFont typeface="Arial" pitchFamily="34" charset="0"/>
              <a:buChar char="•"/>
              <a:defRPr/>
            </a:pPr>
            <a:r>
              <a:rPr lang="en-GB" sz="1800" dirty="0" smtClean="0">
                <a:solidFill>
                  <a:schemeClr val="accent1">
                    <a:lumMod val="50000"/>
                  </a:schemeClr>
                </a:solidFill>
              </a:rPr>
              <a:t>2011   : S-NPP = </a:t>
            </a:r>
            <a:r>
              <a:rPr lang="en-GB" sz="1400" dirty="0" smtClean="0">
                <a:solidFill>
                  <a:schemeClr val="accent1">
                    <a:lumMod val="50000"/>
                  </a:schemeClr>
                </a:solidFill>
              </a:rPr>
              <a:t>ATMS, CrIS, VIIRS, OMPS</a:t>
            </a:r>
          </a:p>
          <a:p>
            <a:pPr>
              <a:buFont typeface="Arial" pitchFamily="34" charset="0"/>
              <a:buChar char="•"/>
              <a:defRPr/>
            </a:pPr>
            <a:endParaRPr lang="en-GB" sz="1400" dirty="0">
              <a:solidFill>
                <a:schemeClr val="accent1">
                  <a:lumMod val="50000"/>
                </a:schemeClr>
              </a:solidFill>
            </a:endParaRPr>
          </a:p>
          <a:p>
            <a:pPr>
              <a:buFont typeface="Arial" pitchFamily="34" charset="0"/>
              <a:buChar char="•"/>
              <a:defRPr/>
            </a:pPr>
            <a:r>
              <a:rPr lang="en-GB" sz="1800" dirty="0" smtClean="0">
                <a:solidFill>
                  <a:schemeClr val="accent1">
                    <a:lumMod val="50000"/>
                  </a:schemeClr>
                </a:solidFill>
              </a:rPr>
              <a:t>~2021: 	EPS-SG</a:t>
            </a:r>
          </a:p>
          <a:p>
            <a:pPr lvl="1">
              <a:buFont typeface="Arial" pitchFamily="34" charset="0"/>
              <a:buChar char="•"/>
              <a:defRPr/>
            </a:pPr>
            <a:r>
              <a:rPr lang="en-GB" sz="1400" dirty="0" smtClean="0">
                <a:solidFill>
                  <a:schemeClr val="accent1">
                    <a:lumMod val="50000"/>
                  </a:schemeClr>
                </a:solidFill>
              </a:rPr>
              <a:t>EPS-SG-A (3 </a:t>
            </a:r>
            <a:r>
              <a:rPr lang="en-GB" sz="1400" dirty="0" err="1" smtClean="0">
                <a:solidFill>
                  <a:schemeClr val="accent1">
                    <a:lumMod val="50000"/>
                  </a:schemeClr>
                </a:solidFill>
              </a:rPr>
              <a:t>sats</a:t>
            </a:r>
            <a:r>
              <a:rPr lang="en-GB" sz="1400" dirty="0" smtClean="0">
                <a:solidFill>
                  <a:schemeClr val="accent1">
                    <a:lumMod val="50000"/>
                  </a:schemeClr>
                </a:solidFill>
              </a:rPr>
              <a:t>) 2021-2042 = mostly EPS follow on instruments</a:t>
            </a:r>
          </a:p>
          <a:p>
            <a:pPr lvl="1">
              <a:buFont typeface="Arial" pitchFamily="34" charset="0"/>
              <a:buChar char="•"/>
              <a:defRPr/>
            </a:pPr>
            <a:r>
              <a:rPr lang="en-GB" sz="1400" dirty="0" smtClean="0">
                <a:solidFill>
                  <a:schemeClr val="accent1">
                    <a:lumMod val="50000"/>
                  </a:schemeClr>
                </a:solidFill>
              </a:rPr>
              <a:t>EPS-SG-B (3 </a:t>
            </a:r>
            <a:r>
              <a:rPr lang="en-GB" sz="1400" dirty="0" err="1" smtClean="0">
                <a:solidFill>
                  <a:schemeClr val="accent1">
                    <a:lumMod val="50000"/>
                  </a:schemeClr>
                </a:solidFill>
              </a:rPr>
              <a:t>sats</a:t>
            </a:r>
            <a:r>
              <a:rPr lang="en-GB" sz="1400" dirty="0" smtClean="0">
                <a:solidFill>
                  <a:schemeClr val="accent1">
                    <a:lumMod val="50000"/>
                  </a:schemeClr>
                </a:solidFill>
              </a:rPr>
              <a:t>) 2022-2043 = mostly new instruments</a:t>
            </a:r>
          </a:p>
          <a:p>
            <a:pPr marL="0" indent="0">
              <a:buFont typeface="Wingdings" pitchFamily="2" charset="2"/>
              <a:buNone/>
              <a:defRPr/>
            </a:pPr>
            <a:endParaRPr lang="en-GB" sz="1400"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mtClean="0"/>
              <a:t>EPS Second Generation</a:t>
            </a:r>
          </a:p>
        </p:txBody>
      </p:sp>
      <p:sp>
        <p:nvSpPr>
          <p:cNvPr id="3" name="Content Placeholder 2"/>
          <p:cNvSpPr>
            <a:spLocks noGrp="1"/>
          </p:cNvSpPr>
          <p:nvPr>
            <p:ph idx="4294967295"/>
          </p:nvPr>
        </p:nvSpPr>
        <p:spPr>
          <a:xfrm>
            <a:off x="611188" y="1268413"/>
            <a:ext cx="8229600" cy="4525962"/>
          </a:xfrm>
          <a:prstGeom prst="rect">
            <a:avLst/>
          </a:prstGeom>
        </p:spPr>
        <p:txBody>
          <a:bodyPr/>
          <a:lstStyle/>
          <a:p>
            <a:pPr marL="0" indent="0">
              <a:buFont typeface="Wingdings" pitchFamily="2" charset="2"/>
              <a:buNone/>
              <a:defRPr/>
            </a:pPr>
            <a:r>
              <a:rPr lang="en-GB" sz="2000" dirty="0" smtClean="0">
                <a:solidFill>
                  <a:schemeClr val="accent1">
                    <a:lumMod val="50000"/>
                  </a:schemeClr>
                </a:solidFill>
              </a:rPr>
              <a:t>~2021 EPS-SG will have updated counterparts to Metop 2</a:t>
            </a:r>
            <a:r>
              <a:rPr lang="en-GB" sz="2000" baseline="30000" dirty="0" smtClean="0">
                <a:solidFill>
                  <a:schemeClr val="accent1">
                    <a:lumMod val="50000"/>
                  </a:schemeClr>
                </a:solidFill>
              </a:rPr>
              <a:t>nd</a:t>
            </a:r>
            <a:r>
              <a:rPr lang="en-GB" sz="2000" dirty="0" smtClean="0">
                <a:solidFill>
                  <a:schemeClr val="accent1">
                    <a:lumMod val="50000"/>
                  </a:schemeClr>
                </a:solidFill>
              </a:rPr>
              <a:t> generation instruments on EPS-SG-A: </a:t>
            </a:r>
          </a:p>
          <a:p>
            <a:pPr lvl="1">
              <a:spcAft>
                <a:spcPts val="600"/>
              </a:spcAft>
              <a:buFont typeface="Arial" pitchFamily="34" charset="0"/>
              <a:buChar char="•"/>
              <a:defRPr/>
            </a:pPr>
            <a:r>
              <a:rPr lang="en-GB" sz="1600" dirty="0" smtClean="0">
                <a:solidFill>
                  <a:schemeClr val="accent1">
                    <a:lumMod val="50000"/>
                  </a:schemeClr>
                </a:solidFill>
              </a:rPr>
              <a:t>ATOVS + AVHRR/MODIS → MWS + </a:t>
            </a:r>
            <a:r>
              <a:rPr lang="en-GB" sz="1600" dirty="0" err="1" smtClean="0">
                <a:solidFill>
                  <a:schemeClr val="accent1">
                    <a:lumMod val="50000"/>
                  </a:schemeClr>
                </a:solidFill>
              </a:rPr>
              <a:t>MetImage</a:t>
            </a:r>
            <a:endParaRPr lang="en-GB" sz="1600" dirty="0" smtClean="0">
              <a:solidFill>
                <a:schemeClr val="accent1">
                  <a:lumMod val="50000"/>
                </a:schemeClr>
              </a:solidFill>
            </a:endParaRPr>
          </a:p>
          <a:p>
            <a:pPr lvl="1">
              <a:spcAft>
                <a:spcPts val="600"/>
              </a:spcAft>
              <a:buFont typeface="Arial" pitchFamily="34" charset="0"/>
              <a:buChar char="•"/>
              <a:defRPr/>
            </a:pPr>
            <a:r>
              <a:rPr lang="en-GB" sz="1600" dirty="0" smtClean="0">
                <a:solidFill>
                  <a:schemeClr val="accent1">
                    <a:lumMod val="50000"/>
                  </a:schemeClr>
                </a:solidFill>
              </a:rPr>
              <a:t>IASI → IASI-NG</a:t>
            </a:r>
          </a:p>
          <a:p>
            <a:pPr lvl="1">
              <a:spcAft>
                <a:spcPts val="600"/>
              </a:spcAft>
              <a:buFont typeface="Arial" pitchFamily="34" charset="0"/>
              <a:buChar char="•"/>
              <a:defRPr/>
            </a:pPr>
            <a:r>
              <a:rPr lang="en-GB" sz="1600" dirty="0" smtClean="0">
                <a:solidFill>
                  <a:schemeClr val="accent1">
                    <a:lumMod val="50000"/>
                  </a:schemeClr>
                </a:solidFill>
              </a:rPr>
              <a:t>ASCAT → SCA (on EPS-SG-B)</a:t>
            </a:r>
          </a:p>
          <a:p>
            <a:pPr marL="714375" lvl="1" indent="-233363">
              <a:spcAft>
                <a:spcPts val="600"/>
              </a:spcAft>
              <a:buFont typeface="Arial" pitchFamily="34" charset="0"/>
              <a:buChar char="•"/>
              <a:defRPr/>
            </a:pPr>
            <a:r>
              <a:rPr lang="en-GB" sz="1600" dirty="0" smtClean="0">
                <a:solidFill>
                  <a:schemeClr val="accent1">
                    <a:lumMod val="50000"/>
                  </a:schemeClr>
                </a:solidFill>
              </a:rPr>
              <a:t> GOME-2 → Sentinel-5 UVNS</a:t>
            </a:r>
          </a:p>
          <a:p>
            <a:pPr marL="714375" lvl="1" indent="-233363">
              <a:spcAft>
                <a:spcPts val="600"/>
              </a:spcAft>
              <a:buFont typeface="Arial" pitchFamily="34" charset="0"/>
              <a:buChar char="•"/>
              <a:defRPr/>
            </a:pPr>
            <a:r>
              <a:rPr lang="en-GB" sz="1600" dirty="0" smtClean="0">
                <a:solidFill>
                  <a:schemeClr val="accent1">
                    <a:lumMod val="50000"/>
                  </a:schemeClr>
                </a:solidFill>
              </a:rPr>
              <a:t> GRAS  → RO</a:t>
            </a:r>
          </a:p>
          <a:p>
            <a:pPr marL="4762" indent="0">
              <a:spcAft>
                <a:spcPts val="600"/>
              </a:spcAft>
              <a:buFont typeface="Wingdings" pitchFamily="2" charset="2"/>
              <a:buNone/>
              <a:defRPr/>
            </a:pPr>
            <a:endParaRPr lang="en-GB" sz="2400" dirty="0">
              <a:solidFill>
                <a:schemeClr val="accent1">
                  <a:lumMod val="50000"/>
                </a:schemeClr>
              </a:solidFill>
            </a:endParaRPr>
          </a:p>
          <a:p>
            <a:pPr marL="4762" indent="0">
              <a:spcAft>
                <a:spcPts val="600"/>
              </a:spcAft>
              <a:buFont typeface="Wingdings" pitchFamily="2" charset="2"/>
              <a:buNone/>
              <a:defRPr/>
            </a:pPr>
            <a:r>
              <a:rPr lang="en-GB" sz="2000" dirty="0" smtClean="0">
                <a:solidFill>
                  <a:schemeClr val="accent1">
                    <a:lumMod val="50000"/>
                  </a:schemeClr>
                </a:solidFill>
              </a:rPr>
              <a:t>Plus </a:t>
            </a:r>
            <a:r>
              <a:rPr lang="en-GB" sz="2000" dirty="0">
                <a:solidFill>
                  <a:schemeClr val="accent1">
                    <a:lumMod val="50000"/>
                  </a:schemeClr>
                </a:solidFill>
              </a:rPr>
              <a:t>some instruments new compared to </a:t>
            </a:r>
            <a:r>
              <a:rPr lang="en-GB" sz="2000" dirty="0" smtClean="0">
                <a:solidFill>
                  <a:schemeClr val="accent1">
                    <a:lumMod val="50000"/>
                  </a:schemeClr>
                </a:solidFill>
              </a:rPr>
              <a:t>Metop, on EPS-SG-A</a:t>
            </a:r>
            <a:endParaRPr lang="en-GB" sz="2000" dirty="0">
              <a:solidFill>
                <a:schemeClr val="accent1">
                  <a:lumMod val="50000"/>
                </a:schemeClr>
              </a:solidFill>
            </a:endParaRPr>
          </a:p>
          <a:p>
            <a:pPr marL="714375" lvl="1" indent="-233363">
              <a:spcAft>
                <a:spcPts val="600"/>
              </a:spcAft>
              <a:buFont typeface="Arial" pitchFamily="34" charset="0"/>
              <a:buChar char="•"/>
              <a:defRPr/>
            </a:pPr>
            <a:r>
              <a:rPr lang="en-GB" sz="1600" dirty="0">
                <a:solidFill>
                  <a:schemeClr val="accent1">
                    <a:lumMod val="50000"/>
                  </a:schemeClr>
                </a:solidFill>
              </a:rPr>
              <a:t>MWI: based on SSM/I </a:t>
            </a:r>
          </a:p>
          <a:p>
            <a:pPr marL="714375" lvl="1" indent="-233363">
              <a:spcAft>
                <a:spcPts val="600"/>
              </a:spcAft>
              <a:buFont typeface="Arial" pitchFamily="34" charset="0"/>
              <a:buChar char="•"/>
              <a:defRPr/>
            </a:pPr>
            <a:r>
              <a:rPr lang="en-GB" sz="1600" dirty="0">
                <a:solidFill>
                  <a:schemeClr val="accent1">
                    <a:lumMod val="50000"/>
                  </a:schemeClr>
                </a:solidFill>
              </a:rPr>
              <a:t>3MI: based on POLDER and PARASOL (VIS/NIR/SWIR)</a:t>
            </a:r>
          </a:p>
          <a:p>
            <a:pPr marL="714375" lvl="1" indent="-233363">
              <a:spcAft>
                <a:spcPts val="600"/>
              </a:spcAft>
              <a:buFont typeface="Arial" pitchFamily="34" charset="0"/>
              <a:buChar char="•"/>
              <a:defRPr/>
            </a:pPr>
            <a:r>
              <a:rPr lang="en-GB" sz="1600" dirty="0">
                <a:solidFill>
                  <a:schemeClr val="accent1">
                    <a:lumMod val="50000"/>
                  </a:schemeClr>
                </a:solidFill>
              </a:rPr>
              <a:t>ICI: completely new! Sub-mm imager for cloud ice</a:t>
            </a:r>
          </a:p>
          <a:p>
            <a:pPr marL="0" indent="0">
              <a:spcAft>
                <a:spcPts val="600"/>
              </a:spcAft>
              <a:buFont typeface="Wingdings" pitchFamily="2" charset="2"/>
              <a:buNone/>
              <a:defRPr/>
            </a:pPr>
            <a:endParaRPr lang="en-GB" sz="2000" dirty="0" smtClean="0">
              <a:solidFill>
                <a:schemeClr val="accent1">
                  <a:lumMod val="50000"/>
                </a:schemeClr>
              </a:solidFill>
            </a:endParaRPr>
          </a:p>
          <a:p>
            <a:pPr>
              <a:defRPr/>
            </a:pP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CMWF Light 4:3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Apex.thmx</Template>
  <TotalTime>31321</TotalTime>
  <Words>1954</Words>
  <Application>Microsoft Office PowerPoint</Application>
  <PresentationFormat>On-screen Show (4:3)</PresentationFormat>
  <Paragraphs>408</Paragraphs>
  <Slides>30</Slides>
  <Notes>6</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 Unicode MS</vt:lpstr>
      <vt:lpstr>Arial</vt:lpstr>
      <vt:lpstr>Arial Black</vt:lpstr>
      <vt:lpstr>Calibri</vt:lpstr>
      <vt:lpstr>Latha</vt:lpstr>
      <vt:lpstr>Times</vt:lpstr>
      <vt:lpstr>Times New Roman</vt:lpstr>
      <vt:lpstr>Wingdings</vt:lpstr>
      <vt:lpstr>ECMWF Light 4:3 blue</vt:lpstr>
      <vt:lpstr>PowerPoint Presentation</vt:lpstr>
      <vt:lpstr>PowerPoint Presentation</vt:lpstr>
      <vt:lpstr>PowerPoint Presentation</vt:lpstr>
      <vt:lpstr>Satellite orbits</vt:lpstr>
      <vt:lpstr>PowerPoint Presentation</vt:lpstr>
      <vt:lpstr>OSCAR</vt:lpstr>
      <vt:lpstr>Types of sensor</vt:lpstr>
      <vt:lpstr>EPS Second Generation</vt:lpstr>
      <vt:lpstr>EPS Second Generation</vt:lpstr>
      <vt:lpstr>EPS-SG: Ice Cloud Imager - ICI</vt:lpstr>
      <vt:lpstr>PowerPoint Presentation</vt:lpstr>
      <vt:lpstr>EPS-SG:  Multi-Viewing Multi-Channel Multi-Polarisation Imaging Mission - 3MI</vt:lpstr>
      <vt:lpstr>PowerPoint Presentation</vt:lpstr>
      <vt:lpstr>Meteosat Third Generation</vt:lpstr>
      <vt:lpstr>PowerPoint Presentation</vt:lpstr>
      <vt:lpstr>MTG: Infrared Sounder - IRS</vt:lpstr>
      <vt:lpstr>PowerPoint Presentation</vt:lpstr>
      <vt:lpstr>Aeolus: doppler wind lidar</vt:lpstr>
      <vt:lpstr>Aeolus: doppler wind lidar</vt:lpstr>
      <vt:lpstr>PowerPoint Presentation</vt:lpstr>
      <vt:lpstr>PowerPoint Presentation</vt:lpstr>
      <vt:lpstr>PowerPoint Presentation</vt:lpstr>
      <vt:lpstr>Some other key missions</vt:lpstr>
      <vt:lpstr>PowerPoint Presentation</vt:lpstr>
      <vt:lpstr>WMO Integrated Global Observing System (WIGOS) design  </vt:lpstr>
      <vt:lpstr>Developing WIGOS</vt:lpstr>
      <vt:lpstr>Summary</vt:lpstr>
      <vt:lpstr>PowerPoint Presentation</vt:lpstr>
      <vt:lpstr>PowerPoint Presentation</vt:lpstr>
      <vt:lpstr>PowerPoint Presentation</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Hine</dc:creator>
  <cp:lastModifiedBy>Stephen English</cp:lastModifiedBy>
  <cp:revision>176</cp:revision>
  <cp:lastPrinted>2016-03-01T10:05:15Z</cp:lastPrinted>
  <dcterms:created xsi:type="dcterms:W3CDTF">2015-03-12T16:17:10Z</dcterms:created>
  <dcterms:modified xsi:type="dcterms:W3CDTF">2016-03-03T14:49:45Z</dcterms:modified>
</cp:coreProperties>
</file>