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pdf" ContentType="application/pdf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mPRSettings.xml" ContentType="application/vnd.ms-powerpoint.pmPRSettin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382" r:id="rId2"/>
    <p:sldId id="302" r:id="rId3"/>
    <p:sldId id="371" r:id="rId4"/>
    <p:sldId id="373" r:id="rId5"/>
    <p:sldId id="339" r:id="rId6"/>
    <p:sldId id="340" r:id="rId7"/>
    <p:sldId id="341" r:id="rId8"/>
    <p:sldId id="375" r:id="rId9"/>
    <p:sldId id="376" r:id="rId10"/>
    <p:sldId id="377" r:id="rId11"/>
    <p:sldId id="322" r:id="rId12"/>
    <p:sldId id="324" r:id="rId13"/>
    <p:sldId id="342" r:id="rId14"/>
    <p:sldId id="318" r:id="rId15"/>
    <p:sldId id="319" r:id="rId16"/>
    <p:sldId id="320" r:id="rId17"/>
    <p:sldId id="326" r:id="rId18"/>
    <p:sldId id="378" r:id="rId19"/>
    <p:sldId id="327" r:id="rId20"/>
    <p:sldId id="328" r:id="rId21"/>
    <p:sldId id="329" r:id="rId22"/>
    <p:sldId id="330" r:id="rId23"/>
    <p:sldId id="333" r:id="rId24"/>
    <p:sldId id="343" r:id="rId25"/>
    <p:sldId id="344" r:id="rId26"/>
    <p:sldId id="383" r:id="rId27"/>
    <p:sldId id="385" r:id="rId28"/>
    <p:sldId id="390" r:id="rId29"/>
    <p:sldId id="391" r:id="rId30"/>
    <p:sldId id="336" r:id="rId31"/>
    <p:sldId id="368" r:id="rId32"/>
    <p:sldId id="392" r:id="rId33"/>
    <p:sldId id="393" r:id="rId34"/>
    <p:sldId id="394" r:id="rId35"/>
  </p:sldIdLst>
  <p:sldSz cx="9906000" cy="6858000" type="A4"/>
  <p:notesSz cx="6718300" cy="98679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16">
          <p15:clr>
            <a:srgbClr val="A4A3A4"/>
          </p15:clr>
        </p15:guide>
        <p15:guide id="2" pos="6053">
          <p15:clr>
            <a:srgbClr val="A4A3A4"/>
          </p15:clr>
        </p15:guide>
      </p15:sldGuideLst>
    </p:ext>
  </p:extLst>
</p:presentation>
</file>

<file path=ppt/pmPRSettings.xml>        <?xml version="1.0" encoding="UTF-8"?>
<!DOCTYPE plist PUBLIC "-//Apple//DTD PLIST 1.0//EN" "http://www.apple.com/DTDs/PropertyList-1.0.dtd">
<plist version="1.0">
<dict>
	<key>com.apple.print.PageFormat.PMHorizontalRes</key>
	<dict>
		<key>com.apple.print.ticket.creator</key>
		<string>com.apple.jobticket</string>
		<key>com.apple.print.ticket.itemArray</key>
		<array>
			<dict>
				<key>com.apple.print.PageFormat.PMHorizontalRes</key>
				<real>72</real>
				<key>com.apple.print.ticket.stateFlag</key>
				<integer>0</integer>
			</dict>
		</array>
	</dict>
	<key>com.apple.print.PageFormat.PMOrientation</key>
	<dict>
		<key>com.apple.print.ticket.creator</key>
		<string>com.apple.jobticket</string>
		<key>com.apple.print.ticket.itemArray</key>
		<array>
			<dict>
				<key>com.apple.print.PageFormat.PMOrientation</key>
				<integer>1</integer>
				<key>com.apple.print.ticket.stateFlag</key>
				<integer>0</integer>
			</dict>
		</array>
	</dict>
	<key>com.apple.print.PageFormat.PMScaling</key>
	<dict>
		<key>com.apple.print.ticket.creator</key>
		<string>com.apple.jobticket</string>
		<key>com.apple.print.ticket.itemArray</key>
		<array>
			<dict>
				<key>com.apple.print.PageFormat.PMScaling</key>
				<real>1</real>
				<key>com.apple.print.ticket.stateFlag</key>
				<integer>0</integer>
			</dict>
		</array>
	</dict>
	<key>com.apple.print.PageFormat.PMVerticalRes</key>
	<dict>
		<key>com.apple.print.ticket.creator</key>
		<string>com.apple.jobticket</string>
		<key>com.apple.print.ticket.itemArray</key>
		<array>
			<dict>
				<key>com.apple.print.PageFormat.PMVerticalRes</key>
				<real>72</real>
				<key>com.apple.print.ticket.stateFlag</key>
				<integer>0</integer>
			</dict>
		</array>
	</dict>
	<key>com.apple.print.PageFormat.PMVerticalScaling</key>
	<dict>
		<key>com.apple.print.ticket.creator</key>
		<string>com.apple.jobticket</string>
		<key>com.apple.print.ticket.itemArray</key>
		<array>
			<dict>
				<key>com.apple.print.PageFormat.PMVerticalScaling</key>
				<real>1</real>
				<key>com.apple.print.ticket.stateFlag</key>
				<integer>0</integer>
			</dict>
		</array>
	</dict>
	<key>com.apple.print.subTicket.paper_info_ticket</key>
	<dict>
		<key>PMPPDPaperCodeName</key>
		<dict>
			<key>com.apple.print.ticket.creator</key>
			<string>com.apple.jobticket</string>
			<key>com.apple.print.ticket.itemArray</key>
			<array>
				<dict>
					<key>PMPPDPaperCodeName</key>
					<string>A4</string>
					<key>com.apple.print.ticket.stateFlag</key>
					<integer>0</integer>
				</dict>
			</array>
		</dict>
		<key>PMTiogaPaperName</key>
		<dict>
			<key>com.apple.print.ticket.creator</key>
			<string>com.apple.jobticket</string>
			<key>com.apple.print.ticket.itemArray</key>
			<array>
				<dict>
					<key>PMTiogaPaperName</key>
					<string>iso-a4</string>
					<key>com.apple.print.ticket.stateFlag</key>
					<integer>0</integer>
				</dict>
			</array>
		</dict>
		<key>com.apple.print.PageFormat.PMAdjustedPageRect</key>
		<dict>
			<key>com.apple.print.ticket.creator</key>
			<string>com.apple.jobticket</string>
			<key>com.apple.print.ticket.itemArray</key>
			<array>
				<dict>
					<key>com.apple.print.PageFormat.PMAdjustedPageRect</key>
					<array>
						<integer>0</integer>
						<integer>0</integer>
						<real>783</real>
						<real>559</real>
					</array>
					<key>com.apple.print.ticket.stateFlag</key>
					<integer>0</integer>
				</dict>
			</array>
		</dict>
		<key>com.apple.print.PageFormat.PMAdjustedPaperRect</key>
		<dict>
			<key>com.apple.print.ticket.creator</key>
			<string>com.apple.jobticket</string>
			<key>com.apple.print.ticket.itemArray</key>
			<array>
				<dict>
					<key>com.apple.print.PageFormat.PMAdjustedPaperRect</key>
					<array>
						<real>-18</real>
						<real>-18</real>
						<real>824</real>
						<real>577</real>
					</array>
					<key>com.apple.print.ticket.stateFlag</key>
					<integer>0</integer>
				</dict>
			</array>
		</dict>
		<key>com.apple.print.PaperInfo.PMPaperName</key>
		<dict>
			<key>com.apple.print.ticket.creator</key>
			<string>com.apple.jobticket</string>
			<key>com.apple.print.ticket.itemArray</key>
			<array>
				<dict>
					<key>com.apple.print.PaperInfo.PMPaperName</key>
					<string>iso-a4</string>
					<key>com.apple.print.ticket.stateFlag</key>
					<integer>0</integer>
				</dict>
			</array>
		</dict>
		<key>com.apple.print.PaperInfo.PMUnadjustedPageRect</key>
		<dict>
			<key>com.apple.print.ticket.creator</key>
			<string>com.apple.jobticket</string>
			<key>com.apple.print.ticket.itemArray</key>
			<array>
				<dict>
					<key>com.apple.print.PaperInfo.PMUnadjustedPageRect</key>
					<array>
						<integer>0</integer>
						<integer>0</integer>
						<real>783</real>
						<real>559</real>
					</array>
					<key>com.apple.print.ticket.stateFlag</key>
					<integer>0</integer>
				</dict>
			</array>
		</dict>
		<key>com.apple.print.PaperInfo.PMUnadjustedPaperRect</key>
		<dict>
			<key>com.apple.print.ticket.creator</key>
			<string>com.apple.jobticket</string>
			<key>com.apple.print.ticket.itemArray</key>
			<array>
				<dict>
					<key>com.apple.print.PaperInfo.PMUnadjustedPaperRect</key>
					<array>
						<real>-18</real>
						<real>-18</real>
						<real>824</real>
						<real>577</real>
					</array>
					<key>com.apple.print.ticket.stateFlag</key>
					<integer>0</integer>
				</dict>
			</array>
		</dict>
		<key>com.apple.print.PaperInfo.ppd.PMPaperName</key>
		<dict>
			<key>com.apple.print.ticket.creator</key>
			<string>com.apple.jobticket</string>
			<key>com.apple.print.ticket.itemArray</key>
			<array>
				<dict>
					<key>com.apple.print.PaperInfo.ppd.PMPaperName</key>
					<string>A4</string>
					<key>com.apple.print.ticket.stateFlag</key>
					<integer>0</integer>
				</dict>
			</array>
		</dict>
		<key>com.apple.print.ticket.APIVersion</key>
		<string>00.20</string>
		<key>com.apple.print.ticket.type</key>
		<string>com.apple.print.PaperInfoTicket</string>
	</dict>
	<key>com.apple.print.ticket.APIVersion</key>
	<string>00.20</string>
	<key>com.apple.print.ticket.type</key>
	<string>com.apple.print.PageFormatTicket</string>
</dict>
</plist>
   �  <?xml version="1.0" encoding="UTF-8"?>
<!DOCTYPE plist PUBLIC "-//Apple//DTD PLIST 1.0//EN" "http://www.apple.com/DTDs/PropertyList-1.0.dtd">
<plist version="1.0">
<dict>
	<key>com.apple.print.DocumentTicket.PMSpoolFormat</key>
	<dict>
		<key>com.apple.print.ticket.creator</key>
		<string>com.apple.jobticket</string>
		<key>com.apple.print.ticket.itemArray</key>
		<array>
			<dict>
				<key>com.apple.print.DocumentTicket.PMSpoolFormat</key>
				<string>application/pdf</string>
				<key>com.apple.print.ticket.stateFlag</key>
				<integer>0</integer>
			</dict>
		</array>
	</dict>
	<key>com.apple.print.PrintSettings.PMColorSyncProfileID</key>
	<dict>
		<key>com.apple.print.ticket.creator</key>
		<string>com.apple.jobticket</string>
		<key>com.apple.print.ticket.itemArray</key>
		<array>
			<dict>
				<key>com.apple.print.PrintSettings.PMColorSyncProfileID</key>
				<integer>836</integer>
				<key>com.apple.print.ticket.stateFlag</key>
				<integer>0</integer>
			</dict>
		</array>
	</dict>
	<key>com.apple.print.PrintSettings.PMCopies</key>
	<dict>
		<key>com.apple.print.ticket.creator</key>
		<string>com.apple.jobticket</string>
		<key>com.apple.print.ticket.itemArray</key>
		<array>
			<dict>
				<key>com.apple.print.PrintSettings.PMCopies</key>
				<integer>1</integer>
				<key>com.apple.print.ticket.stateFlag</key>
				<integer>0</integer>
			</dict>
		</array>
	</dict>
	<key>com.apple.print.PrintSettings.PMCopyCollate</key>
	<dict>
		<key>com.apple.print.ticket.creator</key>
		<string>com.apple.jobticket</string>
		<key>com.apple.print.ticket.itemArray</key>
		<array>
			<dict>
				<key>com.apple.print.PrintSettings.PMCopyCollate</key>
				<true/>
				<key>com.apple.print.ticket.stateFlag</key>
				<integer>0</integer>
			</dict>
		</array>
	</dict>
	<key>com.apple.print.PrintSettings.PMFirstPage</key>
	<dict>
		<key>com.apple.print.ticket.creator</key>
		<string>com.apple.jobticket</string>
		<key>com.apple.print.ticket.itemArray</key>
		<array>
			<dict>
				<key>com.apple.print.PrintSettings.PMFirstPage</key>
				<integer>1</integer>
				<key>com.apple.print.ticket.stateFlag</key>
				<integer>0</integer>
			</dict>
		</array>
	</dict>
	<key>com.apple.print.PrintSettings.PMLastPage</key>
	<dict>
		<key>com.apple.print.ticket.creator</key>
		<string>com.apple.jobticket</string>
		<key>com.apple.print.ticket.itemArray</key>
		<array>
			<dict>
				<key>com.apple.print.PrintSettings.PMLastPage</key>
				<integer>2147483647</integer>
				<key>com.apple.print.ticket.stateFlag</key>
				<integer>0</integer>
			</dict>
		</array>
	</dict>
	<key>com.apple.print.PrintSettings.PMPageRange</key>
	<dict>
		<key>com.apple.print.ticket.creator</key>
		<string>com.apple.jobticket</string>
		<key>com.apple.print.ticket.itemArray</key>
		<array>
			<dict>
				<key>com.apple.print.PrintSettings.PMPageRange</key>
				<array>
					<integer>1</integer>
					<integer>2147483647</integer>
				</array>
				<key>com.apple.print.ticket.stateFlag</key>
				<integer>0</integer>
			</dict>
		</array>
	</dict>
	<key>com.apple.print.ticket.APIVersion</key>
	<string>00.20</string>
	<key>com.apple.print.ticket.type</key>
	<string>com.apple.print.PrintSettingsTicket</string>
</dict>
</plist>
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0000"/>
    <a:srgbClr val="6D0A87"/>
    <a:srgbClr val="0616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57" autoAdjust="0"/>
    <p:restoredTop sz="90964" autoAdjust="0"/>
  </p:normalViewPr>
  <p:slideViewPr>
    <p:cSldViewPr snapToGrid="0">
      <p:cViewPr varScale="1">
        <p:scale>
          <a:sx n="60" d="100"/>
          <a:sy n="60" d="100"/>
        </p:scale>
        <p:origin x="930" y="66"/>
      </p:cViewPr>
      <p:guideLst>
        <p:guide orient="horz" pos="4116"/>
        <p:guide pos="6053"/>
      </p:guideLst>
    </p:cSldViewPr>
  </p:slideViewPr>
  <p:outlineViewPr>
    <p:cViewPr>
      <p:scale>
        <a:sx n="33" d="100"/>
        <a:sy n="33" d="100"/>
      </p:scale>
      <p:origin x="0" y="98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06/relationships/pmPRSettings" Target="pmPRSetting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978098" y="9402763"/>
            <a:ext cx="762105" cy="25574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86775" tIns="44176" rIns="86775" bIns="44176">
            <a:spAutoFit/>
          </a:bodyPr>
          <a:lstStyle/>
          <a:p>
            <a:pPr algn="ctr" defTabSz="863600">
              <a:lnSpc>
                <a:spcPct val="90000"/>
              </a:lnSpc>
            </a:pPr>
            <a:r>
              <a:rPr lang="en-GB" sz="1200" b="0"/>
              <a:t>Page </a:t>
            </a:r>
            <a:fld id="{C2269679-FF8A-4A0B-AFDB-7AA958950BB9}" type="slidenum">
              <a:rPr lang="en-GB" sz="1200" b="0"/>
              <a:pPr algn="ctr" defTabSz="863600">
                <a:lnSpc>
                  <a:spcPct val="90000"/>
                </a:lnSpc>
              </a:pPr>
              <a:t>‹#›</a:t>
            </a:fld>
            <a:endParaRPr lang="en-GB" sz="1200" b="0"/>
          </a:p>
        </p:txBody>
      </p:sp>
    </p:spTree>
    <p:extLst>
      <p:ext uri="{BB962C8B-B14F-4D97-AF65-F5344CB8AC3E}">
        <p14:creationId xmlns:p14="http://schemas.microsoft.com/office/powerpoint/2010/main" val="15384747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978098" y="9402763"/>
            <a:ext cx="762105" cy="25574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86775" tIns="44176" rIns="86775" bIns="44176">
            <a:spAutoFit/>
          </a:bodyPr>
          <a:lstStyle/>
          <a:p>
            <a:pPr algn="ctr" defTabSz="863600">
              <a:lnSpc>
                <a:spcPct val="90000"/>
              </a:lnSpc>
            </a:pPr>
            <a:r>
              <a:rPr lang="en-GB" sz="1200" b="0"/>
              <a:t>Page </a:t>
            </a:r>
            <a:fld id="{7A17CFAF-F492-4B4E-97D6-B1EEA51E9EB4}" type="slidenum">
              <a:rPr lang="en-GB" sz="1200" b="0"/>
              <a:pPr algn="ctr" defTabSz="863600">
                <a:lnSpc>
                  <a:spcPct val="90000"/>
                </a:lnSpc>
              </a:pPr>
              <a:t>‹#›</a:t>
            </a:fld>
            <a:endParaRPr lang="en-GB" sz="1200" b="0"/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5188" y="862013"/>
            <a:ext cx="4989512" cy="34559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14388" y="4692650"/>
            <a:ext cx="5089525" cy="414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89930" tIns="44176" rIns="89930" bIns="441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Body Text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832779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7388" y="739775"/>
            <a:ext cx="5343525" cy="3700463"/>
          </a:xfrm>
          <a:ln/>
        </p:spPr>
      </p:sp>
      <p:sp>
        <p:nvSpPr>
          <p:cNvPr id="74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2" y="4687888"/>
            <a:ext cx="4927600" cy="444023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2881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7388" y="739775"/>
            <a:ext cx="5343525" cy="3700463"/>
          </a:xfrm>
          <a:ln/>
        </p:spPr>
      </p:sp>
      <p:sp>
        <p:nvSpPr>
          <p:cNvPr id="73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2" y="4687888"/>
            <a:ext cx="4927600" cy="444023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775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1935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4400" y="114300"/>
            <a:ext cx="2344738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5425" y="114300"/>
            <a:ext cx="6886575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5425" y="952500"/>
            <a:ext cx="4611688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9513" y="952500"/>
            <a:ext cx="4611687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d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539038" y="6370638"/>
            <a:ext cx="1433512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 anchor="ctr">
            <a:spAutoFit/>
          </a:bodyPr>
          <a:lstStyle/>
          <a:p>
            <a:pPr>
              <a:lnSpc>
                <a:spcPts val="2400"/>
              </a:lnSpc>
            </a:pPr>
            <a:r>
              <a:rPr lang="en-GB" sz="2400" b="0">
                <a:solidFill>
                  <a:schemeClr val="folHlink"/>
                </a:solidFill>
                <a:latin typeface="Arial Black" pitchFamily="34" charset="0"/>
              </a:rPr>
              <a:t>ECMWF</a:t>
            </a:r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280988" y="6399213"/>
            <a:ext cx="7113587" cy="266700"/>
          </a:xfrm>
          <a:prstGeom prst="parallelogram">
            <a:avLst>
              <a:gd name="adj" fmla="val 51740"/>
            </a:avLst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14300"/>
            <a:ext cx="9380538" cy="6477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5425" y="952500"/>
            <a:ext cx="9375775" cy="495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571500" y="6388100"/>
            <a:ext cx="3424238" cy="271463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r>
              <a:rPr lang="en-GB" sz="1200">
                <a:solidFill>
                  <a:srgbClr val="FFFFFF"/>
                </a:solidFill>
              </a:rPr>
              <a:t>The ECMWF Radiation Transfer schemes </a:t>
            </a:r>
            <a:fld id="{F9DD9FEF-861E-4950-B299-8C28CBA43D1A}" type="slidenum">
              <a:rPr lang="en-GB" sz="1200">
                <a:solidFill>
                  <a:srgbClr val="FFFFFF"/>
                </a:solidFill>
              </a:rPr>
              <a:pPr/>
              <a:t>‹#›</a:t>
            </a:fld>
            <a:endParaRPr lang="en-GB" sz="1200">
              <a:solidFill>
                <a:srgbClr val="FFFFFF"/>
              </a:solidFill>
            </a:endParaRPr>
          </a:p>
        </p:txBody>
      </p:sp>
      <p:pic>
        <p:nvPicPr>
          <p:cNvPr id="1031" name="Picture 7"/>
          <p:cNvPicPr>
            <a:picLocks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3" cstate="print"/>
              <a:srcRect/>
              <a:stretch>
                <a:fillRect/>
              </a:stretch>
            </p:blipFill>
          </mc:Choice>
          <mc:Fallback>
            <p:blipFill>
              <a:blip r:embed="rId14" cstate="print"/>
              <a:srcRect/>
              <a:stretch>
                <a:fillRect/>
              </a:stretch>
            </p:blipFill>
          </mc:Fallback>
        </mc:AlternateContent>
        <p:spPr bwMode="auto">
          <a:xfrm>
            <a:off x="9074150" y="6351588"/>
            <a:ext cx="536575" cy="38100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</p:pic>
      <p:sp>
        <p:nvSpPr>
          <p:cNvPr id="1032" name="Line 8"/>
          <p:cNvSpPr>
            <a:spLocks noChangeShapeType="1"/>
          </p:cNvSpPr>
          <p:nvPr userDrawn="1"/>
        </p:nvSpPr>
        <p:spPr bwMode="auto">
          <a:xfrm>
            <a:off x="223838" y="760413"/>
            <a:ext cx="93599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00FF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00FF"/>
          </a:solidFill>
          <a:latin typeface="Arial Black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00FF"/>
          </a:solidFill>
          <a:latin typeface="Arial Black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00FF"/>
          </a:solidFill>
          <a:latin typeface="Arial Black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00FF"/>
          </a:solidFill>
          <a:latin typeface="Arial Black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00FF"/>
          </a:solidFill>
          <a:latin typeface="Arial Black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00FF"/>
          </a:solidFill>
          <a:latin typeface="Arial Black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00FF"/>
          </a:solidFill>
          <a:latin typeface="Arial Black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00FF"/>
          </a:solidFill>
          <a:latin typeface="Arial Black" pitchFamily="34" charset="0"/>
        </a:defRPr>
      </a:lvl9pPr>
    </p:titleStyle>
    <p:bodyStyle>
      <a:lvl1pPr marL="292100" indent="-292100" algn="l" rtl="0" eaLnBrk="0" fontAlgn="base" hangingPunct="0">
        <a:lnSpc>
          <a:spcPts val="2600"/>
        </a:lnSpc>
        <a:spcBef>
          <a:spcPct val="0"/>
        </a:spcBef>
        <a:spcAft>
          <a:spcPts val="600"/>
        </a:spcAft>
        <a:buClr>
          <a:schemeClr val="folHlink"/>
        </a:buClr>
        <a:buSzPct val="110000"/>
        <a:buFont typeface="Wingdings" pitchFamily="2" charset="2"/>
        <a:buChar char=""/>
        <a:defRPr sz="2200" b="1">
          <a:solidFill>
            <a:schemeClr val="accent1"/>
          </a:solidFill>
          <a:latin typeface="+mn-lt"/>
          <a:ea typeface="+mn-ea"/>
          <a:cs typeface="+mn-cs"/>
        </a:defRPr>
      </a:lvl1pPr>
      <a:lvl2pPr marL="762000" indent="-279400" algn="l" rtl="0" eaLnBrk="0" fontAlgn="base" hangingPunct="0">
        <a:lnSpc>
          <a:spcPts val="2600"/>
        </a:lnSpc>
        <a:spcBef>
          <a:spcPct val="0"/>
        </a:spcBef>
        <a:spcAft>
          <a:spcPts val="600"/>
        </a:spcAft>
        <a:buClr>
          <a:schemeClr val="accent2"/>
        </a:buClr>
        <a:buSzPct val="90000"/>
        <a:buFont typeface="Wingdings" pitchFamily="2" charset="2"/>
        <a:buChar char=""/>
        <a:defRPr sz="2200" b="1">
          <a:solidFill>
            <a:schemeClr val="accent1"/>
          </a:solidFill>
          <a:latin typeface="+mn-lt"/>
        </a:defRPr>
      </a:lvl2pPr>
      <a:lvl3pPr marL="1181100" indent="-228600" algn="l" rtl="0" eaLnBrk="0" fontAlgn="base" hangingPunct="0">
        <a:lnSpc>
          <a:spcPts val="2600"/>
        </a:lnSpc>
        <a:spcBef>
          <a:spcPct val="0"/>
        </a:spcBef>
        <a:spcAft>
          <a:spcPts val="600"/>
        </a:spcAft>
        <a:buClr>
          <a:srgbClr val="0000FF"/>
        </a:buClr>
        <a:buSzPct val="80000"/>
        <a:buFont typeface="Wingdings" pitchFamily="2" charset="2"/>
        <a:buChar char="è"/>
        <a:defRPr sz="2200" b="1">
          <a:solidFill>
            <a:schemeClr val="accent1"/>
          </a:solidFill>
          <a:latin typeface="+mn-lt"/>
        </a:defRPr>
      </a:lvl3pPr>
      <a:lvl4pPr marL="1543050" indent="-1714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" pitchFamily="18" charset="0"/>
        </a:defRPr>
      </a:lvl4pPr>
      <a:lvl5pPr marL="1905000" indent="-17145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5pPr>
      <a:lvl6pPr marL="2362200" indent="-17145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6pPr>
      <a:lvl7pPr marL="2819400" indent="-17145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7pPr>
      <a:lvl8pPr marL="3276600" indent="-17145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8pPr>
      <a:lvl9pPr marL="3733800" indent="-17145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3.png"/><Relationship Id="rId10" Type="http://schemas.openxmlformats.org/officeDocument/2006/relationships/image" Target="../media/image14.wmf"/><Relationship Id="rId4" Type="http://schemas.openxmlformats.org/officeDocument/2006/relationships/oleObject" Target="../embeddings/oleObject3.bin"/><Relationship Id="rId9" Type="http://schemas.openxmlformats.org/officeDocument/2006/relationships/oleObject" Target="../embeddings/oleObject7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8.bin"/><Relationship Id="rId9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1.pd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3.pd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df"/><Relationship Id="rId13" Type="http://schemas.openxmlformats.org/officeDocument/2006/relationships/image" Target="../media/image32.png"/><Relationship Id="rId18" Type="http://schemas.openxmlformats.org/officeDocument/2006/relationships/image" Target="../media/image48.pdf"/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12" Type="http://schemas.openxmlformats.org/officeDocument/2006/relationships/image" Target="../media/image42.pdf"/><Relationship Id="rId17" Type="http://schemas.openxmlformats.org/officeDocument/2006/relationships/image" Target="../media/image34.png"/><Relationship Id="rId2" Type="http://schemas.openxmlformats.org/officeDocument/2006/relationships/image" Target="../media/image32.pdf"/><Relationship Id="rId16" Type="http://schemas.openxmlformats.org/officeDocument/2006/relationships/image" Target="../media/image46.pd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df"/><Relationship Id="rId11" Type="http://schemas.openxmlformats.org/officeDocument/2006/relationships/image" Target="../media/image31.png"/><Relationship Id="rId5" Type="http://schemas.openxmlformats.org/officeDocument/2006/relationships/image" Target="../media/image28.png"/><Relationship Id="rId15" Type="http://schemas.openxmlformats.org/officeDocument/2006/relationships/image" Target="../media/image33.png"/><Relationship Id="rId10" Type="http://schemas.openxmlformats.org/officeDocument/2006/relationships/image" Target="../media/image40.pdf"/><Relationship Id="rId19" Type="http://schemas.openxmlformats.org/officeDocument/2006/relationships/image" Target="../media/image35.png"/><Relationship Id="rId4" Type="http://schemas.openxmlformats.org/officeDocument/2006/relationships/image" Target="../media/image34.pdf"/><Relationship Id="rId9" Type="http://schemas.openxmlformats.org/officeDocument/2006/relationships/image" Target="../media/image30.png"/><Relationship Id="rId14" Type="http://schemas.openxmlformats.org/officeDocument/2006/relationships/image" Target="../media/image44.pd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0299"/>
            <a:ext cx="8831317" cy="641341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history of ECMWF </a:t>
            </a:r>
            <a:r>
              <a:rPr lang="en-US" dirty="0"/>
              <a:t>radiation schemes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50" y="935952"/>
            <a:ext cx="9685878" cy="498609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4845269" y="1513489"/>
            <a:ext cx="2795752" cy="294290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451130" y="3281855"/>
            <a:ext cx="3536731" cy="294290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563006" y="5252545"/>
            <a:ext cx="5318235" cy="294290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941379" y="4267200"/>
            <a:ext cx="4487918" cy="294290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RRTM vs. M91/G00 - </a:t>
            </a:r>
            <a:r>
              <a:rPr lang="en-US" dirty="0" smtClean="0"/>
              <a:t>5</a:t>
            </a:r>
            <a:endParaRPr lang="en-US" dirty="0"/>
          </a:p>
        </p:txBody>
      </p:sp>
      <p:pic>
        <p:nvPicPr>
          <p:cNvPr id="73732" name="Picture 4" descr="Figure_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063" y="820738"/>
            <a:ext cx="9158287" cy="5446712"/>
          </a:xfrm>
          <a:prstGeom prst="rect">
            <a:avLst/>
          </a:prstGeom>
          <a:noFill/>
        </p:spPr>
      </p:pic>
      <p:sp>
        <p:nvSpPr>
          <p:cNvPr id="73733" name="Text Box 5"/>
          <p:cNvSpPr txBox="1">
            <a:spLocks noChangeArrowheads="1"/>
          </p:cNvSpPr>
          <p:nvPr/>
        </p:nvSpPr>
        <p:spPr bwMode="auto">
          <a:xfrm>
            <a:off x="6453188" y="711200"/>
            <a:ext cx="1123950" cy="366713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M91/G00</a:t>
            </a:r>
          </a:p>
        </p:txBody>
      </p:sp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7950200" y="698500"/>
            <a:ext cx="844550" cy="366713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RRTM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2098740"/>
              </p:ext>
            </p:extLst>
          </p:nvPr>
        </p:nvGraphicFramePr>
        <p:xfrm>
          <a:off x="2159000" y="2071688"/>
          <a:ext cx="3022600" cy="2852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379" name="Worksheet" r:id="rId4" imgW="3263780" imgH="3632066" progId="Excel.Sheet.8">
                  <p:embed/>
                </p:oleObj>
              </mc:Choice>
              <mc:Fallback>
                <p:oleObj name="Worksheet" r:id="rId4" imgW="3263780" imgH="3632066" progId="Excel.Sheet.8">
                  <p:embed/>
                  <p:pic>
                    <p:nvPicPr>
                      <p:cNvPr id="0" name="Picture 3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9000" y="2071688"/>
                        <a:ext cx="3022600" cy="2852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770707"/>
              </p:ext>
            </p:extLst>
          </p:nvPr>
        </p:nvGraphicFramePr>
        <p:xfrm>
          <a:off x="1954213" y="2212975"/>
          <a:ext cx="3024187" cy="285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380" name="Worksheet" r:id="rId6" imgW="3263780" imgH="3632066" progId="Excel.Sheet.8">
                  <p:embed/>
                </p:oleObj>
              </mc:Choice>
              <mc:Fallback>
                <p:oleObj name="Worksheet" r:id="rId6" imgW="3263780" imgH="3632066" progId="Excel.Sheet.8">
                  <p:embed/>
                  <p:pic>
                    <p:nvPicPr>
                      <p:cNvPr id="0" name="Picture 3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4213" y="2212975"/>
                        <a:ext cx="3024187" cy="285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3577258"/>
              </p:ext>
            </p:extLst>
          </p:nvPr>
        </p:nvGraphicFramePr>
        <p:xfrm>
          <a:off x="1689100" y="2352675"/>
          <a:ext cx="3022600" cy="285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381" name="Worksheet" r:id="rId7" imgW="3263780" imgH="3632066" progId="Excel.Sheet.8">
                  <p:embed/>
                </p:oleObj>
              </mc:Choice>
              <mc:Fallback>
                <p:oleObj name="Worksheet" r:id="rId7" imgW="3263780" imgH="3632066" progId="Excel.Sheet.8">
                  <p:embed/>
                  <p:pic>
                    <p:nvPicPr>
                      <p:cNvPr id="0" name="Picture 4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9100" y="2352675"/>
                        <a:ext cx="3022600" cy="285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35395" y="128336"/>
            <a:ext cx="4443899" cy="762000"/>
          </a:xfrm>
        </p:spPr>
        <p:txBody>
          <a:bodyPr/>
          <a:lstStyle/>
          <a:p>
            <a:r>
              <a:rPr lang="en-US" dirty="0" err="1"/>
              <a:t>McICA</a:t>
            </a:r>
            <a:r>
              <a:rPr lang="en-US" dirty="0"/>
              <a:t> in </a:t>
            </a:r>
            <a:r>
              <a:rPr lang="en-US" dirty="0" smtClean="0"/>
              <a:t>2 </a:t>
            </a:r>
            <a:r>
              <a:rPr lang="en-US" dirty="0" smtClean="0"/>
              <a:t>figures</a:t>
            </a:r>
            <a:br>
              <a:rPr lang="en-US" dirty="0" smtClean="0"/>
            </a:br>
            <a:r>
              <a:rPr lang="en-US" sz="1800" dirty="0" smtClean="0"/>
              <a:t>Monte-Carlo independent column approximation</a:t>
            </a:r>
            <a:endParaRPr lang="en-US" sz="1800" dirty="0"/>
          </a:p>
        </p:txBody>
      </p:sp>
      <p:graphicFrame>
        <p:nvGraphicFramePr>
          <p:cNvPr id="74445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0449186"/>
              </p:ext>
            </p:extLst>
          </p:nvPr>
        </p:nvGraphicFramePr>
        <p:xfrm>
          <a:off x="1384300" y="2479675"/>
          <a:ext cx="3022600" cy="285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382" name="Worksheet" r:id="rId8" imgW="3263780" imgH="3632066" progId="Excel.Sheet.8">
                  <p:embed/>
                </p:oleObj>
              </mc:Choice>
              <mc:Fallback>
                <p:oleObj name="Worksheet" r:id="rId8" imgW="3263780" imgH="3632066" progId="Excel.Sheet.8">
                  <p:embed/>
                  <p:pic>
                    <p:nvPicPr>
                      <p:cNvPr id="0" name="Picture 4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4300" y="2479675"/>
                        <a:ext cx="3022600" cy="285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4454" name="Text Box 6"/>
          <p:cNvSpPr txBox="1">
            <a:spLocks noChangeArrowheads="1"/>
          </p:cNvSpPr>
          <p:nvPr/>
        </p:nvSpPr>
        <p:spPr bwMode="auto">
          <a:xfrm>
            <a:off x="4919119" y="959991"/>
            <a:ext cx="4986881" cy="3744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dirty="0" smtClean="0"/>
              <a:t>K </a:t>
            </a:r>
            <a:r>
              <a:rPr lang="en-GB" dirty="0"/>
              <a:t>= number of spectral intervals (g-points)</a:t>
            </a:r>
          </a:p>
        </p:txBody>
      </p:sp>
      <p:sp>
        <p:nvSpPr>
          <p:cNvPr id="744456" name="Text Box 8"/>
          <p:cNvSpPr txBox="1">
            <a:spLocks noChangeArrowheads="1"/>
          </p:cNvSpPr>
          <p:nvPr/>
        </p:nvSpPr>
        <p:spPr bwMode="auto">
          <a:xfrm>
            <a:off x="5203700" y="1379643"/>
            <a:ext cx="4969743" cy="12003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dirty="0" smtClean="0"/>
              <a:t>&lt;F&gt; average flux in the grid box</a:t>
            </a:r>
          </a:p>
          <a:p>
            <a:r>
              <a:rPr lang="en-GB" dirty="0" smtClean="0"/>
              <a:t>N </a:t>
            </a:r>
            <a:r>
              <a:rPr lang="en-GB" dirty="0"/>
              <a:t>= number of </a:t>
            </a:r>
            <a:r>
              <a:rPr lang="en-GB" dirty="0" smtClean="0"/>
              <a:t>independent sub-columns</a:t>
            </a:r>
            <a:endParaRPr lang="en-GB" dirty="0"/>
          </a:p>
          <a:p>
            <a:r>
              <a:rPr lang="en-GB" dirty="0" err="1"/>
              <a:t>Ntot</a:t>
            </a:r>
            <a:r>
              <a:rPr lang="en-GB" dirty="0"/>
              <a:t> = total number of transmission </a:t>
            </a:r>
          </a:p>
          <a:p>
            <a:r>
              <a:rPr lang="en-GB" dirty="0"/>
              <a:t>function computations</a:t>
            </a:r>
          </a:p>
        </p:txBody>
      </p:sp>
      <p:sp>
        <p:nvSpPr>
          <p:cNvPr id="744457" name="Text Box 9"/>
          <p:cNvSpPr txBox="1">
            <a:spLocks noChangeArrowheads="1"/>
          </p:cNvSpPr>
          <p:nvPr/>
        </p:nvSpPr>
        <p:spPr bwMode="auto">
          <a:xfrm>
            <a:off x="5606129" y="3829643"/>
            <a:ext cx="4083050" cy="6565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ICA RT scheme</a:t>
            </a:r>
            <a:r>
              <a:rPr lang="en-GB" dirty="0" smtClean="0">
                <a:solidFill>
                  <a:srgbClr val="0000FF"/>
                </a:solidFill>
              </a:rPr>
              <a:t>:</a:t>
            </a:r>
          </a:p>
          <a:p>
            <a:r>
              <a:rPr lang="en-GB" b="1" dirty="0" err="1">
                <a:solidFill>
                  <a:srgbClr val="0000FF"/>
                </a:solidFill>
              </a:rPr>
              <a:t>Ntot</a:t>
            </a:r>
            <a:r>
              <a:rPr lang="en-GB" b="1" dirty="0">
                <a:solidFill>
                  <a:srgbClr val="0000FF"/>
                </a:solidFill>
              </a:rPr>
              <a:t> = </a:t>
            </a:r>
            <a:r>
              <a:rPr lang="en-GB" b="1" dirty="0" smtClean="0">
                <a:solidFill>
                  <a:srgbClr val="0000FF"/>
                </a:solidFill>
              </a:rPr>
              <a:t>N </a:t>
            </a:r>
            <a:r>
              <a:rPr lang="en-GB" b="1" dirty="0">
                <a:solidFill>
                  <a:srgbClr val="0000FF"/>
                </a:solidFill>
              </a:rPr>
              <a:t>* </a:t>
            </a:r>
            <a:r>
              <a:rPr lang="en-GB" b="1" dirty="0" smtClean="0">
                <a:solidFill>
                  <a:srgbClr val="0000FF"/>
                </a:solidFill>
              </a:rPr>
              <a:t>K ~ O(10^3)</a:t>
            </a:r>
            <a:endParaRPr lang="en-GB" b="1" dirty="0">
              <a:solidFill>
                <a:srgbClr val="0000FF"/>
              </a:solidFill>
            </a:endParaRPr>
          </a:p>
        </p:txBody>
      </p:sp>
      <p:sp>
        <p:nvSpPr>
          <p:cNvPr id="744461" name="Text Box 13"/>
          <p:cNvSpPr txBox="1">
            <a:spLocks noChangeArrowheads="1"/>
          </p:cNvSpPr>
          <p:nvPr/>
        </p:nvSpPr>
        <p:spPr bwMode="auto">
          <a:xfrm>
            <a:off x="1026017" y="5674892"/>
            <a:ext cx="230188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000" dirty="0"/>
              <a:t>1</a:t>
            </a:r>
          </a:p>
        </p:txBody>
      </p:sp>
      <p:sp>
        <p:nvSpPr>
          <p:cNvPr id="744462" name="Text Box 14"/>
          <p:cNvSpPr txBox="1">
            <a:spLocks noChangeArrowheads="1"/>
          </p:cNvSpPr>
          <p:nvPr/>
        </p:nvSpPr>
        <p:spPr bwMode="auto">
          <a:xfrm>
            <a:off x="4384001" y="5629185"/>
            <a:ext cx="363537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000" dirty="0"/>
              <a:t>N</a:t>
            </a:r>
          </a:p>
        </p:txBody>
      </p:sp>
      <p:sp>
        <p:nvSpPr>
          <p:cNvPr id="744463" name="Text Box 15"/>
          <p:cNvSpPr txBox="1">
            <a:spLocks noChangeArrowheads="1"/>
          </p:cNvSpPr>
          <p:nvPr/>
        </p:nvSpPr>
        <p:spPr bwMode="auto">
          <a:xfrm>
            <a:off x="1543520" y="5779560"/>
            <a:ext cx="322262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800" b="1" dirty="0"/>
              <a:t>Number of sub-columns</a:t>
            </a:r>
          </a:p>
        </p:txBody>
      </p:sp>
      <p:sp>
        <p:nvSpPr>
          <p:cNvPr id="744464" name="Text Box 16"/>
          <p:cNvSpPr txBox="1">
            <a:spLocks noChangeArrowheads="1"/>
          </p:cNvSpPr>
          <p:nvPr/>
        </p:nvSpPr>
        <p:spPr bwMode="auto">
          <a:xfrm>
            <a:off x="528114" y="5085842"/>
            <a:ext cx="69215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dirty="0"/>
              <a:t>1000</a:t>
            </a:r>
          </a:p>
        </p:txBody>
      </p:sp>
      <p:sp>
        <p:nvSpPr>
          <p:cNvPr id="744465" name="Text Box 17"/>
          <p:cNvSpPr txBox="1">
            <a:spLocks noChangeArrowheads="1"/>
          </p:cNvSpPr>
          <p:nvPr/>
        </p:nvSpPr>
        <p:spPr bwMode="auto">
          <a:xfrm>
            <a:off x="581426" y="4509308"/>
            <a:ext cx="569387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/>
              <a:t>800</a:t>
            </a:r>
          </a:p>
        </p:txBody>
      </p:sp>
      <p:sp>
        <p:nvSpPr>
          <p:cNvPr id="744466" name="Text Box 18"/>
          <p:cNvSpPr txBox="1">
            <a:spLocks noChangeArrowheads="1"/>
          </p:cNvSpPr>
          <p:nvPr/>
        </p:nvSpPr>
        <p:spPr bwMode="auto">
          <a:xfrm>
            <a:off x="582374" y="3849552"/>
            <a:ext cx="569387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/>
              <a:t>600</a:t>
            </a:r>
          </a:p>
        </p:txBody>
      </p:sp>
      <p:sp>
        <p:nvSpPr>
          <p:cNvPr id="744467" name="Text Box 19"/>
          <p:cNvSpPr txBox="1">
            <a:spLocks noChangeArrowheads="1"/>
          </p:cNvSpPr>
          <p:nvPr/>
        </p:nvSpPr>
        <p:spPr bwMode="auto">
          <a:xfrm>
            <a:off x="583322" y="3339671"/>
            <a:ext cx="604837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dirty="0"/>
              <a:t>400</a:t>
            </a:r>
          </a:p>
        </p:txBody>
      </p:sp>
      <p:sp>
        <p:nvSpPr>
          <p:cNvPr id="744468" name="Text Box 20"/>
          <p:cNvSpPr txBox="1">
            <a:spLocks noChangeArrowheads="1"/>
          </p:cNvSpPr>
          <p:nvPr/>
        </p:nvSpPr>
        <p:spPr bwMode="auto">
          <a:xfrm>
            <a:off x="569675" y="2740525"/>
            <a:ext cx="708025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dirty="0"/>
              <a:t>200</a:t>
            </a:r>
          </a:p>
        </p:txBody>
      </p:sp>
      <p:sp>
        <p:nvSpPr>
          <p:cNvPr id="744469" name="Text Box 21"/>
          <p:cNvSpPr txBox="1">
            <a:spLocks noChangeArrowheads="1"/>
          </p:cNvSpPr>
          <p:nvPr/>
        </p:nvSpPr>
        <p:spPr bwMode="auto">
          <a:xfrm>
            <a:off x="731578" y="2286191"/>
            <a:ext cx="37061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/>
              <a:t>0</a:t>
            </a:r>
          </a:p>
        </p:txBody>
      </p:sp>
      <p:sp>
        <p:nvSpPr>
          <p:cNvPr id="744470" name="Text Box 22"/>
          <p:cNvSpPr txBox="1">
            <a:spLocks noChangeArrowheads="1"/>
          </p:cNvSpPr>
          <p:nvPr/>
        </p:nvSpPr>
        <p:spPr bwMode="auto">
          <a:xfrm>
            <a:off x="35395" y="1462968"/>
            <a:ext cx="155733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600" dirty="0"/>
              <a:t>Pressure </a:t>
            </a:r>
            <a:r>
              <a:rPr lang="en-GB" sz="1600" dirty="0" err="1"/>
              <a:t>hPa</a:t>
            </a:r>
            <a:endParaRPr lang="en-GB" sz="1600" dirty="0"/>
          </a:p>
        </p:txBody>
      </p:sp>
      <p:sp>
        <p:nvSpPr>
          <p:cNvPr id="6" name="Right Arrow 5"/>
          <p:cNvSpPr/>
          <p:nvPr/>
        </p:nvSpPr>
        <p:spPr bwMode="auto">
          <a:xfrm rot="19420459">
            <a:off x="4811796" y="5484657"/>
            <a:ext cx="847235" cy="212739"/>
          </a:xfrm>
          <a:prstGeom prst="rightArrow">
            <a:avLst/>
          </a:pr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208721">
            <a:off x="4536074" y="5349426"/>
            <a:ext cx="2419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  g-points  K</a:t>
            </a:r>
            <a:endParaRPr lang="en-GB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6161593"/>
              </p:ext>
            </p:extLst>
          </p:nvPr>
        </p:nvGraphicFramePr>
        <p:xfrm>
          <a:off x="5630505" y="2677531"/>
          <a:ext cx="3561690" cy="10554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383" name="Equation" r:id="rId9" imgW="1257300" imgH="431800" progId="">
                  <p:embed/>
                </p:oleObj>
              </mc:Choice>
              <mc:Fallback>
                <p:oleObj name="Equation" r:id="rId9" imgW="1257300" imgH="431800" progId="">
                  <p:embed/>
                  <p:pic>
                    <p:nvPicPr>
                      <p:cNvPr id="0" name="Picture 4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0505" y="2677531"/>
                        <a:ext cx="3561690" cy="10554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24"/>
          <p:cNvSpPr/>
          <p:nvPr/>
        </p:nvSpPr>
        <p:spPr bwMode="auto">
          <a:xfrm>
            <a:off x="8906144" y="2922074"/>
            <a:ext cx="680640" cy="655419"/>
          </a:xfrm>
          <a:prstGeom prst="rect">
            <a:avLst/>
          </a:prstGeom>
          <a:solidFill>
            <a:schemeClr val="bg1"/>
          </a:solidFill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38325" y="177509"/>
            <a:ext cx="3059030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Barker et al. (2003), </a:t>
            </a:r>
            <a:r>
              <a:rPr lang="en-GB" dirty="0" err="1" smtClean="0"/>
              <a:t>Pincus</a:t>
            </a:r>
            <a:r>
              <a:rPr lang="en-GB" dirty="0" smtClean="0"/>
              <a:t> et al. (2003)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 bwMode="auto">
          <a:xfrm>
            <a:off x="7620000" y="2579972"/>
            <a:ext cx="818148" cy="1249671"/>
          </a:xfrm>
          <a:prstGeom prst="rect">
            <a:avLst/>
          </a:prstGeom>
          <a:solidFill>
            <a:schemeClr val="bg1"/>
          </a:solidFill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212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4457" grpId="0"/>
      <p:bldP spid="6" grpId="0" animBg="1"/>
      <p:bldP spid="7" grpId="0"/>
      <p:bldP spid="25" grpId="0" animBg="1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14300"/>
            <a:ext cx="4015853" cy="647700"/>
          </a:xfrm>
        </p:spPr>
        <p:txBody>
          <a:bodyPr/>
          <a:lstStyle/>
          <a:p>
            <a:r>
              <a:rPr lang="en-US" dirty="0" err="1"/>
              <a:t>McICA</a:t>
            </a:r>
            <a:r>
              <a:rPr lang="en-US" dirty="0"/>
              <a:t> in </a:t>
            </a:r>
            <a:r>
              <a:rPr lang="en-US" dirty="0" smtClean="0"/>
              <a:t>2 </a:t>
            </a:r>
            <a:r>
              <a:rPr lang="en-US" dirty="0"/>
              <a:t>figures</a:t>
            </a:r>
          </a:p>
        </p:txBody>
      </p:sp>
      <p:sp>
        <p:nvSpPr>
          <p:cNvPr id="731141" name="Text Box 5"/>
          <p:cNvSpPr txBox="1">
            <a:spLocks noChangeArrowheads="1"/>
          </p:cNvSpPr>
          <p:nvPr/>
        </p:nvSpPr>
        <p:spPr bwMode="auto">
          <a:xfrm>
            <a:off x="302725" y="5283049"/>
            <a:ext cx="9184988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dirty="0" err="1">
                <a:solidFill>
                  <a:srgbClr val="0000FF"/>
                </a:solidFill>
              </a:rPr>
              <a:t>McICA</a:t>
            </a:r>
            <a:r>
              <a:rPr lang="en-GB" dirty="0" smtClean="0">
                <a:solidFill>
                  <a:srgbClr val="0000FF"/>
                </a:solidFill>
              </a:rPr>
              <a:t>: approximates                                                     into </a:t>
            </a:r>
            <a:endParaRPr lang="en-GB" b="1" dirty="0">
              <a:solidFill>
                <a:srgbClr val="0000FF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02502" y="796832"/>
            <a:ext cx="9573782" cy="4141081"/>
            <a:chOff x="-461833" y="712637"/>
            <a:chExt cx="10907347" cy="4737285"/>
          </a:xfrm>
        </p:grpSpPr>
        <p:graphicFrame>
          <p:nvGraphicFramePr>
            <p:cNvPr id="731140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36809975"/>
                </p:ext>
              </p:extLst>
            </p:nvPr>
          </p:nvGraphicFramePr>
          <p:xfrm>
            <a:off x="6395253" y="1253312"/>
            <a:ext cx="3879849" cy="381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855" name="Worksheet" r:id="rId4" imgW="5384800" imgH="3314700" progId="Excel.Sheet.8">
                    <p:embed/>
                  </p:oleObj>
                </mc:Choice>
                <mc:Fallback>
                  <p:oleObj name="Worksheet" r:id="rId4" imgW="5384800" imgH="3314700" progId="Excel.Sheet.8">
                    <p:embed/>
                    <p:pic>
                      <p:nvPicPr>
                        <p:cNvPr id="0" name="Picture 18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95253" y="1253312"/>
                          <a:ext cx="3879849" cy="3810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31142" name="Text Box 6"/>
            <p:cNvSpPr txBox="1">
              <a:spLocks noChangeArrowheads="1"/>
            </p:cNvSpPr>
            <p:nvPr/>
          </p:nvSpPr>
          <p:spPr bwMode="auto">
            <a:xfrm>
              <a:off x="5542992" y="4840423"/>
              <a:ext cx="852987" cy="38729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GB" sz="1600" dirty="0"/>
                <a:t>1000</a:t>
              </a:r>
            </a:p>
          </p:txBody>
        </p:sp>
        <p:sp>
          <p:nvSpPr>
            <p:cNvPr id="731143" name="Text Box 7"/>
            <p:cNvSpPr txBox="1">
              <a:spLocks noChangeArrowheads="1"/>
            </p:cNvSpPr>
            <p:nvPr/>
          </p:nvSpPr>
          <p:spPr bwMode="auto">
            <a:xfrm>
              <a:off x="5936627" y="1106908"/>
              <a:ext cx="474785" cy="38729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GB" sz="1600" dirty="0"/>
                <a:t> 0</a:t>
              </a:r>
            </a:p>
          </p:txBody>
        </p:sp>
        <p:sp>
          <p:nvSpPr>
            <p:cNvPr id="731144" name="Text Box 8"/>
            <p:cNvSpPr txBox="1">
              <a:spLocks noChangeArrowheads="1"/>
            </p:cNvSpPr>
            <p:nvPr/>
          </p:nvSpPr>
          <p:spPr bwMode="auto">
            <a:xfrm>
              <a:off x="5093421" y="712637"/>
              <a:ext cx="2432405" cy="38729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GB" sz="1600" dirty="0"/>
                <a:t>Pressure </a:t>
              </a:r>
              <a:r>
                <a:rPr lang="en-GB" sz="1600" dirty="0" err="1"/>
                <a:t>hPa</a:t>
              </a:r>
              <a:endParaRPr lang="en-GB" sz="1600" dirty="0"/>
            </a:p>
          </p:txBody>
        </p:sp>
        <p:sp>
          <p:nvSpPr>
            <p:cNvPr id="731145" name="Text Box 9"/>
            <p:cNvSpPr txBox="1">
              <a:spLocks noChangeArrowheads="1"/>
            </p:cNvSpPr>
            <p:nvPr/>
          </p:nvSpPr>
          <p:spPr bwMode="auto">
            <a:xfrm>
              <a:off x="6332372" y="5052817"/>
              <a:ext cx="298449" cy="3667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800" b="1">
                  <a:solidFill>
                    <a:srgbClr val="9933FF"/>
                  </a:solidFill>
                </a:rPr>
                <a:t>1</a:t>
              </a:r>
            </a:p>
          </p:txBody>
        </p:sp>
        <p:sp>
          <p:nvSpPr>
            <p:cNvPr id="731146" name="Text Box 10"/>
            <p:cNvSpPr txBox="1">
              <a:spLocks noChangeArrowheads="1"/>
            </p:cNvSpPr>
            <p:nvPr/>
          </p:nvSpPr>
          <p:spPr bwMode="auto">
            <a:xfrm>
              <a:off x="10094137" y="5052817"/>
              <a:ext cx="351377" cy="36933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rgbClr val="CC0000"/>
                  </a:solidFill>
                </a:rPr>
                <a:t>K</a:t>
              </a:r>
              <a:endParaRPr lang="en-GB" sz="1800" b="1" dirty="0">
                <a:solidFill>
                  <a:srgbClr val="CC0000"/>
                </a:solidFill>
              </a:endParaRPr>
            </a:p>
          </p:txBody>
        </p:sp>
        <p:sp>
          <p:nvSpPr>
            <p:cNvPr id="731147" name="Text Box 11"/>
            <p:cNvSpPr txBox="1">
              <a:spLocks noChangeArrowheads="1"/>
            </p:cNvSpPr>
            <p:nvPr/>
          </p:nvSpPr>
          <p:spPr bwMode="auto">
            <a:xfrm>
              <a:off x="6975573" y="5027416"/>
              <a:ext cx="2870381" cy="42250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GB" sz="1800" b="1" dirty="0">
                  <a:solidFill>
                    <a:srgbClr val="660066"/>
                  </a:solidFill>
                </a:rPr>
                <a:t>Nu</a:t>
              </a:r>
              <a:r>
                <a:rPr lang="en-GB" sz="1800" b="1" dirty="0">
                  <a:solidFill>
                    <a:srgbClr val="0000FF"/>
                  </a:solidFill>
                </a:rPr>
                <a:t>mb</a:t>
              </a:r>
              <a:r>
                <a:rPr lang="en-GB" sz="1800" b="1" dirty="0">
                  <a:solidFill>
                    <a:srgbClr val="33CC33"/>
                  </a:solidFill>
                </a:rPr>
                <a:t>er</a:t>
              </a:r>
              <a:r>
                <a:rPr lang="en-GB" sz="1800" b="1" dirty="0">
                  <a:solidFill>
                    <a:srgbClr val="FFFF00"/>
                  </a:solidFill>
                </a:rPr>
                <a:t>of g-</a:t>
              </a:r>
              <a:r>
                <a:rPr lang="en-GB" sz="1800" b="1" dirty="0">
                  <a:solidFill>
                    <a:srgbClr val="FFCC00"/>
                  </a:solidFill>
                </a:rPr>
                <a:t>po</a:t>
              </a:r>
              <a:r>
                <a:rPr lang="en-GB" sz="1800" b="1" dirty="0">
                  <a:solidFill>
                    <a:srgbClr val="FF6600"/>
                  </a:solidFill>
                </a:rPr>
                <a:t>in</a:t>
              </a:r>
              <a:r>
                <a:rPr lang="en-GB" sz="1800" b="1" dirty="0">
                  <a:solidFill>
                    <a:srgbClr val="FF0000"/>
                  </a:solidFill>
                </a:rPr>
                <a:t>ts</a:t>
              </a:r>
            </a:p>
          </p:txBody>
        </p:sp>
        <p:graphicFrame>
          <p:nvGraphicFramePr>
            <p:cNvPr id="20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15772562"/>
                </p:ext>
              </p:extLst>
            </p:nvPr>
          </p:nvGraphicFramePr>
          <p:xfrm>
            <a:off x="260591" y="1244849"/>
            <a:ext cx="4328048" cy="37937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856" name="Worksheet" r:id="rId6" imgW="3644766" imgH="3822559" progId="Excel.Sheet.8">
                    <p:embed/>
                  </p:oleObj>
                </mc:Choice>
                <mc:Fallback>
                  <p:oleObj name="Worksheet" r:id="rId6" imgW="3644766" imgH="3822559" progId="Excel.Sheet.8">
                    <p:embed/>
                    <p:pic>
                      <p:nvPicPr>
                        <p:cNvPr id="0" name="Picture 19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0591" y="1244849"/>
                          <a:ext cx="4328048" cy="37937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Text Box 13"/>
            <p:cNvSpPr txBox="1">
              <a:spLocks noChangeArrowheads="1"/>
            </p:cNvSpPr>
            <p:nvPr/>
          </p:nvSpPr>
          <p:spPr bwMode="auto">
            <a:xfrm>
              <a:off x="368134" y="4965196"/>
              <a:ext cx="230188" cy="396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GB" sz="2000"/>
                <a:t>1</a:t>
              </a:r>
            </a:p>
          </p:txBody>
        </p:sp>
        <p:sp>
          <p:nvSpPr>
            <p:cNvPr id="22" name="Text Box 14"/>
            <p:cNvSpPr txBox="1">
              <a:spLocks noChangeArrowheads="1"/>
            </p:cNvSpPr>
            <p:nvPr/>
          </p:nvSpPr>
          <p:spPr bwMode="auto">
            <a:xfrm>
              <a:off x="4040021" y="4960433"/>
              <a:ext cx="363537" cy="396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GB" sz="2000"/>
                <a:t>N</a:t>
              </a:r>
            </a:p>
          </p:txBody>
        </p:sp>
        <p:sp>
          <p:nvSpPr>
            <p:cNvPr id="23" name="Text Box 15"/>
            <p:cNvSpPr txBox="1">
              <a:spLocks noChangeArrowheads="1"/>
            </p:cNvSpPr>
            <p:nvPr/>
          </p:nvSpPr>
          <p:spPr bwMode="auto">
            <a:xfrm>
              <a:off x="821391" y="4985833"/>
              <a:ext cx="3222624" cy="3667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GB" sz="1800" b="1" dirty="0"/>
                <a:t>Number of sub-columns</a:t>
              </a:r>
            </a:p>
          </p:txBody>
        </p:sp>
        <p:sp>
          <p:nvSpPr>
            <p:cNvPr id="24" name="Text Box 16"/>
            <p:cNvSpPr txBox="1">
              <a:spLocks noChangeArrowheads="1"/>
            </p:cNvSpPr>
            <p:nvPr/>
          </p:nvSpPr>
          <p:spPr bwMode="auto">
            <a:xfrm>
              <a:off x="-397554" y="4881367"/>
              <a:ext cx="809807" cy="38729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GB" sz="1600"/>
                <a:t>1000</a:t>
              </a:r>
            </a:p>
          </p:txBody>
        </p:sp>
        <p:sp>
          <p:nvSpPr>
            <p:cNvPr id="25" name="Text Box 17"/>
            <p:cNvSpPr txBox="1">
              <a:spLocks noChangeArrowheads="1"/>
            </p:cNvSpPr>
            <p:nvPr/>
          </p:nvSpPr>
          <p:spPr bwMode="auto">
            <a:xfrm>
              <a:off x="-342099" y="4127304"/>
              <a:ext cx="701279" cy="38729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GB" sz="1600"/>
                <a:t>800</a:t>
              </a:r>
            </a:p>
          </p:txBody>
        </p:sp>
        <p:sp>
          <p:nvSpPr>
            <p:cNvPr id="26" name="Text Box 18"/>
            <p:cNvSpPr txBox="1">
              <a:spLocks noChangeArrowheads="1"/>
            </p:cNvSpPr>
            <p:nvPr/>
          </p:nvSpPr>
          <p:spPr bwMode="auto">
            <a:xfrm>
              <a:off x="-354799" y="3344666"/>
              <a:ext cx="701279" cy="38729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GB" sz="1600"/>
                <a:t>600</a:t>
              </a:r>
            </a:p>
          </p:txBody>
        </p:sp>
        <p:sp>
          <p:nvSpPr>
            <p:cNvPr id="27" name="Text Box 19"/>
            <p:cNvSpPr txBox="1">
              <a:spLocks noChangeArrowheads="1"/>
            </p:cNvSpPr>
            <p:nvPr/>
          </p:nvSpPr>
          <p:spPr bwMode="auto">
            <a:xfrm>
              <a:off x="-368423" y="2589017"/>
              <a:ext cx="707652" cy="38729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GB" sz="1600" dirty="0"/>
                <a:t>400</a:t>
              </a:r>
            </a:p>
          </p:txBody>
        </p:sp>
        <p:sp>
          <p:nvSpPr>
            <p:cNvPr id="28" name="Text Box 20"/>
            <p:cNvSpPr txBox="1">
              <a:spLocks noChangeArrowheads="1"/>
            </p:cNvSpPr>
            <p:nvPr/>
          </p:nvSpPr>
          <p:spPr bwMode="auto">
            <a:xfrm>
              <a:off x="-454227" y="1771454"/>
              <a:ext cx="828381" cy="38729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GB" sz="1600" dirty="0"/>
                <a:t> 200</a:t>
              </a:r>
            </a:p>
          </p:txBody>
        </p:sp>
        <p:sp>
          <p:nvSpPr>
            <p:cNvPr id="29" name="Text Box 21"/>
            <p:cNvSpPr txBox="1">
              <a:spLocks noChangeArrowheads="1"/>
            </p:cNvSpPr>
            <p:nvPr/>
          </p:nvSpPr>
          <p:spPr bwMode="auto">
            <a:xfrm>
              <a:off x="-309193" y="1003104"/>
              <a:ext cx="474785" cy="38729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GB" sz="1600" dirty="0"/>
                <a:t> 0</a:t>
              </a:r>
            </a:p>
          </p:txBody>
        </p:sp>
        <p:sp>
          <p:nvSpPr>
            <p:cNvPr id="30" name="Text Box 22"/>
            <p:cNvSpPr txBox="1">
              <a:spLocks noChangeArrowheads="1"/>
            </p:cNvSpPr>
            <p:nvPr/>
          </p:nvSpPr>
          <p:spPr bwMode="auto">
            <a:xfrm>
              <a:off x="-461833" y="716151"/>
              <a:ext cx="2168885" cy="38729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GB" sz="1600" dirty="0"/>
                <a:t>Pressure </a:t>
              </a:r>
              <a:r>
                <a:rPr lang="en-GB" sz="1600" dirty="0" err="1"/>
                <a:t>hPa</a:t>
              </a:r>
              <a:endParaRPr lang="en-GB" sz="1600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6630587" y="4875829"/>
                <a:ext cx="2513413" cy="9640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1" i="1" smtClean="0">
                          <a:latin typeface="Cambria Math"/>
                        </a:rPr>
                        <m:t>&lt;</m:t>
                      </m:r>
                      <m:r>
                        <a:rPr lang="en-GB" sz="2000" b="1" i="1" smtClean="0">
                          <a:latin typeface="Cambria Math"/>
                        </a:rPr>
                        <m:t>𝑭</m:t>
                      </m:r>
                      <m:r>
                        <a:rPr lang="en-GB" sz="2000" b="1" i="1" smtClean="0">
                          <a:latin typeface="Cambria Math"/>
                        </a:rPr>
                        <m:t>&gt;~</m:t>
                      </m:r>
                      <m:nary>
                        <m:naryPr>
                          <m:chr m:val="∑"/>
                          <m:ctrlPr>
                            <a:rPr lang="pt-BR" sz="20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pt-BR" sz="2000" i="1" smtClean="0">
                              <a:latin typeface="Cambria Math"/>
                            </a:rPr>
                            <m:t>𝑘</m:t>
                          </m:r>
                          <m:r>
                            <a:rPr lang="pt-BR" sz="2000" i="1" smtClean="0">
                              <a:latin typeface="Cambria Math"/>
                            </a:rPr>
                            <m:t>=</m:t>
                          </m:r>
                          <m:r>
                            <a:rPr lang="en-GB" sz="2000" b="1" i="1" smtClean="0">
                              <a:latin typeface="Cambria Math"/>
                            </a:rPr>
                            <m:t>𝟏</m:t>
                          </m:r>
                        </m:sub>
                        <m:sup>
                          <m:r>
                            <a:rPr lang="en-GB" sz="2000" b="1" i="1" smtClean="0">
                              <a:latin typeface="Cambria Math"/>
                            </a:rPr>
                            <m:t>𝑲</m:t>
                          </m:r>
                        </m:sup>
                        <m:e>
                          <m:sSub>
                            <m:sSubPr>
                              <m:ctrlPr>
                                <a:rPr lang="pt-BR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1" i="1" smtClean="0">
                                  <a:latin typeface="Cambria Math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n-GB" sz="2000" b="1" i="1" smtClean="0">
                                  <a:latin typeface="Cambria Math"/>
                                </a:rPr>
                                <m:t>𝒌</m:t>
                              </m:r>
                            </m:sub>
                          </m:sSub>
                          <m:sSub>
                            <m:sSubPr>
                              <m:ctrlPr>
                                <a:rPr lang="pt-BR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1" i="1" smtClean="0">
                                  <a:latin typeface="Cambria Math"/>
                                </a:rPr>
                                <m:t>𝑭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pt-BR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b="1" i="1" smtClean="0">
                                      <a:latin typeface="Cambria Math"/>
                                    </a:rPr>
                                    <m:t>𝒏</m:t>
                                  </m:r>
                                </m:e>
                                <m:sub>
                                  <m:r>
                                    <a:rPr lang="en-GB" sz="2000" b="1" i="1" smtClean="0">
                                      <a:latin typeface="Cambria Math"/>
                                    </a:rPr>
                                    <m:t>𝒌</m:t>
                                  </m:r>
                                </m:sub>
                              </m:sSub>
                              <m:r>
                                <a:rPr lang="en-GB" sz="2000" b="1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GB" sz="2000" b="1" i="1" smtClean="0">
                                  <a:latin typeface="Cambria Math"/>
                                </a:rPr>
                                <m:t>𝒌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0587" y="4875829"/>
                <a:ext cx="2513413" cy="96404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>
                <a:off x="2786498" y="4882258"/>
                <a:ext cx="3068387" cy="9640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1" i="1" smtClean="0">
                          <a:latin typeface="Cambria Math"/>
                        </a:rPr>
                        <m:t>&lt;</m:t>
                      </m:r>
                      <m:r>
                        <a:rPr lang="en-GB" sz="2000" b="1" i="1" smtClean="0">
                          <a:latin typeface="Cambria Math"/>
                        </a:rPr>
                        <m:t>𝑭</m:t>
                      </m:r>
                      <m:r>
                        <a:rPr lang="en-GB" sz="2000" b="1" i="1" smtClean="0">
                          <a:latin typeface="Cambria Math"/>
                        </a:rPr>
                        <m:t>&gt;</m:t>
                      </m:r>
                      <m:r>
                        <a:rPr lang="pt-BR" sz="200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t-BR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GB" sz="2000" b="1" i="1" smtClean="0">
                              <a:latin typeface="Cambria Math"/>
                            </a:rPr>
                            <m:t>𝑵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pt-BR" sz="20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000" b="1" i="1" smtClean="0">
                              <a:latin typeface="Cambria Math"/>
                            </a:rPr>
                            <m:t>𝒏</m:t>
                          </m:r>
                          <m:r>
                            <a:rPr lang="en-GB" sz="2000" b="1" i="1" smtClean="0">
                              <a:latin typeface="Cambria Math"/>
                            </a:rPr>
                            <m:t>=</m:t>
                          </m:r>
                          <m:r>
                            <a:rPr lang="en-GB" sz="2000" b="1" i="1" smtClean="0">
                              <a:latin typeface="Cambria Math"/>
                            </a:rPr>
                            <m:t>𝟏</m:t>
                          </m:r>
                        </m:sub>
                        <m:sup>
                          <m:r>
                            <a:rPr lang="en-GB" sz="2000" b="1" i="1" smtClean="0">
                              <a:latin typeface="Cambria Math"/>
                            </a:rPr>
                            <m:t>𝑵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pt-BR" sz="2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pt-BR" sz="20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pt-BR" sz="2000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n-GB" sz="2000" i="1">
                                  <a:latin typeface="Cambria Math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GB" sz="2000" i="1">
                                  <a:latin typeface="Cambria Math"/>
                                </a:rPr>
                                <m:t>𝑲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pt-BR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latin typeface="Cambria Math"/>
                                    </a:rPr>
                                    <m:t>𝒄</m:t>
                                  </m:r>
                                </m:e>
                                <m:sub>
                                  <m:r>
                                    <a:rPr lang="en-GB" sz="2000" i="1">
                                      <a:latin typeface="Cambria Math"/>
                                    </a:rPr>
                                    <m:t>𝒌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pt-BR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latin typeface="Cambria Math"/>
                                    </a:rPr>
                                    <m:t>𝑭</m:t>
                                  </m:r>
                                </m:e>
                                <m:sub>
                                  <m:r>
                                    <a:rPr lang="en-GB" sz="2000" b="1" i="1" smtClean="0">
                                      <a:latin typeface="Cambria Math"/>
                                    </a:rPr>
                                    <m:t>𝒏</m:t>
                                  </m:r>
                                  <m:r>
                                    <a:rPr lang="en-GB" sz="2000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GB" sz="2000" i="1">
                                      <a:latin typeface="Cambria Math"/>
                                    </a:rPr>
                                    <m:t>𝒌</m:t>
                                  </m:r>
                                </m:sub>
                              </m:sSub>
                            </m:e>
                          </m:nary>
                        </m:e>
                      </m:nary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6498" y="4882258"/>
                <a:ext cx="3068387" cy="964046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4452771" y="2358947"/>
            <a:ext cx="180116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Cloud generator: transforms the input profile from the cloud scheme into a set of M profiles</a:t>
            </a:r>
          </a:p>
        </p:txBody>
      </p:sp>
      <p:sp>
        <p:nvSpPr>
          <p:cNvPr id="8" name="Right Arrow 7"/>
          <p:cNvSpPr/>
          <p:nvPr/>
        </p:nvSpPr>
        <p:spPr bwMode="auto">
          <a:xfrm>
            <a:off x="4552402" y="1951236"/>
            <a:ext cx="1248153" cy="382520"/>
          </a:xfrm>
          <a:prstGeom prst="rightArrow">
            <a:avLst/>
          </a:pr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835021" y="4793535"/>
            <a:ext cx="818865" cy="1217227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8543499" y="5332197"/>
            <a:ext cx="341194" cy="400822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22546" y="150124"/>
            <a:ext cx="2971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Cloud generator: </a:t>
            </a:r>
            <a:r>
              <a:rPr lang="en-GB" dirty="0" err="1" smtClean="0"/>
              <a:t>Raisanen</a:t>
            </a:r>
            <a:r>
              <a:rPr lang="en-GB" dirty="0" smtClean="0"/>
              <a:t> et al. (2004)</a:t>
            </a:r>
            <a:endParaRPr lang="en-GB" dirty="0"/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302725" y="5822118"/>
            <a:ext cx="9184988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randomly assigning a different cloud profile for each g-point from the distribution of M </a:t>
            </a:r>
            <a:r>
              <a:rPr lang="en-GB" dirty="0" err="1" smtClean="0">
                <a:solidFill>
                  <a:srgbClr val="0000FF"/>
                </a:solidFill>
              </a:rPr>
              <a:t>profles</a:t>
            </a:r>
            <a:r>
              <a:rPr lang="en-GB" dirty="0" smtClean="0">
                <a:solidFill>
                  <a:srgbClr val="0000FF"/>
                </a:solidFill>
              </a:rPr>
              <a:t> created by the cloud generator</a:t>
            </a:r>
            <a:endParaRPr lang="en-GB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02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ECMWF+McICA</a:t>
            </a:r>
            <a:r>
              <a:rPr lang="en-GB" dirty="0" smtClean="0"/>
              <a:t> - configuration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425" y="979964"/>
            <a:ext cx="9375775" cy="561207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/>
              <a:t>Random errors are a consequence of the incomplete pairing of sub-columns and spectral intervals. 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The errors are unbiased with sufficiently large samples (140+112 for RRTMG)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No explicit need for cloud fraction: at each level the cloud, if present, fills the whole layer. Cloud overlap assumption in the cloud generator as in Hogan and Illingworth (2000,2003)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A way to deal with uncertainty in sub-grid cloud distribution</a:t>
            </a:r>
          </a:p>
          <a:p>
            <a:pPr>
              <a:lnSpc>
                <a:spcPct val="20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197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9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4300"/>
            <a:ext cx="9731375" cy="647700"/>
          </a:xfrm>
        </p:spPr>
        <p:txBody>
          <a:bodyPr/>
          <a:lstStyle/>
          <a:p>
            <a:r>
              <a:rPr lang="en-US" sz="2400" dirty="0" err="1"/>
              <a:t>McICA</a:t>
            </a:r>
            <a:r>
              <a:rPr lang="en-US" sz="2400" dirty="0"/>
              <a:t>: </a:t>
            </a:r>
            <a:r>
              <a:rPr lang="en-US" sz="2400" dirty="0"/>
              <a:t>: Hoes does the model deal with radiative noise</a:t>
            </a:r>
            <a:r>
              <a:rPr lang="en-US" sz="2400" dirty="0" smtClean="0"/>
              <a:t>?</a:t>
            </a:r>
            <a:endParaRPr lang="en-US" sz="2400" dirty="0"/>
          </a:p>
        </p:txBody>
      </p:sp>
      <p:sp>
        <p:nvSpPr>
          <p:cNvPr id="638979" name="Rectangle 3"/>
          <p:cNvSpPr>
            <a:spLocks noGrp="1" noChangeArrowheads="1"/>
          </p:cNvSpPr>
          <p:nvPr>
            <p:ph idx="1"/>
          </p:nvPr>
        </p:nvSpPr>
        <p:spPr>
          <a:xfrm>
            <a:off x="201613" y="1219200"/>
            <a:ext cx="9704387" cy="4930775"/>
          </a:xfrm>
        </p:spPr>
        <p:txBody>
          <a:bodyPr/>
          <a:lstStyle/>
          <a:p>
            <a:r>
              <a:rPr lang="en-US" dirty="0"/>
              <a:t>In long seasonal runs and high-resolution 10-day forecasts</a:t>
            </a:r>
          </a:p>
          <a:p>
            <a:pPr lvl="1"/>
            <a:r>
              <a:rPr lang="en-US" dirty="0"/>
              <a:t>How </a:t>
            </a:r>
            <a:r>
              <a:rPr lang="en-US" dirty="0" smtClean="0"/>
              <a:t>do</a:t>
            </a:r>
            <a:r>
              <a:rPr lang="en-GB" dirty="0" err="1" smtClean="0"/>
              <a:t>es</a:t>
            </a:r>
            <a:r>
              <a:rPr lang="en-US" dirty="0" smtClean="0"/>
              <a:t> </a:t>
            </a:r>
            <a:r>
              <a:rPr lang="en-US" dirty="0"/>
              <a:t>the model survive noise in </a:t>
            </a:r>
            <a:r>
              <a:rPr lang="en-US" dirty="0" err="1"/>
              <a:t>radiative</a:t>
            </a:r>
            <a:r>
              <a:rPr lang="en-US" dirty="0"/>
              <a:t> heating rate?</a:t>
            </a:r>
          </a:p>
          <a:p>
            <a:pPr lvl="1"/>
            <a:r>
              <a:rPr lang="en-US" dirty="0"/>
              <a:t>How</a:t>
            </a:r>
            <a:r>
              <a:rPr lang="en-US" dirty="0" smtClean="0"/>
              <a:t> </a:t>
            </a:r>
            <a:r>
              <a:rPr lang="en-GB" dirty="0" smtClean="0"/>
              <a:t>does</a:t>
            </a:r>
            <a:r>
              <a:rPr lang="en-US" dirty="0" smtClean="0"/>
              <a:t> </a:t>
            </a:r>
            <a:r>
              <a:rPr lang="en-US" dirty="0"/>
              <a:t>the model survive noise in layer cloud fraction?</a:t>
            </a:r>
          </a:p>
          <a:p>
            <a:pPr lvl="1"/>
            <a:endParaRPr lang="en-US" dirty="0"/>
          </a:p>
          <a:p>
            <a:r>
              <a:rPr lang="en-US" dirty="0"/>
              <a:t>Tests with 31x10-day FC at T</a:t>
            </a:r>
            <a:r>
              <a:rPr lang="en-US" baseline="-25000" dirty="0"/>
              <a:t>L</a:t>
            </a:r>
            <a:r>
              <a:rPr lang="en-US" dirty="0"/>
              <a:t>319L60 from 20010401 to 20010501</a:t>
            </a:r>
          </a:p>
          <a:p>
            <a:r>
              <a:rPr lang="en-US" dirty="0"/>
              <a:t>Tests with 4-month simulations at T</a:t>
            </a:r>
            <a:r>
              <a:rPr lang="en-US" baseline="-25000" dirty="0"/>
              <a:t>L</a:t>
            </a:r>
            <a:r>
              <a:rPr lang="en-US" dirty="0"/>
              <a:t>95 L60 for same period</a:t>
            </a:r>
          </a:p>
          <a:p>
            <a:pPr lvl="1"/>
            <a:r>
              <a:rPr lang="en-US" dirty="0"/>
              <a:t>control  </a:t>
            </a:r>
            <a:r>
              <a:rPr lang="en-US" dirty="0">
                <a:solidFill>
                  <a:srgbClr val="FF0000"/>
                </a:solidFill>
              </a:rPr>
              <a:t>(control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Systematic perturbation (cloud effective radius)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/>
              <a:t>random perturbation within Gaussian distribution </a:t>
            </a:r>
            <a:r>
              <a:rPr lang="en-US" dirty="0" smtClean="0"/>
              <a:t>x </a:t>
            </a:r>
            <a:r>
              <a:rPr lang="en-US" dirty="0"/>
              <a:t>-&gt; x (1+</a:t>
            </a:r>
            <a:r>
              <a:rPr lang="en-US" dirty="0">
                <a:latin typeface="Symbol" pitchFamily="18" charset="2"/>
              </a:rPr>
              <a:t>s</a:t>
            </a:r>
            <a:r>
              <a:rPr lang="en-US" dirty="0"/>
              <a:t>*ran)</a:t>
            </a:r>
          </a:p>
          <a:p>
            <a:pPr lvl="2"/>
            <a:r>
              <a:rPr lang="en-US" sz="1800" dirty="0" smtClean="0">
                <a:latin typeface="Symbol" pitchFamily="18" charset="2"/>
              </a:rPr>
              <a:t>s</a:t>
            </a:r>
            <a:r>
              <a:rPr lang="en-US" sz="1800" dirty="0" smtClean="0"/>
              <a:t>=2 </a:t>
            </a:r>
            <a:r>
              <a:rPr lang="en-US" sz="1800" dirty="0"/>
              <a:t>CF </a:t>
            </a:r>
            <a:r>
              <a:rPr lang="en-US" sz="1800" dirty="0" err="1"/>
              <a:t>sqrt</a:t>
            </a:r>
            <a:r>
              <a:rPr lang="en-US" sz="1800" dirty="0"/>
              <a:t> (HR</a:t>
            </a:r>
            <a:r>
              <a:rPr lang="en-US" sz="1800" baseline="-25000" dirty="0"/>
              <a:t>LW</a:t>
            </a:r>
            <a:r>
              <a:rPr lang="en-US" sz="1800" baseline="30000" dirty="0"/>
              <a:t>2</a:t>
            </a:r>
            <a:r>
              <a:rPr lang="en-US" sz="1800" dirty="0"/>
              <a:t>+HR</a:t>
            </a:r>
            <a:r>
              <a:rPr lang="en-US" sz="1800" baseline="-25000" dirty="0"/>
              <a:t>SW</a:t>
            </a:r>
            <a:r>
              <a:rPr lang="en-US" sz="1800" baseline="30000" dirty="0"/>
              <a:t>2</a:t>
            </a:r>
            <a:r>
              <a:rPr lang="en-US" sz="1800" dirty="0"/>
              <a:t>)   applied on x = HR   </a:t>
            </a:r>
            <a:r>
              <a:rPr lang="en-US" sz="1800" dirty="0">
                <a:solidFill>
                  <a:srgbClr val="CC6600"/>
                </a:solidFill>
              </a:rPr>
              <a:t>(random3)   (heating rate)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20928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4300"/>
            <a:ext cx="9906000" cy="647700"/>
          </a:xfrm>
        </p:spPr>
        <p:txBody>
          <a:bodyPr/>
          <a:lstStyle/>
          <a:p>
            <a:r>
              <a:rPr lang="en-US" dirty="0" err="1"/>
              <a:t>McICA</a:t>
            </a:r>
            <a:r>
              <a:rPr lang="en-US" dirty="0"/>
              <a:t>: </a:t>
            </a:r>
            <a:r>
              <a:rPr lang="en-US" sz="2400" dirty="0"/>
              <a:t>Hoes does the model deal with radiative noise?</a:t>
            </a:r>
            <a:endParaRPr lang="en-US" dirty="0"/>
          </a:p>
        </p:txBody>
      </p:sp>
      <p:sp>
        <p:nvSpPr>
          <p:cNvPr id="64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42052" name="Picture 4" descr="e9l1_e9gf_TSR2D_20010401to3012_2880_720_AV2160_10StatA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750" y="749300"/>
            <a:ext cx="7620000" cy="5862638"/>
          </a:xfrm>
          <a:prstGeom prst="rect">
            <a:avLst/>
          </a:prstGeom>
          <a:noFill/>
        </p:spPr>
      </p:pic>
      <p:sp>
        <p:nvSpPr>
          <p:cNvPr id="642053" name="Text Box 5"/>
          <p:cNvSpPr txBox="1">
            <a:spLocks noChangeArrowheads="1"/>
          </p:cNvSpPr>
          <p:nvPr/>
        </p:nvSpPr>
        <p:spPr bwMode="auto">
          <a:xfrm>
            <a:off x="7724775" y="1339850"/>
            <a:ext cx="1449388" cy="131445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charset="0"/>
              </a:rPr>
              <a:t>Systematic </a:t>
            </a:r>
          </a:p>
          <a:p>
            <a:r>
              <a:rPr lang="en-US" sz="1600" b="1" dirty="0">
                <a:latin typeface="Arial" charset="0"/>
              </a:rPr>
              <a:t>perturbation:</a:t>
            </a:r>
          </a:p>
          <a:p>
            <a:endParaRPr lang="en-US" sz="1600" b="1" dirty="0">
              <a:latin typeface="Arial" charset="0"/>
            </a:endParaRPr>
          </a:p>
          <a:p>
            <a:r>
              <a:rPr lang="en-US" sz="1600" b="1" dirty="0">
                <a:latin typeface="Arial" charset="0"/>
              </a:rPr>
              <a:t>Re +1 </a:t>
            </a:r>
            <a:r>
              <a:rPr lang="en-US" sz="1600" b="1" dirty="0">
                <a:latin typeface="Symbol" pitchFamily="18" charset="2"/>
              </a:rPr>
              <a:t>m</a:t>
            </a:r>
            <a:r>
              <a:rPr lang="en-US" sz="1600" b="1" dirty="0">
                <a:latin typeface="Arial" charset="0"/>
              </a:rPr>
              <a:t>m</a:t>
            </a:r>
          </a:p>
          <a:p>
            <a:r>
              <a:rPr lang="en-US" sz="1600" b="1" dirty="0">
                <a:latin typeface="Arial" charset="0"/>
              </a:rPr>
              <a:t>De +10 </a:t>
            </a:r>
            <a:r>
              <a:rPr lang="en-US" sz="1600" b="1" dirty="0">
                <a:latin typeface="Symbol" pitchFamily="18" charset="2"/>
              </a:rPr>
              <a:t>m</a:t>
            </a:r>
            <a:r>
              <a:rPr lang="en-US" sz="1600" b="1" dirty="0">
                <a:latin typeface="Arial" charset="0"/>
              </a:rPr>
              <a:t>m</a:t>
            </a:r>
          </a:p>
        </p:txBody>
      </p:sp>
      <p:sp>
        <p:nvSpPr>
          <p:cNvPr id="642054" name="Text Box 6"/>
          <p:cNvSpPr txBox="1">
            <a:spLocks noChangeArrowheads="1"/>
          </p:cNvSpPr>
          <p:nvPr/>
        </p:nvSpPr>
        <p:spPr bwMode="auto">
          <a:xfrm>
            <a:off x="7750175" y="3379788"/>
            <a:ext cx="1992313" cy="180340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charset="0"/>
              </a:rPr>
              <a:t>T</a:t>
            </a:r>
            <a:r>
              <a:rPr lang="en-US" sz="1600" b="1" baseline="-25000" dirty="0">
                <a:latin typeface="Arial" charset="0"/>
              </a:rPr>
              <a:t>L</a:t>
            </a:r>
            <a:r>
              <a:rPr lang="en-US" sz="1600" b="1" dirty="0">
                <a:latin typeface="Arial" charset="0"/>
              </a:rPr>
              <a:t>95 L60 starting</a:t>
            </a:r>
          </a:p>
          <a:p>
            <a:r>
              <a:rPr lang="en-US" sz="1600" b="1" dirty="0">
                <a:latin typeface="Arial" charset="0"/>
              </a:rPr>
              <a:t>24-hour apart from</a:t>
            </a:r>
          </a:p>
          <a:p>
            <a:r>
              <a:rPr lang="en-US" sz="1600" b="1" dirty="0">
                <a:latin typeface="Arial" charset="0"/>
              </a:rPr>
              <a:t>20010401 to </a:t>
            </a:r>
          </a:p>
          <a:p>
            <a:r>
              <a:rPr lang="en-US" sz="1600" b="1" dirty="0">
                <a:latin typeface="Arial" charset="0"/>
              </a:rPr>
              <a:t>20010430</a:t>
            </a:r>
          </a:p>
          <a:p>
            <a:endParaRPr lang="en-US" sz="1600" b="1" dirty="0">
              <a:latin typeface="Arial" charset="0"/>
            </a:endParaRPr>
          </a:p>
          <a:p>
            <a:r>
              <a:rPr lang="en-US" sz="1600" b="1" dirty="0">
                <a:latin typeface="Arial" charset="0"/>
              </a:rPr>
              <a:t>Results averaged </a:t>
            </a:r>
          </a:p>
          <a:p>
            <a:r>
              <a:rPr lang="en-US" sz="1600" b="1" dirty="0">
                <a:latin typeface="Arial" charset="0"/>
              </a:rPr>
              <a:t>over JJA</a:t>
            </a:r>
          </a:p>
        </p:txBody>
      </p:sp>
      <p:sp>
        <p:nvSpPr>
          <p:cNvPr id="642055" name="Text Box 7"/>
          <p:cNvSpPr txBox="1">
            <a:spLocks noChangeArrowheads="1"/>
          </p:cNvSpPr>
          <p:nvPr/>
        </p:nvSpPr>
        <p:spPr bwMode="auto">
          <a:xfrm>
            <a:off x="1490663" y="6284913"/>
            <a:ext cx="1352550" cy="33655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b="1">
                <a:latin typeface="Arial" charset="0"/>
              </a:rPr>
              <a:t>Ref=Control</a:t>
            </a:r>
          </a:p>
        </p:txBody>
      </p:sp>
      <p:sp>
        <p:nvSpPr>
          <p:cNvPr id="642056" name="Text Box 8"/>
          <p:cNvSpPr txBox="1">
            <a:spLocks noChangeArrowheads="1"/>
          </p:cNvSpPr>
          <p:nvPr/>
        </p:nvSpPr>
        <p:spPr bwMode="auto">
          <a:xfrm>
            <a:off x="4546600" y="6280150"/>
            <a:ext cx="2995613" cy="33655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b="1">
                <a:latin typeface="Arial" charset="0"/>
              </a:rPr>
              <a:t>Systematic perturbation </a:t>
            </a:r>
          </a:p>
        </p:txBody>
      </p:sp>
      <p:sp>
        <p:nvSpPr>
          <p:cNvPr id="642057" name="Text Box 9"/>
          <p:cNvSpPr txBox="1">
            <a:spLocks noChangeArrowheads="1"/>
          </p:cNvSpPr>
          <p:nvPr/>
        </p:nvSpPr>
        <p:spPr bwMode="auto">
          <a:xfrm>
            <a:off x="798513" y="3638550"/>
            <a:ext cx="2747962" cy="33655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b="1">
                <a:latin typeface="Arial" charset="0"/>
              </a:rPr>
              <a:t>Difference Perturb-Control</a:t>
            </a:r>
          </a:p>
        </p:txBody>
      </p:sp>
      <p:sp>
        <p:nvSpPr>
          <p:cNvPr id="642058" name="Text Box 10"/>
          <p:cNvSpPr txBox="1">
            <a:spLocks noChangeArrowheads="1"/>
          </p:cNvSpPr>
          <p:nvPr/>
        </p:nvSpPr>
        <p:spPr bwMode="auto">
          <a:xfrm>
            <a:off x="4670425" y="3651250"/>
            <a:ext cx="1495425" cy="33655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b="1">
                <a:latin typeface="Arial" charset="0"/>
              </a:rPr>
              <a:t>Student t-test</a:t>
            </a:r>
          </a:p>
        </p:txBody>
      </p:sp>
    </p:spTree>
    <p:extLst>
      <p:ext uri="{BB962C8B-B14F-4D97-AF65-F5344CB8AC3E}">
        <p14:creationId xmlns:p14="http://schemas.microsoft.com/office/powerpoint/2010/main" val="329854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4300"/>
            <a:ext cx="9906000" cy="647700"/>
          </a:xfrm>
        </p:spPr>
        <p:txBody>
          <a:bodyPr/>
          <a:lstStyle/>
          <a:p>
            <a:r>
              <a:rPr lang="en-US"/>
              <a:t>McICA: </a:t>
            </a:r>
            <a:r>
              <a:rPr lang="en-US" sz="2400"/>
              <a:t>Hoes does the model deal with radiative noise?</a:t>
            </a:r>
            <a:endParaRPr lang="en-US"/>
          </a:p>
        </p:txBody>
      </p:sp>
      <p:pic>
        <p:nvPicPr>
          <p:cNvPr id="643077" name="Picture 5" descr="e9fz_e9gf_TSR2D_20010401to3012_2880_720_AV2160_10StatA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663" y="1102031"/>
            <a:ext cx="7373937" cy="4876800"/>
          </a:xfrm>
          <a:prstGeom prst="rect">
            <a:avLst/>
          </a:prstGeom>
          <a:noFill/>
        </p:spPr>
      </p:pic>
      <p:sp>
        <p:nvSpPr>
          <p:cNvPr id="643079" name="Text Box 7"/>
          <p:cNvSpPr txBox="1">
            <a:spLocks noChangeArrowheads="1"/>
          </p:cNvSpPr>
          <p:nvPr/>
        </p:nvSpPr>
        <p:spPr bwMode="auto">
          <a:xfrm>
            <a:off x="7735532" y="2385939"/>
            <a:ext cx="1462260" cy="1077218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charset="0"/>
              </a:rPr>
              <a:t>Random</a:t>
            </a:r>
          </a:p>
          <a:p>
            <a:r>
              <a:rPr lang="en-US" sz="1600" b="1" dirty="0">
                <a:latin typeface="Arial" charset="0"/>
              </a:rPr>
              <a:t>perturbation:</a:t>
            </a:r>
          </a:p>
          <a:p>
            <a:endParaRPr lang="en-US" sz="1600" b="1" dirty="0">
              <a:latin typeface="Arial" charset="0"/>
            </a:endParaRPr>
          </a:p>
          <a:p>
            <a:endParaRPr lang="en-US" sz="1600" b="1" dirty="0">
              <a:latin typeface="Arial" charset="0"/>
            </a:endParaRPr>
          </a:p>
        </p:txBody>
      </p:sp>
      <p:sp>
        <p:nvSpPr>
          <p:cNvPr id="643081" name="Text Box 9"/>
          <p:cNvSpPr txBox="1">
            <a:spLocks noChangeArrowheads="1"/>
          </p:cNvSpPr>
          <p:nvPr/>
        </p:nvSpPr>
        <p:spPr bwMode="auto">
          <a:xfrm>
            <a:off x="687388" y="3608693"/>
            <a:ext cx="2836862" cy="33655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latin typeface="Arial" charset="0"/>
              </a:rPr>
              <a:t>Difference Random-Control</a:t>
            </a:r>
          </a:p>
        </p:txBody>
      </p:sp>
      <p:sp>
        <p:nvSpPr>
          <p:cNvPr id="643083" name="Text Box 11"/>
          <p:cNvSpPr txBox="1">
            <a:spLocks noChangeArrowheads="1"/>
          </p:cNvSpPr>
          <p:nvPr/>
        </p:nvSpPr>
        <p:spPr bwMode="auto">
          <a:xfrm>
            <a:off x="4868863" y="3662668"/>
            <a:ext cx="738187" cy="33655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b="1">
                <a:latin typeface="Arial" charset="0"/>
              </a:rPr>
              <a:t>t-test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735532" y="3608693"/>
            <a:ext cx="193785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Uncorrelated random noise applied to radiative fluxes or heating rates does not (significantly) affect the mean circulation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494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906000" cy="561975"/>
          </a:xfrm>
        </p:spPr>
        <p:txBody>
          <a:bodyPr/>
          <a:lstStyle/>
          <a:p>
            <a:r>
              <a:rPr lang="en-GB" dirty="0" smtClean="0"/>
              <a:t>Impact of the change in radiation scheme</a:t>
            </a:r>
            <a:endParaRPr lang="en-GB" dirty="0"/>
          </a:p>
        </p:txBody>
      </p:sp>
      <p:sp>
        <p:nvSpPr>
          <p:cNvPr id="65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Impact in sets of 13-month runs at T</a:t>
            </a:r>
            <a:r>
              <a:rPr lang="en-GB" baseline="-25000" dirty="0"/>
              <a:t>L</a:t>
            </a:r>
            <a:r>
              <a:rPr lang="en-GB" dirty="0"/>
              <a:t>159 L91</a:t>
            </a:r>
          </a:p>
          <a:p>
            <a:r>
              <a:rPr lang="en-GB" dirty="0"/>
              <a:t>Impact in 10-day forecasts at T</a:t>
            </a:r>
            <a:r>
              <a:rPr lang="en-GB" baseline="-25000" dirty="0"/>
              <a:t>L</a:t>
            </a:r>
            <a:r>
              <a:rPr lang="en-GB" dirty="0"/>
              <a:t>799 L91</a:t>
            </a:r>
          </a:p>
        </p:txBody>
      </p:sp>
    </p:spTree>
    <p:extLst>
      <p:ext uri="{BB962C8B-B14F-4D97-AF65-F5344CB8AC3E}">
        <p14:creationId xmlns:p14="http://schemas.microsoft.com/office/powerpoint/2010/main" val="245171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5906" name="Picture 2" descr="clim_esqp_lw_ceres_nens3_200009_nmon12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 cstate="print"/>
              <a:srcRect/>
              <a:stretch>
                <a:fillRect/>
              </a:stretch>
            </p:blipFill>
          </mc:Choice>
          <mc:Fallback>
            <p:blipFill>
              <a:blip r:embed="rId3" cstate="print"/>
              <a:srcRect/>
              <a:stretch>
                <a:fillRect/>
              </a:stretch>
            </p:blipFill>
          </mc:Fallback>
        </mc:AlternateContent>
        <p:spPr bwMode="auto">
          <a:xfrm>
            <a:off x="0" y="247650"/>
            <a:ext cx="4995863" cy="6372225"/>
          </a:xfrm>
          <a:prstGeom prst="rect">
            <a:avLst/>
          </a:prstGeom>
          <a:noFill/>
        </p:spPr>
      </p:pic>
      <p:pic>
        <p:nvPicPr>
          <p:cNvPr id="635907" name="Picture 3" descr="clim_esqp_sw_ceres_nens3_200009_nmon12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 cstate="print"/>
              <a:srcRect/>
              <a:stretch>
                <a:fillRect/>
              </a:stretch>
            </p:blipFill>
          </mc:Choice>
          <mc:Fallback>
            <p:blipFill>
              <a:blip r:embed="rId5" cstate="print"/>
              <a:srcRect/>
              <a:stretch>
                <a:fillRect/>
              </a:stretch>
            </p:blipFill>
          </mc:Fallback>
        </mc:AlternateContent>
        <p:spPr bwMode="auto">
          <a:xfrm>
            <a:off x="4940300" y="296863"/>
            <a:ext cx="4965700" cy="6334125"/>
          </a:xfrm>
          <a:prstGeom prst="rect">
            <a:avLst/>
          </a:prstGeom>
          <a:noFill/>
        </p:spPr>
      </p:pic>
      <p:sp>
        <p:nvSpPr>
          <p:cNvPr id="635908" name="Text Box 4"/>
          <p:cNvSpPr txBox="1">
            <a:spLocks noChangeArrowheads="1"/>
          </p:cNvSpPr>
          <p:nvPr/>
        </p:nvSpPr>
        <p:spPr bwMode="auto">
          <a:xfrm>
            <a:off x="0" y="0"/>
            <a:ext cx="9906000" cy="40011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00FF"/>
                </a:solidFill>
                <a:latin typeface="Arial Black" pitchFamily="34" charset="0"/>
              </a:rPr>
              <a:t>The problem in ECMWF model “climate” runs?      Example from 31R1</a:t>
            </a:r>
          </a:p>
        </p:txBody>
      </p:sp>
      <p:sp>
        <p:nvSpPr>
          <p:cNvPr id="635909" name="Text Box 5"/>
          <p:cNvSpPr txBox="1">
            <a:spLocks noChangeArrowheads="1"/>
          </p:cNvSpPr>
          <p:nvPr/>
        </p:nvSpPr>
        <p:spPr bwMode="auto">
          <a:xfrm>
            <a:off x="1" y="2139950"/>
            <a:ext cx="4646160" cy="1454244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200" dirty="0">
                <a:latin typeface="Arial" charset="0"/>
              </a:rPr>
              <a:t>Lack of cloudiness over tropical continents:</a:t>
            </a:r>
          </a:p>
          <a:p>
            <a:r>
              <a:rPr lang="en-GB" sz="2200" dirty="0">
                <a:latin typeface="Arial" charset="0"/>
              </a:rPr>
              <a:t>Too large OLR over Africa, South America</a:t>
            </a:r>
          </a:p>
        </p:txBody>
      </p:sp>
      <p:sp>
        <p:nvSpPr>
          <p:cNvPr id="635910" name="Text Box 6"/>
          <p:cNvSpPr txBox="1">
            <a:spLocks noChangeArrowheads="1"/>
          </p:cNvSpPr>
          <p:nvPr/>
        </p:nvSpPr>
        <p:spPr bwMode="auto">
          <a:xfrm>
            <a:off x="4046538" y="3176581"/>
            <a:ext cx="5859462" cy="1792798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200" dirty="0">
                <a:latin typeface="Arial" charset="0"/>
              </a:rPr>
              <a:t>Too much cloudiness over tropical oceans</a:t>
            </a:r>
          </a:p>
          <a:p>
            <a:r>
              <a:rPr lang="en-GB" sz="2200" dirty="0">
                <a:latin typeface="Arial" charset="0"/>
              </a:rPr>
              <a:t>Too much reflection at TOA, too little </a:t>
            </a:r>
          </a:p>
          <a:p>
            <a:r>
              <a:rPr lang="en-GB" sz="2200" dirty="0">
                <a:latin typeface="Arial" charset="0"/>
              </a:rPr>
              <a:t>downward SW radiation at the ocean </a:t>
            </a:r>
            <a:r>
              <a:rPr lang="en-GB" sz="2200" dirty="0" smtClean="0">
                <a:latin typeface="Arial" charset="0"/>
              </a:rPr>
              <a:t>surface. Little reflection in stratocumulus regions and close to Antarctica</a:t>
            </a:r>
            <a:endParaRPr lang="en-GB" sz="2200" dirty="0">
              <a:latin typeface="Arial" charset="0"/>
            </a:endParaRPr>
          </a:p>
        </p:txBody>
      </p:sp>
      <p:sp>
        <p:nvSpPr>
          <p:cNvPr id="635911" name="Text Box 7"/>
          <p:cNvSpPr txBox="1">
            <a:spLocks noChangeArrowheads="1"/>
          </p:cNvSpPr>
          <p:nvPr/>
        </p:nvSpPr>
        <p:spPr bwMode="auto">
          <a:xfrm>
            <a:off x="252413" y="340975"/>
            <a:ext cx="3005137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000" b="1" dirty="0">
                <a:latin typeface="Arial" charset="0"/>
              </a:rPr>
              <a:t>Outgoing LW Radiation</a:t>
            </a:r>
          </a:p>
        </p:txBody>
      </p:sp>
      <p:sp>
        <p:nvSpPr>
          <p:cNvPr id="635912" name="Text Box 8"/>
          <p:cNvSpPr txBox="1">
            <a:spLocks noChangeArrowheads="1"/>
          </p:cNvSpPr>
          <p:nvPr/>
        </p:nvSpPr>
        <p:spPr bwMode="auto">
          <a:xfrm>
            <a:off x="5124486" y="354878"/>
            <a:ext cx="3382962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000" b="1" dirty="0">
                <a:latin typeface="Arial" charset="0"/>
              </a:rPr>
              <a:t>TOA </a:t>
            </a:r>
            <a:r>
              <a:rPr lang="en-GB" sz="2000" b="1" dirty="0" smtClean="0">
                <a:latin typeface="Arial" charset="0"/>
              </a:rPr>
              <a:t>SW </a:t>
            </a:r>
            <a:r>
              <a:rPr lang="en-GB" sz="2000" b="1" dirty="0">
                <a:latin typeface="Arial" charset="0"/>
              </a:rPr>
              <a:t>Rad</a:t>
            </a:r>
          </a:p>
        </p:txBody>
      </p:sp>
      <p:sp>
        <p:nvSpPr>
          <p:cNvPr id="635913" name="Text Box 9"/>
          <p:cNvSpPr txBox="1">
            <a:spLocks noChangeArrowheads="1"/>
          </p:cNvSpPr>
          <p:nvPr/>
        </p:nvSpPr>
        <p:spPr bwMode="auto">
          <a:xfrm>
            <a:off x="7435850" y="2170113"/>
            <a:ext cx="850900" cy="366712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800" b="1">
                <a:latin typeface="Arial" charset="0"/>
              </a:rPr>
              <a:t>Model</a:t>
            </a:r>
          </a:p>
        </p:txBody>
      </p:sp>
      <p:sp>
        <p:nvSpPr>
          <p:cNvPr id="635914" name="Text Box 10"/>
          <p:cNvSpPr txBox="1">
            <a:spLocks noChangeArrowheads="1"/>
          </p:cNvSpPr>
          <p:nvPr/>
        </p:nvSpPr>
        <p:spPr bwMode="auto">
          <a:xfrm>
            <a:off x="2227263" y="4264025"/>
            <a:ext cx="1060450" cy="366713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800" b="1">
                <a:latin typeface="Arial" charset="0"/>
              </a:rPr>
              <a:t>CERES</a:t>
            </a:r>
          </a:p>
        </p:txBody>
      </p:sp>
      <p:sp>
        <p:nvSpPr>
          <p:cNvPr id="635915" name="Text Box 11"/>
          <p:cNvSpPr txBox="1">
            <a:spLocks noChangeArrowheads="1"/>
          </p:cNvSpPr>
          <p:nvPr/>
        </p:nvSpPr>
        <p:spPr bwMode="auto">
          <a:xfrm>
            <a:off x="6440488" y="6438900"/>
            <a:ext cx="1773237" cy="366713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800" b="1">
                <a:latin typeface="Arial" charset="0"/>
              </a:rPr>
              <a:t>Model-CERES</a:t>
            </a:r>
          </a:p>
        </p:txBody>
      </p:sp>
    </p:spTree>
    <p:extLst>
      <p:ext uri="{BB962C8B-B14F-4D97-AF65-F5344CB8AC3E}">
        <p14:creationId xmlns:p14="http://schemas.microsoft.com/office/powerpoint/2010/main" val="2277756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909" grpId="0" animBg="1"/>
      <p:bldP spid="6359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1684" name="Picture 4" descr="JJM-poster-Fig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4175"/>
            <a:ext cx="9906000" cy="6473825"/>
          </a:xfrm>
          <a:prstGeom prst="rect">
            <a:avLst/>
          </a:prstGeom>
          <a:noFill/>
        </p:spPr>
      </p:pic>
      <p:sp>
        <p:nvSpPr>
          <p:cNvPr id="711685" name="Text Box 5"/>
          <p:cNvSpPr txBox="1">
            <a:spLocks noChangeArrowheads="1"/>
          </p:cNvSpPr>
          <p:nvPr/>
        </p:nvSpPr>
        <p:spPr bwMode="auto">
          <a:xfrm>
            <a:off x="0" y="0"/>
            <a:ext cx="867886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000" b="1">
                <a:solidFill>
                  <a:srgbClr val="333399"/>
                </a:solidFill>
                <a:latin typeface="Arial Black" pitchFamily="34" charset="0"/>
              </a:rPr>
              <a:t>Impact on OLR in ensembles of 1-year simulations</a:t>
            </a:r>
          </a:p>
        </p:txBody>
      </p:sp>
      <p:sp>
        <p:nvSpPr>
          <p:cNvPr id="711686" name="Line 6"/>
          <p:cNvSpPr>
            <a:spLocks noChangeShapeType="1"/>
          </p:cNvSpPr>
          <p:nvPr/>
        </p:nvSpPr>
        <p:spPr bwMode="auto">
          <a:xfrm flipV="1">
            <a:off x="847725" y="5803900"/>
            <a:ext cx="43815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11687" name="Line 7"/>
          <p:cNvSpPr>
            <a:spLocks noChangeShapeType="1"/>
          </p:cNvSpPr>
          <p:nvPr/>
        </p:nvSpPr>
        <p:spPr bwMode="auto">
          <a:xfrm flipV="1">
            <a:off x="1682750" y="5778500"/>
            <a:ext cx="423863" cy="2905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11688" name="Line 8"/>
          <p:cNvSpPr>
            <a:spLocks noChangeShapeType="1"/>
          </p:cNvSpPr>
          <p:nvPr/>
        </p:nvSpPr>
        <p:spPr bwMode="auto">
          <a:xfrm flipV="1">
            <a:off x="2530475" y="5751513"/>
            <a:ext cx="425450" cy="3175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11689" name="Text Box 9"/>
          <p:cNvSpPr txBox="1">
            <a:spLocks noChangeArrowheads="1"/>
          </p:cNvSpPr>
          <p:nvPr/>
        </p:nvSpPr>
        <p:spPr bwMode="auto">
          <a:xfrm>
            <a:off x="2200275" y="6119813"/>
            <a:ext cx="1611313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600" b="1">
                <a:latin typeface="Arial" charset="0"/>
              </a:rPr>
              <a:t>31r2-CERES</a:t>
            </a:r>
          </a:p>
        </p:txBody>
      </p:sp>
      <p:sp>
        <p:nvSpPr>
          <p:cNvPr id="711690" name="Text Box 10"/>
          <p:cNvSpPr txBox="1">
            <a:spLocks noChangeArrowheads="1"/>
          </p:cNvSpPr>
          <p:nvPr/>
        </p:nvSpPr>
        <p:spPr bwMode="auto">
          <a:xfrm>
            <a:off x="6615113" y="6107113"/>
            <a:ext cx="2087562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600" b="1">
                <a:latin typeface="Arial" charset="0"/>
              </a:rPr>
              <a:t>McRad-CERES</a:t>
            </a:r>
          </a:p>
        </p:txBody>
      </p:sp>
      <p:sp>
        <p:nvSpPr>
          <p:cNvPr id="711691" name="Text Box 11"/>
          <p:cNvSpPr txBox="1">
            <a:spLocks noChangeArrowheads="1"/>
          </p:cNvSpPr>
          <p:nvPr/>
        </p:nvSpPr>
        <p:spPr bwMode="auto">
          <a:xfrm>
            <a:off x="2239963" y="4221163"/>
            <a:ext cx="881062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 b="1">
                <a:latin typeface="Arial" charset="0"/>
              </a:rPr>
              <a:t>CERES</a:t>
            </a:r>
          </a:p>
        </p:txBody>
      </p:sp>
      <p:sp>
        <p:nvSpPr>
          <p:cNvPr id="711692" name="Text Box 12"/>
          <p:cNvSpPr txBox="1">
            <a:spLocks noChangeArrowheads="1"/>
          </p:cNvSpPr>
          <p:nvPr/>
        </p:nvSpPr>
        <p:spPr bwMode="auto">
          <a:xfrm>
            <a:off x="7024688" y="4210050"/>
            <a:ext cx="881062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600" b="1">
                <a:latin typeface="Arial" charset="0"/>
              </a:rPr>
              <a:t>CERES</a:t>
            </a:r>
          </a:p>
        </p:txBody>
      </p:sp>
      <p:sp>
        <p:nvSpPr>
          <p:cNvPr id="711693" name="Text Box 13"/>
          <p:cNvSpPr txBox="1">
            <a:spLocks noChangeArrowheads="1"/>
          </p:cNvSpPr>
          <p:nvPr/>
        </p:nvSpPr>
        <p:spPr bwMode="auto">
          <a:xfrm>
            <a:off x="2239963" y="2008188"/>
            <a:ext cx="86042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 b="1">
                <a:latin typeface="Arial" charset="0"/>
              </a:rPr>
              <a:t>Cy31r2</a:t>
            </a:r>
          </a:p>
        </p:txBody>
      </p:sp>
      <p:sp>
        <p:nvSpPr>
          <p:cNvPr id="711694" name="Text Box 14"/>
          <p:cNvSpPr txBox="1">
            <a:spLocks noChangeArrowheads="1"/>
          </p:cNvSpPr>
          <p:nvPr/>
        </p:nvSpPr>
        <p:spPr bwMode="auto">
          <a:xfrm>
            <a:off x="7037388" y="2020888"/>
            <a:ext cx="849312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 b="1">
                <a:latin typeface="Arial" charset="0"/>
              </a:rPr>
              <a:t>McRad</a:t>
            </a:r>
          </a:p>
        </p:txBody>
      </p:sp>
    </p:spTree>
    <p:extLst>
      <p:ext uri="{BB962C8B-B14F-4D97-AF65-F5344CB8AC3E}">
        <p14:creationId xmlns:p14="http://schemas.microsoft.com/office/powerpoint/2010/main" val="1428791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1686" grpId="0" animBg="1"/>
      <p:bldP spid="711687" grpId="0" animBg="1"/>
      <p:bldP spid="71168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52340"/>
            <a:ext cx="9380538" cy="647700"/>
          </a:xfrm>
        </p:spPr>
        <p:txBody>
          <a:bodyPr/>
          <a:lstStyle/>
          <a:p>
            <a:r>
              <a:rPr lang="en-US" dirty="0"/>
              <a:t>The ECMWF radiation schemes</a:t>
            </a:r>
          </a:p>
        </p:txBody>
      </p:sp>
      <p:sp>
        <p:nvSpPr>
          <p:cNvPr id="82946" name="Rectangle 2"/>
          <p:cNvSpPr>
            <a:spLocks noGrp="1" noChangeArrowheads="1"/>
          </p:cNvSpPr>
          <p:nvPr>
            <p:ph idx="1"/>
          </p:nvPr>
        </p:nvSpPr>
        <p:spPr>
          <a:xfrm>
            <a:off x="0" y="634905"/>
            <a:ext cx="9906000" cy="5744874"/>
          </a:xfrm>
        </p:spPr>
        <p:txBody>
          <a:bodyPr/>
          <a:lstStyle/>
          <a:p>
            <a:pPr>
              <a:lnSpc>
                <a:spcPts val="3200"/>
              </a:lnSpc>
            </a:pPr>
            <a:r>
              <a:rPr lang="en-US" sz="1800" b="0" dirty="0"/>
              <a:t>A number of radiation schemes are in use at ECMWF. </a:t>
            </a:r>
            <a:r>
              <a:rPr lang="en-US" sz="1800" b="0" dirty="0" smtClean="0"/>
              <a:t>Since January 2011, have been </a:t>
            </a:r>
            <a:r>
              <a:rPr lang="en-US" sz="1800" b="0" dirty="0"/>
              <a:t>active</a:t>
            </a:r>
          </a:p>
          <a:p>
            <a:pPr lvl="1">
              <a:lnSpc>
                <a:spcPts val="3200"/>
              </a:lnSpc>
            </a:pPr>
            <a:r>
              <a:rPr lang="en-US" sz="1800" b="0" dirty="0" err="1"/>
              <a:t>McRad</a:t>
            </a:r>
            <a:r>
              <a:rPr lang="en-US" sz="1800" b="0" dirty="0"/>
              <a:t> including RRTM_LW and RRTM_SW </a:t>
            </a:r>
            <a:r>
              <a:rPr lang="en-US" sz="1800" b="0" dirty="0" smtClean="0"/>
              <a:t>is </a:t>
            </a:r>
            <a:r>
              <a:rPr lang="en-US" sz="1800" b="0" dirty="0"/>
              <a:t>used in the forward model for operational 10-day forecasts at </a:t>
            </a:r>
            <a:r>
              <a:rPr lang="en-US" sz="1800" b="0" dirty="0" smtClean="0"/>
              <a:t>Tco1279</a:t>
            </a:r>
            <a:r>
              <a:rPr lang="en-GB" sz="2000" b="0" dirty="0" smtClean="0"/>
              <a:t>L137</a:t>
            </a:r>
            <a:r>
              <a:rPr lang="en-US" sz="1800" b="0" dirty="0" smtClean="0"/>
              <a:t>, </a:t>
            </a:r>
            <a:r>
              <a:rPr lang="en-US" sz="1800" b="0" dirty="0"/>
              <a:t>EPS 15-day forecasts at </a:t>
            </a:r>
            <a:r>
              <a:rPr lang="en-US" sz="1800" b="0" dirty="0" smtClean="0"/>
              <a:t>Tco639 L</a:t>
            </a:r>
            <a:r>
              <a:rPr lang="en-GB" sz="2000" b="0" dirty="0" smtClean="0"/>
              <a:t>91</a:t>
            </a:r>
            <a:r>
              <a:rPr lang="en-US" sz="1800" b="0" dirty="0" smtClean="0"/>
              <a:t>, </a:t>
            </a:r>
            <a:r>
              <a:rPr lang="en-US" sz="1800" b="0" dirty="0"/>
              <a:t>and seasonal forecasts at T</a:t>
            </a:r>
            <a:r>
              <a:rPr lang="en-US" sz="1800" b="0" baseline="-25000" dirty="0"/>
              <a:t>L</a:t>
            </a:r>
            <a:r>
              <a:rPr lang="en-US" sz="1800" b="0" dirty="0"/>
              <a:t>159 L62</a:t>
            </a:r>
            <a:r>
              <a:rPr lang="en-US" sz="1800" b="0" dirty="0" smtClean="0"/>
              <a:t>.</a:t>
            </a:r>
          </a:p>
          <a:p>
            <a:pPr lvl="1">
              <a:lnSpc>
                <a:spcPts val="3200"/>
              </a:lnSpc>
            </a:pPr>
            <a:r>
              <a:rPr lang="en-US" sz="1800" b="0" dirty="0">
                <a:solidFill>
                  <a:srgbClr val="6D0A87"/>
                </a:solidFill>
              </a:rPr>
              <a:t>The tangent linear and </a:t>
            </a:r>
            <a:r>
              <a:rPr lang="en-US" sz="1800" b="0" dirty="0" err="1">
                <a:solidFill>
                  <a:srgbClr val="6D0A87"/>
                </a:solidFill>
              </a:rPr>
              <a:t>adjoint</a:t>
            </a:r>
            <a:r>
              <a:rPr lang="en-US" sz="1800" b="0" dirty="0">
                <a:solidFill>
                  <a:srgbClr val="6D0A87"/>
                </a:solidFill>
              </a:rPr>
              <a:t> of the “old” SW radiation scheme in a 2-spectral interval </a:t>
            </a:r>
            <a:r>
              <a:rPr lang="en-US" sz="1800" b="0" dirty="0" smtClean="0">
                <a:solidFill>
                  <a:srgbClr val="6D0A87"/>
                </a:solidFill>
              </a:rPr>
              <a:t>version</a:t>
            </a:r>
          </a:p>
          <a:p>
            <a:pPr lvl="1">
              <a:lnSpc>
                <a:spcPts val="3200"/>
              </a:lnSpc>
            </a:pPr>
            <a:r>
              <a:rPr lang="en-US" sz="1800" b="0" dirty="0" smtClean="0">
                <a:solidFill>
                  <a:srgbClr val="6D0A87"/>
                </a:solidFill>
              </a:rPr>
              <a:t>The tangent linear and </a:t>
            </a:r>
            <a:r>
              <a:rPr lang="en-US" sz="1800" b="0" dirty="0" err="1" smtClean="0">
                <a:solidFill>
                  <a:srgbClr val="6D0A87"/>
                </a:solidFill>
              </a:rPr>
              <a:t>adjoint</a:t>
            </a:r>
            <a:r>
              <a:rPr lang="en-US" sz="1800" b="0" dirty="0" smtClean="0">
                <a:solidFill>
                  <a:srgbClr val="6D0A87"/>
                </a:solidFill>
              </a:rPr>
              <a:t> of the “old” LW radiation scheme with 6 spectral intervals, </a:t>
            </a:r>
          </a:p>
          <a:p>
            <a:pPr lvl="1">
              <a:lnSpc>
                <a:spcPts val="3200"/>
              </a:lnSpc>
            </a:pPr>
            <a:r>
              <a:rPr lang="en-US" sz="1800" b="0" dirty="0" smtClean="0">
                <a:solidFill>
                  <a:srgbClr val="6D0A87"/>
                </a:solidFill>
              </a:rPr>
              <a:t>These last two schemes are used in the assimilation (cf. </a:t>
            </a:r>
            <a:r>
              <a:rPr lang="en-US" sz="1800" b="0" dirty="0" err="1" smtClean="0">
                <a:solidFill>
                  <a:srgbClr val="6D0A87"/>
                </a:solidFill>
              </a:rPr>
              <a:t>P.Lopez’s</a:t>
            </a:r>
            <a:r>
              <a:rPr lang="en-US" sz="1800" b="0" dirty="0" smtClean="0">
                <a:solidFill>
                  <a:srgbClr val="6D0A87"/>
                </a:solidFill>
              </a:rPr>
              <a:t> presentation in TC PA module)</a:t>
            </a:r>
          </a:p>
          <a:p>
            <a:pPr lvl="1">
              <a:lnSpc>
                <a:spcPts val="3200"/>
              </a:lnSpc>
            </a:pPr>
            <a:r>
              <a:rPr lang="en-US" sz="1800" b="0" dirty="0" smtClean="0">
                <a:solidFill>
                  <a:schemeClr val="bg2"/>
                </a:solidFill>
              </a:rPr>
              <a:t>… </a:t>
            </a:r>
            <a:r>
              <a:rPr lang="en-US" sz="1800" b="0" dirty="0">
                <a:solidFill>
                  <a:schemeClr val="bg2"/>
                </a:solidFill>
              </a:rPr>
              <a:t>and all the dedicated RT scheme used to simulate radiances (RTTOV-based) in the analysis of satellite data (cf. TC DA module</a:t>
            </a:r>
            <a:r>
              <a:rPr lang="en-US" sz="1800" b="0" dirty="0" smtClean="0">
                <a:solidFill>
                  <a:schemeClr val="bg2"/>
                </a:solidFill>
              </a:rPr>
              <a:t>)</a:t>
            </a:r>
          </a:p>
          <a:p>
            <a:pPr lvl="1">
              <a:lnSpc>
                <a:spcPts val="3200"/>
              </a:lnSpc>
            </a:pPr>
            <a:r>
              <a:rPr lang="en-US" sz="1800" b="0" dirty="0" smtClean="0">
                <a:solidFill>
                  <a:schemeClr val="bg2"/>
                </a:solidFill>
              </a:rPr>
              <a:t>A dedicate RT code to compute spectral irradiance in the UV spectrum (a modified version of RRTM-SW in the CAMS system)</a:t>
            </a:r>
            <a:endParaRPr lang="en-US" sz="1800" b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2706" name="Picture 2" descr="JJM-poster-Fig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1788"/>
            <a:ext cx="9906000" cy="6526212"/>
          </a:xfrm>
          <a:prstGeom prst="rect">
            <a:avLst/>
          </a:prstGeom>
          <a:noFill/>
        </p:spPr>
      </p:pic>
      <p:sp>
        <p:nvSpPr>
          <p:cNvPr id="712707" name="Text Box 3"/>
          <p:cNvSpPr txBox="1">
            <a:spLocks noChangeArrowheads="1"/>
          </p:cNvSpPr>
          <p:nvPr/>
        </p:nvSpPr>
        <p:spPr bwMode="auto">
          <a:xfrm>
            <a:off x="0" y="0"/>
            <a:ext cx="99060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900" b="1">
                <a:solidFill>
                  <a:srgbClr val="333399"/>
                </a:solidFill>
                <a:latin typeface="Arial Black" pitchFamily="34" charset="0"/>
              </a:rPr>
              <a:t>Impact on TOA absorbed SW radiation in ensembles of 1-year simulations</a:t>
            </a:r>
          </a:p>
        </p:txBody>
      </p:sp>
      <p:sp>
        <p:nvSpPr>
          <p:cNvPr id="712708" name="Line 4"/>
          <p:cNvSpPr>
            <a:spLocks noChangeShapeType="1"/>
          </p:cNvSpPr>
          <p:nvPr/>
        </p:nvSpPr>
        <p:spPr bwMode="auto">
          <a:xfrm flipH="1" flipV="1">
            <a:off x="622300" y="5803900"/>
            <a:ext cx="477838" cy="49053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12709" name="Line 5"/>
          <p:cNvSpPr>
            <a:spLocks noChangeShapeType="1"/>
          </p:cNvSpPr>
          <p:nvPr/>
        </p:nvSpPr>
        <p:spPr bwMode="auto">
          <a:xfrm flipH="1" flipV="1">
            <a:off x="1550988" y="5672138"/>
            <a:ext cx="490537" cy="5556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12710" name="Line 6"/>
          <p:cNvSpPr>
            <a:spLocks noChangeShapeType="1"/>
          </p:cNvSpPr>
          <p:nvPr/>
        </p:nvSpPr>
        <p:spPr bwMode="auto">
          <a:xfrm flipH="1" flipV="1">
            <a:off x="2517775" y="5738813"/>
            <a:ext cx="530225" cy="5302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12711" name="Text Box 7"/>
          <p:cNvSpPr txBox="1">
            <a:spLocks noChangeArrowheads="1"/>
          </p:cNvSpPr>
          <p:nvPr/>
        </p:nvSpPr>
        <p:spPr bwMode="auto">
          <a:xfrm>
            <a:off x="2492375" y="1919288"/>
            <a:ext cx="94615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800" b="1">
                <a:latin typeface="Arial" charset="0"/>
              </a:rPr>
              <a:t>Cy31r2</a:t>
            </a:r>
          </a:p>
        </p:txBody>
      </p:sp>
      <p:sp>
        <p:nvSpPr>
          <p:cNvPr id="712712" name="Text Box 8"/>
          <p:cNvSpPr txBox="1">
            <a:spLocks noChangeArrowheads="1"/>
          </p:cNvSpPr>
          <p:nvPr/>
        </p:nvSpPr>
        <p:spPr bwMode="auto">
          <a:xfrm>
            <a:off x="7289800" y="1892300"/>
            <a:ext cx="9334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 b="1">
                <a:latin typeface="Arial" charset="0"/>
              </a:rPr>
              <a:t>McRad</a:t>
            </a:r>
          </a:p>
        </p:txBody>
      </p:sp>
      <p:sp>
        <p:nvSpPr>
          <p:cNvPr id="712713" name="Text Box 9"/>
          <p:cNvSpPr txBox="1">
            <a:spLocks noChangeArrowheads="1"/>
          </p:cNvSpPr>
          <p:nvPr/>
        </p:nvSpPr>
        <p:spPr bwMode="auto">
          <a:xfrm>
            <a:off x="2398713" y="4157663"/>
            <a:ext cx="97155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 b="1">
                <a:latin typeface="Arial" charset="0"/>
              </a:rPr>
              <a:t>CERES</a:t>
            </a:r>
          </a:p>
        </p:txBody>
      </p:sp>
      <p:sp>
        <p:nvSpPr>
          <p:cNvPr id="712714" name="Text Box 10"/>
          <p:cNvSpPr txBox="1">
            <a:spLocks noChangeArrowheads="1"/>
          </p:cNvSpPr>
          <p:nvPr/>
        </p:nvSpPr>
        <p:spPr bwMode="auto">
          <a:xfrm>
            <a:off x="7170738" y="4144963"/>
            <a:ext cx="97155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 b="1">
                <a:latin typeface="Arial" charset="0"/>
              </a:rPr>
              <a:t>CERES</a:t>
            </a:r>
          </a:p>
        </p:txBody>
      </p:sp>
      <p:sp>
        <p:nvSpPr>
          <p:cNvPr id="712715" name="Text Box 11"/>
          <p:cNvSpPr txBox="1">
            <a:spLocks noChangeArrowheads="1"/>
          </p:cNvSpPr>
          <p:nvPr/>
        </p:nvSpPr>
        <p:spPr bwMode="auto">
          <a:xfrm>
            <a:off x="1803400" y="6383338"/>
            <a:ext cx="151765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800" b="1">
                <a:latin typeface="Arial" charset="0"/>
              </a:rPr>
              <a:t>31r2-CERES</a:t>
            </a:r>
          </a:p>
        </p:txBody>
      </p:sp>
      <p:sp>
        <p:nvSpPr>
          <p:cNvPr id="712716" name="Text Box 12"/>
          <p:cNvSpPr txBox="1">
            <a:spLocks noChangeArrowheads="1"/>
          </p:cNvSpPr>
          <p:nvPr/>
        </p:nvSpPr>
        <p:spPr bwMode="auto">
          <a:xfrm>
            <a:off x="6584950" y="6357938"/>
            <a:ext cx="1878013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800" b="1">
                <a:latin typeface="Arial" charset="0"/>
              </a:rPr>
              <a:t>McRad-CERES</a:t>
            </a:r>
          </a:p>
        </p:txBody>
      </p:sp>
    </p:spTree>
    <p:extLst>
      <p:ext uri="{BB962C8B-B14F-4D97-AF65-F5344CB8AC3E}">
        <p14:creationId xmlns:p14="http://schemas.microsoft.com/office/powerpoint/2010/main" val="2349930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2708" grpId="0" animBg="1"/>
      <p:bldP spid="712709" grpId="0" animBg="1"/>
      <p:bldP spid="7127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906000" cy="415925"/>
          </a:xfrm>
        </p:spPr>
        <p:txBody>
          <a:bodyPr/>
          <a:lstStyle/>
          <a:p>
            <a:r>
              <a:rPr lang="en-GB" sz="2000"/>
              <a:t>Impact on long-wave cloud forcing in ensembles of 1-year simulations</a:t>
            </a:r>
          </a:p>
        </p:txBody>
      </p:sp>
      <p:pic>
        <p:nvPicPr>
          <p:cNvPr id="650245" name="Picture 5" descr="Morcrette-NL-112-fig-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4013"/>
            <a:ext cx="9906000" cy="6503987"/>
          </a:xfrm>
          <a:prstGeom prst="rect">
            <a:avLst/>
          </a:prstGeom>
          <a:noFill/>
        </p:spPr>
      </p:pic>
      <p:sp>
        <p:nvSpPr>
          <p:cNvPr id="650246" name="Line 6"/>
          <p:cNvSpPr>
            <a:spLocks noChangeShapeType="1"/>
          </p:cNvSpPr>
          <p:nvPr/>
        </p:nvSpPr>
        <p:spPr bwMode="auto">
          <a:xfrm flipV="1">
            <a:off x="557213" y="993775"/>
            <a:ext cx="317500" cy="1828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50247" name="Line 7"/>
          <p:cNvSpPr>
            <a:spLocks noChangeShapeType="1"/>
          </p:cNvSpPr>
          <p:nvPr/>
        </p:nvSpPr>
        <p:spPr bwMode="auto">
          <a:xfrm flipV="1">
            <a:off x="542925" y="1006475"/>
            <a:ext cx="1736725" cy="18161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50248" name="Line 8"/>
          <p:cNvSpPr>
            <a:spLocks noChangeShapeType="1"/>
          </p:cNvSpPr>
          <p:nvPr/>
        </p:nvSpPr>
        <p:spPr bwMode="auto">
          <a:xfrm flipV="1">
            <a:off x="530225" y="1881188"/>
            <a:ext cx="1895475" cy="928687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50250" name="Text Box 10"/>
          <p:cNvSpPr txBox="1">
            <a:spLocks noChangeArrowheads="1"/>
          </p:cNvSpPr>
          <p:nvPr/>
        </p:nvSpPr>
        <p:spPr bwMode="auto">
          <a:xfrm>
            <a:off x="0" y="2741613"/>
            <a:ext cx="2941638" cy="1311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000" b="1">
                <a:solidFill>
                  <a:schemeClr val="hlink"/>
                </a:solidFill>
                <a:latin typeface="Arial" charset="0"/>
              </a:rPr>
              <a:t>Much better cloud </a:t>
            </a:r>
          </a:p>
          <a:p>
            <a:r>
              <a:rPr lang="en-GB" sz="2000" b="1">
                <a:solidFill>
                  <a:schemeClr val="hlink"/>
                </a:solidFill>
                <a:latin typeface="Arial" charset="0"/>
              </a:rPr>
              <a:t>LW radiative </a:t>
            </a:r>
          </a:p>
          <a:p>
            <a:r>
              <a:rPr lang="en-GB" sz="2000" b="1">
                <a:solidFill>
                  <a:schemeClr val="hlink"/>
                </a:solidFill>
                <a:latin typeface="Arial" charset="0"/>
              </a:rPr>
              <a:t>effect </a:t>
            </a:r>
          </a:p>
          <a:p>
            <a:r>
              <a:rPr lang="en-GB" sz="2000" b="1">
                <a:solidFill>
                  <a:schemeClr val="hlink"/>
                </a:solidFill>
                <a:latin typeface="Arial" charset="0"/>
              </a:rPr>
              <a:t>at mid-latitudes</a:t>
            </a:r>
          </a:p>
        </p:txBody>
      </p:sp>
    </p:spTree>
    <p:extLst>
      <p:ext uri="{BB962C8B-B14F-4D97-AF65-F5344CB8AC3E}">
        <p14:creationId xmlns:p14="http://schemas.microsoft.com/office/powerpoint/2010/main" val="3595705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0246" grpId="0" animBg="1"/>
      <p:bldP spid="650247" grpId="0" animBg="1"/>
      <p:bldP spid="65024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906000" cy="415925"/>
          </a:xfrm>
        </p:spPr>
        <p:txBody>
          <a:bodyPr/>
          <a:lstStyle/>
          <a:p>
            <a:r>
              <a:rPr lang="en-GB" sz="1900"/>
              <a:t>Impact on short-wave cloud forcing in ensembles of 1-year simulations</a:t>
            </a:r>
          </a:p>
        </p:txBody>
      </p:sp>
      <p:pic>
        <p:nvPicPr>
          <p:cNvPr id="653316" name="Picture 4" descr="Morcrette-NL-112-fig-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1950"/>
            <a:ext cx="9906000" cy="6496050"/>
          </a:xfrm>
          <a:prstGeom prst="rect">
            <a:avLst/>
          </a:prstGeom>
          <a:noFill/>
        </p:spPr>
      </p:pic>
      <p:sp>
        <p:nvSpPr>
          <p:cNvPr id="653317" name="Line 5"/>
          <p:cNvSpPr>
            <a:spLocks noChangeShapeType="1"/>
          </p:cNvSpPr>
          <p:nvPr/>
        </p:nvSpPr>
        <p:spPr bwMode="auto">
          <a:xfrm flipV="1">
            <a:off x="304800" y="1033463"/>
            <a:ext cx="292100" cy="16573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53318" name="Line 6"/>
          <p:cNvSpPr>
            <a:spLocks noChangeShapeType="1"/>
          </p:cNvSpPr>
          <p:nvPr/>
        </p:nvSpPr>
        <p:spPr bwMode="auto">
          <a:xfrm flipV="1">
            <a:off x="304800" y="1046163"/>
            <a:ext cx="4200525" cy="16573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53319" name="Line 7"/>
          <p:cNvSpPr>
            <a:spLocks noChangeShapeType="1"/>
          </p:cNvSpPr>
          <p:nvPr/>
        </p:nvSpPr>
        <p:spPr bwMode="auto">
          <a:xfrm flipV="1">
            <a:off x="304800" y="1868488"/>
            <a:ext cx="2359025" cy="84772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53320" name="Text Box 8"/>
          <p:cNvSpPr txBox="1">
            <a:spLocks noChangeArrowheads="1"/>
          </p:cNvSpPr>
          <p:nvPr/>
        </p:nvSpPr>
        <p:spPr bwMode="auto">
          <a:xfrm>
            <a:off x="0" y="2757488"/>
            <a:ext cx="2425700" cy="10969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200" b="1">
                <a:solidFill>
                  <a:srgbClr val="0000FF"/>
                </a:solidFill>
                <a:latin typeface="Arial" charset="0"/>
              </a:rPr>
              <a:t>Better cloud SW</a:t>
            </a:r>
          </a:p>
          <a:p>
            <a:r>
              <a:rPr lang="en-GB" sz="2200" b="1">
                <a:solidFill>
                  <a:srgbClr val="0000FF"/>
                </a:solidFill>
                <a:latin typeface="Arial" charset="0"/>
              </a:rPr>
              <a:t>radiative effect</a:t>
            </a:r>
          </a:p>
          <a:p>
            <a:r>
              <a:rPr lang="en-GB" sz="2200" b="1">
                <a:solidFill>
                  <a:srgbClr val="0000FF"/>
                </a:solidFill>
                <a:latin typeface="Arial" charset="0"/>
              </a:rPr>
              <a:t>in mid-latitudes</a:t>
            </a:r>
          </a:p>
        </p:txBody>
      </p:sp>
    </p:spTree>
    <p:extLst>
      <p:ext uri="{BB962C8B-B14F-4D97-AF65-F5344CB8AC3E}">
        <p14:creationId xmlns:p14="http://schemas.microsoft.com/office/powerpoint/2010/main" val="1703726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3317" grpId="0" animBg="1"/>
      <p:bldP spid="653318" grpId="0" animBg="1"/>
      <p:bldP spid="6533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429" name="Picture 5" descr="EB_rmsZ200_NHem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 cstate="print"/>
              <a:srcRect t="27248"/>
              <a:stretch>
                <a:fillRect/>
              </a:stretch>
            </p:blipFill>
          </mc:Choice>
          <mc:Fallback>
            <p:blipFill>
              <a:blip r:embed="rId3" cstate="print"/>
              <a:srcRect t="27248"/>
              <a:stretch>
                <a:fillRect/>
              </a:stretch>
            </p:blipFill>
          </mc:Fallback>
        </mc:AlternateContent>
        <p:spPr bwMode="auto">
          <a:xfrm>
            <a:off x="0" y="433388"/>
            <a:ext cx="3275013" cy="2116137"/>
          </a:xfrm>
          <a:prstGeom prst="rect">
            <a:avLst/>
          </a:prstGeom>
          <a:noFill/>
        </p:spPr>
      </p:pic>
      <p:pic>
        <p:nvPicPr>
          <p:cNvPr id="615430" name="Picture 6" descr="EB_rmsZ200_Eur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 cstate="print"/>
              <a:srcRect t="28020"/>
              <a:stretch>
                <a:fillRect/>
              </a:stretch>
            </p:blipFill>
          </mc:Choice>
          <mc:Fallback>
            <p:blipFill>
              <a:blip r:embed="rId5" cstate="print"/>
              <a:srcRect t="28020"/>
              <a:stretch>
                <a:fillRect/>
              </a:stretch>
            </p:blipFill>
          </mc:Fallback>
        </mc:AlternateContent>
        <p:spPr bwMode="auto">
          <a:xfrm>
            <a:off x="3373438" y="434975"/>
            <a:ext cx="3255962" cy="2143125"/>
          </a:xfrm>
          <a:prstGeom prst="rect">
            <a:avLst/>
          </a:prstGeom>
          <a:noFill/>
        </p:spPr>
      </p:pic>
      <p:pic>
        <p:nvPicPr>
          <p:cNvPr id="615431" name="Picture 7" descr="EB_rmsZ200_SHem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 cstate="print"/>
              <a:srcRect t="28020"/>
              <a:stretch>
                <a:fillRect/>
              </a:stretch>
            </p:blipFill>
          </mc:Choice>
          <mc:Fallback>
            <p:blipFill>
              <a:blip r:embed="rId7" cstate="print"/>
              <a:srcRect t="28020"/>
              <a:stretch>
                <a:fillRect/>
              </a:stretch>
            </p:blipFill>
          </mc:Fallback>
        </mc:AlternateContent>
        <p:spPr bwMode="auto">
          <a:xfrm>
            <a:off x="6688138" y="444500"/>
            <a:ext cx="3217862" cy="2159000"/>
          </a:xfrm>
          <a:prstGeom prst="rect">
            <a:avLst/>
          </a:prstGeom>
          <a:noFill/>
        </p:spPr>
      </p:pic>
      <p:pic>
        <p:nvPicPr>
          <p:cNvPr id="615432" name="Picture 8" descr="EB_rmsZ500_NHem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8" cstate="print"/>
              <a:srcRect t="28178"/>
              <a:stretch>
                <a:fillRect/>
              </a:stretch>
            </p:blipFill>
          </mc:Choice>
          <mc:Fallback>
            <p:blipFill>
              <a:blip r:embed="rId9" cstate="print"/>
              <a:srcRect t="28178"/>
              <a:stretch>
                <a:fillRect/>
              </a:stretch>
            </p:blipFill>
          </mc:Fallback>
        </mc:AlternateContent>
        <p:spPr bwMode="auto">
          <a:xfrm>
            <a:off x="0" y="2565400"/>
            <a:ext cx="3267075" cy="2027238"/>
          </a:xfrm>
          <a:prstGeom prst="rect">
            <a:avLst/>
          </a:prstGeom>
          <a:noFill/>
        </p:spPr>
      </p:pic>
      <p:pic>
        <p:nvPicPr>
          <p:cNvPr id="615433" name="Picture 9" descr="EB_rmsZ1000_NHem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0" cstate="print"/>
              <a:srcRect t="27861"/>
              <a:stretch>
                <a:fillRect/>
              </a:stretch>
            </p:blipFill>
          </mc:Choice>
          <mc:Fallback>
            <p:blipFill>
              <a:blip r:embed="rId11" cstate="print"/>
              <a:srcRect t="27861"/>
              <a:stretch>
                <a:fillRect/>
              </a:stretch>
            </p:blipFill>
          </mc:Fallback>
        </mc:AlternateContent>
        <p:spPr bwMode="auto">
          <a:xfrm>
            <a:off x="0" y="4602163"/>
            <a:ext cx="3227388" cy="2039937"/>
          </a:xfrm>
          <a:prstGeom prst="rect">
            <a:avLst/>
          </a:prstGeom>
          <a:noFill/>
        </p:spPr>
      </p:pic>
      <p:pic>
        <p:nvPicPr>
          <p:cNvPr id="615434" name="Picture 10" descr="EB_rmsZ500_Eur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2" cstate="print"/>
              <a:srcRect t="27725"/>
              <a:stretch>
                <a:fillRect/>
              </a:stretch>
            </p:blipFill>
          </mc:Choice>
          <mc:Fallback>
            <p:blipFill>
              <a:blip r:embed="rId13" cstate="print"/>
              <a:srcRect t="27725"/>
              <a:stretch>
                <a:fillRect/>
              </a:stretch>
            </p:blipFill>
          </mc:Fallback>
        </mc:AlternateContent>
        <p:spPr bwMode="auto">
          <a:xfrm>
            <a:off x="3292475" y="2555875"/>
            <a:ext cx="3376613" cy="2006600"/>
          </a:xfrm>
          <a:prstGeom prst="rect">
            <a:avLst/>
          </a:prstGeom>
          <a:noFill/>
        </p:spPr>
      </p:pic>
      <p:pic>
        <p:nvPicPr>
          <p:cNvPr id="615435" name="Picture 11" descr="EB_rmsZ1000_Eur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4" cstate="print"/>
              <a:srcRect t="27567"/>
              <a:stretch>
                <a:fillRect/>
              </a:stretch>
            </p:blipFill>
          </mc:Choice>
          <mc:Fallback>
            <p:blipFill>
              <a:blip r:embed="rId15" cstate="print"/>
              <a:srcRect t="27567"/>
              <a:stretch>
                <a:fillRect/>
              </a:stretch>
            </p:blipFill>
          </mc:Fallback>
        </mc:AlternateContent>
        <p:spPr bwMode="auto">
          <a:xfrm>
            <a:off x="3303588" y="4572000"/>
            <a:ext cx="3343275" cy="2081213"/>
          </a:xfrm>
          <a:prstGeom prst="rect">
            <a:avLst/>
          </a:prstGeom>
          <a:noFill/>
        </p:spPr>
      </p:pic>
      <p:pic>
        <p:nvPicPr>
          <p:cNvPr id="615436" name="Picture 12" descr="EB_rmsZ500_SHem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6" cstate="print"/>
              <a:srcRect t="27567"/>
              <a:stretch>
                <a:fillRect/>
              </a:stretch>
            </p:blipFill>
          </mc:Choice>
          <mc:Fallback>
            <p:blipFill>
              <a:blip r:embed="rId17" cstate="print"/>
              <a:srcRect t="27567"/>
              <a:stretch>
                <a:fillRect/>
              </a:stretch>
            </p:blipFill>
          </mc:Fallback>
        </mc:AlternateContent>
        <p:spPr bwMode="auto">
          <a:xfrm>
            <a:off x="6661150" y="2546350"/>
            <a:ext cx="3244850" cy="1984375"/>
          </a:xfrm>
          <a:prstGeom prst="rect">
            <a:avLst/>
          </a:prstGeom>
          <a:noFill/>
        </p:spPr>
      </p:pic>
      <p:pic>
        <p:nvPicPr>
          <p:cNvPr id="615437" name="Picture 13" descr="EB_rmsZ1000_SHem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8" cstate="print"/>
              <a:srcRect t="28178"/>
              <a:stretch>
                <a:fillRect/>
              </a:stretch>
            </p:blipFill>
          </mc:Choice>
          <mc:Fallback>
            <p:blipFill>
              <a:blip r:embed="rId19" cstate="print"/>
              <a:srcRect t="28178"/>
              <a:stretch>
                <a:fillRect/>
              </a:stretch>
            </p:blipFill>
          </mc:Fallback>
        </mc:AlternateContent>
        <p:spPr bwMode="auto">
          <a:xfrm>
            <a:off x="6699250" y="4581525"/>
            <a:ext cx="3206750" cy="2081213"/>
          </a:xfrm>
          <a:prstGeom prst="rect">
            <a:avLst/>
          </a:prstGeom>
          <a:noFill/>
        </p:spPr>
      </p:pic>
      <p:sp>
        <p:nvSpPr>
          <p:cNvPr id="615438" name="Text Box 14"/>
          <p:cNvSpPr txBox="1">
            <a:spLocks noChangeArrowheads="1"/>
          </p:cNvSpPr>
          <p:nvPr/>
        </p:nvSpPr>
        <p:spPr bwMode="auto">
          <a:xfrm>
            <a:off x="6983413" y="1812925"/>
            <a:ext cx="966787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000" b="1"/>
              <a:t>SH 200</a:t>
            </a:r>
          </a:p>
        </p:txBody>
      </p:sp>
      <p:sp>
        <p:nvSpPr>
          <p:cNvPr id="615439" name="Text Box 15"/>
          <p:cNvSpPr txBox="1">
            <a:spLocks noChangeArrowheads="1"/>
          </p:cNvSpPr>
          <p:nvPr/>
        </p:nvSpPr>
        <p:spPr bwMode="auto">
          <a:xfrm>
            <a:off x="6961188" y="3806825"/>
            <a:ext cx="966787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000" b="1"/>
              <a:t>SH 500</a:t>
            </a:r>
          </a:p>
        </p:txBody>
      </p:sp>
      <p:sp>
        <p:nvSpPr>
          <p:cNvPr id="615440" name="Text Box 16"/>
          <p:cNvSpPr txBox="1">
            <a:spLocks noChangeArrowheads="1"/>
          </p:cNvSpPr>
          <p:nvPr/>
        </p:nvSpPr>
        <p:spPr bwMode="auto">
          <a:xfrm>
            <a:off x="6897687" y="4587684"/>
            <a:ext cx="1093787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000" b="1" dirty="0"/>
              <a:t>SH 1000</a:t>
            </a:r>
          </a:p>
        </p:txBody>
      </p:sp>
      <p:sp>
        <p:nvSpPr>
          <p:cNvPr id="615441" name="Text Box 17"/>
          <p:cNvSpPr txBox="1">
            <a:spLocks noChangeArrowheads="1"/>
          </p:cNvSpPr>
          <p:nvPr/>
        </p:nvSpPr>
        <p:spPr bwMode="auto">
          <a:xfrm>
            <a:off x="246063" y="1931988"/>
            <a:ext cx="11684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000" b="1" dirty="0"/>
              <a:t>NH 200</a:t>
            </a:r>
          </a:p>
        </p:txBody>
      </p:sp>
      <p:sp>
        <p:nvSpPr>
          <p:cNvPr id="615442" name="Text Box 18"/>
          <p:cNvSpPr txBox="1">
            <a:spLocks noChangeArrowheads="1"/>
          </p:cNvSpPr>
          <p:nvPr/>
        </p:nvSpPr>
        <p:spPr bwMode="auto">
          <a:xfrm>
            <a:off x="190500" y="3795713"/>
            <a:ext cx="10096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000" b="1"/>
              <a:t>NH 500</a:t>
            </a:r>
          </a:p>
        </p:txBody>
      </p:sp>
      <p:sp>
        <p:nvSpPr>
          <p:cNvPr id="615443" name="Text Box 19"/>
          <p:cNvSpPr txBox="1">
            <a:spLocks noChangeArrowheads="1"/>
          </p:cNvSpPr>
          <p:nvPr/>
        </p:nvSpPr>
        <p:spPr bwMode="auto">
          <a:xfrm>
            <a:off x="158750" y="4589463"/>
            <a:ext cx="11366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000" b="1"/>
              <a:t>NH 1000</a:t>
            </a:r>
          </a:p>
        </p:txBody>
      </p:sp>
      <p:sp>
        <p:nvSpPr>
          <p:cNvPr id="615444" name="Text Box 20"/>
          <p:cNvSpPr txBox="1">
            <a:spLocks noChangeArrowheads="1"/>
          </p:cNvSpPr>
          <p:nvPr/>
        </p:nvSpPr>
        <p:spPr bwMode="auto">
          <a:xfrm>
            <a:off x="3576638" y="1844675"/>
            <a:ext cx="1093787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000" b="1"/>
              <a:t>Eur 200</a:t>
            </a:r>
          </a:p>
        </p:txBody>
      </p:sp>
      <p:sp>
        <p:nvSpPr>
          <p:cNvPr id="615445" name="Text Box 21"/>
          <p:cNvSpPr txBox="1">
            <a:spLocks noChangeArrowheads="1"/>
          </p:cNvSpPr>
          <p:nvPr/>
        </p:nvSpPr>
        <p:spPr bwMode="auto">
          <a:xfrm>
            <a:off x="4273550" y="2652713"/>
            <a:ext cx="105251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000" b="1"/>
              <a:t>Eur 500</a:t>
            </a:r>
          </a:p>
        </p:txBody>
      </p:sp>
      <p:sp>
        <p:nvSpPr>
          <p:cNvPr id="615446" name="Text Box 22"/>
          <p:cNvSpPr txBox="1">
            <a:spLocks noChangeArrowheads="1"/>
          </p:cNvSpPr>
          <p:nvPr/>
        </p:nvSpPr>
        <p:spPr bwMode="auto">
          <a:xfrm>
            <a:off x="3510756" y="5720802"/>
            <a:ext cx="117951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000" b="1" dirty="0" err="1"/>
              <a:t>Eur</a:t>
            </a:r>
            <a:r>
              <a:rPr lang="en-GB" sz="2000" b="1" dirty="0"/>
              <a:t> 1000</a:t>
            </a:r>
          </a:p>
        </p:txBody>
      </p:sp>
      <p:sp>
        <p:nvSpPr>
          <p:cNvPr id="615448" name="Line 24"/>
          <p:cNvSpPr>
            <a:spLocks noChangeShapeType="1"/>
          </p:cNvSpPr>
          <p:nvPr/>
        </p:nvSpPr>
        <p:spPr bwMode="auto">
          <a:xfrm>
            <a:off x="195263" y="1938338"/>
            <a:ext cx="3048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50" name="Line 26"/>
          <p:cNvSpPr>
            <a:spLocks noChangeShapeType="1"/>
          </p:cNvSpPr>
          <p:nvPr/>
        </p:nvSpPr>
        <p:spPr bwMode="auto">
          <a:xfrm>
            <a:off x="163513" y="3886200"/>
            <a:ext cx="3070225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51" name="Line 27"/>
          <p:cNvSpPr>
            <a:spLocks noChangeShapeType="1"/>
          </p:cNvSpPr>
          <p:nvPr/>
        </p:nvSpPr>
        <p:spPr bwMode="auto">
          <a:xfrm>
            <a:off x="163513" y="5856288"/>
            <a:ext cx="3025775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52" name="Line 28"/>
          <p:cNvSpPr>
            <a:spLocks noChangeShapeType="1"/>
          </p:cNvSpPr>
          <p:nvPr/>
        </p:nvSpPr>
        <p:spPr bwMode="auto">
          <a:xfrm>
            <a:off x="3538538" y="2166938"/>
            <a:ext cx="3057525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53" name="Line 29"/>
          <p:cNvSpPr>
            <a:spLocks noChangeShapeType="1"/>
          </p:cNvSpPr>
          <p:nvPr/>
        </p:nvSpPr>
        <p:spPr bwMode="auto">
          <a:xfrm>
            <a:off x="6846888" y="1566863"/>
            <a:ext cx="3059112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54" name="Line 30"/>
          <p:cNvSpPr>
            <a:spLocks noChangeShapeType="1"/>
          </p:cNvSpPr>
          <p:nvPr/>
        </p:nvSpPr>
        <p:spPr bwMode="auto">
          <a:xfrm>
            <a:off x="3462338" y="4016375"/>
            <a:ext cx="3101975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55" name="Line 31"/>
          <p:cNvSpPr>
            <a:spLocks noChangeShapeType="1"/>
          </p:cNvSpPr>
          <p:nvPr/>
        </p:nvSpPr>
        <p:spPr bwMode="auto">
          <a:xfrm>
            <a:off x="3471863" y="5672138"/>
            <a:ext cx="3114675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58" name="Line 34"/>
          <p:cNvSpPr>
            <a:spLocks noChangeShapeType="1"/>
          </p:cNvSpPr>
          <p:nvPr/>
        </p:nvSpPr>
        <p:spPr bwMode="auto">
          <a:xfrm>
            <a:off x="6824663" y="3592513"/>
            <a:ext cx="3081337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59" name="Line 35"/>
          <p:cNvSpPr>
            <a:spLocks noChangeShapeType="1"/>
          </p:cNvSpPr>
          <p:nvPr/>
        </p:nvSpPr>
        <p:spPr bwMode="auto">
          <a:xfrm>
            <a:off x="6858000" y="5845175"/>
            <a:ext cx="3048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60" name="Text Box 36"/>
          <p:cNvSpPr txBox="1">
            <a:spLocks noChangeArrowheads="1"/>
          </p:cNvSpPr>
          <p:nvPr/>
        </p:nvSpPr>
        <p:spPr bwMode="auto">
          <a:xfrm>
            <a:off x="3157538" y="4530725"/>
            <a:ext cx="2721686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00FF"/>
                </a:solidFill>
              </a:rPr>
              <a:t>Blue line is zero line</a:t>
            </a:r>
          </a:p>
        </p:txBody>
      </p:sp>
      <p:sp>
        <p:nvSpPr>
          <p:cNvPr id="615461" name="Text Box 37"/>
          <p:cNvSpPr txBox="1">
            <a:spLocks noChangeArrowheads="1"/>
          </p:cNvSpPr>
          <p:nvPr/>
        </p:nvSpPr>
        <p:spPr bwMode="auto">
          <a:xfrm>
            <a:off x="6845300" y="2293938"/>
            <a:ext cx="484188" cy="11890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7200" b="1">
                <a:solidFill>
                  <a:srgbClr val="33CC33"/>
                </a:solidFill>
              </a:rPr>
              <a:t>+</a:t>
            </a:r>
          </a:p>
        </p:txBody>
      </p:sp>
      <p:sp>
        <p:nvSpPr>
          <p:cNvPr id="615462" name="Text Box 38"/>
          <p:cNvSpPr txBox="1">
            <a:spLocks noChangeArrowheads="1"/>
          </p:cNvSpPr>
          <p:nvPr/>
        </p:nvSpPr>
        <p:spPr bwMode="auto">
          <a:xfrm>
            <a:off x="7996238" y="3149600"/>
            <a:ext cx="336550" cy="1189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7200">
                <a:solidFill>
                  <a:schemeClr val="hlink"/>
                </a:solidFill>
              </a:rPr>
              <a:t>-</a:t>
            </a:r>
          </a:p>
        </p:txBody>
      </p:sp>
      <p:sp>
        <p:nvSpPr>
          <p:cNvPr id="615463" name="Line 39"/>
          <p:cNvSpPr>
            <a:spLocks noChangeShapeType="1"/>
          </p:cNvSpPr>
          <p:nvPr/>
        </p:nvSpPr>
        <p:spPr bwMode="auto">
          <a:xfrm>
            <a:off x="3048000" y="1089025"/>
            <a:ext cx="195263" cy="11113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64" name="Line 40"/>
          <p:cNvSpPr>
            <a:spLocks noChangeShapeType="1"/>
          </p:cNvSpPr>
          <p:nvPr/>
        </p:nvSpPr>
        <p:spPr bwMode="auto">
          <a:xfrm>
            <a:off x="3025775" y="3363913"/>
            <a:ext cx="207963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65" name="Line 41"/>
          <p:cNvSpPr>
            <a:spLocks noChangeShapeType="1"/>
          </p:cNvSpPr>
          <p:nvPr/>
        </p:nvSpPr>
        <p:spPr bwMode="auto">
          <a:xfrm>
            <a:off x="2982913" y="5235575"/>
            <a:ext cx="174625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66" name="Line 42"/>
          <p:cNvSpPr>
            <a:spLocks noChangeShapeType="1"/>
          </p:cNvSpPr>
          <p:nvPr/>
        </p:nvSpPr>
        <p:spPr bwMode="auto">
          <a:xfrm>
            <a:off x="6389688" y="1741488"/>
            <a:ext cx="174625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67" name="Line 43"/>
          <p:cNvSpPr>
            <a:spLocks noChangeShapeType="1"/>
          </p:cNvSpPr>
          <p:nvPr/>
        </p:nvSpPr>
        <p:spPr bwMode="auto">
          <a:xfrm>
            <a:off x="6423025" y="3668713"/>
            <a:ext cx="2286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68" name="Line 44"/>
          <p:cNvSpPr>
            <a:spLocks noChangeShapeType="1"/>
          </p:cNvSpPr>
          <p:nvPr/>
        </p:nvSpPr>
        <p:spPr bwMode="auto">
          <a:xfrm>
            <a:off x="6400800" y="5399088"/>
            <a:ext cx="195263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69" name="Line 45"/>
          <p:cNvSpPr>
            <a:spLocks noChangeShapeType="1"/>
          </p:cNvSpPr>
          <p:nvPr/>
        </p:nvSpPr>
        <p:spPr bwMode="auto">
          <a:xfrm>
            <a:off x="9655175" y="1023938"/>
            <a:ext cx="250825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70" name="Line 46"/>
          <p:cNvSpPr>
            <a:spLocks noChangeShapeType="1"/>
          </p:cNvSpPr>
          <p:nvPr/>
        </p:nvSpPr>
        <p:spPr bwMode="auto">
          <a:xfrm>
            <a:off x="9612313" y="3090863"/>
            <a:ext cx="293687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71" name="Line 47"/>
          <p:cNvSpPr>
            <a:spLocks noChangeShapeType="1"/>
          </p:cNvSpPr>
          <p:nvPr/>
        </p:nvSpPr>
        <p:spPr bwMode="auto">
          <a:xfrm>
            <a:off x="9623425" y="5235575"/>
            <a:ext cx="282575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73" name="Line 49"/>
          <p:cNvSpPr>
            <a:spLocks noChangeShapeType="1"/>
          </p:cNvSpPr>
          <p:nvPr/>
        </p:nvSpPr>
        <p:spPr bwMode="auto">
          <a:xfrm flipV="1">
            <a:off x="7967663" y="204788"/>
            <a:ext cx="371475" cy="15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474" name="Text Box 50"/>
          <p:cNvSpPr txBox="1">
            <a:spLocks noChangeArrowheads="1"/>
          </p:cNvSpPr>
          <p:nvPr/>
        </p:nvSpPr>
        <p:spPr bwMode="auto">
          <a:xfrm>
            <a:off x="8647112" y="4549583"/>
            <a:ext cx="131127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chemeClr val="accent2"/>
                </a:solidFill>
                <a:latin typeface="Arial" charset="0"/>
              </a:rPr>
              <a:t>0.02 level</a:t>
            </a:r>
          </a:p>
        </p:txBody>
      </p:sp>
      <p:sp>
        <p:nvSpPr>
          <p:cNvPr id="615475" name="Text Box 51"/>
          <p:cNvSpPr txBox="1">
            <a:spLocks noChangeArrowheads="1"/>
          </p:cNvSpPr>
          <p:nvPr/>
        </p:nvSpPr>
        <p:spPr bwMode="auto">
          <a:xfrm>
            <a:off x="9390063" y="4271963"/>
            <a:ext cx="43815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800" b="1">
                <a:latin typeface="Arial" charset="0"/>
              </a:rPr>
              <a:t>10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>Impact in T</a:t>
            </a:r>
            <a:r>
              <a:rPr lang="en-GB" sz="2000" baseline="-25000" dirty="0"/>
              <a:t>L</a:t>
            </a:r>
            <a:r>
              <a:rPr lang="en-GB" sz="2000" dirty="0"/>
              <a:t>799 L91 10-day FCs </a:t>
            </a:r>
            <a:r>
              <a:rPr lang="en-GB" sz="2000" dirty="0" smtClean="0"/>
              <a:t>Dec’06-Apr’07. RMS GPH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63974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McRAD</a:t>
            </a:r>
            <a:r>
              <a:rPr lang="en-GB" dirty="0" smtClean="0"/>
              <a:t> </a:t>
            </a:r>
            <a:r>
              <a:rPr lang="en-GB" dirty="0" err="1" smtClean="0"/>
              <a:t>spatio</a:t>
            </a:r>
            <a:r>
              <a:rPr lang="en-GB" dirty="0" smtClean="0"/>
              <a:t>-temporal resolution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425" y="611299"/>
            <a:ext cx="9375775" cy="588503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/>
              <a:t>Even if optimised, </a:t>
            </a:r>
            <a:r>
              <a:rPr lang="en-GB" dirty="0" err="1" smtClean="0"/>
              <a:t>McRAD</a:t>
            </a:r>
            <a:r>
              <a:rPr lang="en-GB" dirty="0" smtClean="0"/>
              <a:t> is computationally </a:t>
            </a:r>
            <a:r>
              <a:rPr lang="en-GB" dirty="0" smtClean="0"/>
              <a:t>expensive</a:t>
            </a:r>
            <a:endParaRPr lang="en-GB" dirty="0" smtClean="0"/>
          </a:p>
          <a:p>
            <a:pPr>
              <a:lnSpc>
                <a:spcPct val="150000"/>
              </a:lnSpc>
            </a:pPr>
            <a:r>
              <a:rPr lang="en-GB" dirty="0" smtClean="0"/>
              <a:t>Operationally, the RT code runs on a spatial grid coarser than the rest of the physics and with a longer time step</a:t>
            </a:r>
          </a:p>
          <a:p>
            <a:pPr lvl="1">
              <a:lnSpc>
                <a:spcPct val="150000"/>
              </a:lnSpc>
            </a:pPr>
            <a:r>
              <a:rPr lang="en-GB" dirty="0" err="1" smtClean="0">
                <a:solidFill>
                  <a:schemeClr val="tx2"/>
                </a:solidFill>
              </a:rPr>
              <a:t>HiRes</a:t>
            </a:r>
            <a:r>
              <a:rPr lang="en-GB" dirty="0" smtClean="0">
                <a:solidFill>
                  <a:schemeClr val="tx2"/>
                </a:solidFill>
              </a:rPr>
              <a:t> 10 day forecasts</a:t>
            </a:r>
            <a:r>
              <a:rPr lang="en-GB" dirty="0" smtClean="0"/>
              <a:t>: model </a:t>
            </a:r>
            <a:r>
              <a:rPr lang="en-GB" dirty="0" smtClean="0"/>
              <a:t>Tco1279 (~9 </a:t>
            </a:r>
            <a:r>
              <a:rPr lang="en-GB" dirty="0" smtClean="0"/>
              <a:t>km at the equator) </a:t>
            </a:r>
            <a:r>
              <a:rPr lang="en-GB" dirty="0" err="1"/>
              <a:t>McRAD</a:t>
            </a:r>
            <a:r>
              <a:rPr lang="en-GB" dirty="0" smtClean="0"/>
              <a:t> </a:t>
            </a:r>
            <a:r>
              <a:rPr lang="en-GB" dirty="0" smtClean="0"/>
              <a:t>Tco511 (~20 </a:t>
            </a:r>
            <a:r>
              <a:rPr lang="en-GB" dirty="0" smtClean="0"/>
              <a:t>km). Model time step 10 min, </a:t>
            </a:r>
            <a:r>
              <a:rPr lang="en-GB" dirty="0" err="1" smtClean="0"/>
              <a:t>McRAD</a:t>
            </a:r>
            <a:r>
              <a:rPr lang="en-GB" dirty="0" smtClean="0"/>
              <a:t> 1h</a:t>
            </a:r>
          </a:p>
          <a:p>
            <a:pPr lvl="1">
              <a:lnSpc>
                <a:spcPct val="150000"/>
              </a:lnSpc>
            </a:pPr>
            <a:r>
              <a:rPr lang="en-GB" dirty="0" smtClean="0">
                <a:solidFill>
                  <a:schemeClr val="tx2"/>
                </a:solidFill>
              </a:rPr>
              <a:t>Ensemble forecasts</a:t>
            </a:r>
            <a:r>
              <a:rPr lang="en-GB" dirty="0" smtClean="0"/>
              <a:t>: model </a:t>
            </a:r>
            <a:r>
              <a:rPr lang="en-GB" dirty="0" smtClean="0"/>
              <a:t>Tco639 (~16 </a:t>
            </a:r>
            <a:r>
              <a:rPr lang="en-GB" dirty="0" smtClean="0"/>
              <a:t>km), </a:t>
            </a:r>
            <a:r>
              <a:rPr lang="en-GB" dirty="0" err="1"/>
              <a:t>McRAD</a:t>
            </a:r>
            <a:r>
              <a:rPr lang="en-GB" dirty="0" smtClean="0"/>
              <a:t> </a:t>
            </a:r>
            <a:r>
              <a:rPr lang="en-GB" dirty="0" smtClean="0"/>
              <a:t>Tco255 (~30 </a:t>
            </a:r>
            <a:r>
              <a:rPr lang="en-GB" dirty="0" smtClean="0"/>
              <a:t>km). Model time step 20min, </a:t>
            </a:r>
            <a:r>
              <a:rPr lang="en-GB" dirty="0" err="1"/>
              <a:t>McRAD</a:t>
            </a:r>
            <a:r>
              <a:rPr lang="en-GB" dirty="0" smtClean="0"/>
              <a:t> 3h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LW flux constant between radiation calls, SW </a:t>
            </a:r>
            <a:r>
              <a:rPr lang="en-GB" dirty="0" smtClean="0"/>
              <a:t>flux adjusted for correct solar </a:t>
            </a:r>
            <a:r>
              <a:rPr lang="en-GB" dirty="0" smtClean="0"/>
              <a:t>zenith </a:t>
            </a:r>
            <a:r>
              <a:rPr lang="en-GB" dirty="0" smtClean="0"/>
              <a:t>angle and path length. </a:t>
            </a:r>
            <a:r>
              <a:rPr lang="en-GB" dirty="0" smtClean="0"/>
              <a:t>Minor impact on diurnal cycle, larger for the 3h time step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1501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4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906000" cy="576263"/>
          </a:xfrm>
        </p:spPr>
        <p:txBody>
          <a:bodyPr/>
          <a:lstStyle/>
          <a:p>
            <a:r>
              <a:rPr lang="en-GB"/>
              <a:t>Impact of reduced radiation grid</a:t>
            </a:r>
          </a:p>
        </p:txBody>
      </p:sp>
      <p:pic>
        <p:nvPicPr>
          <p:cNvPr id="617476" name="Picture 4" descr="Morcrette-NL-112-fig-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9763"/>
            <a:ext cx="9906000" cy="6000750"/>
          </a:xfrm>
          <a:prstGeom prst="rect">
            <a:avLst/>
          </a:prstGeom>
          <a:noFill/>
        </p:spPr>
      </p:pic>
      <p:sp>
        <p:nvSpPr>
          <p:cNvPr id="617477" name="Text Box 5"/>
          <p:cNvSpPr txBox="1">
            <a:spLocks noChangeArrowheads="1"/>
          </p:cNvSpPr>
          <p:nvPr/>
        </p:nvSpPr>
        <p:spPr bwMode="auto">
          <a:xfrm>
            <a:off x="6408738" y="58738"/>
            <a:ext cx="353377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dirty="0"/>
              <a:t>For 93 FCs at T</a:t>
            </a:r>
            <a:r>
              <a:rPr lang="en-GB" baseline="-25000" dirty="0"/>
              <a:t>L</a:t>
            </a:r>
            <a:r>
              <a:rPr lang="en-GB" dirty="0"/>
              <a:t>399 L62</a:t>
            </a:r>
          </a:p>
          <a:p>
            <a:r>
              <a:rPr lang="en-GB" dirty="0" smtClean="0"/>
              <a:t>spanning </a:t>
            </a:r>
            <a:r>
              <a:rPr lang="en-GB" dirty="0"/>
              <a:t>a year</a:t>
            </a:r>
          </a:p>
        </p:txBody>
      </p:sp>
      <p:sp>
        <p:nvSpPr>
          <p:cNvPr id="617478" name="Text Box 6"/>
          <p:cNvSpPr txBox="1">
            <a:spLocks noChangeArrowheads="1"/>
          </p:cNvSpPr>
          <p:nvPr/>
        </p:nvSpPr>
        <p:spPr bwMode="auto">
          <a:xfrm>
            <a:off x="490538" y="514350"/>
            <a:ext cx="3576637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rgbClr val="0000FF"/>
                </a:solidFill>
                <a:latin typeface="Arial" charset="0"/>
              </a:rPr>
              <a:t>Tropics: 20</a:t>
            </a:r>
            <a:r>
              <a:rPr lang="en-GB" b="1" baseline="30000">
                <a:solidFill>
                  <a:srgbClr val="0000FF"/>
                </a:solidFill>
                <a:latin typeface="Arial" charset="0"/>
              </a:rPr>
              <a:t>o</a:t>
            </a:r>
            <a:r>
              <a:rPr lang="en-GB" b="1">
                <a:solidFill>
                  <a:srgbClr val="0000FF"/>
                </a:solidFill>
                <a:latin typeface="Arial" charset="0"/>
              </a:rPr>
              <a:t>N-20</a:t>
            </a:r>
            <a:r>
              <a:rPr lang="en-GB" b="1" baseline="30000">
                <a:solidFill>
                  <a:srgbClr val="0000FF"/>
                </a:solidFill>
                <a:latin typeface="Arial" charset="0"/>
              </a:rPr>
              <a:t>o</a:t>
            </a:r>
            <a:r>
              <a:rPr lang="en-GB" b="1">
                <a:solidFill>
                  <a:srgbClr val="0000FF"/>
                </a:solidFill>
                <a:latin typeface="Arial" charset="0"/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338172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Extreme </a:t>
            </a:r>
            <a:r>
              <a:rPr lang="en-GB" dirty="0" smtClean="0"/>
              <a:t>temperature errors </a:t>
            </a:r>
            <a:r>
              <a:rPr lang="en-GB" dirty="0" smtClean="0"/>
              <a:t>at </a:t>
            </a:r>
            <a:r>
              <a:rPr lang="en-GB" dirty="0" smtClean="0"/>
              <a:t>coastlines</a:t>
            </a:r>
            <a:br>
              <a:rPr lang="en-GB" dirty="0" smtClean="0"/>
            </a:br>
            <a:r>
              <a:rPr lang="en-GB" sz="2000" dirty="0" smtClean="0"/>
              <a:t>a cold case</a:t>
            </a:r>
            <a:endParaRPr lang="en-GB" sz="2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" r="50644"/>
          <a:stretch/>
        </p:blipFill>
        <p:spPr>
          <a:xfrm>
            <a:off x="225668" y="1353552"/>
            <a:ext cx="4140000" cy="4957324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62970" y="2691323"/>
            <a:ext cx="4847856" cy="33882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083973" y="5909824"/>
            <a:ext cx="2525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Hogan&amp;Bozzo</a:t>
            </a:r>
            <a:r>
              <a:rPr lang="en-GB" dirty="0" smtClean="0"/>
              <a:t> 2015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 flipV="1">
            <a:off x="1384050" y="2860473"/>
            <a:ext cx="3626069" cy="525517"/>
          </a:xfrm>
          <a:prstGeom prst="straightConnector1">
            <a:avLst/>
          </a:pr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4740166" y="1315637"/>
            <a:ext cx="43933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Approximate solution of the surface energy balance taking into account local albedo and changes in the skin temperature reduces the impact of the coarse radiation grid and time step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388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75" r="1641" b="-1031"/>
          <a:stretch/>
        </p:blipFill>
        <p:spPr>
          <a:xfrm>
            <a:off x="522124" y="889438"/>
            <a:ext cx="3996000" cy="5004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167" y="1816833"/>
            <a:ext cx="4690522" cy="35133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083973" y="5909824"/>
            <a:ext cx="2525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Hogan&amp;Bozzo</a:t>
            </a:r>
            <a:r>
              <a:rPr lang="en-GB" dirty="0" smtClean="0"/>
              <a:t> 2015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 flipV="1">
            <a:off x="3216166" y="1816833"/>
            <a:ext cx="2123089" cy="537484"/>
          </a:xfrm>
          <a:prstGeom prst="straightConnector1">
            <a:avLst/>
          </a:pr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" name="Title 1"/>
          <p:cNvSpPr txBox="1">
            <a:spLocks/>
          </p:cNvSpPr>
          <p:nvPr/>
        </p:nvSpPr>
        <p:spPr bwMode="auto">
          <a:xfrm>
            <a:off x="220580" y="138364"/>
            <a:ext cx="9380538" cy="6477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Arial Black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Arial Black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Arial Black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Arial Black" pitchFamily="34" charset="0"/>
              </a:defRPr>
            </a:lvl5pPr>
            <a:lvl6pPr marL="4572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Arial Black" pitchFamily="34" charset="0"/>
              </a:defRPr>
            </a:lvl6pPr>
            <a:lvl7pPr marL="9144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Arial Black" pitchFamily="34" charset="0"/>
              </a:defRPr>
            </a:lvl7pPr>
            <a:lvl8pPr marL="13716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Arial Black" pitchFamily="34" charset="0"/>
              </a:defRPr>
            </a:lvl8pPr>
            <a:lvl9pPr marL="18288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Arial Black" pitchFamily="34" charset="0"/>
              </a:defRPr>
            </a:lvl9pPr>
          </a:lstStyle>
          <a:p>
            <a:r>
              <a:rPr lang="en-GB" b="0" kern="0" dirty="0" smtClean="0"/>
              <a:t>Extreme temperature errors at coastlines</a:t>
            </a:r>
            <a:br>
              <a:rPr lang="en-GB" b="0" kern="0" dirty="0" smtClean="0"/>
            </a:br>
            <a:r>
              <a:rPr lang="en-GB" sz="2000" b="0" kern="0" dirty="0" smtClean="0"/>
              <a:t>a warm case</a:t>
            </a:r>
            <a:endParaRPr lang="en-GB" sz="2000" b="0" kern="0" dirty="0"/>
          </a:p>
        </p:txBody>
      </p:sp>
    </p:spTree>
    <p:extLst>
      <p:ext uri="{BB962C8B-B14F-4D97-AF65-F5344CB8AC3E}">
        <p14:creationId xmlns:p14="http://schemas.microsoft.com/office/powerpoint/2010/main" val="179752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Reduced errors for coastline stations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2958" y="938463"/>
            <a:ext cx="3416180" cy="53548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903620"/>
            <a:ext cx="6161747" cy="30432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1643" y="972831"/>
            <a:ext cx="54382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Approximate update of surface energy balance between radiation time steps:</a:t>
            </a:r>
          </a:p>
          <a:p>
            <a:endParaRPr lang="en-GB" dirty="0" smtClean="0"/>
          </a:p>
          <a:p>
            <a:r>
              <a:rPr lang="en-GB" dirty="0" smtClean="0"/>
              <a:t>Summer</a:t>
            </a:r>
            <a:r>
              <a:rPr lang="en-GB" dirty="0" smtClean="0"/>
              <a:t>: </a:t>
            </a:r>
            <a:r>
              <a:rPr lang="en-GB" dirty="0" smtClean="0"/>
              <a:t>reduced </a:t>
            </a:r>
            <a:r>
              <a:rPr lang="en-GB" dirty="0" smtClean="0"/>
              <a:t>large positive </a:t>
            </a:r>
            <a:r>
              <a:rPr lang="en-GB" dirty="0" smtClean="0"/>
              <a:t>daytime errors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Winter: </a:t>
            </a:r>
            <a:r>
              <a:rPr lang="en-GB" dirty="0" smtClean="0"/>
              <a:t>reduced </a:t>
            </a:r>
            <a:r>
              <a:rPr lang="en-GB" dirty="0" smtClean="0"/>
              <a:t>large negative </a:t>
            </a:r>
            <a:r>
              <a:rPr lang="en-GB" dirty="0" smtClean="0"/>
              <a:t>night time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026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Solar Zenith Angle between time steps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7045" y="762000"/>
            <a:ext cx="3538287" cy="5143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96264" y="5911334"/>
            <a:ext cx="3078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Hogan </a:t>
            </a:r>
            <a:r>
              <a:rPr lang="en-GB" dirty="0" smtClean="0"/>
              <a:t>and </a:t>
            </a:r>
            <a:r>
              <a:rPr lang="en-GB" dirty="0" err="1" smtClean="0"/>
              <a:t>Hirahara</a:t>
            </a:r>
            <a:r>
              <a:rPr lang="en-GB" dirty="0" smtClean="0"/>
              <a:t>, 2015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48379" y="3069507"/>
            <a:ext cx="447574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SZA averaged between time steps: too </a:t>
            </a:r>
            <a:r>
              <a:rPr lang="en-GB" dirty="0"/>
              <a:t>shallow Sun’s elevation at dusk and dawn -&gt; too large </a:t>
            </a:r>
            <a:r>
              <a:rPr lang="en-GB" dirty="0" smtClean="0"/>
              <a:t>path length -&gt; too large O3 </a:t>
            </a:r>
            <a:r>
              <a:rPr lang="en-GB" dirty="0"/>
              <a:t>absorption in the stratosphere.</a:t>
            </a:r>
          </a:p>
          <a:p>
            <a:endParaRPr lang="en-GB" dirty="0" smtClean="0"/>
          </a:p>
          <a:p>
            <a:r>
              <a:rPr lang="en-GB" dirty="0" smtClean="0"/>
              <a:t>Fix: computing the averaged SZA between time steps but only for the sun lit portion</a:t>
            </a:r>
          </a:p>
          <a:p>
            <a:endParaRPr lang="en-GB" dirty="0"/>
          </a:p>
          <a:p>
            <a:r>
              <a:rPr lang="en-GB" dirty="0" smtClean="0"/>
              <a:t>Larger errors for radiation time step&gt;=3h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123" y="665749"/>
            <a:ext cx="4886260" cy="2465194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 bwMode="auto">
          <a:xfrm flipV="1">
            <a:off x="1026695" y="2085475"/>
            <a:ext cx="802105" cy="882314"/>
          </a:xfrm>
          <a:prstGeom prst="straightConnector1">
            <a:avLst/>
          </a:pr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H="1" flipV="1">
            <a:off x="3608556" y="2086841"/>
            <a:ext cx="786981" cy="880948"/>
          </a:xfrm>
          <a:prstGeom prst="straightConnector1">
            <a:avLst/>
          </a:pr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24066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8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906000" cy="706438"/>
          </a:xfrm>
        </p:spPr>
        <p:txBody>
          <a:bodyPr/>
          <a:lstStyle/>
          <a:p>
            <a:r>
              <a:rPr lang="en-GB" sz="2400" dirty="0" err="1"/>
              <a:t>McRad</a:t>
            </a:r>
            <a:r>
              <a:rPr lang="en-GB" sz="2400" dirty="0"/>
              <a:t>, a new radiation package for the ECMWF IFS</a:t>
            </a:r>
          </a:p>
        </p:txBody>
      </p:sp>
      <p:sp>
        <p:nvSpPr>
          <p:cNvPr id="633859" name="Rectangle 3"/>
          <p:cNvSpPr>
            <a:spLocks noGrp="1" noChangeArrowheads="1"/>
          </p:cNvSpPr>
          <p:nvPr>
            <p:ph idx="1"/>
          </p:nvPr>
        </p:nvSpPr>
        <p:spPr>
          <a:xfrm>
            <a:off x="244475" y="945523"/>
            <a:ext cx="9304338" cy="5859462"/>
          </a:xfrm>
        </p:spPr>
        <p:txBody>
          <a:bodyPr/>
          <a:lstStyle/>
          <a:p>
            <a:r>
              <a:rPr lang="en-GB" sz="2400" dirty="0" err="1"/>
              <a:t>McRad</a:t>
            </a:r>
            <a:r>
              <a:rPr lang="en-GB" sz="2400" dirty="0"/>
              <a:t> </a:t>
            </a:r>
            <a:r>
              <a:rPr lang="en-GB" sz="2400" dirty="0" smtClean="0"/>
              <a:t>(operational </a:t>
            </a:r>
            <a:r>
              <a:rPr lang="en-GB" sz="2400" dirty="0"/>
              <a:t>with CY32R2, 5 June 2007)</a:t>
            </a:r>
          </a:p>
          <a:p>
            <a:endParaRPr lang="en-GB" sz="2400" dirty="0"/>
          </a:p>
          <a:p>
            <a:r>
              <a:rPr lang="en-GB" sz="2400" dirty="0"/>
              <a:t>Includes MODIS land surface albedo</a:t>
            </a:r>
          </a:p>
          <a:p>
            <a:pPr lvl="1">
              <a:buFont typeface="Arial" charset="0"/>
              <a:buNone/>
            </a:pPr>
            <a:endParaRPr lang="en-GB" dirty="0"/>
          </a:p>
          <a:p>
            <a:r>
              <a:rPr lang="en-GB" sz="2400" dirty="0"/>
              <a:t>A new SW</a:t>
            </a:r>
            <a:r>
              <a:rPr lang="en-GB" sz="2400" dirty="0" smtClean="0"/>
              <a:t> radiation transfer scheme </a:t>
            </a:r>
            <a:r>
              <a:rPr lang="en-GB" sz="2400" dirty="0"/>
              <a:t>(</a:t>
            </a:r>
            <a:r>
              <a:rPr lang="en-GB" sz="2400" dirty="0" smtClean="0"/>
              <a:t>RRTMG_SW</a:t>
            </a:r>
            <a:r>
              <a:rPr lang="en-GB" sz="2400" dirty="0"/>
              <a:t>) consistent with </a:t>
            </a:r>
            <a:r>
              <a:rPr lang="en-GB" sz="2400" dirty="0" smtClean="0"/>
              <a:t>RRTMG_LW </a:t>
            </a:r>
            <a:r>
              <a:rPr lang="en-GB" sz="2400" dirty="0"/>
              <a:t>introduced in June 2000</a:t>
            </a:r>
          </a:p>
          <a:p>
            <a:endParaRPr lang="en-GB" sz="2400" dirty="0" smtClean="0"/>
          </a:p>
          <a:p>
            <a:r>
              <a:rPr lang="en-GB" sz="2400" dirty="0" err="1" smtClean="0"/>
              <a:t>McICA</a:t>
            </a:r>
            <a:r>
              <a:rPr lang="en-GB" sz="2400" dirty="0"/>
              <a:t>: Monte-Carlo Independent Column Approximation:     a new treatment of clouds in</a:t>
            </a:r>
            <a:r>
              <a:rPr lang="en-GB" sz="2400" dirty="0" smtClean="0"/>
              <a:t> RT </a:t>
            </a:r>
            <a:r>
              <a:rPr lang="en-GB" sz="2400" dirty="0"/>
              <a:t>schemes</a:t>
            </a:r>
          </a:p>
          <a:p>
            <a:endParaRPr lang="en-GB" sz="2400" dirty="0"/>
          </a:p>
          <a:p>
            <a:r>
              <a:rPr lang="en-GB" sz="2400" dirty="0"/>
              <a:t>Revised cloud optical </a:t>
            </a:r>
            <a:r>
              <a:rPr lang="en-GB" sz="2400" dirty="0" smtClean="0"/>
              <a:t>properties. Ice: Fu et al. (1996,1998) Water: Lindner and Li (2000) and </a:t>
            </a:r>
            <a:r>
              <a:rPr lang="en-GB" sz="2400" dirty="0" err="1" smtClean="0"/>
              <a:t>Slingo</a:t>
            </a:r>
            <a:r>
              <a:rPr lang="en-GB" sz="2400" dirty="0" smtClean="0"/>
              <a:t> (1989)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More extensive use of the flexible radiation grid</a:t>
            </a:r>
          </a:p>
          <a:p>
            <a:pPr lvl="1">
              <a:buFont typeface="Arial" charset="0"/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523514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324975" cy="482600"/>
          </a:xfrm>
        </p:spPr>
        <p:txBody>
          <a:bodyPr/>
          <a:lstStyle/>
          <a:p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Conclusions on </a:t>
            </a:r>
            <a:r>
              <a:rPr lang="en-GB" sz="2400" dirty="0" err="1">
                <a:solidFill>
                  <a:schemeClr val="accent5">
                    <a:lumMod val="50000"/>
                  </a:schemeClr>
                </a:solidFill>
              </a:rPr>
              <a:t>McRad</a:t>
            </a:r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0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62013"/>
            <a:ext cx="9906000" cy="5710237"/>
          </a:xfrm>
        </p:spPr>
        <p:txBody>
          <a:bodyPr/>
          <a:lstStyle/>
          <a:p>
            <a:r>
              <a:rPr lang="en-GB" sz="2000" b="0" dirty="0"/>
              <a:t>As </a:t>
            </a:r>
            <a:r>
              <a:rPr lang="en-GB" sz="2000" b="0" dirty="0" err="1"/>
              <a:t>McRad</a:t>
            </a:r>
            <a:r>
              <a:rPr lang="en-GB" sz="2000" b="0" dirty="0"/>
              <a:t> modifies the cloud-radiation interactions, its impact is felt right from the start of the model integrations.</a:t>
            </a:r>
          </a:p>
          <a:p>
            <a:endParaRPr lang="en-GB" sz="2000" b="0" dirty="0"/>
          </a:p>
          <a:p>
            <a:r>
              <a:rPr lang="en-GB" sz="2000" b="0" dirty="0"/>
              <a:t>Thanks to </a:t>
            </a:r>
            <a:r>
              <a:rPr lang="en-GB" sz="2000" b="0" dirty="0" err="1"/>
              <a:t>McICA</a:t>
            </a:r>
            <a:r>
              <a:rPr lang="en-GB" sz="2000" b="0" dirty="0"/>
              <a:t> and the revised cloud optical properties, improvements in TOA radiation is seen both in the tropics and at higher latitudes.</a:t>
            </a:r>
          </a:p>
          <a:p>
            <a:endParaRPr lang="en-GB" sz="2000" b="0" dirty="0"/>
          </a:p>
          <a:p>
            <a:r>
              <a:rPr lang="en-GB" sz="2000" b="0" dirty="0"/>
              <a:t>Whereas </a:t>
            </a:r>
            <a:r>
              <a:rPr lang="en-GB" sz="2000" b="0" dirty="0" err="1"/>
              <a:t>McICA</a:t>
            </a:r>
            <a:r>
              <a:rPr lang="en-GB" sz="2000" b="0" dirty="0"/>
              <a:t> does not increase the computational burden, RRTM_SW does. But RRTM_SW and RRTM_LW share the same heritage: based on the same state-of-the-art line-by-line model (LBLRTM), same database of spectroscopic parameters, and both extensively validated as part of the ARM program.</a:t>
            </a:r>
          </a:p>
          <a:p>
            <a:endParaRPr lang="en-GB" sz="2000" b="0" dirty="0"/>
          </a:p>
          <a:p>
            <a:r>
              <a:rPr lang="en-GB" sz="2000" b="0" dirty="0"/>
              <a:t>Going for a slightly lower resolution for full radiation computations does not affect the quality of the high-resolution 10-day forecasts. A lower resolution radiation grid neither </a:t>
            </a:r>
            <a:r>
              <a:rPr lang="en-GB" sz="2000" b="0" dirty="0" smtClean="0"/>
              <a:t>degrades </a:t>
            </a:r>
            <a:r>
              <a:rPr lang="en-GB" sz="2000" b="0" dirty="0"/>
              <a:t>the quality of the EPS</a:t>
            </a:r>
            <a:r>
              <a:rPr lang="en-GB" sz="2000" b="0" dirty="0" smtClean="0"/>
              <a:t>. But biases are introduced in surface fields and these can lead to large errors occasionally</a:t>
            </a:r>
            <a:endParaRPr lang="en-GB" sz="2000" b="0" dirty="0"/>
          </a:p>
          <a:p>
            <a:endParaRPr lang="en-GB" sz="2000" b="0" dirty="0"/>
          </a:p>
        </p:txBody>
      </p:sp>
    </p:spTree>
    <p:extLst>
      <p:ext uri="{BB962C8B-B14F-4D97-AF65-F5344CB8AC3E}">
        <p14:creationId xmlns:p14="http://schemas.microsoft.com/office/powerpoint/2010/main" val="335551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3648" y="122832"/>
            <a:ext cx="9906000" cy="536575"/>
          </a:xfrm>
        </p:spPr>
        <p:txBody>
          <a:bodyPr/>
          <a:lstStyle/>
          <a:p>
            <a:r>
              <a:rPr lang="en-GB" dirty="0" smtClean="0"/>
              <a:t>Ongoing development </a:t>
            </a:r>
            <a:endParaRPr lang="en-GB" dirty="0"/>
          </a:p>
        </p:txBody>
      </p:sp>
      <p:sp>
        <p:nvSpPr>
          <p:cNvPr id="67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431800"/>
            <a:ext cx="8788400" cy="5911850"/>
          </a:xfrm>
        </p:spPr>
        <p:txBody>
          <a:bodyPr/>
          <a:lstStyle/>
          <a:p>
            <a:endParaRPr lang="en-GB" sz="2000" b="0" dirty="0"/>
          </a:p>
          <a:p>
            <a:r>
              <a:rPr lang="en-GB" sz="2400" b="0" dirty="0" smtClean="0"/>
              <a:t>Revision of the current aerosol climatology (</a:t>
            </a:r>
            <a:r>
              <a:rPr lang="en-GB" sz="2400" b="0" dirty="0" err="1" smtClean="0"/>
              <a:t>Tegen</a:t>
            </a:r>
            <a:r>
              <a:rPr lang="en-GB" sz="2400" b="0" dirty="0" smtClean="0"/>
              <a:t> et al. (1997), 5 species sea </a:t>
            </a:r>
            <a:r>
              <a:rPr lang="en-GB" sz="2400" b="0" dirty="0" err="1" smtClean="0"/>
              <a:t>salt,dust,organic,black</a:t>
            </a:r>
            <a:r>
              <a:rPr lang="en-GB" sz="2400" b="0" dirty="0" smtClean="0"/>
              <a:t> carbon and sulphates) -&gt; towards interactive aerosols?</a:t>
            </a:r>
          </a:p>
          <a:p>
            <a:r>
              <a:rPr lang="en-GB" sz="2400" b="0" dirty="0" smtClean="0"/>
              <a:t>Interactive </a:t>
            </a:r>
            <a:r>
              <a:rPr lang="en-GB" sz="2400" b="0" dirty="0" smtClean="0"/>
              <a:t>radiative </a:t>
            </a:r>
            <a:r>
              <a:rPr lang="en-GB" sz="2400" b="0" dirty="0" smtClean="0"/>
              <a:t>active gases (e.g. </a:t>
            </a:r>
            <a:r>
              <a:rPr lang="en-GB" sz="2400" b="0" dirty="0" smtClean="0"/>
              <a:t>Ozone)</a:t>
            </a:r>
            <a:endParaRPr lang="en-GB" sz="2400" b="0" dirty="0" smtClean="0"/>
          </a:p>
          <a:p>
            <a:r>
              <a:rPr lang="en-GB" sz="2400" b="0" dirty="0" smtClean="0"/>
              <a:t>Code efficiency improvements. Number of g-points maybe over-dimensioned ? Will need to reduce at least 10x to improve the efficiency. Positive tests with stochastic spectral integration (</a:t>
            </a:r>
            <a:r>
              <a:rPr lang="en-GB" sz="2400" b="0" dirty="0" err="1" smtClean="0"/>
              <a:t>Pincus</a:t>
            </a:r>
            <a:r>
              <a:rPr lang="en-GB" sz="2400" b="0" dirty="0" smtClean="0"/>
              <a:t> and Stevens 2009,2013, Bozzo et al. 2014). New radiation scheme in development to test other </a:t>
            </a:r>
            <a:r>
              <a:rPr lang="en-GB" sz="2400" b="0" dirty="0" smtClean="0"/>
              <a:t>options (e.g. full-spectrum correlated-k Hogan (2010) )</a:t>
            </a:r>
            <a:endParaRPr lang="en-GB" sz="2400" b="0" dirty="0" smtClean="0"/>
          </a:p>
          <a:p>
            <a:r>
              <a:rPr lang="en-GB" sz="2400" b="0" dirty="0" smtClean="0"/>
              <a:t>3D radiation, </a:t>
            </a:r>
            <a:r>
              <a:rPr lang="en-GB" sz="2400" b="0" dirty="0" smtClean="0"/>
              <a:t>explicit long </a:t>
            </a:r>
            <a:r>
              <a:rPr lang="en-GB" sz="2400" b="0" dirty="0" smtClean="0"/>
              <a:t>wave </a:t>
            </a:r>
            <a:r>
              <a:rPr lang="en-GB" sz="2400" b="0" dirty="0" smtClean="0"/>
              <a:t>scattering, clouds optical properties revision, 3D surface effects</a:t>
            </a:r>
            <a:endParaRPr lang="en-GB" sz="2400" b="0" dirty="0" smtClean="0"/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2416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949" y="35535"/>
            <a:ext cx="8722241" cy="652722"/>
          </a:xfrm>
        </p:spPr>
        <p:txBody>
          <a:bodyPr/>
          <a:lstStyle/>
          <a:p>
            <a:r>
              <a:rPr lang="en-US" dirty="0" smtClean="0"/>
              <a:t>Climatological AOD 550nm distribution </a:t>
            </a:r>
            <a:br>
              <a:rPr lang="en-US" dirty="0" smtClean="0"/>
            </a:br>
            <a:r>
              <a:rPr lang="en-US" dirty="0" smtClean="0"/>
              <a:t>CAMS vs </a:t>
            </a:r>
            <a:r>
              <a:rPr lang="en-US" dirty="0" err="1" smtClean="0"/>
              <a:t>Tegen</a:t>
            </a:r>
            <a:r>
              <a:rPr lang="en-US" dirty="0" smtClean="0"/>
              <a:t> et al. 1997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81" b="31804"/>
          <a:stretch/>
        </p:blipFill>
        <p:spPr>
          <a:xfrm>
            <a:off x="-52512" y="1404456"/>
            <a:ext cx="9863665" cy="34242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8563" y="5035089"/>
            <a:ext cx="933330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72" indent="-232172">
              <a:buFont typeface="Arial" panose="020B0604020202020204" pitchFamily="34" charset="0"/>
              <a:buChar char="•"/>
            </a:pPr>
            <a:r>
              <a:rPr lang="en-GB" sz="1950" dirty="0"/>
              <a:t>Large differences in total AOD distribution for Sea salt, Organic, Black Carbon, </a:t>
            </a:r>
            <a:r>
              <a:rPr lang="en-GB" sz="1950" dirty="0" smtClean="0"/>
              <a:t>Dust.</a:t>
            </a:r>
          </a:p>
          <a:p>
            <a:pPr marL="232172" indent="-232172">
              <a:buFont typeface="Arial" panose="020B0604020202020204" pitchFamily="34" charset="0"/>
              <a:buChar char="•"/>
            </a:pPr>
            <a:r>
              <a:rPr lang="en-GB" sz="1950" dirty="0" smtClean="0"/>
              <a:t>Different optical properties</a:t>
            </a:r>
          </a:p>
          <a:p>
            <a:pPr marL="232172" indent="-232172">
              <a:buFont typeface="Arial" panose="020B0604020202020204" pitchFamily="34" charset="0"/>
              <a:buChar char="•"/>
            </a:pPr>
            <a:r>
              <a:rPr lang="en-GB" sz="1950" dirty="0" smtClean="0"/>
              <a:t>Aerosol indirect effect NOT </a:t>
            </a:r>
            <a:r>
              <a:rPr lang="en-GB" sz="1950" dirty="0" smtClean="0"/>
              <a:t>(yet) included</a:t>
            </a:r>
            <a:endParaRPr lang="en-GB" sz="1950" dirty="0"/>
          </a:p>
        </p:txBody>
      </p:sp>
    </p:spTree>
    <p:extLst>
      <p:ext uri="{BB962C8B-B14F-4D97-AF65-F5344CB8AC3E}">
        <p14:creationId xmlns:p14="http://schemas.microsoft.com/office/powerpoint/2010/main" val="293718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Aerosol distribution and circulation feedbacks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431" y="936625"/>
            <a:ext cx="4984750" cy="49847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54443" y="3096127"/>
            <a:ext cx="117107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b="0" dirty="0" smtClean="0"/>
              <a:t>CAMS</a:t>
            </a:r>
            <a:endParaRPr lang="en-GB" sz="2000" b="0" dirty="0"/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 flipV="1">
            <a:off x="4427621" y="2053389"/>
            <a:ext cx="2711116" cy="240632"/>
          </a:xfrm>
          <a:prstGeom prst="straightConnector1">
            <a:avLst/>
          </a:pr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 flipH="1">
            <a:off x="4427621" y="2294021"/>
            <a:ext cx="2711116" cy="2069432"/>
          </a:xfrm>
          <a:prstGeom prst="straightConnector1">
            <a:avLst/>
          </a:pr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7202906" y="1588168"/>
            <a:ext cx="26228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Lagre</a:t>
            </a:r>
            <a:r>
              <a:rPr lang="en-GB" dirty="0" smtClean="0"/>
              <a:t> change in dust AOT due to both change in mass and total extinction</a:t>
            </a:r>
          </a:p>
          <a:p>
            <a:endParaRPr lang="en-GB" dirty="0"/>
          </a:p>
          <a:p>
            <a:r>
              <a:rPr lang="en-GB" dirty="0" smtClean="0"/>
              <a:t>Large reduction in SW absorption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594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632" y="-4979"/>
            <a:ext cx="9224210" cy="489334"/>
          </a:xfrm>
        </p:spPr>
        <p:txBody>
          <a:bodyPr/>
          <a:lstStyle/>
          <a:p>
            <a:r>
              <a:rPr lang="en-GB" sz="2400" dirty="0" smtClean="0"/>
              <a:t>Impacts on FC </a:t>
            </a:r>
            <a:r>
              <a:rPr lang="en-GB" sz="2400" dirty="0" smtClean="0"/>
              <a:t>errors in the Indian Monsoon region</a:t>
            </a:r>
            <a:endParaRPr lang="en-GB" sz="2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29448" y="-5345"/>
            <a:ext cx="3140308" cy="44366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29772" y="2632457"/>
            <a:ext cx="3141882" cy="44388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1173" y="3003937"/>
            <a:ext cx="2840982" cy="33043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7928" y="490556"/>
            <a:ext cx="4048095" cy="27251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480462" y="3623378"/>
            <a:ext cx="9733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OLD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NEW</a:t>
            </a:r>
          </a:p>
          <a:p>
            <a:r>
              <a:rPr lang="en-GB" dirty="0" smtClean="0"/>
              <a:t>GPCP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728135" y="6089430"/>
            <a:ext cx="2427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c/o Linus Magnusson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61494" y="5686304"/>
            <a:ext cx="388101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U 925 </a:t>
            </a:r>
            <a:r>
              <a:rPr lang="en-GB" dirty="0" err="1" smtClean="0"/>
              <a:t>hPa</a:t>
            </a:r>
            <a:r>
              <a:rPr lang="en-GB" dirty="0" smtClean="0"/>
              <a:t> – change in model bias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010265" y="2895577"/>
            <a:ext cx="358347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U 925 </a:t>
            </a:r>
            <a:r>
              <a:rPr lang="en-GB" dirty="0" err="1" smtClean="0"/>
              <a:t>hPa</a:t>
            </a:r>
            <a:r>
              <a:rPr lang="en-GB" dirty="0" smtClean="0"/>
              <a:t> – model bias at D+5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794819" y="1222232"/>
            <a:ext cx="119590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June-July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 bwMode="auto">
          <a:xfrm>
            <a:off x="5245768" y="484355"/>
            <a:ext cx="3737811" cy="5823900"/>
          </a:xfrm>
          <a:prstGeom prst="rect">
            <a:avLst/>
          </a:prstGeom>
          <a:solidFill>
            <a:schemeClr val="bg1"/>
          </a:solidFill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62155" y="5606950"/>
            <a:ext cx="15438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Bozzo et al., 2016 in prep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8706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6692" name="Picture 4" descr="Morcrette-NL-112-fig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492875" cy="6646863"/>
          </a:xfrm>
          <a:prstGeom prst="rect">
            <a:avLst/>
          </a:prstGeom>
          <a:noFill/>
        </p:spPr>
      </p:pic>
      <p:sp>
        <p:nvSpPr>
          <p:cNvPr id="626693" name="Text Box 5"/>
          <p:cNvSpPr txBox="1">
            <a:spLocks noChangeArrowheads="1"/>
          </p:cNvSpPr>
          <p:nvPr/>
        </p:nvSpPr>
        <p:spPr bwMode="auto">
          <a:xfrm>
            <a:off x="6627813" y="366051"/>
            <a:ext cx="3060700" cy="144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200" dirty="0">
                <a:latin typeface="Arial" charset="0"/>
              </a:rPr>
              <a:t>31R1: “old” surface albedo:</a:t>
            </a:r>
          </a:p>
          <a:p>
            <a:r>
              <a:rPr lang="en-GB" sz="2200" dirty="0">
                <a:latin typeface="Arial" charset="0"/>
              </a:rPr>
              <a:t>one component </a:t>
            </a:r>
            <a:r>
              <a:rPr lang="en-GB" sz="2200" dirty="0" smtClean="0">
                <a:latin typeface="Arial" charset="0"/>
              </a:rPr>
              <a:t>only (0.3-5.0 microns)</a:t>
            </a:r>
            <a:endParaRPr lang="en-GB" sz="2200" dirty="0">
              <a:latin typeface="Arial" charset="0"/>
            </a:endParaRPr>
          </a:p>
        </p:txBody>
      </p:sp>
      <p:sp>
        <p:nvSpPr>
          <p:cNvPr id="626694" name="Text Box 6"/>
          <p:cNvSpPr txBox="1">
            <a:spLocks noChangeArrowheads="1"/>
          </p:cNvSpPr>
          <p:nvPr/>
        </p:nvSpPr>
        <p:spPr bwMode="auto">
          <a:xfrm>
            <a:off x="6561138" y="2142125"/>
            <a:ext cx="3422650" cy="23493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200" dirty="0">
                <a:latin typeface="Arial" charset="0"/>
              </a:rPr>
              <a:t>32R2: equivalent surface </a:t>
            </a:r>
          </a:p>
          <a:p>
            <a:r>
              <a:rPr lang="en-GB" sz="2200" dirty="0" err="1">
                <a:latin typeface="Arial" charset="0"/>
              </a:rPr>
              <a:t>albedo</a:t>
            </a:r>
            <a:r>
              <a:rPr lang="en-GB" sz="2200" dirty="0">
                <a:latin typeface="Arial" charset="0"/>
              </a:rPr>
              <a:t> from </a:t>
            </a:r>
            <a:r>
              <a:rPr lang="en-GB" sz="2200" dirty="0" err="1">
                <a:latin typeface="Arial" charset="0"/>
              </a:rPr>
              <a:t>F</a:t>
            </a:r>
            <a:r>
              <a:rPr lang="en-GB" sz="2200" baseline="-25000" dirty="0" err="1">
                <a:latin typeface="Arial" charset="0"/>
              </a:rPr>
              <a:t>up</a:t>
            </a:r>
            <a:r>
              <a:rPr lang="en-GB" sz="2200" dirty="0" err="1">
                <a:latin typeface="Arial" charset="0"/>
              </a:rPr>
              <a:t>/</a:t>
            </a:r>
            <a:r>
              <a:rPr lang="en-GB" sz="2200" dirty="0" err="1" smtClean="0">
                <a:latin typeface="Arial" charset="0"/>
              </a:rPr>
              <a:t>F</a:t>
            </a:r>
            <a:r>
              <a:rPr lang="en-GB" sz="2200" baseline="-25000" dirty="0" err="1" smtClean="0">
                <a:latin typeface="Arial" charset="0"/>
              </a:rPr>
              <a:t>down</a:t>
            </a:r>
            <a:endParaRPr lang="en-GB" sz="2200" baseline="-25000" dirty="0" smtClean="0">
              <a:latin typeface="Arial" charset="0"/>
            </a:endParaRPr>
          </a:p>
          <a:p>
            <a:endParaRPr lang="en-GB" sz="2200" baseline="-25000" dirty="0" smtClean="0"/>
          </a:p>
          <a:p>
            <a:r>
              <a:rPr lang="en-GB" sz="2200" dirty="0" smtClean="0">
                <a:latin typeface="Arial" charset="0"/>
              </a:rPr>
              <a:t>2 components (0.3-0.7 and 0.7-5.0 microns), diffuse and direct</a:t>
            </a:r>
            <a:endParaRPr lang="en-GB" sz="2200" dirty="0">
              <a:latin typeface="Arial" charset="0"/>
            </a:endParaRPr>
          </a:p>
        </p:txBody>
      </p:sp>
      <p:sp>
        <p:nvSpPr>
          <p:cNvPr id="626695" name="Text Box 7"/>
          <p:cNvSpPr txBox="1">
            <a:spLocks noChangeArrowheads="1"/>
          </p:cNvSpPr>
          <p:nvPr/>
        </p:nvSpPr>
        <p:spPr bwMode="auto">
          <a:xfrm>
            <a:off x="279400" y="5808663"/>
            <a:ext cx="208438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/>
              <a:t>Diff new-old</a:t>
            </a:r>
          </a:p>
        </p:txBody>
      </p:sp>
      <p:sp>
        <p:nvSpPr>
          <p:cNvPr id="626696" name="Text Box 8"/>
          <p:cNvSpPr txBox="1">
            <a:spLocks noChangeArrowheads="1"/>
          </p:cNvSpPr>
          <p:nvPr/>
        </p:nvSpPr>
        <p:spPr bwMode="auto">
          <a:xfrm>
            <a:off x="6619875" y="4788535"/>
            <a:ext cx="3305175" cy="147732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dirty="0">
                <a:latin typeface="Arial" charset="0"/>
              </a:rPr>
              <a:t>Impact: </a:t>
            </a:r>
            <a:r>
              <a:rPr lang="en-GB" dirty="0" smtClean="0">
                <a:latin typeface="Arial" charset="0"/>
              </a:rPr>
              <a:t>it depends </a:t>
            </a:r>
            <a:r>
              <a:rPr lang="en-GB" dirty="0">
                <a:latin typeface="Arial" charset="0"/>
              </a:rPr>
              <a:t>on which</a:t>
            </a:r>
          </a:p>
          <a:p>
            <a:r>
              <a:rPr lang="en-GB" dirty="0">
                <a:latin typeface="Arial" charset="0"/>
              </a:rPr>
              <a:t>SW RT scheme is used: </a:t>
            </a:r>
          </a:p>
          <a:p>
            <a:r>
              <a:rPr lang="en-GB" dirty="0">
                <a:latin typeface="Arial" charset="0"/>
              </a:rPr>
              <a:t>Slightly negative with SW6, </a:t>
            </a:r>
          </a:p>
          <a:p>
            <a:r>
              <a:rPr lang="en-GB" dirty="0">
                <a:latin typeface="Arial" charset="0"/>
              </a:rPr>
              <a:t>slightly positive with </a:t>
            </a:r>
          </a:p>
          <a:p>
            <a:r>
              <a:rPr lang="en-GB" dirty="0">
                <a:latin typeface="Arial" charset="0"/>
              </a:rPr>
              <a:t>RRTM_SW</a:t>
            </a:r>
          </a:p>
        </p:txBody>
      </p:sp>
    </p:spTree>
    <p:extLst>
      <p:ext uri="{BB962C8B-B14F-4D97-AF65-F5344CB8AC3E}">
        <p14:creationId xmlns:p14="http://schemas.microsoft.com/office/powerpoint/2010/main" val="1258895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7830"/>
            <a:ext cx="9380538" cy="647700"/>
          </a:xfrm>
        </p:spPr>
        <p:txBody>
          <a:bodyPr/>
          <a:lstStyle/>
          <a:p>
            <a:r>
              <a:rPr lang="en-US" dirty="0" smtClean="0"/>
              <a:t>RRTM      </a:t>
            </a:r>
            <a:r>
              <a:rPr lang="en-US" sz="1800" dirty="0" err="1">
                <a:solidFill>
                  <a:schemeClr val="tx1"/>
                </a:solidFill>
                <a:latin typeface="Arial" charset="0"/>
              </a:rPr>
              <a:t>Mlawer</a:t>
            </a:r>
            <a:r>
              <a:rPr lang="en-US" sz="1800" dirty="0">
                <a:solidFill>
                  <a:schemeClr val="tx1"/>
                </a:solidFill>
                <a:latin typeface="Arial" charset="0"/>
              </a:rPr>
              <a:t> et al., 1997: JGR, 102D, 16663-16682</a:t>
            </a:r>
            <a:r>
              <a:rPr lang="en-US" sz="1800" dirty="0" smtClean="0">
                <a:solidFill>
                  <a:schemeClr val="tx1"/>
                </a:solidFill>
                <a:latin typeface="Arial" charset="0"/>
              </a:rPr>
              <a:t/>
            </a:r>
            <a:br>
              <a:rPr lang="en-US" sz="1800" dirty="0" smtClean="0">
                <a:solidFill>
                  <a:schemeClr val="tx1"/>
                </a:solidFill>
                <a:latin typeface="Arial" charset="0"/>
              </a:rPr>
            </a:br>
            <a:r>
              <a:rPr lang="en-US" sz="2000" dirty="0" err="1" smtClean="0">
                <a:solidFill>
                  <a:schemeClr val="tx2"/>
                </a:solidFill>
                <a:latin typeface="Arial" charset="0"/>
              </a:rPr>
              <a:t>Aer</a:t>
            </a:r>
            <a:r>
              <a:rPr lang="en-US" sz="2000" dirty="0" smtClean="0">
                <a:solidFill>
                  <a:schemeClr val="tx2"/>
                </a:solidFill>
                <a:latin typeface="Arial" charset="0"/>
              </a:rPr>
              <a:t> Inc.</a:t>
            </a:r>
            <a:r>
              <a:rPr lang="en-GB" sz="1800" dirty="0" smtClean="0">
                <a:solidFill>
                  <a:schemeClr val="tx1"/>
                </a:solidFill>
                <a:latin typeface="Arial" charset="0"/>
              </a:rPr>
              <a:t>		</a:t>
            </a:r>
            <a:r>
              <a:rPr lang="en-US" sz="1800" dirty="0" err="1" smtClean="0">
                <a:solidFill>
                  <a:schemeClr val="tx1"/>
                </a:solidFill>
                <a:latin typeface="Arial" charset="0"/>
              </a:rPr>
              <a:t>Morcrette</a:t>
            </a:r>
            <a:r>
              <a:rPr lang="en-US" sz="180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Arial" charset="0"/>
              </a:rPr>
              <a:t>et al., 1998: ECMWF </a:t>
            </a:r>
            <a:r>
              <a:rPr lang="en-US" sz="1800" dirty="0" err="1">
                <a:solidFill>
                  <a:schemeClr val="tx1"/>
                </a:solidFill>
                <a:latin typeface="Arial" charset="0"/>
              </a:rPr>
              <a:t>Tech.Memo</a:t>
            </a:r>
            <a:r>
              <a:rPr lang="en-US" sz="1800" dirty="0">
                <a:solidFill>
                  <a:schemeClr val="tx1"/>
                </a:solidFill>
                <a:latin typeface="Arial" charset="0"/>
              </a:rPr>
              <a:t>., 252</a:t>
            </a:r>
            <a:endParaRPr lang="en-US" dirty="0"/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0" dirty="0"/>
              <a:t>The use of the correlated-k method  (mapping </a:t>
            </a:r>
            <a:r>
              <a:rPr lang="en-US" sz="2000" b="0" dirty="0" smtClean="0"/>
              <a:t>k(v) </a:t>
            </a:r>
            <a:r>
              <a:rPr lang="en-US" sz="2000" b="0" dirty="0"/>
              <a:t>-&gt;</a:t>
            </a:r>
            <a:r>
              <a:rPr lang="en-US" sz="2000" b="0" dirty="0" smtClean="0"/>
              <a:t>g(k)) </a:t>
            </a:r>
            <a:r>
              <a:rPr lang="en-US" sz="2000" b="0" dirty="0"/>
              <a:t>allows </a:t>
            </a:r>
            <a:r>
              <a:rPr lang="en-US" sz="2000" b="0" dirty="0" err="1"/>
              <a:t>radiative</a:t>
            </a:r>
            <a:r>
              <a:rPr lang="en-US" sz="2000" b="0" dirty="0"/>
              <a:t> transfer to be performed as a monochromatic process</a:t>
            </a:r>
            <a:endParaRPr lang="en-US" dirty="0"/>
          </a:p>
        </p:txBody>
      </p:sp>
      <p:pic>
        <p:nvPicPr>
          <p:cNvPr id="1044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008"/>
          <a:stretch/>
        </p:blipFill>
        <p:spPr bwMode="auto">
          <a:xfrm>
            <a:off x="123348" y="1682372"/>
            <a:ext cx="5870198" cy="4013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69169" y="1821017"/>
            <a:ext cx="37343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original RRTM integrates each of the LW and SW bands with 16 pseudo-monochromatic channels (g-points)</a:t>
            </a:r>
          </a:p>
          <a:p>
            <a:endParaRPr lang="en-GB" dirty="0" smtClean="0"/>
          </a:p>
          <a:p>
            <a:r>
              <a:rPr lang="en-GB" dirty="0" smtClean="0"/>
              <a:t>The ECMWF model uses a version with less </a:t>
            </a:r>
            <a:r>
              <a:rPr lang="en-GB" dirty="0" err="1" smtClean="0"/>
              <a:t>g</a:t>
            </a:r>
            <a:r>
              <a:rPr lang="en-GB" dirty="0" smtClean="0"/>
              <a:t>-points </a:t>
            </a:r>
          </a:p>
          <a:p>
            <a:r>
              <a:rPr lang="en-GB" dirty="0" smtClean="0"/>
              <a:t>RRTMG</a:t>
            </a:r>
          </a:p>
          <a:p>
            <a:endParaRPr lang="en-GB" dirty="0"/>
          </a:p>
          <a:p>
            <a:r>
              <a:rPr lang="en-GB" dirty="0" smtClean="0"/>
              <a:t>A two stream algorithm performs the vertical </a:t>
            </a:r>
            <a:r>
              <a:rPr lang="en-GB" dirty="0" err="1" smtClean="0"/>
              <a:t>radiative</a:t>
            </a:r>
            <a:r>
              <a:rPr lang="en-GB" dirty="0" smtClean="0"/>
              <a:t> transfer</a:t>
            </a:r>
          </a:p>
        </p:txBody>
      </p:sp>
      <p:graphicFrame>
        <p:nvGraphicFramePr>
          <p:cNvPr id="158722" name="Object 2"/>
          <p:cNvGraphicFramePr>
            <a:graphicFrameLocks noChangeAspect="1"/>
          </p:cNvGraphicFramePr>
          <p:nvPr/>
        </p:nvGraphicFramePr>
        <p:xfrm>
          <a:off x="128131" y="5587716"/>
          <a:ext cx="2767977" cy="7940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060" name="Equation" r:id="rId4" imgW="1549400" imgH="444500" progId="Equation.3">
                  <p:embed/>
                </p:oleObj>
              </mc:Choice>
              <mc:Fallback>
                <p:oleObj name="Equation" r:id="rId4" imgW="1549400" imgH="444500" progId="Equation.3">
                  <p:embed/>
                  <p:pic>
                    <p:nvPicPr>
                      <p:cNvPr id="0" name="Picture 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131" y="5587716"/>
                        <a:ext cx="2767977" cy="79408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470275" y="5575300"/>
          <a:ext cx="2763838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061" name="Equation" r:id="rId6" imgW="1524000" imgH="444500" progId="Equation.3">
                  <p:embed/>
                </p:oleObj>
              </mc:Choice>
              <mc:Fallback>
                <p:oleObj name="Equation" r:id="rId6" imgW="1524000" imgH="444500" progId="Equation.3">
                  <p:embed/>
                  <p:pic>
                    <p:nvPicPr>
                      <p:cNvPr id="0" name="Picture 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0275" y="5575300"/>
                        <a:ext cx="2763838" cy="806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ight Arrow 7"/>
          <p:cNvSpPr/>
          <p:nvPr/>
        </p:nvSpPr>
        <p:spPr bwMode="auto">
          <a:xfrm>
            <a:off x="2973542" y="5933254"/>
            <a:ext cx="418154" cy="169636"/>
          </a:xfrm>
          <a:prstGeom prst="rightArrow">
            <a:avLst/>
          </a:prstGeom>
          <a:solidFill>
            <a:srgbClr val="FF0000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96336" y="5792462"/>
            <a:ext cx="1187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M&lt;N</a:t>
            </a:r>
            <a:endParaRPr lang="en-GB" sz="240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3144252" y="1682372"/>
            <a:ext cx="6456947" cy="4699378"/>
          </a:xfrm>
          <a:prstGeom prst="rect">
            <a:avLst/>
          </a:prstGeom>
          <a:solidFill>
            <a:schemeClr val="bg1"/>
          </a:solidFill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449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RRTMG-LW configuration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05" y="952500"/>
            <a:ext cx="8737214" cy="4953000"/>
          </a:xfrm>
        </p:spPr>
      </p:pic>
      <p:sp>
        <p:nvSpPr>
          <p:cNvPr id="5" name="Right Brace 4"/>
          <p:cNvSpPr/>
          <p:nvPr/>
        </p:nvSpPr>
        <p:spPr bwMode="auto">
          <a:xfrm rot="10800000">
            <a:off x="650462" y="1858748"/>
            <a:ext cx="557540" cy="3763961"/>
          </a:xfrm>
          <a:prstGeom prst="rightBrace">
            <a:avLst>
              <a:gd name="adj1" fmla="val 8333"/>
              <a:gd name="adj2" fmla="val 50000"/>
            </a:avLst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7794" y="2927526"/>
            <a:ext cx="495592" cy="2259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16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B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A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N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D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S</a:t>
            </a:r>
          </a:p>
          <a:p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531087" y="5824067"/>
            <a:ext cx="1579695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140 </a:t>
            </a:r>
            <a:r>
              <a:rPr lang="en-GB" dirty="0" err="1" smtClean="0">
                <a:solidFill>
                  <a:srgbClr val="FF0000"/>
                </a:solidFill>
              </a:rPr>
              <a:t>g</a:t>
            </a:r>
            <a:r>
              <a:rPr lang="en-GB" dirty="0" smtClean="0">
                <a:solidFill>
                  <a:srgbClr val="FF0000"/>
                </a:solidFill>
              </a:rPr>
              <a:t>-points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44012" y="1672873"/>
            <a:ext cx="1486771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~100 </a:t>
            </a:r>
            <a:r>
              <a:rPr lang="en-GB" sz="2000" dirty="0" err="1" smtClean="0">
                <a:solidFill>
                  <a:srgbClr val="FF0000"/>
                </a:solidFill>
              </a:rPr>
              <a:t>hPa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0616" y="1761431"/>
            <a:ext cx="1898239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~100 microns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351073" y="5300167"/>
            <a:ext cx="1898239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~3 microns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66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RRTMG-SW configuration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25" y="984919"/>
            <a:ext cx="9375775" cy="4888161"/>
          </a:xfrm>
        </p:spPr>
      </p:pic>
      <p:sp>
        <p:nvSpPr>
          <p:cNvPr id="5" name="Right Brace 4"/>
          <p:cNvSpPr/>
          <p:nvPr/>
        </p:nvSpPr>
        <p:spPr bwMode="auto">
          <a:xfrm rot="10800000">
            <a:off x="650462" y="1858748"/>
            <a:ext cx="557540" cy="3763961"/>
          </a:xfrm>
          <a:prstGeom prst="rightBrace">
            <a:avLst>
              <a:gd name="adj1" fmla="val 8333"/>
              <a:gd name="adj2" fmla="val 50000"/>
            </a:avLst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7794" y="2927526"/>
            <a:ext cx="495592" cy="2259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14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B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A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N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D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S</a:t>
            </a:r>
          </a:p>
          <a:p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212515" y="5715637"/>
            <a:ext cx="1579695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112 </a:t>
            </a:r>
            <a:r>
              <a:rPr lang="en-GB" dirty="0" err="1" smtClean="0">
                <a:solidFill>
                  <a:srgbClr val="FF0000"/>
                </a:solidFill>
              </a:rPr>
              <a:t>g</a:t>
            </a:r>
            <a:r>
              <a:rPr lang="en-GB" dirty="0" smtClean="0">
                <a:solidFill>
                  <a:srgbClr val="FF0000"/>
                </a:solidFill>
              </a:rPr>
              <a:t>-points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7549" y="1968454"/>
            <a:ext cx="1898239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~3 microns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49728" y="5234092"/>
            <a:ext cx="1898239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0.2 microns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82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9380538" cy="762000"/>
          </a:xfrm>
        </p:spPr>
        <p:txBody>
          <a:bodyPr/>
          <a:lstStyle/>
          <a:p>
            <a:r>
              <a:rPr lang="en-US" dirty="0"/>
              <a:t>RRTM_LW vs. </a:t>
            </a:r>
            <a:r>
              <a:rPr lang="en-US" dirty="0" smtClean="0"/>
              <a:t>M91/G00: </a:t>
            </a:r>
            <a:br>
              <a:rPr lang="en-US" dirty="0" smtClean="0"/>
            </a:br>
            <a:r>
              <a:rPr lang="en-US" sz="2400" dirty="0" smtClean="0">
                <a:solidFill>
                  <a:srgbClr val="0070C0"/>
                </a:solidFill>
              </a:rPr>
              <a:t>Impact when operationally introduced in 2000</a:t>
            </a: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88068" name="Picture 4" descr="Figure_LWHR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73113"/>
            <a:ext cx="4651375" cy="5613400"/>
          </a:xfrm>
          <a:prstGeom prst="rect">
            <a:avLst/>
          </a:prstGeom>
          <a:noFill/>
        </p:spPr>
      </p:pic>
      <p:pic>
        <p:nvPicPr>
          <p:cNvPr id="88069" name="Picture 5" descr="Fig_1_LWHR_MLS_RRTM_ECol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1925" y="773113"/>
            <a:ext cx="4664075" cy="5626100"/>
          </a:xfrm>
          <a:prstGeom prst="rect">
            <a:avLst/>
          </a:prstGeom>
          <a:noFill/>
        </p:spPr>
      </p:pic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6084888" y="1773238"/>
            <a:ext cx="1428750" cy="366712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MLS profile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RRTM_LW vs. M91/G00 - </a:t>
            </a:r>
            <a:r>
              <a:rPr lang="en-US" dirty="0" smtClean="0"/>
              <a:t>4</a:t>
            </a:r>
            <a:endParaRPr lang="en-US" dirty="0"/>
          </a:p>
        </p:txBody>
      </p:sp>
      <p:pic>
        <p:nvPicPr>
          <p:cNvPr id="34819" name="Picture 3" descr="Figure_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1080" y="659768"/>
            <a:ext cx="4953000" cy="5770562"/>
          </a:xfrm>
          <a:prstGeom prst="rect">
            <a:avLst/>
          </a:prstGeom>
          <a:noFill/>
        </p:spPr>
      </p:pic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5709299" y="3033185"/>
            <a:ext cx="4251325" cy="1200329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/>
              <a:t>Objective scores: </a:t>
            </a:r>
            <a:r>
              <a:rPr lang="en-US" dirty="0">
                <a:solidFill>
                  <a:srgbClr val="FF0000"/>
                </a:solidFill>
              </a:rPr>
              <a:t>RRTM</a:t>
            </a:r>
            <a:r>
              <a:rPr lang="en-US" dirty="0"/>
              <a:t> vs. </a:t>
            </a:r>
            <a:r>
              <a:rPr lang="en-US" dirty="0" smtClean="0">
                <a:solidFill>
                  <a:schemeClr val="tx2"/>
                </a:solidFill>
              </a:rPr>
              <a:t>M91/G00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Small detectable improvement in the forecast skill scores</a:t>
            </a:r>
            <a:endParaRPr lang="en-US" dirty="0"/>
          </a:p>
        </p:txBody>
      </p:sp>
      <p:sp>
        <p:nvSpPr>
          <p:cNvPr id="34823" name="Line 7"/>
          <p:cNvSpPr>
            <a:spLocks noChangeShapeType="1"/>
          </p:cNvSpPr>
          <p:nvPr/>
        </p:nvSpPr>
        <p:spPr bwMode="auto">
          <a:xfrm flipH="1" flipV="1">
            <a:off x="5051717" y="1620568"/>
            <a:ext cx="2431982" cy="142439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crosoft Office 98">
  <a:themeElements>
    <a:clrScheme name="">
      <a:dk1>
        <a:srgbClr val="000000"/>
      </a:dk1>
      <a:lt1>
        <a:srgbClr val="FFFFFF"/>
      </a:lt1>
      <a:dk2>
        <a:srgbClr val="0000FF"/>
      </a:dk2>
      <a:lt2>
        <a:srgbClr val="919191"/>
      </a:lt2>
      <a:accent1>
        <a:srgbClr val="000000"/>
      </a:accent1>
      <a:accent2>
        <a:srgbClr val="DC0081"/>
      </a:accent2>
      <a:accent3>
        <a:srgbClr val="FFFFFF"/>
      </a:accent3>
      <a:accent4>
        <a:srgbClr val="000000"/>
      </a:accent4>
      <a:accent5>
        <a:srgbClr val="AAAAAA"/>
      </a:accent5>
      <a:accent6>
        <a:srgbClr val="C70074"/>
      </a:accent6>
      <a:hlink>
        <a:srgbClr val="00FF00"/>
      </a:hlink>
      <a:folHlink>
        <a:srgbClr val="3365FB"/>
      </a:folHlink>
    </a:clrScheme>
    <a:fontScheme name="Microsoft Office 98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508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508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icrosoft Office 9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crosoft Office 98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14007</TotalTime>
  <Pages>21</Pages>
  <Words>1699</Words>
  <Application>Microsoft Office PowerPoint</Application>
  <PresentationFormat>A4 Paper (210x297 mm)</PresentationFormat>
  <Paragraphs>266</Paragraphs>
  <Slides>34</Slides>
  <Notes>3</Notes>
  <HiddenSlides>1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43" baseType="lpstr">
      <vt:lpstr>Arial</vt:lpstr>
      <vt:lpstr>Arial Black</vt:lpstr>
      <vt:lpstr>Cambria Math</vt:lpstr>
      <vt:lpstr>Symbol</vt:lpstr>
      <vt:lpstr>Times</vt:lpstr>
      <vt:lpstr>Wingdings</vt:lpstr>
      <vt:lpstr>Microsoft Office 98</vt:lpstr>
      <vt:lpstr>Equation</vt:lpstr>
      <vt:lpstr>Worksheet</vt:lpstr>
      <vt:lpstr>The history of ECMWF radiation schemes</vt:lpstr>
      <vt:lpstr>The ECMWF radiation schemes</vt:lpstr>
      <vt:lpstr>McRad, a new radiation package for the ECMWF IFS</vt:lpstr>
      <vt:lpstr>PowerPoint Presentation</vt:lpstr>
      <vt:lpstr>RRTM      Mlawer et al., 1997: JGR, 102D, 16663-16682 Aer Inc.  Morcrette et al., 1998: ECMWF Tech.Memo., 252</vt:lpstr>
      <vt:lpstr>RRTMG-LW configuration</vt:lpstr>
      <vt:lpstr>RRTMG-SW configuration</vt:lpstr>
      <vt:lpstr>RRTM_LW vs. M91/G00:  Impact when operationally introduced in 2000</vt:lpstr>
      <vt:lpstr>RRTM_LW vs. M91/G00 - 4</vt:lpstr>
      <vt:lpstr>RRTM vs. M91/G00 - 5</vt:lpstr>
      <vt:lpstr>McICA in 2 figures Monte-Carlo independent column approximation</vt:lpstr>
      <vt:lpstr>McICA in 2 figures</vt:lpstr>
      <vt:lpstr>ECMWF+McICA - configuration</vt:lpstr>
      <vt:lpstr>McICA: : Hoes does the model deal with radiative noise?</vt:lpstr>
      <vt:lpstr>McICA: Hoes does the model deal with radiative noise?</vt:lpstr>
      <vt:lpstr>McICA: Hoes does the model deal with radiative noise?</vt:lpstr>
      <vt:lpstr>Impact of the change in radiation scheme</vt:lpstr>
      <vt:lpstr>PowerPoint Presentation</vt:lpstr>
      <vt:lpstr>PowerPoint Presentation</vt:lpstr>
      <vt:lpstr>PowerPoint Presentation</vt:lpstr>
      <vt:lpstr>Impact on long-wave cloud forcing in ensembles of 1-year simulations</vt:lpstr>
      <vt:lpstr>Impact on short-wave cloud forcing in ensembles of 1-year simulations</vt:lpstr>
      <vt:lpstr>Impact in TL799 L91 10-day FCs Dec’06-Apr’07. RMS GPH</vt:lpstr>
      <vt:lpstr>McRAD spatio-temporal resolution</vt:lpstr>
      <vt:lpstr>Impact of reduced radiation grid</vt:lpstr>
      <vt:lpstr>Extreme temperature errors at coastlines a cold case</vt:lpstr>
      <vt:lpstr>PowerPoint Presentation</vt:lpstr>
      <vt:lpstr>Reduced errors for coastline stations</vt:lpstr>
      <vt:lpstr>Solar Zenith Angle between time steps</vt:lpstr>
      <vt:lpstr>Conclusions on McRad</vt:lpstr>
      <vt:lpstr>Ongoing development </vt:lpstr>
      <vt:lpstr>Climatological AOD 550nm distribution  CAMS vs Tegen et al. 1997</vt:lpstr>
      <vt:lpstr>Aerosol distribution and circulation feedbacks</vt:lpstr>
      <vt:lpstr>Impacts on FC errors in the Indian Monsoon region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Distribution for 1994</dc:title>
  <dc:creator>Rob Hine</dc:creator>
  <cp:lastModifiedBy>Alessio Bozzo</cp:lastModifiedBy>
  <cp:revision>345</cp:revision>
  <cp:lastPrinted>2002-04-17T22:47:10Z</cp:lastPrinted>
  <dcterms:created xsi:type="dcterms:W3CDTF">2014-04-01T21:10:47Z</dcterms:created>
  <dcterms:modified xsi:type="dcterms:W3CDTF">2016-05-18T08:58:43Z</dcterms:modified>
</cp:coreProperties>
</file>