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xml" ContentType="application/vnd.openxmlformats-officedocument.presentationml.tags+xml"/>
  <Override PartName="/ppt/notesSlides/notesSlide16.xml" ContentType="application/vnd.openxmlformats-officedocument.presentationml.notesSlide+xml"/>
  <Override PartName="/ppt/tags/tag2.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handoutMasterIdLst>
    <p:handoutMasterId r:id="rId39"/>
  </p:handoutMasterIdLst>
  <p:sldIdLst>
    <p:sldId id="258" r:id="rId2"/>
    <p:sldId id="259" r:id="rId3"/>
    <p:sldId id="260" r:id="rId4"/>
    <p:sldId id="261" r:id="rId5"/>
    <p:sldId id="262" r:id="rId6"/>
    <p:sldId id="263" r:id="rId7"/>
    <p:sldId id="264" r:id="rId8"/>
    <p:sldId id="289" r:id="rId9"/>
    <p:sldId id="296" r:id="rId10"/>
    <p:sldId id="297" r:id="rId11"/>
    <p:sldId id="298" r:id="rId12"/>
    <p:sldId id="299" r:id="rId13"/>
    <p:sldId id="269" r:id="rId14"/>
    <p:sldId id="270" r:id="rId15"/>
    <p:sldId id="271" r:id="rId16"/>
    <p:sldId id="272" r:id="rId17"/>
    <p:sldId id="273" r:id="rId18"/>
    <p:sldId id="275" r:id="rId19"/>
    <p:sldId id="267" r:id="rId20"/>
    <p:sldId id="301" r:id="rId21"/>
    <p:sldId id="302" r:id="rId22"/>
    <p:sldId id="303" r:id="rId23"/>
    <p:sldId id="304" r:id="rId24"/>
    <p:sldId id="305" r:id="rId25"/>
    <p:sldId id="306" r:id="rId26"/>
    <p:sldId id="308" r:id="rId27"/>
    <p:sldId id="309" r:id="rId28"/>
    <p:sldId id="307" r:id="rId29"/>
    <p:sldId id="276" r:id="rId30"/>
    <p:sldId id="279" r:id="rId31"/>
    <p:sldId id="280" r:id="rId32"/>
    <p:sldId id="281" r:id="rId33"/>
    <p:sldId id="282" r:id="rId34"/>
    <p:sldId id="284" r:id="rId35"/>
    <p:sldId id="286" r:id="rId36"/>
    <p:sldId id="287" r:id="rId37"/>
  </p:sldIdLst>
  <p:sldSz cx="12188825" cy="6858000"/>
  <p:notesSz cx="6794500" cy="9906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4E83"/>
    <a:srgbClr val="6C8AAF"/>
    <a:srgbClr val="2E3F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641" autoAdjust="0"/>
    <p:restoredTop sz="74299" autoAdjust="0"/>
  </p:normalViewPr>
  <p:slideViewPr>
    <p:cSldViewPr snapToGrid="0" snapToObjects="1" showGuides="1">
      <p:cViewPr varScale="1">
        <p:scale>
          <a:sx n="64" d="100"/>
          <a:sy n="64" d="100"/>
        </p:scale>
        <p:origin x="1392" y="60"/>
      </p:cViewPr>
      <p:guideLst>
        <p:guide orient="horz" pos="2160"/>
        <p:guide pos="3838"/>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5300"/>
          </a:xfrm>
          <a:prstGeom prst="rect">
            <a:avLst/>
          </a:prstGeom>
        </p:spPr>
        <p:txBody>
          <a:bodyPr vert="horz" lIns="91440" tIns="45720" rIns="91440" bIns="45720" rtlCol="0"/>
          <a:lstStyle>
            <a:lvl1pPr algn="r">
              <a:defRPr sz="1200"/>
            </a:lvl1pPr>
          </a:lstStyle>
          <a:p>
            <a:fld id="{257351A7-8A0E-BC4A-B507-BC9FBEDEB94D}" type="datetime1">
              <a:rPr lang="en-US" smtClean="0"/>
              <a:pPr/>
              <a:t>5/9/2016</a:t>
            </a:fld>
            <a:endParaRPr lang="en-US"/>
          </a:p>
        </p:txBody>
      </p:sp>
      <p:sp>
        <p:nvSpPr>
          <p:cNvPr id="4" name="Footer Placeholder 3"/>
          <p:cNvSpPr>
            <a:spLocks noGrp="1"/>
          </p:cNvSpPr>
          <p:nvPr>
            <p:ph type="ftr" sz="quarter" idx="2"/>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08981"/>
            <a:ext cx="2944283" cy="495300"/>
          </a:xfrm>
          <a:prstGeom prst="rect">
            <a:avLst/>
          </a:prstGeom>
        </p:spPr>
        <p:txBody>
          <a:bodyPr vert="horz" lIns="91440" tIns="45720" rIns="91440" bIns="45720"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10184401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3C0BA50B-6875-0F43-A70A-41BA2A188017}" type="datetime1">
              <a:rPr lang="en-US" smtClean="0"/>
              <a:pPr/>
              <a:t>5/9/2016</a:t>
            </a:fld>
            <a:endParaRPr lang="en-US"/>
          </a:p>
        </p:txBody>
      </p:sp>
      <p:sp>
        <p:nvSpPr>
          <p:cNvPr id="4" name="Slide Image Placeholder 3"/>
          <p:cNvSpPr>
            <a:spLocks noGrp="1" noRot="1" noChangeAspect="1"/>
          </p:cNvSpPr>
          <p:nvPr>
            <p:ph type="sldImg" idx="2"/>
          </p:nvPr>
        </p:nvSpPr>
        <p:spPr>
          <a:xfrm>
            <a:off x="96838" y="742950"/>
            <a:ext cx="6600825" cy="3714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35052525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7516888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GB" altLang="en-US" smtClean="0"/>
              <a:t>Van Loon, H. and J.C. Rogers, 1978: The seesaw in winter temperatures between Greenland and Northern Europe. Part I: General description.</a:t>
            </a:r>
          </a:p>
          <a:p>
            <a:r>
              <a:rPr lang="en-GB" altLang="en-US" smtClean="0"/>
              <a:t>Mon. Wea. Rev. </a:t>
            </a:r>
            <a:r>
              <a:rPr lang="en-GB" altLang="en-US" b="1" smtClean="0"/>
              <a:t>106,</a:t>
            </a:r>
            <a:r>
              <a:rPr lang="en-GB" altLang="en-US" smtClean="0"/>
              <a:t> 296-310.</a:t>
            </a:r>
          </a:p>
        </p:txBody>
      </p:sp>
    </p:spTree>
    <p:extLst>
      <p:ext uri="{BB962C8B-B14F-4D97-AF65-F5344CB8AC3E}">
        <p14:creationId xmlns:p14="http://schemas.microsoft.com/office/powerpoint/2010/main" val="5797995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GB" altLang="en-US" smtClean="0"/>
              <a:t>Wallace, J.M. and D. S. Gutzler, 1981: Teleconnections in the geopotential height field during the Northern Hemisphere winter. Mon. Wea. Rev. </a:t>
            </a:r>
            <a:r>
              <a:rPr lang="en-GB" altLang="en-US" b="1" smtClean="0"/>
              <a:t>109, </a:t>
            </a:r>
            <a:r>
              <a:rPr lang="en-GB" altLang="en-US" smtClean="0"/>
              <a:t>784-812.</a:t>
            </a:r>
          </a:p>
        </p:txBody>
      </p:sp>
    </p:spTree>
    <p:extLst>
      <p:ext uri="{BB962C8B-B14F-4D97-AF65-F5344CB8AC3E}">
        <p14:creationId xmlns:p14="http://schemas.microsoft.com/office/powerpoint/2010/main" val="29187004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GB" altLang="en-US" smtClean="0"/>
              <a:t>Horel, J.D. and J.M. Wallace, 1981: Planetary-scale atmospheric phenomena associated with the Southern Oscillation. Mon. Wea. Rev. </a:t>
            </a:r>
            <a:r>
              <a:rPr lang="en-GB" altLang="en-US" b="1" smtClean="0"/>
              <a:t>109, </a:t>
            </a:r>
            <a:r>
              <a:rPr lang="en-GB" altLang="en-US" smtClean="0"/>
              <a:t>813-829.</a:t>
            </a:r>
          </a:p>
          <a:p>
            <a:endParaRPr lang="en-GB" altLang="en-US" smtClean="0"/>
          </a:p>
        </p:txBody>
      </p:sp>
    </p:spTree>
    <p:extLst>
      <p:ext uri="{BB962C8B-B14F-4D97-AF65-F5344CB8AC3E}">
        <p14:creationId xmlns:p14="http://schemas.microsoft.com/office/powerpoint/2010/main" val="14045725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GB" altLang="en-US" smtClean="0"/>
              <a:t>Molteni, F., T. Stockdale, M. Balmaseda, G. Balsamo, R. Buizza, L. Ferranti, L. Magnusson, K. Mogensen, T. Palmer and F. Vitart, 2011: The new ECMWF seasonal forecast system (System 4).  ECMWF Technical Memorandum no. 656.</a:t>
            </a:r>
          </a:p>
          <a:p>
            <a:endParaRPr lang="en-GB" altLang="en-US" smtClean="0"/>
          </a:p>
        </p:txBody>
      </p:sp>
    </p:spTree>
    <p:extLst>
      <p:ext uri="{BB962C8B-B14F-4D97-AF65-F5344CB8AC3E}">
        <p14:creationId xmlns:p14="http://schemas.microsoft.com/office/powerpoint/2010/main" val="14586560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9423817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Ice</a:t>
            </a:r>
            <a:r>
              <a:rPr lang="en-GB" baseline="0" dirty="0" smtClean="0"/>
              <a:t> thickness sets:</a:t>
            </a:r>
          </a:p>
          <a:p>
            <a:r>
              <a:rPr lang="en-GB" baseline="0" dirty="0" smtClean="0"/>
              <a:t>Compressive strength</a:t>
            </a:r>
            <a:endParaRPr lang="en-GB" dirty="0" smtClean="0"/>
          </a:p>
          <a:p>
            <a:r>
              <a:rPr lang="en-GB" dirty="0" smtClean="0"/>
              <a:t>Rate of growth (in winter 3m ice grows 100x slower than refreezing</a:t>
            </a:r>
            <a:r>
              <a:rPr lang="en-GB" baseline="0" dirty="0" smtClean="0"/>
              <a:t> lead </a:t>
            </a:r>
            <a:r>
              <a:rPr lang="en-GB" dirty="0" smtClean="0"/>
              <a:t>– in summer growth rate is negative (melt</a:t>
            </a:r>
            <a:r>
              <a:rPr lang="en-GB" baseline="0" dirty="0" smtClean="0"/>
              <a:t> rate) and independent of thickness)</a:t>
            </a:r>
            <a:endParaRPr lang="en-GB" dirty="0" smtClean="0"/>
          </a:p>
          <a:p>
            <a:r>
              <a:rPr lang="en-GB" dirty="0" smtClean="0"/>
              <a:t>Surface temperature</a:t>
            </a:r>
          </a:p>
          <a:p>
            <a:r>
              <a:rPr lang="en-GB" dirty="0" smtClean="0"/>
              <a:t>Turbulent</a:t>
            </a:r>
            <a:r>
              <a:rPr lang="en-GB" baseline="0" dirty="0" smtClean="0"/>
              <a:t> and </a:t>
            </a:r>
            <a:r>
              <a:rPr lang="en-GB" baseline="0" dirty="0" err="1" smtClean="0"/>
              <a:t>radiative</a:t>
            </a:r>
            <a:r>
              <a:rPr lang="en-GB" baseline="0" dirty="0" smtClean="0"/>
              <a:t> heat exchange</a:t>
            </a:r>
          </a:p>
          <a:p>
            <a:r>
              <a:rPr lang="en-GB" baseline="0" dirty="0" smtClean="0"/>
              <a:t>Potential energy</a:t>
            </a:r>
          </a:p>
          <a:p>
            <a:r>
              <a:rPr lang="en-GB" baseline="0" dirty="0" smtClean="0"/>
              <a:t>Salt content</a:t>
            </a:r>
            <a:endParaRPr lang="en-GB" dirty="0" smtClean="0"/>
          </a:p>
          <a:p>
            <a:endParaRPr lang="en-GB" dirty="0" smtClean="0"/>
          </a:p>
        </p:txBody>
      </p:sp>
    </p:spTree>
    <p:extLst>
      <p:ext uri="{BB962C8B-B14F-4D97-AF65-F5344CB8AC3E}">
        <p14:creationId xmlns:p14="http://schemas.microsoft.com/office/powerpoint/2010/main" val="7442927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Deep convection</a:t>
            </a:r>
            <a:r>
              <a:rPr lang="en-GB" baseline="0" dirty="0" smtClean="0"/>
              <a:t> sites in the North Atlantic </a:t>
            </a:r>
          </a:p>
          <a:p>
            <a:endParaRPr lang="en-GB" baseline="0" dirty="0" smtClean="0"/>
          </a:p>
          <a:p>
            <a:r>
              <a:rPr lang="en-GB" baseline="0" dirty="0" smtClean="0"/>
              <a:t>Holland et al 2001 – freshwater exchange from variable ice cover is the dominant process for forcing variability in the over-turning (</a:t>
            </a:r>
            <a:r>
              <a:rPr lang="en-GB" baseline="0" dirty="0" err="1" smtClean="0"/>
              <a:t>interdecadal</a:t>
            </a:r>
            <a:r>
              <a:rPr lang="en-GB" baseline="0" dirty="0" smtClean="0"/>
              <a:t> timescales)</a:t>
            </a:r>
          </a:p>
          <a:p>
            <a:endParaRPr lang="en-GB" baseline="0" dirty="0" smtClean="0"/>
          </a:p>
          <a:p>
            <a:r>
              <a:rPr lang="en-GB" baseline="0" dirty="0" smtClean="0"/>
              <a:t>Great Salinity Anomalies </a:t>
            </a:r>
          </a:p>
          <a:p>
            <a:endParaRPr lang="en-GB" baseline="0" dirty="0" smtClean="0"/>
          </a:p>
          <a:p>
            <a:endParaRPr lang="en-GB" dirty="0"/>
          </a:p>
        </p:txBody>
      </p:sp>
    </p:spTree>
    <p:extLst>
      <p:ext uri="{BB962C8B-B14F-4D97-AF65-F5344CB8AC3E}">
        <p14:creationId xmlns:p14="http://schemas.microsoft.com/office/powerpoint/2010/main" val="38239864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Impact on Caspian Sea</a:t>
            </a:r>
            <a:r>
              <a:rPr lang="en-GB" baseline="0" dirty="0" smtClean="0"/>
              <a:t> region Analysis of surface air temperatures.</a:t>
            </a:r>
          </a:p>
          <a:p>
            <a:endParaRPr lang="en-GB" baseline="0" dirty="0" smtClean="0"/>
          </a:p>
          <a:p>
            <a:r>
              <a:rPr lang="en-GB" dirty="0" smtClean="0"/>
              <a:t>Lots of past studies:</a:t>
            </a:r>
          </a:p>
          <a:p>
            <a:r>
              <a:rPr lang="en-GB" dirty="0" err="1" smtClean="0"/>
              <a:t>Rinke</a:t>
            </a:r>
            <a:r>
              <a:rPr lang="en-GB" dirty="0" smtClean="0"/>
              <a:t> et al 2006, Model study,</a:t>
            </a:r>
            <a:r>
              <a:rPr lang="en-GB" baseline="0" dirty="0" smtClean="0"/>
              <a:t> Sea ice/SST impact biggest in winter.  Direct thermodynamic effect in winter limited to the near surface (Z800) – important for regional circulation patterns and temperature profiles.  Dynamical effect, advection of heat vertically and horizontally important in winter and summer.</a:t>
            </a:r>
            <a:endParaRPr lang="en-GB" dirty="0" smtClean="0"/>
          </a:p>
          <a:p>
            <a:r>
              <a:rPr lang="en-GB" dirty="0" smtClean="0"/>
              <a:t>Bhatt et al 2008,summer ice reductions</a:t>
            </a:r>
            <a:r>
              <a:rPr lang="en-GB" baseline="0" dirty="0" smtClean="0"/>
              <a:t> (mainly in Pacific) lead to impact on Pacific storm track, leads to changes in precipitation patterns.</a:t>
            </a:r>
            <a:endParaRPr lang="en-GB" dirty="0" smtClean="0"/>
          </a:p>
          <a:p>
            <a:r>
              <a:rPr lang="en-GB" dirty="0" smtClean="0"/>
              <a:t>Alexander et al 2004,  reduced ice increased upward heat flux, local response, near surface warming, </a:t>
            </a:r>
            <a:r>
              <a:rPr lang="en-GB" dirty="0" err="1" smtClean="0"/>
              <a:t>baroclinic</a:t>
            </a:r>
            <a:r>
              <a:rPr lang="en-GB" dirty="0" smtClean="0"/>
              <a:t> response, enhanced precipitation</a:t>
            </a:r>
            <a:r>
              <a:rPr lang="en-GB" baseline="0" dirty="0" smtClean="0"/>
              <a:t> and evaporation low SLP.   </a:t>
            </a:r>
          </a:p>
          <a:p>
            <a:r>
              <a:rPr lang="en-GB" baseline="0" dirty="0" smtClean="0"/>
              <a:t>Large scale response depends on interaction of surface fluxes with large scale circulation </a:t>
            </a:r>
            <a:endParaRPr lang="en-GB" dirty="0" smtClean="0"/>
          </a:p>
          <a:p>
            <a:r>
              <a:rPr lang="en-GB" dirty="0" smtClean="0"/>
              <a:t>Higgins</a:t>
            </a:r>
            <a:r>
              <a:rPr lang="en-GB" baseline="0" dirty="0" smtClean="0"/>
              <a:t> &amp; </a:t>
            </a:r>
            <a:r>
              <a:rPr lang="en-GB" baseline="0" dirty="0" err="1" smtClean="0"/>
              <a:t>Cassano</a:t>
            </a:r>
            <a:r>
              <a:rPr lang="en-GB" baseline="0" dirty="0" smtClean="0"/>
              <a:t> 2009 different responses within the Arctic basin to reduced sea ice,  changes in cyclones or thermodynamic changes</a:t>
            </a:r>
          </a:p>
          <a:p>
            <a:r>
              <a:rPr lang="en-GB" baseline="0" dirty="0" smtClean="0"/>
              <a:t>Francis et al 2009: Winter weather patterns set by summer sea ice</a:t>
            </a:r>
          </a:p>
          <a:p>
            <a:r>
              <a:rPr lang="en-GB" baseline="0" dirty="0" err="1" smtClean="0"/>
              <a:t>Petoukhov</a:t>
            </a:r>
            <a:r>
              <a:rPr lang="en-GB" baseline="0" dirty="0" smtClean="0"/>
              <a:t> and Semenov 2010, Barents/Kara Sea winter cold extremes</a:t>
            </a:r>
          </a:p>
          <a:p>
            <a:endParaRPr lang="en-GB" dirty="0" smtClean="0"/>
          </a:p>
          <a:p>
            <a:endParaRPr lang="en-GB" dirty="0"/>
          </a:p>
        </p:txBody>
      </p:sp>
    </p:spTree>
    <p:extLst>
      <p:ext uri="{BB962C8B-B14F-4D97-AF65-F5344CB8AC3E}">
        <p14:creationId xmlns:p14="http://schemas.microsoft.com/office/powerpoint/2010/main" val="8050150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GB" dirty="0" smtClean="0"/>
              <a:t>The 4 panel picture</a:t>
            </a:r>
            <a:r>
              <a:rPr lang="en-GB" baseline="0" dirty="0" smtClean="0"/>
              <a:t> on the left:</a:t>
            </a:r>
          </a:p>
          <a:p>
            <a:r>
              <a:rPr lang="en-GB" dirty="0" smtClean="0"/>
              <a:t>Results are shown for the seasonal</a:t>
            </a:r>
            <a:r>
              <a:rPr lang="en-GB" baseline="0" dirty="0" smtClean="0"/>
              <a:t> forecast model when the SST and the sea ice are strongly relaxed to either climatology or 2012 observations.</a:t>
            </a:r>
          </a:p>
          <a:p>
            <a:endParaRPr lang="en-GB" baseline="0" dirty="0" smtClean="0"/>
          </a:p>
          <a:p>
            <a:r>
              <a:rPr lang="en-GB" baseline="0" dirty="0" smtClean="0"/>
              <a:t>Top Left:</a:t>
            </a:r>
          </a:p>
          <a:p>
            <a:r>
              <a:rPr lang="en-GB" baseline="0" dirty="0" smtClean="0"/>
              <a:t>Climatological SST used in both experiments – difference between using 2012-clim sea ice</a:t>
            </a:r>
          </a:p>
          <a:p>
            <a:endParaRPr lang="en-GB" baseline="0" dirty="0" smtClean="0"/>
          </a:p>
          <a:p>
            <a:r>
              <a:rPr lang="en-GB" baseline="0" dirty="0" smtClean="0"/>
              <a:t>Top Right</a:t>
            </a:r>
          </a:p>
          <a:p>
            <a:pPr defTabSz="914328">
              <a:defRPr/>
            </a:pPr>
            <a:r>
              <a:rPr lang="en-GB" baseline="0" dirty="0" smtClean="0"/>
              <a:t>2012 SST used in both experiments – difference between using 2012-clim sea ice</a:t>
            </a:r>
          </a:p>
          <a:p>
            <a:endParaRPr lang="en-GB" dirty="0" smtClean="0"/>
          </a:p>
          <a:p>
            <a:r>
              <a:rPr lang="en-GB" dirty="0" smtClean="0"/>
              <a:t>Bottom</a:t>
            </a:r>
            <a:r>
              <a:rPr lang="en-GB" baseline="0" dirty="0" smtClean="0"/>
              <a:t> Left:</a:t>
            </a:r>
          </a:p>
          <a:p>
            <a:pPr defTabSz="914328">
              <a:defRPr/>
            </a:pPr>
            <a:r>
              <a:rPr lang="en-GB" baseline="0" dirty="0" smtClean="0"/>
              <a:t>Climatological sea ice used in both experiments – difference between using 2012-clim sea SST</a:t>
            </a:r>
          </a:p>
          <a:p>
            <a:pPr defTabSz="914328">
              <a:defRPr/>
            </a:pPr>
            <a:endParaRPr lang="en-GB" baseline="0" dirty="0" smtClean="0"/>
          </a:p>
          <a:p>
            <a:pPr defTabSz="914328">
              <a:defRPr/>
            </a:pPr>
            <a:r>
              <a:rPr lang="en-GB" baseline="0" dirty="0" smtClean="0"/>
              <a:t>Bottom Right:</a:t>
            </a:r>
          </a:p>
          <a:p>
            <a:pPr defTabSz="914328">
              <a:defRPr/>
            </a:pPr>
            <a:r>
              <a:rPr lang="en-GB" baseline="0" dirty="0" smtClean="0"/>
              <a:t>2012 sea ice used in both experiments – difference between using 2012-clim sea SST</a:t>
            </a:r>
          </a:p>
          <a:p>
            <a:pPr defTabSz="914328">
              <a:defRPr/>
            </a:pPr>
            <a:endParaRPr lang="en-GB" baseline="0" dirty="0" smtClean="0"/>
          </a:p>
          <a:p>
            <a:pPr defTabSz="914328">
              <a:defRPr/>
            </a:pPr>
            <a:r>
              <a:rPr lang="en-GB" baseline="0" dirty="0" smtClean="0"/>
              <a:t>You can see that the right hand panels are closer to the anomaly map of ERA-I.  You need both the SST and the sea ice to get the correct response.</a:t>
            </a:r>
          </a:p>
          <a:p>
            <a:pPr defTabSz="914328">
              <a:defRPr/>
            </a:pPr>
            <a:r>
              <a:rPr lang="en-GB" baseline="0" dirty="0" smtClean="0"/>
              <a:t>The Low pressure over the N Atlantic is set by the SST but the sea ice anomalies are required to generate the high pressure over the Arctic (which helps to keep the low pressure anomaly over Europe rather than the ocean?)</a:t>
            </a:r>
          </a:p>
          <a:p>
            <a:pPr defTabSz="914328">
              <a:defRPr/>
            </a:pPr>
            <a:endParaRPr lang="en-GB" baseline="0" dirty="0" smtClean="0"/>
          </a:p>
          <a:p>
            <a:pPr defTabSz="914328">
              <a:defRPr/>
            </a:pPr>
            <a:r>
              <a:rPr lang="en-GB" baseline="0" dirty="0" smtClean="0"/>
              <a:t>For the Siberian region it is clear that the SST response to the melting ice is helping to generate the “heat low” in the region.</a:t>
            </a:r>
          </a:p>
          <a:p>
            <a:pPr defTabSz="914328">
              <a:defRPr/>
            </a:pPr>
            <a:endParaRPr lang="en-GB" baseline="0" dirty="0" smtClean="0"/>
          </a:p>
          <a:p>
            <a:pPr defTabSz="914328">
              <a:defRPr/>
            </a:pPr>
            <a:r>
              <a:rPr lang="en-GB" baseline="0" dirty="0" smtClean="0"/>
              <a:t>The results are not shown for the Z500 field, but although the fields are not identical there is a similar pattern aloft suggesting the anomalies are large enough to affect the large scale flow and not just the surface circulation.</a:t>
            </a:r>
          </a:p>
          <a:p>
            <a:pPr defTabSz="914328">
              <a:defRPr/>
            </a:pPr>
            <a:endParaRPr lang="en-GB" baseline="0" dirty="0" smtClean="0"/>
          </a:p>
          <a:p>
            <a:endParaRPr lang="en-GB" dirty="0"/>
          </a:p>
        </p:txBody>
      </p:sp>
    </p:spTree>
    <p:extLst>
      <p:ext uri="{BB962C8B-B14F-4D97-AF65-F5344CB8AC3E}">
        <p14:creationId xmlns:p14="http://schemas.microsoft.com/office/powerpoint/2010/main" val="18971729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D03270C-FB42-C54A-AC71-B4EEB4FA7F12}" type="slidenum">
              <a:rPr lang="en-US" smtClean="0"/>
              <a:pPr/>
              <a:t>26</a:t>
            </a:fld>
            <a:endParaRPr lang="en-US"/>
          </a:p>
        </p:txBody>
      </p:sp>
    </p:spTree>
    <p:extLst>
      <p:ext uri="{BB962C8B-B14F-4D97-AF65-F5344CB8AC3E}">
        <p14:creationId xmlns:p14="http://schemas.microsoft.com/office/powerpoint/2010/main" val="15198201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68134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554621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2342883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799151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7644934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882794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GB" altLang="en-US" smtClean="0"/>
              <a:t>Vitart, F., 2014: Evolution of ECMWF sub-seasonal forecast skill scores. Q.J.R. Meteorol. Soc.. doi: 10.1002/qj.2256</a:t>
            </a:r>
          </a:p>
        </p:txBody>
      </p:sp>
    </p:spTree>
    <p:extLst>
      <p:ext uri="{BB962C8B-B14F-4D97-AF65-F5344CB8AC3E}">
        <p14:creationId xmlns:p14="http://schemas.microsoft.com/office/powerpoint/2010/main" val="19440141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7579027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6870655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smtClean="0"/>
              <a:t>Roles of various phenomena that have an impact on society and we would like to predict</a:t>
            </a:r>
          </a:p>
          <a:p>
            <a:r>
              <a:rPr lang="en-US" altLang="en-US" dirty="0" smtClean="0"/>
              <a:t>ENSO and IOD event – large precipitation</a:t>
            </a:r>
            <a:r>
              <a:rPr lang="en-US" altLang="en-US" baseline="0" dirty="0" smtClean="0"/>
              <a:t> anomaly in </a:t>
            </a:r>
            <a:r>
              <a:rPr lang="en-US" altLang="en-US" baseline="0" dirty="0" err="1" smtClean="0"/>
              <a:t>Eafrica</a:t>
            </a:r>
            <a:endParaRPr lang="en-US" altLang="en-US" baseline="0" dirty="0" smtClean="0"/>
          </a:p>
          <a:p>
            <a:r>
              <a:rPr lang="en-US" altLang="en-US" baseline="0" dirty="0" smtClean="0"/>
              <a:t>Lead to much higher rainfall than average and consequently in Rift Valley fever outbreak – mosquito borne disease</a:t>
            </a:r>
            <a:endParaRPr lang="en-US" altLang="en-US" dirty="0" smtClean="0"/>
          </a:p>
        </p:txBody>
      </p:sp>
    </p:spTree>
    <p:extLst>
      <p:ext uri="{BB962C8B-B14F-4D97-AF65-F5344CB8AC3E}">
        <p14:creationId xmlns:p14="http://schemas.microsoft.com/office/powerpoint/2010/main" val="2173306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GB" altLang="en-US" dirty="0" smtClean="0"/>
              <a:t>A major drought occurred over India in the year 2002 with a seasonal rainfall deficit of 21.5%, a result of 56% below normal rainfall in the month of July. Back-trajectory analysis reveals a major change in the low-level circulation during July 2002 with frequent advection of dry air from over the deserts around the eastern Arabian Sea instead of marine air from across the equator</a:t>
            </a:r>
            <a:endParaRPr lang="en-US" altLang="en-US" dirty="0" smtClean="0"/>
          </a:p>
        </p:txBody>
      </p:sp>
    </p:spTree>
    <p:extLst>
      <p:ext uri="{BB962C8B-B14F-4D97-AF65-F5344CB8AC3E}">
        <p14:creationId xmlns:p14="http://schemas.microsoft.com/office/powerpoint/2010/main" val="20325284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smtClean="0"/>
              <a:t>Heat wave in Europe in 2003 – persistent anticyclone</a:t>
            </a:r>
          </a:p>
        </p:txBody>
      </p:sp>
    </p:spTree>
    <p:extLst>
      <p:ext uri="{BB962C8B-B14F-4D97-AF65-F5344CB8AC3E}">
        <p14:creationId xmlns:p14="http://schemas.microsoft.com/office/powerpoint/2010/main" val="28471364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smtClean="0"/>
              <a:t>Prolonged</a:t>
            </a:r>
            <a:r>
              <a:rPr lang="en-US" altLang="en-US" baseline="0" dirty="0" smtClean="0"/>
              <a:t> and very strong AO event – lead to cold winter in UK</a:t>
            </a:r>
            <a:endParaRPr lang="en-US" altLang="en-US" dirty="0" smtClean="0"/>
          </a:p>
        </p:txBody>
      </p:sp>
    </p:spTree>
    <p:extLst>
      <p:ext uri="{BB962C8B-B14F-4D97-AF65-F5344CB8AC3E}">
        <p14:creationId xmlns:p14="http://schemas.microsoft.com/office/powerpoint/2010/main" val="40920336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6180068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9450761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GB" altLang="en-US" dirty="0" err="1" smtClean="0"/>
              <a:t>Saji</a:t>
            </a:r>
            <a:r>
              <a:rPr lang="en-GB" altLang="en-US" smtClean="0"/>
              <a:t>, N.H, B.N. </a:t>
            </a:r>
            <a:r>
              <a:rPr lang="en-GB" altLang="en-US" dirty="0" err="1" smtClean="0"/>
              <a:t>Goswami</a:t>
            </a:r>
            <a:r>
              <a:rPr lang="en-GB" altLang="en-US" dirty="0" smtClean="0"/>
              <a:t>, P. N. </a:t>
            </a:r>
            <a:r>
              <a:rPr lang="en-GB" altLang="en-US" dirty="0" err="1" smtClean="0"/>
              <a:t>Vinayachandran</a:t>
            </a:r>
            <a:r>
              <a:rPr lang="en-GB" altLang="en-US" dirty="0" smtClean="0"/>
              <a:t> and T. Yamagata, 1999: A dipole mode in the tropical Indian Ocean. Nature </a:t>
            </a:r>
            <a:r>
              <a:rPr lang="en-GB" altLang="en-US" b="1" dirty="0" smtClean="0"/>
              <a:t>401,</a:t>
            </a:r>
            <a:r>
              <a:rPr lang="en-GB" altLang="en-US" dirty="0" smtClean="0"/>
              <a:t> 360-363.</a:t>
            </a:r>
          </a:p>
          <a:p>
            <a:endParaRPr lang="en-GB" altLang="en-US" dirty="0" smtClean="0"/>
          </a:p>
          <a:p>
            <a:r>
              <a:rPr lang="en-GB" altLang="en-US" dirty="0" smtClean="0"/>
              <a:t>Webster, P.J.,  A.M. Moore, J.P. </a:t>
            </a:r>
            <a:r>
              <a:rPr lang="en-GB" altLang="en-US" dirty="0" err="1" smtClean="0"/>
              <a:t>Loschnigg</a:t>
            </a:r>
            <a:r>
              <a:rPr lang="en-GB" altLang="en-US" dirty="0" smtClean="0"/>
              <a:t> and R. R. </a:t>
            </a:r>
            <a:r>
              <a:rPr lang="en-GB" altLang="en-US" dirty="0" err="1" smtClean="0"/>
              <a:t>Leben</a:t>
            </a:r>
            <a:r>
              <a:rPr lang="en-GB" altLang="en-US" dirty="0" smtClean="0"/>
              <a:t>, 1999: Coupled ocean–atmosphere dynamics in the Indian Ocean during 1997–98. Nature </a:t>
            </a:r>
            <a:r>
              <a:rPr lang="en-GB" altLang="en-US" b="1" dirty="0" smtClean="0"/>
              <a:t>401,</a:t>
            </a:r>
            <a:r>
              <a:rPr lang="en-GB" altLang="en-US" dirty="0" smtClean="0"/>
              <a:t> 356-360.</a:t>
            </a:r>
          </a:p>
          <a:p>
            <a:endParaRPr lang="en-GB" altLang="en-US" dirty="0" smtClean="0"/>
          </a:p>
        </p:txBody>
      </p:sp>
    </p:spTree>
    <p:extLst>
      <p:ext uri="{BB962C8B-B14F-4D97-AF65-F5344CB8AC3E}">
        <p14:creationId xmlns:p14="http://schemas.microsoft.com/office/powerpoint/2010/main" val="7054121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Date Placeholder 10"/>
          <p:cNvSpPr txBox="1">
            <a:spLocks/>
          </p:cNvSpPr>
          <p:nvPr userDrawn="1"/>
        </p:nvSpPr>
        <p:spPr>
          <a:xfrm>
            <a:off x="8076534" y="5984875"/>
            <a:ext cx="1953066"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rgbClr val="064E83"/>
                </a:solidFill>
                <a:effectLst/>
                <a:uLnTx/>
                <a:uFillTx/>
                <a:latin typeface="+mn-lt"/>
                <a:ea typeface="+mn-ea"/>
                <a:cs typeface="+mn-cs"/>
              </a:rPr>
              <a:t>© ECMWF </a:t>
            </a:r>
            <a:fld id="{D4C56AD5-C73F-B44A-96CB-E8BE2C5CB95A}" type="datetime4">
              <a:rPr kumimoji="0" lang="en-US" sz="900" b="0" i="0" u="none" strike="noStrike" kern="1200" cap="none" spc="0" normalizeH="0" baseline="0" noProof="0" smtClean="0">
                <a:ln>
                  <a:noFill/>
                </a:ln>
                <a:solidFill>
                  <a:srgbClr val="064E83"/>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May 9, 2016</a:t>
            </a:fld>
            <a:endParaRPr kumimoji="0" lang="en-US" sz="900" b="0" i="0" u="none" strike="noStrike" kern="1200" cap="none" spc="0" normalizeH="0" baseline="0" noProof="0" dirty="0" smtClean="0">
              <a:ln>
                <a:noFill/>
              </a:ln>
              <a:solidFill>
                <a:srgbClr val="064E83"/>
              </a:solidFill>
              <a:effectLst/>
              <a:uLnTx/>
              <a:uFillTx/>
              <a:latin typeface="+mn-lt"/>
              <a:ea typeface="+mn-ea"/>
              <a:cs typeface="+mn-cs"/>
            </a:endParaRPr>
          </a:p>
        </p:txBody>
      </p:sp>
      <p:sp>
        <p:nvSpPr>
          <p:cNvPr id="13" name="Text Placeholder 12"/>
          <p:cNvSpPr>
            <a:spLocks noGrp="1"/>
          </p:cNvSpPr>
          <p:nvPr>
            <p:ph type="body" sz="quarter" idx="10" hasCustomPrompt="1"/>
          </p:nvPr>
        </p:nvSpPr>
        <p:spPr>
          <a:xfrm>
            <a:off x="2160000" y="1294198"/>
            <a:ext cx="7869600"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defRPr>
            </a:lvl1pPr>
          </a:lstStyle>
          <a:p>
            <a:pPr lvl="0"/>
            <a:r>
              <a:rPr lang="en-GB" dirty="0" smtClean="0"/>
              <a:t>Title of Presentation</a:t>
            </a:r>
          </a:p>
        </p:txBody>
      </p:sp>
      <p:sp>
        <p:nvSpPr>
          <p:cNvPr id="14" name="Text Placeholder 12"/>
          <p:cNvSpPr>
            <a:spLocks noGrp="1"/>
          </p:cNvSpPr>
          <p:nvPr>
            <p:ph type="body" sz="quarter" idx="11" hasCustomPrompt="1"/>
          </p:nvPr>
        </p:nvSpPr>
        <p:spPr>
          <a:xfrm>
            <a:off x="2160000" y="1980000"/>
            <a:ext cx="7869600"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defRPr>
            </a:lvl1pPr>
          </a:lstStyle>
          <a:p>
            <a:pPr lvl="0"/>
            <a:r>
              <a:rPr lang="en-GB" dirty="0" smtClean="0"/>
              <a:t>Subtitle of Presentation</a:t>
            </a:r>
          </a:p>
        </p:txBody>
      </p:sp>
      <p:sp>
        <p:nvSpPr>
          <p:cNvPr id="15" name="Text Placeholder 12"/>
          <p:cNvSpPr>
            <a:spLocks noGrp="1"/>
          </p:cNvSpPr>
          <p:nvPr>
            <p:ph type="body" sz="quarter" idx="12" hasCustomPrompt="1"/>
          </p:nvPr>
        </p:nvSpPr>
        <p:spPr>
          <a:xfrm>
            <a:off x="2160000" y="2700001"/>
            <a:ext cx="7869600"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dirty="0" smtClean="0"/>
              <a:t>Author’s Name</a:t>
            </a:r>
          </a:p>
        </p:txBody>
      </p:sp>
      <p:sp>
        <p:nvSpPr>
          <p:cNvPr id="16" name="Text Placeholder 12"/>
          <p:cNvSpPr>
            <a:spLocks noGrp="1"/>
          </p:cNvSpPr>
          <p:nvPr>
            <p:ph type="body" sz="quarter" idx="13" hasCustomPrompt="1"/>
          </p:nvPr>
        </p:nvSpPr>
        <p:spPr>
          <a:xfrm>
            <a:off x="2160000" y="3121224"/>
            <a:ext cx="7869600"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dirty="0" smtClean="0"/>
              <a:t>Author’s Address</a:t>
            </a:r>
          </a:p>
        </p:txBody>
      </p:sp>
      <p:sp>
        <p:nvSpPr>
          <p:cNvPr id="17" name="Text Placeholder 12"/>
          <p:cNvSpPr>
            <a:spLocks noGrp="1"/>
          </p:cNvSpPr>
          <p:nvPr>
            <p:ph type="body" sz="quarter" idx="14" hasCustomPrompt="1"/>
          </p:nvPr>
        </p:nvSpPr>
        <p:spPr>
          <a:xfrm>
            <a:off x="2160000" y="3429000"/>
            <a:ext cx="7869600" cy="228268"/>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dirty="0" err="1" smtClean="0"/>
              <a:t>email@ddress</a:t>
            </a:r>
            <a:endParaRPr lang="en-GB" dirty="0" smtClean="0"/>
          </a:p>
        </p:txBody>
      </p:sp>
      <p:pic>
        <p:nvPicPr>
          <p:cNvPr id="10" name="Picture 9" descr="ECMWF_Master_Logo_RGB_nostrap.png"/>
          <p:cNvPicPr>
            <a:picLocks noChangeAspect="1"/>
          </p:cNvPicPr>
          <p:nvPr userDrawn="1"/>
        </p:nvPicPr>
        <p:blipFill>
          <a:blip r:embed="rId2"/>
          <a:stretch>
            <a:fillRect/>
          </a:stretch>
        </p:blipFill>
        <p:spPr>
          <a:xfrm>
            <a:off x="2160000" y="5984875"/>
            <a:ext cx="2135591" cy="36695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2160000" y="360000"/>
            <a:ext cx="7869600" cy="369332"/>
          </a:xfrm>
          <a:prstGeom prst="rect">
            <a:avLst/>
          </a:prstGeom>
        </p:spPr>
        <p:txBody>
          <a:bodyPr lIns="0" tIns="0" rIns="0" bIns="0"/>
          <a:lstStyle>
            <a:lvl1pPr>
              <a:defRPr>
                <a:solidFill>
                  <a:srgbClr val="064E83"/>
                </a:solidFill>
              </a:defRPr>
            </a:lvl1pPr>
          </a:lstStyle>
          <a:p>
            <a:r>
              <a:rPr lang="en-US" smtClean="0"/>
              <a:t>Click to edit Master title style</a:t>
            </a:r>
            <a:endParaRPr lang="en-US" dirty="0"/>
          </a:p>
        </p:txBody>
      </p:sp>
      <p:sp>
        <p:nvSpPr>
          <p:cNvPr id="11" name="Content Placeholder 10"/>
          <p:cNvSpPr>
            <a:spLocks noGrp="1"/>
          </p:cNvSpPr>
          <p:nvPr>
            <p:ph sz="quarter" idx="14" hasCustomPrompt="1"/>
          </p:nvPr>
        </p:nvSpPr>
        <p:spPr>
          <a:xfrm>
            <a:off x="2159999" y="936000"/>
            <a:ext cx="7869601"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dirty="0"/>
          </a:p>
        </p:txBody>
      </p:sp>
      <p:sp>
        <p:nvSpPr>
          <p:cNvPr id="16" name="Footer Placeholder 11"/>
          <p:cNvSpPr>
            <a:spLocks noGrp="1"/>
          </p:cNvSpPr>
          <p:nvPr>
            <p:ph type="ftr" sz="quarter" idx="3"/>
          </p:nvPr>
        </p:nvSpPr>
        <p:spPr>
          <a:xfrm>
            <a:off x="3502372" y="6308255"/>
            <a:ext cx="4053639"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r>
              <a:rPr lang="en-US" dirty="0" smtClean="0"/>
              <a:t>European Centre for Medium-Range Weather Forecasts</a:t>
            </a:r>
            <a:endParaRPr lang="en-US" dirty="0"/>
          </a:p>
        </p:txBody>
      </p:sp>
      <p:pic>
        <p:nvPicPr>
          <p:cNvPr id="8" name="Picture 7" descr="ECMWF_Master_Logo_RGB_nostrap.png"/>
          <p:cNvPicPr>
            <a:picLocks noChangeAspect="1"/>
          </p:cNvPicPr>
          <p:nvPr userDrawn="1"/>
        </p:nvPicPr>
        <p:blipFill>
          <a:blip r:embed="rId2"/>
          <a:stretch>
            <a:fillRect/>
          </a:stretch>
        </p:blipFill>
        <p:spPr>
          <a:xfrm>
            <a:off x="2160001" y="6293597"/>
            <a:ext cx="1342372" cy="23065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ide margins">
    <p:spTree>
      <p:nvGrpSpPr>
        <p:cNvPr id="1" name=""/>
        <p:cNvGrpSpPr/>
        <p:nvPr/>
      </p:nvGrpSpPr>
      <p:grpSpPr>
        <a:xfrm>
          <a:off x="0" y="0"/>
          <a:ext cx="0" cy="0"/>
          <a:chOff x="0" y="0"/>
          <a:chExt cx="0" cy="0"/>
        </a:xfrm>
      </p:grpSpPr>
      <p:sp>
        <p:nvSpPr>
          <p:cNvPr id="9" name="Title 8"/>
          <p:cNvSpPr>
            <a:spLocks noGrp="1"/>
          </p:cNvSpPr>
          <p:nvPr>
            <p:ph type="title"/>
          </p:nvPr>
        </p:nvSpPr>
        <p:spPr>
          <a:xfrm>
            <a:off x="3240000" y="360000"/>
            <a:ext cx="5709600" cy="369332"/>
          </a:xfrm>
          <a:prstGeom prst="rect">
            <a:avLst/>
          </a:prstGeom>
        </p:spPr>
        <p:txBody>
          <a:bodyPr lIns="0" tIns="0" rIns="0" bIns="0"/>
          <a:lstStyle>
            <a:lvl1pPr>
              <a:defRPr>
                <a:solidFill>
                  <a:srgbClr val="064E83"/>
                </a:solidFill>
              </a:defRPr>
            </a:lvl1pPr>
          </a:lstStyle>
          <a:p>
            <a:r>
              <a:rPr lang="en-US" smtClean="0"/>
              <a:t>Click to edit Master title style</a:t>
            </a:r>
            <a:endParaRPr lang="en-US" dirty="0"/>
          </a:p>
        </p:txBody>
      </p:sp>
      <p:sp>
        <p:nvSpPr>
          <p:cNvPr id="11" name="Content Placeholder 10"/>
          <p:cNvSpPr>
            <a:spLocks noGrp="1"/>
          </p:cNvSpPr>
          <p:nvPr>
            <p:ph sz="quarter" idx="14" hasCustomPrompt="1"/>
          </p:nvPr>
        </p:nvSpPr>
        <p:spPr>
          <a:xfrm>
            <a:off x="3240000" y="936000"/>
            <a:ext cx="570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05F19C50-BC3B-5841-9AFF-3A0443B66067}" type="slidenum">
              <a:rPr lang="en-US" smtClean="0"/>
              <a:pPr/>
              <a:t>‹#›</a:t>
            </a:fld>
            <a:endParaRPr lang="en-US" dirty="0"/>
          </a:p>
        </p:txBody>
      </p:sp>
      <p:sp>
        <p:nvSpPr>
          <p:cNvPr id="15" name="Date Placeholder 10"/>
          <p:cNvSpPr txBox="1">
            <a:spLocks/>
          </p:cNvSpPr>
          <p:nvPr userDrawn="1"/>
        </p:nvSpPr>
        <p:spPr>
          <a:xfrm>
            <a:off x="8564419" y="6308255"/>
            <a:ext cx="1465181"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solidFill>
                <a:effectLst/>
                <a:uLnTx/>
                <a:uFillTx/>
                <a:latin typeface="+mn-lt"/>
                <a:ea typeface="+mn-ea"/>
                <a:cs typeface="+mn-cs"/>
              </a:rPr>
              <a:t>October 29, 2014</a:t>
            </a:r>
          </a:p>
        </p:txBody>
      </p:sp>
      <p:sp>
        <p:nvSpPr>
          <p:cNvPr id="16" name="Footer Placeholder 11"/>
          <p:cNvSpPr>
            <a:spLocks noGrp="1"/>
          </p:cNvSpPr>
          <p:nvPr>
            <p:ph type="ftr" sz="quarter" idx="3"/>
          </p:nvPr>
        </p:nvSpPr>
        <p:spPr>
          <a:xfrm>
            <a:off x="4582373" y="6308255"/>
            <a:ext cx="4053639"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r>
              <a:rPr lang="en-US" dirty="0" smtClean="0"/>
              <a:t>European Centre for Medium-Range Weather Forecasts</a:t>
            </a:r>
            <a:endParaRPr lang="en-US" dirty="0"/>
          </a:p>
        </p:txBody>
      </p:sp>
      <p:pic>
        <p:nvPicPr>
          <p:cNvPr id="8" name="Picture 7" descr="ECMWF_Master_Logo_RGB_nostrap.png"/>
          <p:cNvPicPr>
            <a:picLocks noChangeAspect="1"/>
          </p:cNvPicPr>
          <p:nvPr userDrawn="1"/>
        </p:nvPicPr>
        <p:blipFill>
          <a:blip r:embed="rId2"/>
          <a:stretch>
            <a:fillRect/>
          </a:stretch>
        </p:blipFill>
        <p:spPr>
          <a:xfrm>
            <a:off x="3240001" y="6293597"/>
            <a:ext cx="1342372" cy="23065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sp>
        <p:nvSpPr>
          <p:cNvPr id="9" name="Title 8"/>
          <p:cNvSpPr>
            <a:spLocks noGrp="1"/>
          </p:cNvSpPr>
          <p:nvPr>
            <p:ph type="title"/>
          </p:nvPr>
        </p:nvSpPr>
        <p:spPr>
          <a:xfrm>
            <a:off x="1080000" y="360000"/>
            <a:ext cx="10029600" cy="369332"/>
          </a:xfrm>
          <a:prstGeom prst="rect">
            <a:avLst/>
          </a:prstGeom>
        </p:spPr>
        <p:txBody>
          <a:bodyPr lIns="0" tIns="0" rIns="0" bIns="0"/>
          <a:lstStyle>
            <a:lvl1pPr>
              <a:defRPr>
                <a:solidFill>
                  <a:srgbClr val="064E83"/>
                </a:solidFill>
              </a:defRPr>
            </a:lvl1pPr>
          </a:lstStyle>
          <a:p>
            <a:r>
              <a:rPr lang="en-US" smtClean="0"/>
              <a:t>Click to edit Master title style</a:t>
            </a:r>
            <a:endParaRPr lang="en-US" dirty="0"/>
          </a:p>
        </p:txBody>
      </p:sp>
      <p:sp>
        <p:nvSpPr>
          <p:cNvPr id="11" name="Content Placeholder 10"/>
          <p:cNvSpPr>
            <a:spLocks noGrp="1"/>
          </p:cNvSpPr>
          <p:nvPr>
            <p:ph sz="quarter" idx="14" hasCustomPrompt="1"/>
          </p:nvPr>
        </p:nvSpPr>
        <p:spPr>
          <a:xfrm>
            <a:off x="1080000" y="936000"/>
            <a:ext cx="1002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E4AB80EA-DB86-D849-B86F-15DAF31F0474}" type="slidenum">
              <a:rPr lang="en-US" smtClean="0"/>
              <a:pPr/>
              <a:t>‹#›</a:t>
            </a:fld>
            <a:endParaRPr lang="en-US" dirty="0"/>
          </a:p>
        </p:txBody>
      </p:sp>
      <p:sp>
        <p:nvSpPr>
          <p:cNvPr id="15" name="Date Placeholder 10"/>
          <p:cNvSpPr txBox="1">
            <a:spLocks/>
          </p:cNvSpPr>
          <p:nvPr userDrawn="1"/>
        </p:nvSpPr>
        <p:spPr>
          <a:xfrm>
            <a:off x="8564419" y="6308255"/>
            <a:ext cx="1465181"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solidFill>
                <a:effectLst/>
                <a:uLnTx/>
                <a:uFillTx/>
                <a:latin typeface="+mn-lt"/>
                <a:ea typeface="+mn-ea"/>
                <a:cs typeface="+mn-cs"/>
              </a:rPr>
              <a:t>October 29, 2014</a:t>
            </a:r>
          </a:p>
        </p:txBody>
      </p:sp>
      <p:sp>
        <p:nvSpPr>
          <p:cNvPr id="16" name="Footer Placeholder 11"/>
          <p:cNvSpPr>
            <a:spLocks noGrp="1"/>
          </p:cNvSpPr>
          <p:nvPr>
            <p:ph type="ftr" sz="quarter" idx="3"/>
          </p:nvPr>
        </p:nvSpPr>
        <p:spPr>
          <a:xfrm>
            <a:off x="2422372" y="6308255"/>
            <a:ext cx="4053639"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r>
              <a:rPr lang="en-US" dirty="0" smtClean="0"/>
              <a:t>European Centre for Medium-Range Weather Forecasts</a:t>
            </a:r>
            <a:endParaRPr lang="en-US" dirty="0"/>
          </a:p>
        </p:txBody>
      </p:sp>
      <p:pic>
        <p:nvPicPr>
          <p:cNvPr id="8" name="Picture 7" descr="ECMWF_Master_Logo_RGB_nostrap.png"/>
          <p:cNvPicPr>
            <a:picLocks noChangeAspect="1"/>
          </p:cNvPicPr>
          <p:nvPr userDrawn="1"/>
        </p:nvPicPr>
        <p:blipFill>
          <a:blip r:embed="rId2"/>
          <a:stretch>
            <a:fillRect/>
          </a:stretch>
        </p:blipFill>
        <p:spPr>
          <a:xfrm>
            <a:off x="1080000" y="6308254"/>
            <a:ext cx="1342372" cy="23065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023098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65329" y="155575"/>
            <a:ext cx="11165276" cy="6096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224636" y="981075"/>
            <a:ext cx="5803364" cy="5373688"/>
          </a:xfrm>
          <a:prstGeom prst="rect">
            <a:avLst/>
          </a:prstGeo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215519" y="981075"/>
            <a:ext cx="5803366" cy="5373688"/>
          </a:xfrm>
          <a:prstGeom prst="rect">
            <a:avLst/>
          </a:prstGeo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813269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65329" y="155575"/>
            <a:ext cx="11165276" cy="609600"/>
          </a:xfrm>
          <a:prstGeom prst="rect">
            <a:avLst/>
          </a:prstGeom>
        </p:spPr>
        <p:txBody>
          <a:bodyPr/>
          <a:lstStyle/>
          <a:p>
            <a:r>
              <a:rPr lang="en-US" smtClean="0"/>
              <a:t>Click to edit Master title style</a:t>
            </a:r>
            <a:endParaRPr lang="en-GB"/>
          </a:p>
        </p:txBody>
      </p:sp>
    </p:spTree>
    <p:extLst>
      <p:ext uri="{BB962C8B-B14F-4D97-AF65-F5344CB8AC3E}">
        <p14:creationId xmlns:p14="http://schemas.microsoft.com/office/powerpoint/2010/main" val="39360692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userDrawn="1"/>
        </p:nvPicPr>
        <p:blipFill>
          <a:blip r:embed="rId9"/>
          <a:stretch>
            <a:fillRect/>
          </a:stretch>
        </p:blipFill>
        <p:spPr>
          <a:xfrm>
            <a:off x="0" y="0"/>
            <a:ext cx="18288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 id="2147483653" r:id="rId5"/>
    <p:sldLayoutId id="2147483654" r:id="rId6"/>
    <p:sldLayoutId id="2147483655" r:id="rId7"/>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2.xml"/><Relationship Id="rId5" Type="http://schemas.openxmlformats.org/officeDocument/2006/relationships/image" Target="../media/image33.png"/><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3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png"/></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6"/>
          <p:cNvSpPr txBox="1">
            <a:spLocks noChangeArrowheads="1"/>
          </p:cNvSpPr>
          <p:nvPr/>
        </p:nvSpPr>
        <p:spPr bwMode="auto">
          <a:xfrm>
            <a:off x="2605332" y="1393581"/>
            <a:ext cx="6978162" cy="1456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pPr>
              <a:lnSpc>
                <a:spcPct val="150000"/>
              </a:lnSpc>
            </a:pPr>
            <a:r>
              <a:rPr lang="en-GB" altLang="en-US" sz="2954" b="1" dirty="0">
                <a:solidFill>
                  <a:schemeClr val="tx2">
                    <a:lumMod val="60000"/>
                    <a:lumOff val="40000"/>
                  </a:schemeClr>
                </a:solidFill>
              </a:rPr>
              <a:t>Sources of predictability</a:t>
            </a:r>
          </a:p>
          <a:p>
            <a:pPr>
              <a:lnSpc>
                <a:spcPct val="150000"/>
              </a:lnSpc>
            </a:pPr>
            <a:r>
              <a:rPr lang="en-GB" altLang="en-US" sz="2954" b="1" dirty="0">
                <a:solidFill>
                  <a:schemeClr val="tx2">
                    <a:lumMod val="60000"/>
                    <a:lumOff val="40000"/>
                  </a:schemeClr>
                </a:solidFill>
              </a:rPr>
              <a:t>beyond the deterministic limit</a:t>
            </a:r>
          </a:p>
        </p:txBody>
      </p:sp>
      <p:sp>
        <p:nvSpPr>
          <p:cNvPr id="2051" name="Text Box 7"/>
          <p:cNvSpPr txBox="1">
            <a:spLocks noChangeArrowheads="1"/>
          </p:cNvSpPr>
          <p:nvPr/>
        </p:nvSpPr>
        <p:spPr bwMode="auto">
          <a:xfrm>
            <a:off x="2306394" y="4664321"/>
            <a:ext cx="7908680" cy="1114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pPr algn="r" eaLnBrk="1" hangingPunct="1"/>
            <a:r>
              <a:rPr lang="en-GB" altLang="en-US" sz="2215" dirty="0">
                <a:solidFill>
                  <a:schemeClr val="accent1"/>
                </a:solidFill>
                <a:latin typeface="AvantGarde Md BT" pitchFamily="34" charset="0"/>
              </a:rPr>
              <a:t>                                               Sarah </a:t>
            </a:r>
            <a:r>
              <a:rPr lang="en-GB" altLang="en-US" sz="2215" dirty="0" smtClean="0">
                <a:solidFill>
                  <a:schemeClr val="accent1"/>
                </a:solidFill>
                <a:latin typeface="AvantGarde Md BT" pitchFamily="34" charset="0"/>
              </a:rPr>
              <a:t>Keeley</a:t>
            </a:r>
          </a:p>
          <a:p>
            <a:pPr algn="r" eaLnBrk="1" hangingPunct="1"/>
            <a:r>
              <a:rPr lang="en-GB" altLang="en-US" sz="2215" dirty="0" smtClean="0">
                <a:solidFill>
                  <a:schemeClr val="accent1"/>
                </a:solidFill>
                <a:latin typeface="AvantGarde Md BT" pitchFamily="34" charset="0"/>
              </a:rPr>
              <a:t>(with thanks to Franco </a:t>
            </a:r>
            <a:r>
              <a:rPr lang="en-GB" altLang="en-US" sz="2215" dirty="0" err="1" smtClean="0">
                <a:solidFill>
                  <a:schemeClr val="accent1"/>
                </a:solidFill>
                <a:latin typeface="AvantGarde Md BT" pitchFamily="34" charset="0"/>
              </a:rPr>
              <a:t>Molteni</a:t>
            </a:r>
            <a:r>
              <a:rPr lang="en-GB" altLang="en-US" sz="2215" dirty="0" smtClean="0">
                <a:solidFill>
                  <a:schemeClr val="accent1"/>
                </a:solidFill>
                <a:latin typeface="AvantGarde Md BT" pitchFamily="34" charset="0"/>
              </a:rPr>
              <a:t>)</a:t>
            </a:r>
            <a:endParaRPr lang="en-GB" altLang="en-US" sz="2215" dirty="0"/>
          </a:p>
          <a:p>
            <a:pPr algn="r" eaLnBrk="1" hangingPunct="1"/>
            <a:r>
              <a:rPr lang="en-GB" altLang="en-US" sz="2215" dirty="0"/>
              <a:t>   </a:t>
            </a:r>
            <a:r>
              <a:rPr lang="en-GB" altLang="en-US" sz="1662" dirty="0"/>
              <a:t> European Centre for Medium-Range Weather Forecasts</a:t>
            </a:r>
            <a:endParaRPr lang="en-GB" altLang="en-US" sz="2215" dirty="0"/>
          </a:p>
        </p:txBody>
      </p:sp>
    </p:spTree>
    <p:extLst>
      <p:ext uri="{BB962C8B-B14F-4D97-AF65-F5344CB8AC3E}">
        <p14:creationId xmlns:p14="http://schemas.microsoft.com/office/powerpoint/2010/main" val="13345227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How can we forecast on long timescales?	</a:t>
            </a:r>
          </a:p>
        </p:txBody>
      </p:sp>
      <p:sp>
        <p:nvSpPr>
          <p:cNvPr id="3" name="Content Placeholder 2"/>
          <p:cNvSpPr>
            <a:spLocks noGrp="1"/>
          </p:cNvSpPr>
          <p:nvPr>
            <p:ph idx="4294967295"/>
          </p:nvPr>
        </p:nvSpPr>
        <p:spPr>
          <a:xfrm>
            <a:off x="673326" y="958933"/>
            <a:ext cx="8229600" cy="4525963"/>
          </a:xfrm>
          <a:prstGeom prst="rect">
            <a:avLst/>
          </a:prstGeom>
        </p:spPr>
        <p:txBody>
          <a:bodyPr>
            <a:normAutofit/>
          </a:bodyPr>
          <a:lstStyle/>
          <a:p>
            <a:pPr marL="0" indent="0">
              <a:buClr>
                <a:schemeClr val="tx2"/>
              </a:buClr>
              <a:buNone/>
            </a:pPr>
            <a:r>
              <a:rPr lang="en-US" sz="2000" dirty="0">
                <a:solidFill>
                  <a:schemeClr val="tx1"/>
                </a:solidFill>
              </a:rPr>
              <a:t>Ocean </a:t>
            </a:r>
            <a:r>
              <a:rPr lang="en-US" sz="2000" dirty="0" smtClean="0">
                <a:solidFill>
                  <a:schemeClr val="tx1"/>
                </a:solidFill>
              </a:rPr>
              <a:t>– Frederic/ Magdalena</a:t>
            </a:r>
            <a:endParaRPr lang="en-US" sz="2000" dirty="0">
              <a:solidFill>
                <a:schemeClr val="tx1"/>
              </a:solidFill>
            </a:endParaRPr>
          </a:p>
          <a:p>
            <a:pPr marL="0" indent="0">
              <a:buClr>
                <a:schemeClr val="tx2"/>
              </a:buClr>
              <a:buNone/>
            </a:pPr>
            <a:r>
              <a:rPr lang="en-US" sz="2000" dirty="0">
                <a:solidFill>
                  <a:schemeClr val="tx1"/>
                </a:solidFill>
              </a:rPr>
              <a:t>Sea ice</a:t>
            </a:r>
          </a:p>
          <a:p>
            <a:pPr marL="0" indent="0">
              <a:buClr>
                <a:schemeClr val="tx2"/>
              </a:buClr>
              <a:buNone/>
            </a:pPr>
            <a:r>
              <a:rPr lang="en-US" sz="2000" dirty="0" smtClean="0">
                <a:solidFill>
                  <a:schemeClr val="tx1"/>
                </a:solidFill>
              </a:rPr>
              <a:t>Land Surface</a:t>
            </a:r>
          </a:p>
          <a:p>
            <a:pPr>
              <a:buClr>
                <a:schemeClr val="tx2"/>
              </a:buClr>
            </a:pPr>
            <a:r>
              <a:rPr lang="en-US" sz="2000" dirty="0" smtClean="0">
                <a:solidFill>
                  <a:schemeClr val="tx1"/>
                </a:solidFill>
              </a:rPr>
              <a:t>Soil </a:t>
            </a:r>
            <a:r>
              <a:rPr lang="en-US" sz="2000" dirty="0">
                <a:solidFill>
                  <a:schemeClr val="tx1"/>
                </a:solidFill>
              </a:rPr>
              <a:t>moisture</a:t>
            </a:r>
          </a:p>
          <a:p>
            <a:pPr>
              <a:buClr>
                <a:schemeClr val="tx2"/>
              </a:buClr>
            </a:pPr>
            <a:r>
              <a:rPr lang="en-US" sz="2000" dirty="0">
                <a:solidFill>
                  <a:schemeClr val="tx1"/>
                </a:solidFill>
              </a:rPr>
              <a:t>Vegetation</a:t>
            </a:r>
          </a:p>
          <a:p>
            <a:pPr>
              <a:buClr>
                <a:schemeClr val="tx2"/>
              </a:buClr>
            </a:pPr>
            <a:r>
              <a:rPr lang="en-US" sz="2000" dirty="0">
                <a:solidFill>
                  <a:schemeClr val="tx1"/>
                </a:solidFill>
              </a:rPr>
              <a:t>Snow</a:t>
            </a:r>
          </a:p>
          <a:p>
            <a:pPr marL="0" indent="0">
              <a:buClr>
                <a:schemeClr val="tx2"/>
              </a:buClr>
              <a:buNone/>
            </a:pPr>
            <a:r>
              <a:rPr lang="en-US" sz="2000" dirty="0">
                <a:solidFill>
                  <a:schemeClr val="tx1"/>
                </a:solidFill>
              </a:rPr>
              <a:t>Stratosphere – </a:t>
            </a:r>
            <a:r>
              <a:rPr lang="en-US" sz="2000" dirty="0" smtClean="0">
                <a:solidFill>
                  <a:schemeClr val="tx1"/>
                </a:solidFill>
              </a:rPr>
              <a:t>Ted’s </a:t>
            </a:r>
            <a:r>
              <a:rPr lang="en-US" sz="2000" dirty="0">
                <a:solidFill>
                  <a:schemeClr val="tx1"/>
                </a:solidFill>
              </a:rPr>
              <a:t>talk</a:t>
            </a:r>
          </a:p>
          <a:p>
            <a:pPr marL="0" indent="0">
              <a:buClr>
                <a:schemeClr val="tx2"/>
              </a:buClr>
              <a:buNone/>
            </a:pPr>
            <a:r>
              <a:rPr lang="en-US" sz="2000" dirty="0">
                <a:solidFill>
                  <a:schemeClr val="tx1"/>
                </a:solidFill>
              </a:rPr>
              <a:t>Atmospheric composition</a:t>
            </a:r>
          </a:p>
          <a:p>
            <a:pPr marL="0" indent="0">
              <a:buClr>
                <a:schemeClr val="tx2"/>
              </a:buClr>
              <a:buNone/>
            </a:pPr>
            <a:r>
              <a:rPr lang="en-US" sz="2000" dirty="0">
                <a:solidFill>
                  <a:schemeClr val="tx1"/>
                </a:solidFill>
              </a:rPr>
              <a:t>Solar</a:t>
            </a:r>
          </a:p>
        </p:txBody>
      </p:sp>
      <p:pic>
        <p:nvPicPr>
          <p:cNvPr id="4" name="Picture 3" descr="Physical-processes-schematic-11_11.png"/>
          <p:cNvPicPr>
            <a:picLocks noChangeAspect="1"/>
          </p:cNvPicPr>
          <p:nvPr/>
        </p:nvPicPr>
        <p:blipFill>
          <a:blip r:embed="rId2"/>
          <a:stretch>
            <a:fillRect/>
          </a:stretch>
        </p:blipFill>
        <p:spPr>
          <a:xfrm>
            <a:off x="3815725" y="1707865"/>
            <a:ext cx="8373100" cy="5051771"/>
          </a:xfrm>
          <a:prstGeom prst="rect">
            <a:avLst/>
          </a:prstGeom>
        </p:spPr>
      </p:pic>
    </p:spTree>
    <p:extLst>
      <p:ext uri="{BB962C8B-B14F-4D97-AF65-F5344CB8AC3E}">
        <p14:creationId xmlns:p14="http://schemas.microsoft.com/office/powerpoint/2010/main" val="3971709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Predictability</a:t>
            </a:r>
            <a:r>
              <a:rPr lang="en-US" dirty="0" smtClean="0"/>
              <a:t> </a:t>
            </a:r>
            <a:r>
              <a:rPr lang="en-GB" dirty="0" smtClean="0"/>
              <a:t>varies </a:t>
            </a:r>
            <a:r>
              <a:rPr lang="en-GB" dirty="0"/>
              <a:t>with spatial and time scales</a:t>
            </a:r>
            <a:br>
              <a:rPr lang="en-GB" dirty="0"/>
            </a:br>
            <a:endParaRPr lang="en-US" dirty="0"/>
          </a:p>
        </p:txBody>
      </p:sp>
      <p:sp>
        <p:nvSpPr>
          <p:cNvPr id="3" name="Content Placeholder 2"/>
          <p:cNvSpPr>
            <a:spLocks noGrp="1"/>
          </p:cNvSpPr>
          <p:nvPr>
            <p:ph idx="4294967295"/>
          </p:nvPr>
        </p:nvSpPr>
        <p:spPr>
          <a:xfrm>
            <a:off x="2074615" y="970808"/>
            <a:ext cx="8229600" cy="4525963"/>
          </a:xfrm>
          <a:prstGeom prst="rect">
            <a:avLst/>
          </a:prstGeom>
        </p:spPr>
        <p:txBody>
          <a:bodyPr/>
          <a:lstStyle/>
          <a:p>
            <a:pPr marL="0" indent="0">
              <a:buNone/>
            </a:pPr>
            <a:endParaRPr lang="en-US" dirty="0">
              <a:solidFill>
                <a:schemeClr val="tx1"/>
              </a:solidFill>
            </a:endParaRPr>
          </a:p>
        </p:txBody>
      </p:sp>
      <p:pic>
        <p:nvPicPr>
          <p:cNvPr id="4" name="Picture 3"/>
          <p:cNvPicPr>
            <a:picLocks noChangeAspect="1"/>
          </p:cNvPicPr>
          <p:nvPr/>
        </p:nvPicPr>
        <p:blipFill>
          <a:blip r:embed="rId2"/>
          <a:stretch>
            <a:fillRect/>
          </a:stretch>
        </p:blipFill>
        <p:spPr>
          <a:xfrm>
            <a:off x="585217" y="1454105"/>
            <a:ext cx="11208396" cy="5193709"/>
          </a:xfrm>
          <a:prstGeom prst="rect">
            <a:avLst/>
          </a:prstGeom>
        </p:spPr>
      </p:pic>
      <p:sp>
        <p:nvSpPr>
          <p:cNvPr id="5" name="TextBox 4"/>
          <p:cNvSpPr txBox="1"/>
          <p:nvPr/>
        </p:nvSpPr>
        <p:spPr>
          <a:xfrm>
            <a:off x="7064642" y="6463148"/>
            <a:ext cx="5083508" cy="369332"/>
          </a:xfrm>
          <a:prstGeom prst="rect">
            <a:avLst/>
          </a:prstGeom>
          <a:noFill/>
        </p:spPr>
        <p:txBody>
          <a:bodyPr wrap="none" rtlCol="0">
            <a:spAutoFit/>
          </a:bodyPr>
          <a:lstStyle/>
          <a:p>
            <a:r>
              <a:rPr lang="en-GB" dirty="0" err="1" smtClean="0"/>
              <a:t>Buizza</a:t>
            </a:r>
            <a:r>
              <a:rPr lang="en-GB" dirty="0" smtClean="0"/>
              <a:t> et al – ECMWF Newsletter Autumn 2015</a:t>
            </a:r>
            <a:endParaRPr lang="en-GB" dirty="0"/>
          </a:p>
        </p:txBody>
      </p:sp>
    </p:spTree>
    <p:extLst>
      <p:ext uri="{BB962C8B-B14F-4D97-AF65-F5344CB8AC3E}">
        <p14:creationId xmlns:p14="http://schemas.microsoft.com/office/powerpoint/2010/main" val="30440058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t>Which regions are most predictable?</a:t>
            </a:r>
          </a:p>
        </p:txBody>
      </p:sp>
      <p:sp>
        <p:nvSpPr>
          <p:cNvPr id="3" name="Content Placeholder 2"/>
          <p:cNvSpPr>
            <a:spLocks noGrp="1"/>
          </p:cNvSpPr>
          <p:nvPr>
            <p:ph idx="4294967295"/>
          </p:nvPr>
        </p:nvSpPr>
        <p:spPr>
          <a:xfrm>
            <a:off x="761195" y="584262"/>
            <a:ext cx="11427630" cy="4525963"/>
          </a:xfrm>
          <a:prstGeom prst="rect">
            <a:avLst/>
          </a:prstGeom>
        </p:spPr>
        <p:txBody>
          <a:bodyPr/>
          <a:lstStyle/>
          <a:p>
            <a:r>
              <a:rPr lang="en-US" sz="1600" dirty="0">
                <a:solidFill>
                  <a:schemeClr val="tx1"/>
                </a:solidFill>
              </a:rPr>
              <a:t>Use models to estimate predictable signal by comparing ensemble spread and ensemble mean </a:t>
            </a:r>
            <a:r>
              <a:rPr lang="en-US" dirty="0"/>
              <a:t>variability.</a:t>
            </a:r>
          </a:p>
        </p:txBody>
      </p:sp>
      <p:sp>
        <p:nvSpPr>
          <p:cNvPr id="4" name="Rectangle 2"/>
          <p:cNvSpPr txBox="1">
            <a:spLocks noChangeArrowheads="1"/>
          </p:cNvSpPr>
          <p:nvPr/>
        </p:nvSpPr>
        <p:spPr>
          <a:xfrm>
            <a:off x="1648437" y="1315097"/>
            <a:ext cx="7869600" cy="369332"/>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064E83"/>
                </a:solidFill>
                <a:latin typeface="+mj-lt"/>
                <a:ea typeface="+mj-ea"/>
                <a:cs typeface="+mj-cs"/>
              </a:defRPr>
            </a:lvl1pPr>
          </a:lstStyle>
          <a:p>
            <a:pPr algn="ctr">
              <a:defRPr/>
            </a:pPr>
            <a:r>
              <a:rPr lang="en-GB" sz="2215" dirty="0" smtClean="0">
                <a:solidFill>
                  <a:schemeClr val="accent5">
                    <a:lumMod val="50000"/>
                  </a:schemeClr>
                </a:solidFill>
              </a:rPr>
              <a:t>Variability of Z 200hPa in DJF from seasonal ensembles</a:t>
            </a:r>
            <a:endParaRPr lang="en-GB" sz="2215" dirty="0">
              <a:solidFill>
                <a:schemeClr val="accent5">
                  <a:lumMod val="50000"/>
                </a:schemeClr>
              </a:solidFill>
            </a:endParaRPr>
          </a:p>
        </p:txBody>
      </p:sp>
      <p:pic>
        <p:nvPicPr>
          <p:cNvPr id="5" name="Picture 7" descr="var_z200_dj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7813" y="2140929"/>
            <a:ext cx="6440365" cy="4656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8"/>
          <p:cNvSpPr txBox="1">
            <a:spLocks noChangeArrowheads="1"/>
          </p:cNvSpPr>
          <p:nvPr/>
        </p:nvSpPr>
        <p:spPr bwMode="auto">
          <a:xfrm>
            <a:off x="1654298" y="1735019"/>
            <a:ext cx="8765931" cy="376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1846"/>
              <a:t>Standard deviation from 11-member ensembles, DJF 1981/2005</a:t>
            </a:r>
          </a:p>
        </p:txBody>
      </p:sp>
      <p:sp>
        <p:nvSpPr>
          <p:cNvPr id="7" name="TextBox 4"/>
          <p:cNvSpPr txBox="1">
            <a:spLocks noChangeArrowheads="1"/>
          </p:cNvSpPr>
          <p:nvPr/>
        </p:nvSpPr>
        <p:spPr bwMode="auto">
          <a:xfrm>
            <a:off x="1648437" y="2763719"/>
            <a:ext cx="1345223" cy="3841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1846"/>
              <a:t>5-day</a:t>
            </a:r>
          </a:p>
          <a:p>
            <a:r>
              <a:rPr lang="en-GB" altLang="en-US" sz="1846"/>
              <a:t>means</a:t>
            </a:r>
          </a:p>
          <a:p>
            <a:endParaRPr lang="en-GB" altLang="en-US" sz="1846"/>
          </a:p>
          <a:p>
            <a:endParaRPr lang="en-GB" altLang="en-US" sz="1846"/>
          </a:p>
          <a:p>
            <a:endParaRPr lang="en-GB" altLang="en-US" sz="1846"/>
          </a:p>
          <a:p>
            <a:endParaRPr lang="en-GB" altLang="en-US" sz="1846"/>
          </a:p>
          <a:p>
            <a:endParaRPr lang="en-GB" altLang="en-US" sz="1846"/>
          </a:p>
          <a:p>
            <a:endParaRPr lang="en-GB" altLang="en-US" sz="1846"/>
          </a:p>
          <a:p>
            <a:r>
              <a:rPr lang="en-GB" altLang="en-US" sz="1846"/>
              <a:t>Seasonal-</a:t>
            </a:r>
          </a:p>
          <a:p>
            <a:r>
              <a:rPr lang="en-GB" altLang="en-US" sz="1846"/>
              <a:t>ensemble</a:t>
            </a:r>
          </a:p>
          <a:p>
            <a:r>
              <a:rPr lang="en-GB" altLang="en-US" sz="1846"/>
              <a:t>means</a:t>
            </a:r>
          </a:p>
          <a:p>
            <a:endParaRPr lang="en-GB" altLang="en-US" sz="2215"/>
          </a:p>
        </p:txBody>
      </p:sp>
      <p:sp>
        <p:nvSpPr>
          <p:cNvPr id="8" name="TextBox 5"/>
          <p:cNvSpPr txBox="1">
            <a:spLocks noChangeArrowheads="1"/>
          </p:cNvSpPr>
          <p:nvPr/>
        </p:nvSpPr>
        <p:spPr bwMode="auto">
          <a:xfrm>
            <a:off x="9221543" y="2847244"/>
            <a:ext cx="1255472" cy="2932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1846"/>
              <a:t>Seasonal</a:t>
            </a:r>
          </a:p>
          <a:p>
            <a:r>
              <a:rPr lang="en-GB" altLang="en-US" sz="1846"/>
              <a:t>means</a:t>
            </a:r>
          </a:p>
          <a:p>
            <a:endParaRPr lang="en-GB" altLang="en-US" sz="2215"/>
          </a:p>
          <a:p>
            <a:endParaRPr lang="en-GB" altLang="en-US" sz="2215"/>
          </a:p>
          <a:p>
            <a:endParaRPr lang="en-GB" altLang="en-US" sz="2215"/>
          </a:p>
          <a:p>
            <a:endParaRPr lang="en-GB" altLang="en-US" sz="2215"/>
          </a:p>
          <a:p>
            <a:endParaRPr lang="en-GB" altLang="en-US" sz="2215"/>
          </a:p>
          <a:p>
            <a:r>
              <a:rPr lang="en-GB" altLang="en-US" sz="1846"/>
              <a:t>St.dev.</a:t>
            </a:r>
          </a:p>
          <a:p>
            <a:r>
              <a:rPr lang="en-GB" altLang="en-US" sz="1846"/>
              <a:t>ratio</a:t>
            </a:r>
          </a:p>
        </p:txBody>
      </p:sp>
    </p:spTree>
    <p:extLst>
      <p:ext uri="{BB962C8B-B14F-4D97-AF65-F5344CB8AC3E}">
        <p14:creationId xmlns:p14="http://schemas.microsoft.com/office/powerpoint/2010/main" val="27027067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ctr">
              <a:defRPr/>
            </a:pPr>
            <a:r>
              <a:rPr lang="en-GB" sz="2585" dirty="0">
                <a:solidFill>
                  <a:schemeClr val="accent5">
                    <a:lumMod val="50000"/>
                  </a:schemeClr>
                </a:solidFill>
              </a:rPr>
              <a:t>ENSO impacts</a:t>
            </a:r>
            <a:r>
              <a:rPr lang="en-GB" dirty="0" smtClean="0">
                <a:solidFill>
                  <a:schemeClr val="accent5">
                    <a:lumMod val="50000"/>
                  </a:schemeClr>
                </a:solidFill>
              </a:rPr>
              <a:t>: </a:t>
            </a:r>
            <a:r>
              <a:rPr lang="en-GB" sz="2585" dirty="0">
                <a:solidFill>
                  <a:schemeClr val="accent5">
                    <a:lumMod val="50000"/>
                  </a:schemeClr>
                </a:solidFill>
              </a:rPr>
              <a:t>rainfall and temperature</a:t>
            </a:r>
          </a:p>
        </p:txBody>
      </p:sp>
      <p:pic>
        <p:nvPicPr>
          <p:cNvPr id="13315" name="Picture 3" descr="impact_elnino"/>
          <p:cNvPicPr>
            <a:picLocks noChangeAspect="1" noChangeArrowheads="1"/>
          </p:cNvPicPr>
          <p:nvPr/>
        </p:nvPicPr>
        <p:blipFill>
          <a:blip r:embed="rId3">
            <a:extLst>
              <a:ext uri="{28A0092B-C50C-407E-A947-70E740481C1C}">
                <a14:useLocalDpi xmlns:a14="http://schemas.microsoft.com/office/drawing/2010/main" val="0"/>
              </a:ext>
            </a:extLst>
          </a:blip>
          <a:srcRect b="17607"/>
          <a:stretch>
            <a:fillRect/>
          </a:stretch>
        </p:blipFill>
        <p:spPr bwMode="auto">
          <a:xfrm>
            <a:off x="1774458" y="1310055"/>
            <a:ext cx="4273062" cy="4665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Picture 4" descr="impact_lanina"/>
          <p:cNvPicPr>
            <a:picLocks noChangeAspect="1" noChangeArrowheads="1"/>
          </p:cNvPicPr>
          <p:nvPr/>
        </p:nvPicPr>
        <p:blipFill>
          <a:blip r:embed="rId4">
            <a:extLst>
              <a:ext uri="{28A0092B-C50C-407E-A947-70E740481C1C}">
                <a14:useLocalDpi xmlns:a14="http://schemas.microsoft.com/office/drawing/2010/main" val="0"/>
              </a:ext>
            </a:extLst>
          </a:blip>
          <a:srcRect b="14951"/>
          <a:stretch>
            <a:fillRect/>
          </a:stretch>
        </p:blipFill>
        <p:spPr bwMode="auto">
          <a:xfrm>
            <a:off x="6135443" y="1310054"/>
            <a:ext cx="4290646" cy="4725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07325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algn="ctr">
              <a:defRPr/>
            </a:pPr>
            <a:r>
              <a:rPr lang="en-GB" sz="2585" dirty="0">
                <a:solidFill>
                  <a:schemeClr val="accent5">
                    <a:lumMod val="50000"/>
                  </a:schemeClr>
                </a:solidFill>
              </a:rPr>
              <a:t>The Indian Ocean Dipole (or I.O. </a:t>
            </a:r>
            <a:r>
              <a:rPr lang="en-GB" sz="2585" dirty="0" err="1">
                <a:solidFill>
                  <a:schemeClr val="accent5">
                    <a:lumMod val="50000"/>
                  </a:schemeClr>
                </a:solidFill>
              </a:rPr>
              <a:t>Zonal</a:t>
            </a:r>
            <a:r>
              <a:rPr lang="en-GB" sz="2585" dirty="0">
                <a:solidFill>
                  <a:schemeClr val="accent5">
                    <a:lumMod val="50000"/>
                  </a:schemeClr>
                </a:solidFill>
              </a:rPr>
              <a:t> Mode)</a:t>
            </a:r>
          </a:p>
        </p:txBody>
      </p:sp>
      <p:sp>
        <p:nvSpPr>
          <p:cNvPr id="14339" name="Rectangle 3"/>
          <p:cNvSpPr>
            <a:spLocks noGrp="1" noChangeArrowheads="1"/>
          </p:cNvSpPr>
          <p:nvPr>
            <p:ph type="body" idx="4294967295"/>
          </p:nvPr>
        </p:nvSpPr>
        <p:spPr>
          <a:xfrm>
            <a:off x="1940048" y="1169378"/>
            <a:ext cx="8392257" cy="4960327"/>
          </a:xfrm>
          <a:prstGeom prst="rect">
            <a:avLst/>
          </a:prstGeom>
        </p:spPr>
        <p:txBody>
          <a:bodyPr/>
          <a:lstStyle/>
          <a:p>
            <a:pPr>
              <a:buFontTx/>
              <a:buNone/>
            </a:pPr>
            <a:r>
              <a:rPr lang="en-US" altLang="en-US" dirty="0" err="1" smtClean="0">
                <a:solidFill>
                  <a:schemeClr val="tx2">
                    <a:lumMod val="60000"/>
                    <a:lumOff val="40000"/>
                  </a:schemeClr>
                </a:solidFill>
              </a:rPr>
              <a:t>Saji</a:t>
            </a:r>
            <a:r>
              <a:rPr lang="en-US" altLang="en-US" dirty="0" smtClean="0">
                <a:solidFill>
                  <a:schemeClr val="tx2">
                    <a:lumMod val="60000"/>
                    <a:lumOff val="40000"/>
                  </a:schemeClr>
                </a:solidFill>
              </a:rPr>
              <a:t> et al. (1999)</a:t>
            </a:r>
          </a:p>
          <a:p>
            <a:pPr>
              <a:buFontTx/>
              <a:buNone/>
            </a:pPr>
            <a:r>
              <a:rPr lang="en-US" altLang="en-US" dirty="0" smtClean="0">
                <a:solidFill>
                  <a:schemeClr val="tx2">
                    <a:lumMod val="60000"/>
                    <a:lumOff val="40000"/>
                  </a:schemeClr>
                </a:solidFill>
              </a:rPr>
              <a:t>Webster et al. (1999)</a:t>
            </a:r>
          </a:p>
        </p:txBody>
      </p:sp>
      <p:pic>
        <p:nvPicPr>
          <p:cNvPr id="14340" name="Picture 7" descr="IOZM-p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9017" y="2681654"/>
            <a:ext cx="4149969" cy="3247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Picture 8" descr="IOZM_ne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53382" y="2684586"/>
            <a:ext cx="4154366" cy="3250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14814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ctr">
              <a:defRPr/>
            </a:pPr>
            <a:r>
              <a:rPr lang="en-GB" sz="2585" dirty="0">
                <a:solidFill>
                  <a:schemeClr val="accent5">
                    <a:lumMod val="50000"/>
                  </a:schemeClr>
                </a:solidFill>
              </a:rPr>
              <a:t>The North Atlantic Oscillation </a:t>
            </a:r>
          </a:p>
        </p:txBody>
      </p:sp>
      <p:sp>
        <p:nvSpPr>
          <p:cNvPr id="15363" name="Rectangle 3"/>
          <p:cNvSpPr>
            <a:spLocks noGrp="1" noChangeArrowheads="1"/>
          </p:cNvSpPr>
          <p:nvPr>
            <p:ph type="body" idx="4294967295"/>
          </p:nvPr>
        </p:nvSpPr>
        <p:spPr>
          <a:xfrm>
            <a:off x="1940048" y="1169378"/>
            <a:ext cx="8392257" cy="4960327"/>
          </a:xfrm>
          <a:prstGeom prst="rect">
            <a:avLst/>
          </a:prstGeom>
        </p:spPr>
        <p:txBody>
          <a:bodyPr/>
          <a:lstStyle/>
          <a:p>
            <a:pPr>
              <a:buFontTx/>
              <a:buNone/>
            </a:pPr>
            <a:r>
              <a:rPr lang="en-US" altLang="en-US" dirty="0" smtClean="0">
                <a:solidFill>
                  <a:schemeClr val="tx2">
                    <a:lumMod val="60000"/>
                    <a:lumOff val="40000"/>
                  </a:schemeClr>
                </a:solidFill>
              </a:rPr>
              <a:t>Walker and Bliss (1932)</a:t>
            </a:r>
          </a:p>
          <a:p>
            <a:pPr>
              <a:buFontTx/>
              <a:buNone/>
            </a:pPr>
            <a:r>
              <a:rPr lang="en-US" altLang="en-US" dirty="0" smtClean="0">
                <a:solidFill>
                  <a:schemeClr val="tx2">
                    <a:lumMod val="60000"/>
                    <a:lumOff val="40000"/>
                  </a:schemeClr>
                </a:solidFill>
              </a:rPr>
              <a:t>Van Loon and Rogers (1978)</a:t>
            </a:r>
          </a:p>
        </p:txBody>
      </p:sp>
      <p:pic>
        <p:nvPicPr>
          <p:cNvPr id="15364" name="Picture 6" descr="NAOpos_7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64606" y="2806212"/>
            <a:ext cx="3578469"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7" descr="NAOneg_7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7939" y="2806212"/>
            <a:ext cx="3587262" cy="2866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 Box 9"/>
          <p:cNvSpPr txBox="1">
            <a:spLocks noChangeArrowheads="1"/>
          </p:cNvSpPr>
          <p:nvPr/>
        </p:nvSpPr>
        <p:spPr bwMode="auto">
          <a:xfrm>
            <a:off x="2105635" y="5713537"/>
            <a:ext cx="7644912" cy="376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1846"/>
              <a:t>Positive NAO phase                        Negative NAO phase</a:t>
            </a:r>
          </a:p>
        </p:txBody>
      </p:sp>
    </p:spTree>
    <p:extLst>
      <p:ext uri="{BB962C8B-B14F-4D97-AF65-F5344CB8AC3E}">
        <p14:creationId xmlns:p14="http://schemas.microsoft.com/office/powerpoint/2010/main" val="33879141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ctr">
              <a:defRPr/>
            </a:pPr>
            <a:r>
              <a:rPr lang="en-GB" sz="2585" dirty="0">
                <a:solidFill>
                  <a:schemeClr val="accent5">
                    <a:lumMod val="50000"/>
                  </a:schemeClr>
                </a:solidFill>
              </a:rPr>
              <a:t>The Pacific /North American (PNA) pattern</a:t>
            </a:r>
          </a:p>
        </p:txBody>
      </p:sp>
      <p:sp>
        <p:nvSpPr>
          <p:cNvPr id="16387" name="Text Box 4"/>
          <p:cNvSpPr txBox="1">
            <a:spLocks noChangeArrowheads="1"/>
          </p:cNvSpPr>
          <p:nvPr/>
        </p:nvSpPr>
        <p:spPr bwMode="auto">
          <a:xfrm>
            <a:off x="1981078" y="2514600"/>
            <a:ext cx="2368062" cy="1796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2215"/>
              <a:t>500-hPa height composites from</a:t>
            </a:r>
          </a:p>
          <a:p>
            <a:r>
              <a:rPr lang="en-GB" altLang="en-US" sz="2215"/>
              <a:t>Wallace and Gutzler 1981</a:t>
            </a:r>
          </a:p>
        </p:txBody>
      </p:sp>
      <p:pic>
        <p:nvPicPr>
          <p:cNvPr id="16388" name="Picture 6"/>
          <p:cNvPicPr>
            <a:picLocks noChangeAspect="1" noChangeArrowheads="1"/>
          </p:cNvPicPr>
          <p:nvPr/>
        </p:nvPicPr>
        <p:blipFill>
          <a:blip r:embed="rId3">
            <a:extLst>
              <a:ext uri="{28A0092B-C50C-407E-A947-70E740481C1C}">
                <a14:useLocalDpi xmlns:a14="http://schemas.microsoft.com/office/drawing/2010/main" val="0"/>
              </a:ext>
            </a:extLst>
          </a:blip>
          <a:srcRect b="36292"/>
          <a:stretch>
            <a:fillRect/>
          </a:stretch>
        </p:blipFill>
        <p:spPr bwMode="auto">
          <a:xfrm>
            <a:off x="4432667" y="1144466"/>
            <a:ext cx="2913185" cy="506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7"/>
          <p:cNvPicPr>
            <a:picLocks noGrp="1" noChangeAspect="1" noChangeArrowheads="1"/>
          </p:cNvPicPr>
          <p:nvPr>
            <p:ph type="body" idx="4294967295"/>
          </p:nvPr>
        </p:nvPicPr>
        <p:blipFill>
          <a:blip r:embed="rId3">
            <a:extLst>
              <a:ext uri="{28A0092B-C50C-407E-A947-70E740481C1C}">
                <a14:useLocalDpi xmlns:a14="http://schemas.microsoft.com/office/drawing/2010/main" val="0"/>
              </a:ext>
            </a:extLst>
          </a:blip>
          <a:srcRect t="63367"/>
          <a:stretch>
            <a:fillRect/>
          </a:stretch>
        </p:blipFill>
        <p:spPr>
          <a:xfrm>
            <a:off x="7339991" y="2179028"/>
            <a:ext cx="2992315" cy="2907323"/>
          </a:xfrm>
          <a:prstGeom prst="rect">
            <a:avLst/>
          </a:prstGeom>
          <a:noFill/>
        </p:spPr>
      </p:pic>
    </p:spTree>
    <p:extLst>
      <p:ext uri="{BB962C8B-B14F-4D97-AF65-F5344CB8AC3E}">
        <p14:creationId xmlns:p14="http://schemas.microsoft.com/office/powerpoint/2010/main" val="38802277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ctr">
              <a:defRPr/>
            </a:pPr>
            <a:r>
              <a:rPr lang="en-GB" sz="3323" dirty="0"/>
              <a:t> </a:t>
            </a:r>
            <a:r>
              <a:rPr lang="en-GB" sz="2585" dirty="0" err="1">
                <a:solidFill>
                  <a:schemeClr val="accent5">
                    <a:lumMod val="50000"/>
                  </a:schemeClr>
                </a:solidFill>
              </a:rPr>
              <a:t>Teleconnections</a:t>
            </a:r>
            <a:r>
              <a:rPr lang="en-GB" sz="2585" dirty="0">
                <a:solidFill>
                  <a:schemeClr val="accent5">
                    <a:lumMod val="50000"/>
                  </a:schemeClr>
                </a:solidFill>
              </a:rPr>
              <a:t> with ENSO </a:t>
            </a:r>
            <a:endParaRPr lang="en-GB" sz="2215" dirty="0">
              <a:solidFill>
                <a:schemeClr val="accent5">
                  <a:lumMod val="50000"/>
                </a:schemeClr>
              </a:solidFill>
            </a:endParaRPr>
          </a:p>
        </p:txBody>
      </p:sp>
      <p:sp>
        <p:nvSpPr>
          <p:cNvPr id="17411" name="Text Box 3"/>
          <p:cNvSpPr txBox="1">
            <a:spLocks noChangeArrowheads="1"/>
          </p:cNvSpPr>
          <p:nvPr/>
        </p:nvSpPr>
        <p:spPr bwMode="auto">
          <a:xfrm>
            <a:off x="5055456" y="1185497"/>
            <a:ext cx="5358911" cy="1796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marL="457200" indent="-457200">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pPr algn="l"/>
            <a:r>
              <a:rPr lang="en-GB" altLang="en-US" sz="1846"/>
              <a:t>Correlation of 700hPa height with </a:t>
            </a:r>
          </a:p>
          <a:p>
            <a:pPr algn="l"/>
            <a:r>
              <a:rPr lang="en-GB" altLang="en-US" sz="1846"/>
              <a:t>a) PC1 of Eq. Pacific SST</a:t>
            </a:r>
          </a:p>
          <a:p>
            <a:pPr algn="l"/>
            <a:r>
              <a:rPr lang="en-GB" altLang="en-US" sz="1846"/>
              <a:t>c) SOI index</a:t>
            </a:r>
          </a:p>
          <a:p>
            <a:pPr algn="l"/>
            <a:endParaRPr lang="en-GB" altLang="en-US" sz="1846"/>
          </a:p>
          <a:p>
            <a:pPr algn="l"/>
            <a:r>
              <a:rPr lang="en-GB" altLang="en-US" sz="1846"/>
              <a:t>Schematic diagram of tropical-extratropical teleconnections during El Ni</a:t>
            </a:r>
            <a:r>
              <a:rPr lang="en-US" altLang="en-US" sz="1846"/>
              <a:t>ñ</a:t>
            </a:r>
            <a:r>
              <a:rPr lang="en-GB" altLang="en-US" sz="1846"/>
              <a:t>o</a:t>
            </a:r>
          </a:p>
        </p:txBody>
      </p:sp>
      <p:pic>
        <p:nvPicPr>
          <p:cNvPr id="1741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079" y="1144467"/>
            <a:ext cx="2621573" cy="5068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7413" name="Line 7"/>
          <p:cNvSpPr>
            <a:spLocks noChangeShapeType="1"/>
          </p:cNvSpPr>
          <p:nvPr/>
        </p:nvSpPr>
        <p:spPr bwMode="auto">
          <a:xfrm flipH="1">
            <a:off x="4557225" y="1683729"/>
            <a:ext cx="498231" cy="249115"/>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sz="1662"/>
          </a:p>
        </p:txBody>
      </p:sp>
      <p:sp>
        <p:nvSpPr>
          <p:cNvPr id="17414" name="Line 8"/>
          <p:cNvSpPr>
            <a:spLocks noChangeShapeType="1"/>
          </p:cNvSpPr>
          <p:nvPr/>
        </p:nvSpPr>
        <p:spPr bwMode="auto">
          <a:xfrm flipH="1">
            <a:off x="4267079" y="1975338"/>
            <a:ext cx="788377" cy="1910862"/>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sz="1662"/>
          </a:p>
        </p:txBody>
      </p:sp>
      <p:pic>
        <p:nvPicPr>
          <p:cNvPr id="17415"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17203" y="3074378"/>
            <a:ext cx="3172557" cy="311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7416" name="Rectangle 1"/>
          <p:cNvSpPr>
            <a:spLocks noChangeArrowheads="1"/>
          </p:cNvSpPr>
          <p:nvPr/>
        </p:nvSpPr>
        <p:spPr bwMode="auto">
          <a:xfrm>
            <a:off x="4473698" y="5339862"/>
            <a:ext cx="2079381" cy="774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2215"/>
              <a:t>Horel and Wallace 1981</a:t>
            </a:r>
          </a:p>
        </p:txBody>
      </p:sp>
    </p:spTree>
    <p:extLst>
      <p:ext uri="{BB962C8B-B14F-4D97-AF65-F5344CB8AC3E}">
        <p14:creationId xmlns:p14="http://schemas.microsoft.com/office/powerpoint/2010/main" val="2349066796"/>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a:defRPr/>
            </a:pPr>
            <a:r>
              <a:rPr lang="en-GB" sz="2585" dirty="0">
                <a:solidFill>
                  <a:schemeClr val="accent5">
                    <a:lumMod val="50000"/>
                  </a:schemeClr>
                </a:solidFill>
              </a:rPr>
              <a:t>The ECMWF Seasonal fc. system (Sys-4)</a:t>
            </a:r>
          </a:p>
        </p:txBody>
      </p:sp>
      <p:sp>
        <p:nvSpPr>
          <p:cNvPr id="19459" name="Rectangle 3"/>
          <p:cNvSpPr>
            <a:spLocks noChangeArrowheads="1"/>
          </p:cNvSpPr>
          <p:nvPr/>
        </p:nvSpPr>
        <p:spPr bwMode="auto">
          <a:xfrm>
            <a:off x="2895478" y="1352551"/>
            <a:ext cx="2118946" cy="1286608"/>
          </a:xfrm>
          <a:prstGeom prst="rect">
            <a:avLst/>
          </a:prstGeom>
          <a:solidFill>
            <a:srgbClr val="66FFFF"/>
          </a:solidFill>
          <a:ln w="12700">
            <a:solidFill>
              <a:schemeClr val="tx1"/>
            </a:solidFill>
            <a:miter lim="800000"/>
            <a:headEnd/>
            <a:tailEnd/>
          </a:ln>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endParaRPr lang="en-US" altLang="en-US" sz="2215">
              <a:solidFill>
                <a:srgbClr val="66FFFF"/>
              </a:solidFill>
            </a:endParaRPr>
          </a:p>
        </p:txBody>
      </p:sp>
      <p:sp>
        <p:nvSpPr>
          <p:cNvPr id="19461" name="Rectangle 5"/>
          <p:cNvSpPr>
            <a:spLocks noChangeArrowheads="1"/>
          </p:cNvSpPr>
          <p:nvPr/>
        </p:nvSpPr>
        <p:spPr bwMode="auto">
          <a:xfrm>
            <a:off x="5470160" y="1393582"/>
            <a:ext cx="2077915" cy="1204546"/>
          </a:xfrm>
          <a:prstGeom prst="rect">
            <a:avLst/>
          </a:prstGeom>
          <a:solidFill>
            <a:schemeClr val="accent1"/>
          </a:solidFill>
          <a:ln w="12700">
            <a:solidFill>
              <a:schemeClr val="tx1"/>
            </a:solidFill>
            <a:miter lim="800000"/>
            <a:headEnd/>
            <a:tailEnd/>
          </a:ln>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2215" dirty="0"/>
              <a:t>NEMO</a:t>
            </a:r>
          </a:p>
          <a:p>
            <a:r>
              <a:rPr lang="en-GB" altLang="en-US" sz="1662" dirty="0"/>
              <a:t>1/1-0.3 d. </a:t>
            </a:r>
            <a:r>
              <a:rPr lang="en-GB" altLang="en-US" sz="1662" dirty="0" err="1"/>
              <a:t>lon</a:t>
            </a:r>
            <a:r>
              <a:rPr lang="en-GB" altLang="en-US" sz="1662" dirty="0"/>
              <a:t>/</a:t>
            </a:r>
            <a:r>
              <a:rPr lang="en-GB" altLang="en-US" sz="1662" dirty="0" err="1"/>
              <a:t>lat</a:t>
            </a:r>
            <a:endParaRPr lang="en-GB" altLang="en-US" sz="1662" dirty="0"/>
          </a:p>
          <a:p>
            <a:r>
              <a:rPr lang="en-GB" altLang="en-US" sz="1846" dirty="0"/>
              <a:t>42 levels</a:t>
            </a:r>
          </a:p>
        </p:txBody>
      </p:sp>
      <p:sp>
        <p:nvSpPr>
          <p:cNvPr id="19462" name="Rectangle 6"/>
          <p:cNvSpPr>
            <a:spLocks noChangeArrowheads="1"/>
          </p:cNvSpPr>
          <p:nvPr/>
        </p:nvSpPr>
        <p:spPr bwMode="auto">
          <a:xfrm>
            <a:off x="2895478" y="2971800"/>
            <a:ext cx="2118946" cy="844062"/>
          </a:xfrm>
          <a:prstGeom prst="rect">
            <a:avLst/>
          </a:prstGeom>
          <a:solidFill>
            <a:srgbClr val="CCCC00"/>
          </a:solidFill>
          <a:ln w="12700">
            <a:solidFill>
              <a:schemeClr val="tx1"/>
            </a:solidFill>
            <a:miter lim="800000"/>
            <a:headEnd/>
            <a:tailEnd/>
          </a:ln>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2215"/>
              <a:t>H-TESSEL</a:t>
            </a:r>
          </a:p>
        </p:txBody>
      </p:sp>
      <p:sp>
        <p:nvSpPr>
          <p:cNvPr id="19463" name="Text Box 7"/>
          <p:cNvSpPr txBox="1">
            <a:spLocks noChangeArrowheads="1"/>
          </p:cNvSpPr>
          <p:nvPr/>
        </p:nvSpPr>
        <p:spPr bwMode="auto">
          <a:xfrm>
            <a:off x="2895478" y="1434612"/>
            <a:ext cx="2118946" cy="100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2215"/>
              <a:t>IFS 36R4</a:t>
            </a:r>
          </a:p>
          <a:p>
            <a:r>
              <a:rPr lang="en-GB" altLang="en-US" sz="1846"/>
              <a:t>0.7 deg (T255) </a:t>
            </a:r>
          </a:p>
          <a:p>
            <a:r>
              <a:rPr lang="en-GB" altLang="en-US" sz="1846"/>
              <a:t>91 levels</a:t>
            </a:r>
          </a:p>
        </p:txBody>
      </p:sp>
      <p:sp>
        <p:nvSpPr>
          <p:cNvPr id="19464" name="Line 8"/>
          <p:cNvSpPr>
            <a:spLocks noChangeShapeType="1"/>
          </p:cNvSpPr>
          <p:nvPr/>
        </p:nvSpPr>
        <p:spPr bwMode="auto">
          <a:xfrm>
            <a:off x="3975466" y="2639159"/>
            <a:ext cx="0" cy="291611"/>
          </a:xfrm>
          <a:prstGeom prst="line">
            <a:avLst/>
          </a:prstGeom>
          <a:noFill/>
          <a:ln w="127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GB" sz="1662"/>
          </a:p>
        </p:txBody>
      </p:sp>
      <p:sp>
        <p:nvSpPr>
          <p:cNvPr id="19465" name="Line 9"/>
          <p:cNvSpPr>
            <a:spLocks noChangeShapeType="1"/>
          </p:cNvSpPr>
          <p:nvPr/>
        </p:nvSpPr>
        <p:spPr bwMode="auto">
          <a:xfrm>
            <a:off x="5055456" y="2057400"/>
            <a:ext cx="373673" cy="0"/>
          </a:xfrm>
          <a:prstGeom prst="line">
            <a:avLst/>
          </a:prstGeom>
          <a:noFill/>
          <a:ln w="127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GB" sz="1662"/>
          </a:p>
        </p:txBody>
      </p:sp>
      <p:sp>
        <p:nvSpPr>
          <p:cNvPr id="19467" name="Rectangle 11"/>
          <p:cNvSpPr>
            <a:spLocks noChangeArrowheads="1"/>
          </p:cNvSpPr>
          <p:nvPr/>
        </p:nvSpPr>
        <p:spPr bwMode="auto">
          <a:xfrm>
            <a:off x="1815489" y="4425462"/>
            <a:ext cx="2866292" cy="581758"/>
          </a:xfrm>
          <a:prstGeom prst="rect">
            <a:avLst/>
          </a:prstGeom>
          <a:solidFill>
            <a:srgbClr val="66FFFF"/>
          </a:solidFill>
          <a:ln w="12700">
            <a:solidFill>
              <a:srgbClr val="66FFFF"/>
            </a:solidFill>
            <a:miter lim="800000"/>
            <a:headEnd/>
            <a:tailEnd/>
          </a:ln>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2215"/>
              <a:t>4-D variational d.a.</a:t>
            </a:r>
          </a:p>
        </p:txBody>
      </p:sp>
      <p:sp>
        <p:nvSpPr>
          <p:cNvPr id="19468" name="Rectangle 12"/>
          <p:cNvSpPr>
            <a:spLocks noChangeArrowheads="1"/>
          </p:cNvSpPr>
          <p:nvPr/>
        </p:nvSpPr>
        <p:spPr bwMode="auto">
          <a:xfrm>
            <a:off x="1856521" y="5339862"/>
            <a:ext cx="2784231" cy="581758"/>
          </a:xfrm>
          <a:prstGeom prst="rect">
            <a:avLst/>
          </a:prstGeom>
          <a:solidFill>
            <a:schemeClr val="accent1"/>
          </a:solidFill>
          <a:ln w="12700">
            <a:solidFill>
              <a:schemeClr val="tx1"/>
            </a:solidFill>
            <a:miter lim="800000"/>
            <a:headEnd/>
            <a:tailEnd/>
          </a:ln>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1846"/>
              <a:t>3-D v.d.a. (NEMOVAR)</a:t>
            </a:r>
          </a:p>
        </p:txBody>
      </p:sp>
      <p:sp>
        <p:nvSpPr>
          <p:cNvPr id="19469" name="Rectangle 13"/>
          <p:cNvSpPr>
            <a:spLocks noChangeArrowheads="1"/>
          </p:cNvSpPr>
          <p:nvPr/>
        </p:nvSpPr>
        <p:spPr bwMode="auto">
          <a:xfrm>
            <a:off x="5180013" y="4425462"/>
            <a:ext cx="1247043" cy="1496158"/>
          </a:xfrm>
          <a:prstGeom prst="rect">
            <a:avLst/>
          </a:prstGeom>
          <a:solidFill>
            <a:srgbClr val="FCFEB9"/>
          </a:solidFill>
          <a:ln w="12700">
            <a:solidFill>
              <a:schemeClr val="tx1"/>
            </a:solidFill>
            <a:miter lim="800000"/>
            <a:headEnd/>
            <a:tailEnd/>
          </a:ln>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2215"/>
              <a:t>Gen. of</a:t>
            </a:r>
          </a:p>
          <a:p>
            <a:r>
              <a:rPr lang="en-GB" altLang="en-US" sz="2215"/>
              <a:t>Perturb.</a:t>
            </a:r>
          </a:p>
        </p:txBody>
      </p:sp>
      <p:sp>
        <p:nvSpPr>
          <p:cNvPr id="19470" name="Line 14"/>
          <p:cNvSpPr>
            <a:spLocks noChangeShapeType="1"/>
          </p:cNvSpPr>
          <p:nvPr/>
        </p:nvSpPr>
        <p:spPr bwMode="auto">
          <a:xfrm>
            <a:off x="4722812" y="4717074"/>
            <a:ext cx="375138"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sz="1662"/>
          </a:p>
        </p:txBody>
      </p:sp>
      <p:sp>
        <p:nvSpPr>
          <p:cNvPr id="19471" name="Line 15"/>
          <p:cNvSpPr>
            <a:spLocks noChangeShapeType="1"/>
          </p:cNvSpPr>
          <p:nvPr/>
        </p:nvSpPr>
        <p:spPr bwMode="auto">
          <a:xfrm>
            <a:off x="4681781" y="5631474"/>
            <a:ext cx="45720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sz="1662"/>
          </a:p>
        </p:txBody>
      </p:sp>
      <p:sp>
        <p:nvSpPr>
          <p:cNvPr id="19472" name="Rectangle 16"/>
          <p:cNvSpPr>
            <a:spLocks noChangeArrowheads="1"/>
          </p:cNvSpPr>
          <p:nvPr/>
        </p:nvSpPr>
        <p:spPr bwMode="auto">
          <a:xfrm>
            <a:off x="7090875" y="4425462"/>
            <a:ext cx="1579685" cy="1496158"/>
          </a:xfrm>
          <a:prstGeom prst="rect">
            <a:avLst/>
          </a:prstGeom>
          <a:solidFill>
            <a:schemeClr val="hlink"/>
          </a:solidFill>
          <a:ln w="12700">
            <a:solidFill>
              <a:schemeClr val="tx1"/>
            </a:solidFill>
            <a:miter lim="800000"/>
            <a:headEnd/>
            <a:tailEnd/>
          </a:ln>
        </p:spPr>
        <p:txBody>
          <a:bodyPr wrap="none" anchor="ct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2215"/>
              <a:t>System-4</a:t>
            </a:r>
          </a:p>
          <a:p>
            <a:r>
              <a:rPr lang="en-GB" altLang="en-US" sz="2215"/>
              <a:t>CGCM</a:t>
            </a:r>
          </a:p>
        </p:txBody>
      </p:sp>
      <p:sp>
        <p:nvSpPr>
          <p:cNvPr id="19473" name="Line 17"/>
          <p:cNvSpPr>
            <a:spLocks noChangeShapeType="1"/>
          </p:cNvSpPr>
          <p:nvPr/>
        </p:nvSpPr>
        <p:spPr bwMode="auto">
          <a:xfrm>
            <a:off x="6468087" y="4633546"/>
            <a:ext cx="581757"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sz="1662"/>
          </a:p>
        </p:txBody>
      </p:sp>
      <p:sp>
        <p:nvSpPr>
          <p:cNvPr id="19474" name="Line 18"/>
          <p:cNvSpPr>
            <a:spLocks noChangeShapeType="1"/>
          </p:cNvSpPr>
          <p:nvPr/>
        </p:nvSpPr>
        <p:spPr bwMode="auto">
          <a:xfrm>
            <a:off x="6509117" y="4882662"/>
            <a:ext cx="540726"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sz="1662"/>
          </a:p>
        </p:txBody>
      </p:sp>
      <p:sp>
        <p:nvSpPr>
          <p:cNvPr id="19475" name="Line 19"/>
          <p:cNvSpPr>
            <a:spLocks noChangeShapeType="1"/>
          </p:cNvSpPr>
          <p:nvPr/>
        </p:nvSpPr>
        <p:spPr bwMode="auto">
          <a:xfrm>
            <a:off x="6509117" y="5131777"/>
            <a:ext cx="540726"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sz="1662"/>
          </a:p>
        </p:txBody>
      </p:sp>
      <p:sp>
        <p:nvSpPr>
          <p:cNvPr id="19476" name="Line 20"/>
          <p:cNvSpPr>
            <a:spLocks noChangeShapeType="1"/>
          </p:cNvSpPr>
          <p:nvPr/>
        </p:nvSpPr>
        <p:spPr bwMode="auto">
          <a:xfrm>
            <a:off x="6509117" y="5380892"/>
            <a:ext cx="540726"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sz="1662"/>
          </a:p>
        </p:txBody>
      </p:sp>
      <p:sp>
        <p:nvSpPr>
          <p:cNvPr id="19477" name="Line 21"/>
          <p:cNvSpPr>
            <a:spLocks noChangeShapeType="1"/>
          </p:cNvSpPr>
          <p:nvPr/>
        </p:nvSpPr>
        <p:spPr bwMode="auto">
          <a:xfrm>
            <a:off x="6468087" y="5631474"/>
            <a:ext cx="581757"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sz="1662"/>
          </a:p>
        </p:txBody>
      </p:sp>
      <p:sp>
        <p:nvSpPr>
          <p:cNvPr id="19478" name="Line 22"/>
          <p:cNvSpPr>
            <a:spLocks noChangeShapeType="1"/>
          </p:cNvSpPr>
          <p:nvPr/>
        </p:nvSpPr>
        <p:spPr bwMode="auto">
          <a:xfrm>
            <a:off x="8711589" y="4592515"/>
            <a:ext cx="157822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sz="1662"/>
          </a:p>
        </p:txBody>
      </p:sp>
      <p:sp>
        <p:nvSpPr>
          <p:cNvPr id="19479" name="Line 23"/>
          <p:cNvSpPr>
            <a:spLocks noChangeShapeType="1"/>
          </p:cNvSpPr>
          <p:nvPr/>
        </p:nvSpPr>
        <p:spPr bwMode="auto">
          <a:xfrm>
            <a:off x="8711589" y="4841631"/>
            <a:ext cx="157822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sz="1662"/>
          </a:p>
        </p:txBody>
      </p:sp>
      <p:sp>
        <p:nvSpPr>
          <p:cNvPr id="19480" name="Line 24"/>
          <p:cNvSpPr>
            <a:spLocks noChangeShapeType="1"/>
          </p:cNvSpPr>
          <p:nvPr/>
        </p:nvSpPr>
        <p:spPr bwMode="auto">
          <a:xfrm>
            <a:off x="8711590" y="5131777"/>
            <a:ext cx="1537189"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sz="1662"/>
          </a:p>
        </p:txBody>
      </p:sp>
      <p:sp>
        <p:nvSpPr>
          <p:cNvPr id="19481" name="Line 25"/>
          <p:cNvSpPr>
            <a:spLocks noChangeShapeType="1"/>
          </p:cNvSpPr>
          <p:nvPr/>
        </p:nvSpPr>
        <p:spPr bwMode="auto">
          <a:xfrm>
            <a:off x="8711589" y="5423389"/>
            <a:ext cx="157822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sz="1662"/>
          </a:p>
        </p:txBody>
      </p:sp>
      <p:sp>
        <p:nvSpPr>
          <p:cNvPr id="19482" name="Line 26"/>
          <p:cNvSpPr>
            <a:spLocks noChangeShapeType="1"/>
          </p:cNvSpPr>
          <p:nvPr/>
        </p:nvSpPr>
        <p:spPr bwMode="auto">
          <a:xfrm>
            <a:off x="8711589" y="5672504"/>
            <a:ext cx="1578220" cy="0"/>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sz="1662"/>
          </a:p>
        </p:txBody>
      </p:sp>
      <p:sp>
        <p:nvSpPr>
          <p:cNvPr id="19483" name="Text Box 27"/>
          <p:cNvSpPr txBox="1">
            <a:spLocks noChangeArrowheads="1"/>
          </p:cNvSpPr>
          <p:nvPr/>
        </p:nvSpPr>
        <p:spPr bwMode="auto">
          <a:xfrm>
            <a:off x="5877536" y="3927231"/>
            <a:ext cx="1837592"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2215"/>
              <a:t>Initial Con.</a:t>
            </a:r>
          </a:p>
        </p:txBody>
      </p:sp>
      <p:sp>
        <p:nvSpPr>
          <p:cNvPr id="19484" name="Text Box 28"/>
          <p:cNvSpPr txBox="1">
            <a:spLocks noChangeArrowheads="1"/>
          </p:cNvSpPr>
          <p:nvPr/>
        </p:nvSpPr>
        <p:spPr bwMode="auto">
          <a:xfrm>
            <a:off x="8254390" y="3886200"/>
            <a:ext cx="2412023"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2215"/>
              <a:t>Ens. Forecasts</a:t>
            </a:r>
          </a:p>
        </p:txBody>
      </p:sp>
    </p:spTree>
    <p:extLst>
      <p:ext uri="{BB962C8B-B14F-4D97-AF65-F5344CB8AC3E}">
        <p14:creationId xmlns:p14="http://schemas.microsoft.com/office/powerpoint/2010/main" val="37248084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2077795" y="354624"/>
            <a:ext cx="8430357" cy="523143"/>
          </a:xfrm>
        </p:spPr>
        <p:txBody>
          <a:bodyPr/>
          <a:lstStyle/>
          <a:p>
            <a:pPr eaLnBrk="1" hangingPunct="1">
              <a:defRPr/>
            </a:pPr>
            <a:r>
              <a:rPr lang="en-GB" sz="2585" dirty="0">
                <a:solidFill>
                  <a:schemeClr val="accent5">
                    <a:lumMod val="50000"/>
                  </a:schemeClr>
                </a:solidFill>
                <a:latin typeface="Calibri" pitchFamily="34" charset="0"/>
                <a:ea typeface="ＭＳ Ｐゴシック" pitchFamily="34" charset="-128"/>
              </a:rPr>
              <a:t>Sea ice: Interaction of climate change and natural variability</a:t>
            </a:r>
          </a:p>
        </p:txBody>
      </p:sp>
      <p:pic>
        <p:nvPicPr>
          <p:cNvPr id="11267" name="Content Placeholder 3"/>
          <p:cNvPicPr>
            <a:picLocks noGrp="1" noChangeAspect="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3024433" y="1318846"/>
            <a:ext cx="4155831" cy="4572000"/>
          </a:xfrm>
          <a:prstGeom prst="rect">
            <a:avLst/>
          </a:prstGeom>
          <a:noFill/>
        </p:spPr>
      </p:pic>
      <p:sp>
        <p:nvSpPr>
          <p:cNvPr id="11268" name="TextBox 4"/>
          <p:cNvSpPr txBox="1">
            <a:spLocks noChangeArrowheads="1"/>
          </p:cNvSpPr>
          <p:nvPr/>
        </p:nvSpPr>
        <p:spPr bwMode="auto">
          <a:xfrm>
            <a:off x="7445497" y="1647094"/>
            <a:ext cx="3062654" cy="1739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r>
              <a:rPr lang="en-GB" altLang="en-US" sz="2215" b="1">
                <a:latin typeface="Calibri" panose="020F0502020204030204" pitchFamily="34" charset="0"/>
                <a:ea typeface="ＭＳ Ｐゴシック" panose="020B0600070205080204" pitchFamily="34" charset="-128"/>
              </a:rPr>
              <a:t>Record minimum </a:t>
            </a:r>
          </a:p>
          <a:p>
            <a:pPr eaLnBrk="1" hangingPunct="1"/>
            <a:r>
              <a:rPr lang="en-GB" altLang="en-US" sz="2215" b="1">
                <a:latin typeface="Calibri" panose="020F0502020204030204" pitchFamily="34" charset="0"/>
                <a:ea typeface="ＭＳ Ｐゴシック" panose="020B0600070205080204" pitchFamily="34" charset="-128"/>
              </a:rPr>
              <a:t>in Arctic </a:t>
            </a:r>
          </a:p>
          <a:p>
            <a:pPr eaLnBrk="1" hangingPunct="1"/>
            <a:r>
              <a:rPr lang="en-GB" altLang="en-US" sz="2215" b="1">
                <a:latin typeface="Calibri" panose="020F0502020204030204" pitchFamily="34" charset="0"/>
                <a:ea typeface="ＭＳ Ｐゴシック" panose="020B0600070205080204" pitchFamily="34" charset="-128"/>
              </a:rPr>
              <a:t>sea-ice extent:</a:t>
            </a:r>
          </a:p>
          <a:p>
            <a:pPr eaLnBrk="1" hangingPunct="1"/>
            <a:r>
              <a:rPr lang="en-GB" altLang="en-US" sz="2215" b="1">
                <a:latin typeface="Calibri" panose="020F0502020204030204" pitchFamily="34" charset="0"/>
                <a:ea typeface="ＭＳ Ｐゴシック" panose="020B0600070205080204" pitchFamily="34" charset="-128"/>
              </a:rPr>
              <a:t>16/9/2012</a:t>
            </a:r>
          </a:p>
          <a:p>
            <a:pPr eaLnBrk="1" hangingPunct="1"/>
            <a:r>
              <a:rPr lang="en-GB" altLang="en-US" sz="1846" b="1">
                <a:latin typeface="Calibri" panose="020F0502020204030204" pitchFamily="34" charset="0"/>
                <a:ea typeface="ＭＳ Ｐゴシック" panose="020B0600070205080204" pitchFamily="34" charset="-128"/>
              </a:rPr>
              <a:t>(from NSIDC)</a:t>
            </a:r>
          </a:p>
        </p:txBody>
      </p:sp>
    </p:spTree>
    <p:extLst>
      <p:ext uri="{BB962C8B-B14F-4D97-AF65-F5344CB8AC3E}">
        <p14:creationId xmlns:p14="http://schemas.microsoft.com/office/powerpoint/2010/main" val="4997603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algn="ctr">
              <a:defRPr/>
            </a:pPr>
            <a:r>
              <a:rPr lang="en-GB" dirty="0" smtClean="0">
                <a:solidFill>
                  <a:schemeClr val="accent5">
                    <a:lumMod val="50000"/>
                  </a:schemeClr>
                </a:solidFill>
              </a:rPr>
              <a:t>Outline</a:t>
            </a:r>
          </a:p>
        </p:txBody>
      </p:sp>
      <p:sp>
        <p:nvSpPr>
          <p:cNvPr id="3075" name="Rectangle 3"/>
          <p:cNvSpPr>
            <a:spLocks noGrp="1" noChangeArrowheads="1"/>
          </p:cNvSpPr>
          <p:nvPr>
            <p:ph type="body" idx="4294967295"/>
          </p:nvPr>
        </p:nvSpPr>
        <p:spPr>
          <a:xfrm>
            <a:off x="1690932" y="845821"/>
            <a:ext cx="8847992" cy="5116830"/>
          </a:xfrm>
          <a:prstGeom prst="rect">
            <a:avLst/>
          </a:prstGeom>
        </p:spPr>
        <p:txBody>
          <a:bodyPr/>
          <a:lstStyle/>
          <a:p>
            <a:pPr>
              <a:spcAft>
                <a:spcPts val="1108"/>
              </a:spcAft>
            </a:pPr>
            <a:r>
              <a:rPr lang="en-GB" altLang="en-US" sz="2400" dirty="0">
                <a:solidFill>
                  <a:schemeClr val="tx2">
                    <a:lumMod val="60000"/>
                    <a:lumOff val="40000"/>
                  </a:schemeClr>
                </a:solidFill>
              </a:rPr>
              <a:t>Persistent anomalies in the tropics and extra-tropics: examples from the last two decades </a:t>
            </a:r>
          </a:p>
          <a:p>
            <a:pPr>
              <a:spcAft>
                <a:spcPts val="1108"/>
              </a:spcAft>
            </a:pPr>
            <a:r>
              <a:rPr lang="en-GB" altLang="en-US" sz="2400" dirty="0">
                <a:solidFill>
                  <a:schemeClr val="tx2">
                    <a:lumMod val="60000"/>
                    <a:lumOff val="40000"/>
                  </a:schemeClr>
                </a:solidFill>
              </a:rPr>
              <a:t>Beyond deterministic predictability in non-linear, chaotic systems: the role of variability in surface conditions and energy/water </a:t>
            </a:r>
            <a:r>
              <a:rPr lang="en-GB" altLang="en-US" sz="2400" dirty="0" smtClean="0">
                <a:solidFill>
                  <a:schemeClr val="tx2">
                    <a:lumMod val="60000"/>
                    <a:lumOff val="40000"/>
                  </a:schemeClr>
                </a:solidFill>
              </a:rPr>
              <a:t>fluxes</a:t>
            </a:r>
          </a:p>
          <a:p>
            <a:pPr>
              <a:spcAft>
                <a:spcPts val="1108"/>
              </a:spcAft>
            </a:pPr>
            <a:r>
              <a:rPr lang="en-GB" altLang="en-US" sz="2400" dirty="0" smtClean="0">
                <a:solidFill>
                  <a:schemeClr val="tx2">
                    <a:lumMod val="60000"/>
                    <a:lumOff val="40000"/>
                  </a:schemeClr>
                </a:solidFill>
              </a:rPr>
              <a:t>Ensemble </a:t>
            </a:r>
            <a:r>
              <a:rPr lang="en-GB" altLang="en-US" sz="2400" dirty="0">
                <a:solidFill>
                  <a:schemeClr val="tx2">
                    <a:lumMod val="60000"/>
                    <a:lumOff val="40000"/>
                  </a:schemeClr>
                </a:solidFill>
              </a:rPr>
              <a:t>predictions in the “extended” range: estimates of predictability and actual skill</a:t>
            </a:r>
          </a:p>
          <a:p>
            <a:pPr>
              <a:spcAft>
                <a:spcPts val="1108"/>
              </a:spcAft>
            </a:pPr>
            <a:r>
              <a:rPr lang="en-GB" altLang="en-US" sz="2400" dirty="0" smtClean="0">
                <a:solidFill>
                  <a:schemeClr val="tx2">
                    <a:lumMod val="60000"/>
                    <a:lumOff val="40000"/>
                  </a:schemeClr>
                </a:solidFill>
              </a:rPr>
              <a:t>Coupled </a:t>
            </a:r>
            <a:r>
              <a:rPr lang="en-GB" altLang="en-US" sz="2400" dirty="0">
                <a:solidFill>
                  <a:schemeClr val="tx2">
                    <a:lumMod val="60000"/>
                    <a:lumOff val="40000"/>
                  </a:schemeClr>
                </a:solidFill>
              </a:rPr>
              <a:t>ocean-atmosphere variability </a:t>
            </a:r>
            <a:r>
              <a:rPr lang="en-GB" altLang="en-US" sz="2400" dirty="0" smtClean="0">
                <a:solidFill>
                  <a:schemeClr val="tx2">
                    <a:lumMod val="60000"/>
                    <a:lumOff val="40000"/>
                  </a:schemeClr>
                </a:solidFill>
              </a:rPr>
              <a:t>- p</a:t>
            </a:r>
            <a:r>
              <a:rPr lang="en-GB" altLang="en-US" sz="2400" dirty="0" smtClean="0">
                <a:solidFill>
                  <a:schemeClr val="tx2">
                    <a:lumMod val="60000"/>
                    <a:lumOff val="40000"/>
                  </a:schemeClr>
                </a:solidFill>
              </a:rPr>
              <a:t>redictability </a:t>
            </a:r>
            <a:r>
              <a:rPr lang="en-GB" altLang="en-US" sz="2400" dirty="0">
                <a:solidFill>
                  <a:schemeClr val="tx2">
                    <a:lumMod val="60000"/>
                    <a:lumOff val="40000"/>
                  </a:schemeClr>
                </a:solidFill>
              </a:rPr>
              <a:t>on the weekly/monthly time scale arising from sub-seasonal tropical variability and teleconnections</a:t>
            </a:r>
          </a:p>
        </p:txBody>
      </p:sp>
    </p:spTree>
    <p:extLst>
      <p:ext uri="{BB962C8B-B14F-4D97-AF65-F5344CB8AC3E}">
        <p14:creationId xmlns:p14="http://schemas.microsoft.com/office/powerpoint/2010/main" val="11136157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Impacts of Sea Ice </a:t>
            </a:r>
            <a:endParaRPr lang="en-GB" dirty="0"/>
          </a:p>
        </p:txBody>
      </p:sp>
      <p:sp>
        <p:nvSpPr>
          <p:cNvPr id="3" name="Content Placeholder 2"/>
          <p:cNvSpPr>
            <a:spLocks noGrp="1"/>
          </p:cNvSpPr>
          <p:nvPr>
            <p:ph sz="quarter" idx="14"/>
          </p:nvPr>
        </p:nvSpPr>
        <p:spPr>
          <a:prstGeom prst="rect">
            <a:avLst/>
          </a:prstGeom>
        </p:spPr>
        <p:txBody>
          <a:bodyPr/>
          <a:lstStyle/>
          <a:p>
            <a:r>
              <a:rPr lang="en-GB" dirty="0" smtClean="0"/>
              <a:t>Energy Fluxes:</a:t>
            </a:r>
          </a:p>
          <a:p>
            <a:pPr lvl="1"/>
            <a:r>
              <a:rPr lang="en-GB" dirty="0" smtClean="0"/>
              <a:t>Changes </a:t>
            </a:r>
            <a:r>
              <a:rPr lang="en-GB" dirty="0" err="1" smtClean="0"/>
              <a:t>albedo</a:t>
            </a:r>
            <a:r>
              <a:rPr lang="en-GB" dirty="0" smtClean="0"/>
              <a:t> of the region – solar heating of upper ocean</a:t>
            </a:r>
          </a:p>
          <a:p>
            <a:pPr lvl="1"/>
            <a:r>
              <a:rPr lang="en-GB" dirty="0" smtClean="0"/>
              <a:t>Thickness of the sea ice alters the surface heat fluxes</a:t>
            </a:r>
          </a:p>
          <a:p>
            <a:pPr lvl="2"/>
            <a:r>
              <a:rPr lang="en-GB" dirty="0" smtClean="0"/>
              <a:t>Winter; biggest effect – no sun and air colder than ocean</a:t>
            </a:r>
          </a:p>
          <a:p>
            <a:pPr lvl="2"/>
            <a:r>
              <a:rPr lang="en-GB" dirty="0" smtClean="0"/>
              <a:t>Leads in the ice are important (</a:t>
            </a:r>
            <a:r>
              <a:rPr lang="en-GB" dirty="0" err="1" smtClean="0"/>
              <a:t>Badgerley</a:t>
            </a:r>
            <a:r>
              <a:rPr lang="en-GB" dirty="0" smtClean="0"/>
              <a:t>, 1966)</a:t>
            </a:r>
          </a:p>
          <a:p>
            <a:pPr lvl="1">
              <a:buNone/>
            </a:pPr>
            <a:endParaRPr lang="en-GB" dirty="0" smtClean="0"/>
          </a:p>
          <a:p>
            <a:pPr lvl="1"/>
            <a:endParaRPr lang="en-GB" dirty="0" smtClean="0"/>
          </a:p>
          <a:p>
            <a:pPr lvl="1"/>
            <a:endParaRPr lang="en-GB" dirty="0" smtClean="0"/>
          </a:p>
          <a:p>
            <a:pPr lvl="1"/>
            <a:endParaRPr lang="en-GB" dirty="0" smtClean="0"/>
          </a:p>
          <a:p>
            <a:pPr lvl="1">
              <a:buNone/>
            </a:pPr>
            <a:endParaRPr lang="en-GB" dirty="0" smtClean="0"/>
          </a:p>
          <a:p>
            <a:r>
              <a:rPr lang="en-GB" dirty="0" smtClean="0"/>
              <a:t>Impact on waves</a:t>
            </a:r>
          </a:p>
          <a:p>
            <a:r>
              <a:rPr lang="en-GB" dirty="0" smtClean="0"/>
              <a:t>Salinity fluxes:</a:t>
            </a:r>
          </a:p>
          <a:p>
            <a:pPr lvl="1"/>
            <a:r>
              <a:rPr lang="en-GB" dirty="0" smtClean="0"/>
              <a:t>Production of brine (freezing) and freshwater (melting)</a:t>
            </a:r>
          </a:p>
        </p:txBody>
      </p:sp>
      <p:grpSp>
        <p:nvGrpSpPr>
          <p:cNvPr id="15" name="Group 14"/>
          <p:cNvGrpSpPr/>
          <p:nvPr/>
        </p:nvGrpSpPr>
        <p:grpSpPr>
          <a:xfrm>
            <a:off x="5462893" y="2945034"/>
            <a:ext cx="4454769" cy="2290098"/>
            <a:chOff x="690505" y="2492707"/>
            <a:chExt cx="4454769" cy="2290098"/>
          </a:xfrm>
        </p:grpSpPr>
        <p:sp>
          <p:nvSpPr>
            <p:cNvPr id="5" name="Rectangle 4"/>
            <p:cNvSpPr/>
            <p:nvPr/>
          </p:nvSpPr>
          <p:spPr>
            <a:xfrm>
              <a:off x="690505" y="3185993"/>
              <a:ext cx="4454769" cy="1596812"/>
            </a:xfrm>
            <a:prstGeom prst="rect">
              <a:avLst/>
            </a:prstGeom>
            <a:gradFill rotWithShape="1">
              <a:gsLst>
                <a:gs pos="0">
                  <a:srgbClr val="4F81BD">
                    <a:tint val="100000"/>
                    <a:shade val="100000"/>
                    <a:satMod val="130000"/>
                  </a:srgbClr>
                </a:gs>
                <a:gs pos="100000">
                  <a:srgbClr val="4F81BD">
                    <a:tint val="50000"/>
                    <a:shade val="100000"/>
                    <a:satMod val="350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914400">
                <a:defRPr/>
              </a:pPr>
              <a:endParaRPr lang="en-GB" kern="0">
                <a:solidFill>
                  <a:sysClr val="window" lastClr="FFFFFF"/>
                </a:solidFill>
                <a:latin typeface="Calibri"/>
              </a:endParaRPr>
            </a:p>
          </p:txBody>
        </p:sp>
        <p:sp>
          <p:nvSpPr>
            <p:cNvPr id="7" name="Rectangle 6"/>
            <p:cNvSpPr/>
            <p:nvPr/>
          </p:nvSpPr>
          <p:spPr>
            <a:xfrm>
              <a:off x="690505" y="2949413"/>
              <a:ext cx="1645070" cy="785446"/>
            </a:xfrm>
            <a:prstGeom prst="rect">
              <a:avLst/>
            </a:prstGeom>
            <a:solidFill>
              <a:srgbClr val="EEECE1"/>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914400">
                <a:defRPr/>
              </a:pPr>
              <a:r>
                <a:rPr lang="en-GB" kern="0" dirty="0">
                  <a:latin typeface="Calibri"/>
                </a:rPr>
                <a:t>h&gt;0.5m</a:t>
              </a:r>
            </a:p>
          </p:txBody>
        </p:sp>
        <p:sp>
          <p:nvSpPr>
            <p:cNvPr id="8" name="Rectangle 7"/>
            <p:cNvSpPr/>
            <p:nvPr/>
          </p:nvSpPr>
          <p:spPr>
            <a:xfrm>
              <a:off x="3382176" y="3067703"/>
              <a:ext cx="1763097" cy="236580"/>
            </a:xfrm>
            <a:prstGeom prst="rect">
              <a:avLst/>
            </a:prstGeom>
            <a:solidFill>
              <a:srgbClr val="EEECE1"/>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914400">
                <a:defRPr/>
              </a:pPr>
              <a:r>
                <a:rPr lang="en-GB" kern="0" dirty="0">
                  <a:latin typeface="Calibri"/>
                </a:rPr>
                <a:t>h&lt;0.5m</a:t>
              </a:r>
            </a:p>
          </p:txBody>
        </p:sp>
        <p:cxnSp>
          <p:nvCxnSpPr>
            <p:cNvPr id="10" name="Straight Arrow Connector 9"/>
            <p:cNvCxnSpPr/>
            <p:nvPr/>
          </p:nvCxnSpPr>
          <p:spPr bwMode="auto">
            <a:xfrm rot="16200000" flipV="1">
              <a:off x="2247831" y="2833841"/>
              <a:ext cx="693285" cy="11017"/>
            </a:xfrm>
            <a:prstGeom prst="straightConnector1">
              <a:avLst/>
            </a:prstGeom>
            <a:noFill/>
            <a:ln w="50800" cap="flat" cmpd="sng" algn="ctr">
              <a:solidFill>
                <a:srgbClr val="C00000"/>
              </a:solidFill>
              <a:prstDash val="solid"/>
              <a:round/>
              <a:headEnd type="none" w="med" len="med"/>
              <a:tailEnd type="arrow"/>
            </a:ln>
            <a:effectLst/>
          </p:spPr>
        </p:cxnSp>
        <p:cxnSp>
          <p:nvCxnSpPr>
            <p:cNvPr id="11" name="Straight Arrow Connector 10"/>
            <p:cNvCxnSpPr/>
            <p:nvPr/>
          </p:nvCxnSpPr>
          <p:spPr bwMode="auto">
            <a:xfrm rot="16200000" flipV="1">
              <a:off x="534707" y="2839350"/>
              <a:ext cx="693286" cy="1"/>
            </a:xfrm>
            <a:prstGeom prst="straightConnector1">
              <a:avLst/>
            </a:prstGeom>
            <a:noFill/>
            <a:ln w="50800" cap="flat" cmpd="sng" algn="ctr">
              <a:solidFill>
                <a:srgbClr val="C00000"/>
              </a:solidFill>
              <a:prstDash val="solid"/>
              <a:round/>
              <a:headEnd type="none" w="med" len="med"/>
              <a:tailEnd type="arrow"/>
            </a:ln>
            <a:effectLst/>
          </p:spPr>
        </p:cxnSp>
        <p:cxnSp>
          <p:nvCxnSpPr>
            <p:cNvPr id="13" name="Straight Arrow Connector 12"/>
            <p:cNvCxnSpPr/>
            <p:nvPr/>
          </p:nvCxnSpPr>
          <p:spPr bwMode="auto">
            <a:xfrm rot="16200000" flipV="1">
              <a:off x="3272398" y="2833843"/>
              <a:ext cx="693285" cy="11017"/>
            </a:xfrm>
            <a:prstGeom prst="straightConnector1">
              <a:avLst/>
            </a:prstGeom>
            <a:noFill/>
            <a:ln w="50800" cap="flat" cmpd="sng" algn="ctr">
              <a:solidFill>
                <a:srgbClr val="C00000"/>
              </a:solidFill>
              <a:prstDash val="solid"/>
              <a:round/>
              <a:headEnd type="none" w="med" len="med"/>
              <a:tailEnd type="arrow"/>
            </a:ln>
            <a:effectLst/>
          </p:spPr>
        </p:cxnSp>
      </p:grpSp>
      <p:sp>
        <p:nvSpPr>
          <p:cNvPr id="14" name="TextBox 13"/>
          <p:cNvSpPr txBox="1"/>
          <p:nvPr/>
        </p:nvSpPr>
        <p:spPr>
          <a:xfrm>
            <a:off x="7668327" y="4860794"/>
            <a:ext cx="2249334" cy="369332"/>
          </a:xfrm>
          <a:prstGeom prst="rect">
            <a:avLst/>
          </a:prstGeom>
          <a:noFill/>
        </p:spPr>
        <p:txBody>
          <a:bodyPr wrap="none" rtlCol="0">
            <a:spAutoFit/>
          </a:bodyPr>
          <a:lstStyle/>
          <a:p>
            <a:r>
              <a:rPr lang="en-GB" dirty="0" err="1"/>
              <a:t>Maykut</a:t>
            </a:r>
            <a:r>
              <a:rPr lang="en-GB" dirty="0"/>
              <a:t> (1978), </a:t>
            </a:r>
            <a:r>
              <a:rPr lang="en-GB" i="1" dirty="0"/>
              <a:t>JGR</a:t>
            </a:r>
          </a:p>
        </p:txBody>
      </p:sp>
    </p:spTree>
    <p:extLst>
      <p:ext uri="{BB962C8B-B14F-4D97-AF65-F5344CB8AC3E}">
        <p14:creationId xmlns:p14="http://schemas.microsoft.com/office/powerpoint/2010/main" val="958055473"/>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5852042" y="1143000"/>
            <a:ext cx="3969629" cy="4953000"/>
          </a:xfrm>
          <a:prstGeom prst="rect">
            <a:avLst/>
          </a:prstGeom>
        </p:spPr>
        <p:txBody>
          <a:bodyPr/>
          <a:lstStyle/>
          <a:p>
            <a:pPr marL="292100" indent="-292100" defTabSz="914400" eaLnBrk="0" fontAlgn="base" hangingPunct="0">
              <a:lnSpc>
                <a:spcPts val="2400"/>
              </a:lnSpc>
              <a:spcBef>
                <a:spcPct val="0"/>
              </a:spcBef>
              <a:spcAft>
                <a:spcPts val="500"/>
              </a:spcAft>
              <a:buClr>
                <a:srgbClr val="3366FF"/>
              </a:buClr>
              <a:buSzPct val="90000"/>
              <a:defRPr/>
            </a:pPr>
            <a:r>
              <a:rPr lang="en-GB" sz="2000" kern="0" dirty="0">
                <a:latin typeface="Calibri"/>
                <a:ea typeface="ＭＳ Ｐゴシック" charset="-128"/>
                <a:cs typeface="Calibri"/>
              </a:rPr>
              <a:t>Cold Halocline Layer:</a:t>
            </a:r>
          </a:p>
          <a:p>
            <a:pPr marL="292100" indent="-292100" defTabSz="914400" eaLnBrk="0" fontAlgn="base" hangingPunct="0">
              <a:lnSpc>
                <a:spcPts val="2400"/>
              </a:lnSpc>
              <a:spcBef>
                <a:spcPct val="0"/>
              </a:spcBef>
              <a:spcAft>
                <a:spcPts val="500"/>
              </a:spcAft>
              <a:buClr>
                <a:srgbClr val="3366FF"/>
              </a:buClr>
              <a:buSzPct val="90000"/>
              <a:buFont typeface="Wingdings" charset="2"/>
              <a:buChar char=""/>
              <a:defRPr/>
            </a:pPr>
            <a:r>
              <a:rPr lang="en-GB" sz="2000" kern="0" dirty="0">
                <a:latin typeface="Calibri"/>
                <a:ea typeface="ＭＳ Ｐゴシック" charset="-128"/>
                <a:cs typeface="Calibri"/>
              </a:rPr>
              <a:t>Layer of freshwater that insulates sea ice from warmer waters that are advected into the basin</a:t>
            </a:r>
          </a:p>
          <a:p>
            <a:pPr marL="292100" indent="-292100" defTabSz="914400" eaLnBrk="0" fontAlgn="base" hangingPunct="0">
              <a:lnSpc>
                <a:spcPts val="2400"/>
              </a:lnSpc>
              <a:spcBef>
                <a:spcPct val="0"/>
              </a:spcBef>
              <a:spcAft>
                <a:spcPts val="500"/>
              </a:spcAft>
              <a:buClr>
                <a:srgbClr val="3366FF"/>
              </a:buClr>
              <a:buSzPct val="90000"/>
              <a:defRPr/>
            </a:pPr>
            <a:endParaRPr lang="en-GB" sz="2000" kern="0" dirty="0">
              <a:latin typeface="Calibri"/>
              <a:ea typeface="ＭＳ Ｐゴシック" charset="-128"/>
              <a:cs typeface="Calibri"/>
            </a:endParaRPr>
          </a:p>
          <a:p>
            <a:pPr marL="292100" indent="-292100" defTabSz="914400" eaLnBrk="0" fontAlgn="base" hangingPunct="0">
              <a:lnSpc>
                <a:spcPts val="2400"/>
              </a:lnSpc>
              <a:spcBef>
                <a:spcPct val="0"/>
              </a:spcBef>
              <a:spcAft>
                <a:spcPts val="500"/>
              </a:spcAft>
              <a:buClr>
                <a:srgbClr val="3366FF"/>
              </a:buClr>
              <a:buSzPct val="90000"/>
              <a:buFont typeface="Wingdings" charset="2"/>
              <a:buChar char=""/>
              <a:defRPr/>
            </a:pPr>
            <a:endParaRPr lang="en-GB" sz="2000" kern="0" dirty="0">
              <a:latin typeface="Calibri"/>
              <a:ea typeface="ＭＳ Ｐゴシック" charset="-128"/>
              <a:cs typeface="Calibri"/>
            </a:endParaRPr>
          </a:p>
        </p:txBody>
      </p:sp>
      <p:sp>
        <p:nvSpPr>
          <p:cNvPr id="2" name="Title 1"/>
          <p:cNvSpPr>
            <a:spLocks noGrp="1"/>
          </p:cNvSpPr>
          <p:nvPr>
            <p:ph type="title"/>
          </p:nvPr>
        </p:nvSpPr>
        <p:spPr/>
        <p:txBody>
          <a:bodyPr/>
          <a:lstStyle/>
          <a:p>
            <a:r>
              <a:rPr lang="en-GB" dirty="0" smtClean="0">
                <a:solidFill>
                  <a:schemeClr val="tx2"/>
                </a:solidFill>
              </a:rPr>
              <a:t>Impacts on the ocean</a:t>
            </a:r>
            <a:endParaRPr lang="en-GB" dirty="0">
              <a:solidFill>
                <a:schemeClr val="tx2"/>
              </a:solidFill>
            </a:endParaRPr>
          </a:p>
        </p:txBody>
      </p:sp>
      <p:pic>
        <p:nvPicPr>
          <p:cNvPr id="5" name="Picture 2"/>
          <p:cNvPicPr>
            <a:picLocks noChangeAspect="1" noChangeArrowheads="1"/>
          </p:cNvPicPr>
          <p:nvPr/>
        </p:nvPicPr>
        <p:blipFill>
          <a:blip r:embed="rId4"/>
          <a:srcRect/>
          <a:stretch>
            <a:fillRect/>
          </a:stretch>
        </p:blipFill>
        <p:spPr bwMode="auto">
          <a:xfrm>
            <a:off x="5259324" y="1128373"/>
            <a:ext cx="5407089" cy="4479213"/>
          </a:xfrm>
          <a:prstGeom prst="rect">
            <a:avLst/>
          </a:prstGeom>
          <a:noFill/>
          <a:ln w="9525">
            <a:noFill/>
            <a:miter lim="800000"/>
            <a:headEnd/>
            <a:tailEnd/>
          </a:ln>
        </p:spPr>
      </p:pic>
      <p:sp>
        <p:nvSpPr>
          <p:cNvPr id="7" name="Content Placeholder 2"/>
          <p:cNvSpPr txBox="1">
            <a:spLocks/>
          </p:cNvSpPr>
          <p:nvPr/>
        </p:nvSpPr>
        <p:spPr>
          <a:xfrm>
            <a:off x="813269" y="891479"/>
            <a:ext cx="3969629" cy="4953000"/>
          </a:xfrm>
          <a:prstGeom prst="rect">
            <a:avLst/>
          </a:prstGeom>
        </p:spPr>
        <p:txBody>
          <a:bodyPr/>
          <a:lstStyle/>
          <a:p>
            <a:pPr marL="292100" indent="-292100" defTabSz="914400" eaLnBrk="0" fontAlgn="base" hangingPunct="0">
              <a:lnSpc>
                <a:spcPts val="2400"/>
              </a:lnSpc>
              <a:spcBef>
                <a:spcPct val="0"/>
              </a:spcBef>
              <a:spcAft>
                <a:spcPts val="500"/>
              </a:spcAft>
              <a:buClr>
                <a:srgbClr val="3366FF"/>
              </a:buClr>
              <a:buSzPct val="90000"/>
              <a:defRPr/>
            </a:pPr>
            <a:r>
              <a:rPr lang="en-GB" sz="2000" kern="0" dirty="0">
                <a:latin typeface="Calibri"/>
                <a:ea typeface="ＭＳ Ｐゴシック" charset="-128"/>
                <a:cs typeface="Calibri"/>
              </a:rPr>
              <a:t>Deep convection:</a:t>
            </a:r>
          </a:p>
          <a:p>
            <a:pPr marL="292100" indent="-292100" defTabSz="914400" eaLnBrk="0" fontAlgn="base" hangingPunct="0">
              <a:lnSpc>
                <a:spcPts val="2400"/>
              </a:lnSpc>
              <a:spcBef>
                <a:spcPct val="0"/>
              </a:spcBef>
              <a:spcAft>
                <a:spcPts val="500"/>
              </a:spcAft>
              <a:buClr>
                <a:srgbClr val="3366FF"/>
              </a:buClr>
              <a:buSzPct val="90000"/>
              <a:buFont typeface="Wingdings" charset="2"/>
              <a:buChar char=""/>
              <a:defRPr/>
            </a:pPr>
            <a:r>
              <a:rPr lang="en-GB" sz="2000" kern="0" dirty="0">
                <a:latin typeface="Calibri"/>
                <a:ea typeface="ＭＳ Ｐゴシック" charset="-128"/>
                <a:cs typeface="Calibri"/>
              </a:rPr>
              <a:t>More important on longer time scales</a:t>
            </a:r>
          </a:p>
          <a:p>
            <a:pPr marL="292100" indent="-292100" defTabSz="914400" eaLnBrk="0" fontAlgn="base" hangingPunct="0">
              <a:lnSpc>
                <a:spcPts val="2400"/>
              </a:lnSpc>
              <a:spcBef>
                <a:spcPct val="0"/>
              </a:spcBef>
              <a:spcAft>
                <a:spcPts val="500"/>
              </a:spcAft>
              <a:buClr>
                <a:srgbClr val="3366FF"/>
              </a:buClr>
              <a:buSzPct val="90000"/>
              <a:buFont typeface="Wingdings" charset="2"/>
              <a:buChar char=""/>
              <a:defRPr/>
            </a:pPr>
            <a:endParaRPr lang="en-GB" sz="2000" kern="0" dirty="0">
              <a:latin typeface="Calibri"/>
              <a:ea typeface="ＭＳ Ｐゴシック" charset="-128"/>
              <a:cs typeface="Calibri"/>
            </a:endParaRPr>
          </a:p>
          <a:p>
            <a:pPr marL="292100" indent="-292100" defTabSz="914400" eaLnBrk="0" fontAlgn="base" hangingPunct="0">
              <a:lnSpc>
                <a:spcPts val="2400"/>
              </a:lnSpc>
              <a:spcBef>
                <a:spcPct val="0"/>
              </a:spcBef>
              <a:spcAft>
                <a:spcPts val="500"/>
              </a:spcAft>
              <a:buClr>
                <a:srgbClr val="3366FF"/>
              </a:buClr>
              <a:buSzPct val="90000"/>
              <a:buFont typeface="Wingdings" charset="2"/>
              <a:buChar char=""/>
              <a:defRPr/>
            </a:pPr>
            <a:r>
              <a:rPr lang="en-GB" sz="2000" kern="0" dirty="0">
                <a:latin typeface="Calibri"/>
                <a:ea typeface="ＭＳ Ｐゴシック" charset="-128"/>
                <a:cs typeface="Calibri"/>
              </a:rPr>
              <a:t>Impact on the Gulf Stream and the </a:t>
            </a:r>
            <a:r>
              <a:rPr lang="en-GB" sz="2000" kern="0" dirty="0" err="1">
                <a:latin typeface="Calibri"/>
                <a:ea typeface="ＭＳ Ｐゴシック" charset="-128"/>
                <a:cs typeface="Calibri"/>
              </a:rPr>
              <a:t>Thermohaline</a:t>
            </a:r>
            <a:r>
              <a:rPr lang="en-GB" sz="2000" kern="0" dirty="0">
                <a:latin typeface="Calibri"/>
                <a:ea typeface="ＭＳ Ｐゴシック" charset="-128"/>
                <a:cs typeface="Calibri"/>
              </a:rPr>
              <a:t> circulation – part of the feedback on the  Arctic system</a:t>
            </a:r>
          </a:p>
          <a:p>
            <a:pPr marL="292100" indent="-292100" defTabSz="914400" eaLnBrk="0" fontAlgn="base" hangingPunct="0">
              <a:lnSpc>
                <a:spcPts val="2400"/>
              </a:lnSpc>
              <a:spcBef>
                <a:spcPct val="0"/>
              </a:spcBef>
              <a:spcAft>
                <a:spcPts val="500"/>
              </a:spcAft>
              <a:buClr>
                <a:srgbClr val="3366FF"/>
              </a:buClr>
              <a:buSzPct val="90000"/>
              <a:buFont typeface="Wingdings" charset="2"/>
              <a:buChar char=""/>
              <a:defRPr/>
            </a:pPr>
            <a:endParaRPr lang="en-GB" sz="2000" kern="0" dirty="0">
              <a:latin typeface="Calibri"/>
              <a:ea typeface="ＭＳ Ｐゴシック" charset="-128"/>
              <a:cs typeface="Calibri"/>
            </a:endParaRPr>
          </a:p>
        </p:txBody>
      </p:sp>
    </p:spTree>
    <p:custDataLst>
      <p:tags r:id="rId1"/>
    </p:custDataLst>
    <p:extLst>
      <p:ext uri="{BB962C8B-B14F-4D97-AF65-F5344CB8AC3E}">
        <p14:creationId xmlns:p14="http://schemas.microsoft.com/office/powerpoint/2010/main" val="183053366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4"/>
          <a:srcRect b="13750"/>
          <a:stretch>
            <a:fillRect/>
          </a:stretch>
        </p:blipFill>
        <p:spPr bwMode="auto">
          <a:xfrm>
            <a:off x="3161631" y="2954244"/>
            <a:ext cx="6218865" cy="3927046"/>
          </a:xfrm>
          <a:prstGeom prst="rect">
            <a:avLst/>
          </a:prstGeom>
          <a:noFill/>
          <a:ln w="9525">
            <a:noFill/>
            <a:miter lim="800000"/>
            <a:headEnd/>
            <a:tailEnd/>
          </a:ln>
        </p:spPr>
      </p:pic>
      <p:sp>
        <p:nvSpPr>
          <p:cNvPr id="2" name="Title 1"/>
          <p:cNvSpPr>
            <a:spLocks noGrp="1"/>
          </p:cNvSpPr>
          <p:nvPr>
            <p:ph type="title"/>
          </p:nvPr>
        </p:nvSpPr>
        <p:spPr/>
        <p:txBody>
          <a:bodyPr/>
          <a:lstStyle/>
          <a:p>
            <a:r>
              <a:rPr lang="en-GB" dirty="0" smtClean="0"/>
              <a:t>Impacts on the atmosphere</a:t>
            </a:r>
            <a:endParaRPr lang="en-GB" dirty="0"/>
          </a:p>
        </p:txBody>
      </p:sp>
      <p:sp>
        <p:nvSpPr>
          <p:cNvPr id="3" name="Content Placeholder 2"/>
          <p:cNvSpPr>
            <a:spLocks noGrp="1"/>
          </p:cNvSpPr>
          <p:nvPr>
            <p:ph sz="quarter" idx="14"/>
          </p:nvPr>
        </p:nvSpPr>
        <p:spPr>
          <a:prstGeom prst="rect">
            <a:avLst/>
          </a:prstGeom>
        </p:spPr>
        <p:txBody>
          <a:bodyPr/>
          <a:lstStyle/>
          <a:p>
            <a:r>
              <a:rPr lang="en-GB" dirty="0" smtClean="0"/>
              <a:t>Surface air temperatures</a:t>
            </a:r>
          </a:p>
          <a:p>
            <a:r>
              <a:rPr lang="en-GB" dirty="0" smtClean="0"/>
              <a:t>Cloud</a:t>
            </a:r>
          </a:p>
          <a:p>
            <a:r>
              <a:rPr lang="en-GB" dirty="0" smtClean="0"/>
              <a:t>Storm tracks </a:t>
            </a:r>
          </a:p>
          <a:p>
            <a:r>
              <a:rPr lang="en-GB" dirty="0" smtClean="0"/>
              <a:t>Precipitation</a:t>
            </a:r>
          </a:p>
          <a:p>
            <a:r>
              <a:rPr lang="en-GB" dirty="0" smtClean="0"/>
              <a:t>Large scale variability – NAO – seasonal timescale predictions</a:t>
            </a:r>
          </a:p>
          <a:p>
            <a:endParaRPr lang="en-GB" dirty="0" smtClean="0"/>
          </a:p>
          <a:p>
            <a:endParaRPr lang="en-GB" dirty="0"/>
          </a:p>
        </p:txBody>
      </p:sp>
      <p:pic>
        <p:nvPicPr>
          <p:cNvPr id="7170" name="Picture 2"/>
          <p:cNvPicPr>
            <a:picLocks noChangeAspect="1" noChangeArrowheads="1"/>
          </p:cNvPicPr>
          <p:nvPr/>
        </p:nvPicPr>
        <p:blipFill>
          <a:blip r:embed="rId5"/>
          <a:srcRect b="20027"/>
          <a:stretch>
            <a:fillRect/>
          </a:stretch>
        </p:blipFill>
        <p:spPr bwMode="auto">
          <a:xfrm>
            <a:off x="7332369" y="196065"/>
            <a:ext cx="4573262" cy="2441628"/>
          </a:xfrm>
          <a:prstGeom prst="rect">
            <a:avLst/>
          </a:prstGeom>
          <a:noFill/>
          <a:ln w="9525">
            <a:noFill/>
            <a:miter lim="800000"/>
            <a:headEnd/>
            <a:tailEnd/>
          </a:ln>
        </p:spPr>
      </p:pic>
      <p:sp>
        <p:nvSpPr>
          <p:cNvPr id="6" name="TextBox 5"/>
          <p:cNvSpPr txBox="1"/>
          <p:nvPr/>
        </p:nvSpPr>
        <p:spPr>
          <a:xfrm>
            <a:off x="3419574" y="3330323"/>
            <a:ext cx="4945613" cy="307777"/>
          </a:xfrm>
          <a:prstGeom prst="rect">
            <a:avLst/>
          </a:prstGeom>
          <a:noFill/>
        </p:spPr>
        <p:txBody>
          <a:bodyPr wrap="square" rtlCol="0">
            <a:spAutoFit/>
          </a:bodyPr>
          <a:lstStyle/>
          <a:p>
            <a:r>
              <a:rPr lang="en-GB" sz="1400" dirty="0"/>
              <a:t>-6      -5       -4       -3       -2      -1        1        2         3        4</a:t>
            </a:r>
          </a:p>
        </p:txBody>
      </p:sp>
    </p:spTree>
    <p:custDataLst>
      <p:tags r:id="rId1"/>
    </p:custDataLst>
    <p:extLst>
      <p:ext uri="{BB962C8B-B14F-4D97-AF65-F5344CB8AC3E}">
        <p14:creationId xmlns:p14="http://schemas.microsoft.com/office/powerpoint/2010/main" val="14944457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2000"/>
                                        <p:tgtEl>
                                          <p:spTgt spid="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Summer sea ice impacts – Case study 2012</a:t>
            </a:r>
          </a:p>
        </p:txBody>
      </p:sp>
      <p:sp>
        <p:nvSpPr>
          <p:cNvPr id="3" name="Content Placeholder 2"/>
          <p:cNvSpPr>
            <a:spLocks noGrp="1"/>
          </p:cNvSpPr>
          <p:nvPr>
            <p:ph sz="quarter" idx="14"/>
          </p:nvPr>
        </p:nvSpPr>
        <p:spPr>
          <a:xfrm>
            <a:off x="4690484" y="936000"/>
            <a:ext cx="5779984" cy="4986000"/>
          </a:xfrm>
        </p:spPr>
        <p:txBody>
          <a:bodyPr/>
          <a:lstStyle/>
          <a:p>
            <a:r>
              <a:rPr lang="en-US"/>
              <a:t>Ensemble mean MSLP differences between experiments:</a:t>
            </a:r>
          </a:p>
          <a:p>
            <a:pPr algn="ctr">
              <a:buNone/>
            </a:pPr>
            <a:r>
              <a:rPr lang="en-US"/>
              <a:t>2012 sea ice -  sea ice climatology</a:t>
            </a:r>
          </a:p>
        </p:txBody>
      </p:sp>
      <p:sp>
        <p:nvSpPr>
          <p:cNvPr id="4" name="Slide Number Placeholder 3"/>
          <p:cNvSpPr>
            <a:spLocks noGrp="1"/>
          </p:cNvSpPr>
          <p:nvPr>
            <p:ph type="sldNum" sz="quarter" idx="10"/>
          </p:nvPr>
        </p:nvSpPr>
        <p:spPr/>
        <p:txBody>
          <a:bodyPr/>
          <a:lstStyle/>
          <a:p>
            <a:fld id="{6B3B0B0F-E794-1244-9699-107C60B9C23A}" type="slidenum">
              <a:rPr lang="en-US" smtClean="0"/>
              <a:pPr/>
              <a:t>23</a:t>
            </a:fld>
            <a:endParaRPr lang="en-US" dirty="0"/>
          </a:p>
        </p:txBody>
      </p:sp>
      <p:pic>
        <p:nvPicPr>
          <p:cNvPr id="5" name="Content Placeholder 12"/>
          <p:cNvPicPr>
            <a:picLocks noChangeAspect="1"/>
          </p:cNvPicPr>
          <p:nvPr/>
        </p:nvPicPr>
        <p:blipFill rotWithShape="1">
          <a:blip r:embed="rId2">
            <a:extLst>
              <a:ext uri="{28A0092B-C50C-407E-A947-70E740481C1C}">
                <a14:useLocalDpi xmlns:a14="http://schemas.microsoft.com/office/drawing/2010/main" val="0"/>
              </a:ext>
            </a:extLst>
          </a:blip>
          <a:srcRect t="8572" r="32576"/>
          <a:stretch/>
        </p:blipFill>
        <p:spPr>
          <a:xfrm>
            <a:off x="1792129" y="1820413"/>
            <a:ext cx="3143884" cy="3017646"/>
          </a:xfrm>
          <a:prstGeom prst="rect">
            <a:avLst/>
          </a:prstGeom>
        </p:spPr>
      </p:pic>
      <p:sp>
        <p:nvSpPr>
          <p:cNvPr id="8" name="TextBox 7"/>
          <p:cNvSpPr txBox="1"/>
          <p:nvPr/>
        </p:nvSpPr>
        <p:spPr>
          <a:xfrm>
            <a:off x="2651205" y="5033251"/>
            <a:ext cx="1313693" cy="369332"/>
          </a:xfrm>
          <a:prstGeom prst="rect">
            <a:avLst/>
          </a:prstGeom>
          <a:noFill/>
        </p:spPr>
        <p:txBody>
          <a:bodyPr wrap="none" rtlCol="0">
            <a:spAutoFit/>
          </a:bodyPr>
          <a:lstStyle/>
          <a:p>
            <a:r>
              <a:rPr lang="en-US"/>
              <a:t>Reanalysis</a:t>
            </a:r>
          </a:p>
        </p:txBody>
      </p:sp>
      <p:grpSp>
        <p:nvGrpSpPr>
          <p:cNvPr id="11" name="Group 10"/>
          <p:cNvGrpSpPr/>
          <p:nvPr/>
        </p:nvGrpSpPr>
        <p:grpSpPr>
          <a:xfrm>
            <a:off x="4690484" y="1965905"/>
            <a:ext cx="2910626" cy="3447958"/>
            <a:chOff x="3168072" y="1965905"/>
            <a:chExt cx="2910626" cy="3447958"/>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50000" r="14476" b="51724"/>
            <a:stretch/>
          </p:blipFill>
          <p:spPr>
            <a:xfrm>
              <a:off x="3168072" y="1965905"/>
              <a:ext cx="2910626" cy="2872154"/>
            </a:xfrm>
            <a:prstGeom prst="rect">
              <a:avLst/>
            </a:prstGeom>
          </p:spPr>
        </p:pic>
        <p:sp>
          <p:nvSpPr>
            <p:cNvPr id="9" name="TextBox 8"/>
            <p:cNvSpPr txBox="1"/>
            <p:nvPr/>
          </p:nvSpPr>
          <p:spPr>
            <a:xfrm>
              <a:off x="4079718" y="5044531"/>
              <a:ext cx="1207069" cy="369332"/>
            </a:xfrm>
            <a:prstGeom prst="rect">
              <a:avLst/>
            </a:prstGeom>
            <a:noFill/>
          </p:spPr>
          <p:txBody>
            <a:bodyPr wrap="none" rtlCol="0">
              <a:spAutoFit/>
            </a:bodyPr>
            <a:lstStyle/>
            <a:p>
              <a:r>
                <a:rPr lang="en-US"/>
                <a:t>SST 2012</a:t>
              </a:r>
            </a:p>
          </p:txBody>
        </p:sp>
      </p:grpSp>
      <p:grpSp>
        <p:nvGrpSpPr>
          <p:cNvPr id="12" name="Group 11"/>
          <p:cNvGrpSpPr/>
          <p:nvPr/>
        </p:nvGrpSpPr>
        <p:grpSpPr>
          <a:xfrm>
            <a:off x="7520756" y="1965905"/>
            <a:ext cx="2949712" cy="3436678"/>
            <a:chOff x="5998344" y="1965905"/>
            <a:chExt cx="2949712" cy="3436678"/>
          </a:xfrm>
        </p:grpSpPr>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r="64632" b="51344"/>
            <a:stretch/>
          </p:blipFill>
          <p:spPr>
            <a:xfrm>
              <a:off x="5998344" y="1965905"/>
              <a:ext cx="2949712" cy="2872154"/>
            </a:xfrm>
            <a:prstGeom prst="rect">
              <a:avLst/>
            </a:prstGeom>
          </p:spPr>
        </p:pic>
        <p:sp>
          <p:nvSpPr>
            <p:cNvPr id="10" name="TextBox 9"/>
            <p:cNvSpPr txBox="1"/>
            <p:nvPr/>
          </p:nvSpPr>
          <p:spPr>
            <a:xfrm>
              <a:off x="6946604" y="5033251"/>
              <a:ext cx="1155109" cy="369332"/>
            </a:xfrm>
            <a:prstGeom prst="rect">
              <a:avLst/>
            </a:prstGeom>
            <a:noFill/>
          </p:spPr>
          <p:txBody>
            <a:bodyPr wrap="square" rtlCol="0">
              <a:spAutoFit/>
            </a:bodyPr>
            <a:lstStyle/>
            <a:p>
              <a:r>
                <a:rPr lang="en-US"/>
                <a:t>SST Clim</a:t>
              </a:r>
            </a:p>
          </p:txBody>
        </p:sp>
      </p:grpSp>
      <p:sp>
        <p:nvSpPr>
          <p:cNvPr id="13" name="TextBox 12"/>
          <p:cNvSpPr txBox="1"/>
          <p:nvPr/>
        </p:nvSpPr>
        <p:spPr>
          <a:xfrm>
            <a:off x="2058657" y="5518079"/>
            <a:ext cx="2561919" cy="523220"/>
          </a:xfrm>
          <a:prstGeom prst="rect">
            <a:avLst/>
          </a:prstGeom>
          <a:solidFill>
            <a:schemeClr val="bg1"/>
          </a:solidFill>
          <a:ln>
            <a:solidFill>
              <a:schemeClr val="bg1"/>
            </a:solidFill>
          </a:ln>
        </p:spPr>
        <p:txBody>
          <a:bodyPr wrap="none" rtlCol="0">
            <a:spAutoFit/>
          </a:bodyPr>
          <a:lstStyle/>
          <a:p>
            <a:pPr algn="ctr"/>
            <a:r>
              <a:rPr lang="en-GB" sz="1400" dirty="0"/>
              <a:t>July MSLP anomaly</a:t>
            </a:r>
          </a:p>
          <a:p>
            <a:pPr algn="ctr"/>
            <a:r>
              <a:rPr lang="en-GB" sz="1400" dirty="0"/>
              <a:t>Era Interim 2012 - climatology</a:t>
            </a:r>
          </a:p>
        </p:txBody>
      </p:sp>
    </p:spTree>
    <p:extLst>
      <p:ext uri="{BB962C8B-B14F-4D97-AF65-F5344CB8AC3E}">
        <p14:creationId xmlns:p14="http://schemas.microsoft.com/office/powerpoint/2010/main" val="1123631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Summer SST impacts – Case study 2012</a:t>
            </a:r>
          </a:p>
        </p:txBody>
      </p:sp>
      <p:sp>
        <p:nvSpPr>
          <p:cNvPr id="3" name="Content Placeholder 2"/>
          <p:cNvSpPr>
            <a:spLocks noGrp="1"/>
          </p:cNvSpPr>
          <p:nvPr>
            <p:ph sz="quarter" idx="14"/>
          </p:nvPr>
        </p:nvSpPr>
        <p:spPr>
          <a:xfrm>
            <a:off x="1770688" y="818214"/>
            <a:ext cx="8646983" cy="4986000"/>
          </a:xfrm>
        </p:spPr>
        <p:txBody>
          <a:bodyPr/>
          <a:lstStyle/>
          <a:p>
            <a:endParaRPr lang="en-US"/>
          </a:p>
        </p:txBody>
      </p:sp>
      <p:sp>
        <p:nvSpPr>
          <p:cNvPr id="4" name="Slide Number Placeholder 3"/>
          <p:cNvSpPr>
            <a:spLocks noGrp="1"/>
          </p:cNvSpPr>
          <p:nvPr>
            <p:ph type="sldNum" sz="quarter" idx="10"/>
          </p:nvPr>
        </p:nvSpPr>
        <p:spPr/>
        <p:txBody>
          <a:bodyPr/>
          <a:lstStyle/>
          <a:p>
            <a:fld id="{6B3B0B0F-E794-1244-9699-107C60B9C23A}" type="slidenum">
              <a:rPr lang="en-US" smtClean="0"/>
              <a:pPr/>
              <a:t>24</a:t>
            </a:fld>
            <a:endParaRPr lang="en-US" dirty="0"/>
          </a:p>
        </p:txBody>
      </p:sp>
      <p:pic>
        <p:nvPicPr>
          <p:cNvPr id="5" name="Content Placeholder 12"/>
          <p:cNvPicPr>
            <a:picLocks noChangeAspect="1"/>
          </p:cNvPicPr>
          <p:nvPr/>
        </p:nvPicPr>
        <p:blipFill rotWithShape="1">
          <a:blip r:embed="rId2">
            <a:extLst>
              <a:ext uri="{28A0092B-C50C-407E-A947-70E740481C1C}">
                <a14:useLocalDpi xmlns:a14="http://schemas.microsoft.com/office/drawing/2010/main" val="0"/>
              </a:ext>
            </a:extLst>
          </a:blip>
          <a:srcRect t="8572" r="32576"/>
          <a:stretch/>
        </p:blipFill>
        <p:spPr>
          <a:xfrm>
            <a:off x="1823485" y="1977213"/>
            <a:ext cx="3143884" cy="3017646"/>
          </a:xfrm>
          <a:prstGeom prst="rect">
            <a:avLst/>
          </a:prstGeom>
        </p:spPr>
      </p:pic>
      <p:sp>
        <p:nvSpPr>
          <p:cNvPr id="7" name="TextBox 6"/>
          <p:cNvSpPr txBox="1"/>
          <p:nvPr/>
        </p:nvSpPr>
        <p:spPr>
          <a:xfrm>
            <a:off x="2651205" y="5033251"/>
            <a:ext cx="1313693" cy="369332"/>
          </a:xfrm>
          <a:prstGeom prst="rect">
            <a:avLst/>
          </a:prstGeom>
          <a:noFill/>
        </p:spPr>
        <p:txBody>
          <a:bodyPr wrap="none" rtlCol="0">
            <a:spAutoFit/>
          </a:bodyPr>
          <a:lstStyle/>
          <a:p>
            <a:r>
              <a:rPr lang="en-US"/>
              <a:t>Reanalysis</a:t>
            </a:r>
          </a:p>
        </p:txBody>
      </p:sp>
      <p:grpSp>
        <p:nvGrpSpPr>
          <p:cNvPr id="12" name="Group 11"/>
          <p:cNvGrpSpPr/>
          <p:nvPr/>
        </p:nvGrpSpPr>
        <p:grpSpPr>
          <a:xfrm>
            <a:off x="4688932" y="2092437"/>
            <a:ext cx="2949712" cy="3310147"/>
            <a:chOff x="3166520" y="2092436"/>
            <a:chExt cx="2949712" cy="3310147"/>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t="48175" r="64632"/>
            <a:stretch/>
          </p:blipFill>
          <p:spPr>
            <a:xfrm>
              <a:off x="3166520" y="2092436"/>
              <a:ext cx="2949712" cy="3059245"/>
            </a:xfrm>
            <a:prstGeom prst="rect">
              <a:avLst/>
            </a:prstGeom>
          </p:spPr>
        </p:pic>
        <p:sp>
          <p:nvSpPr>
            <p:cNvPr id="8" name="Rectangle 7"/>
            <p:cNvSpPr/>
            <p:nvPr/>
          </p:nvSpPr>
          <p:spPr>
            <a:xfrm>
              <a:off x="3968465" y="5033251"/>
              <a:ext cx="1428997" cy="369332"/>
            </a:xfrm>
            <a:prstGeom prst="rect">
              <a:avLst/>
            </a:prstGeom>
          </p:spPr>
          <p:txBody>
            <a:bodyPr wrap="none">
              <a:spAutoFit/>
            </a:bodyPr>
            <a:lstStyle/>
            <a:p>
              <a:r>
                <a:rPr lang="en-US"/>
                <a:t>Sea ice clim</a:t>
              </a:r>
            </a:p>
          </p:txBody>
        </p:sp>
      </p:grpSp>
      <p:grpSp>
        <p:nvGrpSpPr>
          <p:cNvPr id="11" name="Group 10"/>
          <p:cNvGrpSpPr/>
          <p:nvPr/>
        </p:nvGrpSpPr>
        <p:grpSpPr>
          <a:xfrm>
            <a:off x="7507044" y="1977213"/>
            <a:ext cx="2910626" cy="3425370"/>
            <a:chOff x="5984632" y="1977213"/>
            <a:chExt cx="2910626" cy="3425370"/>
          </a:xfrm>
        </p:grpSpPr>
        <p:sp>
          <p:nvSpPr>
            <p:cNvPr id="9" name="Rectangle 8"/>
            <p:cNvSpPr/>
            <p:nvPr/>
          </p:nvSpPr>
          <p:spPr>
            <a:xfrm>
              <a:off x="6762674" y="5033251"/>
              <a:ext cx="1532240" cy="369332"/>
            </a:xfrm>
            <a:prstGeom prst="rect">
              <a:avLst/>
            </a:prstGeom>
          </p:spPr>
          <p:txBody>
            <a:bodyPr wrap="none">
              <a:spAutoFit/>
            </a:bodyPr>
            <a:lstStyle/>
            <a:p>
              <a:r>
                <a:rPr lang="en-US"/>
                <a:t>Sea ice 2012</a:t>
              </a:r>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50000" t="46907" r="14476"/>
            <a:stretch/>
          </p:blipFill>
          <p:spPr>
            <a:xfrm>
              <a:off x="5984632" y="1977213"/>
              <a:ext cx="2910626" cy="3158788"/>
            </a:xfrm>
            <a:prstGeom prst="rect">
              <a:avLst/>
            </a:prstGeom>
          </p:spPr>
        </p:pic>
      </p:grpSp>
      <p:sp>
        <p:nvSpPr>
          <p:cNvPr id="13" name="Content Placeholder 2"/>
          <p:cNvSpPr txBox="1">
            <a:spLocks/>
          </p:cNvSpPr>
          <p:nvPr/>
        </p:nvSpPr>
        <p:spPr>
          <a:xfrm>
            <a:off x="4690484" y="936000"/>
            <a:ext cx="5779984" cy="4986000"/>
          </a:xfrm>
          <a:prstGeom prst="rect">
            <a:avLst/>
          </a:prstGeom>
        </p:spPr>
        <p:txBody>
          <a:bodyPr lIns="0" tIns="0" rIns="0" bIns="0" anchor="t"/>
          <a:lstStyle/>
          <a:p>
            <a:pPr indent="-180000">
              <a:lnSpc>
                <a:spcPts val="2200"/>
              </a:lnSpc>
              <a:spcBef>
                <a:spcPts val="1100"/>
              </a:spcBef>
              <a:buClr>
                <a:srgbClr val="064E83"/>
              </a:buClr>
              <a:buFont typeface="Arial"/>
              <a:buChar char="•"/>
              <a:defRPr/>
            </a:pPr>
            <a:r>
              <a:rPr lang="en-US"/>
              <a:t>Ensemble mean MSLP differences between experiments:</a:t>
            </a:r>
          </a:p>
          <a:p>
            <a:pPr indent="-180000" algn="ctr">
              <a:lnSpc>
                <a:spcPts val="2200"/>
              </a:lnSpc>
              <a:spcBef>
                <a:spcPts val="1100"/>
              </a:spcBef>
              <a:buClr>
                <a:srgbClr val="064E83"/>
              </a:buClr>
              <a:defRPr/>
            </a:pPr>
            <a:r>
              <a:rPr lang="en-US"/>
              <a:t>2012 SST - SST climatology</a:t>
            </a:r>
          </a:p>
        </p:txBody>
      </p:sp>
      <p:sp>
        <p:nvSpPr>
          <p:cNvPr id="14" name="TextBox 13"/>
          <p:cNvSpPr txBox="1"/>
          <p:nvPr/>
        </p:nvSpPr>
        <p:spPr>
          <a:xfrm>
            <a:off x="2058657" y="5518079"/>
            <a:ext cx="2561919" cy="523220"/>
          </a:xfrm>
          <a:prstGeom prst="rect">
            <a:avLst/>
          </a:prstGeom>
          <a:solidFill>
            <a:schemeClr val="bg1"/>
          </a:solidFill>
          <a:ln>
            <a:solidFill>
              <a:schemeClr val="bg1"/>
            </a:solidFill>
          </a:ln>
        </p:spPr>
        <p:txBody>
          <a:bodyPr wrap="none" rtlCol="0">
            <a:spAutoFit/>
          </a:bodyPr>
          <a:lstStyle/>
          <a:p>
            <a:pPr algn="ctr"/>
            <a:r>
              <a:rPr lang="en-GB" sz="1400" dirty="0"/>
              <a:t>July MSLP anomaly</a:t>
            </a:r>
          </a:p>
          <a:p>
            <a:pPr algn="ctr"/>
            <a:r>
              <a:rPr lang="en-GB" sz="1400" dirty="0"/>
              <a:t>Era Interim 2012 - climatology</a:t>
            </a:r>
          </a:p>
        </p:txBody>
      </p:sp>
    </p:spTree>
    <p:extLst>
      <p:ext uri="{BB962C8B-B14F-4D97-AF65-F5344CB8AC3E}">
        <p14:creationId xmlns:p14="http://schemas.microsoft.com/office/powerpoint/2010/main" val="3683074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Straight Arrow Connector 20"/>
          <p:cNvCxnSpPr/>
          <p:nvPr/>
        </p:nvCxnSpPr>
        <p:spPr bwMode="auto">
          <a:xfrm flipH="1">
            <a:off x="8245895" y="2645228"/>
            <a:ext cx="980055" cy="0"/>
          </a:xfrm>
          <a:prstGeom prst="straightConnector1">
            <a:avLst/>
          </a:prstGeom>
          <a:noFill/>
          <a:ln w="50800" cap="flat" cmpd="sng" algn="ctr">
            <a:solidFill>
              <a:schemeClr val="accent1"/>
            </a:solidFill>
            <a:prstDash val="solid"/>
            <a:round/>
            <a:headEnd type="none" w="med" len="med"/>
            <a:tailEnd type="arrow"/>
          </a:ln>
          <a:effectLst/>
        </p:spPr>
      </p:cxnSp>
      <p:cxnSp>
        <p:nvCxnSpPr>
          <p:cNvPr id="22" name="Straight Arrow Connector 21"/>
          <p:cNvCxnSpPr/>
          <p:nvPr/>
        </p:nvCxnSpPr>
        <p:spPr bwMode="auto">
          <a:xfrm flipH="1">
            <a:off x="8245895" y="5426528"/>
            <a:ext cx="980055" cy="0"/>
          </a:xfrm>
          <a:prstGeom prst="straightConnector1">
            <a:avLst/>
          </a:prstGeom>
          <a:noFill/>
          <a:ln w="50800" cap="flat" cmpd="sng" algn="ctr">
            <a:solidFill>
              <a:schemeClr val="accent1"/>
            </a:solidFill>
            <a:prstDash val="solid"/>
            <a:round/>
            <a:headEnd type="none" w="med" len="med"/>
            <a:tailEnd type="arrow"/>
          </a:ln>
          <a:effectLst/>
        </p:spPr>
      </p:cxnSp>
      <p:sp>
        <p:nvSpPr>
          <p:cNvPr id="4" name="Title 3"/>
          <p:cNvSpPr>
            <a:spLocks noGrp="1"/>
          </p:cNvSpPr>
          <p:nvPr>
            <p:ph type="title"/>
          </p:nvPr>
        </p:nvSpPr>
        <p:spPr/>
        <p:txBody>
          <a:bodyPr/>
          <a:lstStyle/>
          <a:p>
            <a:r>
              <a:rPr lang="en-GB" dirty="0" smtClean="0"/>
              <a:t>Results Sea Ice Predictability – July 2012</a:t>
            </a:r>
            <a:endParaRPr lang="en-GB" dirty="0"/>
          </a:p>
        </p:txBody>
      </p:sp>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l="50000" r="14476"/>
          <a:stretch/>
        </p:blipFill>
        <p:spPr>
          <a:xfrm>
            <a:off x="4596418" y="777837"/>
            <a:ext cx="2910626" cy="5949520"/>
          </a:xfrm>
          <a:prstGeom prst="rect">
            <a:avLst/>
          </a:prstGeom>
        </p:spPr>
      </p:pic>
      <p:sp>
        <p:nvSpPr>
          <p:cNvPr id="11" name="TextBox 10"/>
          <p:cNvSpPr txBox="1"/>
          <p:nvPr/>
        </p:nvSpPr>
        <p:spPr>
          <a:xfrm>
            <a:off x="7751060" y="2049907"/>
            <a:ext cx="2497800" cy="338554"/>
          </a:xfrm>
          <a:prstGeom prst="rect">
            <a:avLst/>
          </a:prstGeom>
          <a:noFill/>
        </p:spPr>
        <p:txBody>
          <a:bodyPr wrap="none" rtlCol="0">
            <a:spAutoFit/>
          </a:bodyPr>
          <a:lstStyle/>
          <a:p>
            <a:pPr algn="ctr"/>
            <a:r>
              <a:rPr lang="en-GB" sz="1600" dirty="0"/>
              <a:t>sea ice: 2012-climatology</a:t>
            </a:r>
          </a:p>
        </p:txBody>
      </p:sp>
      <p:sp>
        <p:nvSpPr>
          <p:cNvPr id="12" name="TextBox 11"/>
          <p:cNvSpPr txBox="1"/>
          <p:nvPr/>
        </p:nvSpPr>
        <p:spPr>
          <a:xfrm>
            <a:off x="7888277" y="4917915"/>
            <a:ext cx="2223366" cy="338554"/>
          </a:xfrm>
          <a:prstGeom prst="rect">
            <a:avLst/>
          </a:prstGeom>
          <a:noFill/>
        </p:spPr>
        <p:txBody>
          <a:bodyPr wrap="none" rtlCol="0">
            <a:spAutoFit/>
          </a:bodyPr>
          <a:lstStyle/>
          <a:p>
            <a:pPr algn="ctr"/>
            <a:r>
              <a:rPr lang="en-GB" sz="1600" dirty="0"/>
              <a:t>SST: 2012-climatology</a:t>
            </a:r>
          </a:p>
        </p:txBody>
      </p:sp>
      <p:sp>
        <p:nvSpPr>
          <p:cNvPr id="16" name="TextBox 15"/>
          <p:cNvSpPr txBox="1"/>
          <p:nvPr/>
        </p:nvSpPr>
        <p:spPr>
          <a:xfrm>
            <a:off x="4916711" y="3092843"/>
            <a:ext cx="1037465" cy="338554"/>
          </a:xfrm>
          <a:prstGeom prst="rect">
            <a:avLst/>
          </a:prstGeom>
          <a:noFill/>
        </p:spPr>
        <p:txBody>
          <a:bodyPr wrap="none" rtlCol="0">
            <a:spAutoFit/>
          </a:bodyPr>
          <a:lstStyle/>
          <a:p>
            <a:pPr algn="ctr"/>
            <a:r>
              <a:rPr lang="en-GB" sz="1600" dirty="0"/>
              <a:t>SST2012</a:t>
            </a:r>
          </a:p>
        </p:txBody>
      </p:sp>
      <p:sp>
        <p:nvSpPr>
          <p:cNvPr id="17" name="TextBox 16"/>
          <p:cNvSpPr txBox="1"/>
          <p:nvPr/>
        </p:nvSpPr>
        <p:spPr>
          <a:xfrm>
            <a:off x="4871025" y="6008951"/>
            <a:ext cx="1277914" cy="338554"/>
          </a:xfrm>
          <a:prstGeom prst="rect">
            <a:avLst/>
          </a:prstGeom>
          <a:noFill/>
        </p:spPr>
        <p:txBody>
          <a:bodyPr wrap="none" rtlCol="0">
            <a:spAutoFit/>
          </a:bodyPr>
          <a:lstStyle/>
          <a:p>
            <a:pPr algn="ctr"/>
            <a:r>
              <a:rPr lang="en-GB" sz="1600" dirty="0"/>
              <a:t>SeaIce2012</a:t>
            </a:r>
          </a:p>
        </p:txBody>
      </p:sp>
      <p:pic>
        <p:nvPicPr>
          <p:cNvPr id="13" name="Content Placeholder 12"/>
          <p:cNvPicPr>
            <a:picLocks noGrp="1" noChangeAspect="1"/>
          </p:cNvPicPr>
          <p:nvPr>
            <p:ph idx="4294967295"/>
          </p:nvPr>
        </p:nvPicPr>
        <p:blipFill rotWithShape="1">
          <a:blip r:embed="rId4">
            <a:extLst>
              <a:ext uri="{28A0092B-C50C-407E-A947-70E740481C1C}">
                <a14:useLocalDpi xmlns:a14="http://schemas.microsoft.com/office/drawing/2010/main" val="0"/>
              </a:ext>
            </a:extLst>
          </a:blip>
          <a:srcRect t="8572" r="32576"/>
          <a:stretch/>
        </p:blipFill>
        <p:spPr>
          <a:xfrm>
            <a:off x="1679192" y="1977213"/>
            <a:ext cx="3143884" cy="3017646"/>
          </a:xfrm>
          <a:prstGeom prst="rect">
            <a:avLst/>
          </a:prstGeom>
        </p:spPr>
      </p:pic>
      <p:sp>
        <p:nvSpPr>
          <p:cNvPr id="10" name="TextBox 9"/>
          <p:cNvSpPr txBox="1"/>
          <p:nvPr/>
        </p:nvSpPr>
        <p:spPr>
          <a:xfrm>
            <a:off x="1870521" y="5164918"/>
            <a:ext cx="2561919" cy="523220"/>
          </a:xfrm>
          <a:prstGeom prst="rect">
            <a:avLst/>
          </a:prstGeom>
          <a:solidFill>
            <a:schemeClr val="bg1"/>
          </a:solidFill>
          <a:ln>
            <a:solidFill>
              <a:schemeClr val="bg1"/>
            </a:solidFill>
          </a:ln>
        </p:spPr>
        <p:txBody>
          <a:bodyPr wrap="none" rtlCol="0">
            <a:spAutoFit/>
          </a:bodyPr>
          <a:lstStyle/>
          <a:p>
            <a:pPr algn="ctr"/>
            <a:r>
              <a:rPr lang="en-GB" sz="1400" dirty="0"/>
              <a:t>July MSLP anomaly</a:t>
            </a:r>
          </a:p>
          <a:p>
            <a:pPr algn="ctr"/>
            <a:r>
              <a:rPr lang="en-GB" sz="1400" dirty="0"/>
              <a:t>Era Interim 2012 - climatology</a:t>
            </a:r>
          </a:p>
        </p:txBody>
      </p:sp>
    </p:spTree>
    <p:extLst>
      <p:ext uri="{BB962C8B-B14F-4D97-AF65-F5344CB8AC3E}">
        <p14:creationId xmlns:p14="http://schemas.microsoft.com/office/powerpoint/2010/main" val="1964932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237925"/>
            <a:ext cx="7869600" cy="369332"/>
          </a:xfrm>
        </p:spPr>
        <p:txBody>
          <a:bodyPr/>
          <a:lstStyle/>
          <a:p>
            <a:r>
              <a:rPr lang="en-US" dirty="0"/>
              <a:t>Headline scores comparing ERA-I with:</a:t>
            </a:r>
            <a:br>
              <a:rPr lang="en-US" dirty="0"/>
            </a:br>
            <a:r>
              <a:rPr lang="en-US" dirty="0"/>
              <a:t>CNTL (persisted – climate ice) and LIM2  </a:t>
            </a:r>
          </a:p>
        </p:txBody>
      </p:sp>
      <p:pic>
        <p:nvPicPr>
          <p:cNvPr id="5" name="Content Placeholder 4" descr="Z500_NH_RPSS.png"/>
          <p:cNvPicPr>
            <a:picLocks noGrp="1" noChangeAspect="1"/>
          </p:cNvPicPr>
          <p:nvPr>
            <p:ph sz="quarter" idx="14"/>
          </p:nvPr>
        </p:nvPicPr>
        <p:blipFill>
          <a:blip r:embed="rId3"/>
          <a:srcRect l="4877" b="5691"/>
          <a:stretch>
            <a:fillRect/>
          </a:stretch>
        </p:blipFill>
        <p:spPr>
          <a:xfrm>
            <a:off x="1823487" y="993915"/>
            <a:ext cx="7223085" cy="5530340"/>
          </a:xfrm>
        </p:spPr>
      </p:pic>
      <p:sp>
        <p:nvSpPr>
          <p:cNvPr id="4" name="Slide Number Placeholder 3"/>
          <p:cNvSpPr>
            <a:spLocks noGrp="1"/>
          </p:cNvSpPr>
          <p:nvPr>
            <p:ph type="sldNum" sz="quarter" idx="10"/>
          </p:nvPr>
        </p:nvSpPr>
        <p:spPr/>
        <p:txBody>
          <a:bodyPr/>
          <a:lstStyle/>
          <a:p>
            <a:fld id="{6B3B0B0F-E794-1244-9699-107C60B9C23A}" type="slidenum">
              <a:rPr lang="en-US" smtClean="0"/>
              <a:pPr/>
              <a:t>26</a:t>
            </a:fld>
            <a:endParaRPr lang="en-US" dirty="0"/>
          </a:p>
        </p:txBody>
      </p:sp>
      <p:sp>
        <p:nvSpPr>
          <p:cNvPr id="6" name="TextBox 5"/>
          <p:cNvSpPr txBox="1"/>
          <p:nvPr/>
        </p:nvSpPr>
        <p:spPr>
          <a:xfrm>
            <a:off x="2948723" y="1797546"/>
            <a:ext cx="859689" cy="338554"/>
          </a:xfrm>
          <a:prstGeom prst="rect">
            <a:avLst/>
          </a:prstGeom>
          <a:solidFill>
            <a:schemeClr val="bg1"/>
          </a:solidFill>
        </p:spPr>
        <p:txBody>
          <a:bodyPr wrap="square" rtlCol="0">
            <a:spAutoFit/>
          </a:bodyPr>
          <a:lstStyle/>
          <a:p>
            <a:r>
              <a:rPr lang="en-US" sz="1600"/>
              <a:t>CNTL</a:t>
            </a:r>
          </a:p>
        </p:txBody>
      </p:sp>
      <p:sp>
        <p:nvSpPr>
          <p:cNvPr id="7" name="TextBox 6"/>
          <p:cNvSpPr txBox="1"/>
          <p:nvPr/>
        </p:nvSpPr>
        <p:spPr>
          <a:xfrm>
            <a:off x="4231423" y="1822946"/>
            <a:ext cx="859689" cy="338554"/>
          </a:xfrm>
          <a:prstGeom prst="rect">
            <a:avLst/>
          </a:prstGeom>
          <a:solidFill>
            <a:schemeClr val="bg1"/>
          </a:solidFill>
        </p:spPr>
        <p:txBody>
          <a:bodyPr wrap="square" rtlCol="0">
            <a:spAutoFit/>
          </a:bodyPr>
          <a:lstStyle/>
          <a:p>
            <a:r>
              <a:rPr lang="en-US" sz="1600"/>
              <a:t>ICE</a:t>
            </a:r>
          </a:p>
        </p:txBody>
      </p:sp>
      <p:sp>
        <p:nvSpPr>
          <p:cNvPr id="11" name="TextBox 10"/>
          <p:cNvSpPr txBox="1"/>
          <p:nvPr/>
        </p:nvSpPr>
        <p:spPr>
          <a:xfrm>
            <a:off x="3160713" y="6346455"/>
            <a:ext cx="7519297" cy="369332"/>
          </a:xfrm>
          <a:prstGeom prst="rect">
            <a:avLst/>
          </a:prstGeom>
          <a:noFill/>
        </p:spPr>
        <p:txBody>
          <a:bodyPr wrap="square" rtlCol="0">
            <a:spAutoFit/>
          </a:bodyPr>
          <a:lstStyle/>
          <a:p>
            <a:r>
              <a:rPr lang="en-GB" i="1" dirty="0"/>
              <a:t>100 cases – The vertical bars represent the 95% level of confidence</a:t>
            </a:r>
            <a:endParaRPr lang="en-GB" i="1" dirty="0"/>
          </a:p>
        </p:txBody>
      </p:sp>
      <p:sp>
        <p:nvSpPr>
          <p:cNvPr id="8" name="TextBox 7"/>
          <p:cNvSpPr txBox="1"/>
          <p:nvPr/>
        </p:nvSpPr>
        <p:spPr>
          <a:xfrm>
            <a:off x="2518878" y="1397900"/>
            <a:ext cx="1100559" cy="246221"/>
          </a:xfrm>
          <a:prstGeom prst="rect">
            <a:avLst/>
          </a:prstGeom>
          <a:solidFill>
            <a:schemeClr val="bg1"/>
          </a:solidFill>
        </p:spPr>
        <p:txBody>
          <a:bodyPr wrap="square" rtlCol="0">
            <a:spAutoFit/>
          </a:bodyPr>
          <a:lstStyle/>
          <a:p>
            <a:endParaRPr lang="en-US" sz="1000" dirty="0"/>
          </a:p>
        </p:txBody>
      </p:sp>
    </p:spTree>
    <p:extLst>
      <p:ext uri="{BB962C8B-B14F-4D97-AF65-F5344CB8AC3E}">
        <p14:creationId xmlns:p14="http://schemas.microsoft.com/office/powerpoint/2010/main" val="29737939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000" y="75187"/>
            <a:ext cx="7869600" cy="369332"/>
          </a:xfrm>
        </p:spPr>
        <p:txBody>
          <a:bodyPr/>
          <a:lstStyle/>
          <a:p>
            <a:r>
              <a:rPr lang="en-US" dirty="0"/>
              <a:t>Headline scores comparing ERA-I with:</a:t>
            </a:r>
            <a:br>
              <a:rPr lang="en-US" dirty="0"/>
            </a:br>
            <a:r>
              <a:rPr lang="en-US" dirty="0"/>
              <a:t>CNTL (persisted – climate ice) and LIM2 </a:t>
            </a:r>
            <a:endParaRPr lang="en-US" b="1" dirty="0"/>
          </a:p>
        </p:txBody>
      </p:sp>
      <p:pic>
        <p:nvPicPr>
          <p:cNvPr id="6" name="Content Placeholder 5" descr="SurfT_NH_rpss.png"/>
          <p:cNvPicPr>
            <a:picLocks noGrp="1" noChangeAspect="1"/>
          </p:cNvPicPr>
          <p:nvPr>
            <p:ph sz="quarter" idx="14"/>
          </p:nvPr>
        </p:nvPicPr>
        <p:blipFill>
          <a:blip r:embed="rId2"/>
          <a:srcRect l="8618" b="4294"/>
          <a:stretch>
            <a:fillRect/>
          </a:stretch>
        </p:blipFill>
        <p:spPr>
          <a:xfrm>
            <a:off x="2026159" y="873760"/>
            <a:ext cx="7414606" cy="5996940"/>
          </a:xfrm>
        </p:spPr>
      </p:pic>
      <p:sp>
        <p:nvSpPr>
          <p:cNvPr id="4" name="Slide Number Placeholder 3"/>
          <p:cNvSpPr>
            <a:spLocks noGrp="1"/>
          </p:cNvSpPr>
          <p:nvPr>
            <p:ph type="sldNum" sz="quarter" idx="10"/>
          </p:nvPr>
        </p:nvSpPr>
        <p:spPr/>
        <p:txBody>
          <a:bodyPr/>
          <a:lstStyle/>
          <a:p>
            <a:fld id="{6B3B0B0F-E794-1244-9699-107C60B9C23A}" type="slidenum">
              <a:rPr lang="en-US" smtClean="0"/>
              <a:pPr/>
              <a:t>27</a:t>
            </a:fld>
            <a:endParaRPr lang="en-US" dirty="0"/>
          </a:p>
        </p:txBody>
      </p:sp>
      <p:sp>
        <p:nvSpPr>
          <p:cNvPr id="7" name="TextBox 6"/>
          <p:cNvSpPr txBox="1"/>
          <p:nvPr/>
        </p:nvSpPr>
        <p:spPr>
          <a:xfrm>
            <a:off x="2948723" y="1835646"/>
            <a:ext cx="859689" cy="338554"/>
          </a:xfrm>
          <a:prstGeom prst="rect">
            <a:avLst/>
          </a:prstGeom>
          <a:solidFill>
            <a:schemeClr val="bg1"/>
          </a:solidFill>
        </p:spPr>
        <p:txBody>
          <a:bodyPr wrap="square" rtlCol="0">
            <a:spAutoFit/>
          </a:bodyPr>
          <a:lstStyle/>
          <a:p>
            <a:r>
              <a:rPr lang="en-US" sz="1600" dirty="0"/>
              <a:t>CNTL</a:t>
            </a:r>
            <a:endParaRPr lang="en-US" sz="1600" dirty="0"/>
          </a:p>
        </p:txBody>
      </p:sp>
      <p:sp>
        <p:nvSpPr>
          <p:cNvPr id="8" name="TextBox 7"/>
          <p:cNvSpPr txBox="1"/>
          <p:nvPr/>
        </p:nvSpPr>
        <p:spPr>
          <a:xfrm>
            <a:off x="4231423" y="1822946"/>
            <a:ext cx="859689" cy="338554"/>
          </a:xfrm>
          <a:prstGeom prst="rect">
            <a:avLst/>
          </a:prstGeom>
          <a:solidFill>
            <a:schemeClr val="bg1"/>
          </a:solidFill>
        </p:spPr>
        <p:txBody>
          <a:bodyPr wrap="square" rtlCol="0">
            <a:spAutoFit/>
          </a:bodyPr>
          <a:lstStyle/>
          <a:p>
            <a:r>
              <a:rPr lang="en-US" sz="1600" dirty="0"/>
              <a:t>ICE</a:t>
            </a:r>
          </a:p>
        </p:txBody>
      </p:sp>
      <p:sp>
        <p:nvSpPr>
          <p:cNvPr id="9" name="TextBox 8"/>
          <p:cNvSpPr txBox="1"/>
          <p:nvPr/>
        </p:nvSpPr>
        <p:spPr>
          <a:xfrm>
            <a:off x="2518878" y="1344951"/>
            <a:ext cx="1100559" cy="246221"/>
          </a:xfrm>
          <a:prstGeom prst="rect">
            <a:avLst/>
          </a:prstGeom>
          <a:solidFill>
            <a:schemeClr val="bg1"/>
          </a:solidFill>
        </p:spPr>
        <p:txBody>
          <a:bodyPr wrap="square" rtlCol="0">
            <a:spAutoFit/>
          </a:bodyPr>
          <a:lstStyle/>
          <a:p>
            <a:endParaRPr lang="en-US" sz="1000" dirty="0"/>
          </a:p>
        </p:txBody>
      </p:sp>
    </p:spTree>
    <p:extLst>
      <p:ext uri="{BB962C8B-B14F-4D97-AF65-F5344CB8AC3E}">
        <p14:creationId xmlns:p14="http://schemas.microsoft.com/office/powerpoint/2010/main" val="6206769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Note of caution about increasing complexity</a:t>
            </a:r>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28</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sp>
        <p:nvSpPr>
          <p:cNvPr id="19" name="AutoShape 4" descr="http://mail.ecmwf.int/service/home/%7E/?auth=co&amp;id=119612&amp;part=2.2&amp;t=1462793437523"/>
          <p:cNvSpPr>
            <a:spLocks noChangeAspect="1" noChangeArrowheads="1"/>
          </p:cNvSpPr>
          <p:nvPr/>
        </p:nvSpPr>
        <p:spPr bwMode="auto">
          <a:xfrm>
            <a:off x="0" y="0"/>
            <a:ext cx="5321508" cy="5321508"/>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31" name="Picture 7" descr="Figure 5"/>
          <p:cNvPicPr>
            <a:picLocks noGrp="1" noChangeAspect="1" noChangeArrowheads="1"/>
          </p:cNvPicPr>
          <p:nvPr>
            <p:ph sz="quarter" idx="14"/>
          </p:nvPr>
        </p:nvPicPr>
        <p:blipFill>
          <a:blip r:embed="rId2">
            <a:extLst>
              <a:ext uri="{28A0092B-C50C-407E-A947-70E740481C1C}">
                <a14:useLocalDpi xmlns:a14="http://schemas.microsoft.com/office/drawing/2010/main" val="0"/>
              </a:ext>
            </a:extLst>
          </a:blip>
          <a:srcRect/>
          <a:stretch>
            <a:fillRect/>
          </a:stretch>
        </p:blipFill>
        <p:spPr bwMode="auto">
          <a:xfrm>
            <a:off x="3813593" y="936625"/>
            <a:ext cx="4563227" cy="4984750"/>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9084039" y="5591331"/>
            <a:ext cx="2993127" cy="369332"/>
          </a:xfrm>
          <a:prstGeom prst="rect">
            <a:avLst/>
          </a:prstGeom>
          <a:noFill/>
        </p:spPr>
        <p:txBody>
          <a:bodyPr wrap="none" rtlCol="0">
            <a:spAutoFit/>
          </a:bodyPr>
          <a:lstStyle/>
          <a:p>
            <a:r>
              <a:rPr lang="en-GB" dirty="0" smtClean="0"/>
              <a:t>Keeley et al (2012) QJRMS</a:t>
            </a:r>
            <a:endParaRPr lang="en-GB" dirty="0"/>
          </a:p>
        </p:txBody>
      </p:sp>
    </p:spTree>
    <p:extLst>
      <p:ext uri="{BB962C8B-B14F-4D97-AF65-F5344CB8AC3E}">
        <p14:creationId xmlns:p14="http://schemas.microsoft.com/office/powerpoint/2010/main" val="6545422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ctr"/>
            <a:r>
              <a:rPr lang="en-GB" altLang="en-US" sz="2585"/>
              <a:t>ECMWF System 4: main features</a:t>
            </a:r>
          </a:p>
        </p:txBody>
      </p:sp>
      <p:sp>
        <p:nvSpPr>
          <p:cNvPr id="20483" name="Rectangle 3"/>
          <p:cNvSpPr>
            <a:spLocks noGrp="1" noChangeArrowheads="1"/>
          </p:cNvSpPr>
          <p:nvPr>
            <p:ph type="body" idx="4294967295"/>
          </p:nvPr>
        </p:nvSpPr>
        <p:spPr>
          <a:xfrm>
            <a:off x="1690932" y="1169378"/>
            <a:ext cx="8847992" cy="4960327"/>
          </a:xfrm>
          <a:prstGeom prst="rect">
            <a:avLst/>
          </a:prstGeom>
        </p:spPr>
        <p:txBody>
          <a:bodyPr/>
          <a:lstStyle/>
          <a:p>
            <a:pPr>
              <a:lnSpc>
                <a:spcPct val="100000"/>
              </a:lnSpc>
            </a:pPr>
            <a:r>
              <a:rPr lang="en-GB" altLang="en-US" sz="1846" b="1" dirty="0">
                <a:solidFill>
                  <a:schemeClr val="tx2">
                    <a:lumMod val="60000"/>
                    <a:lumOff val="40000"/>
                  </a:schemeClr>
                </a:solidFill>
              </a:rPr>
              <a:t>Operational forecasts</a:t>
            </a:r>
          </a:p>
          <a:p>
            <a:pPr lvl="1"/>
            <a:r>
              <a:rPr lang="en-GB" altLang="en-US" sz="2400" dirty="0">
                <a:solidFill>
                  <a:schemeClr val="tx2">
                    <a:lumMod val="60000"/>
                    <a:lumOff val="40000"/>
                  </a:schemeClr>
                </a:solidFill>
              </a:rPr>
              <a:t>51-member ensemble from 1</a:t>
            </a:r>
            <a:r>
              <a:rPr lang="en-GB" altLang="en-US" sz="2400" baseline="30000" dirty="0">
                <a:solidFill>
                  <a:schemeClr val="tx2">
                    <a:lumMod val="60000"/>
                    <a:lumOff val="40000"/>
                  </a:schemeClr>
                </a:solidFill>
              </a:rPr>
              <a:t>st</a:t>
            </a:r>
            <a:r>
              <a:rPr lang="en-GB" altLang="en-US" sz="2400" dirty="0">
                <a:solidFill>
                  <a:schemeClr val="tx2">
                    <a:lumMod val="60000"/>
                    <a:lumOff val="40000"/>
                  </a:schemeClr>
                </a:solidFill>
              </a:rPr>
              <a:t> day of the month</a:t>
            </a:r>
          </a:p>
          <a:p>
            <a:pPr lvl="1"/>
            <a:r>
              <a:rPr lang="en-GB" altLang="en-US" sz="2400" dirty="0">
                <a:solidFill>
                  <a:schemeClr val="tx2">
                    <a:lumMod val="60000"/>
                    <a:lumOff val="40000"/>
                  </a:schemeClr>
                </a:solidFill>
              </a:rPr>
              <a:t>released on the 8</a:t>
            </a:r>
            <a:r>
              <a:rPr lang="en-GB" altLang="en-US" sz="2400" baseline="30000" dirty="0">
                <a:solidFill>
                  <a:schemeClr val="tx2">
                    <a:lumMod val="60000"/>
                    <a:lumOff val="40000"/>
                  </a:schemeClr>
                </a:solidFill>
              </a:rPr>
              <a:t>th</a:t>
            </a:r>
            <a:r>
              <a:rPr lang="en-GB" altLang="en-US" sz="2400" dirty="0">
                <a:solidFill>
                  <a:schemeClr val="tx2">
                    <a:lumMod val="60000"/>
                    <a:lumOff val="40000"/>
                  </a:schemeClr>
                </a:solidFill>
              </a:rPr>
              <a:t>  </a:t>
            </a:r>
          </a:p>
          <a:p>
            <a:pPr lvl="1"/>
            <a:r>
              <a:rPr lang="en-GB" altLang="en-US" sz="2400" dirty="0">
                <a:solidFill>
                  <a:schemeClr val="tx2">
                    <a:lumMod val="60000"/>
                    <a:lumOff val="40000"/>
                  </a:schemeClr>
                </a:solidFill>
              </a:rPr>
              <a:t>7-month integration</a:t>
            </a:r>
          </a:p>
          <a:p>
            <a:pPr lvl="1">
              <a:buFont typeface="Wingdings" panose="05000000000000000000" pitchFamily="2" charset="2"/>
              <a:buNone/>
            </a:pPr>
            <a:endParaRPr lang="en-GB" altLang="en-US" dirty="0" smtClean="0">
              <a:solidFill>
                <a:schemeClr val="tx2">
                  <a:lumMod val="60000"/>
                  <a:lumOff val="40000"/>
                </a:schemeClr>
              </a:solidFill>
            </a:endParaRPr>
          </a:p>
          <a:p>
            <a:pPr>
              <a:lnSpc>
                <a:spcPct val="100000"/>
              </a:lnSpc>
            </a:pPr>
            <a:r>
              <a:rPr lang="en-GB" altLang="en-US" sz="1846" b="1" dirty="0">
                <a:solidFill>
                  <a:schemeClr val="tx2">
                    <a:lumMod val="60000"/>
                    <a:lumOff val="40000"/>
                  </a:schemeClr>
                </a:solidFill>
              </a:rPr>
              <a:t>Experimental ENSO outlook</a:t>
            </a:r>
          </a:p>
          <a:p>
            <a:pPr lvl="1"/>
            <a:r>
              <a:rPr lang="en-GB" altLang="en-US" sz="2400" dirty="0">
                <a:solidFill>
                  <a:schemeClr val="tx2">
                    <a:lumMod val="60000"/>
                    <a:lumOff val="40000"/>
                  </a:schemeClr>
                </a:solidFill>
              </a:rPr>
              <a:t>13-month extension from 1</a:t>
            </a:r>
            <a:r>
              <a:rPr lang="en-GB" altLang="en-US" sz="2400" baseline="30000" dirty="0">
                <a:solidFill>
                  <a:schemeClr val="tx2">
                    <a:lumMod val="60000"/>
                    <a:lumOff val="40000"/>
                  </a:schemeClr>
                </a:solidFill>
              </a:rPr>
              <a:t>st</a:t>
            </a:r>
            <a:r>
              <a:rPr lang="en-GB" altLang="en-US" sz="2400" dirty="0">
                <a:solidFill>
                  <a:schemeClr val="tx2">
                    <a:lumMod val="60000"/>
                    <a:lumOff val="40000"/>
                  </a:schemeClr>
                </a:solidFill>
              </a:rPr>
              <a:t> Feb/May/Aug/Nov</a:t>
            </a:r>
          </a:p>
          <a:p>
            <a:pPr lvl="1"/>
            <a:r>
              <a:rPr lang="en-GB" altLang="en-US" sz="2400" dirty="0">
                <a:solidFill>
                  <a:schemeClr val="tx2">
                    <a:lumMod val="60000"/>
                    <a:lumOff val="40000"/>
                  </a:schemeClr>
                </a:solidFill>
              </a:rPr>
              <a:t>15-member ensemble</a:t>
            </a:r>
          </a:p>
          <a:p>
            <a:pPr lvl="1">
              <a:buFont typeface="Wingdings" panose="05000000000000000000" pitchFamily="2" charset="2"/>
              <a:buNone/>
            </a:pPr>
            <a:endParaRPr lang="en-GB" altLang="en-US" sz="2400" dirty="0">
              <a:solidFill>
                <a:schemeClr val="tx2">
                  <a:lumMod val="60000"/>
                  <a:lumOff val="40000"/>
                </a:schemeClr>
              </a:solidFill>
            </a:endParaRPr>
          </a:p>
          <a:p>
            <a:pPr>
              <a:lnSpc>
                <a:spcPct val="100000"/>
              </a:lnSpc>
            </a:pPr>
            <a:r>
              <a:rPr lang="en-GB" altLang="en-US" sz="1846" b="1" dirty="0">
                <a:solidFill>
                  <a:schemeClr val="tx2">
                    <a:lumMod val="60000"/>
                    <a:lumOff val="40000"/>
                  </a:schemeClr>
                </a:solidFill>
              </a:rPr>
              <a:t>Re-forecast set</a:t>
            </a:r>
          </a:p>
          <a:p>
            <a:pPr lvl="1"/>
            <a:r>
              <a:rPr lang="en-GB" altLang="en-US" sz="2400" dirty="0">
                <a:solidFill>
                  <a:schemeClr val="tx2">
                    <a:lumMod val="60000"/>
                    <a:lumOff val="40000"/>
                  </a:schemeClr>
                </a:solidFill>
              </a:rPr>
              <a:t>30 years, start dates from 1 Jan 1981 to 1 Dec 2010</a:t>
            </a:r>
          </a:p>
          <a:p>
            <a:pPr lvl="1"/>
            <a:r>
              <a:rPr lang="en-GB" altLang="en-US" dirty="0" smtClean="0"/>
              <a:t>15-member ensembles, 7-month integrations</a:t>
            </a:r>
          </a:p>
          <a:p>
            <a:pPr lvl="1"/>
            <a:r>
              <a:rPr lang="en-GB" altLang="en-US" dirty="0" smtClean="0"/>
              <a:t>13-month extension from 1</a:t>
            </a:r>
            <a:r>
              <a:rPr lang="en-GB" altLang="en-US" baseline="30000" dirty="0" smtClean="0"/>
              <a:t>st</a:t>
            </a:r>
            <a:r>
              <a:rPr lang="en-GB" altLang="en-US" dirty="0" smtClean="0"/>
              <a:t> Feb/May/Aug/Nov</a:t>
            </a:r>
          </a:p>
        </p:txBody>
      </p:sp>
    </p:spTree>
    <p:extLst>
      <p:ext uri="{BB962C8B-B14F-4D97-AF65-F5344CB8AC3E}">
        <p14:creationId xmlns:p14="http://schemas.microsoft.com/office/powerpoint/2010/main" val="116812255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GB" sz="2585" dirty="0">
                <a:solidFill>
                  <a:schemeClr val="accent5">
                    <a:lumMod val="50000"/>
                  </a:schemeClr>
                </a:solidFill>
              </a:rPr>
              <a:t>Oct-Dec 1997: floods in East Africa</a:t>
            </a:r>
          </a:p>
        </p:txBody>
      </p:sp>
      <p:pic>
        <p:nvPicPr>
          <p:cNvPr id="4099"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856520" y="3429002"/>
            <a:ext cx="4353658" cy="2688981"/>
          </a:xfrm>
        </p:spPr>
      </p:pic>
      <p:pic>
        <p:nvPicPr>
          <p:cNvPr id="4100" name="Content Placeholder 5"/>
          <p:cNvPicPr>
            <a:picLocks noGrp="1" noChangeAspect="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6847619" y="1975339"/>
            <a:ext cx="3511062" cy="3978520"/>
          </a:xfrm>
        </p:spPr>
      </p:pic>
      <p:sp>
        <p:nvSpPr>
          <p:cNvPr id="4101" name="TextBox 6"/>
          <p:cNvSpPr txBox="1">
            <a:spLocks noChangeArrowheads="1"/>
          </p:cNvSpPr>
          <p:nvPr/>
        </p:nvSpPr>
        <p:spPr bwMode="auto">
          <a:xfrm>
            <a:off x="6847620" y="1496160"/>
            <a:ext cx="3824654" cy="376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1846" b="1">
                <a:solidFill>
                  <a:srgbClr val="FF0000"/>
                </a:solidFill>
              </a:rPr>
              <a:t>Rift Valley Fever outbreak</a:t>
            </a:r>
          </a:p>
        </p:txBody>
      </p:sp>
      <p:pic>
        <p:nvPicPr>
          <p:cNvPr id="4102" name="Picture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522412" y="1226527"/>
            <a:ext cx="5401408" cy="2009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024187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2105637" y="407377"/>
            <a:ext cx="8560777" cy="562708"/>
          </a:xfrm>
        </p:spPr>
        <p:txBody>
          <a:bodyPr/>
          <a:lstStyle/>
          <a:p>
            <a:pPr algn="ctr">
              <a:defRPr/>
            </a:pPr>
            <a:r>
              <a:rPr lang="en-GB" sz="2215" dirty="0">
                <a:solidFill>
                  <a:schemeClr val="accent5">
                    <a:lumMod val="50000"/>
                  </a:schemeClr>
                </a:solidFill>
              </a:rPr>
              <a:t>Prediction of tropical SST anomalies in Sys4</a:t>
            </a:r>
          </a:p>
        </p:txBody>
      </p:sp>
      <p:pic>
        <p:nvPicPr>
          <p:cNvPr id="23555" name="Picture 6" descr="ts3_cov_nino34_st_gh500_m1_s4.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44593" y="1060939"/>
            <a:ext cx="6481396" cy="2809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7" descr="ts3_cov_iod_st_gh500_m10_s4.png"/>
          <p:cNvPicPr>
            <a:picLocks noChangeAspect="1"/>
          </p:cNvPicPr>
          <p:nvPr/>
        </p:nvPicPr>
        <p:blipFill>
          <a:blip r:embed="rId4">
            <a:extLst>
              <a:ext uri="{28A0092B-C50C-407E-A947-70E740481C1C}">
                <a14:useLocalDpi xmlns:a14="http://schemas.microsoft.com/office/drawing/2010/main" val="0"/>
              </a:ext>
            </a:extLst>
          </a:blip>
          <a:srcRect b="10056"/>
          <a:stretch>
            <a:fillRect/>
          </a:stretch>
        </p:blipFill>
        <p:spPr bwMode="auto">
          <a:xfrm>
            <a:off x="3103564" y="3719148"/>
            <a:ext cx="6531219" cy="2535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TextBox 8"/>
          <p:cNvSpPr txBox="1">
            <a:spLocks noChangeArrowheads="1"/>
          </p:cNvSpPr>
          <p:nvPr/>
        </p:nvSpPr>
        <p:spPr bwMode="auto">
          <a:xfrm>
            <a:off x="1884363" y="2099897"/>
            <a:ext cx="1279280" cy="3841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2215"/>
              <a:t>Nino3.4</a:t>
            </a:r>
          </a:p>
          <a:p>
            <a:r>
              <a:rPr lang="en-GB" altLang="en-US" sz="2215"/>
              <a:t>DJF</a:t>
            </a:r>
          </a:p>
          <a:p>
            <a:endParaRPr lang="en-GB" altLang="en-US" sz="2215"/>
          </a:p>
          <a:p>
            <a:endParaRPr lang="en-GB" altLang="en-US" sz="2215"/>
          </a:p>
          <a:p>
            <a:endParaRPr lang="en-GB" altLang="en-US" sz="2215"/>
          </a:p>
          <a:p>
            <a:endParaRPr lang="en-GB" altLang="en-US" sz="2215"/>
          </a:p>
          <a:p>
            <a:endParaRPr lang="en-GB" altLang="en-US" sz="2215"/>
          </a:p>
          <a:p>
            <a:endParaRPr lang="en-GB" altLang="en-US" sz="2215"/>
          </a:p>
          <a:p>
            <a:r>
              <a:rPr lang="en-GB" altLang="en-US" sz="2215"/>
              <a:t>IOD</a:t>
            </a:r>
          </a:p>
          <a:p>
            <a:r>
              <a:rPr lang="en-GB" altLang="en-US" sz="2215"/>
              <a:t>SON</a:t>
            </a:r>
          </a:p>
        </p:txBody>
      </p:sp>
    </p:spTree>
    <p:extLst>
      <p:ext uri="{BB962C8B-B14F-4D97-AF65-F5344CB8AC3E}">
        <p14:creationId xmlns:p14="http://schemas.microsoft.com/office/powerpoint/2010/main" val="14496073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105637" y="407377"/>
            <a:ext cx="8560777" cy="562708"/>
          </a:xfrm>
        </p:spPr>
        <p:txBody>
          <a:bodyPr/>
          <a:lstStyle/>
          <a:p>
            <a:pPr algn="ctr">
              <a:defRPr/>
            </a:pPr>
            <a:r>
              <a:rPr lang="en-GB" sz="2215" dirty="0">
                <a:solidFill>
                  <a:schemeClr val="accent5">
                    <a:lumMod val="50000"/>
                  </a:schemeClr>
                </a:solidFill>
              </a:rPr>
              <a:t>Prediction of tropical rainfall in Sys4: East Africa (SON)</a:t>
            </a:r>
          </a:p>
        </p:txBody>
      </p:sp>
      <p:pic>
        <p:nvPicPr>
          <p:cNvPr id="24579" name="Picture 3" descr="ts3_cov_eaf_prec_mslp_m10_s4.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760664" y="1143001"/>
            <a:ext cx="6283569" cy="5011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0" name="Picture 3" descr="plotbox_eaf.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90874" y="1310055"/>
            <a:ext cx="2286000" cy="2274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60359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2105637" y="407377"/>
            <a:ext cx="8560777" cy="562708"/>
          </a:xfrm>
        </p:spPr>
        <p:txBody>
          <a:bodyPr/>
          <a:lstStyle/>
          <a:p>
            <a:pPr>
              <a:defRPr/>
            </a:pPr>
            <a:r>
              <a:rPr lang="en-GB" sz="2215" dirty="0">
                <a:solidFill>
                  <a:schemeClr val="accent5">
                    <a:lumMod val="50000"/>
                  </a:schemeClr>
                </a:solidFill>
              </a:rPr>
              <a:t>Prediction of 2-m temperature in Sys4: Europe (DJF, JJA)</a:t>
            </a:r>
          </a:p>
        </p:txBody>
      </p:sp>
      <p:pic>
        <p:nvPicPr>
          <p:cNvPr id="25603" name="Picture 6" descr="plotbox_eur.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2413" y="2681654"/>
            <a:ext cx="2117481" cy="1868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4"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639893" y="977413"/>
            <a:ext cx="6400800" cy="276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38427" y="3470031"/>
            <a:ext cx="6402266"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85835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2105637" y="407377"/>
            <a:ext cx="8560777" cy="562708"/>
          </a:xfrm>
        </p:spPr>
        <p:txBody>
          <a:bodyPr/>
          <a:lstStyle/>
          <a:p>
            <a:pPr algn="ctr">
              <a:defRPr/>
            </a:pPr>
            <a:r>
              <a:rPr lang="en-GB" sz="2215" dirty="0">
                <a:solidFill>
                  <a:schemeClr val="accent5">
                    <a:lumMod val="50000"/>
                  </a:schemeClr>
                </a:solidFill>
              </a:rPr>
              <a:t>Prediction of 2-m temperature in Sys4: Europe (MAM)</a:t>
            </a:r>
          </a:p>
        </p:txBody>
      </p:sp>
      <p:pic>
        <p:nvPicPr>
          <p:cNvPr id="26627" name="Picture 6" descr="plotbox_eur.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2413" y="2681654"/>
            <a:ext cx="2117481" cy="1868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Picture 7" descr="ts3_cov_neur_t2m_gh500_m4_s4.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601794" y="1060940"/>
            <a:ext cx="6418385" cy="2741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Picture 8" descr="ts3_cov_seur_t2m_gh500_m4_s4.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01794" y="3487615"/>
            <a:ext cx="6438900" cy="2697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35769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2064606" y="369278"/>
            <a:ext cx="8232531" cy="523143"/>
          </a:xfrm>
        </p:spPr>
        <p:txBody>
          <a:bodyPr/>
          <a:lstStyle/>
          <a:p>
            <a:pPr algn="ctr" eaLnBrk="1" hangingPunct="1">
              <a:defRPr/>
            </a:pPr>
            <a:r>
              <a:rPr lang="en-GB" sz="2585" dirty="0">
                <a:solidFill>
                  <a:schemeClr val="accent5">
                    <a:lumMod val="50000"/>
                  </a:schemeClr>
                </a:solidFill>
                <a:ea typeface="ＭＳ Ｐゴシック" pitchFamily="34" charset="-128"/>
              </a:rPr>
              <a:t>MJO </a:t>
            </a:r>
            <a:r>
              <a:rPr lang="en-GB" sz="2585" dirty="0" err="1">
                <a:solidFill>
                  <a:schemeClr val="accent5">
                    <a:lumMod val="50000"/>
                  </a:schemeClr>
                </a:solidFill>
                <a:ea typeface="ＭＳ Ｐゴシック" pitchFamily="34" charset="-128"/>
              </a:rPr>
              <a:t>teleconnections</a:t>
            </a:r>
            <a:r>
              <a:rPr lang="en-GB" sz="2585" dirty="0">
                <a:solidFill>
                  <a:schemeClr val="accent5">
                    <a:lumMod val="50000"/>
                  </a:schemeClr>
                </a:solidFill>
                <a:ea typeface="ＭＳ Ｐゴシック" pitchFamily="34" charset="-128"/>
              </a:rPr>
              <a:t> in October-March</a:t>
            </a:r>
          </a:p>
        </p:txBody>
      </p:sp>
      <p:pic>
        <p:nvPicPr>
          <p:cNvPr id="28675" name="Content Placeholder 5"/>
          <p:cNvPicPr>
            <a:picLocks noGrp="1" noChangeAspect="1"/>
          </p:cNvPicPr>
          <p:nvPr>
            <p:ph idx="4294967295"/>
          </p:nvPr>
        </p:nvPicPr>
        <p:blipFill>
          <a:blip r:embed="rId3">
            <a:extLst>
              <a:ext uri="{28A0092B-C50C-407E-A947-70E740481C1C}">
                <a14:useLocalDpi xmlns:a14="http://schemas.microsoft.com/office/drawing/2010/main" val="0"/>
              </a:ext>
            </a:extLst>
          </a:blip>
          <a:srcRect/>
          <a:stretch>
            <a:fillRect/>
          </a:stretch>
        </p:blipFill>
        <p:spPr>
          <a:xfrm>
            <a:off x="1866778" y="1868366"/>
            <a:ext cx="8447942" cy="3472962"/>
          </a:xfrm>
          <a:prstGeom prst="rect">
            <a:avLst/>
          </a:prstGeom>
          <a:noFill/>
        </p:spPr>
      </p:pic>
      <p:sp>
        <p:nvSpPr>
          <p:cNvPr id="28676" name="TextBox 6"/>
          <p:cNvSpPr txBox="1">
            <a:spLocks noChangeArrowheads="1"/>
          </p:cNvSpPr>
          <p:nvPr/>
        </p:nvSpPr>
        <p:spPr bwMode="auto">
          <a:xfrm>
            <a:off x="1866778" y="1431683"/>
            <a:ext cx="8447942" cy="376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r>
              <a:rPr lang="en-GB" altLang="en-US" sz="1846" b="1">
                <a:latin typeface="Arial" panose="020B0604020202020204" pitchFamily="34" charset="0"/>
                <a:ea typeface="ＭＳ Ｐゴシック" panose="020B0600070205080204" pitchFamily="34" charset="-128"/>
              </a:rPr>
              <a:t>500 hPa height, MJO phase 3 + 10 days</a:t>
            </a:r>
          </a:p>
        </p:txBody>
      </p:sp>
      <p:sp>
        <p:nvSpPr>
          <p:cNvPr id="28677" name="TextBox 1"/>
          <p:cNvSpPr txBox="1">
            <a:spLocks noChangeArrowheads="1"/>
          </p:cNvSpPr>
          <p:nvPr/>
        </p:nvSpPr>
        <p:spPr bwMode="auto">
          <a:xfrm>
            <a:off x="2189163" y="5380894"/>
            <a:ext cx="2385646" cy="376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1846"/>
              <a:t>from Vitart 2014</a:t>
            </a:r>
          </a:p>
        </p:txBody>
      </p:sp>
    </p:spTree>
    <p:extLst>
      <p:ext uri="{BB962C8B-B14F-4D97-AF65-F5344CB8AC3E}">
        <p14:creationId xmlns:p14="http://schemas.microsoft.com/office/powerpoint/2010/main" val="79453754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algn="ctr">
              <a:defRPr/>
            </a:pPr>
            <a:r>
              <a:rPr lang="en-GB" dirty="0" smtClean="0">
                <a:solidFill>
                  <a:schemeClr val="accent5">
                    <a:lumMod val="50000"/>
                  </a:schemeClr>
                </a:solidFill>
              </a:rPr>
              <a:t>Conclusions</a:t>
            </a:r>
          </a:p>
        </p:txBody>
      </p:sp>
      <p:sp>
        <p:nvSpPr>
          <p:cNvPr id="30723" name="Rectangle 3"/>
          <p:cNvSpPr>
            <a:spLocks noGrp="1" noChangeArrowheads="1"/>
          </p:cNvSpPr>
          <p:nvPr>
            <p:ph type="body" idx="4294967295"/>
          </p:nvPr>
        </p:nvSpPr>
        <p:spPr>
          <a:xfrm>
            <a:off x="1649902" y="1169378"/>
            <a:ext cx="8847992" cy="4960327"/>
          </a:xfrm>
          <a:prstGeom prst="rect">
            <a:avLst/>
          </a:prstGeom>
        </p:spPr>
        <p:txBody>
          <a:bodyPr/>
          <a:lstStyle/>
          <a:p>
            <a:pPr>
              <a:lnSpc>
                <a:spcPct val="100000"/>
              </a:lnSpc>
            </a:pPr>
            <a:r>
              <a:rPr lang="en-US" altLang="en-US" sz="1846" dirty="0">
                <a:solidFill>
                  <a:schemeClr val="tx2">
                    <a:lumMod val="60000"/>
                    <a:lumOff val="40000"/>
                  </a:schemeClr>
                </a:solidFill>
              </a:rPr>
              <a:t>Regional anomalies in atmospheric flow and weather parameters may persist on time scales longer than the deterministic predictability limit, and have substantial societal impacts. </a:t>
            </a:r>
          </a:p>
          <a:p>
            <a:pPr>
              <a:lnSpc>
                <a:spcPct val="100000"/>
              </a:lnSpc>
            </a:pPr>
            <a:r>
              <a:rPr lang="en-GB" altLang="en-US" sz="1846" dirty="0">
                <a:solidFill>
                  <a:schemeClr val="tx2">
                    <a:lumMod val="60000"/>
                    <a:lumOff val="40000"/>
                  </a:schemeClr>
                </a:solidFill>
              </a:rPr>
              <a:t>The possibility of performing probabilistic predictions of these events arises from the interaction of the atmospheric flow with slowly varying anomalies in surface conditions, which modify the energy and water sources for the atmosphere</a:t>
            </a:r>
            <a:r>
              <a:rPr lang="en-GB" altLang="en-US" sz="1846" dirty="0" smtClean="0">
                <a:solidFill>
                  <a:schemeClr val="tx2">
                    <a:lumMod val="60000"/>
                    <a:lumOff val="40000"/>
                  </a:schemeClr>
                </a:solidFill>
              </a:rPr>
              <a:t>. We need to initialise and model the coupled processes important for the atmosphere.</a:t>
            </a:r>
          </a:p>
          <a:p>
            <a:pPr>
              <a:lnSpc>
                <a:spcPct val="100000"/>
              </a:lnSpc>
            </a:pPr>
            <a:r>
              <a:rPr lang="en-GB" altLang="en-US" sz="1846" dirty="0" smtClean="0">
                <a:solidFill>
                  <a:schemeClr val="tx2">
                    <a:lumMod val="60000"/>
                    <a:lumOff val="40000"/>
                  </a:schemeClr>
                </a:solidFill>
              </a:rPr>
              <a:t>In </a:t>
            </a:r>
            <a:r>
              <a:rPr lang="en-GB" altLang="en-US" sz="1846" dirty="0">
                <a:solidFill>
                  <a:schemeClr val="tx2">
                    <a:lumMod val="60000"/>
                    <a:lumOff val="40000"/>
                  </a:schemeClr>
                </a:solidFill>
              </a:rPr>
              <a:t>the </a:t>
            </a:r>
            <a:r>
              <a:rPr lang="en-GB" altLang="en-US" sz="1846" dirty="0" err="1">
                <a:solidFill>
                  <a:schemeClr val="tx2">
                    <a:lumMod val="60000"/>
                    <a:lumOff val="40000"/>
                  </a:schemeClr>
                </a:solidFill>
              </a:rPr>
              <a:t>extratropics</a:t>
            </a:r>
            <a:r>
              <a:rPr lang="en-GB" altLang="en-US" sz="1846" dirty="0">
                <a:solidFill>
                  <a:schemeClr val="tx2">
                    <a:lumMod val="60000"/>
                    <a:lumOff val="40000"/>
                  </a:schemeClr>
                </a:solidFill>
              </a:rPr>
              <a:t>, persistent anomalies can be generated by (linear) teleconnections with tropical variability (</a:t>
            </a:r>
            <a:r>
              <a:rPr lang="en-GB" altLang="en-US" sz="1846" dirty="0" err="1">
                <a:solidFill>
                  <a:schemeClr val="tx2">
                    <a:lumMod val="60000"/>
                    <a:lumOff val="40000"/>
                  </a:schemeClr>
                </a:solidFill>
              </a:rPr>
              <a:t>eg</a:t>
            </a:r>
            <a:r>
              <a:rPr lang="en-GB" altLang="en-US" sz="1846" dirty="0">
                <a:solidFill>
                  <a:schemeClr val="tx2">
                    <a:lumMod val="60000"/>
                    <a:lumOff val="40000"/>
                  </a:schemeClr>
                </a:solidFill>
              </a:rPr>
              <a:t> ENSO) but also from the alternation of different (non-linear) flow regimes. </a:t>
            </a:r>
          </a:p>
          <a:p>
            <a:pPr>
              <a:lnSpc>
                <a:spcPct val="100000"/>
              </a:lnSpc>
            </a:pPr>
            <a:r>
              <a:rPr lang="en-GB" altLang="en-US" sz="1846" dirty="0">
                <a:solidFill>
                  <a:schemeClr val="tx2">
                    <a:lumMod val="60000"/>
                    <a:lumOff val="40000"/>
                  </a:schemeClr>
                </a:solidFill>
              </a:rPr>
              <a:t>Ensemble prediction systems provide an </a:t>
            </a:r>
            <a:r>
              <a:rPr lang="en-GB" altLang="en-US" sz="1846" i="1" u="sng" dirty="0">
                <a:solidFill>
                  <a:schemeClr val="tx2">
                    <a:lumMod val="60000"/>
                    <a:lumOff val="40000"/>
                  </a:schemeClr>
                </a:solidFill>
              </a:rPr>
              <a:t>estimate</a:t>
            </a:r>
            <a:r>
              <a:rPr lang="en-GB" altLang="en-US" sz="1846" dirty="0">
                <a:solidFill>
                  <a:schemeClr val="tx2">
                    <a:lumMod val="60000"/>
                    <a:lumOff val="40000"/>
                  </a:schemeClr>
                </a:solidFill>
              </a:rPr>
              <a:t> of long-range p</a:t>
            </a:r>
            <a:r>
              <a:rPr lang="en-US" altLang="en-US" sz="1846" dirty="0" err="1">
                <a:solidFill>
                  <a:schemeClr val="tx2">
                    <a:lumMod val="60000"/>
                    <a:lumOff val="40000"/>
                  </a:schemeClr>
                </a:solidFill>
              </a:rPr>
              <a:t>redictability</a:t>
            </a:r>
            <a:r>
              <a:rPr lang="en-US" altLang="en-US" sz="1846" dirty="0">
                <a:solidFill>
                  <a:schemeClr val="tx2">
                    <a:lumMod val="60000"/>
                    <a:lumOff val="40000"/>
                  </a:schemeClr>
                </a:solidFill>
              </a:rPr>
              <a:t> based on the ratio of ensemble spread and ensemble-mean variability. </a:t>
            </a:r>
          </a:p>
          <a:p>
            <a:pPr>
              <a:lnSpc>
                <a:spcPct val="100000"/>
              </a:lnSpc>
            </a:pPr>
            <a:r>
              <a:rPr lang="en-US" altLang="en-US" sz="1846" dirty="0">
                <a:solidFill>
                  <a:schemeClr val="tx2">
                    <a:lumMod val="60000"/>
                    <a:lumOff val="40000"/>
                  </a:schemeClr>
                </a:solidFill>
              </a:rPr>
              <a:t>Predictability over Europe: limited by strong internal variability during winter (but with significant </a:t>
            </a:r>
            <a:r>
              <a:rPr lang="en-US" altLang="en-US" sz="1846" dirty="0" err="1">
                <a:solidFill>
                  <a:schemeClr val="tx2">
                    <a:lumMod val="60000"/>
                    <a:lumOff val="40000"/>
                  </a:schemeClr>
                </a:solidFill>
              </a:rPr>
              <a:t>teleconnections</a:t>
            </a:r>
            <a:r>
              <a:rPr lang="en-US" altLang="en-US" sz="1846" dirty="0">
                <a:solidFill>
                  <a:schemeClr val="tx2">
                    <a:lumMod val="60000"/>
                    <a:lumOff val="40000"/>
                  </a:schemeClr>
                </a:solidFill>
              </a:rPr>
              <a:t> on the </a:t>
            </a:r>
            <a:r>
              <a:rPr lang="en-US" altLang="en-US" sz="1846" i="1" u="sng" dirty="0">
                <a:solidFill>
                  <a:schemeClr val="tx2">
                    <a:lumMod val="60000"/>
                    <a:lumOff val="40000"/>
                  </a:schemeClr>
                </a:solidFill>
              </a:rPr>
              <a:t>sub-seasonal scale</a:t>
            </a:r>
            <a:r>
              <a:rPr lang="en-US" altLang="en-US" sz="1846" dirty="0">
                <a:solidFill>
                  <a:schemeClr val="tx2">
                    <a:lumMod val="60000"/>
                    <a:lumOff val="40000"/>
                  </a:schemeClr>
                </a:solidFill>
              </a:rPr>
              <a:t>), higher in other seasons when internal variability is reduced. </a:t>
            </a:r>
          </a:p>
          <a:p>
            <a:endParaRPr lang="en-GB" altLang="en-US" sz="1846" dirty="0">
              <a:solidFill>
                <a:schemeClr val="tx2">
                  <a:lumMod val="60000"/>
                  <a:lumOff val="40000"/>
                </a:schemeClr>
              </a:solidFill>
            </a:endParaRPr>
          </a:p>
        </p:txBody>
      </p:sp>
    </p:spTree>
    <p:extLst>
      <p:ext uri="{BB962C8B-B14F-4D97-AF65-F5344CB8AC3E}">
        <p14:creationId xmlns:p14="http://schemas.microsoft.com/office/powerpoint/2010/main" val="420935527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GB" sz="2585" dirty="0">
                <a:solidFill>
                  <a:schemeClr val="accent5">
                    <a:lumMod val="50000"/>
                  </a:schemeClr>
                </a:solidFill>
              </a:rPr>
              <a:t>References</a:t>
            </a:r>
          </a:p>
        </p:txBody>
      </p:sp>
      <p:sp>
        <p:nvSpPr>
          <p:cNvPr id="31747" name="Content Placeholder 2"/>
          <p:cNvSpPr>
            <a:spLocks noGrp="1"/>
          </p:cNvSpPr>
          <p:nvPr>
            <p:ph idx="4294967295"/>
          </p:nvPr>
        </p:nvSpPr>
        <p:spPr>
          <a:xfrm>
            <a:off x="1607406" y="1169378"/>
            <a:ext cx="8974015" cy="5042389"/>
          </a:xfrm>
          <a:prstGeom prst="rect">
            <a:avLst/>
          </a:prstGeom>
        </p:spPr>
        <p:txBody>
          <a:bodyPr/>
          <a:lstStyle/>
          <a:p>
            <a:pPr>
              <a:lnSpc>
                <a:spcPct val="100000"/>
              </a:lnSpc>
            </a:pP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Bjerknes</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J., 1969: Atmospheric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teleconnections</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from the Equatorial Pacific. Mon.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Wea</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Rev., </a:t>
            </a:r>
            <a:r>
              <a:rPr lang="en-GB" altLang="en-US" sz="1292" b="1" dirty="0">
                <a:solidFill>
                  <a:schemeClr val="tx2">
                    <a:lumMod val="60000"/>
                    <a:lumOff val="40000"/>
                  </a:schemeClr>
                </a:solidFill>
                <a:latin typeface="Arial" panose="020B0604020202020204" pitchFamily="34" charset="0"/>
                <a:cs typeface="Arial" panose="020B0604020202020204" pitchFamily="34" charset="0"/>
              </a:rPr>
              <a:t>97,</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163–172.</a:t>
            </a:r>
          </a:p>
          <a:p>
            <a:pPr>
              <a:lnSpc>
                <a:spcPct val="100000"/>
              </a:lnSpc>
            </a:pP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Charney</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J.G. and J.G.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DeVore</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1979: Multiple flow equilibria in the atmosphere and blocking. J. Atmos. Sci. </a:t>
            </a:r>
            <a:r>
              <a:rPr lang="en-GB" altLang="en-US" sz="1292" b="1" dirty="0">
                <a:solidFill>
                  <a:schemeClr val="tx2">
                    <a:lumMod val="60000"/>
                    <a:lumOff val="40000"/>
                  </a:schemeClr>
                </a:solidFill>
                <a:latin typeface="Arial" panose="020B0604020202020204" pitchFamily="34" charset="0"/>
                <a:cs typeface="Arial" panose="020B0604020202020204" pitchFamily="34" charset="0"/>
              </a:rPr>
              <a:t>36,</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1205-1216</a:t>
            </a:r>
          </a:p>
          <a:p>
            <a:pPr>
              <a:lnSpc>
                <a:spcPct val="100000"/>
              </a:lnSpc>
            </a:pP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Horel</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J.D. and J.M. Wallace, 1981: Planetary-scale atmospheric phenomena associated with the Southern Oscillation. Mon.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Wea</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Rev. </a:t>
            </a:r>
            <a:r>
              <a:rPr lang="en-GB" altLang="en-US" sz="1292" b="1" dirty="0">
                <a:solidFill>
                  <a:schemeClr val="tx2">
                    <a:lumMod val="60000"/>
                    <a:lumOff val="40000"/>
                  </a:schemeClr>
                </a:solidFill>
                <a:latin typeface="Arial" panose="020B0604020202020204" pitchFamily="34" charset="0"/>
                <a:cs typeface="Arial" panose="020B0604020202020204" pitchFamily="34" charset="0"/>
              </a:rPr>
              <a:t>109, </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813-829.</a:t>
            </a:r>
          </a:p>
          <a:p>
            <a:pPr>
              <a:lnSpc>
                <a:spcPct val="100000"/>
              </a:lnSpc>
            </a:pPr>
            <a:r>
              <a:rPr lang="en-GB" altLang="en-US" sz="1292" dirty="0">
                <a:solidFill>
                  <a:schemeClr val="tx2">
                    <a:lumMod val="60000"/>
                    <a:lumOff val="40000"/>
                  </a:schemeClr>
                </a:solidFill>
                <a:latin typeface="Arial" panose="020B0604020202020204" pitchFamily="34" charset="0"/>
                <a:cs typeface="Arial" panose="020B0604020202020204" pitchFamily="34" charset="0"/>
              </a:rPr>
              <a:t>Lorenz E.N, 1963: Deterministic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nonperiodic</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flow. J. Atmos. Sci. </a:t>
            </a:r>
            <a:r>
              <a:rPr lang="en-GB" altLang="en-US" sz="1292" b="1" dirty="0">
                <a:solidFill>
                  <a:schemeClr val="tx2">
                    <a:lumMod val="60000"/>
                    <a:lumOff val="40000"/>
                  </a:schemeClr>
                </a:solidFill>
                <a:latin typeface="Arial" panose="020B0604020202020204" pitchFamily="34" charset="0"/>
                <a:cs typeface="Arial" panose="020B0604020202020204" pitchFamily="34" charset="0"/>
              </a:rPr>
              <a:t>20, </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130-141.</a:t>
            </a:r>
          </a:p>
          <a:p>
            <a:pPr>
              <a:lnSpc>
                <a:spcPct val="100000"/>
              </a:lnSpc>
            </a:pP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Molteni</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F., T. Stockdale, M.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Balmaseda</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G. Balsamo, R.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Buizza</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L. Ferranti, L. Magnusson, K.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Mogensen</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T. Palmer and F.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Vitart</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2011: The new ECMWF seasonal forecast system (System 4).  ECMWF Tech. Memorandum no. 656.</a:t>
            </a:r>
          </a:p>
          <a:p>
            <a:pPr>
              <a:lnSpc>
                <a:spcPct val="100000"/>
              </a:lnSpc>
            </a:pP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Saji</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N.H, B.N.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Goswami</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P. N.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Vinayachandran</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and T. Yamagata, 1999: A dipole mode in the tropical Indian Ocean. Nature </a:t>
            </a:r>
            <a:r>
              <a:rPr lang="en-GB" altLang="en-US" sz="1292" b="1" dirty="0">
                <a:solidFill>
                  <a:schemeClr val="tx2">
                    <a:lumMod val="60000"/>
                    <a:lumOff val="40000"/>
                  </a:schemeClr>
                </a:solidFill>
                <a:latin typeface="Arial" panose="020B0604020202020204" pitchFamily="34" charset="0"/>
                <a:cs typeface="Arial" panose="020B0604020202020204" pitchFamily="34" charset="0"/>
              </a:rPr>
              <a:t>401,</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360-363.</a:t>
            </a:r>
          </a:p>
          <a:p>
            <a:pPr>
              <a:lnSpc>
                <a:spcPct val="100000"/>
              </a:lnSpc>
            </a:pP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Trenberth</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K.E., J.T.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Fasullo</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and J.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Kiehl</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2009: Earth’s global energy budget. Bull. Amer. Meteor. Soc., </a:t>
            </a:r>
            <a:r>
              <a:rPr lang="en-GB" altLang="en-US" sz="1292" b="1" dirty="0">
                <a:solidFill>
                  <a:schemeClr val="tx2">
                    <a:lumMod val="60000"/>
                    <a:lumOff val="40000"/>
                  </a:schemeClr>
                </a:solidFill>
                <a:latin typeface="Arial" panose="020B0604020202020204" pitchFamily="34" charset="0"/>
                <a:cs typeface="Arial" panose="020B0604020202020204" pitchFamily="34" charset="0"/>
              </a:rPr>
              <a:t>90,</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311-323.</a:t>
            </a:r>
          </a:p>
          <a:p>
            <a:pPr>
              <a:lnSpc>
                <a:spcPct val="100000"/>
              </a:lnSpc>
            </a:pPr>
            <a:r>
              <a:rPr lang="en-GB" altLang="en-US" sz="1292" dirty="0">
                <a:solidFill>
                  <a:schemeClr val="tx2">
                    <a:lumMod val="60000"/>
                    <a:lumOff val="40000"/>
                  </a:schemeClr>
                </a:solidFill>
                <a:latin typeface="Arial" panose="020B0604020202020204" pitchFamily="34" charset="0"/>
                <a:cs typeface="Arial" panose="020B0604020202020204" pitchFamily="34" charset="0"/>
              </a:rPr>
              <a:t>Van Loon, H. and J.C. Rogers, 1978: The seesaw in winter temperatures between Greenland and Northern Europe. Part I: General description. Mon.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Wea</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Rev. </a:t>
            </a:r>
            <a:r>
              <a:rPr lang="en-GB" altLang="en-US" sz="1292" b="1" dirty="0">
                <a:solidFill>
                  <a:schemeClr val="tx2">
                    <a:lumMod val="60000"/>
                    <a:lumOff val="40000"/>
                  </a:schemeClr>
                </a:solidFill>
                <a:latin typeface="Arial" panose="020B0604020202020204" pitchFamily="34" charset="0"/>
                <a:cs typeface="Arial" panose="020B0604020202020204" pitchFamily="34" charset="0"/>
              </a:rPr>
              <a:t>106,</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296-310.</a:t>
            </a:r>
          </a:p>
          <a:p>
            <a:pPr>
              <a:lnSpc>
                <a:spcPct val="100000"/>
              </a:lnSpc>
            </a:pP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Vitart</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F., 2014: Evolution of ECMWF sub-seasonal forecast skill scores. Q.J.R.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Meteorol</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Soc..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doi</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10.1002/qj.2256</a:t>
            </a:r>
          </a:p>
          <a:p>
            <a:pPr>
              <a:lnSpc>
                <a:spcPct val="100000"/>
              </a:lnSpc>
            </a:pPr>
            <a:r>
              <a:rPr lang="en-GB" altLang="en-US" sz="1292" dirty="0">
                <a:solidFill>
                  <a:schemeClr val="tx2">
                    <a:lumMod val="60000"/>
                    <a:lumOff val="40000"/>
                  </a:schemeClr>
                </a:solidFill>
                <a:latin typeface="Arial" panose="020B0604020202020204" pitchFamily="34" charset="0"/>
                <a:cs typeface="Arial" panose="020B0604020202020204" pitchFamily="34" charset="0"/>
              </a:rPr>
              <a:t>Walker, G.T. and E.W. Bliss, 1932. World Weather V, Memoirs of the Royal Meteorological Society, </a:t>
            </a:r>
            <a:r>
              <a:rPr lang="en-GB" altLang="en-US" sz="1292" b="1" dirty="0">
                <a:solidFill>
                  <a:schemeClr val="tx2">
                    <a:lumMod val="60000"/>
                    <a:lumOff val="40000"/>
                  </a:schemeClr>
                </a:solidFill>
                <a:latin typeface="Arial" panose="020B0604020202020204" pitchFamily="34" charset="0"/>
                <a:cs typeface="Arial" panose="020B0604020202020204" pitchFamily="34" charset="0"/>
              </a:rPr>
              <a:t>4,</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(36) , 53-84.</a:t>
            </a:r>
          </a:p>
          <a:p>
            <a:pPr>
              <a:lnSpc>
                <a:spcPct val="100000"/>
              </a:lnSpc>
            </a:pPr>
            <a:r>
              <a:rPr lang="en-GB" altLang="en-US" sz="1292" dirty="0">
                <a:solidFill>
                  <a:schemeClr val="tx2">
                    <a:lumMod val="60000"/>
                    <a:lumOff val="40000"/>
                  </a:schemeClr>
                </a:solidFill>
                <a:latin typeface="Arial" panose="020B0604020202020204" pitchFamily="34" charset="0"/>
                <a:cs typeface="Arial" panose="020B0604020202020204" pitchFamily="34" charset="0"/>
              </a:rPr>
              <a:t>Wallace, J.M. and D.S.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Gutzler</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1981: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Teleconnections</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in the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geopotential</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height field during the Northern Hemisphere winter. Mon.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Wea</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Rev. </a:t>
            </a:r>
            <a:r>
              <a:rPr lang="en-GB" altLang="en-US" sz="1292" b="1" dirty="0">
                <a:solidFill>
                  <a:schemeClr val="tx2">
                    <a:lumMod val="60000"/>
                    <a:lumOff val="40000"/>
                  </a:schemeClr>
                </a:solidFill>
                <a:latin typeface="Arial" panose="020B0604020202020204" pitchFamily="34" charset="0"/>
                <a:cs typeface="Arial" panose="020B0604020202020204" pitchFamily="34" charset="0"/>
              </a:rPr>
              <a:t>109, </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784-812.</a:t>
            </a:r>
          </a:p>
          <a:p>
            <a:pPr>
              <a:lnSpc>
                <a:spcPct val="100000"/>
              </a:lnSpc>
            </a:pPr>
            <a:r>
              <a:rPr lang="en-GB" altLang="en-US" sz="1292" dirty="0">
                <a:solidFill>
                  <a:schemeClr val="tx2">
                    <a:lumMod val="60000"/>
                    <a:lumOff val="40000"/>
                  </a:schemeClr>
                </a:solidFill>
                <a:latin typeface="Arial" panose="020B0604020202020204" pitchFamily="34" charset="0"/>
                <a:cs typeface="Arial" panose="020B0604020202020204" pitchFamily="34" charset="0"/>
              </a:rPr>
              <a:t>Webster, P.J.,  A.M. Moore, J.P.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Loschnigg</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and R.R.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Leben</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1999: Coupled ocean–atmosphere dynamics in the Indian Ocean during 1997–98. Nature </a:t>
            </a:r>
            <a:r>
              <a:rPr lang="en-GB" altLang="en-US" sz="1292" b="1" dirty="0">
                <a:solidFill>
                  <a:schemeClr val="tx2">
                    <a:lumMod val="60000"/>
                    <a:lumOff val="40000"/>
                  </a:schemeClr>
                </a:solidFill>
                <a:latin typeface="Arial" panose="020B0604020202020204" pitchFamily="34" charset="0"/>
                <a:cs typeface="Arial" panose="020B0604020202020204" pitchFamily="34" charset="0"/>
              </a:rPr>
              <a:t>401,</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356-360.</a:t>
            </a:r>
          </a:p>
          <a:p>
            <a:pPr>
              <a:lnSpc>
                <a:spcPct val="100000"/>
              </a:lnSpc>
            </a:pPr>
            <a:r>
              <a:rPr lang="en-GB" altLang="en-US" sz="1292" dirty="0">
                <a:solidFill>
                  <a:schemeClr val="tx2">
                    <a:lumMod val="60000"/>
                    <a:lumOff val="40000"/>
                  </a:schemeClr>
                </a:solidFill>
                <a:latin typeface="Arial" panose="020B0604020202020204" pitchFamily="34" charset="0"/>
                <a:cs typeface="Arial" panose="020B0604020202020204" pitchFamily="34" charset="0"/>
              </a:rPr>
              <a:t>Wheeler, M.C. and H. H. Hendon, 2004: An all-season real-time multivariate MJO index: Development of an index for monitoring and prediction. Mon.  </a:t>
            </a:r>
            <a:r>
              <a:rPr lang="en-GB" altLang="en-US" sz="1292" dirty="0" err="1">
                <a:solidFill>
                  <a:schemeClr val="tx2">
                    <a:lumMod val="60000"/>
                    <a:lumOff val="40000"/>
                  </a:schemeClr>
                </a:solidFill>
                <a:latin typeface="Arial" panose="020B0604020202020204" pitchFamily="34" charset="0"/>
                <a:cs typeface="Arial" panose="020B0604020202020204" pitchFamily="34" charset="0"/>
              </a:rPr>
              <a:t>Wea</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Rev. </a:t>
            </a:r>
            <a:r>
              <a:rPr lang="en-GB" altLang="en-US" sz="1292" b="1" dirty="0">
                <a:solidFill>
                  <a:schemeClr val="tx2">
                    <a:lumMod val="60000"/>
                    <a:lumOff val="40000"/>
                  </a:schemeClr>
                </a:solidFill>
                <a:latin typeface="Arial" panose="020B0604020202020204" pitchFamily="34" charset="0"/>
                <a:cs typeface="Arial" panose="020B0604020202020204" pitchFamily="34" charset="0"/>
              </a:rPr>
              <a:t>132,</a:t>
            </a:r>
            <a:r>
              <a:rPr lang="en-GB" altLang="en-US" sz="1292" dirty="0">
                <a:solidFill>
                  <a:schemeClr val="tx2">
                    <a:lumMod val="60000"/>
                    <a:lumOff val="40000"/>
                  </a:schemeClr>
                </a:solidFill>
                <a:latin typeface="Arial" panose="020B0604020202020204" pitchFamily="34" charset="0"/>
                <a:cs typeface="Arial" panose="020B0604020202020204" pitchFamily="34" charset="0"/>
              </a:rPr>
              <a:t> 1917-1932</a:t>
            </a:r>
          </a:p>
          <a:p>
            <a:pPr>
              <a:lnSpc>
                <a:spcPct val="100000"/>
              </a:lnSpc>
            </a:pPr>
            <a:endParaRPr lang="en-GB" altLang="en-US" sz="1292" dirty="0">
              <a:solidFill>
                <a:schemeClr val="tx2">
                  <a:lumMod val="60000"/>
                  <a:lumOff val="40000"/>
                </a:schemeClr>
              </a:solidFill>
            </a:endParaRPr>
          </a:p>
          <a:p>
            <a:pPr>
              <a:lnSpc>
                <a:spcPct val="100000"/>
              </a:lnSpc>
            </a:pPr>
            <a:r>
              <a:rPr lang="en-GB" altLang="en-US" sz="1292" dirty="0">
                <a:solidFill>
                  <a:schemeClr val="tx2">
                    <a:lumMod val="60000"/>
                    <a:lumOff val="40000"/>
                  </a:schemeClr>
                </a:solidFill>
                <a:latin typeface="Arial" panose="020B0604020202020204" pitchFamily="34" charset="0"/>
                <a:cs typeface="Arial" panose="020B0604020202020204" pitchFamily="34" charset="0"/>
              </a:rPr>
              <a:t> </a:t>
            </a:r>
          </a:p>
          <a:p>
            <a:endParaRPr lang="en-GB" altLang="en-US" sz="1662" dirty="0"/>
          </a:p>
        </p:txBody>
      </p:sp>
    </p:spTree>
    <p:extLst>
      <p:ext uri="{BB962C8B-B14F-4D97-AF65-F5344CB8AC3E}">
        <p14:creationId xmlns:p14="http://schemas.microsoft.com/office/powerpoint/2010/main" val="3434677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GB" sz="2585" dirty="0">
                <a:solidFill>
                  <a:schemeClr val="accent5">
                    <a:lumMod val="50000"/>
                  </a:schemeClr>
                </a:solidFill>
              </a:rPr>
              <a:t>July 2002: drought in India</a:t>
            </a:r>
          </a:p>
        </p:txBody>
      </p:sp>
      <p:pic>
        <p:nvPicPr>
          <p:cNvPr id="5123"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815489" y="1393582"/>
            <a:ext cx="4177812" cy="2784231"/>
          </a:xfrm>
        </p:spPr>
      </p:pic>
      <p:pic>
        <p:nvPicPr>
          <p:cNvPr id="512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7056" y="1144467"/>
            <a:ext cx="3868615" cy="2549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27055" y="3670790"/>
            <a:ext cx="3877408" cy="2579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26" name="TextBox 5"/>
          <p:cNvSpPr txBox="1">
            <a:spLocks noChangeArrowheads="1"/>
          </p:cNvSpPr>
          <p:nvPr/>
        </p:nvSpPr>
        <p:spPr bwMode="auto">
          <a:xfrm>
            <a:off x="6730389" y="1393581"/>
            <a:ext cx="984738"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2215"/>
              <a:t>2002</a:t>
            </a:r>
          </a:p>
        </p:txBody>
      </p:sp>
      <p:sp>
        <p:nvSpPr>
          <p:cNvPr id="5127" name="TextBox 6"/>
          <p:cNvSpPr txBox="1">
            <a:spLocks noChangeArrowheads="1"/>
          </p:cNvSpPr>
          <p:nvPr/>
        </p:nvSpPr>
        <p:spPr bwMode="auto">
          <a:xfrm>
            <a:off x="6730389" y="4010758"/>
            <a:ext cx="901212"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2215"/>
              <a:t>2003</a:t>
            </a:r>
          </a:p>
        </p:txBody>
      </p:sp>
      <p:sp>
        <p:nvSpPr>
          <p:cNvPr id="5128" name="TextBox 7"/>
          <p:cNvSpPr txBox="1">
            <a:spLocks noChangeArrowheads="1"/>
          </p:cNvSpPr>
          <p:nvPr/>
        </p:nvSpPr>
        <p:spPr bwMode="auto">
          <a:xfrm>
            <a:off x="1995732" y="5380892"/>
            <a:ext cx="4337538" cy="774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2215"/>
              <a:t>All-India Rainfall time series</a:t>
            </a:r>
          </a:p>
          <a:p>
            <a:r>
              <a:rPr lang="en-GB" altLang="en-US" sz="2215"/>
              <a:t>May - October</a:t>
            </a:r>
          </a:p>
        </p:txBody>
      </p:sp>
    </p:spTree>
    <p:extLst>
      <p:ext uri="{BB962C8B-B14F-4D97-AF65-F5344CB8AC3E}">
        <p14:creationId xmlns:p14="http://schemas.microsoft.com/office/powerpoint/2010/main" val="13055794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GB" sz="2585" dirty="0">
                <a:solidFill>
                  <a:schemeClr val="accent5">
                    <a:lumMod val="50000"/>
                  </a:schemeClr>
                </a:solidFill>
              </a:rPr>
              <a:t>Summer 2003: European heat-wave</a:t>
            </a:r>
          </a:p>
        </p:txBody>
      </p:sp>
      <p:sp>
        <p:nvSpPr>
          <p:cNvPr id="6147" name="Content Placeholder 2"/>
          <p:cNvSpPr>
            <a:spLocks noGrp="1"/>
          </p:cNvSpPr>
          <p:nvPr>
            <p:ph sz="half" idx="1"/>
          </p:nvPr>
        </p:nvSpPr>
        <p:spPr/>
        <p:txBody>
          <a:bodyPr/>
          <a:lstStyle/>
          <a:p>
            <a:pPr marL="0" indent="0" algn="ctr">
              <a:buNone/>
            </a:pPr>
            <a:r>
              <a:rPr lang="en-GB" altLang="en-US" sz="1846"/>
              <a:t>Temperature anomaly</a:t>
            </a:r>
          </a:p>
          <a:p>
            <a:pPr marL="0" indent="0" algn="ctr">
              <a:buNone/>
            </a:pPr>
            <a:r>
              <a:rPr lang="en-GB" altLang="en-US" sz="1846"/>
              <a:t>20 July – 20 August</a:t>
            </a:r>
          </a:p>
        </p:txBody>
      </p:sp>
      <p:pic>
        <p:nvPicPr>
          <p:cNvPr id="6148"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6459295" y="1169378"/>
            <a:ext cx="3805603" cy="4960327"/>
          </a:xfrm>
        </p:spPr>
      </p:pic>
      <p:pic>
        <p:nvPicPr>
          <p:cNvPr id="614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1881" y="2307981"/>
            <a:ext cx="4412274" cy="3738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36571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GB" sz="2585" dirty="0">
                <a:solidFill>
                  <a:schemeClr val="accent5">
                    <a:lumMod val="50000"/>
                  </a:schemeClr>
                </a:solidFill>
              </a:rPr>
              <a:t>Winter 2009-2010: cold anomaly over N. Europe </a:t>
            </a:r>
          </a:p>
        </p:txBody>
      </p:sp>
      <p:pic>
        <p:nvPicPr>
          <p:cNvPr id="7171"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951770" y="1169378"/>
            <a:ext cx="3831980" cy="4960327"/>
          </a:xfrm>
        </p:spPr>
      </p:pic>
      <p:pic>
        <p:nvPicPr>
          <p:cNvPr id="7172" name="Content Placeholder 5"/>
          <p:cNvPicPr>
            <a:picLocks noGrp="1" noChangeAspect="1"/>
          </p:cNvPicPr>
          <p:nvPr>
            <p:ph sz="half" idx="2"/>
          </p:nvPr>
        </p:nvPicPr>
        <p:blipFill>
          <a:blip r:embed="rId4">
            <a:extLst>
              <a:ext uri="{28A0092B-C50C-407E-A947-70E740481C1C}">
                <a14:useLocalDpi xmlns:a14="http://schemas.microsoft.com/office/drawing/2010/main" val="0"/>
              </a:ext>
            </a:extLst>
          </a:blip>
          <a:srcRect/>
          <a:stretch>
            <a:fillRect/>
          </a:stretch>
        </p:blipFill>
        <p:spPr>
          <a:xfrm>
            <a:off x="6435847" y="1169378"/>
            <a:ext cx="3852496" cy="4960327"/>
          </a:xfrm>
        </p:spPr>
      </p:pic>
      <p:sp>
        <p:nvSpPr>
          <p:cNvPr id="7173" name="TextBox 6"/>
          <p:cNvSpPr txBox="1">
            <a:spLocks noChangeArrowheads="1"/>
          </p:cNvSpPr>
          <p:nvPr/>
        </p:nvSpPr>
        <p:spPr bwMode="auto">
          <a:xfrm>
            <a:off x="3809878" y="5713537"/>
            <a:ext cx="1910862" cy="376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1846" b="1">
                <a:solidFill>
                  <a:srgbClr val="C00000"/>
                </a:solidFill>
              </a:rPr>
              <a:t>7 Jan 2010</a:t>
            </a:r>
          </a:p>
        </p:txBody>
      </p:sp>
    </p:spTree>
    <p:extLst>
      <p:ext uri="{BB962C8B-B14F-4D97-AF65-F5344CB8AC3E}">
        <p14:creationId xmlns:p14="http://schemas.microsoft.com/office/powerpoint/2010/main" val="41144141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GB" sz="2585" dirty="0">
                <a:solidFill>
                  <a:schemeClr val="accent5">
                    <a:lumMod val="50000"/>
                  </a:schemeClr>
                </a:solidFill>
              </a:rPr>
              <a:t>Drought in South-western USA</a:t>
            </a:r>
          </a:p>
        </p:txBody>
      </p:sp>
      <p:pic>
        <p:nvPicPr>
          <p:cNvPr id="8195" name="Content Placeholder 4"/>
          <p:cNvPicPr>
            <a:picLocks noGrp="1" noChangeAspect="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690933" y="2390043"/>
            <a:ext cx="4964723" cy="3837842"/>
          </a:xfrm>
        </p:spPr>
      </p:pic>
      <p:pic>
        <p:nvPicPr>
          <p:cNvPr id="8196" name="Content Placeholder 5"/>
          <p:cNvPicPr>
            <a:picLocks noGrp="1" noChangeAspect="1"/>
          </p:cNvPicPr>
          <p:nvPr>
            <p:ph sz="half" idx="2"/>
          </p:nvPr>
        </p:nvPicPr>
        <p:blipFill>
          <a:blip r:embed="rId4">
            <a:extLst>
              <a:ext uri="{28A0092B-C50C-407E-A947-70E740481C1C}">
                <a14:useLocalDpi xmlns:a14="http://schemas.microsoft.com/office/drawing/2010/main" val="0"/>
              </a:ext>
            </a:extLst>
          </a:blip>
          <a:srcRect l="3160" r="10844"/>
          <a:stretch>
            <a:fillRect/>
          </a:stretch>
        </p:blipFill>
        <p:spPr>
          <a:xfrm>
            <a:off x="6462226" y="1226528"/>
            <a:ext cx="4035669" cy="3116873"/>
          </a:xfrm>
        </p:spPr>
      </p:pic>
      <p:sp>
        <p:nvSpPr>
          <p:cNvPr id="8197" name="TextBox 6"/>
          <p:cNvSpPr txBox="1">
            <a:spLocks noChangeArrowheads="1"/>
          </p:cNvSpPr>
          <p:nvPr/>
        </p:nvSpPr>
        <p:spPr bwMode="auto">
          <a:xfrm>
            <a:off x="7257928" y="4550021"/>
            <a:ext cx="2782766" cy="944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Verdana" panose="020B0604030504040204" pitchFamily="34" charset="0"/>
              </a:defRPr>
            </a:lvl1pPr>
            <a:lvl2pPr marL="742950" indent="-285750">
              <a:defRPr sz="2400">
                <a:solidFill>
                  <a:schemeClr val="tx1"/>
                </a:solidFill>
                <a:latin typeface="Verdana" panose="020B0604030504040204" pitchFamily="34" charset="0"/>
              </a:defRPr>
            </a:lvl2pPr>
            <a:lvl3pPr marL="1143000" indent="-228600">
              <a:defRPr sz="2400">
                <a:solidFill>
                  <a:schemeClr val="tx1"/>
                </a:solidFill>
                <a:latin typeface="Verdana" panose="020B0604030504040204" pitchFamily="34" charset="0"/>
              </a:defRPr>
            </a:lvl3pPr>
            <a:lvl4pPr marL="1600200" indent="-228600">
              <a:defRPr sz="2400">
                <a:solidFill>
                  <a:schemeClr val="tx1"/>
                </a:solidFill>
                <a:latin typeface="Verdana" panose="020B0604030504040204" pitchFamily="34" charset="0"/>
              </a:defRPr>
            </a:lvl4pPr>
            <a:lvl5pPr marL="2057400" indent="-228600">
              <a:defRPr sz="2400">
                <a:solidFill>
                  <a:schemeClr val="tx1"/>
                </a:solidFill>
                <a:latin typeface="Verdana" panose="020B0604030504040204" pitchFamily="34" charset="0"/>
              </a:defRPr>
            </a:lvl5pPr>
            <a:lvl6pPr marL="2514600" indent="-228600" algn="ctr" eaLnBrk="0" fontAlgn="base" hangingPunct="0">
              <a:spcBef>
                <a:spcPct val="0"/>
              </a:spcBef>
              <a:spcAft>
                <a:spcPct val="0"/>
              </a:spcAft>
              <a:defRPr sz="2400">
                <a:solidFill>
                  <a:schemeClr val="tx1"/>
                </a:solidFill>
                <a:latin typeface="Verdana" panose="020B0604030504040204" pitchFamily="34" charset="0"/>
              </a:defRPr>
            </a:lvl6pPr>
            <a:lvl7pPr marL="2971800" indent="-228600" algn="ctr" eaLnBrk="0" fontAlgn="base" hangingPunct="0">
              <a:spcBef>
                <a:spcPct val="0"/>
              </a:spcBef>
              <a:spcAft>
                <a:spcPct val="0"/>
              </a:spcAft>
              <a:defRPr sz="2400">
                <a:solidFill>
                  <a:schemeClr val="tx1"/>
                </a:solidFill>
                <a:latin typeface="Verdana" panose="020B0604030504040204" pitchFamily="34" charset="0"/>
              </a:defRPr>
            </a:lvl7pPr>
            <a:lvl8pPr marL="3429000" indent="-228600" algn="ctr" eaLnBrk="0" fontAlgn="base" hangingPunct="0">
              <a:spcBef>
                <a:spcPct val="0"/>
              </a:spcBef>
              <a:spcAft>
                <a:spcPct val="0"/>
              </a:spcAft>
              <a:defRPr sz="2400">
                <a:solidFill>
                  <a:schemeClr val="tx1"/>
                </a:solidFill>
                <a:latin typeface="Verdana" panose="020B0604030504040204" pitchFamily="34" charset="0"/>
              </a:defRPr>
            </a:lvl8pPr>
            <a:lvl9pPr marL="3886200" indent="-228600" algn="ctr" eaLnBrk="0" fontAlgn="base" hangingPunct="0">
              <a:spcBef>
                <a:spcPct val="0"/>
              </a:spcBef>
              <a:spcAft>
                <a:spcPct val="0"/>
              </a:spcAft>
              <a:defRPr sz="2400">
                <a:solidFill>
                  <a:schemeClr val="tx1"/>
                </a:solidFill>
                <a:latin typeface="Verdana" panose="020B0604030504040204" pitchFamily="34" charset="0"/>
              </a:defRPr>
            </a:lvl9pPr>
          </a:lstStyle>
          <a:p>
            <a:r>
              <a:rPr lang="en-GB" altLang="en-US" sz="1846" b="1" dirty="0"/>
              <a:t>Lake Mead</a:t>
            </a:r>
          </a:p>
          <a:p>
            <a:r>
              <a:rPr lang="en-GB" altLang="en-US" sz="1846" b="1" dirty="0"/>
              <a:t>(Arizona / Nevada)</a:t>
            </a:r>
          </a:p>
          <a:p>
            <a:r>
              <a:rPr lang="en-GB" altLang="en-US" sz="1846" b="1" dirty="0"/>
              <a:t>15-year drought </a:t>
            </a:r>
          </a:p>
        </p:txBody>
      </p:sp>
      <p:pic>
        <p:nvPicPr>
          <p:cNvPr id="4" name="Picture 3"/>
          <p:cNvPicPr>
            <a:picLocks noChangeAspect="1"/>
          </p:cNvPicPr>
          <p:nvPr/>
        </p:nvPicPr>
        <p:blipFill rotWithShape="1">
          <a:blip r:embed="rId5"/>
          <a:srcRect b="49227"/>
          <a:stretch/>
        </p:blipFill>
        <p:spPr>
          <a:xfrm>
            <a:off x="6031556" y="1155140"/>
            <a:ext cx="4634857" cy="3188260"/>
          </a:xfrm>
          <a:prstGeom prst="rect">
            <a:avLst/>
          </a:prstGeom>
        </p:spPr>
      </p:pic>
      <p:pic>
        <p:nvPicPr>
          <p:cNvPr id="3" name="Picture 2"/>
          <p:cNvPicPr>
            <a:picLocks noChangeAspect="1"/>
          </p:cNvPicPr>
          <p:nvPr/>
        </p:nvPicPr>
        <p:blipFill>
          <a:blip r:embed="rId6"/>
          <a:stretch>
            <a:fillRect/>
          </a:stretch>
        </p:blipFill>
        <p:spPr>
          <a:xfrm>
            <a:off x="1690933" y="2390044"/>
            <a:ext cx="5022045" cy="3880671"/>
          </a:xfrm>
          <a:prstGeom prst="rect">
            <a:avLst/>
          </a:prstGeom>
        </p:spPr>
      </p:pic>
      <p:cxnSp>
        <p:nvCxnSpPr>
          <p:cNvPr id="9" name="Straight Arrow Connector 8"/>
          <p:cNvCxnSpPr/>
          <p:nvPr/>
        </p:nvCxnSpPr>
        <p:spPr bwMode="auto">
          <a:xfrm flipH="1">
            <a:off x="2480773" y="1767255"/>
            <a:ext cx="3862754" cy="2327031"/>
          </a:xfrm>
          <a:prstGeom prst="straightConnector1">
            <a:avLst/>
          </a:prstGeom>
          <a:solidFill>
            <a:schemeClr val="accent1"/>
          </a:solidFill>
          <a:ln w="25400" cap="flat" cmpd="sng" algn="ctr">
            <a:solidFill>
              <a:schemeClr val="accent5">
                <a:lumMod val="50000"/>
              </a:schemeClr>
            </a:solidFill>
            <a:prstDash val="solid"/>
            <a:round/>
            <a:headEnd type="none" w="med" len="med"/>
            <a:tailEnd type="arrow"/>
          </a:ln>
          <a:effectLst/>
        </p:spPr>
      </p:cxnSp>
    </p:spTree>
    <p:extLst>
      <p:ext uri="{BB962C8B-B14F-4D97-AF65-F5344CB8AC3E}">
        <p14:creationId xmlns:p14="http://schemas.microsoft.com/office/powerpoint/2010/main" val="541247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93956" y="360000"/>
            <a:ext cx="7869600" cy="369332"/>
          </a:xfrm>
        </p:spPr>
        <p:txBody>
          <a:bodyPr>
            <a:normAutofit/>
          </a:bodyPr>
          <a:lstStyle/>
          <a:p>
            <a:r>
              <a:rPr lang="en-US" dirty="0"/>
              <a:t>What limits deterministic prediction?</a:t>
            </a:r>
          </a:p>
        </p:txBody>
      </p:sp>
      <p:sp>
        <p:nvSpPr>
          <p:cNvPr id="5" name="Content Placeholder 4"/>
          <p:cNvSpPr>
            <a:spLocks noGrp="1"/>
          </p:cNvSpPr>
          <p:nvPr>
            <p:ph idx="4294967295"/>
          </p:nvPr>
        </p:nvSpPr>
        <p:spPr>
          <a:xfrm>
            <a:off x="1151467" y="729332"/>
            <a:ext cx="10430933" cy="5396833"/>
          </a:xfrm>
          <a:prstGeom prst="rect">
            <a:avLst/>
          </a:prstGeom>
        </p:spPr>
        <p:txBody>
          <a:bodyPr>
            <a:normAutofit/>
          </a:bodyPr>
          <a:lstStyle/>
          <a:p>
            <a:pPr marL="514350" indent="-514350">
              <a:buClr>
                <a:schemeClr val="tx2"/>
              </a:buClr>
              <a:buFont typeface="+mj-lt"/>
              <a:buAutoNum type="arabicPeriod"/>
            </a:pPr>
            <a:r>
              <a:rPr lang="en-US" sz="2800" dirty="0">
                <a:solidFill>
                  <a:schemeClr val="tx1"/>
                </a:solidFill>
              </a:rPr>
              <a:t>Size of the initial condition error</a:t>
            </a:r>
          </a:p>
          <a:p>
            <a:pPr marL="514350" indent="-514350">
              <a:buClr>
                <a:schemeClr val="tx2"/>
              </a:buClr>
              <a:buFont typeface="+mj-lt"/>
              <a:buAutoNum type="arabicPeriod"/>
            </a:pPr>
            <a:r>
              <a:rPr lang="en-US" sz="2800" dirty="0">
                <a:solidFill>
                  <a:schemeClr val="tx1"/>
                </a:solidFill>
              </a:rPr>
              <a:t>Error growth rate</a:t>
            </a:r>
          </a:p>
          <a:p>
            <a:pPr marL="514350" indent="-514350">
              <a:buClr>
                <a:schemeClr val="tx2"/>
              </a:buClr>
              <a:buFont typeface="+mj-lt"/>
              <a:buAutoNum type="arabicPeriod"/>
            </a:pPr>
            <a:r>
              <a:rPr lang="en-US" sz="2800" dirty="0">
                <a:solidFill>
                  <a:schemeClr val="tx1"/>
                </a:solidFill>
              </a:rPr>
              <a:t>Saturation value of the error</a:t>
            </a:r>
          </a:p>
          <a:p>
            <a:pPr>
              <a:buClr>
                <a:schemeClr val="tx2"/>
              </a:buClr>
              <a:buFont typeface="Arial" panose="020B0604020202020204" pitchFamily="34" charset="0"/>
              <a:buChar char="•"/>
            </a:pPr>
            <a:endParaRPr lang="en-US" sz="2800" dirty="0">
              <a:solidFill>
                <a:schemeClr val="tx1"/>
              </a:solidFill>
            </a:endParaRPr>
          </a:p>
          <a:p>
            <a:pPr>
              <a:buClr>
                <a:schemeClr val="tx2"/>
              </a:buClr>
              <a:buFont typeface="Arial" panose="020B0604020202020204" pitchFamily="34" charset="0"/>
              <a:buChar char="•"/>
            </a:pPr>
            <a:r>
              <a:rPr lang="en-US" sz="2800" dirty="0">
                <a:solidFill>
                  <a:schemeClr val="tx1"/>
                </a:solidFill>
              </a:rPr>
              <a:t>Explains the seasonal, regional and </a:t>
            </a:r>
            <a:r>
              <a:rPr lang="en-US" sz="2800" dirty="0" smtClean="0">
                <a:solidFill>
                  <a:schemeClr val="tx1"/>
                </a:solidFill>
              </a:rPr>
              <a:t>hemispheric </a:t>
            </a:r>
            <a:r>
              <a:rPr lang="en-US" sz="2800" dirty="0">
                <a:solidFill>
                  <a:schemeClr val="tx1"/>
                </a:solidFill>
              </a:rPr>
              <a:t>variations in NWP skill.</a:t>
            </a:r>
          </a:p>
          <a:p>
            <a:pPr lvl="1">
              <a:buClr>
                <a:schemeClr val="tx2"/>
              </a:buClr>
              <a:buFont typeface="Arial" panose="020B0604020202020204" pitchFamily="34" charset="0"/>
              <a:buChar char="•"/>
            </a:pPr>
            <a:r>
              <a:rPr lang="en-US" sz="2400" dirty="0">
                <a:solidFill>
                  <a:schemeClr val="tx1"/>
                </a:solidFill>
              </a:rPr>
              <a:t>Winter more predictable than summer</a:t>
            </a:r>
          </a:p>
          <a:p>
            <a:pPr lvl="1">
              <a:buClr>
                <a:schemeClr val="tx2"/>
              </a:buClr>
              <a:buFont typeface="Arial" panose="020B0604020202020204" pitchFamily="34" charset="0"/>
              <a:buChar char="•"/>
            </a:pPr>
            <a:r>
              <a:rPr lang="en-US" sz="2400" dirty="0" smtClean="0">
                <a:solidFill>
                  <a:schemeClr val="tx1"/>
                </a:solidFill>
              </a:rPr>
              <a:t>Mid-latitudes </a:t>
            </a:r>
            <a:r>
              <a:rPr lang="en-US" sz="2400" dirty="0">
                <a:solidFill>
                  <a:schemeClr val="tx1"/>
                </a:solidFill>
              </a:rPr>
              <a:t>more predictable than </a:t>
            </a:r>
            <a:r>
              <a:rPr lang="en-US" sz="2400" dirty="0" smtClean="0">
                <a:solidFill>
                  <a:schemeClr val="tx1"/>
                </a:solidFill>
              </a:rPr>
              <a:t>tropics</a:t>
            </a:r>
            <a:endParaRPr lang="en-US" sz="2400" dirty="0">
              <a:solidFill>
                <a:schemeClr val="tx1"/>
              </a:solidFill>
            </a:endParaRPr>
          </a:p>
        </p:txBody>
      </p:sp>
    </p:spTree>
    <p:extLst>
      <p:ext uri="{BB962C8B-B14F-4D97-AF65-F5344CB8AC3E}">
        <p14:creationId xmlns:p14="http://schemas.microsoft.com/office/powerpoint/2010/main" val="35743622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Limits of predictability</a:t>
            </a:r>
            <a:endParaRPr lang="en-US" dirty="0"/>
          </a:p>
        </p:txBody>
      </p:sp>
      <p:sp>
        <p:nvSpPr>
          <p:cNvPr id="3" name="Content Placeholder 2"/>
          <p:cNvSpPr>
            <a:spLocks noGrp="1"/>
          </p:cNvSpPr>
          <p:nvPr>
            <p:ph idx="4294967295"/>
          </p:nvPr>
        </p:nvSpPr>
        <p:spPr>
          <a:xfrm>
            <a:off x="1979612" y="1600201"/>
            <a:ext cx="8229600" cy="4525963"/>
          </a:xfrm>
          <a:prstGeom prst="rect">
            <a:avLst/>
          </a:prstGeom>
        </p:spPr>
        <p:txBody>
          <a:bodyPr/>
          <a:lstStyle/>
          <a:p>
            <a:endParaRPr lang="en-US"/>
          </a:p>
        </p:txBody>
      </p:sp>
      <p:pic>
        <p:nvPicPr>
          <p:cNvPr id="4" name="Picture 3"/>
          <p:cNvPicPr>
            <a:picLocks noChangeAspect="1"/>
          </p:cNvPicPr>
          <p:nvPr/>
        </p:nvPicPr>
        <p:blipFill>
          <a:blip r:embed="rId2"/>
          <a:stretch>
            <a:fillRect/>
          </a:stretch>
        </p:blipFill>
        <p:spPr>
          <a:xfrm>
            <a:off x="1834519" y="930601"/>
            <a:ext cx="7855645" cy="5865162"/>
          </a:xfrm>
          <a:prstGeom prst="rect">
            <a:avLst/>
          </a:prstGeom>
        </p:spPr>
      </p:pic>
      <p:sp>
        <p:nvSpPr>
          <p:cNvPr id="5" name="Rectangle 4"/>
          <p:cNvSpPr/>
          <p:nvPr/>
        </p:nvSpPr>
        <p:spPr>
          <a:xfrm>
            <a:off x="9443471" y="2553978"/>
            <a:ext cx="4572000" cy="923330"/>
          </a:xfrm>
          <a:prstGeom prst="rect">
            <a:avLst/>
          </a:prstGeom>
        </p:spPr>
        <p:txBody>
          <a:bodyPr>
            <a:spAutoFit/>
          </a:bodyPr>
          <a:lstStyle/>
          <a:p>
            <a:r>
              <a:rPr lang="en-US" dirty="0">
                <a:solidFill>
                  <a:srgbClr val="0027A0"/>
                </a:solidFill>
                <a:latin typeface="Arial"/>
              </a:rPr>
              <a:t>1990</a:t>
            </a:r>
          </a:p>
          <a:p>
            <a:r>
              <a:rPr lang="en-US" dirty="0">
                <a:solidFill>
                  <a:srgbClr val="C10000"/>
                </a:solidFill>
                <a:latin typeface="Arial"/>
              </a:rPr>
              <a:t>2000</a:t>
            </a:r>
          </a:p>
          <a:p>
            <a:r>
              <a:rPr lang="en-US" dirty="0">
                <a:solidFill>
                  <a:srgbClr val="00B150"/>
                </a:solidFill>
                <a:latin typeface="Arial"/>
              </a:rPr>
              <a:t>2010</a:t>
            </a:r>
            <a:endParaRPr lang="en-US" dirty="0"/>
          </a:p>
        </p:txBody>
      </p:sp>
      <p:sp>
        <p:nvSpPr>
          <p:cNvPr id="12" name="Oval 11"/>
          <p:cNvSpPr/>
          <p:nvPr/>
        </p:nvSpPr>
        <p:spPr bwMode="auto">
          <a:xfrm>
            <a:off x="2570830" y="5357152"/>
            <a:ext cx="914405" cy="965915"/>
          </a:xfrm>
          <a:prstGeom prst="ellipse">
            <a:avLst/>
          </a:prstGeom>
          <a:noFill/>
          <a:ln w="508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GB" b="1">
              <a:latin typeface="Arial" charset="0"/>
            </a:endParaRPr>
          </a:p>
        </p:txBody>
      </p:sp>
      <p:sp>
        <p:nvSpPr>
          <p:cNvPr id="13" name="TextBox 12"/>
          <p:cNvSpPr txBox="1"/>
          <p:nvPr/>
        </p:nvSpPr>
        <p:spPr>
          <a:xfrm>
            <a:off x="1521271" y="4882081"/>
            <a:ext cx="2884869" cy="461665"/>
          </a:xfrm>
          <a:prstGeom prst="rect">
            <a:avLst/>
          </a:prstGeom>
          <a:noFill/>
        </p:spPr>
        <p:txBody>
          <a:bodyPr wrap="square" rtlCol="0">
            <a:spAutoFit/>
          </a:bodyPr>
          <a:lstStyle/>
          <a:p>
            <a:pPr algn="ctr"/>
            <a:r>
              <a:rPr lang="en-GB" sz="2400" b="1" dirty="0">
                <a:solidFill>
                  <a:srgbClr val="FF0000"/>
                </a:solidFill>
              </a:rPr>
              <a:t>Initial state error</a:t>
            </a:r>
          </a:p>
        </p:txBody>
      </p:sp>
      <p:sp>
        <p:nvSpPr>
          <p:cNvPr id="14" name="TextBox 13"/>
          <p:cNvSpPr txBox="1"/>
          <p:nvPr/>
        </p:nvSpPr>
        <p:spPr>
          <a:xfrm>
            <a:off x="6986424" y="4470066"/>
            <a:ext cx="2848833" cy="830997"/>
          </a:xfrm>
          <a:prstGeom prst="rect">
            <a:avLst/>
          </a:prstGeom>
          <a:noFill/>
        </p:spPr>
        <p:txBody>
          <a:bodyPr wrap="square" rtlCol="0">
            <a:spAutoFit/>
          </a:bodyPr>
          <a:lstStyle/>
          <a:p>
            <a:r>
              <a:rPr lang="en-GB" sz="2400" b="1" dirty="0">
                <a:solidFill>
                  <a:srgbClr val="0070C0"/>
                </a:solidFill>
              </a:rPr>
              <a:t>Model error growth</a:t>
            </a:r>
          </a:p>
        </p:txBody>
      </p:sp>
      <p:sp>
        <p:nvSpPr>
          <p:cNvPr id="16" name="Rectangle 15"/>
          <p:cNvSpPr/>
          <p:nvPr/>
        </p:nvSpPr>
        <p:spPr>
          <a:xfrm>
            <a:off x="4406140" y="902545"/>
            <a:ext cx="6092825" cy="646331"/>
          </a:xfrm>
          <a:prstGeom prst="rect">
            <a:avLst/>
          </a:prstGeom>
        </p:spPr>
        <p:txBody>
          <a:bodyPr>
            <a:spAutoFit/>
          </a:bodyPr>
          <a:lstStyle/>
          <a:p>
            <a:r>
              <a:rPr lang="en-GB" dirty="0"/>
              <a:t>RMS error of 500 </a:t>
            </a:r>
            <a:r>
              <a:rPr lang="en-GB" dirty="0" err="1"/>
              <a:t>hPa</a:t>
            </a:r>
            <a:r>
              <a:rPr lang="en-GB" dirty="0"/>
              <a:t> height field</a:t>
            </a:r>
            <a:br>
              <a:rPr lang="en-GB" dirty="0"/>
            </a:br>
            <a:r>
              <a:rPr lang="en-GB" dirty="0"/>
              <a:t>Northern Hemisphere</a:t>
            </a:r>
          </a:p>
        </p:txBody>
      </p:sp>
    </p:spTree>
    <p:extLst>
      <p:ext uri="{BB962C8B-B14F-4D97-AF65-F5344CB8AC3E}">
        <p14:creationId xmlns:p14="http://schemas.microsoft.com/office/powerpoint/2010/main" val="2750796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animEffect transition="in" filter="fade">
                                      <p:cBhvr>
                                        <p:cTn id="13" dur="20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build="allAtOnce"/>
    </p:bldLst>
  </p:timing>
</p:sld>
</file>

<file path=ppt/tags/tag1.xml><?xml version="1.0" encoding="utf-8"?>
<p:tagLst xmlns:a="http://schemas.openxmlformats.org/drawingml/2006/main" xmlns:r="http://schemas.openxmlformats.org/officeDocument/2006/relationships" xmlns:p="http://schemas.openxmlformats.org/presentationml/2006/main">
  <p:tag name="TIMING" val="|72.1"/>
</p:tagLst>
</file>

<file path=ppt/tags/tag2.xml><?xml version="1.0" encoding="utf-8"?>
<p:tagLst xmlns:a="http://schemas.openxmlformats.org/drawingml/2006/main" xmlns:r="http://schemas.openxmlformats.org/officeDocument/2006/relationships" xmlns:p="http://schemas.openxmlformats.org/presentationml/2006/main">
  <p:tag name="TIMING" val="|6.8|48.3|40.8"/>
</p:tagLst>
</file>

<file path=ppt/theme/theme1.xml><?xml version="1.0" encoding="utf-8"?>
<a:theme xmlns:a="http://schemas.openxmlformats.org/drawingml/2006/main" name="ECMWF Light 16:9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ECMWF_16.9_light_blue</Template>
  <TotalTime>7073</TotalTime>
  <Words>2392</Words>
  <Application>Microsoft Office PowerPoint</Application>
  <PresentationFormat>Custom</PresentationFormat>
  <Paragraphs>298</Paragraphs>
  <Slides>36</Slides>
  <Notes>27</Notes>
  <HiddenSlides>1</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ＭＳ Ｐゴシック</vt:lpstr>
      <vt:lpstr>Arial</vt:lpstr>
      <vt:lpstr>AvantGarde Md BT</vt:lpstr>
      <vt:lpstr>Calibri</vt:lpstr>
      <vt:lpstr>Verdana</vt:lpstr>
      <vt:lpstr>Wingdings</vt:lpstr>
      <vt:lpstr>ECMWF Light 16:9 blue</vt:lpstr>
      <vt:lpstr>PowerPoint Presentation</vt:lpstr>
      <vt:lpstr>Outline</vt:lpstr>
      <vt:lpstr>Oct-Dec 1997: floods in East Africa</vt:lpstr>
      <vt:lpstr>July 2002: drought in India</vt:lpstr>
      <vt:lpstr>Summer 2003: European heat-wave</vt:lpstr>
      <vt:lpstr>Winter 2009-2010: cold anomaly over N. Europe </vt:lpstr>
      <vt:lpstr>Drought in South-western USA</vt:lpstr>
      <vt:lpstr>What limits deterministic prediction?</vt:lpstr>
      <vt:lpstr>Limits of predictability</vt:lpstr>
      <vt:lpstr>How can we forecast on long timescales? </vt:lpstr>
      <vt:lpstr>Predictability varies with spatial and time scales </vt:lpstr>
      <vt:lpstr>Which regions are most predictable?</vt:lpstr>
      <vt:lpstr>ENSO impacts: rainfall and temperature</vt:lpstr>
      <vt:lpstr>The Indian Ocean Dipole (or I.O. Zonal Mode)</vt:lpstr>
      <vt:lpstr>The North Atlantic Oscillation </vt:lpstr>
      <vt:lpstr>The Pacific /North American (PNA) pattern</vt:lpstr>
      <vt:lpstr> Teleconnections with ENSO </vt:lpstr>
      <vt:lpstr>The ECMWF Seasonal fc. system (Sys-4)</vt:lpstr>
      <vt:lpstr>Sea ice: Interaction of climate change and natural variability</vt:lpstr>
      <vt:lpstr>Impacts of Sea Ice </vt:lpstr>
      <vt:lpstr>Impacts on the ocean</vt:lpstr>
      <vt:lpstr>Impacts on the atmosphere</vt:lpstr>
      <vt:lpstr>Summer sea ice impacts – Case study 2012</vt:lpstr>
      <vt:lpstr>Summer SST impacts – Case study 2012</vt:lpstr>
      <vt:lpstr>Results Sea Ice Predictability – July 2012</vt:lpstr>
      <vt:lpstr>Headline scores comparing ERA-I with: CNTL (persisted – climate ice) and LIM2  </vt:lpstr>
      <vt:lpstr>Headline scores comparing ERA-I with: CNTL (persisted – climate ice) and LIM2 </vt:lpstr>
      <vt:lpstr>Note of caution about increasing complexity</vt:lpstr>
      <vt:lpstr>ECMWF System 4: main features</vt:lpstr>
      <vt:lpstr>Prediction of tropical SST anomalies in Sys4</vt:lpstr>
      <vt:lpstr>Prediction of tropical rainfall in Sys4: East Africa (SON)</vt:lpstr>
      <vt:lpstr>Prediction of 2-m temperature in Sys4: Europe (DJF, JJA)</vt:lpstr>
      <vt:lpstr>Prediction of 2-m temperature in Sys4: Europe (MAM)</vt:lpstr>
      <vt:lpstr>MJO teleconnections in October-March</vt:lpstr>
      <vt:lpstr>Conclusions</vt:lpstr>
      <vt:lpstr>References</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Keeley</dc:creator>
  <cp:lastModifiedBy>Sarah Keeley</cp:lastModifiedBy>
  <cp:revision>15</cp:revision>
  <cp:lastPrinted>2016-05-06T16:43:19Z</cp:lastPrinted>
  <dcterms:created xsi:type="dcterms:W3CDTF">2016-05-03T09:02:48Z</dcterms:created>
  <dcterms:modified xsi:type="dcterms:W3CDTF">2016-05-09T11:40:27Z</dcterms:modified>
</cp:coreProperties>
</file>